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74" r:id="rId2"/>
  </p:sldMasterIdLst>
  <p:notesMasterIdLst>
    <p:notesMasterId r:id="rId16"/>
  </p:notesMasterIdLst>
  <p:handoutMasterIdLst>
    <p:handoutMasterId r:id="rId17"/>
  </p:handoutMasterIdLst>
  <p:sldIdLst>
    <p:sldId id="279" r:id="rId3"/>
    <p:sldId id="258" r:id="rId4"/>
    <p:sldId id="256" r:id="rId5"/>
    <p:sldId id="259" r:id="rId6"/>
    <p:sldId id="270" r:id="rId7"/>
    <p:sldId id="260" r:id="rId8"/>
    <p:sldId id="272" r:id="rId9"/>
    <p:sldId id="273" r:id="rId10"/>
    <p:sldId id="274" r:id="rId11"/>
    <p:sldId id="275" r:id="rId12"/>
    <p:sldId id="276" r:id="rId13"/>
    <p:sldId id="264" r:id="rId14"/>
    <p:sldId id="278" r:id="rId15"/>
  </p:sldIdLst>
  <p:sldSz cx="9144000" cy="6858000" type="screen4x3"/>
  <p:notesSz cx="6858000" cy="9144000"/>
  <p:custDataLst>
    <p:tags r:id="rId18"/>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FF79BC"/>
    <a:srgbClr val="D7D200"/>
    <a:srgbClr val="777777"/>
    <a:srgbClr val="B2B2B2"/>
    <a:srgbClr val="EAEAEA"/>
    <a:srgbClr val="DDDDDD"/>
    <a:srgbClr val="C0C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248" autoAdjust="0"/>
    <p:restoredTop sz="94660"/>
  </p:normalViewPr>
  <p:slideViewPr>
    <p:cSldViewPr snapToGrid="0">
      <p:cViewPr>
        <p:scale>
          <a:sx n="100" d="100"/>
          <a:sy n="100" d="100"/>
        </p:scale>
        <p:origin x="-672" y="396"/>
      </p:cViewPr>
      <p:guideLst>
        <p:guide orient="horz" pos="2162"/>
        <p:guide pos="2881"/>
        <p:guide/>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r>
              <a:rPr lang="en-US" altLang="zh-CN"/>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67B54AA9-1F9B-44B1-9DD6-B7227837C270}" type="datetime1">
              <a:rPr lang="en-US" altLang="zh-CN"/>
              <a:pPr/>
              <a:t>11/15/2011</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r>
              <a:rPr lang="en-US" altLang="zh-CN"/>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9422F8D5-6556-4982-83C7-C546662A5A36}"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ltLang="zh-CN"/>
          </a:p>
        </p:txBody>
      </p:sp>
      <p:sp>
        <p:nvSpPr>
          <p:cNvPr id="17411"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425D1527-C698-4E51-A54A-886B89C3F1E4}" type="datetime1">
              <a:rPr lang="en-US" altLang="zh-CN"/>
              <a:pPr/>
              <a:t>11/15/2011</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ltLang="zh-CN"/>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77FFF535-5E76-41E1-B557-7C90C2A6A224}" type="slidenum">
              <a:rPr lang="en-US" altLang="zh-CN"/>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915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4915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4915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4915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8132" name="Text Box 4"/>
          <p:cNvSpPr txBox="1">
            <a:spLocks noChangeArrowheads="1"/>
          </p:cNvSpPr>
          <p:nvPr/>
        </p:nvSpPr>
        <p:spPr bwMode="auto">
          <a:xfrm>
            <a:off x="0" y="6613525"/>
            <a:ext cx="1104900" cy="244475"/>
          </a:xfrm>
          <a:prstGeom prst="rect">
            <a:avLst/>
          </a:prstGeom>
          <a:noFill/>
          <a:ln w="9525">
            <a:noFill/>
            <a:miter lim="800000"/>
            <a:headEnd/>
            <a:tailEnd/>
          </a:ln>
          <a:effectLst/>
        </p:spPr>
        <p:txBody>
          <a:bodyPr>
            <a:spAutoFit/>
          </a:bodyPr>
          <a:lstStyle/>
          <a:p>
            <a:pPr algn="l">
              <a:spcBef>
                <a:spcPct val="50000"/>
              </a:spcBef>
              <a:defRPr/>
            </a:pPr>
            <a:r>
              <a:rPr lang="en-US" altLang="zh-CN" sz="1000">
                <a:solidFill>
                  <a:schemeClr val="bg2"/>
                </a:solidFill>
                <a:ea typeface="宋体" charset="-122"/>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8135" name="Rectangle 7"/>
          <p:cNvSpPr>
            <a:spLocks noGrp="1" noChangeArrowheads="1"/>
          </p:cNvSpPr>
          <p:nvPr>
            <p:ph type="ftr" sz="quarter" idx="3"/>
          </p:nvPr>
        </p:nvSpPr>
        <p:spPr bwMode="auto">
          <a:xfrm>
            <a:off x="7375525" y="6648450"/>
            <a:ext cx="176847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kumimoji="1" sz="800" smtClean="0">
                <a:latin typeface="Arial" charset="0"/>
                <a:ea typeface="宋体" charset="-122"/>
              </a:defRPr>
            </a:lvl1pPr>
          </a:lstStyle>
          <a:p>
            <a:pPr>
              <a:defRPr/>
            </a:pPr>
            <a:r>
              <a:rPr lang="en-US" altLang="zh-CN"/>
              <a:t>XX-IN-000</a:t>
            </a:r>
          </a:p>
        </p:txBody>
      </p:sp>
    </p:spTree>
  </p:cSld>
  <p:clrMap bg1="lt1" tx1="dk1" bg2="lt2" tx2="dk2" accent1="accent1" accent2="accent2" accent3="accent3" accent4="accent4" accent5="accent5" accent6="accent6" hlink="hlink" folHlink="folHlink"/>
  <p:sldLayoutIdLst>
    <p:sldLayoutId id="2147483673"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altLang="zh-CN" smtClean="0"/>
              <a:t>XX-IN-000</a:t>
            </a:r>
            <a:endParaRPr lang="en-US" altLang="zh-CN"/>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6.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ChangeArrowheads="1"/>
          </p:cNvSpPr>
          <p:nvPr>
            <p:ph type="title"/>
          </p:nvPr>
        </p:nvSpPr>
        <p:spPr/>
        <p:txBody>
          <a:bodyPr/>
          <a:lstStyle/>
          <a:p>
            <a:pPr eaLnBrk="1" hangingPunct="1"/>
            <a:r>
              <a:rPr lang="en-US" altLang="zh-CN" smtClean="0">
                <a:ea typeface="宋体" charset="-122"/>
              </a:rPr>
              <a:t>Allocations and Shipping</a:t>
            </a:r>
          </a:p>
        </p:txBody>
      </p:sp>
      <p:sp>
        <p:nvSpPr>
          <p:cNvPr id="5123" name="Rectangle 6"/>
          <p:cNvSpPr>
            <a:spLocks noGrp="1" noChangeArrowheads="1"/>
          </p:cNvSpPr>
          <p:nvPr>
            <p:ph type="body" sz="quarter" idx="10"/>
          </p:nvPr>
        </p:nvSpPr>
        <p:spPr/>
        <p:txBody>
          <a:bodyPr/>
          <a:lstStyle/>
          <a:p>
            <a:pPr eaLnBrk="1" hangingPunct="1"/>
            <a:r>
              <a:rPr lang="en-US" altLang="zh-CN" b="1" smtClean="0">
                <a:ea typeface="宋体" charset="-122"/>
              </a:rPr>
              <a:t>Introduction</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lstStyle/>
          <a:p>
            <a:r>
              <a:rPr lang="en-US" dirty="0" smtClean="0"/>
              <a:t>Allocations and Shipping Life Cycle</a:t>
            </a:r>
            <a:endParaRPr lang="en-US" dirty="0"/>
          </a:p>
        </p:txBody>
      </p:sp>
      <p:sp>
        <p:nvSpPr>
          <p:cNvPr id="12290" name="Footer Placeholder 1"/>
          <p:cNvSpPr>
            <a:spLocks noGrp="1"/>
          </p:cNvSpPr>
          <p:nvPr>
            <p:ph type="ftr" sz="quarter" idx="10"/>
          </p:nvPr>
        </p:nvSpPr>
        <p:spPr>
          <a:noFill/>
        </p:spPr>
        <p:txBody>
          <a:bodyPr/>
          <a:lstStyle/>
          <a:p>
            <a:r>
              <a:rPr lang="en-US" altLang="zh-CN"/>
              <a:t>AS-IN-090</a:t>
            </a:r>
          </a:p>
        </p:txBody>
      </p:sp>
      <p:sp>
        <p:nvSpPr>
          <p:cNvPr id="12291" name="AutoShape 23"/>
          <p:cNvSpPr>
            <a:spLocks noChangeArrowheads="1"/>
          </p:cNvSpPr>
          <p:nvPr/>
        </p:nvSpPr>
        <p:spPr bwMode="auto">
          <a:xfrm>
            <a:off x="881063" y="889000"/>
            <a:ext cx="1828800" cy="5302250"/>
          </a:xfrm>
          <a:prstGeom prst="roundRect">
            <a:avLst>
              <a:gd name="adj" fmla="val 6329"/>
            </a:avLst>
          </a:prstGeom>
          <a:solidFill>
            <a:schemeClr val="accent1"/>
          </a:solidFill>
          <a:ln w="38100">
            <a:solidFill>
              <a:srgbClr val="5A87C6"/>
            </a:solidFill>
            <a:round/>
            <a:headEnd/>
            <a:tailEnd/>
          </a:ln>
        </p:spPr>
        <p:txBody>
          <a:bodyPr wrap="none" anchor="ctr"/>
          <a:lstStyle/>
          <a:p>
            <a:pPr eaLnBrk="0" hangingPunct="0"/>
            <a:endParaRPr kumimoji="1" lang="zh-CN" altLang="zh-CN" sz="1800" b="1">
              <a:latin typeface="+mj-lt"/>
              <a:ea typeface="宋体" charset="-122"/>
            </a:endParaRPr>
          </a:p>
        </p:txBody>
      </p:sp>
      <p:sp>
        <p:nvSpPr>
          <p:cNvPr id="12292" name="AutoShape 27"/>
          <p:cNvSpPr>
            <a:spLocks noChangeArrowheads="1"/>
          </p:cNvSpPr>
          <p:nvPr/>
        </p:nvSpPr>
        <p:spPr bwMode="auto">
          <a:xfrm>
            <a:off x="2914650" y="876300"/>
            <a:ext cx="3238500" cy="823913"/>
          </a:xfrm>
          <a:prstGeom prst="roundRect">
            <a:avLst>
              <a:gd name="adj" fmla="val 16667"/>
            </a:avLst>
          </a:prstGeom>
          <a:solidFill>
            <a:schemeClr val="accent1"/>
          </a:solidFill>
          <a:ln w="38100">
            <a:solidFill>
              <a:srgbClr val="5A87C6"/>
            </a:solidFill>
            <a:round/>
            <a:headEnd/>
            <a:tailEnd/>
          </a:ln>
        </p:spPr>
        <p:txBody>
          <a:bodyPr wrap="none" anchor="ctr"/>
          <a:lstStyle/>
          <a:p>
            <a:pPr eaLnBrk="0" hangingPunct="0"/>
            <a:endParaRPr kumimoji="1" lang="zh-CN" altLang="zh-CN" sz="1800" b="1">
              <a:latin typeface="+mj-lt"/>
              <a:ea typeface="宋体" charset="-122"/>
            </a:endParaRPr>
          </a:p>
        </p:txBody>
      </p:sp>
      <p:sp>
        <p:nvSpPr>
          <p:cNvPr id="12293" name="AutoShape 32"/>
          <p:cNvSpPr>
            <a:spLocks noChangeArrowheads="1"/>
          </p:cNvSpPr>
          <p:nvPr/>
        </p:nvSpPr>
        <p:spPr bwMode="auto">
          <a:xfrm>
            <a:off x="6367463" y="889000"/>
            <a:ext cx="1828800" cy="5302250"/>
          </a:xfrm>
          <a:prstGeom prst="roundRect">
            <a:avLst>
              <a:gd name="adj" fmla="val 6329"/>
            </a:avLst>
          </a:prstGeom>
          <a:solidFill>
            <a:schemeClr val="accent1"/>
          </a:solidFill>
          <a:ln w="38100">
            <a:solidFill>
              <a:srgbClr val="5A87C6"/>
            </a:solidFill>
            <a:round/>
            <a:headEnd/>
            <a:tailEnd/>
          </a:ln>
        </p:spPr>
        <p:txBody>
          <a:bodyPr wrap="none" anchor="ctr"/>
          <a:lstStyle/>
          <a:p>
            <a:pPr eaLnBrk="0" hangingPunct="0"/>
            <a:endParaRPr kumimoji="1" lang="zh-CN" altLang="zh-CN" sz="1800" b="1">
              <a:latin typeface="+mj-lt"/>
              <a:ea typeface="宋体" charset="-122"/>
            </a:endParaRPr>
          </a:p>
        </p:txBody>
      </p:sp>
      <p:sp>
        <p:nvSpPr>
          <p:cNvPr id="41986" name="AutoShape 2"/>
          <p:cNvSpPr>
            <a:spLocks noChangeArrowheads="1"/>
          </p:cNvSpPr>
          <p:nvPr/>
        </p:nvSpPr>
        <p:spPr bwMode="auto">
          <a:xfrm>
            <a:off x="1062038" y="1512888"/>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dirty="0">
                <a:latin typeface="+mj-lt"/>
                <a:ea typeface="宋体" charset="-122"/>
              </a:rPr>
              <a:t>Print Pick/</a:t>
            </a:r>
          </a:p>
          <a:p>
            <a:pPr eaLnBrk="0" hangingPunct="0">
              <a:defRPr/>
            </a:pPr>
            <a:r>
              <a:rPr kumimoji="1" lang="en-US" altLang="zh-CN" sz="1600" b="1" dirty="0">
                <a:latin typeface="+mj-lt"/>
                <a:ea typeface="宋体" charset="-122"/>
              </a:rPr>
              <a:t>Packing List</a:t>
            </a:r>
          </a:p>
        </p:txBody>
      </p:sp>
      <p:cxnSp>
        <p:nvCxnSpPr>
          <p:cNvPr id="12297" name="AutoShape 8"/>
          <p:cNvCxnSpPr>
            <a:cxnSpLocks noChangeShapeType="1"/>
            <a:stCxn id="41986" idx="2"/>
            <a:endCxn id="41993" idx="0"/>
          </p:cNvCxnSpPr>
          <p:nvPr/>
        </p:nvCxnSpPr>
        <p:spPr bwMode="auto">
          <a:xfrm>
            <a:off x="1793875" y="2198688"/>
            <a:ext cx="0" cy="233362"/>
          </a:xfrm>
          <a:prstGeom prst="straightConnector1">
            <a:avLst/>
          </a:prstGeom>
          <a:noFill/>
          <a:ln w="38100">
            <a:solidFill>
              <a:schemeClr val="bg1"/>
            </a:solidFill>
            <a:round/>
            <a:headEnd/>
            <a:tailEnd type="triangle" w="med" len="med"/>
          </a:ln>
        </p:spPr>
      </p:cxnSp>
      <p:sp>
        <p:nvSpPr>
          <p:cNvPr id="41993" name="AutoShape 9"/>
          <p:cNvSpPr>
            <a:spLocks noChangeArrowheads="1"/>
          </p:cNvSpPr>
          <p:nvPr/>
        </p:nvSpPr>
        <p:spPr bwMode="auto">
          <a:xfrm>
            <a:off x="1062038" y="2432050"/>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Process</a:t>
            </a:r>
          </a:p>
          <a:p>
            <a:pPr eaLnBrk="0" hangingPunct="0">
              <a:defRPr/>
            </a:pPr>
            <a:r>
              <a:rPr kumimoji="1" lang="en-US" altLang="zh-CN" sz="1600" b="1">
                <a:latin typeface="+mj-lt"/>
                <a:ea typeface="宋体" charset="-122"/>
              </a:rPr>
              <a:t>Shipment</a:t>
            </a:r>
          </a:p>
        </p:txBody>
      </p:sp>
      <p:cxnSp>
        <p:nvCxnSpPr>
          <p:cNvPr id="12299" name="AutoShape 11"/>
          <p:cNvCxnSpPr>
            <a:cxnSpLocks noChangeShapeType="1"/>
            <a:stCxn id="42025" idx="2"/>
            <a:endCxn id="41996" idx="0"/>
          </p:cNvCxnSpPr>
          <p:nvPr/>
        </p:nvCxnSpPr>
        <p:spPr bwMode="auto">
          <a:xfrm>
            <a:off x="1793875" y="5060950"/>
            <a:ext cx="0" cy="282575"/>
          </a:xfrm>
          <a:prstGeom prst="straightConnector1">
            <a:avLst/>
          </a:prstGeom>
          <a:noFill/>
          <a:ln w="38100">
            <a:solidFill>
              <a:schemeClr val="bg1"/>
            </a:solidFill>
            <a:round/>
            <a:headEnd/>
            <a:tailEnd type="triangle" w="med" len="med"/>
          </a:ln>
        </p:spPr>
      </p:cxnSp>
      <p:sp>
        <p:nvSpPr>
          <p:cNvPr id="41996" name="AutoShape 12"/>
          <p:cNvSpPr>
            <a:spLocks noChangeArrowheads="1"/>
          </p:cNvSpPr>
          <p:nvPr/>
        </p:nvSpPr>
        <p:spPr bwMode="auto">
          <a:xfrm>
            <a:off x="1062038" y="5343525"/>
            <a:ext cx="1462087" cy="685800"/>
          </a:xfrm>
          <a:prstGeom prst="flowChartAlternateProcess">
            <a:avLst/>
          </a:prstGeom>
          <a:solidFill>
            <a:schemeClr val="bg1"/>
          </a:solidFill>
          <a:ln w="12700">
            <a:noFill/>
            <a:miter lim="800000"/>
            <a:headEnd/>
            <a:tailEnd/>
          </a:ln>
          <a:effectLst>
            <a:outerShdw dist="53882" dir="2700000" algn="ctr" rotWithShape="0">
              <a:srgbClr val="777777"/>
            </a:outerShdw>
          </a:effectLst>
        </p:spPr>
        <p:txBody>
          <a:bodyPr wrap="none" anchor="ctr"/>
          <a:lstStyle/>
          <a:p>
            <a:pPr eaLnBrk="0" hangingPunct="0">
              <a:defRPr/>
            </a:pPr>
            <a:r>
              <a:rPr kumimoji="1" lang="en-US" altLang="zh-CN" sz="1600" b="1">
                <a:latin typeface="+mj-lt"/>
                <a:ea typeface="宋体" charset="-122"/>
              </a:rPr>
              <a:t>Create Bills</a:t>
            </a:r>
          </a:p>
          <a:p>
            <a:pPr eaLnBrk="0" hangingPunct="0">
              <a:defRPr/>
            </a:pPr>
            <a:r>
              <a:rPr kumimoji="1" lang="en-US" altLang="zh-CN" sz="1600" b="1">
                <a:latin typeface="+mj-lt"/>
                <a:ea typeface="宋体" charset="-122"/>
              </a:rPr>
              <a:t>of Lading</a:t>
            </a:r>
          </a:p>
        </p:txBody>
      </p:sp>
      <p:cxnSp>
        <p:nvCxnSpPr>
          <p:cNvPr id="12301" name="AutoShape 14"/>
          <p:cNvCxnSpPr>
            <a:cxnSpLocks noChangeShapeType="1"/>
            <a:stCxn id="42005" idx="2"/>
            <a:endCxn id="41999" idx="0"/>
          </p:cNvCxnSpPr>
          <p:nvPr/>
        </p:nvCxnSpPr>
        <p:spPr bwMode="auto">
          <a:xfrm>
            <a:off x="7280275" y="3543300"/>
            <a:ext cx="0" cy="831850"/>
          </a:xfrm>
          <a:prstGeom prst="straightConnector1">
            <a:avLst/>
          </a:prstGeom>
          <a:noFill/>
          <a:ln w="38100">
            <a:solidFill>
              <a:schemeClr val="bg1"/>
            </a:solidFill>
            <a:round/>
            <a:headEnd/>
            <a:tailEnd type="triangle" w="med" len="med"/>
          </a:ln>
        </p:spPr>
      </p:cxnSp>
      <p:sp>
        <p:nvSpPr>
          <p:cNvPr id="41999" name="AutoShape 15"/>
          <p:cNvSpPr>
            <a:spLocks noChangeArrowheads="1"/>
          </p:cNvSpPr>
          <p:nvPr/>
        </p:nvSpPr>
        <p:spPr bwMode="auto">
          <a:xfrm>
            <a:off x="6548438" y="4375150"/>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Print Shipping</a:t>
            </a:r>
          </a:p>
          <a:p>
            <a:pPr eaLnBrk="0" hangingPunct="0">
              <a:defRPr/>
            </a:pPr>
            <a:r>
              <a:rPr kumimoji="1" lang="en-US" altLang="zh-CN" sz="1600" b="1">
                <a:latin typeface="+mj-lt"/>
                <a:ea typeface="宋体" charset="-122"/>
              </a:rPr>
              <a:t>Labels</a:t>
            </a:r>
          </a:p>
        </p:txBody>
      </p:sp>
      <p:cxnSp>
        <p:nvCxnSpPr>
          <p:cNvPr id="12303" name="AutoShape 17"/>
          <p:cNvCxnSpPr>
            <a:cxnSpLocks noChangeShapeType="1"/>
            <a:stCxn id="41999" idx="2"/>
            <a:endCxn id="42002" idx="0"/>
          </p:cNvCxnSpPr>
          <p:nvPr/>
        </p:nvCxnSpPr>
        <p:spPr bwMode="auto">
          <a:xfrm>
            <a:off x="7280275" y="5060950"/>
            <a:ext cx="0" cy="282575"/>
          </a:xfrm>
          <a:prstGeom prst="straightConnector1">
            <a:avLst/>
          </a:prstGeom>
          <a:noFill/>
          <a:ln w="38100">
            <a:solidFill>
              <a:schemeClr val="bg1"/>
            </a:solidFill>
            <a:round/>
            <a:headEnd/>
            <a:tailEnd type="triangle" w="med" len="med"/>
          </a:ln>
        </p:spPr>
      </p:cxnSp>
      <p:sp>
        <p:nvSpPr>
          <p:cNvPr id="42002" name="AutoShape 18"/>
          <p:cNvSpPr>
            <a:spLocks noChangeArrowheads="1"/>
          </p:cNvSpPr>
          <p:nvPr/>
        </p:nvSpPr>
        <p:spPr bwMode="auto">
          <a:xfrm>
            <a:off x="6548438" y="5343525"/>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Create Bills</a:t>
            </a:r>
          </a:p>
          <a:p>
            <a:pPr eaLnBrk="0" hangingPunct="0">
              <a:defRPr/>
            </a:pPr>
            <a:r>
              <a:rPr kumimoji="1" lang="en-US" altLang="zh-CN" sz="1600" b="1">
                <a:latin typeface="+mj-lt"/>
                <a:ea typeface="宋体" charset="-122"/>
              </a:rPr>
              <a:t>of Lading</a:t>
            </a:r>
          </a:p>
        </p:txBody>
      </p:sp>
      <p:cxnSp>
        <p:nvCxnSpPr>
          <p:cNvPr id="12305" name="AutoShape 20"/>
          <p:cNvCxnSpPr>
            <a:cxnSpLocks noChangeShapeType="1"/>
            <a:stCxn id="42030" idx="2"/>
            <a:endCxn id="42005" idx="0"/>
          </p:cNvCxnSpPr>
          <p:nvPr/>
        </p:nvCxnSpPr>
        <p:spPr bwMode="auto">
          <a:xfrm>
            <a:off x="7280275" y="2198688"/>
            <a:ext cx="0" cy="658812"/>
          </a:xfrm>
          <a:prstGeom prst="straightConnector1">
            <a:avLst/>
          </a:prstGeom>
          <a:noFill/>
          <a:ln w="38100">
            <a:solidFill>
              <a:schemeClr val="bg1"/>
            </a:solidFill>
            <a:round/>
            <a:headEnd/>
            <a:tailEnd type="triangle" w="med" len="med"/>
          </a:ln>
        </p:spPr>
      </p:cxnSp>
      <p:sp>
        <p:nvSpPr>
          <p:cNvPr id="42005" name="AutoShape 21"/>
          <p:cNvSpPr>
            <a:spLocks noChangeArrowheads="1"/>
          </p:cNvSpPr>
          <p:nvPr/>
        </p:nvSpPr>
        <p:spPr bwMode="auto">
          <a:xfrm>
            <a:off x="6548438" y="2857500"/>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Confirm</a:t>
            </a:r>
          </a:p>
          <a:p>
            <a:pPr eaLnBrk="0" hangingPunct="0">
              <a:defRPr/>
            </a:pPr>
            <a:r>
              <a:rPr kumimoji="1" lang="en-US" altLang="zh-CN" sz="1600" b="1">
                <a:latin typeface="+mj-lt"/>
                <a:ea typeface="宋体" charset="-122"/>
              </a:rPr>
              <a:t>Shipper</a:t>
            </a:r>
          </a:p>
        </p:txBody>
      </p:sp>
      <p:cxnSp>
        <p:nvCxnSpPr>
          <p:cNvPr id="12307" name="AutoShape 24"/>
          <p:cNvCxnSpPr>
            <a:cxnSpLocks noChangeShapeType="1"/>
            <a:stCxn id="12292" idx="2"/>
            <a:endCxn id="41986" idx="3"/>
          </p:cNvCxnSpPr>
          <p:nvPr/>
        </p:nvCxnSpPr>
        <p:spPr bwMode="auto">
          <a:xfrm rot="5400000">
            <a:off x="3460750" y="782638"/>
            <a:ext cx="136525" cy="2009775"/>
          </a:xfrm>
          <a:prstGeom prst="bentConnector2">
            <a:avLst/>
          </a:prstGeom>
          <a:noFill/>
          <a:ln w="38100">
            <a:solidFill>
              <a:srgbClr val="5A87C6"/>
            </a:solidFill>
            <a:miter lim="800000"/>
            <a:headEnd/>
            <a:tailEnd type="triangle" w="med" len="med"/>
          </a:ln>
        </p:spPr>
      </p:cxnSp>
      <p:sp>
        <p:nvSpPr>
          <p:cNvPr id="12308" name="Rectangle 25"/>
          <p:cNvSpPr>
            <a:spLocks noChangeArrowheads="1"/>
          </p:cNvSpPr>
          <p:nvPr/>
        </p:nvSpPr>
        <p:spPr bwMode="auto">
          <a:xfrm>
            <a:off x="839788" y="941910"/>
            <a:ext cx="1951037" cy="535531"/>
          </a:xfrm>
          <a:prstGeom prst="rect">
            <a:avLst/>
          </a:prstGeom>
          <a:noFill/>
          <a:ln w="38100">
            <a:noFill/>
            <a:miter lim="800000"/>
            <a:headEnd/>
            <a:tailEnd/>
          </a:ln>
        </p:spPr>
        <p:txBody>
          <a:bodyPr anchor="ctr">
            <a:spAutoFit/>
          </a:bodyPr>
          <a:lstStyle/>
          <a:p>
            <a:pPr eaLnBrk="0" hangingPunct="0">
              <a:lnSpc>
                <a:spcPct val="80000"/>
              </a:lnSpc>
            </a:pPr>
            <a:r>
              <a:rPr kumimoji="1" lang="en-US" altLang="zh-CN" sz="1800" b="1">
                <a:latin typeface="+mj-lt"/>
                <a:ea typeface="宋体" charset="-122"/>
              </a:rPr>
              <a:t>Standard</a:t>
            </a:r>
          </a:p>
          <a:p>
            <a:pPr eaLnBrk="0" hangingPunct="0">
              <a:lnSpc>
                <a:spcPct val="80000"/>
              </a:lnSpc>
            </a:pPr>
            <a:r>
              <a:rPr kumimoji="1" lang="en-US" altLang="zh-CN" sz="1800" b="1">
                <a:latin typeface="+mj-lt"/>
                <a:ea typeface="宋体" charset="-122"/>
              </a:rPr>
              <a:t>Shipping</a:t>
            </a:r>
            <a:endParaRPr kumimoji="1" lang="en-US" altLang="zh-CN" sz="1400" b="1">
              <a:latin typeface="+mj-lt"/>
              <a:ea typeface="宋体" charset="-122"/>
            </a:endParaRPr>
          </a:p>
        </p:txBody>
      </p:sp>
      <p:sp>
        <p:nvSpPr>
          <p:cNvPr id="42012" name="AutoShape 28"/>
          <p:cNvSpPr>
            <a:spLocks noChangeArrowheads="1"/>
          </p:cNvSpPr>
          <p:nvPr/>
        </p:nvSpPr>
        <p:spPr bwMode="auto">
          <a:xfrm>
            <a:off x="3005138" y="960438"/>
            <a:ext cx="1325562" cy="593725"/>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Automatic</a:t>
            </a:r>
          </a:p>
          <a:p>
            <a:pPr eaLnBrk="0" hangingPunct="0">
              <a:defRPr/>
            </a:pPr>
            <a:r>
              <a:rPr kumimoji="1" lang="en-US" altLang="zh-CN" sz="1600" b="1">
                <a:latin typeface="+mj-lt"/>
                <a:ea typeface="宋体" charset="-122"/>
              </a:rPr>
              <a:t>Allocations</a:t>
            </a:r>
          </a:p>
        </p:txBody>
      </p:sp>
      <p:sp>
        <p:nvSpPr>
          <p:cNvPr id="12310" name="Text Box 29"/>
          <p:cNvSpPr txBox="1">
            <a:spLocks noChangeArrowheads="1"/>
          </p:cNvSpPr>
          <p:nvPr/>
        </p:nvSpPr>
        <p:spPr bwMode="auto">
          <a:xfrm>
            <a:off x="4330700" y="1085850"/>
            <a:ext cx="412750" cy="274638"/>
          </a:xfrm>
          <a:prstGeom prst="rect">
            <a:avLst/>
          </a:prstGeom>
          <a:noFill/>
          <a:ln w="38100">
            <a:noFill/>
            <a:miter lim="800000"/>
            <a:headEnd/>
            <a:tailEnd/>
          </a:ln>
        </p:spPr>
        <p:txBody>
          <a:bodyPr wrap="none" anchor="ctr">
            <a:spAutoFit/>
          </a:bodyPr>
          <a:lstStyle/>
          <a:p>
            <a:pPr eaLnBrk="0" hangingPunct="0">
              <a:spcBef>
                <a:spcPct val="50000"/>
              </a:spcBef>
            </a:pPr>
            <a:r>
              <a:rPr kumimoji="1" lang="en-US" altLang="zh-CN" sz="1200" b="1">
                <a:latin typeface="+mj-lt"/>
                <a:ea typeface="宋体" charset="-122"/>
              </a:rPr>
              <a:t>OR</a:t>
            </a:r>
            <a:endParaRPr kumimoji="1" lang="en-US" altLang="zh-CN" sz="1800" b="1">
              <a:latin typeface="+mj-lt"/>
              <a:ea typeface="宋体" charset="-122"/>
            </a:endParaRPr>
          </a:p>
        </p:txBody>
      </p:sp>
      <p:sp>
        <p:nvSpPr>
          <p:cNvPr id="42014" name="AutoShape 30"/>
          <p:cNvSpPr>
            <a:spLocks noChangeArrowheads="1"/>
          </p:cNvSpPr>
          <p:nvPr/>
        </p:nvSpPr>
        <p:spPr bwMode="auto">
          <a:xfrm>
            <a:off x="4738688" y="981075"/>
            <a:ext cx="1325562" cy="593725"/>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Manual</a:t>
            </a:r>
          </a:p>
          <a:p>
            <a:pPr eaLnBrk="0" hangingPunct="0">
              <a:defRPr/>
            </a:pPr>
            <a:r>
              <a:rPr kumimoji="1" lang="en-US" altLang="zh-CN" sz="1600" b="1">
                <a:latin typeface="+mj-lt"/>
                <a:ea typeface="宋体" charset="-122"/>
              </a:rPr>
              <a:t>Allocations</a:t>
            </a:r>
          </a:p>
        </p:txBody>
      </p:sp>
      <p:cxnSp>
        <p:nvCxnSpPr>
          <p:cNvPr id="12312" name="AutoShape 33"/>
          <p:cNvCxnSpPr>
            <a:cxnSpLocks noChangeShapeType="1"/>
            <a:stCxn id="12292" idx="2"/>
            <a:endCxn id="42030" idx="1"/>
          </p:cNvCxnSpPr>
          <p:nvPr/>
        </p:nvCxnSpPr>
        <p:spPr bwMode="auto">
          <a:xfrm rot="16200000" flipH="1">
            <a:off x="5472906" y="780257"/>
            <a:ext cx="136525" cy="2014538"/>
          </a:xfrm>
          <a:prstGeom prst="bentConnector2">
            <a:avLst/>
          </a:prstGeom>
          <a:noFill/>
          <a:ln w="38100">
            <a:solidFill>
              <a:srgbClr val="5A87C6"/>
            </a:solidFill>
            <a:miter lim="800000"/>
            <a:headEnd/>
            <a:tailEnd type="triangle" w="med" len="med"/>
          </a:ln>
        </p:spPr>
      </p:cxnSp>
      <p:sp>
        <p:nvSpPr>
          <p:cNvPr id="12313" name="Rectangle 34"/>
          <p:cNvSpPr>
            <a:spLocks noChangeArrowheads="1"/>
          </p:cNvSpPr>
          <p:nvPr/>
        </p:nvSpPr>
        <p:spPr bwMode="auto">
          <a:xfrm>
            <a:off x="6327775" y="937147"/>
            <a:ext cx="1963738" cy="535531"/>
          </a:xfrm>
          <a:prstGeom prst="rect">
            <a:avLst/>
          </a:prstGeom>
          <a:noFill/>
          <a:ln w="38100">
            <a:noFill/>
            <a:miter lim="800000"/>
            <a:headEnd/>
            <a:tailEnd/>
          </a:ln>
        </p:spPr>
        <p:txBody>
          <a:bodyPr anchor="ctr">
            <a:spAutoFit/>
          </a:bodyPr>
          <a:lstStyle/>
          <a:p>
            <a:pPr eaLnBrk="0" hangingPunct="0">
              <a:lnSpc>
                <a:spcPct val="80000"/>
              </a:lnSpc>
            </a:pPr>
            <a:r>
              <a:rPr kumimoji="1" lang="en-US" altLang="zh-CN" sz="1800" b="1">
                <a:latin typeface="+mj-lt"/>
                <a:ea typeface="宋体" charset="-122"/>
              </a:rPr>
              <a:t>Enhanced or</a:t>
            </a:r>
          </a:p>
          <a:p>
            <a:pPr eaLnBrk="0" hangingPunct="0">
              <a:lnSpc>
                <a:spcPct val="80000"/>
              </a:lnSpc>
            </a:pPr>
            <a:r>
              <a:rPr kumimoji="1" lang="en-US" altLang="zh-CN" sz="1800" b="1">
                <a:latin typeface="+mj-lt"/>
                <a:ea typeface="宋体" charset="-122"/>
              </a:rPr>
              <a:t>Global Shipping</a:t>
            </a:r>
            <a:endParaRPr kumimoji="1" lang="en-US" altLang="zh-CN" sz="1400" b="1">
              <a:latin typeface="+mj-lt"/>
              <a:ea typeface="宋体" charset="-122"/>
            </a:endParaRPr>
          </a:p>
        </p:txBody>
      </p:sp>
      <p:sp>
        <p:nvSpPr>
          <p:cNvPr id="12314" name="Rectangle 35"/>
          <p:cNvSpPr>
            <a:spLocks noChangeArrowheads="1"/>
          </p:cNvSpPr>
          <p:nvPr/>
        </p:nvSpPr>
        <p:spPr bwMode="auto">
          <a:xfrm>
            <a:off x="4287838" y="1846263"/>
            <a:ext cx="488950" cy="336550"/>
          </a:xfrm>
          <a:prstGeom prst="rect">
            <a:avLst/>
          </a:prstGeom>
          <a:noFill/>
          <a:ln w="38100">
            <a:noFill/>
            <a:miter lim="800000"/>
            <a:headEnd/>
            <a:tailEnd/>
          </a:ln>
        </p:spPr>
        <p:txBody>
          <a:bodyPr wrap="none" anchor="ctr">
            <a:spAutoFit/>
          </a:bodyPr>
          <a:lstStyle/>
          <a:p>
            <a:pPr eaLnBrk="0" hangingPunct="0"/>
            <a:r>
              <a:rPr kumimoji="1" lang="en-US" altLang="zh-CN" sz="1600" b="1">
                <a:latin typeface="+mj-lt"/>
                <a:ea typeface="宋体" charset="-122"/>
              </a:rPr>
              <a:t>OR</a:t>
            </a:r>
            <a:endParaRPr kumimoji="1" lang="en-US" altLang="zh-CN" sz="1400" b="1">
              <a:latin typeface="+mj-lt"/>
              <a:ea typeface="宋体" charset="-122"/>
            </a:endParaRPr>
          </a:p>
        </p:txBody>
      </p:sp>
      <p:cxnSp>
        <p:nvCxnSpPr>
          <p:cNvPr id="12315" name="AutoShape 38"/>
          <p:cNvCxnSpPr>
            <a:cxnSpLocks noChangeShapeType="1"/>
            <a:stCxn id="41993" idx="2"/>
            <a:endCxn id="42038" idx="0"/>
          </p:cNvCxnSpPr>
          <p:nvPr/>
        </p:nvCxnSpPr>
        <p:spPr bwMode="auto">
          <a:xfrm flipH="1">
            <a:off x="1790700" y="3117850"/>
            <a:ext cx="3175" cy="276225"/>
          </a:xfrm>
          <a:prstGeom prst="straightConnector1">
            <a:avLst/>
          </a:prstGeom>
          <a:noFill/>
          <a:ln w="38100">
            <a:solidFill>
              <a:schemeClr val="bg1"/>
            </a:solidFill>
            <a:round/>
            <a:headEnd/>
            <a:tailEnd type="triangle" w="med" len="med"/>
          </a:ln>
        </p:spPr>
      </p:cxnSp>
      <p:cxnSp>
        <p:nvCxnSpPr>
          <p:cNvPr id="12316" name="AutoShape 40"/>
          <p:cNvCxnSpPr>
            <a:cxnSpLocks noChangeShapeType="1"/>
            <a:stCxn id="42038" idx="2"/>
            <a:endCxn id="42025" idx="0"/>
          </p:cNvCxnSpPr>
          <p:nvPr/>
        </p:nvCxnSpPr>
        <p:spPr bwMode="auto">
          <a:xfrm>
            <a:off x="1790700" y="4079875"/>
            <a:ext cx="3175" cy="295275"/>
          </a:xfrm>
          <a:prstGeom prst="straightConnector1">
            <a:avLst/>
          </a:prstGeom>
          <a:noFill/>
          <a:ln w="38100">
            <a:solidFill>
              <a:schemeClr val="bg1"/>
            </a:solidFill>
            <a:round/>
            <a:headEnd/>
            <a:tailEnd type="triangle" w="med" len="med"/>
          </a:ln>
        </p:spPr>
      </p:cxnSp>
      <p:sp>
        <p:nvSpPr>
          <p:cNvPr id="42025" name="AutoShape 41"/>
          <p:cNvSpPr>
            <a:spLocks noChangeArrowheads="1"/>
          </p:cNvSpPr>
          <p:nvPr/>
        </p:nvSpPr>
        <p:spPr bwMode="auto">
          <a:xfrm>
            <a:off x="1062038" y="4375150"/>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Print Shipping</a:t>
            </a:r>
          </a:p>
          <a:p>
            <a:pPr eaLnBrk="0" hangingPunct="0">
              <a:defRPr/>
            </a:pPr>
            <a:r>
              <a:rPr kumimoji="1" lang="en-US" altLang="zh-CN" sz="1600" b="1">
                <a:latin typeface="+mj-lt"/>
                <a:ea typeface="宋体" charset="-122"/>
              </a:rPr>
              <a:t>Labels</a:t>
            </a:r>
          </a:p>
        </p:txBody>
      </p:sp>
      <p:sp>
        <p:nvSpPr>
          <p:cNvPr id="42027" name="AutoShape 43"/>
          <p:cNvSpPr>
            <a:spLocks noChangeArrowheads="1"/>
          </p:cNvSpPr>
          <p:nvPr/>
        </p:nvSpPr>
        <p:spPr bwMode="auto">
          <a:xfrm>
            <a:off x="3800475" y="3395663"/>
            <a:ext cx="1462088" cy="685800"/>
          </a:xfrm>
          <a:prstGeom prst="octagon">
            <a:avLst>
              <a:gd name="adj" fmla="val 29287"/>
            </a:avLst>
          </a:prstGeom>
          <a:solidFill>
            <a:schemeClr val="bg1"/>
          </a:solidFill>
          <a:ln w="12700">
            <a:solidFill>
              <a:schemeClr val="tx1"/>
            </a:solidFill>
            <a:miter lim="800000"/>
            <a:headEnd/>
            <a:tailEnd/>
          </a:ln>
          <a:effectLst>
            <a:outerShdw dist="53882" dir="2700000" algn="ctr" rotWithShape="0">
              <a:srgbClr val="777777"/>
            </a:outerShdw>
          </a:effectLst>
        </p:spPr>
        <p:txBody>
          <a:bodyPr wrap="none" lIns="87312" tIns="44450" rIns="87312" bIns="44450" anchor="ctr" anchorCtr="1"/>
          <a:lstStyle/>
          <a:p>
            <a:pPr defTabSz="825500" eaLnBrk="0" hangingPunct="0"/>
            <a:r>
              <a:rPr kumimoji="1" lang="en-US" altLang="zh-CN" sz="1600" b="1" dirty="0" smtClean="0">
                <a:latin typeface="+mj-lt"/>
                <a:ea typeface="宋体" charset="-122"/>
              </a:rPr>
              <a:t>Post and Print </a:t>
            </a:r>
            <a:endParaRPr kumimoji="1" lang="en-US" altLang="zh-CN" sz="1600" b="1" dirty="0">
              <a:latin typeface="+mj-lt"/>
              <a:ea typeface="宋体" charset="-122"/>
            </a:endParaRPr>
          </a:p>
          <a:p>
            <a:pPr defTabSz="825500" eaLnBrk="0" hangingPunct="0"/>
            <a:r>
              <a:rPr kumimoji="1" lang="en-US" altLang="zh-CN" sz="1600" b="1" dirty="0">
                <a:latin typeface="+mj-lt"/>
                <a:ea typeface="宋体" charset="-122"/>
              </a:rPr>
              <a:t>Invoice</a:t>
            </a:r>
            <a:endParaRPr kumimoji="1" lang="en-US" altLang="zh-CN" sz="1400" dirty="0">
              <a:latin typeface="+mj-lt"/>
              <a:ea typeface="宋体" charset="-122"/>
            </a:endParaRPr>
          </a:p>
        </p:txBody>
      </p:sp>
      <p:cxnSp>
        <p:nvCxnSpPr>
          <p:cNvPr id="12319" name="AutoShape 44"/>
          <p:cNvCxnSpPr>
            <a:cxnSpLocks noChangeShapeType="1"/>
            <a:endCxn id="42027" idx="3"/>
          </p:cNvCxnSpPr>
          <p:nvPr/>
        </p:nvCxnSpPr>
        <p:spPr bwMode="auto">
          <a:xfrm>
            <a:off x="2549525" y="3738563"/>
            <a:ext cx="1250950" cy="0"/>
          </a:xfrm>
          <a:prstGeom prst="straightConnector1">
            <a:avLst/>
          </a:prstGeom>
          <a:noFill/>
          <a:ln w="38100">
            <a:solidFill>
              <a:srgbClr val="5A87C6"/>
            </a:solidFill>
            <a:round/>
            <a:headEnd/>
            <a:tailEnd type="triangle" w="med" len="med"/>
          </a:ln>
        </p:spPr>
      </p:cxnSp>
      <p:cxnSp>
        <p:nvCxnSpPr>
          <p:cNvPr id="42029" name="AutoShape 45"/>
          <p:cNvCxnSpPr>
            <a:cxnSpLocks noChangeShapeType="1"/>
            <a:stCxn id="42005" idx="1"/>
            <a:endCxn id="42027" idx="2"/>
          </p:cNvCxnSpPr>
          <p:nvPr/>
        </p:nvCxnSpPr>
        <p:spPr bwMode="auto">
          <a:xfrm rot="10800000" flipV="1">
            <a:off x="5262563" y="3200400"/>
            <a:ext cx="1285875" cy="538163"/>
          </a:xfrm>
          <a:prstGeom prst="bentConnector3">
            <a:avLst>
              <a:gd name="adj1" fmla="val 50000"/>
            </a:avLst>
          </a:prstGeom>
          <a:noFill/>
          <a:ln w="38100">
            <a:solidFill>
              <a:srgbClr val="5A87C6"/>
            </a:solidFill>
            <a:miter lim="800000"/>
            <a:headEnd/>
            <a:tailEnd type="triangle" w="med" len="med"/>
          </a:ln>
        </p:spPr>
      </p:cxnSp>
      <p:sp>
        <p:nvSpPr>
          <p:cNvPr id="42030" name="AutoShape 46"/>
          <p:cNvSpPr>
            <a:spLocks noChangeArrowheads="1"/>
          </p:cNvSpPr>
          <p:nvPr/>
        </p:nvSpPr>
        <p:spPr bwMode="auto">
          <a:xfrm>
            <a:off x="6548438" y="1512888"/>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lnSpc>
                <a:spcPct val="80000"/>
              </a:lnSpc>
              <a:defRPr/>
            </a:pPr>
            <a:r>
              <a:rPr kumimoji="1" lang="en-US" altLang="zh-CN" sz="1600" b="1" dirty="0">
                <a:latin typeface="+mj-lt"/>
                <a:ea typeface="宋体" charset="-122"/>
              </a:rPr>
              <a:t>Create</a:t>
            </a:r>
          </a:p>
          <a:p>
            <a:pPr eaLnBrk="0" hangingPunct="0">
              <a:lnSpc>
                <a:spcPct val="80000"/>
              </a:lnSpc>
              <a:defRPr/>
            </a:pPr>
            <a:r>
              <a:rPr kumimoji="1" lang="en-US" altLang="zh-CN" sz="1600" b="1" dirty="0">
                <a:latin typeface="+mj-lt"/>
                <a:ea typeface="宋体" charset="-122"/>
              </a:rPr>
              <a:t>Pre-Shipper/</a:t>
            </a:r>
          </a:p>
          <a:p>
            <a:pPr eaLnBrk="0" hangingPunct="0">
              <a:lnSpc>
                <a:spcPct val="80000"/>
              </a:lnSpc>
              <a:defRPr/>
            </a:pPr>
            <a:r>
              <a:rPr kumimoji="1" lang="en-US" altLang="zh-CN" sz="1600" b="1" dirty="0">
                <a:latin typeface="+mj-lt"/>
                <a:ea typeface="宋体" charset="-122"/>
              </a:rPr>
              <a:t>Shipper</a:t>
            </a:r>
          </a:p>
        </p:txBody>
      </p:sp>
      <p:sp>
        <p:nvSpPr>
          <p:cNvPr id="42038" name="AutoShape 54"/>
          <p:cNvSpPr>
            <a:spLocks noChangeArrowheads="1"/>
          </p:cNvSpPr>
          <p:nvPr/>
        </p:nvSpPr>
        <p:spPr bwMode="auto">
          <a:xfrm>
            <a:off x="1058863" y="3394075"/>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lnSpc>
                <a:spcPct val="80000"/>
              </a:lnSpc>
              <a:defRPr/>
            </a:pPr>
            <a:r>
              <a:rPr kumimoji="1" lang="en-US" altLang="zh-CN" sz="1600" b="1">
                <a:latin typeface="+mj-lt"/>
                <a:ea typeface="宋体" charset="-122"/>
              </a:rPr>
              <a:t>Pending</a:t>
            </a:r>
            <a:br>
              <a:rPr kumimoji="1" lang="en-US" altLang="zh-CN" sz="1600" b="1">
                <a:latin typeface="+mj-lt"/>
                <a:ea typeface="宋体" charset="-122"/>
              </a:rPr>
            </a:br>
            <a:r>
              <a:rPr kumimoji="1" lang="en-US" altLang="zh-CN" sz="1600" b="1">
                <a:latin typeface="+mj-lt"/>
                <a:ea typeface="宋体" charset="-122"/>
              </a:rPr>
              <a:t>Invoice</a:t>
            </a:r>
            <a:br>
              <a:rPr kumimoji="1" lang="en-US" altLang="zh-CN" sz="1600" b="1">
                <a:latin typeface="+mj-lt"/>
                <a:ea typeface="宋体" charset="-122"/>
              </a:rPr>
            </a:br>
            <a:r>
              <a:rPr kumimoji="1" lang="en-US" altLang="zh-CN" sz="1600" b="1">
                <a:latin typeface="+mj-lt"/>
                <a:ea typeface="宋体" charset="-122"/>
              </a:rPr>
              <a:t>Register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39"/>
          <p:cNvSpPr>
            <a:spLocks noGrp="1"/>
          </p:cNvSpPr>
          <p:nvPr>
            <p:ph type="title"/>
          </p:nvPr>
        </p:nvSpPr>
        <p:spPr/>
        <p:txBody>
          <a:bodyPr/>
          <a:lstStyle/>
          <a:p>
            <a:r>
              <a:rPr lang="en-US" dirty="0" smtClean="0"/>
              <a:t>Allocations and Shipping Users</a:t>
            </a:r>
            <a:endParaRPr lang="en-US" dirty="0"/>
          </a:p>
        </p:txBody>
      </p:sp>
      <p:sp>
        <p:nvSpPr>
          <p:cNvPr id="13314" name="Footer Placeholder 1"/>
          <p:cNvSpPr>
            <a:spLocks noGrp="1"/>
          </p:cNvSpPr>
          <p:nvPr>
            <p:ph type="ftr" sz="quarter" idx="10"/>
          </p:nvPr>
        </p:nvSpPr>
        <p:spPr>
          <a:noFill/>
        </p:spPr>
        <p:txBody>
          <a:bodyPr/>
          <a:lstStyle/>
          <a:p>
            <a:r>
              <a:rPr lang="en-US" altLang="zh-CN"/>
              <a:t>AS-IN-100</a:t>
            </a:r>
          </a:p>
        </p:txBody>
      </p:sp>
      <p:sp>
        <p:nvSpPr>
          <p:cNvPr id="43061" name="AutoShape 53"/>
          <p:cNvSpPr>
            <a:spLocks noChangeArrowheads="1"/>
          </p:cNvSpPr>
          <p:nvPr/>
        </p:nvSpPr>
        <p:spPr bwMode="auto">
          <a:xfrm>
            <a:off x="219075" y="965200"/>
            <a:ext cx="2970213" cy="5162550"/>
          </a:xfrm>
          <a:prstGeom prst="roundRect">
            <a:avLst>
              <a:gd name="adj" fmla="val 6329"/>
            </a:avLst>
          </a:prstGeom>
          <a:solidFill>
            <a:schemeClr val="accent1"/>
          </a:solidFill>
          <a:ln w="25400">
            <a:noFill/>
            <a:round/>
            <a:headEnd/>
            <a:tailEnd/>
          </a:ln>
          <a:effectLst/>
        </p:spPr>
        <p:txBody>
          <a:bodyPr wrap="none" anchorCtr="1"/>
          <a:lstStyle/>
          <a:p>
            <a:pPr eaLnBrk="0" hangingPunct="0">
              <a:defRPr/>
            </a:pPr>
            <a:r>
              <a:rPr kumimoji="1" lang="en-US" altLang="zh-CN" sz="1800" b="1">
                <a:latin typeface="+mj-lt"/>
                <a:ea typeface="宋体" charset="-122"/>
              </a:rPr>
              <a:t>Standard</a:t>
            </a:r>
          </a:p>
        </p:txBody>
      </p:sp>
      <p:sp>
        <p:nvSpPr>
          <p:cNvPr id="43062" name="AutoShape 54"/>
          <p:cNvSpPr>
            <a:spLocks noChangeArrowheads="1"/>
          </p:cNvSpPr>
          <p:nvPr/>
        </p:nvSpPr>
        <p:spPr bwMode="auto">
          <a:xfrm>
            <a:off x="5911850" y="965200"/>
            <a:ext cx="2970213" cy="5162550"/>
          </a:xfrm>
          <a:prstGeom prst="roundRect">
            <a:avLst>
              <a:gd name="adj" fmla="val 6329"/>
            </a:avLst>
          </a:prstGeom>
          <a:solidFill>
            <a:schemeClr val="accent1"/>
          </a:solidFill>
          <a:ln w="25400">
            <a:noFill/>
            <a:round/>
            <a:headEnd/>
            <a:tailEnd/>
          </a:ln>
          <a:effectLst/>
        </p:spPr>
        <p:txBody>
          <a:bodyPr wrap="none" anchorCtr="1"/>
          <a:lstStyle/>
          <a:p>
            <a:pPr eaLnBrk="0" hangingPunct="0">
              <a:defRPr/>
            </a:pPr>
            <a:r>
              <a:rPr kumimoji="1" lang="en-US" altLang="zh-CN" sz="1800" b="1">
                <a:latin typeface="+mj-lt"/>
                <a:ea typeface="宋体" charset="-122"/>
              </a:rPr>
              <a:t>Enhanced or Global</a:t>
            </a:r>
          </a:p>
        </p:txBody>
      </p:sp>
      <p:sp>
        <p:nvSpPr>
          <p:cNvPr id="43064" name="Text Box 56"/>
          <p:cNvSpPr txBox="1">
            <a:spLocks noChangeArrowheads="1"/>
          </p:cNvSpPr>
          <p:nvPr/>
        </p:nvSpPr>
        <p:spPr bwMode="auto">
          <a:xfrm>
            <a:off x="3681413" y="5207000"/>
            <a:ext cx="1737360" cy="639763"/>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wrap="none" anchor="ctr" anchorCtr="1"/>
          <a:lstStyle/>
          <a:p>
            <a:pPr eaLnBrk="0" hangingPunct="0">
              <a:lnSpc>
                <a:spcPct val="90000"/>
              </a:lnSpc>
              <a:defRPr/>
            </a:pPr>
            <a:r>
              <a:rPr kumimoji="1" lang="en-US" altLang="zh-CN" sz="1800" b="1">
                <a:latin typeface="+mj-lt"/>
                <a:ea typeface="宋体" charset="-122"/>
              </a:rPr>
              <a:t>Credit/Finance</a:t>
            </a:r>
            <a:br>
              <a:rPr kumimoji="1" lang="en-US" altLang="zh-CN" sz="1800" b="1">
                <a:latin typeface="+mj-lt"/>
                <a:ea typeface="宋体" charset="-122"/>
              </a:rPr>
            </a:br>
            <a:r>
              <a:rPr kumimoji="1" lang="en-US" altLang="zh-CN" sz="1800" b="1">
                <a:latin typeface="+mj-lt"/>
                <a:ea typeface="宋体" charset="-122"/>
              </a:rPr>
              <a:t>Clerk</a:t>
            </a:r>
          </a:p>
        </p:txBody>
      </p:sp>
      <p:sp>
        <p:nvSpPr>
          <p:cNvPr id="43082" name="Text Box 74"/>
          <p:cNvSpPr txBox="1">
            <a:spLocks noChangeArrowheads="1"/>
          </p:cNvSpPr>
          <p:nvPr/>
        </p:nvSpPr>
        <p:spPr bwMode="auto">
          <a:xfrm>
            <a:off x="3452813" y="2035175"/>
            <a:ext cx="2193925" cy="600075"/>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wrap="none" anchor="ctr" anchorCtr="1"/>
          <a:lstStyle/>
          <a:p>
            <a:pPr eaLnBrk="0" hangingPunct="0">
              <a:lnSpc>
                <a:spcPct val="90000"/>
              </a:lnSpc>
              <a:defRPr/>
            </a:pPr>
            <a:r>
              <a:rPr kumimoji="1" lang="en-US" altLang="zh-CN" sz="1800" b="1">
                <a:latin typeface="+mj-lt"/>
                <a:ea typeface="宋体" charset="-122"/>
              </a:rPr>
              <a:t>Dispatcher/</a:t>
            </a:r>
            <a:br>
              <a:rPr kumimoji="1" lang="en-US" altLang="zh-CN" sz="1800" b="1">
                <a:latin typeface="+mj-lt"/>
                <a:ea typeface="宋体" charset="-122"/>
              </a:rPr>
            </a:br>
            <a:r>
              <a:rPr kumimoji="1" lang="en-US" altLang="zh-CN" sz="1800" b="1">
                <a:latin typeface="+mj-lt"/>
                <a:ea typeface="宋体" charset="-122"/>
              </a:rPr>
              <a:t>Scheduler</a:t>
            </a:r>
          </a:p>
        </p:txBody>
      </p:sp>
      <p:sp>
        <p:nvSpPr>
          <p:cNvPr id="43091" name="Text Box 83"/>
          <p:cNvSpPr txBox="1">
            <a:spLocks noChangeArrowheads="1"/>
          </p:cNvSpPr>
          <p:nvPr/>
        </p:nvSpPr>
        <p:spPr bwMode="auto">
          <a:xfrm>
            <a:off x="3452813" y="1319213"/>
            <a:ext cx="2193925" cy="585787"/>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wrap="none" anchor="ctr" anchorCtr="1"/>
          <a:lstStyle/>
          <a:p>
            <a:pPr eaLnBrk="0" hangingPunct="0">
              <a:lnSpc>
                <a:spcPct val="90000"/>
              </a:lnSpc>
            </a:pPr>
            <a:r>
              <a:rPr kumimoji="1" lang="en-US" altLang="zh-CN" sz="1800" b="1">
                <a:latin typeface="+mj-lt"/>
                <a:ea typeface="宋体" charset="-122"/>
              </a:rPr>
              <a:t>Customer Service</a:t>
            </a:r>
            <a:r>
              <a:rPr kumimoji="1" lang="en-US" altLang="zh-CN" sz="1700" b="1">
                <a:latin typeface="+mj-lt"/>
                <a:ea typeface="宋体" charset="-122"/>
              </a:rPr>
              <a:t/>
            </a:r>
            <a:br>
              <a:rPr kumimoji="1" lang="en-US" altLang="zh-CN" sz="1700" b="1">
                <a:latin typeface="+mj-lt"/>
                <a:ea typeface="宋体" charset="-122"/>
              </a:rPr>
            </a:br>
            <a:r>
              <a:rPr kumimoji="1" lang="en-US" altLang="zh-CN" sz="1700" b="1">
                <a:latin typeface="+mj-lt"/>
                <a:ea typeface="宋体" charset="-122"/>
              </a:rPr>
              <a:t>Representative</a:t>
            </a:r>
          </a:p>
        </p:txBody>
      </p:sp>
      <p:cxnSp>
        <p:nvCxnSpPr>
          <p:cNvPr id="13321" name="AutoShape 6"/>
          <p:cNvCxnSpPr>
            <a:cxnSpLocks noChangeShapeType="1"/>
            <a:stCxn id="43091" idx="3"/>
            <a:endCxn id="43125" idx="1"/>
          </p:cNvCxnSpPr>
          <p:nvPr/>
        </p:nvCxnSpPr>
        <p:spPr bwMode="auto">
          <a:xfrm flipV="1">
            <a:off x="5646738" y="1611313"/>
            <a:ext cx="628650" cy="794"/>
          </a:xfrm>
          <a:prstGeom prst="bentConnector3">
            <a:avLst>
              <a:gd name="adj1" fmla="val 50000"/>
            </a:avLst>
          </a:prstGeom>
          <a:noFill/>
          <a:ln w="38100">
            <a:solidFill>
              <a:schemeClr val="tx1"/>
            </a:solidFill>
            <a:miter lim="800000"/>
            <a:headEnd/>
            <a:tailEnd type="triangle" w="med" len="med"/>
          </a:ln>
        </p:spPr>
      </p:cxnSp>
      <p:cxnSp>
        <p:nvCxnSpPr>
          <p:cNvPr id="13324" name="AutoShape 43"/>
          <p:cNvCxnSpPr>
            <a:cxnSpLocks noChangeShapeType="1"/>
            <a:endCxn id="43120" idx="1"/>
          </p:cNvCxnSpPr>
          <p:nvPr/>
        </p:nvCxnSpPr>
        <p:spPr bwMode="auto">
          <a:xfrm flipV="1">
            <a:off x="5818188" y="3502025"/>
            <a:ext cx="457200" cy="284163"/>
          </a:xfrm>
          <a:prstGeom prst="bentConnector3">
            <a:avLst>
              <a:gd name="adj1" fmla="val 8333"/>
            </a:avLst>
          </a:prstGeom>
          <a:noFill/>
          <a:ln w="38100">
            <a:solidFill>
              <a:schemeClr val="tx1"/>
            </a:solidFill>
            <a:miter lim="800000"/>
            <a:headEnd/>
            <a:tailEnd type="triangle" w="med" len="med"/>
          </a:ln>
        </p:spPr>
      </p:cxnSp>
      <p:cxnSp>
        <p:nvCxnSpPr>
          <p:cNvPr id="13325" name="AutoShape 46"/>
          <p:cNvCxnSpPr>
            <a:cxnSpLocks noChangeShapeType="1"/>
            <a:endCxn id="43121" idx="1"/>
          </p:cNvCxnSpPr>
          <p:nvPr/>
        </p:nvCxnSpPr>
        <p:spPr bwMode="auto">
          <a:xfrm>
            <a:off x="5818188" y="3786188"/>
            <a:ext cx="457200" cy="296862"/>
          </a:xfrm>
          <a:prstGeom prst="bentConnector3">
            <a:avLst>
              <a:gd name="adj1" fmla="val 8333"/>
            </a:avLst>
          </a:prstGeom>
          <a:noFill/>
          <a:ln w="38100">
            <a:solidFill>
              <a:schemeClr val="tx1"/>
            </a:solidFill>
            <a:miter lim="800000"/>
            <a:headEnd/>
            <a:tailEnd type="triangle" w="med" len="med"/>
          </a:ln>
        </p:spPr>
      </p:cxnSp>
      <p:cxnSp>
        <p:nvCxnSpPr>
          <p:cNvPr id="13326" name="AutoShape 49"/>
          <p:cNvCxnSpPr>
            <a:cxnSpLocks noChangeShapeType="1"/>
            <a:endCxn id="43122" idx="1"/>
          </p:cNvCxnSpPr>
          <p:nvPr/>
        </p:nvCxnSpPr>
        <p:spPr bwMode="auto">
          <a:xfrm>
            <a:off x="5818188" y="3786188"/>
            <a:ext cx="457200" cy="877887"/>
          </a:xfrm>
          <a:prstGeom prst="bentConnector3">
            <a:avLst>
              <a:gd name="adj1" fmla="val 8333"/>
            </a:avLst>
          </a:prstGeom>
          <a:noFill/>
          <a:ln w="38100">
            <a:solidFill>
              <a:schemeClr val="tx1"/>
            </a:solidFill>
            <a:miter lim="800000"/>
            <a:headEnd/>
            <a:tailEnd type="triangle" w="med" len="med"/>
          </a:ln>
        </p:spPr>
      </p:cxnSp>
      <p:cxnSp>
        <p:nvCxnSpPr>
          <p:cNvPr id="13327" name="AutoShape 52"/>
          <p:cNvCxnSpPr>
            <a:cxnSpLocks noChangeShapeType="1"/>
            <a:stCxn id="43073" idx="3"/>
            <a:endCxn id="43119" idx="1"/>
          </p:cNvCxnSpPr>
          <p:nvPr/>
        </p:nvCxnSpPr>
        <p:spPr bwMode="auto">
          <a:xfrm flipV="1">
            <a:off x="5646738" y="2921001"/>
            <a:ext cx="628650" cy="865187"/>
          </a:xfrm>
          <a:prstGeom prst="bentConnector3">
            <a:avLst>
              <a:gd name="adj1" fmla="val 33333"/>
            </a:avLst>
          </a:prstGeom>
          <a:noFill/>
          <a:ln w="38100">
            <a:solidFill>
              <a:schemeClr val="tx1"/>
            </a:solidFill>
            <a:miter lim="800000"/>
            <a:headEnd/>
            <a:tailEnd type="triangle" w="med" len="med"/>
          </a:ln>
        </p:spPr>
      </p:cxnSp>
      <p:cxnSp>
        <p:nvCxnSpPr>
          <p:cNvPr id="13328" name="AutoShape 12"/>
          <p:cNvCxnSpPr>
            <a:cxnSpLocks noChangeShapeType="1"/>
            <a:stCxn id="43082" idx="3"/>
            <a:endCxn id="43118" idx="1"/>
          </p:cNvCxnSpPr>
          <p:nvPr/>
        </p:nvCxnSpPr>
        <p:spPr bwMode="auto">
          <a:xfrm>
            <a:off x="5646738" y="2335213"/>
            <a:ext cx="628650" cy="1588"/>
          </a:xfrm>
          <a:prstGeom prst="straightConnector1">
            <a:avLst/>
          </a:prstGeom>
          <a:noFill/>
          <a:ln w="38100">
            <a:solidFill>
              <a:schemeClr val="tx1"/>
            </a:solidFill>
            <a:round/>
            <a:headEnd/>
            <a:tailEnd type="triangle" w="med" len="med"/>
          </a:ln>
        </p:spPr>
      </p:cxnSp>
      <p:sp>
        <p:nvSpPr>
          <p:cNvPr id="43118" name="AutoShape 110"/>
          <p:cNvSpPr>
            <a:spLocks noChangeArrowheads="1"/>
          </p:cNvSpPr>
          <p:nvPr/>
        </p:nvSpPr>
        <p:spPr bwMode="auto">
          <a:xfrm>
            <a:off x="6275388" y="2152650"/>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dirty="0">
                <a:latin typeface="+mj-lt"/>
                <a:ea typeface="宋体" charset="-122"/>
              </a:rPr>
              <a:t>Allocate to Pre-Shipper</a:t>
            </a:r>
          </a:p>
        </p:txBody>
      </p:sp>
      <p:sp>
        <p:nvSpPr>
          <p:cNvPr id="43119" name="AutoShape 111"/>
          <p:cNvSpPr>
            <a:spLocks noChangeArrowheads="1"/>
          </p:cNvSpPr>
          <p:nvPr/>
        </p:nvSpPr>
        <p:spPr bwMode="auto">
          <a:xfrm>
            <a:off x="6275388" y="2738438"/>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eaLnBrk="0" hangingPunct="0">
              <a:defRPr/>
            </a:pPr>
            <a:r>
              <a:rPr kumimoji="1" lang="en-US" altLang="zh-CN" sz="1600">
                <a:latin typeface="+mj-lt"/>
                <a:ea typeface="宋体" charset="-122"/>
              </a:rPr>
              <a:t>Print Pre-Shipper</a:t>
            </a:r>
          </a:p>
        </p:txBody>
      </p:sp>
      <p:sp>
        <p:nvSpPr>
          <p:cNvPr id="43120" name="AutoShape 112"/>
          <p:cNvSpPr>
            <a:spLocks noChangeArrowheads="1"/>
          </p:cNvSpPr>
          <p:nvPr/>
        </p:nvSpPr>
        <p:spPr bwMode="auto">
          <a:xfrm>
            <a:off x="6275388" y="3319463"/>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eaLnBrk="0" hangingPunct="0">
              <a:defRPr/>
            </a:pPr>
            <a:r>
              <a:rPr kumimoji="1" lang="en-US" altLang="zh-CN" sz="1600">
                <a:latin typeface="+mj-lt"/>
                <a:ea typeface="宋体" charset="-122"/>
              </a:rPr>
              <a:t>Pick Pre-Shipper</a:t>
            </a:r>
          </a:p>
        </p:txBody>
      </p:sp>
      <p:sp>
        <p:nvSpPr>
          <p:cNvPr id="43121" name="AutoShape 113"/>
          <p:cNvSpPr>
            <a:spLocks noChangeArrowheads="1"/>
          </p:cNvSpPr>
          <p:nvPr/>
        </p:nvSpPr>
        <p:spPr bwMode="auto">
          <a:xfrm>
            <a:off x="6275388" y="3900488"/>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Stage Shipper</a:t>
            </a:r>
          </a:p>
        </p:txBody>
      </p:sp>
      <p:sp>
        <p:nvSpPr>
          <p:cNvPr id="43122" name="AutoShape 114"/>
          <p:cNvSpPr>
            <a:spLocks noChangeArrowheads="1"/>
          </p:cNvSpPr>
          <p:nvPr/>
        </p:nvSpPr>
        <p:spPr bwMode="auto">
          <a:xfrm>
            <a:off x="6275388" y="4481513"/>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Confirm Shipper</a:t>
            </a:r>
          </a:p>
        </p:txBody>
      </p:sp>
      <p:sp>
        <p:nvSpPr>
          <p:cNvPr id="43123" name="AutoShape 115"/>
          <p:cNvSpPr>
            <a:spLocks noChangeArrowheads="1"/>
          </p:cNvSpPr>
          <p:nvPr/>
        </p:nvSpPr>
        <p:spPr bwMode="auto">
          <a:xfrm>
            <a:off x="6265863" y="52419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dirty="0" smtClean="0">
                <a:latin typeface="+mj-lt"/>
                <a:ea typeface="宋体" charset="-122"/>
              </a:rPr>
              <a:t>Post and Print </a:t>
            </a:r>
            <a:r>
              <a:rPr kumimoji="1" lang="en-US" altLang="zh-CN" sz="1600" dirty="0">
                <a:latin typeface="+mj-lt"/>
                <a:ea typeface="宋体" charset="-122"/>
              </a:rPr>
              <a:t>Invoice</a:t>
            </a:r>
          </a:p>
        </p:txBody>
      </p:sp>
      <p:sp>
        <p:nvSpPr>
          <p:cNvPr id="43125" name="AutoShape 117"/>
          <p:cNvSpPr>
            <a:spLocks noChangeArrowheads="1"/>
          </p:cNvSpPr>
          <p:nvPr/>
        </p:nvSpPr>
        <p:spPr bwMode="auto">
          <a:xfrm>
            <a:off x="6275388" y="1428750"/>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Enter Sales Order</a:t>
            </a:r>
          </a:p>
        </p:txBody>
      </p:sp>
      <p:sp>
        <p:nvSpPr>
          <p:cNvPr id="43126" name="AutoShape 118"/>
          <p:cNvSpPr>
            <a:spLocks noChangeArrowheads="1"/>
          </p:cNvSpPr>
          <p:nvPr/>
        </p:nvSpPr>
        <p:spPr bwMode="auto">
          <a:xfrm>
            <a:off x="376238" y="2152650"/>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Allocate Materials</a:t>
            </a:r>
          </a:p>
        </p:txBody>
      </p:sp>
      <p:sp>
        <p:nvSpPr>
          <p:cNvPr id="43073" name="Text Box 65"/>
          <p:cNvSpPr txBox="1">
            <a:spLocks noChangeArrowheads="1"/>
          </p:cNvSpPr>
          <p:nvPr/>
        </p:nvSpPr>
        <p:spPr bwMode="auto">
          <a:xfrm>
            <a:off x="3452813" y="3443288"/>
            <a:ext cx="2193925" cy="685800"/>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wrap="none" anchor="ctr" anchorCtr="1"/>
          <a:lstStyle/>
          <a:p>
            <a:pPr eaLnBrk="0" hangingPunct="0">
              <a:lnSpc>
                <a:spcPct val="90000"/>
              </a:lnSpc>
              <a:defRPr/>
            </a:pPr>
            <a:r>
              <a:rPr kumimoji="1" lang="en-US" altLang="zh-CN" sz="1800" b="1">
                <a:latin typeface="+mj-lt"/>
                <a:ea typeface="宋体" charset="-122"/>
              </a:rPr>
              <a:t>Shipping</a:t>
            </a:r>
            <a:br>
              <a:rPr kumimoji="1" lang="en-US" altLang="zh-CN" sz="1800" b="1">
                <a:latin typeface="+mj-lt"/>
                <a:ea typeface="宋体" charset="-122"/>
              </a:rPr>
            </a:br>
            <a:r>
              <a:rPr kumimoji="1" lang="en-US" altLang="zh-CN" sz="1800" b="1">
                <a:latin typeface="+mj-lt"/>
                <a:ea typeface="宋体" charset="-122"/>
              </a:rPr>
              <a:t>Clerk</a:t>
            </a:r>
          </a:p>
        </p:txBody>
      </p:sp>
      <p:sp>
        <p:nvSpPr>
          <p:cNvPr id="43127" name="AutoShape 119"/>
          <p:cNvSpPr>
            <a:spLocks noChangeArrowheads="1"/>
          </p:cNvSpPr>
          <p:nvPr/>
        </p:nvSpPr>
        <p:spPr bwMode="auto">
          <a:xfrm>
            <a:off x="376238" y="30067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eaLnBrk="0" hangingPunct="0">
              <a:defRPr/>
            </a:pPr>
            <a:r>
              <a:rPr kumimoji="1" lang="en-US" altLang="zh-CN" sz="1600" dirty="0">
                <a:latin typeface="+mj-lt"/>
                <a:ea typeface="宋体" charset="-122"/>
              </a:rPr>
              <a:t>Print Pack List</a:t>
            </a:r>
          </a:p>
        </p:txBody>
      </p:sp>
      <p:sp>
        <p:nvSpPr>
          <p:cNvPr id="43128" name="AutoShape 120"/>
          <p:cNvSpPr>
            <a:spLocks noChangeArrowheads="1"/>
          </p:cNvSpPr>
          <p:nvPr/>
        </p:nvSpPr>
        <p:spPr bwMode="auto">
          <a:xfrm>
            <a:off x="376238" y="36036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eaLnBrk="0" hangingPunct="0">
              <a:defRPr/>
            </a:pPr>
            <a:r>
              <a:rPr kumimoji="1" lang="en-US" altLang="zh-CN" sz="1600">
                <a:latin typeface="+mj-lt"/>
                <a:ea typeface="宋体" charset="-122"/>
              </a:rPr>
              <a:t>Pick Shipment</a:t>
            </a:r>
          </a:p>
        </p:txBody>
      </p:sp>
      <p:sp>
        <p:nvSpPr>
          <p:cNvPr id="43129" name="AutoShape 121"/>
          <p:cNvSpPr>
            <a:spLocks noChangeArrowheads="1"/>
          </p:cNvSpPr>
          <p:nvPr/>
        </p:nvSpPr>
        <p:spPr bwMode="auto">
          <a:xfrm>
            <a:off x="376238" y="42005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Process Shipment</a:t>
            </a:r>
          </a:p>
        </p:txBody>
      </p:sp>
      <p:sp>
        <p:nvSpPr>
          <p:cNvPr id="43130" name="AutoShape 122"/>
          <p:cNvSpPr>
            <a:spLocks noChangeArrowheads="1"/>
          </p:cNvSpPr>
          <p:nvPr/>
        </p:nvSpPr>
        <p:spPr bwMode="auto">
          <a:xfrm>
            <a:off x="376238" y="52800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dirty="0" smtClean="0">
                <a:latin typeface="+mj-lt"/>
                <a:ea typeface="宋体" charset="-122"/>
              </a:rPr>
              <a:t>Post and Print </a:t>
            </a:r>
            <a:r>
              <a:rPr kumimoji="1" lang="en-US" altLang="zh-CN" sz="1600" dirty="0">
                <a:latin typeface="+mj-lt"/>
                <a:ea typeface="宋体" charset="-122"/>
              </a:rPr>
              <a:t>Invoice</a:t>
            </a:r>
          </a:p>
        </p:txBody>
      </p:sp>
      <p:sp>
        <p:nvSpPr>
          <p:cNvPr id="43133" name="AutoShape 125"/>
          <p:cNvSpPr>
            <a:spLocks noChangeArrowheads="1"/>
          </p:cNvSpPr>
          <p:nvPr/>
        </p:nvSpPr>
        <p:spPr bwMode="auto">
          <a:xfrm>
            <a:off x="376238" y="1428750"/>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Enter Sales Order</a:t>
            </a:r>
          </a:p>
        </p:txBody>
      </p:sp>
      <p:cxnSp>
        <p:nvCxnSpPr>
          <p:cNvPr id="13345" name="AutoShape 39"/>
          <p:cNvCxnSpPr>
            <a:cxnSpLocks noChangeShapeType="1"/>
            <a:stCxn id="43091" idx="1"/>
            <a:endCxn id="43133" idx="3"/>
          </p:cNvCxnSpPr>
          <p:nvPr/>
        </p:nvCxnSpPr>
        <p:spPr bwMode="auto">
          <a:xfrm rot="10800000">
            <a:off x="2889251" y="1611313"/>
            <a:ext cx="563563" cy="794"/>
          </a:xfrm>
          <a:prstGeom prst="bentConnector3">
            <a:avLst>
              <a:gd name="adj1" fmla="val 50000"/>
            </a:avLst>
          </a:prstGeom>
          <a:noFill/>
          <a:ln w="38100">
            <a:solidFill>
              <a:schemeClr val="tx1"/>
            </a:solidFill>
            <a:miter lim="800000"/>
            <a:headEnd/>
            <a:tailEnd type="triangle" w="med" len="med"/>
          </a:ln>
        </p:spPr>
      </p:cxnSp>
      <p:cxnSp>
        <p:nvCxnSpPr>
          <p:cNvPr id="13348" name="AutoShape 16"/>
          <p:cNvCxnSpPr>
            <a:cxnSpLocks noChangeShapeType="1"/>
            <a:endCxn id="43127" idx="3"/>
          </p:cNvCxnSpPr>
          <p:nvPr/>
        </p:nvCxnSpPr>
        <p:spPr bwMode="auto">
          <a:xfrm rot="16200000" flipV="1">
            <a:off x="2796382" y="3282156"/>
            <a:ext cx="596900" cy="411164"/>
          </a:xfrm>
          <a:prstGeom prst="bentConnector2">
            <a:avLst/>
          </a:prstGeom>
          <a:noFill/>
          <a:ln w="38100">
            <a:solidFill>
              <a:schemeClr val="tx1"/>
            </a:solidFill>
            <a:miter lim="800000"/>
            <a:headEnd/>
            <a:tailEnd type="triangle" w="med" len="med"/>
          </a:ln>
        </p:spPr>
      </p:cxnSp>
      <p:cxnSp>
        <p:nvCxnSpPr>
          <p:cNvPr id="13349" name="AutoShape 19"/>
          <p:cNvCxnSpPr>
            <a:cxnSpLocks noChangeShapeType="1"/>
            <a:endCxn id="43128" idx="3"/>
          </p:cNvCxnSpPr>
          <p:nvPr/>
        </p:nvCxnSpPr>
        <p:spPr bwMode="auto">
          <a:xfrm rot="10800000">
            <a:off x="2889250" y="3786188"/>
            <a:ext cx="411164" cy="1588"/>
          </a:xfrm>
          <a:prstGeom prst="straightConnector1">
            <a:avLst/>
          </a:prstGeom>
          <a:noFill/>
          <a:ln w="38100">
            <a:solidFill>
              <a:schemeClr val="tx1"/>
            </a:solidFill>
            <a:round/>
            <a:headEnd/>
            <a:tailEnd type="triangle" w="med" len="med"/>
          </a:ln>
        </p:spPr>
      </p:cxnSp>
      <p:cxnSp>
        <p:nvCxnSpPr>
          <p:cNvPr id="13350" name="AutoShape 22"/>
          <p:cNvCxnSpPr>
            <a:cxnSpLocks noChangeShapeType="1"/>
          </p:cNvCxnSpPr>
          <p:nvPr/>
        </p:nvCxnSpPr>
        <p:spPr bwMode="auto">
          <a:xfrm rot="10800000" flipV="1">
            <a:off x="2889251" y="3786188"/>
            <a:ext cx="563563" cy="596900"/>
          </a:xfrm>
          <a:prstGeom prst="bentConnector3">
            <a:avLst>
              <a:gd name="adj1" fmla="val 26338"/>
            </a:avLst>
          </a:prstGeom>
          <a:noFill/>
          <a:ln w="38100">
            <a:solidFill>
              <a:schemeClr val="tx1"/>
            </a:solidFill>
            <a:miter lim="800000"/>
            <a:headEnd/>
            <a:tailEnd type="triangle" w="med" len="med"/>
          </a:ln>
        </p:spPr>
      </p:cxnSp>
      <p:cxnSp>
        <p:nvCxnSpPr>
          <p:cNvPr id="13351" name="AutoShape 9"/>
          <p:cNvCxnSpPr>
            <a:cxnSpLocks noChangeShapeType="1"/>
            <a:stCxn id="43082" idx="1"/>
            <a:endCxn id="43126" idx="3"/>
          </p:cNvCxnSpPr>
          <p:nvPr/>
        </p:nvCxnSpPr>
        <p:spPr bwMode="auto">
          <a:xfrm rot="10800000">
            <a:off x="2889251" y="2335213"/>
            <a:ext cx="563563" cy="1588"/>
          </a:xfrm>
          <a:prstGeom prst="straightConnector1">
            <a:avLst/>
          </a:prstGeom>
          <a:noFill/>
          <a:ln w="38100">
            <a:solidFill>
              <a:schemeClr val="tx1"/>
            </a:solidFill>
            <a:round/>
            <a:headEnd/>
            <a:tailEnd type="triangle" w="med" len="med"/>
          </a:ln>
        </p:spPr>
      </p:cxnSp>
      <p:cxnSp>
        <p:nvCxnSpPr>
          <p:cNvPr id="43" name="AutoShape 39"/>
          <p:cNvCxnSpPr>
            <a:cxnSpLocks noChangeShapeType="1"/>
          </p:cNvCxnSpPr>
          <p:nvPr/>
        </p:nvCxnSpPr>
        <p:spPr bwMode="auto">
          <a:xfrm rot="10800000">
            <a:off x="2889251" y="5440363"/>
            <a:ext cx="563563" cy="794"/>
          </a:xfrm>
          <a:prstGeom prst="bentConnector3">
            <a:avLst>
              <a:gd name="adj1" fmla="val -37888"/>
            </a:avLst>
          </a:prstGeom>
          <a:noFill/>
          <a:ln w="38100">
            <a:solidFill>
              <a:schemeClr val="tx1"/>
            </a:solidFill>
            <a:miter lim="800000"/>
            <a:headEnd/>
            <a:tailEnd type="triangle" w="med" len="med"/>
          </a:ln>
        </p:spPr>
      </p:cxnSp>
      <p:cxnSp>
        <p:nvCxnSpPr>
          <p:cNvPr id="45" name="AutoShape 6"/>
          <p:cNvCxnSpPr>
            <a:cxnSpLocks noChangeShapeType="1"/>
          </p:cNvCxnSpPr>
          <p:nvPr/>
        </p:nvCxnSpPr>
        <p:spPr bwMode="auto">
          <a:xfrm flipV="1">
            <a:off x="5627688" y="5430838"/>
            <a:ext cx="628650" cy="794"/>
          </a:xfrm>
          <a:prstGeom prst="bentConnector3">
            <a:avLst>
              <a:gd name="adj1" fmla="val -27273"/>
            </a:avLst>
          </a:prstGeom>
          <a:noFill/>
          <a:ln w="38100">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13"/>
          <p:cNvSpPr>
            <a:spLocks noGrp="1" noChangeArrowheads="1"/>
          </p:cNvSpPr>
          <p:nvPr>
            <p:ph idx="1"/>
          </p:nvPr>
        </p:nvSpPr>
        <p:spPr/>
        <p:txBody>
          <a:bodyPr/>
          <a:lstStyle/>
          <a:p>
            <a:pPr eaLnBrk="1" hangingPunct="1">
              <a:lnSpc>
                <a:spcPct val="100000"/>
              </a:lnSpc>
              <a:spcBef>
                <a:spcPct val="0"/>
              </a:spcBef>
              <a:buClrTx/>
              <a:buFontTx/>
              <a:buNone/>
            </a:pPr>
            <a:r>
              <a:rPr lang="en-US" altLang="zh-CN" b="1" dirty="0" smtClean="0">
                <a:solidFill>
                  <a:schemeClr val="tx1"/>
                </a:solidFill>
                <a:ea typeface="宋体" charset="-122"/>
              </a:rPr>
              <a:t>In this class you learn how to:</a:t>
            </a:r>
          </a:p>
          <a:p>
            <a:pPr eaLnBrk="1" hangingPunct="1">
              <a:lnSpc>
                <a:spcPct val="100000"/>
              </a:lnSpc>
              <a:spcBef>
                <a:spcPct val="0"/>
              </a:spcBef>
            </a:pPr>
            <a:r>
              <a:rPr lang="en-US" altLang="zh-CN" dirty="0" smtClean="0">
                <a:ea typeface="宋体" charset="-122"/>
              </a:rPr>
              <a:t>Identify some key business considerations before setting up Allocations and Shipping</a:t>
            </a:r>
          </a:p>
          <a:p>
            <a:pPr eaLnBrk="1" hangingPunct="1">
              <a:lnSpc>
                <a:spcPct val="100000"/>
              </a:lnSpc>
            </a:pPr>
            <a:r>
              <a:rPr lang="en-US" altLang="zh-CN" dirty="0" smtClean="0">
                <a:ea typeface="宋体" charset="-122"/>
              </a:rPr>
              <a:t>Set up Allocations and Shipping</a:t>
            </a:r>
          </a:p>
          <a:p>
            <a:pPr eaLnBrk="1" hangingPunct="1">
              <a:lnSpc>
                <a:spcPct val="100000"/>
              </a:lnSpc>
            </a:pPr>
            <a:r>
              <a:rPr lang="en-US" altLang="zh-CN" dirty="0" smtClean="0">
                <a:ea typeface="宋体" charset="-122"/>
              </a:rPr>
              <a:t>Process Standard Allocations and Shipping</a:t>
            </a:r>
          </a:p>
          <a:p>
            <a:pPr eaLnBrk="1" hangingPunct="1">
              <a:lnSpc>
                <a:spcPct val="100000"/>
              </a:lnSpc>
            </a:pPr>
            <a:r>
              <a:rPr lang="en-US" altLang="zh-CN" dirty="0" smtClean="0">
                <a:ea typeface="宋体" charset="-122"/>
              </a:rPr>
              <a:t>Process Enhanced/Global Allocations and Shipping</a:t>
            </a:r>
          </a:p>
        </p:txBody>
      </p:sp>
      <p:sp>
        <p:nvSpPr>
          <p:cNvPr id="14339" name="Rectangle 11"/>
          <p:cNvSpPr>
            <a:spLocks noGrp="1" noChangeArrowheads="1"/>
          </p:cNvSpPr>
          <p:nvPr>
            <p:ph type="title"/>
          </p:nvPr>
        </p:nvSpPr>
        <p:spPr/>
        <p:txBody>
          <a:bodyPr/>
          <a:lstStyle/>
          <a:p>
            <a:pPr eaLnBrk="1" hangingPunct="1"/>
            <a:r>
              <a:rPr lang="en-US" altLang="zh-CN" sz="3400" dirty="0" smtClean="0">
                <a:solidFill>
                  <a:schemeClr val="tx1"/>
                </a:solidFill>
                <a:ea typeface="宋体" charset="-122"/>
              </a:rPr>
              <a:t>Course Objectives</a:t>
            </a:r>
            <a:endParaRPr lang="en-US" altLang="zh-CN" sz="2000" b="0" dirty="0" smtClean="0">
              <a:solidFill>
                <a:schemeClr val="tx1"/>
              </a:solidFill>
              <a:ea typeface="宋体" charset="-122"/>
            </a:endParaRPr>
          </a:p>
        </p:txBody>
      </p:sp>
      <p:sp>
        <p:nvSpPr>
          <p:cNvPr id="14338" name="Footer Placeholder 3"/>
          <p:cNvSpPr>
            <a:spLocks noGrp="1"/>
          </p:cNvSpPr>
          <p:nvPr>
            <p:ph type="ftr" sz="quarter" idx="10"/>
          </p:nvPr>
        </p:nvSpPr>
        <p:spPr>
          <a:noFill/>
        </p:spPr>
        <p:txBody>
          <a:bodyPr/>
          <a:lstStyle/>
          <a:p>
            <a:r>
              <a:rPr lang="en-US" altLang="zh-CN"/>
              <a:t>AS-IN-110</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r>
              <a:rPr lang="en-US" dirty="0" smtClean="0"/>
              <a:t>Related Courses</a:t>
            </a:r>
            <a:endParaRPr lang="en-US" dirty="0"/>
          </a:p>
        </p:txBody>
      </p:sp>
      <p:sp>
        <p:nvSpPr>
          <p:cNvPr id="15362" name="Footer Placeholder 1"/>
          <p:cNvSpPr>
            <a:spLocks noGrp="1"/>
          </p:cNvSpPr>
          <p:nvPr>
            <p:ph type="ftr" sz="quarter" idx="10"/>
          </p:nvPr>
        </p:nvSpPr>
        <p:spPr>
          <a:noFill/>
        </p:spPr>
        <p:txBody>
          <a:bodyPr/>
          <a:lstStyle/>
          <a:p>
            <a:r>
              <a:rPr lang="en-US" altLang="zh-CN"/>
              <a:t>AS-IN-120</a:t>
            </a:r>
          </a:p>
        </p:txBody>
      </p:sp>
      <p:sp>
        <p:nvSpPr>
          <p:cNvPr id="45107" name="Rectangle 51" descr="Small grid"/>
          <p:cNvSpPr>
            <a:spLocks noChangeArrowheads="1"/>
          </p:cNvSpPr>
          <p:nvPr/>
        </p:nvSpPr>
        <p:spPr bwMode="auto">
          <a:xfrm>
            <a:off x="342900" y="5249863"/>
            <a:ext cx="477838" cy="242887"/>
          </a:xfrm>
          <a:prstGeom prst="rect">
            <a:avLst/>
          </a:prstGeom>
          <a:pattFill prst="smGrid">
            <a:fgClr>
              <a:srgbClr val="CFD9DF"/>
            </a:fgClr>
            <a:bgClr>
              <a:srgbClr val="FFFFFF"/>
            </a:bgClr>
          </a:pattFill>
          <a:ln w="12700" algn="ctr">
            <a:solidFill>
              <a:schemeClr val="tx1"/>
            </a:solidFill>
            <a:miter lim="800000"/>
            <a:headEnd/>
            <a:tailEnd/>
          </a:ln>
          <a:effectLst/>
        </p:spPr>
        <p:txBody>
          <a:bodyPr wrap="none" lIns="95250" tIns="47625" rIns="95250" bIns="47625" anchor="ctr"/>
          <a:lstStyle/>
          <a:p>
            <a:pPr defTabSz="977900" eaLnBrk="0" hangingPunct="0"/>
            <a:endParaRPr lang="zh-CN" altLang="zh-CN" sz="1600" b="1">
              <a:latin typeface="+mj-lt"/>
              <a:ea typeface="宋体" charset="-122"/>
            </a:endParaRPr>
          </a:p>
        </p:txBody>
      </p:sp>
      <p:sp>
        <p:nvSpPr>
          <p:cNvPr id="15364" name="Rectangle 52"/>
          <p:cNvSpPr>
            <a:spLocks noChangeArrowheads="1"/>
          </p:cNvSpPr>
          <p:nvPr/>
        </p:nvSpPr>
        <p:spPr bwMode="auto">
          <a:xfrm>
            <a:off x="893763" y="5210175"/>
            <a:ext cx="1535112" cy="581025"/>
          </a:xfrm>
          <a:prstGeom prst="rect">
            <a:avLst/>
          </a:prstGeom>
          <a:noFill/>
          <a:ln w="38100">
            <a:noFill/>
            <a:miter lim="800000"/>
            <a:headEnd/>
            <a:tailEnd/>
          </a:ln>
          <a:effectLst/>
        </p:spPr>
        <p:txBody>
          <a:bodyPr wrap="none" anchor="ctr">
            <a:spAutoFit/>
          </a:bodyPr>
          <a:lstStyle/>
          <a:p>
            <a:pPr algn="l" eaLnBrk="0" hangingPunct="0"/>
            <a:r>
              <a:rPr lang="en-US" altLang="zh-CN" sz="1600" b="1">
                <a:solidFill>
                  <a:schemeClr val="hlink"/>
                </a:solidFill>
                <a:latin typeface="+mj-lt"/>
                <a:ea typeface="宋体" charset="-122"/>
              </a:rPr>
              <a:t>= Prerequisite</a:t>
            </a:r>
          </a:p>
          <a:p>
            <a:pPr algn="l" eaLnBrk="0" hangingPunct="0"/>
            <a:r>
              <a:rPr lang="en-US" altLang="zh-CN" sz="1600" b="1">
                <a:solidFill>
                  <a:schemeClr val="hlink"/>
                </a:solidFill>
                <a:latin typeface="+mj-lt"/>
                <a:ea typeface="宋体" charset="-122"/>
              </a:rPr>
              <a:t> Courses</a:t>
            </a:r>
            <a:endParaRPr lang="en-US" altLang="zh-CN" sz="3400" b="1">
              <a:solidFill>
                <a:schemeClr val="hlink"/>
              </a:solidFill>
              <a:latin typeface="+mj-lt"/>
              <a:ea typeface="宋体" charset="-122"/>
            </a:endParaRPr>
          </a:p>
        </p:txBody>
      </p:sp>
      <p:sp>
        <p:nvSpPr>
          <p:cNvPr id="45109" name="Rectangle 53"/>
          <p:cNvSpPr>
            <a:spLocks noChangeArrowheads="1"/>
          </p:cNvSpPr>
          <p:nvPr/>
        </p:nvSpPr>
        <p:spPr bwMode="auto">
          <a:xfrm>
            <a:off x="2933700" y="2552700"/>
            <a:ext cx="3173413" cy="914400"/>
          </a:xfrm>
          <a:prstGeom prst="rect">
            <a:avLst/>
          </a:prstGeom>
          <a:solidFill>
            <a:srgbClr val="EDD1C5"/>
          </a:solidFill>
          <a:ln w="12700" algn="ctr">
            <a:solidFill>
              <a:schemeClr val="tx1"/>
            </a:solidFill>
            <a:miter lim="800000"/>
            <a:headEnd/>
            <a:tailEnd/>
          </a:ln>
          <a:effectLst/>
        </p:spPr>
        <p:txBody>
          <a:bodyPr lIns="95250" tIns="47625" rIns="95250" bIns="47625" anchor="ctr"/>
          <a:lstStyle/>
          <a:p>
            <a:pPr defTabSz="977900" eaLnBrk="0" hangingPunct="0">
              <a:defRPr/>
            </a:pPr>
            <a:r>
              <a:rPr lang="en-US" altLang="zh-CN" sz="1800" b="1">
                <a:latin typeface="+mj-lt"/>
                <a:ea typeface="宋体" charset="-122"/>
              </a:rPr>
              <a:t>Allocations and Shipping</a:t>
            </a:r>
          </a:p>
        </p:txBody>
      </p:sp>
      <p:sp>
        <p:nvSpPr>
          <p:cNvPr id="45110" name="Rectangle 54"/>
          <p:cNvSpPr>
            <a:spLocks noChangeArrowheads="1"/>
          </p:cNvSpPr>
          <p:nvPr/>
        </p:nvSpPr>
        <p:spPr bwMode="auto">
          <a:xfrm>
            <a:off x="6743700" y="3105150"/>
            <a:ext cx="2057400" cy="762000"/>
          </a:xfrm>
          <a:prstGeom prst="rect">
            <a:avLst/>
          </a:prstGeom>
          <a:solidFill>
            <a:srgbClr val="FAF6EB"/>
          </a:solidFill>
          <a:ln w="12700" algn="ctr">
            <a:solidFill>
              <a:schemeClr val="tx1"/>
            </a:solidFill>
            <a:miter lim="800000"/>
            <a:headEnd/>
            <a:tailEnd/>
          </a:ln>
          <a:effectLst/>
        </p:spPr>
        <p:txBody>
          <a:bodyPr lIns="95250" tIns="47625" rIns="95250" bIns="47625" anchor="ctr"/>
          <a:lstStyle/>
          <a:p>
            <a:pPr defTabSz="977900" eaLnBrk="0" hangingPunct="0">
              <a:defRPr/>
            </a:pPr>
            <a:r>
              <a:rPr lang="en-US" altLang="zh-CN" sz="1600" b="1">
                <a:latin typeface="+mj-lt"/>
                <a:ea typeface="宋体" charset="-122"/>
              </a:rPr>
              <a:t>EMT</a:t>
            </a:r>
          </a:p>
        </p:txBody>
      </p:sp>
      <p:sp>
        <p:nvSpPr>
          <p:cNvPr id="45111" name="Rectangle 55"/>
          <p:cNvSpPr>
            <a:spLocks noChangeArrowheads="1"/>
          </p:cNvSpPr>
          <p:nvPr/>
        </p:nvSpPr>
        <p:spPr bwMode="auto">
          <a:xfrm>
            <a:off x="6743700" y="2171700"/>
            <a:ext cx="2057400" cy="762000"/>
          </a:xfrm>
          <a:prstGeom prst="rect">
            <a:avLst/>
          </a:prstGeom>
          <a:solidFill>
            <a:srgbClr val="FAF6EB"/>
          </a:solidFill>
          <a:ln w="12700" algn="ctr">
            <a:solidFill>
              <a:schemeClr val="tx1"/>
            </a:solidFill>
            <a:miter lim="800000"/>
            <a:headEnd/>
            <a:tailEnd/>
          </a:ln>
          <a:effectLst/>
        </p:spPr>
        <p:txBody>
          <a:bodyPr lIns="95250" tIns="47625" rIns="95250" bIns="47625" anchor="ctr"/>
          <a:lstStyle/>
          <a:p>
            <a:pPr defTabSz="977900" eaLnBrk="0" hangingPunct="0">
              <a:defRPr/>
            </a:pPr>
            <a:r>
              <a:rPr lang="en-US" altLang="zh-CN" sz="1600" b="1">
                <a:latin typeface="+mj-lt"/>
                <a:ea typeface="宋体" charset="-122"/>
              </a:rPr>
              <a:t>Pricing</a:t>
            </a:r>
          </a:p>
        </p:txBody>
      </p:sp>
      <p:sp>
        <p:nvSpPr>
          <p:cNvPr id="45112" name="Rectangle 56"/>
          <p:cNvSpPr>
            <a:spLocks noChangeArrowheads="1"/>
          </p:cNvSpPr>
          <p:nvPr/>
        </p:nvSpPr>
        <p:spPr bwMode="auto">
          <a:xfrm>
            <a:off x="6743700" y="1238250"/>
            <a:ext cx="2057400" cy="762000"/>
          </a:xfrm>
          <a:prstGeom prst="rect">
            <a:avLst/>
          </a:prstGeom>
          <a:solidFill>
            <a:srgbClr val="FAF6EB"/>
          </a:solidFill>
          <a:ln w="12700" algn="ctr">
            <a:solidFill>
              <a:schemeClr val="tx1"/>
            </a:solidFill>
            <a:miter lim="800000"/>
            <a:headEnd/>
            <a:tailEnd/>
          </a:ln>
          <a:effectLst/>
        </p:spPr>
        <p:txBody>
          <a:bodyPr lIns="95250" tIns="47625" rIns="95250" bIns="47625" anchor="ctr"/>
          <a:lstStyle/>
          <a:p>
            <a:pPr defTabSz="977900" eaLnBrk="0" hangingPunct="0">
              <a:defRPr/>
            </a:pPr>
            <a:r>
              <a:rPr lang="en-US" altLang="zh-CN" sz="1600" b="1">
                <a:latin typeface="+mj-lt"/>
                <a:ea typeface="宋体" charset="-122"/>
              </a:rPr>
              <a:t>EDI ECommerce</a:t>
            </a:r>
          </a:p>
        </p:txBody>
      </p:sp>
      <p:sp>
        <p:nvSpPr>
          <p:cNvPr id="45113" name="Rectangle 57"/>
          <p:cNvSpPr>
            <a:spLocks noChangeArrowheads="1"/>
          </p:cNvSpPr>
          <p:nvPr/>
        </p:nvSpPr>
        <p:spPr bwMode="auto">
          <a:xfrm>
            <a:off x="6743700" y="4038600"/>
            <a:ext cx="2057400" cy="762000"/>
          </a:xfrm>
          <a:prstGeom prst="rect">
            <a:avLst/>
          </a:prstGeom>
          <a:solidFill>
            <a:srgbClr val="FAF6EB"/>
          </a:solidFill>
          <a:ln w="12700" algn="ctr">
            <a:solidFill>
              <a:schemeClr val="tx1"/>
            </a:solidFill>
            <a:miter lim="800000"/>
            <a:headEnd/>
            <a:tailEnd/>
          </a:ln>
          <a:effectLst/>
        </p:spPr>
        <p:txBody>
          <a:bodyPr wrap="none" lIns="95250" tIns="47625" rIns="95250" bIns="47625" anchor="ctr"/>
          <a:lstStyle/>
          <a:p>
            <a:pPr defTabSz="977900">
              <a:defRPr/>
            </a:pPr>
            <a:r>
              <a:rPr lang="en-US" altLang="zh-CN" sz="1600" b="1">
                <a:latin typeface="+mj-lt"/>
                <a:ea typeface="宋体" charset="-122"/>
              </a:rPr>
              <a:t>Customer</a:t>
            </a:r>
          </a:p>
          <a:p>
            <a:pPr defTabSz="977900">
              <a:defRPr/>
            </a:pPr>
            <a:r>
              <a:rPr lang="en-US" altLang="zh-CN" sz="1600" b="1">
                <a:latin typeface="+mj-lt"/>
                <a:ea typeface="宋体" charset="-122"/>
              </a:rPr>
              <a:t>Schedules</a:t>
            </a:r>
          </a:p>
        </p:txBody>
      </p:sp>
      <p:cxnSp>
        <p:nvCxnSpPr>
          <p:cNvPr id="15370" name="AutoShape 58"/>
          <p:cNvCxnSpPr>
            <a:cxnSpLocks noChangeShapeType="1"/>
            <a:stCxn id="45109" idx="3"/>
            <a:endCxn id="45112" idx="1"/>
          </p:cNvCxnSpPr>
          <p:nvPr/>
        </p:nvCxnSpPr>
        <p:spPr bwMode="auto">
          <a:xfrm flipV="1">
            <a:off x="6107113" y="1619250"/>
            <a:ext cx="636587" cy="1390650"/>
          </a:xfrm>
          <a:prstGeom prst="bentConnector3">
            <a:avLst>
              <a:gd name="adj1" fmla="val 49875"/>
            </a:avLst>
          </a:prstGeom>
          <a:noFill/>
          <a:ln w="38100">
            <a:solidFill>
              <a:schemeClr val="tx1"/>
            </a:solidFill>
            <a:miter lim="800000"/>
            <a:headEnd/>
            <a:tailEnd type="triangle" w="med" len="med"/>
          </a:ln>
          <a:effectLst/>
        </p:spPr>
      </p:cxnSp>
      <p:cxnSp>
        <p:nvCxnSpPr>
          <p:cNvPr id="15371" name="AutoShape 59"/>
          <p:cNvCxnSpPr>
            <a:cxnSpLocks noChangeShapeType="1"/>
            <a:stCxn id="45109" idx="3"/>
            <a:endCxn id="45111" idx="1"/>
          </p:cNvCxnSpPr>
          <p:nvPr/>
        </p:nvCxnSpPr>
        <p:spPr bwMode="auto">
          <a:xfrm flipV="1">
            <a:off x="6107113" y="2552700"/>
            <a:ext cx="636587" cy="457200"/>
          </a:xfrm>
          <a:prstGeom prst="bentConnector3">
            <a:avLst>
              <a:gd name="adj1" fmla="val 49875"/>
            </a:avLst>
          </a:prstGeom>
          <a:noFill/>
          <a:ln w="38100">
            <a:solidFill>
              <a:schemeClr val="tx1"/>
            </a:solidFill>
            <a:miter lim="800000"/>
            <a:headEnd/>
            <a:tailEnd type="triangle" w="med" len="med"/>
          </a:ln>
          <a:effectLst/>
        </p:spPr>
      </p:cxnSp>
      <p:cxnSp>
        <p:nvCxnSpPr>
          <p:cNvPr id="15372" name="AutoShape 60"/>
          <p:cNvCxnSpPr>
            <a:cxnSpLocks noChangeShapeType="1"/>
            <a:stCxn id="45109" idx="3"/>
            <a:endCxn id="45110" idx="1"/>
          </p:cNvCxnSpPr>
          <p:nvPr/>
        </p:nvCxnSpPr>
        <p:spPr bwMode="auto">
          <a:xfrm>
            <a:off x="6107113" y="3009900"/>
            <a:ext cx="636587" cy="476250"/>
          </a:xfrm>
          <a:prstGeom prst="bentConnector3">
            <a:avLst>
              <a:gd name="adj1" fmla="val 49875"/>
            </a:avLst>
          </a:prstGeom>
          <a:noFill/>
          <a:ln w="38100">
            <a:solidFill>
              <a:schemeClr val="tx1"/>
            </a:solidFill>
            <a:miter lim="800000"/>
            <a:headEnd/>
            <a:tailEnd type="triangle" w="med" len="med"/>
          </a:ln>
          <a:effectLst/>
        </p:spPr>
      </p:cxnSp>
      <p:cxnSp>
        <p:nvCxnSpPr>
          <p:cNvPr id="15373" name="AutoShape 61"/>
          <p:cNvCxnSpPr>
            <a:cxnSpLocks noChangeShapeType="1"/>
            <a:stCxn id="45109" idx="3"/>
            <a:endCxn id="45113" idx="1"/>
          </p:cNvCxnSpPr>
          <p:nvPr/>
        </p:nvCxnSpPr>
        <p:spPr bwMode="auto">
          <a:xfrm>
            <a:off x="6107113" y="3009900"/>
            <a:ext cx="636587" cy="1409700"/>
          </a:xfrm>
          <a:prstGeom prst="bentConnector3">
            <a:avLst>
              <a:gd name="adj1" fmla="val 49875"/>
            </a:avLst>
          </a:prstGeom>
          <a:noFill/>
          <a:ln w="38100">
            <a:solidFill>
              <a:schemeClr val="tx1"/>
            </a:solidFill>
            <a:miter lim="800000"/>
            <a:headEnd/>
            <a:tailEnd type="triangle" w="med" len="med"/>
          </a:ln>
          <a:effectLst/>
        </p:spPr>
      </p:cxnSp>
      <p:sp>
        <p:nvSpPr>
          <p:cNvPr id="45118" name="Rectangle 62" descr="Small grid"/>
          <p:cNvSpPr>
            <a:spLocks noChangeArrowheads="1"/>
          </p:cNvSpPr>
          <p:nvPr/>
        </p:nvSpPr>
        <p:spPr bwMode="auto">
          <a:xfrm>
            <a:off x="342900" y="1971675"/>
            <a:ext cx="2057400" cy="762000"/>
          </a:xfrm>
          <a:prstGeom prst="rect">
            <a:avLst/>
          </a:prstGeom>
          <a:pattFill prst="smGrid">
            <a:fgClr>
              <a:srgbClr val="CFD9DF"/>
            </a:fgClr>
            <a:bgClr>
              <a:srgbClr val="FFFFFF"/>
            </a:bgClr>
          </a:pattFill>
          <a:ln w="12700" algn="ctr">
            <a:solidFill>
              <a:schemeClr val="tx1"/>
            </a:solidFill>
            <a:miter lim="800000"/>
            <a:headEnd/>
            <a:tailEnd/>
          </a:ln>
          <a:effectLst/>
        </p:spPr>
        <p:txBody>
          <a:bodyPr lIns="95250" tIns="47625" rIns="95250" bIns="47625" anchor="ctr"/>
          <a:lstStyle/>
          <a:p>
            <a:pPr defTabSz="977900" eaLnBrk="0" hangingPunct="0">
              <a:lnSpc>
                <a:spcPct val="85000"/>
              </a:lnSpc>
              <a:defRPr/>
            </a:pPr>
            <a:r>
              <a:rPr lang="en-US" altLang="zh-CN" sz="1600" b="1">
                <a:latin typeface="+mj-lt"/>
                <a:ea typeface="宋体" charset="-122"/>
              </a:rPr>
              <a:t>QAD Enterprise Applications</a:t>
            </a:r>
          </a:p>
          <a:p>
            <a:pPr defTabSz="977900" eaLnBrk="0" hangingPunct="0">
              <a:defRPr/>
            </a:pPr>
            <a:r>
              <a:rPr lang="en-US" altLang="zh-CN" sz="1600" b="1">
                <a:latin typeface="+mj-lt"/>
                <a:ea typeface="宋体" charset="-122"/>
              </a:rPr>
              <a:t>Initial Setup</a:t>
            </a:r>
          </a:p>
        </p:txBody>
      </p:sp>
      <p:sp>
        <p:nvSpPr>
          <p:cNvPr id="45119" name="Rectangle 63" descr="Small grid"/>
          <p:cNvSpPr>
            <a:spLocks noChangeArrowheads="1"/>
          </p:cNvSpPr>
          <p:nvPr/>
        </p:nvSpPr>
        <p:spPr bwMode="auto">
          <a:xfrm>
            <a:off x="342900" y="3036888"/>
            <a:ext cx="2057400" cy="762000"/>
          </a:xfrm>
          <a:prstGeom prst="rect">
            <a:avLst/>
          </a:prstGeom>
          <a:pattFill prst="smGrid">
            <a:fgClr>
              <a:srgbClr val="CFD9DF"/>
            </a:fgClr>
            <a:bgClr>
              <a:srgbClr val="FFFFFF"/>
            </a:bgClr>
          </a:pattFill>
          <a:ln w="12700" algn="ctr">
            <a:solidFill>
              <a:schemeClr val="tx1"/>
            </a:solidFill>
            <a:miter lim="800000"/>
            <a:headEnd/>
            <a:tailEnd/>
          </a:ln>
          <a:effectLst/>
        </p:spPr>
        <p:txBody>
          <a:bodyPr lIns="95250" tIns="47625" rIns="95250" bIns="47625" anchor="ctr"/>
          <a:lstStyle/>
          <a:p>
            <a:pPr defTabSz="977900" eaLnBrk="0" hangingPunct="0">
              <a:lnSpc>
                <a:spcPct val="80000"/>
              </a:lnSpc>
              <a:defRPr/>
            </a:pPr>
            <a:r>
              <a:rPr lang="en-US" altLang="zh-CN" sz="1600" b="1">
                <a:latin typeface="+mj-lt"/>
                <a:ea typeface="宋体" charset="-122"/>
              </a:rPr>
              <a:t>Sales Order Management</a:t>
            </a:r>
          </a:p>
        </p:txBody>
      </p:sp>
      <p:cxnSp>
        <p:nvCxnSpPr>
          <p:cNvPr id="15376" name="AutoShape 64"/>
          <p:cNvCxnSpPr>
            <a:cxnSpLocks noChangeShapeType="1"/>
            <a:stCxn id="45119" idx="3"/>
            <a:endCxn id="45109" idx="1"/>
          </p:cNvCxnSpPr>
          <p:nvPr/>
        </p:nvCxnSpPr>
        <p:spPr bwMode="auto">
          <a:xfrm flipV="1">
            <a:off x="2400300" y="3009900"/>
            <a:ext cx="533400" cy="407988"/>
          </a:xfrm>
          <a:prstGeom prst="bentConnector3">
            <a:avLst>
              <a:gd name="adj1" fmla="val 50000"/>
            </a:avLst>
          </a:prstGeom>
          <a:noFill/>
          <a:ln w="38100">
            <a:solidFill>
              <a:schemeClr val="tx1"/>
            </a:solidFill>
            <a:miter lim="800000"/>
            <a:headEnd/>
            <a:tailEnd type="triangle" w="med" len="med"/>
          </a:ln>
          <a:effectLst/>
        </p:spPr>
      </p:cxnSp>
      <p:cxnSp>
        <p:nvCxnSpPr>
          <p:cNvPr id="15377" name="AutoShape 65"/>
          <p:cNvCxnSpPr>
            <a:cxnSpLocks noChangeShapeType="1"/>
            <a:stCxn id="45118" idx="3"/>
            <a:endCxn id="45109" idx="1"/>
          </p:cNvCxnSpPr>
          <p:nvPr/>
        </p:nvCxnSpPr>
        <p:spPr bwMode="auto">
          <a:xfrm>
            <a:off x="2400300" y="2352675"/>
            <a:ext cx="533400" cy="657225"/>
          </a:xfrm>
          <a:prstGeom prst="bentConnector3">
            <a:avLst>
              <a:gd name="adj1" fmla="val 50000"/>
            </a:avLst>
          </a:prstGeom>
          <a:noFill/>
          <a:ln w="38100">
            <a:solidFill>
              <a:schemeClr val="tx1"/>
            </a:solidFill>
            <a:miter lim="800000"/>
            <a:headEnd/>
            <a:tailEnd type="triangle" w="med" len="med"/>
          </a:ln>
          <a:effectLst/>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ChangeArrowheads="1"/>
          </p:cNvSpPr>
          <p:nvPr/>
        </p:nvSpPr>
        <p:spPr bwMode="auto">
          <a:xfrm>
            <a:off x="457200" y="323850"/>
            <a:ext cx="8153400" cy="5834063"/>
          </a:xfrm>
          <a:prstGeom prst="rect">
            <a:avLst/>
          </a:prstGeom>
          <a:noFill/>
          <a:ln w="9525">
            <a:noFill/>
            <a:miter lim="800000"/>
            <a:headEnd/>
            <a:tailEnd/>
          </a:ln>
        </p:spPr>
        <p:txBody>
          <a:bodyPr tIns="91440" bIns="91440"/>
          <a:lstStyle/>
          <a:p>
            <a:pPr marL="342900" indent="-342900" algn="l">
              <a:lnSpc>
                <a:spcPct val="70000"/>
              </a:lnSpc>
              <a:spcBef>
                <a:spcPct val="30000"/>
              </a:spcBef>
              <a:buClr>
                <a:srgbClr val="890C4C"/>
              </a:buClr>
              <a:buFont typeface="Webdings" pitchFamily="18" charset="2"/>
              <a:buChar char="5"/>
            </a:pPr>
            <a:r>
              <a:rPr lang="en-US" altLang="zh-CN" sz="1800">
                <a:ea typeface="宋体" charset="-122"/>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lgn="l">
              <a:lnSpc>
                <a:spcPct val="70000"/>
              </a:lnSpc>
              <a:spcBef>
                <a:spcPct val="30000"/>
              </a:spcBef>
              <a:buClr>
                <a:srgbClr val="890C4C"/>
              </a:buClr>
              <a:buFont typeface="Webdings" pitchFamily="18" charset="2"/>
              <a:buChar char="5"/>
            </a:pPr>
            <a:r>
              <a:rPr lang="en-US" altLang="zh-CN" sz="1800">
                <a:ea typeface="宋体" charset="-122"/>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lgn="l">
              <a:lnSpc>
                <a:spcPct val="70000"/>
              </a:lnSpc>
              <a:spcBef>
                <a:spcPct val="30000"/>
              </a:spcBef>
              <a:buClr>
                <a:srgbClr val="890C4C"/>
              </a:buClr>
              <a:buFont typeface="Webdings" pitchFamily="18" charset="2"/>
              <a:buChar char="5"/>
            </a:pPr>
            <a:r>
              <a:rPr lang="en-US" altLang="zh-CN" sz="1800">
                <a:ea typeface="宋体" charset="-122"/>
              </a:rPr>
              <a:t>QAD and MFG/PRO are registered trademarks of QAD Inc. The QAD logo is a trademark of QAD Inc.</a:t>
            </a:r>
          </a:p>
          <a:p>
            <a:pPr marL="342900" indent="-342900" algn="l">
              <a:lnSpc>
                <a:spcPct val="70000"/>
              </a:lnSpc>
              <a:spcBef>
                <a:spcPct val="30000"/>
              </a:spcBef>
              <a:buClr>
                <a:srgbClr val="890C4C"/>
              </a:buClr>
              <a:buFont typeface="Webdings" pitchFamily="18" charset="2"/>
              <a:buChar char="5"/>
            </a:pPr>
            <a:r>
              <a:rPr lang="en-US" altLang="zh-CN" sz="1800">
                <a:ea typeface="宋体" charset="-122"/>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lgn="l">
              <a:lnSpc>
                <a:spcPct val="70000"/>
              </a:lnSpc>
              <a:spcBef>
                <a:spcPct val="30000"/>
              </a:spcBef>
              <a:buClr>
                <a:srgbClr val="890C4C"/>
              </a:buClr>
              <a:buFont typeface="Webdings" pitchFamily="18" charset="2"/>
              <a:buChar char="5"/>
            </a:pPr>
            <a:r>
              <a:rPr lang="en-US" altLang="zh-CN" sz="1800">
                <a:ea typeface="宋体" charset="-122"/>
              </a:rPr>
              <a:t>Copyright © 2008 by QAD Inc.</a:t>
            </a:r>
          </a:p>
          <a:p>
            <a:pPr marL="342900" indent="-342900" algn="l">
              <a:lnSpc>
                <a:spcPct val="70000"/>
              </a:lnSpc>
              <a:spcBef>
                <a:spcPct val="30000"/>
              </a:spcBef>
              <a:buClr>
                <a:srgbClr val="890C4C"/>
              </a:buClr>
              <a:buFont typeface="Webdings" pitchFamily="18" charset="2"/>
              <a:buNone/>
            </a:pPr>
            <a:endParaRPr lang="en-US" altLang="zh-CN" sz="1800" b="1">
              <a:ea typeface="宋体" charset="-122"/>
            </a:endParaRPr>
          </a:p>
          <a:p>
            <a:pPr marL="342900" indent="-342900" algn="l">
              <a:lnSpc>
                <a:spcPct val="70000"/>
              </a:lnSpc>
              <a:spcBef>
                <a:spcPct val="30000"/>
              </a:spcBef>
              <a:buClr>
                <a:srgbClr val="890C4C"/>
              </a:buClr>
              <a:buFont typeface="Webdings" pitchFamily="18" charset="2"/>
              <a:buChar char="5"/>
            </a:pPr>
            <a:r>
              <a:rPr lang="en-US" altLang="zh-CN" sz="1800" b="1">
                <a:ea typeface="宋体" charset="-122"/>
              </a:rPr>
              <a:t>QAD Inc.</a:t>
            </a:r>
            <a:br>
              <a:rPr lang="en-US" altLang="zh-CN" sz="1800" b="1">
                <a:ea typeface="宋体" charset="-122"/>
              </a:rPr>
            </a:br>
            <a:r>
              <a:rPr lang="en-US" altLang="zh-CN" sz="1800">
                <a:ea typeface="宋体" charset="-122"/>
              </a:rPr>
              <a:t>100 Innovation Place</a:t>
            </a:r>
            <a:br>
              <a:rPr lang="en-US" altLang="zh-CN" sz="1800">
                <a:ea typeface="宋体" charset="-122"/>
              </a:rPr>
            </a:br>
            <a:r>
              <a:rPr lang="en-US" altLang="zh-CN" sz="1800">
                <a:ea typeface="宋体" charset="-122"/>
              </a:rPr>
              <a:t>Santa Barbara, California 93108</a:t>
            </a:r>
            <a:br>
              <a:rPr lang="en-US" altLang="zh-CN" sz="1800">
                <a:ea typeface="宋体" charset="-122"/>
              </a:rPr>
            </a:br>
            <a:r>
              <a:rPr lang="en-US" altLang="zh-CN" sz="1800">
                <a:ea typeface="宋体" charset="-122"/>
              </a:rPr>
              <a:t>Phone (805) 684-6614</a:t>
            </a:r>
            <a:br>
              <a:rPr lang="en-US" altLang="zh-CN" sz="1800">
                <a:ea typeface="宋体" charset="-122"/>
              </a:rPr>
            </a:br>
            <a:r>
              <a:rPr lang="en-US" altLang="zh-CN" sz="1800">
                <a:ea typeface="宋体" charset="-122"/>
              </a:rPr>
              <a:t>Fax (805) 684-1890</a:t>
            </a:r>
            <a:br>
              <a:rPr lang="en-US" altLang="zh-CN" sz="1800">
                <a:ea typeface="宋体" charset="-122"/>
              </a:rPr>
            </a:br>
            <a:r>
              <a:rPr lang="en-US" altLang="zh-CN" sz="1800">
                <a:ea typeface="宋体" charset="-122"/>
              </a:rPr>
              <a:t>http://www.qad.com</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le 62"/>
          <p:cNvSpPr>
            <a:spLocks noGrp="1"/>
          </p:cNvSpPr>
          <p:nvPr>
            <p:ph type="title"/>
          </p:nvPr>
        </p:nvSpPr>
        <p:spPr/>
        <p:txBody>
          <a:bodyPr/>
          <a:lstStyle/>
          <a:p>
            <a:r>
              <a:rPr lang="en-US" dirty="0" smtClean="0"/>
              <a:t>Facilities</a:t>
            </a:r>
            <a:endParaRPr lang="en-US" dirty="0"/>
          </a:p>
        </p:txBody>
      </p:sp>
      <p:sp>
        <p:nvSpPr>
          <p:cNvPr id="7170" name="Footer Placeholder 1"/>
          <p:cNvSpPr>
            <a:spLocks noGrp="1"/>
          </p:cNvSpPr>
          <p:nvPr>
            <p:ph type="ftr" sz="quarter" idx="10"/>
          </p:nvPr>
        </p:nvSpPr>
        <p:spPr>
          <a:noFill/>
        </p:spPr>
        <p:txBody>
          <a:bodyPr/>
          <a:lstStyle/>
          <a:p>
            <a:r>
              <a:rPr lang="en-US" altLang="zh-CN"/>
              <a:t>AS-IN-012</a:t>
            </a:r>
          </a:p>
        </p:txBody>
      </p:sp>
      <p:grpSp>
        <p:nvGrpSpPr>
          <p:cNvPr id="7172" name="Group 95"/>
          <p:cNvGrpSpPr>
            <a:grpSpLocks/>
          </p:cNvGrpSpPr>
          <p:nvPr/>
        </p:nvGrpSpPr>
        <p:grpSpPr bwMode="auto">
          <a:xfrm>
            <a:off x="790575" y="962025"/>
            <a:ext cx="7564438" cy="4735513"/>
            <a:chOff x="254" y="729"/>
            <a:chExt cx="5086" cy="3223"/>
          </a:xfrm>
        </p:grpSpPr>
        <p:grpSp>
          <p:nvGrpSpPr>
            <p:cNvPr id="7173" name="Group 96"/>
            <p:cNvGrpSpPr>
              <a:grpSpLocks/>
            </p:cNvGrpSpPr>
            <p:nvPr/>
          </p:nvGrpSpPr>
          <p:grpSpPr bwMode="auto">
            <a:xfrm>
              <a:off x="254" y="729"/>
              <a:ext cx="1291" cy="1014"/>
              <a:chOff x="254" y="912"/>
              <a:chExt cx="1291" cy="1014"/>
            </a:xfrm>
          </p:grpSpPr>
          <p:pic>
            <p:nvPicPr>
              <p:cNvPr id="7229" name="Picture 97"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7230" name="Text Box 98"/>
              <p:cNvSpPr txBox="1">
                <a:spLocks noChangeArrowheads="1"/>
              </p:cNvSpPr>
              <p:nvPr/>
            </p:nvSpPr>
            <p:spPr bwMode="auto">
              <a:xfrm>
                <a:off x="254" y="1676"/>
                <a:ext cx="1291"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Telephone/Fax</a:t>
                </a:r>
              </a:p>
            </p:txBody>
          </p:sp>
        </p:grpSp>
        <p:grpSp>
          <p:nvGrpSpPr>
            <p:cNvPr id="7174" name="Group 99"/>
            <p:cNvGrpSpPr>
              <a:grpSpLocks/>
            </p:cNvGrpSpPr>
            <p:nvPr/>
          </p:nvGrpSpPr>
          <p:grpSpPr bwMode="auto">
            <a:xfrm>
              <a:off x="2387" y="767"/>
              <a:ext cx="1022" cy="976"/>
              <a:chOff x="2387" y="950"/>
              <a:chExt cx="1022" cy="976"/>
            </a:xfrm>
          </p:grpSpPr>
          <p:pic>
            <p:nvPicPr>
              <p:cNvPr id="7227" name="Picture 100"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7228" name="Text Box 101"/>
              <p:cNvSpPr txBox="1">
                <a:spLocks noChangeArrowheads="1"/>
              </p:cNvSpPr>
              <p:nvPr/>
            </p:nvSpPr>
            <p:spPr bwMode="auto">
              <a:xfrm>
                <a:off x="2387" y="1676"/>
                <a:ext cx="1022"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Class Hours</a:t>
                </a:r>
              </a:p>
            </p:txBody>
          </p:sp>
        </p:grpSp>
        <p:sp>
          <p:nvSpPr>
            <p:cNvPr id="7175" name="Rectangle 102"/>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altLang="zh-CN" sz="4400" b="1">
                  <a:solidFill>
                    <a:srgbClr val="FF3300"/>
                  </a:solidFill>
                  <a:ea typeface="宋体" charset="-122"/>
                </a:rPr>
                <a:t>EXIT</a:t>
              </a:r>
            </a:p>
          </p:txBody>
        </p:sp>
        <p:grpSp>
          <p:nvGrpSpPr>
            <p:cNvPr id="7176" name="Group 103"/>
            <p:cNvGrpSpPr>
              <a:grpSpLocks/>
            </p:cNvGrpSpPr>
            <p:nvPr/>
          </p:nvGrpSpPr>
          <p:grpSpPr bwMode="auto">
            <a:xfrm>
              <a:off x="463" y="1872"/>
              <a:ext cx="870" cy="926"/>
              <a:chOff x="463" y="1872"/>
              <a:chExt cx="870" cy="926"/>
            </a:xfrm>
          </p:grpSpPr>
          <p:sp>
            <p:nvSpPr>
              <p:cNvPr id="7220" name="Text Box 104"/>
              <p:cNvSpPr txBox="1">
                <a:spLocks noChangeArrowheads="1"/>
              </p:cNvSpPr>
              <p:nvPr/>
            </p:nvSpPr>
            <p:spPr bwMode="auto">
              <a:xfrm>
                <a:off x="463" y="2548"/>
                <a:ext cx="870"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Messages</a:t>
                </a:r>
              </a:p>
            </p:txBody>
          </p:sp>
          <p:grpSp>
            <p:nvGrpSpPr>
              <p:cNvPr id="7221" name="Group 105"/>
              <p:cNvGrpSpPr>
                <a:grpSpLocks/>
              </p:cNvGrpSpPr>
              <p:nvPr/>
            </p:nvGrpSpPr>
            <p:grpSpPr bwMode="auto">
              <a:xfrm>
                <a:off x="567" y="1872"/>
                <a:ext cx="681" cy="679"/>
                <a:chOff x="567" y="1891"/>
                <a:chExt cx="681" cy="679"/>
              </a:xfrm>
            </p:grpSpPr>
            <p:sp>
              <p:nvSpPr>
                <p:cNvPr id="7222" name="AutoShape 106"/>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223" name="Group 107"/>
                <p:cNvGrpSpPr>
                  <a:grpSpLocks/>
                </p:cNvGrpSpPr>
                <p:nvPr/>
              </p:nvGrpSpPr>
              <p:grpSpPr bwMode="auto">
                <a:xfrm>
                  <a:off x="658" y="2064"/>
                  <a:ext cx="494" cy="366"/>
                  <a:chOff x="1581" y="2706"/>
                  <a:chExt cx="494" cy="366"/>
                </a:xfrm>
              </p:grpSpPr>
              <p:sp>
                <p:nvSpPr>
                  <p:cNvPr id="7224" name="Rectangle 108"/>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en-US">
                      <a:ea typeface="宋体" charset="-122"/>
                    </a:endParaRPr>
                  </a:p>
                </p:txBody>
              </p:sp>
              <p:sp>
                <p:nvSpPr>
                  <p:cNvPr id="7225" name="Rectangle 109"/>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en-US">
                      <a:ea typeface="宋体" charset="-122"/>
                    </a:endParaRPr>
                  </a:p>
                </p:txBody>
              </p:sp>
              <p:sp>
                <p:nvSpPr>
                  <p:cNvPr id="7226" name="Freeform 110"/>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7177" name="Group 111"/>
            <p:cNvGrpSpPr>
              <a:grpSpLocks/>
            </p:cNvGrpSpPr>
            <p:nvPr/>
          </p:nvGrpSpPr>
          <p:grpSpPr bwMode="auto">
            <a:xfrm>
              <a:off x="2535" y="1872"/>
              <a:ext cx="681" cy="924"/>
              <a:chOff x="2535" y="1872"/>
              <a:chExt cx="681" cy="924"/>
            </a:xfrm>
          </p:grpSpPr>
          <p:sp>
            <p:nvSpPr>
              <p:cNvPr id="7212" name="Text Box 112"/>
              <p:cNvSpPr txBox="1">
                <a:spLocks noChangeArrowheads="1"/>
              </p:cNvSpPr>
              <p:nvPr/>
            </p:nvSpPr>
            <p:spPr bwMode="auto">
              <a:xfrm>
                <a:off x="2565" y="2546"/>
                <a:ext cx="651"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Breaks</a:t>
                </a:r>
              </a:p>
            </p:txBody>
          </p:sp>
          <p:grpSp>
            <p:nvGrpSpPr>
              <p:cNvPr id="7213" name="Group 113"/>
              <p:cNvGrpSpPr>
                <a:grpSpLocks/>
              </p:cNvGrpSpPr>
              <p:nvPr/>
            </p:nvGrpSpPr>
            <p:grpSpPr bwMode="auto">
              <a:xfrm>
                <a:off x="2535" y="1872"/>
                <a:ext cx="681" cy="679"/>
                <a:chOff x="2535" y="1872"/>
                <a:chExt cx="681" cy="679"/>
              </a:xfrm>
            </p:grpSpPr>
            <p:sp>
              <p:nvSpPr>
                <p:cNvPr id="7214" name="AutoShape 114"/>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215" name="Group 115"/>
                <p:cNvGrpSpPr>
                  <a:grpSpLocks/>
                </p:cNvGrpSpPr>
                <p:nvPr/>
              </p:nvGrpSpPr>
              <p:grpSpPr bwMode="auto">
                <a:xfrm>
                  <a:off x="2615" y="2064"/>
                  <a:ext cx="505" cy="295"/>
                  <a:chOff x="2643" y="2080"/>
                  <a:chExt cx="505" cy="295"/>
                </a:xfrm>
              </p:grpSpPr>
              <p:sp>
                <p:nvSpPr>
                  <p:cNvPr id="7216" name="Freeform 116"/>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7217" name="Group 117"/>
                  <p:cNvGrpSpPr>
                    <a:grpSpLocks/>
                  </p:cNvGrpSpPr>
                  <p:nvPr/>
                </p:nvGrpSpPr>
                <p:grpSpPr bwMode="auto">
                  <a:xfrm>
                    <a:off x="2754" y="2080"/>
                    <a:ext cx="373" cy="234"/>
                    <a:chOff x="2754" y="2080"/>
                    <a:chExt cx="373" cy="234"/>
                  </a:xfrm>
                </p:grpSpPr>
                <p:sp>
                  <p:nvSpPr>
                    <p:cNvPr id="7218" name="Freeform 118"/>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7219" name="Freeform 119"/>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7178" name="Group 120"/>
            <p:cNvGrpSpPr>
              <a:grpSpLocks/>
            </p:cNvGrpSpPr>
            <p:nvPr/>
          </p:nvGrpSpPr>
          <p:grpSpPr bwMode="auto">
            <a:xfrm>
              <a:off x="4360" y="768"/>
              <a:ext cx="980" cy="975"/>
              <a:chOff x="4360" y="768"/>
              <a:chExt cx="980" cy="975"/>
            </a:xfrm>
          </p:grpSpPr>
          <p:sp>
            <p:nvSpPr>
              <p:cNvPr id="7208" name="Text Box 121"/>
              <p:cNvSpPr txBox="1">
                <a:spLocks noChangeArrowheads="1"/>
              </p:cNvSpPr>
              <p:nvPr/>
            </p:nvSpPr>
            <p:spPr bwMode="auto">
              <a:xfrm>
                <a:off x="4360" y="1493"/>
                <a:ext cx="980"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Emergency</a:t>
                </a:r>
              </a:p>
            </p:txBody>
          </p:sp>
          <p:grpSp>
            <p:nvGrpSpPr>
              <p:cNvPr id="7209" name="Group 122"/>
              <p:cNvGrpSpPr>
                <a:grpSpLocks/>
              </p:cNvGrpSpPr>
              <p:nvPr/>
            </p:nvGrpSpPr>
            <p:grpSpPr bwMode="auto">
              <a:xfrm>
                <a:off x="4503" y="768"/>
                <a:ext cx="681" cy="679"/>
                <a:chOff x="3639" y="768"/>
                <a:chExt cx="681" cy="679"/>
              </a:xfrm>
            </p:grpSpPr>
            <p:sp>
              <p:nvSpPr>
                <p:cNvPr id="7210" name="AutoShape 123"/>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sp>
              <p:nvSpPr>
                <p:cNvPr id="7211" name="Freeform 124"/>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sp>
          <p:nvSpPr>
            <p:cNvPr id="7179" name="Text Box 125"/>
            <p:cNvSpPr txBox="1">
              <a:spLocks noChangeArrowheads="1"/>
            </p:cNvSpPr>
            <p:nvPr/>
          </p:nvSpPr>
          <p:spPr bwMode="auto">
            <a:xfrm>
              <a:off x="4452" y="3702"/>
              <a:ext cx="796"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Smoking</a:t>
              </a:r>
            </a:p>
          </p:txBody>
        </p:sp>
        <p:sp>
          <p:nvSpPr>
            <p:cNvPr id="7180" name="AutoShape 126"/>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181" name="Group 127"/>
            <p:cNvGrpSpPr>
              <a:grpSpLocks/>
            </p:cNvGrpSpPr>
            <p:nvPr/>
          </p:nvGrpSpPr>
          <p:grpSpPr bwMode="auto">
            <a:xfrm>
              <a:off x="4699" y="3207"/>
              <a:ext cx="337" cy="213"/>
              <a:chOff x="4682" y="3171"/>
              <a:chExt cx="337" cy="213"/>
            </a:xfrm>
          </p:grpSpPr>
          <p:grpSp>
            <p:nvGrpSpPr>
              <p:cNvPr id="7201" name="Group 128"/>
              <p:cNvGrpSpPr>
                <a:grpSpLocks/>
              </p:cNvGrpSpPr>
              <p:nvPr/>
            </p:nvGrpSpPr>
            <p:grpSpPr bwMode="auto">
              <a:xfrm>
                <a:off x="4682" y="3335"/>
                <a:ext cx="337" cy="49"/>
                <a:chOff x="4682" y="3335"/>
                <a:chExt cx="337" cy="49"/>
              </a:xfrm>
            </p:grpSpPr>
            <p:sp>
              <p:nvSpPr>
                <p:cNvPr id="7205" name="Rectangle 12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en-US">
                    <a:ea typeface="宋体" charset="-122"/>
                  </a:endParaRPr>
                </a:p>
              </p:txBody>
            </p:sp>
            <p:sp>
              <p:nvSpPr>
                <p:cNvPr id="7206" name="Rectangle 13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en-US">
                    <a:ea typeface="宋体" charset="-122"/>
                  </a:endParaRPr>
                </a:p>
              </p:txBody>
            </p:sp>
            <p:sp>
              <p:nvSpPr>
                <p:cNvPr id="7207" name="Rectangle 13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zh-CN" altLang="en-US">
                    <a:ea typeface="宋体" charset="-122"/>
                  </a:endParaRPr>
                </a:p>
              </p:txBody>
            </p:sp>
          </p:grpSp>
          <p:grpSp>
            <p:nvGrpSpPr>
              <p:cNvPr id="7202" name="Group 132"/>
              <p:cNvGrpSpPr>
                <a:grpSpLocks/>
              </p:cNvGrpSpPr>
              <p:nvPr/>
            </p:nvGrpSpPr>
            <p:grpSpPr bwMode="auto">
              <a:xfrm>
                <a:off x="4822" y="3171"/>
                <a:ext cx="197" cy="158"/>
                <a:chOff x="4822" y="3171"/>
                <a:chExt cx="197" cy="158"/>
              </a:xfrm>
            </p:grpSpPr>
            <p:sp>
              <p:nvSpPr>
                <p:cNvPr id="7203" name="Freeform 133"/>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7204" name="Freeform 134"/>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7182" name="Group 135"/>
            <p:cNvGrpSpPr>
              <a:grpSpLocks/>
            </p:cNvGrpSpPr>
            <p:nvPr/>
          </p:nvGrpSpPr>
          <p:grpSpPr bwMode="auto">
            <a:xfrm>
              <a:off x="2539" y="3017"/>
              <a:ext cx="717" cy="934"/>
              <a:chOff x="2539" y="3017"/>
              <a:chExt cx="717" cy="934"/>
            </a:xfrm>
          </p:grpSpPr>
          <p:sp>
            <p:nvSpPr>
              <p:cNvPr id="7195" name="Text Box 136"/>
              <p:cNvSpPr txBox="1">
                <a:spLocks noChangeArrowheads="1"/>
              </p:cNvSpPr>
              <p:nvPr/>
            </p:nvSpPr>
            <p:spPr bwMode="auto">
              <a:xfrm>
                <a:off x="2539" y="3701"/>
                <a:ext cx="717"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Parking</a:t>
                </a:r>
              </a:p>
            </p:txBody>
          </p:sp>
          <p:grpSp>
            <p:nvGrpSpPr>
              <p:cNvPr id="7196" name="Group 137"/>
              <p:cNvGrpSpPr>
                <a:grpSpLocks/>
              </p:cNvGrpSpPr>
              <p:nvPr/>
            </p:nvGrpSpPr>
            <p:grpSpPr bwMode="auto">
              <a:xfrm>
                <a:off x="2544" y="3017"/>
                <a:ext cx="681" cy="679"/>
                <a:chOff x="2544" y="3017"/>
                <a:chExt cx="681" cy="679"/>
              </a:xfrm>
            </p:grpSpPr>
            <p:sp>
              <p:nvSpPr>
                <p:cNvPr id="7197" name="AutoShape 138"/>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198" name="Group 139"/>
                <p:cNvGrpSpPr>
                  <a:grpSpLocks/>
                </p:cNvGrpSpPr>
                <p:nvPr/>
              </p:nvGrpSpPr>
              <p:grpSpPr bwMode="auto">
                <a:xfrm>
                  <a:off x="2697" y="3120"/>
                  <a:ext cx="375" cy="497"/>
                  <a:chOff x="2712" y="3093"/>
                  <a:chExt cx="375" cy="497"/>
                </a:xfrm>
              </p:grpSpPr>
              <p:sp>
                <p:nvSpPr>
                  <p:cNvPr id="7199" name="Freeform 140"/>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7200" name="Freeform 141"/>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7183" name="Group 142"/>
            <p:cNvGrpSpPr>
              <a:grpSpLocks/>
            </p:cNvGrpSpPr>
            <p:nvPr/>
          </p:nvGrpSpPr>
          <p:grpSpPr bwMode="auto">
            <a:xfrm>
              <a:off x="421" y="3024"/>
              <a:ext cx="953" cy="926"/>
              <a:chOff x="421" y="3024"/>
              <a:chExt cx="953" cy="926"/>
            </a:xfrm>
          </p:grpSpPr>
          <p:sp>
            <p:nvSpPr>
              <p:cNvPr id="7184" name="Text Box 143"/>
              <p:cNvSpPr txBox="1">
                <a:spLocks noChangeArrowheads="1"/>
              </p:cNvSpPr>
              <p:nvPr/>
            </p:nvSpPr>
            <p:spPr bwMode="auto">
              <a:xfrm>
                <a:off x="421" y="3700"/>
                <a:ext cx="953"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Restrooms</a:t>
                </a:r>
              </a:p>
            </p:txBody>
          </p:sp>
          <p:grpSp>
            <p:nvGrpSpPr>
              <p:cNvPr id="7185" name="Group 144"/>
              <p:cNvGrpSpPr>
                <a:grpSpLocks/>
              </p:cNvGrpSpPr>
              <p:nvPr/>
            </p:nvGrpSpPr>
            <p:grpSpPr bwMode="auto">
              <a:xfrm>
                <a:off x="567" y="3024"/>
                <a:ext cx="681" cy="679"/>
                <a:chOff x="1440" y="3024"/>
                <a:chExt cx="681" cy="679"/>
              </a:xfrm>
            </p:grpSpPr>
            <p:sp>
              <p:nvSpPr>
                <p:cNvPr id="7186" name="AutoShape 145"/>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187" name="Group 146"/>
                <p:cNvGrpSpPr>
                  <a:grpSpLocks/>
                </p:cNvGrpSpPr>
                <p:nvPr/>
              </p:nvGrpSpPr>
              <p:grpSpPr bwMode="auto">
                <a:xfrm>
                  <a:off x="1505" y="3103"/>
                  <a:ext cx="559" cy="545"/>
                  <a:chOff x="625" y="3069"/>
                  <a:chExt cx="559" cy="545"/>
                </a:xfrm>
              </p:grpSpPr>
              <p:grpSp>
                <p:nvGrpSpPr>
                  <p:cNvPr id="7188" name="Group 147"/>
                  <p:cNvGrpSpPr>
                    <a:grpSpLocks/>
                  </p:cNvGrpSpPr>
                  <p:nvPr/>
                </p:nvGrpSpPr>
                <p:grpSpPr bwMode="auto">
                  <a:xfrm>
                    <a:off x="625" y="3075"/>
                    <a:ext cx="209" cy="539"/>
                    <a:chOff x="625" y="3075"/>
                    <a:chExt cx="209" cy="539"/>
                  </a:xfrm>
                </p:grpSpPr>
                <p:sp>
                  <p:nvSpPr>
                    <p:cNvPr id="7193" name="Freeform 148"/>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7194" name="Oval 149"/>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en-US">
                        <a:ea typeface="宋体" charset="-122"/>
                      </a:endParaRPr>
                    </a:p>
                  </p:txBody>
                </p:sp>
              </p:grpSp>
              <p:grpSp>
                <p:nvGrpSpPr>
                  <p:cNvPr id="7189" name="Group 150"/>
                  <p:cNvGrpSpPr>
                    <a:grpSpLocks/>
                  </p:cNvGrpSpPr>
                  <p:nvPr/>
                </p:nvGrpSpPr>
                <p:grpSpPr bwMode="auto">
                  <a:xfrm>
                    <a:off x="934" y="3075"/>
                    <a:ext cx="250" cy="538"/>
                    <a:chOff x="934" y="3075"/>
                    <a:chExt cx="250" cy="538"/>
                  </a:xfrm>
                </p:grpSpPr>
                <p:sp>
                  <p:nvSpPr>
                    <p:cNvPr id="7191" name="Freeform 151"/>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7192" name="Oval 152"/>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en-US">
                        <a:ea typeface="宋体" charset="-122"/>
                      </a:endParaRPr>
                    </a:p>
                  </p:txBody>
                </p:sp>
              </p:grpSp>
              <p:sp>
                <p:nvSpPr>
                  <p:cNvPr id="7190" name="Rectangle 153"/>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en-US">
                      <a:ea typeface="宋体" charset="-122"/>
                    </a:endParaRPr>
                  </a:p>
                </p:txBody>
              </p:sp>
            </p:grpSp>
          </p:gr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14"/>
          <p:cNvSpPr>
            <a:spLocks noGrp="1" noChangeArrowheads="1"/>
          </p:cNvSpPr>
          <p:nvPr>
            <p:ph idx="1"/>
          </p:nvPr>
        </p:nvSpPr>
        <p:spPr/>
        <p:txBody>
          <a:bodyPr/>
          <a:lstStyle/>
          <a:p>
            <a:pPr eaLnBrk="1" hangingPunct="1">
              <a:lnSpc>
                <a:spcPct val="100000"/>
              </a:lnSpc>
            </a:pPr>
            <a:r>
              <a:rPr lang="en-US" altLang="zh-CN" dirty="0" smtClean="0">
                <a:ea typeface="宋体" charset="-122"/>
              </a:rPr>
              <a:t>Introduction to Allocations and Shipping</a:t>
            </a:r>
          </a:p>
          <a:p>
            <a:pPr eaLnBrk="1" hangingPunct="1">
              <a:lnSpc>
                <a:spcPct val="100000"/>
              </a:lnSpc>
            </a:pPr>
            <a:r>
              <a:rPr lang="en-US" altLang="zh-CN" dirty="0" smtClean="0">
                <a:ea typeface="宋体" charset="-122"/>
              </a:rPr>
              <a:t>Business Considerations</a:t>
            </a:r>
          </a:p>
          <a:p>
            <a:pPr eaLnBrk="1" hangingPunct="1">
              <a:lnSpc>
                <a:spcPct val="100000"/>
              </a:lnSpc>
            </a:pPr>
            <a:r>
              <a:rPr lang="en-US" altLang="zh-CN" dirty="0" smtClean="0">
                <a:ea typeface="宋体" charset="-122"/>
              </a:rPr>
              <a:t>Set up Allocations and Shipping</a:t>
            </a:r>
          </a:p>
          <a:p>
            <a:pPr eaLnBrk="1" hangingPunct="1">
              <a:lnSpc>
                <a:spcPct val="100000"/>
              </a:lnSpc>
            </a:pPr>
            <a:r>
              <a:rPr lang="en-US" altLang="zh-CN" dirty="0" smtClean="0">
                <a:ea typeface="宋体" charset="-122"/>
              </a:rPr>
              <a:t>Process Standard Allocations and Shipping</a:t>
            </a:r>
          </a:p>
          <a:p>
            <a:pPr eaLnBrk="1" hangingPunct="1">
              <a:lnSpc>
                <a:spcPct val="100000"/>
              </a:lnSpc>
            </a:pPr>
            <a:r>
              <a:rPr lang="en-US" altLang="zh-CN" dirty="0" smtClean="0">
                <a:ea typeface="宋体" charset="-122"/>
              </a:rPr>
              <a:t>Process Enhanced/Global Allocations and </a:t>
            </a:r>
            <a:r>
              <a:rPr lang="en-US" altLang="zh-CN" dirty="0" smtClean="0">
                <a:ea typeface="宋体" charset="-122"/>
              </a:rPr>
              <a:t>Shipping</a:t>
            </a:r>
          </a:p>
          <a:p>
            <a:pPr eaLnBrk="1" hangingPunct="1">
              <a:lnSpc>
                <a:spcPct val="100000"/>
              </a:lnSpc>
            </a:pPr>
            <a:r>
              <a:rPr lang="en-US" altLang="zh-CN" dirty="0" smtClean="0">
                <a:ea typeface="宋体" charset="-122"/>
              </a:rPr>
              <a:t>Reserve Locations</a:t>
            </a:r>
          </a:p>
          <a:p>
            <a:pPr eaLnBrk="1" hangingPunct="1">
              <a:lnSpc>
                <a:spcPct val="100000"/>
              </a:lnSpc>
            </a:pPr>
            <a:r>
              <a:rPr lang="en-US" altLang="zh-CN" dirty="0" smtClean="0">
                <a:ea typeface="宋体" charset="-122"/>
              </a:rPr>
              <a:t>Track Shipment Performance</a:t>
            </a:r>
          </a:p>
          <a:p>
            <a:pPr eaLnBrk="1" hangingPunct="1">
              <a:lnSpc>
                <a:spcPct val="100000"/>
              </a:lnSpc>
            </a:pPr>
            <a:r>
              <a:rPr lang="en-US" altLang="zh-CN" dirty="0" smtClean="0">
                <a:ea typeface="宋体" charset="-122"/>
              </a:rPr>
              <a:t>Process Container and Line Charges</a:t>
            </a:r>
          </a:p>
          <a:p>
            <a:pPr eaLnBrk="1" hangingPunct="1">
              <a:lnSpc>
                <a:spcPct val="100000"/>
              </a:lnSpc>
            </a:pPr>
            <a:r>
              <a:rPr lang="en-US" altLang="zh-CN" dirty="0" smtClean="0">
                <a:ea typeface="宋体" charset="-122"/>
              </a:rPr>
              <a:t>Work With Legal Documents</a:t>
            </a:r>
            <a:endParaRPr lang="en-US" altLang="zh-CN" dirty="0" smtClean="0">
              <a:ea typeface="宋体" charset="-122"/>
            </a:endParaRPr>
          </a:p>
          <a:p>
            <a:pPr eaLnBrk="1" hangingPunct="1">
              <a:lnSpc>
                <a:spcPct val="100000"/>
              </a:lnSpc>
            </a:pPr>
            <a:endParaRPr lang="en-US" altLang="zh-CN" dirty="0" smtClean="0">
              <a:ea typeface="宋体" charset="-122"/>
            </a:endParaRPr>
          </a:p>
        </p:txBody>
      </p:sp>
      <p:sp>
        <p:nvSpPr>
          <p:cNvPr id="8195" name="Rectangle 13"/>
          <p:cNvSpPr>
            <a:spLocks noGrp="1" noChangeArrowheads="1"/>
          </p:cNvSpPr>
          <p:nvPr>
            <p:ph type="title"/>
          </p:nvPr>
        </p:nvSpPr>
        <p:spPr>
          <a:noFill/>
        </p:spPr>
        <p:txBody>
          <a:bodyPr/>
          <a:lstStyle/>
          <a:p>
            <a:pPr eaLnBrk="1" hangingPunct="1"/>
            <a:r>
              <a:rPr lang="en-US" altLang="zh-CN" smtClean="0">
                <a:ea typeface="宋体" charset="-122"/>
              </a:rPr>
              <a:t>Course Overview</a:t>
            </a:r>
          </a:p>
        </p:txBody>
      </p:sp>
      <p:sp>
        <p:nvSpPr>
          <p:cNvPr id="8194" name="Footer Placeholder 3"/>
          <p:cNvSpPr>
            <a:spLocks noGrp="1"/>
          </p:cNvSpPr>
          <p:nvPr>
            <p:ph type="ftr" sz="quarter" idx="10"/>
          </p:nvPr>
        </p:nvSpPr>
        <p:spPr>
          <a:noFill/>
        </p:spPr>
        <p:txBody>
          <a:bodyPr/>
          <a:lstStyle/>
          <a:p>
            <a:r>
              <a:rPr lang="en-US" altLang="zh-CN" dirty="0"/>
              <a:t>AS-IN-020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Title 158"/>
          <p:cNvSpPr>
            <a:spLocks noGrp="1"/>
          </p:cNvSpPr>
          <p:nvPr>
            <p:ph type="title"/>
          </p:nvPr>
        </p:nvSpPr>
        <p:spPr/>
        <p:txBody>
          <a:bodyPr/>
          <a:lstStyle/>
          <a:p>
            <a:r>
              <a:rPr lang="en-US" dirty="0" smtClean="0"/>
              <a:t>General System Flow</a:t>
            </a:r>
            <a:endParaRPr lang="en-US" dirty="0"/>
          </a:p>
        </p:txBody>
      </p:sp>
      <p:sp>
        <p:nvSpPr>
          <p:cNvPr id="9218" name="Footer Placeholder 1"/>
          <p:cNvSpPr>
            <a:spLocks noGrp="1"/>
          </p:cNvSpPr>
          <p:nvPr>
            <p:ph type="ftr" sz="quarter" idx="10"/>
          </p:nvPr>
        </p:nvSpPr>
        <p:spPr>
          <a:noFill/>
        </p:spPr>
        <p:txBody>
          <a:bodyPr/>
          <a:lstStyle/>
          <a:p>
            <a:r>
              <a:rPr lang="en-US" altLang="zh-CN"/>
              <a:t>AS-IN-030</a:t>
            </a:r>
          </a:p>
        </p:txBody>
      </p:sp>
      <p:grpSp>
        <p:nvGrpSpPr>
          <p:cNvPr id="160" name="Group 159"/>
          <p:cNvGrpSpPr/>
          <p:nvPr/>
        </p:nvGrpSpPr>
        <p:grpSpPr>
          <a:xfrm>
            <a:off x="490538" y="1263650"/>
            <a:ext cx="8153400" cy="4343400"/>
            <a:chOff x="490538" y="1825625"/>
            <a:chExt cx="8153400" cy="4343400"/>
          </a:xfrm>
          <a:effectLst/>
        </p:grpSpPr>
        <p:sp>
          <p:nvSpPr>
            <p:cNvPr id="36876" name="Rectangle 12"/>
            <p:cNvSpPr>
              <a:spLocks noChangeArrowheads="1"/>
            </p:cNvSpPr>
            <p:nvPr/>
          </p:nvSpPr>
          <p:spPr bwMode="auto">
            <a:xfrm>
              <a:off x="490538" y="3654425"/>
              <a:ext cx="3400425" cy="2514600"/>
            </a:xfrm>
            <a:prstGeom prst="rect">
              <a:avLst/>
            </a:prstGeom>
            <a:solidFill>
              <a:srgbClr val="FFFFFF"/>
            </a:solidFill>
            <a:ln w="12700">
              <a:solidFill>
                <a:schemeClr val="tx1"/>
              </a:solidFill>
              <a:miter lim="800000"/>
              <a:headEnd/>
              <a:tailEnd/>
            </a:ln>
            <a:effectLst/>
          </p:spPr>
          <p:txBody>
            <a:bodyPr wrap="none" anchor="ctr"/>
            <a:lstStyle/>
            <a:p>
              <a:endParaRPr lang="zh-CN" altLang="en-US">
                <a:latin typeface="+mj-lt"/>
                <a:ea typeface="宋体" charset="-122"/>
              </a:endParaRPr>
            </a:p>
          </p:txBody>
        </p:sp>
        <p:sp>
          <p:nvSpPr>
            <p:cNvPr id="36867" name="AutoShape 3"/>
            <p:cNvSpPr>
              <a:spLocks noChangeArrowheads="1"/>
            </p:cNvSpPr>
            <p:nvPr/>
          </p:nvSpPr>
          <p:spPr bwMode="auto">
            <a:xfrm>
              <a:off x="490538" y="1825625"/>
              <a:ext cx="2057400" cy="1152525"/>
            </a:xfrm>
            <a:prstGeom prst="flowChartProcess">
              <a:avLst/>
            </a:prstGeom>
            <a:solidFill>
              <a:schemeClr val="bg1"/>
            </a:solidFill>
            <a:ln w="9525">
              <a:solidFill>
                <a:schemeClr val="tx1"/>
              </a:solidFill>
              <a:miter lim="800000"/>
              <a:headEnd/>
              <a:tailEnd/>
            </a:ln>
            <a:effectLst/>
          </p:spPr>
          <p:txBody>
            <a:bodyPr wrap="none" anchor="ctr"/>
            <a:lstStyle/>
            <a:p>
              <a:pPr eaLnBrk="0" hangingPunct="0">
                <a:defRPr/>
              </a:pPr>
              <a:r>
                <a:rPr kumimoji="1" lang="en-US" altLang="zh-CN" sz="2000" b="1">
                  <a:latin typeface="+mj-lt"/>
                  <a:ea typeface="宋体" charset="-122"/>
                </a:rPr>
                <a:t>Demand</a:t>
              </a:r>
            </a:p>
            <a:p>
              <a:pPr eaLnBrk="0" hangingPunct="0">
                <a:defRPr/>
              </a:pPr>
              <a:r>
                <a:rPr kumimoji="1" lang="en-US" altLang="zh-CN" sz="1400" b="1">
                  <a:latin typeface="+mj-lt"/>
                  <a:ea typeface="宋体" charset="-122"/>
                </a:rPr>
                <a:t>(Sales Orders)</a:t>
              </a:r>
            </a:p>
          </p:txBody>
        </p:sp>
        <p:sp>
          <p:nvSpPr>
            <p:cNvPr id="36869" name="AutoShape 5"/>
            <p:cNvSpPr>
              <a:spLocks noChangeArrowheads="1"/>
            </p:cNvSpPr>
            <p:nvPr/>
          </p:nvSpPr>
          <p:spPr bwMode="auto">
            <a:xfrm>
              <a:off x="6586538" y="1825625"/>
              <a:ext cx="2057400" cy="1152525"/>
            </a:xfrm>
            <a:prstGeom prst="flowChartProcess">
              <a:avLst/>
            </a:prstGeom>
            <a:solidFill>
              <a:schemeClr val="bg1"/>
            </a:solidFill>
            <a:ln w="9525">
              <a:solidFill>
                <a:schemeClr val="tx1"/>
              </a:solidFill>
              <a:miter lim="800000"/>
              <a:headEnd/>
              <a:tailEnd/>
            </a:ln>
            <a:effectLst/>
          </p:spPr>
          <p:txBody>
            <a:bodyPr wrap="none" anchor="ctr"/>
            <a:lstStyle/>
            <a:p>
              <a:pPr eaLnBrk="0" hangingPunct="0"/>
              <a:r>
                <a:rPr kumimoji="1" lang="en-US" altLang="zh-CN" sz="2000" b="1">
                  <a:latin typeface="+mj-lt"/>
                  <a:ea typeface="宋体" charset="-122"/>
                </a:rPr>
                <a:t>Manufacturing</a:t>
              </a:r>
              <a:endParaRPr kumimoji="1" lang="en-US" altLang="zh-CN" sz="1400" b="1">
                <a:latin typeface="+mj-lt"/>
                <a:ea typeface="宋体" charset="-122"/>
              </a:endParaRPr>
            </a:p>
          </p:txBody>
        </p:sp>
        <p:sp>
          <p:nvSpPr>
            <p:cNvPr id="36908" name="AutoShape 44"/>
            <p:cNvSpPr>
              <a:spLocks noChangeArrowheads="1"/>
            </p:cNvSpPr>
            <p:nvPr/>
          </p:nvSpPr>
          <p:spPr bwMode="auto">
            <a:xfrm>
              <a:off x="3536950" y="1825625"/>
              <a:ext cx="2057400" cy="1152525"/>
            </a:xfrm>
            <a:prstGeom prst="flowChartProcess">
              <a:avLst/>
            </a:prstGeom>
            <a:solidFill>
              <a:schemeClr val="bg1"/>
            </a:solidFill>
            <a:ln w="9525">
              <a:solidFill>
                <a:schemeClr val="tx1"/>
              </a:solidFill>
              <a:miter lim="800000"/>
              <a:headEnd/>
              <a:tailEnd/>
            </a:ln>
            <a:effectLst/>
          </p:spPr>
          <p:txBody>
            <a:bodyPr wrap="none" anchor="ctr"/>
            <a:lstStyle/>
            <a:p>
              <a:pPr eaLnBrk="0" hangingPunct="0"/>
              <a:r>
                <a:rPr kumimoji="1" lang="en-US" altLang="zh-CN" sz="2000" b="1">
                  <a:latin typeface="+mj-lt"/>
                  <a:ea typeface="宋体" charset="-122"/>
                </a:rPr>
                <a:t>MRP</a:t>
              </a:r>
              <a:endParaRPr kumimoji="1" lang="en-US" altLang="zh-CN" sz="1400" b="1">
                <a:latin typeface="+mj-lt"/>
                <a:ea typeface="宋体" charset="-122"/>
              </a:endParaRPr>
            </a:p>
          </p:txBody>
        </p:sp>
        <p:cxnSp>
          <p:nvCxnSpPr>
            <p:cNvPr id="9224" name="AutoShape 41"/>
            <p:cNvCxnSpPr>
              <a:cxnSpLocks noChangeShapeType="1"/>
              <a:stCxn id="36876" idx="3"/>
              <a:endCxn id="36888" idx="1"/>
            </p:cNvCxnSpPr>
            <p:nvPr/>
          </p:nvCxnSpPr>
          <p:spPr bwMode="auto">
            <a:xfrm>
              <a:off x="3890963" y="4911725"/>
              <a:ext cx="635000" cy="0"/>
            </a:xfrm>
            <a:prstGeom prst="straightConnector1">
              <a:avLst/>
            </a:prstGeom>
            <a:noFill/>
            <a:ln w="38100">
              <a:solidFill>
                <a:schemeClr val="hlink"/>
              </a:solidFill>
              <a:round/>
              <a:headEnd/>
              <a:tailEnd type="triangle" w="med" len="med"/>
            </a:ln>
          </p:spPr>
        </p:cxnSp>
        <p:cxnSp>
          <p:nvCxnSpPr>
            <p:cNvPr id="9225" name="AutoShape 6"/>
            <p:cNvCxnSpPr>
              <a:cxnSpLocks noChangeShapeType="1"/>
              <a:stCxn id="36908" idx="3"/>
              <a:endCxn id="36869" idx="1"/>
            </p:cNvCxnSpPr>
            <p:nvPr/>
          </p:nvCxnSpPr>
          <p:spPr bwMode="auto">
            <a:xfrm>
              <a:off x="5594350" y="2401888"/>
              <a:ext cx="992188" cy="0"/>
            </a:xfrm>
            <a:prstGeom prst="straightConnector1">
              <a:avLst/>
            </a:prstGeom>
            <a:noFill/>
            <a:ln w="38100">
              <a:solidFill>
                <a:schemeClr val="hlink"/>
              </a:solidFill>
              <a:round/>
              <a:headEnd/>
              <a:tailEnd type="triangle" w="med" len="med"/>
            </a:ln>
          </p:spPr>
        </p:cxnSp>
        <p:sp>
          <p:nvSpPr>
            <p:cNvPr id="9226" name="Line 19"/>
            <p:cNvSpPr>
              <a:spLocks noChangeShapeType="1"/>
            </p:cNvSpPr>
            <p:nvPr/>
          </p:nvSpPr>
          <p:spPr bwMode="auto">
            <a:xfrm>
              <a:off x="1595438" y="2974975"/>
              <a:ext cx="0" cy="1285875"/>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cxnSp>
          <p:nvCxnSpPr>
            <p:cNvPr id="9227" name="AutoShape 43"/>
            <p:cNvCxnSpPr>
              <a:cxnSpLocks noChangeShapeType="1"/>
              <a:stCxn id="36867" idx="3"/>
              <a:endCxn id="36908" idx="1"/>
            </p:cNvCxnSpPr>
            <p:nvPr/>
          </p:nvCxnSpPr>
          <p:spPr bwMode="auto">
            <a:xfrm>
              <a:off x="2547938" y="2401888"/>
              <a:ext cx="989012" cy="0"/>
            </a:xfrm>
            <a:prstGeom prst="straightConnector1">
              <a:avLst/>
            </a:prstGeom>
            <a:noFill/>
            <a:ln w="38100">
              <a:solidFill>
                <a:schemeClr val="hlink"/>
              </a:solidFill>
              <a:round/>
              <a:headEnd/>
              <a:tailEnd type="triangle" w="med" len="med"/>
            </a:ln>
          </p:spPr>
        </p:cxnSp>
        <p:cxnSp>
          <p:nvCxnSpPr>
            <p:cNvPr id="9228" name="AutoShape 46"/>
            <p:cNvCxnSpPr>
              <a:cxnSpLocks noChangeShapeType="1"/>
              <a:stCxn id="36869" idx="2"/>
            </p:cNvCxnSpPr>
            <p:nvPr/>
          </p:nvCxnSpPr>
          <p:spPr bwMode="auto">
            <a:xfrm rot="5400000">
              <a:off x="4433888" y="1812925"/>
              <a:ext cx="2016125" cy="4346575"/>
            </a:xfrm>
            <a:prstGeom prst="bentConnector3">
              <a:avLst>
                <a:gd name="adj1" fmla="val 17319"/>
              </a:avLst>
            </a:prstGeom>
            <a:noFill/>
            <a:ln w="38100">
              <a:solidFill>
                <a:schemeClr val="hlink"/>
              </a:solidFill>
              <a:miter lim="800000"/>
              <a:headEnd/>
              <a:tailEnd type="triangle" w="med" len="med"/>
            </a:ln>
          </p:spPr>
        </p:cxnSp>
        <p:sp>
          <p:nvSpPr>
            <p:cNvPr id="9229" name="Text Box 13"/>
            <p:cNvSpPr txBox="1">
              <a:spLocks noChangeArrowheads="1"/>
            </p:cNvSpPr>
            <p:nvPr/>
          </p:nvSpPr>
          <p:spPr bwMode="auto">
            <a:xfrm>
              <a:off x="931863" y="3714750"/>
              <a:ext cx="2874962" cy="366713"/>
            </a:xfrm>
            <a:prstGeom prst="rect">
              <a:avLst/>
            </a:prstGeom>
            <a:noFill/>
            <a:ln w="12700">
              <a:noFill/>
              <a:miter lim="800000"/>
              <a:headEnd/>
              <a:tailEnd/>
            </a:ln>
          </p:spPr>
          <p:txBody>
            <a:bodyPr>
              <a:spAutoFit/>
            </a:bodyPr>
            <a:lstStyle/>
            <a:p>
              <a:pPr eaLnBrk="0" hangingPunct="0"/>
              <a:r>
                <a:rPr kumimoji="1" lang="en-US" altLang="zh-CN" sz="1800" b="1">
                  <a:latin typeface="+mj-lt"/>
                  <a:ea typeface="宋体" charset="-122"/>
                </a:rPr>
                <a:t>Allocations</a:t>
              </a:r>
              <a:endParaRPr kumimoji="1" lang="en-US" altLang="zh-CN" sz="1800" b="1">
                <a:solidFill>
                  <a:schemeClr val="accent1"/>
                </a:solidFill>
                <a:latin typeface="+mj-lt"/>
                <a:ea typeface="宋体" charset="-122"/>
              </a:endParaRPr>
            </a:p>
          </p:txBody>
        </p:sp>
        <p:sp>
          <p:nvSpPr>
            <p:cNvPr id="9230" name="Text Box 14"/>
            <p:cNvSpPr txBox="1">
              <a:spLocks noChangeArrowheads="1"/>
            </p:cNvSpPr>
            <p:nvPr/>
          </p:nvSpPr>
          <p:spPr bwMode="auto">
            <a:xfrm>
              <a:off x="558800" y="5853113"/>
              <a:ext cx="3249613" cy="244475"/>
            </a:xfrm>
            <a:prstGeom prst="rect">
              <a:avLst/>
            </a:prstGeom>
            <a:noFill/>
            <a:ln w="38100">
              <a:noFill/>
              <a:miter lim="800000"/>
              <a:headEnd/>
              <a:tailEnd/>
            </a:ln>
          </p:spPr>
          <p:txBody>
            <a:bodyPr lIns="0" tIns="0" rIns="0" bIns="0" anchor="ctr" anchorCtr="1">
              <a:spAutoFit/>
            </a:bodyPr>
            <a:lstStyle/>
            <a:p>
              <a:pPr eaLnBrk="0" hangingPunct="0"/>
              <a:r>
                <a:rPr kumimoji="1" lang="en-US" altLang="zh-CN" sz="1600">
                  <a:latin typeface="+mj-lt"/>
                  <a:ea typeface="宋体" charset="-122"/>
                </a:rPr>
                <a:t>(Finished Goods)</a:t>
              </a:r>
              <a:endParaRPr kumimoji="1" lang="en-US" altLang="zh-CN" sz="1800" b="1">
                <a:latin typeface="+mj-lt"/>
                <a:ea typeface="宋体" charset="-122"/>
              </a:endParaRPr>
            </a:p>
          </p:txBody>
        </p:sp>
        <p:sp>
          <p:nvSpPr>
            <p:cNvPr id="36888" name="Rectangle 24"/>
            <p:cNvSpPr>
              <a:spLocks noChangeArrowheads="1"/>
            </p:cNvSpPr>
            <p:nvPr/>
          </p:nvSpPr>
          <p:spPr bwMode="auto">
            <a:xfrm>
              <a:off x="4525963" y="3654425"/>
              <a:ext cx="4117975" cy="2514600"/>
            </a:xfrm>
            <a:prstGeom prst="rect">
              <a:avLst/>
            </a:prstGeom>
            <a:solidFill>
              <a:srgbClr val="FFFFFF"/>
            </a:solidFill>
            <a:ln w="12700">
              <a:solidFill>
                <a:schemeClr val="tx1"/>
              </a:solidFill>
              <a:miter lim="800000"/>
              <a:headEnd/>
              <a:tailEnd/>
            </a:ln>
            <a:effectLst/>
          </p:spPr>
          <p:txBody>
            <a:bodyPr wrap="none" anchor="ctr"/>
            <a:lstStyle/>
            <a:p>
              <a:endParaRPr lang="zh-CN" altLang="en-US">
                <a:latin typeface="+mj-lt"/>
                <a:ea typeface="宋体" charset="-122"/>
              </a:endParaRPr>
            </a:p>
          </p:txBody>
        </p:sp>
        <p:sp>
          <p:nvSpPr>
            <p:cNvPr id="9232" name="Text Box 25"/>
            <p:cNvSpPr txBox="1">
              <a:spLocks noChangeArrowheads="1"/>
            </p:cNvSpPr>
            <p:nvPr/>
          </p:nvSpPr>
          <p:spPr bwMode="auto">
            <a:xfrm>
              <a:off x="4606925" y="3729038"/>
              <a:ext cx="3949700" cy="366712"/>
            </a:xfrm>
            <a:prstGeom prst="rect">
              <a:avLst/>
            </a:prstGeom>
            <a:noFill/>
            <a:ln w="12700">
              <a:noFill/>
              <a:miter lim="800000"/>
              <a:headEnd/>
              <a:tailEnd/>
            </a:ln>
          </p:spPr>
          <p:txBody>
            <a:bodyPr>
              <a:spAutoFit/>
            </a:bodyPr>
            <a:lstStyle/>
            <a:p>
              <a:pPr eaLnBrk="0" hangingPunct="0"/>
              <a:r>
                <a:rPr kumimoji="1" lang="en-US" altLang="zh-CN" sz="1800" b="1">
                  <a:latin typeface="+mj-lt"/>
                  <a:ea typeface="宋体" charset="-122"/>
                </a:rPr>
                <a:t>Shipping</a:t>
              </a:r>
              <a:endParaRPr kumimoji="1" lang="en-US" altLang="zh-CN" sz="1800" b="1">
                <a:solidFill>
                  <a:schemeClr val="accent1"/>
                </a:solidFill>
                <a:latin typeface="+mj-lt"/>
                <a:ea typeface="宋体" charset="-122"/>
              </a:endParaRPr>
            </a:p>
          </p:txBody>
        </p:sp>
        <p:grpSp>
          <p:nvGrpSpPr>
            <p:cNvPr id="9233" name="Group 155"/>
            <p:cNvGrpSpPr>
              <a:grpSpLocks noChangeAspect="1"/>
            </p:cNvGrpSpPr>
            <p:nvPr/>
          </p:nvGrpSpPr>
          <p:grpSpPr bwMode="auto">
            <a:xfrm>
              <a:off x="2768600" y="4997450"/>
              <a:ext cx="981075" cy="801688"/>
              <a:chOff x="3655" y="1024"/>
              <a:chExt cx="377" cy="341"/>
            </a:xfrm>
          </p:grpSpPr>
          <p:sp>
            <p:nvSpPr>
              <p:cNvPr id="9372" name="Rectangle 156"/>
              <p:cNvSpPr>
                <a:spLocks noChangeAspect="1" noChangeArrowheads="1"/>
              </p:cNvSpPr>
              <p:nvPr/>
            </p:nvSpPr>
            <p:spPr bwMode="auto">
              <a:xfrm>
                <a:off x="3655" y="1072"/>
                <a:ext cx="293" cy="293"/>
              </a:xfrm>
              <a:prstGeom prst="rect">
                <a:avLst/>
              </a:prstGeom>
              <a:solidFill>
                <a:srgbClr val="FFFF00"/>
              </a:solidFill>
              <a:ln w="4826">
                <a:solidFill>
                  <a:srgbClr val="000000"/>
                </a:solidFill>
                <a:miter lim="800000"/>
                <a:headEnd/>
                <a:tailEnd/>
              </a:ln>
            </p:spPr>
            <p:txBody>
              <a:bodyPr/>
              <a:lstStyle/>
              <a:p>
                <a:endParaRPr lang="zh-CN" altLang="en-US">
                  <a:latin typeface="+mj-lt"/>
                  <a:ea typeface="宋体" charset="-122"/>
                </a:endParaRPr>
              </a:p>
            </p:txBody>
          </p:sp>
          <p:sp>
            <p:nvSpPr>
              <p:cNvPr id="9373" name="Freeform 157"/>
              <p:cNvSpPr>
                <a:spLocks noChangeAspect="1"/>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9374" name="Freeform 158"/>
              <p:cNvSpPr>
                <a:spLocks noChangeAspect="1"/>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nvGrpSpPr>
            <p:cNvPr id="9234" name="Group 209"/>
            <p:cNvGrpSpPr>
              <a:grpSpLocks/>
            </p:cNvGrpSpPr>
            <p:nvPr/>
          </p:nvGrpSpPr>
          <p:grpSpPr bwMode="auto">
            <a:xfrm>
              <a:off x="638175" y="4281488"/>
              <a:ext cx="1898650" cy="1509712"/>
              <a:chOff x="402" y="2697"/>
              <a:chExt cx="1196" cy="951"/>
            </a:xfrm>
          </p:grpSpPr>
          <p:grpSp>
            <p:nvGrpSpPr>
              <p:cNvPr id="9360" name="Group 188"/>
              <p:cNvGrpSpPr>
                <a:grpSpLocks noChangeAspect="1"/>
              </p:cNvGrpSpPr>
              <p:nvPr/>
            </p:nvGrpSpPr>
            <p:grpSpPr bwMode="auto">
              <a:xfrm>
                <a:off x="402" y="3133"/>
                <a:ext cx="635" cy="515"/>
                <a:chOff x="3993" y="1010"/>
                <a:chExt cx="378" cy="340"/>
              </a:xfrm>
            </p:grpSpPr>
            <p:sp>
              <p:nvSpPr>
                <p:cNvPr id="9369" name="Rectangle 189"/>
                <p:cNvSpPr>
                  <a:spLocks noChangeAspect="1" noChangeArrowheads="1"/>
                </p:cNvSpPr>
                <p:nvPr/>
              </p:nvSpPr>
              <p:spPr bwMode="auto">
                <a:xfrm>
                  <a:off x="3993" y="1057"/>
                  <a:ext cx="294" cy="293"/>
                </a:xfrm>
                <a:prstGeom prst="rect">
                  <a:avLst/>
                </a:prstGeom>
                <a:solidFill>
                  <a:schemeClr val="accent1">
                    <a:lumMod val="20000"/>
                    <a:lumOff val="80000"/>
                  </a:schemeClr>
                </a:solidFill>
                <a:ln w="4826">
                  <a:solidFill>
                    <a:srgbClr val="000000"/>
                  </a:solidFill>
                  <a:miter lim="800000"/>
                  <a:headEnd/>
                  <a:tailEnd/>
                </a:ln>
              </p:spPr>
              <p:txBody>
                <a:bodyPr/>
                <a:lstStyle/>
                <a:p>
                  <a:endParaRPr lang="zh-CN" altLang="en-US">
                    <a:latin typeface="+mj-lt"/>
                    <a:ea typeface="宋体" charset="-122"/>
                  </a:endParaRPr>
                </a:p>
              </p:txBody>
            </p:sp>
            <p:sp>
              <p:nvSpPr>
                <p:cNvPr id="9370" name="Freeform 190"/>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9371" name="Freeform 191"/>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9361" name="Group 196"/>
              <p:cNvGrpSpPr>
                <a:grpSpLocks noChangeAspect="1"/>
              </p:cNvGrpSpPr>
              <p:nvPr/>
            </p:nvGrpSpPr>
            <p:grpSpPr bwMode="auto">
              <a:xfrm>
                <a:off x="965" y="3147"/>
                <a:ext cx="633" cy="499"/>
                <a:chOff x="4324" y="1010"/>
                <a:chExt cx="377" cy="330"/>
              </a:xfrm>
            </p:grpSpPr>
            <p:sp>
              <p:nvSpPr>
                <p:cNvPr id="9366" name="Rectangle 197"/>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en-US">
                    <a:latin typeface="+mj-lt"/>
                    <a:ea typeface="宋体" charset="-122"/>
                  </a:endParaRPr>
                </a:p>
              </p:txBody>
            </p:sp>
            <p:sp>
              <p:nvSpPr>
                <p:cNvPr id="9367" name="Freeform 198"/>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sp>
              <p:nvSpPr>
                <p:cNvPr id="9368" name="Freeform 199"/>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grpSp>
          <p:grpSp>
            <p:nvGrpSpPr>
              <p:cNvPr id="9362" name="Group 200"/>
              <p:cNvGrpSpPr>
                <a:grpSpLocks noChangeAspect="1"/>
              </p:cNvGrpSpPr>
              <p:nvPr/>
            </p:nvGrpSpPr>
            <p:grpSpPr bwMode="auto">
              <a:xfrm>
                <a:off x="688" y="2697"/>
                <a:ext cx="618" cy="505"/>
                <a:chOff x="4820" y="778"/>
                <a:chExt cx="356" cy="290"/>
              </a:xfrm>
            </p:grpSpPr>
            <p:sp>
              <p:nvSpPr>
                <p:cNvPr id="9363" name="Rectangle 201"/>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en-US">
                    <a:latin typeface="+mj-lt"/>
                    <a:ea typeface="宋体" charset="-122"/>
                  </a:endParaRPr>
                </a:p>
              </p:txBody>
            </p:sp>
            <p:sp>
              <p:nvSpPr>
                <p:cNvPr id="9364" name="Freeform 202"/>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9365" name="Freeform 203"/>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grpSp>
          <p:nvGrpSpPr>
            <p:cNvPr id="9235" name="Group 536"/>
            <p:cNvGrpSpPr>
              <a:grpSpLocks/>
            </p:cNvGrpSpPr>
            <p:nvPr/>
          </p:nvGrpSpPr>
          <p:grpSpPr bwMode="auto">
            <a:xfrm>
              <a:off x="4738688" y="4194175"/>
              <a:ext cx="3743325" cy="1931988"/>
              <a:chOff x="2985" y="2642"/>
              <a:chExt cx="2358" cy="1217"/>
            </a:xfrm>
          </p:grpSpPr>
          <p:sp>
            <p:nvSpPr>
              <p:cNvPr id="9236" name="Freeform 427"/>
              <p:cNvSpPr>
                <a:spLocks noChangeAspect="1"/>
              </p:cNvSpPr>
              <p:nvPr/>
            </p:nvSpPr>
            <p:spPr bwMode="auto">
              <a:xfrm flipH="1">
                <a:off x="2997" y="3562"/>
                <a:ext cx="855" cy="200"/>
              </a:xfrm>
              <a:custGeom>
                <a:avLst/>
                <a:gdLst>
                  <a:gd name="T0" fmla="*/ 625 w 634"/>
                  <a:gd name="T1" fmla="*/ 55 h 151"/>
                  <a:gd name="T2" fmla="*/ 634 w 634"/>
                  <a:gd name="T3" fmla="*/ 145 h 151"/>
                  <a:gd name="T4" fmla="*/ 586 w 634"/>
                  <a:gd name="T5" fmla="*/ 151 h 151"/>
                  <a:gd name="T6" fmla="*/ 241 w 634"/>
                  <a:gd name="T7" fmla="*/ 93 h 151"/>
                  <a:gd name="T8" fmla="*/ 164 w 634"/>
                  <a:gd name="T9" fmla="*/ 92 h 151"/>
                  <a:gd name="T10" fmla="*/ 27 w 634"/>
                  <a:gd name="T11" fmla="*/ 93 h 151"/>
                  <a:gd name="T12" fmla="*/ 0 w 634"/>
                  <a:gd name="T13" fmla="*/ 6 h 151"/>
                  <a:gd name="T14" fmla="*/ 552 w 634"/>
                  <a:gd name="T15" fmla="*/ 0 h 151"/>
                  <a:gd name="T16" fmla="*/ 625 w 634"/>
                  <a:gd name="T17" fmla="*/ 55 h 1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4"/>
                  <a:gd name="T28" fmla="*/ 0 h 151"/>
                  <a:gd name="T29" fmla="*/ 634 w 634"/>
                  <a:gd name="T30" fmla="*/ 151 h 1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4" h="151">
                    <a:moveTo>
                      <a:pt x="625" y="55"/>
                    </a:moveTo>
                    <a:lnTo>
                      <a:pt x="634" y="145"/>
                    </a:lnTo>
                    <a:lnTo>
                      <a:pt x="586" y="151"/>
                    </a:lnTo>
                    <a:lnTo>
                      <a:pt x="241" y="93"/>
                    </a:lnTo>
                    <a:lnTo>
                      <a:pt x="164" y="92"/>
                    </a:lnTo>
                    <a:lnTo>
                      <a:pt x="27" y="93"/>
                    </a:lnTo>
                    <a:lnTo>
                      <a:pt x="0" y="6"/>
                    </a:lnTo>
                    <a:lnTo>
                      <a:pt x="552" y="0"/>
                    </a:lnTo>
                    <a:lnTo>
                      <a:pt x="625" y="55"/>
                    </a:lnTo>
                    <a:close/>
                  </a:path>
                </a:pathLst>
              </a:custGeom>
              <a:solidFill>
                <a:schemeClr val="tx1"/>
              </a:solidFill>
              <a:ln w="9525">
                <a:noFill/>
                <a:round/>
                <a:headEnd/>
                <a:tailEnd/>
              </a:ln>
            </p:spPr>
            <p:txBody>
              <a:bodyPr/>
              <a:lstStyle/>
              <a:p>
                <a:endParaRPr lang="en-US">
                  <a:latin typeface="+mj-lt"/>
                </a:endParaRPr>
              </a:p>
            </p:txBody>
          </p:sp>
          <p:sp>
            <p:nvSpPr>
              <p:cNvPr id="9237" name="Freeform 428"/>
              <p:cNvSpPr>
                <a:spLocks noChangeAspect="1"/>
              </p:cNvSpPr>
              <p:nvPr/>
            </p:nvSpPr>
            <p:spPr bwMode="auto">
              <a:xfrm flipH="1">
                <a:off x="4969" y="3574"/>
                <a:ext cx="253" cy="260"/>
              </a:xfrm>
              <a:custGeom>
                <a:avLst/>
                <a:gdLst>
                  <a:gd name="T0" fmla="*/ 168 w 374"/>
                  <a:gd name="T1" fmla="*/ 1 h 392"/>
                  <a:gd name="T2" fmla="*/ 131 w 374"/>
                  <a:gd name="T3" fmla="*/ 9 h 392"/>
                  <a:gd name="T4" fmla="*/ 98 w 374"/>
                  <a:gd name="T5" fmla="*/ 23 h 392"/>
                  <a:gd name="T6" fmla="*/ 68 w 374"/>
                  <a:gd name="T7" fmla="*/ 44 h 392"/>
                  <a:gd name="T8" fmla="*/ 42 w 374"/>
                  <a:gd name="T9" fmla="*/ 70 h 392"/>
                  <a:gd name="T10" fmla="*/ 23 w 374"/>
                  <a:gd name="T11" fmla="*/ 101 h 392"/>
                  <a:gd name="T12" fmla="*/ 8 w 374"/>
                  <a:gd name="T13" fmla="*/ 136 h 392"/>
                  <a:gd name="T14" fmla="*/ 1 w 374"/>
                  <a:gd name="T15" fmla="*/ 175 h 392"/>
                  <a:gd name="T16" fmla="*/ 1 w 374"/>
                  <a:gd name="T17" fmla="*/ 214 h 392"/>
                  <a:gd name="T18" fmla="*/ 8 w 374"/>
                  <a:gd name="T19" fmla="*/ 253 h 392"/>
                  <a:gd name="T20" fmla="*/ 23 w 374"/>
                  <a:gd name="T21" fmla="*/ 288 h 392"/>
                  <a:gd name="T22" fmla="*/ 42 w 374"/>
                  <a:gd name="T23" fmla="*/ 320 h 392"/>
                  <a:gd name="T24" fmla="*/ 68 w 374"/>
                  <a:gd name="T25" fmla="*/ 347 h 392"/>
                  <a:gd name="T26" fmla="*/ 98 w 374"/>
                  <a:gd name="T27" fmla="*/ 367 h 392"/>
                  <a:gd name="T28" fmla="*/ 131 w 374"/>
                  <a:gd name="T29" fmla="*/ 382 h 392"/>
                  <a:gd name="T30" fmla="*/ 168 w 374"/>
                  <a:gd name="T31" fmla="*/ 390 h 392"/>
                  <a:gd name="T32" fmla="*/ 206 w 374"/>
                  <a:gd name="T33" fmla="*/ 390 h 392"/>
                  <a:gd name="T34" fmla="*/ 242 w 374"/>
                  <a:gd name="T35" fmla="*/ 382 h 392"/>
                  <a:gd name="T36" fmla="*/ 276 w 374"/>
                  <a:gd name="T37" fmla="*/ 367 h 392"/>
                  <a:gd name="T38" fmla="*/ 306 w 374"/>
                  <a:gd name="T39" fmla="*/ 347 h 392"/>
                  <a:gd name="T40" fmla="*/ 331 w 374"/>
                  <a:gd name="T41" fmla="*/ 320 h 392"/>
                  <a:gd name="T42" fmla="*/ 351 w 374"/>
                  <a:gd name="T43" fmla="*/ 288 h 392"/>
                  <a:gd name="T44" fmla="*/ 366 w 374"/>
                  <a:gd name="T45" fmla="*/ 253 h 392"/>
                  <a:gd name="T46" fmla="*/ 373 w 374"/>
                  <a:gd name="T47" fmla="*/ 214 h 392"/>
                  <a:gd name="T48" fmla="*/ 373 w 374"/>
                  <a:gd name="T49" fmla="*/ 175 h 392"/>
                  <a:gd name="T50" fmla="*/ 366 w 374"/>
                  <a:gd name="T51" fmla="*/ 136 h 392"/>
                  <a:gd name="T52" fmla="*/ 351 w 374"/>
                  <a:gd name="T53" fmla="*/ 101 h 392"/>
                  <a:gd name="T54" fmla="*/ 331 w 374"/>
                  <a:gd name="T55" fmla="*/ 70 h 392"/>
                  <a:gd name="T56" fmla="*/ 306 w 374"/>
                  <a:gd name="T57" fmla="*/ 44 h 392"/>
                  <a:gd name="T58" fmla="*/ 276 w 374"/>
                  <a:gd name="T59" fmla="*/ 23 h 392"/>
                  <a:gd name="T60" fmla="*/ 242 w 374"/>
                  <a:gd name="T61" fmla="*/ 9 h 392"/>
                  <a:gd name="T62" fmla="*/ 206 w 374"/>
                  <a:gd name="T63" fmla="*/ 1 h 3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4"/>
                  <a:gd name="T97" fmla="*/ 0 h 392"/>
                  <a:gd name="T98" fmla="*/ 374 w 374"/>
                  <a:gd name="T99" fmla="*/ 392 h 3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4" h="392">
                    <a:moveTo>
                      <a:pt x="186" y="0"/>
                    </a:moveTo>
                    <a:lnTo>
                      <a:pt x="168" y="1"/>
                    </a:lnTo>
                    <a:lnTo>
                      <a:pt x="148" y="3"/>
                    </a:lnTo>
                    <a:lnTo>
                      <a:pt x="131" y="9"/>
                    </a:lnTo>
                    <a:lnTo>
                      <a:pt x="114" y="15"/>
                    </a:lnTo>
                    <a:lnTo>
                      <a:pt x="98" y="23"/>
                    </a:lnTo>
                    <a:lnTo>
                      <a:pt x="83" y="33"/>
                    </a:lnTo>
                    <a:lnTo>
                      <a:pt x="68" y="44"/>
                    </a:lnTo>
                    <a:lnTo>
                      <a:pt x="55" y="56"/>
                    </a:lnTo>
                    <a:lnTo>
                      <a:pt x="42" y="70"/>
                    </a:lnTo>
                    <a:lnTo>
                      <a:pt x="32" y="85"/>
                    </a:lnTo>
                    <a:lnTo>
                      <a:pt x="23" y="101"/>
                    </a:lnTo>
                    <a:lnTo>
                      <a:pt x="15" y="119"/>
                    </a:lnTo>
                    <a:lnTo>
                      <a:pt x="8" y="136"/>
                    </a:lnTo>
                    <a:lnTo>
                      <a:pt x="3" y="155"/>
                    </a:lnTo>
                    <a:lnTo>
                      <a:pt x="1" y="175"/>
                    </a:lnTo>
                    <a:lnTo>
                      <a:pt x="0" y="195"/>
                    </a:lnTo>
                    <a:lnTo>
                      <a:pt x="1" y="214"/>
                    </a:lnTo>
                    <a:lnTo>
                      <a:pt x="3" y="234"/>
                    </a:lnTo>
                    <a:lnTo>
                      <a:pt x="8" y="253"/>
                    </a:lnTo>
                    <a:lnTo>
                      <a:pt x="15" y="271"/>
                    </a:lnTo>
                    <a:lnTo>
                      <a:pt x="23" y="288"/>
                    </a:lnTo>
                    <a:lnTo>
                      <a:pt x="32" y="304"/>
                    </a:lnTo>
                    <a:lnTo>
                      <a:pt x="42" y="320"/>
                    </a:lnTo>
                    <a:lnTo>
                      <a:pt x="55" y="334"/>
                    </a:lnTo>
                    <a:lnTo>
                      <a:pt x="68" y="347"/>
                    </a:lnTo>
                    <a:lnTo>
                      <a:pt x="83" y="358"/>
                    </a:lnTo>
                    <a:lnTo>
                      <a:pt x="98" y="367"/>
                    </a:lnTo>
                    <a:lnTo>
                      <a:pt x="114" y="376"/>
                    </a:lnTo>
                    <a:lnTo>
                      <a:pt x="131" y="382"/>
                    </a:lnTo>
                    <a:lnTo>
                      <a:pt x="148" y="388"/>
                    </a:lnTo>
                    <a:lnTo>
                      <a:pt x="168" y="390"/>
                    </a:lnTo>
                    <a:lnTo>
                      <a:pt x="186" y="392"/>
                    </a:lnTo>
                    <a:lnTo>
                      <a:pt x="206" y="390"/>
                    </a:lnTo>
                    <a:lnTo>
                      <a:pt x="224" y="388"/>
                    </a:lnTo>
                    <a:lnTo>
                      <a:pt x="242" y="382"/>
                    </a:lnTo>
                    <a:lnTo>
                      <a:pt x="259" y="376"/>
                    </a:lnTo>
                    <a:lnTo>
                      <a:pt x="276" y="367"/>
                    </a:lnTo>
                    <a:lnTo>
                      <a:pt x="291" y="358"/>
                    </a:lnTo>
                    <a:lnTo>
                      <a:pt x="306" y="347"/>
                    </a:lnTo>
                    <a:lnTo>
                      <a:pt x="319" y="334"/>
                    </a:lnTo>
                    <a:lnTo>
                      <a:pt x="331" y="320"/>
                    </a:lnTo>
                    <a:lnTo>
                      <a:pt x="342" y="304"/>
                    </a:lnTo>
                    <a:lnTo>
                      <a:pt x="351" y="288"/>
                    </a:lnTo>
                    <a:lnTo>
                      <a:pt x="359" y="271"/>
                    </a:lnTo>
                    <a:lnTo>
                      <a:pt x="366" y="253"/>
                    </a:lnTo>
                    <a:lnTo>
                      <a:pt x="371" y="234"/>
                    </a:lnTo>
                    <a:lnTo>
                      <a:pt x="373" y="214"/>
                    </a:lnTo>
                    <a:lnTo>
                      <a:pt x="374" y="195"/>
                    </a:lnTo>
                    <a:lnTo>
                      <a:pt x="373" y="175"/>
                    </a:lnTo>
                    <a:lnTo>
                      <a:pt x="371" y="155"/>
                    </a:lnTo>
                    <a:lnTo>
                      <a:pt x="366" y="136"/>
                    </a:lnTo>
                    <a:lnTo>
                      <a:pt x="359" y="119"/>
                    </a:lnTo>
                    <a:lnTo>
                      <a:pt x="351" y="101"/>
                    </a:lnTo>
                    <a:lnTo>
                      <a:pt x="342" y="85"/>
                    </a:lnTo>
                    <a:lnTo>
                      <a:pt x="331" y="70"/>
                    </a:lnTo>
                    <a:lnTo>
                      <a:pt x="319" y="56"/>
                    </a:lnTo>
                    <a:lnTo>
                      <a:pt x="306" y="44"/>
                    </a:lnTo>
                    <a:lnTo>
                      <a:pt x="291" y="33"/>
                    </a:lnTo>
                    <a:lnTo>
                      <a:pt x="276" y="23"/>
                    </a:lnTo>
                    <a:lnTo>
                      <a:pt x="259" y="15"/>
                    </a:lnTo>
                    <a:lnTo>
                      <a:pt x="242" y="9"/>
                    </a:lnTo>
                    <a:lnTo>
                      <a:pt x="224" y="3"/>
                    </a:lnTo>
                    <a:lnTo>
                      <a:pt x="206" y="1"/>
                    </a:lnTo>
                    <a:lnTo>
                      <a:pt x="186" y="0"/>
                    </a:lnTo>
                    <a:close/>
                  </a:path>
                </a:pathLst>
              </a:custGeom>
              <a:solidFill>
                <a:schemeClr val="tx1"/>
              </a:solidFill>
              <a:ln w="9525">
                <a:noFill/>
                <a:round/>
                <a:headEnd/>
                <a:tailEnd/>
              </a:ln>
            </p:spPr>
            <p:txBody>
              <a:bodyPr/>
              <a:lstStyle/>
              <a:p>
                <a:endParaRPr lang="en-US">
                  <a:latin typeface="+mj-lt"/>
                </a:endParaRPr>
              </a:p>
            </p:txBody>
          </p:sp>
          <p:sp>
            <p:nvSpPr>
              <p:cNvPr id="9238" name="Freeform 429"/>
              <p:cNvSpPr>
                <a:spLocks noChangeAspect="1"/>
              </p:cNvSpPr>
              <p:nvPr/>
            </p:nvSpPr>
            <p:spPr bwMode="auto">
              <a:xfrm flipH="1">
                <a:off x="3962" y="3479"/>
                <a:ext cx="195" cy="85"/>
              </a:xfrm>
              <a:custGeom>
                <a:avLst/>
                <a:gdLst>
                  <a:gd name="T0" fmla="*/ 224 w 289"/>
                  <a:gd name="T1" fmla="*/ 0 h 129"/>
                  <a:gd name="T2" fmla="*/ 240 w 289"/>
                  <a:gd name="T3" fmla="*/ 72 h 129"/>
                  <a:gd name="T4" fmla="*/ 289 w 289"/>
                  <a:gd name="T5" fmla="*/ 65 h 129"/>
                  <a:gd name="T6" fmla="*/ 289 w 289"/>
                  <a:gd name="T7" fmla="*/ 113 h 129"/>
                  <a:gd name="T8" fmla="*/ 0 w 289"/>
                  <a:gd name="T9" fmla="*/ 129 h 129"/>
                  <a:gd name="T10" fmla="*/ 8 w 289"/>
                  <a:gd name="T11" fmla="*/ 72 h 129"/>
                  <a:gd name="T12" fmla="*/ 64 w 289"/>
                  <a:gd name="T13" fmla="*/ 72 h 129"/>
                  <a:gd name="T14" fmla="*/ 72 w 289"/>
                  <a:gd name="T15" fmla="*/ 8 h 129"/>
                  <a:gd name="T16" fmla="*/ 224 w 289"/>
                  <a:gd name="T17" fmla="*/ 0 h 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9"/>
                  <a:gd name="T28" fmla="*/ 0 h 129"/>
                  <a:gd name="T29" fmla="*/ 289 w 289"/>
                  <a:gd name="T30" fmla="*/ 129 h 1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9" h="129">
                    <a:moveTo>
                      <a:pt x="224" y="0"/>
                    </a:moveTo>
                    <a:lnTo>
                      <a:pt x="240" y="72"/>
                    </a:lnTo>
                    <a:lnTo>
                      <a:pt x="289" y="65"/>
                    </a:lnTo>
                    <a:lnTo>
                      <a:pt x="289" y="113"/>
                    </a:lnTo>
                    <a:lnTo>
                      <a:pt x="0" y="129"/>
                    </a:lnTo>
                    <a:lnTo>
                      <a:pt x="8" y="72"/>
                    </a:lnTo>
                    <a:lnTo>
                      <a:pt x="64" y="72"/>
                    </a:lnTo>
                    <a:lnTo>
                      <a:pt x="72" y="8"/>
                    </a:lnTo>
                    <a:lnTo>
                      <a:pt x="224" y="0"/>
                    </a:lnTo>
                    <a:close/>
                  </a:path>
                </a:pathLst>
              </a:custGeom>
              <a:solidFill>
                <a:srgbClr val="333D56"/>
              </a:solidFill>
              <a:ln w="9525">
                <a:noFill/>
                <a:round/>
                <a:headEnd/>
                <a:tailEnd/>
              </a:ln>
            </p:spPr>
            <p:txBody>
              <a:bodyPr/>
              <a:lstStyle/>
              <a:p>
                <a:endParaRPr lang="en-US">
                  <a:latin typeface="+mj-lt"/>
                </a:endParaRPr>
              </a:p>
            </p:txBody>
          </p:sp>
          <p:sp>
            <p:nvSpPr>
              <p:cNvPr id="9239" name="Freeform 430"/>
              <p:cNvSpPr>
                <a:spLocks noChangeAspect="1"/>
              </p:cNvSpPr>
              <p:nvPr/>
            </p:nvSpPr>
            <p:spPr bwMode="auto">
              <a:xfrm flipH="1">
                <a:off x="4142" y="3580"/>
                <a:ext cx="239" cy="245"/>
              </a:xfrm>
              <a:custGeom>
                <a:avLst/>
                <a:gdLst>
                  <a:gd name="T0" fmla="*/ 177 w 355"/>
                  <a:gd name="T1" fmla="*/ 0 h 370"/>
                  <a:gd name="T2" fmla="*/ 141 w 355"/>
                  <a:gd name="T3" fmla="*/ 3 h 370"/>
                  <a:gd name="T4" fmla="*/ 109 w 355"/>
                  <a:gd name="T5" fmla="*/ 14 h 370"/>
                  <a:gd name="T6" fmla="*/ 78 w 355"/>
                  <a:gd name="T7" fmla="*/ 31 h 370"/>
                  <a:gd name="T8" fmla="*/ 53 w 355"/>
                  <a:gd name="T9" fmla="*/ 53 h 370"/>
                  <a:gd name="T10" fmla="*/ 31 w 355"/>
                  <a:gd name="T11" fmla="*/ 81 h 370"/>
                  <a:gd name="T12" fmla="*/ 14 w 355"/>
                  <a:gd name="T13" fmla="*/ 112 h 370"/>
                  <a:gd name="T14" fmla="*/ 3 w 355"/>
                  <a:gd name="T15" fmla="*/ 146 h 370"/>
                  <a:gd name="T16" fmla="*/ 0 w 355"/>
                  <a:gd name="T17" fmla="*/ 183 h 370"/>
                  <a:gd name="T18" fmla="*/ 3 w 355"/>
                  <a:gd name="T19" fmla="*/ 221 h 370"/>
                  <a:gd name="T20" fmla="*/ 14 w 355"/>
                  <a:gd name="T21" fmla="*/ 256 h 370"/>
                  <a:gd name="T22" fmla="*/ 31 w 355"/>
                  <a:gd name="T23" fmla="*/ 287 h 370"/>
                  <a:gd name="T24" fmla="*/ 53 w 355"/>
                  <a:gd name="T25" fmla="*/ 315 h 370"/>
                  <a:gd name="T26" fmla="*/ 78 w 355"/>
                  <a:gd name="T27" fmla="*/ 338 h 370"/>
                  <a:gd name="T28" fmla="*/ 109 w 355"/>
                  <a:gd name="T29" fmla="*/ 355 h 370"/>
                  <a:gd name="T30" fmla="*/ 141 w 355"/>
                  <a:gd name="T31" fmla="*/ 366 h 370"/>
                  <a:gd name="T32" fmla="*/ 177 w 355"/>
                  <a:gd name="T33" fmla="*/ 370 h 370"/>
                  <a:gd name="T34" fmla="*/ 213 w 355"/>
                  <a:gd name="T35" fmla="*/ 366 h 370"/>
                  <a:gd name="T36" fmla="*/ 246 w 355"/>
                  <a:gd name="T37" fmla="*/ 355 h 370"/>
                  <a:gd name="T38" fmla="*/ 276 w 355"/>
                  <a:gd name="T39" fmla="*/ 338 h 370"/>
                  <a:gd name="T40" fmla="*/ 303 w 355"/>
                  <a:gd name="T41" fmla="*/ 315 h 370"/>
                  <a:gd name="T42" fmla="*/ 325 w 355"/>
                  <a:gd name="T43" fmla="*/ 287 h 370"/>
                  <a:gd name="T44" fmla="*/ 341 w 355"/>
                  <a:gd name="T45" fmla="*/ 256 h 370"/>
                  <a:gd name="T46" fmla="*/ 351 w 355"/>
                  <a:gd name="T47" fmla="*/ 221 h 370"/>
                  <a:gd name="T48" fmla="*/ 355 w 355"/>
                  <a:gd name="T49" fmla="*/ 183 h 370"/>
                  <a:gd name="T50" fmla="*/ 351 w 355"/>
                  <a:gd name="T51" fmla="*/ 146 h 370"/>
                  <a:gd name="T52" fmla="*/ 341 w 355"/>
                  <a:gd name="T53" fmla="*/ 112 h 370"/>
                  <a:gd name="T54" fmla="*/ 325 w 355"/>
                  <a:gd name="T55" fmla="*/ 81 h 370"/>
                  <a:gd name="T56" fmla="*/ 303 w 355"/>
                  <a:gd name="T57" fmla="*/ 53 h 370"/>
                  <a:gd name="T58" fmla="*/ 276 w 355"/>
                  <a:gd name="T59" fmla="*/ 31 h 370"/>
                  <a:gd name="T60" fmla="*/ 246 w 355"/>
                  <a:gd name="T61" fmla="*/ 14 h 370"/>
                  <a:gd name="T62" fmla="*/ 213 w 355"/>
                  <a:gd name="T63" fmla="*/ 3 h 370"/>
                  <a:gd name="T64" fmla="*/ 177 w 355"/>
                  <a:gd name="T65" fmla="*/ 0 h 3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70"/>
                  <a:gd name="T101" fmla="*/ 355 w 355"/>
                  <a:gd name="T102" fmla="*/ 370 h 3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70">
                    <a:moveTo>
                      <a:pt x="177" y="0"/>
                    </a:moveTo>
                    <a:lnTo>
                      <a:pt x="141" y="3"/>
                    </a:lnTo>
                    <a:lnTo>
                      <a:pt x="109" y="14"/>
                    </a:lnTo>
                    <a:lnTo>
                      <a:pt x="78" y="31"/>
                    </a:lnTo>
                    <a:lnTo>
                      <a:pt x="53" y="53"/>
                    </a:lnTo>
                    <a:lnTo>
                      <a:pt x="31" y="81"/>
                    </a:lnTo>
                    <a:lnTo>
                      <a:pt x="14" y="112"/>
                    </a:lnTo>
                    <a:lnTo>
                      <a:pt x="3" y="146"/>
                    </a:lnTo>
                    <a:lnTo>
                      <a:pt x="0" y="183"/>
                    </a:lnTo>
                    <a:lnTo>
                      <a:pt x="3" y="221"/>
                    </a:lnTo>
                    <a:lnTo>
                      <a:pt x="14" y="256"/>
                    </a:lnTo>
                    <a:lnTo>
                      <a:pt x="31" y="287"/>
                    </a:lnTo>
                    <a:lnTo>
                      <a:pt x="53" y="315"/>
                    </a:lnTo>
                    <a:lnTo>
                      <a:pt x="78" y="338"/>
                    </a:lnTo>
                    <a:lnTo>
                      <a:pt x="109" y="355"/>
                    </a:lnTo>
                    <a:lnTo>
                      <a:pt x="141" y="366"/>
                    </a:lnTo>
                    <a:lnTo>
                      <a:pt x="177" y="370"/>
                    </a:lnTo>
                    <a:lnTo>
                      <a:pt x="213" y="366"/>
                    </a:lnTo>
                    <a:lnTo>
                      <a:pt x="246" y="355"/>
                    </a:lnTo>
                    <a:lnTo>
                      <a:pt x="276" y="338"/>
                    </a:lnTo>
                    <a:lnTo>
                      <a:pt x="303" y="315"/>
                    </a:lnTo>
                    <a:lnTo>
                      <a:pt x="325" y="287"/>
                    </a:lnTo>
                    <a:lnTo>
                      <a:pt x="341" y="256"/>
                    </a:lnTo>
                    <a:lnTo>
                      <a:pt x="351" y="221"/>
                    </a:lnTo>
                    <a:lnTo>
                      <a:pt x="355" y="183"/>
                    </a:lnTo>
                    <a:lnTo>
                      <a:pt x="351" y="146"/>
                    </a:lnTo>
                    <a:lnTo>
                      <a:pt x="341" y="112"/>
                    </a:lnTo>
                    <a:lnTo>
                      <a:pt x="325" y="81"/>
                    </a:lnTo>
                    <a:lnTo>
                      <a:pt x="303" y="53"/>
                    </a:lnTo>
                    <a:lnTo>
                      <a:pt x="276" y="31"/>
                    </a:lnTo>
                    <a:lnTo>
                      <a:pt x="246" y="14"/>
                    </a:lnTo>
                    <a:lnTo>
                      <a:pt x="213" y="3"/>
                    </a:lnTo>
                    <a:lnTo>
                      <a:pt x="177" y="0"/>
                    </a:lnTo>
                    <a:close/>
                  </a:path>
                </a:pathLst>
              </a:custGeom>
              <a:solidFill>
                <a:schemeClr val="tx1"/>
              </a:solidFill>
              <a:ln w="9525">
                <a:noFill/>
                <a:round/>
                <a:headEnd/>
                <a:tailEnd/>
              </a:ln>
            </p:spPr>
            <p:txBody>
              <a:bodyPr/>
              <a:lstStyle/>
              <a:p>
                <a:endParaRPr lang="en-US">
                  <a:latin typeface="+mj-lt"/>
                </a:endParaRPr>
              </a:p>
            </p:txBody>
          </p:sp>
          <p:sp>
            <p:nvSpPr>
              <p:cNvPr id="9240" name="Freeform 431"/>
              <p:cNvSpPr>
                <a:spLocks noChangeAspect="1"/>
              </p:cNvSpPr>
              <p:nvPr/>
            </p:nvSpPr>
            <p:spPr bwMode="auto">
              <a:xfrm flipH="1">
                <a:off x="3931" y="3593"/>
                <a:ext cx="238" cy="245"/>
              </a:xfrm>
              <a:custGeom>
                <a:avLst/>
                <a:gdLst>
                  <a:gd name="T0" fmla="*/ 178 w 355"/>
                  <a:gd name="T1" fmla="*/ 0 h 369"/>
                  <a:gd name="T2" fmla="*/ 142 w 355"/>
                  <a:gd name="T3" fmla="*/ 3 h 369"/>
                  <a:gd name="T4" fmla="*/ 108 w 355"/>
                  <a:gd name="T5" fmla="*/ 13 h 369"/>
                  <a:gd name="T6" fmla="*/ 79 w 355"/>
                  <a:gd name="T7" fmla="*/ 31 h 369"/>
                  <a:gd name="T8" fmla="*/ 52 w 355"/>
                  <a:gd name="T9" fmla="*/ 53 h 369"/>
                  <a:gd name="T10" fmla="*/ 30 w 355"/>
                  <a:gd name="T11" fmla="*/ 80 h 369"/>
                  <a:gd name="T12" fmla="*/ 14 w 355"/>
                  <a:gd name="T13" fmla="*/ 111 h 369"/>
                  <a:gd name="T14" fmla="*/ 4 w 355"/>
                  <a:gd name="T15" fmla="*/ 146 h 369"/>
                  <a:gd name="T16" fmla="*/ 0 w 355"/>
                  <a:gd name="T17" fmla="*/ 183 h 369"/>
                  <a:gd name="T18" fmla="*/ 4 w 355"/>
                  <a:gd name="T19" fmla="*/ 221 h 369"/>
                  <a:gd name="T20" fmla="*/ 14 w 355"/>
                  <a:gd name="T21" fmla="*/ 255 h 369"/>
                  <a:gd name="T22" fmla="*/ 30 w 355"/>
                  <a:gd name="T23" fmla="*/ 288 h 369"/>
                  <a:gd name="T24" fmla="*/ 52 w 355"/>
                  <a:gd name="T25" fmla="*/ 315 h 369"/>
                  <a:gd name="T26" fmla="*/ 79 w 355"/>
                  <a:gd name="T27" fmla="*/ 337 h 369"/>
                  <a:gd name="T28" fmla="*/ 108 w 355"/>
                  <a:gd name="T29" fmla="*/ 354 h 369"/>
                  <a:gd name="T30" fmla="*/ 142 w 355"/>
                  <a:gd name="T31" fmla="*/ 366 h 369"/>
                  <a:gd name="T32" fmla="*/ 178 w 355"/>
                  <a:gd name="T33" fmla="*/ 369 h 369"/>
                  <a:gd name="T34" fmla="*/ 213 w 355"/>
                  <a:gd name="T35" fmla="*/ 366 h 369"/>
                  <a:gd name="T36" fmla="*/ 247 w 355"/>
                  <a:gd name="T37" fmla="*/ 354 h 369"/>
                  <a:gd name="T38" fmla="*/ 277 w 355"/>
                  <a:gd name="T39" fmla="*/ 337 h 369"/>
                  <a:gd name="T40" fmla="*/ 303 w 355"/>
                  <a:gd name="T41" fmla="*/ 315 h 369"/>
                  <a:gd name="T42" fmla="*/ 325 w 355"/>
                  <a:gd name="T43" fmla="*/ 288 h 369"/>
                  <a:gd name="T44" fmla="*/ 341 w 355"/>
                  <a:gd name="T45" fmla="*/ 255 h 369"/>
                  <a:gd name="T46" fmla="*/ 351 w 355"/>
                  <a:gd name="T47" fmla="*/ 221 h 369"/>
                  <a:gd name="T48" fmla="*/ 355 w 355"/>
                  <a:gd name="T49" fmla="*/ 183 h 369"/>
                  <a:gd name="T50" fmla="*/ 351 w 355"/>
                  <a:gd name="T51" fmla="*/ 146 h 369"/>
                  <a:gd name="T52" fmla="*/ 341 w 355"/>
                  <a:gd name="T53" fmla="*/ 111 h 369"/>
                  <a:gd name="T54" fmla="*/ 325 w 355"/>
                  <a:gd name="T55" fmla="*/ 80 h 369"/>
                  <a:gd name="T56" fmla="*/ 303 w 355"/>
                  <a:gd name="T57" fmla="*/ 53 h 369"/>
                  <a:gd name="T58" fmla="*/ 277 w 355"/>
                  <a:gd name="T59" fmla="*/ 31 h 369"/>
                  <a:gd name="T60" fmla="*/ 247 w 355"/>
                  <a:gd name="T61" fmla="*/ 13 h 369"/>
                  <a:gd name="T62" fmla="*/ 213 w 355"/>
                  <a:gd name="T63" fmla="*/ 3 h 369"/>
                  <a:gd name="T64" fmla="*/ 178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8" y="0"/>
                    </a:moveTo>
                    <a:lnTo>
                      <a:pt x="142" y="3"/>
                    </a:lnTo>
                    <a:lnTo>
                      <a:pt x="108" y="13"/>
                    </a:lnTo>
                    <a:lnTo>
                      <a:pt x="79" y="31"/>
                    </a:lnTo>
                    <a:lnTo>
                      <a:pt x="52" y="53"/>
                    </a:lnTo>
                    <a:lnTo>
                      <a:pt x="30" y="80"/>
                    </a:lnTo>
                    <a:lnTo>
                      <a:pt x="14" y="111"/>
                    </a:lnTo>
                    <a:lnTo>
                      <a:pt x="4" y="146"/>
                    </a:lnTo>
                    <a:lnTo>
                      <a:pt x="0" y="183"/>
                    </a:lnTo>
                    <a:lnTo>
                      <a:pt x="4" y="221"/>
                    </a:lnTo>
                    <a:lnTo>
                      <a:pt x="14" y="255"/>
                    </a:lnTo>
                    <a:lnTo>
                      <a:pt x="30" y="288"/>
                    </a:lnTo>
                    <a:lnTo>
                      <a:pt x="52" y="315"/>
                    </a:lnTo>
                    <a:lnTo>
                      <a:pt x="79" y="337"/>
                    </a:lnTo>
                    <a:lnTo>
                      <a:pt x="108" y="354"/>
                    </a:lnTo>
                    <a:lnTo>
                      <a:pt x="142" y="366"/>
                    </a:lnTo>
                    <a:lnTo>
                      <a:pt x="178" y="369"/>
                    </a:lnTo>
                    <a:lnTo>
                      <a:pt x="213" y="366"/>
                    </a:lnTo>
                    <a:lnTo>
                      <a:pt x="247" y="354"/>
                    </a:lnTo>
                    <a:lnTo>
                      <a:pt x="277" y="337"/>
                    </a:lnTo>
                    <a:lnTo>
                      <a:pt x="303" y="315"/>
                    </a:lnTo>
                    <a:lnTo>
                      <a:pt x="325" y="288"/>
                    </a:lnTo>
                    <a:lnTo>
                      <a:pt x="341" y="255"/>
                    </a:lnTo>
                    <a:lnTo>
                      <a:pt x="351" y="221"/>
                    </a:lnTo>
                    <a:lnTo>
                      <a:pt x="355" y="183"/>
                    </a:lnTo>
                    <a:lnTo>
                      <a:pt x="351" y="146"/>
                    </a:lnTo>
                    <a:lnTo>
                      <a:pt x="341" y="111"/>
                    </a:lnTo>
                    <a:lnTo>
                      <a:pt x="325" y="80"/>
                    </a:lnTo>
                    <a:lnTo>
                      <a:pt x="303" y="53"/>
                    </a:lnTo>
                    <a:lnTo>
                      <a:pt x="277" y="31"/>
                    </a:lnTo>
                    <a:lnTo>
                      <a:pt x="247" y="13"/>
                    </a:lnTo>
                    <a:lnTo>
                      <a:pt x="213" y="3"/>
                    </a:lnTo>
                    <a:lnTo>
                      <a:pt x="178" y="0"/>
                    </a:lnTo>
                    <a:close/>
                  </a:path>
                </a:pathLst>
              </a:custGeom>
              <a:solidFill>
                <a:schemeClr val="tx1"/>
              </a:solidFill>
              <a:ln w="9525">
                <a:noFill/>
                <a:round/>
                <a:headEnd/>
                <a:tailEnd/>
              </a:ln>
            </p:spPr>
            <p:txBody>
              <a:bodyPr/>
              <a:lstStyle/>
              <a:p>
                <a:endParaRPr lang="en-US">
                  <a:latin typeface="+mj-lt"/>
                </a:endParaRPr>
              </a:p>
            </p:txBody>
          </p:sp>
          <p:sp>
            <p:nvSpPr>
              <p:cNvPr id="9241" name="Freeform 432"/>
              <p:cNvSpPr>
                <a:spLocks noChangeAspect="1"/>
              </p:cNvSpPr>
              <p:nvPr/>
            </p:nvSpPr>
            <p:spPr bwMode="auto">
              <a:xfrm>
                <a:off x="2991" y="3037"/>
                <a:ext cx="1969" cy="720"/>
              </a:xfrm>
              <a:custGeom>
                <a:avLst/>
                <a:gdLst>
                  <a:gd name="T0" fmla="*/ 1969 w 1969"/>
                  <a:gd name="T1" fmla="*/ 320 h 720"/>
                  <a:gd name="T2" fmla="*/ 1969 w 1969"/>
                  <a:gd name="T3" fmla="*/ 713 h 720"/>
                  <a:gd name="T4" fmla="*/ 1528 w 1969"/>
                  <a:gd name="T5" fmla="*/ 711 h 720"/>
                  <a:gd name="T6" fmla="*/ 1523 w 1969"/>
                  <a:gd name="T7" fmla="*/ 676 h 720"/>
                  <a:gd name="T8" fmla="*/ 1520 w 1969"/>
                  <a:gd name="T9" fmla="*/ 670 h 720"/>
                  <a:gd name="T10" fmla="*/ 1452 w 1969"/>
                  <a:gd name="T11" fmla="*/ 671 h 720"/>
                  <a:gd name="T12" fmla="*/ 1445 w 1969"/>
                  <a:gd name="T13" fmla="*/ 643 h 720"/>
                  <a:gd name="T14" fmla="*/ 1364 w 1969"/>
                  <a:gd name="T15" fmla="*/ 644 h 720"/>
                  <a:gd name="T16" fmla="*/ 1337 w 1969"/>
                  <a:gd name="T17" fmla="*/ 641 h 720"/>
                  <a:gd name="T18" fmla="*/ 1331 w 1969"/>
                  <a:gd name="T19" fmla="*/ 678 h 720"/>
                  <a:gd name="T20" fmla="*/ 906 w 1969"/>
                  <a:gd name="T21" fmla="*/ 713 h 720"/>
                  <a:gd name="T22" fmla="*/ 795 w 1969"/>
                  <a:gd name="T23" fmla="*/ 720 h 720"/>
                  <a:gd name="T24" fmla="*/ 806 w 1969"/>
                  <a:gd name="T25" fmla="*/ 610 h 720"/>
                  <a:gd name="T26" fmla="*/ 0 w 1969"/>
                  <a:gd name="T27" fmla="*/ 610 h 720"/>
                  <a:gd name="T28" fmla="*/ 92 w 1969"/>
                  <a:gd name="T29" fmla="*/ 508 h 720"/>
                  <a:gd name="T30" fmla="*/ 1389 w 1969"/>
                  <a:gd name="T31" fmla="*/ 398 h 720"/>
                  <a:gd name="T32" fmla="*/ 1390 w 1969"/>
                  <a:gd name="T33" fmla="*/ 14 h 720"/>
                  <a:gd name="T34" fmla="*/ 1435 w 1969"/>
                  <a:gd name="T35" fmla="*/ 14 h 720"/>
                  <a:gd name="T36" fmla="*/ 1439 w 1969"/>
                  <a:gd name="T37" fmla="*/ 0 h 720"/>
                  <a:gd name="T38" fmla="*/ 1467 w 1969"/>
                  <a:gd name="T39" fmla="*/ 3 h 720"/>
                  <a:gd name="T40" fmla="*/ 1470 w 1969"/>
                  <a:gd name="T41" fmla="*/ 7 h 720"/>
                  <a:gd name="T42" fmla="*/ 1526 w 1969"/>
                  <a:gd name="T43" fmla="*/ 3 h 720"/>
                  <a:gd name="T44" fmla="*/ 1665 w 1969"/>
                  <a:gd name="T45" fmla="*/ 34 h 720"/>
                  <a:gd name="T46" fmla="*/ 1758 w 1969"/>
                  <a:gd name="T47" fmla="*/ 73 h 720"/>
                  <a:gd name="T48" fmla="*/ 1877 w 1969"/>
                  <a:gd name="T49" fmla="*/ 135 h 720"/>
                  <a:gd name="T50" fmla="*/ 1941 w 1969"/>
                  <a:gd name="T51" fmla="*/ 194 h 720"/>
                  <a:gd name="T52" fmla="*/ 1958 w 1969"/>
                  <a:gd name="T53" fmla="*/ 213 h 720"/>
                  <a:gd name="T54" fmla="*/ 1966 w 1969"/>
                  <a:gd name="T55" fmla="*/ 225 h 720"/>
                  <a:gd name="T56" fmla="*/ 1969 w 1969"/>
                  <a:gd name="T57" fmla="*/ 227 h 720"/>
                  <a:gd name="T58" fmla="*/ 1969 w 1969"/>
                  <a:gd name="T59" fmla="*/ 270 h 720"/>
                  <a:gd name="T60" fmla="*/ 1954 w 1969"/>
                  <a:gd name="T61" fmla="*/ 267 h 720"/>
                  <a:gd name="T62" fmla="*/ 1969 w 1969"/>
                  <a:gd name="T63" fmla="*/ 320 h 7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69"/>
                  <a:gd name="T97" fmla="*/ 0 h 720"/>
                  <a:gd name="T98" fmla="*/ 1969 w 1969"/>
                  <a:gd name="T99" fmla="*/ 720 h 7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69" h="720">
                    <a:moveTo>
                      <a:pt x="1969" y="320"/>
                    </a:moveTo>
                    <a:lnTo>
                      <a:pt x="1969" y="713"/>
                    </a:lnTo>
                    <a:lnTo>
                      <a:pt x="1528" y="711"/>
                    </a:lnTo>
                    <a:lnTo>
                      <a:pt x="1523" y="676"/>
                    </a:lnTo>
                    <a:lnTo>
                      <a:pt x="1520" y="670"/>
                    </a:lnTo>
                    <a:lnTo>
                      <a:pt x="1452" y="671"/>
                    </a:lnTo>
                    <a:lnTo>
                      <a:pt x="1445" y="643"/>
                    </a:lnTo>
                    <a:lnTo>
                      <a:pt x="1364" y="644"/>
                    </a:lnTo>
                    <a:lnTo>
                      <a:pt x="1337" y="641"/>
                    </a:lnTo>
                    <a:lnTo>
                      <a:pt x="1331" y="678"/>
                    </a:lnTo>
                    <a:lnTo>
                      <a:pt x="906" y="713"/>
                    </a:lnTo>
                    <a:lnTo>
                      <a:pt x="795" y="720"/>
                    </a:lnTo>
                    <a:lnTo>
                      <a:pt x="806" y="610"/>
                    </a:lnTo>
                    <a:lnTo>
                      <a:pt x="0" y="610"/>
                    </a:lnTo>
                    <a:lnTo>
                      <a:pt x="92" y="508"/>
                    </a:lnTo>
                    <a:lnTo>
                      <a:pt x="1389" y="398"/>
                    </a:lnTo>
                    <a:lnTo>
                      <a:pt x="1390" y="14"/>
                    </a:lnTo>
                    <a:lnTo>
                      <a:pt x="1435" y="14"/>
                    </a:lnTo>
                    <a:lnTo>
                      <a:pt x="1439" y="0"/>
                    </a:lnTo>
                    <a:lnTo>
                      <a:pt x="1467" y="3"/>
                    </a:lnTo>
                    <a:lnTo>
                      <a:pt x="1470" y="7"/>
                    </a:lnTo>
                    <a:lnTo>
                      <a:pt x="1526" y="3"/>
                    </a:lnTo>
                    <a:lnTo>
                      <a:pt x="1665" y="34"/>
                    </a:lnTo>
                    <a:lnTo>
                      <a:pt x="1758" y="73"/>
                    </a:lnTo>
                    <a:lnTo>
                      <a:pt x="1877" y="135"/>
                    </a:lnTo>
                    <a:lnTo>
                      <a:pt x="1941" y="194"/>
                    </a:lnTo>
                    <a:lnTo>
                      <a:pt x="1958" y="213"/>
                    </a:lnTo>
                    <a:lnTo>
                      <a:pt x="1966" y="225"/>
                    </a:lnTo>
                    <a:lnTo>
                      <a:pt x="1969" y="227"/>
                    </a:lnTo>
                    <a:lnTo>
                      <a:pt x="1969" y="270"/>
                    </a:lnTo>
                    <a:lnTo>
                      <a:pt x="1954" y="267"/>
                    </a:lnTo>
                    <a:lnTo>
                      <a:pt x="1969" y="320"/>
                    </a:lnTo>
                    <a:close/>
                  </a:path>
                </a:pathLst>
              </a:custGeom>
              <a:solidFill>
                <a:schemeClr val="tx1"/>
              </a:solidFill>
              <a:ln w="9525">
                <a:noFill/>
                <a:round/>
                <a:headEnd/>
                <a:tailEnd/>
              </a:ln>
            </p:spPr>
            <p:txBody>
              <a:bodyPr/>
              <a:lstStyle/>
              <a:p>
                <a:endParaRPr lang="en-US">
                  <a:latin typeface="+mj-lt"/>
                </a:endParaRPr>
              </a:p>
            </p:txBody>
          </p:sp>
          <p:sp>
            <p:nvSpPr>
              <p:cNvPr id="9242" name="Freeform 433"/>
              <p:cNvSpPr>
                <a:spLocks noChangeAspect="1"/>
              </p:cNvSpPr>
              <p:nvPr/>
            </p:nvSpPr>
            <p:spPr bwMode="auto">
              <a:xfrm flipH="1">
                <a:off x="4960" y="3263"/>
                <a:ext cx="383" cy="487"/>
              </a:xfrm>
              <a:custGeom>
                <a:avLst/>
                <a:gdLst>
                  <a:gd name="T0" fmla="*/ 568 w 568"/>
                  <a:gd name="T1" fmla="*/ 65 h 736"/>
                  <a:gd name="T2" fmla="*/ 568 w 568"/>
                  <a:gd name="T3" fmla="*/ 0 h 736"/>
                  <a:gd name="T4" fmla="*/ 546 w 568"/>
                  <a:gd name="T5" fmla="*/ 13 h 736"/>
                  <a:gd name="T6" fmla="*/ 533 w 568"/>
                  <a:gd name="T7" fmla="*/ 43 h 736"/>
                  <a:gd name="T8" fmla="*/ 523 w 568"/>
                  <a:gd name="T9" fmla="*/ 190 h 736"/>
                  <a:gd name="T10" fmla="*/ 316 w 568"/>
                  <a:gd name="T11" fmla="*/ 210 h 736"/>
                  <a:gd name="T12" fmla="*/ 293 w 568"/>
                  <a:gd name="T13" fmla="*/ 216 h 736"/>
                  <a:gd name="T14" fmla="*/ 269 w 568"/>
                  <a:gd name="T15" fmla="*/ 222 h 736"/>
                  <a:gd name="T16" fmla="*/ 246 w 568"/>
                  <a:gd name="T17" fmla="*/ 227 h 736"/>
                  <a:gd name="T18" fmla="*/ 225 w 568"/>
                  <a:gd name="T19" fmla="*/ 231 h 736"/>
                  <a:gd name="T20" fmla="*/ 203 w 568"/>
                  <a:gd name="T21" fmla="*/ 235 h 736"/>
                  <a:gd name="T22" fmla="*/ 182 w 568"/>
                  <a:gd name="T23" fmla="*/ 239 h 736"/>
                  <a:gd name="T24" fmla="*/ 161 w 568"/>
                  <a:gd name="T25" fmla="*/ 245 h 736"/>
                  <a:gd name="T26" fmla="*/ 141 w 568"/>
                  <a:gd name="T27" fmla="*/ 251 h 736"/>
                  <a:gd name="T28" fmla="*/ 121 w 568"/>
                  <a:gd name="T29" fmla="*/ 257 h 736"/>
                  <a:gd name="T30" fmla="*/ 103 w 568"/>
                  <a:gd name="T31" fmla="*/ 265 h 736"/>
                  <a:gd name="T32" fmla="*/ 84 w 568"/>
                  <a:gd name="T33" fmla="*/ 274 h 736"/>
                  <a:gd name="T34" fmla="*/ 66 w 568"/>
                  <a:gd name="T35" fmla="*/ 284 h 736"/>
                  <a:gd name="T36" fmla="*/ 48 w 568"/>
                  <a:gd name="T37" fmla="*/ 296 h 736"/>
                  <a:gd name="T38" fmla="*/ 31 w 568"/>
                  <a:gd name="T39" fmla="*/ 310 h 736"/>
                  <a:gd name="T40" fmla="*/ 15 w 568"/>
                  <a:gd name="T41" fmla="*/ 326 h 736"/>
                  <a:gd name="T42" fmla="*/ 0 w 568"/>
                  <a:gd name="T43" fmla="*/ 344 h 736"/>
                  <a:gd name="T44" fmla="*/ 0 w 568"/>
                  <a:gd name="T45" fmla="*/ 616 h 736"/>
                  <a:gd name="T46" fmla="*/ 56 w 568"/>
                  <a:gd name="T47" fmla="*/ 715 h 736"/>
                  <a:gd name="T48" fmla="*/ 104 w 568"/>
                  <a:gd name="T49" fmla="*/ 736 h 736"/>
                  <a:gd name="T50" fmla="*/ 280 w 568"/>
                  <a:gd name="T51" fmla="*/ 736 h 736"/>
                  <a:gd name="T52" fmla="*/ 568 w 568"/>
                  <a:gd name="T53" fmla="*/ 735 h 736"/>
                  <a:gd name="T54" fmla="*/ 568 w 568"/>
                  <a:gd name="T55" fmla="*/ 140 h 736"/>
                  <a:gd name="T56" fmla="*/ 561 w 568"/>
                  <a:gd name="T57" fmla="*/ 167 h 736"/>
                  <a:gd name="T58" fmla="*/ 547 w 568"/>
                  <a:gd name="T59" fmla="*/ 168 h 736"/>
                  <a:gd name="T60" fmla="*/ 556 w 568"/>
                  <a:gd name="T61" fmla="*/ 69 h 736"/>
                  <a:gd name="T62" fmla="*/ 568 w 568"/>
                  <a:gd name="T63" fmla="*/ 65 h 7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68"/>
                  <a:gd name="T97" fmla="*/ 0 h 736"/>
                  <a:gd name="T98" fmla="*/ 568 w 568"/>
                  <a:gd name="T99" fmla="*/ 736 h 7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68" h="736">
                    <a:moveTo>
                      <a:pt x="568" y="65"/>
                    </a:moveTo>
                    <a:lnTo>
                      <a:pt x="568" y="0"/>
                    </a:lnTo>
                    <a:lnTo>
                      <a:pt x="546" y="13"/>
                    </a:lnTo>
                    <a:lnTo>
                      <a:pt x="533" y="43"/>
                    </a:lnTo>
                    <a:lnTo>
                      <a:pt x="523" y="190"/>
                    </a:lnTo>
                    <a:lnTo>
                      <a:pt x="316" y="210"/>
                    </a:lnTo>
                    <a:lnTo>
                      <a:pt x="293" y="216"/>
                    </a:lnTo>
                    <a:lnTo>
                      <a:pt x="269" y="222"/>
                    </a:lnTo>
                    <a:lnTo>
                      <a:pt x="246" y="227"/>
                    </a:lnTo>
                    <a:lnTo>
                      <a:pt x="225" y="231"/>
                    </a:lnTo>
                    <a:lnTo>
                      <a:pt x="203" y="235"/>
                    </a:lnTo>
                    <a:lnTo>
                      <a:pt x="182" y="239"/>
                    </a:lnTo>
                    <a:lnTo>
                      <a:pt x="161" y="245"/>
                    </a:lnTo>
                    <a:lnTo>
                      <a:pt x="141" y="251"/>
                    </a:lnTo>
                    <a:lnTo>
                      <a:pt x="121" y="257"/>
                    </a:lnTo>
                    <a:lnTo>
                      <a:pt x="103" y="265"/>
                    </a:lnTo>
                    <a:lnTo>
                      <a:pt x="84" y="274"/>
                    </a:lnTo>
                    <a:lnTo>
                      <a:pt x="66" y="284"/>
                    </a:lnTo>
                    <a:lnTo>
                      <a:pt x="48" y="296"/>
                    </a:lnTo>
                    <a:lnTo>
                      <a:pt x="31" y="310"/>
                    </a:lnTo>
                    <a:lnTo>
                      <a:pt x="15" y="326"/>
                    </a:lnTo>
                    <a:lnTo>
                      <a:pt x="0" y="344"/>
                    </a:lnTo>
                    <a:lnTo>
                      <a:pt x="0" y="616"/>
                    </a:lnTo>
                    <a:lnTo>
                      <a:pt x="56" y="715"/>
                    </a:lnTo>
                    <a:lnTo>
                      <a:pt x="104" y="736"/>
                    </a:lnTo>
                    <a:lnTo>
                      <a:pt x="280" y="736"/>
                    </a:lnTo>
                    <a:lnTo>
                      <a:pt x="568" y="735"/>
                    </a:lnTo>
                    <a:lnTo>
                      <a:pt x="568" y="140"/>
                    </a:lnTo>
                    <a:lnTo>
                      <a:pt x="561" y="167"/>
                    </a:lnTo>
                    <a:lnTo>
                      <a:pt x="547" y="168"/>
                    </a:lnTo>
                    <a:lnTo>
                      <a:pt x="556" y="69"/>
                    </a:lnTo>
                    <a:lnTo>
                      <a:pt x="568" y="65"/>
                    </a:lnTo>
                    <a:close/>
                  </a:path>
                </a:pathLst>
              </a:custGeom>
              <a:solidFill>
                <a:schemeClr val="tx1"/>
              </a:solidFill>
              <a:ln w="9525">
                <a:noFill/>
                <a:round/>
                <a:headEnd/>
                <a:tailEnd/>
              </a:ln>
            </p:spPr>
            <p:txBody>
              <a:bodyPr/>
              <a:lstStyle/>
              <a:p>
                <a:endParaRPr lang="en-US">
                  <a:latin typeface="+mj-lt"/>
                </a:endParaRPr>
              </a:p>
            </p:txBody>
          </p:sp>
          <p:sp>
            <p:nvSpPr>
              <p:cNvPr id="9243" name="Freeform 436"/>
              <p:cNvSpPr>
                <a:spLocks noChangeAspect="1"/>
              </p:cNvSpPr>
              <p:nvPr/>
            </p:nvSpPr>
            <p:spPr bwMode="auto">
              <a:xfrm flipH="1">
                <a:off x="4669" y="3093"/>
                <a:ext cx="223" cy="153"/>
              </a:xfrm>
              <a:custGeom>
                <a:avLst/>
                <a:gdLst>
                  <a:gd name="T0" fmla="*/ 332 w 332"/>
                  <a:gd name="T1" fmla="*/ 0 h 231"/>
                  <a:gd name="T2" fmla="*/ 332 w 332"/>
                  <a:gd name="T3" fmla="*/ 230 h 231"/>
                  <a:gd name="T4" fmla="*/ 0 w 332"/>
                  <a:gd name="T5" fmla="*/ 231 h 231"/>
                  <a:gd name="T6" fmla="*/ 6 w 332"/>
                  <a:gd name="T7" fmla="*/ 209 h 231"/>
                  <a:gd name="T8" fmla="*/ 51 w 332"/>
                  <a:gd name="T9" fmla="*/ 159 h 231"/>
                  <a:gd name="T10" fmla="*/ 213 w 332"/>
                  <a:gd name="T11" fmla="*/ 39 h 231"/>
                  <a:gd name="T12" fmla="*/ 219 w 332"/>
                  <a:gd name="T13" fmla="*/ 38 h 231"/>
                  <a:gd name="T14" fmla="*/ 233 w 332"/>
                  <a:gd name="T15" fmla="*/ 33 h 231"/>
                  <a:gd name="T16" fmla="*/ 252 w 332"/>
                  <a:gd name="T17" fmla="*/ 28 h 231"/>
                  <a:gd name="T18" fmla="*/ 274 w 332"/>
                  <a:gd name="T19" fmla="*/ 21 h 231"/>
                  <a:gd name="T20" fmla="*/ 297 w 332"/>
                  <a:gd name="T21" fmla="*/ 14 h 231"/>
                  <a:gd name="T22" fmla="*/ 316 w 332"/>
                  <a:gd name="T23" fmla="*/ 8 h 231"/>
                  <a:gd name="T24" fmla="*/ 328 w 332"/>
                  <a:gd name="T25" fmla="*/ 3 h 231"/>
                  <a:gd name="T26" fmla="*/ 332 w 332"/>
                  <a:gd name="T27" fmla="*/ 0 h 2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2"/>
                  <a:gd name="T43" fmla="*/ 0 h 231"/>
                  <a:gd name="T44" fmla="*/ 332 w 332"/>
                  <a:gd name="T45" fmla="*/ 231 h 2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2" h="231">
                    <a:moveTo>
                      <a:pt x="332" y="0"/>
                    </a:moveTo>
                    <a:lnTo>
                      <a:pt x="332" y="230"/>
                    </a:lnTo>
                    <a:lnTo>
                      <a:pt x="0" y="231"/>
                    </a:lnTo>
                    <a:lnTo>
                      <a:pt x="6" y="209"/>
                    </a:lnTo>
                    <a:lnTo>
                      <a:pt x="51" y="159"/>
                    </a:lnTo>
                    <a:lnTo>
                      <a:pt x="213" y="39"/>
                    </a:lnTo>
                    <a:lnTo>
                      <a:pt x="219" y="38"/>
                    </a:lnTo>
                    <a:lnTo>
                      <a:pt x="233" y="33"/>
                    </a:lnTo>
                    <a:lnTo>
                      <a:pt x="252" y="28"/>
                    </a:lnTo>
                    <a:lnTo>
                      <a:pt x="274" y="21"/>
                    </a:lnTo>
                    <a:lnTo>
                      <a:pt x="297" y="14"/>
                    </a:lnTo>
                    <a:lnTo>
                      <a:pt x="316" y="8"/>
                    </a:lnTo>
                    <a:lnTo>
                      <a:pt x="328" y="3"/>
                    </a:lnTo>
                    <a:lnTo>
                      <a:pt x="332" y="0"/>
                    </a:lnTo>
                    <a:close/>
                  </a:path>
                </a:pathLst>
              </a:custGeom>
              <a:solidFill>
                <a:schemeClr val="tx2"/>
              </a:solidFill>
              <a:ln w="9525">
                <a:noFill/>
                <a:round/>
                <a:headEnd/>
                <a:tailEnd/>
              </a:ln>
            </p:spPr>
            <p:txBody>
              <a:bodyPr/>
              <a:lstStyle/>
              <a:p>
                <a:endParaRPr lang="en-US">
                  <a:latin typeface="+mj-lt"/>
                </a:endParaRPr>
              </a:p>
            </p:txBody>
          </p:sp>
          <p:sp>
            <p:nvSpPr>
              <p:cNvPr id="9244" name="Freeform 439"/>
              <p:cNvSpPr>
                <a:spLocks noChangeAspect="1"/>
              </p:cNvSpPr>
              <p:nvPr/>
            </p:nvSpPr>
            <p:spPr bwMode="auto">
              <a:xfrm flipH="1">
                <a:off x="4642" y="3257"/>
                <a:ext cx="663" cy="350"/>
              </a:xfrm>
              <a:custGeom>
                <a:avLst/>
                <a:gdLst>
                  <a:gd name="T0" fmla="*/ 985 w 985"/>
                  <a:gd name="T1" fmla="*/ 0 h 530"/>
                  <a:gd name="T2" fmla="*/ 658 w 985"/>
                  <a:gd name="T3" fmla="*/ 0 h 530"/>
                  <a:gd name="T4" fmla="*/ 630 w 985"/>
                  <a:gd name="T5" fmla="*/ 205 h 530"/>
                  <a:gd name="T6" fmla="*/ 584 w 985"/>
                  <a:gd name="T7" fmla="*/ 211 h 530"/>
                  <a:gd name="T8" fmla="*/ 607 w 985"/>
                  <a:gd name="T9" fmla="*/ 359 h 530"/>
                  <a:gd name="T10" fmla="*/ 583 w 985"/>
                  <a:gd name="T11" fmla="*/ 352 h 530"/>
                  <a:gd name="T12" fmla="*/ 0 w 985"/>
                  <a:gd name="T13" fmla="*/ 359 h 530"/>
                  <a:gd name="T14" fmla="*/ 0 w 985"/>
                  <a:gd name="T15" fmla="*/ 490 h 530"/>
                  <a:gd name="T16" fmla="*/ 106 w 985"/>
                  <a:gd name="T17" fmla="*/ 438 h 530"/>
                  <a:gd name="T18" fmla="*/ 236 w 985"/>
                  <a:gd name="T19" fmla="*/ 404 h 530"/>
                  <a:gd name="T20" fmla="*/ 433 w 985"/>
                  <a:gd name="T21" fmla="*/ 399 h 530"/>
                  <a:gd name="T22" fmla="*/ 573 w 985"/>
                  <a:gd name="T23" fmla="*/ 452 h 530"/>
                  <a:gd name="T24" fmla="*/ 664 w 985"/>
                  <a:gd name="T25" fmla="*/ 530 h 530"/>
                  <a:gd name="T26" fmla="*/ 982 w 985"/>
                  <a:gd name="T27" fmla="*/ 526 h 530"/>
                  <a:gd name="T28" fmla="*/ 982 w 985"/>
                  <a:gd name="T29" fmla="*/ 177 h 530"/>
                  <a:gd name="T30" fmla="*/ 985 w 985"/>
                  <a:gd name="T31" fmla="*/ 0 h 5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85"/>
                  <a:gd name="T49" fmla="*/ 0 h 530"/>
                  <a:gd name="T50" fmla="*/ 985 w 985"/>
                  <a:gd name="T51" fmla="*/ 530 h 5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85" h="530">
                    <a:moveTo>
                      <a:pt x="985" y="0"/>
                    </a:moveTo>
                    <a:lnTo>
                      <a:pt x="658" y="0"/>
                    </a:lnTo>
                    <a:lnTo>
                      <a:pt x="630" y="205"/>
                    </a:lnTo>
                    <a:lnTo>
                      <a:pt x="584" y="211"/>
                    </a:lnTo>
                    <a:lnTo>
                      <a:pt x="607" y="359"/>
                    </a:lnTo>
                    <a:lnTo>
                      <a:pt x="583" y="352"/>
                    </a:lnTo>
                    <a:lnTo>
                      <a:pt x="0" y="359"/>
                    </a:lnTo>
                    <a:lnTo>
                      <a:pt x="0" y="490"/>
                    </a:lnTo>
                    <a:lnTo>
                      <a:pt x="106" y="438"/>
                    </a:lnTo>
                    <a:lnTo>
                      <a:pt x="236" y="404"/>
                    </a:lnTo>
                    <a:lnTo>
                      <a:pt x="433" y="399"/>
                    </a:lnTo>
                    <a:lnTo>
                      <a:pt x="573" y="452"/>
                    </a:lnTo>
                    <a:lnTo>
                      <a:pt x="664" y="530"/>
                    </a:lnTo>
                    <a:lnTo>
                      <a:pt x="982" y="526"/>
                    </a:lnTo>
                    <a:lnTo>
                      <a:pt x="982" y="177"/>
                    </a:lnTo>
                    <a:lnTo>
                      <a:pt x="985" y="0"/>
                    </a:lnTo>
                    <a:close/>
                  </a:path>
                </a:pathLst>
              </a:custGeom>
              <a:solidFill>
                <a:schemeClr val="tx2"/>
              </a:solidFill>
              <a:ln w="9525">
                <a:noFill/>
                <a:round/>
                <a:headEnd/>
                <a:tailEnd/>
              </a:ln>
            </p:spPr>
            <p:txBody>
              <a:bodyPr/>
              <a:lstStyle/>
              <a:p>
                <a:endParaRPr lang="en-US">
                  <a:latin typeface="+mj-lt"/>
                </a:endParaRPr>
              </a:p>
            </p:txBody>
          </p:sp>
          <p:sp>
            <p:nvSpPr>
              <p:cNvPr id="9245" name="Freeform 440"/>
              <p:cNvSpPr>
                <a:spLocks noChangeAspect="1"/>
              </p:cNvSpPr>
              <p:nvPr/>
            </p:nvSpPr>
            <p:spPr bwMode="auto">
              <a:xfrm flipH="1">
                <a:off x="4635" y="3475"/>
                <a:ext cx="678" cy="21"/>
              </a:xfrm>
              <a:custGeom>
                <a:avLst/>
                <a:gdLst>
                  <a:gd name="T0" fmla="*/ 998 w 1005"/>
                  <a:gd name="T1" fmla="*/ 0 h 32"/>
                  <a:gd name="T2" fmla="*/ 3 w 1005"/>
                  <a:gd name="T3" fmla="*/ 8 h 32"/>
                  <a:gd name="T4" fmla="*/ 0 w 1005"/>
                  <a:gd name="T5" fmla="*/ 32 h 32"/>
                  <a:gd name="T6" fmla="*/ 1005 w 1005"/>
                  <a:gd name="T7" fmla="*/ 29 h 32"/>
                  <a:gd name="T8" fmla="*/ 1003 w 1005"/>
                  <a:gd name="T9" fmla="*/ 25 h 32"/>
                  <a:gd name="T10" fmla="*/ 999 w 1005"/>
                  <a:gd name="T11" fmla="*/ 16 h 32"/>
                  <a:gd name="T12" fmla="*/ 997 w 1005"/>
                  <a:gd name="T13" fmla="*/ 7 h 32"/>
                  <a:gd name="T14" fmla="*/ 998 w 1005"/>
                  <a:gd name="T15" fmla="*/ 0 h 32"/>
                  <a:gd name="T16" fmla="*/ 0 60000 65536"/>
                  <a:gd name="T17" fmla="*/ 0 60000 65536"/>
                  <a:gd name="T18" fmla="*/ 0 60000 65536"/>
                  <a:gd name="T19" fmla="*/ 0 60000 65536"/>
                  <a:gd name="T20" fmla="*/ 0 60000 65536"/>
                  <a:gd name="T21" fmla="*/ 0 60000 65536"/>
                  <a:gd name="T22" fmla="*/ 0 60000 65536"/>
                  <a:gd name="T23" fmla="*/ 0 60000 65536"/>
                  <a:gd name="T24" fmla="*/ 0 w 1005"/>
                  <a:gd name="T25" fmla="*/ 0 h 32"/>
                  <a:gd name="T26" fmla="*/ 1005 w 1005"/>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5" h="32">
                    <a:moveTo>
                      <a:pt x="998" y="0"/>
                    </a:moveTo>
                    <a:lnTo>
                      <a:pt x="3" y="8"/>
                    </a:lnTo>
                    <a:lnTo>
                      <a:pt x="0" y="32"/>
                    </a:lnTo>
                    <a:lnTo>
                      <a:pt x="1005" y="29"/>
                    </a:lnTo>
                    <a:lnTo>
                      <a:pt x="1003" y="25"/>
                    </a:lnTo>
                    <a:lnTo>
                      <a:pt x="999" y="16"/>
                    </a:lnTo>
                    <a:lnTo>
                      <a:pt x="997" y="7"/>
                    </a:lnTo>
                    <a:lnTo>
                      <a:pt x="998" y="0"/>
                    </a:lnTo>
                    <a:close/>
                  </a:path>
                </a:pathLst>
              </a:custGeom>
              <a:solidFill>
                <a:schemeClr val="accent1"/>
              </a:solidFill>
              <a:ln w="9525">
                <a:noFill/>
                <a:round/>
                <a:headEnd/>
                <a:tailEnd/>
              </a:ln>
            </p:spPr>
            <p:txBody>
              <a:bodyPr/>
              <a:lstStyle/>
              <a:p>
                <a:endParaRPr lang="en-US">
                  <a:latin typeface="+mj-lt"/>
                </a:endParaRPr>
              </a:p>
            </p:txBody>
          </p:sp>
          <p:sp>
            <p:nvSpPr>
              <p:cNvPr id="9246" name="Freeform 441"/>
              <p:cNvSpPr>
                <a:spLocks noChangeAspect="1"/>
              </p:cNvSpPr>
              <p:nvPr/>
            </p:nvSpPr>
            <p:spPr bwMode="auto">
              <a:xfrm flipH="1">
                <a:off x="4694" y="3291"/>
                <a:ext cx="150" cy="90"/>
              </a:xfrm>
              <a:custGeom>
                <a:avLst/>
                <a:gdLst>
                  <a:gd name="T0" fmla="*/ 220 w 221"/>
                  <a:gd name="T1" fmla="*/ 6 h 136"/>
                  <a:gd name="T2" fmla="*/ 221 w 221"/>
                  <a:gd name="T3" fmla="*/ 135 h 136"/>
                  <a:gd name="T4" fmla="*/ 4 w 221"/>
                  <a:gd name="T5" fmla="*/ 136 h 136"/>
                  <a:gd name="T6" fmla="*/ 0 w 221"/>
                  <a:gd name="T7" fmla="*/ 74 h 136"/>
                  <a:gd name="T8" fmla="*/ 23 w 221"/>
                  <a:gd name="T9" fmla="*/ 6 h 136"/>
                  <a:gd name="T10" fmla="*/ 73 w 221"/>
                  <a:gd name="T11" fmla="*/ 0 h 136"/>
                  <a:gd name="T12" fmla="*/ 220 w 221"/>
                  <a:gd name="T13" fmla="*/ 6 h 136"/>
                  <a:gd name="T14" fmla="*/ 0 60000 65536"/>
                  <a:gd name="T15" fmla="*/ 0 60000 65536"/>
                  <a:gd name="T16" fmla="*/ 0 60000 65536"/>
                  <a:gd name="T17" fmla="*/ 0 60000 65536"/>
                  <a:gd name="T18" fmla="*/ 0 60000 65536"/>
                  <a:gd name="T19" fmla="*/ 0 60000 65536"/>
                  <a:gd name="T20" fmla="*/ 0 60000 65536"/>
                  <a:gd name="T21" fmla="*/ 0 w 221"/>
                  <a:gd name="T22" fmla="*/ 0 h 136"/>
                  <a:gd name="T23" fmla="*/ 221 w 221"/>
                  <a:gd name="T24" fmla="*/ 136 h 1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36">
                    <a:moveTo>
                      <a:pt x="220" y="6"/>
                    </a:moveTo>
                    <a:lnTo>
                      <a:pt x="221" y="135"/>
                    </a:lnTo>
                    <a:lnTo>
                      <a:pt x="4" y="136"/>
                    </a:lnTo>
                    <a:lnTo>
                      <a:pt x="0" y="74"/>
                    </a:lnTo>
                    <a:lnTo>
                      <a:pt x="23" y="6"/>
                    </a:lnTo>
                    <a:lnTo>
                      <a:pt x="73" y="0"/>
                    </a:lnTo>
                    <a:lnTo>
                      <a:pt x="220" y="6"/>
                    </a:lnTo>
                    <a:close/>
                  </a:path>
                </a:pathLst>
              </a:custGeom>
              <a:solidFill>
                <a:schemeClr val="tx1"/>
              </a:solidFill>
              <a:ln w="9525">
                <a:noFill/>
                <a:round/>
                <a:headEnd/>
                <a:tailEnd/>
              </a:ln>
            </p:spPr>
            <p:txBody>
              <a:bodyPr/>
              <a:lstStyle/>
              <a:p>
                <a:endParaRPr lang="en-US">
                  <a:latin typeface="+mj-lt"/>
                </a:endParaRPr>
              </a:p>
            </p:txBody>
          </p:sp>
          <p:sp>
            <p:nvSpPr>
              <p:cNvPr id="9247" name="Freeform 442"/>
              <p:cNvSpPr>
                <a:spLocks noChangeAspect="1"/>
              </p:cNvSpPr>
              <p:nvPr/>
            </p:nvSpPr>
            <p:spPr bwMode="auto">
              <a:xfrm flipH="1">
                <a:off x="4669" y="3261"/>
                <a:ext cx="101" cy="349"/>
              </a:xfrm>
              <a:custGeom>
                <a:avLst/>
                <a:gdLst>
                  <a:gd name="T0" fmla="*/ 0 w 150"/>
                  <a:gd name="T1" fmla="*/ 514 h 528"/>
                  <a:gd name="T2" fmla="*/ 0 w 150"/>
                  <a:gd name="T3" fmla="*/ 526 h 528"/>
                  <a:gd name="T4" fmla="*/ 150 w 150"/>
                  <a:gd name="T5" fmla="*/ 528 h 528"/>
                  <a:gd name="T6" fmla="*/ 150 w 150"/>
                  <a:gd name="T7" fmla="*/ 0 h 528"/>
                  <a:gd name="T8" fmla="*/ 0 w 150"/>
                  <a:gd name="T9" fmla="*/ 2 h 528"/>
                  <a:gd name="T10" fmla="*/ 0 w 150"/>
                  <a:gd name="T11" fmla="*/ 19 h 528"/>
                  <a:gd name="T12" fmla="*/ 132 w 150"/>
                  <a:gd name="T13" fmla="*/ 17 h 528"/>
                  <a:gd name="T14" fmla="*/ 132 w 150"/>
                  <a:gd name="T15" fmla="*/ 514 h 528"/>
                  <a:gd name="T16" fmla="*/ 0 w 150"/>
                  <a:gd name="T17" fmla="*/ 514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528"/>
                  <a:gd name="T29" fmla="*/ 150 w 150"/>
                  <a:gd name="T30" fmla="*/ 528 h 5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528">
                    <a:moveTo>
                      <a:pt x="0" y="514"/>
                    </a:moveTo>
                    <a:lnTo>
                      <a:pt x="0" y="526"/>
                    </a:lnTo>
                    <a:lnTo>
                      <a:pt x="150" y="528"/>
                    </a:lnTo>
                    <a:lnTo>
                      <a:pt x="150" y="0"/>
                    </a:lnTo>
                    <a:lnTo>
                      <a:pt x="0" y="2"/>
                    </a:lnTo>
                    <a:lnTo>
                      <a:pt x="0" y="19"/>
                    </a:lnTo>
                    <a:lnTo>
                      <a:pt x="132" y="17"/>
                    </a:lnTo>
                    <a:lnTo>
                      <a:pt x="132" y="514"/>
                    </a:lnTo>
                    <a:lnTo>
                      <a:pt x="0" y="514"/>
                    </a:lnTo>
                    <a:close/>
                  </a:path>
                </a:pathLst>
              </a:custGeom>
              <a:solidFill>
                <a:schemeClr val="tx1"/>
              </a:solidFill>
              <a:ln w="9525">
                <a:noFill/>
                <a:round/>
                <a:headEnd/>
                <a:tailEnd/>
              </a:ln>
            </p:spPr>
            <p:txBody>
              <a:bodyPr/>
              <a:lstStyle/>
              <a:p>
                <a:endParaRPr lang="en-US">
                  <a:latin typeface="+mj-lt"/>
                </a:endParaRPr>
              </a:p>
            </p:txBody>
          </p:sp>
          <p:sp>
            <p:nvSpPr>
              <p:cNvPr id="9248" name="Freeform 443"/>
              <p:cNvSpPr>
                <a:spLocks noChangeAspect="1"/>
              </p:cNvSpPr>
              <p:nvPr/>
            </p:nvSpPr>
            <p:spPr bwMode="auto">
              <a:xfrm flipH="1">
                <a:off x="4770" y="3262"/>
                <a:ext cx="95" cy="347"/>
              </a:xfrm>
              <a:custGeom>
                <a:avLst/>
                <a:gdLst>
                  <a:gd name="T0" fmla="*/ 143 w 143"/>
                  <a:gd name="T1" fmla="*/ 17 h 524"/>
                  <a:gd name="T2" fmla="*/ 143 w 143"/>
                  <a:gd name="T3" fmla="*/ 0 h 524"/>
                  <a:gd name="T4" fmla="*/ 17 w 143"/>
                  <a:gd name="T5" fmla="*/ 2 h 524"/>
                  <a:gd name="T6" fmla="*/ 0 w 143"/>
                  <a:gd name="T7" fmla="*/ 191 h 524"/>
                  <a:gd name="T8" fmla="*/ 0 w 143"/>
                  <a:gd name="T9" fmla="*/ 522 h 524"/>
                  <a:gd name="T10" fmla="*/ 143 w 143"/>
                  <a:gd name="T11" fmla="*/ 524 h 524"/>
                  <a:gd name="T12" fmla="*/ 143 w 143"/>
                  <a:gd name="T13" fmla="*/ 512 h 524"/>
                  <a:gd name="T14" fmla="*/ 12 w 143"/>
                  <a:gd name="T15" fmla="*/ 513 h 524"/>
                  <a:gd name="T16" fmla="*/ 12 w 143"/>
                  <a:gd name="T17" fmla="*/ 193 h 524"/>
                  <a:gd name="T18" fmla="*/ 32 w 143"/>
                  <a:gd name="T19" fmla="*/ 18 h 524"/>
                  <a:gd name="T20" fmla="*/ 143 w 143"/>
                  <a:gd name="T21" fmla="*/ 17 h 5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3"/>
                  <a:gd name="T34" fmla="*/ 0 h 524"/>
                  <a:gd name="T35" fmla="*/ 143 w 143"/>
                  <a:gd name="T36" fmla="*/ 524 h 5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3" h="524">
                    <a:moveTo>
                      <a:pt x="143" y="17"/>
                    </a:moveTo>
                    <a:lnTo>
                      <a:pt x="143" y="0"/>
                    </a:lnTo>
                    <a:lnTo>
                      <a:pt x="17" y="2"/>
                    </a:lnTo>
                    <a:lnTo>
                      <a:pt x="0" y="191"/>
                    </a:lnTo>
                    <a:lnTo>
                      <a:pt x="0" y="522"/>
                    </a:lnTo>
                    <a:lnTo>
                      <a:pt x="143" y="524"/>
                    </a:lnTo>
                    <a:lnTo>
                      <a:pt x="143" y="512"/>
                    </a:lnTo>
                    <a:lnTo>
                      <a:pt x="12" y="513"/>
                    </a:lnTo>
                    <a:lnTo>
                      <a:pt x="12" y="193"/>
                    </a:lnTo>
                    <a:lnTo>
                      <a:pt x="32" y="18"/>
                    </a:lnTo>
                    <a:lnTo>
                      <a:pt x="143" y="17"/>
                    </a:lnTo>
                    <a:close/>
                  </a:path>
                </a:pathLst>
              </a:custGeom>
              <a:solidFill>
                <a:schemeClr val="tx1"/>
              </a:solidFill>
              <a:ln w="9525">
                <a:noFill/>
                <a:round/>
                <a:headEnd/>
                <a:tailEnd/>
              </a:ln>
            </p:spPr>
            <p:txBody>
              <a:bodyPr/>
              <a:lstStyle/>
              <a:p>
                <a:endParaRPr lang="en-US">
                  <a:latin typeface="+mj-lt"/>
                </a:endParaRPr>
              </a:p>
            </p:txBody>
          </p:sp>
          <p:sp>
            <p:nvSpPr>
              <p:cNvPr id="9249" name="Freeform 444"/>
              <p:cNvSpPr>
                <a:spLocks noChangeAspect="1"/>
              </p:cNvSpPr>
              <p:nvPr/>
            </p:nvSpPr>
            <p:spPr bwMode="auto">
              <a:xfrm flipH="1">
                <a:off x="4863" y="3539"/>
                <a:ext cx="431" cy="117"/>
              </a:xfrm>
              <a:custGeom>
                <a:avLst/>
                <a:gdLst>
                  <a:gd name="T0" fmla="*/ 640 w 640"/>
                  <a:gd name="T1" fmla="*/ 124 h 177"/>
                  <a:gd name="T2" fmla="*/ 604 w 640"/>
                  <a:gd name="T3" fmla="*/ 94 h 177"/>
                  <a:gd name="T4" fmla="*/ 571 w 640"/>
                  <a:gd name="T5" fmla="*/ 70 h 177"/>
                  <a:gd name="T6" fmla="*/ 537 w 640"/>
                  <a:gd name="T7" fmla="*/ 49 h 177"/>
                  <a:gd name="T8" fmla="*/ 504 w 640"/>
                  <a:gd name="T9" fmla="*/ 32 h 177"/>
                  <a:gd name="T10" fmla="*/ 472 w 640"/>
                  <a:gd name="T11" fmla="*/ 19 h 177"/>
                  <a:gd name="T12" fmla="*/ 440 w 640"/>
                  <a:gd name="T13" fmla="*/ 9 h 177"/>
                  <a:gd name="T14" fmla="*/ 407 w 640"/>
                  <a:gd name="T15" fmla="*/ 3 h 177"/>
                  <a:gd name="T16" fmla="*/ 375 w 640"/>
                  <a:gd name="T17" fmla="*/ 0 h 177"/>
                  <a:gd name="T18" fmla="*/ 343 w 640"/>
                  <a:gd name="T19" fmla="*/ 0 h 177"/>
                  <a:gd name="T20" fmla="*/ 308 w 640"/>
                  <a:gd name="T21" fmla="*/ 1 h 177"/>
                  <a:gd name="T22" fmla="*/ 274 w 640"/>
                  <a:gd name="T23" fmla="*/ 5 h 177"/>
                  <a:gd name="T24" fmla="*/ 238 w 640"/>
                  <a:gd name="T25" fmla="*/ 12 h 177"/>
                  <a:gd name="T26" fmla="*/ 201 w 640"/>
                  <a:gd name="T27" fmla="*/ 20 h 177"/>
                  <a:gd name="T28" fmla="*/ 162 w 640"/>
                  <a:gd name="T29" fmla="*/ 30 h 177"/>
                  <a:gd name="T30" fmla="*/ 120 w 640"/>
                  <a:gd name="T31" fmla="*/ 41 h 177"/>
                  <a:gd name="T32" fmla="*/ 78 w 640"/>
                  <a:gd name="T33" fmla="*/ 53 h 177"/>
                  <a:gd name="T34" fmla="*/ 10 w 640"/>
                  <a:gd name="T35" fmla="*/ 92 h 177"/>
                  <a:gd name="T36" fmla="*/ 72 w 640"/>
                  <a:gd name="T37" fmla="*/ 92 h 177"/>
                  <a:gd name="T38" fmla="*/ 71 w 640"/>
                  <a:gd name="T39" fmla="*/ 140 h 177"/>
                  <a:gd name="T40" fmla="*/ 1 w 640"/>
                  <a:gd name="T41" fmla="*/ 140 h 177"/>
                  <a:gd name="T42" fmla="*/ 0 w 640"/>
                  <a:gd name="T43" fmla="*/ 177 h 177"/>
                  <a:gd name="T44" fmla="*/ 111 w 640"/>
                  <a:gd name="T45" fmla="*/ 175 h 177"/>
                  <a:gd name="T46" fmla="*/ 213 w 640"/>
                  <a:gd name="T47" fmla="*/ 175 h 177"/>
                  <a:gd name="T48" fmla="*/ 233 w 640"/>
                  <a:gd name="T49" fmla="*/ 146 h 177"/>
                  <a:gd name="T50" fmla="*/ 254 w 640"/>
                  <a:gd name="T51" fmla="*/ 119 h 177"/>
                  <a:gd name="T52" fmla="*/ 277 w 640"/>
                  <a:gd name="T53" fmla="*/ 98 h 177"/>
                  <a:gd name="T54" fmla="*/ 299 w 640"/>
                  <a:gd name="T55" fmla="*/ 79 h 177"/>
                  <a:gd name="T56" fmla="*/ 323 w 640"/>
                  <a:gd name="T57" fmla="*/ 64 h 177"/>
                  <a:gd name="T58" fmla="*/ 346 w 640"/>
                  <a:gd name="T59" fmla="*/ 53 h 177"/>
                  <a:gd name="T60" fmla="*/ 372 w 640"/>
                  <a:gd name="T61" fmla="*/ 46 h 177"/>
                  <a:gd name="T62" fmla="*/ 396 w 640"/>
                  <a:gd name="T63" fmla="*/ 41 h 177"/>
                  <a:gd name="T64" fmla="*/ 421 w 640"/>
                  <a:gd name="T65" fmla="*/ 41 h 177"/>
                  <a:gd name="T66" fmla="*/ 446 w 640"/>
                  <a:gd name="T67" fmla="*/ 45 h 177"/>
                  <a:gd name="T68" fmla="*/ 472 w 640"/>
                  <a:gd name="T69" fmla="*/ 51 h 177"/>
                  <a:gd name="T70" fmla="*/ 498 w 640"/>
                  <a:gd name="T71" fmla="*/ 62 h 177"/>
                  <a:gd name="T72" fmla="*/ 524 w 640"/>
                  <a:gd name="T73" fmla="*/ 76 h 177"/>
                  <a:gd name="T74" fmla="*/ 549 w 640"/>
                  <a:gd name="T75" fmla="*/ 93 h 177"/>
                  <a:gd name="T76" fmla="*/ 575 w 640"/>
                  <a:gd name="T77" fmla="*/ 115 h 177"/>
                  <a:gd name="T78" fmla="*/ 601 w 640"/>
                  <a:gd name="T79" fmla="*/ 140 h 177"/>
                  <a:gd name="T80" fmla="*/ 603 w 640"/>
                  <a:gd name="T81" fmla="*/ 139 h 177"/>
                  <a:gd name="T82" fmla="*/ 608 w 640"/>
                  <a:gd name="T83" fmla="*/ 136 h 177"/>
                  <a:gd name="T84" fmla="*/ 615 w 640"/>
                  <a:gd name="T85" fmla="*/ 132 h 177"/>
                  <a:gd name="T86" fmla="*/ 623 w 640"/>
                  <a:gd name="T87" fmla="*/ 127 h 177"/>
                  <a:gd name="T88" fmla="*/ 630 w 640"/>
                  <a:gd name="T89" fmla="*/ 124 h 177"/>
                  <a:gd name="T90" fmla="*/ 636 w 640"/>
                  <a:gd name="T91" fmla="*/ 122 h 177"/>
                  <a:gd name="T92" fmla="*/ 640 w 640"/>
                  <a:gd name="T93" fmla="*/ 122 h 177"/>
                  <a:gd name="T94" fmla="*/ 640 w 640"/>
                  <a:gd name="T95" fmla="*/ 124 h 17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0"/>
                  <a:gd name="T145" fmla="*/ 0 h 177"/>
                  <a:gd name="T146" fmla="*/ 640 w 640"/>
                  <a:gd name="T147" fmla="*/ 177 h 17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0" h="177">
                    <a:moveTo>
                      <a:pt x="640" y="124"/>
                    </a:moveTo>
                    <a:lnTo>
                      <a:pt x="604" y="94"/>
                    </a:lnTo>
                    <a:lnTo>
                      <a:pt x="571" y="70"/>
                    </a:lnTo>
                    <a:lnTo>
                      <a:pt x="537" y="49"/>
                    </a:lnTo>
                    <a:lnTo>
                      <a:pt x="504" y="32"/>
                    </a:lnTo>
                    <a:lnTo>
                      <a:pt x="472" y="19"/>
                    </a:lnTo>
                    <a:lnTo>
                      <a:pt x="440" y="9"/>
                    </a:lnTo>
                    <a:lnTo>
                      <a:pt x="407" y="3"/>
                    </a:lnTo>
                    <a:lnTo>
                      <a:pt x="375" y="0"/>
                    </a:lnTo>
                    <a:lnTo>
                      <a:pt x="343" y="0"/>
                    </a:lnTo>
                    <a:lnTo>
                      <a:pt x="308" y="1"/>
                    </a:lnTo>
                    <a:lnTo>
                      <a:pt x="274" y="5"/>
                    </a:lnTo>
                    <a:lnTo>
                      <a:pt x="238" y="12"/>
                    </a:lnTo>
                    <a:lnTo>
                      <a:pt x="201" y="20"/>
                    </a:lnTo>
                    <a:lnTo>
                      <a:pt x="162" y="30"/>
                    </a:lnTo>
                    <a:lnTo>
                      <a:pt x="120" y="41"/>
                    </a:lnTo>
                    <a:lnTo>
                      <a:pt x="78" y="53"/>
                    </a:lnTo>
                    <a:lnTo>
                      <a:pt x="10" y="92"/>
                    </a:lnTo>
                    <a:lnTo>
                      <a:pt x="72" y="92"/>
                    </a:lnTo>
                    <a:lnTo>
                      <a:pt x="71" y="140"/>
                    </a:lnTo>
                    <a:lnTo>
                      <a:pt x="1" y="140"/>
                    </a:lnTo>
                    <a:lnTo>
                      <a:pt x="0" y="177"/>
                    </a:lnTo>
                    <a:lnTo>
                      <a:pt x="111" y="175"/>
                    </a:lnTo>
                    <a:lnTo>
                      <a:pt x="213" y="175"/>
                    </a:lnTo>
                    <a:lnTo>
                      <a:pt x="233" y="146"/>
                    </a:lnTo>
                    <a:lnTo>
                      <a:pt x="254" y="119"/>
                    </a:lnTo>
                    <a:lnTo>
                      <a:pt x="277" y="98"/>
                    </a:lnTo>
                    <a:lnTo>
                      <a:pt x="299" y="79"/>
                    </a:lnTo>
                    <a:lnTo>
                      <a:pt x="323" y="64"/>
                    </a:lnTo>
                    <a:lnTo>
                      <a:pt x="346" y="53"/>
                    </a:lnTo>
                    <a:lnTo>
                      <a:pt x="372" y="46"/>
                    </a:lnTo>
                    <a:lnTo>
                      <a:pt x="396" y="41"/>
                    </a:lnTo>
                    <a:lnTo>
                      <a:pt x="421" y="41"/>
                    </a:lnTo>
                    <a:lnTo>
                      <a:pt x="446" y="45"/>
                    </a:lnTo>
                    <a:lnTo>
                      <a:pt x="472" y="51"/>
                    </a:lnTo>
                    <a:lnTo>
                      <a:pt x="498" y="62"/>
                    </a:lnTo>
                    <a:lnTo>
                      <a:pt x="524" y="76"/>
                    </a:lnTo>
                    <a:lnTo>
                      <a:pt x="549" y="93"/>
                    </a:lnTo>
                    <a:lnTo>
                      <a:pt x="575" y="115"/>
                    </a:lnTo>
                    <a:lnTo>
                      <a:pt x="601" y="140"/>
                    </a:lnTo>
                    <a:lnTo>
                      <a:pt x="603" y="139"/>
                    </a:lnTo>
                    <a:lnTo>
                      <a:pt x="608" y="136"/>
                    </a:lnTo>
                    <a:lnTo>
                      <a:pt x="615" y="132"/>
                    </a:lnTo>
                    <a:lnTo>
                      <a:pt x="623" y="127"/>
                    </a:lnTo>
                    <a:lnTo>
                      <a:pt x="630" y="124"/>
                    </a:lnTo>
                    <a:lnTo>
                      <a:pt x="636" y="122"/>
                    </a:lnTo>
                    <a:lnTo>
                      <a:pt x="640" y="122"/>
                    </a:lnTo>
                    <a:lnTo>
                      <a:pt x="640" y="124"/>
                    </a:lnTo>
                    <a:close/>
                  </a:path>
                </a:pathLst>
              </a:custGeom>
              <a:solidFill>
                <a:schemeClr val="tx2"/>
              </a:solidFill>
              <a:ln w="9525">
                <a:noFill/>
                <a:round/>
                <a:headEnd/>
                <a:tailEnd/>
              </a:ln>
            </p:spPr>
            <p:txBody>
              <a:bodyPr/>
              <a:lstStyle/>
              <a:p>
                <a:endParaRPr lang="en-US">
                  <a:latin typeface="+mj-lt"/>
                </a:endParaRPr>
              </a:p>
            </p:txBody>
          </p:sp>
          <p:sp>
            <p:nvSpPr>
              <p:cNvPr id="9250" name="Freeform 445"/>
              <p:cNvSpPr>
                <a:spLocks noChangeAspect="1"/>
              </p:cNvSpPr>
              <p:nvPr/>
            </p:nvSpPr>
            <p:spPr bwMode="auto">
              <a:xfrm flipH="1">
                <a:off x="4865" y="3511"/>
                <a:ext cx="456" cy="110"/>
              </a:xfrm>
              <a:custGeom>
                <a:avLst/>
                <a:gdLst>
                  <a:gd name="T0" fmla="*/ 0 w 675"/>
                  <a:gd name="T1" fmla="*/ 103 h 166"/>
                  <a:gd name="T2" fmla="*/ 60 w 675"/>
                  <a:gd name="T3" fmla="*/ 133 h 166"/>
                  <a:gd name="T4" fmla="*/ 103 w 675"/>
                  <a:gd name="T5" fmla="*/ 115 h 166"/>
                  <a:gd name="T6" fmla="*/ 144 w 675"/>
                  <a:gd name="T7" fmla="*/ 99 h 166"/>
                  <a:gd name="T8" fmla="*/ 185 w 675"/>
                  <a:gd name="T9" fmla="*/ 84 h 166"/>
                  <a:gd name="T10" fmla="*/ 225 w 675"/>
                  <a:gd name="T11" fmla="*/ 73 h 166"/>
                  <a:gd name="T12" fmla="*/ 264 w 675"/>
                  <a:gd name="T13" fmla="*/ 63 h 166"/>
                  <a:gd name="T14" fmla="*/ 303 w 675"/>
                  <a:gd name="T15" fmla="*/ 57 h 166"/>
                  <a:gd name="T16" fmla="*/ 341 w 675"/>
                  <a:gd name="T17" fmla="*/ 52 h 166"/>
                  <a:gd name="T18" fmla="*/ 380 w 675"/>
                  <a:gd name="T19" fmla="*/ 51 h 166"/>
                  <a:gd name="T20" fmla="*/ 417 w 675"/>
                  <a:gd name="T21" fmla="*/ 52 h 166"/>
                  <a:gd name="T22" fmla="*/ 455 w 675"/>
                  <a:gd name="T23" fmla="*/ 57 h 166"/>
                  <a:gd name="T24" fmla="*/ 492 w 675"/>
                  <a:gd name="T25" fmla="*/ 66 h 166"/>
                  <a:gd name="T26" fmla="*/ 529 w 675"/>
                  <a:gd name="T27" fmla="*/ 77 h 166"/>
                  <a:gd name="T28" fmla="*/ 566 w 675"/>
                  <a:gd name="T29" fmla="*/ 93 h 166"/>
                  <a:gd name="T30" fmla="*/ 603 w 675"/>
                  <a:gd name="T31" fmla="*/ 113 h 166"/>
                  <a:gd name="T32" fmla="*/ 638 w 675"/>
                  <a:gd name="T33" fmla="*/ 137 h 166"/>
                  <a:gd name="T34" fmla="*/ 675 w 675"/>
                  <a:gd name="T35" fmla="*/ 166 h 166"/>
                  <a:gd name="T36" fmla="*/ 672 w 675"/>
                  <a:gd name="T37" fmla="*/ 134 h 166"/>
                  <a:gd name="T38" fmla="*/ 642 w 675"/>
                  <a:gd name="T39" fmla="*/ 98 h 166"/>
                  <a:gd name="T40" fmla="*/ 607 w 675"/>
                  <a:gd name="T41" fmla="*/ 69 h 166"/>
                  <a:gd name="T42" fmla="*/ 570 w 675"/>
                  <a:gd name="T43" fmla="*/ 45 h 166"/>
                  <a:gd name="T44" fmla="*/ 531 w 675"/>
                  <a:gd name="T45" fmla="*/ 27 h 166"/>
                  <a:gd name="T46" fmla="*/ 489 w 675"/>
                  <a:gd name="T47" fmla="*/ 14 h 166"/>
                  <a:gd name="T48" fmla="*/ 444 w 675"/>
                  <a:gd name="T49" fmla="*/ 5 h 166"/>
                  <a:gd name="T50" fmla="*/ 399 w 675"/>
                  <a:gd name="T51" fmla="*/ 1 h 166"/>
                  <a:gd name="T52" fmla="*/ 352 w 675"/>
                  <a:gd name="T53" fmla="*/ 0 h 166"/>
                  <a:gd name="T54" fmla="*/ 304 w 675"/>
                  <a:gd name="T55" fmla="*/ 4 h 166"/>
                  <a:gd name="T56" fmla="*/ 258 w 675"/>
                  <a:gd name="T57" fmla="*/ 10 h 166"/>
                  <a:gd name="T58" fmla="*/ 211 w 675"/>
                  <a:gd name="T59" fmla="*/ 21 h 166"/>
                  <a:gd name="T60" fmla="*/ 165 w 675"/>
                  <a:gd name="T61" fmla="*/ 34 h 166"/>
                  <a:gd name="T62" fmla="*/ 121 w 675"/>
                  <a:gd name="T63" fmla="*/ 47 h 166"/>
                  <a:gd name="T64" fmla="*/ 79 w 675"/>
                  <a:gd name="T65" fmla="*/ 65 h 166"/>
                  <a:gd name="T66" fmla="*/ 38 w 675"/>
                  <a:gd name="T67" fmla="*/ 83 h 166"/>
                  <a:gd name="T68" fmla="*/ 0 w 675"/>
                  <a:gd name="T69" fmla="*/ 103 h 1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75"/>
                  <a:gd name="T106" fmla="*/ 0 h 166"/>
                  <a:gd name="T107" fmla="*/ 675 w 675"/>
                  <a:gd name="T108" fmla="*/ 166 h 1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75" h="166">
                    <a:moveTo>
                      <a:pt x="0" y="103"/>
                    </a:moveTo>
                    <a:lnTo>
                      <a:pt x="60" y="133"/>
                    </a:lnTo>
                    <a:lnTo>
                      <a:pt x="103" y="115"/>
                    </a:lnTo>
                    <a:lnTo>
                      <a:pt x="144" y="99"/>
                    </a:lnTo>
                    <a:lnTo>
                      <a:pt x="185" y="84"/>
                    </a:lnTo>
                    <a:lnTo>
                      <a:pt x="225" y="73"/>
                    </a:lnTo>
                    <a:lnTo>
                      <a:pt x="264" y="63"/>
                    </a:lnTo>
                    <a:lnTo>
                      <a:pt x="303" y="57"/>
                    </a:lnTo>
                    <a:lnTo>
                      <a:pt x="341" y="52"/>
                    </a:lnTo>
                    <a:lnTo>
                      <a:pt x="380" y="51"/>
                    </a:lnTo>
                    <a:lnTo>
                      <a:pt x="417" y="52"/>
                    </a:lnTo>
                    <a:lnTo>
                      <a:pt x="455" y="57"/>
                    </a:lnTo>
                    <a:lnTo>
                      <a:pt x="492" y="66"/>
                    </a:lnTo>
                    <a:lnTo>
                      <a:pt x="529" y="77"/>
                    </a:lnTo>
                    <a:lnTo>
                      <a:pt x="566" y="93"/>
                    </a:lnTo>
                    <a:lnTo>
                      <a:pt x="603" y="113"/>
                    </a:lnTo>
                    <a:lnTo>
                      <a:pt x="638" y="137"/>
                    </a:lnTo>
                    <a:lnTo>
                      <a:pt x="675" y="166"/>
                    </a:lnTo>
                    <a:lnTo>
                      <a:pt x="672" y="134"/>
                    </a:lnTo>
                    <a:lnTo>
                      <a:pt x="642" y="98"/>
                    </a:lnTo>
                    <a:lnTo>
                      <a:pt x="607" y="69"/>
                    </a:lnTo>
                    <a:lnTo>
                      <a:pt x="570" y="45"/>
                    </a:lnTo>
                    <a:lnTo>
                      <a:pt x="531" y="27"/>
                    </a:lnTo>
                    <a:lnTo>
                      <a:pt x="489" y="14"/>
                    </a:lnTo>
                    <a:lnTo>
                      <a:pt x="444" y="5"/>
                    </a:lnTo>
                    <a:lnTo>
                      <a:pt x="399" y="1"/>
                    </a:lnTo>
                    <a:lnTo>
                      <a:pt x="352" y="0"/>
                    </a:lnTo>
                    <a:lnTo>
                      <a:pt x="304" y="4"/>
                    </a:lnTo>
                    <a:lnTo>
                      <a:pt x="258" y="10"/>
                    </a:lnTo>
                    <a:lnTo>
                      <a:pt x="211" y="21"/>
                    </a:lnTo>
                    <a:lnTo>
                      <a:pt x="165" y="34"/>
                    </a:lnTo>
                    <a:lnTo>
                      <a:pt x="121" y="47"/>
                    </a:lnTo>
                    <a:lnTo>
                      <a:pt x="79" y="65"/>
                    </a:lnTo>
                    <a:lnTo>
                      <a:pt x="38" y="83"/>
                    </a:lnTo>
                    <a:lnTo>
                      <a:pt x="0" y="103"/>
                    </a:lnTo>
                    <a:close/>
                  </a:path>
                </a:pathLst>
              </a:custGeom>
              <a:solidFill>
                <a:schemeClr val="hlink"/>
              </a:solidFill>
              <a:ln w="9525">
                <a:noFill/>
                <a:round/>
                <a:headEnd/>
                <a:tailEnd/>
              </a:ln>
            </p:spPr>
            <p:txBody>
              <a:bodyPr/>
              <a:lstStyle/>
              <a:p>
                <a:endParaRPr lang="en-US">
                  <a:latin typeface="+mj-lt"/>
                </a:endParaRPr>
              </a:p>
            </p:txBody>
          </p:sp>
          <p:sp>
            <p:nvSpPr>
              <p:cNvPr id="9251" name="Freeform 446"/>
              <p:cNvSpPr>
                <a:spLocks noChangeAspect="1"/>
              </p:cNvSpPr>
              <p:nvPr/>
            </p:nvSpPr>
            <p:spPr bwMode="auto">
              <a:xfrm flipH="1">
                <a:off x="4905" y="3397"/>
                <a:ext cx="400" cy="82"/>
              </a:xfrm>
              <a:custGeom>
                <a:avLst/>
                <a:gdLst>
                  <a:gd name="T0" fmla="*/ 568 w 595"/>
                  <a:gd name="T1" fmla="*/ 0 h 126"/>
                  <a:gd name="T2" fmla="*/ 595 w 595"/>
                  <a:gd name="T3" fmla="*/ 124 h 126"/>
                  <a:gd name="T4" fmla="*/ 0 w 595"/>
                  <a:gd name="T5" fmla="*/ 126 h 126"/>
                  <a:gd name="T6" fmla="*/ 67 w 595"/>
                  <a:gd name="T7" fmla="*/ 86 h 126"/>
                  <a:gd name="T8" fmla="*/ 174 w 595"/>
                  <a:gd name="T9" fmla="*/ 57 h 126"/>
                  <a:gd name="T10" fmla="*/ 377 w 595"/>
                  <a:gd name="T11" fmla="*/ 18 h 126"/>
                  <a:gd name="T12" fmla="*/ 568 w 595"/>
                  <a:gd name="T13" fmla="*/ 0 h 126"/>
                  <a:gd name="T14" fmla="*/ 0 60000 65536"/>
                  <a:gd name="T15" fmla="*/ 0 60000 65536"/>
                  <a:gd name="T16" fmla="*/ 0 60000 65536"/>
                  <a:gd name="T17" fmla="*/ 0 60000 65536"/>
                  <a:gd name="T18" fmla="*/ 0 60000 65536"/>
                  <a:gd name="T19" fmla="*/ 0 60000 65536"/>
                  <a:gd name="T20" fmla="*/ 0 60000 65536"/>
                  <a:gd name="T21" fmla="*/ 0 w 595"/>
                  <a:gd name="T22" fmla="*/ 0 h 126"/>
                  <a:gd name="T23" fmla="*/ 595 w 595"/>
                  <a:gd name="T24" fmla="*/ 126 h 1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5" h="126">
                    <a:moveTo>
                      <a:pt x="568" y="0"/>
                    </a:moveTo>
                    <a:lnTo>
                      <a:pt x="595" y="124"/>
                    </a:lnTo>
                    <a:lnTo>
                      <a:pt x="0" y="126"/>
                    </a:lnTo>
                    <a:lnTo>
                      <a:pt x="67" y="86"/>
                    </a:lnTo>
                    <a:lnTo>
                      <a:pt x="174" y="57"/>
                    </a:lnTo>
                    <a:lnTo>
                      <a:pt x="377" y="18"/>
                    </a:lnTo>
                    <a:lnTo>
                      <a:pt x="568" y="0"/>
                    </a:lnTo>
                    <a:close/>
                  </a:path>
                </a:pathLst>
              </a:custGeom>
              <a:solidFill>
                <a:schemeClr val="tx2"/>
              </a:solidFill>
              <a:ln w="9525">
                <a:noFill/>
                <a:round/>
                <a:headEnd/>
                <a:tailEnd/>
              </a:ln>
            </p:spPr>
            <p:txBody>
              <a:bodyPr/>
              <a:lstStyle/>
              <a:p>
                <a:endParaRPr lang="en-US">
                  <a:latin typeface="+mj-lt"/>
                </a:endParaRPr>
              </a:p>
            </p:txBody>
          </p:sp>
          <p:sp>
            <p:nvSpPr>
              <p:cNvPr id="9252" name="Rectangle 447"/>
              <p:cNvSpPr>
                <a:spLocks noChangeAspect="1" noChangeArrowheads="1"/>
              </p:cNvSpPr>
              <p:nvPr/>
            </p:nvSpPr>
            <p:spPr bwMode="auto">
              <a:xfrm flipH="1">
                <a:off x="4526" y="3617"/>
                <a:ext cx="325" cy="94"/>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53" name="Rectangle 448"/>
              <p:cNvSpPr>
                <a:spLocks noChangeAspect="1" noChangeArrowheads="1"/>
              </p:cNvSpPr>
              <p:nvPr/>
            </p:nvSpPr>
            <p:spPr bwMode="auto">
              <a:xfrm flipH="1">
                <a:off x="4558" y="3613"/>
                <a:ext cx="19" cy="103"/>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254" name="Rectangle 449"/>
              <p:cNvSpPr>
                <a:spLocks noChangeAspect="1" noChangeArrowheads="1"/>
              </p:cNvSpPr>
              <p:nvPr/>
            </p:nvSpPr>
            <p:spPr bwMode="auto">
              <a:xfrm flipH="1">
                <a:off x="4628" y="3613"/>
                <a:ext cx="18" cy="103"/>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255" name="Rectangle 450"/>
              <p:cNvSpPr>
                <a:spLocks noChangeAspect="1" noChangeArrowheads="1"/>
              </p:cNvSpPr>
              <p:nvPr/>
            </p:nvSpPr>
            <p:spPr bwMode="auto">
              <a:xfrm flipH="1">
                <a:off x="4756" y="3611"/>
                <a:ext cx="18" cy="102"/>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256" name="Rectangle 451"/>
              <p:cNvSpPr>
                <a:spLocks noChangeAspect="1" noChangeArrowheads="1"/>
              </p:cNvSpPr>
              <p:nvPr/>
            </p:nvSpPr>
            <p:spPr bwMode="auto">
              <a:xfrm flipH="1">
                <a:off x="4801" y="3611"/>
                <a:ext cx="17" cy="102"/>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257" name="Rectangle 452"/>
              <p:cNvSpPr>
                <a:spLocks noChangeAspect="1" noChangeArrowheads="1"/>
              </p:cNvSpPr>
              <p:nvPr/>
            </p:nvSpPr>
            <p:spPr bwMode="auto">
              <a:xfrm flipH="1">
                <a:off x="4526" y="3635"/>
                <a:ext cx="325" cy="60"/>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58" name="Rectangle 453"/>
              <p:cNvSpPr>
                <a:spLocks noChangeAspect="1" noChangeArrowheads="1"/>
              </p:cNvSpPr>
              <p:nvPr/>
            </p:nvSpPr>
            <p:spPr bwMode="auto">
              <a:xfrm flipH="1">
                <a:off x="4558" y="3634"/>
                <a:ext cx="19" cy="65"/>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59" name="Rectangle 454"/>
              <p:cNvSpPr>
                <a:spLocks noChangeAspect="1" noChangeArrowheads="1"/>
              </p:cNvSpPr>
              <p:nvPr/>
            </p:nvSpPr>
            <p:spPr bwMode="auto">
              <a:xfrm flipH="1">
                <a:off x="4628" y="3634"/>
                <a:ext cx="18" cy="65"/>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60" name="Rectangle 455"/>
              <p:cNvSpPr>
                <a:spLocks noChangeAspect="1" noChangeArrowheads="1"/>
              </p:cNvSpPr>
              <p:nvPr/>
            </p:nvSpPr>
            <p:spPr bwMode="auto">
              <a:xfrm flipH="1">
                <a:off x="4756" y="3631"/>
                <a:ext cx="18" cy="67"/>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61" name="Rectangle 456"/>
              <p:cNvSpPr>
                <a:spLocks noChangeAspect="1" noChangeArrowheads="1"/>
              </p:cNvSpPr>
              <p:nvPr/>
            </p:nvSpPr>
            <p:spPr bwMode="auto">
              <a:xfrm flipH="1">
                <a:off x="4801" y="3631"/>
                <a:ext cx="17" cy="67"/>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62" name="Rectangle 457"/>
              <p:cNvSpPr>
                <a:spLocks noChangeAspect="1" noChangeArrowheads="1"/>
              </p:cNvSpPr>
              <p:nvPr/>
            </p:nvSpPr>
            <p:spPr bwMode="auto">
              <a:xfrm flipH="1">
                <a:off x="4526" y="3647"/>
                <a:ext cx="325" cy="35"/>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63" name="Rectangle 458"/>
              <p:cNvSpPr>
                <a:spLocks noChangeAspect="1" noChangeArrowheads="1"/>
              </p:cNvSpPr>
              <p:nvPr/>
            </p:nvSpPr>
            <p:spPr bwMode="auto">
              <a:xfrm flipH="1">
                <a:off x="4558" y="3646"/>
                <a:ext cx="19" cy="37"/>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64" name="Rectangle 459"/>
              <p:cNvSpPr>
                <a:spLocks noChangeAspect="1" noChangeArrowheads="1"/>
              </p:cNvSpPr>
              <p:nvPr/>
            </p:nvSpPr>
            <p:spPr bwMode="auto">
              <a:xfrm flipH="1">
                <a:off x="4628" y="3646"/>
                <a:ext cx="18" cy="37"/>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65" name="Rectangle 460"/>
              <p:cNvSpPr>
                <a:spLocks noChangeAspect="1" noChangeArrowheads="1"/>
              </p:cNvSpPr>
              <p:nvPr/>
            </p:nvSpPr>
            <p:spPr bwMode="auto">
              <a:xfrm flipH="1">
                <a:off x="4756" y="3643"/>
                <a:ext cx="18" cy="39"/>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66" name="Rectangle 461"/>
              <p:cNvSpPr>
                <a:spLocks noChangeAspect="1" noChangeArrowheads="1"/>
              </p:cNvSpPr>
              <p:nvPr/>
            </p:nvSpPr>
            <p:spPr bwMode="auto">
              <a:xfrm flipH="1">
                <a:off x="4801" y="3643"/>
                <a:ext cx="17" cy="39"/>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67" name="Rectangle 462"/>
              <p:cNvSpPr>
                <a:spLocks noChangeAspect="1" noChangeArrowheads="1"/>
              </p:cNvSpPr>
              <p:nvPr/>
            </p:nvSpPr>
            <p:spPr bwMode="auto">
              <a:xfrm flipH="1">
                <a:off x="4526" y="3658"/>
                <a:ext cx="323" cy="14"/>
              </a:xfrm>
              <a:prstGeom prst="rect">
                <a:avLst/>
              </a:prstGeom>
              <a:solidFill>
                <a:srgbClr val="B2AFD8"/>
              </a:solidFill>
              <a:ln w="9525">
                <a:noFill/>
                <a:miter lim="800000"/>
                <a:headEnd/>
                <a:tailEnd/>
              </a:ln>
            </p:spPr>
            <p:txBody>
              <a:bodyPr/>
              <a:lstStyle/>
              <a:p>
                <a:endParaRPr lang="zh-CN" altLang="en-US">
                  <a:latin typeface="+mj-lt"/>
                  <a:ea typeface="宋体" charset="-122"/>
                </a:endParaRPr>
              </a:p>
            </p:txBody>
          </p:sp>
          <p:sp>
            <p:nvSpPr>
              <p:cNvPr id="9268" name="Rectangle 463"/>
              <p:cNvSpPr>
                <a:spLocks noChangeAspect="1" noChangeArrowheads="1"/>
              </p:cNvSpPr>
              <p:nvPr/>
            </p:nvSpPr>
            <p:spPr bwMode="auto">
              <a:xfrm flipH="1">
                <a:off x="4558" y="3654"/>
                <a:ext cx="19" cy="21"/>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69" name="Rectangle 464"/>
              <p:cNvSpPr>
                <a:spLocks noChangeAspect="1" noChangeArrowheads="1"/>
              </p:cNvSpPr>
              <p:nvPr/>
            </p:nvSpPr>
            <p:spPr bwMode="auto">
              <a:xfrm flipH="1">
                <a:off x="4628" y="3654"/>
                <a:ext cx="18" cy="21"/>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70" name="Rectangle 465"/>
              <p:cNvSpPr>
                <a:spLocks noChangeAspect="1" noChangeArrowheads="1"/>
              </p:cNvSpPr>
              <p:nvPr/>
            </p:nvSpPr>
            <p:spPr bwMode="auto">
              <a:xfrm flipH="1">
                <a:off x="4756" y="3653"/>
                <a:ext cx="18" cy="21"/>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71" name="Rectangle 466"/>
              <p:cNvSpPr>
                <a:spLocks noChangeAspect="1" noChangeArrowheads="1"/>
              </p:cNvSpPr>
              <p:nvPr/>
            </p:nvSpPr>
            <p:spPr bwMode="auto">
              <a:xfrm flipH="1">
                <a:off x="4801" y="3653"/>
                <a:ext cx="17" cy="21"/>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72" name="Freeform 467"/>
              <p:cNvSpPr>
                <a:spLocks noChangeAspect="1"/>
              </p:cNvSpPr>
              <p:nvPr/>
            </p:nvSpPr>
            <p:spPr bwMode="auto">
              <a:xfrm flipH="1">
                <a:off x="3909" y="3548"/>
                <a:ext cx="475" cy="97"/>
              </a:xfrm>
              <a:custGeom>
                <a:avLst/>
                <a:gdLst>
                  <a:gd name="T0" fmla="*/ 699 w 704"/>
                  <a:gd name="T1" fmla="*/ 0 h 145"/>
                  <a:gd name="T2" fmla="*/ 0 w 704"/>
                  <a:gd name="T3" fmla="*/ 2 h 145"/>
                  <a:gd name="T4" fmla="*/ 0 w 704"/>
                  <a:gd name="T5" fmla="*/ 76 h 145"/>
                  <a:gd name="T6" fmla="*/ 79 w 704"/>
                  <a:gd name="T7" fmla="*/ 81 h 145"/>
                  <a:gd name="T8" fmla="*/ 79 w 704"/>
                  <a:gd name="T9" fmla="*/ 145 h 145"/>
                  <a:gd name="T10" fmla="*/ 150 w 704"/>
                  <a:gd name="T11" fmla="*/ 145 h 145"/>
                  <a:gd name="T12" fmla="*/ 215 w 704"/>
                  <a:gd name="T13" fmla="*/ 56 h 145"/>
                  <a:gd name="T14" fmla="*/ 399 w 704"/>
                  <a:gd name="T15" fmla="*/ 49 h 145"/>
                  <a:gd name="T16" fmla="*/ 470 w 704"/>
                  <a:gd name="T17" fmla="*/ 107 h 145"/>
                  <a:gd name="T18" fmla="*/ 532 w 704"/>
                  <a:gd name="T19" fmla="*/ 49 h 145"/>
                  <a:gd name="T20" fmla="*/ 704 w 704"/>
                  <a:gd name="T21" fmla="*/ 38 h 145"/>
                  <a:gd name="T22" fmla="*/ 699 w 704"/>
                  <a:gd name="T23" fmla="*/ 0 h 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04"/>
                  <a:gd name="T37" fmla="*/ 0 h 145"/>
                  <a:gd name="T38" fmla="*/ 704 w 704"/>
                  <a:gd name="T39" fmla="*/ 145 h 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04" h="145">
                    <a:moveTo>
                      <a:pt x="699" y="0"/>
                    </a:moveTo>
                    <a:lnTo>
                      <a:pt x="0" y="2"/>
                    </a:lnTo>
                    <a:lnTo>
                      <a:pt x="0" y="76"/>
                    </a:lnTo>
                    <a:lnTo>
                      <a:pt x="79" y="81"/>
                    </a:lnTo>
                    <a:lnTo>
                      <a:pt x="79" y="145"/>
                    </a:lnTo>
                    <a:lnTo>
                      <a:pt x="150" y="145"/>
                    </a:lnTo>
                    <a:lnTo>
                      <a:pt x="215" y="56"/>
                    </a:lnTo>
                    <a:lnTo>
                      <a:pt x="399" y="49"/>
                    </a:lnTo>
                    <a:lnTo>
                      <a:pt x="470" y="107"/>
                    </a:lnTo>
                    <a:lnTo>
                      <a:pt x="532" y="49"/>
                    </a:lnTo>
                    <a:lnTo>
                      <a:pt x="704" y="38"/>
                    </a:lnTo>
                    <a:lnTo>
                      <a:pt x="699" y="0"/>
                    </a:lnTo>
                    <a:close/>
                  </a:path>
                </a:pathLst>
              </a:custGeom>
              <a:solidFill>
                <a:schemeClr val="tx2"/>
              </a:solidFill>
              <a:ln w="9525">
                <a:noFill/>
                <a:round/>
                <a:headEnd/>
                <a:tailEnd/>
              </a:ln>
            </p:spPr>
            <p:txBody>
              <a:bodyPr/>
              <a:lstStyle/>
              <a:p>
                <a:endParaRPr lang="en-US">
                  <a:latin typeface="+mj-lt"/>
                </a:endParaRPr>
              </a:p>
            </p:txBody>
          </p:sp>
          <p:sp>
            <p:nvSpPr>
              <p:cNvPr id="9273" name="Freeform 468"/>
              <p:cNvSpPr>
                <a:spLocks noChangeAspect="1"/>
              </p:cNvSpPr>
              <p:nvPr/>
            </p:nvSpPr>
            <p:spPr bwMode="auto">
              <a:xfrm flipH="1">
                <a:off x="4892" y="3601"/>
                <a:ext cx="253" cy="258"/>
              </a:xfrm>
              <a:custGeom>
                <a:avLst/>
                <a:gdLst>
                  <a:gd name="T0" fmla="*/ 168 w 374"/>
                  <a:gd name="T1" fmla="*/ 1 h 391"/>
                  <a:gd name="T2" fmla="*/ 131 w 374"/>
                  <a:gd name="T3" fmla="*/ 8 h 391"/>
                  <a:gd name="T4" fmla="*/ 98 w 374"/>
                  <a:gd name="T5" fmla="*/ 23 h 391"/>
                  <a:gd name="T6" fmla="*/ 69 w 374"/>
                  <a:gd name="T7" fmla="*/ 44 h 391"/>
                  <a:gd name="T8" fmla="*/ 42 w 374"/>
                  <a:gd name="T9" fmla="*/ 70 h 391"/>
                  <a:gd name="T10" fmla="*/ 23 w 374"/>
                  <a:gd name="T11" fmla="*/ 100 h 391"/>
                  <a:gd name="T12" fmla="*/ 8 w 374"/>
                  <a:gd name="T13" fmla="*/ 136 h 391"/>
                  <a:gd name="T14" fmla="*/ 1 w 374"/>
                  <a:gd name="T15" fmla="*/ 174 h 391"/>
                  <a:gd name="T16" fmla="*/ 1 w 374"/>
                  <a:gd name="T17" fmla="*/ 214 h 391"/>
                  <a:gd name="T18" fmla="*/ 8 w 374"/>
                  <a:gd name="T19" fmla="*/ 252 h 391"/>
                  <a:gd name="T20" fmla="*/ 23 w 374"/>
                  <a:gd name="T21" fmla="*/ 288 h 391"/>
                  <a:gd name="T22" fmla="*/ 42 w 374"/>
                  <a:gd name="T23" fmla="*/ 319 h 391"/>
                  <a:gd name="T24" fmla="*/ 69 w 374"/>
                  <a:gd name="T25" fmla="*/ 346 h 391"/>
                  <a:gd name="T26" fmla="*/ 98 w 374"/>
                  <a:gd name="T27" fmla="*/ 366 h 391"/>
                  <a:gd name="T28" fmla="*/ 131 w 374"/>
                  <a:gd name="T29" fmla="*/ 381 h 391"/>
                  <a:gd name="T30" fmla="*/ 168 w 374"/>
                  <a:gd name="T31" fmla="*/ 390 h 391"/>
                  <a:gd name="T32" fmla="*/ 206 w 374"/>
                  <a:gd name="T33" fmla="*/ 390 h 391"/>
                  <a:gd name="T34" fmla="*/ 242 w 374"/>
                  <a:gd name="T35" fmla="*/ 381 h 391"/>
                  <a:gd name="T36" fmla="*/ 276 w 374"/>
                  <a:gd name="T37" fmla="*/ 366 h 391"/>
                  <a:gd name="T38" fmla="*/ 306 w 374"/>
                  <a:gd name="T39" fmla="*/ 346 h 391"/>
                  <a:gd name="T40" fmla="*/ 331 w 374"/>
                  <a:gd name="T41" fmla="*/ 319 h 391"/>
                  <a:gd name="T42" fmla="*/ 351 w 374"/>
                  <a:gd name="T43" fmla="*/ 288 h 391"/>
                  <a:gd name="T44" fmla="*/ 366 w 374"/>
                  <a:gd name="T45" fmla="*/ 252 h 391"/>
                  <a:gd name="T46" fmla="*/ 373 w 374"/>
                  <a:gd name="T47" fmla="*/ 214 h 391"/>
                  <a:gd name="T48" fmla="*/ 373 w 374"/>
                  <a:gd name="T49" fmla="*/ 174 h 391"/>
                  <a:gd name="T50" fmla="*/ 366 w 374"/>
                  <a:gd name="T51" fmla="*/ 136 h 391"/>
                  <a:gd name="T52" fmla="*/ 351 w 374"/>
                  <a:gd name="T53" fmla="*/ 100 h 391"/>
                  <a:gd name="T54" fmla="*/ 331 w 374"/>
                  <a:gd name="T55" fmla="*/ 70 h 391"/>
                  <a:gd name="T56" fmla="*/ 306 w 374"/>
                  <a:gd name="T57" fmla="*/ 44 h 391"/>
                  <a:gd name="T58" fmla="*/ 276 w 374"/>
                  <a:gd name="T59" fmla="*/ 23 h 391"/>
                  <a:gd name="T60" fmla="*/ 242 w 374"/>
                  <a:gd name="T61" fmla="*/ 8 h 391"/>
                  <a:gd name="T62" fmla="*/ 206 w 374"/>
                  <a:gd name="T63" fmla="*/ 1 h 39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4"/>
                  <a:gd name="T97" fmla="*/ 0 h 391"/>
                  <a:gd name="T98" fmla="*/ 374 w 374"/>
                  <a:gd name="T99" fmla="*/ 391 h 39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4" h="391">
                    <a:moveTo>
                      <a:pt x="186" y="0"/>
                    </a:moveTo>
                    <a:lnTo>
                      <a:pt x="168" y="1"/>
                    </a:lnTo>
                    <a:lnTo>
                      <a:pt x="149" y="4"/>
                    </a:lnTo>
                    <a:lnTo>
                      <a:pt x="131" y="8"/>
                    </a:lnTo>
                    <a:lnTo>
                      <a:pt x="115" y="15"/>
                    </a:lnTo>
                    <a:lnTo>
                      <a:pt x="98" y="23"/>
                    </a:lnTo>
                    <a:lnTo>
                      <a:pt x="83" y="32"/>
                    </a:lnTo>
                    <a:lnTo>
                      <a:pt x="69" y="44"/>
                    </a:lnTo>
                    <a:lnTo>
                      <a:pt x="55" y="57"/>
                    </a:lnTo>
                    <a:lnTo>
                      <a:pt x="42" y="70"/>
                    </a:lnTo>
                    <a:lnTo>
                      <a:pt x="32" y="85"/>
                    </a:lnTo>
                    <a:lnTo>
                      <a:pt x="23" y="100"/>
                    </a:lnTo>
                    <a:lnTo>
                      <a:pt x="15" y="118"/>
                    </a:lnTo>
                    <a:lnTo>
                      <a:pt x="8" y="136"/>
                    </a:lnTo>
                    <a:lnTo>
                      <a:pt x="3" y="154"/>
                    </a:lnTo>
                    <a:lnTo>
                      <a:pt x="1" y="174"/>
                    </a:lnTo>
                    <a:lnTo>
                      <a:pt x="0" y="194"/>
                    </a:lnTo>
                    <a:lnTo>
                      <a:pt x="1" y="214"/>
                    </a:lnTo>
                    <a:lnTo>
                      <a:pt x="3" y="234"/>
                    </a:lnTo>
                    <a:lnTo>
                      <a:pt x="8" y="252"/>
                    </a:lnTo>
                    <a:lnTo>
                      <a:pt x="15" y="271"/>
                    </a:lnTo>
                    <a:lnTo>
                      <a:pt x="23" y="288"/>
                    </a:lnTo>
                    <a:lnTo>
                      <a:pt x="32" y="304"/>
                    </a:lnTo>
                    <a:lnTo>
                      <a:pt x="42" y="319"/>
                    </a:lnTo>
                    <a:lnTo>
                      <a:pt x="55" y="333"/>
                    </a:lnTo>
                    <a:lnTo>
                      <a:pt x="69" y="346"/>
                    </a:lnTo>
                    <a:lnTo>
                      <a:pt x="83" y="357"/>
                    </a:lnTo>
                    <a:lnTo>
                      <a:pt x="98" y="366"/>
                    </a:lnTo>
                    <a:lnTo>
                      <a:pt x="115" y="376"/>
                    </a:lnTo>
                    <a:lnTo>
                      <a:pt x="131" y="381"/>
                    </a:lnTo>
                    <a:lnTo>
                      <a:pt x="149" y="387"/>
                    </a:lnTo>
                    <a:lnTo>
                      <a:pt x="168" y="390"/>
                    </a:lnTo>
                    <a:lnTo>
                      <a:pt x="186" y="391"/>
                    </a:lnTo>
                    <a:lnTo>
                      <a:pt x="206" y="390"/>
                    </a:lnTo>
                    <a:lnTo>
                      <a:pt x="224" y="387"/>
                    </a:lnTo>
                    <a:lnTo>
                      <a:pt x="242" y="381"/>
                    </a:lnTo>
                    <a:lnTo>
                      <a:pt x="259" y="376"/>
                    </a:lnTo>
                    <a:lnTo>
                      <a:pt x="276" y="366"/>
                    </a:lnTo>
                    <a:lnTo>
                      <a:pt x="291" y="357"/>
                    </a:lnTo>
                    <a:lnTo>
                      <a:pt x="306" y="346"/>
                    </a:lnTo>
                    <a:lnTo>
                      <a:pt x="319" y="333"/>
                    </a:lnTo>
                    <a:lnTo>
                      <a:pt x="331" y="319"/>
                    </a:lnTo>
                    <a:lnTo>
                      <a:pt x="342" y="304"/>
                    </a:lnTo>
                    <a:lnTo>
                      <a:pt x="351" y="288"/>
                    </a:lnTo>
                    <a:lnTo>
                      <a:pt x="359" y="271"/>
                    </a:lnTo>
                    <a:lnTo>
                      <a:pt x="366" y="252"/>
                    </a:lnTo>
                    <a:lnTo>
                      <a:pt x="371" y="234"/>
                    </a:lnTo>
                    <a:lnTo>
                      <a:pt x="373" y="214"/>
                    </a:lnTo>
                    <a:lnTo>
                      <a:pt x="374" y="194"/>
                    </a:lnTo>
                    <a:lnTo>
                      <a:pt x="373" y="174"/>
                    </a:lnTo>
                    <a:lnTo>
                      <a:pt x="371" y="154"/>
                    </a:lnTo>
                    <a:lnTo>
                      <a:pt x="366" y="136"/>
                    </a:lnTo>
                    <a:lnTo>
                      <a:pt x="359" y="118"/>
                    </a:lnTo>
                    <a:lnTo>
                      <a:pt x="351" y="100"/>
                    </a:lnTo>
                    <a:lnTo>
                      <a:pt x="342" y="85"/>
                    </a:lnTo>
                    <a:lnTo>
                      <a:pt x="331" y="70"/>
                    </a:lnTo>
                    <a:lnTo>
                      <a:pt x="319" y="57"/>
                    </a:lnTo>
                    <a:lnTo>
                      <a:pt x="306" y="44"/>
                    </a:lnTo>
                    <a:lnTo>
                      <a:pt x="291" y="32"/>
                    </a:lnTo>
                    <a:lnTo>
                      <a:pt x="276" y="23"/>
                    </a:lnTo>
                    <a:lnTo>
                      <a:pt x="259" y="15"/>
                    </a:lnTo>
                    <a:lnTo>
                      <a:pt x="242" y="8"/>
                    </a:lnTo>
                    <a:lnTo>
                      <a:pt x="224" y="4"/>
                    </a:lnTo>
                    <a:lnTo>
                      <a:pt x="206" y="1"/>
                    </a:lnTo>
                    <a:lnTo>
                      <a:pt x="186" y="0"/>
                    </a:lnTo>
                    <a:close/>
                  </a:path>
                </a:pathLst>
              </a:custGeom>
              <a:solidFill>
                <a:srgbClr val="333333"/>
              </a:solidFill>
              <a:ln w="9525">
                <a:noFill/>
                <a:round/>
                <a:headEnd/>
                <a:tailEnd/>
              </a:ln>
            </p:spPr>
            <p:txBody>
              <a:bodyPr/>
              <a:lstStyle/>
              <a:p>
                <a:endParaRPr lang="en-US">
                  <a:latin typeface="+mj-lt"/>
                </a:endParaRPr>
              </a:p>
            </p:txBody>
          </p:sp>
          <p:sp>
            <p:nvSpPr>
              <p:cNvPr id="9274" name="Freeform 469"/>
              <p:cNvSpPr>
                <a:spLocks noChangeAspect="1"/>
              </p:cNvSpPr>
              <p:nvPr/>
            </p:nvSpPr>
            <p:spPr bwMode="auto">
              <a:xfrm flipH="1">
                <a:off x="4070" y="3604"/>
                <a:ext cx="240" cy="244"/>
              </a:xfrm>
              <a:custGeom>
                <a:avLst/>
                <a:gdLst>
                  <a:gd name="T0" fmla="*/ 177 w 355"/>
                  <a:gd name="T1" fmla="*/ 0 h 369"/>
                  <a:gd name="T2" fmla="*/ 142 w 355"/>
                  <a:gd name="T3" fmla="*/ 3 h 369"/>
                  <a:gd name="T4" fmla="*/ 108 w 355"/>
                  <a:gd name="T5" fmla="*/ 13 h 369"/>
                  <a:gd name="T6" fmla="*/ 78 w 355"/>
                  <a:gd name="T7" fmla="*/ 31 h 369"/>
                  <a:gd name="T8" fmla="*/ 52 w 355"/>
                  <a:gd name="T9" fmla="*/ 53 h 369"/>
                  <a:gd name="T10" fmla="*/ 30 w 355"/>
                  <a:gd name="T11" fmla="*/ 80 h 369"/>
                  <a:gd name="T12" fmla="*/ 14 w 355"/>
                  <a:gd name="T13" fmla="*/ 111 h 369"/>
                  <a:gd name="T14" fmla="*/ 3 w 355"/>
                  <a:gd name="T15" fmla="*/ 146 h 369"/>
                  <a:gd name="T16" fmla="*/ 0 w 355"/>
                  <a:gd name="T17" fmla="*/ 184 h 369"/>
                  <a:gd name="T18" fmla="*/ 3 w 355"/>
                  <a:gd name="T19" fmla="*/ 221 h 369"/>
                  <a:gd name="T20" fmla="*/ 14 w 355"/>
                  <a:gd name="T21" fmla="*/ 256 h 369"/>
                  <a:gd name="T22" fmla="*/ 30 w 355"/>
                  <a:gd name="T23" fmla="*/ 288 h 369"/>
                  <a:gd name="T24" fmla="*/ 52 w 355"/>
                  <a:gd name="T25" fmla="*/ 315 h 369"/>
                  <a:gd name="T26" fmla="*/ 78 w 355"/>
                  <a:gd name="T27" fmla="*/ 338 h 369"/>
                  <a:gd name="T28" fmla="*/ 108 w 355"/>
                  <a:gd name="T29" fmla="*/ 354 h 369"/>
                  <a:gd name="T30" fmla="*/ 142 w 355"/>
                  <a:gd name="T31" fmla="*/ 366 h 369"/>
                  <a:gd name="T32" fmla="*/ 177 w 355"/>
                  <a:gd name="T33" fmla="*/ 369 h 369"/>
                  <a:gd name="T34" fmla="*/ 213 w 355"/>
                  <a:gd name="T35" fmla="*/ 366 h 369"/>
                  <a:gd name="T36" fmla="*/ 246 w 355"/>
                  <a:gd name="T37" fmla="*/ 354 h 369"/>
                  <a:gd name="T38" fmla="*/ 276 w 355"/>
                  <a:gd name="T39" fmla="*/ 338 h 369"/>
                  <a:gd name="T40" fmla="*/ 303 w 355"/>
                  <a:gd name="T41" fmla="*/ 315 h 369"/>
                  <a:gd name="T42" fmla="*/ 325 w 355"/>
                  <a:gd name="T43" fmla="*/ 288 h 369"/>
                  <a:gd name="T44" fmla="*/ 341 w 355"/>
                  <a:gd name="T45" fmla="*/ 256 h 369"/>
                  <a:gd name="T46" fmla="*/ 351 w 355"/>
                  <a:gd name="T47" fmla="*/ 221 h 369"/>
                  <a:gd name="T48" fmla="*/ 355 w 355"/>
                  <a:gd name="T49" fmla="*/ 184 h 369"/>
                  <a:gd name="T50" fmla="*/ 351 w 355"/>
                  <a:gd name="T51" fmla="*/ 146 h 369"/>
                  <a:gd name="T52" fmla="*/ 341 w 355"/>
                  <a:gd name="T53" fmla="*/ 111 h 369"/>
                  <a:gd name="T54" fmla="*/ 325 w 355"/>
                  <a:gd name="T55" fmla="*/ 80 h 369"/>
                  <a:gd name="T56" fmla="*/ 303 w 355"/>
                  <a:gd name="T57" fmla="*/ 53 h 369"/>
                  <a:gd name="T58" fmla="*/ 276 w 355"/>
                  <a:gd name="T59" fmla="*/ 31 h 369"/>
                  <a:gd name="T60" fmla="*/ 246 w 355"/>
                  <a:gd name="T61" fmla="*/ 13 h 369"/>
                  <a:gd name="T62" fmla="*/ 213 w 355"/>
                  <a:gd name="T63" fmla="*/ 3 h 369"/>
                  <a:gd name="T64" fmla="*/ 177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7" y="0"/>
                    </a:moveTo>
                    <a:lnTo>
                      <a:pt x="142" y="3"/>
                    </a:lnTo>
                    <a:lnTo>
                      <a:pt x="108" y="13"/>
                    </a:lnTo>
                    <a:lnTo>
                      <a:pt x="78" y="31"/>
                    </a:lnTo>
                    <a:lnTo>
                      <a:pt x="52" y="53"/>
                    </a:lnTo>
                    <a:lnTo>
                      <a:pt x="30" y="80"/>
                    </a:lnTo>
                    <a:lnTo>
                      <a:pt x="14" y="111"/>
                    </a:lnTo>
                    <a:lnTo>
                      <a:pt x="3" y="146"/>
                    </a:lnTo>
                    <a:lnTo>
                      <a:pt x="0" y="184"/>
                    </a:lnTo>
                    <a:lnTo>
                      <a:pt x="3" y="221"/>
                    </a:lnTo>
                    <a:lnTo>
                      <a:pt x="14" y="256"/>
                    </a:lnTo>
                    <a:lnTo>
                      <a:pt x="30" y="288"/>
                    </a:lnTo>
                    <a:lnTo>
                      <a:pt x="52" y="315"/>
                    </a:lnTo>
                    <a:lnTo>
                      <a:pt x="78" y="338"/>
                    </a:lnTo>
                    <a:lnTo>
                      <a:pt x="108" y="354"/>
                    </a:lnTo>
                    <a:lnTo>
                      <a:pt x="142" y="366"/>
                    </a:lnTo>
                    <a:lnTo>
                      <a:pt x="177" y="369"/>
                    </a:lnTo>
                    <a:lnTo>
                      <a:pt x="213" y="366"/>
                    </a:lnTo>
                    <a:lnTo>
                      <a:pt x="246" y="354"/>
                    </a:lnTo>
                    <a:lnTo>
                      <a:pt x="276" y="338"/>
                    </a:lnTo>
                    <a:lnTo>
                      <a:pt x="303" y="315"/>
                    </a:lnTo>
                    <a:lnTo>
                      <a:pt x="325" y="288"/>
                    </a:lnTo>
                    <a:lnTo>
                      <a:pt x="341" y="256"/>
                    </a:lnTo>
                    <a:lnTo>
                      <a:pt x="351" y="221"/>
                    </a:lnTo>
                    <a:lnTo>
                      <a:pt x="355" y="184"/>
                    </a:lnTo>
                    <a:lnTo>
                      <a:pt x="351" y="146"/>
                    </a:lnTo>
                    <a:lnTo>
                      <a:pt x="341" y="111"/>
                    </a:lnTo>
                    <a:lnTo>
                      <a:pt x="325" y="80"/>
                    </a:lnTo>
                    <a:lnTo>
                      <a:pt x="303" y="53"/>
                    </a:lnTo>
                    <a:lnTo>
                      <a:pt x="276" y="31"/>
                    </a:lnTo>
                    <a:lnTo>
                      <a:pt x="246" y="13"/>
                    </a:lnTo>
                    <a:lnTo>
                      <a:pt x="213" y="3"/>
                    </a:lnTo>
                    <a:lnTo>
                      <a:pt x="177" y="0"/>
                    </a:lnTo>
                    <a:close/>
                  </a:path>
                </a:pathLst>
              </a:custGeom>
              <a:solidFill>
                <a:srgbClr val="333333"/>
              </a:solidFill>
              <a:ln w="9525">
                <a:noFill/>
                <a:round/>
                <a:headEnd/>
                <a:tailEnd/>
              </a:ln>
            </p:spPr>
            <p:txBody>
              <a:bodyPr/>
              <a:lstStyle/>
              <a:p>
                <a:endParaRPr lang="en-US">
                  <a:latin typeface="+mj-lt"/>
                </a:endParaRPr>
              </a:p>
            </p:txBody>
          </p:sp>
          <p:sp>
            <p:nvSpPr>
              <p:cNvPr id="9275" name="Freeform 470"/>
              <p:cNvSpPr>
                <a:spLocks noChangeAspect="1"/>
              </p:cNvSpPr>
              <p:nvPr/>
            </p:nvSpPr>
            <p:spPr bwMode="auto">
              <a:xfrm flipH="1">
                <a:off x="3832" y="3607"/>
                <a:ext cx="238" cy="247"/>
              </a:xfrm>
              <a:custGeom>
                <a:avLst/>
                <a:gdLst>
                  <a:gd name="T0" fmla="*/ 175 w 352"/>
                  <a:gd name="T1" fmla="*/ 0 h 371"/>
                  <a:gd name="T2" fmla="*/ 139 w 352"/>
                  <a:gd name="T3" fmla="*/ 4 h 371"/>
                  <a:gd name="T4" fmla="*/ 107 w 352"/>
                  <a:gd name="T5" fmla="*/ 15 h 371"/>
                  <a:gd name="T6" fmla="*/ 77 w 352"/>
                  <a:gd name="T7" fmla="*/ 32 h 371"/>
                  <a:gd name="T8" fmla="*/ 51 w 352"/>
                  <a:gd name="T9" fmla="*/ 55 h 371"/>
                  <a:gd name="T10" fmla="*/ 30 w 352"/>
                  <a:gd name="T11" fmla="*/ 82 h 371"/>
                  <a:gd name="T12" fmla="*/ 13 w 352"/>
                  <a:gd name="T13" fmla="*/ 113 h 371"/>
                  <a:gd name="T14" fmla="*/ 3 w 352"/>
                  <a:gd name="T15" fmla="*/ 149 h 371"/>
                  <a:gd name="T16" fmla="*/ 0 w 352"/>
                  <a:gd name="T17" fmla="*/ 186 h 371"/>
                  <a:gd name="T18" fmla="*/ 3 w 352"/>
                  <a:gd name="T19" fmla="*/ 223 h 371"/>
                  <a:gd name="T20" fmla="*/ 13 w 352"/>
                  <a:gd name="T21" fmla="*/ 259 h 371"/>
                  <a:gd name="T22" fmla="*/ 30 w 352"/>
                  <a:gd name="T23" fmla="*/ 290 h 371"/>
                  <a:gd name="T24" fmla="*/ 51 w 352"/>
                  <a:gd name="T25" fmla="*/ 317 h 371"/>
                  <a:gd name="T26" fmla="*/ 77 w 352"/>
                  <a:gd name="T27" fmla="*/ 340 h 371"/>
                  <a:gd name="T28" fmla="*/ 107 w 352"/>
                  <a:gd name="T29" fmla="*/ 356 h 371"/>
                  <a:gd name="T30" fmla="*/ 139 w 352"/>
                  <a:gd name="T31" fmla="*/ 368 h 371"/>
                  <a:gd name="T32" fmla="*/ 175 w 352"/>
                  <a:gd name="T33" fmla="*/ 371 h 371"/>
                  <a:gd name="T34" fmla="*/ 210 w 352"/>
                  <a:gd name="T35" fmla="*/ 368 h 371"/>
                  <a:gd name="T36" fmla="*/ 244 w 352"/>
                  <a:gd name="T37" fmla="*/ 356 h 371"/>
                  <a:gd name="T38" fmla="*/ 274 w 352"/>
                  <a:gd name="T39" fmla="*/ 340 h 371"/>
                  <a:gd name="T40" fmla="*/ 300 w 352"/>
                  <a:gd name="T41" fmla="*/ 317 h 371"/>
                  <a:gd name="T42" fmla="*/ 322 w 352"/>
                  <a:gd name="T43" fmla="*/ 290 h 371"/>
                  <a:gd name="T44" fmla="*/ 338 w 352"/>
                  <a:gd name="T45" fmla="*/ 259 h 371"/>
                  <a:gd name="T46" fmla="*/ 349 w 352"/>
                  <a:gd name="T47" fmla="*/ 223 h 371"/>
                  <a:gd name="T48" fmla="*/ 352 w 352"/>
                  <a:gd name="T49" fmla="*/ 186 h 371"/>
                  <a:gd name="T50" fmla="*/ 349 w 352"/>
                  <a:gd name="T51" fmla="*/ 149 h 371"/>
                  <a:gd name="T52" fmla="*/ 338 w 352"/>
                  <a:gd name="T53" fmla="*/ 113 h 371"/>
                  <a:gd name="T54" fmla="*/ 322 w 352"/>
                  <a:gd name="T55" fmla="*/ 82 h 371"/>
                  <a:gd name="T56" fmla="*/ 300 w 352"/>
                  <a:gd name="T57" fmla="*/ 55 h 371"/>
                  <a:gd name="T58" fmla="*/ 274 w 352"/>
                  <a:gd name="T59" fmla="*/ 32 h 371"/>
                  <a:gd name="T60" fmla="*/ 244 w 352"/>
                  <a:gd name="T61" fmla="*/ 15 h 371"/>
                  <a:gd name="T62" fmla="*/ 210 w 352"/>
                  <a:gd name="T63" fmla="*/ 4 h 371"/>
                  <a:gd name="T64" fmla="*/ 175 w 352"/>
                  <a:gd name="T65" fmla="*/ 0 h 3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2"/>
                  <a:gd name="T100" fmla="*/ 0 h 371"/>
                  <a:gd name="T101" fmla="*/ 352 w 352"/>
                  <a:gd name="T102" fmla="*/ 371 h 3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2" h="371">
                    <a:moveTo>
                      <a:pt x="175" y="0"/>
                    </a:moveTo>
                    <a:lnTo>
                      <a:pt x="139" y="4"/>
                    </a:lnTo>
                    <a:lnTo>
                      <a:pt x="107" y="15"/>
                    </a:lnTo>
                    <a:lnTo>
                      <a:pt x="77" y="32"/>
                    </a:lnTo>
                    <a:lnTo>
                      <a:pt x="51" y="55"/>
                    </a:lnTo>
                    <a:lnTo>
                      <a:pt x="30" y="82"/>
                    </a:lnTo>
                    <a:lnTo>
                      <a:pt x="13" y="113"/>
                    </a:lnTo>
                    <a:lnTo>
                      <a:pt x="3" y="149"/>
                    </a:lnTo>
                    <a:lnTo>
                      <a:pt x="0" y="186"/>
                    </a:lnTo>
                    <a:lnTo>
                      <a:pt x="3" y="223"/>
                    </a:lnTo>
                    <a:lnTo>
                      <a:pt x="13" y="259"/>
                    </a:lnTo>
                    <a:lnTo>
                      <a:pt x="30" y="290"/>
                    </a:lnTo>
                    <a:lnTo>
                      <a:pt x="51" y="317"/>
                    </a:lnTo>
                    <a:lnTo>
                      <a:pt x="77" y="340"/>
                    </a:lnTo>
                    <a:lnTo>
                      <a:pt x="107" y="356"/>
                    </a:lnTo>
                    <a:lnTo>
                      <a:pt x="139" y="368"/>
                    </a:lnTo>
                    <a:lnTo>
                      <a:pt x="175" y="371"/>
                    </a:lnTo>
                    <a:lnTo>
                      <a:pt x="210" y="368"/>
                    </a:lnTo>
                    <a:lnTo>
                      <a:pt x="244" y="356"/>
                    </a:lnTo>
                    <a:lnTo>
                      <a:pt x="274" y="340"/>
                    </a:lnTo>
                    <a:lnTo>
                      <a:pt x="300" y="317"/>
                    </a:lnTo>
                    <a:lnTo>
                      <a:pt x="322" y="290"/>
                    </a:lnTo>
                    <a:lnTo>
                      <a:pt x="338" y="259"/>
                    </a:lnTo>
                    <a:lnTo>
                      <a:pt x="349" y="223"/>
                    </a:lnTo>
                    <a:lnTo>
                      <a:pt x="352" y="186"/>
                    </a:lnTo>
                    <a:lnTo>
                      <a:pt x="349" y="149"/>
                    </a:lnTo>
                    <a:lnTo>
                      <a:pt x="338" y="113"/>
                    </a:lnTo>
                    <a:lnTo>
                      <a:pt x="322" y="82"/>
                    </a:lnTo>
                    <a:lnTo>
                      <a:pt x="300" y="55"/>
                    </a:lnTo>
                    <a:lnTo>
                      <a:pt x="274" y="32"/>
                    </a:lnTo>
                    <a:lnTo>
                      <a:pt x="244" y="15"/>
                    </a:lnTo>
                    <a:lnTo>
                      <a:pt x="210" y="4"/>
                    </a:lnTo>
                    <a:lnTo>
                      <a:pt x="175" y="0"/>
                    </a:lnTo>
                    <a:close/>
                  </a:path>
                </a:pathLst>
              </a:custGeom>
              <a:solidFill>
                <a:srgbClr val="333333"/>
              </a:solidFill>
              <a:ln w="9525">
                <a:noFill/>
                <a:round/>
                <a:headEnd/>
                <a:tailEnd/>
              </a:ln>
            </p:spPr>
            <p:txBody>
              <a:bodyPr/>
              <a:lstStyle/>
              <a:p>
                <a:endParaRPr lang="en-US">
                  <a:latin typeface="+mj-lt"/>
                </a:endParaRPr>
              </a:p>
            </p:txBody>
          </p:sp>
          <p:sp>
            <p:nvSpPr>
              <p:cNvPr id="9276" name="Freeform 471"/>
              <p:cNvSpPr>
                <a:spLocks noChangeAspect="1"/>
              </p:cNvSpPr>
              <p:nvPr/>
            </p:nvSpPr>
            <p:spPr bwMode="auto">
              <a:xfrm flipH="1">
                <a:off x="4907" y="3614"/>
                <a:ext cx="223" cy="230"/>
              </a:xfrm>
              <a:custGeom>
                <a:avLst/>
                <a:gdLst>
                  <a:gd name="T0" fmla="*/ 164 w 330"/>
                  <a:gd name="T1" fmla="*/ 0 h 347"/>
                  <a:gd name="T2" fmla="*/ 131 w 330"/>
                  <a:gd name="T3" fmla="*/ 3 h 347"/>
                  <a:gd name="T4" fmla="*/ 100 w 330"/>
                  <a:gd name="T5" fmla="*/ 14 h 347"/>
                  <a:gd name="T6" fmla="*/ 72 w 330"/>
                  <a:gd name="T7" fmla="*/ 30 h 347"/>
                  <a:gd name="T8" fmla="*/ 48 w 330"/>
                  <a:gd name="T9" fmla="*/ 50 h 347"/>
                  <a:gd name="T10" fmla="*/ 27 w 330"/>
                  <a:gd name="T11" fmla="*/ 76 h 347"/>
                  <a:gd name="T12" fmla="*/ 12 w 330"/>
                  <a:gd name="T13" fmla="*/ 106 h 347"/>
                  <a:gd name="T14" fmla="*/ 3 w 330"/>
                  <a:gd name="T15" fmla="*/ 138 h 347"/>
                  <a:gd name="T16" fmla="*/ 0 w 330"/>
                  <a:gd name="T17" fmla="*/ 173 h 347"/>
                  <a:gd name="T18" fmla="*/ 3 w 330"/>
                  <a:gd name="T19" fmla="*/ 207 h 347"/>
                  <a:gd name="T20" fmla="*/ 12 w 330"/>
                  <a:gd name="T21" fmla="*/ 241 h 347"/>
                  <a:gd name="T22" fmla="*/ 27 w 330"/>
                  <a:gd name="T23" fmla="*/ 269 h 347"/>
                  <a:gd name="T24" fmla="*/ 48 w 330"/>
                  <a:gd name="T25" fmla="*/ 296 h 347"/>
                  <a:gd name="T26" fmla="*/ 72 w 330"/>
                  <a:gd name="T27" fmla="*/ 317 h 347"/>
                  <a:gd name="T28" fmla="*/ 100 w 330"/>
                  <a:gd name="T29" fmla="*/ 333 h 347"/>
                  <a:gd name="T30" fmla="*/ 131 w 330"/>
                  <a:gd name="T31" fmla="*/ 343 h 347"/>
                  <a:gd name="T32" fmla="*/ 164 w 330"/>
                  <a:gd name="T33" fmla="*/ 347 h 347"/>
                  <a:gd name="T34" fmla="*/ 198 w 330"/>
                  <a:gd name="T35" fmla="*/ 343 h 347"/>
                  <a:gd name="T36" fmla="*/ 229 w 330"/>
                  <a:gd name="T37" fmla="*/ 333 h 347"/>
                  <a:gd name="T38" fmla="*/ 256 w 330"/>
                  <a:gd name="T39" fmla="*/ 317 h 347"/>
                  <a:gd name="T40" fmla="*/ 282 w 330"/>
                  <a:gd name="T41" fmla="*/ 296 h 347"/>
                  <a:gd name="T42" fmla="*/ 301 w 330"/>
                  <a:gd name="T43" fmla="*/ 269 h 347"/>
                  <a:gd name="T44" fmla="*/ 317 w 330"/>
                  <a:gd name="T45" fmla="*/ 241 h 347"/>
                  <a:gd name="T46" fmla="*/ 327 w 330"/>
                  <a:gd name="T47" fmla="*/ 207 h 347"/>
                  <a:gd name="T48" fmla="*/ 330 w 330"/>
                  <a:gd name="T49" fmla="*/ 173 h 347"/>
                  <a:gd name="T50" fmla="*/ 327 w 330"/>
                  <a:gd name="T51" fmla="*/ 138 h 347"/>
                  <a:gd name="T52" fmla="*/ 317 w 330"/>
                  <a:gd name="T53" fmla="*/ 106 h 347"/>
                  <a:gd name="T54" fmla="*/ 301 w 330"/>
                  <a:gd name="T55" fmla="*/ 76 h 347"/>
                  <a:gd name="T56" fmla="*/ 282 w 330"/>
                  <a:gd name="T57" fmla="*/ 50 h 347"/>
                  <a:gd name="T58" fmla="*/ 256 w 330"/>
                  <a:gd name="T59" fmla="*/ 30 h 347"/>
                  <a:gd name="T60" fmla="*/ 229 w 330"/>
                  <a:gd name="T61" fmla="*/ 14 h 347"/>
                  <a:gd name="T62" fmla="*/ 198 w 330"/>
                  <a:gd name="T63" fmla="*/ 3 h 347"/>
                  <a:gd name="T64" fmla="*/ 164 w 330"/>
                  <a:gd name="T65" fmla="*/ 0 h 3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30"/>
                  <a:gd name="T100" fmla="*/ 0 h 347"/>
                  <a:gd name="T101" fmla="*/ 330 w 330"/>
                  <a:gd name="T102" fmla="*/ 347 h 3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30" h="347">
                    <a:moveTo>
                      <a:pt x="164" y="0"/>
                    </a:moveTo>
                    <a:lnTo>
                      <a:pt x="131" y="3"/>
                    </a:lnTo>
                    <a:lnTo>
                      <a:pt x="100" y="14"/>
                    </a:lnTo>
                    <a:lnTo>
                      <a:pt x="72" y="30"/>
                    </a:lnTo>
                    <a:lnTo>
                      <a:pt x="48" y="50"/>
                    </a:lnTo>
                    <a:lnTo>
                      <a:pt x="27" y="76"/>
                    </a:lnTo>
                    <a:lnTo>
                      <a:pt x="12" y="106"/>
                    </a:lnTo>
                    <a:lnTo>
                      <a:pt x="3" y="138"/>
                    </a:lnTo>
                    <a:lnTo>
                      <a:pt x="0" y="173"/>
                    </a:lnTo>
                    <a:lnTo>
                      <a:pt x="3" y="207"/>
                    </a:lnTo>
                    <a:lnTo>
                      <a:pt x="12" y="241"/>
                    </a:lnTo>
                    <a:lnTo>
                      <a:pt x="27" y="269"/>
                    </a:lnTo>
                    <a:lnTo>
                      <a:pt x="48" y="296"/>
                    </a:lnTo>
                    <a:lnTo>
                      <a:pt x="72" y="317"/>
                    </a:lnTo>
                    <a:lnTo>
                      <a:pt x="100" y="333"/>
                    </a:lnTo>
                    <a:lnTo>
                      <a:pt x="131" y="343"/>
                    </a:lnTo>
                    <a:lnTo>
                      <a:pt x="164" y="347"/>
                    </a:lnTo>
                    <a:lnTo>
                      <a:pt x="198" y="343"/>
                    </a:lnTo>
                    <a:lnTo>
                      <a:pt x="229" y="333"/>
                    </a:lnTo>
                    <a:lnTo>
                      <a:pt x="256" y="317"/>
                    </a:lnTo>
                    <a:lnTo>
                      <a:pt x="282" y="296"/>
                    </a:lnTo>
                    <a:lnTo>
                      <a:pt x="301" y="269"/>
                    </a:lnTo>
                    <a:lnTo>
                      <a:pt x="317" y="241"/>
                    </a:lnTo>
                    <a:lnTo>
                      <a:pt x="327" y="207"/>
                    </a:lnTo>
                    <a:lnTo>
                      <a:pt x="330" y="173"/>
                    </a:lnTo>
                    <a:lnTo>
                      <a:pt x="327" y="138"/>
                    </a:lnTo>
                    <a:lnTo>
                      <a:pt x="317" y="106"/>
                    </a:lnTo>
                    <a:lnTo>
                      <a:pt x="301" y="76"/>
                    </a:lnTo>
                    <a:lnTo>
                      <a:pt x="282" y="50"/>
                    </a:lnTo>
                    <a:lnTo>
                      <a:pt x="256" y="30"/>
                    </a:lnTo>
                    <a:lnTo>
                      <a:pt x="229" y="14"/>
                    </a:lnTo>
                    <a:lnTo>
                      <a:pt x="198" y="3"/>
                    </a:lnTo>
                    <a:lnTo>
                      <a:pt x="164" y="0"/>
                    </a:lnTo>
                    <a:close/>
                  </a:path>
                </a:pathLst>
              </a:custGeom>
              <a:solidFill>
                <a:schemeClr val="tx1"/>
              </a:solidFill>
              <a:ln w="9525">
                <a:noFill/>
                <a:round/>
                <a:headEnd/>
                <a:tailEnd/>
              </a:ln>
            </p:spPr>
            <p:txBody>
              <a:bodyPr/>
              <a:lstStyle/>
              <a:p>
                <a:endParaRPr lang="en-US">
                  <a:latin typeface="+mj-lt"/>
                </a:endParaRPr>
              </a:p>
            </p:txBody>
          </p:sp>
          <p:sp>
            <p:nvSpPr>
              <p:cNvPr id="9277" name="Freeform 472"/>
              <p:cNvSpPr>
                <a:spLocks noChangeAspect="1"/>
              </p:cNvSpPr>
              <p:nvPr/>
            </p:nvSpPr>
            <p:spPr bwMode="auto">
              <a:xfrm flipH="1">
                <a:off x="4084" y="3617"/>
                <a:ext cx="211" cy="217"/>
              </a:xfrm>
              <a:custGeom>
                <a:avLst/>
                <a:gdLst>
                  <a:gd name="T0" fmla="*/ 156 w 312"/>
                  <a:gd name="T1" fmla="*/ 0 h 328"/>
                  <a:gd name="T2" fmla="*/ 125 w 312"/>
                  <a:gd name="T3" fmla="*/ 4 h 328"/>
                  <a:gd name="T4" fmla="*/ 95 w 312"/>
                  <a:gd name="T5" fmla="*/ 13 h 328"/>
                  <a:gd name="T6" fmla="*/ 69 w 312"/>
                  <a:gd name="T7" fmla="*/ 28 h 328"/>
                  <a:gd name="T8" fmla="*/ 46 w 312"/>
                  <a:gd name="T9" fmla="*/ 48 h 328"/>
                  <a:gd name="T10" fmla="*/ 26 w 312"/>
                  <a:gd name="T11" fmla="*/ 73 h 328"/>
                  <a:gd name="T12" fmla="*/ 12 w 312"/>
                  <a:gd name="T13" fmla="*/ 100 h 328"/>
                  <a:gd name="T14" fmla="*/ 3 w 312"/>
                  <a:gd name="T15" fmla="*/ 131 h 328"/>
                  <a:gd name="T16" fmla="*/ 0 w 312"/>
                  <a:gd name="T17" fmla="*/ 164 h 328"/>
                  <a:gd name="T18" fmla="*/ 3 w 312"/>
                  <a:gd name="T19" fmla="*/ 197 h 328"/>
                  <a:gd name="T20" fmla="*/ 12 w 312"/>
                  <a:gd name="T21" fmla="*/ 228 h 328"/>
                  <a:gd name="T22" fmla="*/ 26 w 312"/>
                  <a:gd name="T23" fmla="*/ 256 h 328"/>
                  <a:gd name="T24" fmla="*/ 46 w 312"/>
                  <a:gd name="T25" fmla="*/ 280 h 328"/>
                  <a:gd name="T26" fmla="*/ 69 w 312"/>
                  <a:gd name="T27" fmla="*/ 301 h 328"/>
                  <a:gd name="T28" fmla="*/ 95 w 312"/>
                  <a:gd name="T29" fmla="*/ 316 h 328"/>
                  <a:gd name="T30" fmla="*/ 125 w 312"/>
                  <a:gd name="T31" fmla="*/ 325 h 328"/>
                  <a:gd name="T32" fmla="*/ 156 w 312"/>
                  <a:gd name="T33" fmla="*/ 328 h 328"/>
                  <a:gd name="T34" fmla="*/ 187 w 312"/>
                  <a:gd name="T35" fmla="*/ 325 h 328"/>
                  <a:gd name="T36" fmla="*/ 216 w 312"/>
                  <a:gd name="T37" fmla="*/ 316 h 328"/>
                  <a:gd name="T38" fmla="*/ 243 w 312"/>
                  <a:gd name="T39" fmla="*/ 301 h 328"/>
                  <a:gd name="T40" fmla="*/ 266 w 312"/>
                  <a:gd name="T41" fmla="*/ 280 h 328"/>
                  <a:gd name="T42" fmla="*/ 285 w 312"/>
                  <a:gd name="T43" fmla="*/ 256 h 328"/>
                  <a:gd name="T44" fmla="*/ 299 w 312"/>
                  <a:gd name="T45" fmla="*/ 228 h 328"/>
                  <a:gd name="T46" fmla="*/ 308 w 312"/>
                  <a:gd name="T47" fmla="*/ 197 h 328"/>
                  <a:gd name="T48" fmla="*/ 312 w 312"/>
                  <a:gd name="T49" fmla="*/ 164 h 328"/>
                  <a:gd name="T50" fmla="*/ 308 w 312"/>
                  <a:gd name="T51" fmla="*/ 131 h 328"/>
                  <a:gd name="T52" fmla="*/ 299 w 312"/>
                  <a:gd name="T53" fmla="*/ 100 h 328"/>
                  <a:gd name="T54" fmla="*/ 285 w 312"/>
                  <a:gd name="T55" fmla="*/ 73 h 328"/>
                  <a:gd name="T56" fmla="*/ 266 w 312"/>
                  <a:gd name="T57" fmla="*/ 48 h 328"/>
                  <a:gd name="T58" fmla="*/ 243 w 312"/>
                  <a:gd name="T59" fmla="*/ 28 h 328"/>
                  <a:gd name="T60" fmla="*/ 216 w 312"/>
                  <a:gd name="T61" fmla="*/ 13 h 328"/>
                  <a:gd name="T62" fmla="*/ 187 w 312"/>
                  <a:gd name="T63" fmla="*/ 4 h 328"/>
                  <a:gd name="T64" fmla="*/ 156 w 312"/>
                  <a:gd name="T65" fmla="*/ 0 h 3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8"/>
                  <a:gd name="T101" fmla="*/ 312 w 312"/>
                  <a:gd name="T102" fmla="*/ 328 h 3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8">
                    <a:moveTo>
                      <a:pt x="156" y="0"/>
                    </a:moveTo>
                    <a:lnTo>
                      <a:pt x="125" y="4"/>
                    </a:lnTo>
                    <a:lnTo>
                      <a:pt x="95" y="13"/>
                    </a:lnTo>
                    <a:lnTo>
                      <a:pt x="69" y="28"/>
                    </a:lnTo>
                    <a:lnTo>
                      <a:pt x="46" y="48"/>
                    </a:lnTo>
                    <a:lnTo>
                      <a:pt x="26" y="73"/>
                    </a:lnTo>
                    <a:lnTo>
                      <a:pt x="12" y="100"/>
                    </a:lnTo>
                    <a:lnTo>
                      <a:pt x="3" y="131"/>
                    </a:lnTo>
                    <a:lnTo>
                      <a:pt x="0" y="164"/>
                    </a:lnTo>
                    <a:lnTo>
                      <a:pt x="3" y="197"/>
                    </a:lnTo>
                    <a:lnTo>
                      <a:pt x="12" y="228"/>
                    </a:lnTo>
                    <a:lnTo>
                      <a:pt x="26" y="256"/>
                    </a:lnTo>
                    <a:lnTo>
                      <a:pt x="46" y="280"/>
                    </a:lnTo>
                    <a:lnTo>
                      <a:pt x="69" y="301"/>
                    </a:lnTo>
                    <a:lnTo>
                      <a:pt x="95" y="316"/>
                    </a:lnTo>
                    <a:lnTo>
                      <a:pt x="125" y="325"/>
                    </a:lnTo>
                    <a:lnTo>
                      <a:pt x="156" y="328"/>
                    </a:lnTo>
                    <a:lnTo>
                      <a:pt x="187" y="325"/>
                    </a:lnTo>
                    <a:lnTo>
                      <a:pt x="216" y="316"/>
                    </a:lnTo>
                    <a:lnTo>
                      <a:pt x="243" y="301"/>
                    </a:lnTo>
                    <a:lnTo>
                      <a:pt x="266" y="280"/>
                    </a:lnTo>
                    <a:lnTo>
                      <a:pt x="285" y="256"/>
                    </a:lnTo>
                    <a:lnTo>
                      <a:pt x="299" y="228"/>
                    </a:lnTo>
                    <a:lnTo>
                      <a:pt x="308" y="197"/>
                    </a:lnTo>
                    <a:lnTo>
                      <a:pt x="312" y="164"/>
                    </a:lnTo>
                    <a:lnTo>
                      <a:pt x="308" y="131"/>
                    </a:lnTo>
                    <a:lnTo>
                      <a:pt x="299" y="100"/>
                    </a:lnTo>
                    <a:lnTo>
                      <a:pt x="285" y="73"/>
                    </a:lnTo>
                    <a:lnTo>
                      <a:pt x="266" y="48"/>
                    </a:lnTo>
                    <a:lnTo>
                      <a:pt x="243" y="28"/>
                    </a:lnTo>
                    <a:lnTo>
                      <a:pt x="216" y="13"/>
                    </a:lnTo>
                    <a:lnTo>
                      <a:pt x="187" y="4"/>
                    </a:lnTo>
                    <a:lnTo>
                      <a:pt x="156" y="0"/>
                    </a:lnTo>
                    <a:close/>
                  </a:path>
                </a:pathLst>
              </a:custGeom>
              <a:solidFill>
                <a:schemeClr val="tx1"/>
              </a:solidFill>
              <a:ln w="9525">
                <a:noFill/>
                <a:round/>
                <a:headEnd/>
                <a:tailEnd/>
              </a:ln>
            </p:spPr>
            <p:txBody>
              <a:bodyPr/>
              <a:lstStyle/>
              <a:p>
                <a:endParaRPr lang="en-US">
                  <a:latin typeface="+mj-lt"/>
                </a:endParaRPr>
              </a:p>
            </p:txBody>
          </p:sp>
          <p:sp>
            <p:nvSpPr>
              <p:cNvPr id="9278" name="Freeform 473"/>
              <p:cNvSpPr>
                <a:spLocks noChangeAspect="1"/>
              </p:cNvSpPr>
              <p:nvPr/>
            </p:nvSpPr>
            <p:spPr bwMode="auto">
              <a:xfrm flipH="1">
                <a:off x="3846" y="3622"/>
                <a:ext cx="210" cy="217"/>
              </a:xfrm>
              <a:custGeom>
                <a:avLst/>
                <a:gdLst>
                  <a:gd name="T0" fmla="*/ 156 w 312"/>
                  <a:gd name="T1" fmla="*/ 0 h 329"/>
                  <a:gd name="T2" fmla="*/ 125 w 312"/>
                  <a:gd name="T3" fmla="*/ 4 h 329"/>
                  <a:gd name="T4" fmla="*/ 96 w 312"/>
                  <a:gd name="T5" fmla="*/ 13 h 329"/>
                  <a:gd name="T6" fmla="*/ 69 w 312"/>
                  <a:gd name="T7" fmla="*/ 28 h 329"/>
                  <a:gd name="T8" fmla="*/ 46 w 312"/>
                  <a:gd name="T9" fmla="*/ 49 h 329"/>
                  <a:gd name="T10" fmla="*/ 27 w 312"/>
                  <a:gd name="T11" fmla="*/ 73 h 329"/>
                  <a:gd name="T12" fmla="*/ 13 w 312"/>
                  <a:gd name="T13" fmla="*/ 100 h 329"/>
                  <a:gd name="T14" fmla="*/ 4 w 312"/>
                  <a:gd name="T15" fmla="*/ 132 h 329"/>
                  <a:gd name="T16" fmla="*/ 0 w 312"/>
                  <a:gd name="T17" fmla="*/ 164 h 329"/>
                  <a:gd name="T18" fmla="*/ 4 w 312"/>
                  <a:gd name="T19" fmla="*/ 197 h 329"/>
                  <a:gd name="T20" fmla="*/ 13 w 312"/>
                  <a:gd name="T21" fmla="*/ 228 h 329"/>
                  <a:gd name="T22" fmla="*/ 27 w 312"/>
                  <a:gd name="T23" fmla="*/ 256 h 329"/>
                  <a:gd name="T24" fmla="*/ 46 w 312"/>
                  <a:gd name="T25" fmla="*/ 280 h 329"/>
                  <a:gd name="T26" fmla="*/ 69 w 312"/>
                  <a:gd name="T27" fmla="*/ 301 h 329"/>
                  <a:gd name="T28" fmla="*/ 96 w 312"/>
                  <a:gd name="T29" fmla="*/ 316 h 329"/>
                  <a:gd name="T30" fmla="*/ 125 w 312"/>
                  <a:gd name="T31" fmla="*/ 325 h 329"/>
                  <a:gd name="T32" fmla="*/ 156 w 312"/>
                  <a:gd name="T33" fmla="*/ 329 h 329"/>
                  <a:gd name="T34" fmla="*/ 187 w 312"/>
                  <a:gd name="T35" fmla="*/ 325 h 329"/>
                  <a:gd name="T36" fmla="*/ 217 w 312"/>
                  <a:gd name="T37" fmla="*/ 316 h 329"/>
                  <a:gd name="T38" fmla="*/ 243 w 312"/>
                  <a:gd name="T39" fmla="*/ 301 h 329"/>
                  <a:gd name="T40" fmla="*/ 266 w 312"/>
                  <a:gd name="T41" fmla="*/ 280 h 329"/>
                  <a:gd name="T42" fmla="*/ 286 w 312"/>
                  <a:gd name="T43" fmla="*/ 256 h 329"/>
                  <a:gd name="T44" fmla="*/ 300 w 312"/>
                  <a:gd name="T45" fmla="*/ 228 h 329"/>
                  <a:gd name="T46" fmla="*/ 309 w 312"/>
                  <a:gd name="T47" fmla="*/ 197 h 329"/>
                  <a:gd name="T48" fmla="*/ 312 w 312"/>
                  <a:gd name="T49" fmla="*/ 164 h 329"/>
                  <a:gd name="T50" fmla="*/ 309 w 312"/>
                  <a:gd name="T51" fmla="*/ 132 h 329"/>
                  <a:gd name="T52" fmla="*/ 300 w 312"/>
                  <a:gd name="T53" fmla="*/ 100 h 329"/>
                  <a:gd name="T54" fmla="*/ 286 w 312"/>
                  <a:gd name="T55" fmla="*/ 73 h 329"/>
                  <a:gd name="T56" fmla="*/ 266 w 312"/>
                  <a:gd name="T57" fmla="*/ 49 h 329"/>
                  <a:gd name="T58" fmla="*/ 243 w 312"/>
                  <a:gd name="T59" fmla="*/ 28 h 329"/>
                  <a:gd name="T60" fmla="*/ 217 w 312"/>
                  <a:gd name="T61" fmla="*/ 13 h 329"/>
                  <a:gd name="T62" fmla="*/ 187 w 312"/>
                  <a:gd name="T63" fmla="*/ 4 h 329"/>
                  <a:gd name="T64" fmla="*/ 156 w 312"/>
                  <a:gd name="T65" fmla="*/ 0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9"/>
                  <a:gd name="T101" fmla="*/ 312 w 312"/>
                  <a:gd name="T102" fmla="*/ 329 h 3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9">
                    <a:moveTo>
                      <a:pt x="156" y="0"/>
                    </a:moveTo>
                    <a:lnTo>
                      <a:pt x="125" y="4"/>
                    </a:lnTo>
                    <a:lnTo>
                      <a:pt x="96" y="13"/>
                    </a:lnTo>
                    <a:lnTo>
                      <a:pt x="69" y="28"/>
                    </a:lnTo>
                    <a:lnTo>
                      <a:pt x="46" y="49"/>
                    </a:lnTo>
                    <a:lnTo>
                      <a:pt x="27" y="73"/>
                    </a:lnTo>
                    <a:lnTo>
                      <a:pt x="13" y="100"/>
                    </a:lnTo>
                    <a:lnTo>
                      <a:pt x="4" y="132"/>
                    </a:lnTo>
                    <a:lnTo>
                      <a:pt x="0" y="164"/>
                    </a:lnTo>
                    <a:lnTo>
                      <a:pt x="4" y="197"/>
                    </a:lnTo>
                    <a:lnTo>
                      <a:pt x="13" y="228"/>
                    </a:lnTo>
                    <a:lnTo>
                      <a:pt x="27" y="256"/>
                    </a:lnTo>
                    <a:lnTo>
                      <a:pt x="46" y="280"/>
                    </a:lnTo>
                    <a:lnTo>
                      <a:pt x="69" y="301"/>
                    </a:lnTo>
                    <a:lnTo>
                      <a:pt x="96" y="316"/>
                    </a:lnTo>
                    <a:lnTo>
                      <a:pt x="125" y="325"/>
                    </a:lnTo>
                    <a:lnTo>
                      <a:pt x="156" y="329"/>
                    </a:lnTo>
                    <a:lnTo>
                      <a:pt x="187" y="325"/>
                    </a:lnTo>
                    <a:lnTo>
                      <a:pt x="217" y="316"/>
                    </a:lnTo>
                    <a:lnTo>
                      <a:pt x="243" y="301"/>
                    </a:lnTo>
                    <a:lnTo>
                      <a:pt x="266" y="280"/>
                    </a:lnTo>
                    <a:lnTo>
                      <a:pt x="286" y="256"/>
                    </a:lnTo>
                    <a:lnTo>
                      <a:pt x="300" y="228"/>
                    </a:lnTo>
                    <a:lnTo>
                      <a:pt x="309" y="197"/>
                    </a:lnTo>
                    <a:lnTo>
                      <a:pt x="312" y="164"/>
                    </a:lnTo>
                    <a:lnTo>
                      <a:pt x="309" y="132"/>
                    </a:lnTo>
                    <a:lnTo>
                      <a:pt x="300" y="100"/>
                    </a:lnTo>
                    <a:lnTo>
                      <a:pt x="286" y="73"/>
                    </a:lnTo>
                    <a:lnTo>
                      <a:pt x="266" y="49"/>
                    </a:lnTo>
                    <a:lnTo>
                      <a:pt x="243" y="28"/>
                    </a:lnTo>
                    <a:lnTo>
                      <a:pt x="217" y="13"/>
                    </a:lnTo>
                    <a:lnTo>
                      <a:pt x="187" y="4"/>
                    </a:lnTo>
                    <a:lnTo>
                      <a:pt x="156" y="0"/>
                    </a:lnTo>
                    <a:close/>
                  </a:path>
                </a:pathLst>
              </a:custGeom>
              <a:solidFill>
                <a:schemeClr val="tx1"/>
              </a:solidFill>
              <a:ln w="9525">
                <a:noFill/>
                <a:round/>
                <a:headEnd/>
                <a:tailEnd/>
              </a:ln>
            </p:spPr>
            <p:txBody>
              <a:bodyPr/>
              <a:lstStyle/>
              <a:p>
                <a:endParaRPr lang="en-US">
                  <a:latin typeface="+mj-lt"/>
                </a:endParaRPr>
              </a:p>
            </p:txBody>
          </p:sp>
          <p:sp>
            <p:nvSpPr>
              <p:cNvPr id="9279" name="Freeform 474"/>
              <p:cNvSpPr>
                <a:spLocks noChangeAspect="1"/>
              </p:cNvSpPr>
              <p:nvPr/>
            </p:nvSpPr>
            <p:spPr bwMode="auto">
              <a:xfrm flipH="1">
                <a:off x="4940" y="3647"/>
                <a:ext cx="160" cy="167"/>
              </a:xfrm>
              <a:custGeom>
                <a:avLst/>
                <a:gdLst>
                  <a:gd name="T0" fmla="*/ 120 w 239"/>
                  <a:gd name="T1" fmla="*/ 0 h 252"/>
                  <a:gd name="T2" fmla="*/ 96 w 239"/>
                  <a:gd name="T3" fmla="*/ 3 h 252"/>
                  <a:gd name="T4" fmla="*/ 74 w 239"/>
                  <a:gd name="T5" fmla="*/ 11 h 252"/>
                  <a:gd name="T6" fmla="*/ 53 w 239"/>
                  <a:gd name="T7" fmla="*/ 22 h 252"/>
                  <a:gd name="T8" fmla="*/ 36 w 239"/>
                  <a:gd name="T9" fmla="*/ 37 h 252"/>
                  <a:gd name="T10" fmla="*/ 21 w 239"/>
                  <a:gd name="T11" fmla="*/ 56 h 252"/>
                  <a:gd name="T12" fmla="*/ 10 w 239"/>
                  <a:gd name="T13" fmla="*/ 78 h 252"/>
                  <a:gd name="T14" fmla="*/ 3 w 239"/>
                  <a:gd name="T15" fmla="*/ 101 h 252"/>
                  <a:gd name="T16" fmla="*/ 0 w 239"/>
                  <a:gd name="T17" fmla="*/ 126 h 252"/>
                  <a:gd name="T18" fmla="*/ 3 w 239"/>
                  <a:gd name="T19" fmla="*/ 151 h 252"/>
                  <a:gd name="T20" fmla="*/ 10 w 239"/>
                  <a:gd name="T21" fmla="*/ 174 h 252"/>
                  <a:gd name="T22" fmla="*/ 21 w 239"/>
                  <a:gd name="T23" fmla="*/ 196 h 252"/>
                  <a:gd name="T24" fmla="*/ 36 w 239"/>
                  <a:gd name="T25" fmla="*/ 215 h 252"/>
                  <a:gd name="T26" fmla="*/ 53 w 239"/>
                  <a:gd name="T27" fmla="*/ 230 h 252"/>
                  <a:gd name="T28" fmla="*/ 74 w 239"/>
                  <a:gd name="T29" fmla="*/ 241 h 252"/>
                  <a:gd name="T30" fmla="*/ 96 w 239"/>
                  <a:gd name="T31" fmla="*/ 249 h 252"/>
                  <a:gd name="T32" fmla="*/ 120 w 239"/>
                  <a:gd name="T33" fmla="*/ 252 h 252"/>
                  <a:gd name="T34" fmla="*/ 144 w 239"/>
                  <a:gd name="T35" fmla="*/ 249 h 252"/>
                  <a:gd name="T36" fmla="*/ 167 w 239"/>
                  <a:gd name="T37" fmla="*/ 241 h 252"/>
                  <a:gd name="T38" fmla="*/ 187 w 239"/>
                  <a:gd name="T39" fmla="*/ 230 h 252"/>
                  <a:gd name="T40" fmla="*/ 204 w 239"/>
                  <a:gd name="T41" fmla="*/ 215 h 252"/>
                  <a:gd name="T42" fmla="*/ 219 w 239"/>
                  <a:gd name="T43" fmla="*/ 196 h 252"/>
                  <a:gd name="T44" fmla="*/ 230 w 239"/>
                  <a:gd name="T45" fmla="*/ 174 h 252"/>
                  <a:gd name="T46" fmla="*/ 236 w 239"/>
                  <a:gd name="T47" fmla="*/ 151 h 252"/>
                  <a:gd name="T48" fmla="*/ 239 w 239"/>
                  <a:gd name="T49" fmla="*/ 126 h 252"/>
                  <a:gd name="T50" fmla="*/ 236 w 239"/>
                  <a:gd name="T51" fmla="*/ 101 h 252"/>
                  <a:gd name="T52" fmla="*/ 230 w 239"/>
                  <a:gd name="T53" fmla="*/ 78 h 252"/>
                  <a:gd name="T54" fmla="*/ 219 w 239"/>
                  <a:gd name="T55" fmla="*/ 56 h 252"/>
                  <a:gd name="T56" fmla="*/ 204 w 239"/>
                  <a:gd name="T57" fmla="*/ 37 h 252"/>
                  <a:gd name="T58" fmla="*/ 187 w 239"/>
                  <a:gd name="T59" fmla="*/ 22 h 252"/>
                  <a:gd name="T60" fmla="*/ 167 w 239"/>
                  <a:gd name="T61" fmla="*/ 11 h 252"/>
                  <a:gd name="T62" fmla="*/ 144 w 239"/>
                  <a:gd name="T63" fmla="*/ 3 h 252"/>
                  <a:gd name="T64" fmla="*/ 120 w 239"/>
                  <a:gd name="T65" fmla="*/ 0 h 2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9"/>
                  <a:gd name="T100" fmla="*/ 0 h 252"/>
                  <a:gd name="T101" fmla="*/ 239 w 239"/>
                  <a:gd name="T102" fmla="*/ 252 h 2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9" h="252">
                    <a:moveTo>
                      <a:pt x="120" y="0"/>
                    </a:moveTo>
                    <a:lnTo>
                      <a:pt x="96" y="3"/>
                    </a:lnTo>
                    <a:lnTo>
                      <a:pt x="74" y="11"/>
                    </a:lnTo>
                    <a:lnTo>
                      <a:pt x="53" y="22"/>
                    </a:lnTo>
                    <a:lnTo>
                      <a:pt x="36" y="37"/>
                    </a:lnTo>
                    <a:lnTo>
                      <a:pt x="21" y="56"/>
                    </a:lnTo>
                    <a:lnTo>
                      <a:pt x="10" y="78"/>
                    </a:lnTo>
                    <a:lnTo>
                      <a:pt x="3" y="101"/>
                    </a:lnTo>
                    <a:lnTo>
                      <a:pt x="0" y="126"/>
                    </a:lnTo>
                    <a:lnTo>
                      <a:pt x="3" y="151"/>
                    </a:lnTo>
                    <a:lnTo>
                      <a:pt x="10" y="174"/>
                    </a:lnTo>
                    <a:lnTo>
                      <a:pt x="21" y="196"/>
                    </a:lnTo>
                    <a:lnTo>
                      <a:pt x="36" y="215"/>
                    </a:lnTo>
                    <a:lnTo>
                      <a:pt x="53" y="230"/>
                    </a:lnTo>
                    <a:lnTo>
                      <a:pt x="74" y="241"/>
                    </a:lnTo>
                    <a:lnTo>
                      <a:pt x="96" y="249"/>
                    </a:lnTo>
                    <a:lnTo>
                      <a:pt x="120" y="252"/>
                    </a:lnTo>
                    <a:lnTo>
                      <a:pt x="144" y="249"/>
                    </a:lnTo>
                    <a:lnTo>
                      <a:pt x="167" y="241"/>
                    </a:lnTo>
                    <a:lnTo>
                      <a:pt x="187" y="230"/>
                    </a:lnTo>
                    <a:lnTo>
                      <a:pt x="204" y="215"/>
                    </a:lnTo>
                    <a:lnTo>
                      <a:pt x="219" y="196"/>
                    </a:lnTo>
                    <a:lnTo>
                      <a:pt x="230" y="174"/>
                    </a:lnTo>
                    <a:lnTo>
                      <a:pt x="236" y="151"/>
                    </a:lnTo>
                    <a:lnTo>
                      <a:pt x="239" y="126"/>
                    </a:lnTo>
                    <a:lnTo>
                      <a:pt x="236" y="101"/>
                    </a:lnTo>
                    <a:lnTo>
                      <a:pt x="230" y="78"/>
                    </a:lnTo>
                    <a:lnTo>
                      <a:pt x="219" y="56"/>
                    </a:lnTo>
                    <a:lnTo>
                      <a:pt x="204" y="37"/>
                    </a:lnTo>
                    <a:lnTo>
                      <a:pt x="187" y="22"/>
                    </a:lnTo>
                    <a:lnTo>
                      <a:pt x="167" y="11"/>
                    </a:lnTo>
                    <a:lnTo>
                      <a:pt x="144" y="3"/>
                    </a:lnTo>
                    <a:lnTo>
                      <a:pt x="120" y="0"/>
                    </a:lnTo>
                    <a:close/>
                  </a:path>
                </a:pathLst>
              </a:custGeom>
              <a:solidFill>
                <a:srgbClr val="1C263F"/>
              </a:solidFill>
              <a:ln w="9525">
                <a:noFill/>
                <a:round/>
                <a:headEnd/>
                <a:tailEnd/>
              </a:ln>
            </p:spPr>
            <p:txBody>
              <a:bodyPr/>
              <a:lstStyle/>
              <a:p>
                <a:endParaRPr lang="en-US">
                  <a:latin typeface="+mj-lt"/>
                </a:endParaRPr>
              </a:p>
            </p:txBody>
          </p:sp>
          <p:sp>
            <p:nvSpPr>
              <p:cNvPr id="9280" name="Freeform 475"/>
              <p:cNvSpPr>
                <a:spLocks noChangeAspect="1"/>
              </p:cNvSpPr>
              <p:nvPr/>
            </p:nvSpPr>
            <p:spPr bwMode="auto">
              <a:xfrm flipH="1">
                <a:off x="4115" y="3647"/>
                <a:ext cx="152" cy="158"/>
              </a:xfrm>
              <a:custGeom>
                <a:avLst/>
                <a:gdLst>
                  <a:gd name="T0" fmla="*/ 113 w 226"/>
                  <a:gd name="T1" fmla="*/ 0 h 238"/>
                  <a:gd name="T2" fmla="*/ 90 w 226"/>
                  <a:gd name="T3" fmla="*/ 3 h 238"/>
                  <a:gd name="T4" fmla="*/ 69 w 226"/>
                  <a:gd name="T5" fmla="*/ 10 h 238"/>
                  <a:gd name="T6" fmla="*/ 50 w 226"/>
                  <a:gd name="T7" fmla="*/ 21 h 238"/>
                  <a:gd name="T8" fmla="*/ 33 w 226"/>
                  <a:gd name="T9" fmla="*/ 35 h 238"/>
                  <a:gd name="T10" fmla="*/ 20 w 226"/>
                  <a:gd name="T11" fmla="*/ 52 h 238"/>
                  <a:gd name="T12" fmla="*/ 9 w 226"/>
                  <a:gd name="T13" fmla="*/ 73 h 238"/>
                  <a:gd name="T14" fmla="*/ 2 w 226"/>
                  <a:gd name="T15" fmla="*/ 95 h 238"/>
                  <a:gd name="T16" fmla="*/ 0 w 226"/>
                  <a:gd name="T17" fmla="*/ 119 h 238"/>
                  <a:gd name="T18" fmla="*/ 2 w 226"/>
                  <a:gd name="T19" fmla="*/ 143 h 238"/>
                  <a:gd name="T20" fmla="*/ 9 w 226"/>
                  <a:gd name="T21" fmla="*/ 165 h 238"/>
                  <a:gd name="T22" fmla="*/ 20 w 226"/>
                  <a:gd name="T23" fmla="*/ 186 h 238"/>
                  <a:gd name="T24" fmla="*/ 33 w 226"/>
                  <a:gd name="T25" fmla="*/ 203 h 238"/>
                  <a:gd name="T26" fmla="*/ 50 w 226"/>
                  <a:gd name="T27" fmla="*/ 217 h 238"/>
                  <a:gd name="T28" fmla="*/ 69 w 226"/>
                  <a:gd name="T29" fmla="*/ 228 h 238"/>
                  <a:gd name="T30" fmla="*/ 90 w 226"/>
                  <a:gd name="T31" fmla="*/ 235 h 238"/>
                  <a:gd name="T32" fmla="*/ 113 w 226"/>
                  <a:gd name="T33" fmla="*/ 238 h 238"/>
                  <a:gd name="T34" fmla="*/ 136 w 226"/>
                  <a:gd name="T35" fmla="*/ 235 h 238"/>
                  <a:gd name="T36" fmla="*/ 157 w 226"/>
                  <a:gd name="T37" fmla="*/ 228 h 238"/>
                  <a:gd name="T38" fmla="*/ 176 w 226"/>
                  <a:gd name="T39" fmla="*/ 217 h 238"/>
                  <a:gd name="T40" fmla="*/ 192 w 226"/>
                  <a:gd name="T41" fmla="*/ 203 h 238"/>
                  <a:gd name="T42" fmla="*/ 206 w 226"/>
                  <a:gd name="T43" fmla="*/ 186 h 238"/>
                  <a:gd name="T44" fmla="*/ 217 w 226"/>
                  <a:gd name="T45" fmla="*/ 165 h 238"/>
                  <a:gd name="T46" fmla="*/ 224 w 226"/>
                  <a:gd name="T47" fmla="*/ 143 h 238"/>
                  <a:gd name="T48" fmla="*/ 226 w 226"/>
                  <a:gd name="T49" fmla="*/ 119 h 238"/>
                  <a:gd name="T50" fmla="*/ 224 w 226"/>
                  <a:gd name="T51" fmla="*/ 95 h 238"/>
                  <a:gd name="T52" fmla="*/ 217 w 226"/>
                  <a:gd name="T53" fmla="*/ 73 h 238"/>
                  <a:gd name="T54" fmla="*/ 206 w 226"/>
                  <a:gd name="T55" fmla="*/ 52 h 238"/>
                  <a:gd name="T56" fmla="*/ 192 w 226"/>
                  <a:gd name="T57" fmla="*/ 35 h 238"/>
                  <a:gd name="T58" fmla="*/ 176 w 226"/>
                  <a:gd name="T59" fmla="*/ 21 h 238"/>
                  <a:gd name="T60" fmla="*/ 157 w 226"/>
                  <a:gd name="T61" fmla="*/ 10 h 238"/>
                  <a:gd name="T62" fmla="*/ 136 w 226"/>
                  <a:gd name="T63" fmla="*/ 3 h 238"/>
                  <a:gd name="T64" fmla="*/ 113 w 226"/>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6"/>
                  <a:gd name="T100" fmla="*/ 0 h 238"/>
                  <a:gd name="T101" fmla="*/ 226 w 226"/>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6" h="238">
                    <a:moveTo>
                      <a:pt x="113" y="0"/>
                    </a:moveTo>
                    <a:lnTo>
                      <a:pt x="90" y="3"/>
                    </a:lnTo>
                    <a:lnTo>
                      <a:pt x="69" y="10"/>
                    </a:lnTo>
                    <a:lnTo>
                      <a:pt x="50" y="21"/>
                    </a:lnTo>
                    <a:lnTo>
                      <a:pt x="33" y="35"/>
                    </a:lnTo>
                    <a:lnTo>
                      <a:pt x="20" y="52"/>
                    </a:lnTo>
                    <a:lnTo>
                      <a:pt x="9" y="73"/>
                    </a:lnTo>
                    <a:lnTo>
                      <a:pt x="2" y="95"/>
                    </a:lnTo>
                    <a:lnTo>
                      <a:pt x="0" y="119"/>
                    </a:lnTo>
                    <a:lnTo>
                      <a:pt x="2" y="143"/>
                    </a:lnTo>
                    <a:lnTo>
                      <a:pt x="9" y="165"/>
                    </a:lnTo>
                    <a:lnTo>
                      <a:pt x="20" y="186"/>
                    </a:lnTo>
                    <a:lnTo>
                      <a:pt x="33" y="203"/>
                    </a:lnTo>
                    <a:lnTo>
                      <a:pt x="50" y="217"/>
                    </a:lnTo>
                    <a:lnTo>
                      <a:pt x="69" y="228"/>
                    </a:lnTo>
                    <a:lnTo>
                      <a:pt x="90" y="235"/>
                    </a:lnTo>
                    <a:lnTo>
                      <a:pt x="113" y="238"/>
                    </a:lnTo>
                    <a:lnTo>
                      <a:pt x="136" y="235"/>
                    </a:lnTo>
                    <a:lnTo>
                      <a:pt x="157" y="228"/>
                    </a:lnTo>
                    <a:lnTo>
                      <a:pt x="176" y="217"/>
                    </a:lnTo>
                    <a:lnTo>
                      <a:pt x="192" y="203"/>
                    </a:lnTo>
                    <a:lnTo>
                      <a:pt x="206" y="186"/>
                    </a:lnTo>
                    <a:lnTo>
                      <a:pt x="217" y="165"/>
                    </a:lnTo>
                    <a:lnTo>
                      <a:pt x="224" y="143"/>
                    </a:lnTo>
                    <a:lnTo>
                      <a:pt x="226" y="119"/>
                    </a:lnTo>
                    <a:lnTo>
                      <a:pt x="224" y="95"/>
                    </a:lnTo>
                    <a:lnTo>
                      <a:pt x="217" y="73"/>
                    </a:lnTo>
                    <a:lnTo>
                      <a:pt x="206" y="52"/>
                    </a:lnTo>
                    <a:lnTo>
                      <a:pt x="192" y="35"/>
                    </a:lnTo>
                    <a:lnTo>
                      <a:pt x="176" y="21"/>
                    </a:lnTo>
                    <a:lnTo>
                      <a:pt x="157" y="10"/>
                    </a:lnTo>
                    <a:lnTo>
                      <a:pt x="136" y="3"/>
                    </a:lnTo>
                    <a:lnTo>
                      <a:pt x="113" y="0"/>
                    </a:lnTo>
                    <a:close/>
                  </a:path>
                </a:pathLst>
              </a:custGeom>
              <a:solidFill>
                <a:srgbClr val="1C263F"/>
              </a:solidFill>
              <a:ln w="9525">
                <a:noFill/>
                <a:round/>
                <a:headEnd/>
                <a:tailEnd/>
              </a:ln>
            </p:spPr>
            <p:txBody>
              <a:bodyPr/>
              <a:lstStyle/>
              <a:p>
                <a:endParaRPr lang="en-US">
                  <a:latin typeface="+mj-lt"/>
                </a:endParaRPr>
              </a:p>
            </p:txBody>
          </p:sp>
          <p:sp>
            <p:nvSpPr>
              <p:cNvPr id="9281" name="Freeform 476"/>
              <p:cNvSpPr>
                <a:spLocks noChangeAspect="1"/>
              </p:cNvSpPr>
              <p:nvPr/>
            </p:nvSpPr>
            <p:spPr bwMode="auto">
              <a:xfrm flipH="1">
                <a:off x="3877" y="3653"/>
                <a:ext cx="152" cy="157"/>
              </a:xfrm>
              <a:custGeom>
                <a:avLst/>
                <a:gdLst>
                  <a:gd name="T0" fmla="*/ 113 w 225"/>
                  <a:gd name="T1" fmla="*/ 0 h 238"/>
                  <a:gd name="T2" fmla="*/ 90 w 225"/>
                  <a:gd name="T3" fmla="*/ 3 h 238"/>
                  <a:gd name="T4" fmla="*/ 69 w 225"/>
                  <a:gd name="T5" fmla="*/ 10 h 238"/>
                  <a:gd name="T6" fmla="*/ 49 w 225"/>
                  <a:gd name="T7" fmla="*/ 21 h 238"/>
                  <a:gd name="T8" fmla="*/ 33 w 225"/>
                  <a:gd name="T9" fmla="*/ 35 h 238"/>
                  <a:gd name="T10" fmla="*/ 19 w 225"/>
                  <a:gd name="T11" fmla="*/ 52 h 238"/>
                  <a:gd name="T12" fmla="*/ 9 w 225"/>
                  <a:gd name="T13" fmla="*/ 73 h 238"/>
                  <a:gd name="T14" fmla="*/ 2 w 225"/>
                  <a:gd name="T15" fmla="*/ 95 h 238"/>
                  <a:gd name="T16" fmla="*/ 0 w 225"/>
                  <a:gd name="T17" fmla="*/ 119 h 238"/>
                  <a:gd name="T18" fmla="*/ 2 w 225"/>
                  <a:gd name="T19" fmla="*/ 143 h 238"/>
                  <a:gd name="T20" fmla="*/ 9 w 225"/>
                  <a:gd name="T21" fmla="*/ 165 h 238"/>
                  <a:gd name="T22" fmla="*/ 19 w 225"/>
                  <a:gd name="T23" fmla="*/ 186 h 238"/>
                  <a:gd name="T24" fmla="*/ 33 w 225"/>
                  <a:gd name="T25" fmla="*/ 203 h 238"/>
                  <a:gd name="T26" fmla="*/ 49 w 225"/>
                  <a:gd name="T27" fmla="*/ 217 h 238"/>
                  <a:gd name="T28" fmla="*/ 69 w 225"/>
                  <a:gd name="T29" fmla="*/ 229 h 238"/>
                  <a:gd name="T30" fmla="*/ 90 w 225"/>
                  <a:gd name="T31" fmla="*/ 235 h 238"/>
                  <a:gd name="T32" fmla="*/ 113 w 225"/>
                  <a:gd name="T33" fmla="*/ 238 h 238"/>
                  <a:gd name="T34" fmla="*/ 136 w 225"/>
                  <a:gd name="T35" fmla="*/ 235 h 238"/>
                  <a:gd name="T36" fmla="*/ 156 w 225"/>
                  <a:gd name="T37" fmla="*/ 229 h 238"/>
                  <a:gd name="T38" fmla="*/ 176 w 225"/>
                  <a:gd name="T39" fmla="*/ 217 h 238"/>
                  <a:gd name="T40" fmla="*/ 192 w 225"/>
                  <a:gd name="T41" fmla="*/ 203 h 238"/>
                  <a:gd name="T42" fmla="*/ 206 w 225"/>
                  <a:gd name="T43" fmla="*/ 186 h 238"/>
                  <a:gd name="T44" fmla="*/ 216 w 225"/>
                  <a:gd name="T45" fmla="*/ 165 h 238"/>
                  <a:gd name="T46" fmla="*/ 223 w 225"/>
                  <a:gd name="T47" fmla="*/ 143 h 238"/>
                  <a:gd name="T48" fmla="*/ 225 w 225"/>
                  <a:gd name="T49" fmla="*/ 119 h 238"/>
                  <a:gd name="T50" fmla="*/ 223 w 225"/>
                  <a:gd name="T51" fmla="*/ 95 h 238"/>
                  <a:gd name="T52" fmla="*/ 216 w 225"/>
                  <a:gd name="T53" fmla="*/ 73 h 238"/>
                  <a:gd name="T54" fmla="*/ 206 w 225"/>
                  <a:gd name="T55" fmla="*/ 52 h 238"/>
                  <a:gd name="T56" fmla="*/ 192 w 225"/>
                  <a:gd name="T57" fmla="*/ 35 h 238"/>
                  <a:gd name="T58" fmla="*/ 176 w 225"/>
                  <a:gd name="T59" fmla="*/ 21 h 238"/>
                  <a:gd name="T60" fmla="*/ 156 w 225"/>
                  <a:gd name="T61" fmla="*/ 10 h 238"/>
                  <a:gd name="T62" fmla="*/ 136 w 225"/>
                  <a:gd name="T63" fmla="*/ 3 h 238"/>
                  <a:gd name="T64" fmla="*/ 113 w 225"/>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5"/>
                  <a:gd name="T100" fmla="*/ 0 h 238"/>
                  <a:gd name="T101" fmla="*/ 225 w 225"/>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5" h="238">
                    <a:moveTo>
                      <a:pt x="113" y="0"/>
                    </a:moveTo>
                    <a:lnTo>
                      <a:pt x="90" y="3"/>
                    </a:lnTo>
                    <a:lnTo>
                      <a:pt x="69" y="10"/>
                    </a:lnTo>
                    <a:lnTo>
                      <a:pt x="49" y="21"/>
                    </a:lnTo>
                    <a:lnTo>
                      <a:pt x="33" y="35"/>
                    </a:lnTo>
                    <a:lnTo>
                      <a:pt x="19" y="52"/>
                    </a:lnTo>
                    <a:lnTo>
                      <a:pt x="9" y="73"/>
                    </a:lnTo>
                    <a:lnTo>
                      <a:pt x="2" y="95"/>
                    </a:lnTo>
                    <a:lnTo>
                      <a:pt x="0" y="119"/>
                    </a:lnTo>
                    <a:lnTo>
                      <a:pt x="2" y="143"/>
                    </a:lnTo>
                    <a:lnTo>
                      <a:pt x="9" y="165"/>
                    </a:lnTo>
                    <a:lnTo>
                      <a:pt x="19" y="186"/>
                    </a:lnTo>
                    <a:lnTo>
                      <a:pt x="33" y="203"/>
                    </a:lnTo>
                    <a:lnTo>
                      <a:pt x="49" y="217"/>
                    </a:lnTo>
                    <a:lnTo>
                      <a:pt x="69" y="229"/>
                    </a:lnTo>
                    <a:lnTo>
                      <a:pt x="90" y="235"/>
                    </a:lnTo>
                    <a:lnTo>
                      <a:pt x="113" y="238"/>
                    </a:lnTo>
                    <a:lnTo>
                      <a:pt x="136" y="235"/>
                    </a:lnTo>
                    <a:lnTo>
                      <a:pt x="156" y="229"/>
                    </a:lnTo>
                    <a:lnTo>
                      <a:pt x="176" y="217"/>
                    </a:lnTo>
                    <a:lnTo>
                      <a:pt x="192" y="203"/>
                    </a:lnTo>
                    <a:lnTo>
                      <a:pt x="206" y="186"/>
                    </a:lnTo>
                    <a:lnTo>
                      <a:pt x="216" y="165"/>
                    </a:lnTo>
                    <a:lnTo>
                      <a:pt x="223" y="143"/>
                    </a:lnTo>
                    <a:lnTo>
                      <a:pt x="225" y="119"/>
                    </a:lnTo>
                    <a:lnTo>
                      <a:pt x="223" y="95"/>
                    </a:lnTo>
                    <a:lnTo>
                      <a:pt x="216" y="73"/>
                    </a:lnTo>
                    <a:lnTo>
                      <a:pt x="206" y="52"/>
                    </a:lnTo>
                    <a:lnTo>
                      <a:pt x="192" y="35"/>
                    </a:lnTo>
                    <a:lnTo>
                      <a:pt x="176" y="21"/>
                    </a:lnTo>
                    <a:lnTo>
                      <a:pt x="156" y="10"/>
                    </a:lnTo>
                    <a:lnTo>
                      <a:pt x="136" y="3"/>
                    </a:lnTo>
                    <a:lnTo>
                      <a:pt x="113" y="0"/>
                    </a:lnTo>
                    <a:close/>
                  </a:path>
                </a:pathLst>
              </a:custGeom>
              <a:solidFill>
                <a:srgbClr val="1C263F"/>
              </a:solidFill>
              <a:ln w="9525">
                <a:noFill/>
                <a:round/>
                <a:headEnd/>
                <a:tailEnd/>
              </a:ln>
            </p:spPr>
            <p:txBody>
              <a:bodyPr/>
              <a:lstStyle/>
              <a:p>
                <a:endParaRPr lang="en-US">
                  <a:latin typeface="+mj-lt"/>
                </a:endParaRPr>
              </a:p>
            </p:txBody>
          </p:sp>
          <p:sp>
            <p:nvSpPr>
              <p:cNvPr id="9282" name="Freeform 477"/>
              <p:cNvSpPr>
                <a:spLocks noChangeAspect="1"/>
              </p:cNvSpPr>
              <p:nvPr/>
            </p:nvSpPr>
            <p:spPr bwMode="auto">
              <a:xfrm flipH="1">
                <a:off x="4948" y="3656"/>
                <a:ext cx="140" cy="145"/>
              </a:xfrm>
              <a:custGeom>
                <a:avLst/>
                <a:gdLst>
                  <a:gd name="T0" fmla="*/ 104 w 207"/>
                  <a:gd name="T1" fmla="*/ 0 h 219"/>
                  <a:gd name="T2" fmla="*/ 83 w 207"/>
                  <a:gd name="T3" fmla="*/ 2 h 219"/>
                  <a:gd name="T4" fmla="*/ 63 w 207"/>
                  <a:gd name="T5" fmla="*/ 9 h 219"/>
                  <a:gd name="T6" fmla="*/ 46 w 207"/>
                  <a:gd name="T7" fmla="*/ 18 h 219"/>
                  <a:gd name="T8" fmla="*/ 30 w 207"/>
                  <a:gd name="T9" fmla="*/ 32 h 219"/>
                  <a:gd name="T10" fmla="*/ 17 w 207"/>
                  <a:gd name="T11" fmla="*/ 48 h 219"/>
                  <a:gd name="T12" fmla="*/ 8 w 207"/>
                  <a:gd name="T13" fmla="*/ 67 h 219"/>
                  <a:gd name="T14" fmla="*/ 2 w 207"/>
                  <a:gd name="T15" fmla="*/ 88 h 219"/>
                  <a:gd name="T16" fmla="*/ 0 w 207"/>
                  <a:gd name="T17" fmla="*/ 109 h 219"/>
                  <a:gd name="T18" fmla="*/ 2 w 207"/>
                  <a:gd name="T19" fmla="*/ 131 h 219"/>
                  <a:gd name="T20" fmla="*/ 8 w 207"/>
                  <a:gd name="T21" fmla="*/ 152 h 219"/>
                  <a:gd name="T22" fmla="*/ 17 w 207"/>
                  <a:gd name="T23" fmla="*/ 171 h 219"/>
                  <a:gd name="T24" fmla="*/ 30 w 207"/>
                  <a:gd name="T25" fmla="*/ 187 h 219"/>
                  <a:gd name="T26" fmla="*/ 46 w 207"/>
                  <a:gd name="T27" fmla="*/ 201 h 219"/>
                  <a:gd name="T28" fmla="*/ 63 w 207"/>
                  <a:gd name="T29" fmla="*/ 210 h 219"/>
                  <a:gd name="T30" fmla="*/ 83 w 207"/>
                  <a:gd name="T31" fmla="*/ 217 h 219"/>
                  <a:gd name="T32" fmla="*/ 104 w 207"/>
                  <a:gd name="T33" fmla="*/ 219 h 219"/>
                  <a:gd name="T34" fmla="*/ 124 w 207"/>
                  <a:gd name="T35" fmla="*/ 217 h 219"/>
                  <a:gd name="T36" fmla="*/ 144 w 207"/>
                  <a:gd name="T37" fmla="*/ 210 h 219"/>
                  <a:gd name="T38" fmla="*/ 161 w 207"/>
                  <a:gd name="T39" fmla="*/ 201 h 219"/>
                  <a:gd name="T40" fmla="*/ 176 w 207"/>
                  <a:gd name="T41" fmla="*/ 187 h 219"/>
                  <a:gd name="T42" fmla="*/ 189 w 207"/>
                  <a:gd name="T43" fmla="*/ 171 h 219"/>
                  <a:gd name="T44" fmla="*/ 199 w 207"/>
                  <a:gd name="T45" fmla="*/ 152 h 219"/>
                  <a:gd name="T46" fmla="*/ 205 w 207"/>
                  <a:gd name="T47" fmla="*/ 131 h 219"/>
                  <a:gd name="T48" fmla="*/ 207 w 207"/>
                  <a:gd name="T49" fmla="*/ 109 h 219"/>
                  <a:gd name="T50" fmla="*/ 205 w 207"/>
                  <a:gd name="T51" fmla="*/ 88 h 219"/>
                  <a:gd name="T52" fmla="*/ 199 w 207"/>
                  <a:gd name="T53" fmla="*/ 67 h 219"/>
                  <a:gd name="T54" fmla="*/ 189 w 207"/>
                  <a:gd name="T55" fmla="*/ 48 h 219"/>
                  <a:gd name="T56" fmla="*/ 176 w 207"/>
                  <a:gd name="T57" fmla="*/ 32 h 219"/>
                  <a:gd name="T58" fmla="*/ 161 w 207"/>
                  <a:gd name="T59" fmla="*/ 18 h 219"/>
                  <a:gd name="T60" fmla="*/ 144 w 207"/>
                  <a:gd name="T61" fmla="*/ 9 h 219"/>
                  <a:gd name="T62" fmla="*/ 124 w 207"/>
                  <a:gd name="T63" fmla="*/ 2 h 219"/>
                  <a:gd name="T64" fmla="*/ 104 w 207"/>
                  <a:gd name="T65" fmla="*/ 0 h 2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7"/>
                  <a:gd name="T100" fmla="*/ 0 h 219"/>
                  <a:gd name="T101" fmla="*/ 207 w 207"/>
                  <a:gd name="T102" fmla="*/ 219 h 2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7" h="219">
                    <a:moveTo>
                      <a:pt x="104" y="0"/>
                    </a:moveTo>
                    <a:lnTo>
                      <a:pt x="83" y="2"/>
                    </a:lnTo>
                    <a:lnTo>
                      <a:pt x="63" y="9"/>
                    </a:lnTo>
                    <a:lnTo>
                      <a:pt x="46" y="18"/>
                    </a:lnTo>
                    <a:lnTo>
                      <a:pt x="30" y="32"/>
                    </a:lnTo>
                    <a:lnTo>
                      <a:pt x="17" y="48"/>
                    </a:lnTo>
                    <a:lnTo>
                      <a:pt x="8" y="67"/>
                    </a:lnTo>
                    <a:lnTo>
                      <a:pt x="2" y="88"/>
                    </a:lnTo>
                    <a:lnTo>
                      <a:pt x="0" y="109"/>
                    </a:lnTo>
                    <a:lnTo>
                      <a:pt x="2" y="131"/>
                    </a:lnTo>
                    <a:lnTo>
                      <a:pt x="8" y="152"/>
                    </a:lnTo>
                    <a:lnTo>
                      <a:pt x="17" y="171"/>
                    </a:lnTo>
                    <a:lnTo>
                      <a:pt x="30" y="187"/>
                    </a:lnTo>
                    <a:lnTo>
                      <a:pt x="46" y="201"/>
                    </a:lnTo>
                    <a:lnTo>
                      <a:pt x="63" y="210"/>
                    </a:lnTo>
                    <a:lnTo>
                      <a:pt x="83" y="217"/>
                    </a:lnTo>
                    <a:lnTo>
                      <a:pt x="104" y="219"/>
                    </a:lnTo>
                    <a:lnTo>
                      <a:pt x="124" y="217"/>
                    </a:lnTo>
                    <a:lnTo>
                      <a:pt x="144" y="210"/>
                    </a:lnTo>
                    <a:lnTo>
                      <a:pt x="161" y="201"/>
                    </a:lnTo>
                    <a:lnTo>
                      <a:pt x="176" y="187"/>
                    </a:lnTo>
                    <a:lnTo>
                      <a:pt x="189" y="171"/>
                    </a:lnTo>
                    <a:lnTo>
                      <a:pt x="199" y="152"/>
                    </a:lnTo>
                    <a:lnTo>
                      <a:pt x="205" y="131"/>
                    </a:lnTo>
                    <a:lnTo>
                      <a:pt x="207" y="109"/>
                    </a:lnTo>
                    <a:lnTo>
                      <a:pt x="205" y="88"/>
                    </a:lnTo>
                    <a:lnTo>
                      <a:pt x="199" y="67"/>
                    </a:lnTo>
                    <a:lnTo>
                      <a:pt x="189" y="48"/>
                    </a:lnTo>
                    <a:lnTo>
                      <a:pt x="176" y="32"/>
                    </a:lnTo>
                    <a:lnTo>
                      <a:pt x="161" y="18"/>
                    </a:lnTo>
                    <a:lnTo>
                      <a:pt x="144" y="9"/>
                    </a:lnTo>
                    <a:lnTo>
                      <a:pt x="124" y="2"/>
                    </a:lnTo>
                    <a:lnTo>
                      <a:pt x="104" y="0"/>
                    </a:lnTo>
                    <a:close/>
                  </a:path>
                </a:pathLst>
              </a:custGeom>
              <a:solidFill>
                <a:srgbClr val="C0C0C0"/>
              </a:solidFill>
              <a:ln w="9525">
                <a:noFill/>
                <a:round/>
                <a:headEnd/>
                <a:tailEnd/>
              </a:ln>
            </p:spPr>
            <p:txBody>
              <a:bodyPr/>
              <a:lstStyle/>
              <a:p>
                <a:endParaRPr lang="en-US">
                  <a:latin typeface="+mj-lt"/>
                </a:endParaRPr>
              </a:p>
            </p:txBody>
          </p:sp>
          <p:sp>
            <p:nvSpPr>
              <p:cNvPr id="9283" name="Freeform 478"/>
              <p:cNvSpPr>
                <a:spLocks noChangeAspect="1"/>
              </p:cNvSpPr>
              <p:nvPr/>
            </p:nvSpPr>
            <p:spPr bwMode="auto">
              <a:xfrm flipH="1">
                <a:off x="4122" y="3655"/>
                <a:ext cx="134" cy="138"/>
              </a:xfrm>
              <a:custGeom>
                <a:avLst/>
                <a:gdLst>
                  <a:gd name="T0" fmla="*/ 99 w 197"/>
                  <a:gd name="T1" fmla="*/ 0 h 207"/>
                  <a:gd name="T2" fmla="*/ 80 w 197"/>
                  <a:gd name="T3" fmla="*/ 2 h 207"/>
                  <a:gd name="T4" fmla="*/ 61 w 197"/>
                  <a:gd name="T5" fmla="*/ 8 h 207"/>
                  <a:gd name="T6" fmla="*/ 44 w 197"/>
                  <a:gd name="T7" fmla="*/ 18 h 207"/>
                  <a:gd name="T8" fmla="*/ 29 w 197"/>
                  <a:gd name="T9" fmla="*/ 31 h 207"/>
                  <a:gd name="T10" fmla="*/ 18 w 197"/>
                  <a:gd name="T11" fmla="*/ 46 h 207"/>
                  <a:gd name="T12" fmla="*/ 8 w 197"/>
                  <a:gd name="T13" fmla="*/ 63 h 207"/>
                  <a:gd name="T14" fmla="*/ 3 w 197"/>
                  <a:gd name="T15" fmla="*/ 83 h 207"/>
                  <a:gd name="T16" fmla="*/ 0 w 197"/>
                  <a:gd name="T17" fmla="*/ 104 h 207"/>
                  <a:gd name="T18" fmla="*/ 3 w 197"/>
                  <a:gd name="T19" fmla="*/ 124 h 207"/>
                  <a:gd name="T20" fmla="*/ 8 w 197"/>
                  <a:gd name="T21" fmla="*/ 144 h 207"/>
                  <a:gd name="T22" fmla="*/ 18 w 197"/>
                  <a:gd name="T23" fmla="*/ 161 h 207"/>
                  <a:gd name="T24" fmla="*/ 29 w 197"/>
                  <a:gd name="T25" fmla="*/ 177 h 207"/>
                  <a:gd name="T26" fmla="*/ 44 w 197"/>
                  <a:gd name="T27" fmla="*/ 190 h 207"/>
                  <a:gd name="T28" fmla="*/ 61 w 197"/>
                  <a:gd name="T29" fmla="*/ 199 h 207"/>
                  <a:gd name="T30" fmla="*/ 80 w 197"/>
                  <a:gd name="T31" fmla="*/ 205 h 207"/>
                  <a:gd name="T32" fmla="*/ 99 w 197"/>
                  <a:gd name="T33" fmla="*/ 207 h 207"/>
                  <a:gd name="T34" fmla="*/ 119 w 197"/>
                  <a:gd name="T35" fmla="*/ 205 h 207"/>
                  <a:gd name="T36" fmla="*/ 137 w 197"/>
                  <a:gd name="T37" fmla="*/ 199 h 207"/>
                  <a:gd name="T38" fmla="*/ 155 w 197"/>
                  <a:gd name="T39" fmla="*/ 190 h 207"/>
                  <a:gd name="T40" fmla="*/ 169 w 197"/>
                  <a:gd name="T41" fmla="*/ 177 h 207"/>
                  <a:gd name="T42" fmla="*/ 180 w 197"/>
                  <a:gd name="T43" fmla="*/ 161 h 207"/>
                  <a:gd name="T44" fmla="*/ 189 w 197"/>
                  <a:gd name="T45" fmla="*/ 144 h 207"/>
                  <a:gd name="T46" fmla="*/ 195 w 197"/>
                  <a:gd name="T47" fmla="*/ 124 h 207"/>
                  <a:gd name="T48" fmla="*/ 197 w 197"/>
                  <a:gd name="T49" fmla="*/ 104 h 207"/>
                  <a:gd name="T50" fmla="*/ 195 w 197"/>
                  <a:gd name="T51" fmla="*/ 83 h 207"/>
                  <a:gd name="T52" fmla="*/ 189 w 197"/>
                  <a:gd name="T53" fmla="*/ 63 h 207"/>
                  <a:gd name="T54" fmla="*/ 180 w 197"/>
                  <a:gd name="T55" fmla="*/ 46 h 207"/>
                  <a:gd name="T56" fmla="*/ 169 w 197"/>
                  <a:gd name="T57" fmla="*/ 31 h 207"/>
                  <a:gd name="T58" fmla="*/ 155 w 197"/>
                  <a:gd name="T59" fmla="*/ 18 h 207"/>
                  <a:gd name="T60" fmla="*/ 137 w 197"/>
                  <a:gd name="T61" fmla="*/ 8 h 207"/>
                  <a:gd name="T62" fmla="*/ 119 w 197"/>
                  <a:gd name="T63" fmla="*/ 2 h 207"/>
                  <a:gd name="T64" fmla="*/ 99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80" y="2"/>
                    </a:lnTo>
                    <a:lnTo>
                      <a:pt x="61" y="8"/>
                    </a:lnTo>
                    <a:lnTo>
                      <a:pt x="44" y="18"/>
                    </a:lnTo>
                    <a:lnTo>
                      <a:pt x="29" y="31"/>
                    </a:lnTo>
                    <a:lnTo>
                      <a:pt x="18" y="46"/>
                    </a:lnTo>
                    <a:lnTo>
                      <a:pt x="8" y="63"/>
                    </a:lnTo>
                    <a:lnTo>
                      <a:pt x="3" y="83"/>
                    </a:lnTo>
                    <a:lnTo>
                      <a:pt x="0" y="104"/>
                    </a:lnTo>
                    <a:lnTo>
                      <a:pt x="3" y="124"/>
                    </a:lnTo>
                    <a:lnTo>
                      <a:pt x="8" y="144"/>
                    </a:lnTo>
                    <a:lnTo>
                      <a:pt x="18" y="161"/>
                    </a:lnTo>
                    <a:lnTo>
                      <a:pt x="29" y="177"/>
                    </a:lnTo>
                    <a:lnTo>
                      <a:pt x="44" y="190"/>
                    </a:lnTo>
                    <a:lnTo>
                      <a:pt x="61" y="199"/>
                    </a:lnTo>
                    <a:lnTo>
                      <a:pt x="80" y="205"/>
                    </a:lnTo>
                    <a:lnTo>
                      <a:pt x="99" y="207"/>
                    </a:lnTo>
                    <a:lnTo>
                      <a:pt x="119" y="205"/>
                    </a:lnTo>
                    <a:lnTo>
                      <a:pt x="137" y="199"/>
                    </a:lnTo>
                    <a:lnTo>
                      <a:pt x="155" y="190"/>
                    </a:lnTo>
                    <a:lnTo>
                      <a:pt x="169" y="177"/>
                    </a:lnTo>
                    <a:lnTo>
                      <a:pt x="180" y="161"/>
                    </a:lnTo>
                    <a:lnTo>
                      <a:pt x="189" y="144"/>
                    </a:lnTo>
                    <a:lnTo>
                      <a:pt x="195" y="124"/>
                    </a:lnTo>
                    <a:lnTo>
                      <a:pt x="197" y="104"/>
                    </a:lnTo>
                    <a:lnTo>
                      <a:pt x="195" y="83"/>
                    </a:lnTo>
                    <a:lnTo>
                      <a:pt x="189" y="63"/>
                    </a:lnTo>
                    <a:lnTo>
                      <a:pt x="180" y="46"/>
                    </a:lnTo>
                    <a:lnTo>
                      <a:pt x="169" y="31"/>
                    </a:lnTo>
                    <a:lnTo>
                      <a:pt x="155" y="18"/>
                    </a:lnTo>
                    <a:lnTo>
                      <a:pt x="137" y="8"/>
                    </a:lnTo>
                    <a:lnTo>
                      <a:pt x="119" y="2"/>
                    </a:lnTo>
                    <a:lnTo>
                      <a:pt x="99" y="0"/>
                    </a:lnTo>
                    <a:close/>
                  </a:path>
                </a:pathLst>
              </a:custGeom>
              <a:solidFill>
                <a:srgbClr val="C0C0C0"/>
              </a:solidFill>
              <a:ln w="9525">
                <a:noFill/>
                <a:round/>
                <a:headEnd/>
                <a:tailEnd/>
              </a:ln>
            </p:spPr>
            <p:txBody>
              <a:bodyPr/>
              <a:lstStyle/>
              <a:p>
                <a:endParaRPr lang="en-US">
                  <a:latin typeface="+mj-lt"/>
                </a:endParaRPr>
              </a:p>
            </p:txBody>
          </p:sp>
          <p:sp>
            <p:nvSpPr>
              <p:cNvPr id="9284" name="Freeform 479"/>
              <p:cNvSpPr>
                <a:spLocks noChangeAspect="1"/>
              </p:cNvSpPr>
              <p:nvPr/>
            </p:nvSpPr>
            <p:spPr bwMode="auto">
              <a:xfrm flipH="1">
                <a:off x="3885" y="3660"/>
                <a:ext cx="132" cy="138"/>
              </a:xfrm>
              <a:custGeom>
                <a:avLst/>
                <a:gdLst>
                  <a:gd name="T0" fmla="*/ 99 w 197"/>
                  <a:gd name="T1" fmla="*/ 0 h 207"/>
                  <a:gd name="T2" fmla="*/ 79 w 197"/>
                  <a:gd name="T3" fmla="*/ 2 h 207"/>
                  <a:gd name="T4" fmla="*/ 60 w 197"/>
                  <a:gd name="T5" fmla="*/ 8 h 207"/>
                  <a:gd name="T6" fmla="*/ 44 w 197"/>
                  <a:gd name="T7" fmla="*/ 18 h 207"/>
                  <a:gd name="T8" fmla="*/ 29 w 197"/>
                  <a:gd name="T9" fmla="*/ 31 h 207"/>
                  <a:gd name="T10" fmla="*/ 17 w 197"/>
                  <a:gd name="T11" fmla="*/ 46 h 207"/>
                  <a:gd name="T12" fmla="*/ 8 w 197"/>
                  <a:gd name="T13" fmla="*/ 63 h 207"/>
                  <a:gd name="T14" fmla="*/ 2 w 197"/>
                  <a:gd name="T15" fmla="*/ 83 h 207"/>
                  <a:gd name="T16" fmla="*/ 0 w 197"/>
                  <a:gd name="T17" fmla="*/ 104 h 207"/>
                  <a:gd name="T18" fmla="*/ 2 w 197"/>
                  <a:gd name="T19" fmla="*/ 124 h 207"/>
                  <a:gd name="T20" fmla="*/ 8 w 197"/>
                  <a:gd name="T21" fmla="*/ 144 h 207"/>
                  <a:gd name="T22" fmla="*/ 17 w 197"/>
                  <a:gd name="T23" fmla="*/ 161 h 207"/>
                  <a:gd name="T24" fmla="*/ 29 w 197"/>
                  <a:gd name="T25" fmla="*/ 177 h 207"/>
                  <a:gd name="T26" fmla="*/ 44 w 197"/>
                  <a:gd name="T27" fmla="*/ 190 h 207"/>
                  <a:gd name="T28" fmla="*/ 60 w 197"/>
                  <a:gd name="T29" fmla="*/ 199 h 207"/>
                  <a:gd name="T30" fmla="*/ 79 w 197"/>
                  <a:gd name="T31" fmla="*/ 205 h 207"/>
                  <a:gd name="T32" fmla="*/ 99 w 197"/>
                  <a:gd name="T33" fmla="*/ 207 h 207"/>
                  <a:gd name="T34" fmla="*/ 119 w 197"/>
                  <a:gd name="T35" fmla="*/ 205 h 207"/>
                  <a:gd name="T36" fmla="*/ 137 w 197"/>
                  <a:gd name="T37" fmla="*/ 199 h 207"/>
                  <a:gd name="T38" fmla="*/ 154 w 197"/>
                  <a:gd name="T39" fmla="*/ 190 h 207"/>
                  <a:gd name="T40" fmla="*/ 168 w 197"/>
                  <a:gd name="T41" fmla="*/ 177 h 207"/>
                  <a:gd name="T42" fmla="*/ 180 w 197"/>
                  <a:gd name="T43" fmla="*/ 161 h 207"/>
                  <a:gd name="T44" fmla="*/ 189 w 197"/>
                  <a:gd name="T45" fmla="*/ 144 h 207"/>
                  <a:gd name="T46" fmla="*/ 195 w 197"/>
                  <a:gd name="T47" fmla="*/ 124 h 207"/>
                  <a:gd name="T48" fmla="*/ 197 w 197"/>
                  <a:gd name="T49" fmla="*/ 104 h 207"/>
                  <a:gd name="T50" fmla="*/ 195 w 197"/>
                  <a:gd name="T51" fmla="*/ 83 h 207"/>
                  <a:gd name="T52" fmla="*/ 189 w 197"/>
                  <a:gd name="T53" fmla="*/ 63 h 207"/>
                  <a:gd name="T54" fmla="*/ 180 w 197"/>
                  <a:gd name="T55" fmla="*/ 46 h 207"/>
                  <a:gd name="T56" fmla="*/ 168 w 197"/>
                  <a:gd name="T57" fmla="*/ 31 h 207"/>
                  <a:gd name="T58" fmla="*/ 154 w 197"/>
                  <a:gd name="T59" fmla="*/ 18 h 207"/>
                  <a:gd name="T60" fmla="*/ 137 w 197"/>
                  <a:gd name="T61" fmla="*/ 8 h 207"/>
                  <a:gd name="T62" fmla="*/ 119 w 197"/>
                  <a:gd name="T63" fmla="*/ 2 h 207"/>
                  <a:gd name="T64" fmla="*/ 99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79" y="2"/>
                    </a:lnTo>
                    <a:lnTo>
                      <a:pt x="60" y="8"/>
                    </a:lnTo>
                    <a:lnTo>
                      <a:pt x="44" y="18"/>
                    </a:lnTo>
                    <a:lnTo>
                      <a:pt x="29" y="31"/>
                    </a:lnTo>
                    <a:lnTo>
                      <a:pt x="17" y="46"/>
                    </a:lnTo>
                    <a:lnTo>
                      <a:pt x="8" y="63"/>
                    </a:lnTo>
                    <a:lnTo>
                      <a:pt x="2" y="83"/>
                    </a:lnTo>
                    <a:lnTo>
                      <a:pt x="0" y="104"/>
                    </a:lnTo>
                    <a:lnTo>
                      <a:pt x="2" y="124"/>
                    </a:lnTo>
                    <a:lnTo>
                      <a:pt x="8" y="144"/>
                    </a:lnTo>
                    <a:lnTo>
                      <a:pt x="17" y="161"/>
                    </a:lnTo>
                    <a:lnTo>
                      <a:pt x="29" y="177"/>
                    </a:lnTo>
                    <a:lnTo>
                      <a:pt x="44" y="190"/>
                    </a:lnTo>
                    <a:lnTo>
                      <a:pt x="60" y="199"/>
                    </a:lnTo>
                    <a:lnTo>
                      <a:pt x="79" y="205"/>
                    </a:lnTo>
                    <a:lnTo>
                      <a:pt x="99" y="207"/>
                    </a:lnTo>
                    <a:lnTo>
                      <a:pt x="119" y="205"/>
                    </a:lnTo>
                    <a:lnTo>
                      <a:pt x="137" y="199"/>
                    </a:lnTo>
                    <a:lnTo>
                      <a:pt x="154" y="190"/>
                    </a:lnTo>
                    <a:lnTo>
                      <a:pt x="168" y="177"/>
                    </a:lnTo>
                    <a:lnTo>
                      <a:pt x="180" y="161"/>
                    </a:lnTo>
                    <a:lnTo>
                      <a:pt x="189" y="144"/>
                    </a:lnTo>
                    <a:lnTo>
                      <a:pt x="195" y="124"/>
                    </a:lnTo>
                    <a:lnTo>
                      <a:pt x="197" y="104"/>
                    </a:lnTo>
                    <a:lnTo>
                      <a:pt x="195" y="83"/>
                    </a:lnTo>
                    <a:lnTo>
                      <a:pt x="189" y="63"/>
                    </a:lnTo>
                    <a:lnTo>
                      <a:pt x="180" y="46"/>
                    </a:lnTo>
                    <a:lnTo>
                      <a:pt x="168" y="31"/>
                    </a:lnTo>
                    <a:lnTo>
                      <a:pt x="154" y="18"/>
                    </a:lnTo>
                    <a:lnTo>
                      <a:pt x="137" y="8"/>
                    </a:lnTo>
                    <a:lnTo>
                      <a:pt x="119" y="2"/>
                    </a:lnTo>
                    <a:lnTo>
                      <a:pt x="99" y="0"/>
                    </a:lnTo>
                    <a:close/>
                  </a:path>
                </a:pathLst>
              </a:custGeom>
              <a:solidFill>
                <a:srgbClr val="C0C0C0"/>
              </a:solidFill>
              <a:ln w="9525">
                <a:noFill/>
                <a:round/>
                <a:headEnd/>
                <a:tailEnd/>
              </a:ln>
            </p:spPr>
            <p:txBody>
              <a:bodyPr/>
              <a:lstStyle/>
              <a:p>
                <a:endParaRPr lang="en-US">
                  <a:latin typeface="+mj-lt"/>
                </a:endParaRPr>
              </a:p>
            </p:txBody>
          </p:sp>
          <p:sp>
            <p:nvSpPr>
              <p:cNvPr id="9285" name="Freeform 480"/>
              <p:cNvSpPr>
                <a:spLocks noChangeAspect="1"/>
              </p:cNvSpPr>
              <p:nvPr/>
            </p:nvSpPr>
            <p:spPr bwMode="auto">
              <a:xfrm flipH="1">
                <a:off x="5003" y="3705"/>
                <a:ext cx="43" cy="48"/>
              </a:xfrm>
              <a:custGeom>
                <a:avLst/>
                <a:gdLst>
                  <a:gd name="T0" fmla="*/ 32 w 63"/>
                  <a:gd name="T1" fmla="*/ 0 h 71"/>
                  <a:gd name="T2" fmla="*/ 20 w 63"/>
                  <a:gd name="T3" fmla="*/ 2 h 71"/>
                  <a:gd name="T4" fmla="*/ 9 w 63"/>
                  <a:gd name="T5" fmla="*/ 10 h 71"/>
                  <a:gd name="T6" fmla="*/ 2 w 63"/>
                  <a:gd name="T7" fmla="*/ 22 h 71"/>
                  <a:gd name="T8" fmla="*/ 0 w 63"/>
                  <a:gd name="T9" fmla="*/ 36 h 71"/>
                  <a:gd name="T10" fmla="*/ 2 w 63"/>
                  <a:gd name="T11" fmla="*/ 49 h 71"/>
                  <a:gd name="T12" fmla="*/ 9 w 63"/>
                  <a:gd name="T13" fmla="*/ 61 h 71"/>
                  <a:gd name="T14" fmla="*/ 20 w 63"/>
                  <a:gd name="T15" fmla="*/ 69 h 71"/>
                  <a:gd name="T16" fmla="*/ 32 w 63"/>
                  <a:gd name="T17" fmla="*/ 71 h 71"/>
                  <a:gd name="T18" fmla="*/ 45 w 63"/>
                  <a:gd name="T19" fmla="*/ 69 h 71"/>
                  <a:gd name="T20" fmla="*/ 54 w 63"/>
                  <a:gd name="T21" fmla="*/ 61 h 71"/>
                  <a:gd name="T22" fmla="*/ 61 w 63"/>
                  <a:gd name="T23" fmla="*/ 49 h 71"/>
                  <a:gd name="T24" fmla="*/ 63 w 63"/>
                  <a:gd name="T25" fmla="*/ 36 h 71"/>
                  <a:gd name="T26" fmla="*/ 61 w 63"/>
                  <a:gd name="T27" fmla="*/ 22 h 71"/>
                  <a:gd name="T28" fmla="*/ 54 w 63"/>
                  <a:gd name="T29" fmla="*/ 10 h 71"/>
                  <a:gd name="T30" fmla="*/ 45 w 63"/>
                  <a:gd name="T31" fmla="*/ 2 h 71"/>
                  <a:gd name="T32" fmla="*/ 32 w 63"/>
                  <a:gd name="T33" fmla="*/ 0 h 7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
                  <a:gd name="T52" fmla="*/ 0 h 71"/>
                  <a:gd name="T53" fmla="*/ 63 w 63"/>
                  <a:gd name="T54" fmla="*/ 71 h 7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 h="71">
                    <a:moveTo>
                      <a:pt x="32" y="0"/>
                    </a:moveTo>
                    <a:lnTo>
                      <a:pt x="20" y="2"/>
                    </a:lnTo>
                    <a:lnTo>
                      <a:pt x="9" y="10"/>
                    </a:lnTo>
                    <a:lnTo>
                      <a:pt x="2" y="22"/>
                    </a:lnTo>
                    <a:lnTo>
                      <a:pt x="0" y="36"/>
                    </a:lnTo>
                    <a:lnTo>
                      <a:pt x="2" y="49"/>
                    </a:lnTo>
                    <a:lnTo>
                      <a:pt x="9" y="61"/>
                    </a:lnTo>
                    <a:lnTo>
                      <a:pt x="20" y="69"/>
                    </a:lnTo>
                    <a:lnTo>
                      <a:pt x="32" y="71"/>
                    </a:lnTo>
                    <a:lnTo>
                      <a:pt x="45" y="69"/>
                    </a:lnTo>
                    <a:lnTo>
                      <a:pt x="54" y="61"/>
                    </a:lnTo>
                    <a:lnTo>
                      <a:pt x="61" y="49"/>
                    </a:lnTo>
                    <a:lnTo>
                      <a:pt x="63" y="36"/>
                    </a:lnTo>
                    <a:lnTo>
                      <a:pt x="61" y="22"/>
                    </a:lnTo>
                    <a:lnTo>
                      <a:pt x="54" y="10"/>
                    </a:lnTo>
                    <a:lnTo>
                      <a:pt x="45" y="2"/>
                    </a:lnTo>
                    <a:lnTo>
                      <a:pt x="32" y="0"/>
                    </a:lnTo>
                    <a:close/>
                  </a:path>
                </a:pathLst>
              </a:custGeom>
              <a:solidFill>
                <a:srgbClr val="333D56"/>
              </a:solidFill>
              <a:ln w="9525">
                <a:noFill/>
                <a:round/>
                <a:headEnd/>
                <a:tailEnd/>
              </a:ln>
            </p:spPr>
            <p:txBody>
              <a:bodyPr/>
              <a:lstStyle/>
              <a:p>
                <a:endParaRPr lang="en-US">
                  <a:latin typeface="+mj-lt"/>
                </a:endParaRPr>
              </a:p>
            </p:txBody>
          </p:sp>
          <p:sp>
            <p:nvSpPr>
              <p:cNvPr id="9286" name="Freeform 481"/>
              <p:cNvSpPr>
                <a:spLocks noChangeAspect="1"/>
              </p:cNvSpPr>
              <p:nvPr/>
            </p:nvSpPr>
            <p:spPr bwMode="auto">
              <a:xfrm flipH="1">
                <a:off x="4175" y="3701"/>
                <a:ext cx="40" cy="45"/>
              </a:xfrm>
              <a:custGeom>
                <a:avLst/>
                <a:gdLst>
                  <a:gd name="T0" fmla="*/ 30 w 60"/>
                  <a:gd name="T1" fmla="*/ 0 h 68"/>
                  <a:gd name="T2" fmla="*/ 19 w 60"/>
                  <a:gd name="T3" fmla="*/ 2 h 68"/>
                  <a:gd name="T4" fmla="*/ 8 w 60"/>
                  <a:gd name="T5" fmla="*/ 11 h 68"/>
                  <a:gd name="T6" fmla="*/ 3 w 60"/>
                  <a:gd name="T7" fmla="*/ 22 h 68"/>
                  <a:gd name="T8" fmla="*/ 0 w 60"/>
                  <a:gd name="T9" fmla="*/ 35 h 68"/>
                  <a:gd name="T10" fmla="*/ 3 w 60"/>
                  <a:gd name="T11" fmla="*/ 47 h 68"/>
                  <a:gd name="T12" fmla="*/ 8 w 60"/>
                  <a:gd name="T13" fmla="*/ 58 h 68"/>
                  <a:gd name="T14" fmla="*/ 19 w 60"/>
                  <a:gd name="T15" fmla="*/ 66 h 68"/>
                  <a:gd name="T16" fmla="*/ 30 w 60"/>
                  <a:gd name="T17" fmla="*/ 68 h 68"/>
                  <a:gd name="T18" fmla="*/ 42 w 60"/>
                  <a:gd name="T19" fmla="*/ 66 h 68"/>
                  <a:gd name="T20" fmla="*/ 51 w 60"/>
                  <a:gd name="T21" fmla="*/ 58 h 68"/>
                  <a:gd name="T22" fmla="*/ 58 w 60"/>
                  <a:gd name="T23" fmla="*/ 47 h 68"/>
                  <a:gd name="T24" fmla="*/ 60 w 60"/>
                  <a:gd name="T25" fmla="*/ 35 h 68"/>
                  <a:gd name="T26" fmla="*/ 58 w 60"/>
                  <a:gd name="T27" fmla="*/ 22 h 68"/>
                  <a:gd name="T28" fmla="*/ 51 w 60"/>
                  <a:gd name="T29" fmla="*/ 11 h 68"/>
                  <a:gd name="T30" fmla="*/ 42 w 60"/>
                  <a:gd name="T31" fmla="*/ 2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8" y="11"/>
                    </a:lnTo>
                    <a:lnTo>
                      <a:pt x="3" y="22"/>
                    </a:lnTo>
                    <a:lnTo>
                      <a:pt x="0" y="35"/>
                    </a:lnTo>
                    <a:lnTo>
                      <a:pt x="3" y="47"/>
                    </a:lnTo>
                    <a:lnTo>
                      <a:pt x="8" y="58"/>
                    </a:lnTo>
                    <a:lnTo>
                      <a:pt x="19" y="66"/>
                    </a:lnTo>
                    <a:lnTo>
                      <a:pt x="30" y="68"/>
                    </a:lnTo>
                    <a:lnTo>
                      <a:pt x="42" y="66"/>
                    </a:lnTo>
                    <a:lnTo>
                      <a:pt x="51" y="58"/>
                    </a:lnTo>
                    <a:lnTo>
                      <a:pt x="58" y="47"/>
                    </a:lnTo>
                    <a:lnTo>
                      <a:pt x="60" y="35"/>
                    </a:lnTo>
                    <a:lnTo>
                      <a:pt x="58" y="22"/>
                    </a:lnTo>
                    <a:lnTo>
                      <a:pt x="51" y="11"/>
                    </a:lnTo>
                    <a:lnTo>
                      <a:pt x="42" y="2"/>
                    </a:lnTo>
                    <a:lnTo>
                      <a:pt x="30" y="0"/>
                    </a:lnTo>
                    <a:close/>
                  </a:path>
                </a:pathLst>
              </a:custGeom>
              <a:solidFill>
                <a:srgbClr val="333D56"/>
              </a:solidFill>
              <a:ln w="9525">
                <a:noFill/>
                <a:round/>
                <a:headEnd/>
                <a:tailEnd/>
              </a:ln>
            </p:spPr>
            <p:txBody>
              <a:bodyPr/>
              <a:lstStyle/>
              <a:p>
                <a:endParaRPr lang="en-US">
                  <a:latin typeface="+mj-lt"/>
                </a:endParaRPr>
              </a:p>
            </p:txBody>
          </p:sp>
          <p:sp>
            <p:nvSpPr>
              <p:cNvPr id="9287" name="Freeform 482"/>
              <p:cNvSpPr>
                <a:spLocks noChangeAspect="1"/>
              </p:cNvSpPr>
              <p:nvPr/>
            </p:nvSpPr>
            <p:spPr bwMode="auto">
              <a:xfrm flipH="1">
                <a:off x="3937" y="3707"/>
                <a:ext cx="41" cy="45"/>
              </a:xfrm>
              <a:custGeom>
                <a:avLst/>
                <a:gdLst>
                  <a:gd name="T0" fmla="*/ 30 w 60"/>
                  <a:gd name="T1" fmla="*/ 0 h 68"/>
                  <a:gd name="T2" fmla="*/ 18 w 60"/>
                  <a:gd name="T3" fmla="*/ 3 h 68"/>
                  <a:gd name="T4" fmla="*/ 9 w 60"/>
                  <a:gd name="T5" fmla="*/ 11 h 68"/>
                  <a:gd name="T6" fmla="*/ 2 w 60"/>
                  <a:gd name="T7" fmla="*/ 22 h 68"/>
                  <a:gd name="T8" fmla="*/ 0 w 60"/>
                  <a:gd name="T9" fmla="*/ 35 h 68"/>
                  <a:gd name="T10" fmla="*/ 2 w 60"/>
                  <a:gd name="T11" fmla="*/ 47 h 68"/>
                  <a:gd name="T12" fmla="*/ 9 w 60"/>
                  <a:gd name="T13" fmla="*/ 58 h 68"/>
                  <a:gd name="T14" fmla="*/ 18 w 60"/>
                  <a:gd name="T15" fmla="*/ 66 h 68"/>
                  <a:gd name="T16" fmla="*/ 30 w 60"/>
                  <a:gd name="T17" fmla="*/ 68 h 68"/>
                  <a:gd name="T18" fmla="*/ 41 w 60"/>
                  <a:gd name="T19" fmla="*/ 66 h 68"/>
                  <a:gd name="T20" fmla="*/ 52 w 60"/>
                  <a:gd name="T21" fmla="*/ 58 h 68"/>
                  <a:gd name="T22" fmla="*/ 57 w 60"/>
                  <a:gd name="T23" fmla="*/ 47 h 68"/>
                  <a:gd name="T24" fmla="*/ 60 w 60"/>
                  <a:gd name="T25" fmla="*/ 35 h 68"/>
                  <a:gd name="T26" fmla="*/ 57 w 60"/>
                  <a:gd name="T27" fmla="*/ 22 h 68"/>
                  <a:gd name="T28" fmla="*/ 52 w 60"/>
                  <a:gd name="T29" fmla="*/ 11 h 68"/>
                  <a:gd name="T30" fmla="*/ 41 w 60"/>
                  <a:gd name="T31" fmla="*/ 3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8" y="3"/>
                    </a:lnTo>
                    <a:lnTo>
                      <a:pt x="9" y="11"/>
                    </a:lnTo>
                    <a:lnTo>
                      <a:pt x="2" y="22"/>
                    </a:lnTo>
                    <a:lnTo>
                      <a:pt x="0" y="35"/>
                    </a:lnTo>
                    <a:lnTo>
                      <a:pt x="2" y="47"/>
                    </a:lnTo>
                    <a:lnTo>
                      <a:pt x="9" y="58"/>
                    </a:lnTo>
                    <a:lnTo>
                      <a:pt x="18" y="66"/>
                    </a:lnTo>
                    <a:lnTo>
                      <a:pt x="30" y="68"/>
                    </a:lnTo>
                    <a:lnTo>
                      <a:pt x="41" y="66"/>
                    </a:lnTo>
                    <a:lnTo>
                      <a:pt x="52" y="58"/>
                    </a:lnTo>
                    <a:lnTo>
                      <a:pt x="57" y="47"/>
                    </a:lnTo>
                    <a:lnTo>
                      <a:pt x="60" y="35"/>
                    </a:lnTo>
                    <a:lnTo>
                      <a:pt x="57" y="22"/>
                    </a:lnTo>
                    <a:lnTo>
                      <a:pt x="52" y="11"/>
                    </a:lnTo>
                    <a:lnTo>
                      <a:pt x="41" y="3"/>
                    </a:lnTo>
                    <a:lnTo>
                      <a:pt x="30" y="0"/>
                    </a:lnTo>
                    <a:close/>
                  </a:path>
                </a:pathLst>
              </a:custGeom>
              <a:solidFill>
                <a:srgbClr val="333D56"/>
              </a:solidFill>
              <a:ln w="9525">
                <a:noFill/>
                <a:round/>
                <a:headEnd/>
                <a:tailEnd/>
              </a:ln>
            </p:spPr>
            <p:txBody>
              <a:bodyPr/>
              <a:lstStyle/>
              <a:p>
                <a:endParaRPr lang="en-US">
                  <a:latin typeface="+mj-lt"/>
                </a:endParaRPr>
              </a:p>
            </p:txBody>
          </p:sp>
          <p:sp>
            <p:nvSpPr>
              <p:cNvPr id="9288" name="Freeform 483"/>
              <p:cNvSpPr>
                <a:spLocks noChangeAspect="1"/>
              </p:cNvSpPr>
              <p:nvPr/>
            </p:nvSpPr>
            <p:spPr bwMode="auto">
              <a:xfrm flipH="1">
                <a:off x="4996" y="3703"/>
                <a:ext cx="42" cy="49"/>
              </a:xfrm>
              <a:custGeom>
                <a:avLst/>
                <a:gdLst>
                  <a:gd name="T0" fmla="*/ 32 w 63"/>
                  <a:gd name="T1" fmla="*/ 0 h 73"/>
                  <a:gd name="T2" fmla="*/ 19 w 63"/>
                  <a:gd name="T3" fmla="*/ 3 h 73"/>
                  <a:gd name="T4" fmla="*/ 10 w 63"/>
                  <a:gd name="T5" fmla="*/ 11 h 73"/>
                  <a:gd name="T6" fmla="*/ 3 w 63"/>
                  <a:gd name="T7" fmla="*/ 22 h 73"/>
                  <a:gd name="T8" fmla="*/ 0 w 63"/>
                  <a:gd name="T9" fmla="*/ 37 h 73"/>
                  <a:gd name="T10" fmla="*/ 3 w 63"/>
                  <a:gd name="T11" fmla="*/ 51 h 73"/>
                  <a:gd name="T12" fmla="*/ 10 w 63"/>
                  <a:gd name="T13" fmla="*/ 63 h 73"/>
                  <a:gd name="T14" fmla="*/ 19 w 63"/>
                  <a:gd name="T15" fmla="*/ 71 h 73"/>
                  <a:gd name="T16" fmla="*/ 32 w 63"/>
                  <a:gd name="T17" fmla="*/ 73 h 73"/>
                  <a:gd name="T18" fmla="*/ 44 w 63"/>
                  <a:gd name="T19" fmla="*/ 71 h 73"/>
                  <a:gd name="T20" fmla="*/ 53 w 63"/>
                  <a:gd name="T21" fmla="*/ 63 h 73"/>
                  <a:gd name="T22" fmla="*/ 60 w 63"/>
                  <a:gd name="T23" fmla="*/ 51 h 73"/>
                  <a:gd name="T24" fmla="*/ 63 w 63"/>
                  <a:gd name="T25" fmla="*/ 37 h 73"/>
                  <a:gd name="T26" fmla="*/ 60 w 63"/>
                  <a:gd name="T27" fmla="*/ 22 h 73"/>
                  <a:gd name="T28" fmla="*/ 53 w 63"/>
                  <a:gd name="T29" fmla="*/ 11 h 73"/>
                  <a:gd name="T30" fmla="*/ 44 w 63"/>
                  <a:gd name="T31" fmla="*/ 3 h 73"/>
                  <a:gd name="T32" fmla="*/ 32 w 63"/>
                  <a:gd name="T33" fmla="*/ 0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
                  <a:gd name="T52" fmla="*/ 0 h 73"/>
                  <a:gd name="T53" fmla="*/ 63 w 63"/>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 h="73">
                    <a:moveTo>
                      <a:pt x="32" y="0"/>
                    </a:moveTo>
                    <a:lnTo>
                      <a:pt x="19" y="3"/>
                    </a:lnTo>
                    <a:lnTo>
                      <a:pt x="10" y="11"/>
                    </a:lnTo>
                    <a:lnTo>
                      <a:pt x="3" y="22"/>
                    </a:lnTo>
                    <a:lnTo>
                      <a:pt x="0" y="37"/>
                    </a:lnTo>
                    <a:lnTo>
                      <a:pt x="3" y="51"/>
                    </a:lnTo>
                    <a:lnTo>
                      <a:pt x="10" y="63"/>
                    </a:lnTo>
                    <a:lnTo>
                      <a:pt x="19" y="71"/>
                    </a:lnTo>
                    <a:lnTo>
                      <a:pt x="32" y="73"/>
                    </a:lnTo>
                    <a:lnTo>
                      <a:pt x="44" y="71"/>
                    </a:lnTo>
                    <a:lnTo>
                      <a:pt x="53" y="63"/>
                    </a:lnTo>
                    <a:lnTo>
                      <a:pt x="60" y="51"/>
                    </a:lnTo>
                    <a:lnTo>
                      <a:pt x="63" y="37"/>
                    </a:lnTo>
                    <a:lnTo>
                      <a:pt x="60" y="22"/>
                    </a:lnTo>
                    <a:lnTo>
                      <a:pt x="53" y="11"/>
                    </a:lnTo>
                    <a:lnTo>
                      <a:pt x="44" y="3"/>
                    </a:lnTo>
                    <a:lnTo>
                      <a:pt x="32" y="0"/>
                    </a:lnTo>
                    <a:close/>
                  </a:path>
                </a:pathLst>
              </a:custGeom>
              <a:solidFill>
                <a:srgbClr val="808080"/>
              </a:solidFill>
              <a:ln w="9525">
                <a:noFill/>
                <a:round/>
                <a:headEnd/>
                <a:tailEnd/>
              </a:ln>
            </p:spPr>
            <p:txBody>
              <a:bodyPr/>
              <a:lstStyle/>
              <a:p>
                <a:endParaRPr lang="en-US">
                  <a:latin typeface="+mj-lt"/>
                </a:endParaRPr>
              </a:p>
            </p:txBody>
          </p:sp>
          <p:sp>
            <p:nvSpPr>
              <p:cNvPr id="9289" name="Freeform 484"/>
              <p:cNvSpPr>
                <a:spLocks noChangeAspect="1"/>
              </p:cNvSpPr>
              <p:nvPr/>
            </p:nvSpPr>
            <p:spPr bwMode="auto">
              <a:xfrm flipH="1">
                <a:off x="4168" y="3700"/>
                <a:ext cx="41" cy="45"/>
              </a:xfrm>
              <a:custGeom>
                <a:avLst/>
                <a:gdLst>
                  <a:gd name="T0" fmla="*/ 30 w 60"/>
                  <a:gd name="T1" fmla="*/ 0 h 68"/>
                  <a:gd name="T2" fmla="*/ 19 w 60"/>
                  <a:gd name="T3" fmla="*/ 2 h 68"/>
                  <a:gd name="T4" fmla="*/ 10 w 60"/>
                  <a:gd name="T5" fmla="*/ 10 h 68"/>
                  <a:gd name="T6" fmla="*/ 3 w 60"/>
                  <a:gd name="T7" fmla="*/ 21 h 68"/>
                  <a:gd name="T8" fmla="*/ 0 w 60"/>
                  <a:gd name="T9" fmla="*/ 34 h 68"/>
                  <a:gd name="T10" fmla="*/ 3 w 60"/>
                  <a:gd name="T11" fmla="*/ 47 h 68"/>
                  <a:gd name="T12" fmla="*/ 10 w 60"/>
                  <a:gd name="T13" fmla="*/ 57 h 68"/>
                  <a:gd name="T14" fmla="*/ 19 w 60"/>
                  <a:gd name="T15" fmla="*/ 66 h 68"/>
                  <a:gd name="T16" fmla="*/ 30 w 60"/>
                  <a:gd name="T17" fmla="*/ 68 h 68"/>
                  <a:gd name="T18" fmla="*/ 42 w 60"/>
                  <a:gd name="T19" fmla="*/ 66 h 68"/>
                  <a:gd name="T20" fmla="*/ 51 w 60"/>
                  <a:gd name="T21" fmla="*/ 57 h 68"/>
                  <a:gd name="T22" fmla="*/ 58 w 60"/>
                  <a:gd name="T23" fmla="*/ 47 h 68"/>
                  <a:gd name="T24" fmla="*/ 60 w 60"/>
                  <a:gd name="T25" fmla="*/ 34 h 68"/>
                  <a:gd name="T26" fmla="*/ 58 w 60"/>
                  <a:gd name="T27" fmla="*/ 21 h 68"/>
                  <a:gd name="T28" fmla="*/ 51 w 60"/>
                  <a:gd name="T29" fmla="*/ 10 h 68"/>
                  <a:gd name="T30" fmla="*/ 42 w 60"/>
                  <a:gd name="T31" fmla="*/ 2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10" y="10"/>
                    </a:lnTo>
                    <a:lnTo>
                      <a:pt x="3" y="21"/>
                    </a:lnTo>
                    <a:lnTo>
                      <a:pt x="0" y="34"/>
                    </a:lnTo>
                    <a:lnTo>
                      <a:pt x="3" y="47"/>
                    </a:lnTo>
                    <a:lnTo>
                      <a:pt x="10" y="57"/>
                    </a:lnTo>
                    <a:lnTo>
                      <a:pt x="19" y="66"/>
                    </a:lnTo>
                    <a:lnTo>
                      <a:pt x="30" y="68"/>
                    </a:lnTo>
                    <a:lnTo>
                      <a:pt x="42" y="66"/>
                    </a:lnTo>
                    <a:lnTo>
                      <a:pt x="51" y="57"/>
                    </a:lnTo>
                    <a:lnTo>
                      <a:pt x="58" y="47"/>
                    </a:lnTo>
                    <a:lnTo>
                      <a:pt x="60" y="34"/>
                    </a:lnTo>
                    <a:lnTo>
                      <a:pt x="58" y="21"/>
                    </a:lnTo>
                    <a:lnTo>
                      <a:pt x="51" y="10"/>
                    </a:lnTo>
                    <a:lnTo>
                      <a:pt x="42" y="2"/>
                    </a:lnTo>
                    <a:lnTo>
                      <a:pt x="30" y="0"/>
                    </a:lnTo>
                    <a:close/>
                  </a:path>
                </a:pathLst>
              </a:custGeom>
              <a:solidFill>
                <a:srgbClr val="808080"/>
              </a:solidFill>
              <a:ln w="9525">
                <a:noFill/>
                <a:round/>
                <a:headEnd/>
                <a:tailEnd/>
              </a:ln>
            </p:spPr>
            <p:txBody>
              <a:bodyPr/>
              <a:lstStyle/>
              <a:p>
                <a:endParaRPr lang="en-US">
                  <a:latin typeface="+mj-lt"/>
                </a:endParaRPr>
              </a:p>
            </p:txBody>
          </p:sp>
          <p:sp>
            <p:nvSpPr>
              <p:cNvPr id="9290" name="Freeform 485"/>
              <p:cNvSpPr>
                <a:spLocks noChangeAspect="1"/>
              </p:cNvSpPr>
              <p:nvPr/>
            </p:nvSpPr>
            <p:spPr bwMode="auto">
              <a:xfrm flipH="1">
                <a:off x="3931" y="3705"/>
                <a:ext cx="40" cy="45"/>
              </a:xfrm>
              <a:custGeom>
                <a:avLst/>
                <a:gdLst>
                  <a:gd name="T0" fmla="*/ 31 w 61"/>
                  <a:gd name="T1" fmla="*/ 0 h 68"/>
                  <a:gd name="T2" fmla="*/ 18 w 61"/>
                  <a:gd name="T3" fmla="*/ 2 h 68"/>
                  <a:gd name="T4" fmla="*/ 9 w 61"/>
                  <a:gd name="T5" fmla="*/ 10 h 68"/>
                  <a:gd name="T6" fmla="*/ 2 w 61"/>
                  <a:gd name="T7" fmla="*/ 22 h 68"/>
                  <a:gd name="T8" fmla="*/ 0 w 61"/>
                  <a:gd name="T9" fmla="*/ 34 h 68"/>
                  <a:gd name="T10" fmla="*/ 2 w 61"/>
                  <a:gd name="T11" fmla="*/ 47 h 68"/>
                  <a:gd name="T12" fmla="*/ 9 w 61"/>
                  <a:gd name="T13" fmla="*/ 58 h 68"/>
                  <a:gd name="T14" fmla="*/ 18 w 61"/>
                  <a:gd name="T15" fmla="*/ 66 h 68"/>
                  <a:gd name="T16" fmla="*/ 31 w 61"/>
                  <a:gd name="T17" fmla="*/ 68 h 68"/>
                  <a:gd name="T18" fmla="*/ 43 w 61"/>
                  <a:gd name="T19" fmla="*/ 66 h 68"/>
                  <a:gd name="T20" fmla="*/ 52 w 61"/>
                  <a:gd name="T21" fmla="*/ 58 h 68"/>
                  <a:gd name="T22" fmla="*/ 59 w 61"/>
                  <a:gd name="T23" fmla="*/ 47 h 68"/>
                  <a:gd name="T24" fmla="*/ 61 w 61"/>
                  <a:gd name="T25" fmla="*/ 34 h 68"/>
                  <a:gd name="T26" fmla="*/ 59 w 61"/>
                  <a:gd name="T27" fmla="*/ 22 h 68"/>
                  <a:gd name="T28" fmla="*/ 52 w 61"/>
                  <a:gd name="T29" fmla="*/ 10 h 68"/>
                  <a:gd name="T30" fmla="*/ 43 w 61"/>
                  <a:gd name="T31" fmla="*/ 2 h 68"/>
                  <a:gd name="T32" fmla="*/ 31 w 61"/>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68"/>
                  <a:gd name="T53" fmla="*/ 61 w 61"/>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68">
                    <a:moveTo>
                      <a:pt x="31" y="0"/>
                    </a:moveTo>
                    <a:lnTo>
                      <a:pt x="18" y="2"/>
                    </a:lnTo>
                    <a:lnTo>
                      <a:pt x="9" y="10"/>
                    </a:lnTo>
                    <a:lnTo>
                      <a:pt x="2" y="22"/>
                    </a:lnTo>
                    <a:lnTo>
                      <a:pt x="0" y="34"/>
                    </a:lnTo>
                    <a:lnTo>
                      <a:pt x="2" y="47"/>
                    </a:lnTo>
                    <a:lnTo>
                      <a:pt x="9" y="58"/>
                    </a:lnTo>
                    <a:lnTo>
                      <a:pt x="18" y="66"/>
                    </a:lnTo>
                    <a:lnTo>
                      <a:pt x="31" y="68"/>
                    </a:lnTo>
                    <a:lnTo>
                      <a:pt x="43" y="66"/>
                    </a:lnTo>
                    <a:lnTo>
                      <a:pt x="52" y="58"/>
                    </a:lnTo>
                    <a:lnTo>
                      <a:pt x="59" y="47"/>
                    </a:lnTo>
                    <a:lnTo>
                      <a:pt x="61" y="34"/>
                    </a:lnTo>
                    <a:lnTo>
                      <a:pt x="59" y="22"/>
                    </a:lnTo>
                    <a:lnTo>
                      <a:pt x="52" y="10"/>
                    </a:lnTo>
                    <a:lnTo>
                      <a:pt x="43" y="2"/>
                    </a:lnTo>
                    <a:lnTo>
                      <a:pt x="31" y="0"/>
                    </a:lnTo>
                    <a:close/>
                  </a:path>
                </a:pathLst>
              </a:custGeom>
              <a:solidFill>
                <a:srgbClr val="808080"/>
              </a:solidFill>
              <a:ln w="9525">
                <a:noFill/>
                <a:round/>
                <a:headEnd/>
                <a:tailEnd/>
              </a:ln>
            </p:spPr>
            <p:txBody>
              <a:bodyPr/>
              <a:lstStyle/>
              <a:p>
                <a:endParaRPr lang="en-US">
                  <a:latin typeface="+mj-lt"/>
                </a:endParaRPr>
              </a:p>
            </p:txBody>
          </p:sp>
          <p:sp>
            <p:nvSpPr>
              <p:cNvPr id="9291" name="Freeform 486"/>
              <p:cNvSpPr>
                <a:spLocks noChangeAspect="1"/>
              </p:cNvSpPr>
              <p:nvPr/>
            </p:nvSpPr>
            <p:spPr bwMode="auto">
              <a:xfrm flipH="1">
                <a:off x="5017" y="3684"/>
                <a:ext cx="51" cy="93"/>
              </a:xfrm>
              <a:custGeom>
                <a:avLst/>
                <a:gdLst>
                  <a:gd name="T0" fmla="*/ 66 w 76"/>
                  <a:gd name="T1" fmla="*/ 0 h 138"/>
                  <a:gd name="T2" fmla="*/ 43 w 76"/>
                  <a:gd name="T3" fmla="*/ 11 h 138"/>
                  <a:gd name="T4" fmla="*/ 27 w 76"/>
                  <a:gd name="T5" fmla="*/ 26 h 138"/>
                  <a:gd name="T6" fmla="*/ 17 w 76"/>
                  <a:gd name="T7" fmla="*/ 42 h 138"/>
                  <a:gd name="T8" fmla="*/ 12 w 76"/>
                  <a:gd name="T9" fmla="*/ 60 h 138"/>
                  <a:gd name="T10" fmla="*/ 15 w 76"/>
                  <a:gd name="T11" fmla="*/ 78 h 138"/>
                  <a:gd name="T12" fmla="*/ 23 w 76"/>
                  <a:gd name="T13" fmla="*/ 97 h 138"/>
                  <a:gd name="T14" fmla="*/ 35 w 76"/>
                  <a:gd name="T15" fmla="*/ 114 h 138"/>
                  <a:gd name="T16" fmla="*/ 55 w 76"/>
                  <a:gd name="T17" fmla="*/ 130 h 138"/>
                  <a:gd name="T18" fmla="*/ 76 w 76"/>
                  <a:gd name="T19" fmla="*/ 133 h 138"/>
                  <a:gd name="T20" fmla="*/ 32 w 76"/>
                  <a:gd name="T21" fmla="*/ 138 h 138"/>
                  <a:gd name="T22" fmla="*/ 16 w 76"/>
                  <a:gd name="T23" fmla="*/ 121 h 138"/>
                  <a:gd name="T24" fmla="*/ 5 w 76"/>
                  <a:gd name="T25" fmla="*/ 99 h 138"/>
                  <a:gd name="T26" fmla="*/ 0 w 76"/>
                  <a:gd name="T27" fmla="*/ 76 h 138"/>
                  <a:gd name="T28" fmla="*/ 0 w 76"/>
                  <a:gd name="T29" fmla="*/ 53 h 138"/>
                  <a:gd name="T30" fmla="*/ 7 w 76"/>
                  <a:gd name="T31" fmla="*/ 31 h 138"/>
                  <a:gd name="T32" fmla="*/ 19 w 76"/>
                  <a:gd name="T33" fmla="*/ 14 h 138"/>
                  <a:gd name="T34" fmla="*/ 40 w 76"/>
                  <a:gd name="T35" fmla="*/ 3 h 138"/>
                  <a:gd name="T36" fmla="*/ 66 w 76"/>
                  <a:gd name="T37" fmla="*/ 0 h 1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6"/>
                  <a:gd name="T58" fmla="*/ 0 h 138"/>
                  <a:gd name="T59" fmla="*/ 76 w 76"/>
                  <a:gd name="T60" fmla="*/ 138 h 1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6" h="138">
                    <a:moveTo>
                      <a:pt x="66" y="0"/>
                    </a:moveTo>
                    <a:lnTo>
                      <a:pt x="43" y="11"/>
                    </a:lnTo>
                    <a:lnTo>
                      <a:pt x="27" y="26"/>
                    </a:lnTo>
                    <a:lnTo>
                      <a:pt x="17" y="42"/>
                    </a:lnTo>
                    <a:lnTo>
                      <a:pt x="12" y="60"/>
                    </a:lnTo>
                    <a:lnTo>
                      <a:pt x="15" y="78"/>
                    </a:lnTo>
                    <a:lnTo>
                      <a:pt x="23" y="97"/>
                    </a:lnTo>
                    <a:lnTo>
                      <a:pt x="35" y="114"/>
                    </a:lnTo>
                    <a:lnTo>
                      <a:pt x="55" y="130"/>
                    </a:lnTo>
                    <a:lnTo>
                      <a:pt x="76" y="133"/>
                    </a:lnTo>
                    <a:lnTo>
                      <a:pt x="32" y="138"/>
                    </a:lnTo>
                    <a:lnTo>
                      <a:pt x="16" y="121"/>
                    </a:lnTo>
                    <a:lnTo>
                      <a:pt x="5" y="99"/>
                    </a:lnTo>
                    <a:lnTo>
                      <a:pt x="0" y="76"/>
                    </a:lnTo>
                    <a:lnTo>
                      <a:pt x="0" y="53"/>
                    </a:lnTo>
                    <a:lnTo>
                      <a:pt x="7" y="31"/>
                    </a:lnTo>
                    <a:lnTo>
                      <a:pt x="19" y="14"/>
                    </a:lnTo>
                    <a:lnTo>
                      <a:pt x="40" y="3"/>
                    </a:lnTo>
                    <a:lnTo>
                      <a:pt x="66" y="0"/>
                    </a:lnTo>
                    <a:close/>
                  </a:path>
                </a:pathLst>
              </a:custGeom>
              <a:solidFill>
                <a:srgbClr val="333333"/>
              </a:solidFill>
              <a:ln w="9525">
                <a:noFill/>
                <a:round/>
                <a:headEnd/>
                <a:tailEnd/>
              </a:ln>
            </p:spPr>
            <p:txBody>
              <a:bodyPr/>
              <a:lstStyle/>
              <a:p>
                <a:endParaRPr lang="en-US">
                  <a:latin typeface="+mj-lt"/>
                </a:endParaRPr>
              </a:p>
            </p:txBody>
          </p:sp>
          <p:sp>
            <p:nvSpPr>
              <p:cNvPr id="9292" name="Freeform 487"/>
              <p:cNvSpPr>
                <a:spLocks noChangeAspect="1"/>
              </p:cNvSpPr>
              <p:nvPr/>
            </p:nvSpPr>
            <p:spPr bwMode="auto">
              <a:xfrm flipH="1">
                <a:off x="4188" y="3683"/>
                <a:ext cx="47" cy="86"/>
              </a:xfrm>
              <a:custGeom>
                <a:avLst/>
                <a:gdLst>
                  <a:gd name="T0" fmla="*/ 62 w 72"/>
                  <a:gd name="T1" fmla="*/ 0 h 132"/>
                  <a:gd name="T2" fmla="*/ 42 w 72"/>
                  <a:gd name="T3" fmla="*/ 12 h 132"/>
                  <a:gd name="T4" fmla="*/ 26 w 72"/>
                  <a:gd name="T5" fmla="*/ 25 h 132"/>
                  <a:gd name="T6" fmla="*/ 16 w 72"/>
                  <a:gd name="T7" fmla="*/ 41 h 132"/>
                  <a:gd name="T8" fmla="*/ 13 w 72"/>
                  <a:gd name="T9" fmla="*/ 57 h 132"/>
                  <a:gd name="T10" fmla="*/ 14 w 72"/>
                  <a:gd name="T11" fmla="*/ 75 h 132"/>
                  <a:gd name="T12" fmla="*/ 21 w 72"/>
                  <a:gd name="T13" fmla="*/ 93 h 132"/>
                  <a:gd name="T14" fmla="*/ 34 w 72"/>
                  <a:gd name="T15" fmla="*/ 109 h 132"/>
                  <a:gd name="T16" fmla="*/ 52 w 72"/>
                  <a:gd name="T17" fmla="*/ 125 h 132"/>
                  <a:gd name="T18" fmla="*/ 72 w 72"/>
                  <a:gd name="T19" fmla="*/ 127 h 132"/>
                  <a:gd name="T20" fmla="*/ 31 w 72"/>
                  <a:gd name="T21" fmla="*/ 132 h 132"/>
                  <a:gd name="T22" fmla="*/ 16 w 72"/>
                  <a:gd name="T23" fmla="*/ 116 h 132"/>
                  <a:gd name="T24" fmla="*/ 6 w 72"/>
                  <a:gd name="T25" fmla="*/ 95 h 132"/>
                  <a:gd name="T26" fmla="*/ 0 w 72"/>
                  <a:gd name="T27" fmla="*/ 73 h 132"/>
                  <a:gd name="T28" fmla="*/ 0 w 72"/>
                  <a:gd name="T29" fmla="*/ 50 h 132"/>
                  <a:gd name="T30" fmla="*/ 7 w 72"/>
                  <a:gd name="T31" fmla="*/ 30 h 132"/>
                  <a:gd name="T32" fmla="*/ 19 w 72"/>
                  <a:gd name="T33" fmla="*/ 14 h 132"/>
                  <a:gd name="T34" fmla="*/ 37 w 72"/>
                  <a:gd name="T35" fmla="*/ 4 h 132"/>
                  <a:gd name="T36" fmla="*/ 62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2" y="12"/>
                    </a:lnTo>
                    <a:lnTo>
                      <a:pt x="26" y="25"/>
                    </a:lnTo>
                    <a:lnTo>
                      <a:pt x="16" y="41"/>
                    </a:lnTo>
                    <a:lnTo>
                      <a:pt x="13" y="57"/>
                    </a:lnTo>
                    <a:lnTo>
                      <a:pt x="14" y="75"/>
                    </a:lnTo>
                    <a:lnTo>
                      <a:pt x="21" y="93"/>
                    </a:lnTo>
                    <a:lnTo>
                      <a:pt x="34" y="109"/>
                    </a:lnTo>
                    <a:lnTo>
                      <a:pt x="52" y="125"/>
                    </a:lnTo>
                    <a:lnTo>
                      <a:pt x="72" y="127"/>
                    </a:lnTo>
                    <a:lnTo>
                      <a:pt x="31" y="132"/>
                    </a:lnTo>
                    <a:lnTo>
                      <a:pt x="16" y="116"/>
                    </a:lnTo>
                    <a:lnTo>
                      <a:pt x="6" y="95"/>
                    </a:lnTo>
                    <a:lnTo>
                      <a:pt x="0" y="73"/>
                    </a:lnTo>
                    <a:lnTo>
                      <a:pt x="0" y="50"/>
                    </a:lnTo>
                    <a:lnTo>
                      <a:pt x="7" y="30"/>
                    </a:lnTo>
                    <a:lnTo>
                      <a:pt x="19" y="14"/>
                    </a:lnTo>
                    <a:lnTo>
                      <a:pt x="37" y="4"/>
                    </a:lnTo>
                    <a:lnTo>
                      <a:pt x="62" y="0"/>
                    </a:lnTo>
                    <a:close/>
                  </a:path>
                </a:pathLst>
              </a:custGeom>
              <a:solidFill>
                <a:srgbClr val="333333"/>
              </a:solidFill>
              <a:ln w="9525">
                <a:noFill/>
                <a:round/>
                <a:headEnd/>
                <a:tailEnd/>
              </a:ln>
            </p:spPr>
            <p:txBody>
              <a:bodyPr/>
              <a:lstStyle/>
              <a:p>
                <a:endParaRPr lang="en-US">
                  <a:latin typeface="+mj-lt"/>
                </a:endParaRPr>
              </a:p>
            </p:txBody>
          </p:sp>
          <p:sp>
            <p:nvSpPr>
              <p:cNvPr id="9293" name="Freeform 488"/>
              <p:cNvSpPr>
                <a:spLocks noChangeAspect="1"/>
              </p:cNvSpPr>
              <p:nvPr/>
            </p:nvSpPr>
            <p:spPr bwMode="auto">
              <a:xfrm flipH="1">
                <a:off x="3950" y="3688"/>
                <a:ext cx="48" cy="86"/>
              </a:xfrm>
              <a:custGeom>
                <a:avLst/>
                <a:gdLst>
                  <a:gd name="T0" fmla="*/ 62 w 72"/>
                  <a:gd name="T1" fmla="*/ 0 h 132"/>
                  <a:gd name="T2" fmla="*/ 41 w 72"/>
                  <a:gd name="T3" fmla="*/ 12 h 132"/>
                  <a:gd name="T4" fmla="*/ 26 w 72"/>
                  <a:gd name="T5" fmla="*/ 25 h 132"/>
                  <a:gd name="T6" fmla="*/ 17 w 72"/>
                  <a:gd name="T7" fmla="*/ 41 h 132"/>
                  <a:gd name="T8" fmla="*/ 12 w 72"/>
                  <a:gd name="T9" fmla="*/ 57 h 132"/>
                  <a:gd name="T10" fmla="*/ 15 w 72"/>
                  <a:gd name="T11" fmla="*/ 75 h 132"/>
                  <a:gd name="T12" fmla="*/ 21 w 72"/>
                  <a:gd name="T13" fmla="*/ 93 h 132"/>
                  <a:gd name="T14" fmla="*/ 34 w 72"/>
                  <a:gd name="T15" fmla="*/ 109 h 132"/>
                  <a:gd name="T16" fmla="*/ 53 w 72"/>
                  <a:gd name="T17" fmla="*/ 125 h 132"/>
                  <a:gd name="T18" fmla="*/ 72 w 72"/>
                  <a:gd name="T19" fmla="*/ 127 h 132"/>
                  <a:gd name="T20" fmla="*/ 31 w 72"/>
                  <a:gd name="T21" fmla="*/ 132 h 132"/>
                  <a:gd name="T22" fmla="*/ 16 w 72"/>
                  <a:gd name="T23" fmla="*/ 116 h 132"/>
                  <a:gd name="T24" fmla="*/ 5 w 72"/>
                  <a:gd name="T25" fmla="*/ 95 h 132"/>
                  <a:gd name="T26" fmla="*/ 0 w 72"/>
                  <a:gd name="T27" fmla="*/ 73 h 132"/>
                  <a:gd name="T28" fmla="*/ 0 w 72"/>
                  <a:gd name="T29" fmla="*/ 50 h 132"/>
                  <a:gd name="T30" fmla="*/ 6 w 72"/>
                  <a:gd name="T31" fmla="*/ 30 h 132"/>
                  <a:gd name="T32" fmla="*/ 18 w 72"/>
                  <a:gd name="T33" fmla="*/ 14 h 132"/>
                  <a:gd name="T34" fmla="*/ 36 w 72"/>
                  <a:gd name="T35" fmla="*/ 4 h 132"/>
                  <a:gd name="T36" fmla="*/ 62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1" y="12"/>
                    </a:lnTo>
                    <a:lnTo>
                      <a:pt x="26" y="25"/>
                    </a:lnTo>
                    <a:lnTo>
                      <a:pt x="17" y="41"/>
                    </a:lnTo>
                    <a:lnTo>
                      <a:pt x="12" y="57"/>
                    </a:lnTo>
                    <a:lnTo>
                      <a:pt x="15" y="75"/>
                    </a:lnTo>
                    <a:lnTo>
                      <a:pt x="21" y="93"/>
                    </a:lnTo>
                    <a:lnTo>
                      <a:pt x="34" y="109"/>
                    </a:lnTo>
                    <a:lnTo>
                      <a:pt x="53" y="125"/>
                    </a:lnTo>
                    <a:lnTo>
                      <a:pt x="72" y="127"/>
                    </a:lnTo>
                    <a:lnTo>
                      <a:pt x="31" y="132"/>
                    </a:lnTo>
                    <a:lnTo>
                      <a:pt x="16" y="116"/>
                    </a:lnTo>
                    <a:lnTo>
                      <a:pt x="5" y="95"/>
                    </a:lnTo>
                    <a:lnTo>
                      <a:pt x="0" y="73"/>
                    </a:lnTo>
                    <a:lnTo>
                      <a:pt x="0" y="50"/>
                    </a:lnTo>
                    <a:lnTo>
                      <a:pt x="6" y="30"/>
                    </a:lnTo>
                    <a:lnTo>
                      <a:pt x="18" y="14"/>
                    </a:lnTo>
                    <a:lnTo>
                      <a:pt x="36" y="4"/>
                    </a:lnTo>
                    <a:lnTo>
                      <a:pt x="62" y="0"/>
                    </a:lnTo>
                    <a:close/>
                  </a:path>
                </a:pathLst>
              </a:custGeom>
              <a:solidFill>
                <a:srgbClr val="333333"/>
              </a:solidFill>
              <a:ln w="9525">
                <a:noFill/>
                <a:round/>
                <a:headEnd/>
                <a:tailEnd/>
              </a:ln>
            </p:spPr>
            <p:txBody>
              <a:bodyPr/>
              <a:lstStyle/>
              <a:p>
                <a:endParaRPr lang="en-US">
                  <a:latin typeface="+mj-lt"/>
                </a:endParaRPr>
              </a:p>
            </p:txBody>
          </p:sp>
          <p:sp>
            <p:nvSpPr>
              <p:cNvPr id="9294" name="Freeform 489"/>
              <p:cNvSpPr>
                <a:spLocks noChangeAspect="1"/>
              </p:cNvSpPr>
              <p:nvPr/>
            </p:nvSpPr>
            <p:spPr bwMode="auto">
              <a:xfrm flipH="1">
                <a:off x="4957" y="3667"/>
                <a:ext cx="68" cy="124"/>
              </a:xfrm>
              <a:custGeom>
                <a:avLst/>
                <a:gdLst>
                  <a:gd name="T0" fmla="*/ 101 w 101"/>
                  <a:gd name="T1" fmla="*/ 106 h 188"/>
                  <a:gd name="T2" fmla="*/ 94 w 101"/>
                  <a:gd name="T3" fmla="*/ 125 h 188"/>
                  <a:gd name="T4" fmla="*/ 88 w 101"/>
                  <a:gd name="T5" fmla="*/ 140 h 188"/>
                  <a:gd name="T6" fmla="*/ 82 w 101"/>
                  <a:gd name="T7" fmla="*/ 152 h 188"/>
                  <a:gd name="T8" fmla="*/ 75 w 101"/>
                  <a:gd name="T9" fmla="*/ 164 h 188"/>
                  <a:gd name="T10" fmla="*/ 66 w 101"/>
                  <a:gd name="T11" fmla="*/ 172 h 188"/>
                  <a:gd name="T12" fmla="*/ 54 w 101"/>
                  <a:gd name="T13" fmla="*/ 179 h 188"/>
                  <a:gd name="T14" fmla="*/ 39 w 101"/>
                  <a:gd name="T15" fmla="*/ 185 h 188"/>
                  <a:gd name="T16" fmla="*/ 20 w 101"/>
                  <a:gd name="T17" fmla="*/ 188 h 188"/>
                  <a:gd name="T18" fmla="*/ 31 w 101"/>
                  <a:gd name="T19" fmla="*/ 179 h 188"/>
                  <a:gd name="T20" fmla="*/ 40 w 101"/>
                  <a:gd name="T21" fmla="*/ 170 h 188"/>
                  <a:gd name="T22" fmla="*/ 47 w 101"/>
                  <a:gd name="T23" fmla="*/ 162 h 188"/>
                  <a:gd name="T24" fmla="*/ 53 w 101"/>
                  <a:gd name="T25" fmla="*/ 152 h 188"/>
                  <a:gd name="T26" fmla="*/ 59 w 101"/>
                  <a:gd name="T27" fmla="*/ 143 h 188"/>
                  <a:gd name="T28" fmla="*/ 65 w 101"/>
                  <a:gd name="T29" fmla="*/ 134 h 188"/>
                  <a:gd name="T30" fmla="*/ 69 w 101"/>
                  <a:gd name="T31" fmla="*/ 122 h 188"/>
                  <a:gd name="T32" fmla="*/ 76 w 101"/>
                  <a:gd name="T33" fmla="*/ 109 h 188"/>
                  <a:gd name="T34" fmla="*/ 74 w 101"/>
                  <a:gd name="T35" fmla="*/ 86 h 188"/>
                  <a:gd name="T36" fmla="*/ 71 w 101"/>
                  <a:gd name="T37" fmla="*/ 67 h 188"/>
                  <a:gd name="T38" fmla="*/ 67 w 101"/>
                  <a:gd name="T39" fmla="*/ 53 h 188"/>
                  <a:gd name="T40" fmla="*/ 60 w 101"/>
                  <a:gd name="T41" fmla="*/ 42 h 188"/>
                  <a:gd name="T42" fmla="*/ 50 w 101"/>
                  <a:gd name="T43" fmla="*/ 31 h 188"/>
                  <a:gd name="T44" fmla="*/ 37 w 101"/>
                  <a:gd name="T45" fmla="*/ 23 h 188"/>
                  <a:gd name="T46" fmla="*/ 21 w 101"/>
                  <a:gd name="T47" fmla="*/ 14 h 188"/>
                  <a:gd name="T48" fmla="*/ 0 w 101"/>
                  <a:gd name="T49" fmla="*/ 4 h 188"/>
                  <a:gd name="T50" fmla="*/ 27 w 101"/>
                  <a:gd name="T51" fmla="*/ 0 h 188"/>
                  <a:gd name="T52" fmla="*/ 47 w 101"/>
                  <a:gd name="T53" fmla="*/ 4 h 188"/>
                  <a:gd name="T54" fmla="*/ 65 w 101"/>
                  <a:gd name="T55" fmla="*/ 13 h 188"/>
                  <a:gd name="T56" fmla="*/ 78 w 101"/>
                  <a:gd name="T57" fmla="*/ 27 h 188"/>
                  <a:gd name="T58" fmla="*/ 88 w 101"/>
                  <a:gd name="T59" fmla="*/ 44 h 188"/>
                  <a:gd name="T60" fmla="*/ 94 w 101"/>
                  <a:gd name="T61" fmla="*/ 64 h 188"/>
                  <a:gd name="T62" fmla="*/ 99 w 101"/>
                  <a:gd name="T63" fmla="*/ 86 h 188"/>
                  <a:gd name="T64" fmla="*/ 101 w 101"/>
                  <a:gd name="T65" fmla="*/ 106 h 1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1"/>
                  <a:gd name="T100" fmla="*/ 0 h 188"/>
                  <a:gd name="T101" fmla="*/ 101 w 101"/>
                  <a:gd name="T102" fmla="*/ 188 h 18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1" h="188">
                    <a:moveTo>
                      <a:pt x="101" y="106"/>
                    </a:moveTo>
                    <a:lnTo>
                      <a:pt x="94" y="125"/>
                    </a:lnTo>
                    <a:lnTo>
                      <a:pt x="88" y="140"/>
                    </a:lnTo>
                    <a:lnTo>
                      <a:pt x="82" y="152"/>
                    </a:lnTo>
                    <a:lnTo>
                      <a:pt x="75" y="164"/>
                    </a:lnTo>
                    <a:lnTo>
                      <a:pt x="66" y="172"/>
                    </a:lnTo>
                    <a:lnTo>
                      <a:pt x="54" y="179"/>
                    </a:lnTo>
                    <a:lnTo>
                      <a:pt x="39" y="185"/>
                    </a:lnTo>
                    <a:lnTo>
                      <a:pt x="20" y="188"/>
                    </a:lnTo>
                    <a:lnTo>
                      <a:pt x="31" y="179"/>
                    </a:lnTo>
                    <a:lnTo>
                      <a:pt x="40" y="170"/>
                    </a:lnTo>
                    <a:lnTo>
                      <a:pt x="47" y="162"/>
                    </a:lnTo>
                    <a:lnTo>
                      <a:pt x="53" y="152"/>
                    </a:lnTo>
                    <a:lnTo>
                      <a:pt x="59" y="143"/>
                    </a:lnTo>
                    <a:lnTo>
                      <a:pt x="65" y="134"/>
                    </a:lnTo>
                    <a:lnTo>
                      <a:pt x="69" y="122"/>
                    </a:lnTo>
                    <a:lnTo>
                      <a:pt x="76" y="109"/>
                    </a:lnTo>
                    <a:lnTo>
                      <a:pt x="74" y="86"/>
                    </a:lnTo>
                    <a:lnTo>
                      <a:pt x="71" y="67"/>
                    </a:lnTo>
                    <a:lnTo>
                      <a:pt x="67" y="53"/>
                    </a:lnTo>
                    <a:lnTo>
                      <a:pt x="60" y="42"/>
                    </a:lnTo>
                    <a:lnTo>
                      <a:pt x="50" y="31"/>
                    </a:lnTo>
                    <a:lnTo>
                      <a:pt x="37" y="23"/>
                    </a:lnTo>
                    <a:lnTo>
                      <a:pt x="21" y="14"/>
                    </a:lnTo>
                    <a:lnTo>
                      <a:pt x="0" y="4"/>
                    </a:lnTo>
                    <a:lnTo>
                      <a:pt x="27" y="0"/>
                    </a:lnTo>
                    <a:lnTo>
                      <a:pt x="47" y="4"/>
                    </a:lnTo>
                    <a:lnTo>
                      <a:pt x="65" y="13"/>
                    </a:lnTo>
                    <a:lnTo>
                      <a:pt x="78" y="27"/>
                    </a:lnTo>
                    <a:lnTo>
                      <a:pt x="88" y="44"/>
                    </a:lnTo>
                    <a:lnTo>
                      <a:pt x="94" y="64"/>
                    </a:lnTo>
                    <a:lnTo>
                      <a:pt x="99" y="86"/>
                    </a:lnTo>
                    <a:lnTo>
                      <a:pt x="101" y="106"/>
                    </a:lnTo>
                    <a:close/>
                  </a:path>
                </a:pathLst>
              </a:custGeom>
              <a:solidFill>
                <a:srgbClr val="333333"/>
              </a:solidFill>
              <a:ln w="9525">
                <a:noFill/>
                <a:round/>
                <a:headEnd/>
                <a:tailEnd/>
              </a:ln>
            </p:spPr>
            <p:txBody>
              <a:bodyPr/>
              <a:lstStyle/>
              <a:p>
                <a:endParaRPr lang="en-US">
                  <a:latin typeface="+mj-lt"/>
                </a:endParaRPr>
              </a:p>
            </p:txBody>
          </p:sp>
          <p:sp>
            <p:nvSpPr>
              <p:cNvPr id="9295" name="Freeform 490"/>
              <p:cNvSpPr>
                <a:spLocks noChangeAspect="1"/>
              </p:cNvSpPr>
              <p:nvPr/>
            </p:nvSpPr>
            <p:spPr bwMode="auto">
              <a:xfrm flipH="1">
                <a:off x="4132" y="3666"/>
                <a:ext cx="63" cy="118"/>
              </a:xfrm>
              <a:custGeom>
                <a:avLst/>
                <a:gdLst>
                  <a:gd name="T0" fmla="*/ 96 w 96"/>
                  <a:gd name="T1" fmla="*/ 100 h 179"/>
                  <a:gd name="T2" fmla="*/ 89 w 96"/>
                  <a:gd name="T3" fmla="*/ 118 h 179"/>
                  <a:gd name="T4" fmla="*/ 83 w 96"/>
                  <a:gd name="T5" fmla="*/ 133 h 179"/>
                  <a:gd name="T6" fmla="*/ 77 w 96"/>
                  <a:gd name="T7" fmla="*/ 145 h 179"/>
                  <a:gd name="T8" fmla="*/ 70 w 96"/>
                  <a:gd name="T9" fmla="*/ 154 h 179"/>
                  <a:gd name="T10" fmla="*/ 62 w 96"/>
                  <a:gd name="T11" fmla="*/ 164 h 179"/>
                  <a:gd name="T12" fmla="*/ 51 w 96"/>
                  <a:gd name="T13" fmla="*/ 169 h 179"/>
                  <a:gd name="T14" fmla="*/ 37 w 96"/>
                  <a:gd name="T15" fmla="*/ 175 h 179"/>
                  <a:gd name="T16" fmla="*/ 18 w 96"/>
                  <a:gd name="T17" fmla="*/ 179 h 179"/>
                  <a:gd name="T18" fmla="*/ 29 w 96"/>
                  <a:gd name="T19" fmla="*/ 169 h 179"/>
                  <a:gd name="T20" fmla="*/ 37 w 96"/>
                  <a:gd name="T21" fmla="*/ 160 h 179"/>
                  <a:gd name="T22" fmla="*/ 44 w 96"/>
                  <a:gd name="T23" fmla="*/ 152 h 179"/>
                  <a:gd name="T24" fmla="*/ 51 w 96"/>
                  <a:gd name="T25" fmla="*/ 144 h 179"/>
                  <a:gd name="T26" fmla="*/ 55 w 96"/>
                  <a:gd name="T27" fmla="*/ 136 h 179"/>
                  <a:gd name="T28" fmla="*/ 60 w 96"/>
                  <a:gd name="T29" fmla="*/ 127 h 179"/>
                  <a:gd name="T30" fmla="*/ 66 w 96"/>
                  <a:gd name="T31" fmla="*/ 115 h 179"/>
                  <a:gd name="T32" fmla="*/ 71 w 96"/>
                  <a:gd name="T33" fmla="*/ 103 h 179"/>
                  <a:gd name="T34" fmla="*/ 70 w 96"/>
                  <a:gd name="T35" fmla="*/ 81 h 179"/>
                  <a:gd name="T36" fmla="*/ 67 w 96"/>
                  <a:gd name="T37" fmla="*/ 63 h 179"/>
                  <a:gd name="T38" fmla="*/ 62 w 96"/>
                  <a:gd name="T39" fmla="*/ 50 h 179"/>
                  <a:gd name="T40" fmla="*/ 56 w 96"/>
                  <a:gd name="T41" fmla="*/ 39 h 179"/>
                  <a:gd name="T42" fmla="*/ 47 w 96"/>
                  <a:gd name="T43" fmla="*/ 30 h 179"/>
                  <a:gd name="T44" fmla="*/ 35 w 96"/>
                  <a:gd name="T45" fmla="*/ 22 h 179"/>
                  <a:gd name="T46" fmla="*/ 20 w 96"/>
                  <a:gd name="T47" fmla="*/ 13 h 179"/>
                  <a:gd name="T48" fmla="*/ 0 w 96"/>
                  <a:gd name="T49" fmla="*/ 3 h 179"/>
                  <a:gd name="T50" fmla="*/ 24 w 96"/>
                  <a:gd name="T51" fmla="*/ 0 h 179"/>
                  <a:gd name="T52" fmla="*/ 45 w 96"/>
                  <a:gd name="T53" fmla="*/ 3 h 179"/>
                  <a:gd name="T54" fmla="*/ 61 w 96"/>
                  <a:gd name="T55" fmla="*/ 13 h 179"/>
                  <a:gd name="T56" fmla="*/ 74 w 96"/>
                  <a:gd name="T57" fmla="*/ 25 h 179"/>
                  <a:gd name="T58" fmla="*/ 83 w 96"/>
                  <a:gd name="T59" fmla="*/ 41 h 179"/>
                  <a:gd name="T60" fmla="*/ 89 w 96"/>
                  <a:gd name="T61" fmla="*/ 61 h 179"/>
                  <a:gd name="T62" fmla="*/ 93 w 96"/>
                  <a:gd name="T63" fmla="*/ 81 h 179"/>
                  <a:gd name="T64" fmla="*/ 96 w 96"/>
                  <a:gd name="T65" fmla="*/ 100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
                  <a:gd name="T100" fmla="*/ 0 h 179"/>
                  <a:gd name="T101" fmla="*/ 96 w 96"/>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 h="179">
                    <a:moveTo>
                      <a:pt x="96" y="100"/>
                    </a:moveTo>
                    <a:lnTo>
                      <a:pt x="89" y="118"/>
                    </a:lnTo>
                    <a:lnTo>
                      <a:pt x="83" y="133"/>
                    </a:lnTo>
                    <a:lnTo>
                      <a:pt x="77" y="145"/>
                    </a:lnTo>
                    <a:lnTo>
                      <a:pt x="70" y="154"/>
                    </a:lnTo>
                    <a:lnTo>
                      <a:pt x="62" y="164"/>
                    </a:lnTo>
                    <a:lnTo>
                      <a:pt x="51" y="169"/>
                    </a:lnTo>
                    <a:lnTo>
                      <a:pt x="37" y="175"/>
                    </a:lnTo>
                    <a:lnTo>
                      <a:pt x="18" y="179"/>
                    </a:lnTo>
                    <a:lnTo>
                      <a:pt x="29" y="169"/>
                    </a:lnTo>
                    <a:lnTo>
                      <a:pt x="37" y="160"/>
                    </a:lnTo>
                    <a:lnTo>
                      <a:pt x="44" y="152"/>
                    </a:lnTo>
                    <a:lnTo>
                      <a:pt x="51" y="144"/>
                    </a:lnTo>
                    <a:lnTo>
                      <a:pt x="55" y="136"/>
                    </a:lnTo>
                    <a:lnTo>
                      <a:pt x="60" y="127"/>
                    </a:lnTo>
                    <a:lnTo>
                      <a:pt x="66" y="115"/>
                    </a:lnTo>
                    <a:lnTo>
                      <a:pt x="71" y="103"/>
                    </a:lnTo>
                    <a:lnTo>
                      <a:pt x="70" y="81"/>
                    </a:lnTo>
                    <a:lnTo>
                      <a:pt x="67" y="63"/>
                    </a:lnTo>
                    <a:lnTo>
                      <a:pt x="62" y="50"/>
                    </a:lnTo>
                    <a:lnTo>
                      <a:pt x="56" y="39"/>
                    </a:lnTo>
                    <a:lnTo>
                      <a:pt x="47" y="30"/>
                    </a:lnTo>
                    <a:lnTo>
                      <a:pt x="35" y="22"/>
                    </a:lnTo>
                    <a:lnTo>
                      <a:pt x="20" y="13"/>
                    </a:lnTo>
                    <a:lnTo>
                      <a:pt x="0" y="3"/>
                    </a:lnTo>
                    <a:lnTo>
                      <a:pt x="24" y="0"/>
                    </a:lnTo>
                    <a:lnTo>
                      <a:pt x="45" y="3"/>
                    </a:lnTo>
                    <a:lnTo>
                      <a:pt x="61" y="13"/>
                    </a:lnTo>
                    <a:lnTo>
                      <a:pt x="74" y="25"/>
                    </a:lnTo>
                    <a:lnTo>
                      <a:pt x="83" y="41"/>
                    </a:lnTo>
                    <a:lnTo>
                      <a:pt x="89" y="61"/>
                    </a:lnTo>
                    <a:lnTo>
                      <a:pt x="93" y="81"/>
                    </a:lnTo>
                    <a:lnTo>
                      <a:pt x="96" y="100"/>
                    </a:lnTo>
                    <a:close/>
                  </a:path>
                </a:pathLst>
              </a:custGeom>
              <a:solidFill>
                <a:srgbClr val="333333"/>
              </a:solidFill>
              <a:ln w="9525">
                <a:noFill/>
                <a:round/>
                <a:headEnd/>
                <a:tailEnd/>
              </a:ln>
            </p:spPr>
            <p:txBody>
              <a:bodyPr/>
              <a:lstStyle/>
              <a:p>
                <a:endParaRPr lang="en-US">
                  <a:latin typeface="+mj-lt"/>
                </a:endParaRPr>
              </a:p>
            </p:txBody>
          </p:sp>
          <p:sp>
            <p:nvSpPr>
              <p:cNvPr id="9296" name="Freeform 491"/>
              <p:cNvSpPr>
                <a:spLocks noChangeAspect="1"/>
              </p:cNvSpPr>
              <p:nvPr/>
            </p:nvSpPr>
            <p:spPr bwMode="auto">
              <a:xfrm flipH="1">
                <a:off x="3893" y="3671"/>
                <a:ext cx="65" cy="118"/>
              </a:xfrm>
              <a:custGeom>
                <a:avLst/>
                <a:gdLst>
                  <a:gd name="T0" fmla="*/ 97 w 97"/>
                  <a:gd name="T1" fmla="*/ 100 h 179"/>
                  <a:gd name="T2" fmla="*/ 90 w 97"/>
                  <a:gd name="T3" fmla="*/ 118 h 179"/>
                  <a:gd name="T4" fmla="*/ 85 w 97"/>
                  <a:gd name="T5" fmla="*/ 133 h 179"/>
                  <a:gd name="T6" fmla="*/ 78 w 97"/>
                  <a:gd name="T7" fmla="*/ 145 h 179"/>
                  <a:gd name="T8" fmla="*/ 71 w 97"/>
                  <a:gd name="T9" fmla="*/ 154 h 179"/>
                  <a:gd name="T10" fmla="*/ 63 w 97"/>
                  <a:gd name="T11" fmla="*/ 164 h 179"/>
                  <a:gd name="T12" fmla="*/ 52 w 97"/>
                  <a:gd name="T13" fmla="*/ 169 h 179"/>
                  <a:gd name="T14" fmla="*/ 38 w 97"/>
                  <a:gd name="T15" fmla="*/ 175 h 179"/>
                  <a:gd name="T16" fmla="*/ 20 w 97"/>
                  <a:gd name="T17" fmla="*/ 179 h 179"/>
                  <a:gd name="T18" fmla="*/ 30 w 97"/>
                  <a:gd name="T19" fmla="*/ 169 h 179"/>
                  <a:gd name="T20" fmla="*/ 38 w 97"/>
                  <a:gd name="T21" fmla="*/ 160 h 179"/>
                  <a:gd name="T22" fmla="*/ 45 w 97"/>
                  <a:gd name="T23" fmla="*/ 152 h 179"/>
                  <a:gd name="T24" fmla="*/ 52 w 97"/>
                  <a:gd name="T25" fmla="*/ 144 h 179"/>
                  <a:gd name="T26" fmla="*/ 57 w 97"/>
                  <a:gd name="T27" fmla="*/ 136 h 179"/>
                  <a:gd name="T28" fmla="*/ 62 w 97"/>
                  <a:gd name="T29" fmla="*/ 127 h 179"/>
                  <a:gd name="T30" fmla="*/ 67 w 97"/>
                  <a:gd name="T31" fmla="*/ 116 h 179"/>
                  <a:gd name="T32" fmla="*/ 73 w 97"/>
                  <a:gd name="T33" fmla="*/ 104 h 179"/>
                  <a:gd name="T34" fmla="*/ 72 w 97"/>
                  <a:gd name="T35" fmla="*/ 82 h 179"/>
                  <a:gd name="T36" fmla="*/ 68 w 97"/>
                  <a:gd name="T37" fmla="*/ 63 h 179"/>
                  <a:gd name="T38" fmla="*/ 64 w 97"/>
                  <a:gd name="T39" fmla="*/ 50 h 179"/>
                  <a:gd name="T40" fmla="*/ 58 w 97"/>
                  <a:gd name="T41" fmla="*/ 39 h 179"/>
                  <a:gd name="T42" fmla="*/ 49 w 97"/>
                  <a:gd name="T43" fmla="*/ 30 h 179"/>
                  <a:gd name="T44" fmla="*/ 36 w 97"/>
                  <a:gd name="T45" fmla="*/ 22 h 179"/>
                  <a:gd name="T46" fmla="*/ 20 w 97"/>
                  <a:gd name="T47" fmla="*/ 13 h 179"/>
                  <a:gd name="T48" fmla="*/ 0 w 97"/>
                  <a:gd name="T49" fmla="*/ 4 h 179"/>
                  <a:gd name="T50" fmla="*/ 26 w 97"/>
                  <a:gd name="T51" fmla="*/ 0 h 179"/>
                  <a:gd name="T52" fmla="*/ 45 w 97"/>
                  <a:gd name="T53" fmla="*/ 4 h 179"/>
                  <a:gd name="T54" fmla="*/ 62 w 97"/>
                  <a:gd name="T55" fmla="*/ 13 h 179"/>
                  <a:gd name="T56" fmla="*/ 74 w 97"/>
                  <a:gd name="T57" fmla="*/ 25 h 179"/>
                  <a:gd name="T58" fmla="*/ 83 w 97"/>
                  <a:gd name="T59" fmla="*/ 42 h 179"/>
                  <a:gd name="T60" fmla="*/ 90 w 97"/>
                  <a:gd name="T61" fmla="*/ 61 h 179"/>
                  <a:gd name="T62" fmla="*/ 95 w 97"/>
                  <a:gd name="T63" fmla="*/ 81 h 179"/>
                  <a:gd name="T64" fmla="*/ 97 w 97"/>
                  <a:gd name="T65" fmla="*/ 100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7"/>
                  <a:gd name="T100" fmla="*/ 0 h 179"/>
                  <a:gd name="T101" fmla="*/ 97 w 97"/>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7" h="179">
                    <a:moveTo>
                      <a:pt x="97" y="100"/>
                    </a:moveTo>
                    <a:lnTo>
                      <a:pt x="90" y="118"/>
                    </a:lnTo>
                    <a:lnTo>
                      <a:pt x="85" y="133"/>
                    </a:lnTo>
                    <a:lnTo>
                      <a:pt x="78" y="145"/>
                    </a:lnTo>
                    <a:lnTo>
                      <a:pt x="71" y="154"/>
                    </a:lnTo>
                    <a:lnTo>
                      <a:pt x="63" y="164"/>
                    </a:lnTo>
                    <a:lnTo>
                      <a:pt x="52" y="169"/>
                    </a:lnTo>
                    <a:lnTo>
                      <a:pt x="38" y="175"/>
                    </a:lnTo>
                    <a:lnTo>
                      <a:pt x="20" y="179"/>
                    </a:lnTo>
                    <a:lnTo>
                      <a:pt x="30" y="169"/>
                    </a:lnTo>
                    <a:lnTo>
                      <a:pt x="38" y="160"/>
                    </a:lnTo>
                    <a:lnTo>
                      <a:pt x="45" y="152"/>
                    </a:lnTo>
                    <a:lnTo>
                      <a:pt x="52" y="144"/>
                    </a:lnTo>
                    <a:lnTo>
                      <a:pt x="57" y="136"/>
                    </a:lnTo>
                    <a:lnTo>
                      <a:pt x="62" y="127"/>
                    </a:lnTo>
                    <a:lnTo>
                      <a:pt x="67" y="116"/>
                    </a:lnTo>
                    <a:lnTo>
                      <a:pt x="73" y="104"/>
                    </a:lnTo>
                    <a:lnTo>
                      <a:pt x="72" y="82"/>
                    </a:lnTo>
                    <a:lnTo>
                      <a:pt x="68" y="63"/>
                    </a:lnTo>
                    <a:lnTo>
                      <a:pt x="64" y="50"/>
                    </a:lnTo>
                    <a:lnTo>
                      <a:pt x="58" y="39"/>
                    </a:lnTo>
                    <a:lnTo>
                      <a:pt x="49" y="30"/>
                    </a:lnTo>
                    <a:lnTo>
                      <a:pt x="36" y="22"/>
                    </a:lnTo>
                    <a:lnTo>
                      <a:pt x="20" y="13"/>
                    </a:lnTo>
                    <a:lnTo>
                      <a:pt x="0" y="4"/>
                    </a:lnTo>
                    <a:lnTo>
                      <a:pt x="26" y="0"/>
                    </a:lnTo>
                    <a:lnTo>
                      <a:pt x="45" y="4"/>
                    </a:lnTo>
                    <a:lnTo>
                      <a:pt x="62" y="13"/>
                    </a:lnTo>
                    <a:lnTo>
                      <a:pt x="74" y="25"/>
                    </a:lnTo>
                    <a:lnTo>
                      <a:pt x="83" y="42"/>
                    </a:lnTo>
                    <a:lnTo>
                      <a:pt x="90" y="61"/>
                    </a:lnTo>
                    <a:lnTo>
                      <a:pt x="95" y="81"/>
                    </a:lnTo>
                    <a:lnTo>
                      <a:pt x="97" y="100"/>
                    </a:lnTo>
                    <a:close/>
                  </a:path>
                </a:pathLst>
              </a:custGeom>
              <a:solidFill>
                <a:srgbClr val="333333"/>
              </a:solidFill>
              <a:ln w="9525">
                <a:noFill/>
                <a:round/>
                <a:headEnd/>
                <a:tailEnd/>
              </a:ln>
            </p:spPr>
            <p:txBody>
              <a:bodyPr/>
              <a:lstStyle/>
              <a:p>
                <a:endParaRPr lang="en-US">
                  <a:latin typeface="+mj-lt"/>
                </a:endParaRPr>
              </a:p>
            </p:txBody>
          </p:sp>
          <p:sp>
            <p:nvSpPr>
              <p:cNvPr id="9297" name="Freeform 492"/>
              <p:cNvSpPr>
                <a:spLocks noChangeAspect="1"/>
              </p:cNvSpPr>
              <p:nvPr/>
            </p:nvSpPr>
            <p:spPr bwMode="auto">
              <a:xfrm flipH="1">
                <a:off x="5022" y="3674"/>
                <a:ext cx="57" cy="117"/>
              </a:xfrm>
              <a:custGeom>
                <a:avLst/>
                <a:gdLst>
                  <a:gd name="T0" fmla="*/ 48 w 84"/>
                  <a:gd name="T1" fmla="*/ 0 h 177"/>
                  <a:gd name="T2" fmla="*/ 31 w 84"/>
                  <a:gd name="T3" fmla="*/ 13 h 177"/>
                  <a:gd name="T4" fmla="*/ 18 w 84"/>
                  <a:gd name="T5" fmla="*/ 26 h 177"/>
                  <a:gd name="T6" fmla="*/ 9 w 84"/>
                  <a:gd name="T7" fmla="*/ 39 h 177"/>
                  <a:gd name="T8" fmla="*/ 3 w 84"/>
                  <a:gd name="T9" fmla="*/ 53 h 177"/>
                  <a:gd name="T10" fmla="*/ 0 w 84"/>
                  <a:gd name="T11" fmla="*/ 67 h 177"/>
                  <a:gd name="T12" fmla="*/ 0 w 84"/>
                  <a:gd name="T13" fmla="*/ 83 h 177"/>
                  <a:gd name="T14" fmla="*/ 2 w 84"/>
                  <a:gd name="T15" fmla="*/ 100 h 177"/>
                  <a:gd name="T16" fmla="*/ 5 w 84"/>
                  <a:gd name="T17" fmla="*/ 121 h 177"/>
                  <a:gd name="T18" fmla="*/ 15 w 84"/>
                  <a:gd name="T19" fmla="*/ 134 h 177"/>
                  <a:gd name="T20" fmla="*/ 23 w 84"/>
                  <a:gd name="T21" fmla="*/ 146 h 177"/>
                  <a:gd name="T22" fmla="*/ 31 w 84"/>
                  <a:gd name="T23" fmla="*/ 155 h 177"/>
                  <a:gd name="T24" fmla="*/ 38 w 84"/>
                  <a:gd name="T25" fmla="*/ 162 h 177"/>
                  <a:gd name="T26" fmla="*/ 46 w 84"/>
                  <a:gd name="T27" fmla="*/ 168 h 177"/>
                  <a:gd name="T28" fmla="*/ 56 w 84"/>
                  <a:gd name="T29" fmla="*/ 171 h 177"/>
                  <a:gd name="T30" fmla="*/ 68 w 84"/>
                  <a:gd name="T31" fmla="*/ 175 h 177"/>
                  <a:gd name="T32" fmla="*/ 84 w 84"/>
                  <a:gd name="T33" fmla="*/ 177 h 177"/>
                  <a:gd name="T34" fmla="*/ 69 w 84"/>
                  <a:gd name="T35" fmla="*/ 171 h 177"/>
                  <a:gd name="T36" fmla="*/ 57 w 84"/>
                  <a:gd name="T37" fmla="*/ 166 h 177"/>
                  <a:gd name="T38" fmla="*/ 48 w 84"/>
                  <a:gd name="T39" fmla="*/ 160 h 177"/>
                  <a:gd name="T40" fmla="*/ 41 w 84"/>
                  <a:gd name="T41" fmla="*/ 154 h 177"/>
                  <a:gd name="T42" fmla="*/ 34 w 84"/>
                  <a:gd name="T43" fmla="*/ 147 h 177"/>
                  <a:gd name="T44" fmla="*/ 28 w 84"/>
                  <a:gd name="T45" fmla="*/ 139 h 177"/>
                  <a:gd name="T46" fmla="*/ 21 w 84"/>
                  <a:gd name="T47" fmla="*/ 128 h 177"/>
                  <a:gd name="T48" fmla="*/ 12 w 84"/>
                  <a:gd name="T49" fmla="*/ 114 h 177"/>
                  <a:gd name="T50" fmla="*/ 9 w 84"/>
                  <a:gd name="T51" fmla="*/ 94 h 177"/>
                  <a:gd name="T52" fmla="*/ 8 w 84"/>
                  <a:gd name="T53" fmla="*/ 78 h 177"/>
                  <a:gd name="T54" fmla="*/ 9 w 84"/>
                  <a:gd name="T55" fmla="*/ 64 h 177"/>
                  <a:gd name="T56" fmla="*/ 12 w 84"/>
                  <a:gd name="T57" fmla="*/ 53 h 177"/>
                  <a:gd name="T58" fmla="*/ 18 w 84"/>
                  <a:gd name="T59" fmla="*/ 41 h 177"/>
                  <a:gd name="T60" fmla="*/ 26 w 84"/>
                  <a:gd name="T61" fmla="*/ 28 h 177"/>
                  <a:gd name="T62" fmla="*/ 35 w 84"/>
                  <a:gd name="T63" fmla="*/ 15 h 177"/>
                  <a:gd name="T64" fmla="*/ 48 w 84"/>
                  <a:gd name="T65" fmla="*/ 0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177"/>
                  <a:gd name="T101" fmla="*/ 84 w 84"/>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177">
                    <a:moveTo>
                      <a:pt x="48" y="0"/>
                    </a:moveTo>
                    <a:lnTo>
                      <a:pt x="31" y="13"/>
                    </a:lnTo>
                    <a:lnTo>
                      <a:pt x="18" y="26"/>
                    </a:lnTo>
                    <a:lnTo>
                      <a:pt x="9" y="39"/>
                    </a:lnTo>
                    <a:lnTo>
                      <a:pt x="3" y="53"/>
                    </a:lnTo>
                    <a:lnTo>
                      <a:pt x="0" y="67"/>
                    </a:lnTo>
                    <a:lnTo>
                      <a:pt x="0" y="83"/>
                    </a:lnTo>
                    <a:lnTo>
                      <a:pt x="2" y="100"/>
                    </a:lnTo>
                    <a:lnTo>
                      <a:pt x="5" y="121"/>
                    </a:lnTo>
                    <a:lnTo>
                      <a:pt x="15" y="134"/>
                    </a:lnTo>
                    <a:lnTo>
                      <a:pt x="23" y="146"/>
                    </a:lnTo>
                    <a:lnTo>
                      <a:pt x="31" y="155"/>
                    </a:lnTo>
                    <a:lnTo>
                      <a:pt x="38" y="162"/>
                    </a:lnTo>
                    <a:lnTo>
                      <a:pt x="46" y="168"/>
                    </a:lnTo>
                    <a:lnTo>
                      <a:pt x="56" y="171"/>
                    </a:lnTo>
                    <a:lnTo>
                      <a:pt x="68" y="175"/>
                    </a:lnTo>
                    <a:lnTo>
                      <a:pt x="84" y="177"/>
                    </a:lnTo>
                    <a:lnTo>
                      <a:pt x="69" y="171"/>
                    </a:lnTo>
                    <a:lnTo>
                      <a:pt x="57" y="166"/>
                    </a:lnTo>
                    <a:lnTo>
                      <a:pt x="48" y="160"/>
                    </a:lnTo>
                    <a:lnTo>
                      <a:pt x="41" y="154"/>
                    </a:lnTo>
                    <a:lnTo>
                      <a:pt x="34" y="147"/>
                    </a:lnTo>
                    <a:lnTo>
                      <a:pt x="28" y="139"/>
                    </a:lnTo>
                    <a:lnTo>
                      <a:pt x="21" y="128"/>
                    </a:lnTo>
                    <a:lnTo>
                      <a:pt x="12" y="114"/>
                    </a:lnTo>
                    <a:lnTo>
                      <a:pt x="9" y="94"/>
                    </a:lnTo>
                    <a:lnTo>
                      <a:pt x="8" y="78"/>
                    </a:lnTo>
                    <a:lnTo>
                      <a:pt x="9" y="64"/>
                    </a:lnTo>
                    <a:lnTo>
                      <a:pt x="12" y="53"/>
                    </a:lnTo>
                    <a:lnTo>
                      <a:pt x="18" y="41"/>
                    </a:lnTo>
                    <a:lnTo>
                      <a:pt x="26" y="28"/>
                    </a:lnTo>
                    <a:lnTo>
                      <a:pt x="35" y="15"/>
                    </a:lnTo>
                    <a:lnTo>
                      <a:pt x="48" y="0"/>
                    </a:lnTo>
                    <a:close/>
                  </a:path>
                </a:pathLst>
              </a:custGeom>
              <a:solidFill>
                <a:schemeClr val="bg1"/>
              </a:solidFill>
              <a:ln w="9525">
                <a:noFill/>
                <a:round/>
                <a:headEnd/>
                <a:tailEnd/>
              </a:ln>
            </p:spPr>
            <p:txBody>
              <a:bodyPr/>
              <a:lstStyle/>
              <a:p>
                <a:endParaRPr lang="en-US">
                  <a:latin typeface="+mj-lt"/>
                </a:endParaRPr>
              </a:p>
            </p:txBody>
          </p:sp>
          <p:sp>
            <p:nvSpPr>
              <p:cNvPr id="9298" name="Freeform 493"/>
              <p:cNvSpPr>
                <a:spLocks noChangeAspect="1"/>
              </p:cNvSpPr>
              <p:nvPr/>
            </p:nvSpPr>
            <p:spPr bwMode="auto">
              <a:xfrm flipH="1">
                <a:off x="4192" y="3672"/>
                <a:ext cx="54" cy="112"/>
              </a:xfrm>
              <a:custGeom>
                <a:avLst/>
                <a:gdLst>
                  <a:gd name="T0" fmla="*/ 46 w 80"/>
                  <a:gd name="T1" fmla="*/ 0 h 169"/>
                  <a:gd name="T2" fmla="*/ 30 w 80"/>
                  <a:gd name="T3" fmla="*/ 13 h 169"/>
                  <a:gd name="T4" fmla="*/ 17 w 80"/>
                  <a:gd name="T5" fmla="*/ 26 h 169"/>
                  <a:gd name="T6" fmla="*/ 8 w 80"/>
                  <a:gd name="T7" fmla="*/ 37 h 169"/>
                  <a:gd name="T8" fmla="*/ 4 w 80"/>
                  <a:gd name="T9" fmla="*/ 50 h 169"/>
                  <a:gd name="T10" fmla="*/ 0 w 80"/>
                  <a:gd name="T11" fmla="*/ 64 h 169"/>
                  <a:gd name="T12" fmla="*/ 0 w 80"/>
                  <a:gd name="T13" fmla="*/ 79 h 169"/>
                  <a:gd name="T14" fmla="*/ 1 w 80"/>
                  <a:gd name="T15" fmla="*/ 95 h 169"/>
                  <a:gd name="T16" fmla="*/ 5 w 80"/>
                  <a:gd name="T17" fmla="*/ 114 h 169"/>
                  <a:gd name="T18" fmla="*/ 14 w 80"/>
                  <a:gd name="T19" fmla="*/ 128 h 169"/>
                  <a:gd name="T20" fmla="*/ 22 w 80"/>
                  <a:gd name="T21" fmla="*/ 139 h 169"/>
                  <a:gd name="T22" fmla="*/ 29 w 80"/>
                  <a:gd name="T23" fmla="*/ 148 h 169"/>
                  <a:gd name="T24" fmla="*/ 36 w 80"/>
                  <a:gd name="T25" fmla="*/ 154 h 169"/>
                  <a:gd name="T26" fmla="*/ 43 w 80"/>
                  <a:gd name="T27" fmla="*/ 159 h 169"/>
                  <a:gd name="T28" fmla="*/ 52 w 80"/>
                  <a:gd name="T29" fmla="*/ 163 h 169"/>
                  <a:gd name="T30" fmla="*/ 65 w 80"/>
                  <a:gd name="T31" fmla="*/ 166 h 169"/>
                  <a:gd name="T32" fmla="*/ 80 w 80"/>
                  <a:gd name="T33" fmla="*/ 169 h 169"/>
                  <a:gd name="T34" fmla="*/ 65 w 80"/>
                  <a:gd name="T35" fmla="*/ 163 h 169"/>
                  <a:gd name="T36" fmla="*/ 54 w 80"/>
                  <a:gd name="T37" fmla="*/ 157 h 169"/>
                  <a:gd name="T38" fmla="*/ 45 w 80"/>
                  <a:gd name="T39" fmla="*/ 152 h 169"/>
                  <a:gd name="T40" fmla="*/ 39 w 80"/>
                  <a:gd name="T41" fmla="*/ 147 h 169"/>
                  <a:gd name="T42" fmla="*/ 32 w 80"/>
                  <a:gd name="T43" fmla="*/ 140 h 169"/>
                  <a:gd name="T44" fmla="*/ 27 w 80"/>
                  <a:gd name="T45" fmla="*/ 132 h 169"/>
                  <a:gd name="T46" fmla="*/ 20 w 80"/>
                  <a:gd name="T47" fmla="*/ 121 h 169"/>
                  <a:gd name="T48" fmla="*/ 12 w 80"/>
                  <a:gd name="T49" fmla="*/ 108 h 169"/>
                  <a:gd name="T50" fmla="*/ 8 w 80"/>
                  <a:gd name="T51" fmla="*/ 89 h 169"/>
                  <a:gd name="T52" fmla="*/ 8 w 80"/>
                  <a:gd name="T53" fmla="*/ 74 h 169"/>
                  <a:gd name="T54" fmla="*/ 9 w 80"/>
                  <a:gd name="T55" fmla="*/ 61 h 169"/>
                  <a:gd name="T56" fmla="*/ 12 w 80"/>
                  <a:gd name="T57" fmla="*/ 50 h 169"/>
                  <a:gd name="T58" fmla="*/ 17 w 80"/>
                  <a:gd name="T59" fmla="*/ 40 h 169"/>
                  <a:gd name="T60" fmla="*/ 24 w 80"/>
                  <a:gd name="T61" fmla="*/ 28 h 169"/>
                  <a:gd name="T62" fmla="*/ 35 w 80"/>
                  <a:gd name="T63" fmla="*/ 15 h 169"/>
                  <a:gd name="T64" fmla="*/ 46 w 80"/>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0"/>
                  <a:gd name="T100" fmla="*/ 0 h 169"/>
                  <a:gd name="T101" fmla="*/ 80 w 80"/>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0" h="169">
                    <a:moveTo>
                      <a:pt x="46" y="0"/>
                    </a:moveTo>
                    <a:lnTo>
                      <a:pt x="30" y="13"/>
                    </a:lnTo>
                    <a:lnTo>
                      <a:pt x="17" y="26"/>
                    </a:lnTo>
                    <a:lnTo>
                      <a:pt x="8" y="37"/>
                    </a:lnTo>
                    <a:lnTo>
                      <a:pt x="4" y="50"/>
                    </a:lnTo>
                    <a:lnTo>
                      <a:pt x="0" y="64"/>
                    </a:lnTo>
                    <a:lnTo>
                      <a:pt x="0" y="79"/>
                    </a:lnTo>
                    <a:lnTo>
                      <a:pt x="1" y="95"/>
                    </a:lnTo>
                    <a:lnTo>
                      <a:pt x="5" y="114"/>
                    </a:lnTo>
                    <a:lnTo>
                      <a:pt x="14" y="128"/>
                    </a:lnTo>
                    <a:lnTo>
                      <a:pt x="22" y="139"/>
                    </a:lnTo>
                    <a:lnTo>
                      <a:pt x="29" y="148"/>
                    </a:lnTo>
                    <a:lnTo>
                      <a:pt x="36" y="154"/>
                    </a:lnTo>
                    <a:lnTo>
                      <a:pt x="43" y="159"/>
                    </a:lnTo>
                    <a:lnTo>
                      <a:pt x="52" y="163"/>
                    </a:lnTo>
                    <a:lnTo>
                      <a:pt x="65" y="166"/>
                    </a:lnTo>
                    <a:lnTo>
                      <a:pt x="80" y="169"/>
                    </a:lnTo>
                    <a:lnTo>
                      <a:pt x="65" y="163"/>
                    </a:lnTo>
                    <a:lnTo>
                      <a:pt x="54" y="157"/>
                    </a:lnTo>
                    <a:lnTo>
                      <a:pt x="45" y="152"/>
                    </a:lnTo>
                    <a:lnTo>
                      <a:pt x="39" y="147"/>
                    </a:lnTo>
                    <a:lnTo>
                      <a:pt x="32" y="140"/>
                    </a:lnTo>
                    <a:lnTo>
                      <a:pt x="27" y="132"/>
                    </a:lnTo>
                    <a:lnTo>
                      <a:pt x="20" y="121"/>
                    </a:lnTo>
                    <a:lnTo>
                      <a:pt x="12" y="108"/>
                    </a:lnTo>
                    <a:lnTo>
                      <a:pt x="8" y="89"/>
                    </a:lnTo>
                    <a:lnTo>
                      <a:pt x="8" y="74"/>
                    </a:lnTo>
                    <a:lnTo>
                      <a:pt x="9" y="61"/>
                    </a:lnTo>
                    <a:lnTo>
                      <a:pt x="12" y="50"/>
                    </a:lnTo>
                    <a:lnTo>
                      <a:pt x="17" y="40"/>
                    </a:lnTo>
                    <a:lnTo>
                      <a:pt x="24" y="28"/>
                    </a:lnTo>
                    <a:lnTo>
                      <a:pt x="35" y="15"/>
                    </a:lnTo>
                    <a:lnTo>
                      <a:pt x="46" y="0"/>
                    </a:lnTo>
                    <a:close/>
                  </a:path>
                </a:pathLst>
              </a:custGeom>
              <a:solidFill>
                <a:schemeClr val="bg1"/>
              </a:solidFill>
              <a:ln w="9525">
                <a:noFill/>
                <a:round/>
                <a:headEnd/>
                <a:tailEnd/>
              </a:ln>
            </p:spPr>
            <p:txBody>
              <a:bodyPr/>
              <a:lstStyle/>
              <a:p>
                <a:endParaRPr lang="en-US">
                  <a:latin typeface="+mj-lt"/>
                </a:endParaRPr>
              </a:p>
            </p:txBody>
          </p:sp>
          <p:sp>
            <p:nvSpPr>
              <p:cNvPr id="9299" name="Freeform 494"/>
              <p:cNvSpPr>
                <a:spLocks noChangeAspect="1"/>
              </p:cNvSpPr>
              <p:nvPr/>
            </p:nvSpPr>
            <p:spPr bwMode="auto">
              <a:xfrm flipH="1">
                <a:off x="3955" y="3678"/>
                <a:ext cx="54" cy="111"/>
              </a:xfrm>
              <a:custGeom>
                <a:avLst/>
                <a:gdLst>
                  <a:gd name="T0" fmla="*/ 46 w 79"/>
                  <a:gd name="T1" fmla="*/ 0 h 169"/>
                  <a:gd name="T2" fmla="*/ 30 w 79"/>
                  <a:gd name="T3" fmla="*/ 13 h 169"/>
                  <a:gd name="T4" fmla="*/ 17 w 79"/>
                  <a:gd name="T5" fmla="*/ 26 h 169"/>
                  <a:gd name="T6" fmla="*/ 9 w 79"/>
                  <a:gd name="T7" fmla="*/ 37 h 169"/>
                  <a:gd name="T8" fmla="*/ 3 w 79"/>
                  <a:gd name="T9" fmla="*/ 50 h 169"/>
                  <a:gd name="T10" fmla="*/ 1 w 79"/>
                  <a:gd name="T11" fmla="*/ 64 h 169"/>
                  <a:gd name="T12" fmla="*/ 0 w 79"/>
                  <a:gd name="T13" fmla="*/ 79 h 169"/>
                  <a:gd name="T14" fmla="*/ 2 w 79"/>
                  <a:gd name="T15" fmla="*/ 95 h 169"/>
                  <a:gd name="T16" fmla="*/ 5 w 79"/>
                  <a:gd name="T17" fmla="*/ 115 h 169"/>
                  <a:gd name="T18" fmla="*/ 15 w 79"/>
                  <a:gd name="T19" fmla="*/ 128 h 169"/>
                  <a:gd name="T20" fmla="*/ 21 w 79"/>
                  <a:gd name="T21" fmla="*/ 139 h 169"/>
                  <a:gd name="T22" fmla="*/ 28 w 79"/>
                  <a:gd name="T23" fmla="*/ 148 h 169"/>
                  <a:gd name="T24" fmla="*/ 35 w 79"/>
                  <a:gd name="T25" fmla="*/ 155 h 169"/>
                  <a:gd name="T26" fmla="*/ 42 w 79"/>
                  <a:gd name="T27" fmla="*/ 159 h 169"/>
                  <a:gd name="T28" fmla="*/ 51 w 79"/>
                  <a:gd name="T29" fmla="*/ 163 h 169"/>
                  <a:gd name="T30" fmla="*/ 64 w 79"/>
                  <a:gd name="T31" fmla="*/ 166 h 169"/>
                  <a:gd name="T32" fmla="*/ 79 w 79"/>
                  <a:gd name="T33" fmla="*/ 169 h 169"/>
                  <a:gd name="T34" fmla="*/ 64 w 79"/>
                  <a:gd name="T35" fmla="*/ 163 h 169"/>
                  <a:gd name="T36" fmla="*/ 54 w 79"/>
                  <a:gd name="T37" fmla="*/ 157 h 169"/>
                  <a:gd name="T38" fmla="*/ 45 w 79"/>
                  <a:gd name="T39" fmla="*/ 153 h 169"/>
                  <a:gd name="T40" fmla="*/ 39 w 79"/>
                  <a:gd name="T41" fmla="*/ 147 h 169"/>
                  <a:gd name="T42" fmla="*/ 33 w 79"/>
                  <a:gd name="T43" fmla="*/ 140 h 169"/>
                  <a:gd name="T44" fmla="*/ 27 w 79"/>
                  <a:gd name="T45" fmla="*/ 132 h 169"/>
                  <a:gd name="T46" fmla="*/ 20 w 79"/>
                  <a:gd name="T47" fmla="*/ 121 h 169"/>
                  <a:gd name="T48" fmla="*/ 12 w 79"/>
                  <a:gd name="T49" fmla="*/ 108 h 169"/>
                  <a:gd name="T50" fmla="*/ 9 w 79"/>
                  <a:gd name="T51" fmla="*/ 89 h 169"/>
                  <a:gd name="T52" fmla="*/ 8 w 79"/>
                  <a:gd name="T53" fmla="*/ 74 h 169"/>
                  <a:gd name="T54" fmla="*/ 9 w 79"/>
                  <a:gd name="T55" fmla="*/ 62 h 169"/>
                  <a:gd name="T56" fmla="*/ 12 w 79"/>
                  <a:gd name="T57" fmla="*/ 50 h 169"/>
                  <a:gd name="T58" fmla="*/ 17 w 79"/>
                  <a:gd name="T59" fmla="*/ 40 h 169"/>
                  <a:gd name="T60" fmla="*/ 24 w 79"/>
                  <a:gd name="T61" fmla="*/ 28 h 169"/>
                  <a:gd name="T62" fmla="*/ 34 w 79"/>
                  <a:gd name="T63" fmla="*/ 15 h 169"/>
                  <a:gd name="T64" fmla="*/ 46 w 79"/>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9"/>
                  <a:gd name="T100" fmla="*/ 0 h 169"/>
                  <a:gd name="T101" fmla="*/ 79 w 79"/>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9" h="169">
                    <a:moveTo>
                      <a:pt x="46" y="0"/>
                    </a:moveTo>
                    <a:lnTo>
                      <a:pt x="30" y="13"/>
                    </a:lnTo>
                    <a:lnTo>
                      <a:pt x="17" y="26"/>
                    </a:lnTo>
                    <a:lnTo>
                      <a:pt x="9" y="37"/>
                    </a:lnTo>
                    <a:lnTo>
                      <a:pt x="3" y="50"/>
                    </a:lnTo>
                    <a:lnTo>
                      <a:pt x="1" y="64"/>
                    </a:lnTo>
                    <a:lnTo>
                      <a:pt x="0" y="79"/>
                    </a:lnTo>
                    <a:lnTo>
                      <a:pt x="2" y="95"/>
                    </a:lnTo>
                    <a:lnTo>
                      <a:pt x="5" y="115"/>
                    </a:lnTo>
                    <a:lnTo>
                      <a:pt x="15" y="128"/>
                    </a:lnTo>
                    <a:lnTo>
                      <a:pt x="21" y="139"/>
                    </a:lnTo>
                    <a:lnTo>
                      <a:pt x="28" y="148"/>
                    </a:lnTo>
                    <a:lnTo>
                      <a:pt x="35" y="155"/>
                    </a:lnTo>
                    <a:lnTo>
                      <a:pt x="42" y="159"/>
                    </a:lnTo>
                    <a:lnTo>
                      <a:pt x="51" y="163"/>
                    </a:lnTo>
                    <a:lnTo>
                      <a:pt x="64" y="166"/>
                    </a:lnTo>
                    <a:lnTo>
                      <a:pt x="79" y="169"/>
                    </a:lnTo>
                    <a:lnTo>
                      <a:pt x="64" y="163"/>
                    </a:lnTo>
                    <a:lnTo>
                      <a:pt x="54" y="157"/>
                    </a:lnTo>
                    <a:lnTo>
                      <a:pt x="45" y="153"/>
                    </a:lnTo>
                    <a:lnTo>
                      <a:pt x="39" y="147"/>
                    </a:lnTo>
                    <a:lnTo>
                      <a:pt x="33" y="140"/>
                    </a:lnTo>
                    <a:lnTo>
                      <a:pt x="27" y="132"/>
                    </a:lnTo>
                    <a:lnTo>
                      <a:pt x="20" y="121"/>
                    </a:lnTo>
                    <a:lnTo>
                      <a:pt x="12" y="108"/>
                    </a:lnTo>
                    <a:lnTo>
                      <a:pt x="9" y="89"/>
                    </a:lnTo>
                    <a:lnTo>
                      <a:pt x="8" y="74"/>
                    </a:lnTo>
                    <a:lnTo>
                      <a:pt x="9" y="62"/>
                    </a:lnTo>
                    <a:lnTo>
                      <a:pt x="12" y="50"/>
                    </a:lnTo>
                    <a:lnTo>
                      <a:pt x="17" y="40"/>
                    </a:lnTo>
                    <a:lnTo>
                      <a:pt x="24" y="28"/>
                    </a:lnTo>
                    <a:lnTo>
                      <a:pt x="34" y="15"/>
                    </a:lnTo>
                    <a:lnTo>
                      <a:pt x="46" y="0"/>
                    </a:lnTo>
                    <a:close/>
                  </a:path>
                </a:pathLst>
              </a:custGeom>
              <a:solidFill>
                <a:schemeClr val="bg1"/>
              </a:solidFill>
              <a:ln w="9525">
                <a:noFill/>
                <a:round/>
                <a:headEnd/>
                <a:tailEnd/>
              </a:ln>
            </p:spPr>
            <p:txBody>
              <a:bodyPr/>
              <a:lstStyle/>
              <a:p>
                <a:endParaRPr lang="en-US">
                  <a:latin typeface="+mj-lt"/>
                </a:endParaRPr>
              </a:p>
            </p:txBody>
          </p:sp>
          <p:sp>
            <p:nvSpPr>
              <p:cNvPr id="9300" name="Freeform 495"/>
              <p:cNvSpPr>
                <a:spLocks noChangeAspect="1"/>
              </p:cNvSpPr>
              <p:nvPr/>
            </p:nvSpPr>
            <p:spPr bwMode="auto">
              <a:xfrm flipH="1">
                <a:off x="5037" y="3642"/>
                <a:ext cx="73" cy="157"/>
              </a:xfrm>
              <a:custGeom>
                <a:avLst/>
                <a:gdLst>
                  <a:gd name="T0" fmla="*/ 108 w 108"/>
                  <a:gd name="T1" fmla="*/ 0 h 239"/>
                  <a:gd name="T2" fmla="*/ 83 w 108"/>
                  <a:gd name="T3" fmla="*/ 11 h 239"/>
                  <a:gd name="T4" fmla="*/ 63 w 108"/>
                  <a:gd name="T5" fmla="*/ 22 h 239"/>
                  <a:gd name="T6" fmla="*/ 49 w 108"/>
                  <a:gd name="T7" fmla="*/ 37 h 239"/>
                  <a:gd name="T8" fmla="*/ 38 w 108"/>
                  <a:gd name="T9" fmla="*/ 53 h 239"/>
                  <a:gd name="T10" fmla="*/ 30 w 108"/>
                  <a:gd name="T11" fmla="*/ 72 h 239"/>
                  <a:gd name="T12" fmla="*/ 24 w 108"/>
                  <a:gd name="T13" fmla="*/ 92 h 239"/>
                  <a:gd name="T14" fmla="*/ 19 w 108"/>
                  <a:gd name="T15" fmla="*/ 116 h 239"/>
                  <a:gd name="T16" fmla="*/ 15 w 108"/>
                  <a:gd name="T17" fmla="*/ 142 h 239"/>
                  <a:gd name="T18" fmla="*/ 26 w 108"/>
                  <a:gd name="T19" fmla="*/ 197 h 239"/>
                  <a:gd name="T20" fmla="*/ 55 w 108"/>
                  <a:gd name="T21" fmla="*/ 239 h 239"/>
                  <a:gd name="T22" fmla="*/ 23 w 108"/>
                  <a:gd name="T23" fmla="*/ 210 h 239"/>
                  <a:gd name="T24" fmla="*/ 0 w 108"/>
                  <a:gd name="T25" fmla="*/ 144 h 239"/>
                  <a:gd name="T26" fmla="*/ 3 w 108"/>
                  <a:gd name="T27" fmla="*/ 117 h 239"/>
                  <a:gd name="T28" fmla="*/ 8 w 108"/>
                  <a:gd name="T29" fmla="*/ 90 h 239"/>
                  <a:gd name="T30" fmla="*/ 13 w 108"/>
                  <a:gd name="T31" fmla="*/ 65 h 239"/>
                  <a:gd name="T32" fmla="*/ 23 w 108"/>
                  <a:gd name="T33" fmla="*/ 44 h 239"/>
                  <a:gd name="T34" fmla="*/ 37 w 108"/>
                  <a:gd name="T35" fmla="*/ 26 h 239"/>
                  <a:gd name="T36" fmla="*/ 54 w 108"/>
                  <a:gd name="T37" fmla="*/ 12 h 239"/>
                  <a:gd name="T38" fmla="*/ 78 w 108"/>
                  <a:gd name="T39" fmla="*/ 4 h 239"/>
                  <a:gd name="T40" fmla="*/ 108 w 108"/>
                  <a:gd name="T41" fmla="*/ 0 h 2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
                  <a:gd name="T64" fmla="*/ 0 h 239"/>
                  <a:gd name="T65" fmla="*/ 108 w 108"/>
                  <a:gd name="T66" fmla="*/ 239 h 2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 h="239">
                    <a:moveTo>
                      <a:pt x="108" y="0"/>
                    </a:moveTo>
                    <a:lnTo>
                      <a:pt x="83" y="11"/>
                    </a:lnTo>
                    <a:lnTo>
                      <a:pt x="63" y="22"/>
                    </a:lnTo>
                    <a:lnTo>
                      <a:pt x="49" y="37"/>
                    </a:lnTo>
                    <a:lnTo>
                      <a:pt x="38" y="53"/>
                    </a:lnTo>
                    <a:lnTo>
                      <a:pt x="30" y="72"/>
                    </a:lnTo>
                    <a:lnTo>
                      <a:pt x="24" y="92"/>
                    </a:lnTo>
                    <a:lnTo>
                      <a:pt x="19" y="116"/>
                    </a:lnTo>
                    <a:lnTo>
                      <a:pt x="15" y="142"/>
                    </a:lnTo>
                    <a:lnTo>
                      <a:pt x="26" y="197"/>
                    </a:lnTo>
                    <a:lnTo>
                      <a:pt x="55" y="239"/>
                    </a:lnTo>
                    <a:lnTo>
                      <a:pt x="23" y="210"/>
                    </a:lnTo>
                    <a:lnTo>
                      <a:pt x="0" y="144"/>
                    </a:lnTo>
                    <a:lnTo>
                      <a:pt x="3" y="117"/>
                    </a:lnTo>
                    <a:lnTo>
                      <a:pt x="8" y="90"/>
                    </a:lnTo>
                    <a:lnTo>
                      <a:pt x="13" y="65"/>
                    </a:lnTo>
                    <a:lnTo>
                      <a:pt x="23" y="44"/>
                    </a:lnTo>
                    <a:lnTo>
                      <a:pt x="37" y="26"/>
                    </a:lnTo>
                    <a:lnTo>
                      <a:pt x="54" y="12"/>
                    </a:lnTo>
                    <a:lnTo>
                      <a:pt x="78" y="4"/>
                    </a:lnTo>
                    <a:lnTo>
                      <a:pt x="108" y="0"/>
                    </a:lnTo>
                    <a:close/>
                  </a:path>
                </a:pathLst>
              </a:custGeom>
              <a:solidFill>
                <a:srgbClr val="808080"/>
              </a:solidFill>
              <a:ln w="9525">
                <a:noFill/>
                <a:round/>
                <a:headEnd/>
                <a:tailEnd/>
              </a:ln>
            </p:spPr>
            <p:txBody>
              <a:bodyPr/>
              <a:lstStyle/>
              <a:p>
                <a:endParaRPr lang="en-US">
                  <a:latin typeface="+mj-lt"/>
                </a:endParaRPr>
              </a:p>
            </p:txBody>
          </p:sp>
          <p:sp>
            <p:nvSpPr>
              <p:cNvPr id="9301" name="Freeform 496"/>
              <p:cNvSpPr>
                <a:spLocks noChangeAspect="1"/>
              </p:cNvSpPr>
              <p:nvPr/>
            </p:nvSpPr>
            <p:spPr bwMode="auto">
              <a:xfrm flipH="1">
                <a:off x="4215" y="3642"/>
                <a:ext cx="70" cy="149"/>
              </a:xfrm>
              <a:custGeom>
                <a:avLst/>
                <a:gdLst>
                  <a:gd name="T0" fmla="*/ 103 w 103"/>
                  <a:gd name="T1" fmla="*/ 0 h 226"/>
                  <a:gd name="T2" fmla="*/ 79 w 103"/>
                  <a:gd name="T3" fmla="*/ 11 h 226"/>
                  <a:gd name="T4" fmla="*/ 61 w 103"/>
                  <a:gd name="T5" fmla="*/ 22 h 226"/>
                  <a:gd name="T6" fmla="*/ 47 w 103"/>
                  <a:gd name="T7" fmla="*/ 35 h 226"/>
                  <a:gd name="T8" fmla="*/ 36 w 103"/>
                  <a:gd name="T9" fmla="*/ 50 h 226"/>
                  <a:gd name="T10" fmla="*/ 28 w 103"/>
                  <a:gd name="T11" fmla="*/ 67 h 226"/>
                  <a:gd name="T12" fmla="*/ 23 w 103"/>
                  <a:gd name="T13" fmla="*/ 88 h 226"/>
                  <a:gd name="T14" fmla="*/ 18 w 103"/>
                  <a:gd name="T15" fmla="*/ 110 h 226"/>
                  <a:gd name="T16" fmla="*/ 13 w 103"/>
                  <a:gd name="T17" fmla="*/ 134 h 226"/>
                  <a:gd name="T18" fmla="*/ 25 w 103"/>
                  <a:gd name="T19" fmla="*/ 187 h 226"/>
                  <a:gd name="T20" fmla="*/ 53 w 103"/>
                  <a:gd name="T21" fmla="*/ 226 h 226"/>
                  <a:gd name="T22" fmla="*/ 21 w 103"/>
                  <a:gd name="T23" fmla="*/ 198 h 226"/>
                  <a:gd name="T24" fmla="*/ 0 w 103"/>
                  <a:gd name="T25" fmla="*/ 137 h 226"/>
                  <a:gd name="T26" fmla="*/ 3 w 103"/>
                  <a:gd name="T27" fmla="*/ 111 h 226"/>
                  <a:gd name="T28" fmla="*/ 7 w 103"/>
                  <a:gd name="T29" fmla="*/ 86 h 226"/>
                  <a:gd name="T30" fmla="*/ 13 w 103"/>
                  <a:gd name="T31" fmla="*/ 62 h 226"/>
                  <a:gd name="T32" fmla="*/ 23 w 103"/>
                  <a:gd name="T33" fmla="*/ 42 h 226"/>
                  <a:gd name="T34" fmla="*/ 35 w 103"/>
                  <a:gd name="T35" fmla="*/ 24 h 226"/>
                  <a:gd name="T36" fmla="*/ 53 w 103"/>
                  <a:gd name="T37" fmla="*/ 12 h 226"/>
                  <a:gd name="T38" fmla="*/ 74 w 103"/>
                  <a:gd name="T39" fmla="*/ 4 h 226"/>
                  <a:gd name="T40" fmla="*/ 103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9" y="11"/>
                    </a:lnTo>
                    <a:lnTo>
                      <a:pt x="61" y="22"/>
                    </a:lnTo>
                    <a:lnTo>
                      <a:pt x="47" y="35"/>
                    </a:lnTo>
                    <a:lnTo>
                      <a:pt x="36" y="50"/>
                    </a:lnTo>
                    <a:lnTo>
                      <a:pt x="28" y="67"/>
                    </a:lnTo>
                    <a:lnTo>
                      <a:pt x="23" y="88"/>
                    </a:lnTo>
                    <a:lnTo>
                      <a:pt x="18" y="110"/>
                    </a:lnTo>
                    <a:lnTo>
                      <a:pt x="13" y="134"/>
                    </a:lnTo>
                    <a:lnTo>
                      <a:pt x="25" y="187"/>
                    </a:lnTo>
                    <a:lnTo>
                      <a:pt x="53" y="226"/>
                    </a:lnTo>
                    <a:lnTo>
                      <a:pt x="21" y="198"/>
                    </a:lnTo>
                    <a:lnTo>
                      <a:pt x="0" y="137"/>
                    </a:lnTo>
                    <a:lnTo>
                      <a:pt x="3" y="111"/>
                    </a:lnTo>
                    <a:lnTo>
                      <a:pt x="7" y="86"/>
                    </a:lnTo>
                    <a:lnTo>
                      <a:pt x="13" y="62"/>
                    </a:lnTo>
                    <a:lnTo>
                      <a:pt x="23" y="42"/>
                    </a:lnTo>
                    <a:lnTo>
                      <a:pt x="35" y="24"/>
                    </a:lnTo>
                    <a:lnTo>
                      <a:pt x="53" y="12"/>
                    </a:lnTo>
                    <a:lnTo>
                      <a:pt x="74" y="4"/>
                    </a:lnTo>
                    <a:lnTo>
                      <a:pt x="103" y="0"/>
                    </a:lnTo>
                    <a:close/>
                  </a:path>
                </a:pathLst>
              </a:custGeom>
              <a:solidFill>
                <a:srgbClr val="808080"/>
              </a:solidFill>
              <a:ln w="9525">
                <a:noFill/>
                <a:round/>
                <a:headEnd/>
                <a:tailEnd/>
              </a:ln>
            </p:spPr>
            <p:txBody>
              <a:bodyPr/>
              <a:lstStyle/>
              <a:p>
                <a:endParaRPr lang="en-US">
                  <a:latin typeface="+mj-lt"/>
                </a:endParaRPr>
              </a:p>
            </p:txBody>
          </p:sp>
          <p:sp>
            <p:nvSpPr>
              <p:cNvPr id="9302" name="Freeform 497"/>
              <p:cNvSpPr>
                <a:spLocks noChangeAspect="1"/>
              </p:cNvSpPr>
              <p:nvPr/>
            </p:nvSpPr>
            <p:spPr bwMode="auto">
              <a:xfrm flipH="1">
                <a:off x="3978" y="3647"/>
                <a:ext cx="69" cy="150"/>
              </a:xfrm>
              <a:custGeom>
                <a:avLst/>
                <a:gdLst>
                  <a:gd name="T0" fmla="*/ 103 w 103"/>
                  <a:gd name="T1" fmla="*/ 0 h 226"/>
                  <a:gd name="T2" fmla="*/ 78 w 103"/>
                  <a:gd name="T3" fmla="*/ 11 h 226"/>
                  <a:gd name="T4" fmla="*/ 60 w 103"/>
                  <a:gd name="T5" fmla="*/ 22 h 226"/>
                  <a:gd name="T6" fmla="*/ 46 w 103"/>
                  <a:gd name="T7" fmla="*/ 35 h 226"/>
                  <a:gd name="T8" fmla="*/ 36 w 103"/>
                  <a:gd name="T9" fmla="*/ 50 h 226"/>
                  <a:gd name="T10" fmla="*/ 28 w 103"/>
                  <a:gd name="T11" fmla="*/ 67 h 226"/>
                  <a:gd name="T12" fmla="*/ 23 w 103"/>
                  <a:gd name="T13" fmla="*/ 88 h 226"/>
                  <a:gd name="T14" fmla="*/ 19 w 103"/>
                  <a:gd name="T15" fmla="*/ 110 h 226"/>
                  <a:gd name="T16" fmla="*/ 14 w 103"/>
                  <a:gd name="T17" fmla="*/ 134 h 226"/>
                  <a:gd name="T18" fmla="*/ 24 w 103"/>
                  <a:gd name="T19" fmla="*/ 187 h 226"/>
                  <a:gd name="T20" fmla="*/ 52 w 103"/>
                  <a:gd name="T21" fmla="*/ 226 h 226"/>
                  <a:gd name="T22" fmla="*/ 22 w 103"/>
                  <a:gd name="T23" fmla="*/ 199 h 226"/>
                  <a:gd name="T24" fmla="*/ 0 w 103"/>
                  <a:gd name="T25" fmla="*/ 137 h 226"/>
                  <a:gd name="T26" fmla="*/ 2 w 103"/>
                  <a:gd name="T27" fmla="*/ 111 h 226"/>
                  <a:gd name="T28" fmla="*/ 7 w 103"/>
                  <a:gd name="T29" fmla="*/ 86 h 226"/>
                  <a:gd name="T30" fmla="*/ 13 w 103"/>
                  <a:gd name="T31" fmla="*/ 63 h 226"/>
                  <a:gd name="T32" fmla="*/ 22 w 103"/>
                  <a:gd name="T33" fmla="*/ 42 h 226"/>
                  <a:gd name="T34" fmla="*/ 35 w 103"/>
                  <a:gd name="T35" fmla="*/ 25 h 226"/>
                  <a:gd name="T36" fmla="*/ 52 w 103"/>
                  <a:gd name="T37" fmla="*/ 12 h 226"/>
                  <a:gd name="T38" fmla="*/ 74 w 103"/>
                  <a:gd name="T39" fmla="*/ 4 h 226"/>
                  <a:gd name="T40" fmla="*/ 103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8" y="11"/>
                    </a:lnTo>
                    <a:lnTo>
                      <a:pt x="60" y="22"/>
                    </a:lnTo>
                    <a:lnTo>
                      <a:pt x="46" y="35"/>
                    </a:lnTo>
                    <a:lnTo>
                      <a:pt x="36" y="50"/>
                    </a:lnTo>
                    <a:lnTo>
                      <a:pt x="28" y="67"/>
                    </a:lnTo>
                    <a:lnTo>
                      <a:pt x="23" y="88"/>
                    </a:lnTo>
                    <a:lnTo>
                      <a:pt x="19" y="110"/>
                    </a:lnTo>
                    <a:lnTo>
                      <a:pt x="14" y="134"/>
                    </a:lnTo>
                    <a:lnTo>
                      <a:pt x="24" y="187"/>
                    </a:lnTo>
                    <a:lnTo>
                      <a:pt x="52" y="226"/>
                    </a:lnTo>
                    <a:lnTo>
                      <a:pt x="22" y="199"/>
                    </a:lnTo>
                    <a:lnTo>
                      <a:pt x="0" y="137"/>
                    </a:lnTo>
                    <a:lnTo>
                      <a:pt x="2" y="111"/>
                    </a:lnTo>
                    <a:lnTo>
                      <a:pt x="7" y="86"/>
                    </a:lnTo>
                    <a:lnTo>
                      <a:pt x="13" y="63"/>
                    </a:lnTo>
                    <a:lnTo>
                      <a:pt x="22" y="42"/>
                    </a:lnTo>
                    <a:lnTo>
                      <a:pt x="35" y="25"/>
                    </a:lnTo>
                    <a:lnTo>
                      <a:pt x="52" y="12"/>
                    </a:lnTo>
                    <a:lnTo>
                      <a:pt x="74" y="4"/>
                    </a:lnTo>
                    <a:lnTo>
                      <a:pt x="103" y="0"/>
                    </a:lnTo>
                    <a:close/>
                  </a:path>
                </a:pathLst>
              </a:custGeom>
              <a:solidFill>
                <a:srgbClr val="808080"/>
              </a:solidFill>
              <a:ln w="9525">
                <a:noFill/>
                <a:round/>
                <a:headEnd/>
                <a:tailEnd/>
              </a:ln>
            </p:spPr>
            <p:txBody>
              <a:bodyPr/>
              <a:lstStyle/>
              <a:p>
                <a:endParaRPr lang="en-US">
                  <a:latin typeface="+mj-lt"/>
                </a:endParaRPr>
              </a:p>
            </p:txBody>
          </p:sp>
          <p:sp>
            <p:nvSpPr>
              <p:cNvPr id="9303" name="Freeform 498"/>
              <p:cNvSpPr>
                <a:spLocks noChangeAspect="1"/>
              </p:cNvSpPr>
              <p:nvPr/>
            </p:nvSpPr>
            <p:spPr bwMode="auto">
              <a:xfrm flipH="1">
                <a:off x="4670" y="3077"/>
                <a:ext cx="283" cy="180"/>
              </a:xfrm>
              <a:custGeom>
                <a:avLst/>
                <a:gdLst>
                  <a:gd name="T0" fmla="*/ 421 w 421"/>
                  <a:gd name="T1" fmla="*/ 0 h 271"/>
                  <a:gd name="T2" fmla="*/ 417 w 421"/>
                  <a:gd name="T3" fmla="*/ 32 h 271"/>
                  <a:gd name="T4" fmla="*/ 381 w 421"/>
                  <a:gd name="T5" fmla="*/ 43 h 271"/>
                  <a:gd name="T6" fmla="*/ 362 w 421"/>
                  <a:gd name="T7" fmla="*/ 52 h 271"/>
                  <a:gd name="T8" fmla="*/ 341 w 421"/>
                  <a:gd name="T9" fmla="*/ 62 h 271"/>
                  <a:gd name="T10" fmla="*/ 320 w 421"/>
                  <a:gd name="T11" fmla="*/ 72 h 271"/>
                  <a:gd name="T12" fmla="*/ 300 w 421"/>
                  <a:gd name="T13" fmla="*/ 82 h 271"/>
                  <a:gd name="T14" fmla="*/ 279 w 421"/>
                  <a:gd name="T15" fmla="*/ 93 h 271"/>
                  <a:gd name="T16" fmla="*/ 259 w 421"/>
                  <a:gd name="T17" fmla="*/ 104 h 271"/>
                  <a:gd name="T18" fmla="*/ 239 w 421"/>
                  <a:gd name="T19" fmla="*/ 116 h 271"/>
                  <a:gd name="T20" fmla="*/ 219 w 421"/>
                  <a:gd name="T21" fmla="*/ 128 h 271"/>
                  <a:gd name="T22" fmla="*/ 199 w 421"/>
                  <a:gd name="T23" fmla="*/ 142 h 271"/>
                  <a:gd name="T24" fmla="*/ 181 w 421"/>
                  <a:gd name="T25" fmla="*/ 156 h 271"/>
                  <a:gd name="T26" fmla="*/ 164 w 421"/>
                  <a:gd name="T27" fmla="*/ 171 h 271"/>
                  <a:gd name="T28" fmla="*/ 146 w 421"/>
                  <a:gd name="T29" fmla="*/ 187 h 271"/>
                  <a:gd name="T30" fmla="*/ 131 w 421"/>
                  <a:gd name="T31" fmla="*/ 203 h 271"/>
                  <a:gd name="T32" fmla="*/ 118 w 421"/>
                  <a:gd name="T33" fmla="*/ 221 h 271"/>
                  <a:gd name="T34" fmla="*/ 105 w 421"/>
                  <a:gd name="T35" fmla="*/ 239 h 271"/>
                  <a:gd name="T36" fmla="*/ 95 w 421"/>
                  <a:gd name="T37" fmla="*/ 259 h 271"/>
                  <a:gd name="T38" fmla="*/ 0 w 421"/>
                  <a:gd name="T39" fmla="*/ 271 h 271"/>
                  <a:gd name="T40" fmla="*/ 15 w 421"/>
                  <a:gd name="T41" fmla="*/ 244 h 271"/>
                  <a:gd name="T42" fmla="*/ 34 w 421"/>
                  <a:gd name="T43" fmla="*/ 219 h 271"/>
                  <a:gd name="T44" fmla="*/ 54 w 421"/>
                  <a:gd name="T45" fmla="*/ 195 h 271"/>
                  <a:gd name="T46" fmla="*/ 76 w 421"/>
                  <a:gd name="T47" fmla="*/ 173 h 271"/>
                  <a:gd name="T48" fmla="*/ 102 w 421"/>
                  <a:gd name="T49" fmla="*/ 154 h 271"/>
                  <a:gd name="T50" fmla="*/ 128 w 421"/>
                  <a:gd name="T51" fmla="*/ 134 h 271"/>
                  <a:gd name="T52" fmla="*/ 156 w 421"/>
                  <a:gd name="T53" fmla="*/ 117 h 271"/>
                  <a:gd name="T54" fmla="*/ 184 w 421"/>
                  <a:gd name="T55" fmla="*/ 101 h 271"/>
                  <a:gd name="T56" fmla="*/ 213 w 421"/>
                  <a:gd name="T57" fmla="*/ 86 h 271"/>
                  <a:gd name="T58" fmla="*/ 243 w 421"/>
                  <a:gd name="T59" fmla="*/ 71 h 271"/>
                  <a:gd name="T60" fmla="*/ 274 w 421"/>
                  <a:gd name="T61" fmla="*/ 58 h 271"/>
                  <a:gd name="T62" fmla="*/ 304 w 421"/>
                  <a:gd name="T63" fmla="*/ 45 h 271"/>
                  <a:gd name="T64" fmla="*/ 334 w 421"/>
                  <a:gd name="T65" fmla="*/ 33 h 271"/>
                  <a:gd name="T66" fmla="*/ 364 w 421"/>
                  <a:gd name="T67" fmla="*/ 22 h 271"/>
                  <a:gd name="T68" fmla="*/ 393 w 421"/>
                  <a:gd name="T69" fmla="*/ 11 h 271"/>
                  <a:gd name="T70" fmla="*/ 421 w 421"/>
                  <a:gd name="T71" fmla="*/ 0 h 2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21"/>
                  <a:gd name="T109" fmla="*/ 0 h 271"/>
                  <a:gd name="T110" fmla="*/ 421 w 421"/>
                  <a:gd name="T111" fmla="*/ 271 h 27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21" h="271">
                    <a:moveTo>
                      <a:pt x="421" y="0"/>
                    </a:moveTo>
                    <a:lnTo>
                      <a:pt x="417" y="32"/>
                    </a:lnTo>
                    <a:lnTo>
                      <a:pt x="381" y="43"/>
                    </a:lnTo>
                    <a:lnTo>
                      <a:pt x="362" y="52"/>
                    </a:lnTo>
                    <a:lnTo>
                      <a:pt x="341" y="62"/>
                    </a:lnTo>
                    <a:lnTo>
                      <a:pt x="320" y="72"/>
                    </a:lnTo>
                    <a:lnTo>
                      <a:pt x="300" y="82"/>
                    </a:lnTo>
                    <a:lnTo>
                      <a:pt x="279" y="93"/>
                    </a:lnTo>
                    <a:lnTo>
                      <a:pt x="259" y="104"/>
                    </a:lnTo>
                    <a:lnTo>
                      <a:pt x="239" y="116"/>
                    </a:lnTo>
                    <a:lnTo>
                      <a:pt x="219" y="128"/>
                    </a:lnTo>
                    <a:lnTo>
                      <a:pt x="199" y="142"/>
                    </a:lnTo>
                    <a:lnTo>
                      <a:pt x="181" y="156"/>
                    </a:lnTo>
                    <a:lnTo>
                      <a:pt x="164" y="171"/>
                    </a:lnTo>
                    <a:lnTo>
                      <a:pt x="146" y="187"/>
                    </a:lnTo>
                    <a:lnTo>
                      <a:pt x="131" y="203"/>
                    </a:lnTo>
                    <a:lnTo>
                      <a:pt x="118" y="221"/>
                    </a:lnTo>
                    <a:lnTo>
                      <a:pt x="105" y="239"/>
                    </a:lnTo>
                    <a:lnTo>
                      <a:pt x="95" y="259"/>
                    </a:lnTo>
                    <a:lnTo>
                      <a:pt x="0" y="271"/>
                    </a:lnTo>
                    <a:lnTo>
                      <a:pt x="15" y="244"/>
                    </a:lnTo>
                    <a:lnTo>
                      <a:pt x="34" y="219"/>
                    </a:lnTo>
                    <a:lnTo>
                      <a:pt x="54" y="195"/>
                    </a:lnTo>
                    <a:lnTo>
                      <a:pt x="76" y="173"/>
                    </a:lnTo>
                    <a:lnTo>
                      <a:pt x="102" y="154"/>
                    </a:lnTo>
                    <a:lnTo>
                      <a:pt x="128" y="134"/>
                    </a:lnTo>
                    <a:lnTo>
                      <a:pt x="156" y="117"/>
                    </a:lnTo>
                    <a:lnTo>
                      <a:pt x="184" y="101"/>
                    </a:lnTo>
                    <a:lnTo>
                      <a:pt x="213" y="86"/>
                    </a:lnTo>
                    <a:lnTo>
                      <a:pt x="243" y="71"/>
                    </a:lnTo>
                    <a:lnTo>
                      <a:pt x="274" y="58"/>
                    </a:lnTo>
                    <a:lnTo>
                      <a:pt x="304" y="45"/>
                    </a:lnTo>
                    <a:lnTo>
                      <a:pt x="334" y="33"/>
                    </a:lnTo>
                    <a:lnTo>
                      <a:pt x="364" y="22"/>
                    </a:lnTo>
                    <a:lnTo>
                      <a:pt x="393" y="11"/>
                    </a:lnTo>
                    <a:lnTo>
                      <a:pt x="421" y="0"/>
                    </a:lnTo>
                    <a:close/>
                  </a:path>
                </a:pathLst>
              </a:custGeom>
              <a:solidFill>
                <a:schemeClr val="hlink"/>
              </a:solidFill>
              <a:ln w="9525">
                <a:noFill/>
                <a:round/>
                <a:headEnd/>
                <a:tailEnd/>
              </a:ln>
            </p:spPr>
            <p:txBody>
              <a:bodyPr/>
              <a:lstStyle/>
              <a:p>
                <a:endParaRPr lang="en-US">
                  <a:latin typeface="+mj-lt"/>
                </a:endParaRPr>
              </a:p>
            </p:txBody>
          </p:sp>
          <p:sp>
            <p:nvSpPr>
              <p:cNvPr id="9304" name="Freeform 499"/>
              <p:cNvSpPr>
                <a:spLocks noChangeAspect="1"/>
              </p:cNvSpPr>
              <p:nvPr/>
            </p:nvSpPr>
            <p:spPr bwMode="auto">
              <a:xfrm flipH="1">
                <a:off x="4921" y="3382"/>
                <a:ext cx="413" cy="101"/>
              </a:xfrm>
              <a:custGeom>
                <a:avLst/>
                <a:gdLst>
                  <a:gd name="T0" fmla="*/ 612 w 612"/>
                  <a:gd name="T1" fmla="*/ 21 h 150"/>
                  <a:gd name="T2" fmla="*/ 340 w 612"/>
                  <a:gd name="T3" fmla="*/ 53 h 150"/>
                  <a:gd name="T4" fmla="*/ 318 w 612"/>
                  <a:gd name="T5" fmla="*/ 57 h 150"/>
                  <a:gd name="T6" fmla="*/ 298 w 612"/>
                  <a:gd name="T7" fmla="*/ 62 h 150"/>
                  <a:gd name="T8" fmla="*/ 278 w 612"/>
                  <a:gd name="T9" fmla="*/ 67 h 150"/>
                  <a:gd name="T10" fmla="*/ 258 w 612"/>
                  <a:gd name="T11" fmla="*/ 72 h 150"/>
                  <a:gd name="T12" fmla="*/ 240 w 612"/>
                  <a:gd name="T13" fmla="*/ 77 h 150"/>
                  <a:gd name="T14" fmla="*/ 221 w 612"/>
                  <a:gd name="T15" fmla="*/ 81 h 150"/>
                  <a:gd name="T16" fmla="*/ 203 w 612"/>
                  <a:gd name="T17" fmla="*/ 87 h 150"/>
                  <a:gd name="T18" fmla="*/ 185 w 612"/>
                  <a:gd name="T19" fmla="*/ 92 h 150"/>
                  <a:gd name="T20" fmla="*/ 168 w 612"/>
                  <a:gd name="T21" fmla="*/ 97 h 150"/>
                  <a:gd name="T22" fmla="*/ 150 w 612"/>
                  <a:gd name="T23" fmla="*/ 103 h 150"/>
                  <a:gd name="T24" fmla="*/ 132 w 612"/>
                  <a:gd name="T25" fmla="*/ 110 h 150"/>
                  <a:gd name="T26" fmla="*/ 115 w 612"/>
                  <a:gd name="T27" fmla="*/ 117 h 150"/>
                  <a:gd name="T28" fmla="*/ 97 w 612"/>
                  <a:gd name="T29" fmla="*/ 124 h 150"/>
                  <a:gd name="T30" fmla="*/ 79 w 612"/>
                  <a:gd name="T31" fmla="*/ 132 h 150"/>
                  <a:gd name="T32" fmla="*/ 60 w 612"/>
                  <a:gd name="T33" fmla="*/ 141 h 150"/>
                  <a:gd name="T34" fmla="*/ 41 w 612"/>
                  <a:gd name="T35" fmla="*/ 150 h 150"/>
                  <a:gd name="T36" fmla="*/ 0 w 612"/>
                  <a:gd name="T37" fmla="*/ 147 h 150"/>
                  <a:gd name="T38" fmla="*/ 21 w 612"/>
                  <a:gd name="T39" fmla="*/ 129 h 150"/>
                  <a:gd name="T40" fmla="*/ 45 w 612"/>
                  <a:gd name="T41" fmla="*/ 110 h 150"/>
                  <a:gd name="T42" fmla="*/ 73 w 612"/>
                  <a:gd name="T43" fmla="*/ 94 h 150"/>
                  <a:gd name="T44" fmla="*/ 102 w 612"/>
                  <a:gd name="T45" fmla="*/ 80 h 150"/>
                  <a:gd name="T46" fmla="*/ 136 w 612"/>
                  <a:gd name="T47" fmla="*/ 66 h 150"/>
                  <a:gd name="T48" fmla="*/ 170 w 612"/>
                  <a:gd name="T49" fmla="*/ 55 h 150"/>
                  <a:gd name="T50" fmla="*/ 206 w 612"/>
                  <a:gd name="T51" fmla="*/ 43 h 150"/>
                  <a:gd name="T52" fmla="*/ 243 w 612"/>
                  <a:gd name="T53" fmla="*/ 34 h 150"/>
                  <a:gd name="T54" fmla="*/ 280 w 612"/>
                  <a:gd name="T55" fmla="*/ 26 h 150"/>
                  <a:gd name="T56" fmla="*/ 317 w 612"/>
                  <a:gd name="T57" fmla="*/ 19 h 150"/>
                  <a:gd name="T58" fmla="*/ 354 w 612"/>
                  <a:gd name="T59" fmla="*/ 13 h 150"/>
                  <a:gd name="T60" fmla="*/ 389 w 612"/>
                  <a:gd name="T61" fmla="*/ 9 h 150"/>
                  <a:gd name="T62" fmla="*/ 423 w 612"/>
                  <a:gd name="T63" fmla="*/ 4 h 150"/>
                  <a:gd name="T64" fmla="*/ 455 w 612"/>
                  <a:gd name="T65" fmla="*/ 2 h 150"/>
                  <a:gd name="T66" fmla="*/ 484 w 612"/>
                  <a:gd name="T67" fmla="*/ 1 h 150"/>
                  <a:gd name="T68" fmla="*/ 510 w 612"/>
                  <a:gd name="T69" fmla="*/ 0 h 150"/>
                  <a:gd name="T70" fmla="*/ 514 w 612"/>
                  <a:gd name="T71" fmla="*/ 1 h 150"/>
                  <a:gd name="T72" fmla="*/ 524 w 612"/>
                  <a:gd name="T73" fmla="*/ 4 h 150"/>
                  <a:gd name="T74" fmla="*/ 539 w 612"/>
                  <a:gd name="T75" fmla="*/ 8 h 150"/>
                  <a:gd name="T76" fmla="*/ 556 w 612"/>
                  <a:gd name="T77" fmla="*/ 12 h 150"/>
                  <a:gd name="T78" fmla="*/ 574 w 612"/>
                  <a:gd name="T79" fmla="*/ 17 h 150"/>
                  <a:gd name="T80" fmla="*/ 591 w 612"/>
                  <a:gd name="T81" fmla="*/ 20 h 150"/>
                  <a:gd name="T82" fmla="*/ 603 w 612"/>
                  <a:gd name="T83" fmla="*/ 21 h 150"/>
                  <a:gd name="T84" fmla="*/ 612 w 612"/>
                  <a:gd name="T85" fmla="*/ 21 h 15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2"/>
                  <a:gd name="T130" fmla="*/ 0 h 150"/>
                  <a:gd name="T131" fmla="*/ 612 w 612"/>
                  <a:gd name="T132" fmla="*/ 150 h 15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2" h="150">
                    <a:moveTo>
                      <a:pt x="612" y="21"/>
                    </a:moveTo>
                    <a:lnTo>
                      <a:pt x="340" y="53"/>
                    </a:lnTo>
                    <a:lnTo>
                      <a:pt x="318" y="57"/>
                    </a:lnTo>
                    <a:lnTo>
                      <a:pt x="298" y="62"/>
                    </a:lnTo>
                    <a:lnTo>
                      <a:pt x="278" y="67"/>
                    </a:lnTo>
                    <a:lnTo>
                      <a:pt x="258" y="72"/>
                    </a:lnTo>
                    <a:lnTo>
                      <a:pt x="240" y="77"/>
                    </a:lnTo>
                    <a:lnTo>
                      <a:pt x="221" y="81"/>
                    </a:lnTo>
                    <a:lnTo>
                      <a:pt x="203" y="87"/>
                    </a:lnTo>
                    <a:lnTo>
                      <a:pt x="185" y="92"/>
                    </a:lnTo>
                    <a:lnTo>
                      <a:pt x="168" y="97"/>
                    </a:lnTo>
                    <a:lnTo>
                      <a:pt x="150" y="103"/>
                    </a:lnTo>
                    <a:lnTo>
                      <a:pt x="132" y="110"/>
                    </a:lnTo>
                    <a:lnTo>
                      <a:pt x="115" y="117"/>
                    </a:lnTo>
                    <a:lnTo>
                      <a:pt x="97" y="124"/>
                    </a:lnTo>
                    <a:lnTo>
                      <a:pt x="79" y="132"/>
                    </a:lnTo>
                    <a:lnTo>
                      <a:pt x="60" y="141"/>
                    </a:lnTo>
                    <a:lnTo>
                      <a:pt x="41" y="150"/>
                    </a:lnTo>
                    <a:lnTo>
                      <a:pt x="0" y="147"/>
                    </a:lnTo>
                    <a:lnTo>
                      <a:pt x="21" y="129"/>
                    </a:lnTo>
                    <a:lnTo>
                      <a:pt x="45" y="110"/>
                    </a:lnTo>
                    <a:lnTo>
                      <a:pt x="73" y="94"/>
                    </a:lnTo>
                    <a:lnTo>
                      <a:pt x="102" y="80"/>
                    </a:lnTo>
                    <a:lnTo>
                      <a:pt x="136" y="66"/>
                    </a:lnTo>
                    <a:lnTo>
                      <a:pt x="170" y="55"/>
                    </a:lnTo>
                    <a:lnTo>
                      <a:pt x="206" y="43"/>
                    </a:lnTo>
                    <a:lnTo>
                      <a:pt x="243" y="34"/>
                    </a:lnTo>
                    <a:lnTo>
                      <a:pt x="280" y="26"/>
                    </a:lnTo>
                    <a:lnTo>
                      <a:pt x="317" y="19"/>
                    </a:lnTo>
                    <a:lnTo>
                      <a:pt x="354" y="13"/>
                    </a:lnTo>
                    <a:lnTo>
                      <a:pt x="389" y="9"/>
                    </a:lnTo>
                    <a:lnTo>
                      <a:pt x="423" y="4"/>
                    </a:lnTo>
                    <a:lnTo>
                      <a:pt x="455" y="2"/>
                    </a:lnTo>
                    <a:lnTo>
                      <a:pt x="484" y="1"/>
                    </a:lnTo>
                    <a:lnTo>
                      <a:pt x="510" y="0"/>
                    </a:lnTo>
                    <a:lnTo>
                      <a:pt x="514" y="1"/>
                    </a:lnTo>
                    <a:lnTo>
                      <a:pt x="524" y="4"/>
                    </a:lnTo>
                    <a:lnTo>
                      <a:pt x="539" y="8"/>
                    </a:lnTo>
                    <a:lnTo>
                      <a:pt x="556" y="12"/>
                    </a:lnTo>
                    <a:lnTo>
                      <a:pt x="574" y="17"/>
                    </a:lnTo>
                    <a:lnTo>
                      <a:pt x="591" y="20"/>
                    </a:lnTo>
                    <a:lnTo>
                      <a:pt x="603" y="21"/>
                    </a:lnTo>
                    <a:lnTo>
                      <a:pt x="612" y="21"/>
                    </a:lnTo>
                    <a:close/>
                  </a:path>
                </a:pathLst>
              </a:custGeom>
              <a:solidFill>
                <a:schemeClr val="hlink"/>
              </a:solidFill>
              <a:ln w="9525">
                <a:noFill/>
                <a:round/>
                <a:headEnd/>
                <a:tailEnd/>
              </a:ln>
            </p:spPr>
            <p:txBody>
              <a:bodyPr/>
              <a:lstStyle/>
              <a:p>
                <a:endParaRPr lang="en-US">
                  <a:latin typeface="+mj-lt"/>
                </a:endParaRPr>
              </a:p>
            </p:txBody>
          </p:sp>
          <p:sp>
            <p:nvSpPr>
              <p:cNvPr id="9305" name="Rectangle 500"/>
              <p:cNvSpPr>
                <a:spLocks noChangeAspect="1" noChangeArrowheads="1"/>
              </p:cNvSpPr>
              <p:nvPr/>
            </p:nvSpPr>
            <p:spPr bwMode="auto">
              <a:xfrm flipH="1">
                <a:off x="4461" y="3560"/>
                <a:ext cx="44" cy="124"/>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306" name="Freeform 501"/>
              <p:cNvSpPr>
                <a:spLocks noChangeAspect="1"/>
              </p:cNvSpPr>
              <p:nvPr/>
            </p:nvSpPr>
            <p:spPr bwMode="auto">
              <a:xfrm flipH="1">
                <a:off x="4791" y="3462"/>
                <a:ext cx="43" cy="63"/>
              </a:xfrm>
              <a:custGeom>
                <a:avLst/>
                <a:gdLst>
                  <a:gd name="T0" fmla="*/ 52 w 66"/>
                  <a:gd name="T1" fmla="*/ 0 h 96"/>
                  <a:gd name="T2" fmla="*/ 14 w 66"/>
                  <a:gd name="T3" fmla="*/ 0 h 96"/>
                  <a:gd name="T4" fmla="*/ 8 w 66"/>
                  <a:gd name="T5" fmla="*/ 1 h 96"/>
                  <a:gd name="T6" fmla="*/ 4 w 66"/>
                  <a:gd name="T7" fmla="*/ 4 h 96"/>
                  <a:gd name="T8" fmla="*/ 1 w 66"/>
                  <a:gd name="T9" fmla="*/ 8 h 96"/>
                  <a:gd name="T10" fmla="*/ 0 w 66"/>
                  <a:gd name="T11" fmla="*/ 14 h 96"/>
                  <a:gd name="T12" fmla="*/ 0 w 66"/>
                  <a:gd name="T13" fmla="*/ 81 h 96"/>
                  <a:gd name="T14" fmla="*/ 1 w 66"/>
                  <a:gd name="T15" fmla="*/ 87 h 96"/>
                  <a:gd name="T16" fmla="*/ 4 w 66"/>
                  <a:gd name="T17" fmla="*/ 91 h 96"/>
                  <a:gd name="T18" fmla="*/ 8 w 66"/>
                  <a:gd name="T19" fmla="*/ 95 h 96"/>
                  <a:gd name="T20" fmla="*/ 14 w 66"/>
                  <a:gd name="T21" fmla="*/ 96 h 96"/>
                  <a:gd name="T22" fmla="*/ 52 w 66"/>
                  <a:gd name="T23" fmla="*/ 96 h 96"/>
                  <a:gd name="T24" fmla="*/ 57 w 66"/>
                  <a:gd name="T25" fmla="*/ 95 h 96"/>
                  <a:gd name="T26" fmla="*/ 61 w 66"/>
                  <a:gd name="T27" fmla="*/ 91 h 96"/>
                  <a:gd name="T28" fmla="*/ 65 w 66"/>
                  <a:gd name="T29" fmla="*/ 87 h 96"/>
                  <a:gd name="T30" fmla="*/ 66 w 66"/>
                  <a:gd name="T31" fmla="*/ 81 h 96"/>
                  <a:gd name="T32" fmla="*/ 66 w 66"/>
                  <a:gd name="T33" fmla="*/ 14 h 96"/>
                  <a:gd name="T34" fmla="*/ 65 w 66"/>
                  <a:gd name="T35" fmla="*/ 8 h 96"/>
                  <a:gd name="T36" fmla="*/ 61 w 66"/>
                  <a:gd name="T37" fmla="*/ 4 h 96"/>
                  <a:gd name="T38" fmla="*/ 57 w 66"/>
                  <a:gd name="T39" fmla="*/ 1 h 96"/>
                  <a:gd name="T40" fmla="*/ 52 w 66"/>
                  <a:gd name="T41" fmla="*/ 0 h 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
                  <a:gd name="T64" fmla="*/ 0 h 96"/>
                  <a:gd name="T65" fmla="*/ 66 w 66"/>
                  <a:gd name="T66" fmla="*/ 96 h 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 h="96">
                    <a:moveTo>
                      <a:pt x="52" y="0"/>
                    </a:moveTo>
                    <a:lnTo>
                      <a:pt x="14" y="0"/>
                    </a:lnTo>
                    <a:lnTo>
                      <a:pt x="8" y="1"/>
                    </a:lnTo>
                    <a:lnTo>
                      <a:pt x="4" y="4"/>
                    </a:lnTo>
                    <a:lnTo>
                      <a:pt x="1" y="8"/>
                    </a:lnTo>
                    <a:lnTo>
                      <a:pt x="0" y="14"/>
                    </a:lnTo>
                    <a:lnTo>
                      <a:pt x="0" y="81"/>
                    </a:lnTo>
                    <a:lnTo>
                      <a:pt x="1" y="87"/>
                    </a:lnTo>
                    <a:lnTo>
                      <a:pt x="4" y="91"/>
                    </a:lnTo>
                    <a:lnTo>
                      <a:pt x="8" y="95"/>
                    </a:lnTo>
                    <a:lnTo>
                      <a:pt x="14" y="96"/>
                    </a:lnTo>
                    <a:lnTo>
                      <a:pt x="52" y="96"/>
                    </a:lnTo>
                    <a:lnTo>
                      <a:pt x="57" y="95"/>
                    </a:lnTo>
                    <a:lnTo>
                      <a:pt x="61" y="91"/>
                    </a:lnTo>
                    <a:lnTo>
                      <a:pt x="65" y="87"/>
                    </a:lnTo>
                    <a:lnTo>
                      <a:pt x="66" y="81"/>
                    </a:lnTo>
                    <a:lnTo>
                      <a:pt x="66" y="14"/>
                    </a:lnTo>
                    <a:lnTo>
                      <a:pt x="65" y="8"/>
                    </a:lnTo>
                    <a:lnTo>
                      <a:pt x="61" y="4"/>
                    </a:lnTo>
                    <a:lnTo>
                      <a:pt x="57" y="1"/>
                    </a:lnTo>
                    <a:lnTo>
                      <a:pt x="52" y="0"/>
                    </a:lnTo>
                    <a:close/>
                  </a:path>
                </a:pathLst>
              </a:custGeom>
              <a:solidFill>
                <a:srgbClr val="333D56"/>
              </a:solidFill>
              <a:ln w="9525">
                <a:noFill/>
                <a:round/>
                <a:headEnd/>
                <a:tailEnd/>
              </a:ln>
            </p:spPr>
            <p:txBody>
              <a:bodyPr/>
              <a:lstStyle/>
              <a:p>
                <a:endParaRPr lang="en-US">
                  <a:latin typeface="+mj-lt"/>
                </a:endParaRPr>
              </a:p>
            </p:txBody>
          </p:sp>
          <p:sp>
            <p:nvSpPr>
              <p:cNvPr id="9307" name="Rectangle 502"/>
              <p:cNvSpPr>
                <a:spLocks noChangeAspect="1" noChangeArrowheads="1"/>
              </p:cNvSpPr>
              <p:nvPr/>
            </p:nvSpPr>
            <p:spPr bwMode="auto">
              <a:xfrm flipH="1">
                <a:off x="4701" y="3423"/>
                <a:ext cx="13" cy="36"/>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308" name="Freeform 503"/>
              <p:cNvSpPr>
                <a:spLocks noChangeAspect="1"/>
              </p:cNvSpPr>
              <p:nvPr/>
            </p:nvSpPr>
            <p:spPr bwMode="auto">
              <a:xfrm flipH="1">
                <a:off x="4778" y="3282"/>
                <a:ext cx="66" cy="123"/>
              </a:xfrm>
              <a:custGeom>
                <a:avLst/>
                <a:gdLst>
                  <a:gd name="T0" fmla="*/ 98 w 98"/>
                  <a:gd name="T1" fmla="*/ 0 h 186"/>
                  <a:gd name="T2" fmla="*/ 98 w 98"/>
                  <a:gd name="T3" fmla="*/ 186 h 186"/>
                  <a:gd name="T4" fmla="*/ 61 w 98"/>
                  <a:gd name="T5" fmla="*/ 186 h 186"/>
                  <a:gd name="T6" fmla="*/ 0 w 98"/>
                  <a:gd name="T7" fmla="*/ 181 h 186"/>
                  <a:gd name="T8" fmla="*/ 25 w 98"/>
                  <a:gd name="T9" fmla="*/ 172 h 186"/>
                  <a:gd name="T10" fmla="*/ 61 w 98"/>
                  <a:gd name="T11" fmla="*/ 181 h 186"/>
                  <a:gd name="T12" fmla="*/ 61 w 98"/>
                  <a:gd name="T13" fmla="*/ 5 h 186"/>
                  <a:gd name="T14" fmla="*/ 98 w 98"/>
                  <a:gd name="T15" fmla="*/ 0 h 186"/>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186"/>
                  <a:gd name="T26" fmla="*/ 98 w 98"/>
                  <a:gd name="T27" fmla="*/ 186 h 1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186">
                    <a:moveTo>
                      <a:pt x="98" y="0"/>
                    </a:moveTo>
                    <a:lnTo>
                      <a:pt x="98" y="186"/>
                    </a:lnTo>
                    <a:lnTo>
                      <a:pt x="61" y="186"/>
                    </a:lnTo>
                    <a:lnTo>
                      <a:pt x="0" y="181"/>
                    </a:lnTo>
                    <a:lnTo>
                      <a:pt x="25" y="172"/>
                    </a:lnTo>
                    <a:lnTo>
                      <a:pt x="61" y="181"/>
                    </a:lnTo>
                    <a:lnTo>
                      <a:pt x="61" y="5"/>
                    </a:lnTo>
                    <a:lnTo>
                      <a:pt x="98" y="0"/>
                    </a:lnTo>
                    <a:close/>
                  </a:path>
                </a:pathLst>
              </a:custGeom>
              <a:solidFill>
                <a:srgbClr val="C0C0C0"/>
              </a:solidFill>
              <a:ln w="9525">
                <a:noFill/>
                <a:round/>
                <a:headEnd/>
                <a:tailEnd/>
              </a:ln>
            </p:spPr>
            <p:txBody>
              <a:bodyPr/>
              <a:lstStyle/>
              <a:p>
                <a:endParaRPr lang="en-US">
                  <a:latin typeface="+mj-lt"/>
                </a:endParaRPr>
              </a:p>
            </p:txBody>
          </p:sp>
          <p:sp>
            <p:nvSpPr>
              <p:cNvPr id="9309" name="Rectangle 504"/>
              <p:cNvSpPr>
                <a:spLocks noChangeAspect="1" noChangeArrowheads="1"/>
              </p:cNvSpPr>
              <p:nvPr/>
            </p:nvSpPr>
            <p:spPr bwMode="auto">
              <a:xfrm flipH="1">
                <a:off x="4867" y="3649"/>
                <a:ext cx="13" cy="140"/>
              </a:xfrm>
              <a:prstGeom prst="rect">
                <a:avLst/>
              </a:prstGeom>
              <a:solidFill>
                <a:srgbClr val="1C263F"/>
              </a:solidFill>
              <a:ln w="9525">
                <a:noFill/>
                <a:miter lim="800000"/>
                <a:headEnd/>
                <a:tailEnd/>
              </a:ln>
            </p:spPr>
            <p:txBody>
              <a:bodyPr/>
              <a:lstStyle/>
              <a:p>
                <a:endParaRPr lang="zh-CN" altLang="en-US">
                  <a:latin typeface="+mj-lt"/>
                  <a:ea typeface="宋体" charset="-122"/>
                </a:endParaRPr>
              </a:p>
            </p:txBody>
          </p:sp>
          <p:sp>
            <p:nvSpPr>
              <p:cNvPr id="9310" name="Rectangle 505"/>
              <p:cNvSpPr>
                <a:spLocks noChangeAspect="1" noChangeArrowheads="1"/>
              </p:cNvSpPr>
              <p:nvPr/>
            </p:nvSpPr>
            <p:spPr bwMode="auto">
              <a:xfrm flipH="1">
                <a:off x="5251" y="3605"/>
                <a:ext cx="45" cy="21"/>
              </a:xfrm>
              <a:prstGeom prst="rect">
                <a:avLst/>
              </a:prstGeom>
              <a:solidFill>
                <a:srgbClr val="C9BCE5"/>
              </a:solidFill>
              <a:ln w="9525">
                <a:noFill/>
                <a:miter lim="800000"/>
                <a:headEnd/>
                <a:tailEnd/>
              </a:ln>
            </p:spPr>
            <p:txBody>
              <a:bodyPr/>
              <a:lstStyle/>
              <a:p>
                <a:endParaRPr lang="zh-CN" altLang="en-US">
                  <a:latin typeface="+mj-lt"/>
                  <a:ea typeface="宋体" charset="-122"/>
                </a:endParaRPr>
              </a:p>
            </p:txBody>
          </p:sp>
          <p:sp>
            <p:nvSpPr>
              <p:cNvPr id="9311" name="Freeform 506"/>
              <p:cNvSpPr>
                <a:spLocks noChangeAspect="1"/>
              </p:cNvSpPr>
              <p:nvPr/>
            </p:nvSpPr>
            <p:spPr bwMode="auto">
              <a:xfrm flipH="1">
                <a:off x="5222" y="3613"/>
                <a:ext cx="23" cy="37"/>
              </a:xfrm>
              <a:custGeom>
                <a:avLst/>
                <a:gdLst>
                  <a:gd name="T0" fmla="*/ 18 w 34"/>
                  <a:gd name="T1" fmla="*/ 0 h 56"/>
                  <a:gd name="T2" fmla="*/ 11 w 34"/>
                  <a:gd name="T3" fmla="*/ 3 h 56"/>
                  <a:gd name="T4" fmla="*/ 5 w 34"/>
                  <a:gd name="T5" fmla="*/ 9 h 56"/>
                  <a:gd name="T6" fmla="*/ 1 w 34"/>
                  <a:gd name="T7" fmla="*/ 18 h 56"/>
                  <a:gd name="T8" fmla="*/ 0 w 34"/>
                  <a:gd name="T9" fmla="*/ 28 h 56"/>
                  <a:gd name="T10" fmla="*/ 1 w 34"/>
                  <a:gd name="T11" fmla="*/ 39 h 56"/>
                  <a:gd name="T12" fmla="*/ 5 w 34"/>
                  <a:gd name="T13" fmla="*/ 48 h 56"/>
                  <a:gd name="T14" fmla="*/ 11 w 34"/>
                  <a:gd name="T15" fmla="*/ 53 h 56"/>
                  <a:gd name="T16" fmla="*/ 18 w 34"/>
                  <a:gd name="T17" fmla="*/ 56 h 56"/>
                  <a:gd name="T18" fmla="*/ 24 w 34"/>
                  <a:gd name="T19" fmla="*/ 53 h 56"/>
                  <a:gd name="T20" fmla="*/ 29 w 34"/>
                  <a:gd name="T21" fmla="*/ 48 h 56"/>
                  <a:gd name="T22" fmla="*/ 33 w 34"/>
                  <a:gd name="T23" fmla="*/ 39 h 56"/>
                  <a:gd name="T24" fmla="*/ 34 w 34"/>
                  <a:gd name="T25" fmla="*/ 28 h 56"/>
                  <a:gd name="T26" fmla="*/ 33 w 34"/>
                  <a:gd name="T27" fmla="*/ 18 h 56"/>
                  <a:gd name="T28" fmla="*/ 29 w 34"/>
                  <a:gd name="T29" fmla="*/ 9 h 56"/>
                  <a:gd name="T30" fmla="*/ 24 w 34"/>
                  <a:gd name="T31" fmla="*/ 3 h 56"/>
                  <a:gd name="T32" fmla="*/ 18 w 34"/>
                  <a:gd name="T33" fmla="*/ 0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56"/>
                  <a:gd name="T53" fmla="*/ 34 w 34"/>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56">
                    <a:moveTo>
                      <a:pt x="18" y="0"/>
                    </a:moveTo>
                    <a:lnTo>
                      <a:pt x="11" y="3"/>
                    </a:lnTo>
                    <a:lnTo>
                      <a:pt x="5" y="9"/>
                    </a:lnTo>
                    <a:lnTo>
                      <a:pt x="1" y="18"/>
                    </a:lnTo>
                    <a:lnTo>
                      <a:pt x="0" y="28"/>
                    </a:lnTo>
                    <a:lnTo>
                      <a:pt x="1" y="39"/>
                    </a:lnTo>
                    <a:lnTo>
                      <a:pt x="5" y="48"/>
                    </a:lnTo>
                    <a:lnTo>
                      <a:pt x="11" y="53"/>
                    </a:lnTo>
                    <a:lnTo>
                      <a:pt x="18" y="56"/>
                    </a:lnTo>
                    <a:lnTo>
                      <a:pt x="24" y="53"/>
                    </a:lnTo>
                    <a:lnTo>
                      <a:pt x="29" y="48"/>
                    </a:lnTo>
                    <a:lnTo>
                      <a:pt x="33" y="39"/>
                    </a:lnTo>
                    <a:lnTo>
                      <a:pt x="34" y="28"/>
                    </a:lnTo>
                    <a:lnTo>
                      <a:pt x="33" y="18"/>
                    </a:lnTo>
                    <a:lnTo>
                      <a:pt x="29" y="9"/>
                    </a:lnTo>
                    <a:lnTo>
                      <a:pt x="24" y="3"/>
                    </a:lnTo>
                    <a:lnTo>
                      <a:pt x="18" y="0"/>
                    </a:lnTo>
                    <a:close/>
                  </a:path>
                </a:pathLst>
              </a:custGeom>
              <a:solidFill>
                <a:srgbClr val="333D56"/>
              </a:solidFill>
              <a:ln w="9525">
                <a:noFill/>
                <a:round/>
                <a:headEnd/>
                <a:tailEnd/>
              </a:ln>
            </p:spPr>
            <p:txBody>
              <a:bodyPr/>
              <a:lstStyle/>
              <a:p>
                <a:endParaRPr lang="en-US">
                  <a:latin typeface="+mj-lt"/>
                </a:endParaRPr>
              </a:p>
            </p:txBody>
          </p:sp>
          <p:sp>
            <p:nvSpPr>
              <p:cNvPr id="9312" name="Freeform 507"/>
              <p:cNvSpPr>
                <a:spLocks noChangeAspect="1"/>
              </p:cNvSpPr>
              <p:nvPr/>
            </p:nvSpPr>
            <p:spPr bwMode="auto">
              <a:xfrm flipH="1">
                <a:off x="5228" y="3613"/>
                <a:ext cx="17" cy="37"/>
              </a:xfrm>
              <a:custGeom>
                <a:avLst/>
                <a:gdLst>
                  <a:gd name="T0" fmla="*/ 12 w 24"/>
                  <a:gd name="T1" fmla="*/ 0 h 56"/>
                  <a:gd name="T2" fmla="*/ 7 w 24"/>
                  <a:gd name="T3" fmla="*/ 3 h 56"/>
                  <a:gd name="T4" fmla="*/ 4 w 24"/>
                  <a:gd name="T5" fmla="*/ 9 h 56"/>
                  <a:gd name="T6" fmla="*/ 1 w 24"/>
                  <a:gd name="T7" fmla="*/ 18 h 56"/>
                  <a:gd name="T8" fmla="*/ 0 w 24"/>
                  <a:gd name="T9" fmla="*/ 28 h 56"/>
                  <a:gd name="T10" fmla="*/ 1 w 24"/>
                  <a:gd name="T11" fmla="*/ 39 h 56"/>
                  <a:gd name="T12" fmla="*/ 4 w 24"/>
                  <a:gd name="T13" fmla="*/ 48 h 56"/>
                  <a:gd name="T14" fmla="*/ 7 w 24"/>
                  <a:gd name="T15" fmla="*/ 53 h 56"/>
                  <a:gd name="T16" fmla="*/ 12 w 24"/>
                  <a:gd name="T17" fmla="*/ 56 h 56"/>
                  <a:gd name="T18" fmla="*/ 16 w 24"/>
                  <a:gd name="T19" fmla="*/ 53 h 56"/>
                  <a:gd name="T20" fmla="*/ 21 w 24"/>
                  <a:gd name="T21" fmla="*/ 48 h 56"/>
                  <a:gd name="T22" fmla="*/ 23 w 24"/>
                  <a:gd name="T23" fmla="*/ 39 h 56"/>
                  <a:gd name="T24" fmla="*/ 24 w 24"/>
                  <a:gd name="T25" fmla="*/ 28 h 56"/>
                  <a:gd name="T26" fmla="*/ 23 w 24"/>
                  <a:gd name="T27" fmla="*/ 18 h 56"/>
                  <a:gd name="T28" fmla="*/ 21 w 24"/>
                  <a:gd name="T29" fmla="*/ 9 h 56"/>
                  <a:gd name="T30" fmla="*/ 16 w 24"/>
                  <a:gd name="T31" fmla="*/ 3 h 56"/>
                  <a:gd name="T32" fmla="*/ 12 w 24"/>
                  <a:gd name="T33" fmla="*/ 0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56"/>
                  <a:gd name="T53" fmla="*/ 24 w 24"/>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56">
                    <a:moveTo>
                      <a:pt x="12" y="0"/>
                    </a:moveTo>
                    <a:lnTo>
                      <a:pt x="7" y="3"/>
                    </a:lnTo>
                    <a:lnTo>
                      <a:pt x="4" y="9"/>
                    </a:lnTo>
                    <a:lnTo>
                      <a:pt x="1" y="18"/>
                    </a:lnTo>
                    <a:lnTo>
                      <a:pt x="0" y="28"/>
                    </a:lnTo>
                    <a:lnTo>
                      <a:pt x="1" y="39"/>
                    </a:lnTo>
                    <a:lnTo>
                      <a:pt x="4" y="48"/>
                    </a:lnTo>
                    <a:lnTo>
                      <a:pt x="7" y="53"/>
                    </a:lnTo>
                    <a:lnTo>
                      <a:pt x="12" y="56"/>
                    </a:lnTo>
                    <a:lnTo>
                      <a:pt x="16" y="53"/>
                    </a:lnTo>
                    <a:lnTo>
                      <a:pt x="21" y="48"/>
                    </a:lnTo>
                    <a:lnTo>
                      <a:pt x="23" y="39"/>
                    </a:lnTo>
                    <a:lnTo>
                      <a:pt x="24" y="28"/>
                    </a:lnTo>
                    <a:lnTo>
                      <a:pt x="23" y="18"/>
                    </a:lnTo>
                    <a:lnTo>
                      <a:pt x="21" y="9"/>
                    </a:lnTo>
                    <a:lnTo>
                      <a:pt x="16" y="3"/>
                    </a:lnTo>
                    <a:lnTo>
                      <a:pt x="12" y="0"/>
                    </a:lnTo>
                    <a:close/>
                  </a:path>
                </a:pathLst>
              </a:custGeom>
              <a:solidFill>
                <a:srgbClr val="C9BCE5"/>
              </a:solidFill>
              <a:ln w="9525">
                <a:noFill/>
                <a:round/>
                <a:headEnd/>
                <a:tailEnd/>
              </a:ln>
            </p:spPr>
            <p:txBody>
              <a:bodyPr/>
              <a:lstStyle/>
              <a:p>
                <a:endParaRPr lang="en-US">
                  <a:latin typeface="+mj-lt"/>
                </a:endParaRPr>
              </a:p>
            </p:txBody>
          </p:sp>
          <p:sp>
            <p:nvSpPr>
              <p:cNvPr id="9313" name="Freeform 508"/>
              <p:cNvSpPr>
                <a:spLocks noChangeAspect="1"/>
              </p:cNvSpPr>
              <p:nvPr/>
            </p:nvSpPr>
            <p:spPr bwMode="auto">
              <a:xfrm flipH="1">
                <a:off x="5147" y="3659"/>
                <a:ext cx="157" cy="85"/>
              </a:xfrm>
              <a:custGeom>
                <a:avLst/>
                <a:gdLst>
                  <a:gd name="T0" fmla="*/ 230 w 230"/>
                  <a:gd name="T1" fmla="*/ 0 h 128"/>
                  <a:gd name="T2" fmla="*/ 228 w 230"/>
                  <a:gd name="T3" fmla="*/ 25 h 128"/>
                  <a:gd name="T4" fmla="*/ 225 w 230"/>
                  <a:gd name="T5" fmla="*/ 85 h 128"/>
                  <a:gd name="T6" fmla="*/ 225 w 230"/>
                  <a:gd name="T7" fmla="*/ 122 h 128"/>
                  <a:gd name="T8" fmla="*/ 55 w 230"/>
                  <a:gd name="T9" fmla="*/ 128 h 128"/>
                  <a:gd name="T10" fmla="*/ 16 w 230"/>
                  <a:gd name="T11" fmla="*/ 116 h 128"/>
                  <a:gd name="T12" fmla="*/ 3 w 230"/>
                  <a:gd name="T13" fmla="*/ 92 h 128"/>
                  <a:gd name="T14" fmla="*/ 0 w 230"/>
                  <a:gd name="T15" fmla="*/ 3 h 128"/>
                  <a:gd name="T16" fmla="*/ 230 w 230"/>
                  <a:gd name="T17" fmla="*/ 0 h 1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28"/>
                  <a:gd name="T29" fmla="*/ 230 w 230"/>
                  <a:gd name="T30" fmla="*/ 128 h 1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28">
                    <a:moveTo>
                      <a:pt x="230" y="0"/>
                    </a:moveTo>
                    <a:lnTo>
                      <a:pt x="228" y="25"/>
                    </a:lnTo>
                    <a:lnTo>
                      <a:pt x="225" y="85"/>
                    </a:lnTo>
                    <a:lnTo>
                      <a:pt x="225" y="122"/>
                    </a:lnTo>
                    <a:lnTo>
                      <a:pt x="55" y="128"/>
                    </a:lnTo>
                    <a:lnTo>
                      <a:pt x="16" y="116"/>
                    </a:lnTo>
                    <a:lnTo>
                      <a:pt x="3" y="92"/>
                    </a:lnTo>
                    <a:lnTo>
                      <a:pt x="0" y="3"/>
                    </a:lnTo>
                    <a:lnTo>
                      <a:pt x="230" y="0"/>
                    </a:lnTo>
                    <a:close/>
                  </a:path>
                </a:pathLst>
              </a:custGeom>
              <a:solidFill>
                <a:schemeClr val="hlink"/>
              </a:solidFill>
              <a:ln w="9525">
                <a:noFill/>
                <a:round/>
                <a:headEnd/>
                <a:tailEnd/>
              </a:ln>
            </p:spPr>
            <p:txBody>
              <a:bodyPr/>
              <a:lstStyle/>
              <a:p>
                <a:endParaRPr lang="en-US">
                  <a:latin typeface="+mj-lt"/>
                </a:endParaRPr>
              </a:p>
            </p:txBody>
          </p:sp>
          <p:sp>
            <p:nvSpPr>
              <p:cNvPr id="9314" name="Freeform 509"/>
              <p:cNvSpPr>
                <a:spLocks noChangeAspect="1"/>
              </p:cNvSpPr>
              <p:nvPr/>
            </p:nvSpPr>
            <p:spPr bwMode="auto">
              <a:xfrm flipH="1">
                <a:off x="3792" y="3553"/>
                <a:ext cx="131" cy="103"/>
              </a:xfrm>
              <a:custGeom>
                <a:avLst/>
                <a:gdLst>
                  <a:gd name="T0" fmla="*/ 29 w 97"/>
                  <a:gd name="T1" fmla="*/ 0 h 78"/>
                  <a:gd name="T2" fmla="*/ 97 w 97"/>
                  <a:gd name="T3" fmla="*/ 71 h 78"/>
                  <a:gd name="T4" fmla="*/ 76 w 97"/>
                  <a:gd name="T5" fmla="*/ 78 h 78"/>
                  <a:gd name="T6" fmla="*/ 21 w 97"/>
                  <a:gd name="T7" fmla="*/ 18 h 78"/>
                  <a:gd name="T8" fmla="*/ 0 w 97"/>
                  <a:gd name="T9" fmla="*/ 18 h 78"/>
                  <a:gd name="T10" fmla="*/ 0 w 97"/>
                  <a:gd name="T11" fmla="*/ 0 h 78"/>
                  <a:gd name="T12" fmla="*/ 29 w 97"/>
                  <a:gd name="T13" fmla="*/ 0 h 78"/>
                  <a:gd name="T14" fmla="*/ 0 60000 65536"/>
                  <a:gd name="T15" fmla="*/ 0 60000 65536"/>
                  <a:gd name="T16" fmla="*/ 0 60000 65536"/>
                  <a:gd name="T17" fmla="*/ 0 60000 65536"/>
                  <a:gd name="T18" fmla="*/ 0 60000 65536"/>
                  <a:gd name="T19" fmla="*/ 0 60000 65536"/>
                  <a:gd name="T20" fmla="*/ 0 60000 65536"/>
                  <a:gd name="T21" fmla="*/ 0 w 97"/>
                  <a:gd name="T22" fmla="*/ 0 h 78"/>
                  <a:gd name="T23" fmla="*/ 97 w 97"/>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78">
                    <a:moveTo>
                      <a:pt x="29" y="0"/>
                    </a:moveTo>
                    <a:lnTo>
                      <a:pt x="97" y="71"/>
                    </a:lnTo>
                    <a:lnTo>
                      <a:pt x="76" y="78"/>
                    </a:lnTo>
                    <a:lnTo>
                      <a:pt x="21" y="18"/>
                    </a:lnTo>
                    <a:lnTo>
                      <a:pt x="0" y="18"/>
                    </a:lnTo>
                    <a:lnTo>
                      <a:pt x="0" y="0"/>
                    </a:lnTo>
                    <a:lnTo>
                      <a:pt x="29" y="0"/>
                    </a:lnTo>
                    <a:close/>
                  </a:path>
                </a:pathLst>
              </a:custGeom>
              <a:solidFill>
                <a:schemeClr val="tx2"/>
              </a:solidFill>
              <a:ln w="9525">
                <a:noFill/>
                <a:round/>
                <a:headEnd/>
                <a:tailEnd/>
              </a:ln>
            </p:spPr>
            <p:txBody>
              <a:bodyPr/>
              <a:lstStyle/>
              <a:p>
                <a:endParaRPr lang="en-US">
                  <a:latin typeface="+mj-lt"/>
                </a:endParaRPr>
              </a:p>
            </p:txBody>
          </p:sp>
          <p:sp>
            <p:nvSpPr>
              <p:cNvPr id="9315" name="Freeform 510"/>
              <p:cNvSpPr>
                <a:spLocks noChangeAspect="1"/>
              </p:cNvSpPr>
              <p:nvPr/>
            </p:nvSpPr>
            <p:spPr bwMode="auto">
              <a:xfrm flipH="1">
                <a:off x="3341" y="3580"/>
                <a:ext cx="239" cy="245"/>
              </a:xfrm>
              <a:custGeom>
                <a:avLst/>
                <a:gdLst>
                  <a:gd name="T0" fmla="*/ 177 w 355"/>
                  <a:gd name="T1" fmla="*/ 0 h 370"/>
                  <a:gd name="T2" fmla="*/ 141 w 355"/>
                  <a:gd name="T3" fmla="*/ 3 h 370"/>
                  <a:gd name="T4" fmla="*/ 109 w 355"/>
                  <a:gd name="T5" fmla="*/ 14 h 370"/>
                  <a:gd name="T6" fmla="*/ 78 w 355"/>
                  <a:gd name="T7" fmla="*/ 31 h 370"/>
                  <a:gd name="T8" fmla="*/ 53 w 355"/>
                  <a:gd name="T9" fmla="*/ 53 h 370"/>
                  <a:gd name="T10" fmla="*/ 31 w 355"/>
                  <a:gd name="T11" fmla="*/ 81 h 370"/>
                  <a:gd name="T12" fmla="*/ 14 w 355"/>
                  <a:gd name="T13" fmla="*/ 112 h 370"/>
                  <a:gd name="T14" fmla="*/ 3 w 355"/>
                  <a:gd name="T15" fmla="*/ 146 h 370"/>
                  <a:gd name="T16" fmla="*/ 0 w 355"/>
                  <a:gd name="T17" fmla="*/ 183 h 370"/>
                  <a:gd name="T18" fmla="*/ 3 w 355"/>
                  <a:gd name="T19" fmla="*/ 221 h 370"/>
                  <a:gd name="T20" fmla="*/ 14 w 355"/>
                  <a:gd name="T21" fmla="*/ 256 h 370"/>
                  <a:gd name="T22" fmla="*/ 31 w 355"/>
                  <a:gd name="T23" fmla="*/ 287 h 370"/>
                  <a:gd name="T24" fmla="*/ 53 w 355"/>
                  <a:gd name="T25" fmla="*/ 315 h 370"/>
                  <a:gd name="T26" fmla="*/ 78 w 355"/>
                  <a:gd name="T27" fmla="*/ 338 h 370"/>
                  <a:gd name="T28" fmla="*/ 109 w 355"/>
                  <a:gd name="T29" fmla="*/ 355 h 370"/>
                  <a:gd name="T30" fmla="*/ 141 w 355"/>
                  <a:gd name="T31" fmla="*/ 366 h 370"/>
                  <a:gd name="T32" fmla="*/ 177 w 355"/>
                  <a:gd name="T33" fmla="*/ 370 h 370"/>
                  <a:gd name="T34" fmla="*/ 213 w 355"/>
                  <a:gd name="T35" fmla="*/ 366 h 370"/>
                  <a:gd name="T36" fmla="*/ 246 w 355"/>
                  <a:gd name="T37" fmla="*/ 355 h 370"/>
                  <a:gd name="T38" fmla="*/ 276 w 355"/>
                  <a:gd name="T39" fmla="*/ 338 h 370"/>
                  <a:gd name="T40" fmla="*/ 303 w 355"/>
                  <a:gd name="T41" fmla="*/ 315 h 370"/>
                  <a:gd name="T42" fmla="*/ 325 w 355"/>
                  <a:gd name="T43" fmla="*/ 287 h 370"/>
                  <a:gd name="T44" fmla="*/ 341 w 355"/>
                  <a:gd name="T45" fmla="*/ 256 h 370"/>
                  <a:gd name="T46" fmla="*/ 351 w 355"/>
                  <a:gd name="T47" fmla="*/ 221 h 370"/>
                  <a:gd name="T48" fmla="*/ 355 w 355"/>
                  <a:gd name="T49" fmla="*/ 183 h 370"/>
                  <a:gd name="T50" fmla="*/ 351 w 355"/>
                  <a:gd name="T51" fmla="*/ 146 h 370"/>
                  <a:gd name="T52" fmla="*/ 341 w 355"/>
                  <a:gd name="T53" fmla="*/ 112 h 370"/>
                  <a:gd name="T54" fmla="*/ 325 w 355"/>
                  <a:gd name="T55" fmla="*/ 81 h 370"/>
                  <a:gd name="T56" fmla="*/ 303 w 355"/>
                  <a:gd name="T57" fmla="*/ 53 h 370"/>
                  <a:gd name="T58" fmla="*/ 276 w 355"/>
                  <a:gd name="T59" fmla="*/ 31 h 370"/>
                  <a:gd name="T60" fmla="*/ 246 w 355"/>
                  <a:gd name="T61" fmla="*/ 14 h 370"/>
                  <a:gd name="T62" fmla="*/ 213 w 355"/>
                  <a:gd name="T63" fmla="*/ 3 h 370"/>
                  <a:gd name="T64" fmla="*/ 177 w 355"/>
                  <a:gd name="T65" fmla="*/ 0 h 3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70"/>
                  <a:gd name="T101" fmla="*/ 355 w 355"/>
                  <a:gd name="T102" fmla="*/ 370 h 3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70">
                    <a:moveTo>
                      <a:pt x="177" y="0"/>
                    </a:moveTo>
                    <a:lnTo>
                      <a:pt x="141" y="3"/>
                    </a:lnTo>
                    <a:lnTo>
                      <a:pt x="109" y="14"/>
                    </a:lnTo>
                    <a:lnTo>
                      <a:pt x="78" y="31"/>
                    </a:lnTo>
                    <a:lnTo>
                      <a:pt x="53" y="53"/>
                    </a:lnTo>
                    <a:lnTo>
                      <a:pt x="31" y="81"/>
                    </a:lnTo>
                    <a:lnTo>
                      <a:pt x="14" y="112"/>
                    </a:lnTo>
                    <a:lnTo>
                      <a:pt x="3" y="146"/>
                    </a:lnTo>
                    <a:lnTo>
                      <a:pt x="0" y="183"/>
                    </a:lnTo>
                    <a:lnTo>
                      <a:pt x="3" y="221"/>
                    </a:lnTo>
                    <a:lnTo>
                      <a:pt x="14" y="256"/>
                    </a:lnTo>
                    <a:lnTo>
                      <a:pt x="31" y="287"/>
                    </a:lnTo>
                    <a:lnTo>
                      <a:pt x="53" y="315"/>
                    </a:lnTo>
                    <a:lnTo>
                      <a:pt x="78" y="338"/>
                    </a:lnTo>
                    <a:lnTo>
                      <a:pt x="109" y="355"/>
                    </a:lnTo>
                    <a:lnTo>
                      <a:pt x="141" y="366"/>
                    </a:lnTo>
                    <a:lnTo>
                      <a:pt x="177" y="370"/>
                    </a:lnTo>
                    <a:lnTo>
                      <a:pt x="213" y="366"/>
                    </a:lnTo>
                    <a:lnTo>
                      <a:pt x="246" y="355"/>
                    </a:lnTo>
                    <a:lnTo>
                      <a:pt x="276" y="338"/>
                    </a:lnTo>
                    <a:lnTo>
                      <a:pt x="303" y="315"/>
                    </a:lnTo>
                    <a:lnTo>
                      <a:pt x="325" y="287"/>
                    </a:lnTo>
                    <a:lnTo>
                      <a:pt x="341" y="256"/>
                    </a:lnTo>
                    <a:lnTo>
                      <a:pt x="351" y="221"/>
                    </a:lnTo>
                    <a:lnTo>
                      <a:pt x="355" y="183"/>
                    </a:lnTo>
                    <a:lnTo>
                      <a:pt x="351" y="146"/>
                    </a:lnTo>
                    <a:lnTo>
                      <a:pt x="341" y="112"/>
                    </a:lnTo>
                    <a:lnTo>
                      <a:pt x="325" y="81"/>
                    </a:lnTo>
                    <a:lnTo>
                      <a:pt x="303" y="53"/>
                    </a:lnTo>
                    <a:lnTo>
                      <a:pt x="276" y="31"/>
                    </a:lnTo>
                    <a:lnTo>
                      <a:pt x="246" y="14"/>
                    </a:lnTo>
                    <a:lnTo>
                      <a:pt x="213" y="3"/>
                    </a:lnTo>
                    <a:lnTo>
                      <a:pt x="177" y="0"/>
                    </a:lnTo>
                    <a:close/>
                  </a:path>
                </a:pathLst>
              </a:custGeom>
              <a:solidFill>
                <a:schemeClr val="tx1"/>
              </a:solidFill>
              <a:ln w="9525">
                <a:noFill/>
                <a:round/>
                <a:headEnd/>
                <a:tailEnd/>
              </a:ln>
            </p:spPr>
            <p:txBody>
              <a:bodyPr/>
              <a:lstStyle/>
              <a:p>
                <a:endParaRPr lang="en-US">
                  <a:latin typeface="+mj-lt"/>
                </a:endParaRPr>
              </a:p>
            </p:txBody>
          </p:sp>
          <p:sp>
            <p:nvSpPr>
              <p:cNvPr id="9316" name="Freeform 511"/>
              <p:cNvSpPr>
                <a:spLocks noChangeAspect="1"/>
              </p:cNvSpPr>
              <p:nvPr/>
            </p:nvSpPr>
            <p:spPr bwMode="auto">
              <a:xfrm flipH="1">
                <a:off x="3129" y="3593"/>
                <a:ext cx="239" cy="245"/>
              </a:xfrm>
              <a:custGeom>
                <a:avLst/>
                <a:gdLst>
                  <a:gd name="T0" fmla="*/ 178 w 355"/>
                  <a:gd name="T1" fmla="*/ 0 h 369"/>
                  <a:gd name="T2" fmla="*/ 142 w 355"/>
                  <a:gd name="T3" fmla="*/ 3 h 369"/>
                  <a:gd name="T4" fmla="*/ 108 w 355"/>
                  <a:gd name="T5" fmla="*/ 13 h 369"/>
                  <a:gd name="T6" fmla="*/ 79 w 355"/>
                  <a:gd name="T7" fmla="*/ 31 h 369"/>
                  <a:gd name="T8" fmla="*/ 52 w 355"/>
                  <a:gd name="T9" fmla="*/ 53 h 369"/>
                  <a:gd name="T10" fmla="*/ 30 w 355"/>
                  <a:gd name="T11" fmla="*/ 80 h 369"/>
                  <a:gd name="T12" fmla="*/ 14 w 355"/>
                  <a:gd name="T13" fmla="*/ 111 h 369"/>
                  <a:gd name="T14" fmla="*/ 4 w 355"/>
                  <a:gd name="T15" fmla="*/ 146 h 369"/>
                  <a:gd name="T16" fmla="*/ 0 w 355"/>
                  <a:gd name="T17" fmla="*/ 183 h 369"/>
                  <a:gd name="T18" fmla="*/ 4 w 355"/>
                  <a:gd name="T19" fmla="*/ 221 h 369"/>
                  <a:gd name="T20" fmla="*/ 14 w 355"/>
                  <a:gd name="T21" fmla="*/ 255 h 369"/>
                  <a:gd name="T22" fmla="*/ 30 w 355"/>
                  <a:gd name="T23" fmla="*/ 288 h 369"/>
                  <a:gd name="T24" fmla="*/ 52 w 355"/>
                  <a:gd name="T25" fmla="*/ 315 h 369"/>
                  <a:gd name="T26" fmla="*/ 79 w 355"/>
                  <a:gd name="T27" fmla="*/ 337 h 369"/>
                  <a:gd name="T28" fmla="*/ 108 w 355"/>
                  <a:gd name="T29" fmla="*/ 354 h 369"/>
                  <a:gd name="T30" fmla="*/ 142 w 355"/>
                  <a:gd name="T31" fmla="*/ 366 h 369"/>
                  <a:gd name="T32" fmla="*/ 178 w 355"/>
                  <a:gd name="T33" fmla="*/ 369 h 369"/>
                  <a:gd name="T34" fmla="*/ 213 w 355"/>
                  <a:gd name="T35" fmla="*/ 366 h 369"/>
                  <a:gd name="T36" fmla="*/ 247 w 355"/>
                  <a:gd name="T37" fmla="*/ 354 h 369"/>
                  <a:gd name="T38" fmla="*/ 277 w 355"/>
                  <a:gd name="T39" fmla="*/ 337 h 369"/>
                  <a:gd name="T40" fmla="*/ 303 w 355"/>
                  <a:gd name="T41" fmla="*/ 315 h 369"/>
                  <a:gd name="T42" fmla="*/ 325 w 355"/>
                  <a:gd name="T43" fmla="*/ 288 h 369"/>
                  <a:gd name="T44" fmla="*/ 341 w 355"/>
                  <a:gd name="T45" fmla="*/ 255 h 369"/>
                  <a:gd name="T46" fmla="*/ 351 w 355"/>
                  <a:gd name="T47" fmla="*/ 221 h 369"/>
                  <a:gd name="T48" fmla="*/ 355 w 355"/>
                  <a:gd name="T49" fmla="*/ 183 h 369"/>
                  <a:gd name="T50" fmla="*/ 351 w 355"/>
                  <a:gd name="T51" fmla="*/ 146 h 369"/>
                  <a:gd name="T52" fmla="*/ 341 w 355"/>
                  <a:gd name="T53" fmla="*/ 111 h 369"/>
                  <a:gd name="T54" fmla="*/ 325 w 355"/>
                  <a:gd name="T55" fmla="*/ 80 h 369"/>
                  <a:gd name="T56" fmla="*/ 303 w 355"/>
                  <a:gd name="T57" fmla="*/ 53 h 369"/>
                  <a:gd name="T58" fmla="*/ 277 w 355"/>
                  <a:gd name="T59" fmla="*/ 31 h 369"/>
                  <a:gd name="T60" fmla="*/ 247 w 355"/>
                  <a:gd name="T61" fmla="*/ 13 h 369"/>
                  <a:gd name="T62" fmla="*/ 213 w 355"/>
                  <a:gd name="T63" fmla="*/ 3 h 369"/>
                  <a:gd name="T64" fmla="*/ 178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8" y="0"/>
                    </a:moveTo>
                    <a:lnTo>
                      <a:pt x="142" y="3"/>
                    </a:lnTo>
                    <a:lnTo>
                      <a:pt x="108" y="13"/>
                    </a:lnTo>
                    <a:lnTo>
                      <a:pt x="79" y="31"/>
                    </a:lnTo>
                    <a:lnTo>
                      <a:pt x="52" y="53"/>
                    </a:lnTo>
                    <a:lnTo>
                      <a:pt x="30" y="80"/>
                    </a:lnTo>
                    <a:lnTo>
                      <a:pt x="14" y="111"/>
                    </a:lnTo>
                    <a:lnTo>
                      <a:pt x="4" y="146"/>
                    </a:lnTo>
                    <a:lnTo>
                      <a:pt x="0" y="183"/>
                    </a:lnTo>
                    <a:lnTo>
                      <a:pt x="4" y="221"/>
                    </a:lnTo>
                    <a:lnTo>
                      <a:pt x="14" y="255"/>
                    </a:lnTo>
                    <a:lnTo>
                      <a:pt x="30" y="288"/>
                    </a:lnTo>
                    <a:lnTo>
                      <a:pt x="52" y="315"/>
                    </a:lnTo>
                    <a:lnTo>
                      <a:pt x="79" y="337"/>
                    </a:lnTo>
                    <a:lnTo>
                      <a:pt x="108" y="354"/>
                    </a:lnTo>
                    <a:lnTo>
                      <a:pt x="142" y="366"/>
                    </a:lnTo>
                    <a:lnTo>
                      <a:pt x="178" y="369"/>
                    </a:lnTo>
                    <a:lnTo>
                      <a:pt x="213" y="366"/>
                    </a:lnTo>
                    <a:lnTo>
                      <a:pt x="247" y="354"/>
                    </a:lnTo>
                    <a:lnTo>
                      <a:pt x="277" y="337"/>
                    </a:lnTo>
                    <a:lnTo>
                      <a:pt x="303" y="315"/>
                    </a:lnTo>
                    <a:lnTo>
                      <a:pt x="325" y="288"/>
                    </a:lnTo>
                    <a:lnTo>
                      <a:pt x="341" y="255"/>
                    </a:lnTo>
                    <a:lnTo>
                      <a:pt x="351" y="221"/>
                    </a:lnTo>
                    <a:lnTo>
                      <a:pt x="355" y="183"/>
                    </a:lnTo>
                    <a:lnTo>
                      <a:pt x="351" y="146"/>
                    </a:lnTo>
                    <a:lnTo>
                      <a:pt x="341" y="111"/>
                    </a:lnTo>
                    <a:lnTo>
                      <a:pt x="325" y="80"/>
                    </a:lnTo>
                    <a:lnTo>
                      <a:pt x="303" y="53"/>
                    </a:lnTo>
                    <a:lnTo>
                      <a:pt x="277" y="31"/>
                    </a:lnTo>
                    <a:lnTo>
                      <a:pt x="247" y="13"/>
                    </a:lnTo>
                    <a:lnTo>
                      <a:pt x="213" y="3"/>
                    </a:lnTo>
                    <a:lnTo>
                      <a:pt x="178" y="0"/>
                    </a:lnTo>
                    <a:close/>
                  </a:path>
                </a:pathLst>
              </a:custGeom>
              <a:solidFill>
                <a:schemeClr val="tx1"/>
              </a:solidFill>
              <a:ln w="9525">
                <a:noFill/>
                <a:round/>
                <a:headEnd/>
                <a:tailEnd/>
              </a:ln>
            </p:spPr>
            <p:txBody>
              <a:bodyPr/>
              <a:lstStyle/>
              <a:p>
                <a:endParaRPr lang="en-US">
                  <a:latin typeface="+mj-lt"/>
                </a:endParaRPr>
              </a:p>
            </p:txBody>
          </p:sp>
          <p:sp>
            <p:nvSpPr>
              <p:cNvPr id="9317" name="Freeform 512"/>
              <p:cNvSpPr>
                <a:spLocks noChangeAspect="1"/>
              </p:cNvSpPr>
              <p:nvPr/>
            </p:nvSpPr>
            <p:spPr bwMode="auto">
              <a:xfrm flipH="1">
                <a:off x="3108" y="3548"/>
                <a:ext cx="1194" cy="102"/>
              </a:xfrm>
              <a:custGeom>
                <a:avLst/>
                <a:gdLst>
                  <a:gd name="T0" fmla="*/ 883 w 885"/>
                  <a:gd name="T1" fmla="*/ 0 h 77"/>
                  <a:gd name="T2" fmla="*/ 252 w 885"/>
                  <a:gd name="T3" fmla="*/ 2 h 77"/>
                  <a:gd name="T4" fmla="*/ 0 w 885"/>
                  <a:gd name="T5" fmla="*/ 33 h 77"/>
                  <a:gd name="T6" fmla="*/ 331 w 885"/>
                  <a:gd name="T7" fmla="*/ 35 h 77"/>
                  <a:gd name="T8" fmla="*/ 361 w 885"/>
                  <a:gd name="T9" fmla="*/ 77 h 77"/>
                  <a:gd name="T10" fmla="*/ 588 w 885"/>
                  <a:gd name="T11" fmla="*/ 74 h 77"/>
                  <a:gd name="T12" fmla="*/ 641 w 885"/>
                  <a:gd name="T13" fmla="*/ 28 h 77"/>
                  <a:gd name="T14" fmla="*/ 733 w 885"/>
                  <a:gd name="T15" fmla="*/ 25 h 77"/>
                  <a:gd name="T16" fmla="*/ 768 w 885"/>
                  <a:gd name="T17" fmla="*/ 54 h 77"/>
                  <a:gd name="T18" fmla="*/ 799 w 885"/>
                  <a:gd name="T19" fmla="*/ 25 h 77"/>
                  <a:gd name="T20" fmla="*/ 885 w 885"/>
                  <a:gd name="T21" fmla="*/ 19 h 77"/>
                  <a:gd name="T22" fmla="*/ 883 w 885"/>
                  <a:gd name="T23" fmla="*/ 0 h 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85"/>
                  <a:gd name="T37" fmla="*/ 0 h 77"/>
                  <a:gd name="T38" fmla="*/ 885 w 885"/>
                  <a:gd name="T39" fmla="*/ 77 h 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85" h="77">
                    <a:moveTo>
                      <a:pt x="883" y="0"/>
                    </a:moveTo>
                    <a:lnTo>
                      <a:pt x="252" y="2"/>
                    </a:lnTo>
                    <a:lnTo>
                      <a:pt x="0" y="33"/>
                    </a:lnTo>
                    <a:lnTo>
                      <a:pt x="331" y="35"/>
                    </a:lnTo>
                    <a:lnTo>
                      <a:pt x="361" y="77"/>
                    </a:lnTo>
                    <a:lnTo>
                      <a:pt x="588" y="74"/>
                    </a:lnTo>
                    <a:lnTo>
                      <a:pt x="641" y="28"/>
                    </a:lnTo>
                    <a:lnTo>
                      <a:pt x="733" y="25"/>
                    </a:lnTo>
                    <a:lnTo>
                      <a:pt x="768" y="54"/>
                    </a:lnTo>
                    <a:lnTo>
                      <a:pt x="799" y="25"/>
                    </a:lnTo>
                    <a:lnTo>
                      <a:pt x="885" y="19"/>
                    </a:lnTo>
                    <a:lnTo>
                      <a:pt x="883" y="0"/>
                    </a:lnTo>
                    <a:close/>
                  </a:path>
                </a:pathLst>
              </a:custGeom>
              <a:solidFill>
                <a:schemeClr val="hlink"/>
              </a:solidFill>
              <a:ln w="9525">
                <a:noFill/>
                <a:round/>
                <a:headEnd/>
                <a:tailEnd/>
              </a:ln>
            </p:spPr>
            <p:txBody>
              <a:bodyPr/>
              <a:lstStyle/>
              <a:p>
                <a:endParaRPr lang="en-US">
                  <a:latin typeface="+mj-lt"/>
                </a:endParaRPr>
              </a:p>
            </p:txBody>
          </p:sp>
          <p:sp>
            <p:nvSpPr>
              <p:cNvPr id="9318" name="Freeform 513"/>
              <p:cNvSpPr>
                <a:spLocks noChangeAspect="1"/>
              </p:cNvSpPr>
              <p:nvPr/>
            </p:nvSpPr>
            <p:spPr bwMode="auto">
              <a:xfrm flipH="1">
                <a:off x="3268" y="3604"/>
                <a:ext cx="240" cy="244"/>
              </a:xfrm>
              <a:custGeom>
                <a:avLst/>
                <a:gdLst>
                  <a:gd name="T0" fmla="*/ 177 w 355"/>
                  <a:gd name="T1" fmla="*/ 0 h 369"/>
                  <a:gd name="T2" fmla="*/ 142 w 355"/>
                  <a:gd name="T3" fmla="*/ 3 h 369"/>
                  <a:gd name="T4" fmla="*/ 108 w 355"/>
                  <a:gd name="T5" fmla="*/ 13 h 369"/>
                  <a:gd name="T6" fmla="*/ 78 w 355"/>
                  <a:gd name="T7" fmla="*/ 31 h 369"/>
                  <a:gd name="T8" fmla="*/ 52 w 355"/>
                  <a:gd name="T9" fmla="*/ 53 h 369"/>
                  <a:gd name="T10" fmla="*/ 30 w 355"/>
                  <a:gd name="T11" fmla="*/ 80 h 369"/>
                  <a:gd name="T12" fmla="*/ 14 w 355"/>
                  <a:gd name="T13" fmla="*/ 111 h 369"/>
                  <a:gd name="T14" fmla="*/ 3 w 355"/>
                  <a:gd name="T15" fmla="*/ 146 h 369"/>
                  <a:gd name="T16" fmla="*/ 0 w 355"/>
                  <a:gd name="T17" fmla="*/ 184 h 369"/>
                  <a:gd name="T18" fmla="*/ 3 w 355"/>
                  <a:gd name="T19" fmla="*/ 221 h 369"/>
                  <a:gd name="T20" fmla="*/ 14 w 355"/>
                  <a:gd name="T21" fmla="*/ 256 h 369"/>
                  <a:gd name="T22" fmla="*/ 30 w 355"/>
                  <a:gd name="T23" fmla="*/ 288 h 369"/>
                  <a:gd name="T24" fmla="*/ 52 w 355"/>
                  <a:gd name="T25" fmla="*/ 315 h 369"/>
                  <a:gd name="T26" fmla="*/ 78 w 355"/>
                  <a:gd name="T27" fmla="*/ 338 h 369"/>
                  <a:gd name="T28" fmla="*/ 108 w 355"/>
                  <a:gd name="T29" fmla="*/ 354 h 369"/>
                  <a:gd name="T30" fmla="*/ 142 w 355"/>
                  <a:gd name="T31" fmla="*/ 366 h 369"/>
                  <a:gd name="T32" fmla="*/ 177 w 355"/>
                  <a:gd name="T33" fmla="*/ 369 h 369"/>
                  <a:gd name="T34" fmla="*/ 213 w 355"/>
                  <a:gd name="T35" fmla="*/ 366 h 369"/>
                  <a:gd name="T36" fmla="*/ 246 w 355"/>
                  <a:gd name="T37" fmla="*/ 354 h 369"/>
                  <a:gd name="T38" fmla="*/ 276 w 355"/>
                  <a:gd name="T39" fmla="*/ 338 h 369"/>
                  <a:gd name="T40" fmla="*/ 303 w 355"/>
                  <a:gd name="T41" fmla="*/ 315 h 369"/>
                  <a:gd name="T42" fmla="*/ 325 w 355"/>
                  <a:gd name="T43" fmla="*/ 288 h 369"/>
                  <a:gd name="T44" fmla="*/ 341 w 355"/>
                  <a:gd name="T45" fmla="*/ 256 h 369"/>
                  <a:gd name="T46" fmla="*/ 351 w 355"/>
                  <a:gd name="T47" fmla="*/ 221 h 369"/>
                  <a:gd name="T48" fmla="*/ 355 w 355"/>
                  <a:gd name="T49" fmla="*/ 184 h 369"/>
                  <a:gd name="T50" fmla="*/ 351 w 355"/>
                  <a:gd name="T51" fmla="*/ 146 h 369"/>
                  <a:gd name="T52" fmla="*/ 341 w 355"/>
                  <a:gd name="T53" fmla="*/ 111 h 369"/>
                  <a:gd name="T54" fmla="*/ 325 w 355"/>
                  <a:gd name="T55" fmla="*/ 80 h 369"/>
                  <a:gd name="T56" fmla="*/ 303 w 355"/>
                  <a:gd name="T57" fmla="*/ 53 h 369"/>
                  <a:gd name="T58" fmla="*/ 276 w 355"/>
                  <a:gd name="T59" fmla="*/ 31 h 369"/>
                  <a:gd name="T60" fmla="*/ 246 w 355"/>
                  <a:gd name="T61" fmla="*/ 13 h 369"/>
                  <a:gd name="T62" fmla="*/ 213 w 355"/>
                  <a:gd name="T63" fmla="*/ 3 h 369"/>
                  <a:gd name="T64" fmla="*/ 177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7" y="0"/>
                    </a:moveTo>
                    <a:lnTo>
                      <a:pt x="142" y="3"/>
                    </a:lnTo>
                    <a:lnTo>
                      <a:pt x="108" y="13"/>
                    </a:lnTo>
                    <a:lnTo>
                      <a:pt x="78" y="31"/>
                    </a:lnTo>
                    <a:lnTo>
                      <a:pt x="52" y="53"/>
                    </a:lnTo>
                    <a:lnTo>
                      <a:pt x="30" y="80"/>
                    </a:lnTo>
                    <a:lnTo>
                      <a:pt x="14" y="111"/>
                    </a:lnTo>
                    <a:lnTo>
                      <a:pt x="3" y="146"/>
                    </a:lnTo>
                    <a:lnTo>
                      <a:pt x="0" y="184"/>
                    </a:lnTo>
                    <a:lnTo>
                      <a:pt x="3" y="221"/>
                    </a:lnTo>
                    <a:lnTo>
                      <a:pt x="14" y="256"/>
                    </a:lnTo>
                    <a:lnTo>
                      <a:pt x="30" y="288"/>
                    </a:lnTo>
                    <a:lnTo>
                      <a:pt x="52" y="315"/>
                    </a:lnTo>
                    <a:lnTo>
                      <a:pt x="78" y="338"/>
                    </a:lnTo>
                    <a:lnTo>
                      <a:pt x="108" y="354"/>
                    </a:lnTo>
                    <a:lnTo>
                      <a:pt x="142" y="366"/>
                    </a:lnTo>
                    <a:lnTo>
                      <a:pt x="177" y="369"/>
                    </a:lnTo>
                    <a:lnTo>
                      <a:pt x="213" y="366"/>
                    </a:lnTo>
                    <a:lnTo>
                      <a:pt x="246" y="354"/>
                    </a:lnTo>
                    <a:lnTo>
                      <a:pt x="276" y="338"/>
                    </a:lnTo>
                    <a:lnTo>
                      <a:pt x="303" y="315"/>
                    </a:lnTo>
                    <a:lnTo>
                      <a:pt x="325" y="288"/>
                    </a:lnTo>
                    <a:lnTo>
                      <a:pt x="341" y="256"/>
                    </a:lnTo>
                    <a:lnTo>
                      <a:pt x="351" y="221"/>
                    </a:lnTo>
                    <a:lnTo>
                      <a:pt x="355" y="184"/>
                    </a:lnTo>
                    <a:lnTo>
                      <a:pt x="351" y="146"/>
                    </a:lnTo>
                    <a:lnTo>
                      <a:pt x="341" y="111"/>
                    </a:lnTo>
                    <a:lnTo>
                      <a:pt x="325" y="80"/>
                    </a:lnTo>
                    <a:lnTo>
                      <a:pt x="303" y="53"/>
                    </a:lnTo>
                    <a:lnTo>
                      <a:pt x="276" y="31"/>
                    </a:lnTo>
                    <a:lnTo>
                      <a:pt x="246" y="13"/>
                    </a:lnTo>
                    <a:lnTo>
                      <a:pt x="213" y="3"/>
                    </a:lnTo>
                    <a:lnTo>
                      <a:pt x="177" y="0"/>
                    </a:lnTo>
                    <a:close/>
                  </a:path>
                </a:pathLst>
              </a:custGeom>
              <a:solidFill>
                <a:srgbClr val="333333"/>
              </a:solidFill>
              <a:ln w="9525">
                <a:noFill/>
                <a:round/>
                <a:headEnd/>
                <a:tailEnd/>
              </a:ln>
            </p:spPr>
            <p:txBody>
              <a:bodyPr/>
              <a:lstStyle/>
              <a:p>
                <a:endParaRPr lang="en-US">
                  <a:latin typeface="+mj-lt"/>
                </a:endParaRPr>
              </a:p>
            </p:txBody>
          </p:sp>
          <p:sp>
            <p:nvSpPr>
              <p:cNvPr id="9319" name="Freeform 514"/>
              <p:cNvSpPr>
                <a:spLocks noChangeAspect="1"/>
              </p:cNvSpPr>
              <p:nvPr/>
            </p:nvSpPr>
            <p:spPr bwMode="auto">
              <a:xfrm flipH="1">
                <a:off x="3031" y="3607"/>
                <a:ext cx="237" cy="247"/>
              </a:xfrm>
              <a:custGeom>
                <a:avLst/>
                <a:gdLst>
                  <a:gd name="T0" fmla="*/ 175 w 352"/>
                  <a:gd name="T1" fmla="*/ 0 h 371"/>
                  <a:gd name="T2" fmla="*/ 139 w 352"/>
                  <a:gd name="T3" fmla="*/ 4 h 371"/>
                  <a:gd name="T4" fmla="*/ 107 w 352"/>
                  <a:gd name="T5" fmla="*/ 15 h 371"/>
                  <a:gd name="T6" fmla="*/ 77 w 352"/>
                  <a:gd name="T7" fmla="*/ 32 h 371"/>
                  <a:gd name="T8" fmla="*/ 51 w 352"/>
                  <a:gd name="T9" fmla="*/ 55 h 371"/>
                  <a:gd name="T10" fmla="*/ 30 w 352"/>
                  <a:gd name="T11" fmla="*/ 82 h 371"/>
                  <a:gd name="T12" fmla="*/ 13 w 352"/>
                  <a:gd name="T13" fmla="*/ 113 h 371"/>
                  <a:gd name="T14" fmla="*/ 3 w 352"/>
                  <a:gd name="T15" fmla="*/ 149 h 371"/>
                  <a:gd name="T16" fmla="*/ 0 w 352"/>
                  <a:gd name="T17" fmla="*/ 186 h 371"/>
                  <a:gd name="T18" fmla="*/ 3 w 352"/>
                  <a:gd name="T19" fmla="*/ 223 h 371"/>
                  <a:gd name="T20" fmla="*/ 13 w 352"/>
                  <a:gd name="T21" fmla="*/ 259 h 371"/>
                  <a:gd name="T22" fmla="*/ 30 w 352"/>
                  <a:gd name="T23" fmla="*/ 290 h 371"/>
                  <a:gd name="T24" fmla="*/ 51 w 352"/>
                  <a:gd name="T25" fmla="*/ 317 h 371"/>
                  <a:gd name="T26" fmla="*/ 77 w 352"/>
                  <a:gd name="T27" fmla="*/ 340 h 371"/>
                  <a:gd name="T28" fmla="*/ 107 w 352"/>
                  <a:gd name="T29" fmla="*/ 356 h 371"/>
                  <a:gd name="T30" fmla="*/ 139 w 352"/>
                  <a:gd name="T31" fmla="*/ 368 h 371"/>
                  <a:gd name="T32" fmla="*/ 175 w 352"/>
                  <a:gd name="T33" fmla="*/ 371 h 371"/>
                  <a:gd name="T34" fmla="*/ 210 w 352"/>
                  <a:gd name="T35" fmla="*/ 368 h 371"/>
                  <a:gd name="T36" fmla="*/ 244 w 352"/>
                  <a:gd name="T37" fmla="*/ 356 h 371"/>
                  <a:gd name="T38" fmla="*/ 274 w 352"/>
                  <a:gd name="T39" fmla="*/ 340 h 371"/>
                  <a:gd name="T40" fmla="*/ 300 w 352"/>
                  <a:gd name="T41" fmla="*/ 317 h 371"/>
                  <a:gd name="T42" fmla="*/ 322 w 352"/>
                  <a:gd name="T43" fmla="*/ 290 h 371"/>
                  <a:gd name="T44" fmla="*/ 338 w 352"/>
                  <a:gd name="T45" fmla="*/ 259 h 371"/>
                  <a:gd name="T46" fmla="*/ 349 w 352"/>
                  <a:gd name="T47" fmla="*/ 223 h 371"/>
                  <a:gd name="T48" fmla="*/ 352 w 352"/>
                  <a:gd name="T49" fmla="*/ 186 h 371"/>
                  <a:gd name="T50" fmla="*/ 349 w 352"/>
                  <a:gd name="T51" fmla="*/ 149 h 371"/>
                  <a:gd name="T52" fmla="*/ 338 w 352"/>
                  <a:gd name="T53" fmla="*/ 113 h 371"/>
                  <a:gd name="T54" fmla="*/ 322 w 352"/>
                  <a:gd name="T55" fmla="*/ 82 h 371"/>
                  <a:gd name="T56" fmla="*/ 300 w 352"/>
                  <a:gd name="T57" fmla="*/ 55 h 371"/>
                  <a:gd name="T58" fmla="*/ 274 w 352"/>
                  <a:gd name="T59" fmla="*/ 32 h 371"/>
                  <a:gd name="T60" fmla="*/ 244 w 352"/>
                  <a:gd name="T61" fmla="*/ 15 h 371"/>
                  <a:gd name="T62" fmla="*/ 210 w 352"/>
                  <a:gd name="T63" fmla="*/ 4 h 371"/>
                  <a:gd name="T64" fmla="*/ 175 w 352"/>
                  <a:gd name="T65" fmla="*/ 0 h 3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2"/>
                  <a:gd name="T100" fmla="*/ 0 h 371"/>
                  <a:gd name="T101" fmla="*/ 352 w 352"/>
                  <a:gd name="T102" fmla="*/ 371 h 3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2" h="371">
                    <a:moveTo>
                      <a:pt x="175" y="0"/>
                    </a:moveTo>
                    <a:lnTo>
                      <a:pt x="139" y="4"/>
                    </a:lnTo>
                    <a:lnTo>
                      <a:pt x="107" y="15"/>
                    </a:lnTo>
                    <a:lnTo>
                      <a:pt x="77" y="32"/>
                    </a:lnTo>
                    <a:lnTo>
                      <a:pt x="51" y="55"/>
                    </a:lnTo>
                    <a:lnTo>
                      <a:pt x="30" y="82"/>
                    </a:lnTo>
                    <a:lnTo>
                      <a:pt x="13" y="113"/>
                    </a:lnTo>
                    <a:lnTo>
                      <a:pt x="3" y="149"/>
                    </a:lnTo>
                    <a:lnTo>
                      <a:pt x="0" y="186"/>
                    </a:lnTo>
                    <a:lnTo>
                      <a:pt x="3" y="223"/>
                    </a:lnTo>
                    <a:lnTo>
                      <a:pt x="13" y="259"/>
                    </a:lnTo>
                    <a:lnTo>
                      <a:pt x="30" y="290"/>
                    </a:lnTo>
                    <a:lnTo>
                      <a:pt x="51" y="317"/>
                    </a:lnTo>
                    <a:lnTo>
                      <a:pt x="77" y="340"/>
                    </a:lnTo>
                    <a:lnTo>
                      <a:pt x="107" y="356"/>
                    </a:lnTo>
                    <a:lnTo>
                      <a:pt x="139" y="368"/>
                    </a:lnTo>
                    <a:lnTo>
                      <a:pt x="175" y="371"/>
                    </a:lnTo>
                    <a:lnTo>
                      <a:pt x="210" y="368"/>
                    </a:lnTo>
                    <a:lnTo>
                      <a:pt x="244" y="356"/>
                    </a:lnTo>
                    <a:lnTo>
                      <a:pt x="274" y="340"/>
                    </a:lnTo>
                    <a:lnTo>
                      <a:pt x="300" y="317"/>
                    </a:lnTo>
                    <a:lnTo>
                      <a:pt x="322" y="290"/>
                    </a:lnTo>
                    <a:lnTo>
                      <a:pt x="338" y="259"/>
                    </a:lnTo>
                    <a:lnTo>
                      <a:pt x="349" y="223"/>
                    </a:lnTo>
                    <a:lnTo>
                      <a:pt x="352" y="186"/>
                    </a:lnTo>
                    <a:lnTo>
                      <a:pt x="349" y="149"/>
                    </a:lnTo>
                    <a:lnTo>
                      <a:pt x="338" y="113"/>
                    </a:lnTo>
                    <a:lnTo>
                      <a:pt x="322" y="82"/>
                    </a:lnTo>
                    <a:lnTo>
                      <a:pt x="300" y="55"/>
                    </a:lnTo>
                    <a:lnTo>
                      <a:pt x="274" y="32"/>
                    </a:lnTo>
                    <a:lnTo>
                      <a:pt x="244" y="15"/>
                    </a:lnTo>
                    <a:lnTo>
                      <a:pt x="210" y="4"/>
                    </a:lnTo>
                    <a:lnTo>
                      <a:pt x="175" y="0"/>
                    </a:lnTo>
                    <a:close/>
                  </a:path>
                </a:pathLst>
              </a:custGeom>
              <a:solidFill>
                <a:srgbClr val="333333"/>
              </a:solidFill>
              <a:ln w="9525">
                <a:noFill/>
                <a:round/>
                <a:headEnd/>
                <a:tailEnd/>
              </a:ln>
            </p:spPr>
            <p:txBody>
              <a:bodyPr/>
              <a:lstStyle/>
              <a:p>
                <a:endParaRPr lang="en-US">
                  <a:latin typeface="+mj-lt"/>
                </a:endParaRPr>
              </a:p>
            </p:txBody>
          </p:sp>
          <p:sp>
            <p:nvSpPr>
              <p:cNvPr id="9320" name="Freeform 515"/>
              <p:cNvSpPr>
                <a:spLocks noChangeAspect="1"/>
              </p:cNvSpPr>
              <p:nvPr/>
            </p:nvSpPr>
            <p:spPr bwMode="auto">
              <a:xfrm flipH="1">
                <a:off x="3283" y="3617"/>
                <a:ext cx="211" cy="217"/>
              </a:xfrm>
              <a:custGeom>
                <a:avLst/>
                <a:gdLst>
                  <a:gd name="T0" fmla="*/ 156 w 312"/>
                  <a:gd name="T1" fmla="*/ 0 h 328"/>
                  <a:gd name="T2" fmla="*/ 125 w 312"/>
                  <a:gd name="T3" fmla="*/ 4 h 328"/>
                  <a:gd name="T4" fmla="*/ 95 w 312"/>
                  <a:gd name="T5" fmla="*/ 13 h 328"/>
                  <a:gd name="T6" fmla="*/ 69 w 312"/>
                  <a:gd name="T7" fmla="*/ 28 h 328"/>
                  <a:gd name="T8" fmla="*/ 46 w 312"/>
                  <a:gd name="T9" fmla="*/ 48 h 328"/>
                  <a:gd name="T10" fmla="*/ 26 w 312"/>
                  <a:gd name="T11" fmla="*/ 73 h 328"/>
                  <a:gd name="T12" fmla="*/ 12 w 312"/>
                  <a:gd name="T13" fmla="*/ 100 h 328"/>
                  <a:gd name="T14" fmla="*/ 3 w 312"/>
                  <a:gd name="T15" fmla="*/ 131 h 328"/>
                  <a:gd name="T16" fmla="*/ 0 w 312"/>
                  <a:gd name="T17" fmla="*/ 164 h 328"/>
                  <a:gd name="T18" fmla="*/ 3 w 312"/>
                  <a:gd name="T19" fmla="*/ 197 h 328"/>
                  <a:gd name="T20" fmla="*/ 12 w 312"/>
                  <a:gd name="T21" fmla="*/ 228 h 328"/>
                  <a:gd name="T22" fmla="*/ 26 w 312"/>
                  <a:gd name="T23" fmla="*/ 256 h 328"/>
                  <a:gd name="T24" fmla="*/ 46 w 312"/>
                  <a:gd name="T25" fmla="*/ 280 h 328"/>
                  <a:gd name="T26" fmla="*/ 69 w 312"/>
                  <a:gd name="T27" fmla="*/ 301 h 328"/>
                  <a:gd name="T28" fmla="*/ 95 w 312"/>
                  <a:gd name="T29" fmla="*/ 316 h 328"/>
                  <a:gd name="T30" fmla="*/ 125 w 312"/>
                  <a:gd name="T31" fmla="*/ 325 h 328"/>
                  <a:gd name="T32" fmla="*/ 156 w 312"/>
                  <a:gd name="T33" fmla="*/ 328 h 328"/>
                  <a:gd name="T34" fmla="*/ 187 w 312"/>
                  <a:gd name="T35" fmla="*/ 325 h 328"/>
                  <a:gd name="T36" fmla="*/ 216 w 312"/>
                  <a:gd name="T37" fmla="*/ 316 h 328"/>
                  <a:gd name="T38" fmla="*/ 243 w 312"/>
                  <a:gd name="T39" fmla="*/ 301 h 328"/>
                  <a:gd name="T40" fmla="*/ 266 w 312"/>
                  <a:gd name="T41" fmla="*/ 280 h 328"/>
                  <a:gd name="T42" fmla="*/ 285 w 312"/>
                  <a:gd name="T43" fmla="*/ 256 h 328"/>
                  <a:gd name="T44" fmla="*/ 299 w 312"/>
                  <a:gd name="T45" fmla="*/ 228 h 328"/>
                  <a:gd name="T46" fmla="*/ 308 w 312"/>
                  <a:gd name="T47" fmla="*/ 197 h 328"/>
                  <a:gd name="T48" fmla="*/ 312 w 312"/>
                  <a:gd name="T49" fmla="*/ 164 h 328"/>
                  <a:gd name="T50" fmla="*/ 308 w 312"/>
                  <a:gd name="T51" fmla="*/ 131 h 328"/>
                  <a:gd name="T52" fmla="*/ 299 w 312"/>
                  <a:gd name="T53" fmla="*/ 100 h 328"/>
                  <a:gd name="T54" fmla="*/ 285 w 312"/>
                  <a:gd name="T55" fmla="*/ 73 h 328"/>
                  <a:gd name="T56" fmla="*/ 266 w 312"/>
                  <a:gd name="T57" fmla="*/ 48 h 328"/>
                  <a:gd name="T58" fmla="*/ 243 w 312"/>
                  <a:gd name="T59" fmla="*/ 28 h 328"/>
                  <a:gd name="T60" fmla="*/ 216 w 312"/>
                  <a:gd name="T61" fmla="*/ 13 h 328"/>
                  <a:gd name="T62" fmla="*/ 187 w 312"/>
                  <a:gd name="T63" fmla="*/ 4 h 328"/>
                  <a:gd name="T64" fmla="*/ 156 w 312"/>
                  <a:gd name="T65" fmla="*/ 0 h 3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8"/>
                  <a:gd name="T101" fmla="*/ 312 w 312"/>
                  <a:gd name="T102" fmla="*/ 328 h 3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8">
                    <a:moveTo>
                      <a:pt x="156" y="0"/>
                    </a:moveTo>
                    <a:lnTo>
                      <a:pt x="125" y="4"/>
                    </a:lnTo>
                    <a:lnTo>
                      <a:pt x="95" y="13"/>
                    </a:lnTo>
                    <a:lnTo>
                      <a:pt x="69" y="28"/>
                    </a:lnTo>
                    <a:lnTo>
                      <a:pt x="46" y="48"/>
                    </a:lnTo>
                    <a:lnTo>
                      <a:pt x="26" y="73"/>
                    </a:lnTo>
                    <a:lnTo>
                      <a:pt x="12" y="100"/>
                    </a:lnTo>
                    <a:lnTo>
                      <a:pt x="3" y="131"/>
                    </a:lnTo>
                    <a:lnTo>
                      <a:pt x="0" y="164"/>
                    </a:lnTo>
                    <a:lnTo>
                      <a:pt x="3" y="197"/>
                    </a:lnTo>
                    <a:lnTo>
                      <a:pt x="12" y="228"/>
                    </a:lnTo>
                    <a:lnTo>
                      <a:pt x="26" y="256"/>
                    </a:lnTo>
                    <a:lnTo>
                      <a:pt x="46" y="280"/>
                    </a:lnTo>
                    <a:lnTo>
                      <a:pt x="69" y="301"/>
                    </a:lnTo>
                    <a:lnTo>
                      <a:pt x="95" y="316"/>
                    </a:lnTo>
                    <a:lnTo>
                      <a:pt x="125" y="325"/>
                    </a:lnTo>
                    <a:lnTo>
                      <a:pt x="156" y="328"/>
                    </a:lnTo>
                    <a:lnTo>
                      <a:pt x="187" y="325"/>
                    </a:lnTo>
                    <a:lnTo>
                      <a:pt x="216" y="316"/>
                    </a:lnTo>
                    <a:lnTo>
                      <a:pt x="243" y="301"/>
                    </a:lnTo>
                    <a:lnTo>
                      <a:pt x="266" y="280"/>
                    </a:lnTo>
                    <a:lnTo>
                      <a:pt x="285" y="256"/>
                    </a:lnTo>
                    <a:lnTo>
                      <a:pt x="299" y="228"/>
                    </a:lnTo>
                    <a:lnTo>
                      <a:pt x="308" y="197"/>
                    </a:lnTo>
                    <a:lnTo>
                      <a:pt x="312" y="164"/>
                    </a:lnTo>
                    <a:lnTo>
                      <a:pt x="308" y="131"/>
                    </a:lnTo>
                    <a:lnTo>
                      <a:pt x="299" y="100"/>
                    </a:lnTo>
                    <a:lnTo>
                      <a:pt x="285" y="73"/>
                    </a:lnTo>
                    <a:lnTo>
                      <a:pt x="266" y="48"/>
                    </a:lnTo>
                    <a:lnTo>
                      <a:pt x="243" y="28"/>
                    </a:lnTo>
                    <a:lnTo>
                      <a:pt x="216" y="13"/>
                    </a:lnTo>
                    <a:lnTo>
                      <a:pt x="187" y="4"/>
                    </a:lnTo>
                    <a:lnTo>
                      <a:pt x="156" y="0"/>
                    </a:lnTo>
                    <a:close/>
                  </a:path>
                </a:pathLst>
              </a:custGeom>
              <a:solidFill>
                <a:schemeClr val="tx1"/>
              </a:solidFill>
              <a:ln w="9525">
                <a:noFill/>
                <a:round/>
                <a:headEnd/>
                <a:tailEnd/>
              </a:ln>
            </p:spPr>
            <p:txBody>
              <a:bodyPr/>
              <a:lstStyle/>
              <a:p>
                <a:endParaRPr lang="en-US">
                  <a:latin typeface="+mj-lt"/>
                </a:endParaRPr>
              </a:p>
            </p:txBody>
          </p:sp>
          <p:sp>
            <p:nvSpPr>
              <p:cNvPr id="9321" name="Freeform 516"/>
              <p:cNvSpPr>
                <a:spLocks noChangeAspect="1"/>
              </p:cNvSpPr>
              <p:nvPr/>
            </p:nvSpPr>
            <p:spPr bwMode="auto">
              <a:xfrm flipH="1">
                <a:off x="3044" y="3622"/>
                <a:ext cx="211" cy="217"/>
              </a:xfrm>
              <a:custGeom>
                <a:avLst/>
                <a:gdLst>
                  <a:gd name="T0" fmla="*/ 156 w 312"/>
                  <a:gd name="T1" fmla="*/ 0 h 329"/>
                  <a:gd name="T2" fmla="*/ 125 w 312"/>
                  <a:gd name="T3" fmla="*/ 4 h 329"/>
                  <a:gd name="T4" fmla="*/ 96 w 312"/>
                  <a:gd name="T5" fmla="*/ 13 h 329"/>
                  <a:gd name="T6" fmla="*/ 69 w 312"/>
                  <a:gd name="T7" fmla="*/ 28 h 329"/>
                  <a:gd name="T8" fmla="*/ 46 w 312"/>
                  <a:gd name="T9" fmla="*/ 49 h 329"/>
                  <a:gd name="T10" fmla="*/ 27 w 312"/>
                  <a:gd name="T11" fmla="*/ 73 h 329"/>
                  <a:gd name="T12" fmla="*/ 13 w 312"/>
                  <a:gd name="T13" fmla="*/ 100 h 329"/>
                  <a:gd name="T14" fmla="*/ 4 w 312"/>
                  <a:gd name="T15" fmla="*/ 132 h 329"/>
                  <a:gd name="T16" fmla="*/ 0 w 312"/>
                  <a:gd name="T17" fmla="*/ 164 h 329"/>
                  <a:gd name="T18" fmla="*/ 4 w 312"/>
                  <a:gd name="T19" fmla="*/ 197 h 329"/>
                  <a:gd name="T20" fmla="*/ 13 w 312"/>
                  <a:gd name="T21" fmla="*/ 228 h 329"/>
                  <a:gd name="T22" fmla="*/ 27 w 312"/>
                  <a:gd name="T23" fmla="*/ 256 h 329"/>
                  <a:gd name="T24" fmla="*/ 46 w 312"/>
                  <a:gd name="T25" fmla="*/ 280 h 329"/>
                  <a:gd name="T26" fmla="*/ 69 w 312"/>
                  <a:gd name="T27" fmla="*/ 301 h 329"/>
                  <a:gd name="T28" fmla="*/ 96 w 312"/>
                  <a:gd name="T29" fmla="*/ 316 h 329"/>
                  <a:gd name="T30" fmla="*/ 125 w 312"/>
                  <a:gd name="T31" fmla="*/ 325 h 329"/>
                  <a:gd name="T32" fmla="*/ 156 w 312"/>
                  <a:gd name="T33" fmla="*/ 329 h 329"/>
                  <a:gd name="T34" fmla="*/ 187 w 312"/>
                  <a:gd name="T35" fmla="*/ 325 h 329"/>
                  <a:gd name="T36" fmla="*/ 217 w 312"/>
                  <a:gd name="T37" fmla="*/ 316 h 329"/>
                  <a:gd name="T38" fmla="*/ 243 w 312"/>
                  <a:gd name="T39" fmla="*/ 301 h 329"/>
                  <a:gd name="T40" fmla="*/ 266 w 312"/>
                  <a:gd name="T41" fmla="*/ 280 h 329"/>
                  <a:gd name="T42" fmla="*/ 286 w 312"/>
                  <a:gd name="T43" fmla="*/ 256 h 329"/>
                  <a:gd name="T44" fmla="*/ 300 w 312"/>
                  <a:gd name="T45" fmla="*/ 228 h 329"/>
                  <a:gd name="T46" fmla="*/ 309 w 312"/>
                  <a:gd name="T47" fmla="*/ 197 h 329"/>
                  <a:gd name="T48" fmla="*/ 312 w 312"/>
                  <a:gd name="T49" fmla="*/ 164 h 329"/>
                  <a:gd name="T50" fmla="*/ 309 w 312"/>
                  <a:gd name="T51" fmla="*/ 132 h 329"/>
                  <a:gd name="T52" fmla="*/ 300 w 312"/>
                  <a:gd name="T53" fmla="*/ 100 h 329"/>
                  <a:gd name="T54" fmla="*/ 286 w 312"/>
                  <a:gd name="T55" fmla="*/ 73 h 329"/>
                  <a:gd name="T56" fmla="*/ 266 w 312"/>
                  <a:gd name="T57" fmla="*/ 49 h 329"/>
                  <a:gd name="T58" fmla="*/ 243 w 312"/>
                  <a:gd name="T59" fmla="*/ 28 h 329"/>
                  <a:gd name="T60" fmla="*/ 217 w 312"/>
                  <a:gd name="T61" fmla="*/ 13 h 329"/>
                  <a:gd name="T62" fmla="*/ 187 w 312"/>
                  <a:gd name="T63" fmla="*/ 4 h 329"/>
                  <a:gd name="T64" fmla="*/ 156 w 312"/>
                  <a:gd name="T65" fmla="*/ 0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9"/>
                  <a:gd name="T101" fmla="*/ 312 w 312"/>
                  <a:gd name="T102" fmla="*/ 329 h 3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9">
                    <a:moveTo>
                      <a:pt x="156" y="0"/>
                    </a:moveTo>
                    <a:lnTo>
                      <a:pt x="125" y="4"/>
                    </a:lnTo>
                    <a:lnTo>
                      <a:pt x="96" y="13"/>
                    </a:lnTo>
                    <a:lnTo>
                      <a:pt x="69" y="28"/>
                    </a:lnTo>
                    <a:lnTo>
                      <a:pt x="46" y="49"/>
                    </a:lnTo>
                    <a:lnTo>
                      <a:pt x="27" y="73"/>
                    </a:lnTo>
                    <a:lnTo>
                      <a:pt x="13" y="100"/>
                    </a:lnTo>
                    <a:lnTo>
                      <a:pt x="4" y="132"/>
                    </a:lnTo>
                    <a:lnTo>
                      <a:pt x="0" y="164"/>
                    </a:lnTo>
                    <a:lnTo>
                      <a:pt x="4" y="197"/>
                    </a:lnTo>
                    <a:lnTo>
                      <a:pt x="13" y="228"/>
                    </a:lnTo>
                    <a:lnTo>
                      <a:pt x="27" y="256"/>
                    </a:lnTo>
                    <a:lnTo>
                      <a:pt x="46" y="280"/>
                    </a:lnTo>
                    <a:lnTo>
                      <a:pt x="69" y="301"/>
                    </a:lnTo>
                    <a:lnTo>
                      <a:pt x="96" y="316"/>
                    </a:lnTo>
                    <a:lnTo>
                      <a:pt x="125" y="325"/>
                    </a:lnTo>
                    <a:lnTo>
                      <a:pt x="156" y="329"/>
                    </a:lnTo>
                    <a:lnTo>
                      <a:pt x="187" y="325"/>
                    </a:lnTo>
                    <a:lnTo>
                      <a:pt x="217" y="316"/>
                    </a:lnTo>
                    <a:lnTo>
                      <a:pt x="243" y="301"/>
                    </a:lnTo>
                    <a:lnTo>
                      <a:pt x="266" y="280"/>
                    </a:lnTo>
                    <a:lnTo>
                      <a:pt x="286" y="256"/>
                    </a:lnTo>
                    <a:lnTo>
                      <a:pt x="300" y="228"/>
                    </a:lnTo>
                    <a:lnTo>
                      <a:pt x="309" y="197"/>
                    </a:lnTo>
                    <a:lnTo>
                      <a:pt x="312" y="164"/>
                    </a:lnTo>
                    <a:lnTo>
                      <a:pt x="309" y="132"/>
                    </a:lnTo>
                    <a:lnTo>
                      <a:pt x="300" y="100"/>
                    </a:lnTo>
                    <a:lnTo>
                      <a:pt x="286" y="73"/>
                    </a:lnTo>
                    <a:lnTo>
                      <a:pt x="266" y="49"/>
                    </a:lnTo>
                    <a:lnTo>
                      <a:pt x="243" y="28"/>
                    </a:lnTo>
                    <a:lnTo>
                      <a:pt x="217" y="13"/>
                    </a:lnTo>
                    <a:lnTo>
                      <a:pt x="187" y="4"/>
                    </a:lnTo>
                    <a:lnTo>
                      <a:pt x="156" y="0"/>
                    </a:lnTo>
                    <a:close/>
                  </a:path>
                </a:pathLst>
              </a:custGeom>
              <a:solidFill>
                <a:schemeClr val="tx1"/>
              </a:solidFill>
              <a:ln w="9525">
                <a:noFill/>
                <a:round/>
                <a:headEnd/>
                <a:tailEnd/>
              </a:ln>
            </p:spPr>
            <p:txBody>
              <a:bodyPr/>
              <a:lstStyle/>
              <a:p>
                <a:endParaRPr lang="en-US">
                  <a:latin typeface="+mj-lt"/>
                </a:endParaRPr>
              </a:p>
            </p:txBody>
          </p:sp>
          <p:sp>
            <p:nvSpPr>
              <p:cNvPr id="9322" name="Freeform 517"/>
              <p:cNvSpPr>
                <a:spLocks noChangeAspect="1"/>
              </p:cNvSpPr>
              <p:nvPr/>
            </p:nvSpPr>
            <p:spPr bwMode="auto">
              <a:xfrm flipH="1">
                <a:off x="3314" y="3647"/>
                <a:ext cx="151" cy="158"/>
              </a:xfrm>
              <a:custGeom>
                <a:avLst/>
                <a:gdLst>
                  <a:gd name="T0" fmla="*/ 113 w 226"/>
                  <a:gd name="T1" fmla="*/ 0 h 238"/>
                  <a:gd name="T2" fmla="*/ 90 w 226"/>
                  <a:gd name="T3" fmla="*/ 3 h 238"/>
                  <a:gd name="T4" fmla="*/ 69 w 226"/>
                  <a:gd name="T5" fmla="*/ 10 h 238"/>
                  <a:gd name="T6" fmla="*/ 50 w 226"/>
                  <a:gd name="T7" fmla="*/ 21 h 238"/>
                  <a:gd name="T8" fmla="*/ 33 w 226"/>
                  <a:gd name="T9" fmla="*/ 35 h 238"/>
                  <a:gd name="T10" fmla="*/ 20 w 226"/>
                  <a:gd name="T11" fmla="*/ 52 h 238"/>
                  <a:gd name="T12" fmla="*/ 9 w 226"/>
                  <a:gd name="T13" fmla="*/ 73 h 238"/>
                  <a:gd name="T14" fmla="*/ 2 w 226"/>
                  <a:gd name="T15" fmla="*/ 95 h 238"/>
                  <a:gd name="T16" fmla="*/ 0 w 226"/>
                  <a:gd name="T17" fmla="*/ 119 h 238"/>
                  <a:gd name="T18" fmla="*/ 2 w 226"/>
                  <a:gd name="T19" fmla="*/ 143 h 238"/>
                  <a:gd name="T20" fmla="*/ 9 w 226"/>
                  <a:gd name="T21" fmla="*/ 165 h 238"/>
                  <a:gd name="T22" fmla="*/ 20 w 226"/>
                  <a:gd name="T23" fmla="*/ 186 h 238"/>
                  <a:gd name="T24" fmla="*/ 33 w 226"/>
                  <a:gd name="T25" fmla="*/ 203 h 238"/>
                  <a:gd name="T26" fmla="*/ 50 w 226"/>
                  <a:gd name="T27" fmla="*/ 217 h 238"/>
                  <a:gd name="T28" fmla="*/ 69 w 226"/>
                  <a:gd name="T29" fmla="*/ 228 h 238"/>
                  <a:gd name="T30" fmla="*/ 90 w 226"/>
                  <a:gd name="T31" fmla="*/ 235 h 238"/>
                  <a:gd name="T32" fmla="*/ 113 w 226"/>
                  <a:gd name="T33" fmla="*/ 238 h 238"/>
                  <a:gd name="T34" fmla="*/ 136 w 226"/>
                  <a:gd name="T35" fmla="*/ 235 h 238"/>
                  <a:gd name="T36" fmla="*/ 157 w 226"/>
                  <a:gd name="T37" fmla="*/ 228 h 238"/>
                  <a:gd name="T38" fmla="*/ 176 w 226"/>
                  <a:gd name="T39" fmla="*/ 217 h 238"/>
                  <a:gd name="T40" fmla="*/ 192 w 226"/>
                  <a:gd name="T41" fmla="*/ 203 h 238"/>
                  <a:gd name="T42" fmla="*/ 206 w 226"/>
                  <a:gd name="T43" fmla="*/ 186 h 238"/>
                  <a:gd name="T44" fmla="*/ 217 w 226"/>
                  <a:gd name="T45" fmla="*/ 165 h 238"/>
                  <a:gd name="T46" fmla="*/ 224 w 226"/>
                  <a:gd name="T47" fmla="*/ 143 h 238"/>
                  <a:gd name="T48" fmla="*/ 226 w 226"/>
                  <a:gd name="T49" fmla="*/ 119 h 238"/>
                  <a:gd name="T50" fmla="*/ 224 w 226"/>
                  <a:gd name="T51" fmla="*/ 95 h 238"/>
                  <a:gd name="T52" fmla="*/ 217 w 226"/>
                  <a:gd name="T53" fmla="*/ 73 h 238"/>
                  <a:gd name="T54" fmla="*/ 206 w 226"/>
                  <a:gd name="T55" fmla="*/ 52 h 238"/>
                  <a:gd name="T56" fmla="*/ 192 w 226"/>
                  <a:gd name="T57" fmla="*/ 35 h 238"/>
                  <a:gd name="T58" fmla="*/ 176 w 226"/>
                  <a:gd name="T59" fmla="*/ 21 h 238"/>
                  <a:gd name="T60" fmla="*/ 157 w 226"/>
                  <a:gd name="T61" fmla="*/ 10 h 238"/>
                  <a:gd name="T62" fmla="*/ 136 w 226"/>
                  <a:gd name="T63" fmla="*/ 3 h 238"/>
                  <a:gd name="T64" fmla="*/ 113 w 226"/>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6"/>
                  <a:gd name="T100" fmla="*/ 0 h 238"/>
                  <a:gd name="T101" fmla="*/ 226 w 226"/>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6" h="238">
                    <a:moveTo>
                      <a:pt x="113" y="0"/>
                    </a:moveTo>
                    <a:lnTo>
                      <a:pt x="90" y="3"/>
                    </a:lnTo>
                    <a:lnTo>
                      <a:pt x="69" y="10"/>
                    </a:lnTo>
                    <a:lnTo>
                      <a:pt x="50" y="21"/>
                    </a:lnTo>
                    <a:lnTo>
                      <a:pt x="33" y="35"/>
                    </a:lnTo>
                    <a:lnTo>
                      <a:pt x="20" y="52"/>
                    </a:lnTo>
                    <a:lnTo>
                      <a:pt x="9" y="73"/>
                    </a:lnTo>
                    <a:lnTo>
                      <a:pt x="2" y="95"/>
                    </a:lnTo>
                    <a:lnTo>
                      <a:pt x="0" y="119"/>
                    </a:lnTo>
                    <a:lnTo>
                      <a:pt x="2" y="143"/>
                    </a:lnTo>
                    <a:lnTo>
                      <a:pt x="9" y="165"/>
                    </a:lnTo>
                    <a:lnTo>
                      <a:pt x="20" y="186"/>
                    </a:lnTo>
                    <a:lnTo>
                      <a:pt x="33" y="203"/>
                    </a:lnTo>
                    <a:lnTo>
                      <a:pt x="50" y="217"/>
                    </a:lnTo>
                    <a:lnTo>
                      <a:pt x="69" y="228"/>
                    </a:lnTo>
                    <a:lnTo>
                      <a:pt x="90" y="235"/>
                    </a:lnTo>
                    <a:lnTo>
                      <a:pt x="113" y="238"/>
                    </a:lnTo>
                    <a:lnTo>
                      <a:pt x="136" y="235"/>
                    </a:lnTo>
                    <a:lnTo>
                      <a:pt x="157" y="228"/>
                    </a:lnTo>
                    <a:lnTo>
                      <a:pt x="176" y="217"/>
                    </a:lnTo>
                    <a:lnTo>
                      <a:pt x="192" y="203"/>
                    </a:lnTo>
                    <a:lnTo>
                      <a:pt x="206" y="186"/>
                    </a:lnTo>
                    <a:lnTo>
                      <a:pt x="217" y="165"/>
                    </a:lnTo>
                    <a:lnTo>
                      <a:pt x="224" y="143"/>
                    </a:lnTo>
                    <a:lnTo>
                      <a:pt x="226" y="119"/>
                    </a:lnTo>
                    <a:lnTo>
                      <a:pt x="224" y="95"/>
                    </a:lnTo>
                    <a:lnTo>
                      <a:pt x="217" y="73"/>
                    </a:lnTo>
                    <a:lnTo>
                      <a:pt x="206" y="52"/>
                    </a:lnTo>
                    <a:lnTo>
                      <a:pt x="192" y="35"/>
                    </a:lnTo>
                    <a:lnTo>
                      <a:pt x="176" y="21"/>
                    </a:lnTo>
                    <a:lnTo>
                      <a:pt x="157" y="10"/>
                    </a:lnTo>
                    <a:lnTo>
                      <a:pt x="136" y="3"/>
                    </a:lnTo>
                    <a:lnTo>
                      <a:pt x="113" y="0"/>
                    </a:lnTo>
                    <a:close/>
                  </a:path>
                </a:pathLst>
              </a:custGeom>
              <a:solidFill>
                <a:srgbClr val="1C263F"/>
              </a:solidFill>
              <a:ln w="9525">
                <a:noFill/>
                <a:round/>
                <a:headEnd/>
                <a:tailEnd/>
              </a:ln>
            </p:spPr>
            <p:txBody>
              <a:bodyPr/>
              <a:lstStyle/>
              <a:p>
                <a:endParaRPr lang="en-US">
                  <a:latin typeface="+mj-lt"/>
                </a:endParaRPr>
              </a:p>
            </p:txBody>
          </p:sp>
          <p:sp>
            <p:nvSpPr>
              <p:cNvPr id="9323" name="Freeform 518"/>
              <p:cNvSpPr>
                <a:spLocks noChangeAspect="1"/>
              </p:cNvSpPr>
              <p:nvPr/>
            </p:nvSpPr>
            <p:spPr bwMode="auto">
              <a:xfrm flipH="1">
                <a:off x="3075" y="3653"/>
                <a:ext cx="153" cy="157"/>
              </a:xfrm>
              <a:custGeom>
                <a:avLst/>
                <a:gdLst>
                  <a:gd name="T0" fmla="*/ 113 w 225"/>
                  <a:gd name="T1" fmla="*/ 0 h 238"/>
                  <a:gd name="T2" fmla="*/ 90 w 225"/>
                  <a:gd name="T3" fmla="*/ 3 h 238"/>
                  <a:gd name="T4" fmla="*/ 69 w 225"/>
                  <a:gd name="T5" fmla="*/ 10 h 238"/>
                  <a:gd name="T6" fmla="*/ 49 w 225"/>
                  <a:gd name="T7" fmla="*/ 21 h 238"/>
                  <a:gd name="T8" fmla="*/ 33 w 225"/>
                  <a:gd name="T9" fmla="*/ 35 h 238"/>
                  <a:gd name="T10" fmla="*/ 19 w 225"/>
                  <a:gd name="T11" fmla="*/ 52 h 238"/>
                  <a:gd name="T12" fmla="*/ 9 w 225"/>
                  <a:gd name="T13" fmla="*/ 73 h 238"/>
                  <a:gd name="T14" fmla="*/ 2 w 225"/>
                  <a:gd name="T15" fmla="*/ 95 h 238"/>
                  <a:gd name="T16" fmla="*/ 0 w 225"/>
                  <a:gd name="T17" fmla="*/ 119 h 238"/>
                  <a:gd name="T18" fmla="*/ 2 w 225"/>
                  <a:gd name="T19" fmla="*/ 143 h 238"/>
                  <a:gd name="T20" fmla="*/ 9 w 225"/>
                  <a:gd name="T21" fmla="*/ 165 h 238"/>
                  <a:gd name="T22" fmla="*/ 19 w 225"/>
                  <a:gd name="T23" fmla="*/ 186 h 238"/>
                  <a:gd name="T24" fmla="*/ 33 w 225"/>
                  <a:gd name="T25" fmla="*/ 203 h 238"/>
                  <a:gd name="T26" fmla="*/ 49 w 225"/>
                  <a:gd name="T27" fmla="*/ 217 h 238"/>
                  <a:gd name="T28" fmla="*/ 69 w 225"/>
                  <a:gd name="T29" fmla="*/ 229 h 238"/>
                  <a:gd name="T30" fmla="*/ 90 w 225"/>
                  <a:gd name="T31" fmla="*/ 235 h 238"/>
                  <a:gd name="T32" fmla="*/ 113 w 225"/>
                  <a:gd name="T33" fmla="*/ 238 h 238"/>
                  <a:gd name="T34" fmla="*/ 136 w 225"/>
                  <a:gd name="T35" fmla="*/ 235 h 238"/>
                  <a:gd name="T36" fmla="*/ 156 w 225"/>
                  <a:gd name="T37" fmla="*/ 229 h 238"/>
                  <a:gd name="T38" fmla="*/ 176 w 225"/>
                  <a:gd name="T39" fmla="*/ 217 h 238"/>
                  <a:gd name="T40" fmla="*/ 192 w 225"/>
                  <a:gd name="T41" fmla="*/ 203 h 238"/>
                  <a:gd name="T42" fmla="*/ 206 w 225"/>
                  <a:gd name="T43" fmla="*/ 186 h 238"/>
                  <a:gd name="T44" fmla="*/ 216 w 225"/>
                  <a:gd name="T45" fmla="*/ 165 h 238"/>
                  <a:gd name="T46" fmla="*/ 223 w 225"/>
                  <a:gd name="T47" fmla="*/ 143 h 238"/>
                  <a:gd name="T48" fmla="*/ 225 w 225"/>
                  <a:gd name="T49" fmla="*/ 119 h 238"/>
                  <a:gd name="T50" fmla="*/ 223 w 225"/>
                  <a:gd name="T51" fmla="*/ 95 h 238"/>
                  <a:gd name="T52" fmla="*/ 216 w 225"/>
                  <a:gd name="T53" fmla="*/ 73 h 238"/>
                  <a:gd name="T54" fmla="*/ 206 w 225"/>
                  <a:gd name="T55" fmla="*/ 52 h 238"/>
                  <a:gd name="T56" fmla="*/ 192 w 225"/>
                  <a:gd name="T57" fmla="*/ 35 h 238"/>
                  <a:gd name="T58" fmla="*/ 176 w 225"/>
                  <a:gd name="T59" fmla="*/ 21 h 238"/>
                  <a:gd name="T60" fmla="*/ 156 w 225"/>
                  <a:gd name="T61" fmla="*/ 10 h 238"/>
                  <a:gd name="T62" fmla="*/ 136 w 225"/>
                  <a:gd name="T63" fmla="*/ 3 h 238"/>
                  <a:gd name="T64" fmla="*/ 113 w 225"/>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5"/>
                  <a:gd name="T100" fmla="*/ 0 h 238"/>
                  <a:gd name="T101" fmla="*/ 225 w 225"/>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5" h="238">
                    <a:moveTo>
                      <a:pt x="113" y="0"/>
                    </a:moveTo>
                    <a:lnTo>
                      <a:pt x="90" y="3"/>
                    </a:lnTo>
                    <a:lnTo>
                      <a:pt x="69" y="10"/>
                    </a:lnTo>
                    <a:lnTo>
                      <a:pt x="49" y="21"/>
                    </a:lnTo>
                    <a:lnTo>
                      <a:pt x="33" y="35"/>
                    </a:lnTo>
                    <a:lnTo>
                      <a:pt x="19" y="52"/>
                    </a:lnTo>
                    <a:lnTo>
                      <a:pt x="9" y="73"/>
                    </a:lnTo>
                    <a:lnTo>
                      <a:pt x="2" y="95"/>
                    </a:lnTo>
                    <a:lnTo>
                      <a:pt x="0" y="119"/>
                    </a:lnTo>
                    <a:lnTo>
                      <a:pt x="2" y="143"/>
                    </a:lnTo>
                    <a:lnTo>
                      <a:pt x="9" y="165"/>
                    </a:lnTo>
                    <a:lnTo>
                      <a:pt x="19" y="186"/>
                    </a:lnTo>
                    <a:lnTo>
                      <a:pt x="33" y="203"/>
                    </a:lnTo>
                    <a:lnTo>
                      <a:pt x="49" y="217"/>
                    </a:lnTo>
                    <a:lnTo>
                      <a:pt x="69" y="229"/>
                    </a:lnTo>
                    <a:lnTo>
                      <a:pt x="90" y="235"/>
                    </a:lnTo>
                    <a:lnTo>
                      <a:pt x="113" y="238"/>
                    </a:lnTo>
                    <a:lnTo>
                      <a:pt x="136" y="235"/>
                    </a:lnTo>
                    <a:lnTo>
                      <a:pt x="156" y="229"/>
                    </a:lnTo>
                    <a:lnTo>
                      <a:pt x="176" y="217"/>
                    </a:lnTo>
                    <a:lnTo>
                      <a:pt x="192" y="203"/>
                    </a:lnTo>
                    <a:lnTo>
                      <a:pt x="206" y="186"/>
                    </a:lnTo>
                    <a:lnTo>
                      <a:pt x="216" y="165"/>
                    </a:lnTo>
                    <a:lnTo>
                      <a:pt x="223" y="143"/>
                    </a:lnTo>
                    <a:lnTo>
                      <a:pt x="225" y="119"/>
                    </a:lnTo>
                    <a:lnTo>
                      <a:pt x="223" y="95"/>
                    </a:lnTo>
                    <a:lnTo>
                      <a:pt x="216" y="73"/>
                    </a:lnTo>
                    <a:lnTo>
                      <a:pt x="206" y="52"/>
                    </a:lnTo>
                    <a:lnTo>
                      <a:pt x="192" y="35"/>
                    </a:lnTo>
                    <a:lnTo>
                      <a:pt x="176" y="21"/>
                    </a:lnTo>
                    <a:lnTo>
                      <a:pt x="156" y="10"/>
                    </a:lnTo>
                    <a:lnTo>
                      <a:pt x="136" y="3"/>
                    </a:lnTo>
                    <a:lnTo>
                      <a:pt x="113" y="0"/>
                    </a:lnTo>
                    <a:close/>
                  </a:path>
                </a:pathLst>
              </a:custGeom>
              <a:solidFill>
                <a:srgbClr val="1C263F"/>
              </a:solidFill>
              <a:ln w="9525">
                <a:noFill/>
                <a:round/>
                <a:headEnd/>
                <a:tailEnd/>
              </a:ln>
            </p:spPr>
            <p:txBody>
              <a:bodyPr/>
              <a:lstStyle/>
              <a:p>
                <a:endParaRPr lang="en-US">
                  <a:latin typeface="+mj-lt"/>
                </a:endParaRPr>
              </a:p>
            </p:txBody>
          </p:sp>
          <p:sp>
            <p:nvSpPr>
              <p:cNvPr id="9324" name="Freeform 519"/>
              <p:cNvSpPr>
                <a:spLocks noChangeAspect="1"/>
              </p:cNvSpPr>
              <p:nvPr/>
            </p:nvSpPr>
            <p:spPr bwMode="auto">
              <a:xfrm flipH="1">
                <a:off x="3321" y="3655"/>
                <a:ext cx="133" cy="138"/>
              </a:xfrm>
              <a:custGeom>
                <a:avLst/>
                <a:gdLst>
                  <a:gd name="T0" fmla="*/ 99 w 197"/>
                  <a:gd name="T1" fmla="*/ 0 h 207"/>
                  <a:gd name="T2" fmla="*/ 80 w 197"/>
                  <a:gd name="T3" fmla="*/ 2 h 207"/>
                  <a:gd name="T4" fmla="*/ 61 w 197"/>
                  <a:gd name="T5" fmla="*/ 8 h 207"/>
                  <a:gd name="T6" fmla="*/ 44 w 197"/>
                  <a:gd name="T7" fmla="*/ 18 h 207"/>
                  <a:gd name="T8" fmla="*/ 29 w 197"/>
                  <a:gd name="T9" fmla="*/ 31 h 207"/>
                  <a:gd name="T10" fmla="*/ 18 w 197"/>
                  <a:gd name="T11" fmla="*/ 46 h 207"/>
                  <a:gd name="T12" fmla="*/ 8 w 197"/>
                  <a:gd name="T13" fmla="*/ 63 h 207"/>
                  <a:gd name="T14" fmla="*/ 3 w 197"/>
                  <a:gd name="T15" fmla="*/ 83 h 207"/>
                  <a:gd name="T16" fmla="*/ 0 w 197"/>
                  <a:gd name="T17" fmla="*/ 104 h 207"/>
                  <a:gd name="T18" fmla="*/ 3 w 197"/>
                  <a:gd name="T19" fmla="*/ 124 h 207"/>
                  <a:gd name="T20" fmla="*/ 8 w 197"/>
                  <a:gd name="T21" fmla="*/ 144 h 207"/>
                  <a:gd name="T22" fmla="*/ 18 w 197"/>
                  <a:gd name="T23" fmla="*/ 161 h 207"/>
                  <a:gd name="T24" fmla="*/ 29 w 197"/>
                  <a:gd name="T25" fmla="*/ 177 h 207"/>
                  <a:gd name="T26" fmla="*/ 44 w 197"/>
                  <a:gd name="T27" fmla="*/ 190 h 207"/>
                  <a:gd name="T28" fmla="*/ 61 w 197"/>
                  <a:gd name="T29" fmla="*/ 199 h 207"/>
                  <a:gd name="T30" fmla="*/ 80 w 197"/>
                  <a:gd name="T31" fmla="*/ 205 h 207"/>
                  <a:gd name="T32" fmla="*/ 99 w 197"/>
                  <a:gd name="T33" fmla="*/ 207 h 207"/>
                  <a:gd name="T34" fmla="*/ 119 w 197"/>
                  <a:gd name="T35" fmla="*/ 205 h 207"/>
                  <a:gd name="T36" fmla="*/ 137 w 197"/>
                  <a:gd name="T37" fmla="*/ 199 h 207"/>
                  <a:gd name="T38" fmla="*/ 155 w 197"/>
                  <a:gd name="T39" fmla="*/ 190 h 207"/>
                  <a:gd name="T40" fmla="*/ 169 w 197"/>
                  <a:gd name="T41" fmla="*/ 177 h 207"/>
                  <a:gd name="T42" fmla="*/ 180 w 197"/>
                  <a:gd name="T43" fmla="*/ 161 h 207"/>
                  <a:gd name="T44" fmla="*/ 189 w 197"/>
                  <a:gd name="T45" fmla="*/ 144 h 207"/>
                  <a:gd name="T46" fmla="*/ 195 w 197"/>
                  <a:gd name="T47" fmla="*/ 124 h 207"/>
                  <a:gd name="T48" fmla="*/ 197 w 197"/>
                  <a:gd name="T49" fmla="*/ 104 h 207"/>
                  <a:gd name="T50" fmla="*/ 195 w 197"/>
                  <a:gd name="T51" fmla="*/ 83 h 207"/>
                  <a:gd name="T52" fmla="*/ 189 w 197"/>
                  <a:gd name="T53" fmla="*/ 63 h 207"/>
                  <a:gd name="T54" fmla="*/ 180 w 197"/>
                  <a:gd name="T55" fmla="*/ 46 h 207"/>
                  <a:gd name="T56" fmla="*/ 169 w 197"/>
                  <a:gd name="T57" fmla="*/ 31 h 207"/>
                  <a:gd name="T58" fmla="*/ 155 w 197"/>
                  <a:gd name="T59" fmla="*/ 18 h 207"/>
                  <a:gd name="T60" fmla="*/ 137 w 197"/>
                  <a:gd name="T61" fmla="*/ 8 h 207"/>
                  <a:gd name="T62" fmla="*/ 119 w 197"/>
                  <a:gd name="T63" fmla="*/ 2 h 207"/>
                  <a:gd name="T64" fmla="*/ 99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80" y="2"/>
                    </a:lnTo>
                    <a:lnTo>
                      <a:pt x="61" y="8"/>
                    </a:lnTo>
                    <a:lnTo>
                      <a:pt x="44" y="18"/>
                    </a:lnTo>
                    <a:lnTo>
                      <a:pt x="29" y="31"/>
                    </a:lnTo>
                    <a:lnTo>
                      <a:pt x="18" y="46"/>
                    </a:lnTo>
                    <a:lnTo>
                      <a:pt x="8" y="63"/>
                    </a:lnTo>
                    <a:lnTo>
                      <a:pt x="3" y="83"/>
                    </a:lnTo>
                    <a:lnTo>
                      <a:pt x="0" y="104"/>
                    </a:lnTo>
                    <a:lnTo>
                      <a:pt x="3" y="124"/>
                    </a:lnTo>
                    <a:lnTo>
                      <a:pt x="8" y="144"/>
                    </a:lnTo>
                    <a:lnTo>
                      <a:pt x="18" y="161"/>
                    </a:lnTo>
                    <a:lnTo>
                      <a:pt x="29" y="177"/>
                    </a:lnTo>
                    <a:lnTo>
                      <a:pt x="44" y="190"/>
                    </a:lnTo>
                    <a:lnTo>
                      <a:pt x="61" y="199"/>
                    </a:lnTo>
                    <a:lnTo>
                      <a:pt x="80" y="205"/>
                    </a:lnTo>
                    <a:lnTo>
                      <a:pt x="99" y="207"/>
                    </a:lnTo>
                    <a:lnTo>
                      <a:pt x="119" y="205"/>
                    </a:lnTo>
                    <a:lnTo>
                      <a:pt x="137" y="199"/>
                    </a:lnTo>
                    <a:lnTo>
                      <a:pt x="155" y="190"/>
                    </a:lnTo>
                    <a:lnTo>
                      <a:pt x="169" y="177"/>
                    </a:lnTo>
                    <a:lnTo>
                      <a:pt x="180" y="161"/>
                    </a:lnTo>
                    <a:lnTo>
                      <a:pt x="189" y="144"/>
                    </a:lnTo>
                    <a:lnTo>
                      <a:pt x="195" y="124"/>
                    </a:lnTo>
                    <a:lnTo>
                      <a:pt x="197" y="104"/>
                    </a:lnTo>
                    <a:lnTo>
                      <a:pt x="195" y="83"/>
                    </a:lnTo>
                    <a:lnTo>
                      <a:pt x="189" y="63"/>
                    </a:lnTo>
                    <a:lnTo>
                      <a:pt x="180" y="46"/>
                    </a:lnTo>
                    <a:lnTo>
                      <a:pt x="169" y="31"/>
                    </a:lnTo>
                    <a:lnTo>
                      <a:pt x="155" y="18"/>
                    </a:lnTo>
                    <a:lnTo>
                      <a:pt x="137" y="8"/>
                    </a:lnTo>
                    <a:lnTo>
                      <a:pt x="119" y="2"/>
                    </a:lnTo>
                    <a:lnTo>
                      <a:pt x="99" y="0"/>
                    </a:lnTo>
                    <a:close/>
                  </a:path>
                </a:pathLst>
              </a:custGeom>
              <a:solidFill>
                <a:srgbClr val="C0C0C0"/>
              </a:solidFill>
              <a:ln w="9525">
                <a:noFill/>
                <a:round/>
                <a:headEnd/>
                <a:tailEnd/>
              </a:ln>
            </p:spPr>
            <p:txBody>
              <a:bodyPr/>
              <a:lstStyle/>
              <a:p>
                <a:endParaRPr lang="en-US">
                  <a:latin typeface="+mj-lt"/>
                </a:endParaRPr>
              </a:p>
            </p:txBody>
          </p:sp>
          <p:sp>
            <p:nvSpPr>
              <p:cNvPr id="9325" name="Freeform 520"/>
              <p:cNvSpPr>
                <a:spLocks noChangeAspect="1"/>
              </p:cNvSpPr>
              <p:nvPr/>
            </p:nvSpPr>
            <p:spPr bwMode="auto">
              <a:xfrm flipH="1">
                <a:off x="3083" y="3660"/>
                <a:ext cx="133" cy="138"/>
              </a:xfrm>
              <a:custGeom>
                <a:avLst/>
                <a:gdLst>
                  <a:gd name="T0" fmla="*/ 99 w 197"/>
                  <a:gd name="T1" fmla="*/ 0 h 207"/>
                  <a:gd name="T2" fmla="*/ 79 w 197"/>
                  <a:gd name="T3" fmla="*/ 2 h 207"/>
                  <a:gd name="T4" fmla="*/ 60 w 197"/>
                  <a:gd name="T5" fmla="*/ 8 h 207"/>
                  <a:gd name="T6" fmla="*/ 44 w 197"/>
                  <a:gd name="T7" fmla="*/ 18 h 207"/>
                  <a:gd name="T8" fmla="*/ 29 w 197"/>
                  <a:gd name="T9" fmla="*/ 31 h 207"/>
                  <a:gd name="T10" fmla="*/ 17 w 197"/>
                  <a:gd name="T11" fmla="*/ 46 h 207"/>
                  <a:gd name="T12" fmla="*/ 8 w 197"/>
                  <a:gd name="T13" fmla="*/ 63 h 207"/>
                  <a:gd name="T14" fmla="*/ 2 w 197"/>
                  <a:gd name="T15" fmla="*/ 83 h 207"/>
                  <a:gd name="T16" fmla="*/ 0 w 197"/>
                  <a:gd name="T17" fmla="*/ 104 h 207"/>
                  <a:gd name="T18" fmla="*/ 2 w 197"/>
                  <a:gd name="T19" fmla="*/ 124 h 207"/>
                  <a:gd name="T20" fmla="*/ 8 w 197"/>
                  <a:gd name="T21" fmla="*/ 144 h 207"/>
                  <a:gd name="T22" fmla="*/ 17 w 197"/>
                  <a:gd name="T23" fmla="*/ 161 h 207"/>
                  <a:gd name="T24" fmla="*/ 29 w 197"/>
                  <a:gd name="T25" fmla="*/ 177 h 207"/>
                  <a:gd name="T26" fmla="*/ 44 w 197"/>
                  <a:gd name="T27" fmla="*/ 190 h 207"/>
                  <a:gd name="T28" fmla="*/ 60 w 197"/>
                  <a:gd name="T29" fmla="*/ 199 h 207"/>
                  <a:gd name="T30" fmla="*/ 79 w 197"/>
                  <a:gd name="T31" fmla="*/ 205 h 207"/>
                  <a:gd name="T32" fmla="*/ 99 w 197"/>
                  <a:gd name="T33" fmla="*/ 207 h 207"/>
                  <a:gd name="T34" fmla="*/ 119 w 197"/>
                  <a:gd name="T35" fmla="*/ 205 h 207"/>
                  <a:gd name="T36" fmla="*/ 137 w 197"/>
                  <a:gd name="T37" fmla="*/ 199 h 207"/>
                  <a:gd name="T38" fmla="*/ 154 w 197"/>
                  <a:gd name="T39" fmla="*/ 190 h 207"/>
                  <a:gd name="T40" fmla="*/ 168 w 197"/>
                  <a:gd name="T41" fmla="*/ 177 h 207"/>
                  <a:gd name="T42" fmla="*/ 180 w 197"/>
                  <a:gd name="T43" fmla="*/ 161 h 207"/>
                  <a:gd name="T44" fmla="*/ 189 w 197"/>
                  <a:gd name="T45" fmla="*/ 144 h 207"/>
                  <a:gd name="T46" fmla="*/ 195 w 197"/>
                  <a:gd name="T47" fmla="*/ 124 h 207"/>
                  <a:gd name="T48" fmla="*/ 197 w 197"/>
                  <a:gd name="T49" fmla="*/ 104 h 207"/>
                  <a:gd name="T50" fmla="*/ 195 w 197"/>
                  <a:gd name="T51" fmla="*/ 83 h 207"/>
                  <a:gd name="T52" fmla="*/ 189 w 197"/>
                  <a:gd name="T53" fmla="*/ 63 h 207"/>
                  <a:gd name="T54" fmla="*/ 180 w 197"/>
                  <a:gd name="T55" fmla="*/ 46 h 207"/>
                  <a:gd name="T56" fmla="*/ 168 w 197"/>
                  <a:gd name="T57" fmla="*/ 31 h 207"/>
                  <a:gd name="T58" fmla="*/ 154 w 197"/>
                  <a:gd name="T59" fmla="*/ 18 h 207"/>
                  <a:gd name="T60" fmla="*/ 137 w 197"/>
                  <a:gd name="T61" fmla="*/ 8 h 207"/>
                  <a:gd name="T62" fmla="*/ 119 w 197"/>
                  <a:gd name="T63" fmla="*/ 2 h 207"/>
                  <a:gd name="T64" fmla="*/ 99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79" y="2"/>
                    </a:lnTo>
                    <a:lnTo>
                      <a:pt x="60" y="8"/>
                    </a:lnTo>
                    <a:lnTo>
                      <a:pt x="44" y="18"/>
                    </a:lnTo>
                    <a:lnTo>
                      <a:pt x="29" y="31"/>
                    </a:lnTo>
                    <a:lnTo>
                      <a:pt x="17" y="46"/>
                    </a:lnTo>
                    <a:lnTo>
                      <a:pt x="8" y="63"/>
                    </a:lnTo>
                    <a:lnTo>
                      <a:pt x="2" y="83"/>
                    </a:lnTo>
                    <a:lnTo>
                      <a:pt x="0" y="104"/>
                    </a:lnTo>
                    <a:lnTo>
                      <a:pt x="2" y="124"/>
                    </a:lnTo>
                    <a:lnTo>
                      <a:pt x="8" y="144"/>
                    </a:lnTo>
                    <a:lnTo>
                      <a:pt x="17" y="161"/>
                    </a:lnTo>
                    <a:lnTo>
                      <a:pt x="29" y="177"/>
                    </a:lnTo>
                    <a:lnTo>
                      <a:pt x="44" y="190"/>
                    </a:lnTo>
                    <a:lnTo>
                      <a:pt x="60" y="199"/>
                    </a:lnTo>
                    <a:lnTo>
                      <a:pt x="79" y="205"/>
                    </a:lnTo>
                    <a:lnTo>
                      <a:pt x="99" y="207"/>
                    </a:lnTo>
                    <a:lnTo>
                      <a:pt x="119" y="205"/>
                    </a:lnTo>
                    <a:lnTo>
                      <a:pt x="137" y="199"/>
                    </a:lnTo>
                    <a:lnTo>
                      <a:pt x="154" y="190"/>
                    </a:lnTo>
                    <a:lnTo>
                      <a:pt x="168" y="177"/>
                    </a:lnTo>
                    <a:lnTo>
                      <a:pt x="180" y="161"/>
                    </a:lnTo>
                    <a:lnTo>
                      <a:pt x="189" y="144"/>
                    </a:lnTo>
                    <a:lnTo>
                      <a:pt x="195" y="124"/>
                    </a:lnTo>
                    <a:lnTo>
                      <a:pt x="197" y="104"/>
                    </a:lnTo>
                    <a:lnTo>
                      <a:pt x="195" y="83"/>
                    </a:lnTo>
                    <a:lnTo>
                      <a:pt x="189" y="63"/>
                    </a:lnTo>
                    <a:lnTo>
                      <a:pt x="180" y="46"/>
                    </a:lnTo>
                    <a:lnTo>
                      <a:pt x="168" y="31"/>
                    </a:lnTo>
                    <a:lnTo>
                      <a:pt x="154" y="18"/>
                    </a:lnTo>
                    <a:lnTo>
                      <a:pt x="137" y="8"/>
                    </a:lnTo>
                    <a:lnTo>
                      <a:pt x="119" y="2"/>
                    </a:lnTo>
                    <a:lnTo>
                      <a:pt x="99" y="0"/>
                    </a:lnTo>
                    <a:close/>
                  </a:path>
                </a:pathLst>
              </a:custGeom>
              <a:solidFill>
                <a:srgbClr val="C0C0C0"/>
              </a:solidFill>
              <a:ln w="9525">
                <a:noFill/>
                <a:round/>
                <a:headEnd/>
                <a:tailEnd/>
              </a:ln>
            </p:spPr>
            <p:txBody>
              <a:bodyPr/>
              <a:lstStyle/>
              <a:p>
                <a:endParaRPr lang="en-US">
                  <a:latin typeface="+mj-lt"/>
                </a:endParaRPr>
              </a:p>
            </p:txBody>
          </p:sp>
          <p:sp>
            <p:nvSpPr>
              <p:cNvPr id="9326" name="Freeform 521"/>
              <p:cNvSpPr>
                <a:spLocks noChangeAspect="1"/>
              </p:cNvSpPr>
              <p:nvPr/>
            </p:nvSpPr>
            <p:spPr bwMode="auto">
              <a:xfrm flipH="1">
                <a:off x="3374" y="3701"/>
                <a:ext cx="40" cy="45"/>
              </a:xfrm>
              <a:custGeom>
                <a:avLst/>
                <a:gdLst>
                  <a:gd name="T0" fmla="*/ 30 w 60"/>
                  <a:gd name="T1" fmla="*/ 0 h 68"/>
                  <a:gd name="T2" fmla="*/ 19 w 60"/>
                  <a:gd name="T3" fmla="*/ 2 h 68"/>
                  <a:gd name="T4" fmla="*/ 8 w 60"/>
                  <a:gd name="T5" fmla="*/ 11 h 68"/>
                  <a:gd name="T6" fmla="*/ 3 w 60"/>
                  <a:gd name="T7" fmla="*/ 22 h 68"/>
                  <a:gd name="T8" fmla="*/ 0 w 60"/>
                  <a:gd name="T9" fmla="*/ 35 h 68"/>
                  <a:gd name="T10" fmla="*/ 3 w 60"/>
                  <a:gd name="T11" fmla="*/ 47 h 68"/>
                  <a:gd name="T12" fmla="*/ 8 w 60"/>
                  <a:gd name="T13" fmla="*/ 58 h 68"/>
                  <a:gd name="T14" fmla="*/ 19 w 60"/>
                  <a:gd name="T15" fmla="*/ 66 h 68"/>
                  <a:gd name="T16" fmla="*/ 30 w 60"/>
                  <a:gd name="T17" fmla="*/ 68 h 68"/>
                  <a:gd name="T18" fmla="*/ 42 w 60"/>
                  <a:gd name="T19" fmla="*/ 66 h 68"/>
                  <a:gd name="T20" fmla="*/ 51 w 60"/>
                  <a:gd name="T21" fmla="*/ 58 h 68"/>
                  <a:gd name="T22" fmla="*/ 58 w 60"/>
                  <a:gd name="T23" fmla="*/ 47 h 68"/>
                  <a:gd name="T24" fmla="*/ 60 w 60"/>
                  <a:gd name="T25" fmla="*/ 35 h 68"/>
                  <a:gd name="T26" fmla="*/ 58 w 60"/>
                  <a:gd name="T27" fmla="*/ 22 h 68"/>
                  <a:gd name="T28" fmla="*/ 51 w 60"/>
                  <a:gd name="T29" fmla="*/ 11 h 68"/>
                  <a:gd name="T30" fmla="*/ 42 w 60"/>
                  <a:gd name="T31" fmla="*/ 2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8" y="11"/>
                    </a:lnTo>
                    <a:lnTo>
                      <a:pt x="3" y="22"/>
                    </a:lnTo>
                    <a:lnTo>
                      <a:pt x="0" y="35"/>
                    </a:lnTo>
                    <a:lnTo>
                      <a:pt x="3" y="47"/>
                    </a:lnTo>
                    <a:lnTo>
                      <a:pt x="8" y="58"/>
                    </a:lnTo>
                    <a:lnTo>
                      <a:pt x="19" y="66"/>
                    </a:lnTo>
                    <a:lnTo>
                      <a:pt x="30" y="68"/>
                    </a:lnTo>
                    <a:lnTo>
                      <a:pt x="42" y="66"/>
                    </a:lnTo>
                    <a:lnTo>
                      <a:pt x="51" y="58"/>
                    </a:lnTo>
                    <a:lnTo>
                      <a:pt x="58" y="47"/>
                    </a:lnTo>
                    <a:lnTo>
                      <a:pt x="60" y="35"/>
                    </a:lnTo>
                    <a:lnTo>
                      <a:pt x="58" y="22"/>
                    </a:lnTo>
                    <a:lnTo>
                      <a:pt x="51" y="11"/>
                    </a:lnTo>
                    <a:lnTo>
                      <a:pt x="42" y="2"/>
                    </a:lnTo>
                    <a:lnTo>
                      <a:pt x="30" y="0"/>
                    </a:lnTo>
                    <a:close/>
                  </a:path>
                </a:pathLst>
              </a:custGeom>
              <a:solidFill>
                <a:srgbClr val="333D56"/>
              </a:solidFill>
              <a:ln w="9525">
                <a:noFill/>
                <a:round/>
                <a:headEnd/>
                <a:tailEnd/>
              </a:ln>
            </p:spPr>
            <p:txBody>
              <a:bodyPr/>
              <a:lstStyle/>
              <a:p>
                <a:endParaRPr lang="en-US">
                  <a:latin typeface="+mj-lt"/>
                </a:endParaRPr>
              </a:p>
            </p:txBody>
          </p:sp>
          <p:sp>
            <p:nvSpPr>
              <p:cNvPr id="9327" name="Freeform 522"/>
              <p:cNvSpPr>
                <a:spLocks noChangeAspect="1"/>
              </p:cNvSpPr>
              <p:nvPr/>
            </p:nvSpPr>
            <p:spPr bwMode="auto">
              <a:xfrm flipH="1">
                <a:off x="3136" y="3707"/>
                <a:ext cx="41" cy="45"/>
              </a:xfrm>
              <a:custGeom>
                <a:avLst/>
                <a:gdLst>
                  <a:gd name="T0" fmla="*/ 30 w 60"/>
                  <a:gd name="T1" fmla="*/ 0 h 68"/>
                  <a:gd name="T2" fmla="*/ 18 w 60"/>
                  <a:gd name="T3" fmla="*/ 3 h 68"/>
                  <a:gd name="T4" fmla="*/ 9 w 60"/>
                  <a:gd name="T5" fmla="*/ 11 h 68"/>
                  <a:gd name="T6" fmla="*/ 2 w 60"/>
                  <a:gd name="T7" fmla="*/ 22 h 68"/>
                  <a:gd name="T8" fmla="*/ 0 w 60"/>
                  <a:gd name="T9" fmla="*/ 35 h 68"/>
                  <a:gd name="T10" fmla="*/ 2 w 60"/>
                  <a:gd name="T11" fmla="*/ 47 h 68"/>
                  <a:gd name="T12" fmla="*/ 9 w 60"/>
                  <a:gd name="T13" fmla="*/ 58 h 68"/>
                  <a:gd name="T14" fmla="*/ 18 w 60"/>
                  <a:gd name="T15" fmla="*/ 66 h 68"/>
                  <a:gd name="T16" fmla="*/ 30 w 60"/>
                  <a:gd name="T17" fmla="*/ 68 h 68"/>
                  <a:gd name="T18" fmla="*/ 41 w 60"/>
                  <a:gd name="T19" fmla="*/ 66 h 68"/>
                  <a:gd name="T20" fmla="*/ 52 w 60"/>
                  <a:gd name="T21" fmla="*/ 58 h 68"/>
                  <a:gd name="T22" fmla="*/ 57 w 60"/>
                  <a:gd name="T23" fmla="*/ 47 h 68"/>
                  <a:gd name="T24" fmla="*/ 60 w 60"/>
                  <a:gd name="T25" fmla="*/ 35 h 68"/>
                  <a:gd name="T26" fmla="*/ 57 w 60"/>
                  <a:gd name="T27" fmla="*/ 22 h 68"/>
                  <a:gd name="T28" fmla="*/ 52 w 60"/>
                  <a:gd name="T29" fmla="*/ 11 h 68"/>
                  <a:gd name="T30" fmla="*/ 41 w 60"/>
                  <a:gd name="T31" fmla="*/ 3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8" y="3"/>
                    </a:lnTo>
                    <a:lnTo>
                      <a:pt x="9" y="11"/>
                    </a:lnTo>
                    <a:lnTo>
                      <a:pt x="2" y="22"/>
                    </a:lnTo>
                    <a:lnTo>
                      <a:pt x="0" y="35"/>
                    </a:lnTo>
                    <a:lnTo>
                      <a:pt x="2" y="47"/>
                    </a:lnTo>
                    <a:lnTo>
                      <a:pt x="9" y="58"/>
                    </a:lnTo>
                    <a:lnTo>
                      <a:pt x="18" y="66"/>
                    </a:lnTo>
                    <a:lnTo>
                      <a:pt x="30" y="68"/>
                    </a:lnTo>
                    <a:lnTo>
                      <a:pt x="41" y="66"/>
                    </a:lnTo>
                    <a:lnTo>
                      <a:pt x="52" y="58"/>
                    </a:lnTo>
                    <a:lnTo>
                      <a:pt x="57" y="47"/>
                    </a:lnTo>
                    <a:lnTo>
                      <a:pt x="60" y="35"/>
                    </a:lnTo>
                    <a:lnTo>
                      <a:pt x="57" y="22"/>
                    </a:lnTo>
                    <a:lnTo>
                      <a:pt x="52" y="11"/>
                    </a:lnTo>
                    <a:lnTo>
                      <a:pt x="41" y="3"/>
                    </a:lnTo>
                    <a:lnTo>
                      <a:pt x="30" y="0"/>
                    </a:lnTo>
                    <a:close/>
                  </a:path>
                </a:pathLst>
              </a:custGeom>
              <a:solidFill>
                <a:srgbClr val="333D56"/>
              </a:solidFill>
              <a:ln w="9525">
                <a:noFill/>
                <a:round/>
                <a:headEnd/>
                <a:tailEnd/>
              </a:ln>
            </p:spPr>
            <p:txBody>
              <a:bodyPr/>
              <a:lstStyle/>
              <a:p>
                <a:endParaRPr lang="en-US">
                  <a:latin typeface="+mj-lt"/>
                </a:endParaRPr>
              </a:p>
            </p:txBody>
          </p:sp>
          <p:sp>
            <p:nvSpPr>
              <p:cNvPr id="9328" name="Freeform 523"/>
              <p:cNvSpPr>
                <a:spLocks noChangeAspect="1"/>
              </p:cNvSpPr>
              <p:nvPr/>
            </p:nvSpPr>
            <p:spPr bwMode="auto">
              <a:xfrm flipH="1">
                <a:off x="3367" y="3700"/>
                <a:ext cx="40" cy="45"/>
              </a:xfrm>
              <a:custGeom>
                <a:avLst/>
                <a:gdLst>
                  <a:gd name="T0" fmla="*/ 30 w 60"/>
                  <a:gd name="T1" fmla="*/ 0 h 68"/>
                  <a:gd name="T2" fmla="*/ 19 w 60"/>
                  <a:gd name="T3" fmla="*/ 2 h 68"/>
                  <a:gd name="T4" fmla="*/ 10 w 60"/>
                  <a:gd name="T5" fmla="*/ 10 h 68"/>
                  <a:gd name="T6" fmla="*/ 3 w 60"/>
                  <a:gd name="T7" fmla="*/ 21 h 68"/>
                  <a:gd name="T8" fmla="*/ 0 w 60"/>
                  <a:gd name="T9" fmla="*/ 34 h 68"/>
                  <a:gd name="T10" fmla="*/ 3 w 60"/>
                  <a:gd name="T11" fmla="*/ 47 h 68"/>
                  <a:gd name="T12" fmla="*/ 10 w 60"/>
                  <a:gd name="T13" fmla="*/ 57 h 68"/>
                  <a:gd name="T14" fmla="*/ 19 w 60"/>
                  <a:gd name="T15" fmla="*/ 66 h 68"/>
                  <a:gd name="T16" fmla="*/ 30 w 60"/>
                  <a:gd name="T17" fmla="*/ 68 h 68"/>
                  <a:gd name="T18" fmla="*/ 42 w 60"/>
                  <a:gd name="T19" fmla="*/ 66 h 68"/>
                  <a:gd name="T20" fmla="*/ 51 w 60"/>
                  <a:gd name="T21" fmla="*/ 57 h 68"/>
                  <a:gd name="T22" fmla="*/ 58 w 60"/>
                  <a:gd name="T23" fmla="*/ 47 h 68"/>
                  <a:gd name="T24" fmla="*/ 60 w 60"/>
                  <a:gd name="T25" fmla="*/ 34 h 68"/>
                  <a:gd name="T26" fmla="*/ 58 w 60"/>
                  <a:gd name="T27" fmla="*/ 21 h 68"/>
                  <a:gd name="T28" fmla="*/ 51 w 60"/>
                  <a:gd name="T29" fmla="*/ 10 h 68"/>
                  <a:gd name="T30" fmla="*/ 42 w 60"/>
                  <a:gd name="T31" fmla="*/ 2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10" y="10"/>
                    </a:lnTo>
                    <a:lnTo>
                      <a:pt x="3" y="21"/>
                    </a:lnTo>
                    <a:lnTo>
                      <a:pt x="0" y="34"/>
                    </a:lnTo>
                    <a:lnTo>
                      <a:pt x="3" y="47"/>
                    </a:lnTo>
                    <a:lnTo>
                      <a:pt x="10" y="57"/>
                    </a:lnTo>
                    <a:lnTo>
                      <a:pt x="19" y="66"/>
                    </a:lnTo>
                    <a:lnTo>
                      <a:pt x="30" y="68"/>
                    </a:lnTo>
                    <a:lnTo>
                      <a:pt x="42" y="66"/>
                    </a:lnTo>
                    <a:lnTo>
                      <a:pt x="51" y="57"/>
                    </a:lnTo>
                    <a:lnTo>
                      <a:pt x="58" y="47"/>
                    </a:lnTo>
                    <a:lnTo>
                      <a:pt x="60" y="34"/>
                    </a:lnTo>
                    <a:lnTo>
                      <a:pt x="58" y="21"/>
                    </a:lnTo>
                    <a:lnTo>
                      <a:pt x="51" y="10"/>
                    </a:lnTo>
                    <a:lnTo>
                      <a:pt x="42" y="2"/>
                    </a:lnTo>
                    <a:lnTo>
                      <a:pt x="30" y="0"/>
                    </a:lnTo>
                    <a:close/>
                  </a:path>
                </a:pathLst>
              </a:custGeom>
              <a:solidFill>
                <a:srgbClr val="808080"/>
              </a:solidFill>
              <a:ln w="9525">
                <a:noFill/>
                <a:round/>
                <a:headEnd/>
                <a:tailEnd/>
              </a:ln>
            </p:spPr>
            <p:txBody>
              <a:bodyPr/>
              <a:lstStyle/>
              <a:p>
                <a:endParaRPr lang="en-US">
                  <a:latin typeface="+mj-lt"/>
                </a:endParaRPr>
              </a:p>
            </p:txBody>
          </p:sp>
          <p:sp>
            <p:nvSpPr>
              <p:cNvPr id="9329" name="Freeform 524"/>
              <p:cNvSpPr>
                <a:spLocks noChangeAspect="1"/>
              </p:cNvSpPr>
              <p:nvPr/>
            </p:nvSpPr>
            <p:spPr bwMode="auto">
              <a:xfrm flipH="1">
                <a:off x="3129" y="3705"/>
                <a:ext cx="41" cy="45"/>
              </a:xfrm>
              <a:custGeom>
                <a:avLst/>
                <a:gdLst>
                  <a:gd name="T0" fmla="*/ 31 w 61"/>
                  <a:gd name="T1" fmla="*/ 0 h 68"/>
                  <a:gd name="T2" fmla="*/ 18 w 61"/>
                  <a:gd name="T3" fmla="*/ 2 h 68"/>
                  <a:gd name="T4" fmla="*/ 9 w 61"/>
                  <a:gd name="T5" fmla="*/ 10 h 68"/>
                  <a:gd name="T6" fmla="*/ 2 w 61"/>
                  <a:gd name="T7" fmla="*/ 22 h 68"/>
                  <a:gd name="T8" fmla="*/ 0 w 61"/>
                  <a:gd name="T9" fmla="*/ 34 h 68"/>
                  <a:gd name="T10" fmla="*/ 2 w 61"/>
                  <a:gd name="T11" fmla="*/ 47 h 68"/>
                  <a:gd name="T12" fmla="*/ 9 w 61"/>
                  <a:gd name="T13" fmla="*/ 58 h 68"/>
                  <a:gd name="T14" fmla="*/ 18 w 61"/>
                  <a:gd name="T15" fmla="*/ 66 h 68"/>
                  <a:gd name="T16" fmla="*/ 31 w 61"/>
                  <a:gd name="T17" fmla="*/ 68 h 68"/>
                  <a:gd name="T18" fmla="*/ 43 w 61"/>
                  <a:gd name="T19" fmla="*/ 66 h 68"/>
                  <a:gd name="T20" fmla="*/ 52 w 61"/>
                  <a:gd name="T21" fmla="*/ 58 h 68"/>
                  <a:gd name="T22" fmla="*/ 59 w 61"/>
                  <a:gd name="T23" fmla="*/ 47 h 68"/>
                  <a:gd name="T24" fmla="*/ 61 w 61"/>
                  <a:gd name="T25" fmla="*/ 34 h 68"/>
                  <a:gd name="T26" fmla="*/ 59 w 61"/>
                  <a:gd name="T27" fmla="*/ 22 h 68"/>
                  <a:gd name="T28" fmla="*/ 52 w 61"/>
                  <a:gd name="T29" fmla="*/ 10 h 68"/>
                  <a:gd name="T30" fmla="*/ 43 w 61"/>
                  <a:gd name="T31" fmla="*/ 2 h 68"/>
                  <a:gd name="T32" fmla="*/ 31 w 61"/>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68"/>
                  <a:gd name="T53" fmla="*/ 61 w 61"/>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68">
                    <a:moveTo>
                      <a:pt x="31" y="0"/>
                    </a:moveTo>
                    <a:lnTo>
                      <a:pt x="18" y="2"/>
                    </a:lnTo>
                    <a:lnTo>
                      <a:pt x="9" y="10"/>
                    </a:lnTo>
                    <a:lnTo>
                      <a:pt x="2" y="22"/>
                    </a:lnTo>
                    <a:lnTo>
                      <a:pt x="0" y="34"/>
                    </a:lnTo>
                    <a:lnTo>
                      <a:pt x="2" y="47"/>
                    </a:lnTo>
                    <a:lnTo>
                      <a:pt x="9" y="58"/>
                    </a:lnTo>
                    <a:lnTo>
                      <a:pt x="18" y="66"/>
                    </a:lnTo>
                    <a:lnTo>
                      <a:pt x="31" y="68"/>
                    </a:lnTo>
                    <a:lnTo>
                      <a:pt x="43" y="66"/>
                    </a:lnTo>
                    <a:lnTo>
                      <a:pt x="52" y="58"/>
                    </a:lnTo>
                    <a:lnTo>
                      <a:pt x="59" y="47"/>
                    </a:lnTo>
                    <a:lnTo>
                      <a:pt x="61" y="34"/>
                    </a:lnTo>
                    <a:lnTo>
                      <a:pt x="59" y="22"/>
                    </a:lnTo>
                    <a:lnTo>
                      <a:pt x="52" y="10"/>
                    </a:lnTo>
                    <a:lnTo>
                      <a:pt x="43" y="2"/>
                    </a:lnTo>
                    <a:lnTo>
                      <a:pt x="31" y="0"/>
                    </a:lnTo>
                    <a:close/>
                  </a:path>
                </a:pathLst>
              </a:custGeom>
              <a:solidFill>
                <a:srgbClr val="808080"/>
              </a:solidFill>
              <a:ln w="9525">
                <a:noFill/>
                <a:round/>
                <a:headEnd/>
                <a:tailEnd/>
              </a:ln>
            </p:spPr>
            <p:txBody>
              <a:bodyPr/>
              <a:lstStyle/>
              <a:p>
                <a:endParaRPr lang="en-US">
                  <a:latin typeface="+mj-lt"/>
                </a:endParaRPr>
              </a:p>
            </p:txBody>
          </p:sp>
          <p:sp>
            <p:nvSpPr>
              <p:cNvPr id="9330" name="Freeform 525"/>
              <p:cNvSpPr>
                <a:spLocks noChangeAspect="1"/>
              </p:cNvSpPr>
              <p:nvPr/>
            </p:nvSpPr>
            <p:spPr bwMode="auto">
              <a:xfrm flipH="1">
                <a:off x="3387" y="3683"/>
                <a:ext cx="47" cy="86"/>
              </a:xfrm>
              <a:custGeom>
                <a:avLst/>
                <a:gdLst>
                  <a:gd name="T0" fmla="*/ 62 w 72"/>
                  <a:gd name="T1" fmla="*/ 0 h 132"/>
                  <a:gd name="T2" fmla="*/ 42 w 72"/>
                  <a:gd name="T3" fmla="*/ 12 h 132"/>
                  <a:gd name="T4" fmla="*/ 26 w 72"/>
                  <a:gd name="T5" fmla="*/ 25 h 132"/>
                  <a:gd name="T6" fmla="*/ 16 w 72"/>
                  <a:gd name="T7" fmla="*/ 41 h 132"/>
                  <a:gd name="T8" fmla="*/ 13 w 72"/>
                  <a:gd name="T9" fmla="*/ 57 h 132"/>
                  <a:gd name="T10" fmla="*/ 14 w 72"/>
                  <a:gd name="T11" fmla="*/ 75 h 132"/>
                  <a:gd name="T12" fmla="*/ 21 w 72"/>
                  <a:gd name="T13" fmla="*/ 93 h 132"/>
                  <a:gd name="T14" fmla="*/ 34 w 72"/>
                  <a:gd name="T15" fmla="*/ 109 h 132"/>
                  <a:gd name="T16" fmla="*/ 52 w 72"/>
                  <a:gd name="T17" fmla="*/ 125 h 132"/>
                  <a:gd name="T18" fmla="*/ 72 w 72"/>
                  <a:gd name="T19" fmla="*/ 127 h 132"/>
                  <a:gd name="T20" fmla="*/ 31 w 72"/>
                  <a:gd name="T21" fmla="*/ 132 h 132"/>
                  <a:gd name="T22" fmla="*/ 16 w 72"/>
                  <a:gd name="T23" fmla="*/ 116 h 132"/>
                  <a:gd name="T24" fmla="*/ 6 w 72"/>
                  <a:gd name="T25" fmla="*/ 95 h 132"/>
                  <a:gd name="T26" fmla="*/ 0 w 72"/>
                  <a:gd name="T27" fmla="*/ 73 h 132"/>
                  <a:gd name="T28" fmla="*/ 0 w 72"/>
                  <a:gd name="T29" fmla="*/ 50 h 132"/>
                  <a:gd name="T30" fmla="*/ 7 w 72"/>
                  <a:gd name="T31" fmla="*/ 30 h 132"/>
                  <a:gd name="T32" fmla="*/ 19 w 72"/>
                  <a:gd name="T33" fmla="*/ 14 h 132"/>
                  <a:gd name="T34" fmla="*/ 37 w 72"/>
                  <a:gd name="T35" fmla="*/ 4 h 132"/>
                  <a:gd name="T36" fmla="*/ 62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2" y="12"/>
                    </a:lnTo>
                    <a:lnTo>
                      <a:pt x="26" y="25"/>
                    </a:lnTo>
                    <a:lnTo>
                      <a:pt x="16" y="41"/>
                    </a:lnTo>
                    <a:lnTo>
                      <a:pt x="13" y="57"/>
                    </a:lnTo>
                    <a:lnTo>
                      <a:pt x="14" y="75"/>
                    </a:lnTo>
                    <a:lnTo>
                      <a:pt x="21" y="93"/>
                    </a:lnTo>
                    <a:lnTo>
                      <a:pt x="34" y="109"/>
                    </a:lnTo>
                    <a:lnTo>
                      <a:pt x="52" y="125"/>
                    </a:lnTo>
                    <a:lnTo>
                      <a:pt x="72" y="127"/>
                    </a:lnTo>
                    <a:lnTo>
                      <a:pt x="31" y="132"/>
                    </a:lnTo>
                    <a:lnTo>
                      <a:pt x="16" y="116"/>
                    </a:lnTo>
                    <a:lnTo>
                      <a:pt x="6" y="95"/>
                    </a:lnTo>
                    <a:lnTo>
                      <a:pt x="0" y="73"/>
                    </a:lnTo>
                    <a:lnTo>
                      <a:pt x="0" y="50"/>
                    </a:lnTo>
                    <a:lnTo>
                      <a:pt x="7" y="30"/>
                    </a:lnTo>
                    <a:lnTo>
                      <a:pt x="19" y="14"/>
                    </a:lnTo>
                    <a:lnTo>
                      <a:pt x="37" y="4"/>
                    </a:lnTo>
                    <a:lnTo>
                      <a:pt x="62" y="0"/>
                    </a:lnTo>
                    <a:close/>
                  </a:path>
                </a:pathLst>
              </a:custGeom>
              <a:solidFill>
                <a:srgbClr val="333333"/>
              </a:solidFill>
              <a:ln w="9525">
                <a:noFill/>
                <a:round/>
                <a:headEnd/>
                <a:tailEnd/>
              </a:ln>
            </p:spPr>
            <p:txBody>
              <a:bodyPr/>
              <a:lstStyle/>
              <a:p>
                <a:endParaRPr lang="en-US">
                  <a:latin typeface="+mj-lt"/>
                </a:endParaRPr>
              </a:p>
            </p:txBody>
          </p:sp>
          <p:sp>
            <p:nvSpPr>
              <p:cNvPr id="9331" name="Freeform 526"/>
              <p:cNvSpPr>
                <a:spLocks noChangeAspect="1"/>
              </p:cNvSpPr>
              <p:nvPr/>
            </p:nvSpPr>
            <p:spPr bwMode="auto">
              <a:xfrm flipH="1">
                <a:off x="3148" y="3688"/>
                <a:ext cx="49" cy="86"/>
              </a:xfrm>
              <a:custGeom>
                <a:avLst/>
                <a:gdLst>
                  <a:gd name="T0" fmla="*/ 62 w 72"/>
                  <a:gd name="T1" fmla="*/ 0 h 132"/>
                  <a:gd name="T2" fmla="*/ 41 w 72"/>
                  <a:gd name="T3" fmla="*/ 12 h 132"/>
                  <a:gd name="T4" fmla="*/ 26 w 72"/>
                  <a:gd name="T5" fmla="*/ 25 h 132"/>
                  <a:gd name="T6" fmla="*/ 17 w 72"/>
                  <a:gd name="T7" fmla="*/ 41 h 132"/>
                  <a:gd name="T8" fmla="*/ 12 w 72"/>
                  <a:gd name="T9" fmla="*/ 57 h 132"/>
                  <a:gd name="T10" fmla="*/ 15 w 72"/>
                  <a:gd name="T11" fmla="*/ 75 h 132"/>
                  <a:gd name="T12" fmla="*/ 21 w 72"/>
                  <a:gd name="T13" fmla="*/ 93 h 132"/>
                  <a:gd name="T14" fmla="*/ 34 w 72"/>
                  <a:gd name="T15" fmla="*/ 109 h 132"/>
                  <a:gd name="T16" fmla="*/ 53 w 72"/>
                  <a:gd name="T17" fmla="*/ 125 h 132"/>
                  <a:gd name="T18" fmla="*/ 72 w 72"/>
                  <a:gd name="T19" fmla="*/ 127 h 132"/>
                  <a:gd name="T20" fmla="*/ 31 w 72"/>
                  <a:gd name="T21" fmla="*/ 132 h 132"/>
                  <a:gd name="T22" fmla="*/ 16 w 72"/>
                  <a:gd name="T23" fmla="*/ 116 h 132"/>
                  <a:gd name="T24" fmla="*/ 5 w 72"/>
                  <a:gd name="T25" fmla="*/ 95 h 132"/>
                  <a:gd name="T26" fmla="*/ 0 w 72"/>
                  <a:gd name="T27" fmla="*/ 73 h 132"/>
                  <a:gd name="T28" fmla="*/ 0 w 72"/>
                  <a:gd name="T29" fmla="*/ 50 h 132"/>
                  <a:gd name="T30" fmla="*/ 6 w 72"/>
                  <a:gd name="T31" fmla="*/ 30 h 132"/>
                  <a:gd name="T32" fmla="*/ 18 w 72"/>
                  <a:gd name="T33" fmla="*/ 14 h 132"/>
                  <a:gd name="T34" fmla="*/ 36 w 72"/>
                  <a:gd name="T35" fmla="*/ 4 h 132"/>
                  <a:gd name="T36" fmla="*/ 62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1" y="12"/>
                    </a:lnTo>
                    <a:lnTo>
                      <a:pt x="26" y="25"/>
                    </a:lnTo>
                    <a:lnTo>
                      <a:pt x="17" y="41"/>
                    </a:lnTo>
                    <a:lnTo>
                      <a:pt x="12" y="57"/>
                    </a:lnTo>
                    <a:lnTo>
                      <a:pt x="15" y="75"/>
                    </a:lnTo>
                    <a:lnTo>
                      <a:pt x="21" y="93"/>
                    </a:lnTo>
                    <a:lnTo>
                      <a:pt x="34" y="109"/>
                    </a:lnTo>
                    <a:lnTo>
                      <a:pt x="53" y="125"/>
                    </a:lnTo>
                    <a:lnTo>
                      <a:pt x="72" y="127"/>
                    </a:lnTo>
                    <a:lnTo>
                      <a:pt x="31" y="132"/>
                    </a:lnTo>
                    <a:lnTo>
                      <a:pt x="16" y="116"/>
                    </a:lnTo>
                    <a:lnTo>
                      <a:pt x="5" y="95"/>
                    </a:lnTo>
                    <a:lnTo>
                      <a:pt x="0" y="73"/>
                    </a:lnTo>
                    <a:lnTo>
                      <a:pt x="0" y="50"/>
                    </a:lnTo>
                    <a:lnTo>
                      <a:pt x="6" y="30"/>
                    </a:lnTo>
                    <a:lnTo>
                      <a:pt x="18" y="14"/>
                    </a:lnTo>
                    <a:lnTo>
                      <a:pt x="36" y="4"/>
                    </a:lnTo>
                    <a:lnTo>
                      <a:pt x="62" y="0"/>
                    </a:lnTo>
                    <a:close/>
                  </a:path>
                </a:pathLst>
              </a:custGeom>
              <a:solidFill>
                <a:srgbClr val="333333"/>
              </a:solidFill>
              <a:ln w="9525">
                <a:noFill/>
                <a:round/>
                <a:headEnd/>
                <a:tailEnd/>
              </a:ln>
            </p:spPr>
            <p:txBody>
              <a:bodyPr/>
              <a:lstStyle/>
              <a:p>
                <a:endParaRPr lang="en-US">
                  <a:latin typeface="+mj-lt"/>
                </a:endParaRPr>
              </a:p>
            </p:txBody>
          </p:sp>
          <p:sp>
            <p:nvSpPr>
              <p:cNvPr id="9332" name="Freeform 527"/>
              <p:cNvSpPr>
                <a:spLocks noChangeAspect="1"/>
              </p:cNvSpPr>
              <p:nvPr/>
            </p:nvSpPr>
            <p:spPr bwMode="auto">
              <a:xfrm flipH="1">
                <a:off x="3330" y="3666"/>
                <a:ext cx="64" cy="118"/>
              </a:xfrm>
              <a:custGeom>
                <a:avLst/>
                <a:gdLst>
                  <a:gd name="T0" fmla="*/ 96 w 96"/>
                  <a:gd name="T1" fmla="*/ 100 h 179"/>
                  <a:gd name="T2" fmla="*/ 89 w 96"/>
                  <a:gd name="T3" fmla="*/ 118 h 179"/>
                  <a:gd name="T4" fmla="*/ 83 w 96"/>
                  <a:gd name="T5" fmla="*/ 133 h 179"/>
                  <a:gd name="T6" fmla="*/ 77 w 96"/>
                  <a:gd name="T7" fmla="*/ 145 h 179"/>
                  <a:gd name="T8" fmla="*/ 70 w 96"/>
                  <a:gd name="T9" fmla="*/ 154 h 179"/>
                  <a:gd name="T10" fmla="*/ 62 w 96"/>
                  <a:gd name="T11" fmla="*/ 164 h 179"/>
                  <a:gd name="T12" fmla="*/ 51 w 96"/>
                  <a:gd name="T13" fmla="*/ 169 h 179"/>
                  <a:gd name="T14" fmla="*/ 37 w 96"/>
                  <a:gd name="T15" fmla="*/ 175 h 179"/>
                  <a:gd name="T16" fmla="*/ 18 w 96"/>
                  <a:gd name="T17" fmla="*/ 179 h 179"/>
                  <a:gd name="T18" fmla="*/ 29 w 96"/>
                  <a:gd name="T19" fmla="*/ 169 h 179"/>
                  <a:gd name="T20" fmla="*/ 37 w 96"/>
                  <a:gd name="T21" fmla="*/ 160 h 179"/>
                  <a:gd name="T22" fmla="*/ 44 w 96"/>
                  <a:gd name="T23" fmla="*/ 152 h 179"/>
                  <a:gd name="T24" fmla="*/ 51 w 96"/>
                  <a:gd name="T25" fmla="*/ 144 h 179"/>
                  <a:gd name="T26" fmla="*/ 55 w 96"/>
                  <a:gd name="T27" fmla="*/ 136 h 179"/>
                  <a:gd name="T28" fmla="*/ 60 w 96"/>
                  <a:gd name="T29" fmla="*/ 127 h 179"/>
                  <a:gd name="T30" fmla="*/ 66 w 96"/>
                  <a:gd name="T31" fmla="*/ 115 h 179"/>
                  <a:gd name="T32" fmla="*/ 71 w 96"/>
                  <a:gd name="T33" fmla="*/ 103 h 179"/>
                  <a:gd name="T34" fmla="*/ 70 w 96"/>
                  <a:gd name="T35" fmla="*/ 81 h 179"/>
                  <a:gd name="T36" fmla="*/ 67 w 96"/>
                  <a:gd name="T37" fmla="*/ 63 h 179"/>
                  <a:gd name="T38" fmla="*/ 62 w 96"/>
                  <a:gd name="T39" fmla="*/ 50 h 179"/>
                  <a:gd name="T40" fmla="*/ 56 w 96"/>
                  <a:gd name="T41" fmla="*/ 39 h 179"/>
                  <a:gd name="T42" fmla="*/ 47 w 96"/>
                  <a:gd name="T43" fmla="*/ 30 h 179"/>
                  <a:gd name="T44" fmla="*/ 35 w 96"/>
                  <a:gd name="T45" fmla="*/ 22 h 179"/>
                  <a:gd name="T46" fmla="*/ 20 w 96"/>
                  <a:gd name="T47" fmla="*/ 13 h 179"/>
                  <a:gd name="T48" fmla="*/ 0 w 96"/>
                  <a:gd name="T49" fmla="*/ 3 h 179"/>
                  <a:gd name="T50" fmla="*/ 24 w 96"/>
                  <a:gd name="T51" fmla="*/ 0 h 179"/>
                  <a:gd name="T52" fmla="*/ 45 w 96"/>
                  <a:gd name="T53" fmla="*/ 3 h 179"/>
                  <a:gd name="T54" fmla="*/ 61 w 96"/>
                  <a:gd name="T55" fmla="*/ 13 h 179"/>
                  <a:gd name="T56" fmla="*/ 74 w 96"/>
                  <a:gd name="T57" fmla="*/ 25 h 179"/>
                  <a:gd name="T58" fmla="*/ 83 w 96"/>
                  <a:gd name="T59" fmla="*/ 41 h 179"/>
                  <a:gd name="T60" fmla="*/ 89 w 96"/>
                  <a:gd name="T61" fmla="*/ 61 h 179"/>
                  <a:gd name="T62" fmla="*/ 93 w 96"/>
                  <a:gd name="T63" fmla="*/ 81 h 179"/>
                  <a:gd name="T64" fmla="*/ 96 w 96"/>
                  <a:gd name="T65" fmla="*/ 100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
                  <a:gd name="T100" fmla="*/ 0 h 179"/>
                  <a:gd name="T101" fmla="*/ 96 w 96"/>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 h="179">
                    <a:moveTo>
                      <a:pt x="96" y="100"/>
                    </a:moveTo>
                    <a:lnTo>
                      <a:pt x="89" y="118"/>
                    </a:lnTo>
                    <a:lnTo>
                      <a:pt x="83" y="133"/>
                    </a:lnTo>
                    <a:lnTo>
                      <a:pt x="77" y="145"/>
                    </a:lnTo>
                    <a:lnTo>
                      <a:pt x="70" y="154"/>
                    </a:lnTo>
                    <a:lnTo>
                      <a:pt x="62" y="164"/>
                    </a:lnTo>
                    <a:lnTo>
                      <a:pt x="51" y="169"/>
                    </a:lnTo>
                    <a:lnTo>
                      <a:pt x="37" y="175"/>
                    </a:lnTo>
                    <a:lnTo>
                      <a:pt x="18" y="179"/>
                    </a:lnTo>
                    <a:lnTo>
                      <a:pt x="29" y="169"/>
                    </a:lnTo>
                    <a:lnTo>
                      <a:pt x="37" y="160"/>
                    </a:lnTo>
                    <a:lnTo>
                      <a:pt x="44" y="152"/>
                    </a:lnTo>
                    <a:lnTo>
                      <a:pt x="51" y="144"/>
                    </a:lnTo>
                    <a:lnTo>
                      <a:pt x="55" y="136"/>
                    </a:lnTo>
                    <a:lnTo>
                      <a:pt x="60" y="127"/>
                    </a:lnTo>
                    <a:lnTo>
                      <a:pt x="66" y="115"/>
                    </a:lnTo>
                    <a:lnTo>
                      <a:pt x="71" y="103"/>
                    </a:lnTo>
                    <a:lnTo>
                      <a:pt x="70" y="81"/>
                    </a:lnTo>
                    <a:lnTo>
                      <a:pt x="67" y="63"/>
                    </a:lnTo>
                    <a:lnTo>
                      <a:pt x="62" y="50"/>
                    </a:lnTo>
                    <a:lnTo>
                      <a:pt x="56" y="39"/>
                    </a:lnTo>
                    <a:lnTo>
                      <a:pt x="47" y="30"/>
                    </a:lnTo>
                    <a:lnTo>
                      <a:pt x="35" y="22"/>
                    </a:lnTo>
                    <a:lnTo>
                      <a:pt x="20" y="13"/>
                    </a:lnTo>
                    <a:lnTo>
                      <a:pt x="0" y="3"/>
                    </a:lnTo>
                    <a:lnTo>
                      <a:pt x="24" y="0"/>
                    </a:lnTo>
                    <a:lnTo>
                      <a:pt x="45" y="3"/>
                    </a:lnTo>
                    <a:lnTo>
                      <a:pt x="61" y="13"/>
                    </a:lnTo>
                    <a:lnTo>
                      <a:pt x="74" y="25"/>
                    </a:lnTo>
                    <a:lnTo>
                      <a:pt x="83" y="41"/>
                    </a:lnTo>
                    <a:lnTo>
                      <a:pt x="89" y="61"/>
                    </a:lnTo>
                    <a:lnTo>
                      <a:pt x="93" y="81"/>
                    </a:lnTo>
                    <a:lnTo>
                      <a:pt x="96" y="100"/>
                    </a:lnTo>
                    <a:close/>
                  </a:path>
                </a:pathLst>
              </a:custGeom>
              <a:solidFill>
                <a:srgbClr val="333333"/>
              </a:solidFill>
              <a:ln w="9525">
                <a:noFill/>
                <a:round/>
                <a:headEnd/>
                <a:tailEnd/>
              </a:ln>
            </p:spPr>
            <p:txBody>
              <a:bodyPr/>
              <a:lstStyle/>
              <a:p>
                <a:endParaRPr lang="en-US">
                  <a:latin typeface="+mj-lt"/>
                </a:endParaRPr>
              </a:p>
            </p:txBody>
          </p:sp>
          <p:sp>
            <p:nvSpPr>
              <p:cNvPr id="9333" name="Freeform 528"/>
              <p:cNvSpPr>
                <a:spLocks noChangeAspect="1"/>
              </p:cNvSpPr>
              <p:nvPr/>
            </p:nvSpPr>
            <p:spPr bwMode="auto">
              <a:xfrm flipH="1">
                <a:off x="3092" y="3671"/>
                <a:ext cx="64" cy="118"/>
              </a:xfrm>
              <a:custGeom>
                <a:avLst/>
                <a:gdLst>
                  <a:gd name="T0" fmla="*/ 97 w 97"/>
                  <a:gd name="T1" fmla="*/ 100 h 179"/>
                  <a:gd name="T2" fmla="*/ 90 w 97"/>
                  <a:gd name="T3" fmla="*/ 118 h 179"/>
                  <a:gd name="T4" fmla="*/ 85 w 97"/>
                  <a:gd name="T5" fmla="*/ 133 h 179"/>
                  <a:gd name="T6" fmla="*/ 78 w 97"/>
                  <a:gd name="T7" fmla="*/ 145 h 179"/>
                  <a:gd name="T8" fmla="*/ 71 w 97"/>
                  <a:gd name="T9" fmla="*/ 154 h 179"/>
                  <a:gd name="T10" fmla="*/ 63 w 97"/>
                  <a:gd name="T11" fmla="*/ 164 h 179"/>
                  <a:gd name="T12" fmla="*/ 52 w 97"/>
                  <a:gd name="T13" fmla="*/ 169 h 179"/>
                  <a:gd name="T14" fmla="*/ 38 w 97"/>
                  <a:gd name="T15" fmla="*/ 175 h 179"/>
                  <a:gd name="T16" fmla="*/ 20 w 97"/>
                  <a:gd name="T17" fmla="*/ 179 h 179"/>
                  <a:gd name="T18" fmla="*/ 30 w 97"/>
                  <a:gd name="T19" fmla="*/ 169 h 179"/>
                  <a:gd name="T20" fmla="*/ 38 w 97"/>
                  <a:gd name="T21" fmla="*/ 160 h 179"/>
                  <a:gd name="T22" fmla="*/ 45 w 97"/>
                  <a:gd name="T23" fmla="*/ 152 h 179"/>
                  <a:gd name="T24" fmla="*/ 52 w 97"/>
                  <a:gd name="T25" fmla="*/ 144 h 179"/>
                  <a:gd name="T26" fmla="*/ 57 w 97"/>
                  <a:gd name="T27" fmla="*/ 136 h 179"/>
                  <a:gd name="T28" fmla="*/ 62 w 97"/>
                  <a:gd name="T29" fmla="*/ 127 h 179"/>
                  <a:gd name="T30" fmla="*/ 67 w 97"/>
                  <a:gd name="T31" fmla="*/ 116 h 179"/>
                  <a:gd name="T32" fmla="*/ 73 w 97"/>
                  <a:gd name="T33" fmla="*/ 104 h 179"/>
                  <a:gd name="T34" fmla="*/ 72 w 97"/>
                  <a:gd name="T35" fmla="*/ 82 h 179"/>
                  <a:gd name="T36" fmla="*/ 68 w 97"/>
                  <a:gd name="T37" fmla="*/ 63 h 179"/>
                  <a:gd name="T38" fmla="*/ 64 w 97"/>
                  <a:gd name="T39" fmla="*/ 50 h 179"/>
                  <a:gd name="T40" fmla="*/ 58 w 97"/>
                  <a:gd name="T41" fmla="*/ 39 h 179"/>
                  <a:gd name="T42" fmla="*/ 49 w 97"/>
                  <a:gd name="T43" fmla="*/ 30 h 179"/>
                  <a:gd name="T44" fmla="*/ 36 w 97"/>
                  <a:gd name="T45" fmla="*/ 22 h 179"/>
                  <a:gd name="T46" fmla="*/ 20 w 97"/>
                  <a:gd name="T47" fmla="*/ 13 h 179"/>
                  <a:gd name="T48" fmla="*/ 0 w 97"/>
                  <a:gd name="T49" fmla="*/ 4 h 179"/>
                  <a:gd name="T50" fmla="*/ 26 w 97"/>
                  <a:gd name="T51" fmla="*/ 0 h 179"/>
                  <a:gd name="T52" fmla="*/ 45 w 97"/>
                  <a:gd name="T53" fmla="*/ 4 h 179"/>
                  <a:gd name="T54" fmla="*/ 62 w 97"/>
                  <a:gd name="T55" fmla="*/ 13 h 179"/>
                  <a:gd name="T56" fmla="*/ 74 w 97"/>
                  <a:gd name="T57" fmla="*/ 25 h 179"/>
                  <a:gd name="T58" fmla="*/ 83 w 97"/>
                  <a:gd name="T59" fmla="*/ 42 h 179"/>
                  <a:gd name="T60" fmla="*/ 90 w 97"/>
                  <a:gd name="T61" fmla="*/ 61 h 179"/>
                  <a:gd name="T62" fmla="*/ 95 w 97"/>
                  <a:gd name="T63" fmla="*/ 81 h 179"/>
                  <a:gd name="T64" fmla="*/ 97 w 97"/>
                  <a:gd name="T65" fmla="*/ 100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7"/>
                  <a:gd name="T100" fmla="*/ 0 h 179"/>
                  <a:gd name="T101" fmla="*/ 97 w 97"/>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7" h="179">
                    <a:moveTo>
                      <a:pt x="97" y="100"/>
                    </a:moveTo>
                    <a:lnTo>
                      <a:pt x="90" y="118"/>
                    </a:lnTo>
                    <a:lnTo>
                      <a:pt x="85" y="133"/>
                    </a:lnTo>
                    <a:lnTo>
                      <a:pt x="78" y="145"/>
                    </a:lnTo>
                    <a:lnTo>
                      <a:pt x="71" y="154"/>
                    </a:lnTo>
                    <a:lnTo>
                      <a:pt x="63" y="164"/>
                    </a:lnTo>
                    <a:lnTo>
                      <a:pt x="52" y="169"/>
                    </a:lnTo>
                    <a:lnTo>
                      <a:pt x="38" y="175"/>
                    </a:lnTo>
                    <a:lnTo>
                      <a:pt x="20" y="179"/>
                    </a:lnTo>
                    <a:lnTo>
                      <a:pt x="30" y="169"/>
                    </a:lnTo>
                    <a:lnTo>
                      <a:pt x="38" y="160"/>
                    </a:lnTo>
                    <a:lnTo>
                      <a:pt x="45" y="152"/>
                    </a:lnTo>
                    <a:lnTo>
                      <a:pt x="52" y="144"/>
                    </a:lnTo>
                    <a:lnTo>
                      <a:pt x="57" y="136"/>
                    </a:lnTo>
                    <a:lnTo>
                      <a:pt x="62" y="127"/>
                    </a:lnTo>
                    <a:lnTo>
                      <a:pt x="67" y="116"/>
                    </a:lnTo>
                    <a:lnTo>
                      <a:pt x="73" y="104"/>
                    </a:lnTo>
                    <a:lnTo>
                      <a:pt x="72" y="82"/>
                    </a:lnTo>
                    <a:lnTo>
                      <a:pt x="68" y="63"/>
                    </a:lnTo>
                    <a:lnTo>
                      <a:pt x="64" y="50"/>
                    </a:lnTo>
                    <a:lnTo>
                      <a:pt x="58" y="39"/>
                    </a:lnTo>
                    <a:lnTo>
                      <a:pt x="49" y="30"/>
                    </a:lnTo>
                    <a:lnTo>
                      <a:pt x="36" y="22"/>
                    </a:lnTo>
                    <a:lnTo>
                      <a:pt x="20" y="13"/>
                    </a:lnTo>
                    <a:lnTo>
                      <a:pt x="0" y="4"/>
                    </a:lnTo>
                    <a:lnTo>
                      <a:pt x="26" y="0"/>
                    </a:lnTo>
                    <a:lnTo>
                      <a:pt x="45" y="4"/>
                    </a:lnTo>
                    <a:lnTo>
                      <a:pt x="62" y="13"/>
                    </a:lnTo>
                    <a:lnTo>
                      <a:pt x="74" y="25"/>
                    </a:lnTo>
                    <a:lnTo>
                      <a:pt x="83" y="42"/>
                    </a:lnTo>
                    <a:lnTo>
                      <a:pt x="90" y="61"/>
                    </a:lnTo>
                    <a:lnTo>
                      <a:pt x="95" y="81"/>
                    </a:lnTo>
                    <a:lnTo>
                      <a:pt x="97" y="100"/>
                    </a:lnTo>
                    <a:close/>
                  </a:path>
                </a:pathLst>
              </a:custGeom>
              <a:solidFill>
                <a:srgbClr val="333333"/>
              </a:solidFill>
              <a:ln w="9525">
                <a:noFill/>
                <a:round/>
                <a:headEnd/>
                <a:tailEnd/>
              </a:ln>
            </p:spPr>
            <p:txBody>
              <a:bodyPr/>
              <a:lstStyle/>
              <a:p>
                <a:endParaRPr lang="en-US">
                  <a:latin typeface="+mj-lt"/>
                </a:endParaRPr>
              </a:p>
            </p:txBody>
          </p:sp>
          <p:sp>
            <p:nvSpPr>
              <p:cNvPr id="9334" name="Freeform 529"/>
              <p:cNvSpPr>
                <a:spLocks noChangeAspect="1"/>
              </p:cNvSpPr>
              <p:nvPr/>
            </p:nvSpPr>
            <p:spPr bwMode="auto">
              <a:xfrm flipH="1">
                <a:off x="3391" y="3672"/>
                <a:ext cx="54" cy="112"/>
              </a:xfrm>
              <a:custGeom>
                <a:avLst/>
                <a:gdLst>
                  <a:gd name="T0" fmla="*/ 46 w 80"/>
                  <a:gd name="T1" fmla="*/ 0 h 169"/>
                  <a:gd name="T2" fmla="*/ 30 w 80"/>
                  <a:gd name="T3" fmla="*/ 13 h 169"/>
                  <a:gd name="T4" fmla="*/ 17 w 80"/>
                  <a:gd name="T5" fmla="*/ 26 h 169"/>
                  <a:gd name="T6" fmla="*/ 8 w 80"/>
                  <a:gd name="T7" fmla="*/ 37 h 169"/>
                  <a:gd name="T8" fmla="*/ 4 w 80"/>
                  <a:gd name="T9" fmla="*/ 50 h 169"/>
                  <a:gd name="T10" fmla="*/ 0 w 80"/>
                  <a:gd name="T11" fmla="*/ 64 h 169"/>
                  <a:gd name="T12" fmla="*/ 0 w 80"/>
                  <a:gd name="T13" fmla="*/ 79 h 169"/>
                  <a:gd name="T14" fmla="*/ 1 w 80"/>
                  <a:gd name="T15" fmla="*/ 95 h 169"/>
                  <a:gd name="T16" fmla="*/ 5 w 80"/>
                  <a:gd name="T17" fmla="*/ 114 h 169"/>
                  <a:gd name="T18" fmla="*/ 14 w 80"/>
                  <a:gd name="T19" fmla="*/ 128 h 169"/>
                  <a:gd name="T20" fmla="*/ 22 w 80"/>
                  <a:gd name="T21" fmla="*/ 139 h 169"/>
                  <a:gd name="T22" fmla="*/ 29 w 80"/>
                  <a:gd name="T23" fmla="*/ 148 h 169"/>
                  <a:gd name="T24" fmla="*/ 36 w 80"/>
                  <a:gd name="T25" fmla="*/ 154 h 169"/>
                  <a:gd name="T26" fmla="*/ 43 w 80"/>
                  <a:gd name="T27" fmla="*/ 159 h 169"/>
                  <a:gd name="T28" fmla="*/ 52 w 80"/>
                  <a:gd name="T29" fmla="*/ 163 h 169"/>
                  <a:gd name="T30" fmla="*/ 65 w 80"/>
                  <a:gd name="T31" fmla="*/ 166 h 169"/>
                  <a:gd name="T32" fmla="*/ 80 w 80"/>
                  <a:gd name="T33" fmla="*/ 169 h 169"/>
                  <a:gd name="T34" fmla="*/ 65 w 80"/>
                  <a:gd name="T35" fmla="*/ 163 h 169"/>
                  <a:gd name="T36" fmla="*/ 54 w 80"/>
                  <a:gd name="T37" fmla="*/ 157 h 169"/>
                  <a:gd name="T38" fmla="*/ 45 w 80"/>
                  <a:gd name="T39" fmla="*/ 152 h 169"/>
                  <a:gd name="T40" fmla="*/ 39 w 80"/>
                  <a:gd name="T41" fmla="*/ 147 h 169"/>
                  <a:gd name="T42" fmla="*/ 32 w 80"/>
                  <a:gd name="T43" fmla="*/ 140 h 169"/>
                  <a:gd name="T44" fmla="*/ 27 w 80"/>
                  <a:gd name="T45" fmla="*/ 132 h 169"/>
                  <a:gd name="T46" fmla="*/ 20 w 80"/>
                  <a:gd name="T47" fmla="*/ 121 h 169"/>
                  <a:gd name="T48" fmla="*/ 12 w 80"/>
                  <a:gd name="T49" fmla="*/ 108 h 169"/>
                  <a:gd name="T50" fmla="*/ 8 w 80"/>
                  <a:gd name="T51" fmla="*/ 89 h 169"/>
                  <a:gd name="T52" fmla="*/ 8 w 80"/>
                  <a:gd name="T53" fmla="*/ 74 h 169"/>
                  <a:gd name="T54" fmla="*/ 9 w 80"/>
                  <a:gd name="T55" fmla="*/ 61 h 169"/>
                  <a:gd name="T56" fmla="*/ 12 w 80"/>
                  <a:gd name="T57" fmla="*/ 50 h 169"/>
                  <a:gd name="T58" fmla="*/ 17 w 80"/>
                  <a:gd name="T59" fmla="*/ 40 h 169"/>
                  <a:gd name="T60" fmla="*/ 24 w 80"/>
                  <a:gd name="T61" fmla="*/ 28 h 169"/>
                  <a:gd name="T62" fmla="*/ 35 w 80"/>
                  <a:gd name="T63" fmla="*/ 15 h 169"/>
                  <a:gd name="T64" fmla="*/ 46 w 80"/>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0"/>
                  <a:gd name="T100" fmla="*/ 0 h 169"/>
                  <a:gd name="T101" fmla="*/ 80 w 80"/>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0" h="169">
                    <a:moveTo>
                      <a:pt x="46" y="0"/>
                    </a:moveTo>
                    <a:lnTo>
                      <a:pt x="30" y="13"/>
                    </a:lnTo>
                    <a:lnTo>
                      <a:pt x="17" y="26"/>
                    </a:lnTo>
                    <a:lnTo>
                      <a:pt x="8" y="37"/>
                    </a:lnTo>
                    <a:lnTo>
                      <a:pt x="4" y="50"/>
                    </a:lnTo>
                    <a:lnTo>
                      <a:pt x="0" y="64"/>
                    </a:lnTo>
                    <a:lnTo>
                      <a:pt x="0" y="79"/>
                    </a:lnTo>
                    <a:lnTo>
                      <a:pt x="1" y="95"/>
                    </a:lnTo>
                    <a:lnTo>
                      <a:pt x="5" y="114"/>
                    </a:lnTo>
                    <a:lnTo>
                      <a:pt x="14" y="128"/>
                    </a:lnTo>
                    <a:lnTo>
                      <a:pt x="22" y="139"/>
                    </a:lnTo>
                    <a:lnTo>
                      <a:pt x="29" y="148"/>
                    </a:lnTo>
                    <a:lnTo>
                      <a:pt x="36" y="154"/>
                    </a:lnTo>
                    <a:lnTo>
                      <a:pt x="43" y="159"/>
                    </a:lnTo>
                    <a:lnTo>
                      <a:pt x="52" y="163"/>
                    </a:lnTo>
                    <a:lnTo>
                      <a:pt x="65" y="166"/>
                    </a:lnTo>
                    <a:lnTo>
                      <a:pt x="80" y="169"/>
                    </a:lnTo>
                    <a:lnTo>
                      <a:pt x="65" y="163"/>
                    </a:lnTo>
                    <a:lnTo>
                      <a:pt x="54" y="157"/>
                    </a:lnTo>
                    <a:lnTo>
                      <a:pt x="45" y="152"/>
                    </a:lnTo>
                    <a:lnTo>
                      <a:pt x="39" y="147"/>
                    </a:lnTo>
                    <a:lnTo>
                      <a:pt x="32" y="140"/>
                    </a:lnTo>
                    <a:lnTo>
                      <a:pt x="27" y="132"/>
                    </a:lnTo>
                    <a:lnTo>
                      <a:pt x="20" y="121"/>
                    </a:lnTo>
                    <a:lnTo>
                      <a:pt x="12" y="108"/>
                    </a:lnTo>
                    <a:lnTo>
                      <a:pt x="8" y="89"/>
                    </a:lnTo>
                    <a:lnTo>
                      <a:pt x="8" y="74"/>
                    </a:lnTo>
                    <a:lnTo>
                      <a:pt x="9" y="61"/>
                    </a:lnTo>
                    <a:lnTo>
                      <a:pt x="12" y="50"/>
                    </a:lnTo>
                    <a:lnTo>
                      <a:pt x="17" y="40"/>
                    </a:lnTo>
                    <a:lnTo>
                      <a:pt x="24" y="28"/>
                    </a:lnTo>
                    <a:lnTo>
                      <a:pt x="35" y="15"/>
                    </a:lnTo>
                    <a:lnTo>
                      <a:pt x="46" y="0"/>
                    </a:lnTo>
                    <a:close/>
                  </a:path>
                </a:pathLst>
              </a:custGeom>
              <a:solidFill>
                <a:schemeClr val="bg1"/>
              </a:solidFill>
              <a:ln w="9525">
                <a:noFill/>
                <a:round/>
                <a:headEnd/>
                <a:tailEnd/>
              </a:ln>
            </p:spPr>
            <p:txBody>
              <a:bodyPr/>
              <a:lstStyle/>
              <a:p>
                <a:endParaRPr lang="en-US">
                  <a:latin typeface="+mj-lt"/>
                </a:endParaRPr>
              </a:p>
            </p:txBody>
          </p:sp>
          <p:sp>
            <p:nvSpPr>
              <p:cNvPr id="9335" name="Freeform 530"/>
              <p:cNvSpPr>
                <a:spLocks noChangeAspect="1"/>
              </p:cNvSpPr>
              <p:nvPr/>
            </p:nvSpPr>
            <p:spPr bwMode="auto">
              <a:xfrm flipH="1">
                <a:off x="3154" y="3678"/>
                <a:ext cx="54" cy="111"/>
              </a:xfrm>
              <a:custGeom>
                <a:avLst/>
                <a:gdLst>
                  <a:gd name="T0" fmla="*/ 46 w 79"/>
                  <a:gd name="T1" fmla="*/ 0 h 169"/>
                  <a:gd name="T2" fmla="*/ 30 w 79"/>
                  <a:gd name="T3" fmla="*/ 13 h 169"/>
                  <a:gd name="T4" fmla="*/ 17 w 79"/>
                  <a:gd name="T5" fmla="*/ 26 h 169"/>
                  <a:gd name="T6" fmla="*/ 9 w 79"/>
                  <a:gd name="T7" fmla="*/ 37 h 169"/>
                  <a:gd name="T8" fmla="*/ 3 w 79"/>
                  <a:gd name="T9" fmla="*/ 50 h 169"/>
                  <a:gd name="T10" fmla="*/ 1 w 79"/>
                  <a:gd name="T11" fmla="*/ 64 h 169"/>
                  <a:gd name="T12" fmla="*/ 0 w 79"/>
                  <a:gd name="T13" fmla="*/ 79 h 169"/>
                  <a:gd name="T14" fmla="*/ 2 w 79"/>
                  <a:gd name="T15" fmla="*/ 95 h 169"/>
                  <a:gd name="T16" fmla="*/ 5 w 79"/>
                  <a:gd name="T17" fmla="*/ 115 h 169"/>
                  <a:gd name="T18" fmla="*/ 15 w 79"/>
                  <a:gd name="T19" fmla="*/ 128 h 169"/>
                  <a:gd name="T20" fmla="*/ 21 w 79"/>
                  <a:gd name="T21" fmla="*/ 139 h 169"/>
                  <a:gd name="T22" fmla="*/ 28 w 79"/>
                  <a:gd name="T23" fmla="*/ 148 h 169"/>
                  <a:gd name="T24" fmla="*/ 35 w 79"/>
                  <a:gd name="T25" fmla="*/ 155 h 169"/>
                  <a:gd name="T26" fmla="*/ 42 w 79"/>
                  <a:gd name="T27" fmla="*/ 159 h 169"/>
                  <a:gd name="T28" fmla="*/ 51 w 79"/>
                  <a:gd name="T29" fmla="*/ 163 h 169"/>
                  <a:gd name="T30" fmla="*/ 64 w 79"/>
                  <a:gd name="T31" fmla="*/ 166 h 169"/>
                  <a:gd name="T32" fmla="*/ 79 w 79"/>
                  <a:gd name="T33" fmla="*/ 169 h 169"/>
                  <a:gd name="T34" fmla="*/ 64 w 79"/>
                  <a:gd name="T35" fmla="*/ 163 h 169"/>
                  <a:gd name="T36" fmla="*/ 54 w 79"/>
                  <a:gd name="T37" fmla="*/ 157 h 169"/>
                  <a:gd name="T38" fmla="*/ 45 w 79"/>
                  <a:gd name="T39" fmla="*/ 153 h 169"/>
                  <a:gd name="T40" fmla="*/ 39 w 79"/>
                  <a:gd name="T41" fmla="*/ 147 h 169"/>
                  <a:gd name="T42" fmla="*/ 33 w 79"/>
                  <a:gd name="T43" fmla="*/ 140 h 169"/>
                  <a:gd name="T44" fmla="*/ 27 w 79"/>
                  <a:gd name="T45" fmla="*/ 132 h 169"/>
                  <a:gd name="T46" fmla="*/ 20 w 79"/>
                  <a:gd name="T47" fmla="*/ 121 h 169"/>
                  <a:gd name="T48" fmla="*/ 12 w 79"/>
                  <a:gd name="T49" fmla="*/ 108 h 169"/>
                  <a:gd name="T50" fmla="*/ 9 w 79"/>
                  <a:gd name="T51" fmla="*/ 89 h 169"/>
                  <a:gd name="T52" fmla="*/ 8 w 79"/>
                  <a:gd name="T53" fmla="*/ 74 h 169"/>
                  <a:gd name="T54" fmla="*/ 9 w 79"/>
                  <a:gd name="T55" fmla="*/ 62 h 169"/>
                  <a:gd name="T56" fmla="*/ 12 w 79"/>
                  <a:gd name="T57" fmla="*/ 50 h 169"/>
                  <a:gd name="T58" fmla="*/ 17 w 79"/>
                  <a:gd name="T59" fmla="*/ 40 h 169"/>
                  <a:gd name="T60" fmla="*/ 24 w 79"/>
                  <a:gd name="T61" fmla="*/ 28 h 169"/>
                  <a:gd name="T62" fmla="*/ 34 w 79"/>
                  <a:gd name="T63" fmla="*/ 15 h 169"/>
                  <a:gd name="T64" fmla="*/ 46 w 79"/>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9"/>
                  <a:gd name="T100" fmla="*/ 0 h 169"/>
                  <a:gd name="T101" fmla="*/ 79 w 79"/>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9" h="169">
                    <a:moveTo>
                      <a:pt x="46" y="0"/>
                    </a:moveTo>
                    <a:lnTo>
                      <a:pt x="30" y="13"/>
                    </a:lnTo>
                    <a:lnTo>
                      <a:pt x="17" y="26"/>
                    </a:lnTo>
                    <a:lnTo>
                      <a:pt x="9" y="37"/>
                    </a:lnTo>
                    <a:lnTo>
                      <a:pt x="3" y="50"/>
                    </a:lnTo>
                    <a:lnTo>
                      <a:pt x="1" y="64"/>
                    </a:lnTo>
                    <a:lnTo>
                      <a:pt x="0" y="79"/>
                    </a:lnTo>
                    <a:lnTo>
                      <a:pt x="2" y="95"/>
                    </a:lnTo>
                    <a:lnTo>
                      <a:pt x="5" y="115"/>
                    </a:lnTo>
                    <a:lnTo>
                      <a:pt x="15" y="128"/>
                    </a:lnTo>
                    <a:lnTo>
                      <a:pt x="21" y="139"/>
                    </a:lnTo>
                    <a:lnTo>
                      <a:pt x="28" y="148"/>
                    </a:lnTo>
                    <a:lnTo>
                      <a:pt x="35" y="155"/>
                    </a:lnTo>
                    <a:lnTo>
                      <a:pt x="42" y="159"/>
                    </a:lnTo>
                    <a:lnTo>
                      <a:pt x="51" y="163"/>
                    </a:lnTo>
                    <a:lnTo>
                      <a:pt x="64" y="166"/>
                    </a:lnTo>
                    <a:lnTo>
                      <a:pt x="79" y="169"/>
                    </a:lnTo>
                    <a:lnTo>
                      <a:pt x="64" y="163"/>
                    </a:lnTo>
                    <a:lnTo>
                      <a:pt x="54" y="157"/>
                    </a:lnTo>
                    <a:lnTo>
                      <a:pt x="45" y="153"/>
                    </a:lnTo>
                    <a:lnTo>
                      <a:pt x="39" y="147"/>
                    </a:lnTo>
                    <a:lnTo>
                      <a:pt x="33" y="140"/>
                    </a:lnTo>
                    <a:lnTo>
                      <a:pt x="27" y="132"/>
                    </a:lnTo>
                    <a:lnTo>
                      <a:pt x="20" y="121"/>
                    </a:lnTo>
                    <a:lnTo>
                      <a:pt x="12" y="108"/>
                    </a:lnTo>
                    <a:lnTo>
                      <a:pt x="9" y="89"/>
                    </a:lnTo>
                    <a:lnTo>
                      <a:pt x="8" y="74"/>
                    </a:lnTo>
                    <a:lnTo>
                      <a:pt x="9" y="62"/>
                    </a:lnTo>
                    <a:lnTo>
                      <a:pt x="12" y="50"/>
                    </a:lnTo>
                    <a:lnTo>
                      <a:pt x="17" y="40"/>
                    </a:lnTo>
                    <a:lnTo>
                      <a:pt x="24" y="28"/>
                    </a:lnTo>
                    <a:lnTo>
                      <a:pt x="34" y="15"/>
                    </a:lnTo>
                    <a:lnTo>
                      <a:pt x="46" y="0"/>
                    </a:lnTo>
                    <a:close/>
                  </a:path>
                </a:pathLst>
              </a:custGeom>
              <a:solidFill>
                <a:schemeClr val="bg1"/>
              </a:solidFill>
              <a:ln w="9525">
                <a:noFill/>
                <a:round/>
                <a:headEnd/>
                <a:tailEnd/>
              </a:ln>
            </p:spPr>
            <p:txBody>
              <a:bodyPr/>
              <a:lstStyle/>
              <a:p>
                <a:endParaRPr lang="en-US">
                  <a:latin typeface="+mj-lt"/>
                </a:endParaRPr>
              </a:p>
            </p:txBody>
          </p:sp>
          <p:sp>
            <p:nvSpPr>
              <p:cNvPr id="9336" name="Freeform 531"/>
              <p:cNvSpPr>
                <a:spLocks noChangeAspect="1"/>
              </p:cNvSpPr>
              <p:nvPr/>
            </p:nvSpPr>
            <p:spPr bwMode="auto">
              <a:xfrm flipH="1">
                <a:off x="3414" y="3642"/>
                <a:ext cx="70" cy="149"/>
              </a:xfrm>
              <a:custGeom>
                <a:avLst/>
                <a:gdLst>
                  <a:gd name="T0" fmla="*/ 103 w 103"/>
                  <a:gd name="T1" fmla="*/ 0 h 226"/>
                  <a:gd name="T2" fmla="*/ 79 w 103"/>
                  <a:gd name="T3" fmla="*/ 11 h 226"/>
                  <a:gd name="T4" fmla="*/ 61 w 103"/>
                  <a:gd name="T5" fmla="*/ 22 h 226"/>
                  <a:gd name="T6" fmla="*/ 47 w 103"/>
                  <a:gd name="T7" fmla="*/ 35 h 226"/>
                  <a:gd name="T8" fmla="*/ 36 w 103"/>
                  <a:gd name="T9" fmla="*/ 50 h 226"/>
                  <a:gd name="T10" fmla="*/ 28 w 103"/>
                  <a:gd name="T11" fmla="*/ 67 h 226"/>
                  <a:gd name="T12" fmla="*/ 23 w 103"/>
                  <a:gd name="T13" fmla="*/ 88 h 226"/>
                  <a:gd name="T14" fmla="*/ 18 w 103"/>
                  <a:gd name="T15" fmla="*/ 110 h 226"/>
                  <a:gd name="T16" fmla="*/ 13 w 103"/>
                  <a:gd name="T17" fmla="*/ 134 h 226"/>
                  <a:gd name="T18" fmla="*/ 25 w 103"/>
                  <a:gd name="T19" fmla="*/ 187 h 226"/>
                  <a:gd name="T20" fmla="*/ 53 w 103"/>
                  <a:gd name="T21" fmla="*/ 226 h 226"/>
                  <a:gd name="T22" fmla="*/ 21 w 103"/>
                  <a:gd name="T23" fmla="*/ 198 h 226"/>
                  <a:gd name="T24" fmla="*/ 0 w 103"/>
                  <a:gd name="T25" fmla="*/ 137 h 226"/>
                  <a:gd name="T26" fmla="*/ 3 w 103"/>
                  <a:gd name="T27" fmla="*/ 111 h 226"/>
                  <a:gd name="T28" fmla="*/ 7 w 103"/>
                  <a:gd name="T29" fmla="*/ 86 h 226"/>
                  <a:gd name="T30" fmla="*/ 13 w 103"/>
                  <a:gd name="T31" fmla="*/ 62 h 226"/>
                  <a:gd name="T32" fmla="*/ 23 w 103"/>
                  <a:gd name="T33" fmla="*/ 42 h 226"/>
                  <a:gd name="T34" fmla="*/ 35 w 103"/>
                  <a:gd name="T35" fmla="*/ 24 h 226"/>
                  <a:gd name="T36" fmla="*/ 53 w 103"/>
                  <a:gd name="T37" fmla="*/ 12 h 226"/>
                  <a:gd name="T38" fmla="*/ 74 w 103"/>
                  <a:gd name="T39" fmla="*/ 4 h 226"/>
                  <a:gd name="T40" fmla="*/ 103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9" y="11"/>
                    </a:lnTo>
                    <a:lnTo>
                      <a:pt x="61" y="22"/>
                    </a:lnTo>
                    <a:lnTo>
                      <a:pt x="47" y="35"/>
                    </a:lnTo>
                    <a:lnTo>
                      <a:pt x="36" y="50"/>
                    </a:lnTo>
                    <a:lnTo>
                      <a:pt x="28" y="67"/>
                    </a:lnTo>
                    <a:lnTo>
                      <a:pt x="23" y="88"/>
                    </a:lnTo>
                    <a:lnTo>
                      <a:pt x="18" y="110"/>
                    </a:lnTo>
                    <a:lnTo>
                      <a:pt x="13" y="134"/>
                    </a:lnTo>
                    <a:lnTo>
                      <a:pt x="25" y="187"/>
                    </a:lnTo>
                    <a:lnTo>
                      <a:pt x="53" y="226"/>
                    </a:lnTo>
                    <a:lnTo>
                      <a:pt x="21" y="198"/>
                    </a:lnTo>
                    <a:lnTo>
                      <a:pt x="0" y="137"/>
                    </a:lnTo>
                    <a:lnTo>
                      <a:pt x="3" y="111"/>
                    </a:lnTo>
                    <a:lnTo>
                      <a:pt x="7" y="86"/>
                    </a:lnTo>
                    <a:lnTo>
                      <a:pt x="13" y="62"/>
                    </a:lnTo>
                    <a:lnTo>
                      <a:pt x="23" y="42"/>
                    </a:lnTo>
                    <a:lnTo>
                      <a:pt x="35" y="24"/>
                    </a:lnTo>
                    <a:lnTo>
                      <a:pt x="53" y="12"/>
                    </a:lnTo>
                    <a:lnTo>
                      <a:pt x="74" y="4"/>
                    </a:lnTo>
                    <a:lnTo>
                      <a:pt x="103" y="0"/>
                    </a:lnTo>
                    <a:close/>
                  </a:path>
                </a:pathLst>
              </a:custGeom>
              <a:solidFill>
                <a:srgbClr val="808080"/>
              </a:solidFill>
              <a:ln w="9525">
                <a:noFill/>
                <a:round/>
                <a:headEnd/>
                <a:tailEnd/>
              </a:ln>
            </p:spPr>
            <p:txBody>
              <a:bodyPr/>
              <a:lstStyle/>
              <a:p>
                <a:endParaRPr lang="en-US">
                  <a:latin typeface="+mj-lt"/>
                </a:endParaRPr>
              </a:p>
            </p:txBody>
          </p:sp>
          <p:sp>
            <p:nvSpPr>
              <p:cNvPr id="9337" name="Freeform 532"/>
              <p:cNvSpPr>
                <a:spLocks noChangeAspect="1"/>
              </p:cNvSpPr>
              <p:nvPr/>
            </p:nvSpPr>
            <p:spPr bwMode="auto">
              <a:xfrm flipH="1">
                <a:off x="3177" y="3647"/>
                <a:ext cx="68" cy="150"/>
              </a:xfrm>
              <a:custGeom>
                <a:avLst/>
                <a:gdLst>
                  <a:gd name="T0" fmla="*/ 103 w 103"/>
                  <a:gd name="T1" fmla="*/ 0 h 226"/>
                  <a:gd name="T2" fmla="*/ 78 w 103"/>
                  <a:gd name="T3" fmla="*/ 11 h 226"/>
                  <a:gd name="T4" fmla="*/ 60 w 103"/>
                  <a:gd name="T5" fmla="*/ 22 h 226"/>
                  <a:gd name="T6" fmla="*/ 46 w 103"/>
                  <a:gd name="T7" fmla="*/ 35 h 226"/>
                  <a:gd name="T8" fmla="*/ 36 w 103"/>
                  <a:gd name="T9" fmla="*/ 50 h 226"/>
                  <a:gd name="T10" fmla="*/ 28 w 103"/>
                  <a:gd name="T11" fmla="*/ 67 h 226"/>
                  <a:gd name="T12" fmla="*/ 23 w 103"/>
                  <a:gd name="T13" fmla="*/ 88 h 226"/>
                  <a:gd name="T14" fmla="*/ 19 w 103"/>
                  <a:gd name="T15" fmla="*/ 110 h 226"/>
                  <a:gd name="T16" fmla="*/ 14 w 103"/>
                  <a:gd name="T17" fmla="*/ 134 h 226"/>
                  <a:gd name="T18" fmla="*/ 24 w 103"/>
                  <a:gd name="T19" fmla="*/ 187 h 226"/>
                  <a:gd name="T20" fmla="*/ 52 w 103"/>
                  <a:gd name="T21" fmla="*/ 226 h 226"/>
                  <a:gd name="T22" fmla="*/ 22 w 103"/>
                  <a:gd name="T23" fmla="*/ 199 h 226"/>
                  <a:gd name="T24" fmla="*/ 0 w 103"/>
                  <a:gd name="T25" fmla="*/ 137 h 226"/>
                  <a:gd name="T26" fmla="*/ 2 w 103"/>
                  <a:gd name="T27" fmla="*/ 111 h 226"/>
                  <a:gd name="T28" fmla="*/ 7 w 103"/>
                  <a:gd name="T29" fmla="*/ 86 h 226"/>
                  <a:gd name="T30" fmla="*/ 13 w 103"/>
                  <a:gd name="T31" fmla="*/ 63 h 226"/>
                  <a:gd name="T32" fmla="*/ 22 w 103"/>
                  <a:gd name="T33" fmla="*/ 42 h 226"/>
                  <a:gd name="T34" fmla="*/ 35 w 103"/>
                  <a:gd name="T35" fmla="*/ 25 h 226"/>
                  <a:gd name="T36" fmla="*/ 52 w 103"/>
                  <a:gd name="T37" fmla="*/ 12 h 226"/>
                  <a:gd name="T38" fmla="*/ 74 w 103"/>
                  <a:gd name="T39" fmla="*/ 4 h 226"/>
                  <a:gd name="T40" fmla="*/ 103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8" y="11"/>
                    </a:lnTo>
                    <a:lnTo>
                      <a:pt x="60" y="22"/>
                    </a:lnTo>
                    <a:lnTo>
                      <a:pt x="46" y="35"/>
                    </a:lnTo>
                    <a:lnTo>
                      <a:pt x="36" y="50"/>
                    </a:lnTo>
                    <a:lnTo>
                      <a:pt x="28" y="67"/>
                    </a:lnTo>
                    <a:lnTo>
                      <a:pt x="23" y="88"/>
                    </a:lnTo>
                    <a:lnTo>
                      <a:pt x="19" y="110"/>
                    </a:lnTo>
                    <a:lnTo>
                      <a:pt x="14" y="134"/>
                    </a:lnTo>
                    <a:lnTo>
                      <a:pt x="24" y="187"/>
                    </a:lnTo>
                    <a:lnTo>
                      <a:pt x="52" y="226"/>
                    </a:lnTo>
                    <a:lnTo>
                      <a:pt x="22" y="199"/>
                    </a:lnTo>
                    <a:lnTo>
                      <a:pt x="0" y="137"/>
                    </a:lnTo>
                    <a:lnTo>
                      <a:pt x="2" y="111"/>
                    </a:lnTo>
                    <a:lnTo>
                      <a:pt x="7" y="86"/>
                    </a:lnTo>
                    <a:lnTo>
                      <a:pt x="13" y="63"/>
                    </a:lnTo>
                    <a:lnTo>
                      <a:pt x="22" y="42"/>
                    </a:lnTo>
                    <a:lnTo>
                      <a:pt x="35" y="25"/>
                    </a:lnTo>
                    <a:lnTo>
                      <a:pt x="52" y="12"/>
                    </a:lnTo>
                    <a:lnTo>
                      <a:pt x="74" y="4"/>
                    </a:lnTo>
                    <a:lnTo>
                      <a:pt x="103" y="0"/>
                    </a:lnTo>
                    <a:close/>
                  </a:path>
                </a:pathLst>
              </a:custGeom>
              <a:solidFill>
                <a:srgbClr val="808080"/>
              </a:solidFill>
              <a:ln w="9525">
                <a:noFill/>
                <a:round/>
                <a:headEnd/>
                <a:tailEnd/>
              </a:ln>
            </p:spPr>
            <p:txBody>
              <a:bodyPr/>
              <a:lstStyle/>
              <a:p>
                <a:endParaRPr lang="en-US">
                  <a:latin typeface="+mj-lt"/>
                </a:endParaRPr>
              </a:p>
            </p:txBody>
          </p:sp>
          <p:sp>
            <p:nvSpPr>
              <p:cNvPr id="9338" name="Freeform 533"/>
              <p:cNvSpPr>
                <a:spLocks noChangeAspect="1"/>
              </p:cNvSpPr>
              <p:nvPr/>
            </p:nvSpPr>
            <p:spPr bwMode="auto">
              <a:xfrm flipH="1">
                <a:off x="2985" y="3553"/>
                <a:ext cx="136" cy="209"/>
              </a:xfrm>
              <a:custGeom>
                <a:avLst/>
                <a:gdLst>
                  <a:gd name="T0" fmla="*/ 59 w 203"/>
                  <a:gd name="T1" fmla="*/ 0 h 315"/>
                  <a:gd name="T2" fmla="*/ 194 w 203"/>
                  <a:gd name="T3" fmla="*/ 142 h 315"/>
                  <a:gd name="T4" fmla="*/ 203 w 203"/>
                  <a:gd name="T5" fmla="*/ 311 h 315"/>
                  <a:gd name="T6" fmla="*/ 167 w 203"/>
                  <a:gd name="T7" fmla="*/ 315 h 315"/>
                  <a:gd name="T8" fmla="*/ 153 w 203"/>
                  <a:gd name="T9" fmla="*/ 156 h 315"/>
                  <a:gd name="T10" fmla="*/ 42 w 203"/>
                  <a:gd name="T11" fmla="*/ 36 h 315"/>
                  <a:gd name="T12" fmla="*/ 0 w 203"/>
                  <a:gd name="T13" fmla="*/ 36 h 315"/>
                  <a:gd name="T14" fmla="*/ 0 w 203"/>
                  <a:gd name="T15" fmla="*/ 0 h 315"/>
                  <a:gd name="T16" fmla="*/ 59 w 203"/>
                  <a:gd name="T17" fmla="*/ 0 h 3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3"/>
                  <a:gd name="T28" fmla="*/ 0 h 315"/>
                  <a:gd name="T29" fmla="*/ 203 w 203"/>
                  <a:gd name="T30" fmla="*/ 315 h 3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3" h="315">
                    <a:moveTo>
                      <a:pt x="59" y="0"/>
                    </a:moveTo>
                    <a:lnTo>
                      <a:pt x="194" y="142"/>
                    </a:lnTo>
                    <a:lnTo>
                      <a:pt x="203" y="311"/>
                    </a:lnTo>
                    <a:lnTo>
                      <a:pt x="167" y="315"/>
                    </a:lnTo>
                    <a:lnTo>
                      <a:pt x="153" y="156"/>
                    </a:lnTo>
                    <a:lnTo>
                      <a:pt x="42" y="36"/>
                    </a:lnTo>
                    <a:lnTo>
                      <a:pt x="0" y="36"/>
                    </a:lnTo>
                    <a:lnTo>
                      <a:pt x="0" y="0"/>
                    </a:lnTo>
                    <a:lnTo>
                      <a:pt x="59" y="0"/>
                    </a:lnTo>
                    <a:close/>
                  </a:path>
                </a:pathLst>
              </a:custGeom>
              <a:solidFill>
                <a:schemeClr val="hlink"/>
              </a:solidFill>
              <a:ln w="9525">
                <a:noFill/>
                <a:round/>
                <a:headEnd/>
                <a:tailEnd/>
              </a:ln>
            </p:spPr>
            <p:txBody>
              <a:bodyPr/>
              <a:lstStyle/>
              <a:p>
                <a:endParaRPr lang="en-US">
                  <a:latin typeface="+mj-lt"/>
                </a:endParaRPr>
              </a:p>
            </p:txBody>
          </p:sp>
          <p:grpSp>
            <p:nvGrpSpPr>
              <p:cNvPr id="9339" name="Group 534"/>
              <p:cNvGrpSpPr>
                <a:grpSpLocks/>
              </p:cNvGrpSpPr>
              <p:nvPr/>
            </p:nvGrpSpPr>
            <p:grpSpPr bwMode="auto">
              <a:xfrm>
                <a:off x="3364" y="2642"/>
                <a:ext cx="1079" cy="905"/>
                <a:chOff x="3304" y="2654"/>
                <a:chExt cx="1079" cy="905"/>
              </a:xfrm>
            </p:grpSpPr>
            <p:grpSp>
              <p:nvGrpSpPr>
                <p:cNvPr id="9344" name="Group 159"/>
                <p:cNvGrpSpPr>
                  <a:grpSpLocks noChangeAspect="1"/>
                </p:cNvGrpSpPr>
                <p:nvPr/>
              </p:nvGrpSpPr>
              <p:grpSpPr bwMode="auto">
                <a:xfrm>
                  <a:off x="3304" y="3072"/>
                  <a:ext cx="601" cy="487"/>
                  <a:chOff x="3993" y="1010"/>
                  <a:chExt cx="378" cy="340"/>
                </a:xfrm>
              </p:grpSpPr>
              <p:sp>
                <p:nvSpPr>
                  <p:cNvPr id="9357" name="Rectangle 160"/>
                  <p:cNvSpPr>
                    <a:spLocks noChangeAspect="1" noChangeArrowheads="1"/>
                  </p:cNvSpPr>
                  <p:nvPr/>
                </p:nvSpPr>
                <p:spPr bwMode="auto">
                  <a:xfrm>
                    <a:off x="3993" y="1057"/>
                    <a:ext cx="294" cy="293"/>
                  </a:xfrm>
                  <a:prstGeom prst="rect">
                    <a:avLst/>
                  </a:prstGeom>
                  <a:solidFill>
                    <a:schemeClr val="accent1">
                      <a:lumMod val="20000"/>
                      <a:lumOff val="80000"/>
                    </a:schemeClr>
                  </a:solidFill>
                  <a:ln w="4826">
                    <a:solidFill>
                      <a:srgbClr val="000000"/>
                    </a:solidFill>
                    <a:miter lim="800000"/>
                    <a:headEnd/>
                    <a:tailEnd/>
                  </a:ln>
                </p:spPr>
                <p:txBody>
                  <a:bodyPr/>
                  <a:lstStyle/>
                  <a:p>
                    <a:endParaRPr lang="zh-CN" altLang="en-US">
                      <a:latin typeface="+mj-lt"/>
                      <a:ea typeface="宋体" charset="-122"/>
                    </a:endParaRPr>
                  </a:p>
                </p:txBody>
              </p:sp>
              <p:sp>
                <p:nvSpPr>
                  <p:cNvPr id="9358" name="Freeform 161"/>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9359" name="Freeform 162"/>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9345" name="Group 167"/>
                <p:cNvGrpSpPr>
                  <a:grpSpLocks noChangeAspect="1"/>
                </p:cNvGrpSpPr>
                <p:nvPr/>
              </p:nvGrpSpPr>
              <p:grpSpPr bwMode="auto">
                <a:xfrm>
                  <a:off x="3784" y="3086"/>
                  <a:ext cx="599" cy="471"/>
                  <a:chOff x="4324" y="1010"/>
                  <a:chExt cx="377" cy="330"/>
                </a:xfrm>
              </p:grpSpPr>
              <p:sp>
                <p:nvSpPr>
                  <p:cNvPr id="9354" name="Rectangle 168"/>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en-US">
                      <a:latin typeface="+mj-lt"/>
                      <a:ea typeface="宋体" charset="-122"/>
                    </a:endParaRPr>
                  </a:p>
                </p:txBody>
              </p:sp>
              <p:sp>
                <p:nvSpPr>
                  <p:cNvPr id="9355" name="Freeform 169"/>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sp>
                <p:nvSpPr>
                  <p:cNvPr id="9356" name="Freeform 170"/>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grpSp>
            <p:grpSp>
              <p:nvGrpSpPr>
                <p:cNvPr id="9346" name="Group 171"/>
                <p:cNvGrpSpPr>
                  <a:grpSpLocks noChangeAspect="1"/>
                </p:cNvGrpSpPr>
                <p:nvPr/>
              </p:nvGrpSpPr>
              <p:grpSpPr bwMode="auto">
                <a:xfrm>
                  <a:off x="3304" y="2654"/>
                  <a:ext cx="585" cy="477"/>
                  <a:chOff x="4820" y="778"/>
                  <a:chExt cx="356" cy="290"/>
                </a:xfrm>
              </p:grpSpPr>
              <p:sp>
                <p:nvSpPr>
                  <p:cNvPr id="9351" name="Rectangle 172"/>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en-US">
                      <a:latin typeface="+mj-lt"/>
                      <a:ea typeface="宋体" charset="-122"/>
                    </a:endParaRPr>
                  </a:p>
                </p:txBody>
              </p:sp>
              <p:sp>
                <p:nvSpPr>
                  <p:cNvPr id="9352" name="Freeform 173"/>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9353" name="Freeform 174"/>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nvGrpSpPr>
                <p:cNvPr id="9347" name="Group 179"/>
                <p:cNvGrpSpPr>
                  <a:grpSpLocks noChangeAspect="1"/>
                </p:cNvGrpSpPr>
                <p:nvPr/>
              </p:nvGrpSpPr>
              <p:grpSpPr bwMode="auto">
                <a:xfrm>
                  <a:off x="3784" y="2662"/>
                  <a:ext cx="599" cy="471"/>
                  <a:chOff x="4324" y="1010"/>
                  <a:chExt cx="377" cy="330"/>
                </a:xfrm>
              </p:grpSpPr>
              <p:sp>
                <p:nvSpPr>
                  <p:cNvPr id="9348" name="Rectangle 180"/>
                  <p:cNvSpPr>
                    <a:spLocks noChangeAspect="1" noChangeArrowheads="1"/>
                  </p:cNvSpPr>
                  <p:nvPr/>
                </p:nvSpPr>
                <p:spPr bwMode="auto">
                  <a:xfrm>
                    <a:off x="4324" y="1047"/>
                    <a:ext cx="293" cy="293"/>
                  </a:xfrm>
                  <a:prstGeom prst="rect">
                    <a:avLst/>
                  </a:prstGeom>
                  <a:solidFill>
                    <a:srgbClr val="FFFF00"/>
                  </a:solidFill>
                  <a:ln w="4826">
                    <a:solidFill>
                      <a:srgbClr val="000000"/>
                    </a:solidFill>
                    <a:miter lim="800000"/>
                    <a:headEnd/>
                    <a:tailEnd/>
                  </a:ln>
                </p:spPr>
                <p:txBody>
                  <a:bodyPr/>
                  <a:lstStyle/>
                  <a:p>
                    <a:endParaRPr lang="zh-CN" altLang="en-US">
                      <a:latin typeface="+mj-lt"/>
                      <a:ea typeface="宋体" charset="-122"/>
                    </a:endParaRPr>
                  </a:p>
                </p:txBody>
              </p:sp>
              <p:sp>
                <p:nvSpPr>
                  <p:cNvPr id="9349" name="Freeform 181"/>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9350" name="Freeform 182"/>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sp>
            <p:nvSpPr>
              <p:cNvPr id="9340" name="Freeform 434"/>
              <p:cNvSpPr>
                <a:spLocks noChangeAspect="1"/>
              </p:cNvSpPr>
              <p:nvPr/>
            </p:nvSpPr>
            <p:spPr bwMode="auto">
              <a:xfrm flipH="1">
                <a:off x="4404" y="3038"/>
                <a:ext cx="248" cy="208"/>
              </a:xfrm>
              <a:custGeom>
                <a:avLst/>
                <a:gdLst>
                  <a:gd name="T0" fmla="*/ 367 w 367"/>
                  <a:gd name="T1" fmla="*/ 2 h 314"/>
                  <a:gd name="T2" fmla="*/ 367 w 367"/>
                  <a:gd name="T3" fmla="*/ 314 h 314"/>
                  <a:gd name="T4" fmla="*/ 0 w 367"/>
                  <a:gd name="T5" fmla="*/ 314 h 314"/>
                  <a:gd name="T6" fmla="*/ 1 w 367"/>
                  <a:gd name="T7" fmla="*/ 63 h 314"/>
                  <a:gd name="T8" fmla="*/ 75 w 367"/>
                  <a:gd name="T9" fmla="*/ 41 h 314"/>
                  <a:gd name="T10" fmla="*/ 272 w 367"/>
                  <a:gd name="T11" fmla="*/ 2 h 314"/>
                  <a:gd name="T12" fmla="*/ 275 w 367"/>
                  <a:gd name="T13" fmla="*/ 2 h 314"/>
                  <a:gd name="T14" fmla="*/ 285 w 367"/>
                  <a:gd name="T15" fmla="*/ 1 h 314"/>
                  <a:gd name="T16" fmla="*/ 300 w 367"/>
                  <a:gd name="T17" fmla="*/ 1 h 314"/>
                  <a:gd name="T18" fmla="*/ 318 w 367"/>
                  <a:gd name="T19" fmla="*/ 0 h 314"/>
                  <a:gd name="T20" fmla="*/ 335 w 367"/>
                  <a:gd name="T21" fmla="*/ 0 h 314"/>
                  <a:gd name="T22" fmla="*/ 350 w 367"/>
                  <a:gd name="T23" fmla="*/ 0 h 314"/>
                  <a:gd name="T24" fmla="*/ 361 w 367"/>
                  <a:gd name="T25" fmla="*/ 1 h 314"/>
                  <a:gd name="T26" fmla="*/ 367 w 367"/>
                  <a:gd name="T27" fmla="*/ 2 h 3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7"/>
                  <a:gd name="T43" fmla="*/ 0 h 314"/>
                  <a:gd name="T44" fmla="*/ 367 w 367"/>
                  <a:gd name="T45" fmla="*/ 314 h 3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7" h="314">
                    <a:moveTo>
                      <a:pt x="367" y="2"/>
                    </a:moveTo>
                    <a:lnTo>
                      <a:pt x="367" y="314"/>
                    </a:lnTo>
                    <a:lnTo>
                      <a:pt x="0" y="314"/>
                    </a:lnTo>
                    <a:lnTo>
                      <a:pt x="1" y="63"/>
                    </a:lnTo>
                    <a:lnTo>
                      <a:pt x="75" y="41"/>
                    </a:lnTo>
                    <a:lnTo>
                      <a:pt x="272" y="2"/>
                    </a:lnTo>
                    <a:lnTo>
                      <a:pt x="275" y="2"/>
                    </a:lnTo>
                    <a:lnTo>
                      <a:pt x="285" y="1"/>
                    </a:lnTo>
                    <a:lnTo>
                      <a:pt x="300" y="1"/>
                    </a:lnTo>
                    <a:lnTo>
                      <a:pt x="318" y="0"/>
                    </a:lnTo>
                    <a:lnTo>
                      <a:pt x="335" y="0"/>
                    </a:lnTo>
                    <a:lnTo>
                      <a:pt x="350" y="0"/>
                    </a:lnTo>
                    <a:lnTo>
                      <a:pt x="361" y="1"/>
                    </a:lnTo>
                    <a:lnTo>
                      <a:pt x="367" y="2"/>
                    </a:lnTo>
                    <a:close/>
                  </a:path>
                </a:pathLst>
              </a:custGeom>
              <a:solidFill>
                <a:schemeClr val="tx2"/>
              </a:solidFill>
              <a:ln w="12700">
                <a:solidFill>
                  <a:schemeClr val="tx1"/>
                </a:solidFill>
                <a:round/>
                <a:headEnd/>
                <a:tailEnd/>
              </a:ln>
            </p:spPr>
            <p:txBody>
              <a:bodyPr/>
              <a:lstStyle/>
              <a:p>
                <a:endParaRPr lang="en-US">
                  <a:latin typeface="+mj-lt"/>
                </a:endParaRPr>
              </a:p>
            </p:txBody>
          </p:sp>
          <p:sp>
            <p:nvSpPr>
              <p:cNvPr id="9341" name="Freeform 435"/>
              <p:cNvSpPr>
                <a:spLocks noChangeAspect="1"/>
              </p:cNvSpPr>
              <p:nvPr/>
            </p:nvSpPr>
            <p:spPr bwMode="auto">
              <a:xfrm flipH="1">
                <a:off x="4404" y="3035"/>
                <a:ext cx="254" cy="54"/>
              </a:xfrm>
              <a:custGeom>
                <a:avLst/>
                <a:gdLst>
                  <a:gd name="T0" fmla="*/ 364 w 375"/>
                  <a:gd name="T1" fmla="*/ 3 h 83"/>
                  <a:gd name="T2" fmla="*/ 343 w 375"/>
                  <a:gd name="T3" fmla="*/ 1 h 83"/>
                  <a:gd name="T4" fmla="*/ 319 w 375"/>
                  <a:gd name="T5" fmla="*/ 0 h 83"/>
                  <a:gd name="T6" fmla="*/ 295 w 375"/>
                  <a:gd name="T7" fmla="*/ 1 h 83"/>
                  <a:gd name="T8" fmla="*/ 272 w 375"/>
                  <a:gd name="T9" fmla="*/ 2 h 83"/>
                  <a:gd name="T10" fmla="*/ 249 w 375"/>
                  <a:gd name="T11" fmla="*/ 4 h 83"/>
                  <a:gd name="T12" fmla="*/ 229 w 375"/>
                  <a:gd name="T13" fmla="*/ 7 h 83"/>
                  <a:gd name="T14" fmla="*/ 212 w 375"/>
                  <a:gd name="T15" fmla="*/ 9 h 83"/>
                  <a:gd name="T16" fmla="*/ 200 w 375"/>
                  <a:gd name="T17" fmla="*/ 10 h 83"/>
                  <a:gd name="T18" fmla="*/ 191 w 375"/>
                  <a:gd name="T19" fmla="*/ 11 h 83"/>
                  <a:gd name="T20" fmla="*/ 181 w 375"/>
                  <a:gd name="T21" fmla="*/ 13 h 83"/>
                  <a:gd name="T22" fmla="*/ 170 w 375"/>
                  <a:gd name="T23" fmla="*/ 15 h 83"/>
                  <a:gd name="T24" fmla="*/ 160 w 375"/>
                  <a:gd name="T25" fmla="*/ 17 h 83"/>
                  <a:gd name="T26" fmla="*/ 149 w 375"/>
                  <a:gd name="T27" fmla="*/ 19 h 83"/>
                  <a:gd name="T28" fmla="*/ 137 w 375"/>
                  <a:gd name="T29" fmla="*/ 22 h 83"/>
                  <a:gd name="T30" fmla="*/ 124 w 375"/>
                  <a:gd name="T31" fmla="*/ 24 h 83"/>
                  <a:gd name="T32" fmla="*/ 112 w 375"/>
                  <a:gd name="T33" fmla="*/ 26 h 83"/>
                  <a:gd name="T34" fmla="*/ 99 w 375"/>
                  <a:gd name="T35" fmla="*/ 30 h 83"/>
                  <a:gd name="T36" fmla="*/ 85 w 375"/>
                  <a:gd name="T37" fmla="*/ 33 h 83"/>
                  <a:gd name="T38" fmla="*/ 73 w 375"/>
                  <a:gd name="T39" fmla="*/ 36 h 83"/>
                  <a:gd name="T40" fmla="*/ 59 w 375"/>
                  <a:gd name="T41" fmla="*/ 41 h 83"/>
                  <a:gd name="T42" fmla="*/ 44 w 375"/>
                  <a:gd name="T43" fmla="*/ 45 h 83"/>
                  <a:gd name="T44" fmla="*/ 30 w 375"/>
                  <a:gd name="T45" fmla="*/ 49 h 83"/>
                  <a:gd name="T46" fmla="*/ 15 w 375"/>
                  <a:gd name="T47" fmla="*/ 54 h 83"/>
                  <a:gd name="T48" fmla="*/ 0 w 375"/>
                  <a:gd name="T49" fmla="*/ 60 h 83"/>
                  <a:gd name="T50" fmla="*/ 0 w 375"/>
                  <a:gd name="T51" fmla="*/ 83 h 83"/>
                  <a:gd name="T52" fmla="*/ 23 w 375"/>
                  <a:gd name="T53" fmla="*/ 76 h 83"/>
                  <a:gd name="T54" fmla="*/ 46 w 375"/>
                  <a:gd name="T55" fmla="*/ 69 h 83"/>
                  <a:gd name="T56" fmla="*/ 69 w 375"/>
                  <a:gd name="T57" fmla="*/ 63 h 83"/>
                  <a:gd name="T58" fmla="*/ 91 w 375"/>
                  <a:gd name="T59" fmla="*/ 57 h 83"/>
                  <a:gd name="T60" fmla="*/ 114 w 375"/>
                  <a:gd name="T61" fmla="*/ 51 h 83"/>
                  <a:gd name="T62" fmla="*/ 137 w 375"/>
                  <a:gd name="T63" fmla="*/ 46 h 83"/>
                  <a:gd name="T64" fmla="*/ 160 w 375"/>
                  <a:gd name="T65" fmla="*/ 41 h 83"/>
                  <a:gd name="T66" fmla="*/ 184 w 375"/>
                  <a:gd name="T67" fmla="*/ 36 h 83"/>
                  <a:gd name="T68" fmla="*/ 207 w 375"/>
                  <a:gd name="T69" fmla="*/ 32 h 83"/>
                  <a:gd name="T70" fmla="*/ 230 w 375"/>
                  <a:gd name="T71" fmla="*/ 27 h 83"/>
                  <a:gd name="T72" fmla="*/ 254 w 375"/>
                  <a:gd name="T73" fmla="*/ 24 h 83"/>
                  <a:gd name="T74" fmla="*/ 278 w 375"/>
                  <a:gd name="T75" fmla="*/ 20 h 83"/>
                  <a:gd name="T76" fmla="*/ 302 w 375"/>
                  <a:gd name="T77" fmla="*/ 17 h 83"/>
                  <a:gd name="T78" fmla="*/ 326 w 375"/>
                  <a:gd name="T79" fmla="*/ 15 h 83"/>
                  <a:gd name="T80" fmla="*/ 351 w 375"/>
                  <a:gd name="T81" fmla="*/ 11 h 83"/>
                  <a:gd name="T82" fmla="*/ 375 w 375"/>
                  <a:gd name="T83" fmla="*/ 9 h 83"/>
                  <a:gd name="T84" fmla="*/ 364 w 375"/>
                  <a:gd name="T85" fmla="*/ 3 h 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75"/>
                  <a:gd name="T130" fmla="*/ 0 h 83"/>
                  <a:gd name="T131" fmla="*/ 375 w 375"/>
                  <a:gd name="T132" fmla="*/ 83 h 8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75" h="83">
                    <a:moveTo>
                      <a:pt x="364" y="3"/>
                    </a:moveTo>
                    <a:lnTo>
                      <a:pt x="343" y="1"/>
                    </a:lnTo>
                    <a:lnTo>
                      <a:pt x="319" y="0"/>
                    </a:lnTo>
                    <a:lnTo>
                      <a:pt x="295" y="1"/>
                    </a:lnTo>
                    <a:lnTo>
                      <a:pt x="272" y="2"/>
                    </a:lnTo>
                    <a:lnTo>
                      <a:pt x="249" y="4"/>
                    </a:lnTo>
                    <a:lnTo>
                      <a:pt x="229" y="7"/>
                    </a:lnTo>
                    <a:lnTo>
                      <a:pt x="212" y="9"/>
                    </a:lnTo>
                    <a:lnTo>
                      <a:pt x="200" y="10"/>
                    </a:lnTo>
                    <a:lnTo>
                      <a:pt x="191" y="11"/>
                    </a:lnTo>
                    <a:lnTo>
                      <a:pt x="181" y="13"/>
                    </a:lnTo>
                    <a:lnTo>
                      <a:pt x="170" y="15"/>
                    </a:lnTo>
                    <a:lnTo>
                      <a:pt x="160" y="17"/>
                    </a:lnTo>
                    <a:lnTo>
                      <a:pt x="149" y="19"/>
                    </a:lnTo>
                    <a:lnTo>
                      <a:pt x="137" y="22"/>
                    </a:lnTo>
                    <a:lnTo>
                      <a:pt x="124" y="24"/>
                    </a:lnTo>
                    <a:lnTo>
                      <a:pt x="112" y="26"/>
                    </a:lnTo>
                    <a:lnTo>
                      <a:pt x="99" y="30"/>
                    </a:lnTo>
                    <a:lnTo>
                      <a:pt x="85" y="33"/>
                    </a:lnTo>
                    <a:lnTo>
                      <a:pt x="73" y="36"/>
                    </a:lnTo>
                    <a:lnTo>
                      <a:pt x="59" y="41"/>
                    </a:lnTo>
                    <a:lnTo>
                      <a:pt x="44" y="45"/>
                    </a:lnTo>
                    <a:lnTo>
                      <a:pt x="30" y="49"/>
                    </a:lnTo>
                    <a:lnTo>
                      <a:pt x="15" y="54"/>
                    </a:lnTo>
                    <a:lnTo>
                      <a:pt x="0" y="60"/>
                    </a:lnTo>
                    <a:lnTo>
                      <a:pt x="0" y="83"/>
                    </a:lnTo>
                    <a:lnTo>
                      <a:pt x="23" y="76"/>
                    </a:lnTo>
                    <a:lnTo>
                      <a:pt x="46" y="69"/>
                    </a:lnTo>
                    <a:lnTo>
                      <a:pt x="69" y="63"/>
                    </a:lnTo>
                    <a:lnTo>
                      <a:pt x="91" y="57"/>
                    </a:lnTo>
                    <a:lnTo>
                      <a:pt x="114" y="51"/>
                    </a:lnTo>
                    <a:lnTo>
                      <a:pt x="137" y="46"/>
                    </a:lnTo>
                    <a:lnTo>
                      <a:pt x="160" y="41"/>
                    </a:lnTo>
                    <a:lnTo>
                      <a:pt x="184" y="36"/>
                    </a:lnTo>
                    <a:lnTo>
                      <a:pt x="207" y="32"/>
                    </a:lnTo>
                    <a:lnTo>
                      <a:pt x="230" y="27"/>
                    </a:lnTo>
                    <a:lnTo>
                      <a:pt x="254" y="24"/>
                    </a:lnTo>
                    <a:lnTo>
                      <a:pt x="278" y="20"/>
                    </a:lnTo>
                    <a:lnTo>
                      <a:pt x="302" y="17"/>
                    </a:lnTo>
                    <a:lnTo>
                      <a:pt x="326" y="15"/>
                    </a:lnTo>
                    <a:lnTo>
                      <a:pt x="351" y="11"/>
                    </a:lnTo>
                    <a:lnTo>
                      <a:pt x="375" y="9"/>
                    </a:lnTo>
                    <a:lnTo>
                      <a:pt x="364" y="3"/>
                    </a:lnTo>
                    <a:close/>
                  </a:path>
                </a:pathLst>
              </a:custGeom>
              <a:solidFill>
                <a:schemeClr val="hlink"/>
              </a:solidFill>
              <a:ln w="9525">
                <a:noFill/>
                <a:round/>
                <a:headEnd/>
                <a:tailEnd/>
              </a:ln>
            </p:spPr>
            <p:txBody>
              <a:bodyPr/>
              <a:lstStyle/>
              <a:p>
                <a:endParaRPr lang="en-US">
                  <a:latin typeface="+mj-lt"/>
                </a:endParaRPr>
              </a:p>
            </p:txBody>
          </p:sp>
          <p:sp>
            <p:nvSpPr>
              <p:cNvPr id="9342" name="Freeform 437"/>
              <p:cNvSpPr>
                <a:spLocks noChangeAspect="1"/>
              </p:cNvSpPr>
              <p:nvPr/>
            </p:nvSpPr>
            <p:spPr bwMode="auto">
              <a:xfrm flipH="1">
                <a:off x="4404" y="3255"/>
                <a:ext cx="231" cy="343"/>
              </a:xfrm>
              <a:custGeom>
                <a:avLst/>
                <a:gdLst>
                  <a:gd name="T0" fmla="*/ 342 w 342"/>
                  <a:gd name="T1" fmla="*/ 0 h 517"/>
                  <a:gd name="T2" fmla="*/ 0 w 342"/>
                  <a:gd name="T3" fmla="*/ 4 h 517"/>
                  <a:gd name="T4" fmla="*/ 0 w 342"/>
                  <a:gd name="T5" fmla="*/ 514 h 517"/>
                  <a:gd name="T6" fmla="*/ 191 w 342"/>
                  <a:gd name="T7" fmla="*/ 517 h 517"/>
                  <a:gd name="T8" fmla="*/ 195 w 342"/>
                  <a:gd name="T9" fmla="*/ 467 h 517"/>
                  <a:gd name="T10" fmla="*/ 55 w 342"/>
                  <a:gd name="T11" fmla="*/ 463 h 517"/>
                  <a:gd name="T12" fmla="*/ 55 w 342"/>
                  <a:gd name="T13" fmla="*/ 31 h 517"/>
                  <a:gd name="T14" fmla="*/ 73 w 342"/>
                  <a:gd name="T15" fmla="*/ 37 h 517"/>
                  <a:gd name="T16" fmla="*/ 72 w 342"/>
                  <a:gd name="T17" fmla="*/ 452 h 517"/>
                  <a:gd name="T18" fmla="*/ 269 w 342"/>
                  <a:gd name="T19" fmla="*/ 452 h 517"/>
                  <a:gd name="T20" fmla="*/ 269 w 342"/>
                  <a:gd name="T21" fmla="*/ 497 h 517"/>
                  <a:gd name="T22" fmla="*/ 342 w 342"/>
                  <a:gd name="T23" fmla="*/ 497 h 517"/>
                  <a:gd name="T24" fmla="*/ 342 w 342"/>
                  <a:gd name="T25" fmla="*/ 0 h 5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2"/>
                  <a:gd name="T40" fmla="*/ 0 h 517"/>
                  <a:gd name="T41" fmla="*/ 342 w 342"/>
                  <a:gd name="T42" fmla="*/ 517 h 5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2" h="517">
                    <a:moveTo>
                      <a:pt x="342" y="0"/>
                    </a:moveTo>
                    <a:lnTo>
                      <a:pt x="0" y="4"/>
                    </a:lnTo>
                    <a:lnTo>
                      <a:pt x="0" y="514"/>
                    </a:lnTo>
                    <a:lnTo>
                      <a:pt x="191" y="517"/>
                    </a:lnTo>
                    <a:lnTo>
                      <a:pt x="195" y="467"/>
                    </a:lnTo>
                    <a:lnTo>
                      <a:pt x="55" y="463"/>
                    </a:lnTo>
                    <a:lnTo>
                      <a:pt x="55" y="31"/>
                    </a:lnTo>
                    <a:lnTo>
                      <a:pt x="73" y="37"/>
                    </a:lnTo>
                    <a:lnTo>
                      <a:pt x="72" y="452"/>
                    </a:lnTo>
                    <a:lnTo>
                      <a:pt x="269" y="452"/>
                    </a:lnTo>
                    <a:lnTo>
                      <a:pt x="269" y="497"/>
                    </a:lnTo>
                    <a:lnTo>
                      <a:pt x="342" y="497"/>
                    </a:lnTo>
                    <a:lnTo>
                      <a:pt x="342" y="0"/>
                    </a:lnTo>
                    <a:close/>
                  </a:path>
                </a:pathLst>
              </a:custGeom>
              <a:solidFill>
                <a:schemeClr val="tx2"/>
              </a:solidFill>
              <a:ln w="12700">
                <a:solidFill>
                  <a:schemeClr val="tx1"/>
                </a:solidFill>
                <a:round/>
                <a:headEnd/>
                <a:tailEnd/>
              </a:ln>
            </p:spPr>
            <p:txBody>
              <a:bodyPr/>
              <a:lstStyle/>
              <a:p>
                <a:endParaRPr lang="en-US">
                  <a:latin typeface="+mj-lt"/>
                </a:endParaRPr>
              </a:p>
            </p:txBody>
          </p:sp>
          <p:sp>
            <p:nvSpPr>
              <p:cNvPr id="9343" name="Freeform 438"/>
              <p:cNvSpPr>
                <a:spLocks noChangeAspect="1"/>
              </p:cNvSpPr>
              <p:nvPr/>
            </p:nvSpPr>
            <p:spPr bwMode="auto">
              <a:xfrm flipH="1">
                <a:off x="4407" y="3254"/>
                <a:ext cx="233" cy="240"/>
              </a:xfrm>
              <a:custGeom>
                <a:avLst/>
                <a:gdLst>
                  <a:gd name="T0" fmla="*/ 287 w 347"/>
                  <a:gd name="T1" fmla="*/ 0 h 363"/>
                  <a:gd name="T2" fmla="*/ 7 w 347"/>
                  <a:gd name="T3" fmla="*/ 324 h 363"/>
                  <a:gd name="T4" fmla="*/ 0 w 347"/>
                  <a:gd name="T5" fmla="*/ 363 h 363"/>
                  <a:gd name="T6" fmla="*/ 102 w 347"/>
                  <a:gd name="T7" fmla="*/ 357 h 363"/>
                  <a:gd name="T8" fmla="*/ 347 w 347"/>
                  <a:gd name="T9" fmla="*/ 62 h 363"/>
                  <a:gd name="T10" fmla="*/ 347 w 347"/>
                  <a:gd name="T11" fmla="*/ 6 h 363"/>
                  <a:gd name="T12" fmla="*/ 287 w 347"/>
                  <a:gd name="T13" fmla="*/ 0 h 363"/>
                  <a:gd name="T14" fmla="*/ 0 60000 65536"/>
                  <a:gd name="T15" fmla="*/ 0 60000 65536"/>
                  <a:gd name="T16" fmla="*/ 0 60000 65536"/>
                  <a:gd name="T17" fmla="*/ 0 60000 65536"/>
                  <a:gd name="T18" fmla="*/ 0 60000 65536"/>
                  <a:gd name="T19" fmla="*/ 0 60000 65536"/>
                  <a:gd name="T20" fmla="*/ 0 60000 65536"/>
                  <a:gd name="T21" fmla="*/ 0 w 347"/>
                  <a:gd name="T22" fmla="*/ 0 h 363"/>
                  <a:gd name="T23" fmla="*/ 347 w 347"/>
                  <a:gd name="T24" fmla="*/ 363 h 3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7" h="363">
                    <a:moveTo>
                      <a:pt x="287" y="0"/>
                    </a:moveTo>
                    <a:lnTo>
                      <a:pt x="7" y="324"/>
                    </a:lnTo>
                    <a:lnTo>
                      <a:pt x="0" y="363"/>
                    </a:lnTo>
                    <a:lnTo>
                      <a:pt x="102" y="357"/>
                    </a:lnTo>
                    <a:lnTo>
                      <a:pt x="347" y="62"/>
                    </a:lnTo>
                    <a:lnTo>
                      <a:pt x="347" y="6"/>
                    </a:lnTo>
                    <a:lnTo>
                      <a:pt x="287" y="0"/>
                    </a:lnTo>
                    <a:close/>
                  </a:path>
                </a:pathLst>
              </a:custGeom>
              <a:solidFill>
                <a:schemeClr val="accent1"/>
              </a:solidFill>
              <a:ln w="9525">
                <a:noFill/>
                <a:round/>
                <a:headEnd/>
                <a:tailEnd/>
              </a:ln>
            </p:spPr>
            <p:txBody>
              <a:bodyPr/>
              <a:lstStyle/>
              <a:p>
                <a:endParaRPr lang="en-US">
                  <a:latin typeface="+mj-lt"/>
                </a:endParaRPr>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140"/>
          <p:cNvSpPr>
            <a:spLocks noGrp="1" noChangeArrowheads="1"/>
          </p:cNvSpPr>
          <p:nvPr>
            <p:ph type="title"/>
          </p:nvPr>
        </p:nvSpPr>
        <p:spPr>
          <a:noFill/>
        </p:spPr>
        <p:txBody>
          <a:bodyPr/>
          <a:lstStyle/>
          <a:p>
            <a:pPr eaLnBrk="1" hangingPunct="1"/>
            <a:r>
              <a:rPr lang="en-US" altLang="zh-CN" smtClean="0">
                <a:ea typeface="宋体" charset="-122"/>
              </a:rPr>
              <a:t>Key Events</a:t>
            </a:r>
          </a:p>
        </p:txBody>
      </p:sp>
      <p:sp>
        <p:nvSpPr>
          <p:cNvPr id="1027" name="Footer Placeholder 2"/>
          <p:cNvSpPr>
            <a:spLocks noGrp="1"/>
          </p:cNvSpPr>
          <p:nvPr>
            <p:ph type="ftr" sz="quarter" idx="10"/>
          </p:nvPr>
        </p:nvSpPr>
        <p:spPr>
          <a:noFill/>
        </p:spPr>
        <p:txBody>
          <a:bodyPr/>
          <a:lstStyle/>
          <a:p>
            <a:r>
              <a:rPr lang="en-US" altLang="zh-CN"/>
              <a:t>AS-IN-040</a:t>
            </a:r>
          </a:p>
        </p:txBody>
      </p:sp>
      <p:graphicFrame>
        <p:nvGraphicFramePr>
          <p:cNvPr id="1026" name="Object 279"/>
          <p:cNvGraphicFramePr>
            <a:graphicFrameLocks noChangeAspect="1"/>
          </p:cNvGraphicFramePr>
          <p:nvPr/>
        </p:nvGraphicFramePr>
        <p:xfrm>
          <a:off x="2809875" y="890588"/>
          <a:ext cx="3709988" cy="4575175"/>
        </p:xfrm>
        <a:graphic>
          <a:graphicData uri="http://schemas.openxmlformats.org/presentationml/2006/ole">
            <p:oleObj spid="_x0000_s1026" name="Microsoft ClipArt Gallery" r:id="rId3" imgW="2826720" imgH="3497040" progId="">
              <p:embed/>
            </p:oleObj>
          </a:graphicData>
        </a:graphic>
      </p:graphicFrame>
      <p:sp>
        <p:nvSpPr>
          <p:cNvPr id="1029" name="Text Box 280"/>
          <p:cNvSpPr txBox="1">
            <a:spLocks noChangeArrowheads="1"/>
          </p:cNvSpPr>
          <p:nvPr/>
        </p:nvSpPr>
        <p:spPr bwMode="auto">
          <a:xfrm>
            <a:off x="3615669" y="517525"/>
            <a:ext cx="1977749"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altLang="zh-CN" sz="2500" b="1" i="1">
                <a:latin typeface="+mj-lt"/>
                <a:ea typeface="宋体" charset="-122"/>
              </a:rPr>
              <a:t>Sales Order</a:t>
            </a:r>
            <a:endParaRPr kumimoji="1" lang="en-US" altLang="zh-CN" sz="2500" b="1" i="1">
              <a:solidFill>
                <a:srgbClr val="FF3300"/>
              </a:solidFill>
              <a:latin typeface="+mj-lt"/>
              <a:ea typeface="宋体" charset="-122"/>
            </a:endParaRPr>
          </a:p>
        </p:txBody>
      </p:sp>
      <p:sp>
        <p:nvSpPr>
          <p:cNvPr id="1030" name="Rectangle 281"/>
          <p:cNvSpPr>
            <a:spLocks noChangeArrowheads="1"/>
          </p:cNvSpPr>
          <p:nvPr/>
        </p:nvSpPr>
        <p:spPr bwMode="auto">
          <a:xfrm>
            <a:off x="7185025" y="1358900"/>
            <a:ext cx="1585913" cy="381000"/>
          </a:xfrm>
          <a:prstGeom prst="rect">
            <a:avLst/>
          </a:prstGeom>
          <a:noFill/>
          <a:ln w="9525">
            <a:noFill/>
            <a:miter lim="800000"/>
            <a:headEnd/>
            <a:tailEnd/>
          </a:ln>
        </p:spPr>
        <p:txBody>
          <a:bodyPr wrap="none" lIns="0" tIns="0" rIns="0" bIns="0">
            <a:spAutoFit/>
          </a:bodyPr>
          <a:lstStyle/>
          <a:p>
            <a:pPr eaLnBrk="0" hangingPunct="0"/>
            <a:r>
              <a:rPr kumimoji="1" lang="en-US" altLang="zh-CN" sz="2500" b="1" i="1">
                <a:solidFill>
                  <a:srgbClr val="000000"/>
                </a:solidFill>
                <a:latin typeface="+mj-lt"/>
                <a:ea typeface="宋体" charset="-122"/>
              </a:rPr>
              <a:t>Allocation</a:t>
            </a:r>
            <a:endParaRPr kumimoji="1" lang="en-US" altLang="zh-CN" sz="2500" b="1" i="1">
              <a:latin typeface="+mj-lt"/>
              <a:ea typeface="宋体" charset="-122"/>
            </a:endParaRPr>
          </a:p>
        </p:txBody>
      </p:sp>
      <p:sp>
        <p:nvSpPr>
          <p:cNvPr id="1031" name="Rectangle 282"/>
          <p:cNvSpPr>
            <a:spLocks noChangeArrowheads="1"/>
          </p:cNvSpPr>
          <p:nvPr/>
        </p:nvSpPr>
        <p:spPr bwMode="auto">
          <a:xfrm>
            <a:off x="5934075" y="3773488"/>
            <a:ext cx="1344613" cy="473075"/>
          </a:xfrm>
          <a:prstGeom prst="rect">
            <a:avLst/>
          </a:prstGeom>
          <a:noFill/>
          <a:ln w="38100">
            <a:noFill/>
            <a:miter lim="800000"/>
            <a:headEnd/>
            <a:tailEnd/>
          </a:ln>
        </p:spPr>
        <p:txBody>
          <a:bodyPr wrap="none" anchor="ctr">
            <a:spAutoFit/>
          </a:bodyPr>
          <a:lstStyle/>
          <a:p>
            <a:pPr eaLnBrk="0" hangingPunct="0"/>
            <a:r>
              <a:rPr kumimoji="1" lang="en-US" altLang="zh-CN" sz="2500" b="1" i="1">
                <a:solidFill>
                  <a:srgbClr val="000000"/>
                </a:solidFill>
                <a:latin typeface="+mj-lt"/>
                <a:ea typeface="宋体" charset="-122"/>
              </a:rPr>
              <a:t>Picking</a:t>
            </a:r>
          </a:p>
        </p:txBody>
      </p:sp>
      <p:sp>
        <p:nvSpPr>
          <p:cNvPr id="1032" name="Text Box 283"/>
          <p:cNvSpPr txBox="1">
            <a:spLocks noChangeArrowheads="1"/>
          </p:cNvSpPr>
          <p:nvPr/>
        </p:nvSpPr>
        <p:spPr bwMode="auto">
          <a:xfrm>
            <a:off x="1647826" y="4227513"/>
            <a:ext cx="1349372"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altLang="zh-CN" sz="2500" b="1" i="1">
                <a:latin typeface="+mj-lt"/>
                <a:ea typeface="宋体" charset="-122"/>
              </a:rPr>
              <a:t>Invoice</a:t>
            </a:r>
          </a:p>
        </p:txBody>
      </p:sp>
      <p:sp>
        <p:nvSpPr>
          <p:cNvPr id="1033" name="Text Box 284"/>
          <p:cNvSpPr txBox="1">
            <a:spLocks noChangeArrowheads="1"/>
          </p:cNvSpPr>
          <p:nvPr/>
        </p:nvSpPr>
        <p:spPr bwMode="auto">
          <a:xfrm>
            <a:off x="4600575" y="5732463"/>
            <a:ext cx="1582738" cy="473075"/>
          </a:xfrm>
          <a:prstGeom prst="rect">
            <a:avLst/>
          </a:prstGeom>
          <a:noFill/>
          <a:ln w="9525">
            <a:noFill/>
            <a:miter lim="800000"/>
            <a:headEnd/>
            <a:tailEnd/>
          </a:ln>
        </p:spPr>
        <p:txBody>
          <a:bodyPr wrap="none">
            <a:spAutoFit/>
          </a:bodyPr>
          <a:lstStyle/>
          <a:p>
            <a:pPr algn="l" eaLnBrk="0" hangingPunct="0"/>
            <a:r>
              <a:rPr kumimoji="1" lang="en-US" altLang="zh-CN" sz="2500" b="1" i="1">
                <a:latin typeface="+mj-lt"/>
                <a:ea typeface="宋体" charset="-122"/>
              </a:rPr>
              <a:t>Shipping</a:t>
            </a:r>
          </a:p>
        </p:txBody>
      </p:sp>
      <p:grpSp>
        <p:nvGrpSpPr>
          <p:cNvPr id="1034" name="Group 285"/>
          <p:cNvGrpSpPr>
            <a:grpSpLocks/>
          </p:cNvGrpSpPr>
          <p:nvPr/>
        </p:nvGrpSpPr>
        <p:grpSpPr bwMode="auto">
          <a:xfrm>
            <a:off x="3722688" y="1300163"/>
            <a:ext cx="1525587" cy="1035050"/>
            <a:chOff x="2328" y="2066"/>
            <a:chExt cx="837" cy="568"/>
          </a:xfrm>
        </p:grpSpPr>
        <p:grpSp>
          <p:nvGrpSpPr>
            <p:cNvPr id="1124" name="Group 286"/>
            <p:cNvGrpSpPr>
              <a:grpSpLocks/>
            </p:cNvGrpSpPr>
            <p:nvPr/>
          </p:nvGrpSpPr>
          <p:grpSpPr bwMode="auto">
            <a:xfrm flipH="1">
              <a:off x="2328" y="2130"/>
              <a:ext cx="549" cy="481"/>
              <a:chOff x="2342" y="2023"/>
              <a:chExt cx="249" cy="319"/>
            </a:xfrm>
          </p:grpSpPr>
          <p:sp>
            <p:nvSpPr>
              <p:cNvPr id="1136" name="Freeform 287"/>
              <p:cNvSpPr>
                <a:spLocks/>
              </p:cNvSpPr>
              <p:nvPr/>
            </p:nvSpPr>
            <p:spPr bwMode="auto">
              <a:xfrm>
                <a:off x="2345" y="2028"/>
                <a:ext cx="179" cy="312"/>
              </a:xfrm>
              <a:custGeom>
                <a:avLst/>
                <a:gdLst>
                  <a:gd name="T0" fmla="*/ 306 w 537"/>
                  <a:gd name="T1" fmla="*/ 0 h 937"/>
                  <a:gd name="T2" fmla="*/ 227 w 537"/>
                  <a:gd name="T3" fmla="*/ 4 h 937"/>
                  <a:gd name="T4" fmla="*/ 182 w 537"/>
                  <a:gd name="T5" fmla="*/ 79 h 937"/>
                  <a:gd name="T6" fmla="*/ 56 w 537"/>
                  <a:gd name="T7" fmla="*/ 202 h 937"/>
                  <a:gd name="T8" fmla="*/ 0 w 537"/>
                  <a:gd name="T9" fmla="*/ 269 h 937"/>
                  <a:gd name="T10" fmla="*/ 37 w 537"/>
                  <a:gd name="T11" fmla="*/ 447 h 937"/>
                  <a:gd name="T12" fmla="*/ 66 w 537"/>
                  <a:gd name="T13" fmla="*/ 581 h 937"/>
                  <a:gd name="T14" fmla="*/ 142 w 537"/>
                  <a:gd name="T15" fmla="*/ 736 h 937"/>
                  <a:gd name="T16" fmla="*/ 273 w 537"/>
                  <a:gd name="T17" fmla="*/ 846 h 937"/>
                  <a:gd name="T18" fmla="*/ 417 w 537"/>
                  <a:gd name="T19" fmla="*/ 937 h 937"/>
                  <a:gd name="T20" fmla="*/ 421 w 537"/>
                  <a:gd name="T21" fmla="*/ 913 h 937"/>
                  <a:gd name="T22" fmla="*/ 432 w 537"/>
                  <a:gd name="T23" fmla="*/ 909 h 937"/>
                  <a:gd name="T24" fmla="*/ 432 w 537"/>
                  <a:gd name="T25" fmla="*/ 898 h 937"/>
                  <a:gd name="T26" fmla="*/ 432 w 537"/>
                  <a:gd name="T27" fmla="*/ 885 h 937"/>
                  <a:gd name="T28" fmla="*/ 432 w 537"/>
                  <a:gd name="T29" fmla="*/ 874 h 937"/>
                  <a:gd name="T30" fmla="*/ 432 w 537"/>
                  <a:gd name="T31" fmla="*/ 863 h 937"/>
                  <a:gd name="T32" fmla="*/ 444 w 537"/>
                  <a:gd name="T33" fmla="*/ 858 h 937"/>
                  <a:gd name="T34" fmla="*/ 455 w 537"/>
                  <a:gd name="T35" fmla="*/ 858 h 937"/>
                  <a:gd name="T36" fmla="*/ 467 w 537"/>
                  <a:gd name="T37" fmla="*/ 858 h 937"/>
                  <a:gd name="T38" fmla="*/ 477 w 537"/>
                  <a:gd name="T39" fmla="*/ 850 h 937"/>
                  <a:gd name="T40" fmla="*/ 477 w 537"/>
                  <a:gd name="T41" fmla="*/ 839 h 937"/>
                  <a:gd name="T42" fmla="*/ 477 w 537"/>
                  <a:gd name="T43" fmla="*/ 826 h 937"/>
                  <a:gd name="T44" fmla="*/ 477 w 537"/>
                  <a:gd name="T45" fmla="*/ 815 h 937"/>
                  <a:gd name="T46" fmla="*/ 489 w 537"/>
                  <a:gd name="T47" fmla="*/ 811 h 937"/>
                  <a:gd name="T48" fmla="*/ 500 w 537"/>
                  <a:gd name="T49" fmla="*/ 811 h 937"/>
                  <a:gd name="T50" fmla="*/ 511 w 537"/>
                  <a:gd name="T51" fmla="*/ 811 h 937"/>
                  <a:gd name="T52" fmla="*/ 519 w 537"/>
                  <a:gd name="T53" fmla="*/ 799 h 937"/>
                  <a:gd name="T54" fmla="*/ 515 w 537"/>
                  <a:gd name="T55" fmla="*/ 787 h 937"/>
                  <a:gd name="T56" fmla="*/ 515 w 537"/>
                  <a:gd name="T57" fmla="*/ 775 h 937"/>
                  <a:gd name="T58" fmla="*/ 526 w 537"/>
                  <a:gd name="T59" fmla="*/ 767 h 937"/>
                  <a:gd name="T60" fmla="*/ 537 w 537"/>
                  <a:gd name="T61" fmla="*/ 764 h 937"/>
                  <a:gd name="T62" fmla="*/ 339 w 537"/>
                  <a:gd name="T63" fmla="*/ 672 h 937"/>
                  <a:gd name="T64" fmla="*/ 145 w 537"/>
                  <a:gd name="T65" fmla="*/ 407 h 937"/>
                  <a:gd name="T66" fmla="*/ 153 w 537"/>
                  <a:gd name="T67" fmla="*/ 249 h 937"/>
                  <a:gd name="T68" fmla="*/ 287 w 537"/>
                  <a:gd name="T69" fmla="*/ 83 h 937"/>
                  <a:gd name="T70" fmla="*/ 306 w 537"/>
                  <a:gd name="T71" fmla="*/ 0 h 9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37"/>
                  <a:gd name="T109" fmla="*/ 0 h 937"/>
                  <a:gd name="T110" fmla="*/ 537 w 537"/>
                  <a:gd name="T111" fmla="*/ 937 h 9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37" h="937">
                    <a:moveTo>
                      <a:pt x="306" y="0"/>
                    </a:moveTo>
                    <a:lnTo>
                      <a:pt x="227" y="4"/>
                    </a:lnTo>
                    <a:lnTo>
                      <a:pt x="182" y="79"/>
                    </a:lnTo>
                    <a:lnTo>
                      <a:pt x="56" y="202"/>
                    </a:lnTo>
                    <a:lnTo>
                      <a:pt x="0" y="269"/>
                    </a:lnTo>
                    <a:lnTo>
                      <a:pt x="37" y="447"/>
                    </a:lnTo>
                    <a:lnTo>
                      <a:pt x="66" y="581"/>
                    </a:lnTo>
                    <a:lnTo>
                      <a:pt x="142" y="736"/>
                    </a:lnTo>
                    <a:lnTo>
                      <a:pt x="273" y="846"/>
                    </a:lnTo>
                    <a:lnTo>
                      <a:pt x="417" y="937"/>
                    </a:lnTo>
                    <a:lnTo>
                      <a:pt x="421" y="913"/>
                    </a:lnTo>
                    <a:lnTo>
                      <a:pt x="432" y="909"/>
                    </a:lnTo>
                    <a:lnTo>
                      <a:pt x="432" y="898"/>
                    </a:lnTo>
                    <a:lnTo>
                      <a:pt x="432" y="885"/>
                    </a:lnTo>
                    <a:lnTo>
                      <a:pt x="432" y="874"/>
                    </a:lnTo>
                    <a:lnTo>
                      <a:pt x="432" y="863"/>
                    </a:lnTo>
                    <a:lnTo>
                      <a:pt x="444" y="858"/>
                    </a:lnTo>
                    <a:lnTo>
                      <a:pt x="455" y="858"/>
                    </a:lnTo>
                    <a:lnTo>
                      <a:pt x="467" y="858"/>
                    </a:lnTo>
                    <a:lnTo>
                      <a:pt x="477" y="850"/>
                    </a:lnTo>
                    <a:lnTo>
                      <a:pt x="477" y="839"/>
                    </a:lnTo>
                    <a:lnTo>
                      <a:pt x="477" y="826"/>
                    </a:lnTo>
                    <a:lnTo>
                      <a:pt x="477" y="815"/>
                    </a:lnTo>
                    <a:lnTo>
                      <a:pt x="489" y="811"/>
                    </a:lnTo>
                    <a:lnTo>
                      <a:pt x="500" y="811"/>
                    </a:lnTo>
                    <a:lnTo>
                      <a:pt x="511" y="811"/>
                    </a:lnTo>
                    <a:lnTo>
                      <a:pt x="519" y="799"/>
                    </a:lnTo>
                    <a:lnTo>
                      <a:pt x="515" y="787"/>
                    </a:lnTo>
                    <a:lnTo>
                      <a:pt x="515" y="775"/>
                    </a:lnTo>
                    <a:lnTo>
                      <a:pt x="526" y="767"/>
                    </a:lnTo>
                    <a:lnTo>
                      <a:pt x="537" y="764"/>
                    </a:lnTo>
                    <a:lnTo>
                      <a:pt x="339" y="672"/>
                    </a:lnTo>
                    <a:lnTo>
                      <a:pt x="145" y="407"/>
                    </a:lnTo>
                    <a:lnTo>
                      <a:pt x="153" y="249"/>
                    </a:lnTo>
                    <a:lnTo>
                      <a:pt x="287" y="83"/>
                    </a:lnTo>
                    <a:lnTo>
                      <a:pt x="306" y="0"/>
                    </a:lnTo>
                    <a:close/>
                  </a:path>
                </a:pathLst>
              </a:custGeom>
              <a:solidFill>
                <a:srgbClr val="B2B2B2"/>
              </a:solidFill>
              <a:ln w="9525">
                <a:noFill/>
                <a:round/>
                <a:headEnd/>
                <a:tailEnd/>
              </a:ln>
            </p:spPr>
            <p:txBody>
              <a:bodyPr/>
              <a:lstStyle/>
              <a:p>
                <a:endParaRPr lang="en-US">
                  <a:latin typeface="+mj-lt"/>
                </a:endParaRPr>
              </a:p>
            </p:txBody>
          </p:sp>
          <p:sp>
            <p:nvSpPr>
              <p:cNvPr id="1137" name="Freeform 288"/>
              <p:cNvSpPr>
                <a:spLocks/>
              </p:cNvSpPr>
              <p:nvPr/>
            </p:nvSpPr>
            <p:spPr bwMode="auto">
              <a:xfrm>
                <a:off x="2369" y="2025"/>
                <a:ext cx="218" cy="257"/>
              </a:xfrm>
              <a:custGeom>
                <a:avLst/>
                <a:gdLst>
                  <a:gd name="T0" fmla="*/ 254 w 653"/>
                  <a:gd name="T1" fmla="*/ 83 h 772"/>
                  <a:gd name="T2" fmla="*/ 292 w 653"/>
                  <a:gd name="T3" fmla="*/ 214 h 772"/>
                  <a:gd name="T4" fmla="*/ 335 w 653"/>
                  <a:gd name="T5" fmla="*/ 273 h 772"/>
                  <a:gd name="T6" fmla="*/ 437 w 653"/>
                  <a:gd name="T7" fmla="*/ 341 h 772"/>
                  <a:gd name="T8" fmla="*/ 583 w 653"/>
                  <a:gd name="T9" fmla="*/ 356 h 772"/>
                  <a:gd name="T10" fmla="*/ 653 w 653"/>
                  <a:gd name="T11" fmla="*/ 360 h 772"/>
                  <a:gd name="T12" fmla="*/ 643 w 653"/>
                  <a:gd name="T13" fmla="*/ 483 h 772"/>
                  <a:gd name="T14" fmla="*/ 589 w 653"/>
                  <a:gd name="T15" fmla="*/ 625 h 772"/>
                  <a:gd name="T16" fmla="*/ 496 w 653"/>
                  <a:gd name="T17" fmla="*/ 741 h 772"/>
                  <a:gd name="T18" fmla="*/ 467 w 653"/>
                  <a:gd name="T19" fmla="*/ 772 h 772"/>
                  <a:gd name="T20" fmla="*/ 288 w 653"/>
                  <a:gd name="T21" fmla="*/ 745 h 772"/>
                  <a:gd name="T22" fmla="*/ 149 w 653"/>
                  <a:gd name="T23" fmla="*/ 666 h 772"/>
                  <a:gd name="T24" fmla="*/ 86 w 653"/>
                  <a:gd name="T25" fmla="*/ 586 h 772"/>
                  <a:gd name="T26" fmla="*/ 30 w 653"/>
                  <a:gd name="T27" fmla="*/ 413 h 772"/>
                  <a:gd name="T28" fmla="*/ 0 w 653"/>
                  <a:gd name="T29" fmla="*/ 273 h 772"/>
                  <a:gd name="T30" fmla="*/ 161 w 653"/>
                  <a:gd name="T31" fmla="*/ 104 h 772"/>
                  <a:gd name="T32" fmla="*/ 240 w 653"/>
                  <a:gd name="T33" fmla="*/ 0 h 772"/>
                  <a:gd name="T34" fmla="*/ 254 w 653"/>
                  <a:gd name="T35" fmla="*/ 83 h 7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53"/>
                  <a:gd name="T55" fmla="*/ 0 h 772"/>
                  <a:gd name="T56" fmla="*/ 653 w 653"/>
                  <a:gd name="T57" fmla="*/ 772 h 7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53" h="772">
                    <a:moveTo>
                      <a:pt x="254" y="83"/>
                    </a:moveTo>
                    <a:lnTo>
                      <a:pt x="292" y="214"/>
                    </a:lnTo>
                    <a:lnTo>
                      <a:pt x="335" y="273"/>
                    </a:lnTo>
                    <a:lnTo>
                      <a:pt x="437" y="341"/>
                    </a:lnTo>
                    <a:lnTo>
                      <a:pt x="583" y="356"/>
                    </a:lnTo>
                    <a:lnTo>
                      <a:pt x="653" y="360"/>
                    </a:lnTo>
                    <a:lnTo>
                      <a:pt x="643" y="483"/>
                    </a:lnTo>
                    <a:lnTo>
                      <a:pt x="589" y="625"/>
                    </a:lnTo>
                    <a:lnTo>
                      <a:pt x="496" y="741"/>
                    </a:lnTo>
                    <a:lnTo>
                      <a:pt x="467" y="772"/>
                    </a:lnTo>
                    <a:lnTo>
                      <a:pt x="288" y="745"/>
                    </a:lnTo>
                    <a:lnTo>
                      <a:pt x="149" y="666"/>
                    </a:lnTo>
                    <a:lnTo>
                      <a:pt x="86" y="586"/>
                    </a:lnTo>
                    <a:lnTo>
                      <a:pt x="30" y="413"/>
                    </a:lnTo>
                    <a:lnTo>
                      <a:pt x="0" y="273"/>
                    </a:lnTo>
                    <a:lnTo>
                      <a:pt x="161" y="104"/>
                    </a:lnTo>
                    <a:lnTo>
                      <a:pt x="240" y="0"/>
                    </a:lnTo>
                    <a:lnTo>
                      <a:pt x="254" y="83"/>
                    </a:lnTo>
                    <a:close/>
                  </a:path>
                </a:pathLst>
              </a:custGeom>
              <a:solidFill>
                <a:srgbClr val="DDDDDD"/>
              </a:solidFill>
              <a:ln w="9525">
                <a:noFill/>
                <a:round/>
                <a:headEnd/>
                <a:tailEnd/>
              </a:ln>
            </p:spPr>
            <p:txBody>
              <a:bodyPr/>
              <a:lstStyle/>
              <a:p>
                <a:endParaRPr lang="en-US">
                  <a:latin typeface="+mj-lt"/>
                </a:endParaRPr>
              </a:p>
            </p:txBody>
          </p:sp>
          <p:sp>
            <p:nvSpPr>
              <p:cNvPr id="1138" name="Freeform 289"/>
              <p:cNvSpPr>
                <a:spLocks/>
              </p:cNvSpPr>
              <p:nvPr/>
            </p:nvSpPr>
            <p:spPr bwMode="auto">
              <a:xfrm>
                <a:off x="2342" y="2023"/>
                <a:ext cx="249" cy="319"/>
              </a:xfrm>
              <a:custGeom>
                <a:avLst/>
                <a:gdLst>
                  <a:gd name="T0" fmla="*/ 227 w 747"/>
                  <a:gd name="T1" fmla="*/ 107 h 955"/>
                  <a:gd name="T2" fmla="*/ 194 w 747"/>
                  <a:gd name="T3" fmla="*/ 107 h 955"/>
                  <a:gd name="T4" fmla="*/ 19 w 747"/>
                  <a:gd name="T5" fmla="*/ 285 h 955"/>
                  <a:gd name="T6" fmla="*/ 86 w 747"/>
                  <a:gd name="T7" fmla="*/ 594 h 955"/>
                  <a:gd name="T8" fmla="*/ 187 w 747"/>
                  <a:gd name="T9" fmla="*/ 773 h 955"/>
                  <a:gd name="T10" fmla="*/ 403 w 747"/>
                  <a:gd name="T11" fmla="*/ 922 h 955"/>
                  <a:gd name="T12" fmla="*/ 324 w 747"/>
                  <a:gd name="T13" fmla="*/ 848 h 955"/>
                  <a:gd name="T14" fmla="*/ 112 w 747"/>
                  <a:gd name="T15" fmla="*/ 626 h 955"/>
                  <a:gd name="T16" fmla="*/ 165 w 747"/>
                  <a:gd name="T17" fmla="*/ 701 h 955"/>
                  <a:gd name="T18" fmla="*/ 322 w 747"/>
                  <a:gd name="T19" fmla="*/ 819 h 955"/>
                  <a:gd name="T20" fmla="*/ 429 w 747"/>
                  <a:gd name="T21" fmla="*/ 863 h 955"/>
                  <a:gd name="T22" fmla="*/ 444 w 747"/>
                  <a:gd name="T23" fmla="*/ 852 h 955"/>
                  <a:gd name="T24" fmla="*/ 370 w 747"/>
                  <a:gd name="T25" fmla="*/ 797 h 955"/>
                  <a:gd name="T26" fmla="*/ 187 w 747"/>
                  <a:gd name="T27" fmla="*/ 677 h 955"/>
                  <a:gd name="T28" fmla="*/ 287 w 747"/>
                  <a:gd name="T29" fmla="*/ 740 h 955"/>
                  <a:gd name="T30" fmla="*/ 471 w 747"/>
                  <a:gd name="T31" fmla="*/ 804 h 955"/>
                  <a:gd name="T32" fmla="*/ 516 w 747"/>
                  <a:gd name="T33" fmla="*/ 793 h 955"/>
                  <a:gd name="T34" fmla="*/ 340 w 747"/>
                  <a:gd name="T35" fmla="*/ 745 h 955"/>
                  <a:gd name="T36" fmla="*/ 225 w 747"/>
                  <a:gd name="T37" fmla="*/ 670 h 955"/>
                  <a:gd name="T38" fmla="*/ 134 w 747"/>
                  <a:gd name="T39" fmla="*/ 523 h 955"/>
                  <a:gd name="T40" fmla="*/ 74 w 747"/>
                  <a:gd name="T41" fmla="*/ 298 h 955"/>
                  <a:gd name="T42" fmla="*/ 112 w 747"/>
                  <a:gd name="T43" fmla="*/ 392 h 955"/>
                  <a:gd name="T44" fmla="*/ 198 w 747"/>
                  <a:gd name="T45" fmla="*/ 614 h 955"/>
                  <a:gd name="T46" fmla="*/ 363 w 747"/>
                  <a:gd name="T47" fmla="*/ 729 h 955"/>
                  <a:gd name="T48" fmla="*/ 549 w 747"/>
                  <a:gd name="T49" fmla="*/ 760 h 955"/>
                  <a:gd name="T50" fmla="*/ 669 w 747"/>
                  <a:gd name="T51" fmla="*/ 611 h 955"/>
                  <a:gd name="T52" fmla="*/ 721 w 747"/>
                  <a:gd name="T53" fmla="*/ 427 h 955"/>
                  <a:gd name="T54" fmla="*/ 586 w 747"/>
                  <a:gd name="T55" fmla="*/ 361 h 955"/>
                  <a:gd name="T56" fmla="*/ 467 w 747"/>
                  <a:gd name="T57" fmla="*/ 325 h 955"/>
                  <a:gd name="T58" fmla="*/ 359 w 747"/>
                  <a:gd name="T59" fmla="*/ 215 h 955"/>
                  <a:gd name="T60" fmla="*/ 314 w 747"/>
                  <a:gd name="T61" fmla="*/ 44 h 955"/>
                  <a:gd name="T62" fmla="*/ 336 w 747"/>
                  <a:gd name="T63" fmla="*/ 64 h 955"/>
                  <a:gd name="T64" fmla="*/ 382 w 747"/>
                  <a:gd name="T65" fmla="*/ 215 h 955"/>
                  <a:gd name="T66" fmla="*/ 481 w 747"/>
                  <a:gd name="T67" fmla="*/ 305 h 955"/>
                  <a:gd name="T68" fmla="*/ 624 w 747"/>
                  <a:gd name="T69" fmla="*/ 341 h 955"/>
                  <a:gd name="T70" fmla="*/ 747 w 747"/>
                  <a:gd name="T71" fmla="*/ 353 h 955"/>
                  <a:gd name="T72" fmla="*/ 721 w 747"/>
                  <a:gd name="T73" fmla="*/ 559 h 955"/>
                  <a:gd name="T74" fmla="*/ 613 w 747"/>
                  <a:gd name="T75" fmla="*/ 729 h 955"/>
                  <a:gd name="T76" fmla="*/ 538 w 747"/>
                  <a:gd name="T77" fmla="*/ 808 h 955"/>
                  <a:gd name="T78" fmla="*/ 520 w 747"/>
                  <a:gd name="T79" fmla="*/ 843 h 955"/>
                  <a:gd name="T80" fmla="*/ 497 w 747"/>
                  <a:gd name="T81" fmla="*/ 863 h 955"/>
                  <a:gd name="T82" fmla="*/ 456 w 747"/>
                  <a:gd name="T83" fmla="*/ 895 h 955"/>
                  <a:gd name="T84" fmla="*/ 433 w 747"/>
                  <a:gd name="T85" fmla="*/ 943 h 955"/>
                  <a:gd name="T86" fmla="*/ 258 w 747"/>
                  <a:gd name="T87" fmla="*/ 856 h 955"/>
                  <a:gd name="T88" fmla="*/ 120 w 747"/>
                  <a:gd name="T89" fmla="*/ 725 h 955"/>
                  <a:gd name="T90" fmla="*/ 56 w 747"/>
                  <a:gd name="T91" fmla="*/ 563 h 955"/>
                  <a:gd name="T92" fmla="*/ 4 w 747"/>
                  <a:gd name="T93" fmla="*/ 322 h 955"/>
                  <a:gd name="T94" fmla="*/ 134 w 747"/>
                  <a:gd name="T95" fmla="*/ 134 h 955"/>
                  <a:gd name="T96" fmla="*/ 227 w 747"/>
                  <a:gd name="T97" fmla="*/ 0 h 955"/>
                  <a:gd name="T98" fmla="*/ 250 w 747"/>
                  <a:gd name="T99" fmla="*/ 112 h 955"/>
                  <a:gd name="T100" fmla="*/ 74 w 747"/>
                  <a:gd name="T101" fmla="*/ 270 h 9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7"/>
                  <a:gd name="T154" fmla="*/ 0 h 955"/>
                  <a:gd name="T155" fmla="*/ 747 w 747"/>
                  <a:gd name="T156" fmla="*/ 955 h 9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7" h="955">
                    <a:moveTo>
                      <a:pt x="74" y="270"/>
                    </a:moveTo>
                    <a:lnTo>
                      <a:pt x="179" y="162"/>
                    </a:lnTo>
                    <a:lnTo>
                      <a:pt x="227" y="107"/>
                    </a:lnTo>
                    <a:lnTo>
                      <a:pt x="287" y="24"/>
                    </a:lnTo>
                    <a:lnTo>
                      <a:pt x="243" y="28"/>
                    </a:lnTo>
                    <a:lnTo>
                      <a:pt x="194" y="107"/>
                    </a:lnTo>
                    <a:lnTo>
                      <a:pt x="146" y="151"/>
                    </a:lnTo>
                    <a:lnTo>
                      <a:pt x="52" y="246"/>
                    </a:lnTo>
                    <a:lnTo>
                      <a:pt x="19" y="285"/>
                    </a:lnTo>
                    <a:lnTo>
                      <a:pt x="45" y="401"/>
                    </a:lnTo>
                    <a:lnTo>
                      <a:pt x="74" y="523"/>
                    </a:lnTo>
                    <a:lnTo>
                      <a:pt x="86" y="594"/>
                    </a:lnTo>
                    <a:lnTo>
                      <a:pt x="112" y="661"/>
                    </a:lnTo>
                    <a:lnTo>
                      <a:pt x="142" y="725"/>
                    </a:lnTo>
                    <a:lnTo>
                      <a:pt x="187" y="773"/>
                    </a:lnTo>
                    <a:lnTo>
                      <a:pt x="266" y="832"/>
                    </a:lnTo>
                    <a:lnTo>
                      <a:pt x="336" y="883"/>
                    </a:lnTo>
                    <a:lnTo>
                      <a:pt x="403" y="922"/>
                    </a:lnTo>
                    <a:lnTo>
                      <a:pt x="419" y="922"/>
                    </a:lnTo>
                    <a:lnTo>
                      <a:pt x="419" y="907"/>
                    </a:lnTo>
                    <a:lnTo>
                      <a:pt x="324" y="848"/>
                    </a:lnTo>
                    <a:lnTo>
                      <a:pt x="217" y="777"/>
                    </a:lnTo>
                    <a:lnTo>
                      <a:pt x="157" y="716"/>
                    </a:lnTo>
                    <a:lnTo>
                      <a:pt x="112" y="626"/>
                    </a:lnTo>
                    <a:lnTo>
                      <a:pt x="97" y="547"/>
                    </a:lnTo>
                    <a:lnTo>
                      <a:pt x="120" y="606"/>
                    </a:lnTo>
                    <a:lnTo>
                      <a:pt x="165" y="701"/>
                    </a:lnTo>
                    <a:lnTo>
                      <a:pt x="217" y="749"/>
                    </a:lnTo>
                    <a:lnTo>
                      <a:pt x="266" y="784"/>
                    </a:lnTo>
                    <a:lnTo>
                      <a:pt x="322" y="819"/>
                    </a:lnTo>
                    <a:lnTo>
                      <a:pt x="388" y="871"/>
                    </a:lnTo>
                    <a:lnTo>
                      <a:pt x="423" y="883"/>
                    </a:lnTo>
                    <a:lnTo>
                      <a:pt x="429" y="863"/>
                    </a:lnTo>
                    <a:lnTo>
                      <a:pt x="344" y="812"/>
                    </a:lnTo>
                    <a:lnTo>
                      <a:pt x="400" y="832"/>
                    </a:lnTo>
                    <a:lnTo>
                      <a:pt x="444" y="852"/>
                    </a:lnTo>
                    <a:lnTo>
                      <a:pt x="467" y="852"/>
                    </a:lnTo>
                    <a:lnTo>
                      <a:pt x="471" y="824"/>
                    </a:lnTo>
                    <a:lnTo>
                      <a:pt x="370" y="797"/>
                    </a:lnTo>
                    <a:lnTo>
                      <a:pt x="291" y="769"/>
                    </a:lnTo>
                    <a:lnTo>
                      <a:pt x="227" y="725"/>
                    </a:lnTo>
                    <a:lnTo>
                      <a:pt x="187" y="677"/>
                    </a:lnTo>
                    <a:lnTo>
                      <a:pt x="161" y="622"/>
                    </a:lnTo>
                    <a:lnTo>
                      <a:pt x="217" y="685"/>
                    </a:lnTo>
                    <a:lnTo>
                      <a:pt x="287" y="740"/>
                    </a:lnTo>
                    <a:lnTo>
                      <a:pt x="363" y="773"/>
                    </a:lnTo>
                    <a:lnTo>
                      <a:pt x="437" y="793"/>
                    </a:lnTo>
                    <a:lnTo>
                      <a:pt x="471" y="804"/>
                    </a:lnTo>
                    <a:lnTo>
                      <a:pt x="493" y="808"/>
                    </a:lnTo>
                    <a:lnTo>
                      <a:pt x="512" y="808"/>
                    </a:lnTo>
                    <a:lnTo>
                      <a:pt x="516" y="793"/>
                    </a:lnTo>
                    <a:lnTo>
                      <a:pt x="512" y="780"/>
                    </a:lnTo>
                    <a:lnTo>
                      <a:pt x="415" y="764"/>
                    </a:lnTo>
                    <a:lnTo>
                      <a:pt x="340" y="745"/>
                    </a:lnTo>
                    <a:lnTo>
                      <a:pt x="306" y="725"/>
                    </a:lnTo>
                    <a:lnTo>
                      <a:pt x="254" y="690"/>
                    </a:lnTo>
                    <a:lnTo>
                      <a:pt x="225" y="670"/>
                    </a:lnTo>
                    <a:lnTo>
                      <a:pt x="198" y="637"/>
                    </a:lnTo>
                    <a:lnTo>
                      <a:pt x="165" y="598"/>
                    </a:lnTo>
                    <a:lnTo>
                      <a:pt x="134" y="523"/>
                    </a:lnTo>
                    <a:lnTo>
                      <a:pt x="112" y="447"/>
                    </a:lnTo>
                    <a:lnTo>
                      <a:pt x="89" y="357"/>
                    </a:lnTo>
                    <a:lnTo>
                      <a:pt x="74" y="298"/>
                    </a:lnTo>
                    <a:lnTo>
                      <a:pt x="78" y="285"/>
                    </a:lnTo>
                    <a:lnTo>
                      <a:pt x="89" y="294"/>
                    </a:lnTo>
                    <a:lnTo>
                      <a:pt x="112" y="392"/>
                    </a:lnTo>
                    <a:lnTo>
                      <a:pt x="134" y="475"/>
                    </a:lnTo>
                    <a:lnTo>
                      <a:pt x="165" y="559"/>
                    </a:lnTo>
                    <a:lnTo>
                      <a:pt x="198" y="614"/>
                    </a:lnTo>
                    <a:lnTo>
                      <a:pt x="239" y="661"/>
                    </a:lnTo>
                    <a:lnTo>
                      <a:pt x="306" y="705"/>
                    </a:lnTo>
                    <a:lnTo>
                      <a:pt x="363" y="729"/>
                    </a:lnTo>
                    <a:lnTo>
                      <a:pt x="425" y="749"/>
                    </a:lnTo>
                    <a:lnTo>
                      <a:pt x="493" y="757"/>
                    </a:lnTo>
                    <a:lnTo>
                      <a:pt x="549" y="760"/>
                    </a:lnTo>
                    <a:lnTo>
                      <a:pt x="598" y="709"/>
                    </a:lnTo>
                    <a:lnTo>
                      <a:pt x="632" y="666"/>
                    </a:lnTo>
                    <a:lnTo>
                      <a:pt x="669" y="611"/>
                    </a:lnTo>
                    <a:lnTo>
                      <a:pt x="695" y="550"/>
                    </a:lnTo>
                    <a:lnTo>
                      <a:pt x="714" y="487"/>
                    </a:lnTo>
                    <a:lnTo>
                      <a:pt x="721" y="427"/>
                    </a:lnTo>
                    <a:lnTo>
                      <a:pt x="725" y="372"/>
                    </a:lnTo>
                    <a:lnTo>
                      <a:pt x="642" y="364"/>
                    </a:lnTo>
                    <a:lnTo>
                      <a:pt x="586" y="361"/>
                    </a:lnTo>
                    <a:lnTo>
                      <a:pt x="545" y="357"/>
                    </a:lnTo>
                    <a:lnTo>
                      <a:pt x="512" y="344"/>
                    </a:lnTo>
                    <a:lnTo>
                      <a:pt x="467" y="325"/>
                    </a:lnTo>
                    <a:lnTo>
                      <a:pt x="425" y="298"/>
                    </a:lnTo>
                    <a:lnTo>
                      <a:pt x="384" y="261"/>
                    </a:lnTo>
                    <a:lnTo>
                      <a:pt x="359" y="215"/>
                    </a:lnTo>
                    <a:lnTo>
                      <a:pt x="347" y="171"/>
                    </a:lnTo>
                    <a:lnTo>
                      <a:pt x="328" y="95"/>
                    </a:lnTo>
                    <a:lnTo>
                      <a:pt x="314" y="44"/>
                    </a:lnTo>
                    <a:lnTo>
                      <a:pt x="314" y="31"/>
                    </a:lnTo>
                    <a:lnTo>
                      <a:pt x="322" y="9"/>
                    </a:lnTo>
                    <a:lnTo>
                      <a:pt x="336" y="64"/>
                    </a:lnTo>
                    <a:lnTo>
                      <a:pt x="347" y="103"/>
                    </a:lnTo>
                    <a:lnTo>
                      <a:pt x="363" y="162"/>
                    </a:lnTo>
                    <a:lnTo>
                      <a:pt x="382" y="215"/>
                    </a:lnTo>
                    <a:lnTo>
                      <a:pt x="407" y="258"/>
                    </a:lnTo>
                    <a:lnTo>
                      <a:pt x="441" y="281"/>
                    </a:lnTo>
                    <a:lnTo>
                      <a:pt x="481" y="305"/>
                    </a:lnTo>
                    <a:lnTo>
                      <a:pt x="520" y="325"/>
                    </a:lnTo>
                    <a:lnTo>
                      <a:pt x="564" y="333"/>
                    </a:lnTo>
                    <a:lnTo>
                      <a:pt x="624" y="341"/>
                    </a:lnTo>
                    <a:lnTo>
                      <a:pt x="687" y="348"/>
                    </a:lnTo>
                    <a:lnTo>
                      <a:pt x="739" y="353"/>
                    </a:lnTo>
                    <a:lnTo>
                      <a:pt x="747" y="353"/>
                    </a:lnTo>
                    <a:lnTo>
                      <a:pt x="747" y="377"/>
                    </a:lnTo>
                    <a:lnTo>
                      <a:pt x="739" y="467"/>
                    </a:lnTo>
                    <a:lnTo>
                      <a:pt x="721" y="559"/>
                    </a:lnTo>
                    <a:lnTo>
                      <a:pt x="679" y="633"/>
                    </a:lnTo>
                    <a:lnTo>
                      <a:pt x="650" y="681"/>
                    </a:lnTo>
                    <a:lnTo>
                      <a:pt x="613" y="729"/>
                    </a:lnTo>
                    <a:lnTo>
                      <a:pt x="576" y="769"/>
                    </a:lnTo>
                    <a:lnTo>
                      <a:pt x="561" y="797"/>
                    </a:lnTo>
                    <a:lnTo>
                      <a:pt x="538" y="808"/>
                    </a:lnTo>
                    <a:lnTo>
                      <a:pt x="538" y="824"/>
                    </a:lnTo>
                    <a:lnTo>
                      <a:pt x="530" y="836"/>
                    </a:lnTo>
                    <a:lnTo>
                      <a:pt x="520" y="843"/>
                    </a:lnTo>
                    <a:lnTo>
                      <a:pt x="501" y="843"/>
                    </a:lnTo>
                    <a:lnTo>
                      <a:pt x="497" y="852"/>
                    </a:lnTo>
                    <a:lnTo>
                      <a:pt x="497" y="863"/>
                    </a:lnTo>
                    <a:lnTo>
                      <a:pt x="485" y="876"/>
                    </a:lnTo>
                    <a:lnTo>
                      <a:pt x="463" y="876"/>
                    </a:lnTo>
                    <a:lnTo>
                      <a:pt x="456" y="895"/>
                    </a:lnTo>
                    <a:lnTo>
                      <a:pt x="452" y="911"/>
                    </a:lnTo>
                    <a:lnTo>
                      <a:pt x="444" y="922"/>
                    </a:lnTo>
                    <a:lnTo>
                      <a:pt x="433" y="943"/>
                    </a:lnTo>
                    <a:lnTo>
                      <a:pt x="411" y="955"/>
                    </a:lnTo>
                    <a:lnTo>
                      <a:pt x="355" y="919"/>
                    </a:lnTo>
                    <a:lnTo>
                      <a:pt x="258" y="856"/>
                    </a:lnTo>
                    <a:lnTo>
                      <a:pt x="213" y="812"/>
                    </a:lnTo>
                    <a:lnTo>
                      <a:pt x="149" y="764"/>
                    </a:lnTo>
                    <a:lnTo>
                      <a:pt x="120" y="725"/>
                    </a:lnTo>
                    <a:lnTo>
                      <a:pt x="93" y="666"/>
                    </a:lnTo>
                    <a:lnTo>
                      <a:pt x="70" y="606"/>
                    </a:lnTo>
                    <a:lnTo>
                      <a:pt x="56" y="563"/>
                    </a:lnTo>
                    <a:lnTo>
                      <a:pt x="45" y="480"/>
                    </a:lnTo>
                    <a:lnTo>
                      <a:pt x="27" y="396"/>
                    </a:lnTo>
                    <a:lnTo>
                      <a:pt x="4" y="322"/>
                    </a:lnTo>
                    <a:lnTo>
                      <a:pt x="0" y="274"/>
                    </a:lnTo>
                    <a:lnTo>
                      <a:pt x="68" y="198"/>
                    </a:lnTo>
                    <a:lnTo>
                      <a:pt x="134" y="134"/>
                    </a:lnTo>
                    <a:lnTo>
                      <a:pt x="183" y="88"/>
                    </a:lnTo>
                    <a:lnTo>
                      <a:pt x="202" y="51"/>
                    </a:lnTo>
                    <a:lnTo>
                      <a:pt x="227" y="0"/>
                    </a:lnTo>
                    <a:lnTo>
                      <a:pt x="322" y="9"/>
                    </a:lnTo>
                    <a:lnTo>
                      <a:pt x="291" y="55"/>
                    </a:lnTo>
                    <a:lnTo>
                      <a:pt x="250" y="112"/>
                    </a:lnTo>
                    <a:lnTo>
                      <a:pt x="179" y="182"/>
                    </a:lnTo>
                    <a:lnTo>
                      <a:pt x="128" y="234"/>
                    </a:lnTo>
                    <a:lnTo>
                      <a:pt x="74" y="270"/>
                    </a:lnTo>
                    <a:close/>
                  </a:path>
                </a:pathLst>
              </a:custGeom>
              <a:solidFill>
                <a:srgbClr val="000000"/>
              </a:solidFill>
              <a:ln w="9525">
                <a:noFill/>
                <a:round/>
                <a:headEnd/>
                <a:tailEnd/>
              </a:ln>
            </p:spPr>
            <p:txBody>
              <a:bodyPr/>
              <a:lstStyle/>
              <a:p>
                <a:endParaRPr lang="en-US">
                  <a:latin typeface="+mj-lt"/>
                </a:endParaRPr>
              </a:p>
            </p:txBody>
          </p:sp>
          <p:sp>
            <p:nvSpPr>
              <p:cNvPr id="1139" name="Freeform 290"/>
              <p:cNvSpPr>
                <a:spLocks/>
              </p:cNvSpPr>
              <p:nvPr/>
            </p:nvSpPr>
            <p:spPr bwMode="auto">
              <a:xfrm>
                <a:off x="2393" y="2076"/>
                <a:ext cx="166" cy="178"/>
              </a:xfrm>
              <a:custGeom>
                <a:avLst/>
                <a:gdLst>
                  <a:gd name="T0" fmla="*/ 0 w 497"/>
                  <a:gd name="T1" fmla="*/ 155 h 533"/>
                  <a:gd name="T2" fmla="*/ 142 w 497"/>
                  <a:gd name="T3" fmla="*/ 0 h 533"/>
                  <a:gd name="T4" fmla="*/ 158 w 497"/>
                  <a:gd name="T5" fmla="*/ 72 h 533"/>
                  <a:gd name="T6" fmla="*/ 183 w 497"/>
                  <a:gd name="T7" fmla="*/ 147 h 533"/>
                  <a:gd name="T8" fmla="*/ 225 w 497"/>
                  <a:gd name="T9" fmla="*/ 195 h 533"/>
                  <a:gd name="T10" fmla="*/ 288 w 497"/>
                  <a:gd name="T11" fmla="*/ 231 h 533"/>
                  <a:gd name="T12" fmla="*/ 363 w 497"/>
                  <a:gd name="T13" fmla="*/ 258 h 533"/>
                  <a:gd name="T14" fmla="*/ 435 w 497"/>
                  <a:gd name="T15" fmla="*/ 258 h 533"/>
                  <a:gd name="T16" fmla="*/ 497 w 497"/>
                  <a:gd name="T17" fmla="*/ 262 h 533"/>
                  <a:gd name="T18" fmla="*/ 494 w 497"/>
                  <a:gd name="T19" fmla="*/ 315 h 533"/>
                  <a:gd name="T20" fmla="*/ 472 w 497"/>
                  <a:gd name="T21" fmla="*/ 393 h 533"/>
                  <a:gd name="T22" fmla="*/ 431 w 497"/>
                  <a:gd name="T23" fmla="*/ 457 h 533"/>
                  <a:gd name="T24" fmla="*/ 385 w 497"/>
                  <a:gd name="T25" fmla="*/ 509 h 533"/>
                  <a:gd name="T26" fmla="*/ 367 w 497"/>
                  <a:gd name="T27" fmla="*/ 533 h 533"/>
                  <a:gd name="T28" fmla="*/ 270 w 497"/>
                  <a:gd name="T29" fmla="*/ 525 h 533"/>
                  <a:gd name="T30" fmla="*/ 183 w 497"/>
                  <a:gd name="T31" fmla="*/ 505 h 533"/>
                  <a:gd name="T32" fmla="*/ 120 w 497"/>
                  <a:gd name="T33" fmla="*/ 461 h 533"/>
                  <a:gd name="T34" fmla="*/ 86 w 497"/>
                  <a:gd name="T35" fmla="*/ 413 h 533"/>
                  <a:gd name="T36" fmla="*/ 53 w 497"/>
                  <a:gd name="T37" fmla="*/ 354 h 533"/>
                  <a:gd name="T38" fmla="*/ 30 w 497"/>
                  <a:gd name="T39" fmla="*/ 282 h 533"/>
                  <a:gd name="T40" fmla="*/ 12 w 497"/>
                  <a:gd name="T41" fmla="*/ 207 h 533"/>
                  <a:gd name="T42" fmla="*/ 0 w 497"/>
                  <a:gd name="T43" fmla="*/ 155 h 5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97"/>
                  <a:gd name="T67" fmla="*/ 0 h 533"/>
                  <a:gd name="T68" fmla="*/ 497 w 497"/>
                  <a:gd name="T69" fmla="*/ 533 h 5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97" h="533">
                    <a:moveTo>
                      <a:pt x="0" y="155"/>
                    </a:moveTo>
                    <a:lnTo>
                      <a:pt x="142" y="0"/>
                    </a:lnTo>
                    <a:lnTo>
                      <a:pt x="158" y="72"/>
                    </a:lnTo>
                    <a:lnTo>
                      <a:pt x="183" y="147"/>
                    </a:lnTo>
                    <a:lnTo>
                      <a:pt x="225" y="195"/>
                    </a:lnTo>
                    <a:lnTo>
                      <a:pt x="288" y="231"/>
                    </a:lnTo>
                    <a:lnTo>
                      <a:pt x="363" y="258"/>
                    </a:lnTo>
                    <a:lnTo>
                      <a:pt x="435" y="258"/>
                    </a:lnTo>
                    <a:lnTo>
                      <a:pt x="497" y="262"/>
                    </a:lnTo>
                    <a:lnTo>
                      <a:pt x="494" y="315"/>
                    </a:lnTo>
                    <a:lnTo>
                      <a:pt x="472" y="393"/>
                    </a:lnTo>
                    <a:lnTo>
                      <a:pt x="431" y="457"/>
                    </a:lnTo>
                    <a:lnTo>
                      <a:pt x="385" y="509"/>
                    </a:lnTo>
                    <a:lnTo>
                      <a:pt x="367" y="533"/>
                    </a:lnTo>
                    <a:lnTo>
                      <a:pt x="270" y="525"/>
                    </a:lnTo>
                    <a:lnTo>
                      <a:pt x="183" y="505"/>
                    </a:lnTo>
                    <a:lnTo>
                      <a:pt x="120" y="461"/>
                    </a:lnTo>
                    <a:lnTo>
                      <a:pt x="86" y="413"/>
                    </a:lnTo>
                    <a:lnTo>
                      <a:pt x="53" y="354"/>
                    </a:lnTo>
                    <a:lnTo>
                      <a:pt x="30" y="282"/>
                    </a:lnTo>
                    <a:lnTo>
                      <a:pt x="12" y="207"/>
                    </a:lnTo>
                    <a:lnTo>
                      <a:pt x="0" y="155"/>
                    </a:lnTo>
                    <a:close/>
                  </a:path>
                </a:pathLst>
              </a:custGeom>
              <a:solidFill>
                <a:srgbClr val="FFFFFF"/>
              </a:solidFill>
              <a:ln w="6350">
                <a:solidFill>
                  <a:srgbClr val="000000"/>
                </a:solidFill>
                <a:prstDash val="solid"/>
                <a:round/>
                <a:headEnd/>
                <a:tailEnd/>
              </a:ln>
            </p:spPr>
            <p:txBody>
              <a:bodyPr/>
              <a:lstStyle/>
              <a:p>
                <a:endParaRPr lang="en-US">
                  <a:latin typeface="+mj-lt"/>
                </a:endParaRPr>
              </a:p>
            </p:txBody>
          </p:sp>
          <p:sp>
            <p:nvSpPr>
              <p:cNvPr id="1140" name="Line 291"/>
              <p:cNvSpPr>
                <a:spLocks noChangeShapeType="1"/>
              </p:cNvSpPr>
              <p:nvPr/>
            </p:nvSpPr>
            <p:spPr bwMode="auto">
              <a:xfrm flipV="1">
                <a:off x="2401" y="2104"/>
                <a:ext cx="44" cy="53"/>
              </a:xfrm>
              <a:prstGeom prst="line">
                <a:avLst/>
              </a:prstGeom>
              <a:noFill/>
              <a:ln w="6350">
                <a:solidFill>
                  <a:srgbClr val="000000"/>
                </a:solidFill>
                <a:round/>
                <a:headEnd/>
                <a:tailEnd/>
              </a:ln>
            </p:spPr>
            <p:txBody>
              <a:bodyPr/>
              <a:lstStyle/>
              <a:p>
                <a:endParaRPr lang="en-US">
                  <a:latin typeface="+mj-lt"/>
                </a:endParaRPr>
              </a:p>
            </p:txBody>
          </p:sp>
          <p:sp>
            <p:nvSpPr>
              <p:cNvPr id="1141" name="Freeform 292"/>
              <p:cNvSpPr>
                <a:spLocks/>
              </p:cNvSpPr>
              <p:nvPr/>
            </p:nvSpPr>
            <p:spPr bwMode="auto">
              <a:xfrm>
                <a:off x="2409" y="2128"/>
                <a:ext cx="45" cy="58"/>
              </a:xfrm>
              <a:custGeom>
                <a:avLst/>
                <a:gdLst>
                  <a:gd name="T0" fmla="*/ 134 w 134"/>
                  <a:gd name="T1" fmla="*/ 0 h 172"/>
                  <a:gd name="T2" fmla="*/ 85 w 134"/>
                  <a:gd name="T3" fmla="*/ 70 h 172"/>
                  <a:gd name="T4" fmla="*/ 25 w 134"/>
                  <a:gd name="T5" fmla="*/ 141 h 172"/>
                  <a:gd name="T6" fmla="*/ 0 w 134"/>
                  <a:gd name="T7" fmla="*/ 172 h 172"/>
                  <a:gd name="T8" fmla="*/ 0 60000 65536"/>
                  <a:gd name="T9" fmla="*/ 0 60000 65536"/>
                  <a:gd name="T10" fmla="*/ 0 60000 65536"/>
                  <a:gd name="T11" fmla="*/ 0 60000 65536"/>
                  <a:gd name="T12" fmla="*/ 0 w 134"/>
                  <a:gd name="T13" fmla="*/ 0 h 172"/>
                  <a:gd name="T14" fmla="*/ 134 w 134"/>
                  <a:gd name="T15" fmla="*/ 172 h 172"/>
                </a:gdLst>
                <a:ahLst/>
                <a:cxnLst>
                  <a:cxn ang="T8">
                    <a:pos x="T0" y="T1"/>
                  </a:cxn>
                  <a:cxn ang="T9">
                    <a:pos x="T2" y="T3"/>
                  </a:cxn>
                  <a:cxn ang="T10">
                    <a:pos x="T4" y="T5"/>
                  </a:cxn>
                  <a:cxn ang="T11">
                    <a:pos x="T6" y="T7"/>
                  </a:cxn>
                </a:cxnLst>
                <a:rect l="T12" t="T13" r="T14" b="T15"/>
                <a:pathLst>
                  <a:path w="134" h="172">
                    <a:moveTo>
                      <a:pt x="134" y="0"/>
                    </a:moveTo>
                    <a:lnTo>
                      <a:pt x="85" y="70"/>
                    </a:lnTo>
                    <a:lnTo>
                      <a:pt x="25" y="141"/>
                    </a:lnTo>
                    <a:lnTo>
                      <a:pt x="0" y="172"/>
                    </a:lnTo>
                  </a:path>
                </a:pathLst>
              </a:custGeom>
              <a:noFill/>
              <a:ln w="6350">
                <a:solidFill>
                  <a:srgbClr val="000000"/>
                </a:solidFill>
                <a:prstDash val="solid"/>
                <a:round/>
                <a:headEnd/>
                <a:tailEnd/>
              </a:ln>
            </p:spPr>
            <p:txBody>
              <a:bodyPr/>
              <a:lstStyle/>
              <a:p>
                <a:endParaRPr lang="en-US">
                  <a:latin typeface="+mj-lt"/>
                </a:endParaRPr>
              </a:p>
            </p:txBody>
          </p:sp>
          <p:sp>
            <p:nvSpPr>
              <p:cNvPr id="1142" name="Freeform 293"/>
              <p:cNvSpPr>
                <a:spLocks/>
              </p:cNvSpPr>
              <p:nvPr/>
            </p:nvSpPr>
            <p:spPr bwMode="auto">
              <a:xfrm>
                <a:off x="2426" y="2146"/>
                <a:ext cx="45" cy="69"/>
              </a:xfrm>
              <a:custGeom>
                <a:avLst/>
                <a:gdLst>
                  <a:gd name="T0" fmla="*/ 137 w 137"/>
                  <a:gd name="T1" fmla="*/ 0 h 206"/>
                  <a:gd name="T2" fmla="*/ 108 w 137"/>
                  <a:gd name="T3" fmla="*/ 68 h 206"/>
                  <a:gd name="T4" fmla="*/ 56 w 137"/>
                  <a:gd name="T5" fmla="*/ 151 h 206"/>
                  <a:gd name="T6" fmla="*/ 0 w 137"/>
                  <a:gd name="T7" fmla="*/ 206 h 206"/>
                  <a:gd name="T8" fmla="*/ 0 60000 65536"/>
                  <a:gd name="T9" fmla="*/ 0 60000 65536"/>
                  <a:gd name="T10" fmla="*/ 0 60000 65536"/>
                  <a:gd name="T11" fmla="*/ 0 60000 65536"/>
                  <a:gd name="T12" fmla="*/ 0 w 137"/>
                  <a:gd name="T13" fmla="*/ 0 h 206"/>
                  <a:gd name="T14" fmla="*/ 137 w 137"/>
                  <a:gd name="T15" fmla="*/ 206 h 206"/>
                </a:gdLst>
                <a:ahLst/>
                <a:cxnLst>
                  <a:cxn ang="T8">
                    <a:pos x="T0" y="T1"/>
                  </a:cxn>
                  <a:cxn ang="T9">
                    <a:pos x="T2" y="T3"/>
                  </a:cxn>
                  <a:cxn ang="T10">
                    <a:pos x="T4" y="T5"/>
                  </a:cxn>
                  <a:cxn ang="T11">
                    <a:pos x="T6" y="T7"/>
                  </a:cxn>
                </a:cxnLst>
                <a:rect l="T12" t="T13" r="T14" b="T15"/>
                <a:pathLst>
                  <a:path w="137" h="206">
                    <a:moveTo>
                      <a:pt x="137" y="0"/>
                    </a:moveTo>
                    <a:lnTo>
                      <a:pt x="108" y="68"/>
                    </a:lnTo>
                    <a:lnTo>
                      <a:pt x="56" y="151"/>
                    </a:lnTo>
                    <a:lnTo>
                      <a:pt x="0" y="206"/>
                    </a:lnTo>
                  </a:path>
                </a:pathLst>
              </a:custGeom>
              <a:noFill/>
              <a:ln w="6350">
                <a:solidFill>
                  <a:srgbClr val="000000"/>
                </a:solidFill>
                <a:prstDash val="solid"/>
                <a:round/>
                <a:headEnd/>
                <a:tailEnd/>
              </a:ln>
            </p:spPr>
            <p:txBody>
              <a:bodyPr/>
              <a:lstStyle/>
              <a:p>
                <a:endParaRPr lang="en-US">
                  <a:latin typeface="+mj-lt"/>
                </a:endParaRPr>
              </a:p>
            </p:txBody>
          </p:sp>
          <p:sp>
            <p:nvSpPr>
              <p:cNvPr id="1143" name="Freeform 294"/>
              <p:cNvSpPr>
                <a:spLocks/>
              </p:cNvSpPr>
              <p:nvPr/>
            </p:nvSpPr>
            <p:spPr bwMode="auto">
              <a:xfrm>
                <a:off x="2451" y="2159"/>
                <a:ext cx="47" cy="82"/>
              </a:xfrm>
              <a:custGeom>
                <a:avLst/>
                <a:gdLst>
                  <a:gd name="T0" fmla="*/ 141 w 141"/>
                  <a:gd name="T1" fmla="*/ 0 h 244"/>
                  <a:gd name="T2" fmla="*/ 118 w 141"/>
                  <a:gd name="T3" fmla="*/ 87 h 244"/>
                  <a:gd name="T4" fmla="*/ 74 w 141"/>
                  <a:gd name="T5" fmla="*/ 156 h 244"/>
                  <a:gd name="T6" fmla="*/ 26 w 141"/>
                  <a:gd name="T7" fmla="*/ 215 h 244"/>
                  <a:gd name="T8" fmla="*/ 0 w 141"/>
                  <a:gd name="T9" fmla="*/ 244 h 244"/>
                  <a:gd name="T10" fmla="*/ 0 60000 65536"/>
                  <a:gd name="T11" fmla="*/ 0 60000 65536"/>
                  <a:gd name="T12" fmla="*/ 0 60000 65536"/>
                  <a:gd name="T13" fmla="*/ 0 60000 65536"/>
                  <a:gd name="T14" fmla="*/ 0 60000 65536"/>
                  <a:gd name="T15" fmla="*/ 0 w 141"/>
                  <a:gd name="T16" fmla="*/ 0 h 244"/>
                  <a:gd name="T17" fmla="*/ 141 w 141"/>
                  <a:gd name="T18" fmla="*/ 244 h 244"/>
                </a:gdLst>
                <a:ahLst/>
                <a:cxnLst>
                  <a:cxn ang="T10">
                    <a:pos x="T0" y="T1"/>
                  </a:cxn>
                  <a:cxn ang="T11">
                    <a:pos x="T2" y="T3"/>
                  </a:cxn>
                  <a:cxn ang="T12">
                    <a:pos x="T4" y="T5"/>
                  </a:cxn>
                  <a:cxn ang="T13">
                    <a:pos x="T6" y="T7"/>
                  </a:cxn>
                  <a:cxn ang="T14">
                    <a:pos x="T8" y="T9"/>
                  </a:cxn>
                </a:cxnLst>
                <a:rect l="T15" t="T16" r="T17" b="T18"/>
                <a:pathLst>
                  <a:path w="141" h="244">
                    <a:moveTo>
                      <a:pt x="141" y="0"/>
                    </a:moveTo>
                    <a:lnTo>
                      <a:pt x="118" y="87"/>
                    </a:lnTo>
                    <a:lnTo>
                      <a:pt x="74" y="156"/>
                    </a:lnTo>
                    <a:lnTo>
                      <a:pt x="26" y="215"/>
                    </a:lnTo>
                    <a:lnTo>
                      <a:pt x="0" y="244"/>
                    </a:lnTo>
                  </a:path>
                </a:pathLst>
              </a:custGeom>
              <a:noFill/>
              <a:ln w="6350">
                <a:solidFill>
                  <a:srgbClr val="000000"/>
                </a:solidFill>
                <a:prstDash val="solid"/>
                <a:round/>
                <a:headEnd/>
                <a:tailEnd/>
              </a:ln>
            </p:spPr>
            <p:txBody>
              <a:bodyPr/>
              <a:lstStyle/>
              <a:p>
                <a:endParaRPr lang="en-US">
                  <a:latin typeface="+mj-lt"/>
                </a:endParaRPr>
              </a:p>
            </p:txBody>
          </p:sp>
          <p:sp>
            <p:nvSpPr>
              <p:cNvPr id="1144" name="Freeform 295"/>
              <p:cNvSpPr>
                <a:spLocks/>
              </p:cNvSpPr>
              <p:nvPr/>
            </p:nvSpPr>
            <p:spPr bwMode="auto">
              <a:xfrm>
                <a:off x="2481" y="2166"/>
                <a:ext cx="47" cy="83"/>
              </a:xfrm>
              <a:custGeom>
                <a:avLst/>
                <a:gdLst>
                  <a:gd name="T0" fmla="*/ 140 w 140"/>
                  <a:gd name="T1" fmla="*/ 0 h 249"/>
                  <a:gd name="T2" fmla="*/ 132 w 140"/>
                  <a:gd name="T3" fmla="*/ 55 h 249"/>
                  <a:gd name="T4" fmla="*/ 110 w 140"/>
                  <a:gd name="T5" fmla="*/ 118 h 249"/>
                  <a:gd name="T6" fmla="*/ 64 w 140"/>
                  <a:gd name="T7" fmla="*/ 175 h 249"/>
                  <a:gd name="T8" fmla="*/ 35 w 140"/>
                  <a:gd name="T9" fmla="*/ 210 h 249"/>
                  <a:gd name="T10" fmla="*/ 0 w 140"/>
                  <a:gd name="T11" fmla="*/ 249 h 249"/>
                  <a:gd name="T12" fmla="*/ 0 60000 65536"/>
                  <a:gd name="T13" fmla="*/ 0 60000 65536"/>
                  <a:gd name="T14" fmla="*/ 0 60000 65536"/>
                  <a:gd name="T15" fmla="*/ 0 60000 65536"/>
                  <a:gd name="T16" fmla="*/ 0 60000 65536"/>
                  <a:gd name="T17" fmla="*/ 0 60000 65536"/>
                  <a:gd name="T18" fmla="*/ 0 w 140"/>
                  <a:gd name="T19" fmla="*/ 0 h 249"/>
                  <a:gd name="T20" fmla="*/ 140 w 140"/>
                  <a:gd name="T21" fmla="*/ 249 h 249"/>
                </a:gdLst>
                <a:ahLst/>
                <a:cxnLst>
                  <a:cxn ang="T12">
                    <a:pos x="T0" y="T1"/>
                  </a:cxn>
                  <a:cxn ang="T13">
                    <a:pos x="T2" y="T3"/>
                  </a:cxn>
                  <a:cxn ang="T14">
                    <a:pos x="T4" y="T5"/>
                  </a:cxn>
                  <a:cxn ang="T15">
                    <a:pos x="T6" y="T7"/>
                  </a:cxn>
                  <a:cxn ang="T16">
                    <a:pos x="T8" y="T9"/>
                  </a:cxn>
                  <a:cxn ang="T17">
                    <a:pos x="T10" y="T11"/>
                  </a:cxn>
                </a:cxnLst>
                <a:rect l="T18" t="T19" r="T20" b="T21"/>
                <a:pathLst>
                  <a:path w="140" h="249">
                    <a:moveTo>
                      <a:pt x="140" y="0"/>
                    </a:moveTo>
                    <a:lnTo>
                      <a:pt x="132" y="55"/>
                    </a:lnTo>
                    <a:lnTo>
                      <a:pt x="110" y="118"/>
                    </a:lnTo>
                    <a:lnTo>
                      <a:pt x="64" y="175"/>
                    </a:lnTo>
                    <a:lnTo>
                      <a:pt x="35" y="210"/>
                    </a:lnTo>
                    <a:lnTo>
                      <a:pt x="0" y="249"/>
                    </a:lnTo>
                  </a:path>
                </a:pathLst>
              </a:custGeom>
              <a:noFill/>
              <a:ln w="6350">
                <a:solidFill>
                  <a:srgbClr val="000000"/>
                </a:solidFill>
                <a:prstDash val="solid"/>
                <a:round/>
                <a:headEnd/>
                <a:tailEnd/>
              </a:ln>
            </p:spPr>
            <p:txBody>
              <a:bodyPr/>
              <a:lstStyle/>
              <a:p>
                <a:endParaRPr lang="en-US">
                  <a:latin typeface="+mj-lt"/>
                </a:endParaRPr>
              </a:p>
            </p:txBody>
          </p:sp>
          <p:sp>
            <p:nvSpPr>
              <p:cNvPr id="1145" name="Freeform 296"/>
              <p:cNvSpPr>
                <a:spLocks/>
              </p:cNvSpPr>
              <p:nvPr/>
            </p:nvSpPr>
            <p:spPr bwMode="auto">
              <a:xfrm>
                <a:off x="2432" y="2092"/>
                <a:ext cx="123" cy="92"/>
              </a:xfrm>
              <a:custGeom>
                <a:avLst/>
                <a:gdLst>
                  <a:gd name="T0" fmla="*/ 0 w 371"/>
                  <a:gd name="T1" fmla="*/ 0 h 275"/>
                  <a:gd name="T2" fmla="*/ 8 w 371"/>
                  <a:gd name="T3" fmla="*/ 64 h 275"/>
                  <a:gd name="T4" fmla="*/ 22 w 371"/>
                  <a:gd name="T5" fmla="*/ 127 h 275"/>
                  <a:gd name="T6" fmla="*/ 45 w 371"/>
                  <a:gd name="T7" fmla="*/ 175 h 275"/>
                  <a:gd name="T8" fmla="*/ 74 w 371"/>
                  <a:gd name="T9" fmla="*/ 212 h 275"/>
                  <a:gd name="T10" fmla="*/ 131 w 371"/>
                  <a:gd name="T11" fmla="*/ 231 h 275"/>
                  <a:gd name="T12" fmla="*/ 179 w 371"/>
                  <a:gd name="T13" fmla="*/ 251 h 275"/>
                  <a:gd name="T14" fmla="*/ 228 w 371"/>
                  <a:gd name="T15" fmla="*/ 267 h 275"/>
                  <a:gd name="T16" fmla="*/ 299 w 371"/>
                  <a:gd name="T17" fmla="*/ 271 h 275"/>
                  <a:gd name="T18" fmla="*/ 371 w 371"/>
                  <a:gd name="T19" fmla="*/ 275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1"/>
                  <a:gd name="T31" fmla="*/ 0 h 275"/>
                  <a:gd name="T32" fmla="*/ 371 w 371"/>
                  <a:gd name="T33" fmla="*/ 275 h 2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1" h="275">
                    <a:moveTo>
                      <a:pt x="0" y="0"/>
                    </a:moveTo>
                    <a:lnTo>
                      <a:pt x="8" y="64"/>
                    </a:lnTo>
                    <a:lnTo>
                      <a:pt x="22" y="127"/>
                    </a:lnTo>
                    <a:lnTo>
                      <a:pt x="45" y="175"/>
                    </a:lnTo>
                    <a:lnTo>
                      <a:pt x="74" y="212"/>
                    </a:lnTo>
                    <a:lnTo>
                      <a:pt x="131" y="231"/>
                    </a:lnTo>
                    <a:lnTo>
                      <a:pt x="179" y="251"/>
                    </a:lnTo>
                    <a:lnTo>
                      <a:pt x="228" y="267"/>
                    </a:lnTo>
                    <a:lnTo>
                      <a:pt x="299" y="271"/>
                    </a:lnTo>
                    <a:lnTo>
                      <a:pt x="371" y="275"/>
                    </a:lnTo>
                  </a:path>
                </a:pathLst>
              </a:custGeom>
              <a:noFill/>
              <a:ln w="6350">
                <a:solidFill>
                  <a:srgbClr val="000000"/>
                </a:solidFill>
                <a:prstDash val="solid"/>
                <a:round/>
                <a:headEnd/>
                <a:tailEnd/>
              </a:ln>
            </p:spPr>
            <p:txBody>
              <a:bodyPr/>
              <a:lstStyle/>
              <a:p>
                <a:endParaRPr lang="en-US">
                  <a:latin typeface="+mj-lt"/>
                </a:endParaRPr>
              </a:p>
            </p:txBody>
          </p:sp>
          <p:sp>
            <p:nvSpPr>
              <p:cNvPr id="1146" name="Freeform 297"/>
              <p:cNvSpPr>
                <a:spLocks/>
              </p:cNvSpPr>
              <p:nvPr/>
            </p:nvSpPr>
            <p:spPr bwMode="auto">
              <a:xfrm>
                <a:off x="2416" y="2108"/>
                <a:ext cx="134" cy="99"/>
              </a:xfrm>
              <a:custGeom>
                <a:avLst/>
                <a:gdLst>
                  <a:gd name="T0" fmla="*/ 0 w 401"/>
                  <a:gd name="T1" fmla="*/ 0 h 297"/>
                  <a:gd name="T2" fmla="*/ 19 w 401"/>
                  <a:gd name="T3" fmla="*/ 94 h 297"/>
                  <a:gd name="T4" fmla="*/ 42 w 401"/>
                  <a:gd name="T5" fmla="*/ 151 h 297"/>
                  <a:gd name="T6" fmla="*/ 68 w 401"/>
                  <a:gd name="T7" fmla="*/ 195 h 297"/>
                  <a:gd name="T8" fmla="*/ 112 w 401"/>
                  <a:gd name="T9" fmla="*/ 226 h 297"/>
                  <a:gd name="T10" fmla="*/ 165 w 401"/>
                  <a:gd name="T11" fmla="*/ 254 h 297"/>
                  <a:gd name="T12" fmla="*/ 229 w 401"/>
                  <a:gd name="T13" fmla="*/ 278 h 297"/>
                  <a:gd name="T14" fmla="*/ 318 w 401"/>
                  <a:gd name="T15" fmla="*/ 289 h 297"/>
                  <a:gd name="T16" fmla="*/ 401 w 401"/>
                  <a:gd name="T17" fmla="*/ 297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1"/>
                  <a:gd name="T28" fmla="*/ 0 h 297"/>
                  <a:gd name="T29" fmla="*/ 401 w 401"/>
                  <a:gd name="T30" fmla="*/ 297 h 2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1" h="297">
                    <a:moveTo>
                      <a:pt x="0" y="0"/>
                    </a:moveTo>
                    <a:lnTo>
                      <a:pt x="19" y="94"/>
                    </a:lnTo>
                    <a:lnTo>
                      <a:pt x="42" y="151"/>
                    </a:lnTo>
                    <a:lnTo>
                      <a:pt x="68" y="195"/>
                    </a:lnTo>
                    <a:lnTo>
                      <a:pt x="112" y="226"/>
                    </a:lnTo>
                    <a:lnTo>
                      <a:pt x="165" y="254"/>
                    </a:lnTo>
                    <a:lnTo>
                      <a:pt x="229" y="278"/>
                    </a:lnTo>
                    <a:lnTo>
                      <a:pt x="318" y="289"/>
                    </a:lnTo>
                    <a:lnTo>
                      <a:pt x="401" y="297"/>
                    </a:lnTo>
                  </a:path>
                </a:pathLst>
              </a:custGeom>
              <a:noFill/>
              <a:ln w="6350">
                <a:solidFill>
                  <a:srgbClr val="000000"/>
                </a:solidFill>
                <a:prstDash val="solid"/>
                <a:round/>
                <a:headEnd/>
                <a:tailEnd/>
              </a:ln>
            </p:spPr>
            <p:txBody>
              <a:bodyPr/>
              <a:lstStyle/>
              <a:p>
                <a:endParaRPr lang="en-US">
                  <a:latin typeface="+mj-lt"/>
                </a:endParaRPr>
              </a:p>
            </p:txBody>
          </p:sp>
          <p:sp>
            <p:nvSpPr>
              <p:cNvPr id="1147" name="Freeform 298"/>
              <p:cNvSpPr>
                <a:spLocks/>
              </p:cNvSpPr>
              <p:nvPr/>
            </p:nvSpPr>
            <p:spPr bwMode="auto">
              <a:xfrm>
                <a:off x="2405" y="2124"/>
                <a:ext cx="114" cy="105"/>
              </a:xfrm>
              <a:custGeom>
                <a:avLst/>
                <a:gdLst>
                  <a:gd name="T0" fmla="*/ 0 w 340"/>
                  <a:gd name="T1" fmla="*/ 0 h 316"/>
                  <a:gd name="T2" fmla="*/ 35 w 340"/>
                  <a:gd name="T3" fmla="*/ 138 h 316"/>
                  <a:gd name="T4" fmla="*/ 87 w 340"/>
                  <a:gd name="T5" fmla="*/ 213 h 316"/>
                  <a:gd name="T6" fmla="*/ 150 w 340"/>
                  <a:gd name="T7" fmla="*/ 268 h 316"/>
                  <a:gd name="T8" fmla="*/ 210 w 340"/>
                  <a:gd name="T9" fmla="*/ 296 h 316"/>
                  <a:gd name="T10" fmla="*/ 274 w 340"/>
                  <a:gd name="T11" fmla="*/ 312 h 316"/>
                  <a:gd name="T12" fmla="*/ 340 w 340"/>
                  <a:gd name="T13" fmla="*/ 316 h 316"/>
                  <a:gd name="T14" fmla="*/ 0 60000 65536"/>
                  <a:gd name="T15" fmla="*/ 0 60000 65536"/>
                  <a:gd name="T16" fmla="*/ 0 60000 65536"/>
                  <a:gd name="T17" fmla="*/ 0 60000 65536"/>
                  <a:gd name="T18" fmla="*/ 0 60000 65536"/>
                  <a:gd name="T19" fmla="*/ 0 60000 65536"/>
                  <a:gd name="T20" fmla="*/ 0 60000 65536"/>
                  <a:gd name="T21" fmla="*/ 0 w 340"/>
                  <a:gd name="T22" fmla="*/ 0 h 316"/>
                  <a:gd name="T23" fmla="*/ 340 w 340"/>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 h="316">
                    <a:moveTo>
                      <a:pt x="0" y="0"/>
                    </a:moveTo>
                    <a:lnTo>
                      <a:pt x="35" y="138"/>
                    </a:lnTo>
                    <a:lnTo>
                      <a:pt x="87" y="213"/>
                    </a:lnTo>
                    <a:lnTo>
                      <a:pt x="150" y="268"/>
                    </a:lnTo>
                    <a:lnTo>
                      <a:pt x="210" y="296"/>
                    </a:lnTo>
                    <a:lnTo>
                      <a:pt x="274" y="312"/>
                    </a:lnTo>
                    <a:lnTo>
                      <a:pt x="340" y="316"/>
                    </a:lnTo>
                  </a:path>
                </a:pathLst>
              </a:custGeom>
              <a:noFill/>
              <a:ln w="6350">
                <a:solidFill>
                  <a:srgbClr val="000000"/>
                </a:solidFill>
                <a:prstDash val="solid"/>
                <a:round/>
                <a:headEnd/>
                <a:tailEnd/>
              </a:ln>
            </p:spPr>
            <p:txBody>
              <a:bodyPr/>
              <a:lstStyle/>
              <a:p>
                <a:endParaRPr lang="en-US">
                  <a:latin typeface="+mj-lt"/>
                </a:endParaRPr>
              </a:p>
            </p:txBody>
          </p:sp>
        </p:grpSp>
        <p:grpSp>
          <p:nvGrpSpPr>
            <p:cNvPr id="1125" name="Group 299"/>
            <p:cNvGrpSpPr>
              <a:grpSpLocks/>
            </p:cNvGrpSpPr>
            <p:nvPr/>
          </p:nvGrpSpPr>
          <p:grpSpPr bwMode="auto">
            <a:xfrm>
              <a:off x="2735" y="2066"/>
              <a:ext cx="430" cy="446"/>
              <a:chOff x="2821" y="1827"/>
              <a:chExt cx="250" cy="259"/>
            </a:xfrm>
          </p:grpSpPr>
          <p:grpSp>
            <p:nvGrpSpPr>
              <p:cNvPr id="1127" name="Group 300"/>
              <p:cNvGrpSpPr>
                <a:grpSpLocks/>
              </p:cNvGrpSpPr>
              <p:nvPr/>
            </p:nvGrpSpPr>
            <p:grpSpPr bwMode="auto">
              <a:xfrm>
                <a:off x="2821" y="1827"/>
                <a:ext cx="214" cy="151"/>
                <a:chOff x="2821" y="1827"/>
                <a:chExt cx="214" cy="151"/>
              </a:xfrm>
            </p:grpSpPr>
            <p:sp>
              <p:nvSpPr>
                <p:cNvPr id="1134" name="Freeform 301"/>
                <p:cNvSpPr>
                  <a:spLocks/>
                </p:cNvSpPr>
                <p:nvPr/>
              </p:nvSpPr>
              <p:spPr bwMode="auto">
                <a:xfrm>
                  <a:off x="2826" y="1831"/>
                  <a:ext cx="205" cy="144"/>
                </a:xfrm>
                <a:custGeom>
                  <a:avLst/>
                  <a:gdLst>
                    <a:gd name="T0" fmla="*/ 46 w 615"/>
                    <a:gd name="T1" fmla="*/ 0 h 431"/>
                    <a:gd name="T2" fmla="*/ 18 w 615"/>
                    <a:gd name="T3" fmla="*/ 173 h 431"/>
                    <a:gd name="T4" fmla="*/ 0 w 615"/>
                    <a:gd name="T5" fmla="*/ 290 h 431"/>
                    <a:gd name="T6" fmla="*/ 1 w 615"/>
                    <a:gd name="T7" fmla="*/ 321 h 431"/>
                    <a:gd name="T8" fmla="*/ 159 w 615"/>
                    <a:gd name="T9" fmla="*/ 344 h 431"/>
                    <a:gd name="T10" fmla="*/ 347 w 615"/>
                    <a:gd name="T11" fmla="*/ 385 h 431"/>
                    <a:gd name="T12" fmla="*/ 460 w 615"/>
                    <a:gd name="T13" fmla="*/ 410 h 431"/>
                    <a:gd name="T14" fmla="*/ 534 w 615"/>
                    <a:gd name="T15" fmla="*/ 430 h 431"/>
                    <a:gd name="T16" fmla="*/ 548 w 615"/>
                    <a:gd name="T17" fmla="*/ 431 h 431"/>
                    <a:gd name="T18" fmla="*/ 560 w 615"/>
                    <a:gd name="T19" fmla="*/ 417 h 431"/>
                    <a:gd name="T20" fmla="*/ 572 w 615"/>
                    <a:gd name="T21" fmla="*/ 351 h 431"/>
                    <a:gd name="T22" fmla="*/ 586 w 615"/>
                    <a:gd name="T23" fmla="*/ 280 h 431"/>
                    <a:gd name="T24" fmla="*/ 600 w 615"/>
                    <a:gd name="T25" fmla="*/ 214 h 431"/>
                    <a:gd name="T26" fmla="*/ 607 w 615"/>
                    <a:gd name="T27" fmla="*/ 166 h 431"/>
                    <a:gd name="T28" fmla="*/ 615 w 615"/>
                    <a:gd name="T29" fmla="*/ 122 h 431"/>
                    <a:gd name="T30" fmla="*/ 604 w 615"/>
                    <a:gd name="T31" fmla="*/ 107 h 431"/>
                    <a:gd name="T32" fmla="*/ 417 w 615"/>
                    <a:gd name="T33" fmla="*/ 76 h 431"/>
                    <a:gd name="T34" fmla="*/ 338 w 615"/>
                    <a:gd name="T35" fmla="*/ 60 h 431"/>
                    <a:gd name="T36" fmla="*/ 198 w 615"/>
                    <a:gd name="T37" fmla="*/ 29 h 431"/>
                    <a:gd name="T38" fmla="*/ 122 w 615"/>
                    <a:gd name="T39" fmla="*/ 8 h 431"/>
                    <a:gd name="T40" fmla="*/ 62 w 615"/>
                    <a:gd name="T41" fmla="*/ 3 h 431"/>
                    <a:gd name="T42" fmla="*/ 46 w 615"/>
                    <a:gd name="T43" fmla="*/ 0 h 4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5"/>
                    <a:gd name="T67" fmla="*/ 0 h 431"/>
                    <a:gd name="T68" fmla="*/ 615 w 615"/>
                    <a:gd name="T69" fmla="*/ 431 h 4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5" h="431">
                      <a:moveTo>
                        <a:pt x="46" y="0"/>
                      </a:moveTo>
                      <a:lnTo>
                        <a:pt x="18" y="173"/>
                      </a:lnTo>
                      <a:lnTo>
                        <a:pt x="0" y="290"/>
                      </a:lnTo>
                      <a:lnTo>
                        <a:pt x="1" y="321"/>
                      </a:lnTo>
                      <a:lnTo>
                        <a:pt x="159" y="344"/>
                      </a:lnTo>
                      <a:lnTo>
                        <a:pt x="347" y="385"/>
                      </a:lnTo>
                      <a:lnTo>
                        <a:pt x="460" y="410"/>
                      </a:lnTo>
                      <a:lnTo>
                        <a:pt x="534" y="430"/>
                      </a:lnTo>
                      <a:lnTo>
                        <a:pt x="548" y="431"/>
                      </a:lnTo>
                      <a:lnTo>
                        <a:pt x="560" y="417"/>
                      </a:lnTo>
                      <a:lnTo>
                        <a:pt x="572" y="351"/>
                      </a:lnTo>
                      <a:lnTo>
                        <a:pt x="586" y="280"/>
                      </a:lnTo>
                      <a:lnTo>
                        <a:pt x="600" y="214"/>
                      </a:lnTo>
                      <a:lnTo>
                        <a:pt x="607" y="166"/>
                      </a:lnTo>
                      <a:lnTo>
                        <a:pt x="615" y="122"/>
                      </a:lnTo>
                      <a:lnTo>
                        <a:pt x="604" y="107"/>
                      </a:lnTo>
                      <a:lnTo>
                        <a:pt x="417" y="76"/>
                      </a:lnTo>
                      <a:lnTo>
                        <a:pt x="338" y="60"/>
                      </a:lnTo>
                      <a:lnTo>
                        <a:pt x="198" y="29"/>
                      </a:lnTo>
                      <a:lnTo>
                        <a:pt x="122" y="8"/>
                      </a:lnTo>
                      <a:lnTo>
                        <a:pt x="62" y="3"/>
                      </a:lnTo>
                      <a:lnTo>
                        <a:pt x="46" y="0"/>
                      </a:lnTo>
                      <a:close/>
                    </a:path>
                  </a:pathLst>
                </a:custGeom>
                <a:solidFill>
                  <a:srgbClr val="FFFFFF"/>
                </a:solidFill>
                <a:ln w="9525">
                  <a:noFill/>
                  <a:round/>
                  <a:headEnd/>
                  <a:tailEnd/>
                </a:ln>
              </p:spPr>
              <p:txBody>
                <a:bodyPr/>
                <a:lstStyle/>
                <a:p>
                  <a:endParaRPr lang="en-US">
                    <a:latin typeface="+mj-lt"/>
                  </a:endParaRPr>
                </a:p>
              </p:txBody>
            </p:sp>
            <p:sp>
              <p:nvSpPr>
                <p:cNvPr id="1135" name="Freeform 302"/>
                <p:cNvSpPr>
                  <a:spLocks/>
                </p:cNvSpPr>
                <p:nvPr/>
              </p:nvSpPr>
              <p:spPr bwMode="auto">
                <a:xfrm>
                  <a:off x="2821" y="1827"/>
                  <a:ext cx="214" cy="151"/>
                </a:xfrm>
                <a:custGeom>
                  <a:avLst/>
                  <a:gdLst>
                    <a:gd name="T0" fmla="*/ 67 w 641"/>
                    <a:gd name="T1" fmla="*/ 0 h 453"/>
                    <a:gd name="T2" fmla="*/ 202 w 641"/>
                    <a:gd name="T3" fmla="*/ 31 h 453"/>
                    <a:gd name="T4" fmla="*/ 365 w 641"/>
                    <a:gd name="T5" fmla="*/ 70 h 453"/>
                    <a:gd name="T6" fmla="*/ 463 w 641"/>
                    <a:gd name="T7" fmla="*/ 85 h 453"/>
                    <a:gd name="T8" fmla="*/ 565 w 641"/>
                    <a:gd name="T9" fmla="*/ 99 h 453"/>
                    <a:gd name="T10" fmla="*/ 630 w 641"/>
                    <a:gd name="T11" fmla="*/ 109 h 453"/>
                    <a:gd name="T12" fmla="*/ 641 w 641"/>
                    <a:gd name="T13" fmla="*/ 130 h 453"/>
                    <a:gd name="T14" fmla="*/ 630 w 641"/>
                    <a:gd name="T15" fmla="*/ 182 h 453"/>
                    <a:gd name="T16" fmla="*/ 609 w 641"/>
                    <a:gd name="T17" fmla="*/ 296 h 453"/>
                    <a:gd name="T18" fmla="*/ 595 w 641"/>
                    <a:gd name="T19" fmla="*/ 393 h 453"/>
                    <a:gd name="T20" fmla="*/ 583 w 641"/>
                    <a:gd name="T21" fmla="*/ 443 h 453"/>
                    <a:gd name="T22" fmla="*/ 563 w 641"/>
                    <a:gd name="T23" fmla="*/ 453 h 453"/>
                    <a:gd name="T24" fmla="*/ 236 w 641"/>
                    <a:gd name="T25" fmla="*/ 381 h 453"/>
                    <a:gd name="T26" fmla="*/ 11 w 641"/>
                    <a:gd name="T27" fmla="*/ 345 h 453"/>
                    <a:gd name="T28" fmla="*/ 0 w 641"/>
                    <a:gd name="T29" fmla="*/ 331 h 453"/>
                    <a:gd name="T30" fmla="*/ 23 w 641"/>
                    <a:gd name="T31" fmla="*/ 214 h 453"/>
                    <a:gd name="T32" fmla="*/ 40 w 641"/>
                    <a:gd name="T33" fmla="*/ 113 h 453"/>
                    <a:gd name="T34" fmla="*/ 53 w 641"/>
                    <a:gd name="T35" fmla="*/ 20 h 453"/>
                    <a:gd name="T36" fmla="*/ 68 w 641"/>
                    <a:gd name="T37" fmla="*/ 30 h 453"/>
                    <a:gd name="T38" fmla="*/ 76 w 641"/>
                    <a:gd name="T39" fmla="*/ 61 h 453"/>
                    <a:gd name="T40" fmla="*/ 322 w 641"/>
                    <a:gd name="T41" fmla="*/ 259 h 453"/>
                    <a:gd name="T42" fmla="*/ 624 w 641"/>
                    <a:gd name="T43" fmla="*/ 182 h 453"/>
                    <a:gd name="T44" fmla="*/ 617 w 641"/>
                    <a:gd name="T45" fmla="*/ 196 h 453"/>
                    <a:gd name="T46" fmla="*/ 327 w 641"/>
                    <a:gd name="T47" fmla="*/ 283 h 453"/>
                    <a:gd name="T48" fmla="*/ 310 w 641"/>
                    <a:gd name="T49" fmla="*/ 278 h 453"/>
                    <a:gd name="T50" fmla="*/ 72 w 641"/>
                    <a:gd name="T51" fmla="*/ 85 h 453"/>
                    <a:gd name="T52" fmla="*/ 57 w 641"/>
                    <a:gd name="T53" fmla="*/ 94 h 453"/>
                    <a:gd name="T54" fmla="*/ 37 w 641"/>
                    <a:gd name="T55" fmla="*/ 216 h 453"/>
                    <a:gd name="T56" fmla="*/ 177 w 641"/>
                    <a:gd name="T57" fmla="*/ 204 h 453"/>
                    <a:gd name="T58" fmla="*/ 31 w 641"/>
                    <a:gd name="T59" fmla="*/ 233 h 453"/>
                    <a:gd name="T60" fmla="*/ 24 w 641"/>
                    <a:gd name="T61" fmla="*/ 314 h 453"/>
                    <a:gd name="T62" fmla="*/ 30 w 641"/>
                    <a:gd name="T63" fmla="*/ 323 h 453"/>
                    <a:gd name="T64" fmla="*/ 192 w 641"/>
                    <a:gd name="T65" fmla="*/ 354 h 453"/>
                    <a:gd name="T66" fmla="*/ 349 w 641"/>
                    <a:gd name="T67" fmla="*/ 382 h 453"/>
                    <a:gd name="T68" fmla="*/ 466 w 641"/>
                    <a:gd name="T69" fmla="*/ 410 h 453"/>
                    <a:gd name="T70" fmla="*/ 549 w 641"/>
                    <a:gd name="T71" fmla="*/ 436 h 453"/>
                    <a:gd name="T72" fmla="*/ 569 w 641"/>
                    <a:gd name="T73" fmla="*/ 430 h 453"/>
                    <a:gd name="T74" fmla="*/ 580 w 641"/>
                    <a:gd name="T75" fmla="*/ 364 h 453"/>
                    <a:gd name="T76" fmla="*/ 416 w 641"/>
                    <a:gd name="T77" fmla="*/ 257 h 453"/>
                    <a:gd name="T78" fmla="*/ 432 w 641"/>
                    <a:gd name="T79" fmla="*/ 244 h 453"/>
                    <a:gd name="T80" fmla="*/ 585 w 641"/>
                    <a:gd name="T81" fmla="*/ 333 h 453"/>
                    <a:gd name="T82" fmla="*/ 601 w 641"/>
                    <a:gd name="T83" fmla="*/ 257 h 453"/>
                    <a:gd name="T84" fmla="*/ 620 w 641"/>
                    <a:gd name="T85" fmla="*/ 186 h 453"/>
                    <a:gd name="T86" fmla="*/ 624 w 641"/>
                    <a:gd name="T87" fmla="*/ 138 h 453"/>
                    <a:gd name="T88" fmla="*/ 553 w 641"/>
                    <a:gd name="T89" fmla="*/ 127 h 453"/>
                    <a:gd name="T90" fmla="*/ 370 w 641"/>
                    <a:gd name="T91" fmla="*/ 86 h 453"/>
                    <a:gd name="T92" fmla="*/ 133 w 641"/>
                    <a:gd name="T93" fmla="*/ 31 h 453"/>
                    <a:gd name="T94" fmla="*/ 65 w 641"/>
                    <a:gd name="T95" fmla="*/ 16 h 453"/>
                    <a:gd name="T96" fmla="*/ 67 w 641"/>
                    <a:gd name="T97" fmla="*/ 0 h 45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41"/>
                    <a:gd name="T148" fmla="*/ 0 h 453"/>
                    <a:gd name="T149" fmla="*/ 641 w 641"/>
                    <a:gd name="T150" fmla="*/ 453 h 45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41" h="453">
                      <a:moveTo>
                        <a:pt x="67" y="0"/>
                      </a:moveTo>
                      <a:lnTo>
                        <a:pt x="202" y="31"/>
                      </a:lnTo>
                      <a:lnTo>
                        <a:pt x="365" y="70"/>
                      </a:lnTo>
                      <a:lnTo>
                        <a:pt x="463" y="85"/>
                      </a:lnTo>
                      <a:lnTo>
                        <a:pt x="565" y="99"/>
                      </a:lnTo>
                      <a:lnTo>
                        <a:pt x="630" y="109"/>
                      </a:lnTo>
                      <a:lnTo>
                        <a:pt x="641" y="130"/>
                      </a:lnTo>
                      <a:lnTo>
                        <a:pt x="630" y="182"/>
                      </a:lnTo>
                      <a:lnTo>
                        <a:pt x="609" y="296"/>
                      </a:lnTo>
                      <a:lnTo>
                        <a:pt x="595" y="393"/>
                      </a:lnTo>
                      <a:lnTo>
                        <a:pt x="583" y="443"/>
                      </a:lnTo>
                      <a:lnTo>
                        <a:pt x="563" y="453"/>
                      </a:lnTo>
                      <a:lnTo>
                        <a:pt x="236" y="381"/>
                      </a:lnTo>
                      <a:lnTo>
                        <a:pt x="11" y="345"/>
                      </a:lnTo>
                      <a:lnTo>
                        <a:pt x="0" y="331"/>
                      </a:lnTo>
                      <a:lnTo>
                        <a:pt x="23" y="214"/>
                      </a:lnTo>
                      <a:lnTo>
                        <a:pt x="40" y="113"/>
                      </a:lnTo>
                      <a:lnTo>
                        <a:pt x="53" y="20"/>
                      </a:lnTo>
                      <a:lnTo>
                        <a:pt x="68" y="30"/>
                      </a:lnTo>
                      <a:lnTo>
                        <a:pt x="76" y="61"/>
                      </a:lnTo>
                      <a:lnTo>
                        <a:pt x="322" y="259"/>
                      </a:lnTo>
                      <a:lnTo>
                        <a:pt x="624" y="182"/>
                      </a:lnTo>
                      <a:lnTo>
                        <a:pt x="617" y="196"/>
                      </a:lnTo>
                      <a:lnTo>
                        <a:pt x="327" y="283"/>
                      </a:lnTo>
                      <a:lnTo>
                        <a:pt x="310" y="278"/>
                      </a:lnTo>
                      <a:lnTo>
                        <a:pt x="72" y="85"/>
                      </a:lnTo>
                      <a:lnTo>
                        <a:pt x="57" y="94"/>
                      </a:lnTo>
                      <a:lnTo>
                        <a:pt x="37" y="216"/>
                      </a:lnTo>
                      <a:lnTo>
                        <a:pt x="177" y="204"/>
                      </a:lnTo>
                      <a:lnTo>
                        <a:pt x="31" y="233"/>
                      </a:lnTo>
                      <a:lnTo>
                        <a:pt x="24" y="314"/>
                      </a:lnTo>
                      <a:lnTo>
                        <a:pt x="30" y="323"/>
                      </a:lnTo>
                      <a:lnTo>
                        <a:pt x="192" y="354"/>
                      </a:lnTo>
                      <a:lnTo>
                        <a:pt x="349" y="382"/>
                      </a:lnTo>
                      <a:lnTo>
                        <a:pt x="466" y="410"/>
                      </a:lnTo>
                      <a:lnTo>
                        <a:pt x="549" y="436"/>
                      </a:lnTo>
                      <a:lnTo>
                        <a:pt x="569" y="430"/>
                      </a:lnTo>
                      <a:lnTo>
                        <a:pt x="580" y="364"/>
                      </a:lnTo>
                      <a:lnTo>
                        <a:pt x="416" y="257"/>
                      </a:lnTo>
                      <a:lnTo>
                        <a:pt x="432" y="244"/>
                      </a:lnTo>
                      <a:lnTo>
                        <a:pt x="585" y="333"/>
                      </a:lnTo>
                      <a:lnTo>
                        <a:pt x="601" y="257"/>
                      </a:lnTo>
                      <a:lnTo>
                        <a:pt x="620" y="186"/>
                      </a:lnTo>
                      <a:lnTo>
                        <a:pt x="624" y="138"/>
                      </a:lnTo>
                      <a:lnTo>
                        <a:pt x="553" y="127"/>
                      </a:lnTo>
                      <a:lnTo>
                        <a:pt x="370" y="86"/>
                      </a:lnTo>
                      <a:lnTo>
                        <a:pt x="133" y="31"/>
                      </a:lnTo>
                      <a:lnTo>
                        <a:pt x="65" y="16"/>
                      </a:lnTo>
                      <a:lnTo>
                        <a:pt x="67" y="0"/>
                      </a:lnTo>
                      <a:close/>
                    </a:path>
                  </a:pathLst>
                </a:custGeom>
                <a:solidFill>
                  <a:srgbClr val="000000"/>
                </a:solidFill>
                <a:ln w="9525">
                  <a:noFill/>
                  <a:round/>
                  <a:headEnd/>
                  <a:tailEnd/>
                </a:ln>
              </p:spPr>
              <p:txBody>
                <a:bodyPr/>
                <a:lstStyle/>
                <a:p>
                  <a:endParaRPr lang="en-US">
                    <a:latin typeface="+mj-lt"/>
                  </a:endParaRPr>
                </a:p>
              </p:txBody>
            </p:sp>
          </p:grpSp>
          <p:grpSp>
            <p:nvGrpSpPr>
              <p:cNvPr id="1128" name="Group 303"/>
              <p:cNvGrpSpPr>
                <a:grpSpLocks/>
              </p:cNvGrpSpPr>
              <p:nvPr/>
            </p:nvGrpSpPr>
            <p:grpSpPr bwMode="auto">
              <a:xfrm>
                <a:off x="2844" y="1854"/>
                <a:ext cx="221" cy="182"/>
                <a:chOff x="2844" y="1854"/>
                <a:chExt cx="221" cy="182"/>
              </a:xfrm>
            </p:grpSpPr>
            <p:sp>
              <p:nvSpPr>
                <p:cNvPr id="1132" name="Freeform 304"/>
                <p:cNvSpPr>
                  <a:spLocks/>
                </p:cNvSpPr>
                <p:nvPr/>
              </p:nvSpPr>
              <p:spPr bwMode="auto">
                <a:xfrm>
                  <a:off x="2848" y="1858"/>
                  <a:ext cx="214" cy="174"/>
                </a:xfrm>
                <a:custGeom>
                  <a:avLst/>
                  <a:gdLst>
                    <a:gd name="T0" fmla="*/ 104 w 643"/>
                    <a:gd name="T1" fmla="*/ 0 h 523"/>
                    <a:gd name="T2" fmla="*/ 46 w 643"/>
                    <a:gd name="T3" fmla="*/ 162 h 523"/>
                    <a:gd name="T4" fmla="*/ 6 w 643"/>
                    <a:gd name="T5" fmla="*/ 272 h 523"/>
                    <a:gd name="T6" fmla="*/ 0 w 643"/>
                    <a:gd name="T7" fmla="*/ 306 h 523"/>
                    <a:gd name="T8" fmla="*/ 153 w 643"/>
                    <a:gd name="T9" fmla="*/ 358 h 523"/>
                    <a:gd name="T10" fmla="*/ 330 w 643"/>
                    <a:gd name="T11" fmla="*/ 436 h 523"/>
                    <a:gd name="T12" fmla="*/ 438 w 643"/>
                    <a:gd name="T13" fmla="*/ 484 h 523"/>
                    <a:gd name="T14" fmla="*/ 507 w 643"/>
                    <a:gd name="T15" fmla="*/ 517 h 523"/>
                    <a:gd name="T16" fmla="*/ 520 w 643"/>
                    <a:gd name="T17" fmla="*/ 523 h 523"/>
                    <a:gd name="T18" fmla="*/ 535 w 643"/>
                    <a:gd name="T19" fmla="*/ 512 h 523"/>
                    <a:gd name="T20" fmla="*/ 557 w 643"/>
                    <a:gd name="T21" fmla="*/ 450 h 523"/>
                    <a:gd name="T22" fmla="*/ 584 w 643"/>
                    <a:gd name="T23" fmla="*/ 382 h 523"/>
                    <a:gd name="T24" fmla="*/ 611 w 643"/>
                    <a:gd name="T25" fmla="*/ 321 h 523"/>
                    <a:gd name="T26" fmla="*/ 628 w 643"/>
                    <a:gd name="T27" fmla="*/ 276 h 523"/>
                    <a:gd name="T28" fmla="*/ 643 w 643"/>
                    <a:gd name="T29" fmla="*/ 235 h 523"/>
                    <a:gd name="T30" fmla="*/ 632 w 643"/>
                    <a:gd name="T31" fmla="*/ 216 h 523"/>
                    <a:gd name="T32" fmla="*/ 455 w 643"/>
                    <a:gd name="T33" fmla="*/ 151 h 523"/>
                    <a:gd name="T34" fmla="*/ 379 w 643"/>
                    <a:gd name="T35" fmla="*/ 118 h 523"/>
                    <a:gd name="T36" fmla="*/ 248 w 643"/>
                    <a:gd name="T37" fmla="*/ 59 h 523"/>
                    <a:gd name="T38" fmla="*/ 176 w 643"/>
                    <a:gd name="T39" fmla="*/ 23 h 523"/>
                    <a:gd name="T40" fmla="*/ 119 w 643"/>
                    <a:gd name="T41" fmla="*/ 6 h 523"/>
                    <a:gd name="T42" fmla="*/ 104 w 643"/>
                    <a:gd name="T43" fmla="*/ 0 h 5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3"/>
                    <a:gd name="T67" fmla="*/ 0 h 523"/>
                    <a:gd name="T68" fmla="*/ 643 w 643"/>
                    <a:gd name="T69" fmla="*/ 523 h 5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3" h="523">
                      <a:moveTo>
                        <a:pt x="104" y="0"/>
                      </a:moveTo>
                      <a:lnTo>
                        <a:pt x="46" y="162"/>
                      </a:lnTo>
                      <a:lnTo>
                        <a:pt x="6" y="272"/>
                      </a:lnTo>
                      <a:lnTo>
                        <a:pt x="0" y="306"/>
                      </a:lnTo>
                      <a:lnTo>
                        <a:pt x="153" y="358"/>
                      </a:lnTo>
                      <a:lnTo>
                        <a:pt x="330" y="436"/>
                      </a:lnTo>
                      <a:lnTo>
                        <a:pt x="438" y="484"/>
                      </a:lnTo>
                      <a:lnTo>
                        <a:pt x="507" y="517"/>
                      </a:lnTo>
                      <a:lnTo>
                        <a:pt x="520" y="523"/>
                      </a:lnTo>
                      <a:lnTo>
                        <a:pt x="535" y="512"/>
                      </a:lnTo>
                      <a:lnTo>
                        <a:pt x="557" y="450"/>
                      </a:lnTo>
                      <a:lnTo>
                        <a:pt x="584" y="382"/>
                      </a:lnTo>
                      <a:lnTo>
                        <a:pt x="611" y="321"/>
                      </a:lnTo>
                      <a:lnTo>
                        <a:pt x="628" y="276"/>
                      </a:lnTo>
                      <a:lnTo>
                        <a:pt x="643" y="235"/>
                      </a:lnTo>
                      <a:lnTo>
                        <a:pt x="632" y="216"/>
                      </a:lnTo>
                      <a:lnTo>
                        <a:pt x="455" y="151"/>
                      </a:lnTo>
                      <a:lnTo>
                        <a:pt x="379" y="118"/>
                      </a:lnTo>
                      <a:lnTo>
                        <a:pt x="248" y="59"/>
                      </a:lnTo>
                      <a:lnTo>
                        <a:pt x="176" y="23"/>
                      </a:lnTo>
                      <a:lnTo>
                        <a:pt x="119" y="6"/>
                      </a:lnTo>
                      <a:lnTo>
                        <a:pt x="104" y="0"/>
                      </a:lnTo>
                      <a:close/>
                    </a:path>
                  </a:pathLst>
                </a:custGeom>
                <a:solidFill>
                  <a:srgbClr val="FFFFFF"/>
                </a:solidFill>
                <a:ln w="9525">
                  <a:noFill/>
                  <a:round/>
                  <a:headEnd/>
                  <a:tailEnd/>
                </a:ln>
              </p:spPr>
              <p:txBody>
                <a:bodyPr/>
                <a:lstStyle/>
                <a:p>
                  <a:endParaRPr lang="en-US">
                    <a:latin typeface="+mj-lt"/>
                  </a:endParaRPr>
                </a:p>
              </p:txBody>
            </p:sp>
            <p:sp>
              <p:nvSpPr>
                <p:cNvPr id="1133" name="Freeform 305"/>
                <p:cNvSpPr>
                  <a:spLocks/>
                </p:cNvSpPr>
                <p:nvPr/>
              </p:nvSpPr>
              <p:spPr bwMode="auto">
                <a:xfrm>
                  <a:off x="2844" y="1854"/>
                  <a:ext cx="221" cy="182"/>
                </a:xfrm>
                <a:custGeom>
                  <a:avLst/>
                  <a:gdLst>
                    <a:gd name="T0" fmla="*/ 124 w 664"/>
                    <a:gd name="T1" fmla="*/ 0 h 545"/>
                    <a:gd name="T2" fmla="*/ 251 w 664"/>
                    <a:gd name="T3" fmla="*/ 58 h 545"/>
                    <a:gd name="T4" fmla="*/ 403 w 664"/>
                    <a:gd name="T5" fmla="*/ 128 h 545"/>
                    <a:gd name="T6" fmla="*/ 497 w 664"/>
                    <a:gd name="T7" fmla="*/ 163 h 545"/>
                    <a:gd name="T8" fmla="*/ 593 w 664"/>
                    <a:gd name="T9" fmla="*/ 199 h 545"/>
                    <a:gd name="T10" fmla="*/ 658 w 664"/>
                    <a:gd name="T11" fmla="*/ 220 h 545"/>
                    <a:gd name="T12" fmla="*/ 664 w 664"/>
                    <a:gd name="T13" fmla="*/ 241 h 545"/>
                    <a:gd name="T14" fmla="*/ 644 w 664"/>
                    <a:gd name="T15" fmla="*/ 293 h 545"/>
                    <a:gd name="T16" fmla="*/ 601 w 664"/>
                    <a:gd name="T17" fmla="*/ 400 h 545"/>
                    <a:gd name="T18" fmla="*/ 569 w 664"/>
                    <a:gd name="T19" fmla="*/ 493 h 545"/>
                    <a:gd name="T20" fmla="*/ 549 w 664"/>
                    <a:gd name="T21" fmla="*/ 540 h 545"/>
                    <a:gd name="T22" fmla="*/ 528 w 664"/>
                    <a:gd name="T23" fmla="*/ 545 h 545"/>
                    <a:gd name="T24" fmla="*/ 221 w 664"/>
                    <a:gd name="T25" fmla="*/ 409 h 545"/>
                    <a:gd name="T26" fmla="*/ 7 w 664"/>
                    <a:gd name="T27" fmla="*/ 327 h 545"/>
                    <a:gd name="T28" fmla="*/ 0 w 664"/>
                    <a:gd name="T29" fmla="*/ 311 h 545"/>
                    <a:gd name="T30" fmla="*/ 41 w 664"/>
                    <a:gd name="T31" fmla="*/ 200 h 545"/>
                    <a:gd name="T32" fmla="*/ 77 w 664"/>
                    <a:gd name="T33" fmla="*/ 105 h 545"/>
                    <a:gd name="T34" fmla="*/ 108 w 664"/>
                    <a:gd name="T35" fmla="*/ 15 h 545"/>
                    <a:gd name="T36" fmla="*/ 120 w 664"/>
                    <a:gd name="T37" fmla="*/ 28 h 545"/>
                    <a:gd name="T38" fmla="*/ 122 w 664"/>
                    <a:gd name="T39" fmla="*/ 62 h 545"/>
                    <a:gd name="T40" fmla="*/ 327 w 664"/>
                    <a:gd name="T41" fmla="*/ 306 h 545"/>
                    <a:gd name="T42" fmla="*/ 636 w 664"/>
                    <a:gd name="T43" fmla="*/ 292 h 545"/>
                    <a:gd name="T44" fmla="*/ 628 w 664"/>
                    <a:gd name="T45" fmla="*/ 304 h 545"/>
                    <a:gd name="T46" fmla="*/ 328 w 664"/>
                    <a:gd name="T47" fmla="*/ 331 h 545"/>
                    <a:gd name="T48" fmla="*/ 311 w 664"/>
                    <a:gd name="T49" fmla="*/ 323 h 545"/>
                    <a:gd name="T50" fmla="*/ 114 w 664"/>
                    <a:gd name="T51" fmla="*/ 84 h 545"/>
                    <a:gd name="T52" fmla="*/ 97 w 664"/>
                    <a:gd name="T53" fmla="*/ 91 h 545"/>
                    <a:gd name="T54" fmla="*/ 56 w 664"/>
                    <a:gd name="T55" fmla="*/ 206 h 545"/>
                    <a:gd name="T56" fmla="*/ 197 w 664"/>
                    <a:gd name="T57" fmla="*/ 223 h 545"/>
                    <a:gd name="T58" fmla="*/ 49 w 664"/>
                    <a:gd name="T59" fmla="*/ 220 h 545"/>
                    <a:gd name="T60" fmla="*/ 25 w 664"/>
                    <a:gd name="T61" fmla="*/ 300 h 545"/>
                    <a:gd name="T62" fmla="*/ 31 w 664"/>
                    <a:gd name="T63" fmla="*/ 310 h 545"/>
                    <a:gd name="T64" fmla="*/ 185 w 664"/>
                    <a:gd name="T65" fmla="*/ 372 h 545"/>
                    <a:gd name="T66" fmla="*/ 331 w 664"/>
                    <a:gd name="T67" fmla="*/ 431 h 545"/>
                    <a:gd name="T68" fmla="*/ 440 w 664"/>
                    <a:gd name="T69" fmla="*/ 485 h 545"/>
                    <a:gd name="T70" fmla="*/ 519 w 664"/>
                    <a:gd name="T71" fmla="*/ 526 h 545"/>
                    <a:gd name="T72" fmla="*/ 537 w 664"/>
                    <a:gd name="T73" fmla="*/ 524 h 545"/>
                    <a:gd name="T74" fmla="*/ 560 w 664"/>
                    <a:gd name="T75" fmla="*/ 462 h 545"/>
                    <a:gd name="T76" fmla="*/ 422 w 664"/>
                    <a:gd name="T77" fmla="*/ 321 h 545"/>
                    <a:gd name="T78" fmla="*/ 437 w 664"/>
                    <a:gd name="T79" fmla="*/ 313 h 545"/>
                    <a:gd name="T80" fmla="*/ 572 w 664"/>
                    <a:gd name="T81" fmla="*/ 431 h 545"/>
                    <a:gd name="T82" fmla="*/ 602 w 664"/>
                    <a:gd name="T83" fmla="*/ 359 h 545"/>
                    <a:gd name="T84" fmla="*/ 632 w 664"/>
                    <a:gd name="T85" fmla="*/ 293 h 545"/>
                    <a:gd name="T86" fmla="*/ 644 w 664"/>
                    <a:gd name="T87" fmla="*/ 248 h 545"/>
                    <a:gd name="T88" fmla="*/ 578 w 664"/>
                    <a:gd name="T89" fmla="*/ 223 h 545"/>
                    <a:gd name="T90" fmla="*/ 406 w 664"/>
                    <a:gd name="T91" fmla="*/ 145 h 545"/>
                    <a:gd name="T92" fmla="*/ 185 w 664"/>
                    <a:gd name="T93" fmla="*/ 45 h 545"/>
                    <a:gd name="T94" fmla="*/ 120 w 664"/>
                    <a:gd name="T95" fmla="*/ 15 h 545"/>
                    <a:gd name="T96" fmla="*/ 124 w 664"/>
                    <a:gd name="T97" fmla="*/ 0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545"/>
                    <a:gd name="T149" fmla="*/ 664 w 664"/>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545">
                      <a:moveTo>
                        <a:pt x="124" y="0"/>
                      </a:moveTo>
                      <a:lnTo>
                        <a:pt x="251" y="58"/>
                      </a:lnTo>
                      <a:lnTo>
                        <a:pt x="403" y="128"/>
                      </a:lnTo>
                      <a:lnTo>
                        <a:pt x="497" y="163"/>
                      </a:lnTo>
                      <a:lnTo>
                        <a:pt x="593" y="199"/>
                      </a:lnTo>
                      <a:lnTo>
                        <a:pt x="658" y="220"/>
                      </a:lnTo>
                      <a:lnTo>
                        <a:pt x="664" y="241"/>
                      </a:lnTo>
                      <a:lnTo>
                        <a:pt x="644" y="293"/>
                      </a:lnTo>
                      <a:lnTo>
                        <a:pt x="601" y="400"/>
                      </a:lnTo>
                      <a:lnTo>
                        <a:pt x="569" y="493"/>
                      </a:lnTo>
                      <a:lnTo>
                        <a:pt x="549" y="540"/>
                      </a:lnTo>
                      <a:lnTo>
                        <a:pt x="528" y="545"/>
                      </a:lnTo>
                      <a:lnTo>
                        <a:pt x="221" y="409"/>
                      </a:lnTo>
                      <a:lnTo>
                        <a:pt x="7" y="327"/>
                      </a:lnTo>
                      <a:lnTo>
                        <a:pt x="0" y="311"/>
                      </a:lnTo>
                      <a:lnTo>
                        <a:pt x="41" y="200"/>
                      </a:lnTo>
                      <a:lnTo>
                        <a:pt x="77" y="105"/>
                      </a:lnTo>
                      <a:lnTo>
                        <a:pt x="108" y="15"/>
                      </a:lnTo>
                      <a:lnTo>
                        <a:pt x="120" y="28"/>
                      </a:lnTo>
                      <a:lnTo>
                        <a:pt x="122" y="62"/>
                      </a:lnTo>
                      <a:lnTo>
                        <a:pt x="327" y="306"/>
                      </a:lnTo>
                      <a:lnTo>
                        <a:pt x="636" y="292"/>
                      </a:lnTo>
                      <a:lnTo>
                        <a:pt x="628" y="304"/>
                      </a:lnTo>
                      <a:lnTo>
                        <a:pt x="328" y="331"/>
                      </a:lnTo>
                      <a:lnTo>
                        <a:pt x="311" y="323"/>
                      </a:lnTo>
                      <a:lnTo>
                        <a:pt x="114" y="84"/>
                      </a:lnTo>
                      <a:lnTo>
                        <a:pt x="97" y="91"/>
                      </a:lnTo>
                      <a:lnTo>
                        <a:pt x="56" y="206"/>
                      </a:lnTo>
                      <a:lnTo>
                        <a:pt x="197" y="223"/>
                      </a:lnTo>
                      <a:lnTo>
                        <a:pt x="49" y="220"/>
                      </a:lnTo>
                      <a:lnTo>
                        <a:pt x="25" y="300"/>
                      </a:lnTo>
                      <a:lnTo>
                        <a:pt x="31" y="310"/>
                      </a:lnTo>
                      <a:lnTo>
                        <a:pt x="185" y="372"/>
                      </a:lnTo>
                      <a:lnTo>
                        <a:pt x="331" y="431"/>
                      </a:lnTo>
                      <a:lnTo>
                        <a:pt x="440" y="485"/>
                      </a:lnTo>
                      <a:lnTo>
                        <a:pt x="519" y="526"/>
                      </a:lnTo>
                      <a:lnTo>
                        <a:pt x="537" y="524"/>
                      </a:lnTo>
                      <a:lnTo>
                        <a:pt x="560" y="462"/>
                      </a:lnTo>
                      <a:lnTo>
                        <a:pt x="422" y="321"/>
                      </a:lnTo>
                      <a:lnTo>
                        <a:pt x="437" y="313"/>
                      </a:lnTo>
                      <a:lnTo>
                        <a:pt x="572" y="431"/>
                      </a:lnTo>
                      <a:lnTo>
                        <a:pt x="602" y="359"/>
                      </a:lnTo>
                      <a:lnTo>
                        <a:pt x="632" y="293"/>
                      </a:lnTo>
                      <a:lnTo>
                        <a:pt x="644" y="248"/>
                      </a:lnTo>
                      <a:lnTo>
                        <a:pt x="578" y="223"/>
                      </a:lnTo>
                      <a:lnTo>
                        <a:pt x="406" y="145"/>
                      </a:lnTo>
                      <a:lnTo>
                        <a:pt x="185" y="45"/>
                      </a:lnTo>
                      <a:lnTo>
                        <a:pt x="120" y="15"/>
                      </a:lnTo>
                      <a:lnTo>
                        <a:pt x="124" y="0"/>
                      </a:lnTo>
                      <a:close/>
                    </a:path>
                  </a:pathLst>
                </a:custGeom>
                <a:solidFill>
                  <a:srgbClr val="000000"/>
                </a:solidFill>
                <a:ln w="9525">
                  <a:noFill/>
                  <a:round/>
                  <a:headEnd/>
                  <a:tailEnd/>
                </a:ln>
              </p:spPr>
              <p:txBody>
                <a:bodyPr/>
                <a:lstStyle/>
                <a:p>
                  <a:endParaRPr lang="en-US">
                    <a:latin typeface="+mj-lt"/>
                  </a:endParaRPr>
                </a:p>
              </p:txBody>
            </p:sp>
          </p:grpSp>
          <p:grpSp>
            <p:nvGrpSpPr>
              <p:cNvPr id="1129" name="Group 306"/>
              <p:cNvGrpSpPr>
                <a:grpSpLocks/>
              </p:cNvGrpSpPr>
              <p:nvPr/>
            </p:nvGrpSpPr>
            <p:grpSpPr bwMode="auto">
              <a:xfrm>
                <a:off x="2849" y="1876"/>
                <a:ext cx="222" cy="210"/>
                <a:chOff x="2849" y="1876"/>
                <a:chExt cx="222" cy="210"/>
              </a:xfrm>
            </p:grpSpPr>
            <p:sp>
              <p:nvSpPr>
                <p:cNvPr id="1130" name="Freeform 307"/>
                <p:cNvSpPr>
                  <a:spLocks/>
                </p:cNvSpPr>
                <p:nvPr/>
              </p:nvSpPr>
              <p:spPr bwMode="auto">
                <a:xfrm>
                  <a:off x="2854" y="1880"/>
                  <a:ext cx="213" cy="202"/>
                </a:xfrm>
                <a:custGeom>
                  <a:avLst/>
                  <a:gdLst>
                    <a:gd name="T0" fmla="*/ 166 w 638"/>
                    <a:gd name="T1" fmla="*/ 0 h 607"/>
                    <a:gd name="T2" fmla="*/ 74 w 638"/>
                    <a:gd name="T3" fmla="*/ 144 h 607"/>
                    <a:gd name="T4" fmla="*/ 12 w 638"/>
                    <a:gd name="T5" fmla="*/ 242 h 607"/>
                    <a:gd name="T6" fmla="*/ 0 w 638"/>
                    <a:gd name="T7" fmla="*/ 272 h 607"/>
                    <a:gd name="T8" fmla="*/ 137 w 638"/>
                    <a:gd name="T9" fmla="*/ 361 h 607"/>
                    <a:gd name="T10" fmla="*/ 292 w 638"/>
                    <a:gd name="T11" fmla="*/ 478 h 607"/>
                    <a:gd name="T12" fmla="*/ 387 w 638"/>
                    <a:gd name="T13" fmla="*/ 550 h 607"/>
                    <a:gd name="T14" fmla="*/ 446 w 638"/>
                    <a:gd name="T15" fmla="*/ 599 h 607"/>
                    <a:gd name="T16" fmla="*/ 460 w 638"/>
                    <a:gd name="T17" fmla="*/ 607 h 607"/>
                    <a:gd name="T18" fmla="*/ 477 w 638"/>
                    <a:gd name="T19" fmla="*/ 599 h 607"/>
                    <a:gd name="T20" fmla="*/ 512 w 638"/>
                    <a:gd name="T21" fmla="*/ 544 h 607"/>
                    <a:gd name="T22" fmla="*/ 551 w 638"/>
                    <a:gd name="T23" fmla="*/ 486 h 607"/>
                    <a:gd name="T24" fmla="*/ 590 w 638"/>
                    <a:gd name="T25" fmla="*/ 433 h 607"/>
                    <a:gd name="T26" fmla="*/ 615 w 638"/>
                    <a:gd name="T27" fmla="*/ 393 h 607"/>
                    <a:gd name="T28" fmla="*/ 638 w 638"/>
                    <a:gd name="T29" fmla="*/ 357 h 607"/>
                    <a:gd name="T30" fmla="*/ 634 w 638"/>
                    <a:gd name="T31" fmla="*/ 335 h 607"/>
                    <a:gd name="T32" fmla="*/ 476 w 638"/>
                    <a:gd name="T33" fmla="*/ 230 h 607"/>
                    <a:gd name="T34" fmla="*/ 408 w 638"/>
                    <a:gd name="T35" fmla="*/ 179 h 607"/>
                    <a:gd name="T36" fmla="*/ 292 w 638"/>
                    <a:gd name="T37" fmla="*/ 90 h 607"/>
                    <a:gd name="T38" fmla="*/ 231 w 638"/>
                    <a:gd name="T39" fmla="*/ 39 h 607"/>
                    <a:gd name="T40" fmla="*/ 179 w 638"/>
                    <a:gd name="T41" fmla="*/ 8 h 607"/>
                    <a:gd name="T42" fmla="*/ 166 w 638"/>
                    <a:gd name="T43" fmla="*/ 0 h 6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38"/>
                    <a:gd name="T67" fmla="*/ 0 h 607"/>
                    <a:gd name="T68" fmla="*/ 638 w 638"/>
                    <a:gd name="T69" fmla="*/ 607 h 6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38" h="607">
                      <a:moveTo>
                        <a:pt x="166" y="0"/>
                      </a:moveTo>
                      <a:lnTo>
                        <a:pt x="74" y="144"/>
                      </a:lnTo>
                      <a:lnTo>
                        <a:pt x="12" y="242"/>
                      </a:lnTo>
                      <a:lnTo>
                        <a:pt x="0" y="272"/>
                      </a:lnTo>
                      <a:lnTo>
                        <a:pt x="137" y="361"/>
                      </a:lnTo>
                      <a:lnTo>
                        <a:pt x="292" y="478"/>
                      </a:lnTo>
                      <a:lnTo>
                        <a:pt x="387" y="550"/>
                      </a:lnTo>
                      <a:lnTo>
                        <a:pt x="446" y="599"/>
                      </a:lnTo>
                      <a:lnTo>
                        <a:pt x="460" y="607"/>
                      </a:lnTo>
                      <a:lnTo>
                        <a:pt x="477" y="599"/>
                      </a:lnTo>
                      <a:lnTo>
                        <a:pt x="512" y="544"/>
                      </a:lnTo>
                      <a:lnTo>
                        <a:pt x="551" y="486"/>
                      </a:lnTo>
                      <a:lnTo>
                        <a:pt x="590" y="433"/>
                      </a:lnTo>
                      <a:lnTo>
                        <a:pt x="615" y="393"/>
                      </a:lnTo>
                      <a:lnTo>
                        <a:pt x="638" y="357"/>
                      </a:lnTo>
                      <a:lnTo>
                        <a:pt x="634" y="335"/>
                      </a:lnTo>
                      <a:lnTo>
                        <a:pt x="476" y="230"/>
                      </a:lnTo>
                      <a:lnTo>
                        <a:pt x="408" y="179"/>
                      </a:lnTo>
                      <a:lnTo>
                        <a:pt x="292" y="90"/>
                      </a:lnTo>
                      <a:lnTo>
                        <a:pt x="231" y="39"/>
                      </a:lnTo>
                      <a:lnTo>
                        <a:pt x="179" y="8"/>
                      </a:lnTo>
                      <a:lnTo>
                        <a:pt x="166" y="0"/>
                      </a:lnTo>
                      <a:close/>
                    </a:path>
                  </a:pathLst>
                </a:custGeom>
                <a:solidFill>
                  <a:srgbClr val="FFFFFF"/>
                </a:solidFill>
                <a:ln w="9525">
                  <a:noFill/>
                  <a:round/>
                  <a:headEnd/>
                  <a:tailEnd/>
                </a:ln>
              </p:spPr>
              <p:txBody>
                <a:bodyPr/>
                <a:lstStyle/>
                <a:p>
                  <a:endParaRPr lang="en-US">
                    <a:latin typeface="+mj-lt"/>
                  </a:endParaRPr>
                </a:p>
              </p:txBody>
            </p:sp>
            <p:sp>
              <p:nvSpPr>
                <p:cNvPr id="1131" name="Freeform 308"/>
                <p:cNvSpPr>
                  <a:spLocks/>
                </p:cNvSpPr>
                <p:nvPr/>
              </p:nvSpPr>
              <p:spPr bwMode="auto">
                <a:xfrm>
                  <a:off x="2849" y="1876"/>
                  <a:ext cx="222" cy="210"/>
                </a:xfrm>
                <a:custGeom>
                  <a:avLst/>
                  <a:gdLst>
                    <a:gd name="T0" fmla="*/ 188 w 664"/>
                    <a:gd name="T1" fmla="*/ 0 h 629"/>
                    <a:gd name="T2" fmla="*/ 301 w 664"/>
                    <a:gd name="T3" fmla="*/ 87 h 629"/>
                    <a:gd name="T4" fmla="*/ 434 w 664"/>
                    <a:gd name="T5" fmla="*/ 192 h 629"/>
                    <a:gd name="T6" fmla="*/ 519 w 664"/>
                    <a:gd name="T7" fmla="*/ 248 h 629"/>
                    <a:gd name="T8" fmla="*/ 605 w 664"/>
                    <a:gd name="T9" fmla="*/ 305 h 629"/>
                    <a:gd name="T10" fmla="*/ 662 w 664"/>
                    <a:gd name="T11" fmla="*/ 341 h 629"/>
                    <a:gd name="T12" fmla="*/ 664 w 664"/>
                    <a:gd name="T13" fmla="*/ 365 h 629"/>
                    <a:gd name="T14" fmla="*/ 633 w 664"/>
                    <a:gd name="T15" fmla="*/ 410 h 629"/>
                    <a:gd name="T16" fmla="*/ 571 w 664"/>
                    <a:gd name="T17" fmla="*/ 503 h 629"/>
                    <a:gd name="T18" fmla="*/ 520 w 664"/>
                    <a:gd name="T19" fmla="*/ 588 h 629"/>
                    <a:gd name="T20" fmla="*/ 490 w 664"/>
                    <a:gd name="T21" fmla="*/ 629 h 629"/>
                    <a:gd name="T22" fmla="*/ 467 w 664"/>
                    <a:gd name="T23" fmla="*/ 629 h 629"/>
                    <a:gd name="T24" fmla="*/ 197 w 664"/>
                    <a:gd name="T25" fmla="*/ 422 h 629"/>
                    <a:gd name="T26" fmla="*/ 6 w 664"/>
                    <a:gd name="T27" fmla="*/ 290 h 629"/>
                    <a:gd name="T28" fmla="*/ 0 w 664"/>
                    <a:gd name="T29" fmla="*/ 275 h 629"/>
                    <a:gd name="T30" fmla="*/ 67 w 664"/>
                    <a:gd name="T31" fmla="*/ 178 h 629"/>
                    <a:gd name="T32" fmla="*/ 121 w 664"/>
                    <a:gd name="T33" fmla="*/ 93 h 629"/>
                    <a:gd name="T34" fmla="*/ 169 w 664"/>
                    <a:gd name="T35" fmla="*/ 11 h 629"/>
                    <a:gd name="T36" fmla="*/ 179 w 664"/>
                    <a:gd name="T37" fmla="*/ 27 h 629"/>
                    <a:gd name="T38" fmla="*/ 173 w 664"/>
                    <a:gd name="T39" fmla="*/ 59 h 629"/>
                    <a:gd name="T40" fmla="*/ 322 w 664"/>
                    <a:gd name="T41" fmla="*/ 347 h 629"/>
                    <a:gd name="T42" fmla="*/ 628 w 664"/>
                    <a:gd name="T43" fmla="*/ 407 h 629"/>
                    <a:gd name="T44" fmla="*/ 616 w 664"/>
                    <a:gd name="T45" fmla="*/ 419 h 629"/>
                    <a:gd name="T46" fmla="*/ 318 w 664"/>
                    <a:gd name="T47" fmla="*/ 372 h 629"/>
                    <a:gd name="T48" fmla="*/ 303 w 664"/>
                    <a:gd name="T49" fmla="*/ 360 h 629"/>
                    <a:gd name="T50" fmla="*/ 163 w 664"/>
                    <a:gd name="T51" fmla="*/ 80 h 629"/>
                    <a:gd name="T52" fmla="*/ 144 w 664"/>
                    <a:gd name="T53" fmla="*/ 83 h 629"/>
                    <a:gd name="T54" fmla="*/ 80 w 664"/>
                    <a:gd name="T55" fmla="*/ 185 h 629"/>
                    <a:gd name="T56" fmla="*/ 212 w 664"/>
                    <a:gd name="T57" fmla="*/ 234 h 629"/>
                    <a:gd name="T58" fmla="*/ 68 w 664"/>
                    <a:gd name="T59" fmla="*/ 197 h 629"/>
                    <a:gd name="T60" fmla="*/ 30 w 664"/>
                    <a:gd name="T61" fmla="*/ 269 h 629"/>
                    <a:gd name="T62" fmla="*/ 32 w 664"/>
                    <a:gd name="T63" fmla="*/ 281 h 629"/>
                    <a:gd name="T64" fmla="*/ 169 w 664"/>
                    <a:gd name="T65" fmla="*/ 378 h 629"/>
                    <a:gd name="T66" fmla="*/ 300 w 664"/>
                    <a:gd name="T67" fmla="*/ 471 h 629"/>
                    <a:gd name="T68" fmla="*/ 395 w 664"/>
                    <a:gd name="T69" fmla="*/ 548 h 629"/>
                    <a:gd name="T70" fmla="*/ 462 w 664"/>
                    <a:gd name="T71" fmla="*/ 608 h 629"/>
                    <a:gd name="T72" fmla="*/ 482 w 664"/>
                    <a:gd name="T73" fmla="*/ 610 h 629"/>
                    <a:gd name="T74" fmla="*/ 516 w 664"/>
                    <a:gd name="T75" fmla="*/ 554 h 629"/>
                    <a:gd name="T76" fmla="*/ 411 w 664"/>
                    <a:gd name="T77" fmla="*/ 383 h 629"/>
                    <a:gd name="T78" fmla="*/ 430 w 664"/>
                    <a:gd name="T79" fmla="*/ 382 h 629"/>
                    <a:gd name="T80" fmla="*/ 536 w 664"/>
                    <a:gd name="T81" fmla="*/ 529 h 629"/>
                    <a:gd name="T82" fmla="*/ 579 w 664"/>
                    <a:gd name="T83" fmla="*/ 464 h 629"/>
                    <a:gd name="T84" fmla="*/ 623 w 664"/>
                    <a:gd name="T85" fmla="*/ 409 h 629"/>
                    <a:gd name="T86" fmla="*/ 645 w 664"/>
                    <a:gd name="T87" fmla="*/ 367 h 629"/>
                    <a:gd name="T88" fmla="*/ 585 w 664"/>
                    <a:gd name="T89" fmla="*/ 324 h 629"/>
                    <a:gd name="T90" fmla="*/ 432 w 664"/>
                    <a:gd name="T91" fmla="*/ 209 h 629"/>
                    <a:gd name="T92" fmla="*/ 240 w 664"/>
                    <a:gd name="T93" fmla="*/ 58 h 629"/>
                    <a:gd name="T94" fmla="*/ 181 w 664"/>
                    <a:gd name="T95" fmla="*/ 14 h 629"/>
                    <a:gd name="T96" fmla="*/ 188 w 664"/>
                    <a:gd name="T97" fmla="*/ 0 h 6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629"/>
                    <a:gd name="T149" fmla="*/ 664 w 664"/>
                    <a:gd name="T150" fmla="*/ 629 h 6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629">
                      <a:moveTo>
                        <a:pt x="188" y="0"/>
                      </a:moveTo>
                      <a:lnTo>
                        <a:pt x="301" y="87"/>
                      </a:lnTo>
                      <a:lnTo>
                        <a:pt x="434" y="192"/>
                      </a:lnTo>
                      <a:lnTo>
                        <a:pt x="519" y="248"/>
                      </a:lnTo>
                      <a:lnTo>
                        <a:pt x="605" y="305"/>
                      </a:lnTo>
                      <a:lnTo>
                        <a:pt x="662" y="341"/>
                      </a:lnTo>
                      <a:lnTo>
                        <a:pt x="664" y="365"/>
                      </a:lnTo>
                      <a:lnTo>
                        <a:pt x="633" y="410"/>
                      </a:lnTo>
                      <a:lnTo>
                        <a:pt x="571" y="503"/>
                      </a:lnTo>
                      <a:lnTo>
                        <a:pt x="520" y="588"/>
                      </a:lnTo>
                      <a:lnTo>
                        <a:pt x="490" y="629"/>
                      </a:lnTo>
                      <a:lnTo>
                        <a:pt x="467" y="629"/>
                      </a:lnTo>
                      <a:lnTo>
                        <a:pt x="197" y="422"/>
                      </a:lnTo>
                      <a:lnTo>
                        <a:pt x="6" y="290"/>
                      </a:lnTo>
                      <a:lnTo>
                        <a:pt x="0" y="275"/>
                      </a:lnTo>
                      <a:lnTo>
                        <a:pt x="67" y="178"/>
                      </a:lnTo>
                      <a:lnTo>
                        <a:pt x="121" y="93"/>
                      </a:lnTo>
                      <a:lnTo>
                        <a:pt x="169" y="11"/>
                      </a:lnTo>
                      <a:lnTo>
                        <a:pt x="179" y="27"/>
                      </a:lnTo>
                      <a:lnTo>
                        <a:pt x="173" y="59"/>
                      </a:lnTo>
                      <a:lnTo>
                        <a:pt x="322" y="347"/>
                      </a:lnTo>
                      <a:lnTo>
                        <a:pt x="628" y="407"/>
                      </a:lnTo>
                      <a:lnTo>
                        <a:pt x="616" y="419"/>
                      </a:lnTo>
                      <a:lnTo>
                        <a:pt x="318" y="372"/>
                      </a:lnTo>
                      <a:lnTo>
                        <a:pt x="303" y="360"/>
                      </a:lnTo>
                      <a:lnTo>
                        <a:pt x="163" y="80"/>
                      </a:lnTo>
                      <a:lnTo>
                        <a:pt x="144" y="83"/>
                      </a:lnTo>
                      <a:lnTo>
                        <a:pt x="80" y="185"/>
                      </a:lnTo>
                      <a:lnTo>
                        <a:pt x="212" y="234"/>
                      </a:lnTo>
                      <a:lnTo>
                        <a:pt x="68" y="197"/>
                      </a:lnTo>
                      <a:lnTo>
                        <a:pt x="30" y="269"/>
                      </a:lnTo>
                      <a:lnTo>
                        <a:pt x="32" y="281"/>
                      </a:lnTo>
                      <a:lnTo>
                        <a:pt x="169" y="378"/>
                      </a:lnTo>
                      <a:lnTo>
                        <a:pt x="300" y="471"/>
                      </a:lnTo>
                      <a:lnTo>
                        <a:pt x="395" y="548"/>
                      </a:lnTo>
                      <a:lnTo>
                        <a:pt x="462" y="608"/>
                      </a:lnTo>
                      <a:lnTo>
                        <a:pt x="482" y="610"/>
                      </a:lnTo>
                      <a:lnTo>
                        <a:pt x="516" y="554"/>
                      </a:lnTo>
                      <a:lnTo>
                        <a:pt x="411" y="383"/>
                      </a:lnTo>
                      <a:lnTo>
                        <a:pt x="430" y="382"/>
                      </a:lnTo>
                      <a:lnTo>
                        <a:pt x="536" y="529"/>
                      </a:lnTo>
                      <a:lnTo>
                        <a:pt x="579" y="464"/>
                      </a:lnTo>
                      <a:lnTo>
                        <a:pt x="623" y="409"/>
                      </a:lnTo>
                      <a:lnTo>
                        <a:pt x="645" y="367"/>
                      </a:lnTo>
                      <a:lnTo>
                        <a:pt x="585" y="324"/>
                      </a:lnTo>
                      <a:lnTo>
                        <a:pt x="432" y="209"/>
                      </a:lnTo>
                      <a:lnTo>
                        <a:pt x="240" y="58"/>
                      </a:lnTo>
                      <a:lnTo>
                        <a:pt x="181" y="14"/>
                      </a:lnTo>
                      <a:lnTo>
                        <a:pt x="188" y="0"/>
                      </a:lnTo>
                      <a:close/>
                    </a:path>
                  </a:pathLst>
                </a:custGeom>
                <a:solidFill>
                  <a:srgbClr val="000000"/>
                </a:solidFill>
                <a:ln w="9525">
                  <a:noFill/>
                  <a:round/>
                  <a:headEnd/>
                  <a:tailEnd/>
                </a:ln>
              </p:spPr>
              <p:txBody>
                <a:bodyPr/>
                <a:lstStyle/>
                <a:p>
                  <a:endParaRPr lang="en-US">
                    <a:latin typeface="+mj-lt"/>
                  </a:endParaRPr>
                </a:p>
              </p:txBody>
            </p:sp>
          </p:grpSp>
        </p:grpSp>
        <p:sp>
          <p:nvSpPr>
            <p:cNvPr id="1126" name="Freeform 309"/>
            <p:cNvSpPr>
              <a:spLocks/>
            </p:cNvSpPr>
            <p:nvPr/>
          </p:nvSpPr>
          <p:spPr bwMode="auto">
            <a:xfrm rot="2553177">
              <a:off x="2531" y="2392"/>
              <a:ext cx="612" cy="242"/>
            </a:xfrm>
            <a:custGeom>
              <a:avLst/>
              <a:gdLst>
                <a:gd name="T0" fmla="*/ 28 w 730"/>
                <a:gd name="T1" fmla="*/ 255 h 286"/>
                <a:gd name="T2" fmla="*/ 62 w 730"/>
                <a:gd name="T3" fmla="*/ 261 h 286"/>
                <a:gd name="T4" fmla="*/ 151 w 730"/>
                <a:gd name="T5" fmla="*/ 254 h 286"/>
                <a:gd name="T6" fmla="*/ 173 w 730"/>
                <a:gd name="T7" fmla="*/ 228 h 286"/>
                <a:gd name="T8" fmla="*/ 163 w 730"/>
                <a:gd name="T9" fmla="*/ 186 h 286"/>
                <a:gd name="T10" fmla="*/ 141 w 730"/>
                <a:gd name="T11" fmla="*/ 158 h 286"/>
                <a:gd name="T12" fmla="*/ 141 w 730"/>
                <a:gd name="T13" fmla="*/ 138 h 286"/>
                <a:gd name="T14" fmla="*/ 195 w 730"/>
                <a:gd name="T15" fmla="*/ 113 h 286"/>
                <a:gd name="T16" fmla="*/ 262 w 730"/>
                <a:gd name="T17" fmla="*/ 111 h 286"/>
                <a:gd name="T18" fmla="*/ 348 w 730"/>
                <a:gd name="T19" fmla="*/ 122 h 286"/>
                <a:gd name="T20" fmla="*/ 416 w 730"/>
                <a:gd name="T21" fmla="*/ 152 h 286"/>
                <a:gd name="T22" fmla="*/ 451 w 730"/>
                <a:gd name="T23" fmla="*/ 172 h 286"/>
                <a:gd name="T24" fmla="*/ 448 w 730"/>
                <a:gd name="T25" fmla="*/ 192 h 286"/>
                <a:gd name="T26" fmla="*/ 441 w 730"/>
                <a:gd name="T27" fmla="*/ 223 h 286"/>
                <a:gd name="T28" fmla="*/ 447 w 730"/>
                <a:gd name="T29" fmla="*/ 262 h 286"/>
                <a:gd name="T30" fmla="*/ 484 w 730"/>
                <a:gd name="T31" fmla="*/ 280 h 286"/>
                <a:gd name="T32" fmla="*/ 560 w 730"/>
                <a:gd name="T33" fmla="*/ 286 h 286"/>
                <a:gd name="T34" fmla="*/ 614 w 730"/>
                <a:gd name="T35" fmla="*/ 252 h 286"/>
                <a:gd name="T36" fmla="*/ 623 w 730"/>
                <a:gd name="T37" fmla="*/ 220 h 286"/>
                <a:gd name="T38" fmla="*/ 607 w 730"/>
                <a:gd name="T39" fmla="*/ 169 h 286"/>
                <a:gd name="T40" fmla="*/ 581 w 730"/>
                <a:gd name="T41" fmla="*/ 142 h 286"/>
                <a:gd name="T42" fmla="*/ 583 w 730"/>
                <a:gd name="T43" fmla="*/ 111 h 286"/>
                <a:gd name="T44" fmla="*/ 613 w 730"/>
                <a:gd name="T45" fmla="*/ 106 h 286"/>
                <a:gd name="T46" fmla="*/ 642 w 730"/>
                <a:gd name="T47" fmla="*/ 96 h 286"/>
                <a:gd name="T48" fmla="*/ 651 w 730"/>
                <a:gd name="T49" fmla="*/ 52 h 286"/>
                <a:gd name="T50" fmla="*/ 674 w 730"/>
                <a:gd name="T51" fmla="*/ 20 h 286"/>
                <a:gd name="T52" fmla="*/ 730 w 730"/>
                <a:gd name="T53" fmla="*/ 27 h 286"/>
                <a:gd name="T54" fmla="*/ 728 w 730"/>
                <a:gd name="T55" fmla="*/ 10 h 286"/>
                <a:gd name="T56" fmla="*/ 677 w 730"/>
                <a:gd name="T57" fmla="*/ 0 h 286"/>
                <a:gd name="T58" fmla="*/ 654 w 730"/>
                <a:gd name="T59" fmla="*/ 5 h 286"/>
                <a:gd name="T60" fmla="*/ 643 w 730"/>
                <a:gd name="T61" fmla="*/ 29 h 286"/>
                <a:gd name="T62" fmla="*/ 638 w 730"/>
                <a:gd name="T63" fmla="*/ 60 h 286"/>
                <a:gd name="T64" fmla="*/ 630 w 730"/>
                <a:gd name="T65" fmla="*/ 86 h 286"/>
                <a:gd name="T66" fmla="*/ 598 w 730"/>
                <a:gd name="T67" fmla="*/ 93 h 286"/>
                <a:gd name="T68" fmla="*/ 572 w 730"/>
                <a:gd name="T69" fmla="*/ 94 h 286"/>
                <a:gd name="T70" fmla="*/ 562 w 730"/>
                <a:gd name="T71" fmla="*/ 131 h 286"/>
                <a:gd name="T72" fmla="*/ 534 w 730"/>
                <a:gd name="T73" fmla="*/ 104 h 286"/>
                <a:gd name="T74" fmla="*/ 436 w 730"/>
                <a:gd name="T75" fmla="*/ 76 h 286"/>
                <a:gd name="T76" fmla="*/ 331 w 730"/>
                <a:gd name="T77" fmla="*/ 52 h 286"/>
                <a:gd name="T78" fmla="*/ 240 w 730"/>
                <a:gd name="T79" fmla="*/ 48 h 286"/>
                <a:gd name="T80" fmla="*/ 162 w 730"/>
                <a:gd name="T81" fmla="*/ 59 h 286"/>
                <a:gd name="T82" fmla="*/ 97 w 730"/>
                <a:gd name="T83" fmla="*/ 77 h 286"/>
                <a:gd name="T84" fmla="*/ 37 w 730"/>
                <a:gd name="T85" fmla="*/ 99 h 286"/>
                <a:gd name="T86" fmla="*/ 2 w 730"/>
                <a:gd name="T87" fmla="*/ 172 h 286"/>
                <a:gd name="T88" fmla="*/ 0 w 730"/>
                <a:gd name="T89" fmla="*/ 203 h 286"/>
                <a:gd name="T90" fmla="*/ 5 w 730"/>
                <a:gd name="T91" fmla="*/ 231 h 286"/>
                <a:gd name="T92" fmla="*/ 28 w 730"/>
                <a:gd name="T93" fmla="*/ 255 h 2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30"/>
                <a:gd name="T142" fmla="*/ 0 h 286"/>
                <a:gd name="T143" fmla="*/ 730 w 730"/>
                <a:gd name="T144" fmla="*/ 286 h 28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30" h="286">
                  <a:moveTo>
                    <a:pt x="28" y="255"/>
                  </a:moveTo>
                  <a:lnTo>
                    <a:pt x="62" y="261"/>
                  </a:lnTo>
                  <a:lnTo>
                    <a:pt x="151" y="254"/>
                  </a:lnTo>
                  <a:lnTo>
                    <a:pt x="173" y="228"/>
                  </a:lnTo>
                  <a:lnTo>
                    <a:pt x="163" y="186"/>
                  </a:lnTo>
                  <a:lnTo>
                    <a:pt x="141" y="158"/>
                  </a:lnTo>
                  <a:lnTo>
                    <a:pt x="141" y="138"/>
                  </a:lnTo>
                  <a:lnTo>
                    <a:pt x="195" y="113"/>
                  </a:lnTo>
                  <a:lnTo>
                    <a:pt x="262" y="111"/>
                  </a:lnTo>
                  <a:lnTo>
                    <a:pt x="348" y="122"/>
                  </a:lnTo>
                  <a:lnTo>
                    <a:pt x="416" y="152"/>
                  </a:lnTo>
                  <a:lnTo>
                    <a:pt x="451" y="172"/>
                  </a:lnTo>
                  <a:lnTo>
                    <a:pt x="448" y="192"/>
                  </a:lnTo>
                  <a:lnTo>
                    <a:pt x="441" y="223"/>
                  </a:lnTo>
                  <a:lnTo>
                    <a:pt x="447" y="262"/>
                  </a:lnTo>
                  <a:lnTo>
                    <a:pt x="484" y="280"/>
                  </a:lnTo>
                  <a:lnTo>
                    <a:pt x="560" y="286"/>
                  </a:lnTo>
                  <a:lnTo>
                    <a:pt x="614" y="252"/>
                  </a:lnTo>
                  <a:lnTo>
                    <a:pt x="623" y="220"/>
                  </a:lnTo>
                  <a:lnTo>
                    <a:pt x="607" y="169"/>
                  </a:lnTo>
                  <a:lnTo>
                    <a:pt x="581" y="142"/>
                  </a:lnTo>
                  <a:lnTo>
                    <a:pt x="583" y="111"/>
                  </a:lnTo>
                  <a:lnTo>
                    <a:pt x="613" y="106"/>
                  </a:lnTo>
                  <a:lnTo>
                    <a:pt x="642" y="96"/>
                  </a:lnTo>
                  <a:lnTo>
                    <a:pt x="651" y="52"/>
                  </a:lnTo>
                  <a:lnTo>
                    <a:pt x="674" y="20"/>
                  </a:lnTo>
                  <a:lnTo>
                    <a:pt x="730" y="27"/>
                  </a:lnTo>
                  <a:lnTo>
                    <a:pt x="728" y="10"/>
                  </a:lnTo>
                  <a:lnTo>
                    <a:pt x="677" y="0"/>
                  </a:lnTo>
                  <a:lnTo>
                    <a:pt x="654" y="5"/>
                  </a:lnTo>
                  <a:lnTo>
                    <a:pt x="643" y="29"/>
                  </a:lnTo>
                  <a:lnTo>
                    <a:pt x="638" y="60"/>
                  </a:lnTo>
                  <a:lnTo>
                    <a:pt x="630" y="86"/>
                  </a:lnTo>
                  <a:lnTo>
                    <a:pt x="598" y="93"/>
                  </a:lnTo>
                  <a:lnTo>
                    <a:pt x="572" y="94"/>
                  </a:lnTo>
                  <a:lnTo>
                    <a:pt x="562" y="131"/>
                  </a:lnTo>
                  <a:lnTo>
                    <a:pt x="534" y="104"/>
                  </a:lnTo>
                  <a:lnTo>
                    <a:pt x="436" y="76"/>
                  </a:lnTo>
                  <a:lnTo>
                    <a:pt x="331" y="52"/>
                  </a:lnTo>
                  <a:lnTo>
                    <a:pt x="240" y="48"/>
                  </a:lnTo>
                  <a:lnTo>
                    <a:pt x="162" y="59"/>
                  </a:lnTo>
                  <a:lnTo>
                    <a:pt x="97" y="77"/>
                  </a:lnTo>
                  <a:lnTo>
                    <a:pt x="37" y="99"/>
                  </a:lnTo>
                  <a:lnTo>
                    <a:pt x="2" y="172"/>
                  </a:lnTo>
                  <a:lnTo>
                    <a:pt x="0" y="203"/>
                  </a:lnTo>
                  <a:lnTo>
                    <a:pt x="5" y="231"/>
                  </a:lnTo>
                  <a:lnTo>
                    <a:pt x="28" y="255"/>
                  </a:lnTo>
                  <a:close/>
                </a:path>
              </a:pathLst>
            </a:custGeom>
            <a:solidFill>
              <a:srgbClr val="000000"/>
            </a:solidFill>
            <a:ln w="9525">
              <a:noFill/>
              <a:round/>
              <a:headEnd/>
              <a:tailEnd/>
            </a:ln>
          </p:spPr>
          <p:txBody>
            <a:bodyPr/>
            <a:lstStyle/>
            <a:p>
              <a:endParaRPr lang="en-US">
                <a:latin typeface="+mj-lt"/>
              </a:endParaRPr>
            </a:p>
          </p:txBody>
        </p:sp>
      </p:grpSp>
      <p:grpSp>
        <p:nvGrpSpPr>
          <p:cNvPr id="1035" name="Group 310"/>
          <p:cNvGrpSpPr>
            <a:grpSpLocks noChangeAspect="1"/>
          </p:cNvGrpSpPr>
          <p:nvPr/>
        </p:nvGrpSpPr>
        <p:grpSpPr bwMode="auto">
          <a:xfrm>
            <a:off x="4295775" y="4683125"/>
            <a:ext cx="1400175" cy="1096963"/>
            <a:chOff x="4188" y="839"/>
            <a:chExt cx="1158" cy="907"/>
          </a:xfrm>
        </p:grpSpPr>
        <p:grpSp>
          <p:nvGrpSpPr>
            <p:cNvPr id="1106" name="Group 311"/>
            <p:cNvGrpSpPr>
              <a:grpSpLocks noChangeAspect="1"/>
            </p:cNvGrpSpPr>
            <p:nvPr/>
          </p:nvGrpSpPr>
          <p:grpSpPr bwMode="auto">
            <a:xfrm>
              <a:off x="4188" y="839"/>
              <a:ext cx="1158" cy="907"/>
              <a:chOff x="3456" y="336"/>
              <a:chExt cx="1728" cy="1354"/>
            </a:xfrm>
          </p:grpSpPr>
          <p:sp>
            <p:nvSpPr>
              <p:cNvPr id="1108" name="Freeform 312"/>
              <p:cNvSpPr>
                <a:spLocks noChangeAspect="1"/>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1109" name="Freeform 313"/>
              <p:cNvSpPr>
                <a:spLocks noChangeAspect="1"/>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1110" name="Freeform 314"/>
              <p:cNvSpPr>
                <a:spLocks noChangeAspect="1"/>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1111" name="Freeform 315"/>
              <p:cNvSpPr>
                <a:spLocks noChangeAspect="1"/>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1112" name="Freeform 316"/>
              <p:cNvSpPr>
                <a:spLocks noChangeAspect="1"/>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1113" name="Freeform 317"/>
              <p:cNvSpPr>
                <a:spLocks noChangeAspect="1"/>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1114" name="Freeform 318"/>
              <p:cNvSpPr>
                <a:spLocks noChangeAspect="1"/>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1115" name="Freeform 319"/>
              <p:cNvSpPr>
                <a:spLocks noChangeAspect="1"/>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1116" name="Freeform 320"/>
              <p:cNvSpPr>
                <a:spLocks noChangeAspect="1"/>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1117" name="Freeform 321"/>
              <p:cNvSpPr>
                <a:spLocks noChangeAspect="1"/>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1118" name="Freeform 322"/>
              <p:cNvSpPr>
                <a:spLocks noChangeAspect="1"/>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1119" name="Freeform 323"/>
              <p:cNvSpPr>
                <a:spLocks noChangeAspect="1"/>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1120" name="Freeform 324"/>
              <p:cNvSpPr>
                <a:spLocks noChangeAspect="1"/>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1121" name="Freeform 325"/>
              <p:cNvSpPr>
                <a:spLocks noChangeAspect="1"/>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1122" name="Freeform 326"/>
              <p:cNvSpPr>
                <a:spLocks noChangeAspect="1"/>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1123" name="Freeform 327"/>
              <p:cNvSpPr>
                <a:spLocks noChangeAspect="1"/>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5928" name="Text Box 328"/>
            <p:cNvSpPr txBox="1">
              <a:spLocks noChangeAspect="1" noChangeArrowheads="1"/>
            </p:cNvSpPr>
            <p:nvPr/>
          </p:nvSpPr>
          <p:spPr bwMode="auto">
            <a:xfrm rot="1682032">
              <a:off x="4535" y="1230"/>
              <a:ext cx="0" cy="229"/>
            </a:xfrm>
            <a:prstGeom prst="rect">
              <a:avLst/>
            </a:prstGeom>
            <a:noFill/>
            <a:ln w="9525" algn="ctr">
              <a:noFill/>
              <a:miter lim="800000"/>
              <a:headEnd/>
              <a:tailEnd/>
            </a:ln>
            <a:effectLst>
              <a:outerShdw dist="35921" dir="2700000" algn="ctr" rotWithShape="0">
                <a:schemeClr val="tx1"/>
              </a:outerShdw>
            </a:effectLst>
          </p:spPr>
          <p:txBody>
            <a:bodyPr wrap="none" lIns="0" tIns="0" rIns="0" bIns="0" anchor="ctr">
              <a:spAutoFit/>
            </a:bodyPr>
            <a:lstStyle/>
            <a:p>
              <a:pPr>
                <a:spcBef>
                  <a:spcPct val="50000"/>
                </a:spcBef>
              </a:pPr>
              <a:endParaRPr lang="zh-CN" altLang="zh-CN" sz="1800" b="1">
                <a:solidFill>
                  <a:schemeClr val="bg1"/>
                </a:solidFill>
                <a:latin typeface="+mj-lt"/>
                <a:ea typeface="宋体" charset="-122"/>
              </a:endParaRPr>
            </a:p>
          </p:txBody>
        </p:sp>
      </p:grpSp>
      <p:grpSp>
        <p:nvGrpSpPr>
          <p:cNvPr id="1036" name="Group 424"/>
          <p:cNvGrpSpPr>
            <a:grpSpLocks/>
          </p:cNvGrpSpPr>
          <p:nvPr/>
        </p:nvGrpSpPr>
        <p:grpSpPr bwMode="auto">
          <a:xfrm>
            <a:off x="6764338" y="1774825"/>
            <a:ext cx="1344612" cy="1087438"/>
            <a:chOff x="4261" y="1460"/>
            <a:chExt cx="847" cy="685"/>
          </a:xfrm>
        </p:grpSpPr>
        <p:grpSp>
          <p:nvGrpSpPr>
            <p:cNvPr id="1082" name="Group 355"/>
            <p:cNvGrpSpPr>
              <a:grpSpLocks noChangeAspect="1"/>
            </p:cNvGrpSpPr>
            <p:nvPr/>
          </p:nvGrpSpPr>
          <p:grpSpPr bwMode="auto">
            <a:xfrm>
              <a:off x="4261" y="1894"/>
              <a:ext cx="306" cy="250"/>
              <a:chOff x="3655" y="1024"/>
              <a:chExt cx="377" cy="341"/>
            </a:xfrm>
          </p:grpSpPr>
          <p:sp>
            <p:nvSpPr>
              <p:cNvPr id="1103" name="Rectangle 356"/>
              <p:cNvSpPr>
                <a:spLocks noChangeAspect="1" noChangeArrowheads="1"/>
              </p:cNvSpPr>
              <p:nvPr/>
            </p:nvSpPr>
            <p:spPr bwMode="auto">
              <a:xfrm>
                <a:off x="3655" y="1072"/>
                <a:ext cx="293" cy="293"/>
              </a:xfrm>
              <a:prstGeom prst="rect">
                <a:avLst/>
              </a:prstGeom>
              <a:solidFill>
                <a:srgbClr val="FFFF00"/>
              </a:solidFill>
              <a:ln w="4826">
                <a:solidFill>
                  <a:srgbClr val="000000"/>
                </a:solidFill>
                <a:miter lim="800000"/>
                <a:headEnd/>
                <a:tailEnd/>
              </a:ln>
            </p:spPr>
            <p:txBody>
              <a:bodyPr/>
              <a:lstStyle/>
              <a:p>
                <a:endParaRPr lang="zh-CN" altLang="en-US">
                  <a:latin typeface="+mj-lt"/>
                  <a:ea typeface="宋体" charset="-122"/>
                </a:endParaRPr>
              </a:p>
            </p:txBody>
          </p:sp>
          <p:sp>
            <p:nvSpPr>
              <p:cNvPr id="1104" name="Freeform 357"/>
              <p:cNvSpPr>
                <a:spLocks noChangeAspect="1"/>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1105" name="Freeform 358"/>
              <p:cNvSpPr>
                <a:spLocks noChangeAspect="1"/>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nvGrpSpPr>
            <p:cNvPr id="1083" name="Group 359"/>
            <p:cNvGrpSpPr>
              <a:grpSpLocks noChangeAspect="1"/>
            </p:cNvGrpSpPr>
            <p:nvPr/>
          </p:nvGrpSpPr>
          <p:grpSpPr bwMode="auto">
            <a:xfrm>
              <a:off x="4530" y="1896"/>
              <a:ext cx="307" cy="249"/>
              <a:chOff x="3993" y="1010"/>
              <a:chExt cx="378" cy="340"/>
            </a:xfrm>
          </p:grpSpPr>
          <p:sp>
            <p:nvSpPr>
              <p:cNvPr id="1100" name="Rectangle 360"/>
              <p:cNvSpPr>
                <a:spLocks noChangeAspect="1" noChangeArrowheads="1"/>
              </p:cNvSpPr>
              <p:nvPr/>
            </p:nvSpPr>
            <p:spPr bwMode="auto">
              <a:xfrm>
                <a:off x="3993" y="1057"/>
                <a:ext cx="294" cy="293"/>
              </a:xfrm>
              <a:prstGeom prst="rect">
                <a:avLst/>
              </a:prstGeom>
              <a:solidFill>
                <a:schemeClr val="accent1"/>
              </a:solidFill>
              <a:ln w="4826">
                <a:solidFill>
                  <a:srgbClr val="000000"/>
                </a:solidFill>
                <a:miter lim="800000"/>
                <a:headEnd/>
                <a:tailEnd/>
              </a:ln>
            </p:spPr>
            <p:txBody>
              <a:bodyPr/>
              <a:lstStyle/>
              <a:p>
                <a:endParaRPr lang="zh-CN" altLang="en-US">
                  <a:latin typeface="+mj-lt"/>
                  <a:ea typeface="宋体" charset="-122"/>
                </a:endParaRPr>
              </a:p>
            </p:txBody>
          </p:sp>
          <p:sp>
            <p:nvSpPr>
              <p:cNvPr id="1101" name="Freeform 361"/>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1102" name="Freeform 362"/>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1084" name="Group 363"/>
            <p:cNvGrpSpPr>
              <a:grpSpLocks noChangeAspect="1"/>
            </p:cNvGrpSpPr>
            <p:nvPr/>
          </p:nvGrpSpPr>
          <p:grpSpPr bwMode="auto">
            <a:xfrm>
              <a:off x="4400" y="1686"/>
              <a:ext cx="307" cy="241"/>
              <a:chOff x="3725" y="723"/>
              <a:chExt cx="378" cy="330"/>
            </a:xfrm>
          </p:grpSpPr>
          <p:sp>
            <p:nvSpPr>
              <p:cNvPr id="1097" name="Rectangle 364"/>
              <p:cNvSpPr>
                <a:spLocks noChangeAspect="1" noChangeArrowheads="1"/>
              </p:cNvSpPr>
              <p:nvPr/>
            </p:nvSpPr>
            <p:spPr bwMode="auto">
              <a:xfrm>
                <a:off x="3726" y="760"/>
                <a:ext cx="293" cy="293"/>
              </a:xfrm>
              <a:prstGeom prst="rect">
                <a:avLst/>
              </a:prstGeom>
              <a:solidFill>
                <a:srgbClr val="FF9900"/>
              </a:solidFill>
              <a:ln w="4826">
                <a:solidFill>
                  <a:srgbClr val="000000"/>
                </a:solidFill>
                <a:miter lim="800000"/>
                <a:headEnd/>
                <a:tailEnd/>
              </a:ln>
            </p:spPr>
            <p:txBody>
              <a:bodyPr/>
              <a:lstStyle/>
              <a:p>
                <a:endParaRPr lang="zh-CN" altLang="en-US">
                  <a:latin typeface="+mj-lt"/>
                  <a:ea typeface="宋体" charset="-122"/>
                </a:endParaRPr>
              </a:p>
            </p:txBody>
          </p:sp>
          <p:sp>
            <p:nvSpPr>
              <p:cNvPr id="1098" name="Freeform 365"/>
              <p:cNvSpPr>
                <a:spLocks noChangeAspect="1"/>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DA8200"/>
              </a:solidFill>
              <a:ln w="4826">
                <a:solidFill>
                  <a:srgbClr val="000000"/>
                </a:solidFill>
                <a:prstDash val="solid"/>
                <a:round/>
                <a:headEnd/>
                <a:tailEnd/>
              </a:ln>
            </p:spPr>
            <p:txBody>
              <a:bodyPr/>
              <a:lstStyle/>
              <a:p>
                <a:endParaRPr lang="en-US">
                  <a:latin typeface="+mj-lt"/>
                </a:endParaRPr>
              </a:p>
            </p:txBody>
          </p:sp>
          <p:sp>
            <p:nvSpPr>
              <p:cNvPr id="1099" name="Freeform 366"/>
              <p:cNvSpPr>
                <a:spLocks noChangeAspect="1"/>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solidFill>
                <a:srgbClr val="DA8200"/>
              </a:solidFill>
              <a:ln w="4826">
                <a:solidFill>
                  <a:srgbClr val="000000"/>
                </a:solidFill>
                <a:prstDash val="solid"/>
                <a:round/>
                <a:headEnd/>
                <a:tailEnd/>
              </a:ln>
            </p:spPr>
            <p:txBody>
              <a:bodyPr/>
              <a:lstStyle/>
              <a:p>
                <a:endParaRPr lang="en-US">
                  <a:latin typeface="+mj-lt"/>
                </a:endParaRPr>
              </a:p>
            </p:txBody>
          </p:sp>
        </p:grpSp>
        <p:grpSp>
          <p:nvGrpSpPr>
            <p:cNvPr id="1085" name="Group 367"/>
            <p:cNvGrpSpPr>
              <a:grpSpLocks noChangeAspect="1"/>
            </p:cNvGrpSpPr>
            <p:nvPr/>
          </p:nvGrpSpPr>
          <p:grpSpPr bwMode="auto">
            <a:xfrm>
              <a:off x="4802" y="1903"/>
              <a:ext cx="306" cy="241"/>
              <a:chOff x="4324" y="1010"/>
              <a:chExt cx="377" cy="330"/>
            </a:xfrm>
          </p:grpSpPr>
          <p:sp>
            <p:nvSpPr>
              <p:cNvPr id="1094" name="Rectangle 368"/>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en-US">
                  <a:latin typeface="+mj-lt"/>
                  <a:ea typeface="宋体" charset="-122"/>
                </a:endParaRPr>
              </a:p>
            </p:txBody>
          </p:sp>
          <p:sp>
            <p:nvSpPr>
              <p:cNvPr id="1095" name="Freeform 369"/>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sp>
            <p:nvSpPr>
              <p:cNvPr id="1096" name="Freeform 370"/>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grpSp>
        <p:grpSp>
          <p:nvGrpSpPr>
            <p:cNvPr id="1086" name="Group 371"/>
            <p:cNvGrpSpPr>
              <a:grpSpLocks noChangeAspect="1"/>
            </p:cNvGrpSpPr>
            <p:nvPr/>
          </p:nvGrpSpPr>
          <p:grpSpPr bwMode="auto">
            <a:xfrm>
              <a:off x="4668" y="1683"/>
              <a:ext cx="299" cy="244"/>
              <a:chOff x="4820" y="778"/>
              <a:chExt cx="356" cy="290"/>
            </a:xfrm>
          </p:grpSpPr>
          <p:sp>
            <p:nvSpPr>
              <p:cNvPr id="1091" name="Rectangle 372"/>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en-US">
                  <a:latin typeface="+mj-lt"/>
                  <a:ea typeface="宋体" charset="-122"/>
                </a:endParaRPr>
              </a:p>
            </p:txBody>
          </p:sp>
          <p:sp>
            <p:nvSpPr>
              <p:cNvPr id="1092" name="Freeform 373"/>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1093" name="Freeform 374"/>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nvGrpSpPr>
            <p:cNvPr id="1087" name="Group 375"/>
            <p:cNvGrpSpPr>
              <a:grpSpLocks noChangeAspect="1"/>
            </p:cNvGrpSpPr>
            <p:nvPr/>
          </p:nvGrpSpPr>
          <p:grpSpPr bwMode="auto">
            <a:xfrm>
              <a:off x="4529" y="1460"/>
              <a:ext cx="302" cy="250"/>
              <a:chOff x="4655" y="513"/>
              <a:chExt cx="359" cy="297"/>
            </a:xfrm>
          </p:grpSpPr>
          <p:sp>
            <p:nvSpPr>
              <p:cNvPr id="1088" name="Rectangle 376"/>
              <p:cNvSpPr>
                <a:spLocks noChangeAspect="1" noChangeArrowheads="1"/>
              </p:cNvSpPr>
              <p:nvPr/>
            </p:nvSpPr>
            <p:spPr bwMode="auto">
              <a:xfrm>
                <a:off x="4655" y="554"/>
                <a:ext cx="283" cy="256"/>
              </a:xfrm>
              <a:prstGeom prst="rect">
                <a:avLst/>
              </a:prstGeom>
              <a:solidFill>
                <a:srgbClr val="9600FA"/>
              </a:solidFill>
              <a:ln w="4826">
                <a:solidFill>
                  <a:srgbClr val="000000"/>
                </a:solidFill>
                <a:miter lim="800000"/>
                <a:headEnd/>
                <a:tailEnd/>
              </a:ln>
            </p:spPr>
            <p:txBody>
              <a:bodyPr/>
              <a:lstStyle/>
              <a:p>
                <a:endParaRPr lang="zh-CN" altLang="en-US">
                  <a:latin typeface="+mj-lt"/>
                  <a:ea typeface="宋体" charset="-122"/>
                </a:endParaRPr>
              </a:p>
            </p:txBody>
          </p:sp>
          <p:sp>
            <p:nvSpPr>
              <p:cNvPr id="1089" name="Freeform 377"/>
              <p:cNvSpPr>
                <a:spLocks noChangeAspect="1"/>
              </p:cNvSpPr>
              <p:nvPr/>
            </p:nvSpPr>
            <p:spPr bwMode="auto">
              <a:xfrm>
                <a:off x="4937" y="513"/>
                <a:ext cx="73" cy="294"/>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7C00D0"/>
              </a:solidFill>
              <a:ln w="4826">
                <a:solidFill>
                  <a:srgbClr val="000000"/>
                </a:solidFill>
                <a:prstDash val="solid"/>
                <a:round/>
                <a:headEnd/>
                <a:tailEnd/>
              </a:ln>
            </p:spPr>
            <p:txBody>
              <a:bodyPr/>
              <a:lstStyle/>
              <a:p>
                <a:endParaRPr lang="en-US">
                  <a:latin typeface="+mj-lt"/>
                </a:endParaRPr>
              </a:p>
            </p:txBody>
          </p:sp>
          <p:sp>
            <p:nvSpPr>
              <p:cNvPr id="1090" name="Freeform 378"/>
              <p:cNvSpPr>
                <a:spLocks noChangeAspect="1"/>
              </p:cNvSpPr>
              <p:nvPr/>
            </p:nvSpPr>
            <p:spPr bwMode="auto">
              <a:xfrm>
                <a:off x="4655" y="513"/>
                <a:ext cx="359" cy="41"/>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7C00D0"/>
              </a:solidFill>
              <a:ln w="4826">
                <a:solidFill>
                  <a:srgbClr val="000000"/>
                </a:solidFill>
                <a:prstDash val="solid"/>
                <a:round/>
                <a:headEnd/>
                <a:tailEnd/>
              </a:ln>
            </p:spPr>
            <p:txBody>
              <a:bodyPr/>
              <a:lstStyle/>
              <a:p>
                <a:endParaRPr lang="en-US">
                  <a:latin typeface="+mj-lt"/>
                </a:endParaRPr>
              </a:p>
            </p:txBody>
          </p:sp>
        </p:grpSp>
      </p:grpSp>
      <p:sp>
        <p:nvSpPr>
          <p:cNvPr id="1037" name="AutoShape 379"/>
          <p:cNvSpPr>
            <a:spLocks noChangeAspect="1" noChangeArrowheads="1"/>
          </p:cNvSpPr>
          <p:nvPr/>
        </p:nvSpPr>
        <p:spPr bwMode="auto">
          <a:xfrm rot="17718494" flipV="1">
            <a:off x="2840038" y="4244975"/>
            <a:ext cx="658812"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en-US">
              <a:latin typeface="+mj-lt"/>
              <a:ea typeface="宋体" charset="-122"/>
            </a:endParaRPr>
          </a:p>
        </p:txBody>
      </p:sp>
      <p:sp>
        <p:nvSpPr>
          <p:cNvPr id="1038" name="AutoShape 380"/>
          <p:cNvSpPr>
            <a:spLocks noChangeAspect="1" noChangeArrowheads="1"/>
          </p:cNvSpPr>
          <p:nvPr/>
        </p:nvSpPr>
        <p:spPr bwMode="auto">
          <a:xfrm rot="12439449" flipV="1">
            <a:off x="7473950" y="2984500"/>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en-US">
              <a:latin typeface="+mj-lt"/>
              <a:ea typeface="宋体" charset="-122"/>
            </a:endParaRPr>
          </a:p>
        </p:txBody>
      </p:sp>
      <p:sp>
        <p:nvSpPr>
          <p:cNvPr id="1039" name="AutoShape 381"/>
          <p:cNvSpPr>
            <a:spLocks noChangeAspect="1" noChangeArrowheads="1"/>
          </p:cNvSpPr>
          <p:nvPr/>
        </p:nvSpPr>
        <p:spPr bwMode="auto">
          <a:xfrm rot="6458884" flipV="1">
            <a:off x="5957887" y="192088"/>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en-US">
              <a:latin typeface="+mj-lt"/>
              <a:ea typeface="宋体" charset="-122"/>
            </a:endParaRPr>
          </a:p>
        </p:txBody>
      </p:sp>
      <p:sp>
        <p:nvSpPr>
          <p:cNvPr id="1040" name="AutoShape 382"/>
          <p:cNvSpPr>
            <a:spLocks noChangeAspect="1" noChangeArrowheads="1"/>
          </p:cNvSpPr>
          <p:nvPr/>
        </p:nvSpPr>
        <p:spPr bwMode="auto">
          <a:xfrm rot="4247095" flipV="1">
            <a:off x="2719387" y="134938"/>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en-US">
              <a:latin typeface="+mj-lt"/>
              <a:ea typeface="宋体" charset="-122"/>
            </a:endParaRPr>
          </a:p>
        </p:txBody>
      </p:sp>
      <p:grpSp>
        <p:nvGrpSpPr>
          <p:cNvPr id="1041" name="Group 383"/>
          <p:cNvGrpSpPr>
            <a:grpSpLocks noChangeAspect="1"/>
          </p:cNvGrpSpPr>
          <p:nvPr/>
        </p:nvGrpSpPr>
        <p:grpSpPr bwMode="auto">
          <a:xfrm>
            <a:off x="6146800" y="4238625"/>
            <a:ext cx="914400" cy="731838"/>
            <a:chOff x="4613" y="3703"/>
            <a:chExt cx="771" cy="617"/>
          </a:xfrm>
        </p:grpSpPr>
        <p:grpSp>
          <p:nvGrpSpPr>
            <p:cNvPr id="1058" name="Group 384"/>
            <p:cNvGrpSpPr>
              <a:grpSpLocks noChangeAspect="1"/>
            </p:cNvGrpSpPr>
            <p:nvPr/>
          </p:nvGrpSpPr>
          <p:grpSpPr bwMode="auto">
            <a:xfrm>
              <a:off x="4613" y="3987"/>
              <a:ext cx="409" cy="333"/>
              <a:chOff x="3993" y="1010"/>
              <a:chExt cx="378" cy="340"/>
            </a:xfrm>
          </p:grpSpPr>
          <p:sp>
            <p:nvSpPr>
              <p:cNvPr id="25985" name="Rectangle 385"/>
              <p:cNvSpPr>
                <a:spLocks noChangeAspect="1" noChangeArrowheads="1"/>
              </p:cNvSpPr>
              <p:nvPr/>
            </p:nvSpPr>
            <p:spPr bwMode="auto">
              <a:xfrm>
                <a:off x="3993" y="1056"/>
                <a:ext cx="294" cy="294"/>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endParaRPr lang="zh-CN" altLang="en-US">
                  <a:latin typeface="+mj-lt"/>
                  <a:ea typeface="宋体" charset="-122"/>
                </a:endParaRPr>
              </a:p>
            </p:txBody>
          </p:sp>
          <p:sp>
            <p:nvSpPr>
              <p:cNvPr id="25986" name="Freeform 386"/>
              <p:cNvSpPr>
                <a:spLocks noChangeAspect="1"/>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en-US">
                  <a:latin typeface="+mj-lt"/>
                </a:endParaRPr>
              </a:p>
            </p:txBody>
          </p:sp>
          <p:sp>
            <p:nvSpPr>
              <p:cNvPr id="25987" name="Freeform 387"/>
              <p:cNvSpPr>
                <a:spLocks noChangeAspect="1"/>
              </p:cNvSpPr>
              <p:nvPr/>
            </p:nvSpPr>
            <p:spPr bwMode="auto">
              <a:xfrm>
                <a:off x="3993" y="1010"/>
                <a:ext cx="379" cy="46"/>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en-US">
                  <a:latin typeface="+mj-lt"/>
                </a:endParaRPr>
              </a:p>
            </p:txBody>
          </p:sp>
        </p:grpSp>
        <p:grpSp>
          <p:nvGrpSpPr>
            <p:cNvPr id="1059" name="Group 388"/>
            <p:cNvGrpSpPr>
              <a:grpSpLocks noChangeAspect="1"/>
            </p:cNvGrpSpPr>
            <p:nvPr/>
          </p:nvGrpSpPr>
          <p:grpSpPr bwMode="auto">
            <a:xfrm>
              <a:off x="4976" y="3996"/>
              <a:ext cx="408" cy="323"/>
              <a:chOff x="4324" y="1010"/>
              <a:chExt cx="377" cy="330"/>
            </a:xfrm>
          </p:grpSpPr>
          <p:sp>
            <p:nvSpPr>
              <p:cNvPr id="1076" name="Rectangle 389"/>
              <p:cNvSpPr>
                <a:spLocks noChangeAspect="1"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zh-CN" altLang="en-US">
                  <a:latin typeface="+mj-lt"/>
                  <a:ea typeface="宋体" charset="-122"/>
                </a:endParaRPr>
              </a:p>
            </p:txBody>
          </p:sp>
          <p:sp>
            <p:nvSpPr>
              <p:cNvPr id="1077" name="Freeform 390"/>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prstDash val="solid"/>
                <a:round/>
                <a:headEnd/>
                <a:tailEnd/>
              </a:ln>
            </p:spPr>
            <p:txBody>
              <a:bodyPr/>
              <a:lstStyle/>
              <a:p>
                <a:endParaRPr lang="en-US">
                  <a:latin typeface="+mj-lt"/>
                </a:endParaRPr>
              </a:p>
            </p:txBody>
          </p:sp>
          <p:sp>
            <p:nvSpPr>
              <p:cNvPr id="1078" name="Freeform 391"/>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prstDash val="solid"/>
                <a:round/>
                <a:headEnd/>
                <a:tailEnd/>
              </a:ln>
            </p:spPr>
            <p:txBody>
              <a:bodyPr/>
              <a:lstStyle/>
              <a:p>
                <a:endParaRPr lang="en-US">
                  <a:latin typeface="+mj-lt"/>
                </a:endParaRPr>
              </a:p>
            </p:txBody>
          </p:sp>
        </p:grpSp>
        <p:grpSp>
          <p:nvGrpSpPr>
            <p:cNvPr id="1060" name="Group 392"/>
            <p:cNvGrpSpPr>
              <a:grpSpLocks noChangeAspect="1"/>
            </p:cNvGrpSpPr>
            <p:nvPr/>
          </p:nvGrpSpPr>
          <p:grpSpPr bwMode="auto">
            <a:xfrm>
              <a:off x="4796" y="3703"/>
              <a:ext cx="400" cy="326"/>
              <a:chOff x="4820" y="778"/>
              <a:chExt cx="356" cy="290"/>
            </a:xfrm>
          </p:grpSpPr>
          <p:sp>
            <p:nvSpPr>
              <p:cNvPr id="1073" name="Rectangle 393"/>
              <p:cNvSpPr>
                <a:spLocks noChangeAspect="1"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zh-CN" altLang="en-US">
                  <a:latin typeface="+mj-lt"/>
                  <a:ea typeface="宋体" charset="-122"/>
                </a:endParaRPr>
              </a:p>
            </p:txBody>
          </p:sp>
          <p:sp>
            <p:nvSpPr>
              <p:cNvPr id="1074" name="Freeform 394"/>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prstDash val="solid"/>
                <a:round/>
                <a:headEnd/>
                <a:tailEnd/>
              </a:ln>
            </p:spPr>
            <p:txBody>
              <a:bodyPr/>
              <a:lstStyle/>
              <a:p>
                <a:endParaRPr lang="en-US">
                  <a:latin typeface="+mj-lt"/>
                </a:endParaRPr>
              </a:p>
            </p:txBody>
          </p:sp>
          <p:sp>
            <p:nvSpPr>
              <p:cNvPr id="1075" name="Freeform 395"/>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prstDash val="solid"/>
                <a:round/>
                <a:headEnd/>
                <a:tailEnd/>
              </a:ln>
            </p:spPr>
            <p:txBody>
              <a:bodyPr/>
              <a:lstStyle/>
              <a:p>
                <a:endParaRPr lang="en-US">
                  <a:latin typeface="+mj-lt"/>
                </a:endParaRPr>
              </a:p>
            </p:txBody>
          </p:sp>
        </p:grpSp>
        <p:grpSp>
          <p:nvGrpSpPr>
            <p:cNvPr id="1061" name="Group 396"/>
            <p:cNvGrpSpPr>
              <a:grpSpLocks noChangeAspect="1"/>
            </p:cNvGrpSpPr>
            <p:nvPr/>
          </p:nvGrpSpPr>
          <p:grpSpPr bwMode="auto">
            <a:xfrm>
              <a:off x="4613" y="3987"/>
              <a:ext cx="409" cy="333"/>
              <a:chOff x="3993" y="1010"/>
              <a:chExt cx="378" cy="340"/>
            </a:xfrm>
          </p:grpSpPr>
          <p:sp>
            <p:nvSpPr>
              <p:cNvPr id="1070" name="Rectangle 397"/>
              <p:cNvSpPr>
                <a:spLocks noChangeAspect="1" noChangeArrowheads="1"/>
              </p:cNvSpPr>
              <p:nvPr/>
            </p:nvSpPr>
            <p:spPr bwMode="auto">
              <a:xfrm>
                <a:off x="3993" y="1057"/>
                <a:ext cx="294" cy="293"/>
              </a:xfrm>
              <a:prstGeom prst="rect">
                <a:avLst/>
              </a:prstGeom>
              <a:solidFill>
                <a:schemeClr val="tx2"/>
              </a:solidFill>
              <a:ln w="4826">
                <a:solidFill>
                  <a:srgbClr val="000000"/>
                </a:solidFill>
                <a:miter lim="800000"/>
                <a:headEnd/>
                <a:tailEnd/>
              </a:ln>
            </p:spPr>
            <p:txBody>
              <a:bodyPr/>
              <a:lstStyle/>
              <a:p>
                <a:endParaRPr lang="zh-CN" altLang="en-US">
                  <a:latin typeface="+mj-lt"/>
                  <a:ea typeface="宋体" charset="-122"/>
                </a:endParaRPr>
              </a:p>
            </p:txBody>
          </p:sp>
          <p:sp>
            <p:nvSpPr>
              <p:cNvPr id="1071" name="Freeform 398"/>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1072" name="Freeform 399"/>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1062" name="Group 400"/>
            <p:cNvGrpSpPr>
              <a:grpSpLocks noChangeAspect="1"/>
            </p:cNvGrpSpPr>
            <p:nvPr/>
          </p:nvGrpSpPr>
          <p:grpSpPr bwMode="auto">
            <a:xfrm>
              <a:off x="4976" y="3996"/>
              <a:ext cx="408" cy="323"/>
              <a:chOff x="4324" y="1010"/>
              <a:chExt cx="377" cy="330"/>
            </a:xfrm>
          </p:grpSpPr>
          <p:sp>
            <p:nvSpPr>
              <p:cNvPr id="1067" name="Rectangle 401"/>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en-US">
                  <a:latin typeface="+mj-lt"/>
                  <a:ea typeface="宋体" charset="-122"/>
                </a:endParaRPr>
              </a:p>
            </p:txBody>
          </p:sp>
          <p:sp>
            <p:nvSpPr>
              <p:cNvPr id="1068" name="Freeform 402"/>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sp>
            <p:nvSpPr>
              <p:cNvPr id="1069" name="Freeform 403"/>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grpSp>
        <p:grpSp>
          <p:nvGrpSpPr>
            <p:cNvPr id="1063" name="Group 404"/>
            <p:cNvGrpSpPr>
              <a:grpSpLocks noChangeAspect="1"/>
            </p:cNvGrpSpPr>
            <p:nvPr/>
          </p:nvGrpSpPr>
          <p:grpSpPr bwMode="auto">
            <a:xfrm>
              <a:off x="4796" y="3703"/>
              <a:ext cx="400" cy="326"/>
              <a:chOff x="4820" y="778"/>
              <a:chExt cx="356" cy="290"/>
            </a:xfrm>
          </p:grpSpPr>
          <p:sp>
            <p:nvSpPr>
              <p:cNvPr id="1064" name="Rectangle 405"/>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en-US">
                  <a:latin typeface="+mj-lt"/>
                  <a:ea typeface="宋体" charset="-122"/>
                </a:endParaRPr>
              </a:p>
            </p:txBody>
          </p:sp>
          <p:sp>
            <p:nvSpPr>
              <p:cNvPr id="1065" name="Freeform 406"/>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1066" name="Freeform 407"/>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grpSp>
        <p:nvGrpSpPr>
          <p:cNvPr id="125" name="Group 124"/>
          <p:cNvGrpSpPr/>
          <p:nvPr/>
        </p:nvGrpSpPr>
        <p:grpSpPr>
          <a:xfrm>
            <a:off x="1247775" y="1971675"/>
            <a:ext cx="1304925" cy="1828800"/>
            <a:chOff x="1247775" y="1971675"/>
            <a:chExt cx="1304925" cy="1828800"/>
          </a:xfrm>
        </p:grpSpPr>
        <p:sp>
          <p:nvSpPr>
            <p:cNvPr id="1044" name="AutoShape 409"/>
            <p:cNvSpPr>
              <a:spLocks noChangeAspect="1" noChangeArrowheads="1" noTextEdit="1"/>
            </p:cNvSpPr>
            <p:nvPr/>
          </p:nvSpPr>
          <p:spPr bwMode="auto">
            <a:xfrm flipH="1">
              <a:off x="1247775" y="1971675"/>
              <a:ext cx="1304925" cy="1826174"/>
            </a:xfrm>
            <a:prstGeom prst="rect">
              <a:avLst/>
            </a:prstGeom>
            <a:noFill/>
            <a:ln w="9525">
              <a:solidFill>
                <a:schemeClr val="tx2"/>
              </a:solidFill>
              <a:miter lim="800000"/>
              <a:headEnd/>
              <a:tailEnd/>
            </a:ln>
          </p:spPr>
          <p:txBody>
            <a:bodyPr/>
            <a:lstStyle/>
            <a:p>
              <a:endParaRPr lang="en-US">
                <a:latin typeface="+mj-lt"/>
              </a:endParaRPr>
            </a:p>
          </p:txBody>
        </p:sp>
        <p:sp>
          <p:nvSpPr>
            <p:cNvPr id="1045" name="Rectangle 410"/>
            <p:cNvSpPr>
              <a:spLocks noChangeAspect="1" noChangeArrowheads="1"/>
            </p:cNvSpPr>
            <p:nvPr/>
          </p:nvSpPr>
          <p:spPr bwMode="auto">
            <a:xfrm flipH="1">
              <a:off x="1249088" y="1971675"/>
              <a:ext cx="1303612" cy="1826174"/>
            </a:xfrm>
            <a:prstGeom prst="rect">
              <a:avLst/>
            </a:prstGeom>
            <a:solidFill>
              <a:schemeClr val="accent1"/>
            </a:solidFill>
            <a:ln w="9525">
              <a:solidFill>
                <a:schemeClr val="tx2"/>
              </a:solidFill>
              <a:miter lim="800000"/>
              <a:headEnd/>
              <a:tailEnd/>
            </a:ln>
          </p:spPr>
          <p:txBody>
            <a:bodyPr/>
            <a:lstStyle/>
            <a:p>
              <a:endParaRPr lang="zh-CN" altLang="en-US">
                <a:latin typeface="+mj-lt"/>
                <a:ea typeface="宋体" charset="-122"/>
              </a:endParaRPr>
            </a:p>
          </p:txBody>
        </p:sp>
        <p:sp>
          <p:nvSpPr>
            <p:cNvPr id="1046" name="Freeform 411"/>
            <p:cNvSpPr>
              <a:spLocks noChangeAspect="1"/>
            </p:cNvSpPr>
            <p:nvPr/>
          </p:nvSpPr>
          <p:spPr bwMode="auto">
            <a:xfrm flipH="1">
              <a:off x="1249088" y="3382989"/>
              <a:ext cx="1303612" cy="417486"/>
            </a:xfrm>
            <a:custGeom>
              <a:avLst/>
              <a:gdLst>
                <a:gd name="T0" fmla="*/ 2302 w 2302"/>
                <a:gd name="T1" fmla="*/ 578 h 736"/>
                <a:gd name="T2" fmla="*/ 0 w 2302"/>
                <a:gd name="T3" fmla="*/ 0 h 736"/>
                <a:gd name="T4" fmla="*/ 0 w 2302"/>
                <a:gd name="T5" fmla="*/ 736 h 736"/>
                <a:gd name="T6" fmla="*/ 2302 w 2302"/>
                <a:gd name="T7" fmla="*/ 736 h 736"/>
                <a:gd name="T8" fmla="*/ 2302 w 2302"/>
                <a:gd name="T9" fmla="*/ 578 h 736"/>
                <a:gd name="T10" fmla="*/ 0 60000 65536"/>
                <a:gd name="T11" fmla="*/ 0 60000 65536"/>
                <a:gd name="T12" fmla="*/ 0 60000 65536"/>
                <a:gd name="T13" fmla="*/ 0 60000 65536"/>
                <a:gd name="T14" fmla="*/ 0 60000 65536"/>
                <a:gd name="T15" fmla="*/ 0 w 2302"/>
                <a:gd name="T16" fmla="*/ 0 h 736"/>
                <a:gd name="T17" fmla="*/ 2302 w 2302"/>
                <a:gd name="T18" fmla="*/ 736 h 736"/>
              </a:gdLst>
              <a:ahLst/>
              <a:cxnLst>
                <a:cxn ang="T10">
                  <a:pos x="T0" y="T1"/>
                </a:cxn>
                <a:cxn ang="T11">
                  <a:pos x="T2" y="T3"/>
                </a:cxn>
                <a:cxn ang="T12">
                  <a:pos x="T4" y="T5"/>
                </a:cxn>
                <a:cxn ang="T13">
                  <a:pos x="T6" y="T7"/>
                </a:cxn>
                <a:cxn ang="T14">
                  <a:pos x="T8" y="T9"/>
                </a:cxn>
              </a:cxnLst>
              <a:rect l="T15" t="T16" r="T17" b="T18"/>
              <a:pathLst>
                <a:path w="2302" h="736">
                  <a:moveTo>
                    <a:pt x="2302" y="578"/>
                  </a:moveTo>
                  <a:lnTo>
                    <a:pt x="0" y="0"/>
                  </a:lnTo>
                  <a:lnTo>
                    <a:pt x="0" y="736"/>
                  </a:lnTo>
                  <a:lnTo>
                    <a:pt x="2302" y="736"/>
                  </a:lnTo>
                  <a:lnTo>
                    <a:pt x="2302" y="578"/>
                  </a:lnTo>
                  <a:close/>
                </a:path>
              </a:pathLst>
            </a:custGeom>
            <a:solidFill>
              <a:srgbClr val="D6C67A"/>
            </a:solidFill>
            <a:ln w="9525">
              <a:solidFill>
                <a:schemeClr val="tx2"/>
              </a:solidFill>
              <a:round/>
              <a:headEnd/>
              <a:tailEnd/>
            </a:ln>
          </p:spPr>
          <p:txBody>
            <a:bodyPr/>
            <a:lstStyle/>
            <a:p>
              <a:endParaRPr lang="en-US">
                <a:latin typeface="+mj-lt"/>
              </a:endParaRPr>
            </a:p>
          </p:txBody>
        </p:sp>
        <p:sp>
          <p:nvSpPr>
            <p:cNvPr id="1047" name="Freeform 412"/>
            <p:cNvSpPr>
              <a:spLocks noChangeAspect="1"/>
            </p:cNvSpPr>
            <p:nvPr/>
          </p:nvSpPr>
          <p:spPr bwMode="auto">
            <a:xfrm flipH="1">
              <a:off x="1247775" y="2553268"/>
              <a:ext cx="1161830" cy="1244582"/>
            </a:xfrm>
            <a:custGeom>
              <a:avLst/>
              <a:gdLst>
                <a:gd name="T0" fmla="*/ 849 w 2052"/>
                <a:gd name="T1" fmla="*/ 384 h 2199"/>
                <a:gd name="T2" fmla="*/ 806 w 2052"/>
                <a:gd name="T3" fmla="*/ 415 h 2199"/>
                <a:gd name="T4" fmla="*/ 749 w 2052"/>
                <a:gd name="T5" fmla="*/ 497 h 2199"/>
                <a:gd name="T6" fmla="*/ 699 w 2052"/>
                <a:gd name="T7" fmla="*/ 560 h 2199"/>
                <a:gd name="T8" fmla="*/ 636 w 2052"/>
                <a:gd name="T9" fmla="*/ 599 h 2199"/>
                <a:gd name="T10" fmla="*/ 604 w 2052"/>
                <a:gd name="T11" fmla="*/ 672 h 2199"/>
                <a:gd name="T12" fmla="*/ 528 w 2052"/>
                <a:gd name="T13" fmla="*/ 811 h 2199"/>
                <a:gd name="T14" fmla="*/ 449 w 2052"/>
                <a:gd name="T15" fmla="*/ 937 h 2199"/>
                <a:gd name="T16" fmla="*/ 418 w 2052"/>
                <a:gd name="T17" fmla="*/ 941 h 2199"/>
                <a:gd name="T18" fmla="*/ 328 w 2052"/>
                <a:gd name="T19" fmla="*/ 935 h 2199"/>
                <a:gd name="T20" fmla="*/ 219 w 2052"/>
                <a:gd name="T21" fmla="*/ 928 h 2199"/>
                <a:gd name="T22" fmla="*/ 137 w 2052"/>
                <a:gd name="T23" fmla="*/ 932 h 2199"/>
                <a:gd name="T24" fmla="*/ 69 w 2052"/>
                <a:gd name="T25" fmla="*/ 966 h 2199"/>
                <a:gd name="T26" fmla="*/ 3 w 2052"/>
                <a:gd name="T27" fmla="*/ 1025 h 2199"/>
                <a:gd name="T28" fmla="*/ 8 w 2052"/>
                <a:gd name="T29" fmla="*/ 1242 h 2199"/>
                <a:gd name="T30" fmla="*/ 8 w 2052"/>
                <a:gd name="T31" fmla="*/ 1358 h 2199"/>
                <a:gd name="T32" fmla="*/ 43 w 2052"/>
                <a:gd name="T33" fmla="*/ 1473 h 2199"/>
                <a:gd name="T34" fmla="*/ 131 w 2052"/>
                <a:gd name="T35" fmla="*/ 1571 h 2199"/>
                <a:gd name="T36" fmla="*/ 189 w 2052"/>
                <a:gd name="T37" fmla="*/ 1663 h 2199"/>
                <a:gd name="T38" fmla="*/ 305 w 2052"/>
                <a:gd name="T39" fmla="*/ 1699 h 2199"/>
                <a:gd name="T40" fmla="*/ 428 w 2052"/>
                <a:gd name="T41" fmla="*/ 1679 h 2199"/>
                <a:gd name="T42" fmla="*/ 510 w 2052"/>
                <a:gd name="T43" fmla="*/ 1648 h 2199"/>
                <a:gd name="T44" fmla="*/ 607 w 2052"/>
                <a:gd name="T45" fmla="*/ 1590 h 2199"/>
                <a:gd name="T46" fmla="*/ 652 w 2052"/>
                <a:gd name="T47" fmla="*/ 1542 h 2199"/>
                <a:gd name="T48" fmla="*/ 702 w 2052"/>
                <a:gd name="T49" fmla="*/ 1506 h 2199"/>
                <a:gd name="T50" fmla="*/ 751 w 2052"/>
                <a:gd name="T51" fmla="*/ 1471 h 2199"/>
                <a:gd name="T52" fmla="*/ 810 w 2052"/>
                <a:gd name="T53" fmla="*/ 1445 h 2199"/>
                <a:gd name="T54" fmla="*/ 933 w 2052"/>
                <a:gd name="T55" fmla="*/ 1427 h 2199"/>
                <a:gd name="T56" fmla="*/ 980 w 2052"/>
                <a:gd name="T57" fmla="*/ 1405 h 2199"/>
                <a:gd name="T58" fmla="*/ 1045 w 2052"/>
                <a:gd name="T59" fmla="*/ 1395 h 2199"/>
                <a:gd name="T60" fmla="*/ 1099 w 2052"/>
                <a:gd name="T61" fmla="*/ 1502 h 2199"/>
                <a:gd name="T62" fmla="*/ 1153 w 2052"/>
                <a:gd name="T63" fmla="*/ 1602 h 2199"/>
                <a:gd name="T64" fmla="*/ 1198 w 2052"/>
                <a:gd name="T65" fmla="*/ 1710 h 2199"/>
                <a:gd name="T66" fmla="*/ 1245 w 2052"/>
                <a:gd name="T67" fmla="*/ 1792 h 2199"/>
                <a:gd name="T68" fmla="*/ 1266 w 2052"/>
                <a:gd name="T69" fmla="*/ 1857 h 2199"/>
                <a:gd name="T70" fmla="*/ 1317 w 2052"/>
                <a:gd name="T71" fmla="*/ 1913 h 2199"/>
                <a:gd name="T72" fmla="*/ 1385 w 2052"/>
                <a:gd name="T73" fmla="*/ 1949 h 2199"/>
                <a:gd name="T74" fmla="*/ 2052 w 2052"/>
                <a:gd name="T75" fmla="*/ 221 h 2199"/>
                <a:gd name="T76" fmla="*/ 2029 w 2052"/>
                <a:gd name="T77" fmla="*/ 212 h 2199"/>
                <a:gd name="T78" fmla="*/ 1970 w 2052"/>
                <a:gd name="T79" fmla="*/ 204 h 2199"/>
                <a:gd name="T80" fmla="*/ 1863 w 2052"/>
                <a:gd name="T81" fmla="*/ 204 h 2199"/>
                <a:gd name="T82" fmla="*/ 1792 w 2052"/>
                <a:gd name="T83" fmla="*/ 204 h 2199"/>
                <a:gd name="T84" fmla="*/ 1766 w 2052"/>
                <a:gd name="T85" fmla="*/ 157 h 2199"/>
                <a:gd name="T86" fmla="*/ 1697 w 2052"/>
                <a:gd name="T87" fmla="*/ 102 h 2199"/>
                <a:gd name="T88" fmla="*/ 1637 w 2052"/>
                <a:gd name="T89" fmla="*/ 47 h 2199"/>
                <a:gd name="T90" fmla="*/ 1621 w 2052"/>
                <a:gd name="T91" fmla="*/ 0 h 2199"/>
                <a:gd name="T92" fmla="*/ 1510 w 2052"/>
                <a:gd name="T93" fmla="*/ 52 h 2199"/>
                <a:gd name="T94" fmla="*/ 1261 w 2052"/>
                <a:gd name="T95" fmla="*/ 170 h 2199"/>
                <a:gd name="T96" fmla="*/ 1003 w 2052"/>
                <a:gd name="T97" fmla="*/ 300 h 2199"/>
                <a:gd name="T98" fmla="*/ 857 w 2052"/>
                <a:gd name="T99" fmla="*/ 384 h 21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52"/>
                <a:gd name="T151" fmla="*/ 0 h 2199"/>
                <a:gd name="T152" fmla="*/ 2052 w 2052"/>
                <a:gd name="T153" fmla="*/ 2199 h 21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52" h="2199">
                  <a:moveTo>
                    <a:pt x="857" y="384"/>
                  </a:moveTo>
                  <a:lnTo>
                    <a:pt x="856" y="384"/>
                  </a:lnTo>
                  <a:lnTo>
                    <a:pt x="854" y="384"/>
                  </a:lnTo>
                  <a:lnTo>
                    <a:pt x="849" y="384"/>
                  </a:lnTo>
                  <a:lnTo>
                    <a:pt x="841" y="388"/>
                  </a:lnTo>
                  <a:lnTo>
                    <a:pt x="831" y="392"/>
                  </a:lnTo>
                  <a:lnTo>
                    <a:pt x="820" y="402"/>
                  </a:lnTo>
                  <a:lnTo>
                    <a:pt x="806" y="415"/>
                  </a:lnTo>
                  <a:lnTo>
                    <a:pt x="789" y="434"/>
                  </a:lnTo>
                  <a:lnTo>
                    <a:pt x="773" y="455"/>
                  </a:lnTo>
                  <a:lnTo>
                    <a:pt x="760" y="478"/>
                  </a:lnTo>
                  <a:lnTo>
                    <a:pt x="749" y="497"/>
                  </a:lnTo>
                  <a:lnTo>
                    <a:pt x="738" y="517"/>
                  </a:lnTo>
                  <a:lnTo>
                    <a:pt x="728" y="535"/>
                  </a:lnTo>
                  <a:lnTo>
                    <a:pt x="715" y="549"/>
                  </a:lnTo>
                  <a:lnTo>
                    <a:pt x="699" y="560"/>
                  </a:lnTo>
                  <a:lnTo>
                    <a:pt x="680" y="570"/>
                  </a:lnTo>
                  <a:lnTo>
                    <a:pt x="660" y="578"/>
                  </a:lnTo>
                  <a:lnTo>
                    <a:pt x="647" y="588"/>
                  </a:lnTo>
                  <a:lnTo>
                    <a:pt x="636" y="599"/>
                  </a:lnTo>
                  <a:lnTo>
                    <a:pt x="628" y="612"/>
                  </a:lnTo>
                  <a:lnTo>
                    <a:pt x="621" y="628"/>
                  </a:lnTo>
                  <a:lnTo>
                    <a:pt x="613" y="649"/>
                  </a:lnTo>
                  <a:lnTo>
                    <a:pt x="604" y="672"/>
                  </a:lnTo>
                  <a:lnTo>
                    <a:pt x="591" y="699"/>
                  </a:lnTo>
                  <a:lnTo>
                    <a:pt x="573" y="731"/>
                  </a:lnTo>
                  <a:lnTo>
                    <a:pt x="552" y="770"/>
                  </a:lnTo>
                  <a:lnTo>
                    <a:pt x="528" y="811"/>
                  </a:lnTo>
                  <a:lnTo>
                    <a:pt x="504" y="851"/>
                  </a:lnTo>
                  <a:lnTo>
                    <a:pt x="479" y="888"/>
                  </a:lnTo>
                  <a:lnTo>
                    <a:pt x="462" y="917"/>
                  </a:lnTo>
                  <a:lnTo>
                    <a:pt x="449" y="937"/>
                  </a:lnTo>
                  <a:lnTo>
                    <a:pt x="444" y="945"/>
                  </a:lnTo>
                  <a:lnTo>
                    <a:pt x="441" y="945"/>
                  </a:lnTo>
                  <a:lnTo>
                    <a:pt x="433" y="943"/>
                  </a:lnTo>
                  <a:lnTo>
                    <a:pt x="418" y="941"/>
                  </a:lnTo>
                  <a:lnTo>
                    <a:pt x="400" y="940"/>
                  </a:lnTo>
                  <a:lnTo>
                    <a:pt x="379" y="938"/>
                  </a:lnTo>
                  <a:lnTo>
                    <a:pt x="355" y="937"/>
                  </a:lnTo>
                  <a:lnTo>
                    <a:pt x="328" y="935"/>
                  </a:lnTo>
                  <a:lnTo>
                    <a:pt x="300" y="932"/>
                  </a:lnTo>
                  <a:lnTo>
                    <a:pt x="273" y="930"/>
                  </a:lnTo>
                  <a:lnTo>
                    <a:pt x="245" y="930"/>
                  </a:lnTo>
                  <a:lnTo>
                    <a:pt x="219" y="928"/>
                  </a:lnTo>
                  <a:lnTo>
                    <a:pt x="194" y="928"/>
                  </a:lnTo>
                  <a:lnTo>
                    <a:pt x="171" y="928"/>
                  </a:lnTo>
                  <a:lnTo>
                    <a:pt x="153" y="930"/>
                  </a:lnTo>
                  <a:lnTo>
                    <a:pt x="137" y="932"/>
                  </a:lnTo>
                  <a:lnTo>
                    <a:pt x="127" y="935"/>
                  </a:lnTo>
                  <a:lnTo>
                    <a:pt x="111" y="943"/>
                  </a:lnTo>
                  <a:lnTo>
                    <a:pt x="92" y="953"/>
                  </a:lnTo>
                  <a:lnTo>
                    <a:pt x="69" y="966"/>
                  </a:lnTo>
                  <a:lnTo>
                    <a:pt x="50" y="978"/>
                  </a:lnTo>
                  <a:lnTo>
                    <a:pt x="31" y="993"/>
                  </a:lnTo>
                  <a:lnTo>
                    <a:pt x="14" y="1009"/>
                  </a:lnTo>
                  <a:lnTo>
                    <a:pt x="3" y="1025"/>
                  </a:lnTo>
                  <a:lnTo>
                    <a:pt x="0" y="1043"/>
                  </a:lnTo>
                  <a:lnTo>
                    <a:pt x="1" y="1096"/>
                  </a:lnTo>
                  <a:lnTo>
                    <a:pt x="5" y="1171"/>
                  </a:lnTo>
                  <a:lnTo>
                    <a:pt x="8" y="1242"/>
                  </a:lnTo>
                  <a:lnTo>
                    <a:pt x="10" y="1290"/>
                  </a:lnTo>
                  <a:lnTo>
                    <a:pt x="10" y="1308"/>
                  </a:lnTo>
                  <a:lnTo>
                    <a:pt x="8" y="1330"/>
                  </a:lnTo>
                  <a:lnTo>
                    <a:pt x="8" y="1358"/>
                  </a:lnTo>
                  <a:lnTo>
                    <a:pt x="10" y="1385"/>
                  </a:lnTo>
                  <a:lnTo>
                    <a:pt x="16" y="1416"/>
                  </a:lnTo>
                  <a:lnTo>
                    <a:pt x="27" y="1445"/>
                  </a:lnTo>
                  <a:lnTo>
                    <a:pt x="43" y="1473"/>
                  </a:lnTo>
                  <a:lnTo>
                    <a:pt x="69" y="1497"/>
                  </a:lnTo>
                  <a:lnTo>
                    <a:pt x="95" y="1519"/>
                  </a:lnTo>
                  <a:lnTo>
                    <a:pt x="115" y="1545"/>
                  </a:lnTo>
                  <a:lnTo>
                    <a:pt x="131" y="1571"/>
                  </a:lnTo>
                  <a:lnTo>
                    <a:pt x="144" y="1595"/>
                  </a:lnTo>
                  <a:lnTo>
                    <a:pt x="156" y="1621"/>
                  </a:lnTo>
                  <a:lnTo>
                    <a:pt x="171" y="1644"/>
                  </a:lnTo>
                  <a:lnTo>
                    <a:pt x="189" y="1663"/>
                  </a:lnTo>
                  <a:lnTo>
                    <a:pt x="211" y="1681"/>
                  </a:lnTo>
                  <a:lnTo>
                    <a:pt x="240" y="1692"/>
                  </a:lnTo>
                  <a:lnTo>
                    <a:pt x="271" y="1697"/>
                  </a:lnTo>
                  <a:lnTo>
                    <a:pt x="305" y="1699"/>
                  </a:lnTo>
                  <a:lnTo>
                    <a:pt x="341" y="1695"/>
                  </a:lnTo>
                  <a:lnTo>
                    <a:pt x="373" y="1690"/>
                  </a:lnTo>
                  <a:lnTo>
                    <a:pt x="402" y="1686"/>
                  </a:lnTo>
                  <a:lnTo>
                    <a:pt x="428" y="1679"/>
                  </a:lnTo>
                  <a:lnTo>
                    <a:pt x="445" y="1674"/>
                  </a:lnTo>
                  <a:lnTo>
                    <a:pt x="463" y="1669"/>
                  </a:lnTo>
                  <a:lnTo>
                    <a:pt x="486" y="1660"/>
                  </a:lnTo>
                  <a:lnTo>
                    <a:pt x="510" y="1648"/>
                  </a:lnTo>
                  <a:lnTo>
                    <a:pt x="538" y="1636"/>
                  </a:lnTo>
                  <a:lnTo>
                    <a:pt x="563" y="1621"/>
                  </a:lnTo>
                  <a:lnTo>
                    <a:pt x="586" y="1607"/>
                  </a:lnTo>
                  <a:lnTo>
                    <a:pt x="607" y="1590"/>
                  </a:lnTo>
                  <a:lnTo>
                    <a:pt x="621" y="1576"/>
                  </a:lnTo>
                  <a:lnTo>
                    <a:pt x="633" y="1563"/>
                  </a:lnTo>
                  <a:lnTo>
                    <a:pt x="642" y="1552"/>
                  </a:lnTo>
                  <a:lnTo>
                    <a:pt x="652" y="1542"/>
                  </a:lnTo>
                  <a:lnTo>
                    <a:pt x="663" y="1532"/>
                  </a:lnTo>
                  <a:lnTo>
                    <a:pt x="675" y="1524"/>
                  </a:lnTo>
                  <a:lnTo>
                    <a:pt x="688" y="1516"/>
                  </a:lnTo>
                  <a:lnTo>
                    <a:pt x="702" y="1506"/>
                  </a:lnTo>
                  <a:lnTo>
                    <a:pt x="720" y="1497"/>
                  </a:lnTo>
                  <a:lnTo>
                    <a:pt x="735" y="1487"/>
                  </a:lnTo>
                  <a:lnTo>
                    <a:pt x="744" y="1477"/>
                  </a:lnTo>
                  <a:lnTo>
                    <a:pt x="751" y="1471"/>
                  </a:lnTo>
                  <a:lnTo>
                    <a:pt x="757" y="1464"/>
                  </a:lnTo>
                  <a:lnTo>
                    <a:pt x="768" y="1458"/>
                  </a:lnTo>
                  <a:lnTo>
                    <a:pt x="785" y="1452"/>
                  </a:lnTo>
                  <a:lnTo>
                    <a:pt x="810" y="1445"/>
                  </a:lnTo>
                  <a:lnTo>
                    <a:pt x="848" y="1439"/>
                  </a:lnTo>
                  <a:lnTo>
                    <a:pt x="886" y="1432"/>
                  </a:lnTo>
                  <a:lnTo>
                    <a:pt x="914" y="1429"/>
                  </a:lnTo>
                  <a:lnTo>
                    <a:pt x="933" y="1427"/>
                  </a:lnTo>
                  <a:lnTo>
                    <a:pt x="948" y="1424"/>
                  </a:lnTo>
                  <a:lnTo>
                    <a:pt x="959" y="1421"/>
                  </a:lnTo>
                  <a:lnTo>
                    <a:pt x="969" y="1414"/>
                  </a:lnTo>
                  <a:lnTo>
                    <a:pt x="980" y="1405"/>
                  </a:lnTo>
                  <a:lnTo>
                    <a:pt x="996" y="1389"/>
                  </a:lnTo>
                  <a:lnTo>
                    <a:pt x="1014" y="1377"/>
                  </a:lnTo>
                  <a:lnTo>
                    <a:pt x="1030" y="1380"/>
                  </a:lnTo>
                  <a:lnTo>
                    <a:pt x="1045" y="1395"/>
                  </a:lnTo>
                  <a:lnTo>
                    <a:pt x="1059" y="1416"/>
                  </a:lnTo>
                  <a:lnTo>
                    <a:pt x="1072" y="1443"/>
                  </a:lnTo>
                  <a:lnTo>
                    <a:pt x="1086" y="1473"/>
                  </a:lnTo>
                  <a:lnTo>
                    <a:pt x="1099" y="1502"/>
                  </a:lnTo>
                  <a:lnTo>
                    <a:pt x="1114" y="1526"/>
                  </a:lnTo>
                  <a:lnTo>
                    <a:pt x="1128" y="1550"/>
                  </a:lnTo>
                  <a:lnTo>
                    <a:pt x="1140" y="1576"/>
                  </a:lnTo>
                  <a:lnTo>
                    <a:pt x="1153" y="1602"/>
                  </a:lnTo>
                  <a:lnTo>
                    <a:pt x="1164" y="1629"/>
                  </a:lnTo>
                  <a:lnTo>
                    <a:pt x="1174" y="1658"/>
                  </a:lnTo>
                  <a:lnTo>
                    <a:pt x="1187" y="1684"/>
                  </a:lnTo>
                  <a:lnTo>
                    <a:pt x="1198" y="1710"/>
                  </a:lnTo>
                  <a:lnTo>
                    <a:pt x="1212" y="1734"/>
                  </a:lnTo>
                  <a:lnTo>
                    <a:pt x="1225" y="1755"/>
                  </a:lnTo>
                  <a:lnTo>
                    <a:pt x="1237" y="1774"/>
                  </a:lnTo>
                  <a:lnTo>
                    <a:pt x="1245" y="1792"/>
                  </a:lnTo>
                  <a:lnTo>
                    <a:pt x="1250" y="1810"/>
                  </a:lnTo>
                  <a:lnTo>
                    <a:pt x="1256" y="1826"/>
                  </a:lnTo>
                  <a:lnTo>
                    <a:pt x="1261" y="1842"/>
                  </a:lnTo>
                  <a:lnTo>
                    <a:pt x="1266" y="1857"/>
                  </a:lnTo>
                  <a:lnTo>
                    <a:pt x="1272" y="1871"/>
                  </a:lnTo>
                  <a:lnTo>
                    <a:pt x="1283" y="1886"/>
                  </a:lnTo>
                  <a:lnTo>
                    <a:pt x="1298" y="1900"/>
                  </a:lnTo>
                  <a:lnTo>
                    <a:pt x="1317" y="1913"/>
                  </a:lnTo>
                  <a:lnTo>
                    <a:pt x="1338" y="1926"/>
                  </a:lnTo>
                  <a:lnTo>
                    <a:pt x="1358" y="1936"/>
                  </a:lnTo>
                  <a:lnTo>
                    <a:pt x="1374" y="1944"/>
                  </a:lnTo>
                  <a:lnTo>
                    <a:pt x="1385" y="1949"/>
                  </a:lnTo>
                  <a:lnTo>
                    <a:pt x="1390" y="1950"/>
                  </a:lnTo>
                  <a:lnTo>
                    <a:pt x="1568" y="2199"/>
                  </a:lnTo>
                  <a:lnTo>
                    <a:pt x="2052" y="2199"/>
                  </a:lnTo>
                  <a:lnTo>
                    <a:pt x="2052" y="221"/>
                  </a:lnTo>
                  <a:lnTo>
                    <a:pt x="2050" y="221"/>
                  </a:lnTo>
                  <a:lnTo>
                    <a:pt x="2046" y="218"/>
                  </a:lnTo>
                  <a:lnTo>
                    <a:pt x="2039" y="216"/>
                  </a:lnTo>
                  <a:lnTo>
                    <a:pt x="2029" y="212"/>
                  </a:lnTo>
                  <a:lnTo>
                    <a:pt x="2018" y="208"/>
                  </a:lnTo>
                  <a:lnTo>
                    <a:pt x="2004" y="207"/>
                  </a:lnTo>
                  <a:lnTo>
                    <a:pt x="1987" y="204"/>
                  </a:lnTo>
                  <a:lnTo>
                    <a:pt x="1970" y="204"/>
                  </a:lnTo>
                  <a:lnTo>
                    <a:pt x="1949" y="204"/>
                  </a:lnTo>
                  <a:lnTo>
                    <a:pt x="1921" y="204"/>
                  </a:lnTo>
                  <a:lnTo>
                    <a:pt x="1892" y="204"/>
                  </a:lnTo>
                  <a:lnTo>
                    <a:pt x="1863" y="204"/>
                  </a:lnTo>
                  <a:lnTo>
                    <a:pt x="1836" y="204"/>
                  </a:lnTo>
                  <a:lnTo>
                    <a:pt x="1813" y="204"/>
                  </a:lnTo>
                  <a:lnTo>
                    <a:pt x="1797" y="204"/>
                  </a:lnTo>
                  <a:lnTo>
                    <a:pt x="1792" y="204"/>
                  </a:lnTo>
                  <a:lnTo>
                    <a:pt x="1790" y="200"/>
                  </a:lnTo>
                  <a:lnTo>
                    <a:pt x="1786" y="189"/>
                  </a:lnTo>
                  <a:lnTo>
                    <a:pt x="1778" y="175"/>
                  </a:lnTo>
                  <a:lnTo>
                    <a:pt x="1766" y="157"/>
                  </a:lnTo>
                  <a:lnTo>
                    <a:pt x="1753" y="139"/>
                  </a:lnTo>
                  <a:lnTo>
                    <a:pt x="1737" y="121"/>
                  </a:lnTo>
                  <a:lnTo>
                    <a:pt x="1718" y="108"/>
                  </a:lnTo>
                  <a:lnTo>
                    <a:pt x="1697" y="102"/>
                  </a:lnTo>
                  <a:lnTo>
                    <a:pt x="1676" y="95"/>
                  </a:lnTo>
                  <a:lnTo>
                    <a:pt x="1660" y="82"/>
                  </a:lnTo>
                  <a:lnTo>
                    <a:pt x="1647" y="65"/>
                  </a:lnTo>
                  <a:lnTo>
                    <a:pt x="1637" y="47"/>
                  </a:lnTo>
                  <a:lnTo>
                    <a:pt x="1629" y="29"/>
                  </a:lnTo>
                  <a:lnTo>
                    <a:pt x="1624" y="15"/>
                  </a:lnTo>
                  <a:lnTo>
                    <a:pt x="1623" y="3"/>
                  </a:lnTo>
                  <a:lnTo>
                    <a:pt x="1621" y="0"/>
                  </a:lnTo>
                  <a:lnTo>
                    <a:pt x="1613" y="3"/>
                  </a:lnTo>
                  <a:lnTo>
                    <a:pt x="1590" y="15"/>
                  </a:lnTo>
                  <a:lnTo>
                    <a:pt x="1556" y="31"/>
                  </a:lnTo>
                  <a:lnTo>
                    <a:pt x="1510" y="52"/>
                  </a:lnTo>
                  <a:lnTo>
                    <a:pt x="1456" y="78"/>
                  </a:lnTo>
                  <a:lnTo>
                    <a:pt x="1395" y="107"/>
                  </a:lnTo>
                  <a:lnTo>
                    <a:pt x="1330" y="137"/>
                  </a:lnTo>
                  <a:lnTo>
                    <a:pt x="1261" y="170"/>
                  </a:lnTo>
                  <a:lnTo>
                    <a:pt x="1193" y="204"/>
                  </a:lnTo>
                  <a:lnTo>
                    <a:pt x="1125" y="237"/>
                  </a:lnTo>
                  <a:lnTo>
                    <a:pt x="1061" y="270"/>
                  </a:lnTo>
                  <a:lnTo>
                    <a:pt x="1003" y="300"/>
                  </a:lnTo>
                  <a:lnTo>
                    <a:pt x="949" y="328"/>
                  </a:lnTo>
                  <a:lnTo>
                    <a:pt x="907" y="350"/>
                  </a:lnTo>
                  <a:lnTo>
                    <a:pt x="875" y="370"/>
                  </a:lnTo>
                  <a:lnTo>
                    <a:pt x="857" y="384"/>
                  </a:lnTo>
                  <a:close/>
                </a:path>
              </a:pathLst>
            </a:custGeom>
            <a:solidFill>
              <a:srgbClr val="FFFFFF"/>
            </a:solidFill>
            <a:ln w="9525">
              <a:solidFill>
                <a:schemeClr val="tx2"/>
              </a:solidFill>
              <a:round/>
              <a:headEnd/>
              <a:tailEnd/>
            </a:ln>
          </p:spPr>
          <p:txBody>
            <a:bodyPr/>
            <a:lstStyle/>
            <a:p>
              <a:endParaRPr lang="en-US">
                <a:latin typeface="+mj-lt"/>
              </a:endParaRPr>
            </a:p>
          </p:txBody>
        </p:sp>
        <p:sp>
          <p:nvSpPr>
            <p:cNvPr id="1048" name="Freeform 413"/>
            <p:cNvSpPr>
              <a:spLocks noChangeAspect="1"/>
            </p:cNvSpPr>
            <p:nvPr/>
          </p:nvSpPr>
          <p:spPr bwMode="auto">
            <a:xfrm flipH="1">
              <a:off x="1967190" y="2432485"/>
              <a:ext cx="396466" cy="785084"/>
            </a:xfrm>
            <a:custGeom>
              <a:avLst/>
              <a:gdLst>
                <a:gd name="T0" fmla="*/ 590 w 701"/>
                <a:gd name="T1" fmla="*/ 1 h 1386"/>
                <a:gd name="T2" fmla="*/ 565 w 701"/>
                <a:gd name="T3" fmla="*/ 19 h 1386"/>
                <a:gd name="T4" fmla="*/ 548 w 701"/>
                <a:gd name="T5" fmla="*/ 19 h 1386"/>
                <a:gd name="T6" fmla="*/ 517 w 701"/>
                <a:gd name="T7" fmla="*/ 32 h 1386"/>
                <a:gd name="T8" fmla="*/ 483 w 701"/>
                <a:gd name="T9" fmla="*/ 64 h 1386"/>
                <a:gd name="T10" fmla="*/ 478 w 701"/>
                <a:gd name="T11" fmla="*/ 67 h 1386"/>
                <a:gd name="T12" fmla="*/ 457 w 701"/>
                <a:gd name="T13" fmla="*/ 67 h 1386"/>
                <a:gd name="T14" fmla="*/ 423 w 701"/>
                <a:gd name="T15" fmla="*/ 80 h 1386"/>
                <a:gd name="T16" fmla="*/ 388 w 701"/>
                <a:gd name="T17" fmla="*/ 108 h 1386"/>
                <a:gd name="T18" fmla="*/ 360 w 701"/>
                <a:gd name="T19" fmla="*/ 129 h 1386"/>
                <a:gd name="T20" fmla="*/ 351 w 701"/>
                <a:gd name="T21" fmla="*/ 137 h 1386"/>
                <a:gd name="T22" fmla="*/ 339 w 701"/>
                <a:gd name="T23" fmla="*/ 156 h 1386"/>
                <a:gd name="T24" fmla="*/ 317 w 701"/>
                <a:gd name="T25" fmla="*/ 231 h 1386"/>
                <a:gd name="T26" fmla="*/ 291 w 701"/>
                <a:gd name="T27" fmla="*/ 332 h 1386"/>
                <a:gd name="T28" fmla="*/ 275 w 701"/>
                <a:gd name="T29" fmla="*/ 489 h 1386"/>
                <a:gd name="T30" fmla="*/ 242 w 701"/>
                <a:gd name="T31" fmla="*/ 595 h 1386"/>
                <a:gd name="T32" fmla="*/ 184 w 701"/>
                <a:gd name="T33" fmla="*/ 770 h 1386"/>
                <a:gd name="T34" fmla="*/ 144 w 701"/>
                <a:gd name="T35" fmla="*/ 886 h 1386"/>
                <a:gd name="T36" fmla="*/ 76 w 701"/>
                <a:gd name="T37" fmla="*/ 1043 h 1386"/>
                <a:gd name="T38" fmla="*/ 13 w 701"/>
                <a:gd name="T39" fmla="*/ 1207 h 1386"/>
                <a:gd name="T40" fmla="*/ 2 w 701"/>
                <a:gd name="T41" fmla="*/ 1344 h 1386"/>
                <a:gd name="T42" fmla="*/ 8 w 701"/>
                <a:gd name="T43" fmla="*/ 1372 h 1386"/>
                <a:gd name="T44" fmla="*/ 45 w 701"/>
                <a:gd name="T45" fmla="*/ 1375 h 1386"/>
                <a:gd name="T46" fmla="*/ 112 w 701"/>
                <a:gd name="T47" fmla="*/ 1382 h 1386"/>
                <a:gd name="T48" fmla="*/ 188 w 701"/>
                <a:gd name="T49" fmla="*/ 1385 h 1386"/>
                <a:gd name="T50" fmla="*/ 255 w 701"/>
                <a:gd name="T51" fmla="*/ 1386 h 1386"/>
                <a:gd name="T52" fmla="*/ 297 w 701"/>
                <a:gd name="T53" fmla="*/ 1382 h 1386"/>
                <a:gd name="T54" fmla="*/ 338 w 701"/>
                <a:gd name="T55" fmla="*/ 1349 h 1386"/>
                <a:gd name="T56" fmla="*/ 367 w 701"/>
                <a:gd name="T57" fmla="*/ 1306 h 1386"/>
                <a:gd name="T58" fmla="*/ 373 w 701"/>
                <a:gd name="T59" fmla="*/ 1254 h 1386"/>
                <a:gd name="T60" fmla="*/ 373 w 701"/>
                <a:gd name="T61" fmla="*/ 1188 h 1386"/>
                <a:gd name="T62" fmla="*/ 393 w 701"/>
                <a:gd name="T63" fmla="*/ 909 h 1386"/>
                <a:gd name="T64" fmla="*/ 447 w 701"/>
                <a:gd name="T65" fmla="*/ 741 h 1386"/>
                <a:gd name="T66" fmla="*/ 496 w 701"/>
                <a:gd name="T67" fmla="*/ 615 h 1386"/>
                <a:gd name="T68" fmla="*/ 518 w 701"/>
                <a:gd name="T69" fmla="*/ 553 h 1386"/>
                <a:gd name="T70" fmla="*/ 535 w 701"/>
                <a:gd name="T71" fmla="*/ 547 h 1386"/>
                <a:gd name="T72" fmla="*/ 570 w 701"/>
                <a:gd name="T73" fmla="*/ 536 h 1386"/>
                <a:gd name="T74" fmla="*/ 602 w 701"/>
                <a:gd name="T75" fmla="*/ 523 h 1386"/>
                <a:gd name="T76" fmla="*/ 633 w 701"/>
                <a:gd name="T77" fmla="*/ 510 h 1386"/>
                <a:gd name="T78" fmla="*/ 657 w 701"/>
                <a:gd name="T79" fmla="*/ 492 h 1386"/>
                <a:gd name="T80" fmla="*/ 688 w 701"/>
                <a:gd name="T81" fmla="*/ 432 h 1386"/>
                <a:gd name="T82" fmla="*/ 696 w 701"/>
                <a:gd name="T83" fmla="*/ 95 h 1386"/>
                <a:gd name="T84" fmla="*/ 683 w 701"/>
                <a:gd name="T85" fmla="*/ 63 h 1386"/>
                <a:gd name="T86" fmla="*/ 644 w 701"/>
                <a:gd name="T87" fmla="*/ 11 h 13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1"/>
                <a:gd name="T133" fmla="*/ 0 h 1386"/>
                <a:gd name="T134" fmla="*/ 701 w 701"/>
                <a:gd name="T135" fmla="*/ 1386 h 13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1" h="1386">
                  <a:moveTo>
                    <a:pt x="604" y="0"/>
                  </a:moveTo>
                  <a:lnTo>
                    <a:pt x="599" y="0"/>
                  </a:lnTo>
                  <a:lnTo>
                    <a:pt x="590" y="1"/>
                  </a:lnTo>
                  <a:lnTo>
                    <a:pt x="577" y="8"/>
                  </a:lnTo>
                  <a:lnTo>
                    <a:pt x="567" y="19"/>
                  </a:lnTo>
                  <a:lnTo>
                    <a:pt x="565" y="19"/>
                  </a:lnTo>
                  <a:lnTo>
                    <a:pt x="562" y="19"/>
                  </a:lnTo>
                  <a:lnTo>
                    <a:pt x="556" y="19"/>
                  </a:lnTo>
                  <a:lnTo>
                    <a:pt x="548" y="19"/>
                  </a:lnTo>
                  <a:lnTo>
                    <a:pt x="538" y="22"/>
                  </a:lnTo>
                  <a:lnTo>
                    <a:pt x="528" y="25"/>
                  </a:lnTo>
                  <a:lnTo>
                    <a:pt x="517" y="32"/>
                  </a:lnTo>
                  <a:lnTo>
                    <a:pt x="507" y="40"/>
                  </a:lnTo>
                  <a:lnTo>
                    <a:pt x="491" y="56"/>
                  </a:lnTo>
                  <a:lnTo>
                    <a:pt x="483" y="64"/>
                  </a:lnTo>
                  <a:lnTo>
                    <a:pt x="480" y="67"/>
                  </a:lnTo>
                  <a:lnTo>
                    <a:pt x="478" y="67"/>
                  </a:lnTo>
                  <a:lnTo>
                    <a:pt x="473" y="67"/>
                  </a:lnTo>
                  <a:lnTo>
                    <a:pt x="467" y="67"/>
                  </a:lnTo>
                  <a:lnTo>
                    <a:pt x="457" y="67"/>
                  </a:lnTo>
                  <a:lnTo>
                    <a:pt x="446" y="71"/>
                  </a:lnTo>
                  <a:lnTo>
                    <a:pt x="435" y="74"/>
                  </a:lnTo>
                  <a:lnTo>
                    <a:pt x="423" y="80"/>
                  </a:lnTo>
                  <a:lnTo>
                    <a:pt x="410" y="88"/>
                  </a:lnTo>
                  <a:lnTo>
                    <a:pt x="399" y="98"/>
                  </a:lnTo>
                  <a:lnTo>
                    <a:pt x="388" y="108"/>
                  </a:lnTo>
                  <a:lnTo>
                    <a:pt x="378" y="116"/>
                  </a:lnTo>
                  <a:lnTo>
                    <a:pt x="368" y="122"/>
                  </a:lnTo>
                  <a:lnTo>
                    <a:pt x="360" y="129"/>
                  </a:lnTo>
                  <a:lnTo>
                    <a:pt x="355" y="134"/>
                  </a:lnTo>
                  <a:lnTo>
                    <a:pt x="352" y="135"/>
                  </a:lnTo>
                  <a:lnTo>
                    <a:pt x="351" y="137"/>
                  </a:lnTo>
                  <a:lnTo>
                    <a:pt x="349" y="139"/>
                  </a:lnTo>
                  <a:lnTo>
                    <a:pt x="344" y="143"/>
                  </a:lnTo>
                  <a:lnTo>
                    <a:pt x="339" y="156"/>
                  </a:lnTo>
                  <a:lnTo>
                    <a:pt x="334" y="176"/>
                  </a:lnTo>
                  <a:lnTo>
                    <a:pt x="328" y="201"/>
                  </a:lnTo>
                  <a:lnTo>
                    <a:pt x="317" y="231"/>
                  </a:lnTo>
                  <a:lnTo>
                    <a:pt x="304" y="260"/>
                  </a:lnTo>
                  <a:lnTo>
                    <a:pt x="297" y="289"/>
                  </a:lnTo>
                  <a:lnTo>
                    <a:pt x="291" y="332"/>
                  </a:lnTo>
                  <a:lnTo>
                    <a:pt x="284" y="394"/>
                  </a:lnTo>
                  <a:lnTo>
                    <a:pt x="278" y="453"/>
                  </a:lnTo>
                  <a:lnTo>
                    <a:pt x="275" y="489"/>
                  </a:lnTo>
                  <a:lnTo>
                    <a:pt x="270" y="508"/>
                  </a:lnTo>
                  <a:lnTo>
                    <a:pt x="259" y="545"/>
                  </a:lnTo>
                  <a:lnTo>
                    <a:pt x="242" y="595"/>
                  </a:lnTo>
                  <a:lnTo>
                    <a:pt x="223" y="652"/>
                  </a:lnTo>
                  <a:lnTo>
                    <a:pt x="204" y="713"/>
                  </a:lnTo>
                  <a:lnTo>
                    <a:pt x="184" y="770"/>
                  </a:lnTo>
                  <a:lnTo>
                    <a:pt x="168" y="818"/>
                  </a:lnTo>
                  <a:lnTo>
                    <a:pt x="157" y="854"/>
                  </a:lnTo>
                  <a:lnTo>
                    <a:pt x="144" y="886"/>
                  </a:lnTo>
                  <a:lnTo>
                    <a:pt x="125" y="931"/>
                  </a:lnTo>
                  <a:lnTo>
                    <a:pt x="102" y="984"/>
                  </a:lnTo>
                  <a:lnTo>
                    <a:pt x="76" y="1043"/>
                  </a:lnTo>
                  <a:lnTo>
                    <a:pt x="52" y="1101"/>
                  </a:lnTo>
                  <a:lnTo>
                    <a:pt x="31" y="1157"/>
                  </a:lnTo>
                  <a:lnTo>
                    <a:pt x="13" y="1207"/>
                  </a:lnTo>
                  <a:lnTo>
                    <a:pt x="5" y="1248"/>
                  </a:lnTo>
                  <a:lnTo>
                    <a:pt x="0" y="1306"/>
                  </a:lnTo>
                  <a:lnTo>
                    <a:pt x="2" y="1344"/>
                  </a:lnTo>
                  <a:lnTo>
                    <a:pt x="3" y="1365"/>
                  </a:lnTo>
                  <a:lnTo>
                    <a:pt x="5" y="1372"/>
                  </a:lnTo>
                  <a:lnTo>
                    <a:pt x="8" y="1372"/>
                  </a:lnTo>
                  <a:lnTo>
                    <a:pt x="16" y="1374"/>
                  </a:lnTo>
                  <a:lnTo>
                    <a:pt x="29" y="1374"/>
                  </a:lnTo>
                  <a:lnTo>
                    <a:pt x="45" y="1375"/>
                  </a:lnTo>
                  <a:lnTo>
                    <a:pt x="65" y="1377"/>
                  </a:lnTo>
                  <a:lnTo>
                    <a:pt x="87" y="1380"/>
                  </a:lnTo>
                  <a:lnTo>
                    <a:pt x="112" y="1382"/>
                  </a:lnTo>
                  <a:lnTo>
                    <a:pt x="137" y="1383"/>
                  </a:lnTo>
                  <a:lnTo>
                    <a:pt x="162" y="1385"/>
                  </a:lnTo>
                  <a:lnTo>
                    <a:pt x="188" y="1385"/>
                  </a:lnTo>
                  <a:lnTo>
                    <a:pt x="212" y="1386"/>
                  </a:lnTo>
                  <a:lnTo>
                    <a:pt x="236" y="1386"/>
                  </a:lnTo>
                  <a:lnTo>
                    <a:pt x="255" y="1386"/>
                  </a:lnTo>
                  <a:lnTo>
                    <a:pt x="273" y="1386"/>
                  </a:lnTo>
                  <a:lnTo>
                    <a:pt x="288" y="1385"/>
                  </a:lnTo>
                  <a:lnTo>
                    <a:pt x="297" y="1382"/>
                  </a:lnTo>
                  <a:lnTo>
                    <a:pt x="312" y="1374"/>
                  </a:lnTo>
                  <a:lnTo>
                    <a:pt x="325" y="1362"/>
                  </a:lnTo>
                  <a:lnTo>
                    <a:pt x="338" y="1349"/>
                  </a:lnTo>
                  <a:lnTo>
                    <a:pt x="349" y="1335"/>
                  </a:lnTo>
                  <a:lnTo>
                    <a:pt x="359" y="1320"/>
                  </a:lnTo>
                  <a:lnTo>
                    <a:pt x="367" y="1306"/>
                  </a:lnTo>
                  <a:lnTo>
                    <a:pt x="372" y="1291"/>
                  </a:lnTo>
                  <a:lnTo>
                    <a:pt x="373" y="1280"/>
                  </a:lnTo>
                  <a:lnTo>
                    <a:pt x="373" y="1254"/>
                  </a:lnTo>
                  <a:lnTo>
                    <a:pt x="373" y="1223"/>
                  </a:lnTo>
                  <a:lnTo>
                    <a:pt x="373" y="1199"/>
                  </a:lnTo>
                  <a:lnTo>
                    <a:pt x="373" y="1188"/>
                  </a:lnTo>
                  <a:lnTo>
                    <a:pt x="375" y="1141"/>
                  </a:lnTo>
                  <a:lnTo>
                    <a:pt x="380" y="1033"/>
                  </a:lnTo>
                  <a:lnTo>
                    <a:pt x="393" y="909"/>
                  </a:lnTo>
                  <a:lnTo>
                    <a:pt x="415" y="817"/>
                  </a:lnTo>
                  <a:lnTo>
                    <a:pt x="431" y="781"/>
                  </a:lnTo>
                  <a:lnTo>
                    <a:pt x="447" y="741"/>
                  </a:lnTo>
                  <a:lnTo>
                    <a:pt x="465" y="697"/>
                  </a:lnTo>
                  <a:lnTo>
                    <a:pt x="481" y="654"/>
                  </a:lnTo>
                  <a:lnTo>
                    <a:pt x="496" y="615"/>
                  </a:lnTo>
                  <a:lnTo>
                    <a:pt x="507" y="582"/>
                  </a:lnTo>
                  <a:lnTo>
                    <a:pt x="515" y="561"/>
                  </a:lnTo>
                  <a:lnTo>
                    <a:pt x="518" y="553"/>
                  </a:lnTo>
                  <a:lnTo>
                    <a:pt x="520" y="553"/>
                  </a:lnTo>
                  <a:lnTo>
                    <a:pt x="527" y="550"/>
                  </a:lnTo>
                  <a:lnTo>
                    <a:pt x="535" y="547"/>
                  </a:lnTo>
                  <a:lnTo>
                    <a:pt x="546" y="544"/>
                  </a:lnTo>
                  <a:lnTo>
                    <a:pt x="557" y="539"/>
                  </a:lnTo>
                  <a:lnTo>
                    <a:pt x="570" y="536"/>
                  </a:lnTo>
                  <a:lnTo>
                    <a:pt x="581" y="531"/>
                  </a:lnTo>
                  <a:lnTo>
                    <a:pt x="593" y="526"/>
                  </a:lnTo>
                  <a:lnTo>
                    <a:pt x="602" y="523"/>
                  </a:lnTo>
                  <a:lnTo>
                    <a:pt x="614" y="518"/>
                  </a:lnTo>
                  <a:lnTo>
                    <a:pt x="623" y="515"/>
                  </a:lnTo>
                  <a:lnTo>
                    <a:pt x="633" y="510"/>
                  </a:lnTo>
                  <a:lnTo>
                    <a:pt x="641" y="505"/>
                  </a:lnTo>
                  <a:lnTo>
                    <a:pt x="649" y="499"/>
                  </a:lnTo>
                  <a:lnTo>
                    <a:pt x="657" y="492"/>
                  </a:lnTo>
                  <a:lnTo>
                    <a:pt x="664" y="482"/>
                  </a:lnTo>
                  <a:lnTo>
                    <a:pt x="677" y="458"/>
                  </a:lnTo>
                  <a:lnTo>
                    <a:pt x="688" y="432"/>
                  </a:lnTo>
                  <a:lnTo>
                    <a:pt x="698" y="411"/>
                  </a:lnTo>
                  <a:lnTo>
                    <a:pt x="701" y="402"/>
                  </a:lnTo>
                  <a:lnTo>
                    <a:pt x="696" y="95"/>
                  </a:lnTo>
                  <a:lnTo>
                    <a:pt x="694" y="90"/>
                  </a:lnTo>
                  <a:lnTo>
                    <a:pt x="691" y="79"/>
                  </a:lnTo>
                  <a:lnTo>
                    <a:pt x="683" y="63"/>
                  </a:lnTo>
                  <a:lnTo>
                    <a:pt x="673" y="45"/>
                  </a:lnTo>
                  <a:lnTo>
                    <a:pt x="661" y="25"/>
                  </a:lnTo>
                  <a:lnTo>
                    <a:pt x="644" y="11"/>
                  </a:lnTo>
                  <a:lnTo>
                    <a:pt x="627" y="1"/>
                  </a:lnTo>
                  <a:lnTo>
                    <a:pt x="604" y="0"/>
                  </a:lnTo>
                  <a:close/>
                </a:path>
              </a:pathLst>
            </a:custGeom>
            <a:solidFill>
              <a:srgbClr val="F2B299"/>
            </a:solidFill>
            <a:ln w="9525">
              <a:solidFill>
                <a:schemeClr val="tx2"/>
              </a:solidFill>
              <a:round/>
              <a:headEnd/>
              <a:tailEnd/>
            </a:ln>
          </p:spPr>
          <p:txBody>
            <a:bodyPr/>
            <a:lstStyle/>
            <a:p>
              <a:endParaRPr lang="en-US">
                <a:latin typeface="+mj-lt"/>
              </a:endParaRPr>
            </a:p>
          </p:txBody>
        </p:sp>
        <p:sp>
          <p:nvSpPr>
            <p:cNvPr id="1049" name="Freeform 414"/>
            <p:cNvSpPr>
              <a:spLocks noChangeAspect="1"/>
            </p:cNvSpPr>
            <p:nvPr/>
          </p:nvSpPr>
          <p:spPr bwMode="auto">
            <a:xfrm flipH="1">
              <a:off x="1944873" y="2509943"/>
              <a:ext cx="149659" cy="185112"/>
            </a:xfrm>
            <a:custGeom>
              <a:avLst/>
              <a:gdLst>
                <a:gd name="T0" fmla="*/ 43 w 265"/>
                <a:gd name="T1" fmla="*/ 147 h 324"/>
                <a:gd name="T2" fmla="*/ 0 w 265"/>
                <a:gd name="T3" fmla="*/ 195 h 324"/>
                <a:gd name="T4" fmla="*/ 0 w 265"/>
                <a:gd name="T5" fmla="*/ 200 h 324"/>
                <a:gd name="T6" fmla="*/ 0 w 265"/>
                <a:gd name="T7" fmla="*/ 213 h 324"/>
                <a:gd name="T8" fmla="*/ 3 w 265"/>
                <a:gd name="T9" fmla="*/ 229 h 324"/>
                <a:gd name="T10" fmla="*/ 11 w 265"/>
                <a:gd name="T11" fmla="*/ 244 h 324"/>
                <a:gd name="T12" fmla="*/ 18 w 265"/>
                <a:gd name="T13" fmla="*/ 252 h 324"/>
                <a:gd name="T14" fmla="*/ 27 w 265"/>
                <a:gd name="T15" fmla="*/ 263 h 324"/>
                <a:gd name="T16" fmla="*/ 37 w 265"/>
                <a:gd name="T17" fmla="*/ 274 h 324"/>
                <a:gd name="T18" fmla="*/ 48 w 265"/>
                <a:gd name="T19" fmla="*/ 289 h 324"/>
                <a:gd name="T20" fmla="*/ 60 w 265"/>
                <a:gd name="T21" fmla="*/ 300 h 324"/>
                <a:gd name="T22" fmla="*/ 73 w 265"/>
                <a:gd name="T23" fmla="*/ 311 h 324"/>
                <a:gd name="T24" fmla="*/ 84 w 265"/>
                <a:gd name="T25" fmla="*/ 320 h 324"/>
                <a:gd name="T26" fmla="*/ 97 w 265"/>
                <a:gd name="T27" fmla="*/ 324 h 324"/>
                <a:gd name="T28" fmla="*/ 108 w 265"/>
                <a:gd name="T29" fmla="*/ 324 h 324"/>
                <a:gd name="T30" fmla="*/ 119 w 265"/>
                <a:gd name="T31" fmla="*/ 324 h 324"/>
                <a:gd name="T32" fmla="*/ 129 w 265"/>
                <a:gd name="T33" fmla="*/ 321 h 324"/>
                <a:gd name="T34" fmla="*/ 137 w 265"/>
                <a:gd name="T35" fmla="*/ 318 h 324"/>
                <a:gd name="T36" fmla="*/ 144 w 265"/>
                <a:gd name="T37" fmla="*/ 315 h 324"/>
                <a:gd name="T38" fmla="*/ 148 w 265"/>
                <a:gd name="T39" fmla="*/ 311 h 324"/>
                <a:gd name="T40" fmla="*/ 150 w 265"/>
                <a:gd name="T41" fmla="*/ 310 h 324"/>
                <a:gd name="T42" fmla="*/ 152 w 265"/>
                <a:gd name="T43" fmla="*/ 308 h 324"/>
                <a:gd name="T44" fmla="*/ 265 w 265"/>
                <a:gd name="T45" fmla="*/ 195 h 324"/>
                <a:gd name="T46" fmla="*/ 221 w 265"/>
                <a:gd name="T47" fmla="*/ 0 h 324"/>
                <a:gd name="T48" fmla="*/ 184 w 265"/>
                <a:gd name="T49" fmla="*/ 34 h 324"/>
                <a:gd name="T50" fmla="*/ 168 w 265"/>
                <a:gd name="T51" fmla="*/ 34 h 324"/>
                <a:gd name="T52" fmla="*/ 178 w 265"/>
                <a:gd name="T53" fmla="*/ 108 h 324"/>
                <a:gd name="T54" fmla="*/ 179 w 265"/>
                <a:gd name="T55" fmla="*/ 111 h 324"/>
                <a:gd name="T56" fmla="*/ 181 w 265"/>
                <a:gd name="T57" fmla="*/ 116 h 324"/>
                <a:gd name="T58" fmla="*/ 178 w 265"/>
                <a:gd name="T59" fmla="*/ 124 h 324"/>
                <a:gd name="T60" fmla="*/ 168 w 265"/>
                <a:gd name="T61" fmla="*/ 131 h 324"/>
                <a:gd name="T62" fmla="*/ 160 w 265"/>
                <a:gd name="T63" fmla="*/ 132 h 324"/>
                <a:gd name="T64" fmla="*/ 150 w 265"/>
                <a:gd name="T65" fmla="*/ 132 h 324"/>
                <a:gd name="T66" fmla="*/ 142 w 265"/>
                <a:gd name="T67" fmla="*/ 131 h 324"/>
                <a:gd name="T68" fmla="*/ 134 w 265"/>
                <a:gd name="T69" fmla="*/ 129 h 324"/>
                <a:gd name="T70" fmla="*/ 127 w 265"/>
                <a:gd name="T71" fmla="*/ 127 h 324"/>
                <a:gd name="T72" fmla="*/ 123 w 265"/>
                <a:gd name="T73" fmla="*/ 126 h 324"/>
                <a:gd name="T74" fmla="*/ 119 w 265"/>
                <a:gd name="T75" fmla="*/ 124 h 324"/>
                <a:gd name="T76" fmla="*/ 118 w 265"/>
                <a:gd name="T77" fmla="*/ 124 h 324"/>
                <a:gd name="T78" fmla="*/ 118 w 265"/>
                <a:gd name="T79" fmla="*/ 129 h 324"/>
                <a:gd name="T80" fmla="*/ 118 w 265"/>
                <a:gd name="T81" fmla="*/ 139 h 324"/>
                <a:gd name="T82" fmla="*/ 113 w 265"/>
                <a:gd name="T83" fmla="*/ 152 h 324"/>
                <a:gd name="T84" fmla="*/ 102 w 265"/>
                <a:gd name="T85" fmla="*/ 163 h 324"/>
                <a:gd name="T86" fmla="*/ 94 w 265"/>
                <a:gd name="T87" fmla="*/ 166 h 324"/>
                <a:gd name="T88" fmla="*/ 85 w 265"/>
                <a:gd name="T89" fmla="*/ 169 h 324"/>
                <a:gd name="T90" fmla="*/ 79 w 265"/>
                <a:gd name="T91" fmla="*/ 171 h 324"/>
                <a:gd name="T92" fmla="*/ 71 w 265"/>
                <a:gd name="T93" fmla="*/ 171 h 324"/>
                <a:gd name="T94" fmla="*/ 63 w 265"/>
                <a:gd name="T95" fmla="*/ 169 h 324"/>
                <a:gd name="T96" fmla="*/ 56 w 265"/>
                <a:gd name="T97" fmla="*/ 165 h 324"/>
                <a:gd name="T98" fmla="*/ 50 w 265"/>
                <a:gd name="T99" fmla="*/ 156 h 324"/>
                <a:gd name="T100" fmla="*/ 43 w 265"/>
                <a:gd name="T101" fmla="*/ 147 h 3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5"/>
                <a:gd name="T154" fmla="*/ 0 h 324"/>
                <a:gd name="T155" fmla="*/ 265 w 265"/>
                <a:gd name="T156" fmla="*/ 324 h 3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5" h="324">
                  <a:moveTo>
                    <a:pt x="43" y="147"/>
                  </a:moveTo>
                  <a:lnTo>
                    <a:pt x="0" y="195"/>
                  </a:lnTo>
                  <a:lnTo>
                    <a:pt x="0" y="200"/>
                  </a:lnTo>
                  <a:lnTo>
                    <a:pt x="0" y="213"/>
                  </a:lnTo>
                  <a:lnTo>
                    <a:pt x="3" y="229"/>
                  </a:lnTo>
                  <a:lnTo>
                    <a:pt x="11" y="244"/>
                  </a:lnTo>
                  <a:lnTo>
                    <a:pt x="18" y="252"/>
                  </a:lnTo>
                  <a:lnTo>
                    <a:pt x="27" y="263"/>
                  </a:lnTo>
                  <a:lnTo>
                    <a:pt x="37" y="274"/>
                  </a:lnTo>
                  <a:lnTo>
                    <a:pt x="48" y="289"/>
                  </a:lnTo>
                  <a:lnTo>
                    <a:pt x="60" y="300"/>
                  </a:lnTo>
                  <a:lnTo>
                    <a:pt x="73" y="311"/>
                  </a:lnTo>
                  <a:lnTo>
                    <a:pt x="84" y="320"/>
                  </a:lnTo>
                  <a:lnTo>
                    <a:pt x="97" y="324"/>
                  </a:lnTo>
                  <a:lnTo>
                    <a:pt x="108" y="324"/>
                  </a:lnTo>
                  <a:lnTo>
                    <a:pt x="119" y="324"/>
                  </a:lnTo>
                  <a:lnTo>
                    <a:pt x="129" y="321"/>
                  </a:lnTo>
                  <a:lnTo>
                    <a:pt x="137" y="318"/>
                  </a:lnTo>
                  <a:lnTo>
                    <a:pt x="144" y="315"/>
                  </a:lnTo>
                  <a:lnTo>
                    <a:pt x="148" y="311"/>
                  </a:lnTo>
                  <a:lnTo>
                    <a:pt x="150" y="310"/>
                  </a:lnTo>
                  <a:lnTo>
                    <a:pt x="152" y="308"/>
                  </a:lnTo>
                  <a:lnTo>
                    <a:pt x="265" y="195"/>
                  </a:lnTo>
                  <a:lnTo>
                    <a:pt x="221" y="0"/>
                  </a:lnTo>
                  <a:lnTo>
                    <a:pt x="184" y="34"/>
                  </a:lnTo>
                  <a:lnTo>
                    <a:pt x="168" y="34"/>
                  </a:lnTo>
                  <a:lnTo>
                    <a:pt x="178" y="108"/>
                  </a:lnTo>
                  <a:lnTo>
                    <a:pt x="179" y="111"/>
                  </a:lnTo>
                  <a:lnTo>
                    <a:pt x="181" y="116"/>
                  </a:lnTo>
                  <a:lnTo>
                    <a:pt x="178" y="124"/>
                  </a:lnTo>
                  <a:lnTo>
                    <a:pt x="168" y="131"/>
                  </a:lnTo>
                  <a:lnTo>
                    <a:pt x="160" y="132"/>
                  </a:lnTo>
                  <a:lnTo>
                    <a:pt x="150" y="132"/>
                  </a:lnTo>
                  <a:lnTo>
                    <a:pt x="142" y="131"/>
                  </a:lnTo>
                  <a:lnTo>
                    <a:pt x="134" y="129"/>
                  </a:lnTo>
                  <a:lnTo>
                    <a:pt x="127" y="127"/>
                  </a:lnTo>
                  <a:lnTo>
                    <a:pt x="123" y="126"/>
                  </a:lnTo>
                  <a:lnTo>
                    <a:pt x="119" y="124"/>
                  </a:lnTo>
                  <a:lnTo>
                    <a:pt x="118" y="124"/>
                  </a:lnTo>
                  <a:lnTo>
                    <a:pt x="118" y="129"/>
                  </a:lnTo>
                  <a:lnTo>
                    <a:pt x="118" y="139"/>
                  </a:lnTo>
                  <a:lnTo>
                    <a:pt x="113" y="152"/>
                  </a:lnTo>
                  <a:lnTo>
                    <a:pt x="102" y="163"/>
                  </a:lnTo>
                  <a:lnTo>
                    <a:pt x="94" y="166"/>
                  </a:lnTo>
                  <a:lnTo>
                    <a:pt x="85" y="169"/>
                  </a:lnTo>
                  <a:lnTo>
                    <a:pt x="79" y="171"/>
                  </a:lnTo>
                  <a:lnTo>
                    <a:pt x="71" y="171"/>
                  </a:lnTo>
                  <a:lnTo>
                    <a:pt x="63" y="169"/>
                  </a:lnTo>
                  <a:lnTo>
                    <a:pt x="56" y="165"/>
                  </a:lnTo>
                  <a:lnTo>
                    <a:pt x="50" y="156"/>
                  </a:lnTo>
                  <a:lnTo>
                    <a:pt x="43" y="147"/>
                  </a:lnTo>
                  <a:close/>
                </a:path>
              </a:pathLst>
            </a:custGeom>
            <a:solidFill>
              <a:srgbClr val="707070"/>
            </a:solidFill>
            <a:ln w="9525">
              <a:solidFill>
                <a:schemeClr val="tx2"/>
              </a:solidFill>
              <a:round/>
              <a:headEnd/>
              <a:tailEnd/>
            </a:ln>
          </p:spPr>
          <p:txBody>
            <a:bodyPr/>
            <a:lstStyle/>
            <a:p>
              <a:endParaRPr lang="en-US">
                <a:latin typeface="+mj-lt"/>
              </a:endParaRPr>
            </a:p>
          </p:txBody>
        </p:sp>
        <p:sp>
          <p:nvSpPr>
            <p:cNvPr id="1050" name="Freeform 415"/>
            <p:cNvSpPr>
              <a:spLocks noChangeAspect="1"/>
            </p:cNvSpPr>
            <p:nvPr/>
          </p:nvSpPr>
          <p:spPr bwMode="auto">
            <a:xfrm flipH="1">
              <a:off x="1501146" y="2527011"/>
              <a:ext cx="228428" cy="399106"/>
            </a:xfrm>
            <a:custGeom>
              <a:avLst/>
              <a:gdLst>
                <a:gd name="T0" fmla="*/ 0 w 400"/>
                <a:gd name="T1" fmla="*/ 470 h 704"/>
                <a:gd name="T2" fmla="*/ 0 w 400"/>
                <a:gd name="T3" fmla="*/ 478 h 704"/>
                <a:gd name="T4" fmla="*/ 1 w 400"/>
                <a:gd name="T5" fmla="*/ 500 h 704"/>
                <a:gd name="T6" fmla="*/ 5 w 400"/>
                <a:gd name="T7" fmla="*/ 531 h 704"/>
                <a:gd name="T8" fmla="*/ 9 w 400"/>
                <a:gd name="T9" fmla="*/ 567 h 704"/>
                <a:gd name="T10" fmla="*/ 14 w 400"/>
                <a:gd name="T11" fmla="*/ 584 h 704"/>
                <a:gd name="T12" fmla="*/ 21 w 400"/>
                <a:gd name="T13" fmla="*/ 604 h 704"/>
                <a:gd name="T14" fmla="*/ 29 w 400"/>
                <a:gd name="T15" fmla="*/ 622 h 704"/>
                <a:gd name="T16" fmla="*/ 38 w 400"/>
                <a:gd name="T17" fmla="*/ 639 h 704"/>
                <a:gd name="T18" fmla="*/ 47 w 400"/>
                <a:gd name="T19" fmla="*/ 654 h 704"/>
                <a:gd name="T20" fmla="*/ 53 w 400"/>
                <a:gd name="T21" fmla="*/ 665 h 704"/>
                <a:gd name="T22" fmla="*/ 58 w 400"/>
                <a:gd name="T23" fmla="*/ 672 h 704"/>
                <a:gd name="T24" fmla="*/ 59 w 400"/>
                <a:gd name="T25" fmla="*/ 675 h 704"/>
                <a:gd name="T26" fmla="*/ 79 w 400"/>
                <a:gd name="T27" fmla="*/ 704 h 704"/>
                <a:gd name="T28" fmla="*/ 84 w 400"/>
                <a:gd name="T29" fmla="*/ 702 h 704"/>
                <a:gd name="T30" fmla="*/ 93 w 400"/>
                <a:gd name="T31" fmla="*/ 693 h 704"/>
                <a:gd name="T32" fmla="*/ 103 w 400"/>
                <a:gd name="T33" fmla="*/ 675 h 704"/>
                <a:gd name="T34" fmla="*/ 108 w 400"/>
                <a:gd name="T35" fmla="*/ 644 h 704"/>
                <a:gd name="T36" fmla="*/ 113 w 400"/>
                <a:gd name="T37" fmla="*/ 610 h 704"/>
                <a:gd name="T38" fmla="*/ 122 w 400"/>
                <a:gd name="T39" fmla="*/ 581 h 704"/>
                <a:gd name="T40" fmla="*/ 132 w 400"/>
                <a:gd name="T41" fmla="*/ 562 h 704"/>
                <a:gd name="T42" fmla="*/ 137 w 400"/>
                <a:gd name="T43" fmla="*/ 555 h 704"/>
                <a:gd name="T44" fmla="*/ 256 w 400"/>
                <a:gd name="T45" fmla="*/ 449 h 704"/>
                <a:gd name="T46" fmla="*/ 258 w 400"/>
                <a:gd name="T47" fmla="*/ 446 h 704"/>
                <a:gd name="T48" fmla="*/ 265 w 400"/>
                <a:gd name="T49" fmla="*/ 436 h 704"/>
                <a:gd name="T50" fmla="*/ 273 w 400"/>
                <a:gd name="T51" fmla="*/ 423 h 704"/>
                <a:gd name="T52" fmla="*/ 284 w 400"/>
                <a:gd name="T53" fmla="*/ 407 h 704"/>
                <a:gd name="T54" fmla="*/ 294 w 400"/>
                <a:gd name="T55" fmla="*/ 389 h 704"/>
                <a:gd name="T56" fmla="*/ 305 w 400"/>
                <a:gd name="T57" fmla="*/ 370 h 704"/>
                <a:gd name="T58" fmla="*/ 316 w 400"/>
                <a:gd name="T59" fmla="*/ 354 h 704"/>
                <a:gd name="T60" fmla="*/ 324 w 400"/>
                <a:gd name="T61" fmla="*/ 341 h 704"/>
                <a:gd name="T62" fmla="*/ 334 w 400"/>
                <a:gd name="T63" fmla="*/ 328 h 704"/>
                <a:gd name="T64" fmla="*/ 345 w 400"/>
                <a:gd name="T65" fmla="*/ 310 h 704"/>
                <a:gd name="T66" fmla="*/ 358 w 400"/>
                <a:gd name="T67" fmla="*/ 292 h 704"/>
                <a:gd name="T68" fmla="*/ 369 w 400"/>
                <a:gd name="T69" fmla="*/ 273 h 704"/>
                <a:gd name="T70" fmla="*/ 382 w 400"/>
                <a:gd name="T71" fmla="*/ 255 h 704"/>
                <a:gd name="T72" fmla="*/ 390 w 400"/>
                <a:gd name="T73" fmla="*/ 241 h 704"/>
                <a:gd name="T74" fmla="*/ 399 w 400"/>
                <a:gd name="T75" fmla="*/ 231 h 704"/>
                <a:gd name="T76" fmla="*/ 400 w 400"/>
                <a:gd name="T77" fmla="*/ 228 h 704"/>
                <a:gd name="T78" fmla="*/ 336 w 400"/>
                <a:gd name="T79" fmla="*/ 0 h 704"/>
                <a:gd name="T80" fmla="*/ 332 w 400"/>
                <a:gd name="T81" fmla="*/ 5 h 704"/>
                <a:gd name="T82" fmla="*/ 321 w 400"/>
                <a:gd name="T83" fmla="*/ 18 h 704"/>
                <a:gd name="T84" fmla="*/ 305 w 400"/>
                <a:gd name="T85" fmla="*/ 39 h 704"/>
                <a:gd name="T86" fmla="*/ 284 w 400"/>
                <a:gd name="T87" fmla="*/ 65 h 704"/>
                <a:gd name="T88" fmla="*/ 260 w 400"/>
                <a:gd name="T89" fmla="*/ 97 h 704"/>
                <a:gd name="T90" fmla="*/ 232 w 400"/>
                <a:gd name="T91" fmla="*/ 132 h 704"/>
                <a:gd name="T92" fmla="*/ 202 w 400"/>
                <a:gd name="T93" fmla="*/ 171 h 704"/>
                <a:gd name="T94" fmla="*/ 171 w 400"/>
                <a:gd name="T95" fmla="*/ 213 h 704"/>
                <a:gd name="T96" fmla="*/ 140 w 400"/>
                <a:gd name="T97" fmla="*/ 253 h 704"/>
                <a:gd name="T98" fmla="*/ 110 w 400"/>
                <a:gd name="T99" fmla="*/ 295 h 704"/>
                <a:gd name="T100" fmla="*/ 82 w 400"/>
                <a:gd name="T101" fmla="*/ 334 h 704"/>
                <a:gd name="T102" fmla="*/ 56 w 400"/>
                <a:gd name="T103" fmla="*/ 371 h 704"/>
                <a:gd name="T104" fmla="*/ 34 w 400"/>
                <a:gd name="T105" fmla="*/ 404 h 704"/>
                <a:gd name="T106" fmla="*/ 17 w 400"/>
                <a:gd name="T107" fmla="*/ 433 h 704"/>
                <a:gd name="T108" fmla="*/ 5 w 400"/>
                <a:gd name="T109" fmla="*/ 455 h 704"/>
                <a:gd name="T110" fmla="*/ 0 w 400"/>
                <a:gd name="T111" fmla="*/ 470 h 70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0"/>
                <a:gd name="T169" fmla="*/ 0 h 704"/>
                <a:gd name="T170" fmla="*/ 400 w 400"/>
                <a:gd name="T171" fmla="*/ 704 h 70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0" h="704">
                  <a:moveTo>
                    <a:pt x="0" y="470"/>
                  </a:moveTo>
                  <a:lnTo>
                    <a:pt x="0" y="478"/>
                  </a:lnTo>
                  <a:lnTo>
                    <a:pt x="1" y="500"/>
                  </a:lnTo>
                  <a:lnTo>
                    <a:pt x="5" y="531"/>
                  </a:lnTo>
                  <a:lnTo>
                    <a:pt x="9" y="567"/>
                  </a:lnTo>
                  <a:lnTo>
                    <a:pt x="14" y="584"/>
                  </a:lnTo>
                  <a:lnTo>
                    <a:pt x="21" y="604"/>
                  </a:lnTo>
                  <a:lnTo>
                    <a:pt x="29" y="622"/>
                  </a:lnTo>
                  <a:lnTo>
                    <a:pt x="38" y="639"/>
                  </a:lnTo>
                  <a:lnTo>
                    <a:pt x="47" y="654"/>
                  </a:lnTo>
                  <a:lnTo>
                    <a:pt x="53" y="665"/>
                  </a:lnTo>
                  <a:lnTo>
                    <a:pt x="58" y="672"/>
                  </a:lnTo>
                  <a:lnTo>
                    <a:pt x="59" y="675"/>
                  </a:lnTo>
                  <a:lnTo>
                    <a:pt x="79" y="704"/>
                  </a:lnTo>
                  <a:lnTo>
                    <a:pt x="84" y="702"/>
                  </a:lnTo>
                  <a:lnTo>
                    <a:pt x="93" y="693"/>
                  </a:lnTo>
                  <a:lnTo>
                    <a:pt x="103" y="675"/>
                  </a:lnTo>
                  <a:lnTo>
                    <a:pt x="108" y="644"/>
                  </a:lnTo>
                  <a:lnTo>
                    <a:pt x="113" y="610"/>
                  </a:lnTo>
                  <a:lnTo>
                    <a:pt x="122" y="581"/>
                  </a:lnTo>
                  <a:lnTo>
                    <a:pt x="132" y="562"/>
                  </a:lnTo>
                  <a:lnTo>
                    <a:pt x="137" y="555"/>
                  </a:lnTo>
                  <a:lnTo>
                    <a:pt x="256" y="449"/>
                  </a:lnTo>
                  <a:lnTo>
                    <a:pt x="258" y="446"/>
                  </a:lnTo>
                  <a:lnTo>
                    <a:pt x="265" y="436"/>
                  </a:lnTo>
                  <a:lnTo>
                    <a:pt x="273" y="423"/>
                  </a:lnTo>
                  <a:lnTo>
                    <a:pt x="284" y="407"/>
                  </a:lnTo>
                  <a:lnTo>
                    <a:pt x="294" y="389"/>
                  </a:lnTo>
                  <a:lnTo>
                    <a:pt x="305" y="370"/>
                  </a:lnTo>
                  <a:lnTo>
                    <a:pt x="316" y="354"/>
                  </a:lnTo>
                  <a:lnTo>
                    <a:pt x="324" y="341"/>
                  </a:lnTo>
                  <a:lnTo>
                    <a:pt x="334" y="328"/>
                  </a:lnTo>
                  <a:lnTo>
                    <a:pt x="345" y="310"/>
                  </a:lnTo>
                  <a:lnTo>
                    <a:pt x="358" y="292"/>
                  </a:lnTo>
                  <a:lnTo>
                    <a:pt x="369" y="273"/>
                  </a:lnTo>
                  <a:lnTo>
                    <a:pt x="382" y="255"/>
                  </a:lnTo>
                  <a:lnTo>
                    <a:pt x="390" y="241"/>
                  </a:lnTo>
                  <a:lnTo>
                    <a:pt x="399" y="231"/>
                  </a:lnTo>
                  <a:lnTo>
                    <a:pt x="400" y="228"/>
                  </a:lnTo>
                  <a:lnTo>
                    <a:pt x="336" y="0"/>
                  </a:lnTo>
                  <a:lnTo>
                    <a:pt x="332" y="5"/>
                  </a:lnTo>
                  <a:lnTo>
                    <a:pt x="321" y="18"/>
                  </a:lnTo>
                  <a:lnTo>
                    <a:pt x="305" y="39"/>
                  </a:lnTo>
                  <a:lnTo>
                    <a:pt x="284" y="65"/>
                  </a:lnTo>
                  <a:lnTo>
                    <a:pt x="260" y="97"/>
                  </a:lnTo>
                  <a:lnTo>
                    <a:pt x="232" y="132"/>
                  </a:lnTo>
                  <a:lnTo>
                    <a:pt x="202" y="171"/>
                  </a:lnTo>
                  <a:lnTo>
                    <a:pt x="171" y="213"/>
                  </a:lnTo>
                  <a:lnTo>
                    <a:pt x="140" y="253"/>
                  </a:lnTo>
                  <a:lnTo>
                    <a:pt x="110" y="295"/>
                  </a:lnTo>
                  <a:lnTo>
                    <a:pt x="82" y="334"/>
                  </a:lnTo>
                  <a:lnTo>
                    <a:pt x="56" y="371"/>
                  </a:lnTo>
                  <a:lnTo>
                    <a:pt x="34" y="404"/>
                  </a:lnTo>
                  <a:lnTo>
                    <a:pt x="17" y="433"/>
                  </a:lnTo>
                  <a:lnTo>
                    <a:pt x="5" y="455"/>
                  </a:lnTo>
                  <a:lnTo>
                    <a:pt x="0" y="470"/>
                  </a:lnTo>
                  <a:close/>
                </a:path>
              </a:pathLst>
            </a:custGeom>
            <a:solidFill>
              <a:srgbClr val="EFB7A3"/>
            </a:solidFill>
            <a:ln w="9525">
              <a:solidFill>
                <a:schemeClr val="tx2"/>
              </a:solidFill>
              <a:round/>
              <a:headEnd/>
              <a:tailEnd/>
            </a:ln>
          </p:spPr>
          <p:txBody>
            <a:bodyPr/>
            <a:lstStyle/>
            <a:p>
              <a:endParaRPr lang="en-US">
                <a:latin typeface="+mj-lt"/>
              </a:endParaRPr>
            </a:p>
          </p:txBody>
        </p:sp>
        <p:sp>
          <p:nvSpPr>
            <p:cNvPr id="1051" name="Freeform 416"/>
            <p:cNvSpPr>
              <a:spLocks noChangeAspect="1"/>
            </p:cNvSpPr>
            <p:nvPr/>
          </p:nvSpPr>
          <p:spPr bwMode="auto">
            <a:xfrm flipH="1">
              <a:off x="1411875" y="2080642"/>
              <a:ext cx="626206" cy="575028"/>
            </a:xfrm>
            <a:custGeom>
              <a:avLst/>
              <a:gdLst>
                <a:gd name="T0" fmla="*/ 73 w 1108"/>
                <a:gd name="T1" fmla="*/ 441 h 1016"/>
                <a:gd name="T2" fmla="*/ 63 w 1108"/>
                <a:gd name="T3" fmla="*/ 431 h 1016"/>
                <a:gd name="T4" fmla="*/ 38 w 1108"/>
                <a:gd name="T5" fmla="*/ 409 h 1016"/>
                <a:gd name="T6" fmla="*/ 28 w 1108"/>
                <a:gd name="T7" fmla="*/ 397 h 1016"/>
                <a:gd name="T8" fmla="*/ 10 w 1108"/>
                <a:gd name="T9" fmla="*/ 333 h 1016"/>
                <a:gd name="T10" fmla="*/ 0 w 1108"/>
                <a:gd name="T11" fmla="*/ 294 h 1016"/>
                <a:gd name="T12" fmla="*/ 4 w 1108"/>
                <a:gd name="T13" fmla="*/ 287 h 1016"/>
                <a:gd name="T14" fmla="*/ 23 w 1108"/>
                <a:gd name="T15" fmla="*/ 273 h 1016"/>
                <a:gd name="T16" fmla="*/ 57 w 1108"/>
                <a:gd name="T17" fmla="*/ 249 h 1016"/>
                <a:gd name="T18" fmla="*/ 99 w 1108"/>
                <a:gd name="T19" fmla="*/ 218 h 1016"/>
                <a:gd name="T20" fmla="*/ 134 w 1108"/>
                <a:gd name="T21" fmla="*/ 194 h 1016"/>
                <a:gd name="T22" fmla="*/ 178 w 1108"/>
                <a:gd name="T23" fmla="*/ 162 h 1016"/>
                <a:gd name="T24" fmla="*/ 243 w 1108"/>
                <a:gd name="T25" fmla="*/ 121 h 1016"/>
                <a:gd name="T26" fmla="*/ 325 w 1108"/>
                <a:gd name="T27" fmla="*/ 76 h 1016"/>
                <a:gd name="T28" fmla="*/ 425 w 1108"/>
                <a:gd name="T29" fmla="*/ 37 h 1016"/>
                <a:gd name="T30" fmla="*/ 541 w 1108"/>
                <a:gd name="T31" fmla="*/ 10 h 1016"/>
                <a:gd name="T32" fmla="*/ 670 w 1108"/>
                <a:gd name="T33" fmla="*/ 0 h 1016"/>
                <a:gd name="T34" fmla="*/ 811 w 1108"/>
                <a:gd name="T35" fmla="*/ 16 h 1016"/>
                <a:gd name="T36" fmla="*/ 895 w 1108"/>
                <a:gd name="T37" fmla="*/ 42 h 1016"/>
                <a:gd name="T38" fmla="*/ 961 w 1108"/>
                <a:gd name="T39" fmla="*/ 84 h 1016"/>
                <a:gd name="T40" fmla="*/ 1045 w 1108"/>
                <a:gd name="T41" fmla="*/ 173 h 1016"/>
                <a:gd name="T42" fmla="*/ 1103 w 1108"/>
                <a:gd name="T43" fmla="*/ 317 h 1016"/>
                <a:gd name="T44" fmla="*/ 1098 w 1108"/>
                <a:gd name="T45" fmla="*/ 544 h 1016"/>
                <a:gd name="T46" fmla="*/ 1081 w 1108"/>
                <a:gd name="T47" fmla="*/ 719 h 1016"/>
                <a:gd name="T48" fmla="*/ 1064 w 1108"/>
                <a:gd name="T49" fmla="*/ 791 h 1016"/>
                <a:gd name="T50" fmla="*/ 1069 w 1108"/>
                <a:gd name="T51" fmla="*/ 841 h 1016"/>
                <a:gd name="T52" fmla="*/ 1063 w 1108"/>
                <a:gd name="T53" fmla="*/ 882 h 1016"/>
                <a:gd name="T54" fmla="*/ 1040 w 1108"/>
                <a:gd name="T55" fmla="*/ 914 h 1016"/>
                <a:gd name="T56" fmla="*/ 1032 w 1108"/>
                <a:gd name="T57" fmla="*/ 922 h 1016"/>
                <a:gd name="T58" fmla="*/ 1011 w 1108"/>
                <a:gd name="T59" fmla="*/ 948 h 1016"/>
                <a:gd name="T60" fmla="*/ 980 w 1108"/>
                <a:gd name="T61" fmla="*/ 983 h 1016"/>
                <a:gd name="T62" fmla="*/ 955 w 1108"/>
                <a:gd name="T63" fmla="*/ 1011 h 1016"/>
                <a:gd name="T64" fmla="*/ 938 w 1108"/>
                <a:gd name="T65" fmla="*/ 1008 h 1016"/>
                <a:gd name="T66" fmla="*/ 924 w 1108"/>
                <a:gd name="T67" fmla="*/ 966 h 1016"/>
                <a:gd name="T68" fmla="*/ 922 w 1108"/>
                <a:gd name="T69" fmla="*/ 946 h 1016"/>
                <a:gd name="T70" fmla="*/ 914 w 1108"/>
                <a:gd name="T71" fmla="*/ 899 h 1016"/>
                <a:gd name="T72" fmla="*/ 882 w 1108"/>
                <a:gd name="T73" fmla="*/ 891 h 1016"/>
                <a:gd name="T74" fmla="*/ 846 w 1108"/>
                <a:gd name="T75" fmla="*/ 901 h 1016"/>
                <a:gd name="T76" fmla="*/ 809 w 1108"/>
                <a:gd name="T77" fmla="*/ 912 h 1016"/>
                <a:gd name="T78" fmla="*/ 777 w 1108"/>
                <a:gd name="T79" fmla="*/ 922 h 1016"/>
                <a:gd name="T80" fmla="*/ 756 w 1108"/>
                <a:gd name="T81" fmla="*/ 925 h 1016"/>
                <a:gd name="T82" fmla="*/ 737 w 1108"/>
                <a:gd name="T83" fmla="*/ 936 h 1016"/>
                <a:gd name="T84" fmla="*/ 711 w 1108"/>
                <a:gd name="T85" fmla="*/ 943 h 1016"/>
                <a:gd name="T86" fmla="*/ 674 w 1108"/>
                <a:gd name="T87" fmla="*/ 928 h 1016"/>
                <a:gd name="T88" fmla="*/ 622 w 1108"/>
                <a:gd name="T89" fmla="*/ 875 h 1016"/>
                <a:gd name="T90" fmla="*/ 578 w 1108"/>
                <a:gd name="T91" fmla="*/ 785 h 1016"/>
                <a:gd name="T92" fmla="*/ 543 w 1108"/>
                <a:gd name="T93" fmla="*/ 691 h 1016"/>
                <a:gd name="T94" fmla="*/ 504 w 1108"/>
                <a:gd name="T95" fmla="*/ 620 h 1016"/>
                <a:gd name="T96" fmla="*/ 469 w 1108"/>
                <a:gd name="T97" fmla="*/ 596 h 1016"/>
                <a:gd name="T98" fmla="*/ 423 w 1108"/>
                <a:gd name="T99" fmla="*/ 578 h 1016"/>
                <a:gd name="T100" fmla="*/ 362 w 1108"/>
                <a:gd name="T101" fmla="*/ 554 h 1016"/>
                <a:gd name="T102" fmla="*/ 291 w 1108"/>
                <a:gd name="T103" fmla="*/ 526 h 1016"/>
                <a:gd name="T104" fmla="*/ 220 w 1108"/>
                <a:gd name="T105" fmla="*/ 499 h 1016"/>
                <a:gd name="T106" fmla="*/ 155 w 1108"/>
                <a:gd name="T107" fmla="*/ 473 h 1016"/>
                <a:gd name="T108" fmla="*/ 105 w 1108"/>
                <a:gd name="T109" fmla="*/ 454 h 1016"/>
                <a:gd name="T110" fmla="*/ 76 w 1108"/>
                <a:gd name="T111" fmla="*/ 442 h 10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08"/>
                <a:gd name="T169" fmla="*/ 0 h 1016"/>
                <a:gd name="T170" fmla="*/ 1108 w 1108"/>
                <a:gd name="T171" fmla="*/ 1016 h 10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08" h="1016">
                  <a:moveTo>
                    <a:pt x="73" y="441"/>
                  </a:moveTo>
                  <a:lnTo>
                    <a:pt x="73" y="441"/>
                  </a:lnTo>
                  <a:lnTo>
                    <a:pt x="70" y="438"/>
                  </a:lnTo>
                  <a:lnTo>
                    <a:pt x="63" y="431"/>
                  </a:lnTo>
                  <a:lnTo>
                    <a:pt x="50" y="418"/>
                  </a:lnTo>
                  <a:lnTo>
                    <a:pt x="38" y="409"/>
                  </a:lnTo>
                  <a:lnTo>
                    <a:pt x="31" y="405"/>
                  </a:lnTo>
                  <a:lnTo>
                    <a:pt x="28" y="397"/>
                  </a:lnTo>
                  <a:lnTo>
                    <a:pt x="20" y="370"/>
                  </a:lnTo>
                  <a:lnTo>
                    <a:pt x="10" y="333"/>
                  </a:lnTo>
                  <a:lnTo>
                    <a:pt x="4" y="308"/>
                  </a:lnTo>
                  <a:lnTo>
                    <a:pt x="0" y="294"/>
                  </a:lnTo>
                  <a:lnTo>
                    <a:pt x="0" y="289"/>
                  </a:lnTo>
                  <a:lnTo>
                    <a:pt x="4" y="287"/>
                  </a:lnTo>
                  <a:lnTo>
                    <a:pt x="12" y="281"/>
                  </a:lnTo>
                  <a:lnTo>
                    <a:pt x="23" y="273"/>
                  </a:lnTo>
                  <a:lnTo>
                    <a:pt x="39" y="262"/>
                  </a:lnTo>
                  <a:lnTo>
                    <a:pt x="57" y="249"/>
                  </a:lnTo>
                  <a:lnTo>
                    <a:pt x="78" y="234"/>
                  </a:lnTo>
                  <a:lnTo>
                    <a:pt x="99" y="218"/>
                  </a:lnTo>
                  <a:lnTo>
                    <a:pt x="120" y="204"/>
                  </a:lnTo>
                  <a:lnTo>
                    <a:pt x="134" y="194"/>
                  </a:lnTo>
                  <a:lnTo>
                    <a:pt x="152" y="179"/>
                  </a:lnTo>
                  <a:lnTo>
                    <a:pt x="178" y="162"/>
                  </a:lnTo>
                  <a:lnTo>
                    <a:pt x="207" y="142"/>
                  </a:lnTo>
                  <a:lnTo>
                    <a:pt x="243" y="121"/>
                  </a:lnTo>
                  <a:lnTo>
                    <a:pt x="281" y="99"/>
                  </a:lnTo>
                  <a:lnTo>
                    <a:pt x="325" y="76"/>
                  </a:lnTo>
                  <a:lnTo>
                    <a:pt x="373" y="55"/>
                  </a:lnTo>
                  <a:lnTo>
                    <a:pt x="425" y="37"/>
                  </a:lnTo>
                  <a:lnTo>
                    <a:pt x="482" y="21"/>
                  </a:lnTo>
                  <a:lnTo>
                    <a:pt x="541" y="10"/>
                  </a:lnTo>
                  <a:lnTo>
                    <a:pt x="604" y="2"/>
                  </a:lnTo>
                  <a:lnTo>
                    <a:pt x="670" y="0"/>
                  </a:lnTo>
                  <a:lnTo>
                    <a:pt x="738" y="5"/>
                  </a:lnTo>
                  <a:lnTo>
                    <a:pt x="811" y="16"/>
                  </a:lnTo>
                  <a:lnTo>
                    <a:pt x="885" y="37"/>
                  </a:lnTo>
                  <a:lnTo>
                    <a:pt x="895" y="42"/>
                  </a:lnTo>
                  <a:lnTo>
                    <a:pt x="922" y="57"/>
                  </a:lnTo>
                  <a:lnTo>
                    <a:pt x="961" y="84"/>
                  </a:lnTo>
                  <a:lnTo>
                    <a:pt x="1003" y="121"/>
                  </a:lnTo>
                  <a:lnTo>
                    <a:pt x="1045" y="173"/>
                  </a:lnTo>
                  <a:lnTo>
                    <a:pt x="1081" y="237"/>
                  </a:lnTo>
                  <a:lnTo>
                    <a:pt x="1103" y="317"/>
                  </a:lnTo>
                  <a:lnTo>
                    <a:pt x="1108" y="410"/>
                  </a:lnTo>
                  <a:lnTo>
                    <a:pt x="1098" y="544"/>
                  </a:lnTo>
                  <a:lnTo>
                    <a:pt x="1090" y="646"/>
                  </a:lnTo>
                  <a:lnTo>
                    <a:pt x="1081" y="719"/>
                  </a:lnTo>
                  <a:lnTo>
                    <a:pt x="1069" y="762"/>
                  </a:lnTo>
                  <a:lnTo>
                    <a:pt x="1064" y="791"/>
                  </a:lnTo>
                  <a:lnTo>
                    <a:pt x="1066" y="819"/>
                  </a:lnTo>
                  <a:lnTo>
                    <a:pt x="1069" y="841"/>
                  </a:lnTo>
                  <a:lnTo>
                    <a:pt x="1069" y="862"/>
                  </a:lnTo>
                  <a:lnTo>
                    <a:pt x="1063" y="882"/>
                  </a:lnTo>
                  <a:lnTo>
                    <a:pt x="1051" y="899"/>
                  </a:lnTo>
                  <a:lnTo>
                    <a:pt x="1040" y="914"/>
                  </a:lnTo>
                  <a:lnTo>
                    <a:pt x="1035" y="919"/>
                  </a:lnTo>
                  <a:lnTo>
                    <a:pt x="1032" y="922"/>
                  </a:lnTo>
                  <a:lnTo>
                    <a:pt x="1024" y="933"/>
                  </a:lnTo>
                  <a:lnTo>
                    <a:pt x="1011" y="948"/>
                  </a:lnTo>
                  <a:lnTo>
                    <a:pt x="997" y="966"/>
                  </a:lnTo>
                  <a:lnTo>
                    <a:pt x="980" y="983"/>
                  </a:lnTo>
                  <a:lnTo>
                    <a:pt x="966" y="998"/>
                  </a:lnTo>
                  <a:lnTo>
                    <a:pt x="955" y="1011"/>
                  </a:lnTo>
                  <a:lnTo>
                    <a:pt x="948" y="1016"/>
                  </a:lnTo>
                  <a:lnTo>
                    <a:pt x="938" y="1008"/>
                  </a:lnTo>
                  <a:lnTo>
                    <a:pt x="930" y="987"/>
                  </a:lnTo>
                  <a:lnTo>
                    <a:pt x="924" y="966"/>
                  </a:lnTo>
                  <a:lnTo>
                    <a:pt x="921" y="956"/>
                  </a:lnTo>
                  <a:lnTo>
                    <a:pt x="922" y="946"/>
                  </a:lnTo>
                  <a:lnTo>
                    <a:pt x="921" y="922"/>
                  </a:lnTo>
                  <a:lnTo>
                    <a:pt x="914" y="899"/>
                  </a:lnTo>
                  <a:lnTo>
                    <a:pt x="896" y="890"/>
                  </a:lnTo>
                  <a:lnTo>
                    <a:pt x="882" y="891"/>
                  </a:lnTo>
                  <a:lnTo>
                    <a:pt x="864" y="895"/>
                  </a:lnTo>
                  <a:lnTo>
                    <a:pt x="846" y="901"/>
                  </a:lnTo>
                  <a:lnTo>
                    <a:pt x="827" y="906"/>
                  </a:lnTo>
                  <a:lnTo>
                    <a:pt x="809" y="912"/>
                  </a:lnTo>
                  <a:lnTo>
                    <a:pt x="792" y="919"/>
                  </a:lnTo>
                  <a:lnTo>
                    <a:pt x="777" y="922"/>
                  </a:lnTo>
                  <a:lnTo>
                    <a:pt x="766" y="924"/>
                  </a:lnTo>
                  <a:lnTo>
                    <a:pt x="756" y="925"/>
                  </a:lnTo>
                  <a:lnTo>
                    <a:pt x="746" y="932"/>
                  </a:lnTo>
                  <a:lnTo>
                    <a:pt x="737" y="936"/>
                  </a:lnTo>
                  <a:lnTo>
                    <a:pt x="725" y="941"/>
                  </a:lnTo>
                  <a:lnTo>
                    <a:pt x="711" y="943"/>
                  </a:lnTo>
                  <a:lnTo>
                    <a:pt x="695" y="940"/>
                  </a:lnTo>
                  <a:lnTo>
                    <a:pt x="674" y="928"/>
                  </a:lnTo>
                  <a:lnTo>
                    <a:pt x="648" y="907"/>
                  </a:lnTo>
                  <a:lnTo>
                    <a:pt x="622" y="875"/>
                  </a:lnTo>
                  <a:lnTo>
                    <a:pt x="599" y="833"/>
                  </a:lnTo>
                  <a:lnTo>
                    <a:pt x="578" y="785"/>
                  </a:lnTo>
                  <a:lnTo>
                    <a:pt x="561" y="736"/>
                  </a:lnTo>
                  <a:lnTo>
                    <a:pt x="543" y="691"/>
                  </a:lnTo>
                  <a:lnTo>
                    <a:pt x="524" y="651"/>
                  </a:lnTo>
                  <a:lnTo>
                    <a:pt x="504" y="620"/>
                  </a:lnTo>
                  <a:lnTo>
                    <a:pt x="483" y="602"/>
                  </a:lnTo>
                  <a:lnTo>
                    <a:pt x="469" y="596"/>
                  </a:lnTo>
                  <a:lnTo>
                    <a:pt x="448" y="588"/>
                  </a:lnTo>
                  <a:lnTo>
                    <a:pt x="423" y="578"/>
                  </a:lnTo>
                  <a:lnTo>
                    <a:pt x="394" y="567"/>
                  </a:lnTo>
                  <a:lnTo>
                    <a:pt x="362" y="554"/>
                  </a:lnTo>
                  <a:lnTo>
                    <a:pt x="327" y="541"/>
                  </a:lnTo>
                  <a:lnTo>
                    <a:pt x="291" y="526"/>
                  </a:lnTo>
                  <a:lnTo>
                    <a:pt x="255" y="512"/>
                  </a:lnTo>
                  <a:lnTo>
                    <a:pt x="220" y="499"/>
                  </a:lnTo>
                  <a:lnTo>
                    <a:pt x="188" y="486"/>
                  </a:lnTo>
                  <a:lnTo>
                    <a:pt x="155" y="473"/>
                  </a:lnTo>
                  <a:lnTo>
                    <a:pt x="128" y="463"/>
                  </a:lnTo>
                  <a:lnTo>
                    <a:pt x="105" y="454"/>
                  </a:lnTo>
                  <a:lnTo>
                    <a:pt x="88" y="447"/>
                  </a:lnTo>
                  <a:lnTo>
                    <a:pt x="76" y="442"/>
                  </a:lnTo>
                  <a:lnTo>
                    <a:pt x="73" y="441"/>
                  </a:lnTo>
                  <a:close/>
                </a:path>
              </a:pathLst>
            </a:custGeom>
            <a:solidFill>
              <a:srgbClr val="380700"/>
            </a:solidFill>
            <a:ln w="9525">
              <a:solidFill>
                <a:schemeClr val="tx2"/>
              </a:solidFill>
              <a:round/>
              <a:headEnd/>
              <a:tailEnd/>
            </a:ln>
          </p:spPr>
          <p:txBody>
            <a:bodyPr/>
            <a:lstStyle/>
            <a:p>
              <a:endParaRPr lang="en-US">
                <a:latin typeface="+mj-lt"/>
              </a:endParaRPr>
            </a:p>
          </p:txBody>
        </p:sp>
        <p:sp>
          <p:nvSpPr>
            <p:cNvPr id="1052" name="Freeform 417"/>
            <p:cNvSpPr>
              <a:spLocks noChangeAspect="1"/>
            </p:cNvSpPr>
            <p:nvPr/>
          </p:nvSpPr>
          <p:spPr bwMode="auto">
            <a:xfrm flipH="1">
              <a:off x="1516899" y="2310390"/>
              <a:ext cx="510680" cy="533017"/>
            </a:xfrm>
            <a:custGeom>
              <a:avLst/>
              <a:gdLst>
                <a:gd name="T0" fmla="*/ 60 w 900"/>
                <a:gd name="T1" fmla="*/ 23 h 943"/>
                <a:gd name="T2" fmla="*/ 38 w 900"/>
                <a:gd name="T3" fmla="*/ 117 h 943"/>
                <a:gd name="T4" fmla="*/ 10 w 900"/>
                <a:gd name="T5" fmla="*/ 217 h 943"/>
                <a:gd name="T6" fmla="*/ 12 w 900"/>
                <a:gd name="T7" fmla="*/ 254 h 943"/>
                <a:gd name="T8" fmla="*/ 52 w 900"/>
                <a:gd name="T9" fmla="*/ 296 h 943"/>
                <a:gd name="T10" fmla="*/ 76 w 900"/>
                <a:gd name="T11" fmla="*/ 343 h 943"/>
                <a:gd name="T12" fmla="*/ 55 w 900"/>
                <a:gd name="T13" fmla="*/ 486 h 943"/>
                <a:gd name="T14" fmla="*/ 41 w 900"/>
                <a:gd name="T15" fmla="*/ 528 h 943"/>
                <a:gd name="T16" fmla="*/ 26 w 900"/>
                <a:gd name="T17" fmla="*/ 599 h 943"/>
                <a:gd name="T18" fmla="*/ 50 w 900"/>
                <a:gd name="T19" fmla="*/ 641 h 943"/>
                <a:gd name="T20" fmla="*/ 89 w 900"/>
                <a:gd name="T21" fmla="*/ 662 h 943"/>
                <a:gd name="T22" fmla="*/ 89 w 900"/>
                <a:gd name="T23" fmla="*/ 719 h 943"/>
                <a:gd name="T24" fmla="*/ 117 w 900"/>
                <a:gd name="T25" fmla="*/ 740 h 943"/>
                <a:gd name="T26" fmla="*/ 113 w 900"/>
                <a:gd name="T27" fmla="*/ 775 h 943"/>
                <a:gd name="T28" fmla="*/ 147 w 900"/>
                <a:gd name="T29" fmla="*/ 806 h 943"/>
                <a:gd name="T30" fmla="*/ 154 w 900"/>
                <a:gd name="T31" fmla="*/ 816 h 943"/>
                <a:gd name="T32" fmla="*/ 167 w 900"/>
                <a:gd name="T33" fmla="*/ 882 h 943"/>
                <a:gd name="T34" fmla="*/ 172 w 900"/>
                <a:gd name="T35" fmla="*/ 906 h 943"/>
                <a:gd name="T36" fmla="*/ 197 w 900"/>
                <a:gd name="T37" fmla="*/ 927 h 943"/>
                <a:gd name="T38" fmla="*/ 255 w 900"/>
                <a:gd name="T39" fmla="*/ 943 h 943"/>
                <a:gd name="T40" fmla="*/ 318 w 900"/>
                <a:gd name="T41" fmla="*/ 940 h 943"/>
                <a:gd name="T42" fmla="*/ 356 w 900"/>
                <a:gd name="T43" fmla="*/ 932 h 943"/>
                <a:gd name="T44" fmla="*/ 557 w 900"/>
                <a:gd name="T45" fmla="*/ 862 h 943"/>
                <a:gd name="T46" fmla="*/ 638 w 900"/>
                <a:gd name="T47" fmla="*/ 819 h 943"/>
                <a:gd name="T48" fmla="*/ 722 w 900"/>
                <a:gd name="T49" fmla="*/ 757 h 943"/>
                <a:gd name="T50" fmla="*/ 743 w 900"/>
                <a:gd name="T51" fmla="*/ 638 h 943"/>
                <a:gd name="T52" fmla="*/ 753 w 900"/>
                <a:gd name="T53" fmla="*/ 565 h 943"/>
                <a:gd name="T54" fmla="*/ 800 w 900"/>
                <a:gd name="T55" fmla="*/ 559 h 943"/>
                <a:gd name="T56" fmla="*/ 864 w 900"/>
                <a:gd name="T57" fmla="*/ 514 h 943"/>
                <a:gd name="T58" fmla="*/ 900 w 900"/>
                <a:gd name="T59" fmla="*/ 407 h 943"/>
                <a:gd name="T60" fmla="*/ 888 w 900"/>
                <a:gd name="T61" fmla="*/ 301 h 943"/>
                <a:gd name="T62" fmla="*/ 848 w 900"/>
                <a:gd name="T63" fmla="*/ 251 h 943"/>
                <a:gd name="T64" fmla="*/ 795 w 900"/>
                <a:gd name="T65" fmla="*/ 257 h 943"/>
                <a:gd name="T66" fmla="*/ 748 w 900"/>
                <a:gd name="T67" fmla="*/ 278 h 943"/>
                <a:gd name="T68" fmla="*/ 725 w 900"/>
                <a:gd name="T69" fmla="*/ 323 h 943"/>
                <a:gd name="T70" fmla="*/ 714 w 900"/>
                <a:gd name="T71" fmla="*/ 359 h 943"/>
                <a:gd name="T72" fmla="*/ 616 w 900"/>
                <a:gd name="T73" fmla="*/ 401 h 943"/>
                <a:gd name="T74" fmla="*/ 598 w 900"/>
                <a:gd name="T75" fmla="*/ 372 h 943"/>
                <a:gd name="T76" fmla="*/ 564 w 900"/>
                <a:gd name="T77" fmla="*/ 296 h 943"/>
                <a:gd name="T78" fmla="*/ 541 w 900"/>
                <a:gd name="T79" fmla="*/ 201 h 943"/>
                <a:gd name="T80" fmla="*/ 527 w 900"/>
                <a:gd name="T81" fmla="*/ 146 h 943"/>
                <a:gd name="T82" fmla="*/ 501 w 900"/>
                <a:gd name="T83" fmla="*/ 115 h 943"/>
                <a:gd name="T84" fmla="*/ 464 w 900"/>
                <a:gd name="T85" fmla="*/ 86 h 943"/>
                <a:gd name="T86" fmla="*/ 435 w 900"/>
                <a:gd name="T87" fmla="*/ 79 h 943"/>
                <a:gd name="T88" fmla="*/ 378 w 900"/>
                <a:gd name="T89" fmla="*/ 92 h 943"/>
                <a:gd name="T90" fmla="*/ 317 w 900"/>
                <a:gd name="T91" fmla="*/ 99 h 943"/>
                <a:gd name="T92" fmla="*/ 270 w 900"/>
                <a:gd name="T93" fmla="*/ 78 h 943"/>
                <a:gd name="T94" fmla="*/ 199 w 900"/>
                <a:gd name="T95" fmla="*/ 37 h 943"/>
                <a:gd name="T96" fmla="*/ 138 w 900"/>
                <a:gd name="T97" fmla="*/ 7 h 943"/>
                <a:gd name="T98" fmla="*/ 91 w 900"/>
                <a:gd name="T99" fmla="*/ 0 h 9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0"/>
                <a:gd name="T151" fmla="*/ 0 h 943"/>
                <a:gd name="T152" fmla="*/ 900 w 900"/>
                <a:gd name="T153" fmla="*/ 943 h 9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0" h="943">
                  <a:moveTo>
                    <a:pt x="76" y="2"/>
                  </a:moveTo>
                  <a:lnTo>
                    <a:pt x="71" y="8"/>
                  </a:lnTo>
                  <a:lnTo>
                    <a:pt x="60" y="23"/>
                  </a:lnTo>
                  <a:lnTo>
                    <a:pt x="47" y="47"/>
                  </a:lnTo>
                  <a:lnTo>
                    <a:pt x="42" y="76"/>
                  </a:lnTo>
                  <a:lnTo>
                    <a:pt x="38" y="117"/>
                  </a:lnTo>
                  <a:lnTo>
                    <a:pt x="26" y="162"/>
                  </a:lnTo>
                  <a:lnTo>
                    <a:pt x="15" y="201"/>
                  </a:lnTo>
                  <a:lnTo>
                    <a:pt x="10" y="217"/>
                  </a:lnTo>
                  <a:lnTo>
                    <a:pt x="0" y="242"/>
                  </a:lnTo>
                  <a:lnTo>
                    <a:pt x="4" y="246"/>
                  </a:lnTo>
                  <a:lnTo>
                    <a:pt x="12" y="254"/>
                  </a:lnTo>
                  <a:lnTo>
                    <a:pt x="25" y="265"/>
                  </a:lnTo>
                  <a:lnTo>
                    <a:pt x="39" y="280"/>
                  </a:lnTo>
                  <a:lnTo>
                    <a:pt x="52" y="296"/>
                  </a:lnTo>
                  <a:lnTo>
                    <a:pt x="65" y="312"/>
                  </a:lnTo>
                  <a:lnTo>
                    <a:pt x="73" y="328"/>
                  </a:lnTo>
                  <a:lnTo>
                    <a:pt x="76" y="343"/>
                  </a:lnTo>
                  <a:lnTo>
                    <a:pt x="73" y="381"/>
                  </a:lnTo>
                  <a:lnTo>
                    <a:pt x="63" y="436"/>
                  </a:lnTo>
                  <a:lnTo>
                    <a:pt x="55" y="486"/>
                  </a:lnTo>
                  <a:lnTo>
                    <a:pt x="50" y="507"/>
                  </a:lnTo>
                  <a:lnTo>
                    <a:pt x="47" y="514"/>
                  </a:lnTo>
                  <a:lnTo>
                    <a:pt x="41" y="528"/>
                  </a:lnTo>
                  <a:lnTo>
                    <a:pt x="33" y="551"/>
                  </a:lnTo>
                  <a:lnTo>
                    <a:pt x="26" y="575"/>
                  </a:lnTo>
                  <a:lnTo>
                    <a:pt x="26" y="599"/>
                  </a:lnTo>
                  <a:lnTo>
                    <a:pt x="36" y="620"/>
                  </a:lnTo>
                  <a:lnTo>
                    <a:pt x="46" y="635"/>
                  </a:lnTo>
                  <a:lnTo>
                    <a:pt x="50" y="641"/>
                  </a:lnTo>
                  <a:lnTo>
                    <a:pt x="84" y="641"/>
                  </a:lnTo>
                  <a:lnTo>
                    <a:pt x="86" y="648"/>
                  </a:lnTo>
                  <a:lnTo>
                    <a:pt x="89" y="662"/>
                  </a:lnTo>
                  <a:lnTo>
                    <a:pt x="91" y="683"/>
                  </a:lnTo>
                  <a:lnTo>
                    <a:pt x="88" y="703"/>
                  </a:lnTo>
                  <a:lnTo>
                    <a:pt x="89" y="719"/>
                  </a:lnTo>
                  <a:lnTo>
                    <a:pt x="99" y="730"/>
                  </a:lnTo>
                  <a:lnTo>
                    <a:pt x="110" y="738"/>
                  </a:lnTo>
                  <a:lnTo>
                    <a:pt x="117" y="740"/>
                  </a:lnTo>
                  <a:lnTo>
                    <a:pt x="115" y="745"/>
                  </a:lnTo>
                  <a:lnTo>
                    <a:pt x="112" y="759"/>
                  </a:lnTo>
                  <a:lnTo>
                    <a:pt x="113" y="775"/>
                  </a:lnTo>
                  <a:lnTo>
                    <a:pt x="126" y="790"/>
                  </a:lnTo>
                  <a:lnTo>
                    <a:pt x="141" y="799"/>
                  </a:lnTo>
                  <a:lnTo>
                    <a:pt x="147" y="806"/>
                  </a:lnTo>
                  <a:lnTo>
                    <a:pt x="151" y="808"/>
                  </a:lnTo>
                  <a:lnTo>
                    <a:pt x="154" y="816"/>
                  </a:lnTo>
                  <a:lnTo>
                    <a:pt x="159" y="835"/>
                  </a:lnTo>
                  <a:lnTo>
                    <a:pt x="163" y="859"/>
                  </a:lnTo>
                  <a:lnTo>
                    <a:pt x="167" y="882"/>
                  </a:lnTo>
                  <a:lnTo>
                    <a:pt x="167" y="890"/>
                  </a:lnTo>
                  <a:lnTo>
                    <a:pt x="168" y="900"/>
                  </a:lnTo>
                  <a:lnTo>
                    <a:pt x="172" y="906"/>
                  </a:lnTo>
                  <a:lnTo>
                    <a:pt x="178" y="914"/>
                  </a:lnTo>
                  <a:lnTo>
                    <a:pt x="186" y="921"/>
                  </a:lnTo>
                  <a:lnTo>
                    <a:pt x="197" y="927"/>
                  </a:lnTo>
                  <a:lnTo>
                    <a:pt x="214" y="933"/>
                  </a:lnTo>
                  <a:lnTo>
                    <a:pt x="233" y="938"/>
                  </a:lnTo>
                  <a:lnTo>
                    <a:pt x="255" y="943"/>
                  </a:lnTo>
                  <a:lnTo>
                    <a:pt x="276" y="943"/>
                  </a:lnTo>
                  <a:lnTo>
                    <a:pt x="299" y="943"/>
                  </a:lnTo>
                  <a:lnTo>
                    <a:pt x="318" y="940"/>
                  </a:lnTo>
                  <a:lnTo>
                    <a:pt x="335" y="937"/>
                  </a:lnTo>
                  <a:lnTo>
                    <a:pt x="348" y="933"/>
                  </a:lnTo>
                  <a:lnTo>
                    <a:pt x="356" y="932"/>
                  </a:lnTo>
                  <a:lnTo>
                    <a:pt x="359" y="930"/>
                  </a:lnTo>
                  <a:lnTo>
                    <a:pt x="549" y="866"/>
                  </a:lnTo>
                  <a:lnTo>
                    <a:pt x="557" y="862"/>
                  </a:lnTo>
                  <a:lnTo>
                    <a:pt x="577" y="851"/>
                  </a:lnTo>
                  <a:lnTo>
                    <a:pt x="604" y="837"/>
                  </a:lnTo>
                  <a:lnTo>
                    <a:pt x="638" y="819"/>
                  </a:lnTo>
                  <a:lnTo>
                    <a:pt x="670" y="798"/>
                  </a:lnTo>
                  <a:lnTo>
                    <a:pt x="699" y="777"/>
                  </a:lnTo>
                  <a:lnTo>
                    <a:pt x="722" y="757"/>
                  </a:lnTo>
                  <a:lnTo>
                    <a:pt x="732" y="740"/>
                  </a:lnTo>
                  <a:lnTo>
                    <a:pt x="738" y="696"/>
                  </a:lnTo>
                  <a:lnTo>
                    <a:pt x="743" y="638"/>
                  </a:lnTo>
                  <a:lnTo>
                    <a:pt x="746" y="586"/>
                  </a:lnTo>
                  <a:lnTo>
                    <a:pt x="748" y="565"/>
                  </a:lnTo>
                  <a:lnTo>
                    <a:pt x="753" y="565"/>
                  </a:lnTo>
                  <a:lnTo>
                    <a:pt x="762" y="565"/>
                  </a:lnTo>
                  <a:lnTo>
                    <a:pt x="779" y="564"/>
                  </a:lnTo>
                  <a:lnTo>
                    <a:pt x="800" y="559"/>
                  </a:lnTo>
                  <a:lnTo>
                    <a:pt x="821" y="549"/>
                  </a:lnTo>
                  <a:lnTo>
                    <a:pt x="843" y="535"/>
                  </a:lnTo>
                  <a:lnTo>
                    <a:pt x="864" y="514"/>
                  </a:lnTo>
                  <a:lnTo>
                    <a:pt x="882" y="483"/>
                  </a:lnTo>
                  <a:lnTo>
                    <a:pt x="893" y="446"/>
                  </a:lnTo>
                  <a:lnTo>
                    <a:pt x="900" y="407"/>
                  </a:lnTo>
                  <a:lnTo>
                    <a:pt x="900" y="368"/>
                  </a:lnTo>
                  <a:lnTo>
                    <a:pt x="896" y="333"/>
                  </a:lnTo>
                  <a:lnTo>
                    <a:pt x="888" y="301"/>
                  </a:lnTo>
                  <a:lnTo>
                    <a:pt x="877" y="273"/>
                  </a:lnTo>
                  <a:lnTo>
                    <a:pt x="863" y="257"/>
                  </a:lnTo>
                  <a:lnTo>
                    <a:pt x="848" y="251"/>
                  </a:lnTo>
                  <a:lnTo>
                    <a:pt x="832" y="251"/>
                  </a:lnTo>
                  <a:lnTo>
                    <a:pt x="813" y="254"/>
                  </a:lnTo>
                  <a:lnTo>
                    <a:pt x="795" y="257"/>
                  </a:lnTo>
                  <a:lnTo>
                    <a:pt x="777" y="263"/>
                  </a:lnTo>
                  <a:lnTo>
                    <a:pt x="761" y="270"/>
                  </a:lnTo>
                  <a:lnTo>
                    <a:pt x="748" y="278"/>
                  </a:lnTo>
                  <a:lnTo>
                    <a:pt x="737" y="289"/>
                  </a:lnTo>
                  <a:lnTo>
                    <a:pt x="732" y="301"/>
                  </a:lnTo>
                  <a:lnTo>
                    <a:pt x="725" y="323"/>
                  </a:lnTo>
                  <a:lnTo>
                    <a:pt x="720" y="341"/>
                  </a:lnTo>
                  <a:lnTo>
                    <a:pt x="716" y="354"/>
                  </a:lnTo>
                  <a:lnTo>
                    <a:pt x="714" y="359"/>
                  </a:lnTo>
                  <a:lnTo>
                    <a:pt x="674" y="401"/>
                  </a:lnTo>
                  <a:lnTo>
                    <a:pt x="649" y="425"/>
                  </a:lnTo>
                  <a:lnTo>
                    <a:pt x="616" y="401"/>
                  </a:lnTo>
                  <a:lnTo>
                    <a:pt x="614" y="397"/>
                  </a:lnTo>
                  <a:lnTo>
                    <a:pt x="607" y="388"/>
                  </a:lnTo>
                  <a:lnTo>
                    <a:pt x="598" y="372"/>
                  </a:lnTo>
                  <a:lnTo>
                    <a:pt x="586" y="351"/>
                  </a:lnTo>
                  <a:lnTo>
                    <a:pt x="575" y="325"/>
                  </a:lnTo>
                  <a:lnTo>
                    <a:pt x="564" y="296"/>
                  </a:lnTo>
                  <a:lnTo>
                    <a:pt x="554" y="265"/>
                  </a:lnTo>
                  <a:lnTo>
                    <a:pt x="546" y="231"/>
                  </a:lnTo>
                  <a:lnTo>
                    <a:pt x="541" y="201"/>
                  </a:lnTo>
                  <a:lnTo>
                    <a:pt x="536" y="176"/>
                  </a:lnTo>
                  <a:lnTo>
                    <a:pt x="532" y="159"/>
                  </a:lnTo>
                  <a:lnTo>
                    <a:pt x="527" y="146"/>
                  </a:lnTo>
                  <a:lnTo>
                    <a:pt x="520" y="134"/>
                  </a:lnTo>
                  <a:lnTo>
                    <a:pt x="512" y="125"/>
                  </a:lnTo>
                  <a:lnTo>
                    <a:pt x="501" y="115"/>
                  </a:lnTo>
                  <a:lnTo>
                    <a:pt x="488" y="104"/>
                  </a:lnTo>
                  <a:lnTo>
                    <a:pt x="475" y="92"/>
                  </a:lnTo>
                  <a:lnTo>
                    <a:pt x="464" y="86"/>
                  </a:lnTo>
                  <a:lnTo>
                    <a:pt x="454" y="81"/>
                  </a:lnTo>
                  <a:lnTo>
                    <a:pt x="446" y="79"/>
                  </a:lnTo>
                  <a:lnTo>
                    <a:pt x="435" y="79"/>
                  </a:lnTo>
                  <a:lnTo>
                    <a:pt x="422" y="83"/>
                  </a:lnTo>
                  <a:lnTo>
                    <a:pt x="402" y="88"/>
                  </a:lnTo>
                  <a:lnTo>
                    <a:pt x="378" y="92"/>
                  </a:lnTo>
                  <a:lnTo>
                    <a:pt x="354" y="97"/>
                  </a:lnTo>
                  <a:lnTo>
                    <a:pt x="333" y="99"/>
                  </a:lnTo>
                  <a:lnTo>
                    <a:pt x="317" y="99"/>
                  </a:lnTo>
                  <a:lnTo>
                    <a:pt x="302" y="94"/>
                  </a:lnTo>
                  <a:lnTo>
                    <a:pt x="288" y="88"/>
                  </a:lnTo>
                  <a:lnTo>
                    <a:pt x="270" y="78"/>
                  </a:lnTo>
                  <a:lnTo>
                    <a:pt x="251" y="67"/>
                  </a:lnTo>
                  <a:lnTo>
                    <a:pt x="225" y="52"/>
                  </a:lnTo>
                  <a:lnTo>
                    <a:pt x="199" y="37"/>
                  </a:lnTo>
                  <a:lnTo>
                    <a:pt x="176" y="25"/>
                  </a:lnTo>
                  <a:lnTo>
                    <a:pt x="155" y="15"/>
                  </a:lnTo>
                  <a:lnTo>
                    <a:pt x="138" y="7"/>
                  </a:lnTo>
                  <a:lnTo>
                    <a:pt x="121" y="2"/>
                  </a:lnTo>
                  <a:lnTo>
                    <a:pt x="105" y="0"/>
                  </a:lnTo>
                  <a:lnTo>
                    <a:pt x="91" y="0"/>
                  </a:lnTo>
                  <a:lnTo>
                    <a:pt x="76" y="2"/>
                  </a:lnTo>
                  <a:close/>
                </a:path>
              </a:pathLst>
            </a:custGeom>
            <a:solidFill>
              <a:srgbClr val="FFC6B2"/>
            </a:solidFill>
            <a:ln w="9525">
              <a:solidFill>
                <a:schemeClr val="tx2"/>
              </a:solidFill>
              <a:round/>
              <a:headEnd/>
              <a:tailEnd/>
            </a:ln>
          </p:spPr>
          <p:txBody>
            <a:bodyPr/>
            <a:lstStyle/>
            <a:p>
              <a:endParaRPr lang="en-US">
                <a:latin typeface="+mj-lt"/>
              </a:endParaRPr>
            </a:p>
          </p:txBody>
        </p:sp>
        <p:sp>
          <p:nvSpPr>
            <p:cNvPr id="1053" name="Freeform 418"/>
            <p:cNvSpPr>
              <a:spLocks noChangeAspect="1"/>
            </p:cNvSpPr>
            <p:nvPr/>
          </p:nvSpPr>
          <p:spPr bwMode="auto">
            <a:xfrm flipH="1">
              <a:off x="1249088" y="3549721"/>
              <a:ext cx="630145" cy="248129"/>
            </a:xfrm>
            <a:custGeom>
              <a:avLst/>
              <a:gdLst>
                <a:gd name="T0" fmla="*/ 1112 w 1112"/>
                <a:gd name="T1" fmla="*/ 280 h 438"/>
                <a:gd name="T2" fmla="*/ 0 w 1112"/>
                <a:gd name="T3" fmla="*/ 0 h 438"/>
                <a:gd name="T4" fmla="*/ 0 w 1112"/>
                <a:gd name="T5" fmla="*/ 438 h 438"/>
                <a:gd name="T6" fmla="*/ 1112 w 1112"/>
                <a:gd name="T7" fmla="*/ 438 h 438"/>
                <a:gd name="T8" fmla="*/ 1112 w 1112"/>
                <a:gd name="T9" fmla="*/ 280 h 438"/>
                <a:gd name="T10" fmla="*/ 0 60000 65536"/>
                <a:gd name="T11" fmla="*/ 0 60000 65536"/>
                <a:gd name="T12" fmla="*/ 0 60000 65536"/>
                <a:gd name="T13" fmla="*/ 0 60000 65536"/>
                <a:gd name="T14" fmla="*/ 0 60000 65536"/>
                <a:gd name="T15" fmla="*/ 0 w 1112"/>
                <a:gd name="T16" fmla="*/ 0 h 438"/>
                <a:gd name="T17" fmla="*/ 1112 w 1112"/>
                <a:gd name="T18" fmla="*/ 438 h 438"/>
              </a:gdLst>
              <a:ahLst/>
              <a:cxnLst>
                <a:cxn ang="T10">
                  <a:pos x="T0" y="T1"/>
                </a:cxn>
                <a:cxn ang="T11">
                  <a:pos x="T2" y="T3"/>
                </a:cxn>
                <a:cxn ang="T12">
                  <a:pos x="T4" y="T5"/>
                </a:cxn>
                <a:cxn ang="T13">
                  <a:pos x="T6" y="T7"/>
                </a:cxn>
                <a:cxn ang="T14">
                  <a:pos x="T8" y="T9"/>
                </a:cxn>
              </a:cxnLst>
              <a:rect l="T15" t="T16" r="T17" b="T18"/>
              <a:pathLst>
                <a:path w="1112" h="438">
                  <a:moveTo>
                    <a:pt x="1112" y="280"/>
                  </a:moveTo>
                  <a:lnTo>
                    <a:pt x="0" y="0"/>
                  </a:lnTo>
                  <a:lnTo>
                    <a:pt x="0" y="438"/>
                  </a:lnTo>
                  <a:lnTo>
                    <a:pt x="1112" y="438"/>
                  </a:lnTo>
                  <a:lnTo>
                    <a:pt x="1112" y="280"/>
                  </a:lnTo>
                  <a:close/>
                </a:path>
              </a:pathLst>
            </a:custGeom>
            <a:solidFill>
              <a:srgbClr val="D6C67A"/>
            </a:solidFill>
            <a:ln w="9525">
              <a:solidFill>
                <a:schemeClr val="tx2"/>
              </a:solidFill>
              <a:round/>
              <a:headEnd/>
              <a:tailEnd/>
            </a:ln>
          </p:spPr>
          <p:txBody>
            <a:bodyPr/>
            <a:lstStyle/>
            <a:p>
              <a:endParaRPr lang="en-US">
                <a:latin typeface="+mj-lt"/>
              </a:endParaRPr>
            </a:p>
          </p:txBody>
        </p:sp>
        <p:sp>
          <p:nvSpPr>
            <p:cNvPr id="1054" name="Freeform 419"/>
            <p:cNvSpPr>
              <a:spLocks noChangeAspect="1"/>
            </p:cNvSpPr>
            <p:nvPr/>
          </p:nvSpPr>
          <p:spPr bwMode="auto">
            <a:xfrm flipH="1">
              <a:off x="1481454" y="2903798"/>
              <a:ext cx="237617" cy="744386"/>
            </a:xfrm>
            <a:custGeom>
              <a:avLst/>
              <a:gdLst>
                <a:gd name="T0" fmla="*/ 10 w 420"/>
                <a:gd name="T1" fmla="*/ 8 h 1312"/>
                <a:gd name="T2" fmla="*/ 13 w 420"/>
                <a:gd name="T3" fmla="*/ 8 h 1312"/>
                <a:gd name="T4" fmla="*/ 20 w 420"/>
                <a:gd name="T5" fmla="*/ 6 h 1312"/>
                <a:gd name="T6" fmla="*/ 31 w 420"/>
                <a:gd name="T7" fmla="*/ 5 h 1312"/>
                <a:gd name="T8" fmla="*/ 46 w 420"/>
                <a:gd name="T9" fmla="*/ 3 h 1312"/>
                <a:gd name="T10" fmla="*/ 62 w 420"/>
                <a:gd name="T11" fmla="*/ 3 h 1312"/>
                <a:gd name="T12" fmla="*/ 78 w 420"/>
                <a:gd name="T13" fmla="*/ 1 h 1312"/>
                <a:gd name="T14" fmla="*/ 94 w 420"/>
                <a:gd name="T15" fmla="*/ 0 h 1312"/>
                <a:gd name="T16" fmla="*/ 110 w 420"/>
                <a:gd name="T17" fmla="*/ 0 h 1312"/>
                <a:gd name="T18" fmla="*/ 114 w 420"/>
                <a:gd name="T19" fmla="*/ 1 h 1312"/>
                <a:gd name="T20" fmla="*/ 120 w 420"/>
                <a:gd name="T21" fmla="*/ 5 h 1312"/>
                <a:gd name="T22" fmla="*/ 128 w 420"/>
                <a:gd name="T23" fmla="*/ 14 h 1312"/>
                <a:gd name="T24" fmla="*/ 135 w 420"/>
                <a:gd name="T25" fmla="*/ 30 h 1312"/>
                <a:gd name="T26" fmla="*/ 131 w 420"/>
                <a:gd name="T27" fmla="*/ 51 h 1312"/>
                <a:gd name="T28" fmla="*/ 118 w 420"/>
                <a:gd name="T29" fmla="*/ 87 h 1312"/>
                <a:gd name="T30" fmla="*/ 107 w 420"/>
                <a:gd name="T31" fmla="*/ 119 h 1312"/>
                <a:gd name="T32" fmla="*/ 101 w 420"/>
                <a:gd name="T33" fmla="*/ 134 h 1312"/>
                <a:gd name="T34" fmla="*/ 102 w 420"/>
                <a:gd name="T35" fmla="*/ 142 h 1312"/>
                <a:gd name="T36" fmla="*/ 107 w 420"/>
                <a:gd name="T37" fmla="*/ 164 h 1312"/>
                <a:gd name="T38" fmla="*/ 114 w 420"/>
                <a:gd name="T39" fmla="*/ 198 h 1312"/>
                <a:gd name="T40" fmla="*/ 125 w 420"/>
                <a:gd name="T41" fmla="*/ 239 h 1312"/>
                <a:gd name="T42" fmla="*/ 136 w 420"/>
                <a:gd name="T43" fmla="*/ 287 h 1312"/>
                <a:gd name="T44" fmla="*/ 152 w 420"/>
                <a:gd name="T45" fmla="*/ 337 h 1312"/>
                <a:gd name="T46" fmla="*/ 168 w 420"/>
                <a:gd name="T47" fmla="*/ 386 h 1312"/>
                <a:gd name="T48" fmla="*/ 188 w 420"/>
                <a:gd name="T49" fmla="*/ 432 h 1312"/>
                <a:gd name="T50" fmla="*/ 210 w 420"/>
                <a:gd name="T51" fmla="*/ 478 h 1312"/>
                <a:gd name="T52" fmla="*/ 235 w 420"/>
                <a:gd name="T53" fmla="*/ 524 h 1312"/>
                <a:gd name="T54" fmla="*/ 260 w 420"/>
                <a:gd name="T55" fmla="*/ 576 h 1312"/>
                <a:gd name="T56" fmla="*/ 286 w 420"/>
                <a:gd name="T57" fmla="*/ 631 h 1312"/>
                <a:gd name="T58" fmla="*/ 312 w 420"/>
                <a:gd name="T59" fmla="*/ 691 h 1312"/>
                <a:gd name="T60" fmla="*/ 336 w 420"/>
                <a:gd name="T61" fmla="*/ 754 h 1312"/>
                <a:gd name="T62" fmla="*/ 357 w 420"/>
                <a:gd name="T63" fmla="*/ 823 h 1312"/>
                <a:gd name="T64" fmla="*/ 373 w 420"/>
                <a:gd name="T65" fmla="*/ 896 h 1312"/>
                <a:gd name="T66" fmla="*/ 398 w 420"/>
                <a:gd name="T67" fmla="*/ 1028 h 1312"/>
                <a:gd name="T68" fmla="*/ 412 w 420"/>
                <a:gd name="T69" fmla="*/ 1125 h 1312"/>
                <a:gd name="T70" fmla="*/ 419 w 420"/>
                <a:gd name="T71" fmla="*/ 1185 h 1312"/>
                <a:gd name="T72" fmla="*/ 420 w 420"/>
                <a:gd name="T73" fmla="*/ 1204 h 1312"/>
                <a:gd name="T74" fmla="*/ 412 w 420"/>
                <a:gd name="T75" fmla="*/ 1312 h 1312"/>
                <a:gd name="T76" fmla="*/ 227 w 420"/>
                <a:gd name="T77" fmla="*/ 1265 h 1312"/>
                <a:gd name="T78" fmla="*/ 228 w 420"/>
                <a:gd name="T79" fmla="*/ 1219 h 1312"/>
                <a:gd name="T80" fmla="*/ 228 w 420"/>
                <a:gd name="T81" fmla="*/ 1107 h 1312"/>
                <a:gd name="T82" fmla="*/ 223 w 420"/>
                <a:gd name="T83" fmla="*/ 976 h 1312"/>
                <a:gd name="T84" fmla="*/ 210 w 420"/>
                <a:gd name="T85" fmla="*/ 870 h 1312"/>
                <a:gd name="T86" fmla="*/ 202 w 420"/>
                <a:gd name="T87" fmla="*/ 836 h 1312"/>
                <a:gd name="T88" fmla="*/ 188 w 420"/>
                <a:gd name="T89" fmla="*/ 784 h 1312"/>
                <a:gd name="T90" fmla="*/ 172 w 420"/>
                <a:gd name="T91" fmla="*/ 720 h 1312"/>
                <a:gd name="T92" fmla="*/ 152 w 420"/>
                <a:gd name="T93" fmla="*/ 647 h 1312"/>
                <a:gd name="T94" fmla="*/ 133 w 420"/>
                <a:gd name="T95" fmla="*/ 574 h 1312"/>
                <a:gd name="T96" fmla="*/ 114 w 420"/>
                <a:gd name="T97" fmla="*/ 505 h 1312"/>
                <a:gd name="T98" fmla="*/ 96 w 420"/>
                <a:gd name="T99" fmla="*/ 447 h 1312"/>
                <a:gd name="T100" fmla="*/ 81 w 420"/>
                <a:gd name="T101" fmla="*/ 403 h 1312"/>
                <a:gd name="T102" fmla="*/ 57 w 420"/>
                <a:gd name="T103" fmla="*/ 310 h 1312"/>
                <a:gd name="T104" fmla="*/ 49 w 420"/>
                <a:gd name="T105" fmla="*/ 223 h 1312"/>
                <a:gd name="T106" fmla="*/ 47 w 420"/>
                <a:gd name="T107" fmla="*/ 158 h 1312"/>
                <a:gd name="T108" fmla="*/ 49 w 420"/>
                <a:gd name="T109" fmla="*/ 134 h 1312"/>
                <a:gd name="T110" fmla="*/ 2 w 420"/>
                <a:gd name="T111" fmla="*/ 47 h 1312"/>
                <a:gd name="T112" fmla="*/ 2 w 420"/>
                <a:gd name="T113" fmla="*/ 47 h 1312"/>
                <a:gd name="T114" fmla="*/ 0 w 420"/>
                <a:gd name="T115" fmla="*/ 42 h 1312"/>
                <a:gd name="T116" fmla="*/ 2 w 420"/>
                <a:gd name="T117" fmla="*/ 30 h 1312"/>
                <a:gd name="T118" fmla="*/ 10 w 420"/>
                <a:gd name="T119" fmla="*/ 8 h 13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0"/>
                <a:gd name="T181" fmla="*/ 0 h 1312"/>
                <a:gd name="T182" fmla="*/ 420 w 420"/>
                <a:gd name="T183" fmla="*/ 1312 h 13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0" h="1312">
                  <a:moveTo>
                    <a:pt x="10" y="8"/>
                  </a:moveTo>
                  <a:lnTo>
                    <a:pt x="13" y="8"/>
                  </a:lnTo>
                  <a:lnTo>
                    <a:pt x="20" y="6"/>
                  </a:lnTo>
                  <a:lnTo>
                    <a:pt x="31" y="5"/>
                  </a:lnTo>
                  <a:lnTo>
                    <a:pt x="46" y="3"/>
                  </a:lnTo>
                  <a:lnTo>
                    <a:pt x="62" y="3"/>
                  </a:lnTo>
                  <a:lnTo>
                    <a:pt x="78" y="1"/>
                  </a:lnTo>
                  <a:lnTo>
                    <a:pt x="94" y="0"/>
                  </a:lnTo>
                  <a:lnTo>
                    <a:pt x="110" y="0"/>
                  </a:lnTo>
                  <a:lnTo>
                    <a:pt x="114" y="1"/>
                  </a:lnTo>
                  <a:lnTo>
                    <a:pt x="120" y="5"/>
                  </a:lnTo>
                  <a:lnTo>
                    <a:pt x="128" y="14"/>
                  </a:lnTo>
                  <a:lnTo>
                    <a:pt x="135" y="30"/>
                  </a:lnTo>
                  <a:lnTo>
                    <a:pt x="131" y="51"/>
                  </a:lnTo>
                  <a:lnTo>
                    <a:pt x="118" y="87"/>
                  </a:lnTo>
                  <a:lnTo>
                    <a:pt x="107" y="119"/>
                  </a:lnTo>
                  <a:lnTo>
                    <a:pt x="101" y="134"/>
                  </a:lnTo>
                  <a:lnTo>
                    <a:pt x="102" y="142"/>
                  </a:lnTo>
                  <a:lnTo>
                    <a:pt x="107" y="164"/>
                  </a:lnTo>
                  <a:lnTo>
                    <a:pt x="114" y="198"/>
                  </a:lnTo>
                  <a:lnTo>
                    <a:pt x="125" y="239"/>
                  </a:lnTo>
                  <a:lnTo>
                    <a:pt x="136" y="287"/>
                  </a:lnTo>
                  <a:lnTo>
                    <a:pt x="152" y="337"/>
                  </a:lnTo>
                  <a:lnTo>
                    <a:pt x="168" y="386"/>
                  </a:lnTo>
                  <a:lnTo>
                    <a:pt x="188" y="432"/>
                  </a:lnTo>
                  <a:lnTo>
                    <a:pt x="210" y="478"/>
                  </a:lnTo>
                  <a:lnTo>
                    <a:pt x="235" y="524"/>
                  </a:lnTo>
                  <a:lnTo>
                    <a:pt x="260" y="576"/>
                  </a:lnTo>
                  <a:lnTo>
                    <a:pt x="286" y="631"/>
                  </a:lnTo>
                  <a:lnTo>
                    <a:pt x="312" y="691"/>
                  </a:lnTo>
                  <a:lnTo>
                    <a:pt x="336" y="754"/>
                  </a:lnTo>
                  <a:lnTo>
                    <a:pt x="357" y="823"/>
                  </a:lnTo>
                  <a:lnTo>
                    <a:pt x="373" y="896"/>
                  </a:lnTo>
                  <a:lnTo>
                    <a:pt x="398" y="1028"/>
                  </a:lnTo>
                  <a:lnTo>
                    <a:pt x="412" y="1125"/>
                  </a:lnTo>
                  <a:lnTo>
                    <a:pt x="419" y="1185"/>
                  </a:lnTo>
                  <a:lnTo>
                    <a:pt x="420" y="1204"/>
                  </a:lnTo>
                  <a:lnTo>
                    <a:pt x="412" y="1312"/>
                  </a:lnTo>
                  <a:lnTo>
                    <a:pt x="227" y="1265"/>
                  </a:lnTo>
                  <a:lnTo>
                    <a:pt x="228" y="1219"/>
                  </a:lnTo>
                  <a:lnTo>
                    <a:pt x="228" y="1107"/>
                  </a:lnTo>
                  <a:lnTo>
                    <a:pt x="223" y="976"/>
                  </a:lnTo>
                  <a:lnTo>
                    <a:pt x="210" y="870"/>
                  </a:lnTo>
                  <a:lnTo>
                    <a:pt x="202" y="836"/>
                  </a:lnTo>
                  <a:lnTo>
                    <a:pt x="188" y="784"/>
                  </a:lnTo>
                  <a:lnTo>
                    <a:pt x="172" y="720"/>
                  </a:lnTo>
                  <a:lnTo>
                    <a:pt x="152" y="647"/>
                  </a:lnTo>
                  <a:lnTo>
                    <a:pt x="133" y="574"/>
                  </a:lnTo>
                  <a:lnTo>
                    <a:pt x="114" y="505"/>
                  </a:lnTo>
                  <a:lnTo>
                    <a:pt x="96" y="447"/>
                  </a:lnTo>
                  <a:lnTo>
                    <a:pt x="81" y="403"/>
                  </a:lnTo>
                  <a:lnTo>
                    <a:pt x="57" y="310"/>
                  </a:lnTo>
                  <a:lnTo>
                    <a:pt x="49" y="223"/>
                  </a:lnTo>
                  <a:lnTo>
                    <a:pt x="47" y="158"/>
                  </a:lnTo>
                  <a:lnTo>
                    <a:pt x="49" y="134"/>
                  </a:lnTo>
                  <a:lnTo>
                    <a:pt x="2" y="47"/>
                  </a:lnTo>
                  <a:lnTo>
                    <a:pt x="0" y="42"/>
                  </a:lnTo>
                  <a:lnTo>
                    <a:pt x="2" y="30"/>
                  </a:lnTo>
                  <a:lnTo>
                    <a:pt x="10" y="8"/>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055" name="Freeform 420"/>
            <p:cNvSpPr>
              <a:spLocks noChangeAspect="1"/>
            </p:cNvSpPr>
            <p:nvPr/>
          </p:nvSpPr>
          <p:spPr bwMode="auto">
            <a:xfrm flipH="1">
              <a:off x="1918617" y="2658296"/>
              <a:ext cx="80081" cy="21006"/>
            </a:xfrm>
            <a:custGeom>
              <a:avLst/>
              <a:gdLst>
                <a:gd name="T0" fmla="*/ 0 w 143"/>
                <a:gd name="T1" fmla="*/ 25 h 38"/>
                <a:gd name="T2" fmla="*/ 2 w 143"/>
                <a:gd name="T3" fmla="*/ 25 h 38"/>
                <a:gd name="T4" fmla="*/ 4 w 143"/>
                <a:gd name="T5" fmla="*/ 21 h 38"/>
                <a:gd name="T6" fmla="*/ 9 w 143"/>
                <a:gd name="T7" fmla="*/ 18 h 38"/>
                <a:gd name="T8" fmla="*/ 15 w 143"/>
                <a:gd name="T9" fmla="*/ 15 h 38"/>
                <a:gd name="T10" fmla="*/ 23 w 143"/>
                <a:gd name="T11" fmla="*/ 12 h 38"/>
                <a:gd name="T12" fmla="*/ 31 w 143"/>
                <a:gd name="T13" fmla="*/ 9 h 38"/>
                <a:gd name="T14" fmla="*/ 41 w 143"/>
                <a:gd name="T15" fmla="*/ 5 h 38"/>
                <a:gd name="T16" fmla="*/ 50 w 143"/>
                <a:gd name="T17" fmla="*/ 4 h 38"/>
                <a:gd name="T18" fmla="*/ 60 w 143"/>
                <a:gd name="T19" fmla="*/ 4 h 38"/>
                <a:gd name="T20" fmla="*/ 70 w 143"/>
                <a:gd name="T21" fmla="*/ 4 h 38"/>
                <a:gd name="T22" fmla="*/ 78 w 143"/>
                <a:gd name="T23" fmla="*/ 2 h 38"/>
                <a:gd name="T24" fmla="*/ 88 w 143"/>
                <a:gd name="T25" fmla="*/ 2 h 38"/>
                <a:gd name="T26" fmla="*/ 96 w 143"/>
                <a:gd name="T27" fmla="*/ 2 h 38"/>
                <a:gd name="T28" fmla="*/ 104 w 143"/>
                <a:gd name="T29" fmla="*/ 2 h 38"/>
                <a:gd name="T30" fmla="*/ 113 w 143"/>
                <a:gd name="T31" fmla="*/ 2 h 38"/>
                <a:gd name="T32" fmla="*/ 122 w 143"/>
                <a:gd name="T33" fmla="*/ 0 h 38"/>
                <a:gd name="T34" fmla="*/ 134 w 143"/>
                <a:gd name="T35" fmla="*/ 2 h 38"/>
                <a:gd name="T36" fmla="*/ 141 w 143"/>
                <a:gd name="T37" fmla="*/ 5 h 38"/>
                <a:gd name="T38" fmla="*/ 143 w 143"/>
                <a:gd name="T39" fmla="*/ 9 h 38"/>
                <a:gd name="T40" fmla="*/ 143 w 143"/>
                <a:gd name="T41" fmla="*/ 10 h 38"/>
                <a:gd name="T42" fmla="*/ 138 w 143"/>
                <a:gd name="T43" fmla="*/ 15 h 38"/>
                <a:gd name="T44" fmla="*/ 126 w 143"/>
                <a:gd name="T45" fmla="*/ 23 h 38"/>
                <a:gd name="T46" fmla="*/ 113 w 143"/>
                <a:gd name="T47" fmla="*/ 33 h 38"/>
                <a:gd name="T48" fmla="*/ 101 w 143"/>
                <a:gd name="T49" fmla="*/ 38 h 38"/>
                <a:gd name="T50" fmla="*/ 92 w 143"/>
                <a:gd name="T51" fmla="*/ 36 h 38"/>
                <a:gd name="T52" fmla="*/ 80 w 143"/>
                <a:gd name="T53" fmla="*/ 34 h 38"/>
                <a:gd name="T54" fmla="*/ 62 w 143"/>
                <a:gd name="T55" fmla="*/ 33 h 38"/>
                <a:gd name="T56" fmla="*/ 46 w 143"/>
                <a:gd name="T57" fmla="*/ 31 h 38"/>
                <a:gd name="T58" fmla="*/ 28 w 143"/>
                <a:gd name="T59" fmla="*/ 28 h 38"/>
                <a:gd name="T60" fmla="*/ 13 w 143"/>
                <a:gd name="T61" fmla="*/ 26 h 38"/>
                <a:gd name="T62" fmla="*/ 4 w 143"/>
                <a:gd name="T63" fmla="*/ 25 h 38"/>
                <a:gd name="T64" fmla="*/ 0 w 143"/>
                <a:gd name="T65" fmla="*/ 25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3"/>
                <a:gd name="T100" fmla="*/ 0 h 38"/>
                <a:gd name="T101" fmla="*/ 143 w 143"/>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3" h="38">
                  <a:moveTo>
                    <a:pt x="0" y="25"/>
                  </a:moveTo>
                  <a:lnTo>
                    <a:pt x="2" y="25"/>
                  </a:lnTo>
                  <a:lnTo>
                    <a:pt x="4" y="21"/>
                  </a:lnTo>
                  <a:lnTo>
                    <a:pt x="9" y="18"/>
                  </a:lnTo>
                  <a:lnTo>
                    <a:pt x="15" y="15"/>
                  </a:lnTo>
                  <a:lnTo>
                    <a:pt x="23" y="12"/>
                  </a:lnTo>
                  <a:lnTo>
                    <a:pt x="31" y="9"/>
                  </a:lnTo>
                  <a:lnTo>
                    <a:pt x="41" y="5"/>
                  </a:lnTo>
                  <a:lnTo>
                    <a:pt x="50" y="4"/>
                  </a:lnTo>
                  <a:lnTo>
                    <a:pt x="60" y="4"/>
                  </a:lnTo>
                  <a:lnTo>
                    <a:pt x="70" y="4"/>
                  </a:lnTo>
                  <a:lnTo>
                    <a:pt x="78" y="2"/>
                  </a:lnTo>
                  <a:lnTo>
                    <a:pt x="88" y="2"/>
                  </a:lnTo>
                  <a:lnTo>
                    <a:pt x="96" y="2"/>
                  </a:lnTo>
                  <a:lnTo>
                    <a:pt x="104" y="2"/>
                  </a:lnTo>
                  <a:lnTo>
                    <a:pt x="113" y="2"/>
                  </a:lnTo>
                  <a:lnTo>
                    <a:pt x="122" y="0"/>
                  </a:lnTo>
                  <a:lnTo>
                    <a:pt x="134" y="2"/>
                  </a:lnTo>
                  <a:lnTo>
                    <a:pt x="141" y="5"/>
                  </a:lnTo>
                  <a:lnTo>
                    <a:pt x="143" y="9"/>
                  </a:lnTo>
                  <a:lnTo>
                    <a:pt x="143" y="10"/>
                  </a:lnTo>
                  <a:lnTo>
                    <a:pt x="138" y="15"/>
                  </a:lnTo>
                  <a:lnTo>
                    <a:pt x="126" y="23"/>
                  </a:lnTo>
                  <a:lnTo>
                    <a:pt x="113" y="33"/>
                  </a:lnTo>
                  <a:lnTo>
                    <a:pt x="101" y="38"/>
                  </a:lnTo>
                  <a:lnTo>
                    <a:pt x="92" y="36"/>
                  </a:lnTo>
                  <a:lnTo>
                    <a:pt x="80" y="34"/>
                  </a:lnTo>
                  <a:lnTo>
                    <a:pt x="62" y="33"/>
                  </a:lnTo>
                  <a:lnTo>
                    <a:pt x="46" y="31"/>
                  </a:lnTo>
                  <a:lnTo>
                    <a:pt x="28" y="28"/>
                  </a:lnTo>
                  <a:lnTo>
                    <a:pt x="13" y="26"/>
                  </a:lnTo>
                  <a:lnTo>
                    <a:pt x="4" y="25"/>
                  </a:lnTo>
                  <a:lnTo>
                    <a:pt x="0" y="25"/>
                  </a:lnTo>
                  <a:close/>
                </a:path>
              </a:pathLst>
            </a:custGeom>
            <a:solidFill>
              <a:srgbClr val="EFB7A3"/>
            </a:solidFill>
            <a:ln w="9525">
              <a:solidFill>
                <a:schemeClr val="tx2"/>
              </a:solidFill>
              <a:round/>
              <a:headEnd/>
              <a:tailEnd/>
            </a:ln>
          </p:spPr>
          <p:txBody>
            <a:bodyPr/>
            <a:lstStyle/>
            <a:p>
              <a:endParaRPr lang="en-US">
                <a:latin typeface="+mj-lt"/>
              </a:endParaRPr>
            </a:p>
          </p:txBody>
        </p:sp>
        <p:sp>
          <p:nvSpPr>
            <p:cNvPr id="1056" name="Freeform 421"/>
            <p:cNvSpPr>
              <a:spLocks noChangeAspect="1"/>
            </p:cNvSpPr>
            <p:nvPr/>
          </p:nvSpPr>
          <p:spPr bwMode="auto">
            <a:xfrm flipH="1">
              <a:off x="1893673" y="2710810"/>
              <a:ext cx="82707" cy="22318"/>
            </a:xfrm>
            <a:custGeom>
              <a:avLst/>
              <a:gdLst>
                <a:gd name="T0" fmla="*/ 0 w 147"/>
                <a:gd name="T1" fmla="*/ 4 h 41"/>
                <a:gd name="T2" fmla="*/ 0 w 147"/>
                <a:gd name="T3" fmla="*/ 4 h 41"/>
                <a:gd name="T4" fmla="*/ 3 w 147"/>
                <a:gd name="T5" fmla="*/ 4 h 41"/>
                <a:gd name="T6" fmla="*/ 10 w 147"/>
                <a:gd name="T7" fmla="*/ 5 h 41"/>
                <a:gd name="T8" fmla="*/ 21 w 147"/>
                <a:gd name="T9" fmla="*/ 7 h 41"/>
                <a:gd name="T10" fmla="*/ 34 w 147"/>
                <a:gd name="T11" fmla="*/ 7 h 41"/>
                <a:gd name="T12" fmla="*/ 44 w 147"/>
                <a:gd name="T13" fmla="*/ 4 h 41"/>
                <a:gd name="T14" fmla="*/ 55 w 147"/>
                <a:gd name="T15" fmla="*/ 0 h 41"/>
                <a:gd name="T16" fmla="*/ 65 w 147"/>
                <a:gd name="T17" fmla="*/ 0 h 41"/>
                <a:gd name="T18" fmla="*/ 73 w 147"/>
                <a:gd name="T19" fmla="*/ 2 h 41"/>
                <a:gd name="T20" fmla="*/ 84 w 147"/>
                <a:gd name="T21" fmla="*/ 5 h 41"/>
                <a:gd name="T22" fmla="*/ 97 w 147"/>
                <a:gd name="T23" fmla="*/ 9 h 41"/>
                <a:gd name="T24" fmla="*/ 112 w 147"/>
                <a:gd name="T25" fmla="*/ 13 h 41"/>
                <a:gd name="T26" fmla="*/ 125 w 147"/>
                <a:gd name="T27" fmla="*/ 17 h 41"/>
                <a:gd name="T28" fmla="*/ 136 w 147"/>
                <a:gd name="T29" fmla="*/ 20 h 41"/>
                <a:gd name="T30" fmla="*/ 144 w 147"/>
                <a:gd name="T31" fmla="*/ 21 h 41"/>
                <a:gd name="T32" fmla="*/ 147 w 147"/>
                <a:gd name="T33" fmla="*/ 23 h 41"/>
                <a:gd name="T34" fmla="*/ 145 w 147"/>
                <a:gd name="T35" fmla="*/ 23 h 41"/>
                <a:gd name="T36" fmla="*/ 141 w 147"/>
                <a:gd name="T37" fmla="*/ 25 h 41"/>
                <a:gd name="T38" fmla="*/ 134 w 147"/>
                <a:gd name="T39" fmla="*/ 28 h 41"/>
                <a:gd name="T40" fmla="*/ 126 w 147"/>
                <a:gd name="T41" fmla="*/ 31 h 41"/>
                <a:gd name="T42" fmla="*/ 116 w 147"/>
                <a:gd name="T43" fmla="*/ 33 h 41"/>
                <a:gd name="T44" fmla="*/ 108 w 147"/>
                <a:gd name="T45" fmla="*/ 36 h 41"/>
                <a:gd name="T46" fmla="*/ 100 w 147"/>
                <a:gd name="T47" fmla="*/ 38 h 41"/>
                <a:gd name="T48" fmla="*/ 95 w 147"/>
                <a:gd name="T49" fmla="*/ 39 h 41"/>
                <a:gd name="T50" fmla="*/ 79 w 147"/>
                <a:gd name="T51" fmla="*/ 41 h 41"/>
                <a:gd name="T52" fmla="*/ 66 w 147"/>
                <a:gd name="T53" fmla="*/ 39 h 41"/>
                <a:gd name="T54" fmla="*/ 55 w 147"/>
                <a:gd name="T55" fmla="*/ 36 h 41"/>
                <a:gd name="T56" fmla="*/ 52 w 147"/>
                <a:gd name="T57" fmla="*/ 34 h 41"/>
                <a:gd name="T58" fmla="*/ 28 w 147"/>
                <a:gd name="T59" fmla="*/ 36 h 41"/>
                <a:gd name="T60" fmla="*/ 16 w 147"/>
                <a:gd name="T61" fmla="*/ 30 h 41"/>
                <a:gd name="T62" fmla="*/ 15 w 147"/>
                <a:gd name="T63" fmla="*/ 28 h 41"/>
                <a:gd name="T64" fmla="*/ 10 w 147"/>
                <a:gd name="T65" fmla="*/ 21 h 41"/>
                <a:gd name="T66" fmla="*/ 5 w 147"/>
                <a:gd name="T67" fmla="*/ 13 h 41"/>
                <a:gd name="T68" fmla="*/ 0 w 147"/>
                <a:gd name="T69" fmla="*/ 4 h 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7"/>
                <a:gd name="T106" fmla="*/ 0 h 41"/>
                <a:gd name="T107" fmla="*/ 147 w 147"/>
                <a:gd name="T108" fmla="*/ 41 h 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7" h="41">
                  <a:moveTo>
                    <a:pt x="0" y="4"/>
                  </a:moveTo>
                  <a:lnTo>
                    <a:pt x="0" y="4"/>
                  </a:lnTo>
                  <a:lnTo>
                    <a:pt x="3" y="4"/>
                  </a:lnTo>
                  <a:lnTo>
                    <a:pt x="10" y="5"/>
                  </a:lnTo>
                  <a:lnTo>
                    <a:pt x="21" y="7"/>
                  </a:lnTo>
                  <a:lnTo>
                    <a:pt x="34" y="7"/>
                  </a:lnTo>
                  <a:lnTo>
                    <a:pt x="44" y="4"/>
                  </a:lnTo>
                  <a:lnTo>
                    <a:pt x="55" y="0"/>
                  </a:lnTo>
                  <a:lnTo>
                    <a:pt x="65" y="0"/>
                  </a:lnTo>
                  <a:lnTo>
                    <a:pt x="73" y="2"/>
                  </a:lnTo>
                  <a:lnTo>
                    <a:pt x="84" y="5"/>
                  </a:lnTo>
                  <a:lnTo>
                    <a:pt x="97" y="9"/>
                  </a:lnTo>
                  <a:lnTo>
                    <a:pt x="112" y="13"/>
                  </a:lnTo>
                  <a:lnTo>
                    <a:pt x="125" y="17"/>
                  </a:lnTo>
                  <a:lnTo>
                    <a:pt x="136" y="20"/>
                  </a:lnTo>
                  <a:lnTo>
                    <a:pt x="144" y="21"/>
                  </a:lnTo>
                  <a:lnTo>
                    <a:pt x="147" y="23"/>
                  </a:lnTo>
                  <a:lnTo>
                    <a:pt x="145" y="23"/>
                  </a:lnTo>
                  <a:lnTo>
                    <a:pt x="141" y="25"/>
                  </a:lnTo>
                  <a:lnTo>
                    <a:pt x="134" y="28"/>
                  </a:lnTo>
                  <a:lnTo>
                    <a:pt x="126" y="31"/>
                  </a:lnTo>
                  <a:lnTo>
                    <a:pt x="116" y="33"/>
                  </a:lnTo>
                  <a:lnTo>
                    <a:pt x="108" y="36"/>
                  </a:lnTo>
                  <a:lnTo>
                    <a:pt x="100" y="38"/>
                  </a:lnTo>
                  <a:lnTo>
                    <a:pt x="95" y="39"/>
                  </a:lnTo>
                  <a:lnTo>
                    <a:pt x="79" y="41"/>
                  </a:lnTo>
                  <a:lnTo>
                    <a:pt x="66" y="39"/>
                  </a:lnTo>
                  <a:lnTo>
                    <a:pt x="55" y="36"/>
                  </a:lnTo>
                  <a:lnTo>
                    <a:pt x="52" y="34"/>
                  </a:lnTo>
                  <a:lnTo>
                    <a:pt x="28" y="36"/>
                  </a:lnTo>
                  <a:lnTo>
                    <a:pt x="16" y="30"/>
                  </a:lnTo>
                  <a:lnTo>
                    <a:pt x="15" y="28"/>
                  </a:lnTo>
                  <a:lnTo>
                    <a:pt x="10" y="21"/>
                  </a:lnTo>
                  <a:lnTo>
                    <a:pt x="5" y="13"/>
                  </a:lnTo>
                  <a:lnTo>
                    <a:pt x="0" y="4"/>
                  </a:lnTo>
                  <a:close/>
                </a:path>
              </a:pathLst>
            </a:custGeom>
            <a:solidFill>
              <a:srgbClr val="EFB7A3"/>
            </a:solidFill>
            <a:ln w="9525">
              <a:solidFill>
                <a:schemeClr val="tx2"/>
              </a:solidFill>
              <a:round/>
              <a:headEnd/>
              <a:tailEnd/>
            </a:ln>
          </p:spPr>
          <p:txBody>
            <a:bodyPr/>
            <a:lstStyle/>
            <a:p>
              <a:endParaRPr lang="en-US">
                <a:latin typeface="+mj-lt"/>
              </a:endParaRPr>
            </a:p>
          </p:txBody>
        </p:sp>
        <p:sp>
          <p:nvSpPr>
            <p:cNvPr id="1057" name="Freeform 422"/>
            <p:cNvSpPr>
              <a:spLocks noChangeAspect="1"/>
            </p:cNvSpPr>
            <p:nvPr/>
          </p:nvSpPr>
          <p:spPr bwMode="auto">
            <a:xfrm flipH="1">
              <a:off x="1795213" y="2475809"/>
              <a:ext cx="165413" cy="78771"/>
            </a:xfrm>
            <a:custGeom>
              <a:avLst/>
              <a:gdLst>
                <a:gd name="T0" fmla="*/ 10 w 292"/>
                <a:gd name="T1" fmla="*/ 24 h 138"/>
                <a:gd name="T2" fmla="*/ 39 w 292"/>
                <a:gd name="T3" fmla="*/ 19 h 138"/>
                <a:gd name="T4" fmla="*/ 81 w 292"/>
                <a:gd name="T5" fmla="*/ 9 h 138"/>
                <a:gd name="T6" fmla="*/ 116 w 292"/>
                <a:gd name="T7" fmla="*/ 3 h 138"/>
                <a:gd name="T8" fmla="*/ 133 w 292"/>
                <a:gd name="T9" fmla="*/ 1 h 138"/>
                <a:gd name="T10" fmla="*/ 149 w 292"/>
                <a:gd name="T11" fmla="*/ 0 h 138"/>
                <a:gd name="T12" fmla="*/ 167 w 292"/>
                <a:gd name="T13" fmla="*/ 0 h 138"/>
                <a:gd name="T14" fmla="*/ 184 w 292"/>
                <a:gd name="T15" fmla="*/ 1 h 138"/>
                <a:gd name="T16" fmla="*/ 199 w 292"/>
                <a:gd name="T17" fmla="*/ 6 h 138"/>
                <a:gd name="T18" fmla="*/ 223 w 292"/>
                <a:gd name="T19" fmla="*/ 17 h 138"/>
                <a:gd name="T20" fmla="*/ 255 w 292"/>
                <a:gd name="T21" fmla="*/ 32 h 138"/>
                <a:gd name="T22" fmla="*/ 283 w 292"/>
                <a:gd name="T23" fmla="*/ 48 h 138"/>
                <a:gd name="T24" fmla="*/ 292 w 292"/>
                <a:gd name="T25" fmla="*/ 58 h 138"/>
                <a:gd name="T26" fmla="*/ 288 w 292"/>
                <a:gd name="T27" fmla="*/ 64 h 138"/>
                <a:gd name="T28" fmla="*/ 268 w 292"/>
                <a:gd name="T29" fmla="*/ 63 h 138"/>
                <a:gd name="T30" fmla="*/ 244 w 292"/>
                <a:gd name="T31" fmla="*/ 54 h 138"/>
                <a:gd name="T32" fmla="*/ 217 w 292"/>
                <a:gd name="T33" fmla="*/ 43 h 138"/>
                <a:gd name="T34" fmla="*/ 196 w 292"/>
                <a:gd name="T35" fmla="*/ 35 h 138"/>
                <a:gd name="T36" fmla="*/ 184 w 292"/>
                <a:gd name="T37" fmla="*/ 33 h 138"/>
                <a:gd name="T38" fmla="*/ 168 w 292"/>
                <a:gd name="T39" fmla="*/ 33 h 138"/>
                <a:gd name="T40" fmla="*/ 147 w 292"/>
                <a:gd name="T41" fmla="*/ 33 h 138"/>
                <a:gd name="T42" fmla="*/ 123 w 292"/>
                <a:gd name="T43" fmla="*/ 35 h 138"/>
                <a:gd name="T44" fmla="*/ 91 w 292"/>
                <a:gd name="T45" fmla="*/ 40 h 138"/>
                <a:gd name="T46" fmla="*/ 78 w 292"/>
                <a:gd name="T47" fmla="*/ 42 h 138"/>
                <a:gd name="T48" fmla="*/ 79 w 292"/>
                <a:gd name="T49" fmla="*/ 45 h 138"/>
                <a:gd name="T50" fmla="*/ 91 w 292"/>
                <a:gd name="T51" fmla="*/ 63 h 138"/>
                <a:gd name="T52" fmla="*/ 110 w 292"/>
                <a:gd name="T53" fmla="*/ 72 h 138"/>
                <a:gd name="T54" fmla="*/ 139 w 292"/>
                <a:gd name="T55" fmla="*/ 77 h 138"/>
                <a:gd name="T56" fmla="*/ 178 w 292"/>
                <a:gd name="T57" fmla="*/ 82 h 138"/>
                <a:gd name="T58" fmla="*/ 215 w 292"/>
                <a:gd name="T59" fmla="*/ 88 h 138"/>
                <a:gd name="T60" fmla="*/ 254 w 292"/>
                <a:gd name="T61" fmla="*/ 103 h 138"/>
                <a:gd name="T62" fmla="*/ 241 w 292"/>
                <a:gd name="T63" fmla="*/ 111 h 138"/>
                <a:gd name="T64" fmla="*/ 209 w 292"/>
                <a:gd name="T65" fmla="*/ 127 h 138"/>
                <a:gd name="T66" fmla="*/ 163 w 292"/>
                <a:gd name="T67" fmla="*/ 138 h 138"/>
                <a:gd name="T68" fmla="*/ 110 w 292"/>
                <a:gd name="T69" fmla="*/ 134 h 138"/>
                <a:gd name="T70" fmla="*/ 104 w 292"/>
                <a:gd name="T71" fmla="*/ 125 h 138"/>
                <a:gd name="T72" fmla="*/ 86 w 292"/>
                <a:gd name="T73" fmla="*/ 106 h 138"/>
                <a:gd name="T74" fmla="*/ 66 w 292"/>
                <a:gd name="T75" fmla="*/ 85 h 138"/>
                <a:gd name="T76" fmla="*/ 54 w 292"/>
                <a:gd name="T77" fmla="*/ 74 h 138"/>
                <a:gd name="T78" fmla="*/ 37 w 292"/>
                <a:gd name="T79" fmla="*/ 67 h 138"/>
                <a:gd name="T80" fmla="*/ 16 w 292"/>
                <a:gd name="T81" fmla="*/ 59 h 138"/>
                <a:gd name="T82" fmla="*/ 0 w 292"/>
                <a:gd name="T83" fmla="*/ 46 h 138"/>
                <a:gd name="T84" fmla="*/ 5 w 292"/>
                <a:gd name="T85" fmla="*/ 25 h 1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138"/>
                <a:gd name="T131" fmla="*/ 292 w 292"/>
                <a:gd name="T132" fmla="*/ 138 h 1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138">
                  <a:moveTo>
                    <a:pt x="5" y="25"/>
                  </a:moveTo>
                  <a:lnTo>
                    <a:pt x="10" y="24"/>
                  </a:lnTo>
                  <a:lnTo>
                    <a:pt x="21" y="22"/>
                  </a:lnTo>
                  <a:lnTo>
                    <a:pt x="39" y="19"/>
                  </a:lnTo>
                  <a:lnTo>
                    <a:pt x="60" y="14"/>
                  </a:lnTo>
                  <a:lnTo>
                    <a:pt x="81" y="9"/>
                  </a:lnTo>
                  <a:lnTo>
                    <a:pt x="100" y="6"/>
                  </a:lnTo>
                  <a:lnTo>
                    <a:pt x="116" y="3"/>
                  </a:lnTo>
                  <a:lnTo>
                    <a:pt x="126" y="1"/>
                  </a:lnTo>
                  <a:lnTo>
                    <a:pt x="133" y="1"/>
                  </a:lnTo>
                  <a:lnTo>
                    <a:pt x="141" y="0"/>
                  </a:lnTo>
                  <a:lnTo>
                    <a:pt x="149" y="0"/>
                  </a:lnTo>
                  <a:lnTo>
                    <a:pt x="158" y="0"/>
                  </a:lnTo>
                  <a:lnTo>
                    <a:pt x="167" y="0"/>
                  </a:lnTo>
                  <a:lnTo>
                    <a:pt x="176" y="0"/>
                  </a:lnTo>
                  <a:lnTo>
                    <a:pt x="184" y="1"/>
                  </a:lnTo>
                  <a:lnTo>
                    <a:pt x="191" y="3"/>
                  </a:lnTo>
                  <a:lnTo>
                    <a:pt x="199" y="6"/>
                  </a:lnTo>
                  <a:lnTo>
                    <a:pt x="210" y="11"/>
                  </a:lnTo>
                  <a:lnTo>
                    <a:pt x="223" y="17"/>
                  </a:lnTo>
                  <a:lnTo>
                    <a:pt x="239" y="24"/>
                  </a:lnTo>
                  <a:lnTo>
                    <a:pt x="255" y="32"/>
                  </a:lnTo>
                  <a:lnTo>
                    <a:pt x="270" y="40"/>
                  </a:lnTo>
                  <a:lnTo>
                    <a:pt x="283" y="48"/>
                  </a:lnTo>
                  <a:lnTo>
                    <a:pt x="292" y="56"/>
                  </a:lnTo>
                  <a:lnTo>
                    <a:pt x="292" y="58"/>
                  </a:lnTo>
                  <a:lnTo>
                    <a:pt x="292" y="61"/>
                  </a:lnTo>
                  <a:lnTo>
                    <a:pt x="288" y="64"/>
                  </a:lnTo>
                  <a:lnTo>
                    <a:pt x="278" y="64"/>
                  </a:lnTo>
                  <a:lnTo>
                    <a:pt x="268" y="63"/>
                  </a:lnTo>
                  <a:lnTo>
                    <a:pt x="257" y="59"/>
                  </a:lnTo>
                  <a:lnTo>
                    <a:pt x="244" y="54"/>
                  </a:lnTo>
                  <a:lnTo>
                    <a:pt x="231" y="48"/>
                  </a:lnTo>
                  <a:lnTo>
                    <a:pt x="217" y="43"/>
                  </a:lnTo>
                  <a:lnTo>
                    <a:pt x="205" y="38"/>
                  </a:lnTo>
                  <a:lnTo>
                    <a:pt x="196" y="35"/>
                  </a:lnTo>
                  <a:lnTo>
                    <a:pt x="189" y="33"/>
                  </a:lnTo>
                  <a:lnTo>
                    <a:pt x="184" y="33"/>
                  </a:lnTo>
                  <a:lnTo>
                    <a:pt x="176" y="33"/>
                  </a:lnTo>
                  <a:lnTo>
                    <a:pt x="168" y="33"/>
                  </a:lnTo>
                  <a:lnTo>
                    <a:pt x="158" y="33"/>
                  </a:lnTo>
                  <a:lnTo>
                    <a:pt x="147" y="33"/>
                  </a:lnTo>
                  <a:lnTo>
                    <a:pt x="136" y="33"/>
                  </a:lnTo>
                  <a:lnTo>
                    <a:pt x="123" y="35"/>
                  </a:lnTo>
                  <a:lnTo>
                    <a:pt x="110" y="37"/>
                  </a:lnTo>
                  <a:lnTo>
                    <a:pt x="91" y="40"/>
                  </a:lnTo>
                  <a:lnTo>
                    <a:pt x="83" y="42"/>
                  </a:lnTo>
                  <a:lnTo>
                    <a:pt x="78" y="42"/>
                  </a:lnTo>
                  <a:lnTo>
                    <a:pt x="79" y="45"/>
                  </a:lnTo>
                  <a:lnTo>
                    <a:pt x="84" y="53"/>
                  </a:lnTo>
                  <a:lnTo>
                    <a:pt x="91" y="63"/>
                  </a:lnTo>
                  <a:lnTo>
                    <a:pt x="102" y="71"/>
                  </a:lnTo>
                  <a:lnTo>
                    <a:pt x="110" y="72"/>
                  </a:lnTo>
                  <a:lnTo>
                    <a:pt x="123" y="75"/>
                  </a:lnTo>
                  <a:lnTo>
                    <a:pt x="139" y="77"/>
                  </a:lnTo>
                  <a:lnTo>
                    <a:pt x="157" y="79"/>
                  </a:lnTo>
                  <a:lnTo>
                    <a:pt x="178" y="82"/>
                  </a:lnTo>
                  <a:lnTo>
                    <a:pt x="197" y="85"/>
                  </a:lnTo>
                  <a:lnTo>
                    <a:pt x="215" y="88"/>
                  </a:lnTo>
                  <a:lnTo>
                    <a:pt x="231" y="93"/>
                  </a:lnTo>
                  <a:lnTo>
                    <a:pt x="254" y="103"/>
                  </a:lnTo>
                  <a:lnTo>
                    <a:pt x="251" y="104"/>
                  </a:lnTo>
                  <a:lnTo>
                    <a:pt x="241" y="111"/>
                  </a:lnTo>
                  <a:lnTo>
                    <a:pt x="228" y="119"/>
                  </a:lnTo>
                  <a:lnTo>
                    <a:pt x="209" y="127"/>
                  </a:lnTo>
                  <a:lnTo>
                    <a:pt x="188" y="135"/>
                  </a:lnTo>
                  <a:lnTo>
                    <a:pt x="163" y="138"/>
                  </a:lnTo>
                  <a:lnTo>
                    <a:pt x="137" y="138"/>
                  </a:lnTo>
                  <a:lnTo>
                    <a:pt x="110" y="134"/>
                  </a:lnTo>
                  <a:lnTo>
                    <a:pt x="108" y="132"/>
                  </a:lnTo>
                  <a:lnTo>
                    <a:pt x="104" y="125"/>
                  </a:lnTo>
                  <a:lnTo>
                    <a:pt x="96" y="116"/>
                  </a:lnTo>
                  <a:lnTo>
                    <a:pt x="86" y="106"/>
                  </a:lnTo>
                  <a:lnTo>
                    <a:pt x="76" y="95"/>
                  </a:lnTo>
                  <a:lnTo>
                    <a:pt x="66" y="85"/>
                  </a:lnTo>
                  <a:lnTo>
                    <a:pt x="60" y="79"/>
                  </a:lnTo>
                  <a:lnTo>
                    <a:pt x="54" y="74"/>
                  </a:lnTo>
                  <a:lnTo>
                    <a:pt x="47" y="71"/>
                  </a:lnTo>
                  <a:lnTo>
                    <a:pt x="37" y="67"/>
                  </a:lnTo>
                  <a:lnTo>
                    <a:pt x="26" y="64"/>
                  </a:lnTo>
                  <a:lnTo>
                    <a:pt x="16" y="59"/>
                  </a:lnTo>
                  <a:lnTo>
                    <a:pt x="7" y="53"/>
                  </a:lnTo>
                  <a:lnTo>
                    <a:pt x="0" y="46"/>
                  </a:lnTo>
                  <a:lnTo>
                    <a:pt x="0" y="37"/>
                  </a:lnTo>
                  <a:lnTo>
                    <a:pt x="5" y="25"/>
                  </a:lnTo>
                  <a:close/>
                </a:path>
              </a:pathLst>
            </a:custGeom>
            <a:solidFill>
              <a:srgbClr val="EFB7A3"/>
            </a:solidFill>
            <a:ln w="9525">
              <a:solidFill>
                <a:schemeClr val="tx2"/>
              </a:solidFill>
              <a:round/>
              <a:headEnd/>
              <a:tailEnd/>
            </a:ln>
          </p:spPr>
          <p:txBody>
            <a:bodyPr/>
            <a:lstStyle/>
            <a:p>
              <a:endParaRPr lang="en-US">
                <a:latin typeface="+mj-lt"/>
              </a:endParaRPr>
            </a:p>
          </p:txBody>
        </p:sp>
      </p:grpSp>
      <p:sp>
        <p:nvSpPr>
          <p:cNvPr id="26023" name="Text Box 423"/>
          <p:cNvSpPr txBox="1">
            <a:spLocks noChangeArrowheads="1"/>
          </p:cNvSpPr>
          <p:nvPr/>
        </p:nvSpPr>
        <p:spPr bwMode="auto">
          <a:xfrm>
            <a:off x="362689" y="1493838"/>
            <a:ext cx="1689209" cy="482327"/>
          </a:xfrm>
          <a:prstGeom prst="rect">
            <a:avLst/>
          </a:prstGeom>
          <a:noFill/>
          <a:ln w="12700">
            <a:noFill/>
            <a:miter lim="800000"/>
            <a:headEnd/>
            <a:tailEnd/>
          </a:ln>
          <a:effectLst/>
        </p:spPr>
        <p:txBody>
          <a:bodyPr wrap="none" lIns="96661" tIns="48331" rIns="96661" bIns="48331">
            <a:spAutoFit/>
          </a:bodyPr>
          <a:lstStyle/>
          <a:p>
            <a:pPr defTabSz="966788" eaLnBrk="0" hangingPunct="0"/>
            <a:r>
              <a:rPr kumimoji="1" lang="en-US" altLang="zh-CN" sz="2500" b="1" i="1" dirty="0">
                <a:latin typeface="+mj-lt"/>
                <a:ea typeface="宋体" charset="-122"/>
              </a:rPr>
              <a:t>Customer</a:t>
            </a:r>
            <a:endParaRPr kumimoji="1" lang="en-US" altLang="zh-CN" sz="2500" b="1" i="1" dirty="0">
              <a:solidFill>
                <a:schemeClr val="accent2"/>
              </a:solidFill>
              <a:latin typeface="+mj-lt"/>
              <a:ea typeface="宋体"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le 51"/>
          <p:cNvSpPr>
            <a:spLocks noGrp="1"/>
          </p:cNvSpPr>
          <p:nvPr>
            <p:ph type="title"/>
          </p:nvPr>
        </p:nvSpPr>
        <p:spPr/>
        <p:txBody>
          <a:bodyPr/>
          <a:lstStyle/>
          <a:p>
            <a:r>
              <a:rPr lang="en-US" dirty="0" smtClean="0"/>
              <a:t>Shipping</a:t>
            </a:r>
            <a:endParaRPr lang="en-US" dirty="0"/>
          </a:p>
        </p:txBody>
      </p:sp>
      <p:sp>
        <p:nvSpPr>
          <p:cNvPr id="10242" name="Footer Placeholder 1"/>
          <p:cNvSpPr>
            <a:spLocks noGrp="1"/>
          </p:cNvSpPr>
          <p:nvPr>
            <p:ph type="ftr" sz="quarter" idx="10"/>
          </p:nvPr>
        </p:nvSpPr>
        <p:spPr>
          <a:noFill/>
        </p:spPr>
        <p:txBody>
          <a:bodyPr/>
          <a:lstStyle/>
          <a:p>
            <a:r>
              <a:rPr lang="en-US" altLang="zh-CN"/>
              <a:t>AS-IN-050</a:t>
            </a:r>
          </a:p>
        </p:txBody>
      </p:sp>
      <p:grpSp>
        <p:nvGrpSpPr>
          <p:cNvPr id="10243" name="Group 59"/>
          <p:cNvGrpSpPr>
            <a:grpSpLocks/>
          </p:cNvGrpSpPr>
          <p:nvPr/>
        </p:nvGrpSpPr>
        <p:grpSpPr bwMode="auto">
          <a:xfrm>
            <a:off x="523875" y="1071563"/>
            <a:ext cx="8080375" cy="4811712"/>
            <a:chOff x="92" y="615"/>
            <a:chExt cx="5574" cy="3319"/>
          </a:xfrm>
        </p:grpSpPr>
        <p:grpSp>
          <p:nvGrpSpPr>
            <p:cNvPr id="10252" name="Group 60"/>
            <p:cNvGrpSpPr>
              <a:grpSpLocks/>
            </p:cNvGrpSpPr>
            <p:nvPr/>
          </p:nvGrpSpPr>
          <p:grpSpPr bwMode="auto">
            <a:xfrm>
              <a:off x="2314" y="617"/>
              <a:ext cx="3352" cy="3088"/>
              <a:chOff x="2314" y="617"/>
              <a:chExt cx="3352" cy="3088"/>
            </a:xfrm>
          </p:grpSpPr>
          <p:grpSp>
            <p:nvGrpSpPr>
              <p:cNvPr id="10260" name="Group 61"/>
              <p:cNvGrpSpPr>
                <a:grpSpLocks/>
              </p:cNvGrpSpPr>
              <p:nvPr/>
            </p:nvGrpSpPr>
            <p:grpSpPr bwMode="auto">
              <a:xfrm>
                <a:off x="5167" y="2576"/>
                <a:ext cx="499" cy="1129"/>
                <a:chOff x="5167" y="2576"/>
                <a:chExt cx="499" cy="1129"/>
              </a:xfrm>
            </p:grpSpPr>
            <p:grpSp>
              <p:nvGrpSpPr>
                <p:cNvPr id="10284" name="Group 62"/>
                <p:cNvGrpSpPr>
                  <a:grpSpLocks/>
                </p:cNvGrpSpPr>
                <p:nvPr/>
              </p:nvGrpSpPr>
              <p:grpSpPr bwMode="auto">
                <a:xfrm>
                  <a:off x="5167" y="3368"/>
                  <a:ext cx="499" cy="337"/>
                  <a:chOff x="5167" y="3368"/>
                  <a:chExt cx="499" cy="337"/>
                </a:xfrm>
              </p:grpSpPr>
              <p:sp>
                <p:nvSpPr>
                  <p:cNvPr id="38975" name="Freeform 63"/>
                  <p:cNvSpPr>
                    <a:spLocks/>
                  </p:cNvSpPr>
                  <p:nvPr/>
                </p:nvSpPr>
                <p:spPr bwMode="auto">
                  <a:xfrm>
                    <a:off x="5579" y="3368"/>
                    <a:ext cx="87" cy="207"/>
                  </a:xfrm>
                  <a:custGeom>
                    <a:avLst/>
                    <a:gdLst/>
                    <a:ahLst/>
                    <a:cxnLst>
                      <a:cxn ang="0">
                        <a:pos x="28" y="3"/>
                      </a:cxn>
                      <a:cxn ang="0">
                        <a:pos x="37" y="0"/>
                      </a:cxn>
                      <a:cxn ang="0">
                        <a:pos x="52" y="23"/>
                      </a:cxn>
                      <a:cxn ang="0">
                        <a:pos x="49" y="89"/>
                      </a:cxn>
                      <a:cxn ang="0">
                        <a:pos x="60" y="89"/>
                      </a:cxn>
                      <a:cxn ang="0">
                        <a:pos x="62" y="98"/>
                      </a:cxn>
                      <a:cxn ang="0">
                        <a:pos x="67" y="112"/>
                      </a:cxn>
                      <a:cxn ang="0">
                        <a:pos x="69" y="121"/>
                      </a:cxn>
                      <a:cxn ang="0">
                        <a:pos x="77" y="118"/>
                      </a:cxn>
                      <a:cxn ang="0">
                        <a:pos x="84" y="104"/>
                      </a:cxn>
                      <a:cxn ang="0">
                        <a:pos x="86" y="112"/>
                      </a:cxn>
                      <a:cxn ang="0">
                        <a:pos x="82" y="124"/>
                      </a:cxn>
                      <a:cxn ang="0">
                        <a:pos x="77" y="132"/>
                      </a:cxn>
                      <a:cxn ang="0">
                        <a:pos x="75" y="150"/>
                      </a:cxn>
                      <a:cxn ang="0">
                        <a:pos x="65" y="158"/>
                      </a:cxn>
                      <a:cxn ang="0">
                        <a:pos x="58" y="161"/>
                      </a:cxn>
                      <a:cxn ang="0">
                        <a:pos x="49" y="170"/>
                      </a:cxn>
                      <a:cxn ang="0">
                        <a:pos x="47" y="178"/>
                      </a:cxn>
                      <a:cxn ang="0">
                        <a:pos x="49" y="187"/>
                      </a:cxn>
                      <a:cxn ang="0">
                        <a:pos x="52" y="196"/>
                      </a:cxn>
                      <a:cxn ang="0">
                        <a:pos x="41" y="201"/>
                      </a:cxn>
                      <a:cxn ang="0">
                        <a:pos x="34" y="204"/>
                      </a:cxn>
                      <a:cxn ang="0">
                        <a:pos x="28" y="207"/>
                      </a:cxn>
                      <a:cxn ang="0">
                        <a:pos x="24" y="204"/>
                      </a:cxn>
                      <a:cxn ang="0">
                        <a:pos x="13" y="201"/>
                      </a:cxn>
                      <a:cxn ang="0">
                        <a:pos x="9" y="196"/>
                      </a:cxn>
                      <a:cxn ang="0">
                        <a:pos x="13" y="190"/>
                      </a:cxn>
                      <a:cxn ang="0">
                        <a:pos x="22" y="187"/>
                      </a:cxn>
                      <a:cxn ang="0">
                        <a:pos x="28" y="173"/>
                      </a:cxn>
                      <a:cxn ang="0">
                        <a:pos x="28" y="167"/>
                      </a:cxn>
                      <a:cxn ang="0">
                        <a:pos x="22" y="161"/>
                      </a:cxn>
                      <a:cxn ang="0">
                        <a:pos x="13" y="152"/>
                      </a:cxn>
                      <a:cxn ang="0">
                        <a:pos x="6" y="152"/>
                      </a:cxn>
                      <a:cxn ang="0">
                        <a:pos x="2" y="150"/>
                      </a:cxn>
                      <a:cxn ang="0">
                        <a:pos x="0" y="141"/>
                      </a:cxn>
                      <a:cxn ang="0">
                        <a:pos x="2" y="135"/>
                      </a:cxn>
                      <a:cxn ang="0">
                        <a:pos x="6" y="135"/>
                      </a:cxn>
                      <a:cxn ang="0">
                        <a:pos x="13" y="132"/>
                      </a:cxn>
                      <a:cxn ang="0">
                        <a:pos x="22" y="124"/>
                      </a:cxn>
                      <a:cxn ang="0">
                        <a:pos x="26" y="121"/>
                      </a:cxn>
                      <a:cxn ang="0">
                        <a:pos x="30" y="89"/>
                      </a:cxn>
                      <a:cxn ang="0">
                        <a:pos x="26" y="81"/>
                      </a:cxn>
                      <a:cxn ang="0">
                        <a:pos x="19" y="75"/>
                      </a:cxn>
                      <a:cxn ang="0">
                        <a:pos x="17" y="58"/>
                      </a:cxn>
                      <a:cxn ang="0">
                        <a:pos x="19" y="40"/>
                      </a:cxn>
                      <a:cxn ang="0">
                        <a:pos x="22" y="29"/>
                      </a:cxn>
                      <a:cxn ang="0">
                        <a:pos x="28" y="3"/>
                      </a:cxn>
                    </a:cxnLst>
                    <a:rect l="0" t="0" r="r" b="b"/>
                    <a:pathLst>
                      <a:path w="86" h="207">
                        <a:moveTo>
                          <a:pt x="28" y="3"/>
                        </a:moveTo>
                        <a:lnTo>
                          <a:pt x="37" y="0"/>
                        </a:lnTo>
                        <a:lnTo>
                          <a:pt x="52" y="23"/>
                        </a:lnTo>
                        <a:lnTo>
                          <a:pt x="49" y="89"/>
                        </a:lnTo>
                        <a:lnTo>
                          <a:pt x="60" y="89"/>
                        </a:lnTo>
                        <a:lnTo>
                          <a:pt x="62" y="98"/>
                        </a:lnTo>
                        <a:lnTo>
                          <a:pt x="67" y="112"/>
                        </a:lnTo>
                        <a:lnTo>
                          <a:pt x="69" y="121"/>
                        </a:lnTo>
                        <a:lnTo>
                          <a:pt x="77" y="118"/>
                        </a:lnTo>
                        <a:lnTo>
                          <a:pt x="84" y="104"/>
                        </a:lnTo>
                        <a:lnTo>
                          <a:pt x="86" y="112"/>
                        </a:lnTo>
                        <a:lnTo>
                          <a:pt x="82" y="124"/>
                        </a:lnTo>
                        <a:lnTo>
                          <a:pt x="77" y="132"/>
                        </a:lnTo>
                        <a:lnTo>
                          <a:pt x="75" y="150"/>
                        </a:lnTo>
                        <a:lnTo>
                          <a:pt x="65" y="158"/>
                        </a:lnTo>
                        <a:lnTo>
                          <a:pt x="58" y="161"/>
                        </a:lnTo>
                        <a:lnTo>
                          <a:pt x="49" y="170"/>
                        </a:lnTo>
                        <a:lnTo>
                          <a:pt x="47" y="178"/>
                        </a:lnTo>
                        <a:lnTo>
                          <a:pt x="49" y="187"/>
                        </a:lnTo>
                        <a:lnTo>
                          <a:pt x="52" y="196"/>
                        </a:lnTo>
                        <a:lnTo>
                          <a:pt x="41" y="201"/>
                        </a:lnTo>
                        <a:lnTo>
                          <a:pt x="34" y="204"/>
                        </a:lnTo>
                        <a:lnTo>
                          <a:pt x="28" y="207"/>
                        </a:lnTo>
                        <a:lnTo>
                          <a:pt x="24" y="204"/>
                        </a:lnTo>
                        <a:lnTo>
                          <a:pt x="13" y="201"/>
                        </a:lnTo>
                        <a:lnTo>
                          <a:pt x="9" y="196"/>
                        </a:lnTo>
                        <a:lnTo>
                          <a:pt x="13" y="190"/>
                        </a:lnTo>
                        <a:lnTo>
                          <a:pt x="22" y="187"/>
                        </a:lnTo>
                        <a:lnTo>
                          <a:pt x="28" y="173"/>
                        </a:lnTo>
                        <a:lnTo>
                          <a:pt x="28" y="167"/>
                        </a:lnTo>
                        <a:lnTo>
                          <a:pt x="22" y="161"/>
                        </a:lnTo>
                        <a:lnTo>
                          <a:pt x="13" y="152"/>
                        </a:lnTo>
                        <a:lnTo>
                          <a:pt x="6" y="152"/>
                        </a:lnTo>
                        <a:lnTo>
                          <a:pt x="2" y="150"/>
                        </a:lnTo>
                        <a:lnTo>
                          <a:pt x="0" y="141"/>
                        </a:lnTo>
                        <a:lnTo>
                          <a:pt x="2" y="135"/>
                        </a:lnTo>
                        <a:lnTo>
                          <a:pt x="6" y="135"/>
                        </a:lnTo>
                        <a:lnTo>
                          <a:pt x="13" y="132"/>
                        </a:lnTo>
                        <a:lnTo>
                          <a:pt x="22" y="124"/>
                        </a:lnTo>
                        <a:lnTo>
                          <a:pt x="26" y="121"/>
                        </a:lnTo>
                        <a:lnTo>
                          <a:pt x="30" y="89"/>
                        </a:lnTo>
                        <a:lnTo>
                          <a:pt x="26" y="81"/>
                        </a:lnTo>
                        <a:lnTo>
                          <a:pt x="19" y="75"/>
                        </a:lnTo>
                        <a:lnTo>
                          <a:pt x="17" y="58"/>
                        </a:lnTo>
                        <a:lnTo>
                          <a:pt x="19" y="40"/>
                        </a:lnTo>
                        <a:lnTo>
                          <a:pt x="22" y="29"/>
                        </a:lnTo>
                        <a:lnTo>
                          <a:pt x="28" y="3"/>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76" name="Freeform 64"/>
                  <p:cNvSpPr>
                    <a:spLocks/>
                  </p:cNvSpPr>
                  <p:nvPr/>
                </p:nvSpPr>
                <p:spPr bwMode="auto">
                  <a:xfrm>
                    <a:off x="5428" y="3528"/>
                    <a:ext cx="153" cy="177"/>
                  </a:xfrm>
                  <a:custGeom>
                    <a:avLst/>
                    <a:gdLst/>
                    <a:ahLst/>
                    <a:cxnLst>
                      <a:cxn ang="0">
                        <a:pos x="108" y="0"/>
                      </a:cxn>
                      <a:cxn ang="0">
                        <a:pos x="126" y="0"/>
                      </a:cxn>
                      <a:cxn ang="0">
                        <a:pos x="153" y="46"/>
                      </a:cxn>
                      <a:cxn ang="0">
                        <a:pos x="124" y="87"/>
                      </a:cxn>
                      <a:cxn ang="0">
                        <a:pos x="124" y="104"/>
                      </a:cxn>
                      <a:cxn ang="0">
                        <a:pos x="118" y="110"/>
                      </a:cxn>
                      <a:cxn ang="0">
                        <a:pos x="101" y="110"/>
                      </a:cxn>
                      <a:cxn ang="0">
                        <a:pos x="81" y="133"/>
                      </a:cxn>
                      <a:cxn ang="0">
                        <a:pos x="62" y="157"/>
                      </a:cxn>
                      <a:cxn ang="0">
                        <a:pos x="50" y="177"/>
                      </a:cxn>
                      <a:cxn ang="0">
                        <a:pos x="50" y="160"/>
                      </a:cxn>
                      <a:cxn ang="0">
                        <a:pos x="27" y="162"/>
                      </a:cxn>
                      <a:cxn ang="0">
                        <a:pos x="17" y="162"/>
                      </a:cxn>
                      <a:cxn ang="0">
                        <a:pos x="0" y="162"/>
                      </a:cxn>
                      <a:cxn ang="0">
                        <a:pos x="23" y="133"/>
                      </a:cxn>
                      <a:cxn ang="0">
                        <a:pos x="31" y="119"/>
                      </a:cxn>
                      <a:cxn ang="0">
                        <a:pos x="39" y="119"/>
                      </a:cxn>
                      <a:cxn ang="0">
                        <a:pos x="56" y="96"/>
                      </a:cxn>
                      <a:cxn ang="0">
                        <a:pos x="62" y="96"/>
                      </a:cxn>
                      <a:cxn ang="0">
                        <a:pos x="62" y="93"/>
                      </a:cxn>
                      <a:cxn ang="0">
                        <a:pos x="70" y="84"/>
                      </a:cxn>
                      <a:cxn ang="0">
                        <a:pos x="81" y="84"/>
                      </a:cxn>
                      <a:cxn ang="0">
                        <a:pos x="77" y="58"/>
                      </a:cxn>
                      <a:cxn ang="0">
                        <a:pos x="79" y="58"/>
                      </a:cxn>
                      <a:cxn ang="0">
                        <a:pos x="89" y="44"/>
                      </a:cxn>
                      <a:cxn ang="0">
                        <a:pos x="93" y="55"/>
                      </a:cxn>
                      <a:cxn ang="0">
                        <a:pos x="110" y="35"/>
                      </a:cxn>
                      <a:cxn ang="0">
                        <a:pos x="108" y="0"/>
                      </a:cxn>
                    </a:cxnLst>
                    <a:rect l="0" t="0" r="r" b="b"/>
                    <a:pathLst>
                      <a:path w="153" h="177">
                        <a:moveTo>
                          <a:pt x="108" y="0"/>
                        </a:moveTo>
                        <a:lnTo>
                          <a:pt x="126" y="0"/>
                        </a:lnTo>
                        <a:lnTo>
                          <a:pt x="153" y="46"/>
                        </a:lnTo>
                        <a:lnTo>
                          <a:pt x="124" y="87"/>
                        </a:lnTo>
                        <a:lnTo>
                          <a:pt x="124" y="104"/>
                        </a:lnTo>
                        <a:lnTo>
                          <a:pt x="118" y="110"/>
                        </a:lnTo>
                        <a:lnTo>
                          <a:pt x="101" y="110"/>
                        </a:lnTo>
                        <a:lnTo>
                          <a:pt x="81" y="133"/>
                        </a:lnTo>
                        <a:lnTo>
                          <a:pt x="62" y="157"/>
                        </a:lnTo>
                        <a:lnTo>
                          <a:pt x="50" y="177"/>
                        </a:lnTo>
                        <a:lnTo>
                          <a:pt x="50" y="160"/>
                        </a:lnTo>
                        <a:lnTo>
                          <a:pt x="27" y="162"/>
                        </a:lnTo>
                        <a:lnTo>
                          <a:pt x="17" y="162"/>
                        </a:lnTo>
                        <a:lnTo>
                          <a:pt x="0" y="162"/>
                        </a:lnTo>
                        <a:lnTo>
                          <a:pt x="23" y="133"/>
                        </a:lnTo>
                        <a:lnTo>
                          <a:pt x="31" y="119"/>
                        </a:lnTo>
                        <a:lnTo>
                          <a:pt x="39" y="119"/>
                        </a:lnTo>
                        <a:lnTo>
                          <a:pt x="56" y="96"/>
                        </a:lnTo>
                        <a:lnTo>
                          <a:pt x="62" y="96"/>
                        </a:lnTo>
                        <a:lnTo>
                          <a:pt x="62" y="93"/>
                        </a:lnTo>
                        <a:lnTo>
                          <a:pt x="70" y="84"/>
                        </a:lnTo>
                        <a:lnTo>
                          <a:pt x="81" y="84"/>
                        </a:lnTo>
                        <a:lnTo>
                          <a:pt x="77" y="58"/>
                        </a:lnTo>
                        <a:lnTo>
                          <a:pt x="79" y="58"/>
                        </a:lnTo>
                        <a:lnTo>
                          <a:pt x="89" y="44"/>
                        </a:lnTo>
                        <a:lnTo>
                          <a:pt x="93" y="55"/>
                        </a:lnTo>
                        <a:lnTo>
                          <a:pt x="110" y="35"/>
                        </a:lnTo>
                        <a:lnTo>
                          <a:pt x="108"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77" name="Freeform 65"/>
                  <p:cNvSpPr>
                    <a:spLocks/>
                  </p:cNvSpPr>
                  <p:nvPr/>
                </p:nvSpPr>
                <p:spPr bwMode="auto">
                  <a:xfrm>
                    <a:off x="5167" y="3538"/>
                    <a:ext cx="64" cy="97"/>
                  </a:xfrm>
                  <a:custGeom>
                    <a:avLst/>
                    <a:gdLst/>
                    <a:ahLst/>
                    <a:cxnLst>
                      <a:cxn ang="0">
                        <a:pos x="0" y="0"/>
                      </a:cxn>
                      <a:cxn ang="0">
                        <a:pos x="14" y="0"/>
                      </a:cxn>
                      <a:cxn ang="0">
                        <a:pos x="29" y="12"/>
                      </a:cxn>
                      <a:cxn ang="0">
                        <a:pos x="63" y="12"/>
                      </a:cxn>
                      <a:cxn ang="0">
                        <a:pos x="59" y="27"/>
                      </a:cxn>
                      <a:cxn ang="0">
                        <a:pos x="63" y="45"/>
                      </a:cxn>
                      <a:cxn ang="0">
                        <a:pos x="52" y="45"/>
                      </a:cxn>
                      <a:cxn ang="0">
                        <a:pos x="50" y="49"/>
                      </a:cxn>
                      <a:cxn ang="0">
                        <a:pos x="43" y="52"/>
                      </a:cxn>
                      <a:cxn ang="0">
                        <a:pos x="50" y="97"/>
                      </a:cxn>
                      <a:cxn ang="0">
                        <a:pos x="29" y="94"/>
                      </a:cxn>
                      <a:cxn ang="0">
                        <a:pos x="11" y="79"/>
                      </a:cxn>
                      <a:cxn ang="0">
                        <a:pos x="11" y="49"/>
                      </a:cxn>
                      <a:cxn ang="0">
                        <a:pos x="11" y="36"/>
                      </a:cxn>
                      <a:cxn ang="0">
                        <a:pos x="0" y="27"/>
                      </a:cxn>
                      <a:cxn ang="0">
                        <a:pos x="0" y="0"/>
                      </a:cxn>
                    </a:cxnLst>
                    <a:rect l="0" t="0" r="r" b="b"/>
                    <a:pathLst>
                      <a:path w="63" h="97">
                        <a:moveTo>
                          <a:pt x="0" y="0"/>
                        </a:moveTo>
                        <a:lnTo>
                          <a:pt x="14" y="0"/>
                        </a:lnTo>
                        <a:lnTo>
                          <a:pt x="29" y="12"/>
                        </a:lnTo>
                        <a:lnTo>
                          <a:pt x="63" y="12"/>
                        </a:lnTo>
                        <a:lnTo>
                          <a:pt x="59" y="27"/>
                        </a:lnTo>
                        <a:lnTo>
                          <a:pt x="63" y="45"/>
                        </a:lnTo>
                        <a:lnTo>
                          <a:pt x="52" y="45"/>
                        </a:lnTo>
                        <a:lnTo>
                          <a:pt x="50" y="49"/>
                        </a:lnTo>
                        <a:lnTo>
                          <a:pt x="43" y="52"/>
                        </a:lnTo>
                        <a:lnTo>
                          <a:pt x="50" y="97"/>
                        </a:lnTo>
                        <a:lnTo>
                          <a:pt x="29" y="94"/>
                        </a:lnTo>
                        <a:lnTo>
                          <a:pt x="11" y="79"/>
                        </a:lnTo>
                        <a:lnTo>
                          <a:pt x="11" y="49"/>
                        </a:lnTo>
                        <a:lnTo>
                          <a:pt x="11" y="36"/>
                        </a:lnTo>
                        <a:lnTo>
                          <a:pt x="0" y="27"/>
                        </a:lnTo>
                        <a:lnTo>
                          <a:pt x="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sp>
              <p:nvSpPr>
                <p:cNvPr id="38978" name="Freeform 66"/>
                <p:cNvSpPr>
                  <a:spLocks/>
                </p:cNvSpPr>
                <p:nvPr/>
              </p:nvSpPr>
              <p:spPr bwMode="auto">
                <a:xfrm>
                  <a:off x="5266" y="2576"/>
                  <a:ext cx="96" cy="108"/>
                </a:xfrm>
                <a:custGeom>
                  <a:avLst/>
                  <a:gdLst/>
                  <a:ahLst/>
                  <a:cxnLst>
                    <a:cxn ang="0">
                      <a:pos x="17" y="40"/>
                    </a:cxn>
                    <a:cxn ang="0">
                      <a:pos x="0" y="86"/>
                    </a:cxn>
                    <a:cxn ang="0">
                      <a:pos x="6" y="105"/>
                    </a:cxn>
                    <a:cxn ang="0">
                      <a:pos x="34" y="108"/>
                    </a:cxn>
                    <a:cxn ang="0">
                      <a:pos x="58" y="108"/>
                    </a:cxn>
                    <a:cxn ang="0">
                      <a:pos x="66" y="89"/>
                    </a:cxn>
                    <a:cxn ang="0">
                      <a:pos x="70" y="71"/>
                    </a:cxn>
                    <a:cxn ang="0">
                      <a:pos x="96" y="71"/>
                    </a:cxn>
                    <a:cxn ang="0">
                      <a:pos x="92" y="43"/>
                    </a:cxn>
                    <a:cxn ang="0">
                      <a:pos x="92" y="15"/>
                    </a:cxn>
                    <a:cxn ang="0">
                      <a:pos x="66" y="0"/>
                    </a:cxn>
                    <a:cxn ang="0">
                      <a:pos x="64" y="31"/>
                    </a:cxn>
                    <a:cxn ang="0">
                      <a:pos x="79" y="49"/>
                    </a:cxn>
                    <a:cxn ang="0">
                      <a:pos x="55" y="49"/>
                    </a:cxn>
                    <a:cxn ang="0">
                      <a:pos x="47" y="62"/>
                    </a:cxn>
                    <a:cxn ang="0">
                      <a:pos x="17" y="40"/>
                    </a:cxn>
                  </a:cxnLst>
                  <a:rect l="0" t="0" r="r" b="b"/>
                  <a:pathLst>
                    <a:path w="96" h="108">
                      <a:moveTo>
                        <a:pt x="17" y="40"/>
                      </a:moveTo>
                      <a:lnTo>
                        <a:pt x="0" y="86"/>
                      </a:lnTo>
                      <a:lnTo>
                        <a:pt x="6" y="105"/>
                      </a:lnTo>
                      <a:lnTo>
                        <a:pt x="34" y="108"/>
                      </a:lnTo>
                      <a:lnTo>
                        <a:pt x="58" y="108"/>
                      </a:lnTo>
                      <a:lnTo>
                        <a:pt x="66" y="89"/>
                      </a:lnTo>
                      <a:lnTo>
                        <a:pt x="70" y="71"/>
                      </a:lnTo>
                      <a:lnTo>
                        <a:pt x="96" y="71"/>
                      </a:lnTo>
                      <a:lnTo>
                        <a:pt x="92" y="43"/>
                      </a:lnTo>
                      <a:lnTo>
                        <a:pt x="92" y="15"/>
                      </a:lnTo>
                      <a:lnTo>
                        <a:pt x="66" y="0"/>
                      </a:lnTo>
                      <a:lnTo>
                        <a:pt x="64" y="31"/>
                      </a:lnTo>
                      <a:lnTo>
                        <a:pt x="79" y="49"/>
                      </a:lnTo>
                      <a:lnTo>
                        <a:pt x="55" y="49"/>
                      </a:lnTo>
                      <a:lnTo>
                        <a:pt x="47" y="62"/>
                      </a:lnTo>
                      <a:lnTo>
                        <a:pt x="17" y="4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grpSp>
            <p:nvGrpSpPr>
              <p:cNvPr id="10261" name="Group 67"/>
              <p:cNvGrpSpPr>
                <a:grpSpLocks/>
              </p:cNvGrpSpPr>
              <p:nvPr/>
            </p:nvGrpSpPr>
            <p:grpSpPr bwMode="auto">
              <a:xfrm>
                <a:off x="4294" y="1104"/>
                <a:ext cx="1044" cy="2401"/>
                <a:chOff x="4294" y="1104"/>
                <a:chExt cx="1044" cy="2401"/>
              </a:xfrm>
            </p:grpSpPr>
            <p:grpSp>
              <p:nvGrpSpPr>
                <p:cNvPr id="10271" name="Group 68"/>
                <p:cNvGrpSpPr>
                  <a:grpSpLocks/>
                </p:cNvGrpSpPr>
                <p:nvPr/>
              </p:nvGrpSpPr>
              <p:grpSpPr bwMode="auto">
                <a:xfrm>
                  <a:off x="4461" y="1348"/>
                  <a:ext cx="239" cy="726"/>
                  <a:chOff x="4461" y="1348"/>
                  <a:chExt cx="239" cy="726"/>
                </a:xfrm>
              </p:grpSpPr>
              <p:sp>
                <p:nvSpPr>
                  <p:cNvPr id="38981" name="Freeform 69"/>
                  <p:cNvSpPr>
                    <a:spLocks/>
                  </p:cNvSpPr>
                  <p:nvPr/>
                </p:nvSpPr>
                <p:spPr bwMode="auto">
                  <a:xfrm>
                    <a:off x="4460" y="1994"/>
                    <a:ext cx="64" cy="81"/>
                  </a:xfrm>
                  <a:custGeom>
                    <a:avLst/>
                    <a:gdLst/>
                    <a:ahLst/>
                    <a:cxnLst>
                      <a:cxn ang="0">
                        <a:pos x="0" y="62"/>
                      </a:cxn>
                      <a:cxn ang="0">
                        <a:pos x="11" y="78"/>
                      </a:cxn>
                      <a:cxn ang="0">
                        <a:pos x="25" y="75"/>
                      </a:cxn>
                      <a:cxn ang="0">
                        <a:pos x="45" y="81"/>
                      </a:cxn>
                      <a:cxn ang="0">
                        <a:pos x="61" y="81"/>
                      </a:cxn>
                      <a:cxn ang="0">
                        <a:pos x="63" y="53"/>
                      </a:cxn>
                      <a:cxn ang="0">
                        <a:pos x="59" y="34"/>
                      </a:cxn>
                      <a:cxn ang="0">
                        <a:pos x="47" y="12"/>
                      </a:cxn>
                      <a:cxn ang="0">
                        <a:pos x="36" y="12"/>
                      </a:cxn>
                      <a:cxn ang="0">
                        <a:pos x="32" y="0"/>
                      </a:cxn>
                      <a:cxn ang="0">
                        <a:pos x="16" y="0"/>
                      </a:cxn>
                      <a:cxn ang="0">
                        <a:pos x="16" y="25"/>
                      </a:cxn>
                      <a:cxn ang="0">
                        <a:pos x="0" y="62"/>
                      </a:cxn>
                    </a:cxnLst>
                    <a:rect l="0" t="0" r="r" b="b"/>
                    <a:pathLst>
                      <a:path w="63" h="81">
                        <a:moveTo>
                          <a:pt x="0" y="62"/>
                        </a:moveTo>
                        <a:lnTo>
                          <a:pt x="11" y="78"/>
                        </a:lnTo>
                        <a:lnTo>
                          <a:pt x="25" y="75"/>
                        </a:lnTo>
                        <a:lnTo>
                          <a:pt x="45" y="81"/>
                        </a:lnTo>
                        <a:lnTo>
                          <a:pt x="61" y="81"/>
                        </a:lnTo>
                        <a:lnTo>
                          <a:pt x="63" y="53"/>
                        </a:lnTo>
                        <a:lnTo>
                          <a:pt x="59" y="34"/>
                        </a:lnTo>
                        <a:lnTo>
                          <a:pt x="47" y="12"/>
                        </a:lnTo>
                        <a:lnTo>
                          <a:pt x="36" y="12"/>
                        </a:lnTo>
                        <a:lnTo>
                          <a:pt x="32" y="0"/>
                        </a:lnTo>
                        <a:lnTo>
                          <a:pt x="16" y="0"/>
                        </a:lnTo>
                        <a:lnTo>
                          <a:pt x="16" y="25"/>
                        </a:lnTo>
                        <a:lnTo>
                          <a:pt x="0" y="62"/>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2" name="Freeform 70"/>
                  <p:cNvSpPr>
                    <a:spLocks/>
                  </p:cNvSpPr>
                  <p:nvPr/>
                </p:nvSpPr>
                <p:spPr bwMode="auto">
                  <a:xfrm>
                    <a:off x="4608" y="1866"/>
                    <a:ext cx="61" cy="101"/>
                  </a:xfrm>
                  <a:custGeom>
                    <a:avLst/>
                    <a:gdLst/>
                    <a:ahLst/>
                    <a:cxnLst>
                      <a:cxn ang="0">
                        <a:pos x="14" y="0"/>
                      </a:cxn>
                      <a:cxn ang="0">
                        <a:pos x="41" y="3"/>
                      </a:cxn>
                      <a:cxn ang="0">
                        <a:pos x="50" y="31"/>
                      </a:cxn>
                      <a:cxn ang="0">
                        <a:pos x="61" y="46"/>
                      </a:cxn>
                      <a:cxn ang="0">
                        <a:pos x="52" y="58"/>
                      </a:cxn>
                      <a:cxn ang="0">
                        <a:pos x="61" y="73"/>
                      </a:cxn>
                      <a:cxn ang="0">
                        <a:pos x="56" y="92"/>
                      </a:cxn>
                      <a:cxn ang="0">
                        <a:pos x="47" y="101"/>
                      </a:cxn>
                      <a:cxn ang="0">
                        <a:pos x="29" y="98"/>
                      </a:cxn>
                      <a:cxn ang="0">
                        <a:pos x="18" y="98"/>
                      </a:cxn>
                      <a:cxn ang="0">
                        <a:pos x="11" y="86"/>
                      </a:cxn>
                      <a:cxn ang="0">
                        <a:pos x="5" y="70"/>
                      </a:cxn>
                      <a:cxn ang="0">
                        <a:pos x="5" y="55"/>
                      </a:cxn>
                      <a:cxn ang="0">
                        <a:pos x="0" y="34"/>
                      </a:cxn>
                      <a:cxn ang="0">
                        <a:pos x="14" y="0"/>
                      </a:cxn>
                    </a:cxnLst>
                    <a:rect l="0" t="0" r="r" b="b"/>
                    <a:pathLst>
                      <a:path w="61" h="101">
                        <a:moveTo>
                          <a:pt x="14" y="0"/>
                        </a:moveTo>
                        <a:lnTo>
                          <a:pt x="41" y="3"/>
                        </a:lnTo>
                        <a:lnTo>
                          <a:pt x="50" y="31"/>
                        </a:lnTo>
                        <a:lnTo>
                          <a:pt x="61" y="46"/>
                        </a:lnTo>
                        <a:lnTo>
                          <a:pt x="52" y="58"/>
                        </a:lnTo>
                        <a:lnTo>
                          <a:pt x="61" y="73"/>
                        </a:lnTo>
                        <a:lnTo>
                          <a:pt x="56" y="92"/>
                        </a:lnTo>
                        <a:lnTo>
                          <a:pt x="47" y="101"/>
                        </a:lnTo>
                        <a:lnTo>
                          <a:pt x="29" y="98"/>
                        </a:lnTo>
                        <a:lnTo>
                          <a:pt x="18" y="98"/>
                        </a:lnTo>
                        <a:lnTo>
                          <a:pt x="11" y="86"/>
                        </a:lnTo>
                        <a:lnTo>
                          <a:pt x="5" y="70"/>
                        </a:lnTo>
                        <a:lnTo>
                          <a:pt x="5" y="55"/>
                        </a:lnTo>
                        <a:lnTo>
                          <a:pt x="0" y="34"/>
                        </a:lnTo>
                        <a:lnTo>
                          <a:pt x="14"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3" name="Freeform 71"/>
                  <p:cNvSpPr>
                    <a:spLocks/>
                  </p:cNvSpPr>
                  <p:nvPr/>
                </p:nvSpPr>
                <p:spPr bwMode="auto">
                  <a:xfrm>
                    <a:off x="4598" y="1349"/>
                    <a:ext cx="102" cy="94"/>
                  </a:xfrm>
                  <a:custGeom>
                    <a:avLst/>
                    <a:gdLst/>
                    <a:ahLst/>
                    <a:cxnLst>
                      <a:cxn ang="0">
                        <a:pos x="15" y="0"/>
                      </a:cxn>
                      <a:cxn ang="0">
                        <a:pos x="28" y="15"/>
                      </a:cxn>
                      <a:cxn ang="0">
                        <a:pos x="40" y="12"/>
                      </a:cxn>
                      <a:cxn ang="0">
                        <a:pos x="60" y="15"/>
                      </a:cxn>
                      <a:cxn ang="0">
                        <a:pos x="77" y="15"/>
                      </a:cxn>
                      <a:cxn ang="0">
                        <a:pos x="85" y="24"/>
                      </a:cxn>
                      <a:cxn ang="0">
                        <a:pos x="96" y="45"/>
                      </a:cxn>
                      <a:cxn ang="0">
                        <a:pos x="102" y="55"/>
                      </a:cxn>
                      <a:cxn ang="0">
                        <a:pos x="79" y="61"/>
                      </a:cxn>
                      <a:cxn ang="0">
                        <a:pos x="72" y="67"/>
                      </a:cxn>
                      <a:cxn ang="0">
                        <a:pos x="79" y="79"/>
                      </a:cxn>
                      <a:cxn ang="0">
                        <a:pos x="79" y="91"/>
                      </a:cxn>
                      <a:cxn ang="0">
                        <a:pos x="55" y="79"/>
                      </a:cxn>
                      <a:cxn ang="0">
                        <a:pos x="36" y="70"/>
                      </a:cxn>
                      <a:cxn ang="0">
                        <a:pos x="28" y="73"/>
                      </a:cxn>
                      <a:cxn ang="0">
                        <a:pos x="28" y="91"/>
                      </a:cxn>
                      <a:cxn ang="0">
                        <a:pos x="15" y="94"/>
                      </a:cxn>
                      <a:cxn ang="0">
                        <a:pos x="9" y="79"/>
                      </a:cxn>
                      <a:cxn ang="0">
                        <a:pos x="6" y="61"/>
                      </a:cxn>
                      <a:cxn ang="0">
                        <a:pos x="0" y="58"/>
                      </a:cxn>
                      <a:cxn ang="0">
                        <a:pos x="6" y="39"/>
                      </a:cxn>
                      <a:cxn ang="0">
                        <a:pos x="17" y="33"/>
                      </a:cxn>
                      <a:cxn ang="0">
                        <a:pos x="15" y="0"/>
                      </a:cxn>
                    </a:cxnLst>
                    <a:rect l="0" t="0" r="r" b="b"/>
                    <a:pathLst>
                      <a:path w="102" h="94">
                        <a:moveTo>
                          <a:pt x="15" y="0"/>
                        </a:moveTo>
                        <a:lnTo>
                          <a:pt x="28" y="15"/>
                        </a:lnTo>
                        <a:lnTo>
                          <a:pt x="40" y="12"/>
                        </a:lnTo>
                        <a:lnTo>
                          <a:pt x="60" y="15"/>
                        </a:lnTo>
                        <a:lnTo>
                          <a:pt x="77" y="15"/>
                        </a:lnTo>
                        <a:lnTo>
                          <a:pt x="85" y="24"/>
                        </a:lnTo>
                        <a:lnTo>
                          <a:pt x="96" y="45"/>
                        </a:lnTo>
                        <a:lnTo>
                          <a:pt x="102" y="55"/>
                        </a:lnTo>
                        <a:lnTo>
                          <a:pt x="79" y="61"/>
                        </a:lnTo>
                        <a:lnTo>
                          <a:pt x="72" y="67"/>
                        </a:lnTo>
                        <a:lnTo>
                          <a:pt x="79" y="79"/>
                        </a:lnTo>
                        <a:lnTo>
                          <a:pt x="79" y="91"/>
                        </a:lnTo>
                        <a:lnTo>
                          <a:pt x="55" y="79"/>
                        </a:lnTo>
                        <a:lnTo>
                          <a:pt x="36" y="70"/>
                        </a:lnTo>
                        <a:lnTo>
                          <a:pt x="28" y="73"/>
                        </a:lnTo>
                        <a:lnTo>
                          <a:pt x="28" y="91"/>
                        </a:lnTo>
                        <a:lnTo>
                          <a:pt x="15" y="94"/>
                        </a:lnTo>
                        <a:lnTo>
                          <a:pt x="9" y="79"/>
                        </a:lnTo>
                        <a:lnTo>
                          <a:pt x="6" y="61"/>
                        </a:lnTo>
                        <a:lnTo>
                          <a:pt x="0" y="58"/>
                        </a:lnTo>
                        <a:lnTo>
                          <a:pt x="6" y="39"/>
                        </a:lnTo>
                        <a:lnTo>
                          <a:pt x="17" y="33"/>
                        </a:lnTo>
                        <a:lnTo>
                          <a:pt x="15"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sp>
              <p:nvSpPr>
                <p:cNvPr id="38984" name="Freeform 72"/>
                <p:cNvSpPr>
                  <a:spLocks/>
                </p:cNvSpPr>
                <p:nvPr/>
              </p:nvSpPr>
              <p:spPr bwMode="auto">
                <a:xfrm>
                  <a:off x="4677" y="2804"/>
                  <a:ext cx="660" cy="701"/>
                </a:xfrm>
                <a:custGeom>
                  <a:avLst/>
                  <a:gdLst/>
                  <a:ahLst/>
                  <a:cxnLst>
                    <a:cxn ang="0">
                      <a:pos x="511" y="56"/>
                    </a:cxn>
                    <a:cxn ang="0">
                      <a:pos x="537" y="79"/>
                    </a:cxn>
                    <a:cxn ang="0">
                      <a:pos x="565" y="183"/>
                    </a:cxn>
                    <a:cxn ang="0">
                      <a:pos x="626" y="290"/>
                    </a:cxn>
                    <a:cxn ang="0">
                      <a:pos x="661" y="400"/>
                    </a:cxn>
                    <a:cxn ang="0">
                      <a:pos x="635" y="501"/>
                    </a:cxn>
                    <a:cxn ang="0">
                      <a:pos x="610" y="566"/>
                    </a:cxn>
                    <a:cxn ang="0">
                      <a:pos x="594" y="628"/>
                    </a:cxn>
                    <a:cxn ang="0">
                      <a:pos x="578" y="664"/>
                    </a:cxn>
                    <a:cxn ang="0">
                      <a:pos x="547" y="690"/>
                    </a:cxn>
                    <a:cxn ang="0">
                      <a:pos x="496" y="681"/>
                    </a:cxn>
                    <a:cxn ang="0">
                      <a:pos x="445" y="664"/>
                    </a:cxn>
                    <a:cxn ang="0">
                      <a:pos x="417" y="625"/>
                    </a:cxn>
                    <a:cxn ang="0">
                      <a:pos x="409" y="574"/>
                    </a:cxn>
                    <a:cxn ang="0">
                      <a:pos x="391" y="552"/>
                    </a:cxn>
                    <a:cxn ang="0">
                      <a:pos x="364" y="555"/>
                    </a:cxn>
                    <a:cxn ang="0">
                      <a:pos x="338" y="515"/>
                    </a:cxn>
                    <a:cxn ang="0">
                      <a:pos x="317" y="510"/>
                    </a:cxn>
                    <a:cxn ang="0">
                      <a:pos x="281" y="515"/>
                    </a:cxn>
                    <a:cxn ang="0">
                      <a:pos x="252" y="521"/>
                    </a:cxn>
                    <a:cxn ang="0">
                      <a:pos x="226" y="543"/>
                    </a:cxn>
                    <a:cxn ang="0">
                      <a:pos x="189" y="560"/>
                    </a:cxn>
                    <a:cxn ang="0">
                      <a:pos x="151" y="586"/>
                    </a:cxn>
                    <a:cxn ang="0">
                      <a:pos x="132" y="597"/>
                    </a:cxn>
                    <a:cxn ang="0">
                      <a:pos x="77" y="591"/>
                    </a:cxn>
                    <a:cxn ang="0">
                      <a:pos x="65" y="577"/>
                    </a:cxn>
                    <a:cxn ang="0">
                      <a:pos x="65" y="501"/>
                    </a:cxn>
                    <a:cxn ang="0">
                      <a:pos x="47" y="456"/>
                    </a:cxn>
                    <a:cxn ang="0">
                      <a:pos x="30" y="419"/>
                    </a:cxn>
                    <a:cxn ang="0">
                      <a:pos x="6" y="290"/>
                    </a:cxn>
                    <a:cxn ang="0">
                      <a:pos x="8" y="248"/>
                    </a:cxn>
                    <a:cxn ang="0">
                      <a:pos x="55" y="225"/>
                    </a:cxn>
                    <a:cxn ang="0">
                      <a:pos x="90" y="220"/>
                    </a:cxn>
                    <a:cxn ang="0">
                      <a:pos x="110" y="208"/>
                    </a:cxn>
                    <a:cxn ang="0">
                      <a:pos x="122" y="172"/>
                    </a:cxn>
                    <a:cxn ang="0">
                      <a:pos x="118" y="152"/>
                    </a:cxn>
                    <a:cxn ang="0">
                      <a:pos x="165" y="101"/>
                    </a:cxn>
                    <a:cxn ang="0">
                      <a:pos x="203" y="65"/>
                    </a:cxn>
                    <a:cxn ang="0">
                      <a:pos x="236" y="90"/>
                    </a:cxn>
                    <a:cxn ang="0">
                      <a:pos x="262" y="62"/>
                    </a:cxn>
                    <a:cxn ang="0">
                      <a:pos x="287" y="28"/>
                    </a:cxn>
                    <a:cxn ang="0">
                      <a:pos x="315" y="8"/>
                    </a:cxn>
                    <a:cxn ang="0">
                      <a:pos x="358" y="14"/>
                    </a:cxn>
                    <a:cxn ang="0">
                      <a:pos x="374" y="39"/>
                    </a:cxn>
                    <a:cxn ang="0">
                      <a:pos x="374" y="70"/>
                    </a:cxn>
                    <a:cxn ang="0">
                      <a:pos x="411" y="127"/>
                    </a:cxn>
                    <a:cxn ang="0">
                      <a:pos x="443" y="144"/>
                    </a:cxn>
                    <a:cxn ang="0">
                      <a:pos x="468" y="90"/>
                    </a:cxn>
                    <a:cxn ang="0">
                      <a:pos x="476" y="0"/>
                    </a:cxn>
                  </a:cxnLst>
                  <a:rect l="0" t="0" r="r" b="b"/>
                  <a:pathLst>
                    <a:path w="661" h="701">
                      <a:moveTo>
                        <a:pt x="476" y="0"/>
                      </a:moveTo>
                      <a:lnTo>
                        <a:pt x="511" y="0"/>
                      </a:lnTo>
                      <a:lnTo>
                        <a:pt x="511" y="56"/>
                      </a:lnTo>
                      <a:lnTo>
                        <a:pt x="525" y="70"/>
                      </a:lnTo>
                      <a:lnTo>
                        <a:pt x="529" y="79"/>
                      </a:lnTo>
                      <a:lnTo>
                        <a:pt x="537" y="79"/>
                      </a:lnTo>
                      <a:lnTo>
                        <a:pt x="541" y="90"/>
                      </a:lnTo>
                      <a:lnTo>
                        <a:pt x="545" y="146"/>
                      </a:lnTo>
                      <a:lnTo>
                        <a:pt x="565" y="183"/>
                      </a:lnTo>
                      <a:lnTo>
                        <a:pt x="594" y="236"/>
                      </a:lnTo>
                      <a:lnTo>
                        <a:pt x="594" y="245"/>
                      </a:lnTo>
                      <a:lnTo>
                        <a:pt x="626" y="290"/>
                      </a:lnTo>
                      <a:lnTo>
                        <a:pt x="626" y="298"/>
                      </a:lnTo>
                      <a:lnTo>
                        <a:pt x="657" y="335"/>
                      </a:lnTo>
                      <a:lnTo>
                        <a:pt x="661" y="400"/>
                      </a:lnTo>
                      <a:lnTo>
                        <a:pt x="657" y="459"/>
                      </a:lnTo>
                      <a:lnTo>
                        <a:pt x="647" y="487"/>
                      </a:lnTo>
                      <a:lnTo>
                        <a:pt x="635" y="501"/>
                      </a:lnTo>
                      <a:lnTo>
                        <a:pt x="631" y="529"/>
                      </a:lnTo>
                      <a:lnTo>
                        <a:pt x="620" y="555"/>
                      </a:lnTo>
                      <a:lnTo>
                        <a:pt x="610" y="566"/>
                      </a:lnTo>
                      <a:lnTo>
                        <a:pt x="612" y="574"/>
                      </a:lnTo>
                      <a:lnTo>
                        <a:pt x="600" y="591"/>
                      </a:lnTo>
                      <a:lnTo>
                        <a:pt x="594" y="628"/>
                      </a:lnTo>
                      <a:lnTo>
                        <a:pt x="592" y="648"/>
                      </a:lnTo>
                      <a:lnTo>
                        <a:pt x="580" y="656"/>
                      </a:lnTo>
                      <a:lnTo>
                        <a:pt x="578" y="664"/>
                      </a:lnTo>
                      <a:lnTo>
                        <a:pt x="571" y="681"/>
                      </a:lnTo>
                      <a:lnTo>
                        <a:pt x="557" y="684"/>
                      </a:lnTo>
                      <a:lnTo>
                        <a:pt x="547" y="690"/>
                      </a:lnTo>
                      <a:lnTo>
                        <a:pt x="533" y="701"/>
                      </a:lnTo>
                      <a:lnTo>
                        <a:pt x="515" y="678"/>
                      </a:lnTo>
                      <a:lnTo>
                        <a:pt x="496" y="681"/>
                      </a:lnTo>
                      <a:lnTo>
                        <a:pt x="490" y="681"/>
                      </a:lnTo>
                      <a:lnTo>
                        <a:pt x="462" y="687"/>
                      </a:lnTo>
                      <a:lnTo>
                        <a:pt x="445" y="664"/>
                      </a:lnTo>
                      <a:lnTo>
                        <a:pt x="433" y="642"/>
                      </a:lnTo>
                      <a:lnTo>
                        <a:pt x="425" y="645"/>
                      </a:lnTo>
                      <a:lnTo>
                        <a:pt x="417" y="625"/>
                      </a:lnTo>
                      <a:lnTo>
                        <a:pt x="413" y="608"/>
                      </a:lnTo>
                      <a:lnTo>
                        <a:pt x="409" y="602"/>
                      </a:lnTo>
                      <a:lnTo>
                        <a:pt x="409" y="574"/>
                      </a:lnTo>
                      <a:lnTo>
                        <a:pt x="411" y="557"/>
                      </a:lnTo>
                      <a:lnTo>
                        <a:pt x="407" y="546"/>
                      </a:lnTo>
                      <a:lnTo>
                        <a:pt x="391" y="552"/>
                      </a:lnTo>
                      <a:lnTo>
                        <a:pt x="384" y="555"/>
                      </a:lnTo>
                      <a:lnTo>
                        <a:pt x="370" y="555"/>
                      </a:lnTo>
                      <a:lnTo>
                        <a:pt x="364" y="555"/>
                      </a:lnTo>
                      <a:lnTo>
                        <a:pt x="358" y="555"/>
                      </a:lnTo>
                      <a:lnTo>
                        <a:pt x="348" y="538"/>
                      </a:lnTo>
                      <a:lnTo>
                        <a:pt x="338" y="515"/>
                      </a:lnTo>
                      <a:lnTo>
                        <a:pt x="336" y="518"/>
                      </a:lnTo>
                      <a:lnTo>
                        <a:pt x="319" y="518"/>
                      </a:lnTo>
                      <a:lnTo>
                        <a:pt x="317" y="510"/>
                      </a:lnTo>
                      <a:lnTo>
                        <a:pt x="307" y="518"/>
                      </a:lnTo>
                      <a:lnTo>
                        <a:pt x="297" y="515"/>
                      </a:lnTo>
                      <a:lnTo>
                        <a:pt x="281" y="515"/>
                      </a:lnTo>
                      <a:lnTo>
                        <a:pt x="271" y="510"/>
                      </a:lnTo>
                      <a:lnTo>
                        <a:pt x="268" y="518"/>
                      </a:lnTo>
                      <a:lnTo>
                        <a:pt x="252" y="521"/>
                      </a:lnTo>
                      <a:lnTo>
                        <a:pt x="248" y="515"/>
                      </a:lnTo>
                      <a:lnTo>
                        <a:pt x="238" y="529"/>
                      </a:lnTo>
                      <a:lnTo>
                        <a:pt x="226" y="543"/>
                      </a:lnTo>
                      <a:lnTo>
                        <a:pt x="218" y="543"/>
                      </a:lnTo>
                      <a:lnTo>
                        <a:pt x="207" y="560"/>
                      </a:lnTo>
                      <a:lnTo>
                        <a:pt x="189" y="560"/>
                      </a:lnTo>
                      <a:lnTo>
                        <a:pt x="175" y="566"/>
                      </a:lnTo>
                      <a:lnTo>
                        <a:pt x="159" y="574"/>
                      </a:lnTo>
                      <a:lnTo>
                        <a:pt x="151" y="586"/>
                      </a:lnTo>
                      <a:lnTo>
                        <a:pt x="146" y="583"/>
                      </a:lnTo>
                      <a:lnTo>
                        <a:pt x="140" y="594"/>
                      </a:lnTo>
                      <a:lnTo>
                        <a:pt x="132" y="597"/>
                      </a:lnTo>
                      <a:lnTo>
                        <a:pt x="122" y="611"/>
                      </a:lnTo>
                      <a:lnTo>
                        <a:pt x="90" y="611"/>
                      </a:lnTo>
                      <a:lnTo>
                        <a:pt x="77" y="591"/>
                      </a:lnTo>
                      <a:lnTo>
                        <a:pt x="75" y="583"/>
                      </a:lnTo>
                      <a:lnTo>
                        <a:pt x="71" y="591"/>
                      </a:lnTo>
                      <a:lnTo>
                        <a:pt x="65" y="577"/>
                      </a:lnTo>
                      <a:lnTo>
                        <a:pt x="67" y="541"/>
                      </a:lnTo>
                      <a:lnTo>
                        <a:pt x="71" y="518"/>
                      </a:lnTo>
                      <a:lnTo>
                        <a:pt x="65" y="501"/>
                      </a:lnTo>
                      <a:lnTo>
                        <a:pt x="59" y="484"/>
                      </a:lnTo>
                      <a:lnTo>
                        <a:pt x="57" y="465"/>
                      </a:lnTo>
                      <a:lnTo>
                        <a:pt x="47" y="456"/>
                      </a:lnTo>
                      <a:lnTo>
                        <a:pt x="45" y="453"/>
                      </a:lnTo>
                      <a:lnTo>
                        <a:pt x="43" y="445"/>
                      </a:lnTo>
                      <a:lnTo>
                        <a:pt x="30" y="419"/>
                      </a:lnTo>
                      <a:lnTo>
                        <a:pt x="12" y="358"/>
                      </a:lnTo>
                      <a:lnTo>
                        <a:pt x="6" y="315"/>
                      </a:lnTo>
                      <a:lnTo>
                        <a:pt x="6" y="290"/>
                      </a:lnTo>
                      <a:lnTo>
                        <a:pt x="0" y="282"/>
                      </a:lnTo>
                      <a:lnTo>
                        <a:pt x="2" y="259"/>
                      </a:lnTo>
                      <a:lnTo>
                        <a:pt x="8" y="248"/>
                      </a:lnTo>
                      <a:lnTo>
                        <a:pt x="30" y="217"/>
                      </a:lnTo>
                      <a:lnTo>
                        <a:pt x="51" y="220"/>
                      </a:lnTo>
                      <a:lnTo>
                        <a:pt x="55" y="225"/>
                      </a:lnTo>
                      <a:lnTo>
                        <a:pt x="83" y="225"/>
                      </a:lnTo>
                      <a:lnTo>
                        <a:pt x="85" y="217"/>
                      </a:lnTo>
                      <a:lnTo>
                        <a:pt x="90" y="220"/>
                      </a:lnTo>
                      <a:lnTo>
                        <a:pt x="98" y="211"/>
                      </a:lnTo>
                      <a:lnTo>
                        <a:pt x="104" y="214"/>
                      </a:lnTo>
                      <a:lnTo>
                        <a:pt x="110" y="208"/>
                      </a:lnTo>
                      <a:lnTo>
                        <a:pt x="108" y="200"/>
                      </a:lnTo>
                      <a:lnTo>
                        <a:pt x="114" y="180"/>
                      </a:lnTo>
                      <a:lnTo>
                        <a:pt x="122" y="172"/>
                      </a:lnTo>
                      <a:lnTo>
                        <a:pt x="118" y="166"/>
                      </a:lnTo>
                      <a:lnTo>
                        <a:pt x="122" y="160"/>
                      </a:lnTo>
                      <a:lnTo>
                        <a:pt x="118" y="152"/>
                      </a:lnTo>
                      <a:lnTo>
                        <a:pt x="130" y="138"/>
                      </a:lnTo>
                      <a:lnTo>
                        <a:pt x="148" y="135"/>
                      </a:lnTo>
                      <a:lnTo>
                        <a:pt x="165" y="101"/>
                      </a:lnTo>
                      <a:lnTo>
                        <a:pt x="187" y="73"/>
                      </a:lnTo>
                      <a:lnTo>
                        <a:pt x="197" y="70"/>
                      </a:lnTo>
                      <a:lnTo>
                        <a:pt x="203" y="65"/>
                      </a:lnTo>
                      <a:lnTo>
                        <a:pt x="212" y="65"/>
                      </a:lnTo>
                      <a:lnTo>
                        <a:pt x="230" y="87"/>
                      </a:lnTo>
                      <a:lnTo>
                        <a:pt x="236" y="90"/>
                      </a:lnTo>
                      <a:lnTo>
                        <a:pt x="242" y="79"/>
                      </a:lnTo>
                      <a:lnTo>
                        <a:pt x="254" y="65"/>
                      </a:lnTo>
                      <a:lnTo>
                        <a:pt x="262" y="62"/>
                      </a:lnTo>
                      <a:lnTo>
                        <a:pt x="270" y="39"/>
                      </a:lnTo>
                      <a:lnTo>
                        <a:pt x="277" y="37"/>
                      </a:lnTo>
                      <a:lnTo>
                        <a:pt x="287" y="28"/>
                      </a:lnTo>
                      <a:lnTo>
                        <a:pt x="297" y="20"/>
                      </a:lnTo>
                      <a:lnTo>
                        <a:pt x="307" y="20"/>
                      </a:lnTo>
                      <a:lnTo>
                        <a:pt x="315" y="8"/>
                      </a:lnTo>
                      <a:lnTo>
                        <a:pt x="327" y="8"/>
                      </a:lnTo>
                      <a:lnTo>
                        <a:pt x="340" y="8"/>
                      </a:lnTo>
                      <a:lnTo>
                        <a:pt x="358" y="14"/>
                      </a:lnTo>
                      <a:lnTo>
                        <a:pt x="370" y="25"/>
                      </a:lnTo>
                      <a:lnTo>
                        <a:pt x="372" y="34"/>
                      </a:lnTo>
                      <a:lnTo>
                        <a:pt x="374" y="39"/>
                      </a:lnTo>
                      <a:lnTo>
                        <a:pt x="376" y="53"/>
                      </a:lnTo>
                      <a:lnTo>
                        <a:pt x="374" y="59"/>
                      </a:lnTo>
                      <a:lnTo>
                        <a:pt x="374" y="70"/>
                      </a:lnTo>
                      <a:lnTo>
                        <a:pt x="372" y="79"/>
                      </a:lnTo>
                      <a:lnTo>
                        <a:pt x="401" y="110"/>
                      </a:lnTo>
                      <a:lnTo>
                        <a:pt x="411" y="127"/>
                      </a:lnTo>
                      <a:lnTo>
                        <a:pt x="423" y="132"/>
                      </a:lnTo>
                      <a:lnTo>
                        <a:pt x="435" y="141"/>
                      </a:lnTo>
                      <a:lnTo>
                        <a:pt x="443" y="144"/>
                      </a:lnTo>
                      <a:lnTo>
                        <a:pt x="454" y="135"/>
                      </a:lnTo>
                      <a:lnTo>
                        <a:pt x="464" y="110"/>
                      </a:lnTo>
                      <a:lnTo>
                        <a:pt x="468" y="90"/>
                      </a:lnTo>
                      <a:lnTo>
                        <a:pt x="472" y="53"/>
                      </a:lnTo>
                      <a:lnTo>
                        <a:pt x="476" y="37"/>
                      </a:lnTo>
                      <a:lnTo>
                        <a:pt x="476"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5" name="Freeform 73"/>
                <p:cNvSpPr>
                  <a:spLocks/>
                </p:cNvSpPr>
                <p:nvPr/>
              </p:nvSpPr>
              <p:spPr bwMode="auto">
                <a:xfrm>
                  <a:off x="4524" y="2654"/>
                  <a:ext cx="370" cy="102"/>
                </a:xfrm>
                <a:custGeom>
                  <a:avLst/>
                  <a:gdLst/>
                  <a:ahLst/>
                  <a:cxnLst>
                    <a:cxn ang="0">
                      <a:pos x="28" y="15"/>
                    </a:cxn>
                    <a:cxn ang="0">
                      <a:pos x="74" y="15"/>
                    </a:cxn>
                    <a:cxn ang="0">
                      <a:pos x="101" y="18"/>
                    </a:cxn>
                    <a:cxn ang="0">
                      <a:pos x="125" y="48"/>
                    </a:cxn>
                    <a:cxn ang="0">
                      <a:pos x="147" y="54"/>
                    </a:cxn>
                    <a:cxn ang="0">
                      <a:pos x="181" y="66"/>
                    </a:cxn>
                    <a:cxn ang="0">
                      <a:pos x="201" y="72"/>
                    </a:cxn>
                    <a:cxn ang="0">
                      <a:pos x="209" y="48"/>
                    </a:cxn>
                    <a:cxn ang="0">
                      <a:pos x="253" y="54"/>
                    </a:cxn>
                    <a:cxn ang="0">
                      <a:pos x="284" y="63"/>
                    </a:cxn>
                    <a:cxn ang="0">
                      <a:pos x="306" y="66"/>
                    </a:cxn>
                    <a:cxn ang="0">
                      <a:pos x="322" y="54"/>
                    </a:cxn>
                    <a:cxn ang="0">
                      <a:pos x="348" y="48"/>
                    </a:cxn>
                    <a:cxn ang="0">
                      <a:pos x="370" y="42"/>
                    </a:cxn>
                    <a:cxn ang="0">
                      <a:pos x="364" y="72"/>
                    </a:cxn>
                    <a:cxn ang="0">
                      <a:pos x="348" y="81"/>
                    </a:cxn>
                    <a:cxn ang="0">
                      <a:pos x="336" y="84"/>
                    </a:cxn>
                    <a:cxn ang="0">
                      <a:pos x="320" y="93"/>
                    </a:cxn>
                    <a:cxn ang="0">
                      <a:pos x="304" y="93"/>
                    </a:cxn>
                    <a:cxn ang="0">
                      <a:pos x="290" y="96"/>
                    </a:cxn>
                    <a:cxn ang="0">
                      <a:pos x="269" y="102"/>
                    </a:cxn>
                    <a:cxn ang="0">
                      <a:pos x="255" y="81"/>
                    </a:cxn>
                    <a:cxn ang="0">
                      <a:pos x="239" y="102"/>
                    </a:cxn>
                    <a:cxn ang="0">
                      <a:pos x="217" y="81"/>
                    </a:cxn>
                    <a:cxn ang="0">
                      <a:pos x="205" y="84"/>
                    </a:cxn>
                    <a:cxn ang="0">
                      <a:pos x="187" y="93"/>
                    </a:cxn>
                    <a:cxn ang="0">
                      <a:pos x="169" y="87"/>
                    </a:cxn>
                    <a:cxn ang="0">
                      <a:pos x="149" y="84"/>
                    </a:cxn>
                    <a:cxn ang="0">
                      <a:pos x="129" y="93"/>
                    </a:cxn>
                    <a:cxn ang="0">
                      <a:pos x="103" y="78"/>
                    </a:cxn>
                    <a:cxn ang="0">
                      <a:pos x="68" y="69"/>
                    </a:cxn>
                    <a:cxn ang="0">
                      <a:pos x="42" y="60"/>
                    </a:cxn>
                    <a:cxn ang="0">
                      <a:pos x="16" y="45"/>
                    </a:cxn>
                    <a:cxn ang="0">
                      <a:pos x="2" y="39"/>
                    </a:cxn>
                    <a:cxn ang="0">
                      <a:pos x="0" y="0"/>
                    </a:cxn>
                  </a:cxnLst>
                  <a:rect l="0" t="0" r="r" b="b"/>
                  <a:pathLst>
                    <a:path w="370" h="102">
                      <a:moveTo>
                        <a:pt x="0" y="0"/>
                      </a:moveTo>
                      <a:lnTo>
                        <a:pt x="28" y="15"/>
                      </a:lnTo>
                      <a:lnTo>
                        <a:pt x="52" y="15"/>
                      </a:lnTo>
                      <a:lnTo>
                        <a:pt x="74" y="15"/>
                      </a:lnTo>
                      <a:lnTo>
                        <a:pt x="90" y="15"/>
                      </a:lnTo>
                      <a:lnTo>
                        <a:pt x="101" y="18"/>
                      </a:lnTo>
                      <a:lnTo>
                        <a:pt x="117" y="27"/>
                      </a:lnTo>
                      <a:lnTo>
                        <a:pt x="125" y="48"/>
                      </a:lnTo>
                      <a:lnTo>
                        <a:pt x="133" y="57"/>
                      </a:lnTo>
                      <a:lnTo>
                        <a:pt x="147" y="54"/>
                      </a:lnTo>
                      <a:lnTo>
                        <a:pt x="163" y="54"/>
                      </a:lnTo>
                      <a:lnTo>
                        <a:pt x="181" y="66"/>
                      </a:lnTo>
                      <a:lnTo>
                        <a:pt x="193" y="72"/>
                      </a:lnTo>
                      <a:lnTo>
                        <a:pt x="201" y="72"/>
                      </a:lnTo>
                      <a:lnTo>
                        <a:pt x="203" y="57"/>
                      </a:lnTo>
                      <a:lnTo>
                        <a:pt x="209" y="48"/>
                      </a:lnTo>
                      <a:lnTo>
                        <a:pt x="233" y="54"/>
                      </a:lnTo>
                      <a:lnTo>
                        <a:pt x="253" y="54"/>
                      </a:lnTo>
                      <a:lnTo>
                        <a:pt x="271" y="54"/>
                      </a:lnTo>
                      <a:lnTo>
                        <a:pt x="284" y="63"/>
                      </a:lnTo>
                      <a:lnTo>
                        <a:pt x="292" y="69"/>
                      </a:lnTo>
                      <a:lnTo>
                        <a:pt x="306" y="66"/>
                      </a:lnTo>
                      <a:lnTo>
                        <a:pt x="316" y="60"/>
                      </a:lnTo>
                      <a:lnTo>
                        <a:pt x="322" y="54"/>
                      </a:lnTo>
                      <a:lnTo>
                        <a:pt x="338" y="54"/>
                      </a:lnTo>
                      <a:lnTo>
                        <a:pt x="348" y="48"/>
                      </a:lnTo>
                      <a:lnTo>
                        <a:pt x="362" y="42"/>
                      </a:lnTo>
                      <a:lnTo>
                        <a:pt x="370" y="42"/>
                      </a:lnTo>
                      <a:lnTo>
                        <a:pt x="368" y="63"/>
                      </a:lnTo>
                      <a:lnTo>
                        <a:pt x="364" y="72"/>
                      </a:lnTo>
                      <a:lnTo>
                        <a:pt x="356" y="81"/>
                      </a:lnTo>
                      <a:lnTo>
                        <a:pt x="348" y="81"/>
                      </a:lnTo>
                      <a:lnTo>
                        <a:pt x="346" y="81"/>
                      </a:lnTo>
                      <a:lnTo>
                        <a:pt x="336" y="84"/>
                      </a:lnTo>
                      <a:lnTo>
                        <a:pt x="328" y="96"/>
                      </a:lnTo>
                      <a:lnTo>
                        <a:pt x="320" y="93"/>
                      </a:lnTo>
                      <a:lnTo>
                        <a:pt x="312" y="87"/>
                      </a:lnTo>
                      <a:lnTo>
                        <a:pt x="304" y="93"/>
                      </a:lnTo>
                      <a:lnTo>
                        <a:pt x="296" y="96"/>
                      </a:lnTo>
                      <a:lnTo>
                        <a:pt x="290" y="96"/>
                      </a:lnTo>
                      <a:lnTo>
                        <a:pt x="284" y="102"/>
                      </a:lnTo>
                      <a:lnTo>
                        <a:pt x="269" y="102"/>
                      </a:lnTo>
                      <a:lnTo>
                        <a:pt x="263" y="93"/>
                      </a:lnTo>
                      <a:lnTo>
                        <a:pt x="255" y="81"/>
                      </a:lnTo>
                      <a:lnTo>
                        <a:pt x="245" y="93"/>
                      </a:lnTo>
                      <a:lnTo>
                        <a:pt x="239" y="102"/>
                      </a:lnTo>
                      <a:lnTo>
                        <a:pt x="231" y="102"/>
                      </a:lnTo>
                      <a:lnTo>
                        <a:pt x="217" y="81"/>
                      </a:lnTo>
                      <a:lnTo>
                        <a:pt x="213" y="84"/>
                      </a:lnTo>
                      <a:lnTo>
                        <a:pt x="205" y="84"/>
                      </a:lnTo>
                      <a:lnTo>
                        <a:pt x="199" y="96"/>
                      </a:lnTo>
                      <a:lnTo>
                        <a:pt x="187" y="93"/>
                      </a:lnTo>
                      <a:lnTo>
                        <a:pt x="175" y="93"/>
                      </a:lnTo>
                      <a:lnTo>
                        <a:pt x="169" y="87"/>
                      </a:lnTo>
                      <a:lnTo>
                        <a:pt x="161" y="81"/>
                      </a:lnTo>
                      <a:lnTo>
                        <a:pt x="149" y="84"/>
                      </a:lnTo>
                      <a:lnTo>
                        <a:pt x="137" y="96"/>
                      </a:lnTo>
                      <a:lnTo>
                        <a:pt x="129" y="93"/>
                      </a:lnTo>
                      <a:lnTo>
                        <a:pt x="117" y="87"/>
                      </a:lnTo>
                      <a:lnTo>
                        <a:pt x="103" y="78"/>
                      </a:lnTo>
                      <a:lnTo>
                        <a:pt x="92" y="78"/>
                      </a:lnTo>
                      <a:lnTo>
                        <a:pt x="68" y="69"/>
                      </a:lnTo>
                      <a:lnTo>
                        <a:pt x="52" y="63"/>
                      </a:lnTo>
                      <a:lnTo>
                        <a:pt x="42" y="60"/>
                      </a:lnTo>
                      <a:lnTo>
                        <a:pt x="26" y="57"/>
                      </a:lnTo>
                      <a:lnTo>
                        <a:pt x="16" y="45"/>
                      </a:lnTo>
                      <a:lnTo>
                        <a:pt x="6" y="42"/>
                      </a:lnTo>
                      <a:lnTo>
                        <a:pt x="2" y="39"/>
                      </a:lnTo>
                      <a:lnTo>
                        <a:pt x="0" y="33"/>
                      </a:lnTo>
                      <a:lnTo>
                        <a:pt x="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6" name="Freeform 74"/>
                <p:cNvSpPr>
                  <a:spLocks/>
                </p:cNvSpPr>
                <p:nvPr/>
              </p:nvSpPr>
              <p:spPr bwMode="auto">
                <a:xfrm>
                  <a:off x="4722" y="2469"/>
                  <a:ext cx="172" cy="189"/>
                </a:xfrm>
                <a:custGeom>
                  <a:avLst/>
                  <a:gdLst/>
                  <a:ahLst/>
                  <a:cxnLst>
                    <a:cxn ang="0">
                      <a:pos x="84" y="3"/>
                    </a:cxn>
                    <a:cxn ang="0">
                      <a:pos x="143" y="0"/>
                    </a:cxn>
                    <a:cxn ang="0">
                      <a:pos x="154" y="23"/>
                    </a:cxn>
                    <a:cxn ang="0">
                      <a:pos x="137" y="38"/>
                    </a:cxn>
                    <a:cxn ang="0">
                      <a:pos x="133" y="49"/>
                    </a:cxn>
                    <a:cxn ang="0">
                      <a:pos x="121" y="64"/>
                    </a:cxn>
                    <a:cxn ang="0">
                      <a:pos x="106" y="67"/>
                    </a:cxn>
                    <a:cxn ang="0">
                      <a:pos x="92" y="58"/>
                    </a:cxn>
                    <a:cxn ang="0">
                      <a:pos x="76" y="38"/>
                    </a:cxn>
                    <a:cxn ang="0">
                      <a:pos x="55" y="38"/>
                    </a:cxn>
                    <a:cxn ang="0">
                      <a:pos x="53" y="67"/>
                    </a:cxn>
                    <a:cxn ang="0">
                      <a:pos x="55" y="84"/>
                    </a:cxn>
                    <a:cxn ang="0">
                      <a:pos x="76" y="73"/>
                    </a:cxn>
                    <a:cxn ang="0">
                      <a:pos x="90" y="79"/>
                    </a:cxn>
                    <a:cxn ang="0">
                      <a:pos x="86" y="96"/>
                    </a:cxn>
                    <a:cxn ang="0">
                      <a:pos x="84" y="108"/>
                    </a:cxn>
                    <a:cxn ang="0">
                      <a:pos x="86" y="125"/>
                    </a:cxn>
                    <a:cxn ang="0">
                      <a:pos x="96" y="134"/>
                    </a:cxn>
                    <a:cxn ang="0">
                      <a:pos x="92" y="154"/>
                    </a:cxn>
                    <a:cxn ang="0">
                      <a:pos x="86" y="177"/>
                    </a:cxn>
                    <a:cxn ang="0">
                      <a:pos x="72" y="183"/>
                    </a:cxn>
                    <a:cxn ang="0">
                      <a:pos x="66" y="172"/>
                    </a:cxn>
                    <a:cxn ang="0">
                      <a:pos x="57" y="145"/>
                    </a:cxn>
                    <a:cxn ang="0">
                      <a:pos x="57" y="119"/>
                    </a:cxn>
                    <a:cxn ang="0">
                      <a:pos x="37" y="119"/>
                    </a:cxn>
                    <a:cxn ang="0">
                      <a:pos x="25" y="122"/>
                    </a:cxn>
                    <a:cxn ang="0">
                      <a:pos x="41" y="134"/>
                    </a:cxn>
                    <a:cxn ang="0">
                      <a:pos x="49" y="151"/>
                    </a:cxn>
                    <a:cxn ang="0">
                      <a:pos x="43" y="174"/>
                    </a:cxn>
                    <a:cxn ang="0">
                      <a:pos x="31" y="189"/>
                    </a:cxn>
                    <a:cxn ang="0">
                      <a:pos x="31" y="172"/>
                    </a:cxn>
                    <a:cxn ang="0">
                      <a:pos x="23" y="151"/>
                    </a:cxn>
                    <a:cxn ang="0">
                      <a:pos x="10" y="134"/>
                    </a:cxn>
                    <a:cxn ang="0">
                      <a:pos x="2" y="113"/>
                    </a:cxn>
                    <a:cxn ang="0">
                      <a:pos x="16" y="90"/>
                    </a:cxn>
                    <a:cxn ang="0">
                      <a:pos x="25" y="61"/>
                    </a:cxn>
                    <a:cxn ang="0">
                      <a:pos x="27" y="41"/>
                    </a:cxn>
                    <a:cxn ang="0">
                      <a:pos x="25" y="23"/>
                    </a:cxn>
                  </a:cxnLst>
                  <a:rect l="0" t="0" r="r" b="b"/>
                  <a:pathLst>
                    <a:path w="172" h="189">
                      <a:moveTo>
                        <a:pt x="43" y="0"/>
                      </a:moveTo>
                      <a:lnTo>
                        <a:pt x="84" y="3"/>
                      </a:lnTo>
                      <a:lnTo>
                        <a:pt x="123" y="3"/>
                      </a:lnTo>
                      <a:lnTo>
                        <a:pt x="143" y="0"/>
                      </a:lnTo>
                      <a:lnTo>
                        <a:pt x="172" y="17"/>
                      </a:lnTo>
                      <a:lnTo>
                        <a:pt x="154" y="23"/>
                      </a:lnTo>
                      <a:lnTo>
                        <a:pt x="143" y="32"/>
                      </a:lnTo>
                      <a:lnTo>
                        <a:pt x="137" y="38"/>
                      </a:lnTo>
                      <a:lnTo>
                        <a:pt x="133" y="44"/>
                      </a:lnTo>
                      <a:lnTo>
                        <a:pt x="133" y="49"/>
                      </a:lnTo>
                      <a:lnTo>
                        <a:pt x="133" y="58"/>
                      </a:lnTo>
                      <a:lnTo>
                        <a:pt x="121" y="64"/>
                      </a:lnTo>
                      <a:lnTo>
                        <a:pt x="111" y="64"/>
                      </a:lnTo>
                      <a:lnTo>
                        <a:pt x="106" y="67"/>
                      </a:lnTo>
                      <a:lnTo>
                        <a:pt x="96" y="67"/>
                      </a:lnTo>
                      <a:lnTo>
                        <a:pt x="92" y="58"/>
                      </a:lnTo>
                      <a:lnTo>
                        <a:pt x="84" y="47"/>
                      </a:lnTo>
                      <a:lnTo>
                        <a:pt x="76" y="38"/>
                      </a:lnTo>
                      <a:lnTo>
                        <a:pt x="59" y="38"/>
                      </a:lnTo>
                      <a:lnTo>
                        <a:pt x="55" y="38"/>
                      </a:lnTo>
                      <a:lnTo>
                        <a:pt x="51" y="52"/>
                      </a:lnTo>
                      <a:lnTo>
                        <a:pt x="53" y="67"/>
                      </a:lnTo>
                      <a:lnTo>
                        <a:pt x="53" y="76"/>
                      </a:lnTo>
                      <a:lnTo>
                        <a:pt x="55" y="84"/>
                      </a:lnTo>
                      <a:lnTo>
                        <a:pt x="63" y="81"/>
                      </a:lnTo>
                      <a:lnTo>
                        <a:pt x="76" y="73"/>
                      </a:lnTo>
                      <a:lnTo>
                        <a:pt x="84" y="73"/>
                      </a:lnTo>
                      <a:lnTo>
                        <a:pt x="90" y="79"/>
                      </a:lnTo>
                      <a:lnTo>
                        <a:pt x="90" y="84"/>
                      </a:lnTo>
                      <a:lnTo>
                        <a:pt x="86" y="96"/>
                      </a:lnTo>
                      <a:lnTo>
                        <a:pt x="84" y="102"/>
                      </a:lnTo>
                      <a:lnTo>
                        <a:pt x="84" y="108"/>
                      </a:lnTo>
                      <a:lnTo>
                        <a:pt x="82" y="116"/>
                      </a:lnTo>
                      <a:lnTo>
                        <a:pt x="86" y="125"/>
                      </a:lnTo>
                      <a:lnTo>
                        <a:pt x="94" y="137"/>
                      </a:lnTo>
                      <a:lnTo>
                        <a:pt x="96" y="134"/>
                      </a:lnTo>
                      <a:lnTo>
                        <a:pt x="96" y="145"/>
                      </a:lnTo>
                      <a:lnTo>
                        <a:pt x="92" y="154"/>
                      </a:lnTo>
                      <a:lnTo>
                        <a:pt x="88" y="163"/>
                      </a:lnTo>
                      <a:lnTo>
                        <a:pt x="86" y="177"/>
                      </a:lnTo>
                      <a:lnTo>
                        <a:pt x="78" y="183"/>
                      </a:lnTo>
                      <a:lnTo>
                        <a:pt x="72" y="183"/>
                      </a:lnTo>
                      <a:lnTo>
                        <a:pt x="66" y="183"/>
                      </a:lnTo>
                      <a:lnTo>
                        <a:pt x="66" y="172"/>
                      </a:lnTo>
                      <a:lnTo>
                        <a:pt x="63" y="151"/>
                      </a:lnTo>
                      <a:lnTo>
                        <a:pt x="57" y="145"/>
                      </a:lnTo>
                      <a:lnTo>
                        <a:pt x="55" y="137"/>
                      </a:lnTo>
                      <a:lnTo>
                        <a:pt x="57" y="119"/>
                      </a:lnTo>
                      <a:lnTo>
                        <a:pt x="51" y="113"/>
                      </a:lnTo>
                      <a:lnTo>
                        <a:pt x="37" y="119"/>
                      </a:lnTo>
                      <a:lnTo>
                        <a:pt x="31" y="113"/>
                      </a:lnTo>
                      <a:lnTo>
                        <a:pt x="25" y="122"/>
                      </a:lnTo>
                      <a:lnTo>
                        <a:pt x="31" y="128"/>
                      </a:lnTo>
                      <a:lnTo>
                        <a:pt x="41" y="134"/>
                      </a:lnTo>
                      <a:lnTo>
                        <a:pt x="43" y="140"/>
                      </a:lnTo>
                      <a:lnTo>
                        <a:pt x="49" y="151"/>
                      </a:lnTo>
                      <a:lnTo>
                        <a:pt x="49" y="160"/>
                      </a:lnTo>
                      <a:lnTo>
                        <a:pt x="43" y="174"/>
                      </a:lnTo>
                      <a:lnTo>
                        <a:pt x="35" y="186"/>
                      </a:lnTo>
                      <a:lnTo>
                        <a:pt x="31" y="189"/>
                      </a:lnTo>
                      <a:lnTo>
                        <a:pt x="31" y="180"/>
                      </a:lnTo>
                      <a:lnTo>
                        <a:pt x="31" y="172"/>
                      </a:lnTo>
                      <a:lnTo>
                        <a:pt x="33" y="160"/>
                      </a:lnTo>
                      <a:lnTo>
                        <a:pt x="23" y="151"/>
                      </a:lnTo>
                      <a:lnTo>
                        <a:pt x="12" y="142"/>
                      </a:lnTo>
                      <a:lnTo>
                        <a:pt x="10" y="134"/>
                      </a:lnTo>
                      <a:lnTo>
                        <a:pt x="0" y="128"/>
                      </a:lnTo>
                      <a:lnTo>
                        <a:pt x="2" y="113"/>
                      </a:lnTo>
                      <a:lnTo>
                        <a:pt x="10" y="105"/>
                      </a:lnTo>
                      <a:lnTo>
                        <a:pt x="16" y="90"/>
                      </a:lnTo>
                      <a:lnTo>
                        <a:pt x="23" y="76"/>
                      </a:lnTo>
                      <a:lnTo>
                        <a:pt x="25" y="61"/>
                      </a:lnTo>
                      <a:lnTo>
                        <a:pt x="23" y="47"/>
                      </a:lnTo>
                      <a:lnTo>
                        <a:pt x="27" y="41"/>
                      </a:lnTo>
                      <a:lnTo>
                        <a:pt x="31" y="35"/>
                      </a:lnTo>
                      <a:lnTo>
                        <a:pt x="25" y="23"/>
                      </a:lnTo>
                      <a:lnTo>
                        <a:pt x="43"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7" name="Freeform 75"/>
                <p:cNvSpPr>
                  <a:spLocks/>
                </p:cNvSpPr>
                <p:nvPr/>
              </p:nvSpPr>
              <p:spPr bwMode="auto">
                <a:xfrm>
                  <a:off x="4550" y="2388"/>
                  <a:ext cx="188" cy="256"/>
                </a:xfrm>
                <a:custGeom>
                  <a:avLst/>
                  <a:gdLst/>
                  <a:ahLst/>
                  <a:cxnLst>
                    <a:cxn ang="0">
                      <a:pos x="0" y="85"/>
                    </a:cxn>
                    <a:cxn ang="0">
                      <a:pos x="39" y="46"/>
                    </a:cxn>
                    <a:cxn ang="0">
                      <a:pos x="59" y="28"/>
                    </a:cxn>
                    <a:cxn ang="0">
                      <a:pos x="69" y="14"/>
                    </a:cxn>
                    <a:cxn ang="0">
                      <a:pos x="100" y="0"/>
                    </a:cxn>
                    <a:cxn ang="0">
                      <a:pos x="116" y="31"/>
                    </a:cxn>
                    <a:cxn ang="0">
                      <a:pos x="132" y="17"/>
                    </a:cxn>
                    <a:cxn ang="0">
                      <a:pos x="138" y="9"/>
                    </a:cxn>
                    <a:cxn ang="0">
                      <a:pos x="152" y="0"/>
                    </a:cxn>
                    <a:cxn ang="0">
                      <a:pos x="161" y="0"/>
                    </a:cxn>
                    <a:cxn ang="0">
                      <a:pos x="163" y="11"/>
                    </a:cxn>
                    <a:cxn ang="0">
                      <a:pos x="163" y="20"/>
                    </a:cxn>
                    <a:cxn ang="0">
                      <a:pos x="154" y="34"/>
                    </a:cxn>
                    <a:cxn ang="0">
                      <a:pos x="154" y="43"/>
                    </a:cxn>
                    <a:cxn ang="0">
                      <a:pos x="177" y="80"/>
                    </a:cxn>
                    <a:cxn ang="0">
                      <a:pos x="181" y="102"/>
                    </a:cxn>
                    <a:cxn ang="0">
                      <a:pos x="187" y="102"/>
                    </a:cxn>
                    <a:cxn ang="0">
                      <a:pos x="189" y="114"/>
                    </a:cxn>
                    <a:cxn ang="0">
                      <a:pos x="181" y="125"/>
                    </a:cxn>
                    <a:cxn ang="0">
                      <a:pos x="175" y="119"/>
                    </a:cxn>
                    <a:cxn ang="0">
                      <a:pos x="161" y="128"/>
                    </a:cxn>
                    <a:cxn ang="0">
                      <a:pos x="163" y="151"/>
                    </a:cxn>
                    <a:cxn ang="0">
                      <a:pos x="146" y="165"/>
                    </a:cxn>
                    <a:cxn ang="0">
                      <a:pos x="146" y="202"/>
                    </a:cxn>
                    <a:cxn ang="0">
                      <a:pos x="146" y="228"/>
                    </a:cxn>
                    <a:cxn ang="0">
                      <a:pos x="138" y="239"/>
                    </a:cxn>
                    <a:cxn ang="0">
                      <a:pos x="132" y="256"/>
                    </a:cxn>
                    <a:cxn ang="0">
                      <a:pos x="124" y="253"/>
                    </a:cxn>
                    <a:cxn ang="0">
                      <a:pos x="112" y="245"/>
                    </a:cxn>
                    <a:cxn ang="0">
                      <a:pos x="102" y="236"/>
                    </a:cxn>
                    <a:cxn ang="0">
                      <a:pos x="93" y="222"/>
                    </a:cxn>
                    <a:cxn ang="0">
                      <a:pos x="65" y="225"/>
                    </a:cxn>
                    <a:cxn ang="0">
                      <a:pos x="41" y="216"/>
                    </a:cxn>
                    <a:cxn ang="0">
                      <a:pos x="24" y="193"/>
                    </a:cxn>
                    <a:cxn ang="0">
                      <a:pos x="14" y="176"/>
                    </a:cxn>
                    <a:cxn ang="0">
                      <a:pos x="6" y="162"/>
                    </a:cxn>
                    <a:cxn ang="0">
                      <a:pos x="6" y="134"/>
                    </a:cxn>
                    <a:cxn ang="0">
                      <a:pos x="0" y="85"/>
                    </a:cxn>
                  </a:cxnLst>
                  <a:rect l="0" t="0" r="r" b="b"/>
                  <a:pathLst>
                    <a:path w="189" h="256">
                      <a:moveTo>
                        <a:pt x="0" y="85"/>
                      </a:moveTo>
                      <a:lnTo>
                        <a:pt x="39" y="46"/>
                      </a:lnTo>
                      <a:lnTo>
                        <a:pt x="59" y="28"/>
                      </a:lnTo>
                      <a:lnTo>
                        <a:pt x="69" y="14"/>
                      </a:lnTo>
                      <a:lnTo>
                        <a:pt x="100" y="0"/>
                      </a:lnTo>
                      <a:lnTo>
                        <a:pt x="116" y="31"/>
                      </a:lnTo>
                      <a:lnTo>
                        <a:pt x="132" y="17"/>
                      </a:lnTo>
                      <a:lnTo>
                        <a:pt x="138" y="9"/>
                      </a:lnTo>
                      <a:lnTo>
                        <a:pt x="152" y="0"/>
                      </a:lnTo>
                      <a:lnTo>
                        <a:pt x="161" y="0"/>
                      </a:lnTo>
                      <a:lnTo>
                        <a:pt x="163" y="11"/>
                      </a:lnTo>
                      <a:lnTo>
                        <a:pt x="163" y="20"/>
                      </a:lnTo>
                      <a:lnTo>
                        <a:pt x="154" y="34"/>
                      </a:lnTo>
                      <a:lnTo>
                        <a:pt x="154" y="43"/>
                      </a:lnTo>
                      <a:lnTo>
                        <a:pt x="177" y="80"/>
                      </a:lnTo>
                      <a:lnTo>
                        <a:pt x="181" y="102"/>
                      </a:lnTo>
                      <a:lnTo>
                        <a:pt x="187" y="102"/>
                      </a:lnTo>
                      <a:lnTo>
                        <a:pt x="189" y="114"/>
                      </a:lnTo>
                      <a:lnTo>
                        <a:pt x="181" y="125"/>
                      </a:lnTo>
                      <a:lnTo>
                        <a:pt x="175" y="119"/>
                      </a:lnTo>
                      <a:lnTo>
                        <a:pt x="161" y="128"/>
                      </a:lnTo>
                      <a:lnTo>
                        <a:pt x="163" y="151"/>
                      </a:lnTo>
                      <a:lnTo>
                        <a:pt x="146" y="165"/>
                      </a:lnTo>
                      <a:lnTo>
                        <a:pt x="146" y="202"/>
                      </a:lnTo>
                      <a:lnTo>
                        <a:pt x="146" y="228"/>
                      </a:lnTo>
                      <a:lnTo>
                        <a:pt x="138" y="239"/>
                      </a:lnTo>
                      <a:lnTo>
                        <a:pt x="132" y="256"/>
                      </a:lnTo>
                      <a:lnTo>
                        <a:pt x="124" y="253"/>
                      </a:lnTo>
                      <a:lnTo>
                        <a:pt x="112" y="245"/>
                      </a:lnTo>
                      <a:lnTo>
                        <a:pt x="102" y="236"/>
                      </a:lnTo>
                      <a:lnTo>
                        <a:pt x="93" y="222"/>
                      </a:lnTo>
                      <a:lnTo>
                        <a:pt x="65" y="225"/>
                      </a:lnTo>
                      <a:lnTo>
                        <a:pt x="41" y="216"/>
                      </a:lnTo>
                      <a:lnTo>
                        <a:pt x="24" y="193"/>
                      </a:lnTo>
                      <a:lnTo>
                        <a:pt x="14" y="176"/>
                      </a:lnTo>
                      <a:lnTo>
                        <a:pt x="6" y="162"/>
                      </a:lnTo>
                      <a:lnTo>
                        <a:pt x="6" y="134"/>
                      </a:lnTo>
                      <a:lnTo>
                        <a:pt x="0" y="85"/>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8" name="Freeform 76"/>
                <p:cNvSpPr>
                  <a:spLocks/>
                </p:cNvSpPr>
                <p:nvPr/>
              </p:nvSpPr>
              <p:spPr bwMode="auto">
                <a:xfrm>
                  <a:off x="4934" y="2530"/>
                  <a:ext cx="355" cy="242"/>
                </a:xfrm>
                <a:custGeom>
                  <a:avLst/>
                  <a:gdLst/>
                  <a:ahLst/>
                  <a:cxnLst>
                    <a:cxn ang="0">
                      <a:pos x="32" y="3"/>
                    </a:cxn>
                    <a:cxn ang="0">
                      <a:pos x="70" y="40"/>
                    </a:cxn>
                    <a:cxn ang="0">
                      <a:pos x="76" y="58"/>
                    </a:cxn>
                    <a:cxn ang="0">
                      <a:pos x="98" y="49"/>
                    </a:cxn>
                    <a:cxn ang="0">
                      <a:pos x="110" y="55"/>
                    </a:cxn>
                    <a:cxn ang="0">
                      <a:pos x="124" y="40"/>
                    </a:cxn>
                    <a:cxn ang="0">
                      <a:pos x="144" y="32"/>
                    </a:cxn>
                    <a:cxn ang="0">
                      <a:pos x="189" y="49"/>
                    </a:cxn>
                    <a:cxn ang="0">
                      <a:pos x="217" y="69"/>
                    </a:cxn>
                    <a:cxn ang="0">
                      <a:pos x="239" y="84"/>
                    </a:cxn>
                    <a:cxn ang="0">
                      <a:pos x="277" y="115"/>
                    </a:cxn>
                    <a:cxn ang="0">
                      <a:pos x="281" y="133"/>
                    </a:cxn>
                    <a:cxn ang="0">
                      <a:pos x="299" y="147"/>
                    </a:cxn>
                    <a:cxn ang="0">
                      <a:pos x="313" y="153"/>
                    </a:cxn>
                    <a:cxn ang="0">
                      <a:pos x="329" y="182"/>
                    </a:cxn>
                    <a:cxn ang="0">
                      <a:pos x="341" y="199"/>
                    </a:cxn>
                    <a:cxn ang="0">
                      <a:pos x="343" y="242"/>
                    </a:cxn>
                    <a:cxn ang="0">
                      <a:pos x="327" y="242"/>
                    </a:cxn>
                    <a:cxn ang="0">
                      <a:pos x="317" y="233"/>
                    </a:cxn>
                    <a:cxn ang="0">
                      <a:pos x="281" y="190"/>
                    </a:cxn>
                    <a:cxn ang="0">
                      <a:pos x="245" y="190"/>
                    </a:cxn>
                    <a:cxn ang="0">
                      <a:pos x="233" y="205"/>
                    </a:cxn>
                    <a:cxn ang="0">
                      <a:pos x="223" y="213"/>
                    </a:cxn>
                    <a:cxn ang="0">
                      <a:pos x="201" y="225"/>
                    </a:cxn>
                    <a:cxn ang="0">
                      <a:pos x="181" y="219"/>
                    </a:cxn>
                    <a:cxn ang="0">
                      <a:pos x="164" y="219"/>
                    </a:cxn>
                    <a:cxn ang="0">
                      <a:pos x="142" y="164"/>
                    </a:cxn>
                    <a:cxn ang="0">
                      <a:pos x="116" y="115"/>
                    </a:cxn>
                    <a:cxn ang="0">
                      <a:pos x="84" y="98"/>
                    </a:cxn>
                    <a:cxn ang="0">
                      <a:pos x="54" y="95"/>
                    </a:cxn>
                    <a:cxn ang="0">
                      <a:pos x="24" y="78"/>
                    </a:cxn>
                    <a:cxn ang="0">
                      <a:pos x="26" y="26"/>
                    </a:cxn>
                  </a:cxnLst>
                  <a:rect l="0" t="0" r="r" b="b"/>
                  <a:pathLst>
                    <a:path w="355" h="242">
                      <a:moveTo>
                        <a:pt x="0" y="0"/>
                      </a:moveTo>
                      <a:lnTo>
                        <a:pt x="32" y="3"/>
                      </a:lnTo>
                      <a:lnTo>
                        <a:pt x="58" y="6"/>
                      </a:lnTo>
                      <a:lnTo>
                        <a:pt x="70" y="40"/>
                      </a:lnTo>
                      <a:lnTo>
                        <a:pt x="72" y="52"/>
                      </a:lnTo>
                      <a:lnTo>
                        <a:pt x="76" y="58"/>
                      </a:lnTo>
                      <a:lnTo>
                        <a:pt x="84" y="49"/>
                      </a:lnTo>
                      <a:lnTo>
                        <a:pt x="98" y="49"/>
                      </a:lnTo>
                      <a:lnTo>
                        <a:pt x="106" y="58"/>
                      </a:lnTo>
                      <a:lnTo>
                        <a:pt x="110" y="55"/>
                      </a:lnTo>
                      <a:lnTo>
                        <a:pt x="122" y="40"/>
                      </a:lnTo>
                      <a:lnTo>
                        <a:pt x="124" y="40"/>
                      </a:lnTo>
                      <a:lnTo>
                        <a:pt x="134" y="32"/>
                      </a:lnTo>
                      <a:lnTo>
                        <a:pt x="144" y="32"/>
                      </a:lnTo>
                      <a:lnTo>
                        <a:pt x="176" y="49"/>
                      </a:lnTo>
                      <a:lnTo>
                        <a:pt x="189" y="49"/>
                      </a:lnTo>
                      <a:lnTo>
                        <a:pt x="203" y="63"/>
                      </a:lnTo>
                      <a:lnTo>
                        <a:pt x="217" y="69"/>
                      </a:lnTo>
                      <a:lnTo>
                        <a:pt x="229" y="81"/>
                      </a:lnTo>
                      <a:lnTo>
                        <a:pt x="239" y="84"/>
                      </a:lnTo>
                      <a:lnTo>
                        <a:pt x="265" y="95"/>
                      </a:lnTo>
                      <a:lnTo>
                        <a:pt x="277" y="115"/>
                      </a:lnTo>
                      <a:lnTo>
                        <a:pt x="283" y="127"/>
                      </a:lnTo>
                      <a:lnTo>
                        <a:pt x="281" y="133"/>
                      </a:lnTo>
                      <a:lnTo>
                        <a:pt x="291" y="144"/>
                      </a:lnTo>
                      <a:lnTo>
                        <a:pt x="299" y="147"/>
                      </a:lnTo>
                      <a:lnTo>
                        <a:pt x="303" y="150"/>
                      </a:lnTo>
                      <a:lnTo>
                        <a:pt x="313" y="153"/>
                      </a:lnTo>
                      <a:lnTo>
                        <a:pt x="329" y="170"/>
                      </a:lnTo>
                      <a:lnTo>
                        <a:pt x="329" y="182"/>
                      </a:lnTo>
                      <a:lnTo>
                        <a:pt x="339" y="193"/>
                      </a:lnTo>
                      <a:lnTo>
                        <a:pt x="341" y="199"/>
                      </a:lnTo>
                      <a:lnTo>
                        <a:pt x="355" y="222"/>
                      </a:lnTo>
                      <a:lnTo>
                        <a:pt x="343" y="242"/>
                      </a:lnTo>
                      <a:lnTo>
                        <a:pt x="339" y="242"/>
                      </a:lnTo>
                      <a:lnTo>
                        <a:pt x="327" y="242"/>
                      </a:lnTo>
                      <a:lnTo>
                        <a:pt x="323" y="233"/>
                      </a:lnTo>
                      <a:lnTo>
                        <a:pt x="317" y="233"/>
                      </a:lnTo>
                      <a:lnTo>
                        <a:pt x="311" y="236"/>
                      </a:lnTo>
                      <a:lnTo>
                        <a:pt x="281" y="190"/>
                      </a:lnTo>
                      <a:lnTo>
                        <a:pt x="263" y="193"/>
                      </a:lnTo>
                      <a:lnTo>
                        <a:pt x="245" y="190"/>
                      </a:lnTo>
                      <a:lnTo>
                        <a:pt x="239" y="196"/>
                      </a:lnTo>
                      <a:lnTo>
                        <a:pt x="233" y="205"/>
                      </a:lnTo>
                      <a:lnTo>
                        <a:pt x="231" y="199"/>
                      </a:lnTo>
                      <a:lnTo>
                        <a:pt x="223" y="213"/>
                      </a:lnTo>
                      <a:lnTo>
                        <a:pt x="211" y="233"/>
                      </a:lnTo>
                      <a:lnTo>
                        <a:pt x="201" y="225"/>
                      </a:lnTo>
                      <a:lnTo>
                        <a:pt x="189" y="219"/>
                      </a:lnTo>
                      <a:lnTo>
                        <a:pt x="181" y="219"/>
                      </a:lnTo>
                      <a:lnTo>
                        <a:pt x="170" y="213"/>
                      </a:lnTo>
                      <a:lnTo>
                        <a:pt x="164" y="219"/>
                      </a:lnTo>
                      <a:lnTo>
                        <a:pt x="156" y="190"/>
                      </a:lnTo>
                      <a:lnTo>
                        <a:pt x="142" y="164"/>
                      </a:lnTo>
                      <a:lnTo>
                        <a:pt x="128" y="133"/>
                      </a:lnTo>
                      <a:lnTo>
                        <a:pt x="116" y="115"/>
                      </a:lnTo>
                      <a:lnTo>
                        <a:pt x="106" y="98"/>
                      </a:lnTo>
                      <a:lnTo>
                        <a:pt x="84" y="98"/>
                      </a:lnTo>
                      <a:lnTo>
                        <a:pt x="64" y="107"/>
                      </a:lnTo>
                      <a:lnTo>
                        <a:pt x="54" y="95"/>
                      </a:lnTo>
                      <a:lnTo>
                        <a:pt x="34" y="86"/>
                      </a:lnTo>
                      <a:lnTo>
                        <a:pt x="24" y="78"/>
                      </a:lnTo>
                      <a:lnTo>
                        <a:pt x="24" y="43"/>
                      </a:lnTo>
                      <a:lnTo>
                        <a:pt x="26" y="26"/>
                      </a:lnTo>
                      <a:lnTo>
                        <a:pt x="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9" name="Freeform 77"/>
                <p:cNvSpPr>
                  <a:spLocks/>
                </p:cNvSpPr>
                <p:nvPr/>
              </p:nvSpPr>
              <p:spPr bwMode="auto">
                <a:xfrm>
                  <a:off x="4294" y="2363"/>
                  <a:ext cx="216" cy="318"/>
                </a:xfrm>
                <a:custGeom>
                  <a:avLst/>
                  <a:gdLst/>
                  <a:ahLst/>
                  <a:cxnLst>
                    <a:cxn ang="0">
                      <a:pos x="0" y="9"/>
                    </a:cxn>
                    <a:cxn ang="0">
                      <a:pos x="22" y="0"/>
                    </a:cxn>
                    <a:cxn ang="0">
                      <a:pos x="48" y="14"/>
                    </a:cxn>
                    <a:cxn ang="0">
                      <a:pos x="52" y="29"/>
                    </a:cxn>
                    <a:cxn ang="0">
                      <a:pos x="52" y="34"/>
                    </a:cxn>
                    <a:cxn ang="0">
                      <a:pos x="58" y="37"/>
                    </a:cxn>
                    <a:cxn ang="0">
                      <a:pos x="58" y="43"/>
                    </a:cxn>
                    <a:cxn ang="0">
                      <a:pos x="66" y="46"/>
                    </a:cxn>
                    <a:cxn ang="0">
                      <a:pos x="66" y="57"/>
                    </a:cxn>
                    <a:cxn ang="0">
                      <a:pos x="92" y="91"/>
                    </a:cxn>
                    <a:cxn ang="0">
                      <a:pos x="96" y="91"/>
                    </a:cxn>
                    <a:cxn ang="0">
                      <a:pos x="100" y="100"/>
                    </a:cxn>
                    <a:cxn ang="0">
                      <a:pos x="104" y="109"/>
                    </a:cxn>
                    <a:cxn ang="0">
                      <a:pos x="108" y="109"/>
                    </a:cxn>
                    <a:cxn ang="0">
                      <a:pos x="126" y="120"/>
                    </a:cxn>
                    <a:cxn ang="0">
                      <a:pos x="160" y="126"/>
                    </a:cxn>
                    <a:cxn ang="0">
                      <a:pos x="162" y="166"/>
                    </a:cxn>
                    <a:cxn ang="0">
                      <a:pos x="170" y="171"/>
                    </a:cxn>
                    <a:cxn ang="0">
                      <a:pos x="168" y="186"/>
                    </a:cxn>
                    <a:cxn ang="0">
                      <a:pos x="188" y="206"/>
                    </a:cxn>
                    <a:cxn ang="0">
                      <a:pos x="206" y="214"/>
                    </a:cxn>
                    <a:cxn ang="0">
                      <a:pos x="206" y="280"/>
                    </a:cxn>
                    <a:cxn ang="0">
                      <a:pos x="216" y="306"/>
                    </a:cxn>
                    <a:cxn ang="0">
                      <a:pos x="210" y="314"/>
                    </a:cxn>
                    <a:cxn ang="0">
                      <a:pos x="198" y="317"/>
                    </a:cxn>
                    <a:cxn ang="0">
                      <a:pos x="196" y="294"/>
                    </a:cxn>
                    <a:cxn ang="0">
                      <a:pos x="176" y="317"/>
                    </a:cxn>
                    <a:cxn ang="0">
                      <a:pos x="162" y="283"/>
                    </a:cxn>
                    <a:cxn ang="0">
                      <a:pos x="154" y="260"/>
                    </a:cxn>
                    <a:cxn ang="0">
                      <a:pos x="130" y="228"/>
                    </a:cxn>
                    <a:cxn ang="0">
                      <a:pos x="124" y="228"/>
                    </a:cxn>
                    <a:cxn ang="0">
                      <a:pos x="102" y="211"/>
                    </a:cxn>
                    <a:cxn ang="0">
                      <a:pos x="98" y="194"/>
                    </a:cxn>
                    <a:cxn ang="0">
                      <a:pos x="98" y="183"/>
                    </a:cxn>
                    <a:cxn ang="0">
                      <a:pos x="80" y="137"/>
                    </a:cxn>
                    <a:cxn ang="0">
                      <a:pos x="72" y="109"/>
                    </a:cxn>
                    <a:cxn ang="0">
                      <a:pos x="50" y="83"/>
                    </a:cxn>
                    <a:cxn ang="0">
                      <a:pos x="20" y="43"/>
                    </a:cxn>
                    <a:cxn ang="0">
                      <a:pos x="0" y="9"/>
                    </a:cxn>
                  </a:cxnLst>
                  <a:rect l="0" t="0" r="r" b="b"/>
                  <a:pathLst>
                    <a:path w="216" h="317">
                      <a:moveTo>
                        <a:pt x="0" y="9"/>
                      </a:moveTo>
                      <a:lnTo>
                        <a:pt x="22" y="0"/>
                      </a:lnTo>
                      <a:lnTo>
                        <a:pt x="48" y="14"/>
                      </a:lnTo>
                      <a:lnTo>
                        <a:pt x="52" y="29"/>
                      </a:lnTo>
                      <a:lnTo>
                        <a:pt x="52" y="34"/>
                      </a:lnTo>
                      <a:lnTo>
                        <a:pt x="58" y="37"/>
                      </a:lnTo>
                      <a:lnTo>
                        <a:pt x="58" y="43"/>
                      </a:lnTo>
                      <a:lnTo>
                        <a:pt x="66" y="46"/>
                      </a:lnTo>
                      <a:lnTo>
                        <a:pt x="66" y="57"/>
                      </a:lnTo>
                      <a:lnTo>
                        <a:pt x="92" y="91"/>
                      </a:lnTo>
                      <a:lnTo>
                        <a:pt x="96" y="91"/>
                      </a:lnTo>
                      <a:lnTo>
                        <a:pt x="100" y="100"/>
                      </a:lnTo>
                      <a:lnTo>
                        <a:pt x="104" y="109"/>
                      </a:lnTo>
                      <a:lnTo>
                        <a:pt x="108" y="109"/>
                      </a:lnTo>
                      <a:lnTo>
                        <a:pt x="126" y="120"/>
                      </a:lnTo>
                      <a:lnTo>
                        <a:pt x="160" y="126"/>
                      </a:lnTo>
                      <a:lnTo>
                        <a:pt x="162" y="166"/>
                      </a:lnTo>
                      <a:lnTo>
                        <a:pt x="170" y="171"/>
                      </a:lnTo>
                      <a:lnTo>
                        <a:pt x="168" y="186"/>
                      </a:lnTo>
                      <a:lnTo>
                        <a:pt x="188" y="206"/>
                      </a:lnTo>
                      <a:lnTo>
                        <a:pt x="206" y="214"/>
                      </a:lnTo>
                      <a:lnTo>
                        <a:pt x="206" y="280"/>
                      </a:lnTo>
                      <a:lnTo>
                        <a:pt x="216" y="306"/>
                      </a:lnTo>
                      <a:lnTo>
                        <a:pt x="210" y="314"/>
                      </a:lnTo>
                      <a:lnTo>
                        <a:pt x="198" y="317"/>
                      </a:lnTo>
                      <a:lnTo>
                        <a:pt x="196" y="294"/>
                      </a:lnTo>
                      <a:lnTo>
                        <a:pt x="176" y="317"/>
                      </a:lnTo>
                      <a:lnTo>
                        <a:pt x="162" y="283"/>
                      </a:lnTo>
                      <a:lnTo>
                        <a:pt x="154" y="260"/>
                      </a:lnTo>
                      <a:lnTo>
                        <a:pt x="130" y="228"/>
                      </a:lnTo>
                      <a:lnTo>
                        <a:pt x="124" y="228"/>
                      </a:lnTo>
                      <a:lnTo>
                        <a:pt x="102" y="211"/>
                      </a:lnTo>
                      <a:lnTo>
                        <a:pt x="98" y="194"/>
                      </a:lnTo>
                      <a:lnTo>
                        <a:pt x="98" y="183"/>
                      </a:lnTo>
                      <a:lnTo>
                        <a:pt x="80" y="137"/>
                      </a:lnTo>
                      <a:lnTo>
                        <a:pt x="72" y="109"/>
                      </a:lnTo>
                      <a:lnTo>
                        <a:pt x="50" y="83"/>
                      </a:lnTo>
                      <a:lnTo>
                        <a:pt x="20" y="43"/>
                      </a:lnTo>
                      <a:lnTo>
                        <a:pt x="0" y="9"/>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90" name="Freeform 78"/>
                <p:cNvSpPr>
                  <a:spLocks/>
                </p:cNvSpPr>
                <p:nvPr/>
              </p:nvSpPr>
              <p:spPr bwMode="auto">
                <a:xfrm>
                  <a:off x="4665" y="2029"/>
                  <a:ext cx="211" cy="349"/>
                </a:xfrm>
                <a:custGeom>
                  <a:avLst/>
                  <a:gdLst/>
                  <a:ahLst/>
                  <a:cxnLst>
                    <a:cxn ang="0">
                      <a:pos x="14" y="0"/>
                    </a:cxn>
                    <a:cxn ang="0">
                      <a:pos x="33" y="0"/>
                    </a:cxn>
                    <a:cxn ang="0">
                      <a:pos x="53" y="37"/>
                    </a:cxn>
                    <a:cxn ang="0">
                      <a:pos x="49" y="71"/>
                    </a:cxn>
                    <a:cxn ang="0">
                      <a:pos x="61" y="83"/>
                    </a:cxn>
                    <a:cxn ang="0">
                      <a:pos x="67" y="106"/>
                    </a:cxn>
                    <a:cxn ang="0">
                      <a:pos x="82" y="117"/>
                    </a:cxn>
                    <a:cxn ang="0">
                      <a:pos x="98" y="120"/>
                    </a:cxn>
                    <a:cxn ang="0">
                      <a:pos x="122" y="138"/>
                    </a:cxn>
                    <a:cxn ang="0">
                      <a:pos x="139" y="158"/>
                    </a:cxn>
                    <a:cxn ang="0">
                      <a:pos x="143" y="158"/>
                    </a:cxn>
                    <a:cxn ang="0">
                      <a:pos x="163" y="175"/>
                    </a:cxn>
                    <a:cxn ang="0">
                      <a:pos x="163" y="218"/>
                    </a:cxn>
                    <a:cxn ang="0">
                      <a:pos x="169" y="238"/>
                    </a:cxn>
                    <a:cxn ang="0">
                      <a:pos x="175" y="249"/>
                    </a:cxn>
                    <a:cxn ang="0">
                      <a:pos x="183" y="261"/>
                    </a:cxn>
                    <a:cxn ang="0">
                      <a:pos x="192" y="275"/>
                    </a:cxn>
                    <a:cxn ang="0">
                      <a:pos x="196" y="292"/>
                    </a:cxn>
                    <a:cxn ang="0">
                      <a:pos x="212" y="306"/>
                    </a:cxn>
                    <a:cxn ang="0">
                      <a:pos x="210" y="323"/>
                    </a:cxn>
                    <a:cxn ang="0">
                      <a:pos x="194" y="326"/>
                    </a:cxn>
                    <a:cxn ang="0">
                      <a:pos x="188" y="312"/>
                    </a:cxn>
                    <a:cxn ang="0">
                      <a:pos x="175" y="312"/>
                    </a:cxn>
                    <a:cxn ang="0">
                      <a:pos x="175" y="349"/>
                    </a:cxn>
                    <a:cxn ang="0">
                      <a:pos x="165" y="349"/>
                    </a:cxn>
                    <a:cxn ang="0">
                      <a:pos x="153" y="332"/>
                    </a:cxn>
                    <a:cxn ang="0">
                      <a:pos x="145" y="323"/>
                    </a:cxn>
                    <a:cxn ang="0">
                      <a:pos x="145" y="303"/>
                    </a:cxn>
                    <a:cxn ang="0">
                      <a:pos x="126" y="303"/>
                    </a:cxn>
                    <a:cxn ang="0">
                      <a:pos x="120" y="323"/>
                    </a:cxn>
                    <a:cxn ang="0">
                      <a:pos x="114" y="303"/>
                    </a:cxn>
                    <a:cxn ang="0">
                      <a:pos x="112" y="283"/>
                    </a:cxn>
                    <a:cxn ang="0">
                      <a:pos x="135" y="275"/>
                    </a:cxn>
                    <a:cxn ang="0">
                      <a:pos x="147" y="281"/>
                    </a:cxn>
                    <a:cxn ang="0">
                      <a:pos x="149" y="246"/>
                    </a:cxn>
                    <a:cxn ang="0">
                      <a:pos x="137" y="235"/>
                    </a:cxn>
                    <a:cxn ang="0">
                      <a:pos x="128" y="206"/>
                    </a:cxn>
                    <a:cxn ang="0">
                      <a:pos x="122" y="172"/>
                    </a:cxn>
                    <a:cxn ang="0">
                      <a:pos x="100" y="161"/>
                    </a:cxn>
                    <a:cxn ang="0">
                      <a:pos x="90" y="146"/>
                    </a:cxn>
                    <a:cxn ang="0">
                      <a:pos x="71" y="138"/>
                    </a:cxn>
                    <a:cxn ang="0">
                      <a:pos x="82" y="169"/>
                    </a:cxn>
                    <a:cxn ang="0">
                      <a:pos x="61" y="184"/>
                    </a:cxn>
                    <a:cxn ang="0">
                      <a:pos x="49" y="149"/>
                    </a:cxn>
                    <a:cxn ang="0">
                      <a:pos x="39" y="141"/>
                    </a:cxn>
                    <a:cxn ang="0">
                      <a:pos x="39" y="120"/>
                    </a:cxn>
                    <a:cxn ang="0">
                      <a:pos x="24" y="97"/>
                    </a:cxn>
                    <a:cxn ang="0">
                      <a:pos x="8" y="83"/>
                    </a:cxn>
                    <a:cxn ang="0">
                      <a:pos x="0" y="68"/>
                    </a:cxn>
                    <a:cxn ang="0">
                      <a:pos x="4" y="57"/>
                    </a:cxn>
                    <a:cxn ang="0">
                      <a:pos x="16" y="63"/>
                    </a:cxn>
                    <a:cxn ang="0">
                      <a:pos x="20" y="48"/>
                    </a:cxn>
                    <a:cxn ang="0">
                      <a:pos x="16" y="29"/>
                    </a:cxn>
                    <a:cxn ang="0">
                      <a:pos x="14" y="0"/>
                    </a:cxn>
                  </a:cxnLst>
                  <a:rect l="0" t="0" r="r" b="b"/>
                  <a:pathLst>
                    <a:path w="212" h="349">
                      <a:moveTo>
                        <a:pt x="14" y="0"/>
                      </a:moveTo>
                      <a:lnTo>
                        <a:pt x="33" y="0"/>
                      </a:lnTo>
                      <a:lnTo>
                        <a:pt x="53" y="37"/>
                      </a:lnTo>
                      <a:lnTo>
                        <a:pt x="49" y="71"/>
                      </a:lnTo>
                      <a:lnTo>
                        <a:pt x="61" y="83"/>
                      </a:lnTo>
                      <a:lnTo>
                        <a:pt x="67" y="106"/>
                      </a:lnTo>
                      <a:lnTo>
                        <a:pt x="82" y="117"/>
                      </a:lnTo>
                      <a:lnTo>
                        <a:pt x="98" y="120"/>
                      </a:lnTo>
                      <a:lnTo>
                        <a:pt x="122" y="138"/>
                      </a:lnTo>
                      <a:lnTo>
                        <a:pt x="139" y="158"/>
                      </a:lnTo>
                      <a:lnTo>
                        <a:pt x="143" y="158"/>
                      </a:lnTo>
                      <a:lnTo>
                        <a:pt x="163" y="175"/>
                      </a:lnTo>
                      <a:lnTo>
                        <a:pt x="163" y="218"/>
                      </a:lnTo>
                      <a:lnTo>
                        <a:pt x="169" y="238"/>
                      </a:lnTo>
                      <a:lnTo>
                        <a:pt x="175" y="249"/>
                      </a:lnTo>
                      <a:lnTo>
                        <a:pt x="183" y="261"/>
                      </a:lnTo>
                      <a:lnTo>
                        <a:pt x="192" y="275"/>
                      </a:lnTo>
                      <a:lnTo>
                        <a:pt x="196" y="292"/>
                      </a:lnTo>
                      <a:lnTo>
                        <a:pt x="212" y="306"/>
                      </a:lnTo>
                      <a:lnTo>
                        <a:pt x="210" y="323"/>
                      </a:lnTo>
                      <a:lnTo>
                        <a:pt x="194" y="326"/>
                      </a:lnTo>
                      <a:lnTo>
                        <a:pt x="188" y="312"/>
                      </a:lnTo>
                      <a:lnTo>
                        <a:pt x="175" y="312"/>
                      </a:lnTo>
                      <a:lnTo>
                        <a:pt x="175" y="349"/>
                      </a:lnTo>
                      <a:lnTo>
                        <a:pt x="165" y="349"/>
                      </a:lnTo>
                      <a:lnTo>
                        <a:pt x="153" y="332"/>
                      </a:lnTo>
                      <a:lnTo>
                        <a:pt x="145" y="323"/>
                      </a:lnTo>
                      <a:lnTo>
                        <a:pt x="145" y="303"/>
                      </a:lnTo>
                      <a:lnTo>
                        <a:pt x="126" y="303"/>
                      </a:lnTo>
                      <a:lnTo>
                        <a:pt x="120" y="323"/>
                      </a:lnTo>
                      <a:lnTo>
                        <a:pt x="114" y="303"/>
                      </a:lnTo>
                      <a:lnTo>
                        <a:pt x="112" y="283"/>
                      </a:lnTo>
                      <a:lnTo>
                        <a:pt x="135" y="275"/>
                      </a:lnTo>
                      <a:lnTo>
                        <a:pt x="147" y="281"/>
                      </a:lnTo>
                      <a:lnTo>
                        <a:pt x="149" y="246"/>
                      </a:lnTo>
                      <a:lnTo>
                        <a:pt x="137" y="235"/>
                      </a:lnTo>
                      <a:lnTo>
                        <a:pt x="128" y="206"/>
                      </a:lnTo>
                      <a:lnTo>
                        <a:pt x="122" y="172"/>
                      </a:lnTo>
                      <a:lnTo>
                        <a:pt x="100" y="161"/>
                      </a:lnTo>
                      <a:lnTo>
                        <a:pt x="90" y="146"/>
                      </a:lnTo>
                      <a:lnTo>
                        <a:pt x="71" y="138"/>
                      </a:lnTo>
                      <a:lnTo>
                        <a:pt x="82" y="169"/>
                      </a:lnTo>
                      <a:lnTo>
                        <a:pt x="61" y="184"/>
                      </a:lnTo>
                      <a:lnTo>
                        <a:pt x="49" y="149"/>
                      </a:lnTo>
                      <a:lnTo>
                        <a:pt x="39" y="141"/>
                      </a:lnTo>
                      <a:lnTo>
                        <a:pt x="39" y="120"/>
                      </a:lnTo>
                      <a:lnTo>
                        <a:pt x="24" y="97"/>
                      </a:lnTo>
                      <a:lnTo>
                        <a:pt x="8" y="83"/>
                      </a:lnTo>
                      <a:lnTo>
                        <a:pt x="0" y="68"/>
                      </a:lnTo>
                      <a:lnTo>
                        <a:pt x="4" y="57"/>
                      </a:lnTo>
                      <a:lnTo>
                        <a:pt x="16" y="63"/>
                      </a:lnTo>
                      <a:lnTo>
                        <a:pt x="20" y="48"/>
                      </a:lnTo>
                      <a:lnTo>
                        <a:pt x="16" y="29"/>
                      </a:lnTo>
                      <a:lnTo>
                        <a:pt x="14"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91" name="Freeform 79"/>
                <p:cNvSpPr>
                  <a:spLocks/>
                </p:cNvSpPr>
                <p:nvPr/>
              </p:nvSpPr>
              <p:spPr bwMode="auto">
                <a:xfrm>
                  <a:off x="4620" y="1453"/>
                  <a:ext cx="157" cy="296"/>
                </a:xfrm>
                <a:custGeom>
                  <a:avLst/>
                  <a:gdLst/>
                  <a:ahLst/>
                  <a:cxnLst>
                    <a:cxn ang="0">
                      <a:pos x="33" y="0"/>
                    </a:cxn>
                    <a:cxn ang="0">
                      <a:pos x="63" y="20"/>
                    </a:cxn>
                    <a:cxn ang="0">
                      <a:pos x="82" y="37"/>
                    </a:cxn>
                    <a:cxn ang="0">
                      <a:pos x="94" y="63"/>
                    </a:cxn>
                    <a:cxn ang="0">
                      <a:pos x="104" y="63"/>
                    </a:cxn>
                    <a:cxn ang="0">
                      <a:pos x="102" y="80"/>
                    </a:cxn>
                    <a:cxn ang="0">
                      <a:pos x="114" y="92"/>
                    </a:cxn>
                    <a:cxn ang="0">
                      <a:pos x="122" y="109"/>
                    </a:cxn>
                    <a:cxn ang="0">
                      <a:pos x="143" y="144"/>
                    </a:cxn>
                    <a:cxn ang="0">
                      <a:pos x="157" y="184"/>
                    </a:cxn>
                    <a:cxn ang="0">
                      <a:pos x="130" y="181"/>
                    </a:cxn>
                    <a:cxn ang="0">
                      <a:pos x="110" y="175"/>
                    </a:cxn>
                    <a:cxn ang="0">
                      <a:pos x="124" y="204"/>
                    </a:cxn>
                    <a:cxn ang="0">
                      <a:pos x="124" y="221"/>
                    </a:cxn>
                    <a:cxn ang="0">
                      <a:pos x="124" y="239"/>
                    </a:cxn>
                    <a:cxn ang="0">
                      <a:pos x="116" y="230"/>
                    </a:cxn>
                    <a:cxn ang="0">
                      <a:pos x="106" y="216"/>
                    </a:cxn>
                    <a:cxn ang="0">
                      <a:pos x="88" y="198"/>
                    </a:cxn>
                    <a:cxn ang="0">
                      <a:pos x="77" y="190"/>
                    </a:cxn>
                    <a:cxn ang="0">
                      <a:pos x="61" y="198"/>
                    </a:cxn>
                    <a:cxn ang="0">
                      <a:pos x="51" y="204"/>
                    </a:cxn>
                    <a:cxn ang="0">
                      <a:pos x="57" y="218"/>
                    </a:cxn>
                    <a:cxn ang="0">
                      <a:pos x="73" y="230"/>
                    </a:cxn>
                    <a:cxn ang="0">
                      <a:pos x="90" y="241"/>
                    </a:cxn>
                    <a:cxn ang="0">
                      <a:pos x="96" y="262"/>
                    </a:cxn>
                    <a:cxn ang="0">
                      <a:pos x="94" y="287"/>
                    </a:cxn>
                    <a:cxn ang="0">
                      <a:pos x="94" y="296"/>
                    </a:cxn>
                    <a:cxn ang="0">
                      <a:pos x="88" y="296"/>
                    </a:cxn>
                    <a:cxn ang="0">
                      <a:pos x="77" y="287"/>
                    </a:cxn>
                    <a:cxn ang="0">
                      <a:pos x="73" y="285"/>
                    </a:cxn>
                    <a:cxn ang="0">
                      <a:pos x="67" y="279"/>
                    </a:cxn>
                    <a:cxn ang="0">
                      <a:pos x="61" y="293"/>
                    </a:cxn>
                    <a:cxn ang="0">
                      <a:pos x="51" y="296"/>
                    </a:cxn>
                    <a:cxn ang="0">
                      <a:pos x="43" y="285"/>
                    </a:cxn>
                    <a:cxn ang="0">
                      <a:pos x="43" y="259"/>
                    </a:cxn>
                    <a:cxn ang="0">
                      <a:pos x="41" y="244"/>
                    </a:cxn>
                    <a:cxn ang="0">
                      <a:pos x="31" y="236"/>
                    </a:cxn>
                    <a:cxn ang="0">
                      <a:pos x="20" y="250"/>
                    </a:cxn>
                    <a:cxn ang="0">
                      <a:pos x="4" y="250"/>
                    </a:cxn>
                    <a:cxn ang="0">
                      <a:pos x="0" y="239"/>
                    </a:cxn>
                    <a:cxn ang="0">
                      <a:pos x="4" y="210"/>
                    </a:cxn>
                    <a:cxn ang="0">
                      <a:pos x="16" y="193"/>
                    </a:cxn>
                    <a:cxn ang="0">
                      <a:pos x="14" y="147"/>
                    </a:cxn>
                    <a:cxn ang="0">
                      <a:pos x="14" y="135"/>
                    </a:cxn>
                    <a:cxn ang="0">
                      <a:pos x="27" y="132"/>
                    </a:cxn>
                    <a:cxn ang="0">
                      <a:pos x="37" y="144"/>
                    </a:cxn>
                    <a:cxn ang="0">
                      <a:pos x="55" y="149"/>
                    </a:cxn>
                    <a:cxn ang="0">
                      <a:pos x="55" y="129"/>
                    </a:cxn>
                    <a:cxn ang="0">
                      <a:pos x="47" y="118"/>
                    </a:cxn>
                    <a:cxn ang="0">
                      <a:pos x="43" y="109"/>
                    </a:cxn>
                    <a:cxn ang="0">
                      <a:pos x="49" y="109"/>
                    </a:cxn>
                    <a:cxn ang="0">
                      <a:pos x="53" y="109"/>
                    </a:cxn>
                    <a:cxn ang="0">
                      <a:pos x="57" y="109"/>
                    </a:cxn>
                    <a:cxn ang="0">
                      <a:pos x="61" y="109"/>
                    </a:cxn>
                    <a:cxn ang="0">
                      <a:pos x="67" y="101"/>
                    </a:cxn>
                    <a:cxn ang="0">
                      <a:pos x="65" y="92"/>
                    </a:cxn>
                    <a:cxn ang="0">
                      <a:pos x="59" y="72"/>
                    </a:cxn>
                    <a:cxn ang="0">
                      <a:pos x="47" y="52"/>
                    </a:cxn>
                    <a:cxn ang="0">
                      <a:pos x="31" y="40"/>
                    </a:cxn>
                    <a:cxn ang="0">
                      <a:pos x="24" y="29"/>
                    </a:cxn>
                    <a:cxn ang="0">
                      <a:pos x="33" y="0"/>
                    </a:cxn>
                  </a:cxnLst>
                  <a:rect l="0" t="0" r="r" b="b"/>
                  <a:pathLst>
                    <a:path w="157" h="296">
                      <a:moveTo>
                        <a:pt x="33" y="0"/>
                      </a:moveTo>
                      <a:lnTo>
                        <a:pt x="63" y="20"/>
                      </a:lnTo>
                      <a:lnTo>
                        <a:pt x="82" y="37"/>
                      </a:lnTo>
                      <a:lnTo>
                        <a:pt x="94" y="63"/>
                      </a:lnTo>
                      <a:lnTo>
                        <a:pt x="104" y="63"/>
                      </a:lnTo>
                      <a:lnTo>
                        <a:pt x="102" y="80"/>
                      </a:lnTo>
                      <a:lnTo>
                        <a:pt x="114" y="92"/>
                      </a:lnTo>
                      <a:lnTo>
                        <a:pt x="122" y="109"/>
                      </a:lnTo>
                      <a:lnTo>
                        <a:pt x="143" y="144"/>
                      </a:lnTo>
                      <a:lnTo>
                        <a:pt x="157" y="184"/>
                      </a:lnTo>
                      <a:lnTo>
                        <a:pt x="130" y="181"/>
                      </a:lnTo>
                      <a:lnTo>
                        <a:pt x="110" y="175"/>
                      </a:lnTo>
                      <a:lnTo>
                        <a:pt x="124" y="204"/>
                      </a:lnTo>
                      <a:lnTo>
                        <a:pt x="124" y="221"/>
                      </a:lnTo>
                      <a:lnTo>
                        <a:pt x="124" y="239"/>
                      </a:lnTo>
                      <a:lnTo>
                        <a:pt x="116" y="230"/>
                      </a:lnTo>
                      <a:lnTo>
                        <a:pt x="106" y="216"/>
                      </a:lnTo>
                      <a:lnTo>
                        <a:pt x="88" y="198"/>
                      </a:lnTo>
                      <a:lnTo>
                        <a:pt x="77" y="190"/>
                      </a:lnTo>
                      <a:lnTo>
                        <a:pt x="61" y="198"/>
                      </a:lnTo>
                      <a:lnTo>
                        <a:pt x="51" y="204"/>
                      </a:lnTo>
                      <a:lnTo>
                        <a:pt x="57" y="218"/>
                      </a:lnTo>
                      <a:lnTo>
                        <a:pt x="73" y="230"/>
                      </a:lnTo>
                      <a:lnTo>
                        <a:pt x="90" y="241"/>
                      </a:lnTo>
                      <a:lnTo>
                        <a:pt x="96" y="262"/>
                      </a:lnTo>
                      <a:lnTo>
                        <a:pt x="94" y="287"/>
                      </a:lnTo>
                      <a:lnTo>
                        <a:pt x="94" y="296"/>
                      </a:lnTo>
                      <a:lnTo>
                        <a:pt x="88" y="296"/>
                      </a:lnTo>
                      <a:lnTo>
                        <a:pt x="77" y="287"/>
                      </a:lnTo>
                      <a:lnTo>
                        <a:pt x="73" y="285"/>
                      </a:lnTo>
                      <a:lnTo>
                        <a:pt x="67" y="279"/>
                      </a:lnTo>
                      <a:lnTo>
                        <a:pt x="61" y="293"/>
                      </a:lnTo>
                      <a:lnTo>
                        <a:pt x="51" y="296"/>
                      </a:lnTo>
                      <a:lnTo>
                        <a:pt x="43" y="285"/>
                      </a:lnTo>
                      <a:lnTo>
                        <a:pt x="43" y="259"/>
                      </a:lnTo>
                      <a:lnTo>
                        <a:pt x="41" y="244"/>
                      </a:lnTo>
                      <a:lnTo>
                        <a:pt x="31" y="236"/>
                      </a:lnTo>
                      <a:lnTo>
                        <a:pt x="20" y="250"/>
                      </a:lnTo>
                      <a:lnTo>
                        <a:pt x="4" y="250"/>
                      </a:lnTo>
                      <a:lnTo>
                        <a:pt x="0" y="239"/>
                      </a:lnTo>
                      <a:lnTo>
                        <a:pt x="4" y="210"/>
                      </a:lnTo>
                      <a:lnTo>
                        <a:pt x="16" y="193"/>
                      </a:lnTo>
                      <a:lnTo>
                        <a:pt x="14" y="147"/>
                      </a:lnTo>
                      <a:lnTo>
                        <a:pt x="14" y="135"/>
                      </a:lnTo>
                      <a:lnTo>
                        <a:pt x="27" y="132"/>
                      </a:lnTo>
                      <a:lnTo>
                        <a:pt x="37" y="144"/>
                      </a:lnTo>
                      <a:lnTo>
                        <a:pt x="55" y="149"/>
                      </a:lnTo>
                      <a:lnTo>
                        <a:pt x="55" y="129"/>
                      </a:lnTo>
                      <a:lnTo>
                        <a:pt x="47" y="118"/>
                      </a:lnTo>
                      <a:lnTo>
                        <a:pt x="43" y="109"/>
                      </a:lnTo>
                      <a:lnTo>
                        <a:pt x="49" y="109"/>
                      </a:lnTo>
                      <a:lnTo>
                        <a:pt x="53" y="109"/>
                      </a:lnTo>
                      <a:lnTo>
                        <a:pt x="57" y="109"/>
                      </a:lnTo>
                      <a:lnTo>
                        <a:pt x="61" y="109"/>
                      </a:lnTo>
                      <a:lnTo>
                        <a:pt x="67" y="101"/>
                      </a:lnTo>
                      <a:lnTo>
                        <a:pt x="65" y="92"/>
                      </a:lnTo>
                      <a:lnTo>
                        <a:pt x="59" y="72"/>
                      </a:lnTo>
                      <a:lnTo>
                        <a:pt x="47" y="52"/>
                      </a:lnTo>
                      <a:lnTo>
                        <a:pt x="31" y="40"/>
                      </a:lnTo>
                      <a:lnTo>
                        <a:pt x="24" y="29"/>
                      </a:lnTo>
                      <a:lnTo>
                        <a:pt x="33"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92" name="Freeform 80"/>
                <p:cNvSpPr>
                  <a:spLocks/>
                </p:cNvSpPr>
                <p:nvPr/>
              </p:nvSpPr>
              <p:spPr bwMode="auto">
                <a:xfrm>
                  <a:off x="4448" y="1104"/>
                  <a:ext cx="172" cy="244"/>
                </a:xfrm>
                <a:custGeom>
                  <a:avLst/>
                  <a:gdLst/>
                  <a:ahLst/>
                  <a:cxnLst>
                    <a:cxn ang="0">
                      <a:pos x="0" y="0"/>
                    </a:cxn>
                    <a:cxn ang="0">
                      <a:pos x="16" y="0"/>
                    </a:cxn>
                    <a:cxn ang="0">
                      <a:pos x="23" y="17"/>
                    </a:cxn>
                    <a:cxn ang="0">
                      <a:pos x="45" y="43"/>
                    </a:cxn>
                    <a:cxn ang="0">
                      <a:pos x="55" y="72"/>
                    </a:cxn>
                    <a:cxn ang="0">
                      <a:pos x="72" y="75"/>
                    </a:cxn>
                    <a:cxn ang="0">
                      <a:pos x="84" y="80"/>
                    </a:cxn>
                    <a:cxn ang="0">
                      <a:pos x="94" y="92"/>
                    </a:cxn>
                    <a:cxn ang="0">
                      <a:pos x="106" y="92"/>
                    </a:cxn>
                    <a:cxn ang="0">
                      <a:pos x="121" y="109"/>
                    </a:cxn>
                    <a:cxn ang="0">
                      <a:pos x="133" y="123"/>
                    </a:cxn>
                    <a:cxn ang="0">
                      <a:pos x="147" y="132"/>
                    </a:cxn>
                    <a:cxn ang="0">
                      <a:pos x="145" y="141"/>
                    </a:cxn>
                    <a:cxn ang="0">
                      <a:pos x="137" y="146"/>
                    </a:cxn>
                    <a:cxn ang="0">
                      <a:pos x="129" y="146"/>
                    </a:cxn>
                    <a:cxn ang="0">
                      <a:pos x="125" y="155"/>
                    </a:cxn>
                    <a:cxn ang="0">
                      <a:pos x="141" y="172"/>
                    </a:cxn>
                    <a:cxn ang="0">
                      <a:pos x="154" y="189"/>
                    </a:cxn>
                    <a:cxn ang="0">
                      <a:pos x="172" y="207"/>
                    </a:cxn>
                    <a:cxn ang="0">
                      <a:pos x="160" y="227"/>
                    </a:cxn>
                    <a:cxn ang="0">
                      <a:pos x="149" y="233"/>
                    </a:cxn>
                    <a:cxn ang="0">
                      <a:pos x="152" y="244"/>
                    </a:cxn>
                    <a:cxn ang="0">
                      <a:pos x="133" y="244"/>
                    </a:cxn>
                    <a:cxn ang="0">
                      <a:pos x="127" y="235"/>
                    </a:cxn>
                    <a:cxn ang="0">
                      <a:pos x="113" y="212"/>
                    </a:cxn>
                    <a:cxn ang="0">
                      <a:pos x="102" y="192"/>
                    </a:cxn>
                    <a:cxn ang="0">
                      <a:pos x="86" y="158"/>
                    </a:cxn>
                    <a:cxn ang="0">
                      <a:pos x="68" y="132"/>
                    </a:cxn>
                    <a:cxn ang="0">
                      <a:pos x="47" y="95"/>
                    </a:cxn>
                    <a:cxn ang="0">
                      <a:pos x="35" y="83"/>
                    </a:cxn>
                    <a:cxn ang="0">
                      <a:pos x="25" y="75"/>
                    </a:cxn>
                    <a:cxn ang="0">
                      <a:pos x="20" y="55"/>
                    </a:cxn>
                    <a:cxn ang="0">
                      <a:pos x="2" y="37"/>
                    </a:cxn>
                    <a:cxn ang="0">
                      <a:pos x="2" y="26"/>
                    </a:cxn>
                    <a:cxn ang="0">
                      <a:pos x="0" y="0"/>
                    </a:cxn>
                  </a:cxnLst>
                  <a:rect l="0" t="0" r="r" b="b"/>
                  <a:pathLst>
                    <a:path w="172" h="244">
                      <a:moveTo>
                        <a:pt x="0" y="0"/>
                      </a:moveTo>
                      <a:lnTo>
                        <a:pt x="16" y="0"/>
                      </a:lnTo>
                      <a:lnTo>
                        <a:pt x="23" y="17"/>
                      </a:lnTo>
                      <a:lnTo>
                        <a:pt x="45" y="43"/>
                      </a:lnTo>
                      <a:lnTo>
                        <a:pt x="55" y="72"/>
                      </a:lnTo>
                      <a:lnTo>
                        <a:pt x="72" y="75"/>
                      </a:lnTo>
                      <a:lnTo>
                        <a:pt x="84" y="80"/>
                      </a:lnTo>
                      <a:lnTo>
                        <a:pt x="94" y="92"/>
                      </a:lnTo>
                      <a:lnTo>
                        <a:pt x="106" y="92"/>
                      </a:lnTo>
                      <a:lnTo>
                        <a:pt x="121" y="109"/>
                      </a:lnTo>
                      <a:lnTo>
                        <a:pt x="133" y="123"/>
                      </a:lnTo>
                      <a:lnTo>
                        <a:pt x="147" y="132"/>
                      </a:lnTo>
                      <a:lnTo>
                        <a:pt x="145" y="141"/>
                      </a:lnTo>
                      <a:lnTo>
                        <a:pt x="137" y="146"/>
                      </a:lnTo>
                      <a:lnTo>
                        <a:pt x="129" y="146"/>
                      </a:lnTo>
                      <a:lnTo>
                        <a:pt x="125" y="155"/>
                      </a:lnTo>
                      <a:lnTo>
                        <a:pt x="141" y="172"/>
                      </a:lnTo>
                      <a:lnTo>
                        <a:pt x="154" y="189"/>
                      </a:lnTo>
                      <a:lnTo>
                        <a:pt x="172" y="207"/>
                      </a:lnTo>
                      <a:lnTo>
                        <a:pt x="160" y="227"/>
                      </a:lnTo>
                      <a:lnTo>
                        <a:pt x="149" y="233"/>
                      </a:lnTo>
                      <a:lnTo>
                        <a:pt x="152" y="244"/>
                      </a:lnTo>
                      <a:lnTo>
                        <a:pt x="133" y="244"/>
                      </a:lnTo>
                      <a:lnTo>
                        <a:pt x="127" y="235"/>
                      </a:lnTo>
                      <a:lnTo>
                        <a:pt x="113" y="212"/>
                      </a:lnTo>
                      <a:lnTo>
                        <a:pt x="102" y="192"/>
                      </a:lnTo>
                      <a:lnTo>
                        <a:pt x="86" y="158"/>
                      </a:lnTo>
                      <a:lnTo>
                        <a:pt x="68" y="132"/>
                      </a:lnTo>
                      <a:lnTo>
                        <a:pt x="47" y="95"/>
                      </a:lnTo>
                      <a:lnTo>
                        <a:pt x="35" y="83"/>
                      </a:lnTo>
                      <a:lnTo>
                        <a:pt x="25" y="75"/>
                      </a:lnTo>
                      <a:lnTo>
                        <a:pt x="20" y="55"/>
                      </a:lnTo>
                      <a:lnTo>
                        <a:pt x="2" y="37"/>
                      </a:lnTo>
                      <a:lnTo>
                        <a:pt x="2" y="26"/>
                      </a:lnTo>
                      <a:lnTo>
                        <a:pt x="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grpSp>
            <p:nvGrpSpPr>
              <p:cNvPr id="10262" name="Group 81"/>
              <p:cNvGrpSpPr>
                <a:grpSpLocks/>
              </p:cNvGrpSpPr>
              <p:nvPr/>
            </p:nvGrpSpPr>
            <p:grpSpPr bwMode="auto">
              <a:xfrm>
                <a:off x="2314" y="617"/>
                <a:ext cx="2395" cy="2774"/>
                <a:chOff x="2314" y="617"/>
                <a:chExt cx="2395" cy="2774"/>
              </a:xfrm>
            </p:grpSpPr>
            <p:sp>
              <p:nvSpPr>
                <p:cNvPr id="38994" name="Freeform 82"/>
                <p:cNvSpPr>
                  <a:spLocks/>
                </p:cNvSpPr>
                <p:nvPr/>
              </p:nvSpPr>
              <p:spPr bwMode="auto">
                <a:xfrm>
                  <a:off x="2314" y="1584"/>
                  <a:ext cx="1195" cy="1807"/>
                </a:xfrm>
                <a:custGeom>
                  <a:avLst/>
                  <a:gdLst/>
                  <a:ahLst/>
                  <a:cxnLst>
                    <a:cxn ang="0">
                      <a:pos x="913" y="292"/>
                    </a:cxn>
                    <a:cxn ang="0">
                      <a:pos x="1025" y="593"/>
                    </a:cxn>
                    <a:cxn ang="0">
                      <a:pos x="1070" y="668"/>
                    </a:cxn>
                    <a:cxn ang="0">
                      <a:pos x="1168" y="649"/>
                    </a:cxn>
                    <a:cxn ang="0">
                      <a:pos x="1193" y="722"/>
                    </a:cxn>
                    <a:cxn ang="0">
                      <a:pos x="1076" y="924"/>
                    </a:cxn>
                    <a:cxn ang="0">
                      <a:pos x="980" y="1156"/>
                    </a:cxn>
                    <a:cxn ang="0">
                      <a:pos x="993" y="1241"/>
                    </a:cxn>
                    <a:cxn ang="0">
                      <a:pos x="993" y="1325"/>
                    </a:cxn>
                    <a:cxn ang="0">
                      <a:pos x="950" y="1356"/>
                    </a:cxn>
                    <a:cxn ang="0">
                      <a:pos x="888" y="1470"/>
                    </a:cxn>
                    <a:cxn ang="0">
                      <a:pos x="864" y="1569"/>
                    </a:cxn>
                    <a:cxn ang="0">
                      <a:pos x="805" y="1703"/>
                    </a:cxn>
                    <a:cxn ang="0">
                      <a:pos x="772" y="1734"/>
                    </a:cxn>
                    <a:cxn ang="0">
                      <a:pos x="700" y="1801"/>
                    </a:cxn>
                    <a:cxn ang="0">
                      <a:pos x="612" y="1779"/>
                    </a:cxn>
                    <a:cxn ang="0">
                      <a:pos x="602" y="1714"/>
                    </a:cxn>
                    <a:cxn ang="0">
                      <a:pos x="562" y="1625"/>
                    </a:cxn>
                    <a:cxn ang="0">
                      <a:pos x="554" y="1549"/>
                    </a:cxn>
                    <a:cxn ang="0">
                      <a:pos x="542" y="1499"/>
                    </a:cxn>
                    <a:cxn ang="0">
                      <a:pos x="505" y="1442"/>
                    </a:cxn>
                    <a:cxn ang="0">
                      <a:pos x="482" y="1370"/>
                    </a:cxn>
                    <a:cxn ang="0">
                      <a:pos x="515" y="1246"/>
                    </a:cxn>
                    <a:cxn ang="0">
                      <a:pos x="499" y="1072"/>
                    </a:cxn>
                    <a:cxn ang="0">
                      <a:pos x="446" y="985"/>
                    </a:cxn>
                    <a:cxn ang="0">
                      <a:pos x="438" y="848"/>
                    </a:cxn>
                    <a:cxn ang="0">
                      <a:pos x="362" y="797"/>
                    </a:cxn>
                    <a:cxn ang="0">
                      <a:pos x="262" y="811"/>
                    </a:cxn>
                    <a:cxn ang="0">
                      <a:pos x="57" y="702"/>
                    </a:cxn>
                    <a:cxn ang="0">
                      <a:pos x="10" y="524"/>
                    </a:cxn>
                    <a:cxn ang="0">
                      <a:pos x="47" y="398"/>
                    </a:cxn>
                    <a:cxn ang="0">
                      <a:pos x="115" y="261"/>
                    </a:cxn>
                    <a:cxn ang="0">
                      <a:pos x="217" y="157"/>
                    </a:cxn>
                    <a:cxn ang="0">
                      <a:pos x="294" y="48"/>
                    </a:cxn>
                    <a:cxn ang="0">
                      <a:pos x="364" y="76"/>
                    </a:cxn>
                    <a:cxn ang="0">
                      <a:pos x="440" y="28"/>
                    </a:cxn>
                    <a:cxn ang="0">
                      <a:pos x="493" y="6"/>
                    </a:cxn>
                    <a:cxn ang="0">
                      <a:pos x="534" y="62"/>
                    </a:cxn>
                    <a:cxn ang="0">
                      <a:pos x="618" y="151"/>
                    </a:cxn>
                    <a:cxn ang="0">
                      <a:pos x="674" y="109"/>
                    </a:cxn>
                    <a:cxn ang="0">
                      <a:pos x="760" y="140"/>
                    </a:cxn>
                    <a:cxn ang="0">
                      <a:pos x="854" y="137"/>
                    </a:cxn>
                  </a:cxnLst>
                  <a:rect l="0" t="0" r="r" b="b"/>
                  <a:pathLst>
                    <a:path w="1195" h="1807">
                      <a:moveTo>
                        <a:pt x="894" y="216"/>
                      </a:moveTo>
                      <a:lnTo>
                        <a:pt x="913" y="292"/>
                      </a:lnTo>
                      <a:lnTo>
                        <a:pt x="950" y="407"/>
                      </a:lnTo>
                      <a:lnTo>
                        <a:pt x="1025" y="593"/>
                      </a:lnTo>
                      <a:lnTo>
                        <a:pt x="1052" y="615"/>
                      </a:lnTo>
                      <a:lnTo>
                        <a:pt x="1070" y="668"/>
                      </a:lnTo>
                      <a:lnTo>
                        <a:pt x="1128" y="666"/>
                      </a:lnTo>
                      <a:lnTo>
                        <a:pt x="1168" y="649"/>
                      </a:lnTo>
                      <a:lnTo>
                        <a:pt x="1195" y="649"/>
                      </a:lnTo>
                      <a:lnTo>
                        <a:pt x="1193" y="722"/>
                      </a:lnTo>
                      <a:lnTo>
                        <a:pt x="1183" y="761"/>
                      </a:lnTo>
                      <a:lnTo>
                        <a:pt x="1076" y="924"/>
                      </a:lnTo>
                      <a:lnTo>
                        <a:pt x="978" y="1092"/>
                      </a:lnTo>
                      <a:lnTo>
                        <a:pt x="980" y="1156"/>
                      </a:lnTo>
                      <a:lnTo>
                        <a:pt x="1007" y="1204"/>
                      </a:lnTo>
                      <a:lnTo>
                        <a:pt x="993" y="1241"/>
                      </a:lnTo>
                      <a:lnTo>
                        <a:pt x="1001" y="1288"/>
                      </a:lnTo>
                      <a:lnTo>
                        <a:pt x="993" y="1325"/>
                      </a:lnTo>
                      <a:lnTo>
                        <a:pt x="970" y="1356"/>
                      </a:lnTo>
                      <a:lnTo>
                        <a:pt x="950" y="1356"/>
                      </a:lnTo>
                      <a:lnTo>
                        <a:pt x="917" y="1409"/>
                      </a:lnTo>
                      <a:lnTo>
                        <a:pt x="888" y="1470"/>
                      </a:lnTo>
                      <a:lnTo>
                        <a:pt x="894" y="1538"/>
                      </a:lnTo>
                      <a:lnTo>
                        <a:pt x="864" y="1569"/>
                      </a:lnTo>
                      <a:lnTo>
                        <a:pt x="837" y="1639"/>
                      </a:lnTo>
                      <a:lnTo>
                        <a:pt x="805" y="1703"/>
                      </a:lnTo>
                      <a:lnTo>
                        <a:pt x="788" y="1728"/>
                      </a:lnTo>
                      <a:lnTo>
                        <a:pt x="772" y="1734"/>
                      </a:lnTo>
                      <a:lnTo>
                        <a:pt x="745" y="1776"/>
                      </a:lnTo>
                      <a:lnTo>
                        <a:pt x="700" y="1801"/>
                      </a:lnTo>
                      <a:lnTo>
                        <a:pt x="643" y="1807"/>
                      </a:lnTo>
                      <a:lnTo>
                        <a:pt x="612" y="1779"/>
                      </a:lnTo>
                      <a:lnTo>
                        <a:pt x="608" y="1751"/>
                      </a:lnTo>
                      <a:lnTo>
                        <a:pt x="602" y="1714"/>
                      </a:lnTo>
                      <a:lnTo>
                        <a:pt x="580" y="1695"/>
                      </a:lnTo>
                      <a:lnTo>
                        <a:pt x="562" y="1625"/>
                      </a:lnTo>
                      <a:lnTo>
                        <a:pt x="556" y="1591"/>
                      </a:lnTo>
                      <a:lnTo>
                        <a:pt x="554" y="1549"/>
                      </a:lnTo>
                      <a:lnTo>
                        <a:pt x="544" y="1518"/>
                      </a:lnTo>
                      <a:lnTo>
                        <a:pt x="542" y="1499"/>
                      </a:lnTo>
                      <a:lnTo>
                        <a:pt x="525" y="1468"/>
                      </a:lnTo>
                      <a:lnTo>
                        <a:pt x="505" y="1442"/>
                      </a:lnTo>
                      <a:lnTo>
                        <a:pt x="491" y="1400"/>
                      </a:lnTo>
                      <a:lnTo>
                        <a:pt x="482" y="1370"/>
                      </a:lnTo>
                      <a:lnTo>
                        <a:pt x="485" y="1319"/>
                      </a:lnTo>
                      <a:lnTo>
                        <a:pt x="515" y="1246"/>
                      </a:lnTo>
                      <a:lnTo>
                        <a:pt x="521" y="1165"/>
                      </a:lnTo>
                      <a:lnTo>
                        <a:pt x="499" y="1072"/>
                      </a:lnTo>
                      <a:lnTo>
                        <a:pt x="468" y="1036"/>
                      </a:lnTo>
                      <a:lnTo>
                        <a:pt x="446" y="985"/>
                      </a:lnTo>
                      <a:lnTo>
                        <a:pt x="454" y="907"/>
                      </a:lnTo>
                      <a:lnTo>
                        <a:pt x="438" y="848"/>
                      </a:lnTo>
                      <a:lnTo>
                        <a:pt x="401" y="842"/>
                      </a:lnTo>
                      <a:lnTo>
                        <a:pt x="362" y="797"/>
                      </a:lnTo>
                      <a:lnTo>
                        <a:pt x="313" y="772"/>
                      </a:lnTo>
                      <a:lnTo>
                        <a:pt x="262" y="811"/>
                      </a:lnTo>
                      <a:lnTo>
                        <a:pt x="129" y="800"/>
                      </a:lnTo>
                      <a:lnTo>
                        <a:pt x="57" y="702"/>
                      </a:lnTo>
                      <a:lnTo>
                        <a:pt x="0" y="569"/>
                      </a:lnTo>
                      <a:lnTo>
                        <a:pt x="10" y="524"/>
                      </a:lnTo>
                      <a:lnTo>
                        <a:pt x="35" y="491"/>
                      </a:lnTo>
                      <a:lnTo>
                        <a:pt x="47" y="398"/>
                      </a:lnTo>
                      <a:lnTo>
                        <a:pt x="65" y="331"/>
                      </a:lnTo>
                      <a:lnTo>
                        <a:pt x="115" y="261"/>
                      </a:lnTo>
                      <a:lnTo>
                        <a:pt x="168" y="230"/>
                      </a:lnTo>
                      <a:lnTo>
                        <a:pt x="217" y="157"/>
                      </a:lnTo>
                      <a:lnTo>
                        <a:pt x="229" y="126"/>
                      </a:lnTo>
                      <a:lnTo>
                        <a:pt x="294" y="48"/>
                      </a:lnTo>
                      <a:lnTo>
                        <a:pt x="335" y="79"/>
                      </a:lnTo>
                      <a:lnTo>
                        <a:pt x="364" y="76"/>
                      </a:lnTo>
                      <a:lnTo>
                        <a:pt x="399" y="34"/>
                      </a:lnTo>
                      <a:lnTo>
                        <a:pt x="440" y="28"/>
                      </a:lnTo>
                      <a:lnTo>
                        <a:pt x="468" y="39"/>
                      </a:lnTo>
                      <a:lnTo>
                        <a:pt x="493" y="6"/>
                      </a:lnTo>
                      <a:lnTo>
                        <a:pt x="527" y="0"/>
                      </a:lnTo>
                      <a:lnTo>
                        <a:pt x="534" y="62"/>
                      </a:lnTo>
                      <a:lnTo>
                        <a:pt x="556" y="107"/>
                      </a:lnTo>
                      <a:lnTo>
                        <a:pt x="618" y="151"/>
                      </a:lnTo>
                      <a:lnTo>
                        <a:pt x="668" y="160"/>
                      </a:lnTo>
                      <a:lnTo>
                        <a:pt x="674" y="109"/>
                      </a:lnTo>
                      <a:lnTo>
                        <a:pt x="713" y="109"/>
                      </a:lnTo>
                      <a:lnTo>
                        <a:pt x="760" y="140"/>
                      </a:lnTo>
                      <a:lnTo>
                        <a:pt x="811" y="157"/>
                      </a:lnTo>
                      <a:lnTo>
                        <a:pt x="854" y="137"/>
                      </a:lnTo>
                      <a:lnTo>
                        <a:pt x="894" y="216"/>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nvGrpSpPr>
                <p:cNvPr id="10264" name="Group 83"/>
                <p:cNvGrpSpPr>
                  <a:grpSpLocks/>
                </p:cNvGrpSpPr>
                <p:nvPr/>
              </p:nvGrpSpPr>
              <p:grpSpPr bwMode="auto">
                <a:xfrm>
                  <a:off x="2395" y="617"/>
                  <a:ext cx="534" cy="627"/>
                  <a:chOff x="2395" y="617"/>
                  <a:chExt cx="534" cy="627"/>
                </a:xfrm>
              </p:grpSpPr>
              <p:grpSp>
                <p:nvGrpSpPr>
                  <p:cNvPr id="10267" name="Group 84"/>
                  <p:cNvGrpSpPr>
                    <a:grpSpLocks/>
                  </p:cNvGrpSpPr>
                  <p:nvPr/>
                </p:nvGrpSpPr>
                <p:grpSpPr bwMode="auto">
                  <a:xfrm>
                    <a:off x="2603" y="1004"/>
                    <a:ext cx="172" cy="240"/>
                    <a:chOff x="2603" y="1004"/>
                    <a:chExt cx="172" cy="240"/>
                  </a:xfrm>
                </p:grpSpPr>
                <p:sp>
                  <p:nvSpPr>
                    <p:cNvPr id="38997" name="Freeform 85"/>
                    <p:cNvSpPr>
                      <a:spLocks/>
                    </p:cNvSpPr>
                    <p:nvPr/>
                  </p:nvSpPr>
                  <p:spPr bwMode="auto">
                    <a:xfrm>
                      <a:off x="2603" y="1090"/>
                      <a:ext cx="85" cy="138"/>
                    </a:xfrm>
                    <a:custGeom>
                      <a:avLst/>
                      <a:gdLst/>
                      <a:ahLst/>
                      <a:cxnLst>
                        <a:cxn ang="0">
                          <a:pos x="20" y="42"/>
                        </a:cxn>
                        <a:cxn ang="0">
                          <a:pos x="26" y="27"/>
                        </a:cxn>
                        <a:cxn ang="0">
                          <a:pos x="41" y="27"/>
                        </a:cxn>
                        <a:cxn ang="0">
                          <a:pos x="63" y="0"/>
                        </a:cxn>
                        <a:cxn ang="0">
                          <a:pos x="70" y="18"/>
                        </a:cxn>
                        <a:cxn ang="0">
                          <a:pos x="81" y="18"/>
                        </a:cxn>
                        <a:cxn ang="0">
                          <a:pos x="85" y="27"/>
                        </a:cxn>
                        <a:cxn ang="0">
                          <a:pos x="78" y="42"/>
                        </a:cxn>
                        <a:cxn ang="0">
                          <a:pos x="70" y="48"/>
                        </a:cxn>
                        <a:cxn ang="0">
                          <a:pos x="70" y="60"/>
                        </a:cxn>
                        <a:cxn ang="0">
                          <a:pos x="68" y="66"/>
                        </a:cxn>
                        <a:cxn ang="0">
                          <a:pos x="65" y="76"/>
                        </a:cxn>
                        <a:cxn ang="0">
                          <a:pos x="70" y="88"/>
                        </a:cxn>
                        <a:cxn ang="0">
                          <a:pos x="63" y="100"/>
                        </a:cxn>
                        <a:cxn ang="0">
                          <a:pos x="57" y="106"/>
                        </a:cxn>
                        <a:cxn ang="0">
                          <a:pos x="50" y="106"/>
                        </a:cxn>
                        <a:cxn ang="0">
                          <a:pos x="48" y="109"/>
                        </a:cxn>
                        <a:cxn ang="0">
                          <a:pos x="46" y="118"/>
                        </a:cxn>
                        <a:cxn ang="0">
                          <a:pos x="35" y="121"/>
                        </a:cxn>
                        <a:cxn ang="0">
                          <a:pos x="33" y="118"/>
                        </a:cxn>
                        <a:cxn ang="0">
                          <a:pos x="24" y="127"/>
                        </a:cxn>
                        <a:cxn ang="0">
                          <a:pos x="22" y="130"/>
                        </a:cxn>
                        <a:cxn ang="0">
                          <a:pos x="11" y="139"/>
                        </a:cxn>
                        <a:cxn ang="0">
                          <a:pos x="7" y="139"/>
                        </a:cxn>
                        <a:cxn ang="0">
                          <a:pos x="4" y="133"/>
                        </a:cxn>
                        <a:cxn ang="0">
                          <a:pos x="2" y="118"/>
                        </a:cxn>
                        <a:cxn ang="0">
                          <a:pos x="0" y="115"/>
                        </a:cxn>
                        <a:cxn ang="0">
                          <a:pos x="0" y="103"/>
                        </a:cxn>
                        <a:cxn ang="0">
                          <a:pos x="7" y="97"/>
                        </a:cxn>
                        <a:cxn ang="0">
                          <a:pos x="13" y="91"/>
                        </a:cxn>
                        <a:cxn ang="0">
                          <a:pos x="17" y="79"/>
                        </a:cxn>
                        <a:cxn ang="0">
                          <a:pos x="24" y="79"/>
                        </a:cxn>
                        <a:cxn ang="0">
                          <a:pos x="28" y="82"/>
                        </a:cxn>
                        <a:cxn ang="0">
                          <a:pos x="35" y="79"/>
                        </a:cxn>
                        <a:cxn ang="0">
                          <a:pos x="28" y="76"/>
                        </a:cxn>
                        <a:cxn ang="0">
                          <a:pos x="20" y="42"/>
                        </a:cxn>
                      </a:cxnLst>
                      <a:rect l="0" t="0" r="r" b="b"/>
                      <a:pathLst>
                        <a:path w="85" h="139">
                          <a:moveTo>
                            <a:pt x="20" y="42"/>
                          </a:moveTo>
                          <a:lnTo>
                            <a:pt x="26" y="27"/>
                          </a:lnTo>
                          <a:lnTo>
                            <a:pt x="41" y="27"/>
                          </a:lnTo>
                          <a:lnTo>
                            <a:pt x="63" y="0"/>
                          </a:lnTo>
                          <a:lnTo>
                            <a:pt x="70" y="18"/>
                          </a:lnTo>
                          <a:lnTo>
                            <a:pt x="81" y="18"/>
                          </a:lnTo>
                          <a:lnTo>
                            <a:pt x="85" y="27"/>
                          </a:lnTo>
                          <a:lnTo>
                            <a:pt x="78" y="42"/>
                          </a:lnTo>
                          <a:lnTo>
                            <a:pt x="70" y="48"/>
                          </a:lnTo>
                          <a:lnTo>
                            <a:pt x="70" y="60"/>
                          </a:lnTo>
                          <a:lnTo>
                            <a:pt x="68" y="66"/>
                          </a:lnTo>
                          <a:lnTo>
                            <a:pt x="65" y="76"/>
                          </a:lnTo>
                          <a:lnTo>
                            <a:pt x="70" y="88"/>
                          </a:lnTo>
                          <a:lnTo>
                            <a:pt x="63" y="100"/>
                          </a:lnTo>
                          <a:lnTo>
                            <a:pt x="57" y="106"/>
                          </a:lnTo>
                          <a:lnTo>
                            <a:pt x="50" y="106"/>
                          </a:lnTo>
                          <a:lnTo>
                            <a:pt x="48" y="109"/>
                          </a:lnTo>
                          <a:lnTo>
                            <a:pt x="46" y="118"/>
                          </a:lnTo>
                          <a:lnTo>
                            <a:pt x="35" y="121"/>
                          </a:lnTo>
                          <a:lnTo>
                            <a:pt x="33" y="118"/>
                          </a:lnTo>
                          <a:lnTo>
                            <a:pt x="24" y="127"/>
                          </a:lnTo>
                          <a:lnTo>
                            <a:pt x="22" y="130"/>
                          </a:lnTo>
                          <a:lnTo>
                            <a:pt x="11" y="139"/>
                          </a:lnTo>
                          <a:lnTo>
                            <a:pt x="7" y="139"/>
                          </a:lnTo>
                          <a:lnTo>
                            <a:pt x="4" y="133"/>
                          </a:lnTo>
                          <a:lnTo>
                            <a:pt x="2" y="118"/>
                          </a:lnTo>
                          <a:lnTo>
                            <a:pt x="0" y="115"/>
                          </a:lnTo>
                          <a:lnTo>
                            <a:pt x="0" y="103"/>
                          </a:lnTo>
                          <a:lnTo>
                            <a:pt x="7" y="97"/>
                          </a:lnTo>
                          <a:lnTo>
                            <a:pt x="13" y="91"/>
                          </a:lnTo>
                          <a:lnTo>
                            <a:pt x="17" y="79"/>
                          </a:lnTo>
                          <a:lnTo>
                            <a:pt x="24" y="79"/>
                          </a:lnTo>
                          <a:lnTo>
                            <a:pt x="28" y="82"/>
                          </a:lnTo>
                          <a:lnTo>
                            <a:pt x="35" y="79"/>
                          </a:lnTo>
                          <a:lnTo>
                            <a:pt x="28" y="76"/>
                          </a:lnTo>
                          <a:lnTo>
                            <a:pt x="20" y="42"/>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98" name="Freeform 86"/>
                    <p:cNvSpPr>
                      <a:spLocks/>
                    </p:cNvSpPr>
                    <p:nvPr/>
                  </p:nvSpPr>
                  <p:spPr bwMode="auto">
                    <a:xfrm>
                      <a:off x="2674" y="1005"/>
                      <a:ext cx="101" cy="240"/>
                    </a:xfrm>
                    <a:custGeom>
                      <a:avLst/>
                      <a:gdLst/>
                      <a:ahLst/>
                      <a:cxnLst>
                        <a:cxn ang="0">
                          <a:pos x="39" y="26"/>
                        </a:cxn>
                        <a:cxn ang="0">
                          <a:pos x="62" y="23"/>
                        </a:cxn>
                        <a:cxn ang="0">
                          <a:pos x="71" y="14"/>
                        </a:cxn>
                        <a:cxn ang="0">
                          <a:pos x="82" y="6"/>
                        </a:cxn>
                        <a:cxn ang="0">
                          <a:pos x="101" y="3"/>
                        </a:cxn>
                        <a:cxn ang="0">
                          <a:pos x="95" y="23"/>
                        </a:cxn>
                        <a:cxn ang="0">
                          <a:pos x="86" y="29"/>
                        </a:cxn>
                        <a:cxn ang="0">
                          <a:pos x="73" y="46"/>
                        </a:cxn>
                        <a:cxn ang="0">
                          <a:pos x="88" y="46"/>
                        </a:cxn>
                        <a:cxn ang="0">
                          <a:pos x="101" y="46"/>
                        </a:cxn>
                        <a:cxn ang="0">
                          <a:pos x="92" y="67"/>
                        </a:cxn>
                        <a:cxn ang="0">
                          <a:pos x="77" y="75"/>
                        </a:cxn>
                        <a:cxn ang="0">
                          <a:pos x="75" y="90"/>
                        </a:cxn>
                        <a:cxn ang="0">
                          <a:pos x="88" y="110"/>
                        </a:cxn>
                        <a:cxn ang="0">
                          <a:pos x="95" y="130"/>
                        </a:cxn>
                        <a:cxn ang="0">
                          <a:pos x="101" y="156"/>
                        </a:cxn>
                        <a:cxn ang="0">
                          <a:pos x="97" y="188"/>
                        </a:cxn>
                        <a:cxn ang="0">
                          <a:pos x="86" y="202"/>
                        </a:cxn>
                        <a:cxn ang="0">
                          <a:pos x="95" y="226"/>
                        </a:cxn>
                        <a:cxn ang="0">
                          <a:pos x="71" y="226"/>
                        </a:cxn>
                        <a:cxn ang="0">
                          <a:pos x="58" y="223"/>
                        </a:cxn>
                        <a:cxn ang="0">
                          <a:pos x="39" y="231"/>
                        </a:cxn>
                        <a:cxn ang="0">
                          <a:pos x="28" y="234"/>
                        </a:cxn>
                        <a:cxn ang="0">
                          <a:pos x="15" y="237"/>
                        </a:cxn>
                        <a:cxn ang="0">
                          <a:pos x="4" y="228"/>
                        </a:cxn>
                        <a:cxn ang="0">
                          <a:pos x="0" y="214"/>
                        </a:cxn>
                        <a:cxn ang="0">
                          <a:pos x="11" y="200"/>
                        </a:cxn>
                        <a:cxn ang="0">
                          <a:pos x="26" y="197"/>
                        </a:cxn>
                        <a:cxn ang="0">
                          <a:pos x="17" y="188"/>
                        </a:cxn>
                        <a:cxn ang="0">
                          <a:pos x="17" y="173"/>
                        </a:cxn>
                        <a:cxn ang="0">
                          <a:pos x="30" y="165"/>
                        </a:cxn>
                        <a:cxn ang="0">
                          <a:pos x="41" y="162"/>
                        </a:cxn>
                        <a:cxn ang="0">
                          <a:pos x="47" y="136"/>
                        </a:cxn>
                        <a:cxn ang="0">
                          <a:pos x="54" y="110"/>
                        </a:cxn>
                        <a:cxn ang="0">
                          <a:pos x="43" y="93"/>
                        </a:cxn>
                        <a:cxn ang="0">
                          <a:pos x="21" y="87"/>
                        </a:cxn>
                        <a:cxn ang="0">
                          <a:pos x="32" y="35"/>
                        </a:cxn>
                      </a:cxnLst>
                      <a:rect l="0" t="0" r="r" b="b"/>
                      <a:pathLst>
                        <a:path w="101" h="240">
                          <a:moveTo>
                            <a:pt x="32" y="35"/>
                          </a:moveTo>
                          <a:lnTo>
                            <a:pt x="39" y="26"/>
                          </a:lnTo>
                          <a:lnTo>
                            <a:pt x="58" y="29"/>
                          </a:lnTo>
                          <a:lnTo>
                            <a:pt x="62" y="23"/>
                          </a:lnTo>
                          <a:lnTo>
                            <a:pt x="67" y="14"/>
                          </a:lnTo>
                          <a:lnTo>
                            <a:pt x="71" y="14"/>
                          </a:lnTo>
                          <a:lnTo>
                            <a:pt x="75" y="12"/>
                          </a:lnTo>
                          <a:lnTo>
                            <a:pt x="82" y="6"/>
                          </a:lnTo>
                          <a:lnTo>
                            <a:pt x="90" y="0"/>
                          </a:lnTo>
                          <a:lnTo>
                            <a:pt x="101" y="3"/>
                          </a:lnTo>
                          <a:lnTo>
                            <a:pt x="99" y="14"/>
                          </a:lnTo>
                          <a:lnTo>
                            <a:pt x="95" y="23"/>
                          </a:lnTo>
                          <a:lnTo>
                            <a:pt x="90" y="26"/>
                          </a:lnTo>
                          <a:lnTo>
                            <a:pt x="86" y="29"/>
                          </a:lnTo>
                          <a:lnTo>
                            <a:pt x="73" y="35"/>
                          </a:lnTo>
                          <a:lnTo>
                            <a:pt x="73" y="46"/>
                          </a:lnTo>
                          <a:lnTo>
                            <a:pt x="75" y="52"/>
                          </a:lnTo>
                          <a:lnTo>
                            <a:pt x="88" y="46"/>
                          </a:lnTo>
                          <a:lnTo>
                            <a:pt x="99" y="40"/>
                          </a:lnTo>
                          <a:lnTo>
                            <a:pt x="101" y="46"/>
                          </a:lnTo>
                          <a:lnTo>
                            <a:pt x="101" y="64"/>
                          </a:lnTo>
                          <a:lnTo>
                            <a:pt x="92" y="67"/>
                          </a:lnTo>
                          <a:lnTo>
                            <a:pt x="84" y="67"/>
                          </a:lnTo>
                          <a:lnTo>
                            <a:pt x="77" y="75"/>
                          </a:lnTo>
                          <a:lnTo>
                            <a:pt x="75" y="81"/>
                          </a:lnTo>
                          <a:lnTo>
                            <a:pt x="75" y="90"/>
                          </a:lnTo>
                          <a:lnTo>
                            <a:pt x="82" y="101"/>
                          </a:lnTo>
                          <a:lnTo>
                            <a:pt x="88" y="110"/>
                          </a:lnTo>
                          <a:lnTo>
                            <a:pt x="92" y="119"/>
                          </a:lnTo>
                          <a:lnTo>
                            <a:pt x="95" y="130"/>
                          </a:lnTo>
                          <a:lnTo>
                            <a:pt x="97" y="142"/>
                          </a:lnTo>
                          <a:lnTo>
                            <a:pt x="101" y="156"/>
                          </a:lnTo>
                          <a:lnTo>
                            <a:pt x="101" y="176"/>
                          </a:lnTo>
                          <a:lnTo>
                            <a:pt x="97" y="188"/>
                          </a:lnTo>
                          <a:lnTo>
                            <a:pt x="88" y="197"/>
                          </a:lnTo>
                          <a:lnTo>
                            <a:pt x="86" y="202"/>
                          </a:lnTo>
                          <a:lnTo>
                            <a:pt x="90" y="214"/>
                          </a:lnTo>
                          <a:lnTo>
                            <a:pt x="95" y="226"/>
                          </a:lnTo>
                          <a:lnTo>
                            <a:pt x="82" y="226"/>
                          </a:lnTo>
                          <a:lnTo>
                            <a:pt x="71" y="226"/>
                          </a:lnTo>
                          <a:lnTo>
                            <a:pt x="67" y="223"/>
                          </a:lnTo>
                          <a:lnTo>
                            <a:pt x="58" y="223"/>
                          </a:lnTo>
                          <a:lnTo>
                            <a:pt x="47" y="226"/>
                          </a:lnTo>
                          <a:lnTo>
                            <a:pt x="39" y="231"/>
                          </a:lnTo>
                          <a:lnTo>
                            <a:pt x="32" y="231"/>
                          </a:lnTo>
                          <a:lnTo>
                            <a:pt x="28" y="234"/>
                          </a:lnTo>
                          <a:lnTo>
                            <a:pt x="17" y="240"/>
                          </a:lnTo>
                          <a:lnTo>
                            <a:pt x="15" y="237"/>
                          </a:lnTo>
                          <a:lnTo>
                            <a:pt x="11" y="231"/>
                          </a:lnTo>
                          <a:lnTo>
                            <a:pt x="4" y="228"/>
                          </a:lnTo>
                          <a:lnTo>
                            <a:pt x="0" y="226"/>
                          </a:lnTo>
                          <a:lnTo>
                            <a:pt x="0" y="214"/>
                          </a:lnTo>
                          <a:lnTo>
                            <a:pt x="4" y="200"/>
                          </a:lnTo>
                          <a:lnTo>
                            <a:pt x="11" y="200"/>
                          </a:lnTo>
                          <a:lnTo>
                            <a:pt x="17" y="197"/>
                          </a:lnTo>
                          <a:lnTo>
                            <a:pt x="26" y="197"/>
                          </a:lnTo>
                          <a:lnTo>
                            <a:pt x="26" y="194"/>
                          </a:lnTo>
                          <a:lnTo>
                            <a:pt x="17" y="188"/>
                          </a:lnTo>
                          <a:lnTo>
                            <a:pt x="17" y="179"/>
                          </a:lnTo>
                          <a:lnTo>
                            <a:pt x="17" y="173"/>
                          </a:lnTo>
                          <a:lnTo>
                            <a:pt x="26" y="168"/>
                          </a:lnTo>
                          <a:lnTo>
                            <a:pt x="30" y="165"/>
                          </a:lnTo>
                          <a:lnTo>
                            <a:pt x="34" y="162"/>
                          </a:lnTo>
                          <a:lnTo>
                            <a:pt x="41" y="162"/>
                          </a:lnTo>
                          <a:lnTo>
                            <a:pt x="45" y="159"/>
                          </a:lnTo>
                          <a:lnTo>
                            <a:pt x="47" y="136"/>
                          </a:lnTo>
                          <a:lnTo>
                            <a:pt x="54" y="119"/>
                          </a:lnTo>
                          <a:lnTo>
                            <a:pt x="54" y="110"/>
                          </a:lnTo>
                          <a:lnTo>
                            <a:pt x="39" y="107"/>
                          </a:lnTo>
                          <a:lnTo>
                            <a:pt x="43" y="93"/>
                          </a:lnTo>
                          <a:lnTo>
                            <a:pt x="32" y="84"/>
                          </a:lnTo>
                          <a:lnTo>
                            <a:pt x="21" y="87"/>
                          </a:lnTo>
                          <a:lnTo>
                            <a:pt x="34" y="67"/>
                          </a:lnTo>
                          <a:lnTo>
                            <a:pt x="32" y="35"/>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sp>
                <p:nvSpPr>
                  <p:cNvPr id="38999" name="Freeform 87"/>
                  <p:cNvSpPr>
                    <a:spLocks/>
                  </p:cNvSpPr>
                  <p:nvPr/>
                </p:nvSpPr>
                <p:spPr bwMode="auto">
                  <a:xfrm>
                    <a:off x="2395" y="617"/>
                    <a:ext cx="534" cy="397"/>
                  </a:xfrm>
                  <a:custGeom>
                    <a:avLst/>
                    <a:gdLst/>
                    <a:ahLst/>
                    <a:cxnLst>
                      <a:cxn ang="0">
                        <a:pos x="34" y="388"/>
                      </a:cxn>
                      <a:cxn ang="0">
                        <a:pos x="53" y="360"/>
                      </a:cxn>
                      <a:cxn ang="0">
                        <a:pos x="65" y="351"/>
                      </a:cxn>
                      <a:cxn ang="0">
                        <a:pos x="83" y="343"/>
                      </a:cxn>
                      <a:cxn ang="0">
                        <a:pos x="97" y="343"/>
                      </a:cxn>
                      <a:cxn ang="0">
                        <a:pos x="109" y="331"/>
                      </a:cxn>
                      <a:cxn ang="0">
                        <a:pos x="122" y="314"/>
                      </a:cxn>
                      <a:cxn ang="0">
                        <a:pos x="136" y="306"/>
                      </a:cxn>
                      <a:cxn ang="0">
                        <a:pos x="150" y="297"/>
                      </a:cxn>
                      <a:cxn ang="0">
                        <a:pos x="166" y="286"/>
                      </a:cxn>
                      <a:cxn ang="0">
                        <a:pos x="186" y="280"/>
                      </a:cxn>
                      <a:cxn ang="0">
                        <a:pos x="217" y="286"/>
                      </a:cxn>
                      <a:cxn ang="0">
                        <a:pos x="243" y="274"/>
                      </a:cxn>
                      <a:cxn ang="0">
                        <a:pos x="257" y="246"/>
                      </a:cxn>
                      <a:cxn ang="0">
                        <a:pos x="274" y="223"/>
                      </a:cxn>
                      <a:cxn ang="0">
                        <a:pos x="286" y="203"/>
                      </a:cxn>
                      <a:cxn ang="0">
                        <a:pos x="296" y="186"/>
                      </a:cxn>
                      <a:cxn ang="0">
                        <a:pos x="320" y="169"/>
                      </a:cxn>
                      <a:cxn ang="0">
                        <a:pos x="316" y="191"/>
                      </a:cxn>
                      <a:cxn ang="0">
                        <a:pos x="334" y="203"/>
                      </a:cxn>
                      <a:cxn ang="0">
                        <a:pos x="349" y="194"/>
                      </a:cxn>
                      <a:cxn ang="0">
                        <a:pos x="355" y="177"/>
                      </a:cxn>
                      <a:cxn ang="0">
                        <a:pos x="361" y="160"/>
                      </a:cxn>
                      <a:cxn ang="0">
                        <a:pos x="371" y="143"/>
                      </a:cxn>
                      <a:cxn ang="0">
                        <a:pos x="401" y="143"/>
                      </a:cxn>
                      <a:cxn ang="0">
                        <a:pos x="430" y="114"/>
                      </a:cxn>
                      <a:cxn ang="0">
                        <a:pos x="460" y="94"/>
                      </a:cxn>
                      <a:cxn ang="0">
                        <a:pos x="493" y="46"/>
                      </a:cxn>
                      <a:cxn ang="0">
                        <a:pos x="520" y="23"/>
                      </a:cxn>
                      <a:cxn ang="0">
                        <a:pos x="510" y="0"/>
                      </a:cxn>
                      <a:cxn ang="0">
                        <a:pos x="462" y="14"/>
                      </a:cxn>
                      <a:cxn ang="0">
                        <a:pos x="430" y="29"/>
                      </a:cxn>
                      <a:cxn ang="0">
                        <a:pos x="397" y="37"/>
                      </a:cxn>
                      <a:cxn ang="0">
                        <a:pos x="355" y="60"/>
                      </a:cxn>
                      <a:cxn ang="0">
                        <a:pos x="320" y="74"/>
                      </a:cxn>
                      <a:cxn ang="0">
                        <a:pos x="282" y="94"/>
                      </a:cxn>
                      <a:cxn ang="0">
                        <a:pos x="257" y="123"/>
                      </a:cxn>
                      <a:cxn ang="0">
                        <a:pos x="235" y="143"/>
                      </a:cxn>
                      <a:cxn ang="0">
                        <a:pos x="191" y="177"/>
                      </a:cxn>
                      <a:cxn ang="0">
                        <a:pos x="148" y="220"/>
                      </a:cxn>
                      <a:cxn ang="0">
                        <a:pos x="111" y="251"/>
                      </a:cxn>
                      <a:cxn ang="0">
                        <a:pos x="81" y="294"/>
                      </a:cxn>
                      <a:cxn ang="0">
                        <a:pos x="49" y="323"/>
                      </a:cxn>
                      <a:cxn ang="0">
                        <a:pos x="0" y="397"/>
                      </a:cxn>
                    </a:cxnLst>
                    <a:rect l="0" t="0" r="r" b="b"/>
                    <a:pathLst>
                      <a:path w="534" h="397">
                        <a:moveTo>
                          <a:pt x="0" y="397"/>
                        </a:moveTo>
                        <a:lnTo>
                          <a:pt x="34" y="388"/>
                        </a:lnTo>
                        <a:lnTo>
                          <a:pt x="45" y="371"/>
                        </a:lnTo>
                        <a:lnTo>
                          <a:pt x="53" y="360"/>
                        </a:lnTo>
                        <a:lnTo>
                          <a:pt x="57" y="351"/>
                        </a:lnTo>
                        <a:lnTo>
                          <a:pt x="65" y="351"/>
                        </a:lnTo>
                        <a:lnTo>
                          <a:pt x="73" y="343"/>
                        </a:lnTo>
                        <a:lnTo>
                          <a:pt x="83" y="343"/>
                        </a:lnTo>
                        <a:lnTo>
                          <a:pt x="89" y="343"/>
                        </a:lnTo>
                        <a:lnTo>
                          <a:pt x="97" y="343"/>
                        </a:lnTo>
                        <a:lnTo>
                          <a:pt x="101" y="343"/>
                        </a:lnTo>
                        <a:lnTo>
                          <a:pt x="109" y="331"/>
                        </a:lnTo>
                        <a:lnTo>
                          <a:pt x="113" y="323"/>
                        </a:lnTo>
                        <a:lnTo>
                          <a:pt x="122" y="314"/>
                        </a:lnTo>
                        <a:lnTo>
                          <a:pt x="130" y="311"/>
                        </a:lnTo>
                        <a:lnTo>
                          <a:pt x="136" y="306"/>
                        </a:lnTo>
                        <a:lnTo>
                          <a:pt x="144" y="303"/>
                        </a:lnTo>
                        <a:lnTo>
                          <a:pt x="150" y="297"/>
                        </a:lnTo>
                        <a:lnTo>
                          <a:pt x="158" y="291"/>
                        </a:lnTo>
                        <a:lnTo>
                          <a:pt x="166" y="286"/>
                        </a:lnTo>
                        <a:lnTo>
                          <a:pt x="176" y="277"/>
                        </a:lnTo>
                        <a:lnTo>
                          <a:pt x="186" y="280"/>
                        </a:lnTo>
                        <a:lnTo>
                          <a:pt x="201" y="286"/>
                        </a:lnTo>
                        <a:lnTo>
                          <a:pt x="217" y="286"/>
                        </a:lnTo>
                        <a:lnTo>
                          <a:pt x="235" y="277"/>
                        </a:lnTo>
                        <a:lnTo>
                          <a:pt x="243" y="274"/>
                        </a:lnTo>
                        <a:lnTo>
                          <a:pt x="249" y="257"/>
                        </a:lnTo>
                        <a:lnTo>
                          <a:pt x="257" y="246"/>
                        </a:lnTo>
                        <a:lnTo>
                          <a:pt x="270" y="231"/>
                        </a:lnTo>
                        <a:lnTo>
                          <a:pt x="274" y="223"/>
                        </a:lnTo>
                        <a:lnTo>
                          <a:pt x="274" y="211"/>
                        </a:lnTo>
                        <a:lnTo>
                          <a:pt x="286" y="203"/>
                        </a:lnTo>
                        <a:lnTo>
                          <a:pt x="292" y="194"/>
                        </a:lnTo>
                        <a:lnTo>
                          <a:pt x="296" y="186"/>
                        </a:lnTo>
                        <a:lnTo>
                          <a:pt x="300" y="186"/>
                        </a:lnTo>
                        <a:lnTo>
                          <a:pt x="320" y="169"/>
                        </a:lnTo>
                        <a:lnTo>
                          <a:pt x="320" y="186"/>
                        </a:lnTo>
                        <a:lnTo>
                          <a:pt x="316" y="191"/>
                        </a:lnTo>
                        <a:lnTo>
                          <a:pt x="320" y="200"/>
                        </a:lnTo>
                        <a:lnTo>
                          <a:pt x="334" y="203"/>
                        </a:lnTo>
                        <a:lnTo>
                          <a:pt x="342" y="203"/>
                        </a:lnTo>
                        <a:lnTo>
                          <a:pt x="349" y="194"/>
                        </a:lnTo>
                        <a:lnTo>
                          <a:pt x="355" y="186"/>
                        </a:lnTo>
                        <a:lnTo>
                          <a:pt x="355" y="177"/>
                        </a:lnTo>
                        <a:lnTo>
                          <a:pt x="361" y="169"/>
                        </a:lnTo>
                        <a:lnTo>
                          <a:pt x="361" y="160"/>
                        </a:lnTo>
                        <a:lnTo>
                          <a:pt x="367" y="149"/>
                        </a:lnTo>
                        <a:lnTo>
                          <a:pt x="371" y="143"/>
                        </a:lnTo>
                        <a:lnTo>
                          <a:pt x="381" y="143"/>
                        </a:lnTo>
                        <a:lnTo>
                          <a:pt x="401" y="143"/>
                        </a:lnTo>
                        <a:lnTo>
                          <a:pt x="417" y="131"/>
                        </a:lnTo>
                        <a:lnTo>
                          <a:pt x="430" y="114"/>
                        </a:lnTo>
                        <a:lnTo>
                          <a:pt x="446" y="109"/>
                        </a:lnTo>
                        <a:lnTo>
                          <a:pt x="460" y="94"/>
                        </a:lnTo>
                        <a:lnTo>
                          <a:pt x="470" y="71"/>
                        </a:lnTo>
                        <a:lnTo>
                          <a:pt x="493" y="46"/>
                        </a:lnTo>
                        <a:lnTo>
                          <a:pt x="506" y="34"/>
                        </a:lnTo>
                        <a:lnTo>
                          <a:pt x="520" y="23"/>
                        </a:lnTo>
                        <a:lnTo>
                          <a:pt x="534" y="9"/>
                        </a:lnTo>
                        <a:lnTo>
                          <a:pt x="510" y="0"/>
                        </a:lnTo>
                        <a:lnTo>
                          <a:pt x="487" y="0"/>
                        </a:lnTo>
                        <a:lnTo>
                          <a:pt x="462" y="14"/>
                        </a:lnTo>
                        <a:lnTo>
                          <a:pt x="450" y="23"/>
                        </a:lnTo>
                        <a:lnTo>
                          <a:pt x="430" y="29"/>
                        </a:lnTo>
                        <a:lnTo>
                          <a:pt x="409" y="31"/>
                        </a:lnTo>
                        <a:lnTo>
                          <a:pt x="397" y="37"/>
                        </a:lnTo>
                        <a:lnTo>
                          <a:pt x="371" y="51"/>
                        </a:lnTo>
                        <a:lnTo>
                          <a:pt x="355" y="60"/>
                        </a:lnTo>
                        <a:lnTo>
                          <a:pt x="340" y="69"/>
                        </a:lnTo>
                        <a:lnTo>
                          <a:pt x="320" y="74"/>
                        </a:lnTo>
                        <a:lnTo>
                          <a:pt x="300" y="83"/>
                        </a:lnTo>
                        <a:lnTo>
                          <a:pt x="282" y="94"/>
                        </a:lnTo>
                        <a:lnTo>
                          <a:pt x="268" y="109"/>
                        </a:lnTo>
                        <a:lnTo>
                          <a:pt x="257" y="123"/>
                        </a:lnTo>
                        <a:lnTo>
                          <a:pt x="245" y="134"/>
                        </a:lnTo>
                        <a:lnTo>
                          <a:pt x="235" y="143"/>
                        </a:lnTo>
                        <a:lnTo>
                          <a:pt x="213" y="160"/>
                        </a:lnTo>
                        <a:lnTo>
                          <a:pt x="191" y="177"/>
                        </a:lnTo>
                        <a:lnTo>
                          <a:pt x="166" y="194"/>
                        </a:lnTo>
                        <a:lnTo>
                          <a:pt x="148" y="220"/>
                        </a:lnTo>
                        <a:lnTo>
                          <a:pt x="128" y="240"/>
                        </a:lnTo>
                        <a:lnTo>
                          <a:pt x="111" y="251"/>
                        </a:lnTo>
                        <a:lnTo>
                          <a:pt x="93" y="277"/>
                        </a:lnTo>
                        <a:lnTo>
                          <a:pt x="81" y="294"/>
                        </a:lnTo>
                        <a:lnTo>
                          <a:pt x="65" y="311"/>
                        </a:lnTo>
                        <a:lnTo>
                          <a:pt x="49" y="323"/>
                        </a:lnTo>
                        <a:lnTo>
                          <a:pt x="34" y="334"/>
                        </a:lnTo>
                        <a:lnTo>
                          <a:pt x="0" y="397"/>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sp>
              <p:nvSpPr>
                <p:cNvPr id="39000" name="Freeform 88"/>
                <p:cNvSpPr>
                  <a:spLocks/>
                </p:cNvSpPr>
                <p:nvPr/>
              </p:nvSpPr>
              <p:spPr bwMode="auto">
                <a:xfrm>
                  <a:off x="3325" y="2816"/>
                  <a:ext cx="165" cy="385"/>
                </a:xfrm>
                <a:custGeom>
                  <a:avLst/>
                  <a:gdLst/>
                  <a:ahLst/>
                  <a:cxnLst>
                    <a:cxn ang="0">
                      <a:pos x="31" y="120"/>
                    </a:cxn>
                    <a:cxn ang="0">
                      <a:pos x="27" y="197"/>
                    </a:cxn>
                    <a:cxn ang="0">
                      <a:pos x="12" y="245"/>
                    </a:cxn>
                    <a:cxn ang="0">
                      <a:pos x="0" y="291"/>
                    </a:cxn>
                    <a:cxn ang="0">
                      <a:pos x="0" y="325"/>
                    </a:cxn>
                    <a:cxn ang="0">
                      <a:pos x="4" y="354"/>
                    </a:cxn>
                    <a:cxn ang="0">
                      <a:pos x="19" y="379"/>
                    </a:cxn>
                    <a:cxn ang="0">
                      <a:pos x="31" y="382"/>
                    </a:cxn>
                    <a:cxn ang="0">
                      <a:pos x="41" y="382"/>
                    </a:cxn>
                    <a:cxn ang="0">
                      <a:pos x="54" y="385"/>
                    </a:cxn>
                    <a:cxn ang="0">
                      <a:pos x="60" y="365"/>
                    </a:cxn>
                    <a:cxn ang="0">
                      <a:pos x="66" y="314"/>
                    </a:cxn>
                    <a:cxn ang="0">
                      <a:pos x="85" y="279"/>
                    </a:cxn>
                    <a:cxn ang="0">
                      <a:pos x="89" y="228"/>
                    </a:cxn>
                    <a:cxn ang="0">
                      <a:pos x="97" y="208"/>
                    </a:cxn>
                    <a:cxn ang="0">
                      <a:pos x="105" y="194"/>
                    </a:cxn>
                    <a:cxn ang="0">
                      <a:pos x="111" y="157"/>
                    </a:cxn>
                    <a:cxn ang="0">
                      <a:pos x="124" y="134"/>
                    </a:cxn>
                    <a:cxn ang="0">
                      <a:pos x="132" y="117"/>
                    </a:cxn>
                    <a:cxn ang="0">
                      <a:pos x="140" y="103"/>
                    </a:cxn>
                    <a:cxn ang="0">
                      <a:pos x="140" y="94"/>
                    </a:cxn>
                    <a:cxn ang="0">
                      <a:pos x="159" y="74"/>
                    </a:cxn>
                    <a:cxn ang="0">
                      <a:pos x="161" y="43"/>
                    </a:cxn>
                    <a:cxn ang="0">
                      <a:pos x="165" y="23"/>
                    </a:cxn>
                    <a:cxn ang="0">
                      <a:pos x="149" y="14"/>
                    </a:cxn>
                    <a:cxn ang="0">
                      <a:pos x="138" y="0"/>
                    </a:cxn>
                    <a:cxn ang="0">
                      <a:pos x="124" y="14"/>
                    </a:cxn>
                    <a:cxn ang="0">
                      <a:pos x="111" y="48"/>
                    </a:cxn>
                    <a:cxn ang="0">
                      <a:pos x="97" y="71"/>
                    </a:cxn>
                    <a:cxn ang="0">
                      <a:pos x="85" y="91"/>
                    </a:cxn>
                    <a:cxn ang="0">
                      <a:pos x="78" y="91"/>
                    </a:cxn>
                    <a:cxn ang="0">
                      <a:pos x="66" y="103"/>
                    </a:cxn>
                    <a:cxn ang="0">
                      <a:pos x="60" y="114"/>
                    </a:cxn>
                    <a:cxn ang="0">
                      <a:pos x="31" y="120"/>
                    </a:cxn>
                  </a:cxnLst>
                  <a:rect l="0" t="0" r="r" b="b"/>
                  <a:pathLst>
                    <a:path w="165" h="385">
                      <a:moveTo>
                        <a:pt x="31" y="120"/>
                      </a:moveTo>
                      <a:lnTo>
                        <a:pt x="27" y="197"/>
                      </a:lnTo>
                      <a:lnTo>
                        <a:pt x="12" y="245"/>
                      </a:lnTo>
                      <a:lnTo>
                        <a:pt x="0" y="291"/>
                      </a:lnTo>
                      <a:lnTo>
                        <a:pt x="0" y="325"/>
                      </a:lnTo>
                      <a:lnTo>
                        <a:pt x="4" y="354"/>
                      </a:lnTo>
                      <a:lnTo>
                        <a:pt x="19" y="379"/>
                      </a:lnTo>
                      <a:lnTo>
                        <a:pt x="31" y="382"/>
                      </a:lnTo>
                      <a:lnTo>
                        <a:pt x="41" y="382"/>
                      </a:lnTo>
                      <a:lnTo>
                        <a:pt x="54" y="385"/>
                      </a:lnTo>
                      <a:lnTo>
                        <a:pt x="60" y="365"/>
                      </a:lnTo>
                      <a:lnTo>
                        <a:pt x="66" y="314"/>
                      </a:lnTo>
                      <a:lnTo>
                        <a:pt x="85" y="279"/>
                      </a:lnTo>
                      <a:lnTo>
                        <a:pt x="89" y="228"/>
                      </a:lnTo>
                      <a:lnTo>
                        <a:pt x="97" y="208"/>
                      </a:lnTo>
                      <a:lnTo>
                        <a:pt x="105" y="194"/>
                      </a:lnTo>
                      <a:lnTo>
                        <a:pt x="111" y="157"/>
                      </a:lnTo>
                      <a:lnTo>
                        <a:pt x="124" y="134"/>
                      </a:lnTo>
                      <a:lnTo>
                        <a:pt x="132" y="117"/>
                      </a:lnTo>
                      <a:lnTo>
                        <a:pt x="140" y="103"/>
                      </a:lnTo>
                      <a:lnTo>
                        <a:pt x="140" y="94"/>
                      </a:lnTo>
                      <a:lnTo>
                        <a:pt x="159" y="74"/>
                      </a:lnTo>
                      <a:lnTo>
                        <a:pt x="161" y="43"/>
                      </a:lnTo>
                      <a:lnTo>
                        <a:pt x="165" y="23"/>
                      </a:lnTo>
                      <a:lnTo>
                        <a:pt x="149" y="14"/>
                      </a:lnTo>
                      <a:lnTo>
                        <a:pt x="138" y="0"/>
                      </a:lnTo>
                      <a:lnTo>
                        <a:pt x="124" y="14"/>
                      </a:lnTo>
                      <a:lnTo>
                        <a:pt x="111" y="48"/>
                      </a:lnTo>
                      <a:lnTo>
                        <a:pt x="97" y="71"/>
                      </a:lnTo>
                      <a:lnTo>
                        <a:pt x="85" y="91"/>
                      </a:lnTo>
                      <a:lnTo>
                        <a:pt x="78" y="91"/>
                      </a:lnTo>
                      <a:lnTo>
                        <a:pt x="66" y="103"/>
                      </a:lnTo>
                      <a:lnTo>
                        <a:pt x="60" y="114"/>
                      </a:lnTo>
                      <a:lnTo>
                        <a:pt x="31" y="12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1" name="Freeform 89"/>
                <p:cNvSpPr>
                  <a:spLocks/>
                </p:cNvSpPr>
                <p:nvPr/>
              </p:nvSpPr>
              <p:spPr bwMode="auto">
                <a:xfrm>
                  <a:off x="2575" y="656"/>
                  <a:ext cx="2134" cy="1797"/>
                </a:xfrm>
                <a:custGeom>
                  <a:avLst/>
                  <a:gdLst/>
                  <a:ahLst/>
                  <a:cxnLst>
                    <a:cxn ang="0">
                      <a:pos x="125" y="754"/>
                    </a:cxn>
                    <a:cxn ang="0">
                      <a:pos x="142" y="622"/>
                    </a:cxn>
                    <a:cxn ang="0">
                      <a:pos x="215" y="546"/>
                    </a:cxn>
                    <a:cxn ang="0">
                      <a:pos x="297" y="510"/>
                    </a:cxn>
                    <a:cxn ang="0">
                      <a:pos x="321" y="434"/>
                    </a:cxn>
                    <a:cxn ang="0">
                      <a:pos x="426" y="367"/>
                    </a:cxn>
                    <a:cxn ang="0">
                      <a:pos x="495" y="272"/>
                    </a:cxn>
                    <a:cxn ang="0">
                      <a:pos x="464" y="224"/>
                    </a:cxn>
                    <a:cxn ang="0">
                      <a:pos x="469" y="179"/>
                    </a:cxn>
                    <a:cxn ang="0">
                      <a:pos x="401" y="244"/>
                    </a:cxn>
                    <a:cxn ang="0">
                      <a:pos x="380" y="373"/>
                    </a:cxn>
                    <a:cxn ang="0">
                      <a:pos x="333" y="412"/>
                    </a:cxn>
                    <a:cxn ang="0">
                      <a:pos x="309" y="345"/>
                    </a:cxn>
                    <a:cxn ang="0">
                      <a:pos x="244" y="375"/>
                    </a:cxn>
                    <a:cxn ang="0">
                      <a:pos x="226" y="325"/>
                    </a:cxn>
                    <a:cxn ang="0">
                      <a:pos x="228" y="275"/>
                    </a:cxn>
                    <a:cxn ang="0">
                      <a:pos x="297" y="241"/>
                    </a:cxn>
                    <a:cxn ang="0">
                      <a:pos x="343" y="154"/>
                    </a:cxn>
                    <a:cxn ang="0">
                      <a:pos x="415" y="53"/>
                    </a:cxn>
                    <a:cxn ang="0">
                      <a:pos x="514" y="25"/>
                    </a:cxn>
                    <a:cxn ang="0">
                      <a:pos x="645" y="104"/>
                    </a:cxn>
                    <a:cxn ang="0">
                      <a:pos x="598" y="224"/>
                    </a:cxn>
                    <a:cxn ang="0">
                      <a:pos x="645" y="286"/>
                    </a:cxn>
                    <a:cxn ang="0">
                      <a:pos x="686" y="216"/>
                    </a:cxn>
                    <a:cxn ang="0">
                      <a:pos x="864" y="188"/>
                    </a:cxn>
                    <a:cxn ang="0">
                      <a:pos x="1078" y="34"/>
                    </a:cxn>
                    <a:cxn ang="0">
                      <a:pos x="1412" y="104"/>
                    </a:cxn>
                    <a:cxn ang="0">
                      <a:pos x="2013" y="227"/>
                    </a:cxn>
                    <a:cxn ang="0">
                      <a:pos x="2066" y="300"/>
                    </a:cxn>
                    <a:cxn ang="0">
                      <a:pos x="2085" y="544"/>
                    </a:cxn>
                    <a:cxn ang="0">
                      <a:pos x="1910" y="347"/>
                    </a:cxn>
                    <a:cxn ang="0">
                      <a:pos x="1771" y="437"/>
                    </a:cxn>
                    <a:cxn ang="0">
                      <a:pos x="1962" y="779"/>
                    </a:cxn>
                    <a:cxn ang="0">
                      <a:pos x="1884" y="925"/>
                    </a:cxn>
                    <a:cxn ang="0">
                      <a:pos x="2011" y="1258"/>
                    </a:cxn>
                    <a:cxn ang="0">
                      <a:pos x="1882" y="1432"/>
                    </a:cxn>
                    <a:cxn ang="0">
                      <a:pos x="1849" y="1567"/>
                    </a:cxn>
                    <a:cxn ang="0">
                      <a:pos x="1841" y="1699"/>
                    </a:cxn>
                    <a:cxn ang="0">
                      <a:pos x="1796" y="1693"/>
                    </a:cxn>
                    <a:cxn ang="0">
                      <a:pos x="1666" y="1418"/>
                    </a:cxn>
                    <a:cxn ang="0">
                      <a:pos x="1478" y="1409"/>
                    </a:cxn>
                    <a:cxn ang="0">
                      <a:pos x="1365" y="1570"/>
                    </a:cxn>
                    <a:cxn ang="0">
                      <a:pos x="1133" y="1219"/>
                    </a:cxn>
                    <a:cxn ang="0">
                      <a:pos x="826" y="1096"/>
                    </a:cxn>
                    <a:cxn ang="0">
                      <a:pos x="1059" y="1314"/>
                    </a:cxn>
                    <a:cxn ang="0">
                      <a:pos x="787" y="1511"/>
                    </a:cxn>
                    <a:cxn ang="0">
                      <a:pos x="717" y="1325"/>
                    </a:cxn>
                    <a:cxn ang="0">
                      <a:pos x="604" y="1110"/>
                    </a:cxn>
                    <a:cxn ang="0">
                      <a:pos x="540" y="950"/>
                    </a:cxn>
                    <a:cxn ang="0">
                      <a:pos x="508" y="877"/>
                    </a:cxn>
                    <a:cxn ang="0">
                      <a:pos x="467" y="835"/>
                    </a:cxn>
                    <a:cxn ang="0">
                      <a:pos x="452" y="913"/>
                    </a:cxn>
                    <a:cxn ang="0">
                      <a:pos x="395" y="790"/>
                    </a:cxn>
                    <a:cxn ang="0">
                      <a:pos x="331" y="745"/>
                    </a:cxn>
                    <a:cxn ang="0">
                      <a:pos x="399" y="852"/>
                    </a:cxn>
                    <a:cxn ang="0">
                      <a:pos x="370" y="877"/>
                    </a:cxn>
                    <a:cxn ang="0">
                      <a:pos x="315" y="807"/>
                    </a:cxn>
                    <a:cxn ang="0">
                      <a:pos x="252" y="757"/>
                    </a:cxn>
                    <a:cxn ang="0">
                      <a:pos x="170" y="821"/>
                    </a:cxn>
                    <a:cxn ang="0">
                      <a:pos x="152" y="894"/>
                    </a:cxn>
                    <a:cxn ang="0">
                      <a:pos x="96" y="947"/>
                    </a:cxn>
                    <a:cxn ang="0">
                      <a:pos x="12" y="913"/>
                    </a:cxn>
                  </a:cxnLst>
                  <a:rect l="0" t="0" r="r" b="b"/>
                  <a:pathLst>
                    <a:path w="2134" h="1797">
                      <a:moveTo>
                        <a:pt x="0" y="807"/>
                      </a:moveTo>
                      <a:lnTo>
                        <a:pt x="20" y="782"/>
                      </a:lnTo>
                      <a:lnTo>
                        <a:pt x="31" y="762"/>
                      </a:lnTo>
                      <a:lnTo>
                        <a:pt x="57" y="762"/>
                      </a:lnTo>
                      <a:lnTo>
                        <a:pt x="84" y="768"/>
                      </a:lnTo>
                      <a:lnTo>
                        <a:pt x="103" y="757"/>
                      </a:lnTo>
                      <a:lnTo>
                        <a:pt x="125" y="754"/>
                      </a:lnTo>
                      <a:lnTo>
                        <a:pt x="127" y="720"/>
                      </a:lnTo>
                      <a:lnTo>
                        <a:pt x="139" y="698"/>
                      </a:lnTo>
                      <a:lnTo>
                        <a:pt x="109" y="672"/>
                      </a:lnTo>
                      <a:lnTo>
                        <a:pt x="105" y="653"/>
                      </a:lnTo>
                      <a:lnTo>
                        <a:pt x="107" y="625"/>
                      </a:lnTo>
                      <a:lnTo>
                        <a:pt x="129" y="625"/>
                      </a:lnTo>
                      <a:lnTo>
                        <a:pt x="142" y="622"/>
                      </a:lnTo>
                      <a:lnTo>
                        <a:pt x="144" y="625"/>
                      </a:lnTo>
                      <a:lnTo>
                        <a:pt x="160" y="608"/>
                      </a:lnTo>
                      <a:lnTo>
                        <a:pt x="176" y="600"/>
                      </a:lnTo>
                      <a:lnTo>
                        <a:pt x="181" y="600"/>
                      </a:lnTo>
                      <a:lnTo>
                        <a:pt x="191" y="583"/>
                      </a:lnTo>
                      <a:lnTo>
                        <a:pt x="203" y="577"/>
                      </a:lnTo>
                      <a:lnTo>
                        <a:pt x="215" y="546"/>
                      </a:lnTo>
                      <a:lnTo>
                        <a:pt x="222" y="555"/>
                      </a:lnTo>
                      <a:lnTo>
                        <a:pt x="238" y="535"/>
                      </a:lnTo>
                      <a:lnTo>
                        <a:pt x="240" y="535"/>
                      </a:lnTo>
                      <a:lnTo>
                        <a:pt x="260" y="513"/>
                      </a:lnTo>
                      <a:lnTo>
                        <a:pt x="271" y="510"/>
                      </a:lnTo>
                      <a:lnTo>
                        <a:pt x="287" y="510"/>
                      </a:lnTo>
                      <a:lnTo>
                        <a:pt x="297" y="510"/>
                      </a:lnTo>
                      <a:lnTo>
                        <a:pt x="289" y="482"/>
                      </a:lnTo>
                      <a:lnTo>
                        <a:pt x="285" y="460"/>
                      </a:lnTo>
                      <a:lnTo>
                        <a:pt x="281" y="412"/>
                      </a:lnTo>
                      <a:lnTo>
                        <a:pt x="304" y="409"/>
                      </a:lnTo>
                      <a:lnTo>
                        <a:pt x="317" y="401"/>
                      </a:lnTo>
                      <a:lnTo>
                        <a:pt x="311" y="420"/>
                      </a:lnTo>
                      <a:lnTo>
                        <a:pt x="321" y="434"/>
                      </a:lnTo>
                      <a:lnTo>
                        <a:pt x="331" y="451"/>
                      </a:lnTo>
                      <a:lnTo>
                        <a:pt x="337" y="462"/>
                      </a:lnTo>
                      <a:lnTo>
                        <a:pt x="364" y="460"/>
                      </a:lnTo>
                      <a:lnTo>
                        <a:pt x="387" y="417"/>
                      </a:lnTo>
                      <a:lnTo>
                        <a:pt x="405" y="398"/>
                      </a:lnTo>
                      <a:lnTo>
                        <a:pt x="415" y="384"/>
                      </a:lnTo>
                      <a:lnTo>
                        <a:pt x="426" y="367"/>
                      </a:lnTo>
                      <a:lnTo>
                        <a:pt x="438" y="345"/>
                      </a:lnTo>
                      <a:lnTo>
                        <a:pt x="448" y="353"/>
                      </a:lnTo>
                      <a:lnTo>
                        <a:pt x="448" y="339"/>
                      </a:lnTo>
                      <a:lnTo>
                        <a:pt x="454" y="331"/>
                      </a:lnTo>
                      <a:lnTo>
                        <a:pt x="471" y="336"/>
                      </a:lnTo>
                      <a:lnTo>
                        <a:pt x="501" y="373"/>
                      </a:lnTo>
                      <a:lnTo>
                        <a:pt x="495" y="272"/>
                      </a:lnTo>
                      <a:lnTo>
                        <a:pt x="469" y="317"/>
                      </a:lnTo>
                      <a:lnTo>
                        <a:pt x="450" y="314"/>
                      </a:lnTo>
                      <a:lnTo>
                        <a:pt x="444" y="286"/>
                      </a:lnTo>
                      <a:lnTo>
                        <a:pt x="444" y="272"/>
                      </a:lnTo>
                      <a:lnTo>
                        <a:pt x="438" y="263"/>
                      </a:lnTo>
                      <a:lnTo>
                        <a:pt x="454" y="241"/>
                      </a:lnTo>
                      <a:lnTo>
                        <a:pt x="464" y="224"/>
                      </a:lnTo>
                      <a:lnTo>
                        <a:pt x="473" y="219"/>
                      </a:lnTo>
                      <a:lnTo>
                        <a:pt x="481" y="216"/>
                      </a:lnTo>
                      <a:lnTo>
                        <a:pt x="487" y="202"/>
                      </a:lnTo>
                      <a:lnTo>
                        <a:pt x="495" y="199"/>
                      </a:lnTo>
                      <a:lnTo>
                        <a:pt x="504" y="199"/>
                      </a:lnTo>
                      <a:lnTo>
                        <a:pt x="487" y="174"/>
                      </a:lnTo>
                      <a:lnTo>
                        <a:pt x="469" y="179"/>
                      </a:lnTo>
                      <a:lnTo>
                        <a:pt x="458" y="179"/>
                      </a:lnTo>
                      <a:lnTo>
                        <a:pt x="448" y="171"/>
                      </a:lnTo>
                      <a:lnTo>
                        <a:pt x="448" y="188"/>
                      </a:lnTo>
                      <a:lnTo>
                        <a:pt x="438" y="205"/>
                      </a:lnTo>
                      <a:lnTo>
                        <a:pt x="424" y="233"/>
                      </a:lnTo>
                      <a:lnTo>
                        <a:pt x="411" y="244"/>
                      </a:lnTo>
                      <a:lnTo>
                        <a:pt x="401" y="244"/>
                      </a:lnTo>
                      <a:lnTo>
                        <a:pt x="397" y="263"/>
                      </a:lnTo>
                      <a:lnTo>
                        <a:pt x="397" y="272"/>
                      </a:lnTo>
                      <a:lnTo>
                        <a:pt x="389" y="280"/>
                      </a:lnTo>
                      <a:lnTo>
                        <a:pt x="399" y="314"/>
                      </a:lnTo>
                      <a:lnTo>
                        <a:pt x="405" y="331"/>
                      </a:lnTo>
                      <a:lnTo>
                        <a:pt x="393" y="356"/>
                      </a:lnTo>
                      <a:lnTo>
                        <a:pt x="380" y="373"/>
                      </a:lnTo>
                      <a:lnTo>
                        <a:pt x="376" y="398"/>
                      </a:lnTo>
                      <a:lnTo>
                        <a:pt x="368" y="417"/>
                      </a:lnTo>
                      <a:lnTo>
                        <a:pt x="360" y="417"/>
                      </a:lnTo>
                      <a:lnTo>
                        <a:pt x="348" y="420"/>
                      </a:lnTo>
                      <a:lnTo>
                        <a:pt x="337" y="429"/>
                      </a:lnTo>
                      <a:lnTo>
                        <a:pt x="333" y="426"/>
                      </a:lnTo>
                      <a:lnTo>
                        <a:pt x="333" y="412"/>
                      </a:lnTo>
                      <a:lnTo>
                        <a:pt x="331" y="389"/>
                      </a:lnTo>
                      <a:lnTo>
                        <a:pt x="321" y="389"/>
                      </a:lnTo>
                      <a:lnTo>
                        <a:pt x="315" y="375"/>
                      </a:lnTo>
                      <a:lnTo>
                        <a:pt x="317" y="356"/>
                      </a:lnTo>
                      <a:lnTo>
                        <a:pt x="319" y="345"/>
                      </a:lnTo>
                      <a:lnTo>
                        <a:pt x="317" y="339"/>
                      </a:lnTo>
                      <a:lnTo>
                        <a:pt x="309" y="345"/>
                      </a:lnTo>
                      <a:lnTo>
                        <a:pt x="304" y="345"/>
                      </a:lnTo>
                      <a:lnTo>
                        <a:pt x="299" y="342"/>
                      </a:lnTo>
                      <a:lnTo>
                        <a:pt x="295" y="339"/>
                      </a:lnTo>
                      <a:lnTo>
                        <a:pt x="285" y="350"/>
                      </a:lnTo>
                      <a:lnTo>
                        <a:pt x="275" y="364"/>
                      </a:lnTo>
                      <a:lnTo>
                        <a:pt x="265" y="378"/>
                      </a:lnTo>
                      <a:lnTo>
                        <a:pt x="244" y="375"/>
                      </a:lnTo>
                      <a:lnTo>
                        <a:pt x="230" y="373"/>
                      </a:lnTo>
                      <a:lnTo>
                        <a:pt x="221" y="359"/>
                      </a:lnTo>
                      <a:lnTo>
                        <a:pt x="221" y="350"/>
                      </a:lnTo>
                      <a:lnTo>
                        <a:pt x="226" y="339"/>
                      </a:lnTo>
                      <a:lnTo>
                        <a:pt x="234" y="331"/>
                      </a:lnTo>
                      <a:lnTo>
                        <a:pt x="240" y="319"/>
                      </a:lnTo>
                      <a:lnTo>
                        <a:pt x="226" y="325"/>
                      </a:lnTo>
                      <a:lnTo>
                        <a:pt x="221" y="311"/>
                      </a:lnTo>
                      <a:lnTo>
                        <a:pt x="221" y="303"/>
                      </a:lnTo>
                      <a:lnTo>
                        <a:pt x="240" y="300"/>
                      </a:lnTo>
                      <a:lnTo>
                        <a:pt x="258" y="297"/>
                      </a:lnTo>
                      <a:lnTo>
                        <a:pt x="246" y="289"/>
                      </a:lnTo>
                      <a:lnTo>
                        <a:pt x="228" y="291"/>
                      </a:lnTo>
                      <a:lnTo>
                        <a:pt x="228" y="275"/>
                      </a:lnTo>
                      <a:lnTo>
                        <a:pt x="236" y="263"/>
                      </a:lnTo>
                      <a:lnTo>
                        <a:pt x="254" y="252"/>
                      </a:lnTo>
                      <a:lnTo>
                        <a:pt x="260" y="241"/>
                      </a:lnTo>
                      <a:lnTo>
                        <a:pt x="265" y="235"/>
                      </a:lnTo>
                      <a:lnTo>
                        <a:pt x="279" y="233"/>
                      </a:lnTo>
                      <a:lnTo>
                        <a:pt x="291" y="235"/>
                      </a:lnTo>
                      <a:lnTo>
                        <a:pt x="297" y="241"/>
                      </a:lnTo>
                      <a:lnTo>
                        <a:pt x="307" y="233"/>
                      </a:lnTo>
                      <a:lnTo>
                        <a:pt x="297" y="230"/>
                      </a:lnTo>
                      <a:lnTo>
                        <a:pt x="297" y="207"/>
                      </a:lnTo>
                      <a:lnTo>
                        <a:pt x="323" y="182"/>
                      </a:lnTo>
                      <a:lnTo>
                        <a:pt x="337" y="165"/>
                      </a:lnTo>
                      <a:lnTo>
                        <a:pt x="344" y="163"/>
                      </a:lnTo>
                      <a:lnTo>
                        <a:pt x="343" y="154"/>
                      </a:lnTo>
                      <a:lnTo>
                        <a:pt x="354" y="137"/>
                      </a:lnTo>
                      <a:lnTo>
                        <a:pt x="368" y="112"/>
                      </a:lnTo>
                      <a:lnTo>
                        <a:pt x="383" y="101"/>
                      </a:lnTo>
                      <a:lnTo>
                        <a:pt x="372" y="90"/>
                      </a:lnTo>
                      <a:lnTo>
                        <a:pt x="403" y="64"/>
                      </a:lnTo>
                      <a:lnTo>
                        <a:pt x="417" y="67"/>
                      </a:lnTo>
                      <a:lnTo>
                        <a:pt x="415" y="53"/>
                      </a:lnTo>
                      <a:lnTo>
                        <a:pt x="442" y="50"/>
                      </a:lnTo>
                      <a:lnTo>
                        <a:pt x="493" y="6"/>
                      </a:lnTo>
                      <a:lnTo>
                        <a:pt x="501" y="0"/>
                      </a:lnTo>
                      <a:lnTo>
                        <a:pt x="491" y="34"/>
                      </a:lnTo>
                      <a:lnTo>
                        <a:pt x="503" y="17"/>
                      </a:lnTo>
                      <a:lnTo>
                        <a:pt x="516" y="11"/>
                      </a:lnTo>
                      <a:lnTo>
                        <a:pt x="514" y="25"/>
                      </a:lnTo>
                      <a:lnTo>
                        <a:pt x="553" y="8"/>
                      </a:lnTo>
                      <a:lnTo>
                        <a:pt x="571" y="22"/>
                      </a:lnTo>
                      <a:lnTo>
                        <a:pt x="545" y="36"/>
                      </a:lnTo>
                      <a:lnTo>
                        <a:pt x="555" y="53"/>
                      </a:lnTo>
                      <a:lnTo>
                        <a:pt x="592" y="50"/>
                      </a:lnTo>
                      <a:lnTo>
                        <a:pt x="649" y="76"/>
                      </a:lnTo>
                      <a:lnTo>
                        <a:pt x="645" y="104"/>
                      </a:lnTo>
                      <a:lnTo>
                        <a:pt x="622" y="129"/>
                      </a:lnTo>
                      <a:lnTo>
                        <a:pt x="586" y="143"/>
                      </a:lnTo>
                      <a:lnTo>
                        <a:pt x="581" y="171"/>
                      </a:lnTo>
                      <a:lnTo>
                        <a:pt x="583" y="199"/>
                      </a:lnTo>
                      <a:lnTo>
                        <a:pt x="592" y="205"/>
                      </a:lnTo>
                      <a:lnTo>
                        <a:pt x="594" y="219"/>
                      </a:lnTo>
                      <a:lnTo>
                        <a:pt x="598" y="224"/>
                      </a:lnTo>
                      <a:lnTo>
                        <a:pt x="606" y="230"/>
                      </a:lnTo>
                      <a:lnTo>
                        <a:pt x="608" y="247"/>
                      </a:lnTo>
                      <a:lnTo>
                        <a:pt x="620" y="266"/>
                      </a:lnTo>
                      <a:lnTo>
                        <a:pt x="620" y="275"/>
                      </a:lnTo>
                      <a:lnTo>
                        <a:pt x="631" y="275"/>
                      </a:lnTo>
                      <a:lnTo>
                        <a:pt x="635" y="280"/>
                      </a:lnTo>
                      <a:lnTo>
                        <a:pt x="645" y="286"/>
                      </a:lnTo>
                      <a:lnTo>
                        <a:pt x="651" y="277"/>
                      </a:lnTo>
                      <a:lnTo>
                        <a:pt x="657" y="263"/>
                      </a:lnTo>
                      <a:lnTo>
                        <a:pt x="661" y="255"/>
                      </a:lnTo>
                      <a:lnTo>
                        <a:pt x="670" y="261"/>
                      </a:lnTo>
                      <a:lnTo>
                        <a:pt x="682" y="241"/>
                      </a:lnTo>
                      <a:lnTo>
                        <a:pt x="682" y="227"/>
                      </a:lnTo>
                      <a:lnTo>
                        <a:pt x="686" y="216"/>
                      </a:lnTo>
                      <a:lnTo>
                        <a:pt x="688" y="207"/>
                      </a:lnTo>
                      <a:lnTo>
                        <a:pt x="711" y="199"/>
                      </a:lnTo>
                      <a:lnTo>
                        <a:pt x="731" y="191"/>
                      </a:lnTo>
                      <a:lnTo>
                        <a:pt x="756" y="179"/>
                      </a:lnTo>
                      <a:lnTo>
                        <a:pt x="786" y="188"/>
                      </a:lnTo>
                      <a:lnTo>
                        <a:pt x="815" y="188"/>
                      </a:lnTo>
                      <a:lnTo>
                        <a:pt x="864" y="188"/>
                      </a:lnTo>
                      <a:lnTo>
                        <a:pt x="871" y="120"/>
                      </a:lnTo>
                      <a:lnTo>
                        <a:pt x="899" y="123"/>
                      </a:lnTo>
                      <a:lnTo>
                        <a:pt x="918" y="174"/>
                      </a:lnTo>
                      <a:lnTo>
                        <a:pt x="922" y="132"/>
                      </a:lnTo>
                      <a:lnTo>
                        <a:pt x="1012" y="8"/>
                      </a:lnTo>
                      <a:lnTo>
                        <a:pt x="1047" y="8"/>
                      </a:lnTo>
                      <a:lnTo>
                        <a:pt x="1078" y="34"/>
                      </a:lnTo>
                      <a:lnTo>
                        <a:pt x="1119" y="31"/>
                      </a:lnTo>
                      <a:lnTo>
                        <a:pt x="1174" y="76"/>
                      </a:lnTo>
                      <a:lnTo>
                        <a:pt x="1236" y="101"/>
                      </a:lnTo>
                      <a:lnTo>
                        <a:pt x="1281" y="95"/>
                      </a:lnTo>
                      <a:lnTo>
                        <a:pt x="1340" y="123"/>
                      </a:lnTo>
                      <a:lnTo>
                        <a:pt x="1389" y="123"/>
                      </a:lnTo>
                      <a:lnTo>
                        <a:pt x="1412" y="104"/>
                      </a:lnTo>
                      <a:lnTo>
                        <a:pt x="1467" y="104"/>
                      </a:lnTo>
                      <a:lnTo>
                        <a:pt x="1496" y="126"/>
                      </a:lnTo>
                      <a:lnTo>
                        <a:pt x="1570" y="126"/>
                      </a:lnTo>
                      <a:lnTo>
                        <a:pt x="1632" y="163"/>
                      </a:lnTo>
                      <a:lnTo>
                        <a:pt x="1744" y="157"/>
                      </a:lnTo>
                      <a:lnTo>
                        <a:pt x="1925" y="174"/>
                      </a:lnTo>
                      <a:lnTo>
                        <a:pt x="2013" y="227"/>
                      </a:lnTo>
                      <a:lnTo>
                        <a:pt x="2087" y="261"/>
                      </a:lnTo>
                      <a:lnTo>
                        <a:pt x="2134" y="289"/>
                      </a:lnTo>
                      <a:lnTo>
                        <a:pt x="2120" y="297"/>
                      </a:lnTo>
                      <a:lnTo>
                        <a:pt x="2087" y="275"/>
                      </a:lnTo>
                      <a:lnTo>
                        <a:pt x="2011" y="266"/>
                      </a:lnTo>
                      <a:lnTo>
                        <a:pt x="2033" y="289"/>
                      </a:lnTo>
                      <a:lnTo>
                        <a:pt x="2066" y="300"/>
                      </a:lnTo>
                      <a:lnTo>
                        <a:pt x="2056" y="336"/>
                      </a:lnTo>
                      <a:lnTo>
                        <a:pt x="2021" y="359"/>
                      </a:lnTo>
                      <a:lnTo>
                        <a:pt x="2009" y="395"/>
                      </a:lnTo>
                      <a:lnTo>
                        <a:pt x="2056" y="429"/>
                      </a:lnTo>
                      <a:lnTo>
                        <a:pt x="2089" y="474"/>
                      </a:lnTo>
                      <a:lnTo>
                        <a:pt x="2107" y="538"/>
                      </a:lnTo>
                      <a:lnTo>
                        <a:pt x="2085" y="544"/>
                      </a:lnTo>
                      <a:lnTo>
                        <a:pt x="2038" y="524"/>
                      </a:lnTo>
                      <a:lnTo>
                        <a:pt x="1990" y="476"/>
                      </a:lnTo>
                      <a:lnTo>
                        <a:pt x="1970" y="451"/>
                      </a:lnTo>
                      <a:lnTo>
                        <a:pt x="1958" y="417"/>
                      </a:lnTo>
                      <a:lnTo>
                        <a:pt x="1947" y="367"/>
                      </a:lnTo>
                      <a:lnTo>
                        <a:pt x="1927" y="350"/>
                      </a:lnTo>
                      <a:lnTo>
                        <a:pt x="1910" y="347"/>
                      </a:lnTo>
                      <a:lnTo>
                        <a:pt x="1894" y="353"/>
                      </a:lnTo>
                      <a:lnTo>
                        <a:pt x="1912" y="392"/>
                      </a:lnTo>
                      <a:lnTo>
                        <a:pt x="1865" y="398"/>
                      </a:lnTo>
                      <a:lnTo>
                        <a:pt x="1843" y="378"/>
                      </a:lnTo>
                      <a:lnTo>
                        <a:pt x="1802" y="389"/>
                      </a:lnTo>
                      <a:lnTo>
                        <a:pt x="1771" y="420"/>
                      </a:lnTo>
                      <a:lnTo>
                        <a:pt x="1771" y="437"/>
                      </a:lnTo>
                      <a:lnTo>
                        <a:pt x="1783" y="465"/>
                      </a:lnTo>
                      <a:lnTo>
                        <a:pt x="1832" y="474"/>
                      </a:lnTo>
                      <a:lnTo>
                        <a:pt x="1871" y="507"/>
                      </a:lnTo>
                      <a:lnTo>
                        <a:pt x="1937" y="600"/>
                      </a:lnTo>
                      <a:lnTo>
                        <a:pt x="1964" y="661"/>
                      </a:lnTo>
                      <a:lnTo>
                        <a:pt x="1968" y="726"/>
                      </a:lnTo>
                      <a:lnTo>
                        <a:pt x="1962" y="779"/>
                      </a:lnTo>
                      <a:lnTo>
                        <a:pt x="1947" y="779"/>
                      </a:lnTo>
                      <a:lnTo>
                        <a:pt x="1929" y="759"/>
                      </a:lnTo>
                      <a:lnTo>
                        <a:pt x="1904" y="785"/>
                      </a:lnTo>
                      <a:lnTo>
                        <a:pt x="1878" y="807"/>
                      </a:lnTo>
                      <a:lnTo>
                        <a:pt x="1874" y="843"/>
                      </a:lnTo>
                      <a:lnTo>
                        <a:pt x="1902" y="888"/>
                      </a:lnTo>
                      <a:lnTo>
                        <a:pt x="1884" y="925"/>
                      </a:lnTo>
                      <a:lnTo>
                        <a:pt x="1878" y="986"/>
                      </a:lnTo>
                      <a:lnTo>
                        <a:pt x="1912" y="1025"/>
                      </a:lnTo>
                      <a:lnTo>
                        <a:pt x="1949" y="1037"/>
                      </a:lnTo>
                      <a:lnTo>
                        <a:pt x="1988" y="1079"/>
                      </a:lnTo>
                      <a:lnTo>
                        <a:pt x="2021" y="1135"/>
                      </a:lnTo>
                      <a:lnTo>
                        <a:pt x="2023" y="1219"/>
                      </a:lnTo>
                      <a:lnTo>
                        <a:pt x="2011" y="1258"/>
                      </a:lnTo>
                      <a:lnTo>
                        <a:pt x="1976" y="1292"/>
                      </a:lnTo>
                      <a:lnTo>
                        <a:pt x="1933" y="1308"/>
                      </a:lnTo>
                      <a:lnTo>
                        <a:pt x="1906" y="1334"/>
                      </a:lnTo>
                      <a:lnTo>
                        <a:pt x="1890" y="1320"/>
                      </a:lnTo>
                      <a:lnTo>
                        <a:pt x="1876" y="1334"/>
                      </a:lnTo>
                      <a:lnTo>
                        <a:pt x="1872" y="1395"/>
                      </a:lnTo>
                      <a:lnTo>
                        <a:pt x="1882" y="1432"/>
                      </a:lnTo>
                      <a:lnTo>
                        <a:pt x="1925" y="1474"/>
                      </a:lnTo>
                      <a:lnTo>
                        <a:pt x="1943" y="1517"/>
                      </a:lnTo>
                      <a:lnTo>
                        <a:pt x="1956" y="1539"/>
                      </a:lnTo>
                      <a:lnTo>
                        <a:pt x="1953" y="1584"/>
                      </a:lnTo>
                      <a:lnTo>
                        <a:pt x="1925" y="1620"/>
                      </a:lnTo>
                      <a:lnTo>
                        <a:pt x="1896" y="1620"/>
                      </a:lnTo>
                      <a:lnTo>
                        <a:pt x="1849" y="1567"/>
                      </a:lnTo>
                      <a:lnTo>
                        <a:pt x="1816" y="1548"/>
                      </a:lnTo>
                      <a:lnTo>
                        <a:pt x="1802" y="1536"/>
                      </a:lnTo>
                      <a:lnTo>
                        <a:pt x="1789" y="1564"/>
                      </a:lnTo>
                      <a:lnTo>
                        <a:pt x="1792" y="1604"/>
                      </a:lnTo>
                      <a:lnTo>
                        <a:pt x="1804" y="1634"/>
                      </a:lnTo>
                      <a:lnTo>
                        <a:pt x="1812" y="1682"/>
                      </a:lnTo>
                      <a:lnTo>
                        <a:pt x="1841" y="1699"/>
                      </a:lnTo>
                      <a:lnTo>
                        <a:pt x="1832" y="1724"/>
                      </a:lnTo>
                      <a:lnTo>
                        <a:pt x="1833" y="1761"/>
                      </a:lnTo>
                      <a:lnTo>
                        <a:pt x="1843" y="1797"/>
                      </a:lnTo>
                      <a:lnTo>
                        <a:pt x="1824" y="1794"/>
                      </a:lnTo>
                      <a:lnTo>
                        <a:pt x="1802" y="1752"/>
                      </a:lnTo>
                      <a:lnTo>
                        <a:pt x="1804" y="1707"/>
                      </a:lnTo>
                      <a:lnTo>
                        <a:pt x="1796" y="1693"/>
                      </a:lnTo>
                      <a:lnTo>
                        <a:pt x="1789" y="1643"/>
                      </a:lnTo>
                      <a:lnTo>
                        <a:pt x="1779" y="1629"/>
                      </a:lnTo>
                      <a:lnTo>
                        <a:pt x="1775" y="1559"/>
                      </a:lnTo>
                      <a:lnTo>
                        <a:pt x="1761" y="1517"/>
                      </a:lnTo>
                      <a:lnTo>
                        <a:pt x="1738" y="1477"/>
                      </a:lnTo>
                      <a:lnTo>
                        <a:pt x="1695" y="1454"/>
                      </a:lnTo>
                      <a:lnTo>
                        <a:pt x="1666" y="1418"/>
                      </a:lnTo>
                      <a:lnTo>
                        <a:pt x="1654" y="1390"/>
                      </a:lnTo>
                      <a:lnTo>
                        <a:pt x="1632" y="1359"/>
                      </a:lnTo>
                      <a:lnTo>
                        <a:pt x="1599" y="1289"/>
                      </a:lnTo>
                      <a:lnTo>
                        <a:pt x="1570" y="1294"/>
                      </a:lnTo>
                      <a:lnTo>
                        <a:pt x="1531" y="1328"/>
                      </a:lnTo>
                      <a:lnTo>
                        <a:pt x="1513" y="1356"/>
                      </a:lnTo>
                      <a:lnTo>
                        <a:pt x="1478" y="1409"/>
                      </a:lnTo>
                      <a:lnTo>
                        <a:pt x="1453" y="1465"/>
                      </a:lnTo>
                      <a:lnTo>
                        <a:pt x="1443" y="1485"/>
                      </a:lnTo>
                      <a:lnTo>
                        <a:pt x="1453" y="1550"/>
                      </a:lnTo>
                      <a:lnTo>
                        <a:pt x="1451" y="1615"/>
                      </a:lnTo>
                      <a:lnTo>
                        <a:pt x="1420" y="1660"/>
                      </a:lnTo>
                      <a:lnTo>
                        <a:pt x="1402" y="1663"/>
                      </a:lnTo>
                      <a:lnTo>
                        <a:pt x="1365" y="1570"/>
                      </a:lnTo>
                      <a:lnTo>
                        <a:pt x="1336" y="1506"/>
                      </a:lnTo>
                      <a:lnTo>
                        <a:pt x="1277" y="1381"/>
                      </a:lnTo>
                      <a:lnTo>
                        <a:pt x="1275" y="1334"/>
                      </a:lnTo>
                      <a:lnTo>
                        <a:pt x="1262" y="1311"/>
                      </a:lnTo>
                      <a:lnTo>
                        <a:pt x="1252" y="1342"/>
                      </a:lnTo>
                      <a:lnTo>
                        <a:pt x="1201" y="1272"/>
                      </a:lnTo>
                      <a:lnTo>
                        <a:pt x="1133" y="1219"/>
                      </a:lnTo>
                      <a:lnTo>
                        <a:pt x="1090" y="1230"/>
                      </a:lnTo>
                      <a:lnTo>
                        <a:pt x="1027" y="1224"/>
                      </a:lnTo>
                      <a:lnTo>
                        <a:pt x="998" y="1185"/>
                      </a:lnTo>
                      <a:lnTo>
                        <a:pt x="965" y="1191"/>
                      </a:lnTo>
                      <a:lnTo>
                        <a:pt x="918" y="1174"/>
                      </a:lnTo>
                      <a:lnTo>
                        <a:pt x="821" y="1042"/>
                      </a:lnTo>
                      <a:lnTo>
                        <a:pt x="826" y="1096"/>
                      </a:lnTo>
                      <a:lnTo>
                        <a:pt x="856" y="1171"/>
                      </a:lnTo>
                      <a:lnTo>
                        <a:pt x="889" y="1224"/>
                      </a:lnTo>
                      <a:lnTo>
                        <a:pt x="924" y="1252"/>
                      </a:lnTo>
                      <a:lnTo>
                        <a:pt x="963" y="1230"/>
                      </a:lnTo>
                      <a:lnTo>
                        <a:pt x="994" y="1230"/>
                      </a:lnTo>
                      <a:lnTo>
                        <a:pt x="1035" y="1278"/>
                      </a:lnTo>
                      <a:lnTo>
                        <a:pt x="1059" y="1314"/>
                      </a:lnTo>
                      <a:lnTo>
                        <a:pt x="1055" y="1336"/>
                      </a:lnTo>
                      <a:lnTo>
                        <a:pt x="985" y="1440"/>
                      </a:lnTo>
                      <a:lnTo>
                        <a:pt x="938" y="1479"/>
                      </a:lnTo>
                      <a:lnTo>
                        <a:pt x="840" y="1531"/>
                      </a:lnTo>
                      <a:lnTo>
                        <a:pt x="811" y="1548"/>
                      </a:lnTo>
                      <a:lnTo>
                        <a:pt x="793" y="1531"/>
                      </a:lnTo>
                      <a:lnTo>
                        <a:pt x="787" y="1511"/>
                      </a:lnTo>
                      <a:lnTo>
                        <a:pt x="786" y="1479"/>
                      </a:lnTo>
                      <a:lnTo>
                        <a:pt x="778" y="1449"/>
                      </a:lnTo>
                      <a:lnTo>
                        <a:pt x="764" y="1423"/>
                      </a:lnTo>
                      <a:lnTo>
                        <a:pt x="752" y="1401"/>
                      </a:lnTo>
                      <a:lnTo>
                        <a:pt x="735" y="1370"/>
                      </a:lnTo>
                      <a:lnTo>
                        <a:pt x="725" y="1351"/>
                      </a:lnTo>
                      <a:lnTo>
                        <a:pt x="717" y="1325"/>
                      </a:lnTo>
                      <a:lnTo>
                        <a:pt x="704" y="1303"/>
                      </a:lnTo>
                      <a:lnTo>
                        <a:pt x="682" y="1247"/>
                      </a:lnTo>
                      <a:lnTo>
                        <a:pt x="670" y="1224"/>
                      </a:lnTo>
                      <a:lnTo>
                        <a:pt x="655" y="1194"/>
                      </a:lnTo>
                      <a:lnTo>
                        <a:pt x="629" y="1152"/>
                      </a:lnTo>
                      <a:lnTo>
                        <a:pt x="616" y="1126"/>
                      </a:lnTo>
                      <a:lnTo>
                        <a:pt x="604" y="1110"/>
                      </a:lnTo>
                      <a:lnTo>
                        <a:pt x="590" y="1073"/>
                      </a:lnTo>
                      <a:lnTo>
                        <a:pt x="631" y="1039"/>
                      </a:lnTo>
                      <a:lnTo>
                        <a:pt x="649" y="967"/>
                      </a:lnTo>
                      <a:lnTo>
                        <a:pt x="610" y="947"/>
                      </a:lnTo>
                      <a:lnTo>
                        <a:pt x="557" y="958"/>
                      </a:lnTo>
                      <a:lnTo>
                        <a:pt x="545" y="950"/>
                      </a:lnTo>
                      <a:lnTo>
                        <a:pt x="540" y="950"/>
                      </a:lnTo>
                      <a:lnTo>
                        <a:pt x="532" y="950"/>
                      </a:lnTo>
                      <a:lnTo>
                        <a:pt x="526" y="950"/>
                      </a:lnTo>
                      <a:lnTo>
                        <a:pt x="524" y="936"/>
                      </a:lnTo>
                      <a:lnTo>
                        <a:pt x="520" y="925"/>
                      </a:lnTo>
                      <a:lnTo>
                        <a:pt x="520" y="902"/>
                      </a:lnTo>
                      <a:lnTo>
                        <a:pt x="510" y="891"/>
                      </a:lnTo>
                      <a:lnTo>
                        <a:pt x="508" y="877"/>
                      </a:lnTo>
                      <a:lnTo>
                        <a:pt x="503" y="874"/>
                      </a:lnTo>
                      <a:lnTo>
                        <a:pt x="497" y="863"/>
                      </a:lnTo>
                      <a:lnTo>
                        <a:pt x="495" y="852"/>
                      </a:lnTo>
                      <a:lnTo>
                        <a:pt x="491" y="841"/>
                      </a:lnTo>
                      <a:lnTo>
                        <a:pt x="487" y="835"/>
                      </a:lnTo>
                      <a:lnTo>
                        <a:pt x="475" y="835"/>
                      </a:lnTo>
                      <a:lnTo>
                        <a:pt x="467" y="835"/>
                      </a:lnTo>
                      <a:lnTo>
                        <a:pt x="464" y="835"/>
                      </a:lnTo>
                      <a:lnTo>
                        <a:pt x="462" y="849"/>
                      </a:lnTo>
                      <a:lnTo>
                        <a:pt x="462" y="863"/>
                      </a:lnTo>
                      <a:lnTo>
                        <a:pt x="462" y="880"/>
                      </a:lnTo>
                      <a:lnTo>
                        <a:pt x="462" y="897"/>
                      </a:lnTo>
                      <a:lnTo>
                        <a:pt x="462" y="908"/>
                      </a:lnTo>
                      <a:lnTo>
                        <a:pt x="452" y="913"/>
                      </a:lnTo>
                      <a:lnTo>
                        <a:pt x="444" y="925"/>
                      </a:lnTo>
                      <a:lnTo>
                        <a:pt x="432" y="908"/>
                      </a:lnTo>
                      <a:lnTo>
                        <a:pt x="424" y="885"/>
                      </a:lnTo>
                      <a:lnTo>
                        <a:pt x="426" y="860"/>
                      </a:lnTo>
                      <a:lnTo>
                        <a:pt x="415" y="827"/>
                      </a:lnTo>
                      <a:lnTo>
                        <a:pt x="409" y="804"/>
                      </a:lnTo>
                      <a:lnTo>
                        <a:pt x="395" y="790"/>
                      </a:lnTo>
                      <a:lnTo>
                        <a:pt x="380" y="776"/>
                      </a:lnTo>
                      <a:lnTo>
                        <a:pt x="372" y="757"/>
                      </a:lnTo>
                      <a:lnTo>
                        <a:pt x="366" y="742"/>
                      </a:lnTo>
                      <a:lnTo>
                        <a:pt x="352" y="740"/>
                      </a:lnTo>
                      <a:lnTo>
                        <a:pt x="348" y="731"/>
                      </a:lnTo>
                      <a:lnTo>
                        <a:pt x="339" y="731"/>
                      </a:lnTo>
                      <a:lnTo>
                        <a:pt x="331" y="745"/>
                      </a:lnTo>
                      <a:lnTo>
                        <a:pt x="323" y="757"/>
                      </a:lnTo>
                      <a:lnTo>
                        <a:pt x="341" y="771"/>
                      </a:lnTo>
                      <a:lnTo>
                        <a:pt x="350" y="790"/>
                      </a:lnTo>
                      <a:lnTo>
                        <a:pt x="368" y="815"/>
                      </a:lnTo>
                      <a:lnTo>
                        <a:pt x="376" y="827"/>
                      </a:lnTo>
                      <a:lnTo>
                        <a:pt x="389" y="835"/>
                      </a:lnTo>
                      <a:lnTo>
                        <a:pt x="399" y="852"/>
                      </a:lnTo>
                      <a:lnTo>
                        <a:pt x="387" y="871"/>
                      </a:lnTo>
                      <a:lnTo>
                        <a:pt x="385" y="863"/>
                      </a:lnTo>
                      <a:lnTo>
                        <a:pt x="385" y="852"/>
                      </a:lnTo>
                      <a:lnTo>
                        <a:pt x="380" y="877"/>
                      </a:lnTo>
                      <a:lnTo>
                        <a:pt x="378" y="899"/>
                      </a:lnTo>
                      <a:lnTo>
                        <a:pt x="366" y="905"/>
                      </a:lnTo>
                      <a:lnTo>
                        <a:pt x="370" y="877"/>
                      </a:lnTo>
                      <a:lnTo>
                        <a:pt x="368" y="863"/>
                      </a:lnTo>
                      <a:lnTo>
                        <a:pt x="354" y="855"/>
                      </a:lnTo>
                      <a:lnTo>
                        <a:pt x="348" y="849"/>
                      </a:lnTo>
                      <a:lnTo>
                        <a:pt x="343" y="838"/>
                      </a:lnTo>
                      <a:lnTo>
                        <a:pt x="331" y="832"/>
                      </a:lnTo>
                      <a:lnTo>
                        <a:pt x="323" y="824"/>
                      </a:lnTo>
                      <a:lnTo>
                        <a:pt x="315" y="807"/>
                      </a:lnTo>
                      <a:lnTo>
                        <a:pt x="304" y="799"/>
                      </a:lnTo>
                      <a:lnTo>
                        <a:pt x="299" y="782"/>
                      </a:lnTo>
                      <a:lnTo>
                        <a:pt x="297" y="768"/>
                      </a:lnTo>
                      <a:lnTo>
                        <a:pt x="289" y="762"/>
                      </a:lnTo>
                      <a:lnTo>
                        <a:pt x="281" y="754"/>
                      </a:lnTo>
                      <a:lnTo>
                        <a:pt x="265" y="754"/>
                      </a:lnTo>
                      <a:lnTo>
                        <a:pt x="252" y="757"/>
                      </a:lnTo>
                      <a:lnTo>
                        <a:pt x="236" y="754"/>
                      </a:lnTo>
                      <a:lnTo>
                        <a:pt x="209" y="757"/>
                      </a:lnTo>
                      <a:lnTo>
                        <a:pt x="189" y="759"/>
                      </a:lnTo>
                      <a:lnTo>
                        <a:pt x="183" y="765"/>
                      </a:lnTo>
                      <a:lnTo>
                        <a:pt x="181" y="782"/>
                      </a:lnTo>
                      <a:lnTo>
                        <a:pt x="181" y="801"/>
                      </a:lnTo>
                      <a:lnTo>
                        <a:pt x="170" y="821"/>
                      </a:lnTo>
                      <a:lnTo>
                        <a:pt x="162" y="829"/>
                      </a:lnTo>
                      <a:lnTo>
                        <a:pt x="158" y="835"/>
                      </a:lnTo>
                      <a:lnTo>
                        <a:pt x="152" y="849"/>
                      </a:lnTo>
                      <a:lnTo>
                        <a:pt x="148" y="860"/>
                      </a:lnTo>
                      <a:lnTo>
                        <a:pt x="154" y="869"/>
                      </a:lnTo>
                      <a:lnTo>
                        <a:pt x="154" y="885"/>
                      </a:lnTo>
                      <a:lnTo>
                        <a:pt x="152" y="894"/>
                      </a:lnTo>
                      <a:lnTo>
                        <a:pt x="148" y="905"/>
                      </a:lnTo>
                      <a:lnTo>
                        <a:pt x="139" y="925"/>
                      </a:lnTo>
                      <a:lnTo>
                        <a:pt x="133" y="916"/>
                      </a:lnTo>
                      <a:lnTo>
                        <a:pt x="127" y="922"/>
                      </a:lnTo>
                      <a:lnTo>
                        <a:pt x="119" y="930"/>
                      </a:lnTo>
                      <a:lnTo>
                        <a:pt x="107" y="933"/>
                      </a:lnTo>
                      <a:lnTo>
                        <a:pt x="96" y="947"/>
                      </a:lnTo>
                      <a:lnTo>
                        <a:pt x="84" y="950"/>
                      </a:lnTo>
                      <a:lnTo>
                        <a:pt x="72" y="950"/>
                      </a:lnTo>
                      <a:lnTo>
                        <a:pt x="60" y="950"/>
                      </a:lnTo>
                      <a:lnTo>
                        <a:pt x="35" y="958"/>
                      </a:lnTo>
                      <a:lnTo>
                        <a:pt x="23" y="958"/>
                      </a:lnTo>
                      <a:lnTo>
                        <a:pt x="18" y="939"/>
                      </a:lnTo>
                      <a:lnTo>
                        <a:pt x="12" y="913"/>
                      </a:lnTo>
                      <a:lnTo>
                        <a:pt x="8" y="891"/>
                      </a:lnTo>
                      <a:lnTo>
                        <a:pt x="6" y="869"/>
                      </a:lnTo>
                      <a:lnTo>
                        <a:pt x="6" y="841"/>
                      </a:lnTo>
                      <a:lnTo>
                        <a:pt x="0" y="807"/>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grpSp>
        <p:grpSp>
          <p:nvGrpSpPr>
            <p:cNvPr id="10253" name="Group 90"/>
            <p:cNvGrpSpPr>
              <a:grpSpLocks/>
            </p:cNvGrpSpPr>
            <p:nvPr/>
          </p:nvGrpSpPr>
          <p:grpSpPr bwMode="auto">
            <a:xfrm>
              <a:off x="92" y="615"/>
              <a:ext cx="1872" cy="3319"/>
              <a:chOff x="92" y="615"/>
              <a:chExt cx="1872" cy="3319"/>
            </a:xfrm>
          </p:grpSpPr>
          <p:sp>
            <p:nvSpPr>
              <p:cNvPr id="39003" name="Freeform 91"/>
              <p:cNvSpPr>
                <a:spLocks/>
              </p:cNvSpPr>
              <p:nvPr/>
            </p:nvSpPr>
            <p:spPr bwMode="auto">
              <a:xfrm>
                <a:off x="92" y="761"/>
                <a:ext cx="1269" cy="1558"/>
              </a:xfrm>
              <a:custGeom>
                <a:avLst/>
                <a:gdLst/>
                <a:ahLst/>
                <a:cxnLst>
                  <a:cxn ang="0">
                    <a:pos x="102" y="291"/>
                  </a:cxn>
                  <a:cxn ang="0">
                    <a:pos x="82" y="204"/>
                  </a:cxn>
                  <a:cxn ang="0">
                    <a:pos x="182" y="132"/>
                  </a:cxn>
                  <a:cxn ang="0">
                    <a:pos x="227" y="76"/>
                  </a:cxn>
                  <a:cxn ang="0">
                    <a:pos x="305" y="64"/>
                  </a:cxn>
                  <a:cxn ang="0">
                    <a:pos x="547" y="67"/>
                  </a:cxn>
                  <a:cxn ang="0">
                    <a:pos x="671" y="95"/>
                  </a:cxn>
                  <a:cxn ang="0">
                    <a:pos x="624" y="92"/>
                  </a:cxn>
                  <a:cxn ang="0">
                    <a:pos x="592" y="3"/>
                  </a:cxn>
                  <a:cxn ang="0">
                    <a:pos x="653" y="0"/>
                  </a:cxn>
                  <a:cxn ang="0">
                    <a:pos x="700" y="39"/>
                  </a:cxn>
                  <a:cxn ang="0">
                    <a:pos x="772" y="104"/>
                  </a:cxn>
                  <a:cxn ang="0">
                    <a:pos x="759" y="34"/>
                  </a:cxn>
                  <a:cxn ang="0">
                    <a:pos x="890" y="101"/>
                  </a:cxn>
                  <a:cxn ang="0">
                    <a:pos x="892" y="129"/>
                  </a:cxn>
                  <a:cxn ang="0">
                    <a:pos x="853" y="199"/>
                  </a:cxn>
                  <a:cxn ang="0">
                    <a:pos x="819" y="314"/>
                  </a:cxn>
                  <a:cxn ang="0">
                    <a:pos x="941" y="378"/>
                  </a:cxn>
                  <a:cxn ang="0">
                    <a:pos x="944" y="479"/>
                  </a:cxn>
                  <a:cxn ang="0">
                    <a:pos x="962" y="400"/>
                  </a:cxn>
                  <a:cxn ang="0">
                    <a:pos x="962" y="255"/>
                  </a:cxn>
                  <a:cxn ang="0">
                    <a:pos x="1050" y="294"/>
                  </a:cxn>
                  <a:cxn ang="0">
                    <a:pos x="1105" y="252"/>
                  </a:cxn>
                  <a:cxn ang="0">
                    <a:pos x="1203" y="358"/>
                  </a:cxn>
                  <a:cxn ang="0">
                    <a:pos x="1269" y="451"/>
                  </a:cxn>
                  <a:cxn ang="0">
                    <a:pos x="1216" y="487"/>
                  </a:cxn>
                  <a:cxn ang="0">
                    <a:pos x="1124" y="518"/>
                  </a:cxn>
                  <a:cxn ang="0">
                    <a:pos x="1189" y="538"/>
                  </a:cxn>
                  <a:cxn ang="0">
                    <a:pos x="1216" y="622"/>
                  </a:cxn>
                  <a:cxn ang="0">
                    <a:pos x="1191" y="627"/>
                  </a:cxn>
                  <a:cxn ang="0">
                    <a:pos x="1154" y="661"/>
                  </a:cxn>
                  <a:cxn ang="0">
                    <a:pos x="1095" y="734"/>
                  </a:cxn>
                  <a:cxn ang="0">
                    <a:pos x="1089" y="843"/>
                  </a:cxn>
                  <a:cxn ang="0">
                    <a:pos x="1027" y="1008"/>
                  </a:cxn>
                  <a:cxn ang="0">
                    <a:pos x="1044" y="1148"/>
                  </a:cxn>
                  <a:cxn ang="0">
                    <a:pos x="1009" y="1053"/>
                  </a:cxn>
                  <a:cxn ang="0">
                    <a:pos x="948" y="1011"/>
                  </a:cxn>
                  <a:cxn ang="0">
                    <a:pos x="896" y="1039"/>
                  </a:cxn>
                  <a:cxn ang="0">
                    <a:pos x="810" y="1053"/>
                  </a:cxn>
                  <a:cxn ang="0">
                    <a:pos x="765" y="1157"/>
                  </a:cxn>
                  <a:cxn ang="0">
                    <a:pos x="864" y="1297"/>
                  </a:cxn>
                  <a:cxn ang="0">
                    <a:pos x="880" y="1218"/>
                  </a:cxn>
                  <a:cxn ang="0">
                    <a:pos x="937" y="1274"/>
                  </a:cxn>
                  <a:cxn ang="0">
                    <a:pos x="968" y="1353"/>
                  </a:cxn>
                  <a:cxn ang="0">
                    <a:pos x="993" y="1424"/>
                  </a:cxn>
                  <a:cxn ang="0">
                    <a:pos x="1052" y="1530"/>
                  </a:cxn>
                  <a:cxn ang="0">
                    <a:pos x="1140" y="1527"/>
                  </a:cxn>
                  <a:cxn ang="0">
                    <a:pos x="1087" y="1541"/>
                  </a:cxn>
                  <a:cxn ang="0">
                    <a:pos x="984" y="1524"/>
                  </a:cxn>
                  <a:cxn ang="0">
                    <a:pos x="911" y="1429"/>
                  </a:cxn>
                  <a:cxn ang="0">
                    <a:pos x="858" y="1392"/>
                  </a:cxn>
                  <a:cxn ang="0">
                    <a:pos x="774" y="1347"/>
                  </a:cxn>
                  <a:cxn ang="0">
                    <a:pos x="626" y="1196"/>
                  </a:cxn>
                  <a:cxn ang="0">
                    <a:pos x="504" y="975"/>
                  </a:cxn>
                  <a:cxn ang="0">
                    <a:pos x="546" y="1173"/>
                  </a:cxn>
                  <a:cxn ang="0">
                    <a:pos x="467" y="1036"/>
                  </a:cxn>
                  <a:cxn ang="0">
                    <a:pos x="395" y="767"/>
                  </a:cxn>
                  <a:cxn ang="0">
                    <a:pos x="403" y="571"/>
                  </a:cxn>
                  <a:cxn ang="0">
                    <a:pos x="377" y="420"/>
                  </a:cxn>
                  <a:cxn ang="0">
                    <a:pos x="356" y="330"/>
                  </a:cxn>
                  <a:cxn ang="0">
                    <a:pos x="307" y="277"/>
                  </a:cxn>
                  <a:cxn ang="0">
                    <a:pos x="203" y="291"/>
                  </a:cxn>
                  <a:cxn ang="0">
                    <a:pos x="125" y="347"/>
                  </a:cxn>
                </a:cxnLst>
                <a:rect l="0" t="0" r="r" b="b"/>
                <a:pathLst>
                  <a:path w="1269" h="1558">
                    <a:moveTo>
                      <a:pt x="0" y="400"/>
                    </a:moveTo>
                    <a:lnTo>
                      <a:pt x="61" y="347"/>
                    </a:lnTo>
                    <a:lnTo>
                      <a:pt x="96" y="325"/>
                    </a:lnTo>
                    <a:lnTo>
                      <a:pt x="102" y="291"/>
                    </a:lnTo>
                    <a:lnTo>
                      <a:pt x="74" y="272"/>
                    </a:lnTo>
                    <a:lnTo>
                      <a:pt x="72" y="232"/>
                    </a:lnTo>
                    <a:lnTo>
                      <a:pt x="84" y="221"/>
                    </a:lnTo>
                    <a:lnTo>
                      <a:pt x="82" y="204"/>
                    </a:lnTo>
                    <a:lnTo>
                      <a:pt x="129" y="199"/>
                    </a:lnTo>
                    <a:lnTo>
                      <a:pt x="141" y="168"/>
                    </a:lnTo>
                    <a:lnTo>
                      <a:pt x="143" y="140"/>
                    </a:lnTo>
                    <a:lnTo>
                      <a:pt x="182" y="132"/>
                    </a:lnTo>
                    <a:lnTo>
                      <a:pt x="186" y="104"/>
                    </a:lnTo>
                    <a:lnTo>
                      <a:pt x="149" y="95"/>
                    </a:lnTo>
                    <a:lnTo>
                      <a:pt x="166" y="76"/>
                    </a:lnTo>
                    <a:lnTo>
                      <a:pt x="227" y="76"/>
                    </a:lnTo>
                    <a:lnTo>
                      <a:pt x="244" y="53"/>
                    </a:lnTo>
                    <a:lnTo>
                      <a:pt x="270" y="50"/>
                    </a:lnTo>
                    <a:lnTo>
                      <a:pt x="285" y="34"/>
                    </a:lnTo>
                    <a:lnTo>
                      <a:pt x="305" y="64"/>
                    </a:lnTo>
                    <a:lnTo>
                      <a:pt x="381" y="59"/>
                    </a:lnTo>
                    <a:lnTo>
                      <a:pt x="416" y="92"/>
                    </a:lnTo>
                    <a:lnTo>
                      <a:pt x="530" y="84"/>
                    </a:lnTo>
                    <a:lnTo>
                      <a:pt x="547" y="67"/>
                    </a:lnTo>
                    <a:lnTo>
                      <a:pt x="591" y="95"/>
                    </a:lnTo>
                    <a:lnTo>
                      <a:pt x="635" y="120"/>
                    </a:lnTo>
                    <a:lnTo>
                      <a:pt x="657" y="109"/>
                    </a:lnTo>
                    <a:lnTo>
                      <a:pt x="671" y="95"/>
                    </a:lnTo>
                    <a:lnTo>
                      <a:pt x="708" y="104"/>
                    </a:lnTo>
                    <a:lnTo>
                      <a:pt x="682" y="84"/>
                    </a:lnTo>
                    <a:lnTo>
                      <a:pt x="659" y="87"/>
                    </a:lnTo>
                    <a:lnTo>
                      <a:pt x="624" y="92"/>
                    </a:lnTo>
                    <a:lnTo>
                      <a:pt x="606" y="64"/>
                    </a:lnTo>
                    <a:lnTo>
                      <a:pt x="587" y="50"/>
                    </a:lnTo>
                    <a:lnTo>
                      <a:pt x="587" y="28"/>
                    </a:lnTo>
                    <a:lnTo>
                      <a:pt x="592" y="3"/>
                    </a:lnTo>
                    <a:lnTo>
                      <a:pt x="608" y="0"/>
                    </a:lnTo>
                    <a:lnTo>
                      <a:pt x="630" y="22"/>
                    </a:lnTo>
                    <a:lnTo>
                      <a:pt x="635" y="11"/>
                    </a:lnTo>
                    <a:lnTo>
                      <a:pt x="653" y="0"/>
                    </a:lnTo>
                    <a:lnTo>
                      <a:pt x="675" y="17"/>
                    </a:lnTo>
                    <a:lnTo>
                      <a:pt x="686" y="3"/>
                    </a:lnTo>
                    <a:lnTo>
                      <a:pt x="698" y="25"/>
                    </a:lnTo>
                    <a:lnTo>
                      <a:pt x="700" y="39"/>
                    </a:lnTo>
                    <a:lnTo>
                      <a:pt x="731" y="59"/>
                    </a:lnTo>
                    <a:lnTo>
                      <a:pt x="720" y="76"/>
                    </a:lnTo>
                    <a:lnTo>
                      <a:pt x="720" y="98"/>
                    </a:lnTo>
                    <a:lnTo>
                      <a:pt x="772" y="104"/>
                    </a:lnTo>
                    <a:lnTo>
                      <a:pt x="786" y="76"/>
                    </a:lnTo>
                    <a:lnTo>
                      <a:pt x="776" y="62"/>
                    </a:lnTo>
                    <a:lnTo>
                      <a:pt x="753" y="64"/>
                    </a:lnTo>
                    <a:lnTo>
                      <a:pt x="759" y="34"/>
                    </a:lnTo>
                    <a:lnTo>
                      <a:pt x="806" y="50"/>
                    </a:lnTo>
                    <a:lnTo>
                      <a:pt x="815" y="73"/>
                    </a:lnTo>
                    <a:lnTo>
                      <a:pt x="854" y="73"/>
                    </a:lnTo>
                    <a:lnTo>
                      <a:pt x="890" y="101"/>
                    </a:lnTo>
                    <a:lnTo>
                      <a:pt x="909" y="95"/>
                    </a:lnTo>
                    <a:lnTo>
                      <a:pt x="931" y="120"/>
                    </a:lnTo>
                    <a:lnTo>
                      <a:pt x="909" y="154"/>
                    </a:lnTo>
                    <a:lnTo>
                      <a:pt x="892" y="129"/>
                    </a:lnTo>
                    <a:lnTo>
                      <a:pt x="880" y="137"/>
                    </a:lnTo>
                    <a:lnTo>
                      <a:pt x="864" y="157"/>
                    </a:lnTo>
                    <a:lnTo>
                      <a:pt x="839" y="174"/>
                    </a:lnTo>
                    <a:lnTo>
                      <a:pt x="853" y="199"/>
                    </a:lnTo>
                    <a:lnTo>
                      <a:pt x="829" y="202"/>
                    </a:lnTo>
                    <a:lnTo>
                      <a:pt x="810" y="235"/>
                    </a:lnTo>
                    <a:lnTo>
                      <a:pt x="790" y="277"/>
                    </a:lnTo>
                    <a:lnTo>
                      <a:pt x="819" y="314"/>
                    </a:lnTo>
                    <a:lnTo>
                      <a:pt x="843" y="356"/>
                    </a:lnTo>
                    <a:lnTo>
                      <a:pt x="884" y="361"/>
                    </a:lnTo>
                    <a:lnTo>
                      <a:pt x="923" y="356"/>
                    </a:lnTo>
                    <a:lnTo>
                      <a:pt x="941" y="378"/>
                    </a:lnTo>
                    <a:lnTo>
                      <a:pt x="933" y="389"/>
                    </a:lnTo>
                    <a:lnTo>
                      <a:pt x="921" y="412"/>
                    </a:lnTo>
                    <a:lnTo>
                      <a:pt x="939" y="451"/>
                    </a:lnTo>
                    <a:lnTo>
                      <a:pt x="944" y="479"/>
                    </a:lnTo>
                    <a:lnTo>
                      <a:pt x="966" y="493"/>
                    </a:lnTo>
                    <a:lnTo>
                      <a:pt x="995" y="468"/>
                    </a:lnTo>
                    <a:lnTo>
                      <a:pt x="987" y="431"/>
                    </a:lnTo>
                    <a:lnTo>
                      <a:pt x="962" y="400"/>
                    </a:lnTo>
                    <a:lnTo>
                      <a:pt x="991" y="364"/>
                    </a:lnTo>
                    <a:lnTo>
                      <a:pt x="966" y="302"/>
                    </a:lnTo>
                    <a:lnTo>
                      <a:pt x="942" y="277"/>
                    </a:lnTo>
                    <a:lnTo>
                      <a:pt x="962" y="255"/>
                    </a:lnTo>
                    <a:lnTo>
                      <a:pt x="958" y="221"/>
                    </a:lnTo>
                    <a:lnTo>
                      <a:pt x="972" y="202"/>
                    </a:lnTo>
                    <a:lnTo>
                      <a:pt x="995" y="221"/>
                    </a:lnTo>
                    <a:lnTo>
                      <a:pt x="1050" y="294"/>
                    </a:lnTo>
                    <a:lnTo>
                      <a:pt x="1083" y="305"/>
                    </a:lnTo>
                    <a:lnTo>
                      <a:pt x="1093" y="286"/>
                    </a:lnTo>
                    <a:lnTo>
                      <a:pt x="1085" y="246"/>
                    </a:lnTo>
                    <a:lnTo>
                      <a:pt x="1105" y="252"/>
                    </a:lnTo>
                    <a:lnTo>
                      <a:pt x="1138" y="297"/>
                    </a:lnTo>
                    <a:lnTo>
                      <a:pt x="1144" y="322"/>
                    </a:lnTo>
                    <a:lnTo>
                      <a:pt x="1163" y="339"/>
                    </a:lnTo>
                    <a:lnTo>
                      <a:pt x="1203" y="358"/>
                    </a:lnTo>
                    <a:lnTo>
                      <a:pt x="1222" y="395"/>
                    </a:lnTo>
                    <a:lnTo>
                      <a:pt x="1251" y="420"/>
                    </a:lnTo>
                    <a:lnTo>
                      <a:pt x="1267" y="428"/>
                    </a:lnTo>
                    <a:lnTo>
                      <a:pt x="1269" y="451"/>
                    </a:lnTo>
                    <a:lnTo>
                      <a:pt x="1246" y="465"/>
                    </a:lnTo>
                    <a:lnTo>
                      <a:pt x="1232" y="448"/>
                    </a:lnTo>
                    <a:lnTo>
                      <a:pt x="1220" y="451"/>
                    </a:lnTo>
                    <a:lnTo>
                      <a:pt x="1216" y="487"/>
                    </a:lnTo>
                    <a:lnTo>
                      <a:pt x="1197" y="496"/>
                    </a:lnTo>
                    <a:lnTo>
                      <a:pt x="1175" y="476"/>
                    </a:lnTo>
                    <a:lnTo>
                      <a:pt x="1130" y="476"/>
                    </a:lnTo>
                    <a:lnTo>
                      <a:pt x="1124" y="518"/>
                    </a:lnTo>
                    <a:lnTo>
                      <a:pt x="1136" y="543"/>
                    </a:lnTo>
                    <a:lnTo>
                      <a:pt x="1154" y="529"/>
                    </a:lnTo>
                    <a:lnTo>
                      <a:pt x="1171" y="524"/>
                    </a:lnTo>
                    <a:lnTo>
                      <a:pt x="1189" y="538"/>
                    </a:lnTo>
                    <a:lnTo>
                      <a:pt x="1165" y="568"/>
                    </a:lnTo>
                    <a:lnTo>
                      <a:pt x="1189" y="596"/>
                    </a:lnTo>
                    <a:lnTo>
                      <a:pt x="1220" y="605"/>
                    </a:lnTo>
                    <a:lnTo>
                      <a:pt x="1216" y="622"/>
                    </a:lnTo>
                    <a:lnTo>
                      <a:pt x="1204" y="624"/>
                    </a:lnTo>
                    <a:lnTo>
                      <a:pt x="1175" y="720"/>
                    </a:lnTo>
                    <a:lnTo>
                      <a:pt x="1177" y="658"/>
                    </a:lnTo>
                    <a:lnTo>
                      <a:pt x="1191" y="627"/>
                    </a:lnTo>
                    <a:lnTo>
                      <a:pt x="1175" y="613"/>
                    </a:lnTo>
                    <a:lnTo>
                      <a:pt x="1158" y="633"/>
                    </a:lnTo>
                    <a:lnTo>
                      <a:pt x="1167" y="650"/>
                    </a:lnTo>
                    <a:lnTo>
                      <a:pt x="1154" y="661"/>
                    </a:lnTo>
                    <a:lnTo>
                      <a:pt x="1140" y="675"/>
                    </a:lnTo>
                    <a:lnTo>
                      <a:pt x="1142" y="717"/>
                    </a:lnTo>
                    <a:lnTo>
                      <a:pt x="1122" y="731"/>
                    </a:lnTo>
                    <a:lnTo>
                      <a:pt x="1095" y="734"/>
                    </a:lnTo>
                    <a:lnTo>
                      <a:pt x="1105" y="756"/>
                    </a:lnTo>
                    <a:lnTo>
                      <a:pt x="1095" y="781"/>
                    </a:lnTo>
                    <a:lnTo>
                      <a:pt x="1105" y="801"/>
                    </a:lnTo>
                    <a:lnTo>
                      <a:pt x="1089" y="843"/>
                    </a:lnTo>
                    <a:lnTo>
                      <a:pt x="1083" y="882"/>
                    </a:lnTo>
                    <a:lnTo>
                      <a:pt x="1060" y="905"/>
                    </a:lnTo>
                    <a:lnTo>
                      <a:pt x="1030" y="966"/>
                    </a:lnTo>
                    <a:lnTo>
                      <a:pt x="1027" y="1008"/>
                    </a:lnTo>
                    <a:lnTo>
                      <a:pt x="1036" y="1042"/>
                    </a:lnTo>
                    <a:lnTo>
                      <a:pt x="1050" y="1084"/>
                    </a:lnTo>
                    <a:lnTo>
                      <a:pt x="1058" y="1129"/>
                    </a:lnTo>
                    <a:lnTo>
                      <a:pt x="1044" y="1148"/>
                    </a:lnTo>
                    <a:lnTo>
                      <a:pt x="1027" y="1134"/>
                    </a:lnTo>
                    <a:lnTo>
                      <a:pt x="1030" y="1112"/>
                    </a:lnTo>
                    <a:lnTo>
                      <a:pt x="1021" y="1061"/>
                    </a:lnTo>
                    <a:lnTo>
                      <a:pt x="1009" y="1053"/>
                    </a:lnTo>
                    <a:lnTo>
                      <a:pt x="1001" y="1022"/>
                    </a:lnTo>
                    <a:lnTo>
                      <a:pt x="985" y="1022"/>
                    </a:lnTo>
                    <a:lnTo>
                      <a:pt x="968" y="1005"/>
                    </a:lnTo>
                    <a:lnTo>
                      <a:pt x="948" y="1011"/>
                    </a:lnTo>
                    <a:lnTo>
                      <a:pt x="931" y="1000"/>
                    </a:lnTo>
                    <a:lnTo>
                      <a:pt x="909" y="1014"/>
                    </a:lnTo>
                    <a:lnTo>
                      <a:pt x="870" y="1003"/>
                    </a:lnTo>
                    <a:lnTo>
                      <a:pt x="896" y="1039"/>
                    </a:lnTo>
                    <a:lnTo>
                      <a:pt x="864" y="1036"/>
                    </a:lnTo>
                    <a:lnTo>
                      <a:pt x="843" y="1008"/>
                    </a:lnTo>
                    <a:lnTo>
                      <a:pt x="804" y="1008"/>
                    </a:lnTo>
                    <a:lnTo>
                      <a:pt x="810" y="1053"/>
                    </a:lnTo>
                    <a:lnTo>
                      <a:pt x="780" y="1039"/>
                    </a:lnTo>
                    <a:lnTo>
                      <a:pt x="765" y="1084"/>
                    </a:lnTo>
                    <a:lnTo>
                      <a:pt x="776" y="1103"/>
                    </a:lnTo>
                    <a:lnTo>
                      <a:pt x="765" y="1157"/>
                    </a:lnTo>
                    <a:lnTo>
                      <a:pt x="778" y="1218"/>
                    </a:lnTo>
                    <a:lnTo>
                      <a:pt x="794" y="1260"/>
                    </a:lnTo>
                    <a:lnTo>
                      <a:pt x="811" y="1299"/>
                    </a:lnTo>
                    <a:lnTo>
                      <a:pt x="864" y="1297"/>
                    </a:lnTo>
                    <a:lnTo>
                      <a:pt x="886" y="1288"/>
                    </a:lnTo>
                    <a:lnTo>
                      <a:pt x="890" y="1260"/>
                    </a:lnTo>
                    <a:lnTo>
                      <a:pt x="878" y="1238"/>
                    </a:lnTo>
                    <a:lnTo>
                      <a:pt x="880" y="1218"/>
                    </a:lnTo>
                    <a:lnTo>
                      <a:pt x="913" y="1224"/>
                    </a:lnTo>
                    <a:lnTo>
                      <a:pt x="946" y="1213"/>
                    </a:lnTo>
                    <a:lnTo>
                      <a:pt x="946" y="1238"/>
                    </a:lnTo>
                    <a:lnTo>
                      <a:pt x="937" y="1274"/>
                    </a:lnTo>
                    <a:lnTo>
                      <a:pt x="921" y="1302"/>
                    </a:lnTo>
                    <a:lnTo>
                      <a:pt x="917" y="1341"/>
                    </a:lnTo>
                    <a:lnTo>
                      <a:pt x="939" y="1358"/>
                    </a:lnTo>
                    <a:lnTo>
                      <a:pt x="968" y="1353"/>
                    </a:lnTo>
                    <a:lnTo>
                      <a:pt x="985" y="1367"/>
                    </a:lnTo>
                    <a:lnTo>
                      <a:pt x="1001" y="1361"/>
                    </a:lnTo>
                    <a:lnTo>
                      <a:pt x="1007" y="1386"/>
                    </a:lnTo>
                    <a:lnTo>
                      <a:pt x="993" y="1424"/>
                    </a:lnTo>
                    <a:lnTo>
                      <a:pt x="1005" y="1446"/>
                    </a:lnTo>
                    <a:lnTo>
                      <a:pt x="1007" y="1491"/>
                    </a:lnTo>
                    <a:lnTo>
                      <a:pt x="1027" y="1522"/>
                    </a:lnTo>
                    <a:lnTo>
                      <a:pt x="1052" y="1530"/>
                    </a:lnTo>
                    <a:lnTo>
                      <a:pt x="1070" y="1522"/>
                    </a:lnTo>
                    <a:lnTo>
                      <a:pt x="1077" y="1524"/>
                    </a:lnTo>
                    <a:lnTo>
                      <a:pt x="1111" y="1524"/>
                    </a:lnTo>
                    <a:lnTo>
                      <a:pt x="1140" y="1527"/>
                    </a:lnTo>
                    <a:lnTo>
                      <a:pt x="1148" y="1508"/>
                    </a:lnTo>
                    <a:lnTo>
                      <a:pt x="1122" y="1541"/>
                    </a:lnTo>
                    <a:lnTo>
                      <a:pt x="1105" y="1538"/>
                    </a:lnTo>
                    <a:lnTo>
                      <a:pt x="1087" y="1541"/>
                    </a:lnTo>
                    <a:lnTo>
                      <a:pt x="1052" y="1558"/>
                    </a:lnTo>
                    <a:lnTo>
                      <a:pt x="1023" y="1536"/>
                    </a:lnTo>
                    <a:lnTo>
                      <a:pt x="995" y="1522"/>
                    </a:lnTo>
                    <a:lnTo>
                      <a:pt x="984" y="1524"/>
                    </a:lnTo>
                    <a:lnTo>
                      <a:pt x="985" y="1505"/>
                    </a:lnTo>
                    <a:lnTo>
                      <a:pt x="984" y="1474"/>
                    </a:lnTo>
                    <a:lnTo>
                      <a:pt x="960" y="1446"/>
                    </a:lnTo>
                    <a:lnTo>
                      <a:pt x="911" y="1429"/>
                    </a:lnTo>
                    <a:lnTo>
                      <a:pt x="903" y="1418"/>
                    </a:lnTo>
                    <a:lnTo>
                      <a:pt x="890" y="1421"/>
                    </a:lnTo>
                    <a:lnTo>
                      <a:pt x="876" y="1407"/>
                    </a:lnTo>
                    <a:lnTo>
                      <a:pt x="858" y="1392"/>
                    </a:lnTo>
                    <a:lnTo>
                      <a:pt x="835" y="1353"/>
                    </a:lnTo>
                    <a:lnTo>
                      <a:pt x="808" y="1341"/>
                    </a:lnTo>
                    <a:lnTo>
                      <a:pt x="792" y="1367"/>
                    </a:lnTo>
                    <a:lnTo>
                      <a:pt x="774" y="1347"/>
                    </a:lnTo>
                    <a:lnTo>
                      <a:pt x="753" y="1347"/>
                    </a:lnTo>
                    <a:lnTo>
                      <a:pt x="710" y="1333"/>
                    </a:lnTo>
                    <a:lnTo>
                      <a:pt x="632" y="1266"/>
                    </a:lnTo>
                    <a:lnTo>
                      <a:pt x="626" y="1196"/>
                    </a:lnTo>
                    <a:lnTo>
                      <a:pt x="618" y="1168"/>
                    </a:lnTo>
                    <a:lnTo>
                      <a:pt x="604" y="1148"/>
                    </a:lnTo>
                    <a:lnTo>
                      <a:pt x="587" y="1109"/>
                    </a:lnTo>
                    <a:lnTo>
                      <a:pt x="504" y="975"/>
                    </a:lnTo>
                    <a:lnTo>
                      <a:pt x="504" y="1025"/>
                    </a:lnTo>
                    <a:lnTo>
                      <a:pt x="555" y="1115"/>
                    </a:lnTo>
                    <a:lnTo>
                      <a:pt x="577" y="1190"/>
                    </a:lnTo>
                    <a:lnTo>
                      <a:pt x="546" y="1173"/>
                    </a:lnTo>
                    <a:lnTo>
                      <a:pt x="540" y="1129"/>
                    </a:lnTo>
                    <a:lnTo>
                      <a:pt x="499" y="1101"/>
                    </a:lnTo>
                    <a:lnTo>
                      <a:pt x="522" y="1084"/>
                    </a:lnTo>
                    <a:lnTo>
                      <a:pt x="467" y="1036"/>
                    </a:lnTo>
                    <a:lnTo>
                      <a:pt x="489" y="1008"/>
                    </a:lnTo>
                    <a:lnTo>
                      <a:pt x="469" y="952"/>
                    </a:lnTo>
                    <a:lnTo>
                      <a:pt x="403" y="835"/>
                    </a:lnTo>
                    <a:lnTo>
                      <a:pt x="395" y="767"/>
                    </a:lnTo>
                    <a:lnTo>
                      <a:pt x="399" y="717"/>
                    </a:lnTo>
                    <a:lnTo>
                      <a:pt x="416" y="661"/>
                    </a:lnTo>
                    <a:lnTo>
                      <a:pt x="416" y="605"/>
                    </a:lnTo>
                    <a:lnTo>
                      <a:pt x="403" y="571"/>
                    </a:lnTo>
                    <a:lnTo>
                      <a:pt x="440" y="560"/>
                    </a:lnTo>
                    <a:lnTo>
                      <a:pt x="395" y="493"/>
                    </a:lnTo>
                    <a:lnTo>
                      <a:pt x="397" y="462"/>
                    </a:lnTo>
                    <a:lnTo>
                      <a:pt x="377" y="420"/>
                    </a:lnTo>
                    <a:lnTo>
                      <a:pt x="385" y="395"/>
                    </a:lnTo>
                    <a:lnTo>
                      <a:pt x="372" y="381"/>
                    </a:lnTo>
                    <a:lnTo>
                      <a:pt x="370" y="353"/>
                    </a:lnTo>
                    <a:lnTo>
                      <a:pt x="356" y="330"/>
                    </a:lnTo>
                    <a:lnTo>
                      <a:pt x="372" y="311"/>
                    </a:lnTo>
                    <a:lnTo>
                      <a:pt x="350" y="297"/>
                    </a:lnTo>
                    <a:lnTo>
                      <a:pt x="332" y="316"/>
                    </a:lnTo>
                    <a:lnTo>
                      <a:pt x="307" y="277"/>
                    </a:lnTo>
                    <a:lnTo>
                      <a:pt x="280" y="266"/>
                    </a:lnTo>
                    <a:lnTo>
                      <a:pt x="241" y="266"/>
                    </a:lnTo>
                    <a:lnTo>
                      <a:pt x="215" y="302"/>
                    </a:lnTo>
                    <a:lnTo>
                      <a:pt x="203" y="291"/>
                    </a:lnTo>
                    <a:lnTo>
                      <a:pt x="225" y="244"/>
                    </a:lnTo>
                    <a:lnTo>
                      <a:pt x="205" y="252"/>
                    </a:lnTo>
                    <a:lnTo>
                      <a:pt x="166" y="302"/>
                    </a:lnTo>
                    <a:lnTo>
                      <a:pt x="125" y="347"/>
                    </a:lnTo>
                    <a:lnTo>
                      <a:pt x="88" y="358"/>
                    </a:lnTo>
                    <a:lnTo>
                      <a:pt x="25" y="403"/>
                    </a:lnTo>
                    <a:lnTo>
                      <a:pt x="0" y="40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4" name="Freeform 92"/>
              <p:cNvSpPr>
                <a:spLocks/>
              </p:cNvSpPr>
              <p:nvPr/>
            </p:nvSpPr>
            <p:spPr bwMode="auto">
              <a:xfrm>
                <a:off x="993" y="615"/>
                <a:ext cx="436" cy="415"/>
              </a:xfrm>
              <a:custGeom>
                <a:avLst/>
                <a:gdLst/>
                <a:ahLst/>
                <a:cxnLst>
                  <a:cxn ang="0">
                    <a:pos x="0" y="85"/>
                  </a:cxn>
                  <a:cxn ang="0">
                    <a:pos x="10" y="54"/>
                  </a:cxn>
                  <a:cxn ang="0">
                    <a:pos x="10" y="31"/>
                  </a:cxn>
                  <a:cxn ang="0">
                    <a:pos x="26" y="0"/>
                  </a:cxn>
                  <a:cxn ang="0">
                    <a:pos x="105" y="20"/>
                  </a:cxn>
                  <a:cxn ang="0">
                    <a:pos x="241" y="57"/>
                  </a:cxn>
                  <a:cxn ang="0">
                    <a:pos x="294" y="88"/>
                  </a:cxn>
                  <a:cxn ang="0">
                    <a:pos x="365" y="117"/>
                  </a:cxn>
                  <a:cxn ang="0">
                    <a:pos x="400" y="171"/>
                  </a:cxn>
                  <a:cxn ang="0">
                    <a:pos x="436" y="196"/>
                  </a:cxn>
                  <a:cxn ang="0">
                    <a:pos x="422" y="216"/>
                  </a:cxn>
                  <a:cxn ang="0">
                    <a:pos x="422" y="242"/>
                  </a:cxn>
                  <a:cxn ang="0">
                    <a:pos x="408" y="247"/>
                  </a:cxn>
                  <a:cxn ang="0">
                    <a:pos x="397" y="270"/>
                  </a:cxn>
                  <a:cxn ang="0">
                    <a:pos x="408" y="293"/>
                  </a:cxn>
                  <a:cxn ang="0">
                    <a:pos x="406" y="310"/>
                  </a:cxn>
                  <a:cxn ang="0">
                    <a:pos x="393" y="333"/>
                  </a:cxn>
                  <a:cxn ang="0">
                    <a:pos x="395" y="355"/>
                  </a:cxn>
                  <a:cxn ang="0">
                    <a:pos x="418" y="378"/>
                  </a:cxn>
                  <a:cxn ang="0">
                    <a:pos x="420" y="401"/>
                  </a:cxn>
                  <a:cxn ang="0">
                    <a:pos x="414" y="412"/>
                  </a:cxn>
                  <a:cxn ang="0">
                    <a:pos x="391" y="415"/>
                  </a:cxn>
                  <a:cxn ang="0">
                    <a:pos x="373" y="404"/>
                  </a:cxn>
                  <a:cxn ang="0">
                    <a:pos x="353" y="375"/>
                  </a:cxn>
                  <a:cxn ang="0">
                    <a:pos x="345" y="375"/>
                  </a:cxn>
                  <a:cxn ang="0">
                    <a:pos x="335" y="364"/>
                  </a:cxn>
                  <a:cxn ang="0">
                    <a:pos x="326" y="330"/>
                  </a:cxn>
                  <a:cxn ang="0">
                    <a:pos x="314" y="318"/>
                  </a:cxn>
                  <a:cxn ang="0">
                    <a:pos x="288" y="301"/>
                  </a:cxn>
                  <a:cxn ang="0">
                    <a:pos x="266" y="290"/>
                  </a:cxn>
                  <a:cxn ang="0">
                    <a:pos x="235" y="259"/>
                  </a:cxn>
                  <a:cxn ang="0">
                    <a:pos x="221" y="236"/>
                  </a:cxn>
                  <a:cxn ang="0">
                    <a:pos x="223" y="219"/>
                  </a:cxn>
                  <a:cxn ang="0">
                    <a:pos x="237" y="205"/>
                  </a:cxn>
                  <a:cxn ang="0">
                    <a:pos x="225" y="188"/>
                  </a:cxn>
                  <a:cxn ang="0">
                    <a:pos x="213" y="196"/>
                  </a:cxn>
                  <a:cxn ang="0">
                    <a:pos x="193" y="171"/>
                  </a:cxn>
                  <a:cxn ang="0">
                    <a:pos x="189" y="185"/>
                  </a:cxn>
                  <a:cxn ang="0">
                    <a:pos x="172" y="185"/>
                  </a:cxn>
                  <a:cxn ang="0">
                    <a:pos x="168" y="173"/>
                  </a:cxn>
                  <a:cxn ang="0">
                    <a:pos x="168" y="153"/>
                  </a:cxn>
                  <a:cxn ang="0">
                    <a:pos x="160" y="142"/>
                  </a:cxn>
                  <a:cxn ang="0">
                    <a:pos x="148" y="145"/>
                  </a:cxn>
                  <a:cxn ang="0">
                    <a:pos x="132" y="114"/>
                  </a:cxn>
                  <a:cxn ang="0">
                    <a:pos x="120" y="111"/>
                  </a:cxn>
                  <a:cxn ang="0">
                    <a:pos x="103" y="97"/>
                  </a:cxn>
                  <a:cxn ang="0">
                    <a:pos x="65" y="99"/>
                  </a:cxn>
                  <a:cxn ang="0">
                    <a:pos x="28" y="97"/>
                  </a:cxn>
                  <a:cxn ang="0">
                    <a:pos x="0" y="85"/>
                  </a:cxn>
                </a:cxnLst>
                <a:rect l="0" t="0" r="r" b="b"/>
                <a:pathLst>
                  <a:path w="436" h="415">
                    <a:moveTo>
                      <a:pt x="0" y="85"/>
                    </a:moveTo>
                    <a:lnTo>
                      <a:pt x="10" y="54"/>
                    </a:lnTo>
                    <a:lnTo>
                      <a:pt x="10" y="31"/>
                    </a:lnTo>
                    <a:lnTo>
                      <a:pt x="26" y="0"/>
                    </a:lnTo>
                    <a:lnTo>
                      <a:pt x="105" y="20"/>
                    </a:lnTo>
                    <a:lnTo>
                      <a:pt x="241" y="57"/>
                    </a:lnTo>
                    <a:lnTo>
                      <a:pt x="294" y="88"/>
                    </a:lnTo>
                    <a:lnTo>
                      <a:pt x="365" y="117"/>
                    </a:lnTo>
                    <a:lnTo>
                      <a:pt x="400" y="171"/>
                    </a:lnTo>
                    <a:lnTo>
                      <a:pt x="436" y="196"/>
                    </a:lnTo>
                    <a:lnTo>
                      <a:pt x="422" y="216"/>
                    </a:lnTo>
                    <a:lnTo>
                      <a:pt x="422" y="242"/>
                    </a:lnTo>
                    <a:lnTo>
                      <a:pt x="408" y="247"/>
                    </a:lnTo>
                    <a:lnTo>
                      <a:pt x="397" y="270"/>
                    </a:lnTo>
                    <a:lnTo>
                      <a:pt x="408" y="293"/>
                    </a:lnTo>
                    <a:lnTo>
                      <a:pt x="406" y="310"/>
                    </a:lnTo>
                    <a:lnTo>
                      <a:pt x="393" y="333"/>
                    </a:lnTo>
                    <a:lnTo>
                      <a:pt x="395" y="355"/>
                    </a:lnTo>
                    <a:lnTo>
                      <a:pt x="418" y="378"/>
                    </a:lnTo>
                    <a:lnTo>
                      <a:pt x="420" y="401"/>
                    </a:lnTo>
                    <a:lnTo>
                      <a:pt x="414" y="412"/>
                    </a:lnTo>
                    <a:lnTo>
                      <a:pt x="391" y="415"/>
                    </a:lnTo>
                    <a:lnTo>
                      <a:pt x="373" y="404"/>
                    </a:lnTo>
                    <a:lnTo>
                      <a:pt x="353" y="375"/>
                    </a:lnTo>
                    <a:lnTo>
                      <a:pt x="345" y="375"/>
                    </a:lnTo>
                    <a:lnTo>
                      <a:pt x="335" y="364"/>
                    </a:lnTo>
                    <a:lnTo>
                      <a:pt x="326" y="330"/>
                    </a:lnTo>
                    <a:lnTo>
                      <a:pt x="314" y="318"/>
                    </a:lnTo>
                    <a:lnTo>
                      <a:pt x="288" y="301"/>
                    </a:lnTo>
                    <a:lnTo>
                      <a:pt x="266" y="290"/>
                    </a:lnTo>
                    <a:lnTo>
                      <a:pt x="235" y="259"/>
                    </a:lnTo>
                    <a:lnTo>
                      <a:pt x="221" y="236"/>
                    </a:lnTo>
                    <a:lnTo>
                      <a:pt x="223" y="219"/>
                    </a:lnTo>
                    <a:lnTo>
                      <a:pt x="237" y="205"/>
                    </a:lnTo>
                    <a:lnTo>
                      <a:pt x="225" y="188"/>
                    </a:lnTo>
                    <a:lnTo>
                      <a:pt x="213" y="196"/>
                    </a:lnTo>
                    <a:lnTo>
                      <a:pt x="193" y="171"/>
                    </a:lnTo>
                    <a:lnTo>
                      <a:pt x="189" y="185"/>
                    </a:lnTo>
                    <a:lnTo>
                      <a:pt x="172" y="185"/>
                    </a:lnTo>
                    <a:lnTo>
                      <a:pt x="168" y="173"/>
                    </a:lnTo>
                    <a:lnTo>
                      <a:pt x="168" y="153"/>
                    </a:lnTo>
                    <a:lnTo>
                      <a:pt x="160" y="142"/>
                    </a:lnTo>
                    <a:lnTo>
                      <a:pt x="148" y="145"/>
                    </a:lnTo>
                    <a:lnTo>
                      <a:pt x="132" y="114"/>
                    </a:lnTo>
                    <a:lnTo>
                      <a:pt x="120" y="111"/>
                    </a:lnTo>
                    <a:lnTo>
                      <a:pt x="103" y="97"/>
                    </a:lnTo>
                    <a:lnTo>
                      <a:pt x="65" y="99"/>
                    </a:lnTo>
                    <a:lnTo>
                      <a:pt x="28" y="97"/>
                    </a:lnTo>
                    <a:lnTo>
                      <a:pt x="0" y="85"/>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5" name="Freeform 93"/>
              <p:cNvSpPr>
                <a:spLocks/>
              </p:cNvSpPr>
              <p:nvPr/>
            </p:nvSpPr>
            <p:spPr bwMode="auto">
              <a:xfrm>
                <a:off x="908" y="758"/>
                <a:ext cx="280" cy="217"/>
              </a:xfrm>
              <a:custGeom>
                <a:avLst/>
                <a:gdLst/>
                <a:ahLst/>
                <a:cxnLst>
                  <a:cxn ang="0">
                    <a:pos x="10" y="0"/>
                  </a:cxn>
                  <a:cxn ang="0">
                    <a:pos x="0" y="17"/>
                  </a:cxn>
                  <a:cxn ang="0">
                    <a:pos x="0" y="38"/>
                  </a:cxn>
                  <a:cxn ang="0">
                    <a:pos x="20" y="58"/>
                  </a:cxn>
                  <a:cxn ang="0">
                    <a:pos x="32" y="52"/>
                  </a:cxn>
                  <a:cxn ang="0">
                    <a:pos x="36" y="61"/>
                  </a:cxn>
                  <a:cxn ang="0">
                    <a:pos x="47" y="64"/>
                  </a:cxn>
                  <a:cxn ang="0">
                    <a:pos x="55" y="49"/>
                  </a:cxn>
                  <a:cxn ang="0">
                    <a:pos x="83" y="52"/>
                  </a:cxn>
                  <a:cxn ang="0">
                    <a:pos x="87" y="67"/>
                  </a:cxn>
                  <a:cxn ang="0">
                    <a:pos x="97" y="72"/>
                  </a:cxn>
                  <a:cxn ang="0">
                    <a:pos x="121" y="69"/>
                  </a:cxn>
                  <a:cxn ang="0">
                    <a:pos x="129" y="78"/>
                  </a:cxn>
                  <a:cxn ang="0">
                    <a:pos x="141" y="87"/>
                  </a:cxn>
                  <a:cxn ang="0">
                    <a:pos x="150" y="104"/>
                  </a:cxn>
                  <a:cxn ang="0">
                    <a:pos x="150" y="127"/>
                  </a:cxn>
                  <a:cxn ang="0">
                    <a:pos x="142" y="133"/>
                  </a:cxn>
                  <a:cxn ang="0">
                    <a:pos x="146" y="142"/>
                  </a:cxn>
                  <a:cxn ang="0">
                    <a:pos x="135" y="156"/>
                  </a:cxn>
                  <a:cxn ang="0">
                    <a:pos x="135" y="176"/>
                  </a:cxn>
                  <a:cxn ang="0">
                    <a:pos x="152" y="179"/>
                  </a:cxn>
                  <a:cxn ang="0">
                    <a:pos x="162" y="174"/>
                  </a:cxn>
                  <a:cxn ang="0">
                    <a:pos x="166" y="165"/>
                  </a:cxn>
                  <a:cxn ang="0">
                    <a:pos x="172" y="174"/>
                  </a:cxn>
                  <a:cxn ang="0">
                    <a:pos x="182" y="168"/>
                  </a:cxn>
                  <a:cxn ang="0">
                    <a:pos x="204" y="179"/>
                  </a:cxn>
                  <a:cxn ang="0">
                    <a:pos x="218" y="200"/>
                  </a:cxn>
                  <a:cxn ang="0">
                    <a:pos x="222" y="200"/>
                  </a:cxn>
                  <a:cxn ang="0">
                    <a:pos x="224" y="211"/>
                  </a:cxn>
                  <a:cxn ang="0">
                    <a:pos x="237" y="217"/>
                  </a:cxn>
                  <a:cxn ang="0">
                    <a:pos x="253" y="217"/>
                  </a:cxn>
                  <a:cxn ang="0">
                    <a:pos x="243" y="205"/>
                  </a:cxn>
                  <a:cxn ang="0">
                    <a:pos x="247" y="194"/>
                  </a:cxn>
                  <a:cxn ang="0">
                    <a:pos x="259" y="205"/>
                  </a:cxn>
                  <a:cxn ang="0">
                    <a:pos x="273" y="208"/>
                  </a:cxn>
                  <a:cxn ang="0">
                    <a:pos x="275" y="191"/>
                  </a:cxn>
                  <a:cxn ang="0">
                    <a:pos x="261" y="176"/>
                  </a:cxn>
                  <a:cxn ang="0">
                    <a:pos x="251" y="176"/>
                  </a:cxn>
                  <a:cxn ang="0">
                    <a:pos x="237" y="162"/>
                  </a:cxn>
                  <a:cxn ang="0">
                    <a:pos x="251" y="162"/>
                  </a:cxn>
                  <a:cxn ang="0">
                    <a:pos x="261" y="171"/>
                  </a:cxn>
                  <a:cxn ang="0">
                    <a:pos x="281" y="171"/>
                  </a:cxn>
                  <a:cxn ang="0">
                    <a:pos x="277" y="153"/>
                  </a:cxn>
                  <a:cxn ang="0">
                    <a:pos x="259" y="136"/>
                  </a:cxn>
                  <a:cxn ang="0">
                    <a:pos x="247" y="133"/>
                  </a:cxn>
                  <a:cxn ang="0">
                    <a:pos x="230" y="113"/>
                  </a:cxn>
                  <a:cxn ang="0">
                    <a:pos x="208" y="107"/>
                  </a:cxn>
                  <a:cxn ang="0">
                    <a:pos x="190" y="98"/>
                  </a:cxn>
                  <a:cxn ang="0">
                    <a:pos x="176" y="72"/>
                  </a:cxn>
                  <a:cxn ang="0">
                    <a:pos x="166" y="41"/>
                  </a:cxn>
                  <a:cxn ang="0">
                    <a:pos x="152" y="41"/>
                  </a:cxn>
                  <a:cxn ang="0">
                    <a:pos x="148" y="32"/>
                  </a:cxn>
                  <a:cxn ang="0">
                    <a:pos x="141" y="35"/>
                  </a:cxn>
                  <a:cxn ang="0">
                    <a:pos x="127" y="20"/>
                  </a:cxn>
                  <a:cxn ang="0">
                    <a:pos x="103" y="14"/>
                  </a:cxn>
                  <a:cxn ang="0">
                    <a:pos x="93" y="23"/>
                  </a:cxn>
                  <a:cxn ang="0">
                    <a:pos x="71" y="14"/>
                  </a:cxn>
                  <a:cxn ang="0">
                    <a:pos x="57" y="14"/>
                  </a:cxn>
                  <a:cxn ang="0">
                    <a:pos x="51" y="3"/>
                  </a:cxn>
                  <a:cxn ang="0">
                    <a:pos x="46" y="0"/>
                  </a:cxn>
                  <a:cxn ang="0">
                    <a:pos x="36" y="3"/>
                  </a:cxn>
                  <a:cxn ang="0">
                    <a:pos x="10" y="0"/>
                  </a:cxn>
                </a:cxnLst>
                <a:rect l="0" t="0" r="r" b="b"/>
                <a:pathLst>
                  <a:path w="281" h="217">
                    <a:moveTo>
                      <a:pt x="10" y="0"/>
                    </a:moveTo>
                    <a:lnTo>
                      <a:pt x="0" y="17"/>
                    </a:lnTo>
                    <a:lnTo>
                      <a:pt x="0" y="38"/>
                    </a:lnTo>
                    <a:lnTo>
                      <a:pt x="20" y="58"/>
                    </a:lnTo>
                    <a:lnTo>
                      <a:pt x="32" y="52"/>
                    </a:lnTo>
                    <a:lnTo>
                      <a:pt x="36" y="61"/>
                    </a:lnTo>
                    <a:lnTo>
                      <a:pt x="47" y="64"/>
                    </a:lnTo>
                    <a:lnTo>
                      <a:pt x="55" y="49"/>
                    </a:lnTo>
                    <a:lnTo>
                      <a:pt x="83" y="52"/>
                    </a:lnTo>
                    <a:lnTo>
                      <a:pt x="87" y="67"/>
                    </a:lnTo>
                    <a:lnTo>
                      <a:pt x="97" y="72"/>
                    </a:lnTo>
                    <a:lnTo>
                      <a:pt x="121" y="69"/>
                    </a:lnTo>
                    <a:lnTo>
                      <a:pt x="129" y="78"/>
                    </a:lnTo>
                    <a:lnTo>
                      <a:pt x="141" y="87"/>
                    </a:lnTo>
                    <a:lnTo>
                      <a:pt x="150" y="104"/>
                    </a:lnTo>
                    <a:lnTo>
                      <a:pt x="150" y="127"/>
                    </a:lnTo>
                    <a:lnTo>
                      <a:pt x="142" y="133"/>
                    </a:lnTo>
                    <a:lnTo>
                      <a:pt x="146" y="142"/>
                    </a:lnTo>
                    <a:lnTo>
                      <a:pt x="135" y="156"/>
                    </a:lnTo>
                    <a:lnTo>
                      <a:pt x="135" y="176"/>
                    </a:lnTo>
                    <a:lnTo>
                      <a:pt x="152" y="179"/>
                    </a:lnTo>
                    <a:lnTo>
                      <a:pt x="162" y="174"/>
                    </a:lnTo>
                    <a:lnTo>
                      <a:pt x="166" y="165"/>
                    </a:lnTo>
                    <a:lnTo>
                      <a:pt x="172" y="174"/>
                    </a:lnTo>
                    <a:lnTo>
                      <a:pt x="182" y="168"/>
                    </a:lnTo>
                    <a:lnTo>
                      <a:pt x="204" y="179"/>
                    </a:lnTo>
                    <a:lnTo>
                      <a:pt x="218" y="200"/>
                    </a:lnTo>
                    <a:lnTo>
                      <a:pt x="222" y="200"/>
                    </a:lnTo>
                    <a:lnTo>
                      <a:pt x="224" y="211"/>
                    </a:lnTo>
                    <a:lnTo>
                      <a:pt x="237" y="217"/>
                    </a:lnTo>
                    <a:lnTo>
                      <a:pt x="253" y="217"/>
                    </a:lnTo>
                    <a:lnTo>
                      <a:pt x="243" y="205"/>
                    </a:lnTo>
                    <a:lnTo>
                      <a:pt x="247" y="194"/>
                    </a:lnTo>
                    <a:lnTo>
                      <a:pt x="259" y="205"/>
                    </a:lnTo>
                    <a:lnTo>
                      <a:pt x="273" y="208"/>
                    </a:lnTo>
                    <a:lnTo>
                      <a:pt x="275" y="191"/>
                    </a:lnTo>
                    <a:lnTo>
                      <a:pt x="261" y="176"/>
                    </a:lnTo>
                    <a:lnTo>
                      <a:pt x="251" y="176"/>
                    </a:lnTo>
                    <a:lnTo>
                      <a:pt x="237" y="162"/>
                    </a:lnTo>
                    <a:lnTo>
                      <a:pt x="251" y="162"/>
                    </a:lnTo>
                    <a:lnTo>
                      <a:pt x="261" y="171"/>
                    </a:lnTo>
                    <a:lnTo>
                      <a:pt x="281" y="171"/>
                    </a:lnTo>
                    <a:lnTo>
                      <a:pt x="277" y="153"/>
                    </a:lnTo>
                    <a:lnTo>
                      <a:pt x="259" y="136"/>
                    </a:lnTo>
                    <a:lnTo>
                      <a:pt x="247" y="133"/>
                    </a:lnTo>
                    <a:lnTo>
                      <a:pt x="230" y="113"/>
                    </a:lnTo>
                    <a:lnTo>
                      <a:pt x="208" y="107"/>
                    </a:lnTo>
                    <a:lnTo>
                      <a:pt x="190" y="98"/>
                    </a:lnTo>
                    <a:lnTo>
                      <a:pt x="176" y="72"/>
                    </a:lnTo>
                    <a:lnTo>
                      <a:pt x="166" y="41"/>
                    </a:lnTo>
                    <a:lnTo>
                      <a:pt x="152" y="41"/>
                    </a:lnTo>
                    <a:lnTo>
                      <a:pt x="148" y="32"/>
                    </a:lnTo>
                    <a:lnTo>
                      <a:pt x="141" y="35"/>
                    </a:lnTo>
                    <a:lnTo>
                      <a:pt x="127" y="20"/>
                    </a:lnTo>
                    <a:lnTo>
                      <a:pt x="103" y="14"/>
                    </a:lnTo>
                    <a:lnTo>
                      <a:pt x="93" y="23"/>
                    </a:lnTo>
                    <a:lnTo>
                      <a:pt x="71" y="14"/>
                    </a:lnTo>
                    <a:lnTo>
                      <a:pt x="57" y="14"/>
                    </a:lnTo>
                    <a:lnTo>
                      <a:pt x="51" y="3"/>
                    </a:lnTo>
                    <a:lnTo>
                      <a:pt x="46" y="0"/>
                    </a:lnTo>
                    <a:lnTo>
                      <a:pt x="36" y="3"/>
                    </a:lnTo>
                    <a:lnTo>
                      <a:pt x="1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6" name="Freeform 94"/>
              <p:cNvSpPr>
                <a:spLocks/>
              </p:cNvSpPr>
              <p:nvPr/>
            </p:nvSpPr>
            <p:spPr bwMode="auto">
              <a:xfrm>
                <a:off x="1063" y="1925"/>
                <a:ext cx="203" cy="105"/>
              </a:xfrm>
              <a:custGeom>
                <a:avLst/>
                <a:gdLst/>
                <a:ahLst/>
                <a:cxnLst>
                  <a:cxn ang="0">
                    <a:pos x="0" y="53"/>
                  </a:cxn>
                  <a:cxn ang="0">
                    <a:pos x="18" y="22"/>
                  </a:cxn>
                  <a:cxn ang="0">
                    <a:pos x="26" y="22"/>
                  </a:cxn>
                  <a:cxn ang="0">
                    <a:pos x="40" y="6"/>
                  </a:cxn>
                  <a:cxn ang="0">
                    <a:pos x="56" y="6"/>
                  </a:cxn>
                  <a:cxn ang="0">
                    <a:pos x="60" y="3"/>
                  </a:cxn>
                  <a:cxn ang="0">
                    <a:pos x="66" y="0"/>
                  </a:cxn>
                  <a:cxn ang="0">
                    <a:pos x="86" y="19"/>
                  </a:cxn>
                  <a:cxn ang="0">
                    <a:pos x="92" y="31"/>
                  </a:cxn>
                  <a:cxn ang="0">
                    <a:pos x="96" y="25"/>
                  </a:cxn>
                  <a:cxn ang="0">
                    <a:pos x="112" y="37"/>
                  </a:cxn>
                  <a:cxn ang="0">
                    <a:pos x="122" y="37"/>
                  </a:cxn>
                  <a:cxn ang="0">
                    <a:pos x="130" y="46"/>
                  </a:cxn>
                  <a:cxn ang="0">
                    <a:pos x="144" y="53"/>
                  </a:cxn>
                  <a:cxn ang="0">
                    <a:pos x="144" y="68"/>
                  </a:cxn>
                  <a:cxn ang="0">
                    <a:pos x="170" y="68"/>
                  </a:cxn>
                  <a:cxn ang="0">
                    <a:pos x="176" y="83"/>
                  </a:cxn>
                  <a:cxn ang="0">
                    <a:pos x="192" y="83"/>
                  </a:cxn>
                  <a:cxn ang="0">
                    <a:pos x="202" y="102"/>
                  </a:cxn>
                  <a:cxn ang="0">
                    <a:pos x="196" y="105"/>
                  </a:cxn>
                  <a:cxn ang="0">
                    <a:pos x="192" y="99"/>
                  </a:cxn>
                  <a:cxn ang="0">
                    <a:pos x="190" y="96"/>
                  </a:cxn>
                  <a:cxn ang="0">
                    <a:pos x="176" y="99"/>
                  </a:cxn>
                  <a:cxn ang="0">
                    <a:pos x="172" y="102"/>
                  </a:cxn>
                  <a:cxn ang="0">
                    <a:pos x="160" y="105"/>
                  </a:cxn>
                  <a:cxn ang="0">
                    <a:pos x="142" y="105"/>
                  </a:cxn>
                  <a:cxn ang="0">
                    <a:pos x="130" y="105"/>
                  </a:cxn>
                  <a:cxn ang="0">
                    <a:pos x="130" y="96"/>
                  </a:cxn>
                  <a:cxn ang="0">
                    <a:pos x="112" y="71"/>
                  </a:cxn>
                  <a:cxn ang="0">
                    <a:pos x="112" y="56"/>
                  </a:cxn>
                  <a:cxn ang="0">
                    <a:pos x="92" y="56"/>
                  </a:cxn>
                  <a:cxn ang="0">
                    <a:pos x="84" y="46"/>
                  </a:cxn>
                  <a:cxn ang="0">
                    <a:pos x="78" y="56"/>
                  </a:cxn>
                  <a:cxn ang="0">
                    <a:pos x="72" y="43"/>
                  </a:cxn>
                  <a:cxn ang="0">
                    <a:pos x="66" y="43"/>
                  </a:cxn>
                  <a:cxn ang="0">
                    <a:pos x="66" y="28"/>
                  </a:cxn>
                  <a:cxn ang="0">
                    <a:pos x="60" y="22"/>
                  </a:cxn>
                  <a:cxn ang="0">
                    <a:pos x="42" y="25"/>
                  </a:cxn>
                  <a:cxn ang="0">
                    <a:pos x="30" y="43"/>
                  </a:cxn>
                  <a:cxn ang="0">
                    <a:pos x="16" y="46"/>
                  </a:cxn>
                  <a:cxn ang="0">
                    <a:pos x="0" y="53"/>
                  </a:cxn>
                </a:cxnLst>
                <a:rect l="0" t="0" r="r" b="b"/>
                <a:pathLst>
                  <a:path w="202" h="105">
                    <a:moveTo>
                      <a:pt x="0" y="53"/>
                    </a:moveTo>
                    <a:lnTo>
                      <a:pt x="18" y="22"/>
                    </a:lnTo>
                    <a:lnTo>
                      <a:pt x="26" y="22"/>
                    </a:lnTo>
                    <a:lnTo>
                      <a:pt x="40" y="6"/>
                    </a:lnTo>
                    <a:lnTo>
                      <a:pt x="56" y="6"/>
                    </a:lnTo>
                    <a:lnTo>
                      <a:pt x="60" y="3"/>
                    </a:lnTo>
                    <a:lnTo>
                      <a:pt x="66" y="0"/>
                    </a:lnTo>
                    <a:lnTo>
                      <a:pt x="86" y="19"/>
                    </a:lnTo>
                    <a:lnTo>
                      <a:pt x="92" y="31"/>
                    </a:lnTo>
                    <a:lnTo>
                      <a:pt x="96" y="25"/>
                    </a:lnTo>
                    <a:lnTo>
                      <a:pt x="112" y="37"/>
                    </a:lnTo>
                    <a:lnTo>
                      <a:pt x="122" y="37"/>
                    </a:lnTo>
                    <a:lnTo>
                      <a:pt x="130" y="46"/>
                    </a:lnTo>
                    <a:lnTo>
                      <a:pt x="144" y="53"/>
                    </a:lnTo>
                    <a:lnTo>
                      <a:pt x="144" y="68"/>
                    </a:lnTo>
                    <a:lnTo>
                      <a:pt x="170" y="68"/>
                    </a:lnTo>
                    <a:lnTo>
                      <a:pt x="176" y="83"/>
                    </a:lnTo>
                    <a:lnTo>
                      <a:pt x="192" y="83"/>
                    </a:lnTo>
                    <a:lnTo>
                      <a:pt x="202" y="102"/>
                    </a:lnTo>
                    <a:lnTo>
                      <a:pt x="196" y="105"/>
                    </a:lnTo>
                    <a:lnTo>
                      <a:pt x="192" y="99"/>
                    </a:lnTo>
                    <a:lnTo>
                      <a:pt x="190" y="96"/>
                    </a:lnTo>
                    <a:lnTo>
                      <a:pt x="176" y="99"/>
                    </a:lnTo>
                    <a:lnTo>
                      <a:pt x="172" y="102"/>
                    </a:lnTo>
                    <a:lnTo>
                      <a:pt x="160" y="105"/>
                    </a:lnTo>
                    <a:lnTo>
                      <a:pt x="142" y="105"/>
                    </a:lnTo>
                    <a:lnTo>
                      <a:pt x="130" y="105"/>
                    </a:lnTo>
                    <a:lnTo>
                      <a:pt x="130" y="96"/>
                    </a:lnTo>
                    <a:lnTo>
                      <a:pt x="112" y="71"/>
                    </a:lnTo>
                    <a:lnTo>
                      <a:pt x="112" y="56"/>
                    </a:lnTo>
                    <a:lnTo>
                      <a:pt x="92" y="56"/>
                    </a:lnTo>
                    <a:lnTo>
                      <a:pt x="84" y="46"/>
                    </a:lnTo>
                    <a:lnTo>
                      <a:pt x="78" y="56"/>
                    </a:lnTo>
                    <a:lnTo>
                      <a:pt x="72" y="43"/>
                    </a:lnTo>
                    <a:lnTo>
                      <a:pt x="66" y="43"/>
                    </a:lnTo>
                    <a:lnTo>
                      <a:pt x="66" y="28"/>
                    </a:lnTo>
                    <a:lnTo>
                      <a:pt x="60" y="22"/>
                    </a:lnTo>
                    <a:lnTo>
                      <a:pt x="42" y="25"/>
                    </a:lnTo>
                    <a:lnTo>
                      <a:pt x="30" y="43"/>
                    </a:lnTo>
                    <a:lnTo>
                      <a:pt x="16" y="46"/>
                    </a:lnTo>
                    <a:lnTo>
                      <a:pt x="0" y="53"/>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7" name="Freeform 95"/>
              <p:cNvSpPr>
                <a:spLocks/>
              </p:cNvSpPr>
              <p:nvPr/>
            </p:nvSpPr>
            <p:spPr bwMode="auto">
              <a:xfrm>
                <a:off x="1234" y="1995"/>
                <a:ext cx="136" cy="90"/>
              </a:xfrm>
              <a:custGeom>
                <a:avLst/>
                <a:gdLst/>
                <a:ahLst/>
                <a:cxnLst>
                  <a:cxn ang="0">
                    <a:pos x="0" y="68"/>
                  </a:cxn>
                  <a:cxn ang="0">
                    <a:pos x="13" y="71"/>
                  </a:cxn>
                  <a:cxn ang="0">
                    <a:pos x="43" y="68"/>
                  </a:cxn>
                  <a:cxn ang="0">
                    <a:pos x="55" y="87"/>
                  </a:cxn>
                  <a:cxn ang="0">
                    <a:pos x="72" y="90"/>
                  </a:cxn>
                  <a:cxn ang="0">
                    <a:pos x="81" y="68"/>
                  </a:cxn>
                  <a:cxn ang="0">
                    <a:pos x="77" y="62"/>
                  </a:cxn>
                  <a:cxn ang="0">
                    <a:pos x="85" y="53"/>
                  </a:cxn>
                  <a:cxn ang="0">
                    <a:pos x="102" y="68"/>
                  </a:cxn>
                  <a:cxn ang="0">
                    <a:pos x="115" y="68"/>
                  </a:cxn>
                  <a:cxn ang="0">
                    <a:pos x="115" y="59"/>
                  </a:cxn>
                  <a:cxn ang="0">
                    <a:pos x="123" y="59"/>
                  </a:cxn>
                  <a:cxn ang="0">
                    <a:pos x="136" y="43"/>
                  </a:cxn>
                  <a:cxn ang="0">
                    <a:pos x="128" y="40"/>
                  </a:cxn>
                  <a:cxn ang="0">
                    <a:pos x="128" y="25"/>
                  </a:cxn>
                  <a:cxn ang="0">
                    <a:pos x="128" y="12"/>
                  </a:cxn>
                  <a:cxn ang="0">
                    <a:pos x="108" y="9"/>
                  </a:cxn>
                  <a:cxn ang="0">
                    <a:pos x="94" y="12"/>
                  </a:cxn>
                  <a:cxn ang="0">
                    <a:pos x="81" y="12"/>
                  </a:cxn>
                  <a:cxn ang="0">
                    <a:pos x="62" y="9"/>
                  </a:cxn>
                  <a:cxn ang="0">
                    <a:pos x="47" y="0"/>
                  </a:cxn>
                  <a:cxn ang="0">
                    <a:pos x="43" y="9"/>
                  </a:cxn>
                  <a:cxn ang="0">
                    <a:pos x="40" y="28"/>
                  </a:cxn>
                  <a:cxn ang="0">
                    <a:pos x="26" y="28"/>
                  </a:cxn>
                  <a:cxn ang="0">
                    <a:pos x="21" y="43"/>
                  </a:cxn>
                  <a:cxn ang="0">
                    <a:pos x="13" y="50"/>
                  </a:cxn>
                  <a:cxn ang="0">
                    <a:pos x="0" y="68"/>
                  </a:cxn>
                </a:cxnLst>
                <a:rect l="0" t="0" r="r" b="b"/>
                <a:pathLst>
                  <a:path w="136" h="90">
                    <a:moveTo>
                      <a:pt x="0" y="68"/>
                    </a:moveTo>
                    <a:lnTo>
                      <a:pt x="13" y="71"/>
                    </a:lnTo>
                    <a:lnTo>
                      <a:pt x="43" y="68"/>
                    </a:lnTo>
                    <a:lnTo>
                      <a:pt x="55" y="87"/>
                    </a:lnTo>
                    <a:lnTo>
                      <a:pt x="72" y="90"/>
                    </a:lnTo>
                    <a:lnTo>
                      <a:pt x="81" y="68"/>
                    </a:lnTo>
                    <a:lnTo>
                      <a:pt x="77" y="62"/>
                    </a:lnTo>
                    <a:lnTo>
                      <a:pt x="85" y="53"/>
                    </a:lnTo>
                    <a:lnTo>
                      <a:pt x="102" y="68"/>
                    </a:lnTo>
                    <a:lnTo>
                      <a:pt x="115" y="68"/>
                    </a:lnTo>
                    <a:lnTo>
                      <a:pt x="115" y="59"/>
                    </a:lnTo>
                    <a:lnTo>
                      <a:pt x="123" y="59"/>
                    </a:lnTo>
                    <a:lnTo>
                      <a:pt x="136" y="43"/>
                    </a:lnTo>
                    <a:lnTo>
                      <a:pt x="128" y="40"/>
                    </a:lnTo>
                    <a:lnTo>
                      <a:pt x="128" y="25"/>
                    </a:lnTo>
                    <a:lnTo>
                      <a:pt x="128" y="12"/>
                    </a:lnTo>
                    <a:lnTo>
                      <a:pt x="108" y="9"/>
                    </a:lnTo>
                    <a:lnTo>
                      <a:pt x="94" y="12"/>
                    </a:lnTo>
                    <a:lnTo>
                      <a:pt x="81" y="12"/>
                    </a:lnTo>
                    <a:lnTo>
                      <a:pt x="62" y="9"/>
                    </a:lnTo>
                    <a:lnTo>
                      <a:pt x="47" y="0"/>
                    </a:lnTo>
                    <a:lnTo>
                      <a:pt x="43" y="9"/>
                    </a:lnTo>
                    <a:lnTo>
                      <a:pt x="40" y="28"/>
                    </a:lnTo>
                    <a:lnTo>
                      <a:pt x="26" y="28"/>
                    </a:lnTo>
                    <a:lnTo>
                      <a:pt x="21" y="43"/>
                    </a:lnTo>
                    <a:lnTo>
                      <a:pt x="13" y="50"/>
                    </a:lnTo>
                    <a:lnTo>
                      <a:pt x="0" y="68"/>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8" name="Freeform 96"/>
              <p:cNvSpPr>
                <a:spLocks/>
              </p:cNvSpPr>
              <p:nvPr/>
            </p:nvSpPr>
            <p:spPr bwMode="auto">
              <a:xfrm>
                <a:off x="1154" y="2229"/>
                <a:ext cx="809" cy="1705"/>
              </a:xfrm>
              <a:custGeom>
                <a:avLst/>
                <a:gdLst/>
                <a:ahLst/>
                <a:cxnLst>
                  <a:cxn ang="0">
                    <a:pos x="93" y="28"/>
                  </a:cxn>
                  <a:cxn ang="0">
                    <a:pos x="154" y="3"/>
                  </a:cxn>
                  <a:cxn ang="0">
                    <a:pos x="128" y="59"/>
                  </a:cxn>
                  <a:cxn ang="0">
                    <a:pos x="154" y="56"/>
                  </a:cxn>
                  <a:cxn ang="0">
                    <a:pos x="179" y="53"/>
                  </a:cxn>
                  <a:cxn ang="0">
                    <a:pos x="215" y="73"/>
                  </a:cxn>
                  <a:cxn ang="0">
                    <a:pos x="325" y="104"/>
                  </a:cxn>
                  <a:cxn ang="0">
                    <a:pos x="376" y="135"/>
                  </a:cxn>
                  <a:cxn ang="0">
                    <a:pos x="441" y="151"/>
                  </a:cxn>
                  <a:cxn ang="0">
                    <a:pos x="535" y="236"/>
                  </a:cxn>
                  <a:cxn ang="0">
                    <a:pos x="587" y="339"/>
                  </a:cxn>
                  <a:cxn ang="0">
                    <a:pos x="787" y="426"/>
                  </a:cxn>
                  <a:cxn ang="0">
                    <a:pos x="789" y="569"/>
                  </a:cxn>
                  <a:cxn ang="0">
                    <a:pos x="738" y="645"/>
                  </a:cxn>
                  <a:cxn ang="0">
                    <a:pos x="730" y="754"/>
                  </a:cxn>
                  <a:cxn ang="0">
                    <a:pos x="701" y="802"/>
                  </a:cxn>
                  <a:cxn ang="0">
                    <a:pos x="653" y="883"/>
                  </a:cxn>
                  <a:cxn ang="0">
                    <a:pos x="585" y="911"/>
                  </a:cxn>
                  <a:cxn ang="0">
                    <a:pos x="549" y="996"/>
                  </a:cxn>
                  <a:cxn ang="0">
                    <a:pos x="541" y="1066"/>
                  </a:cxn>
                  <a:cxn ang="0">
                    <a:pos x="486" y="1130"/>
                  </a:cxn>
                  <a:cxn ang="0">
                    <a:pos x="453" y="1181"/>
                  </a:cxn>
                  <a:cxn ang="0">
                    <a:pos x="431" y="1206"/>
                  </a:cxn>
                  <a:cxn ang="0">
                    <a:pos x="419" y="1273"/>
                  </a:cxn>
                  <a:cxn ang="0">
                    <a:pos x="364" y="1301"/>
                  </a:cxn>
                  <a:cxn ang="0">
                    <a:pos x="321" y="1329"/>
                  </a:cxn>
                  <a:cxn ang="0">
                    <a:pos x="319" y="1394"/>
                  </a:cxn>
                  <a:cxn ang="0">
                    <a:pos x="278" y="1444"/>
                  </a:cxn>
                  <a:cxn ang="0">
                    <a:pos x="303" y="1489"/>
                  </a:cxn>
                  <a:cxn ang="0">
                    <a:pos x="262" y="1531"/>
                  </a:cxn>
                  <a:cxn ang="0">
                    <a:pos x="240" y="1604"/>
                  </a:cxn>
                  <a:cxn ang="0">
                    <a:pos x="295" y="1705"/>
                  </a:cxn>
                  <a:cxn ang="0">
                    <a:pos x="230" y="1655"/>
                  </a:cxn>
                  <a:cxn ang="0">
                    <a:pos x="189" y="1565"/>
                  </a:cxn>
                  <a:cxn ang="0">
                    <a:pos x="185" y="1329"/>
                  </a:cxn>
                  <a:cxn ang="0">
                    <a:pos x="179" y="1228"/>
                  </a:cxn>
                  <a:cxn ang="0">
                    <a:pos x="183" y="1119"/>
                  </a:cxn>
                  <a:cxn ang="0">
                    <a:pos x="191" y="1032"/>
                  </a:cxn>
                  <a:cxn ang="0">
                    <a:pos x="187" y="892"/>
                  </a:cxn>
                  <a:cxn ang="0">
                    <a:pos x="193" y="777"/>
                  </a:cxn>
                  <a:cxn ang="0">
                    <a:pos x="146" y="698"/>
                  </a:cxn>
                  <a:cxn ang="0">
                    <a:pos x="73" y="637"/>
                  </a:cxn>
                  <a:cxn ang="0">
                    <a:pos x="47" y="541"/>
                  </a:cxn>
                  <a:cxn ang="0">
                    <a:pos x="14" y="488"/>
                  </a:cxn>
                  <a:cxn ang="0">
                    <a:pos x="16" y="398"/>
                  </a:cxn>
                  <a:cxn ang="0">
                    <a:pos x="8" y="311"/>
                  </a:cxn>
                  <a:cxn ang="0">
                    <a:pos x="59" y="140"/>
                  </a:cxn>
                </a:cxnLst>
                <a:rect l="0" t="0" r="r" b="b"/>
                <a:pathLst>
                  <a:path w="809" h="1705">
                    <a:moveTo>
                      <a:pt x="63" y="76"/>
                    </a:moveTo>
                    <a:lnTo>
                      <a:pt x="73" y="56"/>
                    </a:lnTo>
                    <a:lnTo>
                      <a:pt x="93" y="28"/>
                    </a:lnTo>
                    <a:lnTo>
                      <a:pt x="122" y="11"/>
                    </a:lnTo>
                    <a:lnTo>
                      <a:pt x="138" y="0"/>
                    </a:lnTo>
                    <a:lnTo>
                      <a:pt x="154" y="3"/>
                    </a:lnTo>
                    <a:lnTo>
                      <a:pt x="150" y="17"/>
                    </a:lnTo>
                    <a:lnTo>
                      <a:pt x="132" y="31"/>
                    </a:lnTo>
                    <a:lnTo>
                      <a:pt x="128" y="59"/>
                    </a:lnTo>
                    <a:lnTo>
                      <a:pt x="132" y="81"/>
                    </a:lnTo>
                    <a:lnTo>
                      <a:pt x="148" y="81"/>
                    </a:lnTo>
                    <a:lnTo>
                      <a:pt x="154" y="56"/>
                    </a:lnTo>
                    <a:lnTo>
                      <a:pt x="157" y="31"/>
                    </a:lnTo>
                    <a:lnTo>
                      <a:pt x="167" y="39"/>
                    </a:lnTo>
                    <a:lnTo>
                      <a:pt x="179" y="53"/>
                    </a:lnTo>
                    <a:lnTo>
                      <a:pt x="199" y="48"/>
                    </a:lnTo>
                    <a:lnTo>
                      <a:pt x="211" y="59"/>
                    </a:lnTo>
                    <a:lnTo>
                      <a:pt x="215" y="73"/>
                    </a:lnTo>
                    <a:lnTo>
                      <a:pt x="244" y="67"/>
                    </a:lnTo>
                    <a:lnTo>
                      <a:pt x="303" y="59"/>
                    </a:lnTo>
                    <a:lnTo>
                      <a:pt x="325" y="104"/>
                    </a:lnTo>
                    <a:lnTo>
                      <a:pt x="362" y="126"/>
                    </a:lnTo>
                    <a:lnTo>
                      <a:pt x="360" y="146"/>
                    </a:lnTo>
                    <a:lnTo>
                      <a:pt x="376" y="135"/>
                    </a:lnTo>
                    <a:lnTo>
                      <a:pt x="394" y="135"/>
                    </a:lnTo>
                    <a:lnTo>
                      <a:pt x="415" y="154"/>
                    </a:lnTo>
                    <a:lnTo>
                      <a:pt x="441" y="151"/>
                    </a:lnTo>
                    <a:lnTo>
                      <a:pt x="463" y="154"/>
                    </a:lnTo>
                    <a:lnTo>
                      <a:pt x="498" y="191"/>
                    </a:lnTo>
                    <a:lnTo>
                      <a:pt x="535" y="236"/>
                    </a:lnTo>
                    <a:lnTo>
                      <a:pt x="551" y="286"/>
                    </a:lnTo>
                    <a:lnTo>
                      <a:pt x="541" y="325"/>
                    </a:lnTo>
                    <a:lnTo>
                      <a:pt x="587" y="339"/>
                    </a:lnTo>
                    <a:lnTo>
                      <a:pt x="661" y="359"/>
                    </a:lnTo>
                    <a:lnTo>
                      <a:pt x="738" y="381"/>
                    </a:lnTo>
                    <a:lnTo>
                      <a:pt x="787" y="426"/>
                    </a:lnTo>
                    <a:lnTo>
                      <a:pt x="809" y="468"/>
                    </a:lnTo>
                    <a:lnTo>
                      <a:pt x="809" y="522"/>
                    </a:lnTo>
                    <a:lnTo>
                      <a:pt x="789" y="569"/>
                    </a:lnTo>
                    <a:lnTo>
                      <a:pt x="768" y="595"/>
                    </a:lnTo>
                    <a:lnTo>
                      <a:pt x="754" y="611"/>
                    </a:lnTo>
                    <a:lnTo>
                      <a:pt x="738" y="645"/>
                    </a:lnTo>
                    <a:lnTo>
                      <a:pt x="736" y="676"/>
                    </a:lnTo>
                    <a:lnTo>
                      <a:pt x="738" y="715"/>
                    </a:lnTo>
                    <a:lnTo>
                      <a:pt x="730" y="754"/>
                    </a:lnTo>
                    <a:lnTo>
                      <a:pt x="718" y="763"/>
                    </a:lnTo>
                    <a:lnTo>
                      <a:pt x="715" y="785"/>
                    </a:lnTo>
                    <a:lnTo>
                      <a:pt x="701" y="802"/>
                    </a:lnTo>
                    <a:lnTo>
                      <a:pt x="699" y="822"/>
                    </a:lnTo>
                    <a:lnTo>
                      <a:pt x="681" y="844"/>
                    </a:lnTo>
                    <a:lnTo>
                      <a:pt x="653" y="883"/>
                    </a:lnTo>
                    <a:lnTo>
                      <a:pt x="630" y="895"/>
                    </a:lnTo>
                    <a:lnTo>
                      <a:pt x="614" y="892"/>
                    </a:lnTo>
                    <a:lnTo>
                      <a:pt x="585" y="911"/>
                    </a:lnTo>
                    <a:lnTo>
                      <a:pt x="555" y="956"/>
                    </a:lnTo>
                    <a:lnTo>
                      <a:pt x="549" y="973"/>
                    </a:lnTo>
                    <a:lnTo>
                      <a:pt x="549" y="996"/>
                    </a:lnTo>
                    <a:lnTo>
                      <a:pt x="555" y="1021"/>
                    </a:lnTo>
                    <a:lnTo>
                      <a:pt x="541" y="1046"/>
                    </a:lnTo>
                    <a:lnTo>
                      <a:pt x="541" y="1066"/>
                    </a:lnTo>
                    <a:lnTo>
                      <a:pt x="518" y="1088"/>
                    </a:lnTo>
                    <a:lnTo>
                      <a:pt x="500" y="1105"/>
                    </a:lnTo>
                    <a:lnTo>
                      <a:pt x="486" y="1130"/>
                    </a:lnTo>
                    <a:lnTo>
                      <a:pt x="480" y="1155"/>
                    </a:lnTo>
                    <a:lnTo>
                      <a:pt x="461" y="1186"/>
                    </a:lnTo>
                    <a:lnTo>
                      <a:pt x="453" y="1181"/>
                    </a:lnTo>
                    <a:lnTo>
                      <a:pt x="437" y="1181"/>
                    </a:lnTo>
                    <a:lnTo>
                      <a:pt x="417" y="1192"/>
                    </a:lnTo>
                    <a:lnTo>
                      <a:pt x="431" y="1206"/>
                    </a:lnTo>
                    <a:lnTo>
                      <a:pt x="431" y="1234"/>
                    </a:lnTo>
                    <a:lnTo>
                      <a:pt x="429" y="1256"/>
                    </a:lnTo>
                    <a:lnTo>
                      <a:pt x="419" y="1273"/>
                    </a:lnTo>
                    <a:lnTo>
                      <a:pt x="394" y="1276"/>
                    </a:lnTo>
                    <a:lnTo>
                      <a:pt x="374" y="1284"/>
                    </a:lnTo>
                    <a:lnTo>
                      <a:pt x="364" y="1301"/>
                    </a:lnTo>
                    <a:lnTo>
                      <a:pt x="364" y="1329"/>
                    </a:lnTo>
                    <a:lnTo>
                      <a:pt x="341" y="1332"/>
                    </a:lnTo>
                    <a:lnTo>
                      <a:pt x="321" y="1329"/>
                    </a:lnTo>
                    <a:lnTo>
                      <a:pt x="315" y="1340"/>
                    </a:lnTo>
                    <a:lnTo>
                      <a:pt x="325" y="1352"/>
                    </a:lnTo>
                    <a:lnTo>
                      <a:pt x="319" y="1394"/>
                    </a:lnTo>
                    <a:lnTo>
                      <a:pt x="311" y="1430"/>
                    </a:lnTo>
                    <a:lnTo>
                      <a:pt x="285" y="1430"/>
                    </a:lnTo>
                    <a:lnTo>
                      <a:pt x="278" y="1444"/>
                    </a:lnTo>
                    <a:lnTo>
                      <a:pt x="280" y="1472"/>
                    </a:lnTo>
                    <a:lnTo>
                      <a:pt x="293" y="1472"/>
                    </a:lnTo>
                    <a:lnTo>
                      <a:pt x="303" y="1489"/>
                    </a:lnTo>
                    <a:lnTo>
                      <a:pt x="297" y="1517"/>
                    </a:lnTo>
                    <a:lnTo>
                      <a:pt x="283" y="1520"/>
                    </a:lnTo>
                    <a:lnTo>
                      <a:pt x="262" y="1531"/>
                    </a:lnTo>
                    <a:lnTo>
                      <a:pt x="256" y="1554"/>
                    </a:lnTo>
                    <a:lnTo>
                      <a:pt x="254" y="1587"/>
                    </a:lnTo>
                    <a:lnTo>
                      <a:pt x="240" y="1604"/>
                    </a:lnTo>
                    <a:lnTo>
                      <a:pt x="289" y="1660"/>
                    </a:lnTo>
                    <a:lnTo>
                      <a:pt x="303" y="1688"/>
                    </a:lnTo>
                    <a:lnTo>
                      <a:pt x="295" y="1705"/>
                    </a:lnTo>
                    <a:lnTo>
                      <a:pt x="274" y="1694"/>
                    </a:lnTo>
                    <a:lnTo>
                      <a:pt x="256" y="1671"/>
                    </a:lnTo>
                    <a:lnTo>
                      <a:pt x="230" y="1655"/>
                    </a:lnTo>
                    <a:lnTo>
                      <a:pt x="207" y="1626"/>
                    </a:lnTo>
                    <a:lnTo>
                      <a:pt x="191" y="1593"/>
                    </a:lnTo>
                    <a:lnTo>
                      <a:pt x="189" y="1565"/>
                    </a:lnTo>
                    <a:lnTo>
                      <a:pt x="193" y="1542"/>
                    </a:lnTo>
                    <a:lnTo>
                      <a:pt x="191" y="1360"/>
                    </a:lnTo>
                    <a:lnTo>
                      <a:pt x="185" y="1329"/>
                    </a:lnTo>
                    <a:lnTo>
                      <a:pt x="167" y="1296"/>
                    </a:lnTo>
                    <a:lnTo>
                      <a:pt x="167" y="1265"/>
                    </a:lnTo>
                    <a:lnTo>
                      <a:pt x="179" y="1228"/>
                    </a:lnTo>
                    <a:lnTo>
                      <a:pt x="189" y="1183"/>
                    </a:lnTo>
                    <a:lnTo>
                      <a:pt x="185" y="1139"/>
                    </a:lnTo>
                    <a:lnTo>
                      <a:pt x="183" y="1119"/>
                    </a:lnTo>
                    <a:lnTo>
                      <a:pt x="181" y="1094"/>
                    </a:lnTo>
                    <a:lnTo>
                      <a:pt x="187" y="1082"/>
                    </a:lnTo>
                    <a:lnTo>
                      <a:pt x="191" y="1032"/>
                    </a:lnTo>
                    <a:lnTo>
                      <a:pt x="187" y="1007"/>
                    </a:lnTo>
                    <a:lnTo>
                      <a:pt x="195" y="945"/>
                    </a:lnTo>
                    <a:lnTo>
                      <a:pt x="187" y="892"/>
                    </a:lnTo>
                    <a:lnTo>
                      <a:pt x="193" y="864"/>
                    </a:lnTo>
                    <a:lnTo>
                      <a:pt x="203" y="810"/>
                    </a:lnTo>
                    <a:lnTo>
                      <a:pt x="193" y="777"/>
                    </a:lnTo>
                    <a:lnTo>
                      <a:pt x="173" y="752"/>
                    </a:lnTo>
                    <a:lnTo>
                      <a:pt x="167" y="724"/>
                    </a:lnTo>
                    <a:lnTo>
                      <a:pt x="146" y="698"/>
                    </a:lnTo>
                    <a:lnTo>
                      <a:pt x="122" y="681"/>
                    </a:lnTo>
                    <a:lnTo>
                      <a:pt x="89" y="673"/>
                    </a:lnTo>
                    <a:lnTo>
                      <a:pt x="73" y="637"/>
                    </a:lnTo>
                    <a:lnTo>
                      <a:pt x="51" y="600"/>
                    </a:lnTo>
                    <a:lnTo>
                      <a:pt x="49" y="569"/>
                    </a:lnTo>
                    <a:lnTo>
                      <a:pt x="47" y="541"/>
                    </a:lnTo>
                    <a:lnTo>
                      <a:pt x="41" y="522"/>
                    </a:lnTo>
                    <a:lnTo>
                      <a:pt x="30" y="499"/>
                    </a:lnTo>
                    <a:lnTo>
                      <a:pt x="14" y="488"/>
                    </a:lnTo>
                    <a:lnTo>
                      <a:pt x="2" y="466"/>
                    </a:lnTo>
                    <a:lnTo>
                      <a:pt x="16" y="446"/>
                    </a:lnTo>
                    <a:lnTo>
                      <a:pt x="16" y="398"/>
                    </a:lnTo>
                    <a:lnTo>
                      <a:pt x="8" y="373"/>
                    </a:lnTo>
                    <a:lnTo>
                      <a:pt x="0" y="348"/>
                    </a:lnTo>
                    <a:lnTo>
                      <a:pt x="8" y="311"/>
                    </a:lnTo>
                    <a:lnTo>
                      <a:pt x="39" y="222"/>
                    </a:lnTo>
                    <a:lnTo>
                      <a:pt x="41" y="182"/>
                    </a:lnTo>
                    <a:lnTo>
                      <a:pt x="59" y="140"/>
                    </a:lnTo>
                    <a:lnTo>
                      <a:pt x="59" y="118"/>
                    </a:lnTo>
                    <a:lnTo>
                      <a:pt x="63" y="76"/>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grpSp>
      <p:sp>
        <p:nvSpPr>
          <p:cNvPr id="38953" name="Rectangle 41"/>
          <p:cNvSpPr>
            <a:spLocks noChangeArrowheads="1"/>
          </p:cNvSpPr>
          <p:nvPr/>
        </p:nvSpPr>
        <p:spPr bwMode="auto">
          <a:xfrm>
            <a:off x="5019675" y="2627313"/>
            <a:ext cx="3200400" cy="1371600"/>
          </a:xfrm>
          <a:prstGeom prst="rect">
            <a:avLst/>
          </a:prstGeom>
          <a:solidFill>
            <a:schemeClr val="bg1"/>
          </a:solidFill>
          <a:ln w="12700">
            <a:solidFill>
              <a:schemeClr val="tx1"/>
            </a:solidFill>
            <a:miter lim="800000"/>
            <a:headEnd/>
            <a:tailEnd/>
          </a:ln>
          <a:effectLst/>
        </p:spPr>
        <p:txBody>
          <a:bodyPr wrap="none" anchor="ctr"/>
          <a:lstStyle/>
          <a:p>
            <a:r>
              <a:rPr kumimoji="1" lang="en-US" altLang="zh-CN" sz="2000">
                <a:solidFill>
                  <a:srgbClr val="000000"/>
                </a:solidFill>
                <a:latin typeface="+mj-lt"/>
                <a:ea typeface="宋体" charset="-122"/>
              </a:rPr>
              <a:t>Controlled Shipping</a:t>
            </a:r>
          </a:p>
          <a:p>
            <a:r>
              <a:rPr kumimoji="1" lang="en-US" altLang="zh-CN" sz="2000">
                <a:solidFill>
                  <a:srgbClr val="000000"/>
                </a:solidFill>
                <a:latin typeface="+mj-lt"/>
                <a:ea typeface="宋体" charset="-122"/>
              </a:rPr>
              <a:t>per Legal, Business, and</a:t>
            </a:r>
          </a:p>
          <a:p>
            <a:r>
              <a:rPr kumimoji="1" lang="en-US" altLang="zh-CN" sz="2000">
                <a:solidFill>
                  <a:srgbClr val="000000"/>
                </a:solidFill>
                <a:latin typeface="+mj-lt"/>
                <a:ea typeface="宋体" charset="-122"/>
              </a:rPr>
              <a:t>Company Requirements</a:t>
            </a:r>
            <a:endParaRPr lang="en-US" altLang="zh-CN" sz="2000">
              <a:latin typeface="+mj-lt"/>
              <a:ea typeface="宋体" charset="-122"/>
            </a:endParaRPr>
          </a:p>
        </p:txBody>
      </p:sp>
      <p:sp>
        <p:nvSpPr>
          <p:cNvPr id="38955" name="AutoShape 43"/>
          <p:cNvSpPr>
            <a:spLocks noChangeArrowheads="1"/>
          </p:cNvSpPr>
          <p:nvPr/>
        </p:nvSpPr>
        <p:spPr bwMode="auto">
          <a:xfrm>
            <a:off x="901700" y="1633538"/>
            <a:ext cx="3016250" cy="822325"/>
          </a:xfrm>
          <a:prstGeom prst="flowChartProcess">
            <a:avLst/>
          </a:prstGeom>
          <a:solidFill>
            <a:schemeClr val="bg1"/>
          </a:solidFill>
          <a:ln w="12700">
            <a:solidFill>
              <a:schemeClr val="tx1"/>
            </a:solidFill>
            <a:miter lim="800000"/>
            <a:headEnd/>
            <a:tailEnd/>
          </a:ln>
          <a:effectLst/>
        </p:spPr>
        <p:txBody>
          <a:bodyPr wrap="none" anchor="ctr"/>
          <a:lstStyle/>
          <a:p>
            <a:pPr eaLnBrk="0" hangingPunct="0"/>
            <a:r>
              <a:rPr kumimoji="1" lang="en-US" altLang="zh-CN" sz="2000">
                <a:solidFill>
                  <a:srgbClr val="000000"/>
                </a:solidFill>
                <a:latin typeface="+mj-lt"/>
                <a:ea typeface="宋体" charset="-122"/>
              </a:rPr>
              <a:t>Local Requirements</a:t>
            </a:r>
            <a:endParaRPr kumimoji="1" lang="en-US" altLang="zh-CN" sz="2000" b="1">
              <a:latin typeface="+mj-lt"/>
              <a:ea typeface="宋体" charset="-122"/>
            </a:endParaRPr>
          </a:p>
        </p:txBody>
      </p:sp>
      <p:sp>
        <p:nvSpPr>
          <p:cNvPr id="38956" name="AutoShape 44"/>
          <p:cNvSpPr>
            <a:spLocks noChangeArrowheads="1"/>
          </p:cNvSpPr>
          <p:nvPr/>
        </p:nvSpPr>
        <p:spPr bwMode="auto">
          <a:xfrm>
            <a:off x="901700" y="2903538"/>
            <a:ext cx="3016250" cy="822325"/>
          </a:xfrm>
          <a:prstGeom prst="flowChartProcess">
            <a:avLst/>
          </a:prstGeom>
          <a:solidFill>
            <a:schemeClr val="bg1"/>
          </a:solidFill>
          <a:ln w="12700">
            <a:solidFill>
              <a:schemeClr val="tx1"/>
            </a:solidFill>
            <a:miter lim="800000"/>
            <a:headEnd/>
            <a:tailEnd/>
          </a:ln>
          <a:effectLst/>
        </p:spPr>
        <p:txBody>
          <a:bodyPr wrap="none" anchor="ctr"/>
          <a:lstStyle/>
          <a:p>
            <a:pPr eaLnBrk="0" hangingPunct="0">
              <a:defRPr/>
            </a:pPr>
            <a:r>
              <a:rPr kumimoji="1" lang="en-US" altLang="zh-CN" sz="2000">
                <a:solidFill>
                  <a:srgbClr val="000000"/>
                </a:solidFill>
                <a:latin typeface="+mj-lt"/>
                <a:ea typeface="宋体" charset="-122"/>
              </a:rPr>
              <a:t>Inventory Restrictions/</a:t>
            </a:r>
          </a:p>
          <a:p>
            <a:pPr eaLnBrk="0" hangingPunct="0">
              <a:defRPr/>
            </a:pPr>
            <a:r>
              <a:rPr kumimoji="1" lang="en-US" altLang="zh-CN" sz="2000">
                <a:solidFill>
                  <a:srgbClr val="000000"/>
                </a:solidFill>
                <a:latin typeface="+mj-lt"/>
                <a:ea typeface="宋体" charset="-122"/>
              </a:rPr>
              <a:t>Conventions</a:t>
            </a:r>
          </a:p>
        </p:txBody>
      </p:sp>
      <p:sp>
        <p:nvSpPr>
          <p:cNvPr id="38957" name="AutoShape 45"/>
          <p:cNvSpPr>
            <a:spLocks noChangeArrowheads="1"/>
          </p:cNvSpPr>
          <p:nvPr/>
        </p:nvSpPr>
        <p:spPr bwMode="auto">
          <a:xfrm>
            <a:off x="901700" y="4173538"/>
            <a:ext cx="3016250" cy="822325"/>
          </a:xfrm>
          <a:prstGeom prst="flowChartProcess">
            <a:avLst/>
          </a:prstGeom>
          <a:solidFill>
            <a:schemeClr val="bg1"/>
          </a:solidFill>
          <a:ln w="12700">
            <a:solidFill>
              <a:schemeClr val="tx1"/>
            </a:solidFill>
            <a:miter lim="800000"/>
            <a:headEnd/>
            <a:tailEnd/>
          </a:ln>
          <a:effectLst/>
        </p:spPr>
        <p:txBody>
          <a:bodyPr wrap="none" anchor="ctr"/>
          <a:lstStyle/>
          <a:p>
            <a:pPr eaLnBrk="0" hangingPunct="0">
              <a:defRPr/>
            </a:pPr>
            <a:r>
              <a:rPr kumimoji="1" lang="en-US" altLang="zh-CN" sz="2000">
                <a:solidFill>
                  <a:srgbClr val="000000"/>
                </a:solidFill>
                <a:latin typeface="+mj-lt"/>
                <a:ea typeface="宋体" charset="-122"/>
              </a:rPr>
              <a:t>Company-Specific</a:t>
            </a:r>
          </a:p>
          <a:p>
            <a:pPr eaLnBrk="0" hangingPunct="0">
              <a:defRPr/>
            </a:pPr>
            <a:r>
              <a:rPr kumimoji="1" lang="en-US" altLang="zh-CN" sz="2000">
                <a:solidFill>
                  <a:srgbClr val="000000"/>
                </a:solidFill>
                <a:latin typeface="+mj-lt"/>
                <a:ea typeface="宋体" charset="-122"/>
              </a:rPr>
              <a:t>Information</a:t>
            </a:r>
          </a:p>
        </p:txBody>
      </p:sp>
      <p:cxnSp>
        <p:nvCxnSpPr>
          <p:cNvPr id="10248" name="AutoShape 47"/>
          <p:cNvCxnSpPr>
            <a:cxnSpLocks noChangeShapeType="1"/>
            <a:stCxn id="38955" idx="3"/>
            <a:endCxn id="38953" idx="1"/>
          </p:cNvCxnSpPr>
          <p:nvPr/>
        </p:nvCxnSpPr>
        <p:spPr bwMode="auto">
          <a:xfrm>
            <a:off x="3917950" y="2044700"/>
            <a:ext cx="1101725" cy="1268413"/>
          </a:xfrm>
          <a:prstGeom prst="bentConnector3">
            <a:avLst>
              <a:gd name="adj1" fmla="val 50000"/>
            </a:avLst>
          </a:prstGeom>
          <a:noFill/>
          <a:ln w="38100">
            <a:solidFill>
              <a:schemeClr val="hlink"/>
            </a:solidFill>
            <a:miter lim="800000"/>
            <a:headEnd/>
            <a:tailEnd type="triangle" w="med" len="med"/>
          </a:ln>
        </p:spPr>
      </p:cxnSp>
      <p:cxnSp>
        <p:nvCxnSpPr>
          <p:cNvPr id="10249" name="AutoShape 48"/>
          <p:cNvCxnSpPr>
            <a:cxnSpLocks noChangeShapeType="1"/>
            <a:stCxn id="38956" idx="3"/>
            <a:endCxn id="38953" idx="1"/>
          </p:cNvCxnSpPr>
          <p:nvPr/>
        </p:nvCxnSpPr>
        <p:spPr bwMode="auto">
          <a:xfrm flipV="1">
            <a:off x="3917950" y="3313113"/>
            <a:ext cx="1101725" cy="1587"/>
          </a:xfrm>
          <a:prstGeom prst="bentConnector3">
            <a:avLst>
              <a:gd name="adj1" fmla="val 50000"/>
            </a:avLst>
          </a:prstGeom>
          <a:noFill/>
          <a:ln w="38100">
            <a:solidFill>
              <a:schemeClr val="hlink"/>
            </a:solidFill>
            <a:miter lim="800000"/>
            <a:headEnd/>
            <a:tailEnd type="triangle" w="med" len="med"/>
          </a:ln>
        </p:spPr>
      </p:cxnSp>
      <p:cxnSp>
        <p:nvCxnSpPr>
          <p:cNvPr id="10250" name="AutoShape 49"/>
          <p:cNvCxnSpPr>
            <a:cxnSpLocks noChangeShapeType="1"/>
            <a:stCxn id="38957" idx="3"/>
            <a:endCxn id="38953" idx="1"/>
          </p:cNvCxnSpPr>
          <p:nvPr/>
        </p:nvCxnSpPr>
        <p:spPr bwMode="auto">
          <a:xfrm flipV="1">
            <a:off x="3917950" y="3313113"/>
            <a:ext cx="1101725" cy="1271587"/>
          </a:xfrm>
          <a:prstGeom prst="bentConnector3">
            <a:avLst>
              <a:gd name="adj1" fmla="val 50000"/>
            </a:avLst>
          </a:prstGeom>
          <a:noFill/>
          <a:ln w="38100">
            <a:solidFill>
              <a:schemeClr val="hlink"/>
            </a:solidFill>
            <a:miter lim="800000"/>
            <a:headEn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8955"/>
                                        </p:tgtEl>
                                        <p:attrNameLst>
                                          <p:attrName>style.visibility</p:attrName>
                                        </p:attrNameLst>
                                      </p:cBhvr>
                                      <p:to>
                                        <p:strVal val="visible"/>
                                      </p:to>
                                    </p:set>
                                    <p:animEffect transition="in" filter="wipe(up)">
                                      <p:cBhvr>
                                        <p:cTn id="7" dur="500"/>
                                        <p:tgtEl>
                                          <p:spTgt spid="3895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8956"/>
                                        </p:tgtEl>
                                        <p:attrNameLst>
                                          <p:attrName>style.visibility</p:attrName>
                                        </p:attrNameLst>
                                      </p:cBhvr>
                                      <p:to>
                                        <p:strVal val="visible"/>
                                      </p:to>
                                    </p:set>
                                    <p:animEffect transition="in" filter="wipe(up)">
                                      <p:cBhvr>
                                        <p:cTn id="11" dur="500"/>
                                        <p:tgtEl>
                                          <p:spTgt spid="3895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8957"/>
                                        </p:tgtEl>
                                        <p:attrNameLst>
                                          <p:attrName>style.visibility</p:attrName>
                                        </p:attrNameLst>
                                      </p:cBhvr>
                                      <p:to>
                                        <p:strVal val="visible"/>
                                      </p:to>
                                    </p:set>
                                    <p:animEffect transition="in" filter="wipe(up)">
                                      <p:cBhvr>
                                        <p:cTn id="15" dur="500"/>
                                        <p:tgtEl>
                                          <p:spTgt spid="38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55" grpId="0" animBg="1" autoUpdateAnimBg="0"/>
      <p:bldP spid="38956" grpId="0" animBg="1" autoUpdateAnimBg="0"/>
      <p:bldP spid="38957"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Standard Shipping</a:t>
            </a:r>
          </a:p>
          <a:p>
            <a:r>
              <a:rPr lang="en-US" dirty="0" smtClean="0"/>
              <a:t>Enhanced or Global Shipping</a:t>
            </a:r>
          </a:p>
          <a:p>
            <a:pPr lvl="1"/>
            <a:r>
              <a:rPr lang="en-US" dirty="0" smtClean="0"/>
              <a:t>Pre-Shipper/Shipper </a:t>
            </a:r>
          </a:p>
          <a:p>
            <a:pPr lvl="1"/>
            <a:r>
              <a:rPr lang="en-US" dirty="0" smtClean="0"/>
              <a:t>Inventory Movement Codes</a:t>
            </a:r>
            <a:endParaRPr lang="en-US" dirty="0"/>
          </a:p>
        </p:txBody>
      </p:sp>
      <p:sp>
        <p:nvSpPr>
          <p:cNvPr id="5" name="Title 4"/>
          <p:cNvSpPr>
            <a:spLocks noGrp="1"/>
          </p:cNvSpPr>
          <p:nvPr>
            <p:ph type="title"/>
          </p:nvPr>
        </p:nvSpPr>
        <p:spPr/>
        <p:txBody>
          <a:bodyPr/>
          <a:lstStyle/>
          <a:p>
            <a:r>
              <a:rPr lang="en-US" dirty="0" smtClean="0"/>
              <a:t>Shipping Methods</a:t>
            </a:r>
            <a:endParaRPr lang="en-US" dirty="0"/>
          </a:p>
        </p:txBody>
      </p:sp>
      <p:sp>
        <p:nvSpPr>
          <p:cNvPr id="11266" name="Footer Placeholder 1"/>
          <p:cNvSpPr>
            <a:spLocks noGrp="1"/>
          </p:cNvSpPr>
          <p:nvPr>
            <p:ph type="ftr" sz="quarter" idx="10"/>
          </p:nvPr>
        </p:nvSpPr>
        <p:spPr>
          <a:noFill/>
        </p:spPr>
        <p:txBody>
          <a:bodyPr/>
          <a:lstStyle/>
          <a:p>
            <a:r>
              <a:rPr lang="en-US" altLang="zh-CN"/>
              <a:t>AS-IN-060</a:t>
            </a:r>
          </a:p>
        </p:txBody>
      </p:sp>
      <p:sp>
        <p:nvSpPr>
          <p:cNvPr id="11268" name="Rectangle 10"/>
          <p:cNvSpPr>
            <a:spLocks noChangeArrowheads="1"/>
          </p:cNvSpPr>
          <p:nvPr/>
        </p:nvSpPr>
        <p:spPr bwMode="auto">
          <a:xfrm>
            <a:off x="457200" y="1500188"/>
            <a:ext cx="8153400" cy="5053012"/>
          </a:xfrm>
          <a:prstGeom prst="rect">
            <a:avLst/>
          </a:prstGeom>
          <a:noFill/>
          <a:ln w="9525">
            <a:noFill/>
            <a:miter lim="800000"/>
            <a:headEnd/>
            <a:tailEnd/>
          </a:ln>
        </p:spPr>
        <p:txBody>
          <a:bodyPr tIns="91440" bIns="91440"/>
          <a:lstStyle/>
          <a:p>
            <a:pPr marL="742950" lvl="1" indent="-285750" algn="l">
              <a:lnSpc>
                <a:spcPct val="90000"/>
              </a:lnSpc>
              <a:spcBef>
                <a:spcPct val="25000"/>
              </a:spcBef>
              <a:buClr>
                <a:srgbClr val="2461AA"/>
              </a:buClr>
              <a:buFont typeface="Times New Roman" pitchFamily="18" charset="0"/>
              <a:buChar char="–"/>
            </a:pPr>
            <a:endParaRPr lang="en-US" altLang="zh-CN" sz="2400" dirty="0" smtClean="0">
              <a:ea typeface="宋体" charset="-122"/>
            </a:endParaRPr>
          </a:p>
          <a:p>
            <a:pPr marL="742950" lvl="1" indent="-285750" algn="l">
              <a:lnSpc>
                <a:spcPct val="90000"/>
              </a:lnSpc>
              <a:spcBef>
                <a:spcPct val="25000"/>
              </a:spcBef>
              <a:buClr>
                <a:srgbClr val="2461AA"/>
              </a:buClr>
              <a:buFont typeface="Times New Roman" pitchFamily="18" charset="0"/>
              <a:buChar char="–"/>
            </a:pPr>
            <a:endParaRPr lang="en-US" altLang="zh-CN" sz="2400" dirty="0">
              <a:ea typeface="宋体" charset="-122"/>
            </a:endParaRPr>
          </a:p>
          <a:p>
            <a:pPr marL="742950" lvl="1" indent="-285750" algn="l">
              <a:lnSpc>
                <a:spcPct val="90000"/>
              </a:lnSpc>
              <a:spcBef>
                <a:spcPct val="25000"/>
              </a:spcBef>
              <a:buClr>
                <a:srgbClr val="2461AA"/>
              </a:buClr>
              <a:buFont typeface="Times New Roman" pitchFamily="18" charset="0"/>
              <a:buChar char="–"/>
            </a:pPr>
            <a:endParaRPr lang="en-US" altLang="zh-CN" sz="2400" dirty="0" smtClean="0">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3" name="Rectangle 13"/>
          <p:cNvSpPr>
            <a:spLocks noGrp="1" noChangeArrowheads="1"/>
          </p:cNvSpPr>
          <p:nvPr>
            <p:ph idx="1"/>
          </p:nvPr>
        </p:nvSpPr>
        <p:spPr>
          <a:noFill/>
        </p:spPr>
        <p:txBody>
          <a:bodyPr/>
          <a:lstStyle/>
          <a:p>
            <a:pPr eaLnBrk="1" hangingPunct="1"/>
            <a:r>
              <a:rPr lang="en-US" altLang="zh-CN" smtClean="0">
                <a:ea typeface="宋体" charset="-122"/>
              </a:rPr>
              <a:t>Kitting</a:t>
            </a:r>
          </a:p>
          <a:p>
            <a:pPr eaLnBrk="1" hangingPunct="1"/>
            <a:r>
              <a:rPr lang="en-US" altLang="zh-CN" smtClean="0">
                <a:ea typeface="宋体" charset="-122"/>
              </a:rPr>
              <a:t>Pre-Shipper (Picklist)</a:t>
            </a:r>
          </a:p>
          <a:p>
            <a:pPr eaLnBrk="1" hangingPunct="1"/>
            <a:r>
              <a:rPr lang="en-US" altLang="zh-CN" smtClean="0">
                <a:ea typeface="宋体" charset="-122"/>
              </a:rPr>
              <a:t>Shipper (Packing list)</a:t>
            </a:r>
          </a:p>
          <a:p>
            <a:pPr eaLnBrk="1" hangingPunct="1"/>
            <a:r>
              <a:rPr lang="en-US" altLang="zh-CN" smtClean="0">
                <a:ea typeface="宋体" charset="-122"/>
              </a:rPr>
              <a:t>Allocations (General and Detail)</a:t>
            </a:r>
          </a:p>
          <a:p>
            <a:pPr eaLnBrk="1" hangingPunct="1"/>
            <a:r>
              <a:rPr lang="en-US" altLang="zh-CN" smtClean="0">
                <a:ea typeface="宋体" charset="-122"/>
              </a:rPr>
              <a:t>BOL (Bill of Lading)</a:t>
            </a:r>
          </a:p>
          <a:p>
            <a:pPr eaLnBrk="1" hangingPunct="1"/>
            <a:r>
              <a:rPr lang="en-US" altLang="zh-CN" smtClean="0">
                <a:ea typeface="宋体" charset="-122"/>
              </a:rPr>
              <a:t>EDI (Electronic Data Interchange)</a:t>
            </a:r>
          </a:p>
          <a:p>
            <a:pPr eaLnBrk="1" hangingPunct="1"/>
            <a:r>
              <a:rPr lang="en-US" altLang="zh-CN" smtClean="0">
                <a:ea typeface="宋体" charset="-122"/>
              </a:rPr>
              <a:t>ASN (Advance Ship Notice)</a:t>
            </a:r>
          </a:p>
          <a:p>
            <a:pPr eaLnBrk="1" hangingPunct="1"/>
            <a:r>
              <a:rPr lang="en-US" altLang="zh-CN" smtClean="0">
                <a:ea typeface="宋体" charset="-122"/>
              </a:rPr>
              <a:t>Containers</a:t>
            </a:r>
          </a:p>
        </p:txBody>
      </p:sp>
      <p:sp>
        <p:nvSpPr>
          <p:cNvPr id="2052" name="Rectangle 11"/>
          <p:cNvSpPr>
            <a:spLocks noGrp="1" noChangeArrowheads="1"/>
          </p:cNvSpPr>
          <p:nvPr>
            <p:ph type="title"/>
          </p:nvPr>
        </p:nvSpPr>
        <p:spPr/>
        <p:txBody>
          <a:bodyPr/>
          <a:lstStyle/>
          <a:p>
            <a:pPr eaLnBrk="1" hangingPunct="1"/>
            <a:r>
              <a:rPr lang="en-US" altLang="zh-CN" smtClean="0">
                <a:ea typeface="宋体" charset="-122"/>
              </a:rPr>
              <a:t>Allocations and Shipping Terminology</a:t>
            </a:r>
          </a:p>
        </p:txBody>
      </p:sp>
      <p:sp>
        <p:nvSpPr>
          <p:cNvPr id="2051" name="Footer Placeholder 3"/>
          <p:cNvSpPr>
            <a:spLocks noGrp="1"/>
          </p:cNvSpPr>
          <p:nvPr>
            <p:ph type="ftr" sz="quarter" idx="10"/>
          </p:nvPr>
        </p:nvSpPr>
        <p:spPr>
          <a:noFill/>
        </p:spPr>
        <p:txBody>
          <a:bodyPr/>
          <a:lstStyle/>
          <a:p>
            <a:r>
              <a:rPr lang="en-US" altLang="zh-CN"/>
              <a:t>AS-IN-070</a:t>
            </a:r>
          </a:p>
        </p:txBody>
      </p:sp>
      <p:graphicFrame>
        <p:nvGraphicFramePr>
          <p:cNvPr id="2050" name="Object 4"/>
          <p:cNvGraphicFramePr>
            <a:graphicFrameLocks noChangeAspect="1"/>
          </p:cNvGraphicFramePr>
          <p:nvPr/>
        </p:nvGraphicFramePr>
        <p:xfrm>
          <a:off x="5957888" y="4606925"/>
          <a:ext cx="2736850" cy="1335088"/>
        </p:xfrm>
        <a:graphic>
          <a:graphicData uri="http://schemas.openxmlformats.org/presentationml/2006/ole">
            <p:oleObj spid="_x0000_s2050" name="Clip" r:id="rId3" imgW="1035720" imgH="504720" progId="">
              <p:embed/>
            </p:oleObj>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2089</TotalTime>
  <Words>517</Words>
  <Application>Microsoft Office PowerPoint</Application>
  <PresentationFormat>On-screen Show (4:3)</PresentationFormat>
  <Paragraphs>148</Paragraphs>
  <Slides>13</Slides>
  <Notes>0</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13</vt:i4>
      </vt:variant>
    </vt:vector>
  </HeadingPairs>
  <TitlesOfParts>
    <vt:vector size="17" baseType="lpstr">
      <vt:lpstr>1_EX06PP_template</vt:lpstr>
      <vt:lpstr>QAD 2010 Template</vt:lpstr>
      <vt:lpstr>Microsoft ClipArt Gallery</vt:lpstr>
      <vt:lpstr>Clip</vt:lpstr>
      <vt:lpstr>Allocations and Shipping</vt:lpstr>
      <vt:lpstr>Slide 2</vt:lpstr>
      <vt:lpstr>Facilities</vt:lpstr>
      <vt:lpstr>Course Overview</vt:lpstr>
      <vt:lpstr>General System Flow</vt:lpstr>
      <vt:lpstr>Key Events</vt:lpstr>
      <vt:lpstr>Shipping</vt:lpstr>
      <vt:lpstr>Shipping Methods</vt:lpstr>
      <vt:lpstr>Allocations and Shipping Terminology</vt:lpstr>
      <vt:lpstr>Allocations and Shipping Life Cycle</vt:lpstr>
      <vt:lpstr>Allocations and Shipping Users</vt:lpstr>
      <vt:lpstr>Course Objectives</vt:lpstr>
      <vt:lpstr>Related Courses</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c6s</cp:lastModifiedBy>
  <cp:revision>68</cp:revision>
  <cp:lastPrinted>2001-03-16T17:50:24Z</cp:lastPrinted>
  <dcterms:created xsi:type="dcterms:W3CDTF">2000-12-07T01:08:11Z</dcterms:created>
  <dcterms:modified xsi:type="dcterms:W3CDTF">2011-11-15T02:58:14Z</dcterms:modified>
</cp:coreProperties>
</file>