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49"/>
  </p:notesMasterIdLst>
  <p:sldIdLst>
    <p:sldId id="449" r:id="rId3"/>
    <p:sldId id="450" r:id="rId4"/>
    <p:sldId id="451" r:id="rId5"/>
    <p:sldId id="438" r:id="rId6"/>
    <p:sldId id="364" r:id="rId7"/>
    <p:sldId id="432" r:id="rId8"/>
    <p:sldId id="433" r:id="rId9"/>
    <p:sldId id="434" r:id="rId10"/>
    <p:sldId id="435" r:id="rId11"/>
    <p:sldId id="436" r:id="rId12"/>
    <p:sldId id="365" r:id="rId13"/>
    <p:sldId id="366" r:id="rId14"/>
    <p:sldId id="371" r:id="rId15"/>
    <p:sldId id="367" r:id="rId16"/>
    <p:sldId id="437" r:id="rId17"/>
    <p:sldId id="439" r:id="rId18"/>
    <p:sldId id="440" r:id="rId19"/>
    <p:sldId id="442" r:id="rId20"/>
    <p:sldId id="443" r:id="rId21"/>
    <p:sldId id="444" r:id="rId22"/>
    <p:sldId id="445" r:id="rId23"/>
    <p:sldId id="477" r:id="rId24"/>
    <p:sldId id="452" r:id="rId25"/>
    <p:sldId id="453" r:id="rId26"/>
    <p:sldId id="456" r:id="rId27"/>
    <p:sldId id="454" r:id="rId28"/>
    <p:sldId id="457" r:id="rId29"/>
    <p:sldId id="458" r:id="rId30"/>
    <p:sldId id="459" r:id="rId31"/>
    <p:sldId id="460" r:id="rId32"/>
    <p:sldId id="461" r:id="rId33"/>
    <p:sldId id="462"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Lst>
  <p:sldSz cx="9144000" cy="6858000" type="screen4x3"/>
  <p:notesSz cx="7010400" cy="9236075"/>
  <p:embeddedFontLst>
    <p:embeddedFont>
      <p:font typeface="Century Gothic" pitchFamily="34" charset="0"/>
      <p:regular r:id="rId50"/>
      <p:bold r:id="rId51"/>
      <p:italic r:id="rId52"/>
      <p:boldItalic r:id="rId53"/>
    </p:embeddedFont>
    <p:embeddedFont>
      <p:font typeface="Webdings" pitchFamily="18" charset="2"/>
      <p:regular r:id="rId54"/>
    </p:embeddedFont>
    <p:embeddedFont>
      <p:font typeface="Tahoma" pitchFamily="34" charset="0"/>
      <p:regular r:id="rId55"/>
      <p:bold r:id="rId5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474" y="-19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FEC720D-63F0-457C-913F-51CB4EC44707}" type="slidenum">
              <a:rPr lang="en-US" smtClean="0"/>
              <a:pPr/>
              <a:t>11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7E8E59-042C-408F-855A-D2F67DA5D9A7}" type="slidenum">
              <a:rPr lang="en-US" smtClean="0"/>
              <a:pPr/>
              <a:t>12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8ACC-EEDB-4EF1-83B5-27EBC62529D2}" type="slidenum">
              <a:rPr lang="en-US" smtClean="0"/>
              <a:pPr/>
              <a:t>13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IE" b="0" dirty="0" smtClean="0"/>
              <a:t>Drill/down maintenance</a:t>
            </a:r>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2B65CF9-503D-4B50-A81E-BE720FFD35C0}" type="slidenum">
              <a:rPr lang="en-US" smtClean="0"/>
              <a:pPr/>
              <a:t>14</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EC873F2-EEC3-4D7E-A34E-3C00B9897E1B}" type="slidenum">
              <a:rPr lang="en-US" smtClean="0"/>
              <a:pPr/>
              <a:t>15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7CBCFDE-C9AC-4973-B52C-13109369F30B}" type="slidenum">
              <a:rPr lang="en-US" smtClean="0"/>
              <a:pPr/>
              <a:t>16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t>You can only create</a:t>
            </a:r>
            <a:r>
              <a:rPr lang="en-US" baseline="0" dirty="0" smtClean="0"/>
              <a:t> </a:t>
            </a:r>
            <a:r>
              <a:rPr lang="en-US" dirty="0" smtClean="0"/>
              <a:t>links to MFG/PRO programs, not to Enterprise Financials programs.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A8731F88-E26A-4EC5-A3B9-F1787884338F}" type="slidenum">
              <a:rPr lang="en-US" smtClean="0"/>
              <a:pPr/>
              <a:t>17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7EF930E-0E62-462F-9F9A-17178FF13C87}" type="slidenum">
              <a:rPr lang="en-US" smtClean="0"/>
              <a:pPr/>
              <a:t>18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408083-A64E-47C6-9C27-8B6F70AB4381}" type="slidenum">
              <a:rPr lang="en-US" smtClean="0"/>
              <a:pPr/>
              <a:t>19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23B1E85-E944-496C-A681-2FA48D0EF530}" type="slidenum">
              <a:rPr lang="en-US" smtClean="0"/>
              <a:pPr/>
              <a:t>20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FE32174-EA68-45DE-B03A-FF564A6B9FEC}" type="slidenum">
              <a:rPr lang="en-US" smtClean="0"/>
              <a:pPr/>
              <a:t>21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F578781-4472-4030-8012-6763507D5CD4}" type="slidenum">
              <a:rPr lang="en-US" smtClean="0"/>
              <a:pPr/>
              <a:t>22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dirty="0" smtClean="0"/>
              <a:t>Remember: URLs are case-sensitive!</a:t>
            </a:r>
          </a:p>
          <a:p>
            <a:endParaRPr lang="en-US" dirty="0" smtClean="0"/>
          </a:p>
          <a:p>
            <a:r>
              <a:rPr lang="en-US" dirty="0" smtClean="0"/>
              <a:t>(URLs are copied from workflow, but they are also used in process maps.)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B602C5B-9CD6-4060-B003-82C3DA8F6A87}" type="slidenum">
              <a:rPr lang="en-US" smtClean="0"/>
              <a:pPr/>
              <a:t>23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104F930-6D22-4454-816F-8B00FBDD5A10}" type="slidenum">
              <a:rPr lang="en-US" smtClean="0"/>
              <a:pPr/>
              <a:t>25</a:t>
            </a:fld>
            <a:endParaRPr lang="en-US" smtClean="0"/>
          </a:p>
        </p:txBody>
      </p:sp>
      <p:sp>
        <p:nvSpPr>
          <p:cNvPr id="73731" name="Rectangle 2"/>
          <p:cNvSpPr>
            <a:spLocks noGrp="1" noRot="1" noChangeAspect="1" noChangeArrowheads="1" noTextEdit="1"/>
          </p:cNvSpPr>
          <p:nvPr>
            <p:ph type="sldImg"/>
          </p:nvPr>
        </p:nvSpPr>
        <p:spPr>
          <a:xfrm>
            <a:off x="1195388" y="693738"/>
            <a:ext cx="4619625" cy="3463925"/>
          </a:xfrm>
          <a:ln/>
        </p:spPr>
      </p:sp>
      <p:sp>
        <p:nvSpPr>
          <p:cNvPr id="73732" name="Rectangle 3"/>
          <p:cNvSpPr>
            <a:spLocks noGrp="1" noChangeArrowheads="1"/>
          </p:cNvSpPr>
          <p:nvPr>
            <p:ph type="body" idx="1"/>
          </p:nvPr>
        </p:nvSpPr>
        <p:spPr>
          <a:xfrm>
            <a:off x="701040" y="4387136"/>
            <a:ext cx="5608320" cy="4154631"/>
          </a:xfrm>
          <a:noFill/>
          <a:ln/>
        </p:spPr>
        <p:txBody>
          <a:bodyPr/>
          <a:lstStyle/>
          <a:p>
            <a:r>
              <a:rPr lang="en-US" dirty="0" smtClean="0"/>
              <a:t>The Financials module was originally written by another company, which was acquired by QAD.</a:t>
            </a:r>
            <a:r>
              <a:rPr lang="en-US" baseline="0" dirty="0" smtClean="0"/>
              <a:t> </a:t>
            </a:r>
            <a:r>
              <a:rPr lang="en-US" dirty="0" smtClean="0"/>
              <a:t>At that time, many of the core tables used names different from those</a:t>
            </a:r>
            <a:r>
              <a:rPr lang="en-US" baseline="0" dirty="0" smtClean="0"/>
              <a:t> </a:t>
            </a:r>
            <a:r>
              <a:rPr lang="en-US" dirty="0" smtClean="0"/>
              <a:t>used by standard MFG/PRO.</a:t>
            </a:r>
            <a:r>
              <a:rPr lang="en-US" baseline="0" dirty="0" smtClean="0"/>
              <a:t> As a result, </a:t>
            </a:r>
            <a:r>
              <a:rPr lang="en-US" dirty="0" smtClean="0"/>
              <a:t>the</a:t>
            </a:r>
            <a:r>
              <a:rPr lang="en-US" baseline="0" dirty="0" smtClean="0"/>
              <a:t> </a:t>
            </a:r>
            <a:r>
              <a:rPr lang="en-US" dirty="0" smtClean="0"/>
              <a:t>names</a:t>
            </a:r>
            <a:r>
              <a:rPr lang="en-US" baseline="0" dirty="0" smtClean="0"/>
              <a:t> </a:t>
            </a:r>
            <a:r>
              <a:rPr lang="en-US" dirty="0" smtClean="0"/>
              <a:t>of internal tables not exactly match the labels</a:t>
            </a:r>
            <a:r>
              <a:rPr lang="en-US" baseline="0" dirty="0" smtClean="0"/>
              <a:t> </a:t>
            </a:r>
            <a:r>
              <a:rPr lang="en-US" dirty="0" smtClean="0"/>
              <a:t>used within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577D2F6-DCD4-4014-98E6-473CAD6893C4}" type="slidenum">
              <a:rPr lang="en-US" smtClean="0"/>
              <a:pPr/>
              <a:t>39</a:t>
            </a:fld>
            <a:endParaRPr lang="en-US" smtClean="0"/>
          </a:p>
        </p:txBody>
      </p:sp>
      <p:sp>
        <p:nvSpPr>
          <p:cNvPr id="74755"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4756"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EE86722-E263-46B6-974E-0C927E82F663}" type="slidenum">
              <a:rPr lang="en-US" smtClean="0"/>
              <a:pPr/>
              <a:t>41</a:t>
            </a:fld>
            <a:endParaRPr lang="en-US" smtClean="0"/>
          </a:p>
        </p:txBody>
      </p:sp>
      <p:sp>
        <p:nvSpPr>
          <p:cNvPr id="75779"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5780" name="Text Box 3"/>
          <p:cNvSpPr>
            <a:spLocks noGrp="1" noChangeArrowheads="1"/>
          </p:cNvSpPr>
          <p:nvPr>
            <p:ph type="body"/>
          </p:nvPr>
        </p:nvSpPr>
        <p:spPr>
          <a:xfrm>
            <a:off x="701041" y="4387136"/>
            <a:ext cx="5605074" cy="4156234"/>
          </a:xfrm>
          <a:noFill/>
          <a:ln/>
        </p:spPr>
        <p:txBody>
          <a:bodyPr wrap="none" anchor="ctr"/>
          <a:lstStyle/>
          <a:p>
            <a:r>
              <a:rPr lang="en-US" smtClean="0"/>
              <a:t>One set can even be used by entities from different domains.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BEC15ED-12C0-4961-B82E-E6F57DFD6E74}" type="slidenum">
              <a:rPr lang="en-US" smtClean="0"/>
              <a:pPr/>
              <a:t>42</a:t>
            </a:fld>
            <a:endParaRPr lang="en-US" smtClean="0"/>
          </a:p>
        </p:txBody>
      </p:sp>
      <p:sp>
        <p:nvSpPr>
          <p:cNvPr id="76803"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6804"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ED31089-95AF-4184-85A9-93227453BB36}" type="slidenum">
              <a:rPr lang="en-US" smtClean="0"/>
              <a:pPr/>
              <a:t>43</a:t>
            </a:fld>
            <a:endParaRPr lang="en-US" smtClean="0"/>
          </a:p>
        </p:txBody>
      </p:sp>
      <p:sp>
        <p:nvSpPr>
          <p:cNvPr id="77827"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7828"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6794D33-BB8B-4BC1-95C2-28E964A5B6CB}" type="slidenum">
              <a:rPr lang="en-US" smtClean="0"/>
              <a:pPr/>
              <a:t>44</a:t>
            </a:fld>
            <a:endParaRPr lang="en-US" smtClean="0"/>
          </a:p>
        </p:txBody>
      </p:sp>
      <p:sp>
        <p:nvSpPr>
          <p:cNvPr id="78851"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8852"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0666D8E-FF37-4CA7-A622-1FB9558A3A89}" type="slidenum">
              <a:rPr lang="en-US" smtClean="0"/>
              <a:pPr/>
              <a:t>45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smtClean="0"/>
              <a:t>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on the current entity.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C324F76-D7BF-48EB-B78D-9849FC4F3054}" type="slidenum">
              <a:rPr lang="en-US" smtClean="0"/>
              <a:pPr/>
              <a:t>46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dirty="0" smtClean="0"/>
              <a:t>Also, 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a:t>
            </a:r>
            <a:r>
              <a:rPr lang="en-US" smtClean="0"/>
              <a:t>on the current </a:t>
            </a:r>
            <a:r>
              <a:rPr lang="en-US" dirty="0" smtClean="0"/>
              <a:t>entity.</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IE" dirty="0" smtClean="0"/>
              <a:t>Steps and descriptions of fields: Restricting user access</a:t>
            </a:r>
          </a:p>
          <a:p>
            <a:endParaRPr lang="en-IE" dirty="0" smtClean="0"/>
          </a:p>
          <a:p>
            <a:r>
              <a:rPr lang="en-IE" dirty="0" smtClean="0"/>
              <a:t>Restricted tables are listed in the &lt;</a:t>
            </a:r>
            <a:r>
              <a:rPr lang="en-IE" dirty="0" err="1" smtClean="0"/>
              <a:t>DotNetBrowseMaintenanceRestrictedTables</a:t>
            </a:r>
            <a:r>
              <a:rPr lang="en-IE" dirty="0" smtClean="0"/>
              <a:t>&gt; section in client-session.xml.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r>
              <a:rPr lang="en-IE" smtClean="0"/>
              <a:t>Selecting field material</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IE" smtClean="0"/>
              <a:t>Note that roles are called groups in EE.  </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442A81F-3FC9-4759-B6F9-F9CBF18EBD1C}" type="slidenum">
              <a:rPr lang="en-US" smtClean="0"/>
              <a:pPr/>
              <a:t>10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2012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Browse Customizations</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Revised  August 2012</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Local Variables</a:t>
            </a:r>
          </a:p>
          <a:p>
            <a:pPr eaLnBrk="1" hangingPunct="1"/>
            <a:r>
              <a:rPr lang="en-IE" smtClean="0"/>
              <a:t>Pre-processor </a:t>
            </a:r>
            <a:r>
              <a:rPr lang="en-IE" dirty="0" smtClean="0"/>
              <a:t>Commands</a:t>
            </a:r>
          </a:p>
          <a:p>
            <a:pPr eaLnBrk="1" hangingPunct="1"/>
            <a:r>
              <a:rPr lang="en-IE" smtClean="0"/>
              <a:t>Post-processor </a:t>
            </a:r>
            <a:r>
              <a:rPr lang="en-IE" dirty="0" smtClean="0"/>
              <a:t>Commands</a:t>
            </a:r>
          </a:p>
          <a:p>
            <a:pPr eaLnBrk="1" hangingPunct="1"/>
            <a:r>
              <a:rPr lang="en-IE" dirty="0" smtClean="0"/>
              <a:t>History</a:t>
            </a:r>
            <a:endParaRPr lang="en-US" dirty="0" smtClean="0"/>
          </a:p>
        </p:txBody>
      </p:sp>
      <p:sp>
        <p:nvSpPr>
          <p:cNvPr id="12291" name="Rectangle 2"/>
          <p:cNvSpPr>
            <a:spLocks noGrp="1" noChangeArrowheads="1"/>
          </p:cNvSpPr>
          <p:nvPr>
            <p:ph type="title"/>
          </p:nvPr>
        </p:nvSpPr>
        <p:spPr/>
        <p:txBody>
          <a:bodyPr/>
          <a:lstStyle/>
          <a:p>
            <a:pPr eaLnBrk="1" hangingPunct="1"/>
            <a:r>
              <a:rPr lang="en-US" smtClean="0"/>
              <a:t>Other Browse Options</a:t>
            </a:r>
          </a:p>
        </p:txBody>
      </p:sp>
      <p:sp>
        <p:nvSpPr>
          <p:cNvPr id="12290" name="Footer Placeholder 3"/>
          <p:cNvSpPr>
            <a:spLocks noGrp="1"/>
          </p:cNvSpPr>
          <p:nvPr>
            <p:ph type="ftr" sz="quarter" idx="10"/>
          </p:nvPr>
        </p:nvSpPr>
        <p:spPr>
          <a:xfrm>
            <a:off x="8229600" y="6638544"/>
            <a:ext cx="1005840" cy="219456"/>
          </a:xfrm>
          <a:noFill/>
        </p:spPr>
        <p:txBody>
          <a:bodyPr/>
          <a:lstStyle/>
          <a:p>
            <a:r>
              <a:rPr lang="en-US" smtClean="0"/>
              <a:t>CUST_BRWS_</a:t>
            </a:r>
            <a:fld id="{BDCEDB46-F70C-45FE-B047-0B0A22202417}" type="slidenum">
              <a:rPr lang="en-US" smtClean="0"/>
              <a:pPr/>
              <a:t>10</a:t>
            </a:fld>
            <a:r>
              <a:rPr lang="en-US" smtClean="0"/>
              <a:t>0</a:t>
            </a:r>
          </a:p>
        </p:txBody>
      </p:sp>
      <p:grpSp>
        <p:nvGrpSpPr>
          <p:cNvPr id="12293" name="Group 8"/>
          <p:cNvGrpSpPr>
            <a:grpSpLocks/>
          </p:cNvGrpSpPr>
          <p:nvPr/>
        </p:nvGrpSpPr>
        <p:grpSpPr bwMode="auto">
          <a:xfrm>
            <a:off x="1690357" y="3649728"/>
            <a:ext cx="5753100" cy="581025"/>
            <a:chOff x="1038" y="2433"/>
            <a:chExt cx="3624" cy="366"/>
          </a:xfrm>
        </p:grpSpPr>
        <p:pic>
          <p:nvPicPr>
            <p:cNvPr id="12294" name="Picture 4" descr="other_options"/>
            <p:cNvPicPr>
              <a:picLocks noChangeAspect="1" noChangeArrowheads="1"/>
            </p:cNvPicPr>
            <p:nvPr/>
          </p:nvPicPr>
          <p:blipFill>
            <a:blip r:embed="rId3" cstate="print"/>
            <a:srcRect/>
            <a:stretch>
              <a:fillRect/>
            </a:stretch>
          </p:blipFill>
          <p:spPr bwMode="auto">
            <a:xfrm>
              <a:off x="1038" y="2433"/>
              <a:ext cx="3624" cy="366"/>
            </a:xfrm>
            <a:prstGeom prst="rect">
              <a:avLst/>
            </a:prstGeom>
            <a:noFill/>
            <a:ln w="9525">
              <a:noFill/>
              <a:miter lim="800000"/>
              <a:headEnd/>
              <a:tailEnd/>
            </a:ln>
          </p:spPr>
        </p:pic>
        <p:sp>
          <p:nvSpPr>
            <p:cNvPr id="12295" name="Rectangle 6"/>
            <p:cNvSpPr>
              <a:spLocks noChangeArrowheads="1"/>
            </p:cNvSpPr>
            <p:nvPr/>
          </p:nvSpPr>
          <p:spPr bwMode="auto">
            <a:xfrm>
              <a:off x="1074" y="2604"/>
              <a:ext cx="2418" cy="108"/>
            </a:xfrm>
            <a:prstGeom prst="rect">
              <a:avLst/>
            </a:prstGeom>
            <a:solidFill>
              <a:schemeClr val="bg1"/>
            </a:solidFill>
            <a:ln w="9525" algn="ctr">
              <a:noFill/>
              <a:miter lim="800000"/>
              <a:headEnd/>
              <a:tailEnd/>
            </a:ln>
          </p:spPr>
          <p:txBody>
            <a:bodyPr wrap="none" tIns="91440" bIns="91440" anchor="ctr"/>
            <a:lstStyle/>
            <a:p>
              <a:endParaRPr lang="en-IE"/>
            </a:p>
          </p:txBody>
        </p:sp>
        <p:sp>
          <p:nvSpPr>
            <p:cNvPr id="12296" name="Text Box 5"/>
            <p:cNvSpPr txBox="1">
              <a:spLocks noChangeArrowheads="1"/>
            </p:cNvSpPr>
            <p:nvPr/>
          </p:nvSpPr>
          <p:spPr bwMode="auto">
            <a:xfrm>
              <a:off x="1046" y="2544"/>
              <a:ext cx="2756" cy="212"/>
            </a:xfrm>
            <a:prstGeom prst="rect">
              <a:avLst/>
            </a:prstGeom>
            <a:noFill/>
            <a:ln w="9525" algn="ctr">
              <a:noFill/>
              <a:miter lim="800000"/>
              <a:headEnd/>
              <a:tailEnd/>
            </a:ln>
          </p:spPr>
          <p:txBody>
            <a:bodyPr tIns="91440" bIns="91440">
              <a:spAutoFit/>
            </a:bodyPr>
            <a:lstStyle/>
            <a:p>
              <a:r>
                <a:rPr lang="en-US" sz="1000">
                  <a:latin typeface="Courier New" pitchFamily="49" charset="0"/>
                </a:rPr>
                <a:t>DEFINE VARIABLE local-var01 AS CHARACTER FORMAT "x(8)".</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200-character limit restricts the number of parameters in browse links</a:t>
            </a:r>
          </a:p>
          <a:p>
            <a:r>
              <a:rPr lang="en-IE" dirty="0" smtClean="0"/>
              <a:t>Check the number of records to be retrieved by the browse</a:t>
            </a:r>
          </a:p>
          <a:p>
            <a:r>
              <a:rPr lang="en-IE" dirty="0" smtClean="0"/>
              <a:t>Verify that fields were properly indexed</a:t>
            </a:r>
            <a:endParaRPr lang="en-US" dirty="0" smtClean="0"/>
          </a:p>
          <a:p>
            <a:endParaRPr lang="en-US" dirty="0" smtClean="0"/>
          </a:p>
        </p:txBody>
      </p:sp>
      <p:sp>
        <p:nvSpPr>
          <p:cNvPr id="13315" name="Rectangle 2"/>
          <p:cNvSpPr>
            <a:spLocks noGrp="1" noChangeArrowheads="1"/>
          </p:cNvSpPr>
          <p:nvPr>
            <p:ph type="title"/>
          </p:nvPr>
        </p:nvSpPr>
        <p:spPr/>
        <p:txBody>
          <a:bodyPr/>
          <a:lstStyle/>
          <a:p>
            <a:r>
              <a:rPr lang="en-IE" smtClean="0"/>
              <a:t>Performance Considerations</a:t>
            </a:r>
            <a:endParaRPr lang="en-US" smtClean="0"/>
          </a:p>
        </p:txBody>
      </p:sp>
      <p:sp>
        <p:nvSpPr>
          <p:cNvPr id="13314" name="Footer Placeholder 3"/>
          <p:cNvSpPr>
            <a:spLocks noGrp="1"/>
          </p:cNvSpPr>
          <p:nvPr>
            <p:ph type="ftr" sz="quarter" idx="10"/>
          </p:nvPr>
        </p:nvSpPr>
        <p:spPr>
          <a:xfrm>
            <a:off x="8229600" y="6638544"/>
            <a:ext cx="1005840" cy="219456"/>
          </a:xfrm>
        </p:spPr>
        <p:txBody>
          <a:bodyPr/>
          <a:lstStyle/>
          <a:p>
            <a:r>
              <a:rPr lang="en-US" smtClean="0"/>
              <a:t>CUST_BRWS_</a:t>
            </a:r>
            <a:fld id="{E014CA0F-61DF-438F-9D20-CBE02401D73C}" type="slidenum">
              <a:rPr lang="en-US" smtClean="0"/>
              <a:pPr/>
              <a:t>11</a:t>
            </a:fld>
            <a:r>
              <a:rPr lang="en-US" smtClean="0"/>
              <a:t>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dirty="0" smtClean="0"/>
              <a:t>Drag and drop to create a join</a:t>
            </a:r>
          </a:p>
          <a:p>
            <a:pPr eaLnBrk="1" hangingPunct="1"/>
            <a:r>
              <a:rPr lang="en-US" dirty="0" smtClean="0"/>
              <a:t>View and modify join properties</a:t>
            </a:r>
            <a:endParaRPr lang="en-US" dirty="0" smtClean="0">
              <a:latin typeface="Courier New" pitchFamily="49" charset="0"/>
            </a:endParaRPr>
          </a:p>
          <a:p>
            <a:pPr eaLnBrk="1" hangingPunct="1"/>
            <a:r>
              <a:rPr lang="en-IE" smtClean="0"/>
              <a:t>Data type </a:t>
            </a:r>
            <a:r>
              <a:rPr lang="en-IE" dirty="0" smtClean="0"/>
              <a:t>conversion</a:t>
            </a:r>
          </a:p>
          <a:p>
            <a:pPr eaLnBrk="1" hangingPunct="1"/>
            <a:r>
              <a:rPr lang="en-IE" dirty="0" smtClean="0"/>
              <a:t>Inner and Outer Joins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smtClean="0"/>
              <a:t>Table Joins</a:t>
            </a:r>
          </a:p>
        </p:txBody>
      </p:sp>
      <p:sp>
        <p:nvSpPr>
          <p:cNvPr id="14338" name="Footer Placeholder 3"/>
          <p:cNvSpPr>
            <a:spLocks noGrp="1"/>
          </p:cNvSpPr>
          <p:nvPr>
            <p:ph type="ftr" sz="quarter" idx="10"/>
          </p:nvPr>
        </p:nvSpPr>
        <p:spPr>
          <a:xfrm>
            <a:off x="8229600" y="6638544"/>
            <a:ext cx="1005840" cy="219456"/>
          </a:xfrm>
          <a:noFill/>
        </p:spPr>
        <p:txBody>
          <a:bodyPr/>
          <a:lstStyle/>
          <a:p>
            <a:r>
              <a:rPr lang="en-US" smtClean="0"/>
              <a:t>CUST_BRWS_</a:t>
            </a:r>
            <a:fld id="{D7801009-0373-4831-AB51-502BCA012861}" type="slidenum">
              <a:rPr lang="en-US" smtClean="0"/>
              <a:pPr/>
              <a:t>12</a:t>
            </a:fld>
            <a:r>
              <a:rPr lang="en-US" smtClean="0"/>
              <a:t>0</a:t>
            </a:r>
          </a:p>
        </p:txBody>
      </p:sp>
      <p:pic>
        <p:nvPicPr>
          <p:cNvPr id="14341" name="Picture 6" descr="joinproperties"/>
          <p:cNvPicPr>
            <a:picLocks noChangeAspect="1" noChangeArrowheads="1"/>
          </p:cNvPicPr>
          <p:nvPr/>
        </p:nvPicPr>
        <p:blipFill>
          <a:blip r:embed="rId3" cstate="print"/>
          <a:srcRect/>
          <a:stretch>
            <a:fillRect/>
          </a:stretch>
        </p:blipFill>
        <p:spPr bwMode="auto">
          <a:xfrm>
            <a:off x="1780249" y="2972624"/>
            <a:ext cx="5576887" cy="3005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399722" cy="5424523"/>
          </a:xfrm>
        </p:spPr>
        <p:txBody>
          <a:bodyPr/>
          <a:lstStyle/>
          <a:p>
            <a:r>
              <a:rPr lang="en-US" dirty="0" smtClean="0"/>
              <a:t>Select a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brwx</a:t>
            </a:r>
            <a:r>
              <a:rPr lang="en-US" dirty="0" smtClean="0">
                <a:latin typeface="Courier New" pitchFamily="49" charset="0"/>
                <a:cs typeface="Courier New" pitchFamily="49" charset="0"/>
              </a:rPr>
              <a:t> </a:t>
            </a:r>
            <a:r>
              <a:rPr lang="en-US" dirty="0" smtClean="0"/>
              <a:t>file to display available browses</a:t>
            </a:r>
          </a:p>
          <a:p>
            <a:r>
              <a:rPr lang="en-US" dirty="0" smtClean="0"/>
              <a:t>Use the Associated Data options to limit the exported data</a:t>
            </a:r>
          </a:p>
          <a:p>
            <a:r>
              <a:rPr lang="en-US" dirty="0" smtClean="0"/>
              <a:t>Browses are exported to a default location:</a:t>
            </a:r>
          </a:p>
          <a:p>
            <a:pPr indent="0">
              <a:buNone/>
            </a:pPr>
            <a:r>
              <a:rPr lang="en-US" dirty="0" smtClean="0">
                <a:latin typeface="Courier New" pitchFamily="49" charset="0"/>
                <a:cs typeface="Courier New" pitchFamily="49" charset="0"/>
              </a:rPr>
              <a:t>C:\Documents and Settings\username\Application Data\</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QAD\Shell\version\</a:t>
            </a:r>
            <a:r>
              <a:rPr lang="en-US" dirty="0" err="1" smtClean="0">
                <a:latin typeface="Courier New" pitchFamily="49" charset="0"/>
                <a:cs typeface="Courier New" pitchFamily="49" charset="0"/>
              </a:rPr>
              <a:t>qad.plugin.services</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BrowseMaintenance</a:t>
            </a:r>
            <a:endParaRPr lang="en-US" dirty="0" smtClean="0">
              <a:latin typeface="Courier New" pitchFamily="49" charset="0"/>
              <a:cs typeface="Courier New" pitchFamily="49" charset="0"/>
            </a:endParaRPr>
          </a:p>
        </p:txBody>
      </p:sp>
      <p:sp>
        <p:nvSpPr>
          <p:cNvPr id="5" name="Title 4"/>
          <p:cNvSpPr>
            <a:spLocks noGrp="1"/>
          </p:cNvSpPr>
          <p:nvPr>
            <p:ph type="title"/>
          </p:nvPr>
        </p:nvSpPr>
        <p:spPr/>
        <p:txBody>
          <a:bodyPr>
            <a:normAutofit/>
          </a:bodyPr>
          <a:lstStyle/>
          <a:p>
            <a:r>
              <a:rPr lang="en-US" dirty="0" smtClean="0"/>
              <a:t>Exporting Browses</a:t>
            </a:r>
            <a:endParaRPr lang="en-US" dirty="0"/>
          </a:p>
        </p:txBody>
      </p:sp>
      <p:sp>
        <p:nvSpPr>
          <p:cNvPr id="15362" name="Footer Placeholder 1"/>
          <p:cNvSpPr>
            <a:spLocks noGrp="1"/>
          </p:cNvSpPr>
          <p:nvPr>
            <p:ph type="ftr" sz="quarter" idx="10"/>
          </p:nvPr>
        </p:nvSpPr>
        <p:spPr>
          <a:xfrm>
            <a:off x="8229600" y="6638544"/>
            <a:ext cx="1005840" cy="219456"/>
          </a:xfrm>
          <a:noFill/>
        </p:spPr>
        <p:txBody>
          <a:bodyPr/>
          <a:lstStyle/>
          <a:p>
            <a:r>
              <a:rPr lang="en-US" smtClean="0"/>
              <a:t>CUST_BRWS_</a:t>
            </a:r>
            <a:fld id="{2760FB53-9E63-4BE4-BCF2-1974E543EE05}" type="slidenum">
              <a:rPr lang="en-US" smtClean="0"/>
              <a:pPr/>
              <a:t>13</a:t>
            </a:fld>
            <a:r>
              <a:rPr lang="en-US" smtClean="0"/>
              <a:t>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lnSpc>
                <a:spcPct val="80000"/>
              </a:lnSpc>
            </a:pPr>
            <a:r>
              <a:rPr lang="en-IE" dirty="0" smtClean="0"/>
              <a:t>Select a browse definition file (</a:t>
            </a:r>
            <a:r>
              <a:rPr lang="en-IE" dirty="0" smtClean="0">
                <a:latin typeface="Courier New" pitchFamily="49" charset="0"/>
                <a:cs typeface="Courier New" pitchFamily="49" charset="0"/>
              </a:rPr>
              <a:t>.</a:t>
            </a:r>
            <a:r>
              <a:rPr lang="en-IE" dirty="0" err="1" smtClean="0">
                <a:latin typeface="Courier New" pitchFamily="49" charset="0"/>
                <a:cs typeface="Courier New" pitchFamily="49" charset="0"/>
              </a:rPr>
              <a:t>brwx</a:t>
            </a:r>
            <a:r>
              <a:rPr lang="en-IE" dirty="0" smtClean="0"/>
              <a:t>) using the Open lookup</a:t>
            </a:r>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r>
              <a:rPr lang="en-IE" dirty="0" smtClean="0"/>
              <a:t>Specify the data to import using the Associated Data options</a:t>
            </a:r>
            <a:endParaRPr lang="en-US" dirty="0" smtClean="0"/>
          </a:p>
          <a:p>
            <a:pPr eaLnBrk="1" hangingPunct="1">
              <a:lnSpc>
                <a:spcPct val="80000"/>
              </a:lnSpc>
              <a:buFont typeface="Webdings" pitchFamily="18" charset="2"/>
              <a:buNone/>
            </a:pPr>
            <a:endParaRPr lang="en-US" dirty="0" smtClean="0"/>
          </a:p>
        </p:txBody>
      </p:sp>
      <p:sp>
        <p:nvSpPr>
          <p:cNvPr id="16387" name="Rectangle 2"/>
          <p:cNvSpPr>
            <a:spLocks noGrp="1" noChangeArrowheads="1"/>
          </p:cNvSpPr>
          <p:nvPr>
            <p:ph type="title"/>
          </p:nvPr>
        </p:nvSpPr>
        <p:spPr/>
        <p:txBody>
          <a:bodyPr/>
          <a:lstStyle/>
          <a:p>
            <a:pPr eaLnBrk="1" hangingPunct="1"/>
            <a:r>
              <a:rPr lang="en-US" smtClean="0"/>
              <a:t>Importing Browses</a:t>
            </a:r>
          </a:p>
        </p:txBody>
      </p:sp>
      <p:sp>
        <p:nvSpPr>
          <p:cNvPr id="16386" name="Footer Placeholder 3"/>
          <p:cNvSpPr>
            <a:spLocks noGrp="1"/>
          </p:cNvSpPr>
          <p:nvPr>
            <p:ph type="ftr" sz="quarter" idx="10"/>
          </p:nvPr>
        </p:nvSpPr>
        <p:spPr>
          <a:xfrm>
            <a:off x="8229600" y="6638544"/>
            <a:ext cx="1005840" cy="219456"/>
          </a:xfrm>
          <a:noFill/>
        </p:spPr>
        <p:txBody>
          <a:bodyPr/>
          <a:lstStyle/>
          <a:p>
            <a:r>
              <a:rPr lang="en-US" smtClean="0"/>
              <a:t>CUST_BRWS_</a:t>
            </a:r>
            <a:fld id="{CC86D9C8-C2F9-4D02-8AF3-1A47064C2730}" type="slidenum">
              <a:rPr lang="en-US" smtClean="0"/>
              <a:pPr/>
              <a:t>14</a:t>
            </a:fld>
            <a:r>
              <a:rPr lang="en-US" smtClean="0"/>
              <a:t>0</a:t>
            </a:r>
          </a:p>
        </p:txBody>
      </p:sp>
      <p:pic>
        <p:nvPicPr>
          <p:cNvPr id="16389" name="Picture 7" descr="browse import"/>
          <p:cNvPicPr>
            <a:picLocks noChangeAspect="1" noChangeArrowheads="1"/>
          </p:cNvPicPr>
          <p:nvPr/>
        </p:nvPicPr>
        <p:blipFill>
          <a:blip r:embed="rId3" cstate="print"/>
          <a:srcRect/>
          <a:stretch>
            <a:fillRect/>
          </a:stretch>
        </p:blipFill>
        <p:spPr bwMode="auto">
          <a:xfrm>
            <a:off x="1681940" y="1696753"/>
            <a:ext cx="5761038" cy="331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Security considerations: Restricting the use of Browse Import, Export and Multiple Delete functions by modifying the </a:t>
            </a:r>
            <a:r>
              <a:rPr lang="en-US" dirty="0" smtClean="0">
                <a:latin typeface="Courier New" pitchFamily="49" charset="0"/>
                <a:cs typeface="Courier New" pitchFamily="49" charset="0"/>
              </a:rPr>
              <a:t>client-session.xml</a:t>
            </a:r>
            <a:r>
              <a:rPr lang="en-US" dirty="0" smtClean="0"/>
              <a:t> file</a:t>
            </a:r>
          </a:p>
          <a:p>
            <a:endParaRPr lang="en-US" dirty="0"/>
          </a:p>
        </p:txBody>
      </p:sp>
      <p:sp>
        <p:nvSpPr>
          <p:cNvPr id="17411" name="Rectangle 2"/>
          <p:cNvSpPr>
            <a:spLocks noGrp="1" noChangeArrowheads="1"/>
          </p:cNvSpPr>
          <p:nvPr>
            <p:ph type="title"/>
          </p:nvPr>
        </p:nvSpPr>
        <p:spPr/>
        <p:txBody>
          <a:bodyPr/>
          <a:lstStyle/>
          <a:p>
            <a:pPr eaLnBrk="1" hangingPunct="1"/>
            <a:r>
              <a:rPr lang="en-US" dirty="0" smtClean="0"/>
              <a:t>Deleting Multiple Browses</a:t>
            </a:r>
          </a:p>
        </p:txBody>
      </p:sp>
      <p:sp>
        <p:nvSpPr>
          <p:cNvPr id="17410" name="Footer Placeholder 3"/>
          <p:cNvSpPr>
            <a:spLocks noGrp="1"/>
          </p:cNvSpPr>
          <p:nvPr>
            <p:ph type="ftr" sz="quarter" idx="10"/>
          </p:nvPr>
        </p:nvSpPr>
        <p:spPr>
          <a:xfrm>
            <a:off x="8229600" y="6638544"/>
            <a:ext cx="1005840" cy="219456"/>
          </a:xfrm>
          <a:noFill/>
        </p:spPr>
        <p:txBody>
          <a:bodyPr/>
          <a:lstStyle/>
          <a:p>
            <a:r>
              <a:rPr lang="en-US" smtClean="0"/>
              <a:t>CUST_BRWS_</a:t>
            </a:r>
            <a:fld id="{7F2B7CF6-F18B-479B-9E06-A38B09A5C154}" type="slidenum">
              <a:rPr lang="en-US" smtClean="0"/>
              <a:pPr/>
              <a:t>15</a:t>
            </a:fld>
            <a:r>
              <a:rPr lang="en-US" smtClean="0"/>
              <a:t>0</a:t>
            </a:r>
          </a:p>
        </p:txBody>
      </p:sp>
      <p:pic>
        <p:nvPicPr>
          <p:cNvPr id="17413" name="Picture 5" descr="browsedelete"/>
          <p:cNvPicPr>
            <a:picLocks noChangeAspect="1" noChangeArrowheads="1"/>
          </p:cNvPicPr>
          <p:nvPr/>
        </p:nvPicPr>
        <p:blipFill>
          <a:blip r:embed="rId3" cstate="print"/>
          <a:srcRect/>
          <a:stretch>
            <a:fillRect/>
          </a:stretch>
        </p:blipFill>
        <p:spPr bwMode="auto">
          <a:xfrm>
            <a:off x="923925" y="3050934"/>
            <a:ext cx="7197725" cy="269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Creating New and Edit buttons on browses that link to Create and Modify programs</a:t>
            </a:r>
          </a:p>
          <a:p>
            <a:r>
              <a:rPr lang="en-US" dirty="0" smtClean="0"/>
              <a:t>Programs linked as URLs </a:t>
            </a:r>
          </a:p>
          <a:p>
            <a:r>
              <a:rPr lang="en-US" dirty="0" smtClean="0"/>
              <a:t>Data in the current browse is passed to the linked Modify program</a:t>
            </a:r>
          </a:p>
          <a:p>
            <a:pPr>
              <a:buNone/>
            </a:pPr>
            <a:endParaRPr lang="en-US" dirty="0"/>
          </a:p>
        </p:txBody>
      </p:sp>
      <p:sp>
        <p:nvSpPr>
          <p:cNvPr id="18435" name="Rectangle 2"/>
          <p:cNvSpPr>
            <a:spLocks noGrp="1" noChangeArrowheads="1"/>
          </p:cNvSpPr>
          <p:nvPr>
            <p:ph type="title"/>
          </p:nvPr>
        </p:nvSpPr>
        <p:spPr/>
        <p:txBody>
          <a:bodyPr/>
          <a:lstStyle/>
          <a:p>
            <a:pPr eaLnBrk="1" hangingPunct="1"/>
            <a:r>
              <a:rPr lang="en-US" smtClean="0"/>
              <a:t>Browse Link Maintenance</a:t>
            </a:r>
          </a:p>
        </p:txBody>
      </p:sp>
      <p:sp>
        <p:nvSpPr>
          <p:cNvPr id="18434" name="Footer Placeholder 3"/>
          <p:cNvSpPr>
            <a:spLocks noGrp="1"/>
          </p:cNvSpPr>
          <p:nvPr>
            <p:ph type="ftr" sz="quarter" idx="10"/>
          </p:nvPr>
        </p:nvSpPr>
        <p:spPr>
          <a:xfrm>
            <a:off x="8229600" y="6638544"/>
            <a:ext cx="1005840" cy="219456"/>
          </a:xfrm>
          <a:noFill/>
        </p:spPr>
        <p:txBody>
          <a:bodyPr/>
          <a:lstStyle/>
          <a:p>
            <a:r>
              <a:rPr lang="en-US" smtClean="0"/>
              <a:t>CUST_BRWS_</a:t>
            </a:r>
            <a:fld id="{811C1EA4-761B-42BA-B0D7-63B3EA1F3FC6}" type="slidenum">
              <a:rPr lang="en-US" smtClean="0"/>
              <a:pPr/>
              <a:t>16</a:t>
            </a:fld>
            <a:r>
              <a:rPr lang="en-US" smtClean="0"/>
              <a:t>0</a:t>
            </a:r>
          </a:p>
        </p:txBody>
      </p:sp>
      <p:pic>
        <p:nvPicPr>
          <p:cNvPr id="18437" name="Picture 5" descr="browselinkmaint"/>
          <p:cNvPicPr>
            <a:picLocks noChangeAspect="1" noChangeArrowheads="1"/>
          </p:cNvPicPr>
          <p:nvPr/>
        </p:nvPicPr>
        <p:blipFill>
          <a:blip r:embed="rId3" cstate="print"/>
          <a:srcRect/>
          <a:stretch>
            <a:fillRect/>
          </a:stretch>
        </p:blipFill>
        <p:spPr bwMode="auto">
          <a:xfrm>
            <a:off x="2218995" y="3420117"/>
            <a:ext cx="4700587" cy="250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600" dirty="0" smtClean="0"/>
              <a:t>Select a browse</a:t>
            </a:r>
          </a:p>
          <a:p>
            <a:r>
              <a:rPr lang="en-US" sz="2600" dirty="0" smtClean="0"/>
              <a:t>Specify the program link as a URL </a:t>
            </a:r>
            <a:r>
              <a:rPr lang="en-US" sz="2600" smtClean="0"/>
              <a:t>to Execute using </a:t>
            </a:r>
            <a:r>
              <a:rPr lang="en-US" sz="2600" dirty="0" smtClean="0"/>
              <a:t>the syntax:</a:t>
            </a:r>
          </a:p>
          <a:p>
            <a:pPr marL="868680" lvl="1">
              <a:buNone/>
            </a:pP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b#run_html#e</a:t>
            </a:r>
            <a:r>
              <a:rPr lang="en-US" dirty="0" smtClean="0">
                <a:latin typeface="Courier New" pitchFamily="49" charset="0"/>
                <a:cs typeface="Courier New" pitchFamily="49" charset="0"/>
              </a:rPr>
              <a:t>#?id=</a:t>
            </a:r>
            <a:r>
              <a:rPr lang="en-US" dirty="0" err="1" smtClean="0">
                <a:latin typeface="Courier New" pitchFamily="49" charset="0"/>
                <a:cs typeface="Courier New" pitchFamily="49" charset="0"/>
              </a:rPr>
              <a:t>program_name</a:t>
            </a:r>
            <a:endParaRPr lang="en-US" dirty="0" smtClean="0">
              <a:latin typeface="Courier New" pitchFamily="49" charset="0"/>
              <a:cs typeface="Courier New" pitchFamily="49" charset="0"/>
            </a:endParaRPr>
          </a:p>
          <a:p>
            <a:r>
              <a:rPr lang="en-US" sz="2600" dirty="0" smtClean="0"/>
              <a:t>Set the HTTP parameters for the program</a:t>
            </a:r>
          </a:p>
          <a:p>
            <a:r>
              <a:rPr lang="en-US" sz="2600" dirty="0" smtClean="0"/>
              <a:t>Index is the number of submits the program executes</a:t>
            </a:r>
          </a:p>
          <a:p>
            <a:r>
              <a:rPr lang="en-US" sz="2600" dirty="0" smtClean="0"/>
              <a:t>Field and Value are the field and value you want to load in the linked program</a:t>
            </a:r>
          </a:p>
          <a:p>
            <a:endParaRPr lang="en-US" dirty="0"/>
          </a:p>
        </p:txBody>
      </p:sp>
      <p:sp>
        <p:nvSpPr>
          <p:cNvPr id="19459" name="Rectangle 2"/>
          <p:cNvSpPr>
            <a:spLocks noGrp="1" noChangeArrowheads="1"/>
          </p:cNvSpPr>
          <p:nvPr>
            <p:ph type="title"/>
          </p:nvPr>
        </p:nvSpPr>
        <p:spPr/>
        <p:txBody>
          <a:bodyPr/>
          <a:lstStyle/>
          <a:p>
            <a:pPr eaLnBrk="1" hangingPunct="1"/>
            <a:r>
              <a:rPr lang="en-US" smtClean="0"/>
              <a:t>Creating a Browse Link</a:t>
            </a:r>
          </a:p>
        </p:txBody>
      </p:sp>
      <p:sp>
        <p:nvSpPr>
          <p:cNvPr id="19458" name="Footer Placeholder 3"/>
          <p:cNvSpPr>
            <a:spLocks noGrp="1"/>
          </p:cNvSpPr>
          <p:nvPr>
            <p:ph type="ftr" sz="quarter" idx="10"/>
          </p:nvPr>
        </p:nvSpPr>
        <p:spPr>
          <a:xfrm>
            <a:off x="8229600" y="6638544"/>
            <a:ext cx="1005840" cy="219456"/>
          </a:xfrm>
          <a:noFill/>
        </p:spPr>
        <p:txBody>
          <a:bodyPr/>
          <a:lstStyle/>
          <a:p>
            <a:r>
              <a:rPr lang="en-US" smtClean="0"/>
              <a:t>CUST_BRWS_</a:t>
            </a:r>
            <a:fld id="{B138D9ED-8DF9-445C-9C50-31DE3AF18083}" type="slidenum">
              <a:rPr lang="en-US" smtClean="0"/>
              <a:pPr/>
              <a:t>17</a:t>
            </a:fld>
            <a:r>
              <a:rPr lang="en-US" smtClean="0"/>
              <a:t>0</a:t>
            </a:r>
          </a:p>
        </p:txBody>
      </p:sp>
      <p:pic>
        <p:nvPicPr>
          <p:cNvPr id="19461" name="Picture 5" descr="http_params"/>
          <p:cNvPicPr>
            <a:picLocks noChangeAspect="1" noChangeArrowheads="1"/>
          </p:cNvPicPr>
          <p:nvPr/>
        </p:nvPicPr>
        <p:blipFill>
          <a:blip r:embed="rId3" cstate="print"/>
          <a:srcRect/>
          <a:stretch>
            <a:fillRect/>
          </a:stretch>
        </p:blipFill>
        <p:spPr bwMode="auto">
          <a:xfrm>
            <a:off x="2252332" y="4942893"/>
            <a:ext cx="4627563" cy="117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Create links to:</a:t>
            </a:r>
          </a:p>
          <a:p>
            <a:pPr lvl="1"/>
            <a:r>
              <a:rPr lang="en-US" dirty="0" smtClean="0"/>
              <a:t>Programs</a:t>
            </a:r>
          </a:p>
          <a:p>
            <a:pPr lvl="1"/>
            <a:r>
              <a:rPr lang="en-US" dirty="0" smtClean="0"/>
              <a:t>External Web sites, such as supplier or customer company Web sites</a:t>
            </a:r>
          </a:p>
          <a:p>
            <a:r>
              <a:rPr lang="en-US" dirty="0" smtClean="0"/>
              <a:t>Create URL links for specific records in  browse cells</a:t>
            </a:r>
          </a:p>
          <a:p>
            <a:endParaRPr lang="en-US" dirty="0"/>
          </a:p>
        </p:txBody>
      </p:sp>
      <p:sp>
        <p:nvSpPr>
          <p:cNvPr id="20483" name="Rectangle 2"/>
          <p:cNvSpPr>
            <a:spLocks noGrp="1" noChangeArrowheads="1"/>
          </p:cNvSpPr>
          <p:nvPr>
            <p:ph type="title"/>
          </p:nvPr>
        </p:nvSpPr>
        <p:spPr/>
        <p:txBody>
          <a:bodyPr/>
          <a:lstStyle/>
          <a:p>
            <a:pPr eaLnBrk="1" hangingPunct="1"/>
            <a:r>
              <a:rPr lang="en-US" smtClean="0"/>
              <a:t>Browse URL Maintenance</a:t>
            </a:r>
          </a:p>
        </p:txBody>
      </p:sp>
      <p:sp>
        <p:nvSpPr>
          <p:cNvPr id="20482" name="Footer Placeholder 3"/>
          <p:cNvSpPr>
            <a:spLocks noGrp="1"/>
          </p:cNvSpPr>
          <p:nvPr>
            <p:ph type="ftr" sz="quarter" idx="10"/>
          </p:nvPr>
        </p:nvSpPr>
        <p:spPr>
          <a:xfrm>
            <a:off x="8229600" y="6638544"/>
            <a:ext cx="1005840" cy="219456"/>
          </a:xfrm>
          <a:noFill/>
        </p:spPr>
        <p:txBody>
          <a:bodyPr/>
          <a:lstStyle/>
          <a:p>
            <a:r>
              <a:rPr lang="en-US" smtClean="0"/>
              <a:t>CUST_BRWS_</a:t>
            </a:r>
            <a:fld id="{AE9F49A1-4303-41CD-B829-42FDD96FB720}"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Use </a:t>
            </a:r>
            <a:r>
              <a:rPr lang="en-US" dirty="0" err="1" smtClean="0"/>
              <a:t>run_html</a:t>
            </a:r>
            <a:r>
              <a:rPr lang="en-US" dirty="0" smtClean="0"/>
              <a:t> to build the URL</a:t>
            </a:r>
          </a:p>
          <a:p>
            <a:r>
              <a:rPr lang="en-US" dirty="0" smtClean="0"/>
              <a:t>Specify:</a:t>
            </a:r>
          </a:p>
          <a:p>
            <a:pPr lvl="1"/>
            <a:r>
              <a:rPr lang="en-US" dirty="0" smtClean="0"/>
              <a:t>The program</a:t>
            </a:r>
          </a:p>
          <a:p>
            <a:pPr lvl="1"/>
            <a:r>
              <a:rPr lang="en-US" dirty="0" smtClean="0"/>
              <a:t>The field and value</a:t>
            </a:r>
          </a:p>
          <a:p>
            <a:pPr lvl="1"/>
            <a:r>
              <a:rPr lang="en-US" dirty="0" smtClean="0"/>
              <a:t>The index</a:t>
            </a:r>
          </a:p>
          <a:p>
            <a:r>
              <a:rPr lang="en-US" dirty="0" smtClean="0"/>
              <a:t>Use the syntax:</a:t>
            </a:r>
          </a:p>
          <a:p>
            <a:pPr marL="914400">
              <a:buNone/>
            </a:pP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b#run_html#e</a:t>
            </a:r>
            <a:r>
              <a:rPr lang="en-US" sz="1600" dirty="0" smtClean="0">
                <a:latin typeface="Courier New" pitchFamily="49" charset="0"/>
                <a:cs typeface="Courier New" pitchFamily="49" charset="0"/>
              </a:rPr>
              <a:t>#?id=program_name&amp;f1=field_name&amp;v1=</a:t>
            </a:r>
            <a:r>
              <a:rPr lang="en-US" sz="1600" dirty="0" err="1" smtClean="0">
                <a:latin typeface="Courier New" pitchFamily="49" charset="0"/>
                <a:cs typeface="Courier New" pitchFamily="49" charset="0"/>
              </a:rPr>
              <a:t>value_name#b</a:t>
            </a:r>
            <a:r>
              <a:rPr lang="en-US" sz="1600" dirty="0" smtClean="0">
                <a:latin typeface="Courier New" pitchFamily="49" charset="0"/>
                <a:cs typeface="Courier New" pitchFamily="49" charset="0"/>
              </a:rPr>
              <a:t>#</a:t>
            </a:r>
          </a:p>
          <a:p>
            <a:r>
              <a:rPr lang="en-US" dirty="0" smtClean="0"/>
              <a:t>Set the HTTP parameters for the program</a:t>
            </a:r>
          </a:p>
          <a:p>
            <a:r>
              <a:rPr lang="en-US" dirty="0" smtClean="0"/>
              <a:t>Field and Value are the field and value you want to load in the linked program</a:t>
            </a:r>
          </a:p>
          <a:p>
            <a:endParaRPr lang="en-US" dirty="0"/>
          </a:p>
        </p:txBody>
      </p:sp>
      <p:sp>
        <p:nvSpPr>
          <p:cNvPr id="21507" name="Rectangle 2"/>
          <p:cNvSpPr>
            <a:spLocks noGrp="1" noChangeArrowheads="1"/>
          </p:cNvSpPr>
          <p:nvPr>
            <p:ph type="title"/>
          </p:nvPr>
        </p:nvSpPr>
        <p:spPr/>
        <p:txBody>
          <a:bodyPr/>
          <a:lstStyle/>
          <a:p>
            <a:pPr eaLnBrk="1" hangingPunct="1"/>
            <a:r>
              <a:rPr lang="en-US" smtClean="0"/>
              <a:t>Creating a URL Link to a Program</a:t>
            </a:r>
          </a:p>
        </p:txBody>
      </p:sp>
      <p:sp>
        <p:nvSpPr>
          <p:cNvPr id="21506" name="Footer Placeholder 3"/>
          <p:cNvSpPr>
            <a:spLocks noGrp="1"/>
          </p:cNvSpPr>
          <p:nvPr>
            <p:ph type="ftr" sz="quarter" idx="10"/>
          </p:nvPr>
        </p:nvSpPr>
        <p:spPr>
          <a:xfrm>
            <a:off x="8229600" y="6638544"/>
            <a:ext cx="1005840" cy="219456"/>
          </a:xfrm>
          <a:noFill/>
        </p:spPr>
        <p:txBody>
          <a:bodyPr/>
          <a:lstStyle/>
          <a:p>
            <a:r>
              <a:rPr lang="en-US" smtClean="0"/>
              <a:t>CUST_BRWS_</a:t>
            </a:r>
            <a:fld id="{76912637-0791-4C52-86BF-387C20A43D40}" type="slidenum">
              <a:rPr lang="en-US" smtClean="0"/>
              <a:pPr/>
              <a:t>19</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2012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Specify:</a:t>
            </a:r>
          </a:p>
          <a:p>
            <a:pPr lvl="1"/>
            <a:r>
              <a:rPr lang="en-US" dirty="0" smtClean="0"/>
              <a:t>The browse</a:t>
            </a:r>
          </a:p>
          <a:p>
            <a:pPr lvl="1"/>
            <a:r>
              <a:rPr lang="en-US" dirty="0" smtClean="0"/>
              <a:t>Field name and value</a:t>
            </a:r>
          </a:p>
          <a:p>
            <a:pPr lvl="1"/>
            <a:r>
              <a:rPr lang="en-US" dirty="0" smtClean="0"/>
              <a:t>The URL</a:t>
            </a:r>
          </a:p>
          <a:p>
            <a:r>
              <a:rPr lang="en-US" dirty="0" smtClean="0"/>
              <a:t>Use the syntax: </a:t>
            </a:r>
            <a:r>
              <a:rPr lang="en-US" dirty="0" smtClean="0">
                <a:latin typeface="Courier New" pitchFamily="49" charset="0"/>
                <a:cs typeface="Courier New" pitchFamily="49" charset="0"/>
              </a:rPr>
              <a:t>http://www.website.com</a:t>
            </a:r>
          </a:p>
          <a:p>
            <a:endParaRPr lang="en-US" dirty="0"/>
          </a:p>
        </p:txBody>
      </p:sp>
      <p:sp>
        <p:nvSpPr>
          <p:cNvPr id="22531" name="Rectangle 2"/>
          <p:cNvSpPr>
            <a:spLocks noGrp="1" noChangeArrowheads="1"/>
          </p:cNvSpPr>
          <p:nvPr>
            <p:ph type="title"/>
          </p:nvPr>
        </p:nvSpPr>
        <p:spPr/>
        <p:txBody>
          <a:bodyPr/>
          <a:lstStyle/>
          <a:p>
            <a:pPr eaLnBrk="1" hangingPunct="1"/>
            <a:r>
              <a:rPr lang="en-US" smtClean="0"/>
              <a:t>Creating a Browse Link to a Web Page</a:t>
            </a:r>
          </a:p>
        </p:txBody>
      </p:sp>
      <p:sp>
        <p:nvSpPr>
          <p:cNvPr id="22530" name="Footer Placeholder 3"/>
          <p:cNvSpPr>
            <a:spLocks noGrp="1"/>
          </p:cNvSpPr>
          <p:nvPr>
            <p:ph type="ftr" sz="quarter" idx="10"/>
          </p:nvPr>
        </p:nvSpPr>
        <p:spPr>
          <a:xfrm>
            <a:off x="8229600" y="6638544"/>
            <a:ext cx="1005840" cy="219456"/>
          </a:xfrm>
          <a:noFill/>
        </p:spPr>
        <p:txBody>
          <a:bodyPr/>
          <a:lstStyle/>
          <a:p>
            <a:r>
              <a:rPr lang="en-US" smtClean="0"/>
              <a:t>CUST_BRWS_</a:t>
            </a:r>
            <a:fld id="{73C04457-60A3-43E5-AB10-3624EC2EE936}" type="slidenum">
              <a:rPr lang="en-US" smtClean="0"/>
              <a:pPr/>
              <a:t>20</a:t>
            </a:fld>
            <a:r>
              <a:rPr lang="en-US" smtClean="0"/>
              <a:t>0</a:t>
            </a:r>
          </a:p>
        </p:txBody>
      </p:sp>
      <p:pic>
        <p:nvPicPr>
          <p:cNvPr id="22533" name="Picture 4" descr="browseurlmaint"/>
          <p:cNvPicPr>
            <a:picLocks noChangeAspect="1" noChangeArrowheads="1"/>
          </p:cNvPicPr>
          <p:nvPr/>
        </p:nvPicPr>
        <p:blipFill>
          <a:blip r:embed="rId3" cstate="print"/>
          <a:srcRect/>
          <a:stretch>
            <a:fillRect/>
          </a:stretch>
        </p:blipFill>
        <p:spPr bwMode="auto">
          <a:xfrm>
            <a:off x="2209470" y="3288834"/>
            <a:ext cx="4711700" cy="2855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Insert a string in the URL that is replaced by a browse field value</a:t>
            </a:r>
          </a:p>
          <a:p>
            <a:r>
              <a:rPr lang="en-US" dirty="0" smtClean="0"/>
              <a:t>You can create a link to a specific field at a Web address (for example, a catalog item)</a:t>
            </a:r>
          </a:p>
          <a:p>
            <a:r>
              <a:rPr lang="en-US" dirty="0" smtClean="0"/>
              <a:t>Insert the field name in the URL</a:t>
            </a:r>
          </a:p>
          <a:p>
            <a:r>
              <a:rPr lang="en-US" dirty="0" smtClean="0"/>
              <a:t>Use the syntax:</a:t>
            </a:r>
          </a:p>
          <a:p>
            <a:pPr marL="914400">
              <a:buNone/>
            </a:pPr>
            <a:r>
              <a:rPr lang="en-US" sz="1800" dirty="0" smtClean="0"/>
              <a:t>http://www.website.com/catalog/#b#fieldname#e#</a:t>
            </a:r>
          </a:p>
        </p:txBody>
      </p:sp>
      <p:sp>
        <p:nvSpPr>
          <p:cNvPr id="23555" name="Rectangle 2"/>
          <p:cNvSpPr>
            <a:spLocks noGrp="1" noChangeArrowheads="1"/>
          </p:cNvSpPr>
          <p:nvPr>
            <p:ph type="title"/>
          </p:nvPr>
        </p:nvSpPr>
        <p:spPr/>
        <p:txBody>
          <a:bodyPr/>
          <a:lstStyle/>
          <a:p>
            <a:pPr eaLnBrk="1" hangingPunct="1"/>
            <a:r>
              <a:rPr lang="en-US" smtClean="0"/>
              <a:t>Creating a Browse Link to a Web Page</a:t>
            </a:r>
          </a:p>
        </p:txBody>
      </p:sp>
      <p:sp>
        <p:nvSpPr>
          <p:cNvPr id="23554" name="Footer Placeholder 3"/>
          <p:cNvSpPr>
            <a:spLocks noGrp="1"/>
          </p:cNvSpPr>
          <p:nvPr>
            <p:ph type="ftr" sz="quarter" idx="10"/>
          </p:nvPr>
        </p:nvSpPr>
        <p:spPr>
          <a:xfrm>
            <a:off x="8229600" y="6638544"/>
            <a:ext cx="1005840" cy="219456"/>
          </a:xfrm>
          <a:noFill/>
        </p:spPr>
        <p:txBody>
          <a:bodyPr/>
          <a:lstStyle/>
          <a:p>
            <a:r>
              <a:rPr lang="en-US" smtClean="0"/>
              <a:t>CUST_BRWS_</a:t>
            </a:r>
            <a:fld id="{682ABA3E-90DC-47A2-84B6-2966FE90F789}" type="slidenum">
              <a:rPr lang="en-US" smtClean="0"/>
              <a:pPr/>
              <a:t>21</a:t>
            </a:fld>
            <a:r>
              <a:rPr lang="en-US" smtClean="0"/>
              <a:t>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Like a Web page</a:t>
            </a:r>
          </a:p>
          <a:p>
            <a:pPr eaLnBrk="1" hangingPunct="1"/>
            <a:r>
              <a:rPr lang="en-US" dirty="0" smtClean="0"/>
              <a:t>The URL is:</a:t>
            </a:r>
          </a:p>
          <a:p>
            <a:pPr marL="576072" indent="0" eaLnBrk="1" hangingPunct="1">
              <a:buNone/>
            </a:pPr>
            <a:r>
              <a:rPr lang="en-US" sz="2400" dirty="0" smtClean="0">
                <a:latin typeface="Courier New" pitchFamily="49" charset="0"/>
                <a:cs typeface="Courier New" pitchFamily="49" charset="0"/>
              </a:rPr>
              <a:t>qadsh://menu/invoke?menuitem-alias=</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BDivision.Create</a:t>
            </a:r>
            <a:endParaRPr lang="en-US" sz="2400" dirty="0" smtClean="0">
              <a:latin typeface="Courier New" pitchFamily="49" charset="0"/>
              <a:cs typeface="Courier New" pitchFamily="49" charset="0"/>
            </a:endParaRPr>
          </a:p>
          <a:p>
            <a:pPr lvl="1" eaLnBrk="1" hangingPunct="1">
              <a:buFont typeface="Times New Roman" pitchFamily="18" charset="0"/>
              <a:buNone/>
            </a:pPr>
            <a:endParaRPr lang="en-US" dirty="0" smtClean="0">
              <a:latin typeface="Courier New" pitchFamily="49" charset="0"/>
              <a:cs typeface="Courier New" pitchFamily="49" charset="0"/>
            </a:endParaRPr>
          </a:p>
          <a:p>
            <a:pPr marL="868680" lvl="1" eaLnBrk="1" hangingPunct="1">
              <a:buFont typeface="Times New Roman" pitchFamily="18" charset="0"/>
              <a:buNone/>
            </a:pPr>
            <a:r>
              <a:rPr lang="en-US" dirty="0" smtClean="0">
                <a:latin typeface="Courier New" pitchFamily="49" charset="0"/>
                <a:cs typeface="Courier New" pitchFamily="49" charset="0"/>
              </a:rPr>
              <a:t>qadsh://menu/invoke?menuitem-alias=BDivision.Modify</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OpenFromInbox</a:t>
            </a:r>
            <a:r>
              <a:rPr lang="en-US" dirty="0" smtClean="0">
                <a:latin typeface="Courier New" pitchFamily="49" charset="0"/>
                <a:cs typeface="Courier New" pitchFamily="49" charset="0"/>
              </a:rPr>
              <a:t>=true</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InternalObjectId</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b#Division_ID#e</a:t>
            </a:r>
            <a:r>
              <a:rPr lang="en-US" dirty="0" smtClean="0">
                <a:latin typeface="Courier New" pitchFamily="49" charset="0"/>
                <a:cs typeface="Courier New" pitchFamily="49" charset="0"/>
              </a:rPr>
              <a:t>#</a:t>
            </a:r>
          </a:p>
          <a:p>
            <a:pPr lvl="1" eaLnBrk="1" hangingPunct="1">
              <a:buFont typeface="Times New Roman" pitchFamily="18" charset="0"/>
              <a:buNone/>
            </a:pPr>
            <a:endParaRPr lang="en-US" dirty="0" smtClean="0"/>
          </a:p>
        </p:txBody>
      </p:sp>
      <p:sp>
        <p:nvSpPr>
          <p:cNvPr id="24579" name="Rectangle 2"/>
          <p:cNvSpPr>
            <a:spLocks noGrp="1" noChangeArrowheads="1"/>
          </p:cNvSpPr>
          <p:nvPr>
            <p:ph type="title"/>
          </p:nvPr>
        </p:nvSpPr>
        <p:spPr/>
        <p:txBody>
          <a:bodyPr/>
          <a:lstStyle/>
          <a:p>
            <a:pPr eaLnBrk="1" hangingPunct="1"/>
            <a:r>
              <a:rPr lang="en-US" smtClean="0"/>
              <a:t>Creating a Browse Link to Financials</a:t>
            </a:r>
          </a:p>
        </p:txBody>
      </p:sp>
      <p:sp>
        <p:nvSpPr>
          <p:cNvPr id="24578" name="Footer Placeholder 3"/>
          <p:cNvSpPr>
            <a:spLocks noGrp="1"/>
          </p:cNvSpPr>
          <p:nvPr>
            <p:ph type="ftr" sz="quarter" idx="10"/>
          </p:nvPr>
        </p:nvSpPr>
        <p:spPr>
          <a:xfrm>
            <a:off x="8229600" y="6638544"/>
            <a:ext cx="1005840" cy="219456"/>
          </a:xfrm>
          <a:noFill/>
        </p:spPr>
        <p:txBody>
          <a:bodyPr/>
          <a:lstStyle/>
          <a:p>
            <a:r>
              <a:rPr lang="en-US" smtClean="0"/>
              <a:t>CUST_BRWS_</a:t>
            </a:r>
            <a:fld id="{6BEC6466-F181-46EA-B972-42EAE55D58C7}" type="slidenum">
              <a:rPr lang="en-US" smtClean="0"/>
              <a:pPr/>
              <a:t>22</a:t>
            </a:fld>
            <a:r>
              <a:rPr lang="en-US" smtClean="0"/>
              <a:t>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sz="quarter" idx="10"/>
          </p:nvPr>
        </p:nvSpPr>
        <p:spPr/>
        <p:txBody>
          <a:bodyPr lIns="91432" tIns="45716" rIns="91432" bIns="45716"/>
          <a:lstStyle/>
          <a:p>
            <a:pPr eaLnBrk="1" hangingPunct="1"/>
            <a:r>
              <a:rPr lang="en-US" smtClean="0"/>
              <a:t>Enterprise Financials Database Schema</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eaLnBrk="1" hangingPunct="1"/>
            <a:r>
              <a:rPr lang="en-US" dirty="0" smtClean="0"/>
              <a:t>400 new tables added with Financials/Security</a:t>
            </a:r>
          </a:p>
          <a:p>
            <a:pPr marL="576072" lvl="1" indent="0" eaLnBrk="1" hangingPunct="1">
              <a:buNone/>
            </a:pPr>
            <a:r>
              <a:rPr lang="en-US" dirty="0" smtClean="0"/>
              <a:t>50 unused tables for Fixed Assets, Item/Warehousing Sales Order tables</a:t>
            </a:r>
          </a:p>
          <a:p>
            <a:pPr eaLnBrk="1" hangingPunct="1"/>
            <a:r>
              <a:rPr lang="en-US" dirty="0" smtClean="0"/>
              <a:t>Table &amp; Field Naming conventions do not follow historical QAD standards for Financials tables</a:t>
            </a:r>
          </a:p>
          <a:p>
            <a:pPr lvl="1" eaLnBrk="1" hangingPunct="1"/>
            <a:r>
              <a:rPr lang="en-US" dirty="0" smtClean="0"/>
              <a:t>No underscore in table name</a:t>
            </a:r>
          </a:p>
          <a:p>
            <a:pPr lvl="1" eaLnBrk="1" hangingPunct="1"/>
            <a:r>
              <a:rPr lang="en-US" smtClean="0"/>
              <a:t>Table names more intuitive. For example:</a:t>
            </a:r>
            <a:endParaRPr lang="en-US" dirty="0" smtClean="0"/>
          </a:p>
          <a:p>
            <a:pPr lvl="2" eaLnBrk="1" hangingPunct="1"/>
            <a:r>
              <a:rPr lang="en-US" sz="2000" smtClean="0"/>
              <a:t>PaySel</a:t>
            </a:r>
            <a:r>
              <a:rPr lang="en-US" sz="2000" dirty="0" smtClean="0"/>
              <a:t>, </a:t>
            </a:r>
            <a:r>
              <a:rPr lang="en-US" sz="2000" dirty="0" err="1" smtClean="0"/>
              <a:t>PaySelLine</a:t>
            </a:r>
            <a:r>
              <a:rPr lang="en-US" sz="2000" dirty="0" smtClean="0"/>
              <a:t>, </a:t>
            </a:r>
            <a:r>
              <a:rPr lang="en-US" sz="2000" dirty="0" err="1" smtClean="0"/>
              <a:t>PaySelHistory</a:t>
            </a:r>
            <a:endParaRPr lang="en-US" sz="2000" dirty="0" smtClean="0"/>
          </a:p>
          <a:p>
            <a:pPr lvl="2" eaLnBrk="1" hangingPunct="1"/>
            <a:r>
              <a:rPr lang="en-US" sz="2000" smtClean="0"/>
              <a:t>Usr</a:t>
            </a:r>
            <a:r>
              <a:rPr lang="en-US" sz="2000" dirty="0" smtClean="0"/>
              <a:t>, </a:t>
            </a:r>
            <a:r>
              <a:rPr lang="en-US" sz="2000" dirty="0" err="1" smtClean="0"/>
              <a:t>UsrCompany</a:t>
            </a:r>
            <a:r>
              <a:rPr lang="en-US" sz="2000" dirty="0" smtClean="0"/>
              <a:t>, </a:t>
            </a:r>
            <a:r>
              <a:rPr lang="en-US" sz="2000" dirty="0" err="1" smtClean="0"/>
              <a:t>UsrDomain</a:t>
            </a:r>
            <a:endParaRPr lang="en-US" sz="2000" dirty="0" smtClean="0"/>
          </a:p>
          <a:p>
            <a:pPr eaLnBrk="1" hangingPunct="1"/>
            <a:r>
              <a:rPr lang="en-US" smtClean="0"/>
              <a:t>Table names </a:t>
            </a:r>
            <a:r>
              <a:rPr lang="en-US" u="sng" dirty="0" smtClean="0"/>
              <a:t>can</a:t>
            </a:r>
            <a:r>
              <a:rPr lang="en-US" dirty="0" smtClean="0"/>
              <a:t> be confused with those used by QAD Warehousing (also known as AIM)</a:t>
            </a:r>
          </a:p>
          <a:p>
            <a:pPr marL="640080" lvl="1" eaLnBrk="1" hangingPunct="1">
              <a:buNone/>
            </a:pPr>
            <a:r>
              <a:rPr lang="en-US" dirty="0" smtClean="0"/>
              <a:t>Example: </a:t>
            </a:r>
            <a:r>
              <a:rPr lang="en-US" dirty="0" err="1" smtClean="0"/>
              <a:t>AlgoTypeM</a:t>
            </a:r>
            <a:r>
              <a:rPr lang="en-US" dirty="0" smtClean="0"/>
              <a:t>, </a:t>
            </a:r>
            <a:r>
              <a:rPr lang="en-US" dirty="0" err="1" smtClean="0"/>
              <a:t>BulkPickD</a:t>
            </a:r>
            <a:r>
              <a:rPr lang="en-US" dirty="0" smtClean="0"/>
              <a:t>, and so on</a:t>
            </a:r>
          </a:p>
        </p:txBody>
      </p:sp>
      <p:sp>
        <p:nvSpPr>
          <p:cNvPr id="26627" name="Rectangle 2"/>
          <p:cNvSpPr>
            <a:spLocks noGrp="1" noChangeArrowheads="1"/>
          </p:cNvSpPr>
          <p:nvPr>
            <p:ph type="title"/>
          </p:nvPr>
        </p:nvSpPr>
        <p:spPr/>
        <p:txBody>
          <a:bodyPr/>
          <a:lstStyle/>
          <a:p>
            <a:pPr eaLnBrk="1" hangingPunct="1"/>
            <a:r>
              <a:rPr lang="en-US" smtClean="0"/>
              <a:t>Database – New Tables </a:t>
            </a:r>
          </a:p>
        </p:txBody>
      </p:sp>
      <p:sp>
        <p:nvSpPr>
          <p:cNvPr id="26626" name="Footer Placeholder 3"/>
          <p:cNvSpPr>
            <a:spLocks noGrp="1"/>
          </p:cNvSpPr>
          <p:nvPr>
            <p:ph type="ftr" sz="quarter" idx="10"/>
          </p:nvPr>
        </p:nvSpPr>
        <p:spPr>
          <a:noFill/>
        </p:spPr>
        <p:txBody>
          <a:bodyPr/>
          <a:lstStyle/>
          <a:p>
            <a:r>
              <a:rPr lang="en-US" smtClean="0"/>
              <a:t>CUST_DB_020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sz="2400" dirty="0" smtClean="0"/>
              <a:t>Terminology – mapping between logical application term and database table in Financials</a:t>
            </a:r>
            <a:br>
              <a:rPr lang="en-US" sz="2400" dirty="0" smtClean="0"/>
            </a:br>
            <a:r>
              <a:rPr lang="en-US" sz="2400" dirty="0" smtClean="0"/>
              <a:t>(special cases only)</a:t>
            </a:r>
          </a:p>
          <a:p>
            <a:pPr eaLnBrk="1" hangingPunct="1">
              <a:buNone/>
            </a:pPr>
            <a:endParaRPr lang="en-US" sz="2400" dirty="0" smtClean="0"/>
          </a:p>
        </p:txBody>
      </p:sp>
      <p:sp>
        <p:nvSpPr>
          <p:cNvPr id="27651" name="Rectangle 2"/>
          <p:cNvSpPr>
            <a:spLocks noGrp="1" noChangeArrowheads="1"/>
          </p:cNvSpPr>
          <p:nvPr>
            <p:ph type="title"/>
          </p:nvPr>
        </p:nvSpPr>
        <p:spPr/>
        <p:txBody>
          <a:bodyPr/>
          <a:lstStyle/>
          <a:p>
            <a:pPr eaLnBrk="1" hangingPunct="1"/>
            <a:r>
              <a:rPr lang="en-US" smtClean="0"/>
              <a:t>Terminology Mapping</a:t>
            </a:r>
          </a:p>
        </p:txBody>
      </p:sp>
      <p:sp>
        <p:nvSpPr>
          <p:cNvPr id="27650" name="Footer Placeholder 4"/>
          <p:cNvSpPr>
            <a:spLocks noGrp="1"/>
          </p:cNvSpPr>
          <p:nvPr>
            <p:ph type="ftr" sz="quarter" idx="10"/>
          </p:nvPr>
        </p:nvSpPr>
        <p:spPr>
          <a:noFill/>
        </p:spPr>
        <p:txBody>
          <a:bodyPr/>
          <a:lstStyle/>
          <a:p>
            <a:r>
              <a:rPr lang="en-US" smtClean="0"/>
              <a:t>CUST_DB_030</a:t>
            </a:r>
          </a:p>
        </p:txBody>
      </p:sp>
      <p:pic>
        <p:nvPicPr>
          <p:cNvPr id="27653" name="Picture 4"/>
          <p:cNvPicPr>
            <a:picLocks noChangeAspect="1" noChangeArrowheads="1"/>
          </p:cNvPicPr>
          <p:nvPr/>
        </p:nvPicPr>
        <p:blipFill>
          <a:blip r:embed="rId3" cstate="print"/>
          <a:srcRect/>
          <a:stretch>
            <a:fillRect/>
          </a:stretch>
        </p:blipFill>
        <p:spPr bwMode="auto">
          <a:xfrm>
            <a:off x="4080038" y="1750831"/>
            <a:ext cx="2918594" cy="4458586"/>
          </a:xfrm>
          <a:prstGeom prst="rect">
            <a:avLst/>
          </a:prstGeom>
          <a:noFill/>
          <a:ln w="9525" algn="ctr">
            <a:noFill/>
            <a:miter lim="800000"/>
            <a:headEnd/>
            <a:tailEnd/>
          </a:ln>
          <a:effectLst>
            <a:outerShdw blurRad="38100"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Financials tables are normalized to reduce data inconsistency </a:t>
            </a:r>
          </a:p>
          <a:p>
            <a:pPr eaLnBrk="1" hangingPunct="1"/>
            <a:r>
              <a:rPr lang="en-US" dirty="0" smtClean="0"/>
              <a:t>Business Data Tables have a unique integer identifier (9999999999)</a:t>
            </a:r>
          </a:p>
          <a:p>
            <a:pPr lvl="1" eaLnBrk="1" hangingPunct="1"/>
            <a:r>
              <a:rPr lang="en-US" i="1" dirty="0" err="1" smtClean="0"/>
              <a:t>Tablename</a:t>
            </a:r>
            <a:r>
              <a:rPr lang="en-US" dirty="0" err="1" smtClean="0"/>
              <a:t>_ID</a:t>
            </a:r>
            <a:r>
              <a:rPr lang="en-US" dirty="0" smtClean="0"/>
              <a:t> (in most cases)</a:t>
            </a:r>
          </a:p>
          <a:p>
            <a:pPr lvl="1" eaLnBrk="1" hangingPunct="1"/>
            <a:r>
              <a:rPr lang="en-US" dirty="0" smtClean="0"/>
              <a:t>Example: </a:t>
            </a:r>
            <a:r>
              <a:rPr lang="en-US" dirty="0" err="1" smtClean="0"/>
              <a:t>Address_ID</a:t>
            </a:r>
            <a:r>
              <a:rPr lang="en-US" dirty="0" smtClean="0"/>
              <a:t> for Address</a:t>
            </a:r>
          </a:p>
          <a:p>
            <a:pPr eaLnBrk="1" hangingPunct="1"/>
            <a:r>
              <a:rPr lang="en-US" dirty="0" smtClean="0"/>
              <a:t>Tables related to other tables are “linked” by these unique identifiers:</a:t>
            </a:r>
          </a:p>
          <a:p>
            <a:pPr lvl="1" eaLnBrk="1" hangingPunct="1"/>
            <a:r>
              <a:rPr lang="en-US" sz="2000" dirty="0" smtClean="0"/>
              <a:t>Example: Table Domains</a:t>
            </a:r>
          </a:p>
          <a:p>
            <a:pPr lvl="1" eaLnBrk="1" hangingPunct="1"/>
            <a:r>
              <a:rPr lang="en-US" sz="2000" dirty="0" smtClean="0"/>
              <a:t>Field: </a:t>
            </a:r>
            <a:r>
              <a:rPr lang="en-US" sz="2000" dirty="0" err="1" smtClean="0"/>
              <a:t>Domain_ID</a:t>
            </a:r>
            <a:r>
              <a:rPr lang="en-US" sz="2000" dirty="0" smtClean="0"/>
              <a:t> is the unique ID to the Domains record</a:t>
            </a:r>
          </a:p>
          <a:p>
            <a:pPr lvl="1" eaLnBrk="1" hangingPunct="1"/>
            <a:r>
              <a:rPr lang="en-US" sz="2000" dirty="0" smtClean="0"/>
              <a:t>Field: </a:t>
            </a:r>
            <a:r>
              <a:rPr lang="en-US" sz="2000" dirty="0" err="1" smtClean="0"/>
              <a:t>Lng_ID</a:t>
            </a:r>
            <a:r>
              <a:rPr lang="en-US" sz="2000" dirty="0" smtClean="0"/>
              <a:t> links the Domain to </a:t>
            </a:r>
            <a:r>
              <a:rPr lang="en-US" sz="2000" dirty="0" err="1" smtClean="0"/>
              <a:t>Lng</a:t>
            </a:r>
            <a:r>
              <a:rPr lang="en-US" sz="2000" dirty="0" smtClean="0"/>
              <a:t> (Languages)</a:t>
            </a:r>
          </a:p>
          <a:p>
            <a:pPr lvl="1" eaLnBrk="1" hangingPunct="1"/>
            <a:r>
              <a:rPr lang="en-US" sz="2000" dirty="0" smtClean="0"/>
              <a:t>Field: </a:t>
            </a:r>
            <a:r>
              <a:rPr lang="en-US" sz="2000" dirty="0" err="1" smtClean="0"/>
              <a:t>PrimaryCompany_ID</a:t>
            </a:r>
            <a:r>
              <a:rPr lang="en-US" sz="2000" dirty="0" smtClean="0"/>
              <a:t> links the Domain to Company</a:t>
            </a:r>
          </a:p>
          <a:p>
            <a:pPr eaLnBrk="1" hangingPunct="1">
              <a:buFont typeface="Webdings" pitchFamily="18" charset="2"/>
              <a:buNone/>
            </a:pPr>
            <a:endParaRPr lang="en-US" sz="2400" dirty="0" smtClean="0"/>
          </a:p>
        </p:txBody>
      </p:sp>
      <p:sp>
        <p:nvSpPr>
          <p:cNvPr id="28675" name="Rectangle 2"/>
          <p:cNvSpPr>
            <a:spLocks noGrp="1" noChangeArrowheads="1"/>
          </p:cNvSpPr>
          <p:nvPr>
            <p:ph type="title"/>
          </p:nvPr>
        </p:nvSpPr>
        <p:spPr/>
        <p:txBody>
          <a:bodyPr/>
          <a:lstStyle/>
          <a:p>
            <a:pPr eaLnBrk="1" hangingPunct="1"/>
            <a:r>
              <a:rPr lang="en-US" smtClean="0"/>
              <a:t>Database – Fields in New Tables</a:t>
            </a:r>
          </a:p>
        </p:txBody>
      </p:sp>
      <p:sp>
        <p:nvSpPr>
          <p:cNvPr id="28674" name="Footer Placeholder 3"/>
          <p:cNvSpPr>
            <a:spLocks noGrp="1"/>
          </p:cNvSpPr>
          <p:nvPr>
            <p:ph type="ftr" sz="quarter" idx="10"/>
          </p:nvPr>
        </p:nvSpPr>
        <p:spPr>
          <a:noFill/>
        </p:spPr>
        <p:txBody>
          <a:bodyPr/>
          <a:lstStyle/>
          <a:p>
            <a:r>
              <a:rPr lang="en-US" smtClean="0"/>
              <a:t>CUST_DB_040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type="title"/>
          </p:nvPr>
        </p:nvSpPr>
        <p:spPr/>
        <p:txBody>
          <a:bodyPr/>
          <a:lstStyle/>
          <a:p>
            <a:pPr eaLnBrk="1" hangingPunct="1"/>
            <a:r>
              <a:rPr lang="en-US" smtClean="0"/>
              <a:t>Database – Fields in New Tables</a:t>
            </a:r>
          </a:p>
        </p:txBody>
      </p:sp>
      <p:sp>
        <p:nvSpPr>
          <p:cNvPr id="29698" name="Footer Placeholder 3"/>
          <p:cNvSpPr>
            <a:spLocks noGrp="1"/>
          </p:cNvSpPr>
          <p:nvPr>
            <p:ph type="ftr" sz="quarter" idx="10"/>
          </p:nvPr>
        </p:nvSpPr>
        <p:spPr>
          <a:noFill/>
        </p:spPr>
        <p:txBody>
          <a:bodyPr/>
          <a:lstStyle/>
          <a:p>
            <a:r>
              <a:rPr lang="en-US" smtClean="0"/>
              <a:t>CUST_DB_050</a:t>
            </a:r>
          </a:p>
        </p:txBody>
      </p:sp>
      <p:grpSp>
        <p:nvGrpSpPr>
          <p:cNvPr id="7" name="Group 6"/>
          <p:cNvGrpSpPr/>
          <p:nvPr/>
        </p:nvGrpSpPr>
        <p:grpSpPr>
          <a:xfrm>
            <a:off x="472628" y="805952"/>
            <a:ext cx="8182267" cy="5373687"/>
            <a:chOff x="568325" y="1252538"/>
            <a:chExt cx="8182267" cy="5373687"/>
          </a:xfrm>
        </p:grpSpPr>
        <p:pic>
          <p:nvPicPr>
            <p:cNvPr id="29699" name="Picture 2"/>
            <p:cNvPicPr>
              <a:picLocks noChangeAspect="1" noChangeArrowheads="1"/>
            </p:cNvPicPr>
            <p:nvPr/>
          </p:nvPicPr>
          <p:blipFill>
            <a:blip r:embed="rId2" cstate="print"/>
            <a:srcRect/>
            <a:stretch>
              <a:fillRect/>
            </a:stretch>
          </p:blipFill>
          <p:spPr bwMode="auto">
            <a:xfrm>
              <a:off x="568325" y="1252538"/>
              <a:ext cx="7750175" cy="5373687"/>
            </a:xfrm>
            <a:prstGeom prst="rect">
              <a:avLst/>
            </a:prstGeom>
            <a:noFill/>
            <a:ln w="19050" algn="ctr">
              <a:noFill/>
              <a:miter lim="800000"/>
              <a:headEnd/>
              <a:tailEnd/>
            </a:ln>
          </p:spPr>
        </p:pic>
        <p:sp>
          <p:nvSpPr>
            <p:cNvPr id="29701" name="AutoShape 4"/>
            <p:cNvSpPr>
              <a:spLocks/>
            </p:cNvSpPr>
            <p:nvPr/>
          </p:nvSpPr>
          <p:spPr bwMode="auto">
            <a:xfrm>
              <a:off x="2667000" y="4314825"/>
              <a:ext cx="736600" cy="1995488"/>
            </a:xfrm>
            <a:prstGeom prst="rightBrace">
              <a:avLst>
                <a:gd name="adj1" fmla="val 22575"/>
                <a:gd name="adj2" fmla="val 50000"/>
              </a:avLst>
            </a:prstGeom>
            <a:noFill/>
            <a:ln w="19050">
              <a:solidFill>
                <a:srgbClr val="FF0000"/>
              </a:solidFill>
              <a:round/>
              <a:headEnd/>
              <a:tailEnd/>
            </a:ln>
          </p:spPr>
          <p:txBody>
            <a:bodyPr tIns="91440" bIns="91440" anchor="ctr">
              <a:spAutoFit/>
            </a:bodyPr>
            <a:lstStyle/>
            <a:p>
              <a:endParaRPr lang="en-IE"/>
            </a:p>
          </p:txBody>
        </p:sp>
        <p:sp>
          <p:nvSpPr>
            <p:cNvPr id="29702" name="Text Box 5"/>
            <p:cNvSpPr txBox="1">
              <a:spLocks noChangeArrowheads="1"/>
            </p:cNvSpPr>
            <p:nvPr/>
          </p:nvSpPr>
          <p:spPr bwMode="auto">
            <a:xfrm>
              <a:off x="3452962" y="4818063"/>
              <a:ext cx="5297630" cy="923330"/>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400">
                  <a:latin typeface="+mj-lt"/>
                </a:rPr>
                <a:t>Note all of the _ID fields linking a Customer (Debtor) to other tables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marL="0" eaLnBrk="1" hangingPunct="1">
              <a:buNone/>
            </a:pPr>
            <a:r>
              <a:rPr lang="en-US" dirty="0" smtClean="0"/>
              <a:t>In general, most Business Data static tables also have a character identifier </a:t>
            </a:r>
          </a:p>
          <a:p>
            <a:r>
              <a:rPr lang="en-US" i="1" dirty="0" err="1" smtClean="0"/>
              <a:t>Tablename</a:t>
            </a:r>
            <a:r>
              <a:rPr lang="en-US" dirty="0" err="1" smtClean="0"/>
              <a:t>Code</a:t>
            </a:r>
            <a:r>
              <a:rPr lang="en-US" dirty="0" smtClean="0"/>
              <a:t> (in most cases)</a:t>
            </a:r>
          </a:p>
          <a:p>
            <a:r>
              <a:rPr lang="en-US" dirty="0" smtClean="0"/>
              <a:t>Format can vary – x(3), x(8), x(20</a:t>
            </a:r>
            <a:r>
              <a:rPr lang="en-US" smtClean="0"/>
              <a:t>), and so on</a:t>
            </a:r>
            <a:endParaRPr lang="en-US" dirty="0" smtClean="0"/>
          </a:p>
          <a:p>
            <a:r>
              <a:rPr lang="en-US" dirty="0" smtClean="0"/>
              <a:t>Example: </a:t>
            </a:r>
          </a:p>
          <a:p>
            <a:pPr lvl="1"/>
            <a:r>
              <a:rPr lang="en-US" dirty="0" err="1" smtClean="0"/>
              <a:t>CompanyCode</a:t>
            </a:r>
            <a:r>
              <a:rPr lang="en-US" dirty="0" smtClean="0"/>
              <a:t>		x(20)</a:t>
            </a:r>
          </a:p>
          <a:p>
            <a:pPr lvl="1"/>
            <a:r>
              <a:rPr lang="en-US" dirty="0" err="1" smtClean="0"/>
              <a:t>CountyCode</a:t>
            </a:r>
            <a:r>
              <a:rPr lang="en-US" dirty="0" smtClean="0"/>
              <a:t>		x(20)</a:t>
            </a:r>
          </a:p>
          <a:p>
            <a:pPr lvl="1"/>
            <a:r>
              <a:rPr lang="en-US" dirty="0" err="1" smtClean="0"/>
              <a:t>CreditorCode</a:t>
            </a:r>
            <a:r>
              <a:rPr lang="en-US" dirty="0" smtClean="0"/>
              <a:t>		x(8)</a:t>
            </a:r>
          </a:p>
          <a:p>
            <a:pPr lvl="1"/>
            <a:r>
              <a:rPr lang="en-US" dirty="0" err="1" smtClean="0"/>
              <a:t>CurrencyCode</a:t>
            </a:r>
            <a:r>
              <a:rPr lang="en-US" dirty="0" smtClean="0"/>
              <a:t>		x(3)</a:t>
            </a:r>
          </a:p>
          <a:p>
            <a:pPr lvl="1"/>
            <a:r>
              <a:rPr lang="en-US" dirty="0" err="1" smtClean="0"/>
              <a:t>DebtorShipToCode</a:t>
            </a:r>
            <a:r>
              <a:rPr lang="en-US" dirty="0" smtClean="0"/>
              <a:t>		x(8)</a:t>
            </a:r>
          </a:p>
          <a:p>
            <a:pPr lvl="1"/>
            <a:r>
              <a:rPr lang="en-US" dirty="0" err="1" smtClean="0"/>
              <a:t>RoundingMethodCode</a:t>
            </a:r>
            <a:r>
              <a:rPr lang="en-US" dirty="0" smtClean="0"/>
              <a:t>	x(1)</a:t>
            </a:r>
          </a:p>
        </p:txBody>
      </p:sp>
      <p:sp>
        <p:nvSpPr>
          <p:cNvPr id="30723" name="Rectangle 2"/>
          <p:cNvSpPr>
            <a:spLocks noGrp="1" noChangeArrowheads="1"/>
          </p:cNvSpPr>
          <p:nvPr>
            <p:ph type="title"/>
          </p:nvPr>
        </p:nvSpPr>
        <p:spPr/>
        <p:txBody>
          <a:bodyPr/>
          <a:lstStyle/>
          <a:p>
            <a:pPr eaLnBrk="1" hangingPunct="1"/>
            <a:r>
              <a:rPr lang="en-US" smtClean="0"/>
              <a:t>Database – Fields in New Tables</a:t>
            </a:r>
          </a:p>
        </p:txBody>
      </p:sp>
      <p:sp>
        <p:nvSpPr>
          <p:cNvPr id="30722" name="Footer Placeholder 3"/>
          <p:cNvSpPr>
            <a:spLocks noGrp="1"/>
          </p:cNvSpPr>
          <p:nvPr>
            <p:ph type="ftr" sz="quarter" idx="10"/>
          </p:nvPr>
        </p:nvSpPr>
        <p:spPr>
          <a:noFill/>
        </p:spPr>
        <p:txBody>
          <a:bodyPr/>
          <a:lstStyle/>
          <a:p>
            <a:r>
              <a:rPr lang="en-US" smtClean="0"/>
              <a:t>CUST_DB_060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z="2400" dirty="0" smtClean="0"/>
              <a:t>All business data static tables contain the fields:</a:t>
            </a:r>
          </a:p>
          <a:p>
            <a:pPr lvl="1" eaLnBrk="1" hangingPunct="1"/>
            <a:r>
              <a:rPr lang="en-US" sz="2000" dirty="0" err="1" smtClean="0"/>
              <a:t>LastModifiedDate</a:t>
            </a:r>
            <a:r>
              <a:rPr lang="en-US" sz="2000" dirty="0" smtClean="0"/>
              <a:t>		similar to **_</a:t>
            </a:r>
            <a:r>
              <a:rPr lang="en-US" sz="2000" dirty="0" err="1" smtClean="0"/>
              <a:t>mod_date</a:t>
            </a:r>
            <a:r>
              <a:rPr lang="en-US" sz="2000" dirty="0" smtClean="0"/>
              <a:t> </a:t>
            </a:r>
          </a:p>
          <a:p>
            <a:pPr lvl="1" eaLnBrk="1" hangingPunct="1"/>
            <a:r>
              <a:rPr lang="en-US" sz="2000" dirty="0" err="1" smtClean="0"/>
              <a:t>LastModifiedTime</a:t>
            </a:r>
            <a:r>
              <a:rPr lang="en-US" sz="2000" dirty="0" smtClean="0"/>
              <a:t> </a:t>
            </a:r>
          </a:p>
          <a:p>
            <a:pPr lvl="1" eaLnBrk="1" hangingPunct="1"/>
            <a:r>
              <a:rPr lang="en-US" sz="2000" dirty="0" err="1" smtClean="0"/>
              <a:t>LastModifiedUser</a:t>
            </a:r>
            <a:r>
              <a:rPr lang="en-US" sz="2000" dirty="0" smtClean="0"/>
              <a:t>		similar to **_</a:t>
            </a:r>
            <a:r>
              <a:rPr lang="en-US" sz="2000" dirty="0" err="1" smtClean="0"/>
              <a:t>mod_userid</a:t>
            </a:r>
            <a:endParaRPr lang="en-US" sz="2000" dirty="0" smtClean="0"/>
          </a:p>
          <a:p>
            <a:pPr lvl="1" eaLnBrk="1" hangingPunct="1"/>
            <a:endParaRPr lang="en-US" sz="1800" dirty="0" smtClean="0"/>
          </a:p>
          <a:p>
            <a:pPr eaLnBrk="1" hangingPunct="1"/>
            <a:r>
              <a:rPr lang="en-US" sz="2400" dirty="0" smtClean="0"/>
              <a:t>All business data static tables also contain “custom </a:t>
            </a:r>
            <a:r>
              <a:rPr lang="en-US" sz="2400" smtClean="0"/>
              <a:t>fields”:</a:t>
            </a:r>
            <a:endParaRPr lang="en-US" sz="2400" dirty="0" smtClean="0"/>
          </a:p>
          <a:p>
            <a:pPr lvl="1" eaLnBrk="1" hangingPunct="1"/>
            <a:r>
              <a:rPr lang="en-US" sz="2000" dirty="0" err="1" smtClean="0"/>
              <a:t>CustomShort</a:t>
            </a:r>
            <a:r>
              <a:rPr lang="en-US" sz="2000" dirty="0" smtClean="0"/>
              <a:t># (0-9)	</a:t>
            </a:r>
            <a:r>
              <a:rPr lang="en-US" sz="2000" smtClean="0"/>
              <a:t>	  “</a:t>
            </a:r>
            <a:r>
              <a:rPr lang="en-US" sz="2000" dirty="0" smtClean="0"/>
              <a:t>x(20)”</a:t>
            </a:r>
          </a:p>
          <a:p>
            <a:pPr lvl="1" eaLnBrk="1" hangingPunct="1"/>
            <a:r>
              <a:rPr lang="en-US" sz="2000" dirty="0" err="1" smtClean="0"/>
              <a:t>CustomCombo</a:t>
            </a:r>
            <a:r>
              <a:rPr lang="en-US" sz="2000" dirty="0" smtClean="0"/>
              <a:t># (0-9)	</a:t>
            </a:r>
            <a:r>
              <a:rPr lang="en-US" sz="2000" smtClean="0"/>
              <a:t>  “</a:t>
            </a:r>
            <a:r>
              <a:rPr lang="en-US" sz="2000" dirty="0" smtClean="0"/>
              <a:t>x(20)”  Combo-Box</a:t>
            </a:r>
          </a:p>
          <a:p>
            <a:pPr lvl="1" eaLnBrk="1" hangingPunct="1"/>
            <a:r>
              <a:rPr lang="en-US" sz="2000" dirty="0" err="1" smtClean="0"/>
              <a:t>CustomLong</a:t>
            </a:r>
            <a:r>
              <a:rPr lang="en-US" sz="2000" dirty="0" smtClean="0"/>
              <a:t># (0-1)	</a:t>
            </a:r>
            <a:r>
              <a:rPr lang="en-US" sz="2000" smtClean="0"/>
              <a:t>	  “</a:t>
            </a:r>
            <a:r>
              <a:rPr lang="en-US" sz="2000" dirty="0" smtClean="0"/>
              <a:t>x(255)”  Editor</a:t>
            </a:r>
          </a:p>
          <a:p>
            <a:pPr lvl="1" eaLnBrk="1" hangingPunct="1"/>
            <a:r>
              <a:rPr lang="en-US" sz="2000" dirty="0" err="1" smtClean="0"/>
              <a:t>CustomDate</a:t>
            </a:r>
            <a:r>
              <a:rPr lang="en-US" sz="2000" dirty="0" smtClean="0"/>
              <a:t># (0-4)	</a:t>
            </a:r>
            <a:r>
              <a:rPr lang="en-US" sz="2000" smtClean="0"/>
              <a:t>	  99/99/9999</a:t>
            </a:r>
            <a:endParaRPr lang="en-US" sz="2000" dirty="0" smtClean="0"/>
          </a:p>
          <a:p>
            <a:pPr lvl="1" eaLnBrk="1" hangingPunct="1"/>
            <a:r>
              <a:rPr lang="en-US" sz="2000" dirty="0" err="1" smtClean="0"/>
              <a:t>CustomInteger</a:t>
            </a:r>
            <a:r>
              <a:rPr lang="en-US" sz="2000" dirty="0" smtClean="0"/>
              <a:t># (0-4)</a:t>
            </a:r>
            <a:r>
              <a:rPr lang="en-US" sz="2000" smtClean="0"/>
              <a:t>	  -&gt;,&gt;&gt;&gt;,&gt;&gt;</a:t>
            </a:r>
            <a:r>
              <a:rPr lang="en-US" sz="2000" dirty="0" smtClean="0"/>
              <a:t>9</a:t>
            </a:r>
          </a:p>
          <a:p>
            <a:pPr lvl="1" eaLnBrk="1" hangingPunct="1"/>
            <a:r>
              <a:rPr lang="en-US" sz="2000" dirty="0" err="1" smtClean="0"/>
              <a:t>CustomDecimal</a:t>
            </a:r>
            <a:r>
              <a:rPr lang="en-US" sz="2000" dirty="0" smtClean="0"/>
              <a:t># (0-4)</a:t>
            </a:r>
            <a:r>
              <a:rPr lang="en-US" sz="2000" smtClean="0"/>
              <a:t>	  -&gt;,&gt;&gt;&gt;,&gt;&gt;</a:t>
            </a:r>
            <a:r>
              <a:rPr lang="en-US" sz="2000" dirty="0" smtClean="0"/>
              <a:t>9.99</a:t>
            </a:r>
          </a:p>
        </p:txBody>
      </p:sp>
      <p:sp>
        <p:nvSpPr>
          <p:cNvPr id="31747" name="Rectangle 2"/>
          <p:cNvSpPr>
            <a:spLocks noGrp="1" noChangeArrowheads="1"/>
          </p:cNvSpPr>
          <p:nvPr>
            <p:ph type="title"/>
          </p:nvPr>
        </p:nvSpPr>
        <p:spPr/>
        <p:txBody>
          <a:bodyPr/>
          <a:lstStyle/>
          <a:p>
            <a:pPr eaLnBrk="1" hangingPunct="1"/>
            <a:r>
              <a:rPr lang="en-US" smtClean="0"/>
              <a:t>Database – Fields in New Tables</a:t>
            </a:r>
          </a:p>
        </p:txBody>
      </p:sp>
      <p:sp>
        <p:nvSpPr>
          <p:cNvPr id="31746" name="Footer Placeholder 3"/>
          <p:cNvSpPr>
            <a:spLocks noGrp="1"/>
          </p:cNvSpPr>
          <p:nvPr>
            <p:ph type="ftr" sz="quarter" idx="10"/>
          </p:nvPr>
        </p:nvSpPr>
        <p:spPr>
          <a:noFill/>
        </p:spPr>
        <p:txBody>
          <a:bodyPr/>
          <a:lstStyle/>
          <a:p>
            <a:r>
              <a:rPr lang="en-US" smtClean="0"/>
              <a:t>CUST_DB_070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eaLnBrk="1" hangingPunct="1">
              <a:buNone/>
            </a:pPr>
            <a:r>
              <a:rPr lang="en-US" dirty="0" smtClean="0"/>
              <a:t>Users appreciate this functionality</a:t>
            </a:r>
          </a:p>
          <a:p>
            <a:r>
              <a:rPr lang="en-US" dirty="0" smtClean="0"/>
              <a:t>Flexible way to retrieve, display, and export data</a:t>
            </a:r>
          </a:p>
          <a:p>
            <a:r>
              <a:rPr lang="en-US" dirty="0" smtClean="0"/>
              <a:t>Little technical / programming skills required</a:t>
            </a:r>
          </a:p>
          <a:p>
            <a:r>
              <a:rPr lang="en-US" dirty="0" smtClean="0"/>
              <a:t>You can use browses in browse collections (dashboards) as data source for C1 reports, and you can link them to other programs and URL’s</a:t>
            </a:r>
          </a:p>
          <a:p>
            <a:pPr marL="0" indent="0" eaLnBrk="1" hangingPunct="1">
              <a:buNone/>
            </a:pPr>
            <a:r>
              <a:rPr lang="en-US" dirty="0" smtClean="0"/>
              <a:t>After this session, you should be able to create fully functional browses</a:t>
            </a:r>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Browse Maintenance</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CUST_BRWS_0</a:t>
            </a:r>
            <a:fld id="{1E5066A4-F5B5-4DD5-92B3-79402411AB75}" type="slidenum">
              <a:rPr lang="en-US" smtClean="0"/>
              <a:pPr/>
              <a:t>3</a:t>
            </a:fld>
            <a:r>
              <a:rPr lang="en-US" dirty="0" smtClean="0"/>
              <a:t>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US" dirty="0" smtClean="0"/>
              <a:t>Many tables in the Enterprise Financials store the same data as tables in legacy MFG/PRO</a:t>
            </a:r>
          </a:p>
          <a:p>
            <a:pPr eaLnBrk="1" hangingPunct="1"/>
            <a:r>
              <a:rPr lang="en-US" dirty="0" smtClean="0"/>
              <a:t>For those tables used extensively in the business logic </a:t>
            </a:r>
            <a:r>
              <a:rPr lang="en-US" smtClean="0"/>
              <a:t>on both sides, </a:t>
            </a:r>
            <a:r>
              <a:rPr lang="en-US" dirty="0" smtClean="0"/>
              <a:t>data is replicated. Examples:</a:t>
            </a:r>
          </a:p>
          <a:p>
            <a:pPr lvl="1" eaLnBrk="1" hangingPunct="1"/>
            <a:r>
              <a:rPr lang="en-US" sz="2000" dirty="0" smtClean="0"/>
              <a:t>Users are owned by Operational Modules and are replicated from </a:t>
            </a:r>
            <a:r>
              <a:rPr lang="en-US" sz="2000" dirty="0" err="1" smtClean="0">
                <a:latin typeface="Courier New" pitchFamily="49" charset="0"/>
                <a:cs typeface="Courier New" pitchFamily="49" charset="0"/>
              </a:rPr>
              <a:t>usr_mstr</a:t>
            </a:r>
            <a:r>
              <a:rPr lang="en-US" sz="2000" dirty="0" smtClean="0"/>
              <a:t> to </a:t>
            </a:r>
            <a:r>
              <a:rPr lang="en-US" sz="2000" dirty="0" err="1" smtClean="0">
                <a:latin typeface="Courier New" pitchFamily="49" charset="0"/>
                <a:cs typeface="Courier New" pitchFamily="49" charset="0"/>
              </a:rPr>
              <a:t>Usr</a:t>
            </a:r>
            <a:r>
              <a:rPr lang="en-US" sz="2000" dirty="0" smtClean="0"/>
              <a:t> in the Financial tables</a:t>
            </a:r>
          </a:p>
          <a:p>
            <a:pPr lvl="1" eaLnBrk="1" hangingPunct="1"/>
            <a:r>
              <a:rPr lang="en-US" sz="2000" dirty="0" smtClean="0"/>
              <a:t>Domains are owned by Financials and are replicated from Domains to </a:t>
            </a: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eaLnBrk="1" hangingPunct="1"/>
            <a:r>
              <a:rPr lang="en-US" dirty="0" smtClean="0"/>
              <a:t>Changes were made to field formats in operational module tables to support the format already used in the Financials during replication</a:t>
            </a:r>
          </a:p>
          <a:p>
            <a:pPr marL="640080" lvl="1" eaLnBrk="1" hangingPunct="1">
              <a:buNone/>
            </a:pPr>
            <a:r>
              <a:rPr lang="en-US" dirty="0" smtClean="0"/>
              <a:t>Example: **_entity changed from x(4) to x(20)</a:t>
            </a:r>
          </a:p>
        </p:txBody>
      </p:sp>
      <p:sp>
        <p:nvSpPr>
          <p:cNvPr id="32771" name="Rectangle 2"/>
          <p:cNvSpPr>
            <a:spLocks noGrp="1" noChangeArrowheads="1"/>
          </p:cNvSpPr>
          <p:nvPr>
            <p:ph type="title"/>
          </p:nvPr>
        </p:nvSpPr>
        <p:spPr/>
        <p:txBody>
          <a:bodyPr/>
          <a:lstStyle/>
          <a:p>
            <a:pPr eaLnBrk="1" hangingPunct="1"/>
            <a:r>
              <a:rPr lang="en-US" smtClean="0"/>
              <a:t>Data Replication/Data Ownership</a:t>
            </a:r>
          </a:p>
        </p:txBody>
      </p:sp>
      <p:sp>
        <p:nvSpPr>
          <p:cNvPr id="32770" name="Footer Placeholder 3"/>
          <p:cNvSpPr>
            <a:spLocks noGrp="1"/>
          </p:cNvSpPr>
          <p:nvPr>
            <p:ph type="ftr" sz="quarter" idx="10"/>
          </p:nvPr>
        </p:nvSpPr>
        <p:spPr>
          <a:noFill/>
        </p:spPr>
        <p:txBody>
          <a:bodyPr/>
          <a:lstStyle/>
          <a:p>
            <a:r>
              <a:rPr lang="en-US" smtClean="0"/>
              <a:t>CUST_DB_080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normAutofit lnSpcReduction="10000"/>
          </a:bodyPr>
          <a:lstStyle/>
          <a:p>
            <a:pPr marL="0" indent="0" eaLnBrk="1" hangingPunct="1">
              <a:lnSpc>
                <a:spcPct val="80000"/>
              </a:lnSpc>
              <a:buNone/>
            </a:pPr>
            <a:r>
              <a:rPr lang="en-US" dirty="0" smtClean="0"/>
              <a:t>Most traditional MFG/PRO “financial tables” have been </a:t>
            </a:r>
            <a:r>
              <a:rPr lang="en-US" i="1" dirty="0" err="1" smtClean="0"/>
              <a:t>obsoleted</a:t>
            </a:r>
            <a:r>
              <a:rPr lang="en-US" dirty="0" smtClean="0"/>
              <a:t> ** because they are required primarily for Financials Business </a:t>
            </a:r>
            <a:r>
              <a:rPr lang="en-US" smtClean="0"/>
              <a:t>Logic only and </a:t>
            </a:r>
            <a:r>
              <a:rPr lang="en-US" dirty="0" smtClean="0"/>
              <a:t>there is no need to replicate</a:t>
            </a:r>
            <a:endParaRPr lang="en-US" sz="2000" dirty="0" smtClean="0"/>
          </a:p>
          <a:p>
            <a:pPr marL="0" indent="0" eaLnBrk="1" hangingPunct="1">
              <a:lnSpc>
                <a:spcPct val="80000"/>
              </a:lnSpc>
              <a:buNone/>
            </a:pPr>
            <a:r>
              <a:rPr lang="en-US" dirty="0" smtClean="0"/>
              <a:t>Example: </a:t>
            </a:r>
          </a:p>
          <a:p>
            <a:pPr marL="571500" indent="-457200">
              <a:lnSpc>
                <a:spcPct val="80000"/>
              </a:lnSpc>
            </a:pPr>
            <a:r>
              <a:rPr lang="en-US" sz="2800" dirty="0" err="1" smtClean="0">
                <a:latin typeface="Courier New" pitchFamily="49" charset="0"/>
                <a:cs typeface="Courier New" pitchFamily="49" charset="0"/>
              </a:rPr>
              <a:t>ar_mstr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ard_det</a:t>
            </a:r>
            <a:r>
              <a:rPr lang="en-US" sz="2800" dirty="0" smtClean="0">
                <a:latin typeface="Courier New" pitchFamily="49" charset="0"/>
                <a:cs typeface="Courier New" pitchFamily="49" charset="0"/>
              </a:rPr>
              <a:t>, </a:t>
            </a:r>
          </a:p>
          <a:p>
            <a:pPr marL="571500" indent="-457200">
              <a:lnSpc>
                <a:spcPct val="80000"/>
              </a:lnSpc>
            </a:pPr>
            <a:r>
              <a:rPr lang="en-US" sz="2800" dirty="0" err="1" smtClean="0">
                <a:latin typeface="Courier New" pitchFamily="49" charset="0"/>
                <a:cs typeface="Courier New" pitchFamily="49" charset="0"/>
              </a:rPr>
              <a:t>bg_mstr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bgd_det</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bk_mstr</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cf_mstr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cfc_ctrl</a:t>
            </a:r>
            <a:r>
              <a:rPr lang="en-US" sz="2800" dirty="0" smtClean="0">
                <a:latin typeface="Courier New" pitchFamily="49" charset="0"/>
                <a:cs typeface="Courier New" pitchFamily="49" charset="0"/>
              </a:rPr>
              <a:t> </a:t>
            </a:r>
          </a:p>
          <a:p>
            <a:pPr marL="571500" indent="-457200">
              <a:lnSpc>
                <a:spcPct val="80000"/>
              </a:lnSpc>
            </a:pPr>
            <a:r>
              <a:rPr lang="en-US" sz="2800" dirty="0" smtClean="0">
                <a:latin typeface="Courier New" pitchFamily="49" charset="0"/>
                <a:cs typeface="Courier New" pitchFamily="49" charset="0"/>
              </a:rPr>
              <a:t>all </a:t>
            </a:r>
            <a:r>
              <a:rPr lang="en-US" sz="2800" dirty="0" err="1" smtClean="0">
                <a:latin typeface="Courier New" pitchFamily="49" charset="0"/>
                <a:cs typeface="Courier New" pitchFamily="49" charset="0"/>
              </a:rPr>
              <a:t>gr</a:t>
            </a:r>
            <a:r>
              <a:rPr lang="en-US" sz="2800" dirty="0" smtClean="0">
                <a:latin typeface="Courier New" pitchFamily="49" charset="0"/>
                <a:cs typeface="Courier New" pitchFamily="49" charset="0"/>
              </a:rPr>
              <a:t>*_ tables</a:t>
            </a:r>
            <a:endParaRPr lang="en-US" sz="2000" dirty="0" smtClean="0"/>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A complete list of these tables is included in this section</a:t>
            </a:r>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 The tables still exist in </a:t>
            </a:r>
            <a:r>
              <a:rPr lang="en-US" sz="2000" smtClean="0"/>
              <a:t>the schema, but </a:t>
            </a:r>
            <a:r>
              <a:rPr lang="en-US" sz="2000" dirty="0" smtClean="0"/>
              <a:t>are empty and should not be referenced in any business logic </a:t>
            </a:r>
          </a:p>
        </p:txBody>
      </p:sp>
      <p:sp>
        <p:nvSpPr>
          <p:cNvPr id="33795" name="Rectangle 2"/>
          <p:cNvSpPr>
            <a:spLocks noGrp="1" noChangeArrowheads="1"/>
          </p:cNvSpPr>
          <p:nvPr>
            <p:ph type="title"/>
          </p:nvPr>
        </p:nvSpPr>
        <p:spPr/>
        <p:txBody>
          <a:bodyPr/>
          <a:lstStyle/>
          <a:p>
            <a:pPr eaLnBrk="1" hangingPunct="1"/>
            <a:r>
              <a:rPr lang="en-US" smtClean="0"/>
              <a:t>Data Replication/Data Ownership</a:t>
            </a:r>
          </a:p>
        </p:txBody>
      </p:sp>
      <p:sp>
        <p:nvSpPr>
          <p:cNvPr id="33794" name="Footer Placeholder 3"/>
          <p:cNvSpPr>
            <a:spLocks noGrp="1"/>
          </p:cNvSpPr>
          <p:nvPr>
            <p:ph type="ftr" sz="quarter" idx="10"/>
          </p:nvPr>
        </p:nvSpPr>
        <p:spPr>
          <a:noFill/>
        </p:spPr>
        <p:txBody>
          <a:bodyPr/>
          <a:lstStyle/>
          <a:p>
            <a:r>
              <a:rPr lang="en-US" smtClean="0"/>
              <a:t>CUST_DB_090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marL="0" indent="0" eaLnBrk="1" hangingPunct="1">
              <a:lnSpc>
                <a:spcPct val="80000"/>
              </a:lnSpc>
              <a:buNone/>
            </a:pPr>
            <a:r>
              <a:rPr lang="en-US" u="sng" dirty="0" smtClean="0"/>
              <a:t>Most</a:t>
            </a:r>
            <a:r>
              <a:rPr lang="en-US" dirty="0" smtClean="0"/>
              <a:t> replicated tables are completely owned </a:t>
            </a:r>
            <a:r>
              <a:rPr lang="en-US" smtClean="0"/>
              <a:t>by the </a:t>
            </a:r>
            <a:r>
              <a:rPr lang="en-US" dirty="0" smtClean="0"/>
              <a:t>Operational Modules or by Financials </a:t>
            </a:r>
          </a:p>
          <a:p>
            <a:pPr>
              <a:lnSpc>
                <a:spcPct val="80000"/>
              </a:lnSpc>
            </a:pPr>
            <a:r>
              <a:rPr lang="en-US" smtClean="0"/>
              <a:t>Replicate to </a:t>
            </a:r>
            <a:r>
              <a:rPr lang="en-US" dirty="0" smtClean="0"/>
              <a:t>support backward compatibility as much </a:t>
            </a:r>
            <a:r>
              <a:rPr lang="en-US" smtClean="0"/>
              <a:t>as possible</a:t>
            </a:r>
            <a:endParaRPr lang="en-US" dirty="0" smtClean="0"/>
          </a:p>
          <a:p>
            <a:pPr>
              <a:lnSpc>
                <a:spcPct val="80000"/>
              </a:lnSpc>
            </a:pPr>
            <a:r>
              <a:rPr lang="en-US" dirty="0" smtClean="0"/>
              <a:t>The replicated data may be queried only! </a:t>
            </a:r>
          </a:p>
          <a:p>
            <a:pPr>
              <a:lnSpc>
                <a:spcPct val="80000"/>
              </a:lnSpc>
            </a:pPr>
            <a:r>
              <a:rPr lang="en-US" dirty="0" smtClean="0"/>
              <a:t>No Create, Update or Delete operations on the replicated data</a:t>
            </a:r>
            <a:r>
              <a:rPr lang="en-US" b="1" dirty="0" smtClean="0"/>
              <a:t> </a:t>
            </a:r>
            <a:r>
              <a:rPr lang="en-US" dirty="0" smtClean="0"/>
              <a:t>are allowed! </a:t>
            </a:r>
          </a:p>
          <a:p>
            <a:pPr>
              <a:lnSpc>
                <a:spcPct val="80000"/>
              </a:lnSpc>
            </a:pPr>
            <a:r>
              <a:rPr lang="en-US" dirty="0" smtClean="0"/>
              <a:t>Examples of replicated data: </a:t>
            </a:r>
          </a:p>
          <a:p>
            <a:pPr lvl="1">
              <a:lnSpc>
                <a:spcPct val="80000"/>
              </a:lnSpc>
            </a:pPr>
            <a:r>
              <a:rPr lang="en-US" dirty="0" smtClean="0"/>
              <a:t>Accounts, Sub-Accounts, Cost Centers:</a:t>
            </a:r>
          </a:p>
          <a:p>
            <a:pPr marL="969264" lvl="2" indent="0">
              <a:lnSpc>
                <a:spcPct val="75000"/>
              </a:lnSpc>
              <a:buNone/>
            </a:pPr>
            <a:r>
              <a:rPr lang="en-US" sz="2000" dirty="0" err="1" smtClean="0">
                <a:latin typeface="Courier New" pitchFamily="49" charset="0"/>
                <a:cs typeface="Courier New" pitchFamily="49" charset="0"/>
              </a:rPr>
              <a:t>ac_mstr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sb_mstr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pj_mstr</a:t>
            </a:r>
            <a:endParaRPr lang="en-US" sz="2000" dirty="0" smtClean="0">
              <a:latin typeface="Courier New" pitchFamily="49" charset="0"/>
              <a:cs typeface="Courier New" pitchFamily="49" charset="0"/>
            </a:endParaRPr>
          </a:p>
          <a:p>
            <a:pPr lvl="1">
              <a:lnSpc>
                <a:spcPct val="80000"/>
              </a:lnSpc>
            </a:pPr>
            <a:r>
              <a:rPr lang="en-US" dirty="0" smtClean="0"/>
              <a:t>Domains:</a:t>
            </a:r>
          </a:p>
          <a:p>
            <a:pPr marL="969264" lvl="2" indent="0">
              <a:lnSpc>
                <a:spcPct val="75000"/>
              </a:lnSpc>
              <a:buNone/>
            </a:pP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lvl="1">
              <a:lnSpc>
                <a:spcPct val="80000"/>
              </a:lnSpc>
            </a:pPr>
            <a:r>
              <a:rPr lang="en-US" dirty="0" smtClean="0"/>
              <a:t>Country Codes, Currencies: </a:t>
            </a:r>
          </a:p>
          <a:p>
            <a:pPr marL="941832" lvl="2" indent="0">
              <a:lnSpc>
                <a:spcPct val="75000"/>
              </a:lnSpc>
              <a:buNone/>
            </a:pPr>
            <a:r>
              <a:rPr lang="en-US" sz="2000" dirty="0" err="1" smtClean="0">
                <a:latin typeface="Courier New" pitchFamily="49" charset="0"/>
                <a:cs typeface="Courier New" pitchFamily="49" charset="0"/>
              </a:rPr>
              <a:t>ctry_mstr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cu_mstr</a:t>
            </a:r>
            <a:endParaRPr lang="en-US" sz="2000" dirty="0" smtClean="0">
              <a:latin typeface="Courier New" pitchFamily="49" charset="0"/>
              <a:cs typeface="Courier New" pitchFamily="49" charset="0"/>
            </a:endParaRPr>
          </a:p>
        </p:txBody>
      </p:sp>
      <p:sp>
        <p:nvSpPr>
          <p:cNvPr id="34819" name="Rectangle 2"/>
          <p:cNvSpPr>
            <a:spLocks noGrp="1" noChangeArrowheads="1"/>
          </p:cNvSpPr>
          <p:nvPr>
            <p:ph type="title"/>
          </p:nvPr>
        </p:nvSpPr>
        <p:spPr/>
        <p:txBody>
          <a:bodyPr/>
          <a:lstStyle/>
          <a:p>
            <a:pPr eaLnBrk="1" hangingPunct="1"/>
            <a:r>
              <a:rPr lang="en-US" smtClean="0"/>
              <a:t>Data Replication/Data Ownership</a:t>
            </a:r>
          </a:p>
        </p:txBody>
      </p:sp>
      <p:sp>
        <p:nvSpPr>
          <p:cNvPr id="34818" name="Footer Placeholder 3"/>
          <p:cNvSpPr>
            <a:spLocks noGrp="1"/>
          </p:cNvSpPr>
          <p:nvPr>
            <p:ph type="ftr" sz="quarter" idx="10"/>
          </p:nvPr>
        </p:nvSpPr>
        <p:spPr>
          <a:noFill/>
        </p:spPr>
        <p:txBody>
          <a:bodyPr/>
          <a:lstStyle/>
          <a:p>
            <a:r>
              <a:rPr lang="en-US" smtClean="0"/>
              <a:t>CUST_DB_100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fontScale="92500"/>
          </a:bodyPr>
          <a:lstStyle/>
          <a:p>
            <a:pPr marL="0" indent="0" eaLnBrk="1" hangingPunct="1">
              <a:lnSpc>
                <a:spcPct val="100000"/>
              </a:lnSpc>
              <a:buNone/>
            </a:pPr>
            <a:r>
              <a:rPr lang="en-US" u="sng" dirty="0" smtClean="0"/>
              <a:t>Some</a:t>
            </a:r>
            <a:r>
              <a:rPr lang="en-US" dirty="0" smtClean="0"/>
              <a:t> replicated tables have a subset of fields which </a:t>
            </a:r>
            <a:r>
              <a:rPr lang="en-US" smtClean="0"/>
              <a:t>are updatable </a:t>
            </a:r>
            <a:r>
              <a:rPr lang="en-US" dirty="0" smtClean="0"/>
              <a:t>in the </a:t>
            </a:r>
            <a:r>
              <a:rPr lang="en-US" dirty="0" smtClean="0">
                <a:solidFill>
                  <a:srgbClr val="660066"/>
                </a:solidFill>
              </a:rPr>
              <a:t>Operational</a:t>
            </a:r>
            <a:r>
              <a:rPr lang="en-US" dirty="0" smtClean="0"/>
              <a:t> modules because they </a:t>
            </a:r>
            <a:r>
              <a:rPr lang="en-US" smtClean="0"/>
              <a:t>hold “non-financial” data.</a:t>
            </a:r>
            <a:endParaRPr lang="en-US" dirty="0" smtClean="0"/>
          </a:p>
          <a:p>
            <a:pPr marL="0" lvl="1" indent="0" eaLnBrk="1" hangingPunct="1">
              <a:lnSpc>
                <a:spcPct val="100000"/>
              </a:lnSpc>
              <a:buNone/>
            </a:pPr>
            <a:r>
              <a:rPr lang="en-US" dirty="0" smtClean="0"/>
              <a:t>Example: </a:t>
            </a:r>
            <a:r>
              <a:rPr lang="en-US" dirty="0" err="1" smtClean="0">
                <a:latin typeface="Courier New" pitchFamily="49" charset="0"/>
                <a:cs typeface="Courier New" pitchFamily="49" charset="0"/>
              </a:rPr>
              <a:t>vd_mstr</a:t>
            </a:r>
            <a:r>
              <a:rPr lang="en-US" dirty="0" smtClean="0"/>
              <a:t> is replicated from Creditor but the following fields can be updated using Supplier Data Maintenance</a:t>
            </a:r>
          </a:p>
          <a:p>
            <a:r>
              <a:rPr lang="en-US" dirty="0" err="1" smtClean="0">
                <a:latin typeface="Courier New" pitchFamily="49" charset="0"/>
                <a:cs typeface="Courier New" pitchFamily="49" charset="0"/>
              </a:rPr>
              <a:t>vd_shipvia</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vd_remarks</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vd_carrier_id</a:t>
            </a:r>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vd_kanban_supplier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vd_pur_cntct</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vd_promo</a:t>
            </a:r>
            <a:r>
              <a:rPr lang="en-US" dirty="0" smtClean="0">
                <a:latin typeface="Courier New" pitchFamily="49" charset="0"/>
                <a:cs typeface="Courier New" pitchFamily="49" charset="0"/>
              </a:rPr>
              <a:t> </a:t>
            </a:r>
          </a:p>
          <a:p>
            <a:r>
              <a:rPr lang="en-US" dirty="0" smtClean="0"/>
              <a:t>Pricing data: </a:t>
            </a:r>
            <a:r>
              <a:rPr lang="en-US" dirty="0" err="1" smtClean="0">
                <a:latin typeface="Courier New" pitchFamily="49" charset="0"/>
                <a:cs typeface="Courier New" pitchFamily="49" charset="0"/>
              </a:rPr>
              <a:t>vd_buyer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vd_pr_list</a:t>
            </a:r>
            <a:r>
              <a:rPr lang="en-US" dirty="0" smtClean="0"/>
              <a:t>, etc.</a:t>
            </a:r>
          </a:p>
          <a:p>
            <a:r>
              <a:rPr lang="en-US" dirty="0" smtClean="0"/>
              <a:t>EMT data: </a:t>
            </a:r>
            <a:r>
              <a:rPr lang="en-US" dirty="0" err="1" smtClean="0">
                <a:latin typeface="Courier New" pitchFamily="49" charset="0"/>
                <a:cs typeface="Courier New" pitchFamily="49" charset="0"/>
              </a:rPr>
              <a:t>vd_rcv_so_price</a:t>
            </a:r>
            <a:r>
              <a:rPr lang="en-US" smtClean="0">
                <a:latin typeface="Courier New" pitchFamily="49" charset="0"/>
                <a:cs typeface="Courier New" pitchFamily="49" charset="0"/>
              </a:rPr>
              <a:t>, vd_rcv_so_held</a:t>
            </a:r>
            <a:r>
              <a:rPr lang="en-US" smtClean="0"/>
              <a:t>, and so on</a:t>
            </a:r>
            <a:endParaRPr lang="en-US" dirty="0" smtClean="0"/>
          </a:p>
        </p:txBody>
      </p:sp>
      <p:sp>
        <p:nvSpPr>
          <p:cNvPr id="35843" name="Rectangle 2"/>
          <p:cNvSpPr>
            <a:spLocks noGrp="1" noChangeArrowheads="1"/>
          </p:cNvSpPr>
          <p:nvPr>
            <p:ph type="title"/>
          </p:nvPr>
        </p:nvSpPr>
        <p:spPr/>
        <p:txBody>
          <a:bodyPr/>
          <a:lstStyle/>
          <a:p>
            <a:pPr eaLnBrk="1" hangingPunct="1"/>
            <a:r>
              <a:rPr lang="en-US" smtClean="0"/>
              <a:t>Data Replication/Data Ownership</a:t>
            </a:r>
          </a:p>
        </p:txBody>
      </p:sp>
      <p:sp>
        <p:nvSpPr>
          <p:cNvPr id="35842" name="Footer Placeholder 3"/>
          <p:cNvSpPr>
            <a:spLocks noGrp="1"/>
          </p:cNvSpPr>
          <p:nvPr>
            <p:ph type="ftr" sz="quarter" idx="10"/>
          </p:nvPr>
        </p:nvSpPr>
        <p:spPr>
          <a:noFill/>
        </p:spPr>
        <p:txBody>
          <a:bodyPr/>
          <a:lstStyle/>
          <a:p>
            <a:r>
              <a:rPr lang="en-US" smtClean="0"/>
              <a:t>CUST_DB_110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p:txBody>
          <a:bodyPr/>
          <a:lstStyle/>
          <a:p>
            <a:pPr eaLnBrk="1" hangingPunct="1"/>
            <a:r>
              <a:rPr lang="en-US" smtClean="0"/>
              <a:t>Data Replication/Data Ownership</a:t>
            </a:r>
          </a:p>
        </p:txBody>
      </p:sp>
      <p:sp>
        <p:nvSpPr>
          <p:cNvPr id="36866" name="Footer Placeholder 3"/>
          <p:cNvSpPr>
            <a:spLocks noGrp="1"/>
          </p:cNvSpPr>
          <p:nvPr>
            <p:ph type="ftr" sz="quarter" idx="10"/>
          </p:nvPr>
        </p:nvSpPr>
        <p:spPr>
          <a:noFill/>
        </p:spPr>
        <p:txBody>
          <a:bodyPr/>
          <a:lstStyle/>
          <a:p>
            <a:r>
              <a:rPr lang="en-US" smtClean="0"/>
              <a:t>CUST_DB_120</a:t>
            </a:r>
          </a:p>
        </p:txBody>
      </p:sp>
      <p:grpSp>
        <p:nvGrpSpPr>
          <p:cNvPr id="8" name="Group 7"/>
          <p:cNvGrpSpPr/>
          <p:nvPr/>
        </p:nvGrpSpPr>
        <p:grpSpPr>
          <a:xfrm>
            <a:off x="406782" y="1320749"/>
            <a:ext cx="8323263" cy="4497387"/>
            <a:chOff x="98425" y="1671638"/>
            <a:chExt cx="8323263" cy="4497387"/>
          </a:xfrm>
        </p:grpSpPr>
        <p:pic>
          <p:nvPicPr>
            <p:cNvPr id="36867" name="Picture 2"/>
            <p:cNvPicPr>
              <a:picLocks noChangeAspect="1" noChangeArrowheads="1"/>
            </p:cNvPicPr>
            <p:nvPr/>
          </p:nvPicPr>
          <p:blipFill>
            <a:blip r:embed="rId2" cstate="print"/>
            <a:srcRect/>
            <a:stretch>
              <a:fillRect/>
            </a:stretch>
          </p:blipFill>
          <p:spPr bwMode="auto">
            <a:xfrm>
              <a:off x="850900" y="1671638"/>
              <a:ext cx="7059613" cy="4497387"/>
            </a:xfrm>
            <a:prstGeom prst="rect">
              <a:avLst/>
            </a:prstGeom>
            <a:noFill/>
            <a:ln w="9525" algn="ctr">
              <a:noFill/>
              <a:miter lim="800000"/>
              <a:headEnd/>
              <a:tailEnd/>
            </a:ln>
          </p:spPr>
        </p:pic>
        <p:sp>
          <p:nvSpPr>
            <p:cNvPr id="36869" name="Oval 4"/>
            <p:cNvSpPr>
              <a:spLocks noChangeArrowheads="1"/>
            </p:cNvSpPr>
            <p:nvPr/>
          </p:nvSpPr>
          <p:spPr bwMode="auto">
            <a:xfrm>
              <a:off x="98425" y="4359275"/>
              <a:ext cx="7839075" cy="1620838"/>
            </a:xfrm>
            <a:prstGeom prst="ellipse">
              <a:avLst/>
            </a:prstGeom>
            <a:noFill/>
            <a:ln w="19050" algn="ctr">
              <a:solidFill>
                <a:srgbClr val="FF0000"/>
              </a:solidFill>
              <a:round/>
              <a:headEnd/>
              <a:tailEnd/>
            </a:ln>
          </p:spPr>
          <p:txBody>
            <a:bodyPr tIns="91440" bIns="91440" anchor="ctr">
              <a:spAutoFit/>
            </a:bodyPr>
            <a:lstStyle/>
            <a:p>
              <a:endParaRPr lang="en-IE"/>
            </a:p>
          </p:txBody>
        </p:sp>
        <p:sp>
          <p:nvSpPr>
            <p:cNvPr id="36870" name="Text Box 5"/>
            <p:cNvSpPr txBox="1">
              <a:spLocks noChangeArrowheads="1"/>
            </p:cNvSpPr>
            <p:nvPr/>
          </p:nvSpPr>
          <p:spPr bwMode="auto">
            <a:xfrm>
              <a:off x="4678313" y="3352800"/>
              <a:ext cx="3743375" cy="55399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2400">
                  <a:latin typeface="+mj-lt"/>
                </a:rPr>
                <a:t>Operational Data Fields</a:t>
              </a:r>
            </a:p>
          </p:txBody>
        </p:sp>
        <p:cxnSp>
          <p:nvCxnSpPr>
            <p:cNvPr id="36871" name="AutoShape 6"/>
            <p:cNvCxnSpPr>
              <a:cxnSpLocks noChangeShapeType="1"/>
              <a:stCxn id="36870" idx="2"/>
            </p:cNvCxnSpPr>
            <p:nvPr/>
          </p:nvCxnSpPr>
          <p:spPr bwMode="auto">
            <a:xfrm rot="5400000">
              <a:off x="4888679" y="2651916"/>
              <a:ext cx="406441" cy="2916205"/>
            </a:xfrm>
            <a:prstGeom prst="straightConnector1">
              <a:avLst/>
            </a:prstGeom>
            <a:noFill/>
            <a:ln w="19050">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idx="1"/>
          </p:nvPr>
        </p:nvSpPr>
        <p:spPr/>
        <p:txBody>
          <a:bodyPr>
            <a:normAutofit/>
          </a:bodyPr>
          <a:lstStyle/>
          <a:p>
            <a:pPr marL="0" indent="0" eaLnBrk="1" hangingPunct="1">
              <a:buNone/>
            </a:pPr>
            <a:r>
              <a:rPr lang="en-US" dirty="0" smtClean="0"/>
              <a:t>There is not a 1:1 relationship between all fields being replicated. Some are not replicated at all</a:t>
            </a:r>
          </a:p>
          <a:p>
            <a:pPr lvl="1" eaLnBrk="1" hangingPunct="1"/>
            <a:r>
              <a:rPr lang="en-US" dirty="0" smtClean="0"/>
              <a:t>Debtor 				Customer (</a:t>
            </a:r>
            <a:r>
              <a:rPr lang="en-US" dirty="0" err="1" smtClean="0"/>
              <a:t>cm_mstr</a:t>
            </a:r>
            <a:r>
              <a:rPr lang="en-US" dirty="0" smtClean="0"/>
              <a:t>)</a:t>
            </a:r>
          </a:p>
          <a:p>
            <a:pPr lvl="1" eaLnBrk="1" hangingPunct="1"/>
            <a:r>
              <a:rPr lang="en-US" dirty="0" err="1" smtClean="0"/>
              <a:t>DebtorCode</a:t>
            </a:r>
            <a:r>
              <a:rPr lang="en-US" dirty="0" smtClean="0"/>
              <a:t>			</a:t>
            </a:r>
            <a:r>
              <a:rPr lang="en-US" dirty="0" err="1" smtClean="0"/>
              <a:t>cm_addr</a:t>
            </a:r>
            <a:endParaRPr lang="en-US" dirty="0" smtClean="0"/>
          </a:p>
          <a:p>
            <a:pPr lvl="1" eaLnBrk="1" hangingPunct="1"/>
            <a:r>
              <a:rPr lang="en-US" dirty="0" err="1" smtClean="0"/>
              <a:t>DebtorIsActive</a:t>
            </a:r>
            <a:r>
              <a:rPr lang="en-US" dirty="0" smtClean="0"/>
              <a:t>			</a:t>
            </a:r>
            <a:r>
              <a:rPr lang="en-US" dirty="0" err="1" smtClean="0"/>
              <a:t>cm_active</a:t>
            </a:r>
            <a:endParaRPr lang="en-US" dirty="0" smtClean="0"/>
          </a:p>
          <a:p>
            <a:pPr lvl="1" eaLnBrk="1" hangingPunct="1"/>
            <a:r>
              <a:rPr lang="en-US" dirty="0" err="1" smtClean="0"/>
              <a:t>DebtorTaxIDFederal</a:t>
            </a:r>
            <a:r>
              <a:rPr lang="en-US" dirty="0" smtClean="0"/>
              <a:t>		</a:t>
            </a:r>
            <a:r>
              <a:rPr lang="en-US" dirty="0" err="1" smtClean="0"/>
              <a:t>cm_gst_id</a:t>
            </a:r>
            <a:endParaRPr lang="en-US" dirty="0" smtClean="0"/>
          </a:p>
          <a:p>
            <a:pPr lvl="1" eaLnBrk="1" hangingPunct="1"/>
            <a:r>
              <a:rPr lang="en-US" dirty="0" err="1" smtClean="0"/>
              <a:t>DebtorIsPrintStatement</a:t>
            </a:r>
            <a:endParaRPr lang="en-US" dirty="0" smtClean="0"/>
          </a:p>
          <a:p>
            <a:pPr lvl="1" eaLnBrk="1" hangingPunct="1"/>
            <a:r>
              <a:rPr lang="en-US" dirty="0" err="1" smtClean="0"/>
              <a:t>DebtorLastPayment</a:t>
            </a:r>
            <a:endParaRPr lang="en-US" dirty="0" smtClean="0"/>
          </a:p>
          <a:p>
            <a:pPr lvl="1" eaLnBrk="1" hangingPunct="1">
              <a:buFont typeface="Times New Roman" pitchFamily="18" charset="0"/>
              <a:buNone/>
            </a:pPr>
            <a:r>
              <a:rPr lang="en-US" dirty="0" smtClean="0"/>
              <a:t>							</a:t>
            </a:r>
            <a:r>
              <a:rPr lang="en-US" dirty="0" err="1" smtClean="0"/>
              <a:t>cm_shipvia</a:t>
            </a:r>
            <a:endParaRPr lang="en-US" dirty="0" smtClean="0"/>
          </a:p>
          <a:p>
            <a:pPr lvl="1" eaLnBrk="1" hangingPunct="1">
              <a:buFont typeface="Times New Roman" pitchFamily="18" charset="0"/>
              <a:buNone/>
            </a:pPr>
            <a:r>
              <a:rPr lang="en-US" dirty="0" smtClean="0"/>
              <a:t>							</a:t>
            </a:r>
            <a:r>
              <a:rPr lang="en-US" dirty="0" err="1" smtClean="0"/>
              <a:t>cm_region</a:t>
            </a:r>
            <a:endParaRPr lang="en-US" dirty="0" smtClean="0"/>
          </a:p>
        </p:txBody>
      </p:sp>
      <p:sp>
        <p:nvSpPr>
          <p:cNvPr id="37890" name="Rectangle 3"/>
          <p:cNvSpPr>
            <a:spLocks noGrp="1" noChangeArrowheads="1"/>
          </p:cNvSpPr>
          <p:nvPr>
            <p:ph type="title"/>
          </p:nvPr>
        </p:nvSpPr>
        <p:spPr/>
        <p:txBody>
          <a:bodyPr/>
          <a:lstStyle/>
          <a:p>
            <a:pPr eaLnBrk="1" hangingPunct="1"/>
            <a:r>
              <a:rPr lang="en-US" smtClean="0"/>
              <a:t>Data Replication/Data Ownership</a:t>
            </a:r>
          </a:p>
        </p:txBody>
      </p:sp>
      <p:sp>
        <p:nvSpPr>
          <p:cNvPr id="37892" name="Footer Placeholder 3"/>
          <p:cNvSpPr>
            <a:spLocks noGrp="1"/>
          </p:cNvSpPr>
          <p:nvPr>
            <p:ph type="ftr" sz="quarter" idx="10"/>
          </p:nvPr>
        </p:nvSpPr>
        <p:spPr>
          <a:noFill/>
        </p:spPr>
        <p:txBody>
          <a:bodyPr/>
          <a:lstStyle/>
          <a:p>
            <a:r>
              <a:rPr lang="en-US" smtClean="0"/>
              <a:t>CUST_DB_130</a:t>
            </a:r>
          </a:p>
        </p:txBody>
      </p:sp>
      <p:sp>
        <p:nvSpPr>
          <p:cNvPr id="37897" name="Line 8"/>
          <p:cNvSpPr>
            <a:spLocks noChangeShapeType="1"/>
          </p:cNvSpPr>
          <p:nvPr/>
        </p:nvSpPr>
        <p:spPr bwMode="auto">
          <a:xfrm>
            <a:off x="3813175" y="3167063"/>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8" name="Line 9"/>
          <p:cNvSpPr>
            <a:spLocks noChangeShapeType="1"/>
          </p:cNvSpPr>
          <p:nvPr/>
        </p:nvSpPr>
        <p:spPr bwMode="auto">
          <a:xfrm>
            <a:off x="3808413" y="3557588"/>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9" name="Line 10"/>
          <p:cNvSpPr>
            <a:spLocks noChangeShapeType="1"/>
          </p:cNvSpPr>
          <p:nvPr/>
        </p:nvSpPr>
        <p:spPr bwMode="auto">
          <a:xfrm>
            <a:off x="3808413" y="3984625"/>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grpSp>
        <p:nvGrpSpPr>
          <p:cNvPr id="18" name="Group 17"/>
          <p:cNvGrpSpPr/>
          <p:nvPr/>
        </p:nvGrpSpPr>
        <p:grpSpPr>
          <a:xfrm>
            <a:off x="684213" y="4072081"/>
            <a:ext cx="2476500" cy="1576388"/>
            <a:chOff x="684213" y="5060950"/>
            <a:chExt cx="2476500" cy="1576388"/>
          </a:xfrm>
        </p:grpSpPr>
        <p:sp>
          <p:nvSpPr>
            <p:cNvPr id="37901" name="AutoShape 12"/>
            <p:cNvSpPr>
              <a:spLocks/>
            </p:cNvSpPr>
            <p:nvPr/>
          </p:nvSpPr>
          <p:spPr bwMode="auto">
            <a:xfrm>
              <a:off x="758825" y="5060950"/>
              <a:ext cx="238125" cy="782638"/>
            </a:xfrm>
            <a:prstGeom prst="leftBrace">
              <a:avLst>
                <a:gd name="adj1" fmla="val 27389"/>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2" name="Text Box 13"/>
            <p:cNvSpPr txBox="1">
              <a:spLocks noChangeArrowheads="1"/>
            </p:cNvSpPr>
            <p:nvPr/>
          </p:nvSpPr>
          <p:spPr bwMode="auto">
            <a:xfrm>
              <a:off x="684213" y="6088063"/>
              <a:ext cx="2476500" cy="549275"/>
            </a:xfrm>
            <a:prstGeom prst="rect">
              <a:avLst/>
            </a:prstGeom>
            <a:noFill/>
            <a:ln w="19050" algn="ctr">
              <a:noFill/>
              <a:miter lim="800000"/>
              <a:headEnd/>
              <a:tailEnd/>
            </a:ln>
          </p:spPr>
          <p:txBody>
            <a:bodyPr tIns="91440" bIns="91440" anchor="b">
              <a:spAutoFit/>
            </a:bodyPr>
            <a:lstStyle/>
            <a:p>
              <a:pPr>
                <a:spcBef>
                  <a:spcPct val="50000"/>
                </a:spcBef>
              </a:pPr>
              <a:r>
                <a:rPr lang="en-US" sz="2400" i="1" u="sng"/>
                <a:t>Financial Only</a:t>
              </a:r>
            </a:p>
          </p:txBody>
        </p:sp>
        <p:cxnSp>
          <p:nvCxnSpPr>
            <p:cNvPr id="37904" name="AutoShape 15"/>
            <p:cNvCxnSpPr>
              <a:cxnSpLocks noChangeShapeType="1"/>
              <a:stCxn id="37901" idx="1"/>
            </p:cNvCxnSpPr>
            <p:nvPr/>
          </p:nvCxnSpPr>
          <p:spPr bwMode="auto">
            <a:xfrm rot="10800000" flipH="1" flipV="1">
              <a:off x="749300" y="5453063"/>
              <a:ext cx="652463" cy="773112"/>
            </a:xfrm>
            <a:prstGeom prst="bentConnector4">
              <a:avLst>
                <a:gd name="adj1" fmla="val -33579"/>
                <a:gd name="adj2" fmla="val 75153"/>
              </a:avLst>
            </a:prstGeom>
            <a:noFill/>
            <a:ln w="19050">
              <a:solidFill>
                <a:srgbClr val="FF0000"/>
              </a:solidFill>
              <a:miter lim="800000"/>
              <a:headEnd/>
              <a:tailEnd type="triangle" w="med" len="med"/>
            </a:ln>
          </p:spPr>
        </p:cxnSp>
      </p:grpSp>
      <p:grpSp>
        <p:nvGrpSpPr>
          <p:cNvPr id="19" name="Group 18"/>
          <p:cNvGrpSpPr/>
          <p:nvPr/>
        </p:nvGrpSpPr>
        <p:grpSpPr>
          <a:xfrm>
            <a:off x="4943548" y="4020141"/>
            <a:ext cx="2403475" cy="1781175"/>
            <a:chOff x="6740525" y="4913313"/>
            <a:chExt cx="2403475" cy="1781175"/>
          </a:xfrm>
        </p:grpSpPr>
        <p:sp>
          <p:nvSpPr>
            <p:cNvPr id="37900" name="AutoShape 11"/>
            <p:cNvSpPr>
              <a:spLocks/>
            </p:cNvSpPr>
            <p:nvPr/>
          </p:nvSpPr>
          <p:spPr bwMode="auto">
            <a:xfrm>
              <a:off x="7561263" y="5768975"/>
              <a:ext cx="236537" cy="925513"/>
            </a:xfrm>
            <a:prstGeom prst="rightBrace">
              <a:avLst>
                <a:gd name="adj1" fmla="val 32606"/>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3" name="Text Box 14"/>
            <p:cNvSpPr txBox="1">
              <a:spLocks noChangeArrowheads="1"/>
            </p:cNvSpPr>
            <p:nvPr/>
          </p:nvSpPr>
          <p:spPr bwMode="auto">
            <a:xfrm>
              <a:off x="6740525" y="4913313"/>
              <a:ext cx="2403475" cy="549275"/>
            </a:xfrm>
            <a:prstGeom prst="rect">
              <a:avLst/>
            </a:prstGeom>
            <a:noFill/>
            <a:ln w="19050" algn="ctr">
              <a:noFill/>
              <a:miter lim="800000"/>
              <a:headEnd/>
              <a:tailEnd/>
            </a:ln>
          </p:spPr>
          <p:txBody>
            <a:bodyPr tIns="91440" bIns="91440">
              <a:spAutoFit/>
            </a:bodyPr>
            <a:lstStyle/>
            <a:p>
              <a:pPr>
                <a:spcBef>
                  <a:spcPct val="50000"/>
                </a:spcBef>
              </a:pPr>
              <a:r>
                <a:rPr lang="en-US" sz="2400" i="1" u="sng" dirty="0"/>
                <a:t>Operational</a:t>
              </a:r>
            </a:p>
          </p:txBody>
        </p:sp>
        <p:cxnSp>
          <p:nvCxnSpPr>
            <p:cNvPr id="37905" name="AutoShape 16"/>
            <p:cNvCxnSpPr>
              <a:cxnSpLocks noChangeShapeType="1"/>
              <a:stCxn id="37900" idx="1"/>
            </p:cNvCxnSpPr>
            <p:nvPr/>
          </p:nvCxnSpPr>
          <p:spPr bwMode="auto">
            <a:xfrm flipV="1">
              <a:off x="7807325" y="5516563"/>
              <a:ext cx="665163" cy="715962"/>
            </a:xfrm>
            <a:prstGeom prst="bentConnector2">
              <a:avLst/>
            </a:prstGeom>
            <a:noFill/>
            <a:ln w="19050">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Replicated Tables</a:t>
            </a:r>
          </a:p>
        </p:txBody>
      </p:sp>
      <p:sp>
        <p:nvSpPr>
          <p:cNvPr id="38995" name="Footer Placeholder 3"/>
          <p:cNvSpPr>
            <a:spLocks noGrp="1"/>
          </p:cNvSpPr>
          <p:nvPr>
            <p:ph type="ftr" sz="quarter" idx="10"/>
          </p:nvPr>
        </p:nvSpPr>
        <p:spPr>
          <a:noFill/>
        </p:spPr>
        <p:txBody>
          <a:bodyPr/>
          <a:lstStyle/>
          <a:p>
            <a:r>
              <a:rPr lang="en-US" smtClean="0"/>
              <a:t>CUST_DB_140</a:t>
            </a:r>
          </a:p>
        </p:txBody>
      </p:sp>
      <p:graphicFrame>
        <p:nvGraphicFramePr>
          <p:cNvPr id="465923" name="Group 3"/>
          <p:cNvGraphicFramePr>
            <a:graphicFrameLocks noGrp="1"/>
          </p:cNvGraphicFramePr>
          <p:nvPr>
            <p:ph type="tbl" idx="4294967295"/>
          </p:nvPr>
        </p:nvGraphicFramePr>
        <p:xfrm>
          <a:off x="159489" y="1000458"/>
          <a:ext cx="8846287" cy="5087940"/>
        </p:xfrm>
        <a:graphic>
          <a:graphicData uri="http://schemas.openxmlformats.org/drawingml/2006/table">
            <a:tbl>
              <a:tblPr/>
              <a:tblGrid>
                <a:gridCol w="1169881"/>
                <a:gridCol w="2455821"/>
                <a:gridCol w="2615609"/>
                <a:gridCol w="648586"/>
                <a:gridCol w="1956390"/>
              </a:tblGrid>
              <a:tr h="5746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GL</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BMfgAccount</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acdf_mstr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BMfgAccountDefaultMaster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BCompanyProperty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BBusinessRelation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asc_mstr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BMfgAcctSubCCProj</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BMfgCostCenter</a:t>
                      </a:r>
                      <a:endParaRPr kumimoji="0" lang="da-DK"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BMfgCustomer</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ctd_det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PaymentConditionStaged</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BMfgCreditTermsDetail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ctry_mstr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BCountry</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Domains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6947" name="Group 3"/>
          <p:cNvGraphicFramePr>
            <a:graphicFrameLocks noGrp="1"/>
          </p:cNvGraphicFramePr>
          <p:nvPr>
            <p:ph idx="1"/>
          </p:nvPr>
        </p:nvGraphicFramePr>
        <p:xfrm>
          <a:off x="138223" y="892175"/>
          <a:ext cx="8878186" cy="5053014"/>
        </p:xfrm>
        <a:graphic>
          <a:graphicData uri="http://schemas.openxmlformats.org/drawingml/2006/table">
            <a:tbl>
              <a:tblPr/>
              <a:tblGrid>
                <a:gridCol w="1668116"/>
                <a:gridCol w="1770106"/>
                <a:gridCol w="2668987"/>
                <a:gridCol w="684533"/>
                <a:gridCol w="2086444"/>
              </a:tblGrid>
              <a:tr h="6350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dy_mstr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Journal</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BMfgDaybook</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emp_mstr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en_mstr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Company</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BMfgEntity</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eu_mstr,eud_det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BMfgEndUser</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exr_rate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BExchangeRate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gl_ctrl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BMfgSystemAccountControl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BMfgDomain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glc_cal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BMfgPeriod</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BMfgLanguage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BLanguage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ls_mstr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BMfgAddressListDetail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Multiple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38" name="Rectangle 2"/>
          <p:cNvSpPr>
            <a:spLocks noGrp="1" noChangeArrowheads="1"/>
          </p:cNvSpPr>
          <p:nvPr>
            <p:ph type="title"/>
          </p:nvPr>
        </p:nvSpPr>
        <p:spPr/>
        <p:txBody>
          <a:bodyPr/>
          <a:lstStyle/>
          <a:p>
            <a:pPr eaLnBrk="1" hangingPunct="1"/>
            <a:r>
              <a:rPr lang="en-US" smtClean="0"/>
              <a:t>Replicated Tables</a:t>
            </a:r>
          </a:p>
        </p:txBody>
      </p:sp>
      <p:sp>
        <p:nvSpPr>
          <p:cNvPr id="40013" name="Footer Placeholder 3"/>
          <p:cNvSpPr>
            <a:spLocks noGrp="1"/>
          </p:cNvSpPr>
          <p:nvPr>
            <p:ph type="ftr" sz="quarter" idx="10"/>
          </p:nvPr>
        </p:nvSpPr>
        <p:spPr>
          <a:noFill/>
        </p:spPr>
        <p:txBody>
          <a:bodyPr/>
          <a:lstStyle/>
          <a:p>
            <a:r>
              <a:rPr lang="en-US" smtClean="0"/>
              <a:t>CUST_DB_150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7972" name="Group 4"/>
          <p:cNvGraphicFramePr>
            <a:graphicFrameLocks noGrp="1"/>
          </p:cNvGraphicFramePr>
          <p:nvPr>
            <p:ph idx="1"/>
          </p:nvPr>
        </p:nvGraphicFramePr>
        <p:xfrm>
          <a:off x="170119" y="1742815"/>
          <a:ext cx="8782494" cy="4196716"/>
        </p:xfrm>
        <a:graphic>
          <a:graphicData uri="http://schemas.openxmlformats.org/drawingml/2006/table">
            <a:tbl>
              <a:tblPr/>
              <a:tblGrid>
                <a:gridCol w="1127147"/>
                <a:gridCol w="1924398"/>
                <a:gridCol w="3189767"/>
                <a:gridCol w="563526"/>
                <a:gridCol w="1977656"/>
              </a:tblGrid>
              <a:tr h="4762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Fin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nr_mstr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JournalBook</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BMfgNumberRangeManagement </a:t>
                      </a:r>
                      <a:endParaRPr kumimoji="0" lang="da-DK"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pj_mstr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BProject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rnd_mstr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BRoundingMethod</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sb_mstr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Division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BMfgSubAccount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BDivision</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udd_det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BMfgUserDomainForUser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UserRoleDomain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vd_mstr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BMfgSupplier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62" name="Rectangle 2"/>
          <p:cNvSpPr>
            <a:spLocks noGrp="1" noChangeArrowheads="1"/>
          </p:cNvSpPr>
          <p:nvPr>
            <p:ph type="title"/>
          </p:nvPr>
        </p:nvSpPr>
        <p:spPr/>
        <p:txBody>
          <a:bodyPr/>
          <a:lstStyle/>
          <a:p>
            <a:pPr eaLnBrk="1" hangingPunct="1"/>
            <a:r>
              <a:rPr lang="en-US" dirty="0" smtClean="0"/>
              <a:t>Replicated Tables</a:t>
            </a:r>
          </a:p>
        </p:txBody>
      </p:sp>
      <p:sp>
        <p:nvSpPr>
          <p:cNvPr id="41025" name="Footer Placeholder 3"/>
          <p:cNvSpPr>
            <a:spLocks noGrp="1"/>
          </p:cNvSpPr>
          <p:nvPr>
            <p:ph type="ftr" sz="quarter" idx="10"/>
          </p:nvPr>
        </p:nvSpPr>
        <p:spPr>
          <a:noFill/>
        </p:spPr>
        <p:txBody>
          <a:bodyPr/>
          <a:lstStyle/>
          <a:p>
            <a:r>
              <a:rPr lang="en-US" smtClean="0"/>
              <a:t>CUST_DB_160</a:t>
            </a:r>
          </a:p>
        </p:txBody>
      </p:sp>
      <p:sp>
        <p:nvSpPr>
          <p:cNvPr id="6" name="Rectangle 5"/>
          <p:cNvSpPr/>
          <p:nvPr/>
        </p:nvSpPr>
        <p:spPr>
          <a:xfrm>
            <a:off x="531626" y="829946"/>
            <a:ext cx="8314661" cy="769441"/>
          </a:xfrm>
          <a:prstGeom prst="rect">
            <a:avLst/>
          </a:prstGeom>
        </p:spPr>
        <p:txBody>
          <a:bodyPr wrap="square">
            <a:spAutoFit/>
          </a:bodyPr>
          <a:lstStyle/>
          <a:p>
            <a:pPr algn="l">
              <a:buClr>
                <a:schemeClr val="accent6"/>
              </a:buClr>
              <a:buSzPct val="125000"/>
              <a:buFont typeface="Arial" pitchFamily="34" charset="0"/>
              <a:buChar char="•"/>
            </a:pPr>
            <a:r>
              <a:rPr lang="en-US" sz="1600" dirty="0" smtClean="0">
                <a:latin typeface="+mj-lt"/>
              </a:rPr>
              <a:t>The only tables currently replicated from ERP to Financials are </a:t>
            </a:r>
            <a:r>
              <a:rPr lang="en-US" sz="1600" dirty="0" err="1" smtClean="0">
                <a:latin typeface="+mj-lt"/>
                <a:cs typeface="Courier New" pitchFamily="49" charset="0"/>
              </a:rPr>
              <a:t>usr_mstr</a:t>
            </a:r>
            <a:r>
              <a:rPr lang="en-US" sz="1600" dirty="0" smtClean="0">
                <a:latin typeface="+mj-lt"/>
              </a:rPr>
              <a:t> &amp; </a:t>
            </a:r>
            <a:r>
              <a:rPr lang="en-US" sz="1600" dirty="0" smtClean="0">
                <a:latin typeface="+mj-lt"/>
                <a:cs typeface="Courier New" pitchFamily="49" charset="0"/>
              </a:rPr>
              <a:t>tx2_mstr</a:t>
            </a:r>
          </a:p>
          <a:p>
            <a:pPr algn="l">
              <a:buClr>
                <a:schemeClr val="accent6"/>
              </a:buClr>
              <a:buSzPct val="125000"/>
            </a:pPr>
            <a:endParaRPr lang="en-US" sz="1200" dirty="0" smtClean="0">
              <a:latin typeface="+mj-lt"/>
              <a:cs typeface="Courier New" pitchFamily="49" charset="0"/>
            </a:endParaRPr>
          </a:p>
          <a:p>
            <a:pPr algn="l">
              <a:buClr>
                <a:schemeClr val="accent6"/>
              </a:buClr>
              <a:buSzPct val="125000"/>
              <a:buFont typeface="Arial" pitchFamily="34" charset="0"/>
              <a:buChar char="•"/>
            </a:pPr>
            <a:r>
              <a:rPr lang="en-US" sz="1600" dirty="0" smtClean="0">
                <a:latin typeface="+mj-lt"/>
              </a:rPr>
              <a:t>There is also some “replication” of Resource data from Menu Maintenance</a:t>
            </a:r>
            <a:endParaRPr lang="en-US" sz="16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Business Data Model</a:t>
            </a:r>
          </a:p>
        </p:txBody>
      </p:sp>
      <p:sp>
        <p:nvSpPr>
          <p:cNvPr id="41989" name="Footer Placeholder 3"/>
          <p:cNvSpPr>
            <a:spLocks noGrp="1"/>
          </p:cNvSpPr>
          <p:nvPr>
            <p:ph type="ftr" sz="quarter" idx="10"/>
          </p:nvPr>
        </p:nvSpPr>
        <p:spPr>
          <a:noFill/>
        </p:spPr>
        <p:txBody>
          <a:bodyPr/>
          <a:lstStyle/>
          <a:p>
            <a:r>
              <a:rPr lang="en-US" smtClean="0"/>
              <a:t>CUST_DB_170</a:t>
            </a:r>
          </a:p>
        </p:txBody>
      </p:sp>
      <p:grpSp>
        <p:nvGrpSpPr>
          <p:cNvPr id="20" name="Group 19"/>
          <p:cNvGrpSpPr/>
          <p:nvPr/>
        </p:nvGrpSpPr>
        <p:grpSpPr>
          <a:xfrm>
            <a:off x="786902" y="1137623"/>
            <a:ext cx="7556500" cy="4916487"/>
            <a:chOff x="1233488" y="1222687"/>
            <a:chExt cx="7556500" cy="4916487"/>
          </a:xfrm>
        </p:grpSpPr>
        <p:sp>
          <p:nvSpPr>
            <p:cNvPr id="41987" name="Text Box 16"/>
            <p:cNvSpPr txBox="1">
              <a:spLocks noChangeArrowheads="1"/>
            </p:cNvSpPr>
            <p:nvPr/>
          </p:nvSpPr>
          <p:spPr bwMode="auto">
            <a:xfrm>
              <a:off x="6508750" y="4962837"/>
              <a:ext cx="2281238" cy="73866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spcBef>
                  <a:spcPct val="50000"/>
                </a:spcBef>
              </a:pPr>
              <a:r>
                <a:rPr lang="en-US" sz="1800">
                  <a:latin typeface="+mj-lt"/>
                </a:rPr>
                <a:t>aka: Company Data</a:t>
              </a:r>
            </a:p>
          </p:txBody>
        </p:sp>
        <p:grpSp>
          <p:nvGrpSpPr>
            <p:cNvPr id="41988" name="Group 18"/>
            <p:cNvGrpSpPr>
              <a:grpSpLocks/>
            </p:cNvGrpSpPr>
            <p:nvPr/>
          </p:nvGrpSpPr>
          <p:grpSpPr bwMode="auto">
            <a:xfrm>
              <a:off x="1233488" y="1222687"/>
              <a:ext cx="5191125" cy="4916487"/>
              <a:chOff x="1001713" y="1289050"/>
              <a:chExt cx="5422900" cy="5349875"/>
            </a:xfrm>
          </p:grpSpPr>
          <p:sp>
            <p:nvSpPr>
              <p:cNvPr id="41990" name="AutoShape 3"/>
              <p:cNvSpPr>
                <a:spLocks noChangeArrowheads="1"/>
              </p:cNvSpPr>
              <p:nvPr/>
            </p:nvSpPr>
            <p:spPr bwMode="auto">
              <a:xfrm>
                <a:off x="1001713" y="1289050"/>
                <a:ext cx="5184775" cy="5349875"/>
              </a:xfrm>
              <a:prstGeom prst="can">
                <a:avLst>
                  <a:gd name="adj" fmla="val 21138"/>
                </a:avLst>
              </a:prstGeom>
              <a:solidFill>
                <a:srgbClr val="4BB69D"/>
              </a:solidFill>
              <a:ln w="9525">
                <a:noFill/>
                <a:round/>
                <a:headEnd/>
                <a:tailEnd/>
              </a:ln>
            </p:spPr>
            <p:txBody>
              <a:bodyPr wrap="none" anchor="ctr"/>
              <a:lstStyle/>
              <a:p>
                <a:endParaRPr lang="en-IE">
                  <a:latin typeface="+mj-lt"/>
                </a:endParaRPr>
              </a:p>
            </p:txBody>
          </p:sp>
          <p:sp>
            <p:nvSpPr>
              <p:cNvPr id="41991" name="Rectangle 4"/>
              <p:cNvSpPr>
                <a:spLocks noChangeArrowheads="1"/>
              </p:cNvSpPr>
              <p:nvPr/>
            </p:nvSpPr>
            <p:spPr bwMode="auto">
              <a:xfrm>
                <a:off x="1181100"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2" name="Rectangle 5"/>
              <p:cNvSpPr>
                <a:spLocks noChangeArrowheads="1"/>
              </p:cNvSpPr>
              <p:nvPr/>
            </p:nvSpPr>
            <p:spPr bwMode="auto">
              <a:xfrm>
                <a:off x="2166938"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3" name="Rectangle 6"/>
              <p:cNvSpPr>
                <a:spLocks noChangeArrowheads="1"/>
              </p:cNvSpPr>
              <p:nvPr/>
            </p:nvSpPr>
            <p:spPr bwMode="auto">
              <a:xfrm>
                <a:off x="3152775"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4" name="Rectangle 7"/>
              <p:cNvSpPr>
                <a:spLocks noChangeArrowheads="1"/>
              </p:cNvSpPr>
              <p:nvPr/>
            </p:nvSpPr>
            <p:spPr bwMode="auto">
              <a:xfrm>
                <a:off x="4138613"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5" name="Rectangle 8"/>
              <p:cNvSpPr>
                <a:spLocks noChangeArrowheads="1"/>
              </p:cNvSpPr>
              <p:nvPr/>
            </p:nvSpPr>
            <p:spPr bwMode="auto">
              <a:xfrm>
                <a:off x="5124450"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6" name="Text Box 9"/>
              <p:cNvSpPr txBox="1">
                <a:spLocks noChangeArrowheads="1"/>
              </p:cNvSpPr>
              <p:nvPr/>
            </p:nvSpPr>
            <p:spPr bwMode="auto">
              <a:xfrm>
                <a:off x="2489180" y="1633538"/>
                <a:ext cx="2152474" cy="535852"/>
              </a:xfrm>
              <a:prstGeom prst="rect">
                <a:avLst/>
              </a:prstGeom>
              <a:noFill/>
              <a:ln w="9525">
                <a:noFill/>
                <a:round/>
                <a:headEnd/>
                <a:tailEnd/>
              </a:ln>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mj-lt"/>
                  </a:rPr>
                  <a:t>QAD </a:t>
                </a:r>
                <a:r>
                  <a:rPr lang="en-GB" sz="2000" smtClean="0">
                    <a:solidFill>
                      <a:srgbClr val="000000"/>
                    </a:solidFill>
                    <a:latin typeface="+mj-lt"/>
                  </a:rPr>
                  <a:t>EE </a:t>
                </a:r>
                <a:r>
                  <a:rPr lang="en-GB" sz="2000" dirty="0">
                    <a:solidFill>
                      <a:srgbClr val="000000"/>
                    </a:solidFill>
                    <a:latin typeface="+mj-lt"/>
                  </a:rPr>
                  <a:t>System</a:t>
                </a:r>
              </a:p>
            </p:txBody>
          </p:sp>
          <p:sp>
            <p:nvSpPr>
              <p:cNvPr id="41997" name="Rectangle 10"/>
              <p:cNvSpPr>
                <a:spLocks noChangeArrowheads="1"/>
              </p:cNvSpPr>
              <p:nvPr/>
            </p:nvSpPr>
            <p:spPr bwMode="auto">
              <a:xfrm>
                <a:off x="1160463" y="3409950"/>
                <a:ext cx="2674634" cy="56197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8" name="Rectangle 11"/>
              <p:cNvSpPr>
                <a:spLocks noChangeArrowheads="1"/>
              </p:cNvSpPr>
              <p:nvPr/>
            </p:nvSpPr>
            <p:spPr bwMode="auto">
              <a:xfrm>
                <a:off x="3933934" y="3419475"/>
                <a:ext cx="2005975" cy="544513"/>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9" name="Rectangle 12"/>
              <p:cNvSpPr>
                <a:spLocks noChangeArrowheads="1"/>
              </p:cNvSpPr>
              <p:nvPr/>
            </p:nvSpPr>
            <p:spPr bwMode="auto">
              <a:xfrm>
                <a:off x="1181100" y="2722563"/>
                <a:ext cx="4757738" cy="52070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smtClean="0">
                    <a:solidFill>
                      <a:srgbClr val="000000"/>
                    </a:solidFill>
                    <a:latin typeface="+mj-lt"/>
                  </a:rPr>
                  <a:t>System-wide </a:t>
                </a:r>
                <a:r>
                  <a:rPr lang="en-GB" sz="1800">
                    <a:solidFill>
                      <a:srgbClr val="000000"/>
                    </a:solidFill>
                    <a:latin typeface="+mj-lt"/>
                  </a:rPr>
                  <a:t>Data</a:t>
                </a:r>
              </a:p>
            </p:txBody>
          </p:sp>
          <p:sp>
            <p:nvSpPr>
              <p:cNvPr id="42000" name="Rectangle 13"/>
              <p:cNvSpPr>
                <a:spLocks noChangeArrowheads="1"/>
              </p:cNvSpPr>
              <p:nvPr/>
            </p:nvSpPr>
            <p:spPr bwMode="auto">
              <a:xfrm>
                <a:off x="1169988"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1" name="Rectangle 14"/>
              <p:cNvSpPr>
                <a:spLocks noChangeArrowheads="1"/>
              </p:cNvSpPr>
              <p:nvPr/>
            </p:nvSpPr>
            <p:spPr bwMode="auto">
              <a:xfrm>
                <a:off x="4119563"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2" name="Rectangle 15"/>
              <p:cNvSpPr>
                <a:spLocks noChangeArrowheads="1"/>
              </p:cNvSpPr>
              <p:nvPr/>
            </p:nvSpPr>
            <p:spPr bwMode="auto">
              <a:xfrm>
                <a:off x="3056464" y="4108450"/>
                <a:ext cx="999654"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3" name="AutoShape 17"/>
              <p:cNvSpPr>
                <a:spLocks/>
              </p:cNvSpPr>
              <p:nvPr/>
            </p:nvSpPr>
            <p:spPr bwMode="auto">
              <a:xfrm>
                <a:off x="6108700" y="5359801"/>
                <a:ext cx="315913" cy="715159"/>
              </a:xfrm>
              <a:prstGeom prst="rightBrace">
                <a:avLst>
                  <a:gd name="adj1" fmla="val 25084"/>
                  <a:gd name="adj2" fmla="val 50000"/>
                </a:avLst>
              </a:prstGeom>
              <a:noFill/>
              <a:ln w="19050">
                <a:solidFill>
                  <a:srgbClr val="FF0000"/>
                </a:solidFill>
                <a:round/>
                <a:headEnd/>
                <a:tailEnd/>
              </a:ln>
            </p:spPr>
            <p:txBody>
              <a:bodyPr tIns="91440" bIns="91440" anchor="ctr">
                <a:spAutoFit/>
              </a:bodyPr>
              <a:lstStyle/>
              <a:p>
                <a:endParaRPr lang="en-IE">
                  <a:latin typeface="+mj-lt"/>
                </a:endParaRPr>
              </a:p>
            </p:txBody>
          </p:sp>
        </p:gr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lstStyle/>
          <a:p>
            <a:pPr eaLnBrk="1" hangingPunct="1"/>
            <a:r>
              <a:rPr lang="en-US" dirty="0" smtClean="0"/>
              <a:t>Design tool for creating, editing, duplicating and deleting browses</a:t>
            </a:r>
          </a:p>
          <a:p>
            <a:pPr eaLnBrk="1" hangingPunct="1"/>
            <a:r>
              <a:rPr lang="en-IE" dirty="0" smtClean="0"/>
              <a:t>.NET UI program</a:t>
            </a:r>
          </a:p>
          <a:p>
            <a:pPr eaLnBrk="1" hangingPunct="1"/>
            <a:r>
              <a:rPr lang="en-IE" dirty="0" smtClean="0"/>
              <a:t>Import and</a:t>
            </a:r>
            <a:br>
              <a:rPr lang="en-IE" dirty="0" smtClean="0"/>
            </a:br>
            <a:r>
              <a:rPr lang="en-IE" dirty="0" smtClean="0"/>
              <a:t>export browses</a:t>
            </a:r>
          </a:p>
          <a:p>
            <a:pPr eaLnBrk="1" hangingPunct="1"/>
            <a:r>
              <a:rPr lang="en-IE" dirty="0" smtClean="0"/>
              <a:t>Run stand-alone</a:t>
            </a:r>
          </a:p>
          <a:p>
            <a:pPr eaLnBrk="1" hangingPunct="1"/>
            <a:r>
              <a:rPr lang="en-IE" dirty="0" smtClean="0"/>
              <a:t>Run as a lookup</a:t>
            </a:r>
            <a:br>
              <a:rPr lang="en-IE" dirty="0" smtClean="0"/>
            </a:br>
            <a:r>
              <a:rPr lang="en-IE" dirty="0" smtClean="0"/>
              <a:t>on custom fields</a:t>
            </a:r>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Browse Maintenance</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CUST_BRWS_0</a:t>
            </a:r>
            <a:fld id="{68641357-CBD2-4295-BBB4-50E78939FA4D}" type="slidenum">
              <a:rPr lang="en-US" smtClean="0"/>
              <a:pPr/>
              <a:t>4</a:t>
            </a:fld>
            <a:r>
              <a:rPr lang="en-US" dirty="0" smtClean="0"/>
              <a:t>0</a:t>
            </a:r>
          </a:p>
        </p:txBody>
      </p:sp>
      <p:pic>
        <p:nvPicPr>
          <p:cNvPr id="6149" name="Picture 4" descr="BrowseMaintenanceNetUI"/>
          <p:cNvPicPr>
            <a:picLocks noChangeAspect="1" noChangeArrowheads="1"/>
          </p:cNvPicPr>
          <p:nvPr/>
        </p:nvPicPr>
        <p:blipFill>
          <a:blip r:embed="rId3" cstate="print"/>
          <a:srcRect/>
          <a:stretch>
            <a:fillRect/>
          </a:stretch>
        </p:blipFill>
        <p:spPr bwMode="auto">
          <a:xfrm>
            <a:off x="3949765" y="2264799"/>
            <a:ext cx="4883150" cy="326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Levels of Data</a:t>
            </a:r>
          </a:p>
        </p:txBody>
      </p:sp>
      <p:sp>
        <p:nvSpPr>
          <p:cNvPr id="43010" name="Footer Placeholder 3"/>
          <p:cNvSpPr>
            <a:spLocks noGrp="1"/>
          </p:cNvSpPr>
          <p:nvPr>
            <p:ph type="ftr" sz="quarter" idx="10"/>
          </p:nvPr>
        </p:nvSpPr>
        <p:spPr>
          <a:noFill/>
        </p:spPr>
        <p:txBody>
          <a:bodyPr/>
          <a:lstStyle/>
          <a:p>
            <a:r>
              <a:rPr lang="en-US" smtClean="0"/>
              <a:t>CUST_DB_180</a:t>
            </a:r>
          </a:p>
        </p:txBody>
      </p:sp>
      <p:sp>
        <p:nvSpPr>
          <p:cNvPr id="5" name="Rectangle 3"/>
          <p:cNvSpPr>
            <a:spLocks noGrp="1" noChangeArrowheads="1"/>
          </p:cNvSpPr>
          <p:nvPr>
            <p:ph idx="1"/>
          </p:nvPr>
        </p:nvSpPr>
        <p:spPr>
          <a:xfrm>
            <a:off x="457200" y="891610"/>
            <a:ext cx="8229600" cy="5115246"/>
          </a:xfrm>
        </p:spPr>
        <p:txBody>
          <a:bodyPr lIns="90000" rIns="90000">
            <a:sp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smtClean="0"/>
              <a:t>System-wide</a:t>
            </a:r>
            <a:endParaRPr lang="en-US" sz="2400" dirty="0" smtClean="0"/>
          </a:p>
          <a:p>
            <a:pPr marL="365760"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Users, Menus, Countries, Currencies, Languages, Messages, Tax Zones,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Shared Set</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Chart of accounts, suppliers, exchange rates,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Domain </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Base currency, GL calendar, operational data, items, locations,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Entity/Company </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Transactions, own bank account number, … (primarily Financial-only data)</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Entities must be unique across domains</a:t>
            </a:r>
            <a:endParaRPr lang="en-GB"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457200" y="891610"/>
            <a:ext cx="8229600" cy="954107"/>
          </a:xfrm>
        </p:spPr>
        <p:txBody>
          <a:bodyPr lIns="90000" rIns="90000">
            <a:spAutoFit/>
          </a:bodyPr>
          <a:lstStyle/>
          <a:p>
            <a:pPr marL="0" indent="0"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Instead of replicating (</a:t>
            </a:r>
            <a:r>
              <a:rPr lang="en-GB" dirty="0" err="1" smtClean="0"/>
              <a:t>DataSync</a:t>
            </a:r>
            <a:r>
              <a:rPr lang="en-GB" smtClean="0"/>
              <a:t>), multiple entities can use </a:t>
            </a:r>
            <a:r>
              <a:rPr lang="en-GB" smtClean="0">
                <a:solidFill>
                  <a:schemeClr val="hlink"/>
                </a:solidFill>
              </a:rPr>
              <a:t>Shared </a:t>
            </a:r>
            <a:r>
              <a:rPr lang="en-GB" dirty="0" smtClean="0">
                <a:solidFill>
                  <a:schemeClr val="hlink"/>
                </a:solidFill>
              </a:rPr>
              <a:t>Sets</a:t>
            </a:r>
            <a:r>
              <a:rPr lang="en-GB" dirty="0" smtClean="0"/>
              <a:t> </a:t>
            </a:r>
            <a:r>
              <a:rPr lang="en-GB" smtClean="0"/>
              <a:t>of data</a:t>
            </a:r>
            <a:endParaRPr lang="en-GB" dirty="0" smtClean="0"/>
          </a:p>
        </p:txBody>
      </p:sp>
      <p:sp>
        <p:nvSpPr>
          <p:cNvPr id="44034"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 Data</a:t>
            </a:r>
          </a:p>
        </p:txBody>
      </p:sp>
      <p:sp>
        <p:nvSpPr>
          <p:cNvPr id="44050" name="Footer Placeholder 3"/>
          <p:cNvSpPr>
            <a:spLocks noGrp="1"/>
          </p:cNvSpPr>
          <p:nvPr>
            <p:ph type="ftr" sz="quarter" idx="10"/>
          </p:nvPr>
        </p:nvSpPr>
        <p:spPr>
          <a:noFill/>
        </p:spPr>
        <p:txBody>
          <a:bodyPr/>
          <a:lstStyle/>
          <a:p>
            <a:r>
              <a:rPr lang="en-US" smtClean="0"/>
              <a:t>CUST_DB_190</a:t>
            </a:r>
          </a:p>
        </p:txBody>
      </p:sp>
      <p:sp>
        <p:nvSpPr>
          <p:cNvPr id="44036" name="Rectangle 4"/>
          <p:cNvSpPr>
            <a:spLocks noChangeArrowheads="1"/>
          </p:cNvSpPr>
          <p:nvPr/>
        </p:nvSpPr>
        <p:spPr bwMode="auto">
          <a:xfrm>
            <a:off x="925513"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1</a:t>
            </a:r>
          </a:p>
        </p:txBody>
      </p:sp>
      <p:sp>
        <p:nvSpPr>
          <p:cNvPr id="44037" name="Rectangle 5"/>
          <p:cNvSpPr>
            <a:spLocks noChangeArrowheads="1"/>
          </p:cNvSpPr>
          <p:nvPr/>
        </p:nvSpPr>
        <p:spPr bwMode="auto">
          <a:xfrm>
            <a:off x="23590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2</a:t>
            </a:r>
          </a:p>
        </p:txBody>
      </p:sp>
      <p:sp>
        <p:nvSpPr>
          <p:cNvPr id="44038" name="Rectangle 6"/>
          <p:cNvSpPr>
            <a:spLocks noChangeArrowheads="1"/>
          </p:cNvSpPr>
          <p:nvPr/>
        </p:nvSpPr>
        <p:spPr bwMode="auto">
          <a:xfrm>
            <a:off x="37941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3</a:t>
            </a:r>
          </a:p>
        </p:txBody>
      </p:sp>
      <p:sp>
        <p:nvSpPr>
          <p:cNvPr id="44039" name="Rectangle 7"/>
          <p:cNvSpPr>
            <a:spLocks noChangeArrowheads="1"/>
          </p:cNvSpPr>
          <p:nvPr/>
        </p:nvSpPr>
        <p:spPr bwMode="auto">
          <a:xfrm>
            <a:off x="5227638" y="5138849"/>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4</a:t>
            </a:r>
          </a:p>
        </p:txBody>
      </p:sp>
      <p:sp>
        <p:nvSpPr>
          <p:cNvPr id="44040" name="Rectangle 8"/>
          <p:cNvSpPr>
            <a:spLocks noChangeArrowheads="1"/>
          </p:cNvSpPr>
          <p:nvPr/>
        </p:nvSpPr>
        <p:spPr bwMode="auto">
          <a:xfrm>
            <a:off x="6662738"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5</a:t>
            </a:r>
          </a:p>
        </p:txBody>
      </p:sp>
      <p:sp>
        <p:nvSpPr>
          <p:cNvPr id="44041" name="Text Box 9"/>
          <p:cNvSpPr txBox="1">
            <a:spLocks noChangeArrowheads="1"/>
          </p:cNvSpPr>
          <p:nvPr/>
        </p:nvSpPr>
        <p:spPr bwMode="auto">
          <a:xfrm>
            <a:off x="2663825" y="2184511"/>
            <a:ext cx="1722244"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300 Revenues</a:t>
            </a:r>
          </a:p>
        </p:txBody>
      </p:sp>
      <p:sp>
        <p:nvSpPr>
          <p:cNvPr id="44042" name="Line 10"/>
          <p:cNvSpPr>
            <a:spLocks noChangeShapeType="1"/>
          </p:cNvSpPr>
          <p:nvPr/>
        </p:nvSpPr>
        <p:spPr bwMode="auto">
          <a:xfrm flipV="1">
            <a:off x="1561288" y="3817088"/>
            <a:ext cx="96926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3" name="Line 11"/>
          <p:cNvSpPr>
            <a:spLocks noChangeShapeType="1"/>
          </p:cNvSpPr>
          <p:nvPr/>
        </p:nvSpPr>
        <p:spPr bwMode="auto">
          <a:xfrm flipH="1" flipV="1">
            <a:off x="2964174" y="3827720"/>
            <a:ext cx="45719" cy="1297171"/>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4" name="Line 12"/>
          <p:cNvSpPr>
            <a:spLocks noChangeShapeType="1"/>
          </p:cNvSpPr>
          <p:nvPr/>
        </p:nvSpPr>
        <p:spPr bwMode="auto">
          <a:xfrm flipH="1" flipV="1">
            <a:off x="3487479" y="3817088"/>
            <a:ext cx="96734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5" name="Line 13"/>
          <p:cNvSpPr>
            <a:spLocks noChangeShapeType="1"/>
          </p:cNvSpPr>
          <p:nvPr/>
        </p:nvSpPr>
        <p:spPr bwMode="auto">
          <a:xfrm flipV="1">
            <a:off x="5891212" y="3817088"/>
            <a:ext cx="435159" cy="1312236"/>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6" name="Line 14"/>
          <p:cNvSpPr>
            <a:spLocks noChangeShapeType="1"/>
          </p:cNvSpPr>
          <p:nvPr/>
        </p:nvSpPr>
        <p:spPr bwMode="auto">
          <a:xfrm flipH="1" flipV="1">
            <a:off x="6532563" y="3825986"/>
            <a:ext cx="752475" cy="130333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7" name="Text Box 15"/>
          <p:cNvSpPr txBox="1">
            <a:spLocks noChangeArrowheads="1"/>
          </p:cNvSpPr>
          <p:nvPr/>
        </p:nvSpPr>
        <p:spPr bwMode="auto">
          <a:xfrm>
            <a:off x="1222375" y="3197336"/>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1</a:t>
            </a:r>
          </a:p>
        </p:txBody>
      </p:sp>
      <p:sp>
        <p:nvSpPr>
          <p:cNvPr id="44048" name="Text Box 16"/>
          <p:cNvSpPr txBox="1">
            <a:spLocks noChangeArrowheads="1"/>
          </p:cNvSpPr>
          <p:nvPr/>
        </p:nvSpPr>
        <p:spPr bwMode="auto">
          <a:xfrm>
            <a:off x="6196013" y="2181336"/>
            <a:ext cx="1603622"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220 Liabilities</a:t>
            </a:r>
          </a:p>
        </p:txBody>
      </p:sp>
      <p:sp>
        <p:nvSpPr>
          <p:cNvPr id="44049" name="Text Box 17"/>
          <p:cNvSpPr txBox="1">
            <a:spLocks noChangeArrowheads="1"/>
          </p:cNvSpPr>
          <p:nvPr/>
        </p:nvSpPr>
        <p:spPr bwMode="auto">
          <a:xfrm>
            <a:off x="4699000" y="3194161"/>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891610"/>
            <a:ext cx="8229600" cy="5176802"/>
          </a:xfrm>
        </p:spPr>
        <p:txBody>
          <a:bodyPr lIns="90000" rIns="90000">
            <a:spAutoFit/>
          </a:bodyPr>
          <a:lstStyle/>
          <a:p>
            <a:pPr marL="338138" indent="-338138"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Data that is published as a Shared Set: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GL 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Sub-Account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Cost </a:t>
            </a:r>
            <a:r>
              <a:rPr lang="en-GB" dirty="0" err="1" smtClean="0"/>
              <a:t>Center</a:t>
            </a:r>
            <a:endParaRPr lang="en-GB" dirty="0" smtClean="0"/>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Project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Supplier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Customer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Daybook</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Exchange Rate</a:t>
            </a:r>
          </a:p>
          <a:p>
            <a:pPr marL="338138" indent="-338138"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Note: All of the above data is replicated!</a:t>
            </a:r>
            <a:endParaRPr lang="en-GB" dirty="0" smtClean="0"/>
          </a:p>
        </p:txBody>
      </p:sp>
      <p:sp>
        <p:nvSpPr>
          <p:cNvPr id="45058"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a:t>
            </a:r>
          </a:p>
        </p:txBody>
      </p:sp>
      <p:sp>
        <p:nvSpPr>
          <p:cNvPr id="45063" name="Footer Placeholder 3"/>
          <p:cNvSpPr>
            <a:spLocks noGrp="1"/>
          </p:cNvSpPr>
          <p:nvPr>
            <p:ph type="ftr" sz="quarter" idx="10"/>
          </p:nvPr>
        </p:nvSpPr>
        <p:spPr>
          <a:noFill/>
        </p:spPr>
        <p:txBody>
          <a:bodyPr/>
          <a:lstStyle/>
          <a:p>
            <a:r>
              <a:rPr lang="en-US" smtClean="0"/>
              <a:t>CUST_DB_200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Domain</a:t>
            </a:r>
          </a:p>
        </p:txBody>
      </p:sp>
      <p:sp>
        <p:nvSpPr>
          <p:cNvPr id="46087" name="Footer Placeholder 3"/>
          <p:cNvSpPr>
            <a:spLocks noGrp="1"/>
          </p:cNvSpPr>
          <p:nvPr>
            <p:ph type="ftr" sz="quarter" idx="10"/>
          </p:nvPr>
        </p:nvSpPr>
        <p:spPr>
          <a:noFill/>
        </p:spPr>
        <p:txBody>
          <a:bodyPr/>
          <a:lstStyle/>
          <a:p>
            <a:r>
              <a:rPr lang="en-US" smtClean="0"/>
              <a:t>CUST_DB_210</a:t>
            </a:r>
          </a:p>
        </p:txBody>
      </p:sp>
      <p:grpSp>
        <p:nvGrpSpPr>
          <p:cNvPr id="8" name="Group 7"/>
          <p:cNvGrpSpPr/>
          <p:nvPr/>
        </p:nvGrpSpPr>
        <p:grpSpPr>
          <a:xfrm>
            <a:off x="642938" y="1172120"/>
            <a:ext cx="7858125" cy="4657844"/>
            <a:chOff x="642938" y="1395413"/>
            <a:chExt cx="7858125" cy="4657844"/>
          </a:xfrm>
        </p:grpSpPr>
        <p:pic>
          <p:nvPicPr>
            <p:cNvPr id="46082" name="Picture 2"/>
            <p:cNvPicPr>
              <a:picLocks noChangeAspect="1" noChangeArrowheads="1"/>
            </p:cNvPicPr>
            <p:nvPr/>
          </p:nvPicPr>
          <p:blipFill>
            <a:blip r:embed="rId3" cstate="print"/>
            <a:srcRect/>
            <a:stretch>
              <a:fillRect/>
            </a:stretch>
          </p:blipFill>
          <p:spPr bwMode="auto">
            <a:xfrm>
              <a:off x="642938" y="1395413"/>
              <a:ext cx="7858125" cy="4371975"/>
            </a:xfrm>
            <a:prstGeom prst="rect">
              <a:avLst/>
            </a:prstGeom>
            <a:noFill/>
            <a:ln w="19050" algn="ctr">
              <a:noFill/>
              <a:miter lim="800000"/>
              <a:headEnd/>
              <a:tailEnd/>
            </a:ln>
          </p:spPr>
        </p:pic>
        <p:sp>
          <p:nvSpPr>
            <p:cNvPr id="46084" name="Text Box 4"/>
            <p:cNvSpPr txBox="1">
              <a:spLocks noChangeArrowheads="1"/>
            </p:cNvSpPr>
            <p:nvPr/>
          </p:nvSpPr>
          <p:spPr bwMode="auto">
            <a:xfrm>
              <a:off x="1508124" y="5253038"/>
              <a:ext cx="5275447" cy="800219"/>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000">
                  <a:latin typeface="+mj-lt"/>
                </a:rPr>
                <a:t>Each </a:t>
              </a:r>
              <a:r>
                <a:rPr lang="en-US" sz="2000" smtClean="0">
                  <a:latin typeface="+mj-lt"/>
                </a:rPr>
                <a:t>domain </a:t>
              </a:r>
              <a:r>
                <a:rPr lang="en-US" sz="2000">
                  <a:latin typeface="+mj-lt"/>
                </a:rPr>
                <a:t>points to a specific shared set code for each shared set type</a:t>
              </a:r>
            </a:p>
          </p:txBody>
        </p:sp>
        <p:sp>
          <p:nvSpPr>
            <p:cNvPr id="46085" name="Oval 5"/>
            <p:cNvSpPr>
              <a:spLocks noChangeArrowheads="1"/>
            </p:cNvSpPr>
            <p:nvPr/>
          </p:nvSpPr>
          <p:spPr bwMode="auto">
            <a:xfrm>
              <a:off x="1582738" y="3319463"/>
              <a:ext cx="1014412"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sp>
          <p:nvSpPr>
            <p:cNvPr id="46086" name="Oval 6"/>
            <p:cNvSpPr>
              <a:spLocks noChangeArrowheads="1"/>
            </p:cNvSpPr>
            <p:nvPr/>
          </p:nvSpPr>
          <p:spPr bwMode="auto">
            <a:xfrm>
              <a:off x="5080000" y="3335338"/>
              <a:ext cx="1014413"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1073169" y="1060217"/>
            <a:ext cx="6973888" cy="48958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
        <p:nvSpPr>
          <p:cNvPr id="47107"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Entity</a:t>
            </a:r>
          </a:p>
        </p:txBody>
      </p:sp>
      <p:sp>
        <p:nvSpPr>
          <p:cNvPr id="47109" name="Footer Placeholder 3"/>
          <p:cNvSpPr>
            <a:spLocks noGrp="1"/>
          </p:cNvSpPr>
          <p:nvPr>
            <p:ph type="ftr" sz="quarter" idx="10"/>
          </p:nvPr>
        </p:nvSpPr>
        <p:spPr>
          <a:noFill/>
        </p:spPr>
        <p:txBody>
          <a:bodyPr/>
          <a:lstStyle/>
          <a:p>
            <a:r>
              <a:rPr lang="en-US" smtClean="0"/>
              <a:t>CUST_DB_220</a:t>
            </a:r>
          </a:p>
        </p:txBody>
      </p:sp>
      <p:sp>
        <p:nvSpPr>
          <p:cNvPr id="47108" name="Text Box 4"/>
          <p:cNvSpPr txBox="1">
            <a:spLocks noChangeArrowheads="1"/>
          </p:cNvSpPr>
          <p:nvPr/>
        </p:nvSpPr>
        <p:spPr bwMode="auto">
          <a:xfrm>
            <a:off x="1965344" y="4976580"/>
            <a:ext cx="4979988" cy="8128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2000">
                <a:latin typeface="+mj-lt"/>
              </a:rPr>
              <a:t>Each </a:t>
            </a:r>
            <a:r>
              <a:rPr lang="en-US" sz="2000" smtClean="0">
                <a:latin typeface="+mj-lt"/>
              </a:rPr>
              <a:t>entity </a:t>
            </a:r>
            <a:r>
              <a:rPr lang="en-US" sz="2000">
                <a:latin typeface="+mj-lt"/>
              </a:rPr>
              <a:t>points to a specific shared set code for each shared set type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Browses on Entity Data</a:t>
            </a:r>
          </a:p>
        </p:txBody>
      </p:sp>
      <p:sp>
        <p:nvSpPr>
          <p:cNvPr id="48130" name="Footer Placeholder 3"/>
          <p:cNvSpPr>
            <a:spLocks noGrp="1"/>
          </p:cNvSpPr>
          <p:nvPr>
            <p:ph type="ftr" sz="quarter" idx="10"/>
          </p:nvPr>
        </p:nvSpPr>
        <p:spPr>
          <a:noFill/>
        </p:spPr>
        <p:txBody>
          <a:bodyPr/>
          <a:lstStyle/>
          <a:p>
            <a:r>
              <a:rPr lang="en-US" smtClean="0"/>
              <a:t>CUST_DB_230</a:t>
            </a:r>
          </a:p>
        </p:txBody>
      </p:sp>
      <p:pic>
        <p:nvPicPr>
          <p:cNvPr id="48132" name="Picture 4"/>
          <p:cNvPicPr>
            <a:picLocks noChangeAspect="1" noChangeArrowheads="1"/>
          </p:cNvPicPr>
          <p:nvPr/>
        </p:nvPicPr>
        <p:blipFill>
          <a:blip r:embed="rId3" cstate="print"/>
          <a:srcRect/>
          <a:stretch>
            <a:fillRect/>
          </a:stretch>
        </p:blipFill>
        <p:spPr bwMode="auto">
          <a:xfrm>
            <a:off x="557213" y="1900238"/>
            <a:ext cx="8035925" cy="2490787"/>
          </a:xfrm>
          <a:prstGeom prst="rect">
            <a:avLst/>
          </a:prstGeom>
          <a:noFill/>
          <a:ln w="9525" algn="ctr">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Browses on Shared Set Data</a:t>
            </a:r>
          </a:p>
        </p:txBody>
      </p:sp>
      <p:sp>
        <p:nvSpPr>
          <p:cNvPr id="49154" name="Footer Placeholder 3"/>
          <p:cNvSpPr>
            <a:spLocks noGrp="1"/>
          </p:cNvSpPr>
          <p:nvPr>
            <p:ph type="ftr" sz="quarter" idx="10"/>
          </p:nvPr>
        </p:nvSpPr>
        <p:spPr>
          <a:noFill/>
        </p:spPr>
        <p:txBody>
          <a:bodyPr/>
          <a:lstStyle/>
          <a:p>
            <a:r>
              <a:rPr lang="en-US" smtClean="0"/>
              <a:t>CUST_DB_240</a:t>
            </a:r>
          </a:p>
        </p:txBody>
      </p:sp>
      <p:pic>
        <p:nvPicPr>
          <p:cNvPr id="49156" name="Picture 5"/>
          <p:cNvPicPr>
            <a:picLocks noChangeAspect="1" noChangeArrowheads="1"/>
          </p:cNvPicPr>
          <p:nvPr/>
        </p:nvPicPr>
        <p:blipFill>
          <a:blip r:embed="rId3" cstate="print"/>
          <a:srcRect/>
          <a:stretch>
            <a:fillRect/>
          </a:stretch>
        </p:blipFill>
        <p:spPr bwMode="auto">
          <a:xfrm>
            <a:off x="201613" y="2302932"/>
            <a:ext cx="8764587" cy="1562100"/>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Add left and right</a:t>
            </a:r>
            <a:br>
              <a:rPr lang="en-IE" dirty="0" smtClean="0"/>
            </a:br>
            <a:r>
              <a:rPr lang="en-IE" dirty="0" smtClean="0"/>
              <a:t>tables</a:t>
            </a:r>
          </a:p>
          <a:p>
            <a:pPr eaLnBrk="1" hangingPunct="1"/>
            <a:r>
              <a:rPr lang="en-IE" dirty="0" smtClean="0"/>
              <a:t>Include or exclude</a:t>
            </a:r>
            <a:br>
              <a:rPr lang="en-IE" dirty="0" smtClean="0"/>
            </a:br>
            <a:r>
              <a:rPr lang="en-IE" dirty="0" smtClean="0"/>
              <a:t>system tables</a:t>
            </a:r>
          </a:p>
          <a:p>
            <a:pPr eaLnBrk="1" hangingPunct="1"/>
            <a:r>
              <a:rPr lang="en-IE" dirty="0" smtClean="0"/>
              <a:t>Can include up to</a:t>
            </a:r>
            <a:br>
              <a:rPr lang="en-IE" dirty="0" smtClean="0"/>
            </a:br>
            <a:r>
              <a:rPr lang="en-IE" dirty="0" smtClean="0"/>
              <a:t>30 tables in a</a:t>
            </a:r>
            <a:br>
              <a:rPr lang="en-IE" dirty="0" smtClean="0"/>
            </a:br>
            <a:r>
              <a:rPr lang="en-IE" dirty="0" smtClean="0"/>
              <a:t>new browse</a:t>
            </a:r>
          </a:p>
          <a:p>
            <a:pPr eaLnBrk="1" hangingPunct="1"/>
            <a:r>
              <a:rPr lang="en-IE" dirty="0" smtClean="0"/>
              <a:t>Tables defined in</a:t>
            </a:r>
            <a:br>
              <a:rPr lang="en-IE" dirty="0" smtClean="0"/>
            </a:br>
            <a:r>
              <a:rPr lang="en-IE" sz="2200" dirty="0" smtClean="0">
                <a:latin typeface="Courier New" pitchFamily="49" charset="0"/>
              </a:rPr>
              <a:t>client-session.xml</a:t>
            </a:r>
          </a:p>
          <a:p>
            <a:pPr eaLnBrk="1" hangingPunct="1"/>
            <a:r>
              <a:rPr lang="en-IE" dirty="0" smtClean="0"/>
              <a:t>Restricted tables are not displayed</a:t>
            </a:r>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Creating a Browse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CUST_BRWS_0</a:t>
            </a:r>
            <a:fld id="{3755327F-DC56-47A8-8D55-0A87D425282B}" type="slidenum">
              <a:rPr lang="en-US" smtClean="0"/>
              <a:pPr/>
              <a:t>5</a:t>
            </a:fld>
            <a:r>
              <a:rPr lang="en-US" dirty="0" smtClean="0"/>
              <a:t>0</a:t>
            </a:r>
          </a:p>
        </p:txBody>
      </p:sp>
      <p:pic>
        <p:nvPicPr>
          <p:cNvPr id="7173" name="Picture 5" descr="selectdbtables"/>
          <p:cNvPicPr>
            <a:picLocks noChangeAspect="1" noChangeArrowheads="1"/>
          </p:cNvPicPr>
          <p:nvPr/>
        </p:nvPicPr>
        <p:blipFill>
          <a:blip r:embed="rId3" cstate="print"/>
          <a:srcRect/>
          <a:stretch>
            <a:fillRect/>
          </a:stretch>
        </p:blipFill>
        <p:spPr bwMode="auto">
          <a:xfrm>
            <a:off x="4214813" y="1403746"/>
            <a:ext cx="4475162"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IE" dirty="0" smtClean="0"/>
              <a:t>Right-click Table Area</a:t>
            </a:r>
          </a:p>
          <a:p>
            <a:pPr eaLnBrk="1" hangingPunct="1"/>
            <a:r>
              <a:rPr lang="en-IE" dirty="0" smtClean="0"/>
              <a:t>Select or deselect custom QAD fields</a:t>
            </a:r>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Selecting Fields</a:t>
            </a:r>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CUST_BRWS_0</a:t>
            </a:r>
            <a:fld id="{D77CC420-D6D6-4970-970A-C7E0CDB039B6}" type="slidenum">
              <a:rPr lang="en-US" smtClean="0"/>
              <a:pPr/>
              <a:t>6</a:t>
            </a:fld>
            <a:r>
              <a:rPr lang="en-US" smtClean="0"/>
              <a:t>0</a:t>
            </a:r>
          </a:p>
        </p:txBody>
      </p:sp>
      <p:pic>
        <p:nvPicPr>
          <p:cNvPr id="8197" name="Picture 7" descr="Select Fields"/>
          <p:cNvPicPr>
            <a:picLocks noChangeAspect="1" noChangeArrowheads="1"/>
          </p:cNvPicPr>
          <p:nvPr/>
        </p:nvPicPr>
        <p:blipFill>
          <a:blip r:embed="rId3" cstate="print"/>
          <a:srcRect/>
          <a:stretch>
            <a:fillRect/>
          </a:stretch>
        </p:blipFill>
        <p:spPr bwMode="auto">
          <a:xfrm>
            <a:off x="1874987" y="2146644"/>
            <a:ext cx="5376862" cy="375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Add fields to the browse using the Query tab</a:t>
            </a:r>
          </a:p>
          <a:p>
            <a:r>
              <a:rPr lang="en-US" dirty="0" smtClean="0"/>
              <a:t>Set field Sort and Include properties</a:t>
            </a:r>
          </a:p>
          <a:p>
            <a:r>
              <a:rPr lang="en-US" dirty="0" smtClean="0"/>
              <a:t>Set field filters</a:t>
            </a:r>
          </a:p>
          <a:p>
            <a:r>
              <a:rPr lang="en-US" dirty="0" smtClean="0"/>
              <a:t>View and modify field properties</a:t>
            </a:r>
          </a:p>
          <a:p>
            <a:pPr>
              <a:buNone/>
            </a:pPr>
            <a:endParaRPr lang="en-US" dirty="0"/>
          </a:p>
        </p:txBody>
      </p:sp>
      <p:sp>
        <p:nvSpPr>
          <p:cNvPr id="6" name="Title 5"/>
          <p:cNvSpPr>
            <a:spLocks noGrp="1"/>
          </p:cNvSpPr>
          <p:nvPr>
            <p:ph type="title"/>
          </p:nvPr>
        </p:nvSpPr>
        <p:spPr/>
        <p:txBody>
          <a:bodyPr>
            <a:normAutofit/>
          </a:bodyPr>
          <a:lstStyle/>
          <a:p>
            <a:r>
              <a:rPr lang="en-US" dirty="0" smtClean="0"/>
              <a:t>Using the Query Tab</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CUST_BRWS_0</a:t>
            </a:r>
            <a:fld id="{8BFB16AD-1014-4EF6-92A8-3EE27CBDFBB7}" type="slidenum">
              <a:rPr lang="en-US" smtClean="0"/>
              <a:pPr/>
              <a:t>7</a:t>
            </a:fld>
            <a:r>
              <a:rPr lang="en-US" smtClean="0"/>
              <a:t>0</a:t>
            </a:r>
          </a:p>
        </p:txBody>
      </p:sp>
      <p:pic>
        <p:nvPicPr>
          <p:cNvPr id="9221" name="Picture 6" descr="query_tab"/>
          <p:cNvPicPr>
            <a:picLocks noChangeAspect="1" noChangeArrowheads="1"/>
          </p:cNvPicPr>
          <p:nvPr/>
        </p:nvPicPr>
        <p:blipFill>
          <a:blip r:embed="rId3" cstate="print"/>
          <a:srcRect/>
          <a:stretch>
            <a:fillRect/>
          </a:stretch>
        </p:blipFill>
        <p:spPr bwMode="auto">
          <a:xfrm>
            <a:off x="1098699" y="3379471"/>
            <a:ext cx="6932613" cy="227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Specify a label term from the label master table</a:t>
            </a:r>
          </a:p>
          <a:p>
            <a:r>
              <a:rPr lang="en-US" dirty="0" smtClean="0"/>
              <a:t>Sort order if column is set to Ascending</a:t>
            </a:r>
          </a:p>
          <a:p>
            <a:r>
              <a:rPr lang="en-US" dirty="0" smtClean="0"/>
              <a:t>Expressions for local variables</a:t>
            </a:r>
          </a:p>
          <a:p>
            <a:r>
              <a:rPr lang="en-US" dirty="0" smtClean="0"/>
              <a:t>Data Types for local variables</a:t>
            </a:r>
          </a:p>
          <a:p>
            <a:r>
              <a:rPr lang="en-US" dirty="0" smtClean="0"/>
              <a:t>Format</a:t>
            </a:r>
            <a:br>
              <a:rPr lang="en-US" dirty="0" smtClean="0"/>
            </a:br>
            <a:r>
              <a:rPr lang="en-US" dirty="0" smtClean="0"/>
              <a:t>depends</a:t>
            </a:r>
            <a:br>
              <a:rPr lang="en-US" dirty="0" smtClean="0"/>
            </a:br>
            <a:r>
              <a:rPr lang="en-US" dirty="0" smtClean="0"/>
              <a:t>on data type</a:t>
            </a:r>
          </a:p>
          <a:p>
            <a:r>
              <a:rPr lang="en-US" dirty="0" smtClean="0"/>
              <a:t>Display</a:t>
            </a:r>
            <a:br>
              <a:rPr lang="en-US" dirty="0" smtClean="0"/>
            </a:br>
            <a:r>
              <a:rPr lang="en-US" dirty="0" smtClean="0"/>
              <a:t>length</a:t>
            </a:r>
          </a:p>
          <a:p>
            <a:endParaRPr lang="en-US" dirty="0"/>
          </a:p>
        </p:txBody>
      </p:sp>
      <p:sp>
        <p:nvSpPr>
          <p:cNvPr id="6" name="Title 5"/>
          <p:cNvSpPr>
            <a:spLocks noGrp="1"/>
          </p:cNvSpPr>
          <p:nvPr>
            <p:ph type="title"/>
          </p:nvPr>
        </p:nvSpPr>
        <p:spPr/>
        <p:txBody>
          <a:bodyPr>
            <a:normAutofit/>
          </a:bodyPr>
          <a:lstStyle/>
          <a:p>
            <a:r>
              <a:rPr lang="en-US" dirty="0" smtClean="0"/>
              <a:t>Field Properties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CUST_BRWS_0</a:t>
            </a:r>
            <a:fld id="{073F34FB-0E7A-49D6-BEA6-EA3C477AFB1D}" type="slidenum">
              <a:rPr lang="en-US" smtClean="0"/>
              <a:pPr/>
              <a:t>8</a:t>
            </a:fld>
            <a:r>
              <a:rPr lang="en-US" smtClean="0"/>
              <a:t>0</a:t>
            </a:r>
          </a:p>
        </p:txBody>
      </p:sp>
      <p:pic>
        <p:nvPicPr>
          <p:cNvPr id="10245" name="Picture 8" descr="fieldproperties"/>
          <p:cNvPicPr>
            <a:picLocks noChangeAspect="1" noChangeArrowheads="1"/>
          </p:cNvPicPr>
          <p:nvPr/>
        </p:nvPicPr>
        <p:blipFill>
          <a:blip r:embed="rId3" cstate="print"/>
          <a:srcRect/>
          <a:stretch>
            <a:fillRect/>
          </a:stretch>
        </p:blipFill>
        <p:spPr bwMode="auto">
          <a:xfrm>
            <a:off x="3368461" y="3531443"/>
            <a:ext cx="5200650"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IE" smtClean="0"/>
              <a:t>Name and description for the browse</a:t>
            </a:r>
          </a:p>
          <a:p>
            <a:pPr eaLnBrk="1" hangingPunct="1"/>
            <a:r>
              <a:rPr lang="en-IE" smtClean="0"/>
              <a:t>Optionally restrict access to the browse</a:t>
            </a:r>
          </a:p>
          <a:p>
            <a:pPr eaLnBrk="1" hangingPunct="1"/>
            <a:r>
              <a:rPr lang="en-IE" smtClean="0"/>
              <a:t>Join the browse tables to the global domain</a:t>
            </a:r>
          </a:p>
          <a:p>
            <a:pPr eaLnBrk="1" hangingPunct="1"/>
            <a:r>
              <a:rPr lang="en-IE" smtClean="0"/>
              <a:t>Specify the value returned by double-clicking on a browse row</a:t>
            </a:r>
          </a:p>
          <a:p>
            <a:pPr eaLnBrk="1" hangingPunct="1"/>
            <a:endParaRPr lang="en-IE" smtClean="0"/>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Header Data Tab</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CUST_BRWS_0</a:t>
            </a:r>
            <a:fld id="{E185D551-C3FE-472D-BAE9-4FDA78951B7E}" type="slidenum">
              <a:rPr lang="en-US" smtClean="0"/>
              <a:pPr/>
              <a:t>9</a:t>
            </a:fld>
            <a:r>
              <a:rPr lang="en-US" smtClean="0"/>
              <a:t>0</a:t>
            </a:r>
          </a:p>
        </p:txBody>
      </p:sp>
      <p:pic>
        <p:nvPicPr>
          <p:cNvPr id="11269" name="Picture 6" descr="headerdata"/>
          <p:cNvPicPr>
            <a:picLocks noChangeAspect="1" noChangeArrowheads="1"/>
          </p:cNvPicPr>
          <p:nvPr/>
        </p:nvPicPr>
        <p:blipFill>
          <a:blip r:embed="rId3" cstate="print"/>
          <a:srcRect/>
          <a:stretch>
            <a:fillRect/>
          </a:stretch>
        </p:blipFill>
        <p:spPr bwMode="auto">
          <a:xfrm>
            <a:off x="1844824" y="3605822"/>
            <a:ext cx="543877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16080</TotalTime>
  <Words>2152</Words>
  <Application>Microsoft Office PowerPoint</Application>
  <PresentationFormat>On-screen Show (4:3)</PresentationFormat>
  <Paragraphs>560</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2012 Enterprise Edition Customization</vt:lpstr>
      <vt:lpstr>Slide 2</vt:lpstr>
      <vt:lpstr>Browse Maintenance</vt:lpstr>
      <vt:lpstr>Browse Maintenance</vt:lpstr>
      <vt:lpstr>Creating a Browse</vt:lpstr>
      <vt:lpstr>Selecting Fields</vt:lpstr>
      <vt:lpstr>Using the Query Tab</vt:lpstr>
      <vt:lpstr>Field Properties</vt:lpstr>
      <vt:lpstr>Header Data Tab</vt:lpstr>
      <vt:lpstr>Other Browse Options</vt:lpstr>
      <vt:lpstr>Performance Considerations</vt:lpstr>
      <vt:lpstr>Table Joins</vt:lpstr>
      <vt:lpstr>Exporting Browses</vt:lpstr>
      <vt:lpstr>Importing Browses</vt:lpstr>
      <vt:lpstr>Deleting Multiple Browses</vt:lpstr>
      <vt:lpstr>Browse Link Maintenance</vt:lpstr>
      <vt:lpstr>Creating a Browse Link</vt:lpstr>
      <vt:lpstr>Browse URL Maintenance</vt:lpstr>
      <vt:lpstr>Creating a URL Link to a Program</vt:lpstr>
      <vt:lpstr>Creating a Browse Link to a Web Page</vt:lpstr>
      <vt:lpstr>Creating a Browse Link to a Web Page</vt:lpstr>
      <vt:lpstr>Creating a Browse Link to Financials</vt:lpstr>
      <vt:lpstr>Slide 23</vt:lpstr>
      <vt:lpstr>Database – New Tables </vt:lpstr>
      <vt:lpstr>Terminology Mapping</vt:lpstr>
      <vt:lpstr>Database – Fields in New Tables</vt:lpstr>
      <vt:lpstr>Database – Fields in New Tables</vt:lpstr>
      <vt:lpstr>Database – Fields in New Tables</vt:lpstr>
      <vt:lpstr>Database – Fields in New Tables</vt:lpstr>
      <vt:lpstr>Data Replication/Data Ownership</vt:lpstr>
      <vt:lpstr>Data Replication/Data Ownership</vt:lpstr>
      <vt:lpstr>Data Replication/Data Ownership</vt:lpstr>
      <vt:lpstr>Data Replication/Data Ownership</vt:lpstr>
      <vt:lpstr>Data Replication/Data Ownership</vt:lpstr>
      <vt:lpstr>Data Replication/Data Ownership</vt:lpstr>
      <vt:lpstr>Replicated Tables</vt:lpstr>
      <vt:lpstr>Replicated Tables</vt:lpstr>
      <vt:lpstr>Replicated Tables</vt:lpstr>
      <vt:lpstr>Business Data Model</vt:lpstr>
      <vt:lpstr>Levels of Data</vt:lpstr>
      <vt:lpstr>Shared Set Data</vt:lpstr>
      <vt:lpstr>Shared Sets</vt:lpstr>
      <vt:lpstr>Shared Sets – Assignment to Domain</vt:lpstr>
      <vt:lpstr>Shared Sets – Assignment to Entity</vt:lpstr>
      <vt:lpstr>Browses on Entity Data</vt:lpstr>
      <vt:lpstr>Browses on Shared Set Data</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626</cp:revision>
  <cp:lastPrinted>1999-10-04T21:04:47Z</cp:lastPrinted>
  <dcterms:created xsi:type="dcterms:W3CDTF">1998-02-18T21:36:34Z</dcterms:created>
  <dcterms:modified xsi:type="dcterms:W3CDTF">2012-07-20T15:43:18Z</dcterms:modified>
</cp:coreProperties>
</file>