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2"/>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Lst>
  <p:sldSz cx="9144000" cy="6858000" type="screen4x3"/>
  <p:notesSz cx="6985000" cy="92710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90614" autoAdjust="0"/>
  </p:normalViewPr>
  <p:slideViewPr>
    <p:cSldViewPr>
      <p:cViewPr>
        <p:scale>
          <a:sx n="90" d="100"/>
          <a:sy n="90" d="100"/>
        </p:scale>
        <p:origin x="-384" y="-2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20"/>
        <p:guide pos="220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1"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56348"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1176338" y="696913"/>
            <a:ext cx="4632325" cy="34750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698804" y="4404033"/>
            <a:ext cx="5587393" cy="4171030"/>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1"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56348"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4B7284B9-A2F7-4BBE-BA3A-A5278C89D89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0728" y="4404033"/>
            <a:ext cx="5123546" cy="4171030"/>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r>
              <a:rPr lang="en-US" dirty="0" smtClean="0"/>
              <a:t>For example:</a:t>
            </a:r>
          </a:p>
          <a:p>
            <a:pPr marL="219525" indent="-219525" defTabSz="878098" eaLnBrk="1" hangingPunct="1"/>
            <a:endParaRPr lang="en-US" dirty="0" smtClean="0"/>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"iiCompanyID"</a:t>
            </a:r>
          </a:p>
          <a:p>
            <a:pPr marL="219525" indent="-219525" defTabSz="878098" eaLnBrk="1" hangingPunct="1"/>
            <a:r>
              <a:rPr lang="en-US" dirty="0" smtClean="0">
                <a:latin typeface="Courier New" pitchFamily="49" charset="0"/>
              </a:rPr>
              <a:t>          tFilter.tcDataType = "i"</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STRING(9144).</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"icGLCode"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"2200".</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"icDomainCode"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"domain1".</a:t>
            </a:r>
          </a:p>
          <a:p>
            <a:pPr marL="219525" indent="-219525" defTabSz="878098"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dirty="0" smtClean="0"/>
              <a:t>With:</a:t>
            </a:r>
          </a:p>
          <a:p>
            <a:pPr marL="219525" indent="-219525" defTabSz="878098" eaLnBrk="1" hangingPunct="1">
              <a:buFontTx/>
              <a:buChar char="•"/>
            </a:pPr>
            <a:r>
              <a:rPr lang="en-US" dirty="0" smtClean="0"/>
              <a:t>icRange: The range to be read: “A” (all), “F” (first) or “L” (last).</a:t>
            </a:r>
          </a:p>
          <a:p>
            <a:pPr marL="219525" indent="-219525" defTabSz="878098" eaLnBrk="1" hangingPunct="1">
              <a:buFontTx/>
              <a:buChar char="•"/>
            </a:pPr>
            <a:r>
              <a:rPr lang="en-US" dirty="0" smtClean="0"/>
              <a:t>icRowid: Start reading with this rowid (reposition first before start reading) (if = '' then start at beginning).</a:t>
            </a:r>
          </a:p>
          <a:p>
            <a:pPr marL="219525" indent="-219525" defTabSz="878098" eaLnBrk="1" hangingPunct="1">
              <a:buFontTx/>
              <a:buChar char="•"/>
            </a:pPr>
            <a:r>
              <a:rPr lang="en-US" dirty="0" smtClean="0"/>
              <a:t>iiRowNumber:</a:t>
            </a:r>
            <a:r>
              <a:rPr lang="en-US" baseline="0" dirty="0" smtClean="0"/>
              <a:t> T</a:t>
            </a:r>
            <a:r>
              <a:rPr lang="en-US" dirty="0" smtClean="0"/>
              <a:t>he number of the row to start reading (if = 0 then start at beginning).</a:t>
            </a:r>
          </a:p>
          <a:p>
            <a:pPr marL="219525" indent="-219525" defTabSz="878098" eaLnBrk="1" hangingPunct="1">
              <a:buFontTx/>
              <a:buChar char="•"/>
            </a:pPr>
            <a:r>
              <a:rPr lang="en-US" dirty="0" smtClean="0"/>
              <a:t>iiNumberOfRows: The number of rows to be read (if = 0 then all is read).</a:t>
            </a:r>
          </a:p>
          <a:p>
            <a:pPr marL="219525" indent="-219525" defTabSz="878098" eaLnBrk="1" hangingPunct="1">
              <a:buFontTx/>
              <a:buChar char="•"/>
            </a:pPr>
            <a:r>
              <a:rPr lang="en-US" dirty="0" smtClean="0"/>
              <a:t>icSortColumns: Comma-separated list of field on which the result list need to be sorted.</a:t>
            </a:r>
          </a:p>
          <a:p>
            <a:pPr marL="219525" indent="-219525" defTabSz="878098" eaLnBrk="1" hangingPunct="1">
              <a:buFontTx/>
              <a:buChar char="•"/>
            </a:pPr>
            <a:r>
              <a:rPr lang="en-US" dirty="0" smtClean="0"/>
              <a:t>ilCountOnly: (default false), if true, then only count, so the result dataset is not filled in, and only the viCount is returned.</a:t>
            </a:r>
          </a:p>
          <a:p>
            <a:pPr marL="219525" indent="-219525" defTabSz="878098" eaLnBrk="1" hangingPunct="1">
              <a:buFontTx/>
              <a:buChar char="•"/>
            </a:pPr>
            <a:r>
              <a:rPr lang="en-US" dirty="0" smtClean="0"/>
              <a:t>ilForwardRead (default true): Read forward through the query</a:t>
            </a:r>
          </a:p>
          <a:p>
            <a:pPr marL="219525" indent="-219525" defTabSz="878098" eaLnBrk="1" hangingPunct="1">
              <a:buFontTx/>
              <a:buChar char="•"/>
            </a:pPr>
            <a:r>
              <a:rPr lang="en-US" dirty="0" smtClean="0"/>
              <a:t>iiMaximumRowsToCount: Stop counting after number of rows</a:t>
            </a:r>
            <a:r>
              <a:rPr lang="en-US" baseline="0" dirty="0" smtClean="0"/>
              <a:t> </a:t>
            </a:r>
            <a:r>
              <a:rPr lang="en-US" dirty="0" smtClean="0"/>
              <a:t>(if = 0, NO COUNTING will occur).</a:t>
            </a:r>
          </a:p>
          <a:p>
            <a:pPr marL="219525" indent="-219525" defTabSz="878098" eaLnBrk="1" hangingPunct="1">
              <a:buFontTx/>
              <a:buChar char="•"/>
            </a:pPr>
            <a:r>
              <a:rPr lang="en-US" dirty="0" smtClean="0"/>
              <a:t>Dataset tFilter: The condition for the query (see HTML documentation for the specific query).</a:t>
            </a:r>
          </a:p>
          <a:p>
            <a:pPr marL="219525" indent="-219525" defTabSz="878098" eaLnBrk="1" hangingPunct="1">
              <a:buFontTx/>
              <a:buChar char="•"/>
            </a:pPr>
            <a:r>
              <a:rPr lang="en-US" dirty="0" smtClean="0"/>
              <a:t>viCount: The number of records counted.</a:t>
            </a:r>
          </a:p>
          <a:p>
            <a:pPr marL="219525" indent="-219525" defTabSz="878098" eaLnBrk="1" hangingPunct="1">
              <a:buFontTx/>
              <a:buChar char="•"/>
            </a:pPr>
            <a:r>
              <a:rPr lang="en-US" dirty="0" smtClean="0"/>
              <a:t>vlEoq: End of query reached.</a:t>
            </a:r>
            <a:r>
              <a:rPr lang="en-US" baseline="0" dirty="0" smtClean="0"/>
              <a:t> </a:t>
            </a:r>
            <a:r>
              <a:rPr lang="en-US" dirty="0" smtClean="0"/>
              <a:t>This is true if the last record matching the conditions was read from the database.</a:t>
            </a:r>
          </a:p>
          <a:p>
            <a:pPr marL="219525" indent="-219525" defTabSz="878098" eaLnBrk="1" hangingPunct="1">
              <a:buFontTx/>
              <a:buChar char="•"/>
            </a:pPr>
            <a:r>
              <a:rPr lang="en-US" dirty="0" smtClean="0"/>
              <a:t>Tq&lt;QueryName&gt;:</a:t>
            </a:r>
            <a:r>
              <a:rPr lang="en-US" baseline="0" dirty="0" smtClean="0"/>
              <a:t> </a:t>
            </a:r>
            <a:r>
              <a:rPr lang="en-US" dirty="0" smtClean="0"/>
              <a:t>The result dataset.</a:t>
            </a:r>
          </a:p>
          <a:p>
            <a:pPr marL="219525" indent="-219525" defTabSz="878098" eaLnBrk="1" hangingPunct="1">
              <a:lnSpc>
                <a:spcPct val="80000"/>
              </a:lnSpc>
            </a:pPr>
            <a:endParaRPr lang="en-US" dirty="0" smtClean="0"/>
          </a:p>
          <a:p>
            <a:pPr marL="219525" indent="-219525" defTabSz="878098" eaLnBrk="1" hangingPunct="1">
              <a:lnSpc>
                <a:spcPct val="80000"/>
              </a:lnSpc>
            </a:pPr>
            <a:r>
              <a:rPr lang="en-US" dirty="0" smtClean="0"/>
              <a:t>For example:</a:t>
            </a:r>
          </a:p>
          <a:p>
            <a:pPr marL="219525" indent="-219525" defTabSz="878098" eaLnBrk="1" hangingPunct="1">
              <a:lnSpc>
                <a:spcPct val="70000"/>
              </a:lnSpc>
            </a:pPr>
            <a:r>
              <a:rPr lang="en-US" sz="900" dirty="0" smtClean="0">
                <a:latin typeface="Courier New" pitchFamily="49" charset="0"/>
              </a:rPr>
              <a:t>run SelectGl in vhProxyComponent ('', /* Company code */</a:t>
            </a:r>
          </a:p>
          <a:p>
            <a:pPr marL="219525" indent="-219525" defTabSz="878098" eaLnBrk="1" hangingPunct="1">
              <a:lnSpc>
                <a:spcPct val="70000"/>
              </a:lnSpc>
            </a:pPr>
            <a:r>
              <a:rPr lang="en-US" sz="900" dirty="0" smtClean="0">
                <a:latin typeface="Courier New" pitchFamily="49" charset="0"/>
              </a:rPr>
              <a:t>                                  'A', /* range */</a:t>
            </a:r>
          </a:p>
          <a:p>
            <a:pPr marL="219525" indent="-219525" defTabSz="878098" eaLnBrk="1" hangingPunct="1">
              <a:lnSpc>
                <a:spcPct val="70000"/>
              </a:lnSpc>
            </a:pPr>
            <a:r>
              <a:rPr lang="en-US" sz="900" dirty="0" smtClean="0">
                <a:latin typeface="Courier New" pitchFamily="49" charset="0"/>
              </a:rPr>
              <a:t>                                  '', /* start from rowid */</a:t>
            </a:r>
          </a:p>
          <a:p>
            <a:pPr marL="219525" indent="-219525" defTabSz="878098" eaLnBrk="1" hangingPunct="1">
              <a:lnSpc>
                <a:spcPct val="70000"/>
              </a:lnSpc>
            </a:pPr>
            <a:r>
              <a:rPr lang="en-US" sz="900" dirty="0" smtClean="0">
                <a:latin typeface="Courier New" pitchFamily="49" charset="0"/>
              </a:rPr>
              <a:t>                                  0, /* start from row number */</a:t>
            </a:r>
          </a:p>
          <a:p>
            <a:pPr marL="219525" indent="-219525" defTabSz="878098" eaLnBrk="1" hangingPunct="1">
              <a:lnSpc>
                <a:spcPct val="70000"/>
              </a:lnSpc>
            </a:pPr>
            <a:r>
              <a:rPr lang="en-US" sz="900" dirty="0" smtClean="0">
                <a:latin typeface="Courier New" pitchFamily="49" charset="0"/>
              </a:rPr>
              <a:t>                                  50, /* number of rows to retrieve */</a:t>
            </a:r>
          </a:p>
          <a:p>
            <a:pPr marL="219525" indent="-219525" defTabSz="878098" eaLnBrk="1" hangingPunct="1">
              <a:lnSpc>
                <a:spcPct val="70000"/>
              </a:lnSpc>
            </a:pPr>
            <a:r>
              <a:rPr lang="en-US" sz="900" dirty="0" smtClean="0">
                <a:latin typeface="Courier New" pitchFamily="49" charset="0"/>
              </a:rPr>
              <a:t>                                  '', /* sort columns */</a:t>
            </a:r>
          </a:p>
          <a:p>
            <a:pPr marL="219525" indent="-219525" defTabSz="878098" eaLnBrk="1" hangingPunct="1">
              <a:lnSpc>
                <a:spcPct val="70000"/>
              </a:lnSpc>
            </a:pPr>
            <a:r>
              <a:rPr lang="en-US" sz="900" dirty="0" smtClean="0">
                <a:latin typeface="Courier New" pitchFamily="49" charset="0"/>
              </a:rPr>
              <a:t>                                  FALSE, /* only counting */</a:t>
            </a:r>
          </a:p>
          <a:p>
            <a:pPr marL="219525" indent="-219525" defTabSz="878098" eaLnBrk="1" hangingPunct="1">
              <a:lnSpc>
                <a:spcPct val="70000"/>
              </a:lnSpc>
            </a:pPr>
            <a:r>
              <a:rPr lang="en-US" sz="900" dirty="0" smtClean="0">
                <a:latin typeface="Courier New" pitchFamily="49" charset="0"/>
              </a:rPr>
              <a:t>                                  TRUE, /* forward read */</a:t>
            </a:r>
          </a:p>
          <a:p>
            <a:pPr marL="219525" indent="-219525" defTabSz="878098" eaLnBrk="1" hangingPunct="1">
              <a:lnSpc>
                <a:spcPct val="70000"/>
              </a:lnSpc>
            </a:pPr>
            <a:r>
              <a:rPr lang="en-US" sz="900" dirty="0" smtClean="0">
                <a:latin typeface="Courier New" pitchFamily="49" charset="0"/>
              </a:rPr>
              <a:t>                                  0, /* maximum rows to count */</a:t>
            </a:r>
          </a:p>
          <a:p>
            <a:pPr marL="219525" indent="-219525" defTabSz="878098" eaLnBrk="1" hangingPunct="1">
              <a:lnSpc>
                <a:spcPct val="70000"/>
              </a:lnSpc>
            </a:pPr>
            <a:r>
              <a:rPr lang="en-US" sz="900" dirty="0" smtClean="0">
                <a:latin typeface="Courier New" pitchFamily="49" charset="0"/>
              </a:rPr>
              <a:t>                                  DATASET tFilter,</a:t>
            </a:r>
          </a:p>
          <a:p>
            <a:pPr marL="219525" indent="-219525" defTabSz="878098" eaLnBrk="1" hangingPunct="1">
              <a:lnSpc>
                <a:spcPct val="70000"/>
              </a:lnSpc>
            </a:pPr>
            <a:r>
              <a:rPr lang="en-US" sz="900" dirty="0" smtClean="0">
                <a:latin typeface="Courier New" pitchFamily="49" charset="0"/>
              </a:rPr>
              <a:t>                                  OUTPUT viCount,</a:t>
            </a:r>
          </a:p>
          <a:p>
            <a:pPr marL="219525" indent="-219525" defTabSz="878098" eaLnBrk="1" hangingPunct="1">
              <a:lnSpc>
                <a:spcPct val="70000"/>
              </a:lnSpc>
            </a:pPr>
            <a:r>
              <a:rPr lang="en-US" sz="900" dirty="0" smtClean="0">
                <a:latin typeface="Courier New" pitchFamily="49" charset="0"/>
              </a:rPr>
              <a:t>                                  OUTPUT vlEoq,</a:t>
            </a:r>
          </a:p>
          <a:p>
            <a:pPr marL="219525" indent="-219525" defTabSz="878098" eaLnBrk="1" hangingPunct="1">
              <a:lnSpc>
                <a:spcPct val="70000"/>
              </a:lnSpc>
            </a:pPr>
            <a:r>
              <a:rPr lang="en-US" sz="900" dirty="0" smtClean="0">
                <a:latin typeface="Courier New" pitchFamily="49" charset="0"/>
              </a:rPr>
              <a:t>                                  OUTPUT DATASET tqSelectGl,</a:t>
            </a:r>
          </a:p>
          <a:p>
            <a:pPr marL="219525" indent="-219525" defTabSz="878098" eaLnBrk="1" hangingPunct="1">
              <a:lnSpc>
                <a:spcPct val="70000"/>
              </a:lnSpc>
            </a:pPr>
            <a:r>
              <a:rPr lang="en-US" sz="900" dirty="0" smtClean="0">
                <a:latin typeface="Courier New" pitchFamily="49" charset="0"/>
              </a:rPr>
              <a:t>                                  OUTPUT DATASET tFcMessages,</a:t>
            </a:r>
          </a:p>
          <a:p>
            <a:pPr marL="219525" indent="-219525" defTabSz="878098" eaLnBrk="1" hangingPunct="1">
              <a:lnSpc>
                <a:spcPct val="70000"/>
              </a:lnSpc>
            </a:pPr>
            <a:r>
              <a:rPr lang="en-US" sz="900" dirty="0" smtClean="0">
                <a:latin typeface="Courier New" pitchFamily="49" charset="0"/>
              </a:rPr>
              <a:t>                                  OUTPUT viReturn).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Use the HTML documentation for the classes to find the right method or query.</a:t>
            </a:r>
          </a:p>
          <a:p>
            <a:pPr marL="219525" indent="-219525" defTabSz="878098" eaLnBrk="1" hangingPunct="1">
              <a:lnSpc>
                <a:spcPct val="80000"/>
              </a:lnSpc>
            </a:pPr>
            <a:endParaRPr lang="en-US" sz="800" dirty="0" smtClean="0"/>
          </a:p>
          <a:p>
            <a:pPr defTabSz="878098" eaLnBrk="1" hangingPunct="1">
              <a:lnSpc>
                <a:spcPct val="80000"/>
              </a:lnSpc>
            </a:pPr>
            <a:r>
              <a:rPr lang="en-US" sz="800" dirty="0"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data it finds (using the alternate key: the object dataset is not expected to have ID fields filled in). It does not delete data.</a:t>
            </a:r>
          </a:p>
          <a:p>
            <a:pPr marL="219525" indent="-219525" defTabSz="878098" eaLnBrk="1" hangingPunct="1">
              <a:lnSpc>
                <a:spcPct val="80000"/>
              </a:lnSpc>
            </a:pPr>
            <a:endParaRPr lang="en-US" sz="800" dirty="0" smtClean="0"/>
          </a:p>
          <a:p>
            <a:pPr indent="-219525" defTabSz="878098" eaLnBrk="1" hangingPunct="1">
              <a:lnSpc>
                <a:spcPct val="80000"/>
              </a:lnSpc>
            </a:pPr>
            <a:r>
              <a:rPr lang="en-US" sz="800" dirty="0" smtClean="0"/>
              <a:t>The </a:t>
            </a:r>
            <a:r>
              <a:rPr lang="en-US" sz="800" dirty="0" smtClean="0">
                <a:latin typeface="Courier New" pitchFamily="49" charset="0"/>
              </a:rPr>
              <a:t>ApiMaintainByDatasetWithOutput</a:t>
            </a:r>
            <a:r>
              <a:rPr lang="en-US" sz="800" dirty="0" smtClean="0"/>
              <a:t> method is the same method that is used for QXtend inbound integration, and the XML daemon. This method works only if the component has the method </a:t>
            </a:r>
            <a:r>
              <a:rPr lang="en-US" sz="800" dirty="0" smtClean="0">
                <a:latin typeface="Courier New" pitchFamily="49" charset="0"/>
              </a:rPr>
              <a:t>DataLoadByInput</a:t>
            </a:r>
            <a:r>
              <a:rPr lang="en-US" sz="800" dirty="0" smtClean="0"/>
              <a:t> implemented. This can be checked in the HTML documentation, by looking at the code.</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dirty="0" smtClean="0"/>
              <a:t>See the Solutions document for a description of what should be done as preparation for API calls (cbserver.xml and env.p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19525" indent="-219525" defTabSz="878098" eaLnBrk="1" hangingPunct="1">
              <a:lnSpc>
                <a:spcPct val="80000"/>
              </a:lnSpc>
            </a:pPr>
            <a:r>
              <a:rPr lang="en-US" sz="800" dirty="0" smtClean="0"/>
              <a:t>The following needs to be done on the client caller to implement this:</a:t>
            </a:r>
          </a:p>
          <a:p>
            <a:pPr marL="219525" indent="-219525" defTabSz="878098" eaLnBrk="1" hangingPunct="1">
              <a:lnSpc>
                <a:spcPct val="80000"/>
              </a:lnSpc>
            </a:pPr>
            <a:endParaRPr lang="en-US" sz="800" dirty="0" smtClean="0"/>
          </a:p>
          <a:p>
            <a:pPr marL="219525" indent="-219525" defTabSz="878098" eaLnBrk="1" hangingPunct="1">
              <a:lnSpc>
                <a:spcPct val="80000"/>
              </a:lnSpc>
              <a:buFontTx/>
              <a:buChar char="•"/>
            </a:pPr>
            <a:r>
              <a:rPr lang="en-US" sz="800" dirty="0" smtClean="0"/>
              <a:t>Include the definitions for everything required on the client side proxy call.</a:t>
            </a:r>
          </a:p>
          <a:p>
            <a:pPr marL="219525" indent="-219525" defTabSz="878098" eaLnBrk="1" hangingPunct="1">
              <a:lnSpc>
                <a:spcPct val="80000"/>
              </a:lnSpc>
              <a:buFontTx/>
              <a:buChar char="•"/>
            </a:pPr>
            <a:r>
              <a:rPr lang="en-US" sz="800" dirty="0" smtClean="0"/>
              <a:t>Run the proxy method persistently.</a:t>
            </a:r>
          </a:p>
          <a:p>
            <a:pPr marL="219525" indent="-219525" defTabSz="878098" eaLnBrk="1" hangingPunct="1">
              <a:lnSpc>
                <a:spcPct val="80000"/>
              </a:lnSpc>
              <a:buFontTx/>
              <a:buChar char="•"/>
            </a:pPr>
            <a:r>
              <a:rPr lang="en-US" sz="800" dirty="0" smtClean="0"/>
              <a:t>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fields need to be filled in because this is the how </a:t>
            </a:r>
            <a:r>
              <a:rPr lang="en-US" sz="800" smtClean="0"/>
              <a:t>the backend </a:t>
            </a:r>
            <a:r>
              <a:rPr lang="en-US" sz="800" dirty="0" smtClean="0"/>
              <a:t>knows what information belongs together. In this simple sample, we are creating only one object. Of course it is possible to create a whole set of objects in one call.</a:t>
            </a:r>
          </a:p>
          <a:p>
            <a:pPr marL="219525" indent="-219525" defTabSz="878098" eaLnBrk="1" hangingPunct="1">
              <a:lnSpc>
                <a:spcPct val="80000"/>
              </a:lnSpc>
              <a:buFontTx/>
              <a:buChar char="•"/>
            </a:pPr>
            <a:r>
              <a:rPr lang="en-US" sz="800" dirty="0" smtClean="0"/>
              <a:t>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5. Use the information in tFcMessages to look for any exception messages coming back from the business logic.</a:t>
            </a:r>
          </a:p>
          <a:p>
            <a:pPr marL="219525" indent="-219525" defTabSz="878098"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u="sng" dirty="0" smtClean="0"/>
              <a:t>apiMaintainByDataset:</a:t>
            </a:r>
          </a:p>
          <a:p>
            <a:pPr marL="219525" indent="-219525" defTabSz="878098" eaLnBrk="1" hangingPunct="1">
              <a:lnSpc>
                <a:spcPct val="80000"/>
              </a:lnSpc>
              <a:buFontTx/>
              <a:buChar char="•"/>
            </a:pPr>
            <a:r>
              <a:rPr lang="en-US" sz="800" dirty="0" smtClean="0"/>
              <a:t>Expects an input dataset that exactly matches the structure of the object dataset.</a:t>
            </a:r>
          </a:p>
          <a:p>
            <a:pPr marL="219525" indent="-219525" defTabSz="878098" eaLnBrk="1" hangingPunct="1">
              <a:lnSpc>
                <a:spcPct val="80000"/>
              </a:lnSpc>
              <a:buFontTx/>
              <a:buChar char="•"/>
            </a:pPr>
            <a:r>
              <a:rPr lang="en-US" sz="800" dirty="0" smtClean="0"/>
              <a:t>Automatically detects if the object needs to be created or modified based on the alternate key values.</a:t>
            </a:r>
          </a:p>
          <a:p>
            <a:pPr marL="219525" indent="-219525" defTabSz="878098" eaLnBrk="1" hangingPunct="1">
              <a:lnSpc>
                <a:spcPct val="80000"/>
              </a:lnSpc>
              <a:buFontTx/>
              <a:buChar char="•"/>
            </a:pPr>
            <a:r>
              <a:rPr lang="en-US" sz="800" dirty="0" smtClean="0"/>
              <a:t>Expects the full object data. Automatically deletes child records that exist in the database, but do not exist in the input dataset.</a:t>
            </a:r>
          </a:p>
          <a:p>
            <a:pPr marL="219525" indent="-219525" defTabSz="878098" eaLnBrk="1" hangingPunct="1">
              <a:lnSpc>
                <a:spcPct val="80000"/>
              </a:lnSpc>
              <a:buFontTx/>
              <a:buChar char="•"/>
            </a:pPr>
            <a:r>
              <a:rPr lang="en-US" sz="800" dirty="0" smtClean="0"/>
              <a:t>Cannot be used to delete specific detail lines (child records).</a:t>
            </a:r>
          </a:p>
          <a:p>
            <a:pPr marL="219525" indent="-219525" defTabSz="878098" eaLnBrk="1" hangingPunct="1">
              <a:lnSpc>
                <a:spcPct val="80000"/>
              </a:lnSpc>
              <a:buFontTx/>
              <a:buChar char="•"/>
            </a:pPr>
            <a:r>
              <a:rPr lang="en-US" sz="800" dirty="0" smtClean="0"/>
              <a:t>Cannot be used to add specific detail lines.</a:t>
            </a:r>
          </a:p>
          <a:p>
            <a:pPr marL="219525" indent="-219525" defTabSz="878098" eaLnBrk="1" hangingPunct="1">
              <a:lnSpc>
                <a:spcPct val="80000"/>
              </a:lnSpc>
              <a:buFontTx/>
              <a:buChar char="•"/>
            </a:pPr>
            <a:r>
              <a:rPr lang="en-US" sz="800" dirty="0" smtClean="0"/>
              <a:t>Does not return the created/modified/deleted objects. It does only return a result via the oiReturnStatus.</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u="sng" dirty="0" smtClean="0"/>
              <a:t>apiMaintainByDatasetWithOutput:</a:t>
            </a:r>
          </a:p>
          <a:p>
            <a:pPr marL="219525" indent="-219525" defTabSz="878098" eaLnBrk="1" hangingPunct="1">
              <a:lnSpc>
                <a:spcPct val="80000"/>
              </a:lnSpc>
              <a:buFontTx/>
              <a:buChar char="•"/>
            </a:pPr>
            <a:r>
              <a:rPr lang="en-US" sz="800" dirty="0" smtClean="0"/>
              <a:t>If ilPartialUpdate is true then:</a:t>
            </a:r>
          </a:p>
          <a:p>
            <a:pPr marL="658574" lvl="1" indent="-486308" defTabSz="878098" eaLnBrk="1" hangingPunct="1">
              <a:lnSpc>
                <a:spcPct val="80000"/>
              </a:lnSpc>
              <a:buFontTx/>
              <a:buChar char="•"/>
            </a:pPr>
            <a:r>
              <a:rPr lang="en-US" sz="800" dirty="0" smtClean="0"/>
              <a:t>Expects an input dataset that can be a subset of the object dataset what concerns the structure.</a:t>
            </a:r>
          </a:p>
          <a:p>
            <a:pPr marL="658574" lvl="1" indent="-486308" defTabSz="878098"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658574" lvl="1" indent="-486308" defTabSz="878098" eaLnBrk="1" hangingPunct="1">
              <a:lnSpc>
                <a:spcPct val="80000"/>
              </a:lnSpc>
              <a:buFontTx/>
              <a:buChar char="•"/>
            </a:pPr>
            <a:r>
              <a:rPr lang="en-US" sz="800" dirty="0" smtClean="0"/>
              <a:t>If fields are passed with value ? (unknown value / null), they are not updated in the database (exception can be made by using icPartialUpdateExceptionList).</a:t>
            </a:r>
          </a:p>
          <a:p>
            <a:pPr marL="658574" lvl="1" indent="-486308" defTabSz="878098" eaLnBrk="1" hangingPunct="1">
              <a:lnSpc>
                <a:spcPct val="80000"/>
              </a:lnSpc>
              <a:buFontTx/>
              <a:buChar char="•"/>
            </a:pPr>
            <a:r>
              <a:rPr lang="en-US" sz="800" dirty="0" smtClean="0"/>
              <a:t>Value of “tc_rowid” is taken into account for deletion of child records. If the tc_rowid is “D”, then the logic will try to delete the record..</a:t>
            </a:r>
          </a:p>
          <a:p>
            <a:pPr marL="219525" indent="-219525" defTabSz="878098" eaLnBrk="1" hangingPunct="1">
              <a:lnSpc>
                <a:spcPct val="80000"/>
              </a:lnSpc>
              <a:buFontTx/>
              <a:buChar char="•"/>
            </a:pPr>
            <a:r>
              <a:rPr lang="en-US" sz="800" dirty="0" smtClean="0"/>
              <a:t>This method returns the object dataset if ilReturnDataset is set to true.</a:t>
            </a:r>
          </a:p>
          <a:p>
            <a:pPr marL="658574" lvl="1" indent="-486308" defTabSz="878098" eaLnBrk="1" hangingPunct="1">
              <a:lnSpc>
                <a:spcPct val="80000"/>
              </a:lnSpc>
              <a:buFontTx/>
              <a:buChar char="•"/>
            </a:pPr>
            <a:endParaRPr lang="en-US" sz="800" dirty="0" smtClean="0"/>
          </a:p>
          <a:p>
            <a:pPr marL="219525" indent="-219525" defTabSz="878098"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buFontTx/>
              <a:buChar char="•"/>
            </a:pPr>
            <a:endParaRPr lang="en-US" sz="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dirty="0" smtClean="0"/>
          </a:p>
        </p:txBody>
      </p:sp>
      <p:sp>
        <p:nvSpPr>
          <p:cNvPr id="25603" name="Rectangle 7"/>
          <p:cNvSpPr txBox="1">
            <a:spLocks noGrp="1" noChangeArrowheads="1"/>
          </p:cNvSpPr>
          <p:nvPr/>
        </p:nvSpPr>
        <p:spPr bwMode="auto">
          <a:xfrm>
            <a:off x="3956348" y="8806532"/>
            <a:ext cx="3027137" cy="462937"/>
          </a:xfrm>
          <a:prstGeom prst="rect">
            <a:avLst/>
          </a:prstGeom>
          <a:noFill/>
          <a:ln w="9525">
            <a:noFill/>
            <a:miter lim="800000"/>
            <a:headEnd/>
            <a:tailEnd/>
          </a:ln>
        </p:spPr>
        <p:txBody>
          <a:bodyPr lIns="92824" tIns="46412" rIns="92824" bIns="46412" anchor="b"/>
          <a:lstStyle/>
          <a:p>
            <a:pPr algn="r" defTabSz="928407"/>
            <a:fld id="{FDA3002E-A472-4FF3-81DC-B0BCDA2239F6}" type="slidenum">
              <a:rPr lang="en-US" sz="1200" b="0"/>
              <a:pPr algn="r" defTabSz="928407"/>
              <a:t>2</a:t>
            </a:fld>
            <a:endParaRPr lang="en-US" sz="1200" b="0" dirty="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2824" tIns="46412" rIns="92824" bIns="46412"/>
          <a:lstStyle/>
          <a:p>
            <a:pPr defTabSz="878098"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QXtend training for information on how to set up and configure data sync for Financials data using QXtend.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Refer to the document “Calling API Documentation” for more detailed information and sample code.</a:t>
            </a:r>
          </a:p>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dirty="0"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In the training environment, the PROPATH should point to “/dr01/qadapps/qea/fin/proxysrc”.</a:t>
            </a:r>
          </a:p>
          <a:p>
            <a:pPr marL="219525" indent="-219525" defTabSz="878098"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2012 Enterprise Edition Customization</a:t>
            </a:r>
          </a:p>
        </p:txBody>
      </p:sp>
      <p:sp>
        <p:nvSpPr>
          <p:cNvPr id="5123" name="Rectangle 3"/>
          <p:cNvSpPr>
            <a:spLocks noGrp="1" noChangeArrowheads="1"/>
          </p:cNvSpPr>
          <p:nvPr>
            <p:ph type="body" sz="quarter" idx="10"/>
          </p:nvPr>
        </p:nvSpPr>
        <p:spPr>
          <a:xfrm>
            <a:off x="457200" y="1714488"/>
            <a:ext cx="8229600" cy="349250"/>
          </a:xfrm>
        </p:spPr>
        <p:txBody>
          <a:bodyPr lIns="91432" tIns="45716" rIns="91432" bIns="45716"/>
          <a:lstStyle/>
          <a:p>
            <a:pPr eaLnBrk="1" hangingPunct="1"/>
            <a:r>
              <a:rPr lang="en-US" dirty="0" smtClean="0"/>
              <a:t>Integration with Enterprise Financials: Backend</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August 2012</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9" name="Text Placeholder 3"/>
          <p:cNvSpPr txBox="1">
            <a:spLocks/>
          </p:cNvSpPr>
          <p:nvPr/>
        </p:nvSpPr>
        <p:spPr>
          <a:xfrm>
            <a:off x="457200" y="2428868"/>
            <a:ext cx="8229600" cy="27432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Application API</a:t>
            </a:r>
          </a:p>
        </p:txBody>
      </p:sp>
      <p:sp>
        <p:nvSpPr>
          <p:cNvPr id="14338" name="Footer Placeholder 3"/>
          <p:cNvSpPr>
            <a:spLocks noGrp="1"/>
          </p:cNvSpPr>
          <p:nvPr>
            <p:ph type="ftr" sz="quarter" idx="10"/>
          </p:nvPr>
        </p:nvSpPr>
        <p:spPr>
          <a:noFill/>
        </p:spPr>
        <p:txBody>
          <a:bodyPr/>
          <a:lstStyle/>
          <a:p>
            <a:r>
              <a:rPr lang="en-US" dirty="0" smtClean="0"/>
              <a:t>CUST_INT_</a:t>
            </a:r>
            <a:fld id="{E3533AE8-EBE8-4764-9CBC-D0C5F9D0D5BC}" type="slidenum">
              <a:rPr lang="en-US" smtClean="0"/>
              <a:pPr/>
              <a:t>10</a:t>
            </a:fld>
            <a:r>
              <a:rPr lang="en-US" dirty="0"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a:t>
            </a:r>
            <a:r>
              <a:rPr lang="en-US" dirty="0" smtClean="0">
                <a:latin typeface="Courier New" pitchFamily="49" charset="0"/>
                <a:cs typeface="Courier New" pitchFamily="49" charset="0"/>
              </a:rPr>
              <a:t>bgl</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selectgldef.i</a:t>
            </a:r>
            <a:r>
              <a:rPr lang="en-US" dirty="0" smtClean="0">
                <a:latin typeface="Courier New" pitchFamily="49" charset="0"/>
                <a:cs typeface="Courier New" pitchFamily="49" charset="0"/>
              </a:rPr>
              <a:t>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a:t>
            </a:r>
            <a:r>
              <a:rPr lang="en-US" dirty="0" smtClean="0">
                <a:latin typeface="Courier New" pitchFamily="49" charset="0"/>
                <a:cs typeface="Courier New" pitchFamily="49" charset="0"/>
              </a:rPr>
              <a:t>bgl</a:t>
            </a:r>
            <a:r>
              <a:rPr lang="en-US" dirty="0" smtClean="0">
                <a:latin typeface="Courier New" pitchFamily="49" charset="0"/>
                <a:cs typeface="Courier New" pitchFamily="49" charset="0"/>
              </a:rPr>
              <a:t>/</a:t>
            </a:r>
            <a:r>
              <a:rPr lang="en-US" dirty="0" smtClean="0">
                <a:latin typeface="Courier New" pitchFamily="49" charset="0"/>
                <a:cs typeface="Courier New" pitchFamily="49" charset="0"/>
              </a:rPr>
              <a:t>selectglrun.i</a:t>
            </a:r>
            <a:r>
              <a:rPr lang="en-US" dirty="0" smtClean="0">
                <a:latin typeface="Courier New" pitchFamily="49" charset="0"/>
                <a:cs typeface="Courier New" pitchFamily="49" charset="0"/>
              </a:rPr>
              <a:t>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dirty="0" smtClean="0"/>
              <a:t>Calling the Application API</a:t>
            </a:r>
          </a:p>
        </p:txBody>
      </p:sp>
      <p:sp>
        <p:nvSpPr>
          <p:cNvPr id="15362" name="Footer Placeholder 3"/>
          <p:cNvSpPr>
            <a:spLocks noGrp="1"/>
          </p:cNvSpPr>
          <p:nvPr>
            <p:ph type="ftr" sz="quarter" idx="10"/>
          </p:nvPr>
        </p:nvSpPr>
        <p:spPr>
          <a:noFill/>
        </p:spPr>
        <p:txBody>
          <a:bodyPr/>
          <a:lstStyle/>
          <a:p>
            <a:r>
              <a:rPr lang="en-US" dirty="0" smtClean="0"/>
              <a:t>CUST_INT_</a:t>
            </a:r>
            <a:fld id="{7E6B6AA0-06B7-4142-BCAD-A1BF7C7D33F6}" type="slidenum">
              <a:rPr lang="en-US" smtClean="0"/>
              <a:pPr/>
              <a:t>11</a:t>
            </a:fld>
            <a:r>
              <a:rPr lang="en-US" dirty="0"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smtClean="0">
                <a:latin typeface="Courier New" pitchFamily="49" charset="0"/>
                <a:cs typeface="Courier New" pitchFamily="49" charset="0"/>
              </a:rPr>
              <a:t>tFilter</a:t>
            </a:r>
            <a:r>
              <a:rPr lang="en-US" dirty="0" smtClean="0"/>
              <a:t> table in the </a:t>
            </a:r>
            <a:r>
              <a:rPr lang="en-US" dirty="0" smtClean="0">
                <a:latin typeface="Courier New" pitchFamily="49" charset="0"/>
                <a:cs typeface="Courier New" pitchFamily="49" charset="0"/>
              </a:rPr>
              <a:t>tFilter</a:t>
            </a:r>
            <a:r>
              <a:rPr lang="en-US" dirty="0" smtClean="0"/>
              <a:t> dataset</a:t>
            </a:r>
          </a:p>
          <a:p>
            <a:r>
              <a:rPr lang="en-US" dirty="0"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dirty="0" smtClean="0"/>
              <a:t>Calling the Application API</a:t>
            </a:r>
          </a:p>
        </p:txBody>
      </p:sp>
      <p:sp>
        <p:nvSpPr>
          <p:cNvPr id="16386" name="Footer Placeholder 3"/>
          <p:cNvSpPr>
            <a:spLocks noGrp="1"/>
          </p:cNvSpPr>
          <p:nvPr>
            <p:ph type="ftr" sz="quarter" idx="10"/>
          </p:nvPr>
        </p:nvSpPr>
        <p:spPr>
          <a:noFill/>
        </p:spPr>
        <p:txBody>
          <a:bodyPr/>
          <a:lstStyle/>
          <a:p>
            <a:r>
              <a:rPr lang="en-US" dirty="0" smtClean="0"/>
              <a:t>CUST_INT_</a:t>
            </a:r>
            <a:fld id="{2CD6E1BF-9472-4629-93A6-3A03284B1E99}" type="slidenum">
              <a:rPr lang="en-US" smtClean="0"/>
              <a:pPr/>
              <a:t>12</a:t>
            </a:fld>
            <a:r>
              <a:rPr lang="en-US" dirty="0"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a:t>
            </a:r>
            <a:r>
              <a:rPr lang="en-US" sz="2200" dirty="0" smtClean="0">
                <a:latin typeface="Courier New" pitchFamily="49" charset="0"/>
              </a:rPr>
              <a:t>icRange</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icRowid</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iiRowNumber</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iiNumberOfRows</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icSortColumns</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ilCountOnly</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ilForwardRead</a:t>
            </a:r>
            <a:endParaRPr lang="en-US" sz="2200" dirty="0" smtClean="0">
              <a:latin typeface="Courier New" pitchFamily="49" charset="0"/>
            </a:endParaRPr>
          </a:p>
          <a:p>
            <a:pPr lvl="1">
              <a:lnSpc>
                <a:spcPct val="70000"/>
              </a:lnSpc>
            </a:pPr>
            <a:r>
              <a:rPr lang="en-US" sz="2200" dirty="0" smtClean="0">
                <a:latin typeface="Courier New" pitchFamily="49" charset="0"/>
              </a:rPr>
              <a:t>Input </a:t>
            </a:r>
            <a:r>
              <a:rPr lang="en-US" sz="2200" dirty="0" smtClean="0">
                <a:latin typeface="Courier New" pitchFamily="49" charset="0"/>
              </a:rPr>
              <a:t>iiMaximumRowsToCount</a:t>
            </a:r>
            <a:endParaRPr lang="en-US" sz="2200" dirty="0" smtClean="0">
              <a:latin typeface="Courier New" pitchFamily="49" charset="0"/>
            </a:endParaRPr>
          </a:p>
          <a:p>
            <a:pPr lvl="1">
              <a:lnSpc>
                <a:spcPct val="70000"/>
              </a:lnSpc>
            </a:pPr>
            <a:r>
              <a:rPr lang="en-US" sz="2200" dirty="0" smtClean="0">
                <a:latin typeface="Courier New" pitchFamily="49" charset="0"/>
              </a:rPr>
              <a:t>Input dataset </a:t>
            </a:r>
            <a:r>
              <a:rPr lang="en-US" sz="2200" dirty="0" smtClean="0">
                <a:latin typeface="Courier New" pitchFamily="49" charset="0"/>
              </a:rPr>
              <a:t>tFilter</a:t>
            </a:r>
            <a:endParaRPr lang="en-US" sz="2200" dirty="0" smtClean="0">
              <a:latin typeface="Courier New" pitchFamily="49" charset="0"/>
            </a:endParaRPr>
          </a:p>
          <a:p>
            <a:pPr lvl="1">
              <a:lnSpc>
                <a:spcPct val="70000"/>
              </a:lnSpc>
            </a:pPr>
            <a:r>
              <a:rPr lang="en-US" sz="2200" dirty="0" smtClean="0">
                <a:latin typeface="Courier New" pitchFamily="49" charset="0"/>
              </a:rPr>
              <a:t>Output </a:t>
            </a:r>
            <a:r>
              <a:rPr lang="en-US" sz="2200" dirty="0" smtClean="0">
                <a:latin typeface="Courier New" pitchFamily="49" charset="0"/>
              </a:rPr>
              <a:t>viCount</a:t>
            </a:r>
            <a:endParaRPr lang="en-US" sz="2200" dirty="0" smtClean="0">
              <a:latin typeface="Courier New" pitchFamily="49" charset="0"/>
            </a:endParaRPr>
          </a:p>
          <a:p>
            <a:pPr lvl="1">
              <a:lnSpc>
                <a:spcPct val="70000"/>
              </a:lnSpc>
            </a:pPr>
            <a:r>
              <a:rPr lang="en-US" sz="2200" dirty="0" smtClean="0">
                <a:latin typeface="Courier New" pitchFamily="49" charset="0"/>
              </a:rPr>
              <a:t>Output </a:t>
            </a:r>
            <a:r>
              <a:rPr lang="en-US" sz="2200" dirty="0" smtClean="0">
                <a:latin typeface="Courier New" pitchFamily="49" charset="0"/>
              </a:rPr>
              <a:t>vlEoq</a:t>
            </a:r>
            <a:endParaRPr lang="en-US" sz="2200" dirty="0" smtClean="0">
              <a:latin typeface="Courier New" pitchFamily="49" charset="0"/>
            </a:endParaRPr>
          </a:p>
          <a:p>
            <a:pPr lvl="1">
              <a:lnSpc>
                <a:spcPct val="70000"/>
              </a:lnSpc>
            </a:pPr>
            <a:r>
              <a:rPr lang="en-US" sz="2200" dirty="0" smtClean="0">
                <a:latin typeface="Courier New" pitchFamily="49" charset="0"/>
              </a:rPr>
              <a:t>Output dataset </a:t>
            </a:r>
            <a:r>
              <a:rPr lang="en-US" sz="2200" dirty="0" smtClean="0">
                <a:latin typeface="Courier New" pitchFamily="49" charset="0"/>
              </a:rPr>
              <a:t>tq</a:t>
            </a:r>
            <a:r>
              <a:rPr lang="en-US" sz="2200" dirty="0" smtClean="0">
                <a:latin typeface="Courier New" pitchFamily="49" charset="0"/>
              </a:rPr>
              <a:t>&lt;</a:t>
            </a:r>
            <a:r>
              <a:rPr lang="en-US" sz="2200" dirty="0" smtClean="0">
                <a:latin typeface="Courier New" pitchFamily="49" charset="0"/>
              </a:rPr>
              <a:t>queryName</a:t>
            </a:r>
            <a:r>
              <a:rPr lang="en-US" sz="2200" dirty="0" smtClean="0">
                <a:latin typeface="Courier New" pitchFamily="49" charset="0"/>
              </a:rPr>
              <a:t>&gt;</a:t>
            </a:r>
          </a:p>
          <a:p>
            <a:pPr lvl="1">
              <a:lnSpc>
                <a:spcPct val="70000"/>
              </a:lnSpc>
            </a:pPr>
            <a:r>
              <a:rPr lang="en-US" sz="2200" dirty="0" smtClean="0">
                <a:latin typeface="Courier New" pitchFamily="49" charset="0"/>
              </a:rPr>
              <a:t>Output </a:t>
            </a:r>
            <a:r>
              <a:rPr lang="en-US" sz="2200" dirty="0" smtClean="0">
                <a:latin typeface="Courier New" pitchFamily="49" charset="0"/>
              </a:rPr>
              <a:t>oiReturnStatus</a:t>
            </a:r>
            <a:endParaRPr lang="en-US" sz="2200" dirty="0" smtClean="0">
              <a:latin typeface="Courier New" pitchFamily="49" charset="0"/>
            </a:endParaRPr>
          </a:p>
        </p:txBody>
      </p:sp>
      <p:sp>
        <p:nvSpPr>
          <p:cNvPr id="17411" name="Rectangle 2"/>
          <p:cNvSpPr>
            <a:spLocks noGrp="1" noChangeArrowheads="1"/>
          </p:cNvSpPr>
          <p:nvPr>
            <p:ph type="title"/>
          </p:nvPr>
        </p:nvSpPr>
        <p:spPr/>
        <p:txBody>
          <a:bodyPr/>
          <a:lstStyle/>
          <a:p>
            <a:pPr eaLnBrk="1" hangingPunct="1"/>
            <a:r>
              <a:rPr lang="en-US" dirty="0" smtClean="0"/>
              <a:t>Calling the Application API</a:t>
            </a:r>
          </a:p>
        </p:txBody>
      </p:sp>
      <p:sp>
        <p:nvSpPr>
          <p:cNvPr id="17410" name="Footer Placeholder 3"/>
          <p:cNvSpPr>
            <a:spLocks noGrp="1"/>
          </p:cNvSpPr>
          <p:nvPr>
            <p:ph type="ftr" sz="quarter" idx="10"/>
          </p:nvPr>
        </p:nvSpPr>
        <p:spPr>
          <a:noFill/>
        </p:spPr>
        <p:txBody>
          <a:bodyPr/>
          <a:lstStyle/>
          <a:p>
            <a:r>
              <a:rPr lang="en-US" dirty="0" smtClean="0"/>
              <a:t>CUST_INT_</a:t>
            </a:r>
            <a:fld id="{E7CB11AE-3DAA-456B-847B-642BC9D7BCAE}" type="slidenum">
              <a:rPr lang="en-US" smtClean="0"/>
              <a:pPr/>
              <a:t>13</a:t>
            </a:fld>
            <a:r>
              <a:rPr lang="en-US" dirty="0"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dirty="0" smtClean="0"/>
              <a:t>Use the HTML documentation to find the right API method. Some guidelines:</a:t>
            </a:r>
          </a:p>
          <a:p>
            <a:pPr lvl="1" eaLnBrk="1" hangingPunct="1">
              <a:lnSpc>
                <a:spcPct val="100000"/>
              </a:lnSpc>
            </a:pPr>
            <a:r>
              <a:rPr lang="en-US" dirty="0" smtClean="0"/>
              <a:t>For data retrieval: API Queries</a:t>
            </a:r>
          </a:p>
          <a:p>
            <a:pPr lvl="1" eaLnBrk="1" hangingPunct="1">
              <a:lnSpc>
                <a:spcPct val="100000"/>
              </a:lnSpc>
            </a:pPr>
            <a:r>
              <a:rPr lang="en-US" dirty="0" smtClean="0"/>
              <a:t>For updates: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endParaRPr lang="en-US" dirty="0" smtClean="0">
              <a:latin typeface="Courier New" pitchFamily="49" charset="0"/>
              <a:cs typeface="Courier New" pitchFamily="49" charset="0"/>
            </a:endParaRPr>
          </a:p>
          <a:p>
            <a:pPr lvl="1" eaLnBrk="1" hangingPunct="1"/>
            <a:endParaRPr lang="en-US" dirty="0" smtClean="0"/>
          </a:p>
          <a:p>
            <a:pPr eaLnBrk="1" hangingPunct="1"/>
            <a:r>
              <a:rPr lang="en-US" dirty="0"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dirty="0" smtClean="0"/>
              <a:t>Calling the Application API</a:t>
            </a:r>
          </a:p>
        </p:txBody>
      </p:sp>
      <p:sp>
        <p:nvSpPr>
          <p:cNvPr id="18434" name="Footer Placeholder 3"/>
          <p:cNvSpPr>
            <a:spLocks noGrp="1"/>
          </p:cNvSpPr>
          <p:nvPr>
            <p:ph type="ftr" sz="quarter" idx="10"/>
          </p:nvPr>
        </p:nvSpPr>
        <p:spPr>
          <a:noFill/>
        </p:spPr>
        <p:txBody>
          <a:bodyPr/>
          <a:lstStyle/>
          <a:p>
            <a:r>
              <a:rPr lang="en-US" dirty="0" smtClean="0"/>
              <a:t>CUST_INT_</a:t>
            </a:r>
            <a:fld id="{61DE5B46-46B0-4B8F-A614-DEFD0B350D62}"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dirty="0" smtClean="0"/>
              <a:t>Calling the Application API</a:t>
            </a:r>
          </a:p>
        </p:txBody>
      </p:sp>
      <p:sp>
        <p:nvSpPr>
          <p:cNvPr id="19458" name="Footer Placeholder 3"/>
          <p:cNvSpPr>
            <a:spLocks noGrp="1"/>
          </p:cNvSpPr>
          <p:nvPr>
            <p:ph type="ftr" sz="quarter" idx="10"/>
          </p:nvPr>
        </p:nvSpPr>
        <p:spPr>
          <a:noFill/>
        </p:spPr>
        <p:txBody>
          <a:bodyPr/>
          <a:lstStyle/>
          <a:p>
            <a:r>
              <a:rPr lang="en-US" dirty="0" smtClean="0"/>
              <a:t>CUST_INT_</a:t>
            </a:r>
            <a:fld id="{9AAB2EF0-4864-4498-B03F-24ECC7754967}" type="slidenum">
              <a:rPr lang="en-US" smtClean="0"/>
              <a:pPr/>
              <a:t>15</a:t>
            </a:fld>
            <a:r>
              <a:rPr lang="en-US" dirty="0"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dirty="0" smtClean="0"/>
              <a:t>Calling the Application API</a:t>
            </a:r>
          </a:p>
        </p:txBody>
      </p:sp>
      <p:sp>
        <p:nvSpPr>
          <p:cNvPr id="20482" name="Footer Placeholder 3"/>
          <p:cNvSpPr>
            <a:spLocks noGrp="1"/>
          </p:cNvSpPr>
          <p:nvPr>
            <p:ph type="ftr" sz="quarter" idx="10"/>
          </p:nvPr>
        </p:nvSpPr>
        <p:spPr>
          <a:noFill/>
        </p:spPr>
        <p:txBody>
          <a:bodyPr/>
          <a:lstStyle/>
          <a:p>
            <a:r>
              <a:rPr lang="en-US" dirty="0" smtClean="0"/>
              <a:t>CUST_INT_</a:t>
            </a:r>
            <a:fld id="{76EFB40A-B89E-4B11-A643-A471307E8685}" type="slidenum">
              <a:rPr lang="en-US" smtClean="0"/>
              <a:pPr/>
              <a:t>16</a:t>
            </a:fld>
            <a:r>
              <a:rPr lang="en-US" dirty="0"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endParaRPr lang="en-US" dirty="0" smtClean="0">
              <a:latin typeface="Courier New" pitchFamily="49" charset="0"/>
              <a:cs typeface="Courier New" pitchFamily="49" charset="0"/>
            </a:endParaRP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will only work when </a:t>
            </a:r>
            <a:r>
              <a:rPr lang="en-US" sz="2200" dirty="0"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smtClean="0">
                <a:latin typeface="Courier New" pitchFamily="49" charset="0"/>
                <a:cs typeface="Courier New" pitchFamily="49" charset="0"/>
              </a:rPr>
              <a:t>apiMaintainByDatasetWithOutput</a:t>
            </a:r>
            <a:endParaRPr lang="en-US" sz="2600" dirty="0" smtClean="0">
              <a:latin typeface="Courier New" pitchFamily="49" charset="0"/>
              <a:cs typeface="Courier New" pitchFamily="49" charset="0"/>
            </a:endParaRPr>
          </a:p>
          <a:p>
            <a:pPr lvl="1"/>
            <a:r>
              <a:rPr lang="en-US" sz="2600" dirty="0" smtClean="0">
                <a:latin typeface="Courier New" pitchFamily="49" charset="0"/>
                <a:cs typeface="Courier New" pitchFamily="49" charset="0"/>
              </a:rPr>
              <a:t>apiMaintainByDataset</a:t>
            </a:r>
            <a:r>
              <a:rPr lang="en-US" sz="2600" dirty="0" smtClean="0"/>
              <a:t> does not return the object that was created by the call</a:t>
            </a:r>
          </a:p>
        </p:txBody>
      </p:sp>
      <p:sp>
        <p:nvSpPr>
          <p:cNvPr id="21507" name="Rectangle 2"/>
          <p:cNvSpPr>
            <a:spLocks noGrp="1" noChangeArrowheads="1"/>
          </p:cNvSpPr>
          <p:nvPr>
            <p:ph type="title"/>
          </p:nvPr>
        </p:nvSpPr>
        <p:spPr/>
        <p:txBody>
          <a:bodyPr/>
          <a:lstStyle/>
          <a:p>
            <a:pPr eaLnBrk="1" hangingPunct="1"/>
            <a:r>
              <a:rPr lang="en-US" dirty="0" smtClean="0"/>
              <a:t>Calling the Application API</a:t>
            </a:r>
          </a:p>
        </p:txBody>
      </p:sp>
      <p:sp>
        <p:nvSpPr>
          <p:cNvPr id="21506" name="Footer Placeholder 3"/>
          <p:cNvSpPr>
            <a:spLocks noGrp="1"/>
          </p:cNvSpPr>
          <p:nvPr>
            <p:ph type="ftr" sz="quarter" idx="10"/>
          </p:nvPr>
        </p:nvSpPr>
        <p:spPr>
          <a:noFill/>
        </p:spPr>
        <p:txBody>
          <a:bodyPr/>
          <a:lstStyle/>
          <a:p>
            <a:r>
              <a:rPr lang="en-US" dirty="0" smtClean="0"/>
              <a:t>CUST_INT_</a:t>
            </a:r>
            <a:fld id="{3A528E89-FC20-4D45-8DBD-18F389031AB9}" type="slidenum">
              <a:rPr lang="en-US" smtClean="0"/>
              <a:pPr/>
              <a:t>17</a:t>
            </a:fld>
            <a:r>
              <a:rPr lang="en-US" dirty="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endParaRPr lang="en-US" dirty="0" smtClean="0">
              <a:latin typeface="Courier New" pitchFamily="49" charset="0"/>
              <a:cs typeface="Courier New" pitchFamily="49" charset="0"/>
            </a:endParaRPr>
          </a:p>
          <a:p>
            <a:r>
              <a:rPr lang="en-US" dirty="0" smtClean="0"/>
              <a:t>The *</a:t>
            </a:r>
            <a:r>
              <a:rPr lang="en-US" dirty="0" smtClean="0">
                <a:latin typeface="Courier New" pitchFamily="49" charset="0"/>
                <a:cs typeface="Courier New" pitchFamily="49" charset="0"/>
              </a:rPr>
              <a:t>WithOutput</a:t>
            </a:r>
            <a:r>
              <a:rPr lang="en-US" dirty="0" smtClean="0"/>
              <a:t> method is used by </a:t>
            </a:r>
            <a:r>
              <a:rPr lang="en-US" dirty="0" smtClean="0"/>
              <a:t>QXtend</a:t>
            </a:r>
            <a:r>
              <a:rPr lang="en-US" dirty="0" smtClean="0"/>
              <a:t>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dirty="0" smtClean="0"/>
              <a:t>Calling the Application API</a:t>
            </a:r>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18</a:t>
            </a:fld>
            <a:r>
              <a:rPr lang="en-US" dirty="0"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dirty="0"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a:t>
            </a:r>
            <a:r>
              <a:rPr lang="en-US" sz="1800" dirty="0" smtClean="0"/>
              <a:t>2012 </a:t>
            </a:r>
            <a:r>
              <a:rPr lang="en-US" sz="1800" dirty="0" smtClean="0"/>
              <a:t>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You can do integration:</a:t>
            </a:r>
          </a:p>
          <a:p>
            <a:pPr marL="740664" lvl="1" indent="-283464" eaLnBrk="1" hangingPunct="1">
              <a:lnSpc>
                <a:spcPct val="100000"/>
              </a:lnSpc>
            </a:pPr>
            <a:r>
              <a:rPr lang="en-US" dirty="0" smtClean="0"/>
              <a:t>Through </a:t>
            </a:r>
            <a:r>
              <a:rPr lang="en-US" dirty="0" smtClean="0"/>
              <a:t>QXtend</a:t>
            </a:r>
            <a:r>
              <a:rPr lang="en-US" dirty="0" smtClean="0"/>
              <a:t/>
            </a:r>
            <a:br>
              <a:rPr lang="en-US" dirty="0" smtClean="0"/>
            </a:br>
            <a:r>
              <a:rPr lang="en-US" i="1" dirty="0" smtClean="0"/>
              <a:t>Currently only available for </a:t>
            </a:r>
            <a:r>
              <a:rPr lang="en-US" i="1" dirty="0" smtClean="0"/>
              <a:t>DataSync</a:t>
            </a:r>
            <a:endParaRPr lang="en-US" i="1" dirty="0" smtClean="0"/>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dirty="0" smtClean="0"/>
              <a:t>Integrating with Financials Backend</a:t>
            </a:r>
          </a:p>
        </p:txBody>
      </p:sp>
      <p:sp>
        <p:nvSpPr>
          <p:cNvPr id="7170" name="Footer Placeholder 3"/>
          <p:cNvSpPr>
            <a:spLocks noGrp="1"/>
          </p:cNvSpPr>
          <p:nvPr>
            <p:ph type="ftr" sz="quarter" idx="10"/>
          </p:nvPr>
        </p:nvSpPr>
        <p:spPr>
          <a:noFill/>
        </p:spPr>
        <p:txBody>
          <a:bodyPr/>
          <a:lstStyle/>
          <a:p>
            <a:r>
              <a:rPr lang="en-US" dirty="0" smtClean="0"/>
              <a:t>CUST_INT_0</a:t>
            </a:r>
            <a:fld id="{2AE87061-8302-4E59-9F6A-BD5147E0409B}" type="slidenum">
              <a:rPr lang="en-US" smtClean="0"/>
              <a:pPr/>
              <a:t>3</a:t>
            </a:fld>
            <a:r>
              <a:rPr lang="en-US" dirty="0"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t>
            </a:r>
            <a:r>
              <a:rPr lang="en-US" dirty="0" smtClean="0"/>
              <a:t>AppServer</a:t>
            </a:r>
            <a:endParaRPr lang="en-US" dirty="0" smtClean="0"/>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Application API</a:t>
            </a:r>
          </a:p>
        </p:txBody>
      </p:sp>
      <p:sp>
        <p:nvSpPr>
          <p:cNvPr id="8194" name="Footer Placeholder 3"/>
          <p:cNvSpPr>
            <a:spLocks noGrp="1"/>
          </p:cNvSpPr>
          <p:nvPr>
            <p:ph type="ftr" sz="quarter" idx="10"/>
          </p:nvPr>
        </p:nvSpPr>
        <p:spPr>
          <a:noFill/>
        </p:spPr>
        <p:txBody>
          <a:bodyPr/>
          <a:lstStyle/>
          <a:p>
            <a:r>
              <a:rPr lang="en-US" dirty="0" smtClean="0"/>
              <a:t>CUST_INT_0</a:t>
            </a:r>
            <a:fld id="{280C111A-29AB-44A6-91F0-222EC92600EA}" type="slidenum">
              <a:rPr lang="en-US" smtClean="0"/>
              <a:pPr/>
              <a:t>4</a:t>
            </a:fld>
            <a:r>
              <a:rPr lang="en-US" dirty="0"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dirty="0">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dirty="0" smtClean="0"/>
              <a:t>Calling the Application API</a:t>
            </a:r>
          </a:p>
        </p:txBody>
      </p:sp>
      <p:sp>
        <p:nvSpPr>
          <p:cNvPr id="9218" name="Footer Placeholder 3"/>
          <p:cNvSpPr>
            <a:spLocks noGrp="1"/>
          </p:cNvSpPr>
          <p:nvPr>
            <p:ph type="ftr" sz="quarter" idx="10"/>
          </p:nvPr>
        </p:nvSpPr>
        <p:spPr>
          <a:noFill/>
        </p:spPr>
        <p:txBody>
          <a:bodyPr/>
          <a:lstStyle/>
          <a:p>
            <a:r>
              <a:rPr lang="en-US" dirty="0" smtClean="0"/>
              <a:t>CUST_INT_0</a:t>
            </a:r>
            <a:fld id="{2D4E7FA9-BB29-4192-BA61-DDD278A9807E}" type="slidenum">
              <a:rPr lang="en-US" smtClean="0"/>
              <a:pPr/>
              <a:t>5</a:t>
            </a:fld>
            <a:r>
              <a:rPr lang="en-US" dirty="0"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dirty="0">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dirty="0">
                  <a:solidFill>
                    <a:srgbClr val="0000FF"/>
                  </a:solidFill>
                  <a:latin typeface="+mj-lt"/>
                </a:rPr>
                <a:t>Available methods and </a:t>
              </a:r>
            </a:p>
            <a:p>
              <a:r>
                <a:rPr lang="en-US" sz="1200" dirty="0">
                  <a:solidFill>
                    <a:srgbClr val="0000FF"/>
                  </a:solidFill>
                  <a:latin typeface="+mj-lt"/>
                </a:rPr>
                <a:t>queries for BGL (GL accounts) </a:t>
              </a:r>
            </a:p>
            <a:p>
              <a:r>
                <a:rPr lang="en-US" sz="1200" dirty="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a:t>
            </a:r>
            <a:r>
              <a:rPr lang="en-US" sz="1600" b="1" dirty="0" smtClean="0">
                <a:solidFill>
                  <a:srgbClr val="0000FF"/>
                </a:solidFill>
                <a:latin typeface="Courier New" pitchFamily="49" charset="0"/>
              </a:rPr>
              <a:t>ic_CompanyCode</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a:t>
            </a:r>
            <a:r>
              <a:rPr lang="en-US" sz="1600" b="1" dirty="0" smtClean="0">
                <a:solidFill>
                  <a:srgbClr val="0000FF"/>
                </a:solidFill>
                <a:latin typeface="Courier New" pitchFamily="49" charset="0"/>
              </a:rPr>
              <a:t>tFcMessages</a:t>
            </a:r>
            <a:endParaRPr lang="en-US" sz="1600" b="1" dirty="0" smtClean="0">
              <a:solidFill>
                <a:srgbClr val="0000FF"/>
              </a:solidFill>
              <a:latin typeface="Courier New" pitchFamily="49" charset="0"/>
            </a:endParaRPr>
          </a:p>
          <a:p>
            <a:pPr lvl="1" eaLnBrk="1" hangingPunct="1">
              <a:buFont typeface="Times New Roman" pitchFamily="18" charset="0"/>
              <a:buNone/>
            </a:pPr>
            <a:r>
              <a:rPr lang="en-US" sz="1600" dirty="0" smtClean="0">
                <a:solidFill>
                  <a:srgbClr val="0000FF"/>
                </a:solidFill>
                <a:latin typeface="Courier New" pitchFamily="49" charset="0"/>
              </a:rPr>
              <a:t>		define output parameter </a:t>
            </a:r>
            <a:r>
              <a:rPr lang="en-US" sz="1600" dirty="0" smtClean="0">
                <a:solidFill>
                  <a:srgbClr val="0000FF"/>
                </a:solidFill>
                <a:latin typeface="Courier New" pitchFamily="49" charset="0"/>
              </a:rPr>
              <a:t>oiReturnStatus</a:t>
            </a:r>
            <a:r>
              <a:rPr lang="en-US" sz="1600" dirty="0" smtClean="0">
                <a:solidFill>
                  <a:srgbClr val="0000FF"/>
                </a:solidFill>
                <a:latin typeface="Courier New" pitchFamily="49" charset="0"/>
              </a:rPr>
              <a:t>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a:t>
            </a:r>
            <a:r>
              <a:rPr lang="en-US" sz="1600" b="1" dirty="0" smtClean="0">
                <a:solidFill>
                  <a:srgbClr val="0000FF"/>
                </a:solidFill>
                <a:latin typeface="Courier New" pitchFamily="49" charset="0"/>
              </a:rPr>
              <a:t>icApiLogin</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smtClean="0">
                <a:solidFill>
                  <a:srgbClr val="0000FF"/>
                </a:solidFill>
                <a:latin typeface="Courier New" pitchFamily="49" charset="0"/>
              </a:rPr>
              <a:t>icApiPassword</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smtClean="0">
                <a:solidFill>
                  <a:srgbClr val="0000FF"/>
                </a:solidFill>
                <a:latin typeface="Courier New" pitchFamily="49" charset="0"/>
              </a:rPr>
              <a:t>icApiExtra</a:t>
            </a:r>
            <a:r>
              <a:rPr lang="en-US" sz="1600" b="1" dirty="0" smtClean="0">
                <a:solidFill>
                  <a:srgbClr val="0000FF"/>
                </a:solidFill>
                <a:latin typeface="Courier New" pitchFamily="49" charset="0"/>
              </a:rPr>
              <a:t>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a:t>
            </a:r>
            <a:r>
              <a:rPr lang="en-US" sz="1600" b="1" dirty="0" smtClean="0">
                <a:solidFill>
                  <a:srgbClr val="0000FF"/>
                </a:solidFill>
                <a:latin typeface="Courier New" pitchFamily="49" charset="0"/>
              </a:rPr>
              <a:t>iiApiSessionId</a:t>
            </a:r>
            <a:r>
              <a:rPr lang="en-US" sz="1600" b="1" dirty="0" smtClean="0">
                <a:solidFill>
                  <a:srgbClr val="0000FF"/>
                </a:solidFill>
                <a:latin typeface="Courier New" pitchFamily="49" charset="0"/>
              </a:rPr>
              <a:t>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a:t>
            </a:r>
            <a:r>
              <a:rPr lang="en-US" sz="1600" b="1" dirty="0" smtClean="0">
                <a:solidFill>
                  <a:srgbClr val="0000FF"/>
                </a:solidFill>
                <a:latin typeface="Courier New" pitchFamily="49" charset="0"/>
              </a:rPr>
              <a:t>tFcMessages</a:t>
            </a:r>
            <a:endParaRPr lang="en-US" sz="1600" b="1" dirty="0" smtClean="0">
              <a:solidFill>
                <a:srgbClr val="0000FF"/>
              </a:solidFill>
              <a:latin typeface="Courier New" pitchFamily="49" charset="0"/>
            </a:endParaRPr>
          </a:p>
          <a:p>
            <a:pPr lvl="1" eaLnBrk="1" hangingPunct="1">
              <a:buFont typeface="Times New Roman" pitchFamily="18" charset="0"/>
              <a:buNone/>
            </a:pPr>
            <a:r>
              <a:rPr lang="en-US" sz="1600" dirty="0" smtClean="0">
                <a:solidFill>
                  <a:srgbClr val="0000FF"/>
                </a:solidFill>
                <a:latin typeface="Courier New" pitchFamily="49" charset="0"/>
              </a:rPr>
              <a:t>		define output parameter </a:t>
            </a:r>
            <a:r>
              <a:rPr lang="en-US" sz="1600" dirty="0" smtClean="0">
                <a:solidFill>
                  <a:srgbClr val="0000FF"/>
                </a:solidFill>
                <a:latin typeface="Courier New" pitchFamily="49" charset="0"/>
              </a:rPr>
              <a:t>oiReturnStatus</a:t>
            </a:r>
            <a:r>
              <a:rPr lang="en-US" sz="1600" dirty="0" smtClean="0">
                <a:solidFill>
                  <a:srgbClr val="0000FF"/>
                </a:solidFill>
                <a:latin typeface="Courier New" pitchFamily="49" charset="0"/>
              </a:rPr>
              <a:t>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dirty="0" smtClean="0"/>
              <a:t>Calling the Application API</a:t>
            </a:r>
          </a:p>
        </p:txBody>
      </p:sp>
      <p:sp>
        <p:nvSpPr>
          <p:cNvPr id="10242" name="Footer Placeholder 3"/>
          <p:cNvSpPr>
            <a:spLocks noGrp="1"/>
          </p:cNvSpPr>
          <p:nvPr>
            <p:ph type="ftr" sz="quarter" idx="10"/>
          </p:nvPr>
        </p:nvSpPr>
        <p:spPr>
          <a:noFill/>
        </p:spPr>
        <p:txBody>
          <a:bodyPr/>
          <a:lstStyle/>
          <a:p>
            <a:r>
              <a:rPr lang="en-US" dirty="0" smtClean="0"/>
              <a:t>CUST_INT_0</a:t>
            </a:r>
            <a:fld id="{05DA500B-E123-4705-914A-A8286505F62C}"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 up</a:t>
            </a:r>
          </a:p>
          <a:p>
            <a:pPr marL="117475"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dirty="0" smtClean="0"/>
              <a:t>Calling the Application API</a:t>
            </a:r>
          </a:p>
        </p:txBody>
      </p:sp>
      <p:sp>
        <p:nvSpPr>
          <p:cNvPr id="11266" name="Footer Placeholder 3"/>
          <p:cNvSpPr>
            <a:spLocks noGrp="1"/>
          </p:cNvSpPr>
          <p:nvPr>
            <p:ph type="ftr" sz="quarter" idx="10"/>
          </p:nvPr>
        </p:nvSpPr>
        <p:spPr>
          <a:noFill/>
        </p:spPr>
        <p:txBody>
          <a:bodyPr/>
          <a:lstStyle/>
          <a:p>
            <a:r>
              <a:rPr lang="en-US" dirty="0" smtClean="0"/>
              <a:t>CUST_INT_0</a:t>
            </a:r>
            <a:fld id="{5D19F028-86A5-4F4C-8931-C75F6C8EA020}" type="slidenum">
              <a:rPr lang="en-US" smtClean="0"/>
              <a:pPr/>
              <a:t>7</a:t>
            </a:fld>
            <a:r>
              <a:rPr lang="en-US" dirty="0"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layer – Set up</a:t>
            </a:r>
          </a:p>
          <a:p>
            <a:pPr>
              <a:defRPr/>
            </a:pPr>
            <a:r>
              <a:rPr lang="en-US" dirty="0" smtClean="0"/>
              <a:t>Implement the </a:t>
            </a:r>
            <a:r>
              <a:rPr lang="en-US" dirty="0" smtClean="0">
                <a:latin typeface="Courier New" pitchFamily="49" charset="0"/>
                <a:cs typeface="Courier New" pitchFamily="49" charset="0"/>
              </a:rPr>
              <a:t>infogetter</a:t>
            </a:r>
            <a:r>
              <a:rPr lang="en-US" dirty="0" smtClean="0">
                <a:latin typeface="Courier New" pitchFamily="49" charset="0"/>
                <a:cs typeface="Courier New" pitchFamily="49" charset="0"/>
              </a:rPr>
              <a:t>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dirty="0" smtClean="0"/>
              <a:t>Calling the Application API</a:t>
            </a:r>
          </a:p>
        </p:txBody>
      </p:sp>
      <p:sp>
        <p:nvSpPr>
          <p:cNvPr id="12290" name="Footer Placeholder 3"/>
          <p:cNvSpPr>
            <a:spLocks noGrp="1"/>
          </p:cNvSpPr>
          <p:nvPr>
            <p:ph type="ftr" sz="quarter" idx="10"/>
          </p:nvPr>
        </p:nvSpPr>
        <p:spPr>
          <a:noFill/>
        </p:spPr>
        <p:txBody>
          <a:bodyPr/>
          <a:lstStyle/>
          <a:p>
            <a:r>
              <a:rPr lang="en-US" dirty="0" smtClean="0"/>
              <a:t>CUST_INT_0</a:t>
            </a:r>
            <a:fld id="{CD4ED0CD-93C2-47F5-B7F4-28246991FD4B}" type="slidenum">
              <a:rPr lang="en-US" smtClean="0"/>
              <a:pPr/>
              <a:t>8</a:t>
            </a:fld>
            <a:r>
              <a:rPr lang="en-US" dirty="0"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dirty="0" smtClean="0"/>
              <a:t>Calling the Application API</a:t>
            </a:r>
          </a:p>
        </p:txBody>
      </p:sp>
      <p:sp>
        <p:nvSpPr>
          <p:cNvPr id="13314" name="Footer Placeholder 3"/>
          <p:cNvSpPr>
            <a:spLocks noGrp="1"/>
          </p:cNvSpPr>
          <p:nvPr>
            <p:ph type="ftr" sz="quarter" idx="10"/>
          </p:nvPr>
        </p:nvSpPr>
        <p:spPr>
          <a:noFill/>
        </p:spPr>
        <p:txBody>
          <a:bodyPr/>
          <a:lstStyle/>
          <a:p>
            <a:r>
              <a:rPr lang="en-US" dirty="0" smtClean="0"/>
              <a:t>CUST_INT_0</a:t>
            </a:r>
            <a:fld id="{4338A187-A657-43E1-B5AE-BCD767ABB1C0}" type="slidenum">
              <a:rPr lang="en-US" smtClean="0"/>
              <a:pPr/>
              <a:t>9</a:t>
            </a:fld>
            <a:r>
              <a:rPr lang="en-US" dirty="0"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44476</TotalTime>
  <Words>1794</Words>
  <Application>Microsoft Office PowerPoint</Application>
  <PresentationFormat>On-screen Show (4:3)</PresentationFormat>
  <Paragraphs>261</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1_EX06PP_template</vt:lpstr>
      <vt:lpstr>2_EX06PP_template</vt:lpstr>
      <vt:lpstr>QAD 2010 Template</vt:lpstr>
      <vt:lpstr>QAD Enterprise Applications 2012 Enterprise Edition Customization</vt:lpstr>
      <vt:lpstr>Slide 2</vt:lpstr>
      <vt:lpstr>Integrating with Financials Backend</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1010</cp:revision>
  <dcterms:created xsi:type="dcterms:W3CDTF">2007-07-31T09:27:00Z</dcterms:created>
  <dcterms:modified xsi:type="dcterms:W3CDTF">2012-07-20T16:30:59Z</dcterms:modified>
</cp:coreProperties>
</file>