
<file path=[Content_Types].xml><?xml version="1.0" encoding="utf-8"?>
<Types xmlns="http://schemas.openxmlformats.org/package/2006/content-types">
  <Override PartName="/ppt/slideMasters/slideMaster3.xml" ContentType="application/vnd.openxmlformats-officedocument.presentationml.slideMaster+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73" r:id="rId3"/>
  </p:sldMasterIdLst>
  <p:notesMasterIdLst>
    <p:notesMasterId r:id="rId32"/>
  </p:notesMasterIdLst>
  <p:sldIdLst>
    <p:sldId id="529" r:id="rId4"/>
    <p:sldId id="534" r:id="rId5"/>
    <p:sldId id="535" r:id="rId6"/>
    <p:sldId id="536" r:id="rId7"/>
    <p:sldId id="537" r:id="rId8"/>
    <p:sldId id="538" r:id="rId9"/>
    <p:sldId id="539" r:id="rId10"/>
    <p:sldId id="540" r:id="rId11"/>
    <p:sldId id="541" r:id="rId12"/>
    <p:sldId id="542" r:id="rId13"/>
    <p:sldId id="543" r:id="rId14"/>
    <p:sldId id="544" r:id="rId15"/>
    <p:sldId id="545" r:id="rId16"/>
    <p:sldId id="546" r:id="rId17"/>
    <p:sldId id="547" r:id="rId18"/>
    <p:sldId id="548" r:id="rId19"/>
    <p:sldId id="549" r:id="rId20"/>
    <p:sldId id="452" r:id="rId21"/>
    <p:sldId id="456" r:id="rId22"/>
    <p:sldId id="457" r:id="rId23"/>
    <p:sldId id="520" r:id="rId24"/>
    <p:sldId id="458" r:id="rId25"/>
    <p:sldId id="455" r:id="rId26"/>
    <p:sldId id="522" r:id="rId27"/>
    <p:sldId id="531" r:id="rId28"/>
    <p:sldId id="532" r:id="rId29"/>
    <p:sldId id="533" r:id="rId30"/>
    <p:sldId id="530" r:id="rId31"/>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6EB"/>
    <a:srgbClr val="D3F1F0"/>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129" autoAdjust="0"/>
    <p:restoredTop sz="85078" autoAdjust="0"/>
  </p:normalViewPr>
  <p:slideViewPr>
    <p:cSldViewPr>
      <p:cViewPr varScale="1">
        <p:scale>
          <a:sx n="90" d="100"/>
          <a:sy n="90" d="100"/>
        </p:scale>
        <p:origin x="-54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endParaRPr lang="en-US" dirty="0"/>
          </a:p>
        </p:txBody>
      </p:sp>
      <p:sp>
        <p:nvSpPr>
          <p:cNvPr id="57348"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a:effectLst/>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fld id="{B49A3672-A29D-4CA3-958B-0C945303DA62}"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defTabSz="273050" rtl="0" fontAlgn="base">
      <a:spcBef>
        <a:spcPct val="30000"/>
      </a:spcBef>
      <a:spcAft>
        <a:spcPct val="0"/>
      </a:spcAft>
      <a:defRPr sz="1000" kern="1200">
        <a:solidFill>
          <a:schemeClr val="tx1"/>
        </a:solidFill>
        <a:latin typeface="Arial" charset="0"/>
        <a:ea typeface="+mn-ea"/>
        <a:cs typeface="+mn-cs"/>
      </a:defRPr>
    </a:lvl1pPr>
    <a:lvl2pPr marL="179388" algn="l" defTabSz="273050" rtl="0" fontAlgn="base">
      <a:spcBef>
        <a:spcPct val="30000"/>
      </a:spcBef>
      <a:spcAft>
        <a:spcPct val="0"/>
      </a:spcAft>
      <a:defRPr sz="1000" kern="1200">
        <a:solidFill>
          <a:schemeClr val="tx1"/>
        </a:solidFill>
        <a:latin typeface="Arial" charset="0"/>
        <a:ea typeface="+mn-ea"/>
        <a:cs typeface="+mn-cs"/>
      </a:defRPr>
    </a:lvl2pPr>
    <a:lvl3pPr marL="358775" algn="l" defTabSz="273050" rtl="0" fontAlgn="base">
      <a:spcBef>
        <a:spcPct val="30000"/>
      </a:spcBef>
      <a:spcAft>
        <a:spcPct val="0"/>
      </a:spcAft>
      <a:defRPr sz="1000" kern="1200">
        <a:solidFill>
          <a:schemeClr val="tx1"/>
        </a:solidFill>
        <a:latin typeface="Arial" charset="0"/>
        <a:ea typeface="+mn-ea"/>
        <a:cs typeface="+mn-cs"/>
      </a:defRPr>
    </a:lvl3pPr>
    <a:lvl4pPr marL="538163" algn="l" defTabSz="273050" rtl="0" fontAlgn="base">
      <a:spcBef>
        <a:spcPct val="30000"/>
      </a:spcBef>
      <a:spcAft>
        <a:spcPct val="0"/>
      </a:spcAft>
      <a:defRPr sz="1000" kern="1200">
        <a:solidFill>
          <a:schemeClr val="tx1"/>
        </a:solidFill>
        <a:latin typeface="Arial" charset="0"/>
        <a:ea typeface="+mn-ea"/>
        <a:cs typeface="+mn-cs"/>
      </a:defRPr>
    </a:lvl4pPr>
    <a:lvl5pPr marL="717550" algn="l" defTabSz="273050"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1538E-D925-40AC-B5E3-3F8C34E8DB96}" type="slidenum">
              <a:rPr lang="en-US"/>
              <a:pPr/>
              <a:t>1</a:t>
            </a:fld>
            <a:endParaRPr lang="en-US" dirty="0"/>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7D477-71F1-4344-AC51-E2BA707B1C42}" type="slidenum">
              <a:rPr lang="en-US"/>
              <a:pPr/>
              <a:t>10</a:t>
            </a:fld>
            <a:endParaRPr lang="en-US" dirty="0"/>
          </a:p>
        </p:txBody>
      </p:sp>
      <p:sp>
        <p:nvSpPr>
          <p:cNvPr id="733186" name="Rectangle 2"/>
          <p:cNvSpPr>
            <a:spLocks noGrp="1" noRot="1" noChangeAspect="1" noChangeArrowheads="1" noTextEdit="1"/>
          </p:cNvSpPr>
          <p:nvPr>
            <p:ph type="sldImg"/>
          </p:nvPr>
        </p:nvSpPr>
        <p:spPr>
          <a:ln/>
        </p:spPr>
      </p:sp>
      <p:sp>
        <p:nvSpPr>
          <p:cNvPr id="733187" name="Rectangle 3"/>
          <p:cNvSpPr>
            <a:spLocks noGrp="1" noChangeArrowheads="1"/>
          </p:cNvSpPr>
          <p:nvPr>
            <p:ph type="body" idx="1"/>
          </p:nvPr>
        </p:nvSpPr>
        <p:spPr>
          <a:xfrm>
            <a:off x="934112" y="4387442"/>
            <a:ext cx="5142177" cy="4155317"/>
          </a:xfrm>
        </p:spPr>
        <p:txBody>
          <a:bodyPr/>
          <a:lstStyle/>
          <a:p>
            <a:r>
              <a:rPr lang="en-IE" dirty="0"/>
              <a:t>Explain each in turn</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AF2B85-169A-42CA-A796-B90D81E056A2}" type="slidenum">
              <a:rPr lang="en-US"/>
              <a:pPr/>
              <a:t>11</a:t>
            </a:fld>
            <a:endParaRPr lang="en-US" dirty="0"/>
          </a:p>
        </p:txBody>
      </p:sp>
      <p:sp>
        <p:nvSpPr>
          <p:cNvPr id="735234" name="Rectangle 2"/>
          <p:cNvSpPr>
            <a:spLocks noGrp="1" noRot="1" noChangeAspect="1" noChangeArrowheads="1" noTextEdit="1"/>
          </p:cNvSpPr>
          <p:nvPr>
            <p:ph type="sldImg"/>
          </p:nvPr>
        </p:nvSpPr>
        <p:spPr>
          <a:ln/>
        </p:spPr>
      </p:sp>
      <p:sp>
        <p:nvSpPr>
          <p:cNvPr id="735235" name="Rectangle 3"/>
          <p:cNvSpPr>
            <a:spLocks noGrp="1" noChangeArrowheads="1"/>
          </p:cNvSpPr>
          <p:nvPr>
            <p:ph type="body" idx="1"/>
          </p:nvPr>
        </p:nvSpPr>
        <p:spPr>
          <a:xfrm>
            <a:off x="934112" y="4387442"/>
            <a:ext cx="5142177" cy="4155317"/>
          </a:xfrm>
        </p:spPr>
        <p:txBody>
          <a:bodyPr/>
          <a:lstStyle/>
          <a:p>
            <a:r>
              <a:rPr lang="en-IE" dirty="0"/>
              <a:t>Field types and how to add them</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B5BE6-1897-4F02-BDDD-76AEA51C53C2}" type="slidenum">
              <a:rPr lang="en-US"/>
              <a:pPr/>
              <a:t>12</a:t>
            </a:fld>
            <a:endParaRPr lang="en-US" dirty="0"/>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4AC08-B452-4D69-B4EE-C2D310241B5B}" type="slidenum">
              <a:rPr lang="en-US"/>
              <a:pPr/>
              <a:t>13</a:t>
            </a:fld>
            <a:endParaRPr lang="en-US" dirty="0"/>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a:xfrm>
            <a:off x="934112" y="4387442"/>
            <a:ext cx="5142177" cy="4155317"/>
          </a:xfrm>
        </p:spPr>
        <p:txBody>
          <a:bodyPr/>
          <a:lstStyle/>
          <a:p>
            <a:r>
              <a:rPr lang="en-IE" b="1" dirty="0"/>
              <a:t>Drill/down maintenance</a:t>
            </a:r>
            <a:endParaRPr lang="en-US"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C8CDE-03EE-4B9B-8C54-810EB3BE6CBE}" type="slidenum">
              <a:rPr lang="en-US"/>
              <a:pPr/>
              <a:t>14</a:t>
            </a:fld>
            <a:endParaRPr lang="en-US" dirty="0"/>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AD7DB9-9DAF-435E-A6DF-32F6513B079F}" type="slidenum">
              <a:rPr lang="en-US"/>
              <a:pPr/>
              <a:t>15</a:t>
            </a:fld>
            <a:endParaRPr lang="en-US" dirty="0"/>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a:xfrm>
            <a:off x="934112" y="4387442"/>
            <a:ext cx="5142177" cy="4155317"/>
          </a:xfrm>
        </p:spPr>
        <p:txBody>
          <a:bodyPr/>
          <a:lstStyle/>
          <a:p>
            <a:r>
              <a:rPr lang="en-IE" dirty="0"/>
              <a:t>Frames notes</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FBB05-4C8E-4966-80BD-ADFCFED98511}" type="slidenum">
              <a:rPr lang="en-US"/>
              <a:pPr/>
              <a:t>16</a:t>
            </a:fld>
            <a:endParaRPr lang="en-US" dirty="0"/>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AAC3A-9966-4664-BC30-B83C5C2E4795}" type="slidenum">
              <a:rPr lang="en-US"/>
              <a:pPr/>
              <a:t>17</a:t>
            </a:fld>
            <a:endParaRPr lang="en-US" dirty="0"/>
          </a:p>
        </p:txBody>
      </p:sp>
      <p:sp>
        <p:nvSpPr>
          <p:cNvPr id="747522" name="Rectangle 2"/>
          <p:cNvSpPr>
            <a:spLocks noGrp="1" noRot="1" noChangeAspect="1" noChangeArrowheads="1" noTextEdit="1"/>
          </p:cNvSpPr>
          <p:nvPr>
            <p:ph type="sldImg"/>
          </p:nvPr>
        </p:nvSpPr>
        <p:spPr>
          <a:ln/>
        </p:spPr>
      </p:sp>
      <p:sp>
        <p:nvSpPr>
          <p:cNvPr id="74752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2262B-F05D-47C7-B0CE-86DFAD65BC73}" type="slidenum">
              <a:rPr lang="en-US"/>
              <a:pPr/>
              <a:t>18</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a:buFontTx/>
              <a:buChar char="•"/>
            </a:pPr>
            <a:r>
              <a:rPr lang="en-US" dirty="0"/>
              <a:t>All financials forms are designed by QAD UI developers.  The forms are included in the application UI libraries.</a:t>
            </a:r>
          </a:p>
          <a:p>
            <a:pPr>
              <a:buFontTx/>
              <a:buChar char="•"/>
            </a:pPr>
            <a:r>
              <a:rPr lang="en-US" dirty="0"/>
              <a:t>The system provides the possibility to apply changes to the standard layout/design, by using .  The system stores the applied changes (the changed properties) on user/role/system level.</a:t>
            </a:r>
          </a:p>
          <a:p>
            <a:pPr>
              <a:buFontTx/>
              <a:buChar char="•"/>
            </a:pPr>
            <a:r>
              <a:rPr lang="en-US" dirty="0"/>
              <a:t>UI Design Mode is a secured feature.  The system administrator can enable/disable it for certain roles.</a:t>
            </a:r>
          </a:p>
          <a:p>
            <a:pPr>
              <a:buFontTx/>
              <a:buChar char="•"/>
            </a:pPr>
            <a:r>
              <a:rPr lang="en-US" dirty="0"/>
              <a:t>The UI design changes are on the level of the activity.  Even if the standard application would use the same object form for all activities, the end user might decide to change the form layouts for each of the activities.</a:t>
            </a:r>
          </a:p>
          <a:p>
            <a:endParaRPr lang="en-US" dirty="0"/>
          </a:p>
          <a:p>
            <a:r>
              <a:rPr lang="en-US" dirty="0"/>
              <a:t>UI Design mode is typically used to:</a:t>
            </a:r>
          </a:p>
          <a:p>
            <a:pPr>
              <a:buFontTx/>
              <a:buChar char="•"/>
            </a:pPr>
            <a:r>
              <a:rPr lang="en-US" dirty="0"/>
              <a:t>Add user-defined fields to the form</a:t>
            </a:r>
          </a:p>
          <a:p>
            <a:pPr>
              <a:buFontTx/>
              <a:buChar char="•"/>
            </a:pPr>
            <a:r>
              <a:rPr lang="en-US" dirty="0"/>
              <a:t>Change the position of fields on the form</a:t>
            </a:r>
          </a:p>
          <a:p>
            <a:pPr>
              <a:buFontTx/>
              <a:buChar char="•"/>
            </a:pPr>
            <a:r>
              <a:rPr lang="en-US" dirty="0"/>
              <a:t>Change labels</a:t>
            </a:r>
          </a:p>
          <a:p>
            <a:pPr>
              <a:buFontTx/>
              <a:buChar char="•"/>
            </a:pPr>
            <a:r>
              <a:rPr lang="en-US" dirty="0"/>
              <a:t>Hide fields</a:t>
            </a:r>
          </a:p>
          <a:p>
            <a:pPr>
              <a:buFontTx/>
              <a:buChar char="•"/>
            </a:pPr>
            <a:r>
              <a:rPr lang="en-US" dirty="0"/>
              <a:t>Assign initial values to fields</a:t>
            </a:r>
          </a:p>
          <a:p>
            <a:endParaRPr lang="en-US" dirty="0"/>
          </a:p>
          <a:p>
            <a:r>
              <a:rPr lang="en-US" dirty="0"/>
              <a:t>Design Mode can be disabled in the System Settings option. If the customer does not intend to do any UI customization, you can disable the function for performance reasons. </a:t>
            </a:r>
          </a:p>
          <a:p>
            <a:pPr>
              <a:buFontTx/>
              <a:buChar char="•"/>
            </a:pPr>
            <a:endParaRPr lang="en-US" dirty="0"/>
          </a:p>
          <a:p>
            <a:pPr>
              <a:buFontTx/>
              <a:buChar cha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755F6-29C5-4428-8C68-57875F440D88}" type="slidenum">
              <a:rPr lang="en-US"/>
              <a:pPr/>
              <a:t>19</a:t>
            </a:fld>
            <a:endParaRPr lang="en-US" dirty="0"/>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r>
              <a:rPr lang="en-US" dirty="0"/>
              <a:t>The UI Design Mode is the main way how to change the applications UI. Typically customization developers would remove fields, or make them read-only.  Of course, they also have the possibility to totally rearrange the form.</a:t>
            </a:r>
          </a:p>
          <a:p>
            <a:r>
              <a:rPr lang="en-US" dirty="0"/>
              <a:t>UI customization can also be used to put new fields on the form, and also to put new tab controls and grids on the form (this is in case of adding a new custom table to an existing form).</a:t>
            </a:r>
          </a:p>
          <a:p>
            <a:endParaRPr lang="en-US" dirty="0"/>
          </a:p>
          <a:p>
            <a:r>
              <a:rPr lang="en-US" dirty="0"/>
              <a:t>The UI Design Mode is available on almost all forms in the fin application, and should be started with “Tools-&gt;Design Mode…”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21C0B8-9F5F-46BB-A7C7-4D8B2F2EA366}" type="slidenum">
              <a:rPr lang="en-US"/>
              <a:pPr/>
              <a:t>2</a:t>
            </a:fld>
            <a:endParaRPr lang="en-US" dirty="0"/>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34112" y="4387442"/>
            <a:ext cx="5142177" cy="4155317"/>
          </a:xfrm>
        </p:spPr>
        <p:txBody>
          <a:bodyPr/>
          <a:lstStyle/>
          <a:p>
            <a:r>
              <a:rPr lang="en-US" b="1" dirty="0"/>
              <a:t>Overview material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D8333-8254-489D-AB1E-7CE1833B0F9B}" type="slidenum">
              <a:rPr lang="en-US"/>
              <a:pPr/>
              <a:t>20</a:t>
            </a:fld>
            <a:endParaRPr lang="en-US" dirty="0"/>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a:buFontTx/>
              <a:buChar char="•"/>
            </a:pPr>
            <a:r>
              <a:rPr lang="en-US" dirty="0"/>
              <a:t>(1) The Properties panel can be used to manually change available properties of the selected control (the selected control is the control that is selected with a red rectangle on the screen. The name of the business field represented on the object form is displayed in the Field List, Properties window (as the </a:t>
            </a:r>
            <a:r>
              <a:rPr lang="en-US" dirty="0" err="1"/>
              <a:t>FieldName</a:t>
            </a:r>
            <a:r>
              <a:rPr lang="en-US"/>
              <a:t>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a:buFontTx/>
              <a:buChar char="•"/>
            </a:pPr>
            <a:r>
              <a:rPr lang="en-US"/>
              <a:t>(2) The Field/Control panel contains the business fields and/or controls that are available, but not visible on the form.  The user can drag the fields from the panel straight on the form in Design Mode</a:t>
            </a:r>
          </a:p>
          <a:p>
            <a:pPr>
              <a:buFontTx/>
              <a:buChar char="•"/>
            </a:pPr>
            <a:r>
              <a:rPr lang="en-US"/>
              <a:t>(2) In case the user wants to add a custom table on the form, he has the possibility to drag it to the form, which will cause a new grid to be added on the form.</a:t>
            </a:r>
          </a:p>
          <a:p>
            <a:pPr>
              <a:buFontTx/>
              <a:buChar char="•"/>
            </a:pPr>
            <a:r>
              <a:rPr lang="en-US"/>
              <a:t>(3) The form in Design Mode can be used to select a field or control.  A user can drag a control, or resize it.  </a:t>
            </a:r>
          </a:p>
          <a:p>
            <a:pPr>
              <a:buFontTx/>
              <a:buChar char="•"/>
            </a:pPr>
            <a:r>
              <a:rPr lang="en-US"/>
              <a:t>(3) On the form design, the user can use the context menu to add a tabcontrol (max. 1 per form), and in an existing tabcontrol add tabpages. One can also add a text control this way.</a:t>
            </a:r>
          </a:p>
          <a:p>
            <a:pPr>
              <a:buFontTx/>
              <a:buChar char="•"/>
            </a:pPr>
            <a:r>
              <a:rPr lang="en-US"/>
              <a:t>(4) One can always go back to the factory defaults by using the “Reset to initial settings” button.</a:t>
            </a:r>
          </a:p>
          <a:p>
            <a:pPr>
              <a:buFontTx/>
              <a:buChar char="•"/>
            </a:pPr>
            <a:r>
              <a:rPr lang="en-US"/>
              <a:t>(4) the “Copy settings” button gives the user the possibility to copy an existing UI customization (from some other user / role) for his own use. When this option is used, the selected customization over-writes the previous own  customization.</a:t>
            </a:r>
          </a:p>
          <a:p>
            <a:pPr>
              <a:buFontTx/>
              <a:buChar char="•"/>
            </a:pPr>
            <a:endParaRPr lang="en-US"/>
          </a:p>
          <a:p>
            <a:pPr>
              <a:buFontTx/>
              <a:buChar char="•"/>
            </a:pP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7CAF4-5A82-4518-82F4-CC5231793A02}" type="slidenum">
              <a:rPr lang="en-US"/>
              <a:pPr/>
              <a:t>21</a:t>
            </a:fld>
            <a:endParaRPr lang="en-US" dirty="0"/>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8EB0-A371-4BEE-9047-4B6B8CAC2D00}" type="slidenum">
              <a:rPr lang="en-US"/>
              <a:pPr/>
              <a:t>22</a:t>
            </a:fld>
            <a:endParaRPr lang="en-US" dirty="0"/>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a:buFontTx/>
              <a:buChar cha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4D6074-2BBD-4530-A3EA-6B8BA17FEB7D}" type="slidenum">
              <a:rPr lang="en-US"/>
              <a:pPr/>
              <a:t>23</a:t>
            </a:fld>
            <a:endParaRPr lang="en-US" dirty="0"/>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r>
              <a:rPr lang="en-US" sz="800" dirty="0"/>
              <a:t>Refer to the section about how to use the 4GL proxy layer to call financials API methods. (in “</a:t>
            </a:r>
            <a:r>
              <a:rPr lang="en-US" dirty="0"/>
              <a:t>Customization of Component-Based QAD Applications - 5 - Integration with financials backend”)</a:t>
            </a:r>
            <a:endParaRPr lang="en-US" sz="800" dirty="0"/>
          </a:p>
          <a:p>
            <a:pPr marL="219525" indent="-219525" defTabSz="878098">
              <a:lnSpc>
                <a:spcPct val="80000"/>
              </a:lnSpc>
              <a:buFontTx/>
              <a:buChar char="•"/>
            </a:pPr>
            <a:r>
              <a:rPr lang="en-US" sz="800" dirty="0"/>
              <a:t>The format used for dump and load is XML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E68D4-D629-4D91-A9BE-EEE28BFFF444}" type="slidenum">
              <a:rPr lang="en-US"/>
              <a:pPr/>
              <a:t>24</a:t>
            </a:fld>
            <a:endParaRPr lang="en-US" dirty="0"/>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698AB-8CF4-4520-A645-6E364F2509CA}" type="slidenum">
              <a:rPr lang="en-US"/>
              <a:pPr/>
              <a:t>25</a:t>
            </a:fld>
            <a:endParaRPr lang="en-US" dirty="0"/>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r>
              <a:rPr lang="en-US" dirty="0"/>
              <a:t>Many of the UI customization activities will include the use of user-defined fields.  Because the data available on the BL back-end and the UI frontend is different, and the datasets are the only way how data is passed between the layers, we will try to use UDFs in many cases just to pass data.</a:t>
            </a:r>
          </a:p>
          <a:p>
            <a:endParaRPr lang="en-US" dirty="0"/>
          </a:p>
          <a:p>
            <a:r>
              <a:rPr lang="en-US" i="1" dirty="0"/>
              <a:t>Every component’s object dataset can contain business fields used to store customer specific values (user-defined fields).  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the same way as other object data.</a:t>
            </a:r>
          </a:p>
          <a:p>
            <a:endParaRPr lang="en-US" dirty="0"/>
          </a:p>
          <a:p>
            <a:r>
              <a:rPr lang="en-US" dirty="0"/>
              <a:t>Use this activity to define a user-defined field. A user-defined field means, in effect, that the end user gives the field a ‘meaning’.</a:t>
            </a:r>
          </a:p>
          <a:p>
            <a:r>
              <a:rPr lang="en-US" dirty="0"/>
              <a:t>You must specify the following information:</a:t>
            </a:r>
          </a:p>
          <a:p>
            <a:pPr>
              <a:buFontTx/>
              <a:buChar char="•"/>
            </a:pPr>
            <a:r>
              <a:rPr lang="en-US" dirty="0"/>
              <a:t>Business component: This is the label of the business component.  For example ‘GL account’ maps to the physical component name '</a:t>
            </a:r>
            <a:r>
              <a:rPr lang="en-US" dirty="0" err="1"/>
              <a:t>BGl</a:t>
            </a:r>
            <a:r>
              <a:rPr lang="en-US"/>
              <a:t>'. Use the activity Business Component View to detect this mapping.</a:t>
            </a:r>
          </a:p>
          <a:p>
            <a:pPr>
              <a:buFontTx/>
              <a:buChar char="•"/>
            </a:pPr>
            <a:r>
              <a:rPr lang="en-US"/>
              <a:t>Field name: Select a type of physical field.  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CustomNote (character type field especially for fields represented as an editor)</a:t>
            </a:r>
          </a:p>
          <a:p>
            <a:pPr>
              <a:buFontTx/>
              <a:buChar char="•"/>
            </a:pPr>
            <a:r>
              <a:rPr lang="en-US"/>
              <a:t>Description: Enter a logical name for the field that is to be used in the application.</a:t>
            </a:r>
          </a:p>
          <a:p>
            <a:pPr>
              <a:buFontTx/>
              <a:buChar char="•"/>
            </a:pPr>
            <a:r>
              <a:rPr lang="en-US"/>
              <a:t>Display: Modify the display length and decimal precision to change the display format.</a:t>
            </a:r>
          </a:p>
          <a:p>
            <a:pPr>
              <a:buFontTx/>
              <a:buChar char="•"/>
            </a:pPr>
            <a:r>
              <a:rPr lang="en-US"/>
              <a:t>Lookup reference / Stored search / Return Field: Use these values to attach a lookup to the user-defined field.</a:t>
            </a:r>
          </a:p>
          <a:p>
            <a:pPr>
              <a:buFontTx/>
              <a:buChar char="•"/>
            </a:pPr>
            <a:r>
              <a:rPr lang="en-US"/>
              <a:t>The Value List tab is only enabled for user-defined fields of type 'CustomCombo'.  This tab lets the  user specify a distinct list of possible values.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2B710-44C8-4CAC-80E8-107680EC9A89}" type="slidenum">
              <a:rPr lang="en-US"/>
              <a:pPr/>
              <a:t>26</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A37F-6E21-4E61-82B5-09BB8AA0FB5E}" type="slidenum">
              <a:rPr lang="en-US"/>
              <a:pPr/>
              <a:t>27</a:t>
            </a:fld>
            <a:endParaRPr lang="en-US" dirty="0"/>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B6FC-182B-4166-8375-839E9A75DE42}" type="slidenum">
              <a:rPr lang="en-US"/>
              <a:pPr/>
              <a:t>28</a:t>
            </a:fld>
            <a:endParaRPr lang="en-US" dirty="0"/>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FAD0F-702B-4380-A67E-0E57110AC789}" type="slidenum">
              <a:rPr lang="en-US"/>
              <a:pPr/>
              <a:t>3</a:t>
            </a:fld>
            <a:endParaRPr lang="en-US" dirty="0"/>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a:xfrm>
            <a:off x="934112" y="4387442"/>
            <a:ext cx="5142177" cy="4155317"/>
          </a:xfrm>
        </p:spPr>
        <p:txBody>
          <a:bodyPr/>
          <a:lstStyle/>
          <a:p>
            <a:r>
              <a:rPr lang="en-IE" dirty="0"/>
              <a:t>scenarios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A1C26D-0661-4985-B8E8-A36F3371EEBB}" type="slidenum">
              <a:rPr lang="en-US"/>
              <a:pPr/>
              <a:t>4</a:t>
            </a:fld>
            <a:endParaRPr lang="en-US" dirty="0"/>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a:xfrm>
            <a:off x="934112" y="4387442"/>
            <a:ext cx="5142177" cy="4155317"/>
          </a:xfrm>
        </p:spPr>
        <p:txBody>
          <a:bodyPr/>
          <a:lstStyle/>
          <a:p>
            <a:r>
              <a:rPr lang="en-IE" dirty="0"/>
              <a:t>Setting up user groups</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C5D24-F971-425E-87D5-D7C67483C0FC}" type="slidenum">
              <a:rPr lang="en-US"/>
              <a:pPr/>
              <a:t>5</a:t>
            </a:fld>
            <a:endParaRPr lang="en-US" dirty="0"/>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a:xfrm>
            <a:off x="934112" y="4387442"/>
            <a:ext cx="5142177" cy="4155317"/>
          </a:xfrm>
        </p:spPr>
        <p:txBody>
          <a:bodyPr/>
          <a:lstStyle/>
          <a:p>
            <a:r>
              <a:rPr lang="en-IE" dirty="0"/>
              <a:t>Conflict tool</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E671B-76B8-4050-808A-3C59E05E8051}" type="slidenum">
              <a:rPr lang="en-US"/>
              <a:pPr/>
              <a:t>6</a:t>
            </a:fld>
            <a:endParaRPr lang="en-US" dirty="0"/>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a:xfrm>
            <a:off x="934112" y="4387442"/>
            <a:ext cx="5142177" cy="4155317"/>
          </a:xfrm>
        </p:spPr>
        <p:txBody>
          <a:bodyPr/>
          <a:lstStyle/>
          <a:p>
            <a:r>
              <a:rPr lang="en-IE" dirty="0"/>
              <a:t>Notes on setup</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EF540-37F1-4399-A557-4F803A4806AD}" type="slidenum">
              <a:rPr lang="en-US"/>
              <a:pPr/>
              <a:t>7</a:t>
            </a:fld>
            <a:endParaRPr lang="en-US" dirty="0"/>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a:xfrm>
            <a:off x="934112" y="4387442"/>
            <a:ext cx="5142177" cy="4155317"/>
          </a:xfrm>
        </p:spPr>
        <p:txBody>
          <a:bodyPr/>
          <a:lstStyle/>
          <a:p>
            <a:r>
              <a:rPr lang="en-IE" dirty="0"/>
              <a:t>Note that roles are called groups in EE.  </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C2FCA-C9C4-491E-B960-63DD60F4DD56}" type="slidenum">
              <a:rPr lang="en-US"/>
              <a:pPr/>
              <a:t>8</a:t>
            </a:fld>
            <a:endParaRPr lang="en-US" dirty="0"/>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a:xfrm>
            <a:off x="934112" y="4387442"/>
            <a:ext cx="5142177" cy="4155317"/>
          </a:xfrm>
        </p:spPr>
        <p:txBody>
          <a:bodyPr/>
          <a:lstStyle/>
          <a:p>
            <a:r>
              <a:rPr lang="en-IE" dirty="0"/>
              <a:t>p218</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17394-AD0A-42EC-83C3-077D882FC294}" type="slidenum">
              <a:rPr lang="en-US"/>
              <a:pPr/>
              <a:t>9</a:t>
            </a:fld>
            <a:endParaRPr lang="en-US" dirty="0"/>
          </a:p>
        </p:txBody>
      </p:sp>
      <p:sp>
        <p:nvSpPr>
          <p:cNvPr id="731138" name="Rectangle 2"/>
          <p:cNvSpPr>
            <a:spLocks noGrp="1" noRot="1" noChangeAspect="1" noChangeArrowheads="1" noTextEdit="1"/>
          </p:cNvSpPr>
          <p:nvPr>
            <p:ph type="sldImg"/>
          </p:nvPr>
        </p:nvSpPr>
        <p:spPr>
          <a:ln/>
        </p:spPr>
      </p:sp>
      <p:sp>
        <p:nvSpPr>
          <p:cNvPr id="731139" name="Rectangle 3"/>
          <p:cNvSpPr>
            <a:spLocks noGrp="1" noChangeArrowheads="1"/>
          </p:cNvSpPr>
          <p:nvPr>
            <p:ph type="body" idx="1"/>
          </p:nvPr>
        </p:nvSpPr>
        <p:spPr>
          <a:xfrm>
            <a:off x="934112" y="4387442"/>
            <a:ext cx="5142177" cy="4155317"/>
          </a:xfrm>
        </p:spPr>
        <p:txBody>
          <a:bodyPr/>
          <a:lstStyle/>
          <a:p>
            <a:r>
              <a:rPr lang="en-IE" dirty="0"/>
              <a:t>P218</a:t>
            </a:r>
          </a:p>
          <a:p>
            <a:r>
              <a:rPr lang="en-US" dirty="0"/>
              <a:t>When you create your own field and frame, you add 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22"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3" name="Rectangle 3"/>
          <p:cNvSpPr>
            <a:spLocks noGrp="1" noChangeArrowheads="1"/>
          </p:cNvSpPr>
          <p:nvPr>
            <p:ph type="ctrTitle"/>
          </p:nvPr>
        </p:nvSpPr>
        <p:spPr>
          <a:xfrm>
            <a:off x="900113" y="4940300"/>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7450"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0168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FEDF05C6-530C-4EC8-8D6F-D657C483F7D1}"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fld id="{30F34C64-2A30-4A7F-8982-040E67E491E1}"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fld id="{CCFB6F62-59A8-466F-9DFB-81555354438F}"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fld id="{9237BCDE-B58E-4B82-92EF-05A5B35D3EFF}"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fld id="{92722A09-A4A1-47BB-9B8D-F4B4E8F4E3CC}"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fld id="{7619E60D-50C1-4D6C-AAFD-08A902678DBC}" type="slidenum">
              <a:rPr lang="en-US"/>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D34B602-BB13-41F6-9258-BBC34E7EDF7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79C19E3-6917-441F-9B8F-11C052DD038F}"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59253168-2405-4FF7-A8A4-4375A39E2A5D}"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566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2293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28DF0CBD-1373-4352-B5EA-853EA6912FE1}"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fld id="{FEDF05C6-530C-4EC8-8D6F-D657C483F7D1}" type="slidenum">
              <a:rPr lang="en-US" smtClean="0"/>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CCFB6F62-59A8-466F-9DFB-81555354438F}" type="slidenum">
              <a:rPr lang="en-US" smtClean="0"/>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9237BCDE-B58E-4B82-92EF-05A5B35D3EFF}" type="slidenum">
              <a:rPr lang="en-US" smtClean="0"/>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fld id="{92722A09-A4A1-47BB-9B8D-F4B4E8F4E3CC}" type="slidenum">
              <a:rPr lang="en-US" smtClean="0"/>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fld id="{7619E60D-50C1-4D6C-AAFD-08A902678DBC}"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fld id="{F2F0E81F-58EE-4B8E-B8E4-4B0AF796A382}" type="slidenum">
              <a:rPr lang="en-US" smtClean="0"/>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fld id="{F2F0E81F-58EE-4B8E-B8E4-4B0AF796A382}" type="slidenum">
              <a:rPr lang="en-US" smtClean="0"/>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44675"/>
            <a:ext cx="403225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844675"/>
            <a:ext cx="4033838"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4100"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101"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Arial" charset="0"/>
        </a:defRPr>
      </a:lvl2pPr>
      <a:lvl3pPr algn="l" rtl="0" fontAlgn="base">
        <a:lnSpc>
          <a:spcPct val="90000"/>
        </a:lnSpc>
        <a:spcBef>
          <a:spcPct val="0"/>
        </a:spcBef>
        <a:spcAft>
          <a:spcPct val="0"/>
        </a:spcAft>
        <a:defRPr sz="3200" b="1">
          <a:solidFill>
            <a:srgbClr val="5A87C6"/>
          </a:solidFill>
          <a:latin typeface="Arial" charset="0"/>
        </a:defRPr>
      </a:lvl3pPr>
      <a:lvl4pPr algn="l" rtl="0" fontAlgn="base">
        <a:lnSpc>
          <a:spcPct val="90000"/>
        </a:lnSpc>
        <a:spcBef>
          <a:spcPct val="0"/>
        </a:spcBef>
        <a:spcAft>
          <a:spcPct val="0"/>
        </a:spcAft>
        <a:defRPr sz="3200" b="1">
          <a:solidFill>
            <a:srgbClr val="5A87C6"/>
          </a:solidFill>
          <a:latin typeface="Arial" charset="0"/>
        </a:defRPr>
      </a:lvl4pPr>
      <a:lvl5pPr algn="l" rtl="0" fontAlgn="base">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fontAlgn="base">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spcBef>
          <a:spcPct val="20000"/>
        </a:spcBef>
        <a:spcAft>
          <a:spcPct val="0"/>
        </a:spcAft>
        <a:buClr>
          <a:srgbClr val="2461AA"/>
        </a:buClr>
        <a:buChar char="•"/>
        <a:defRPr sz="2400">
          <a:solidFill>
            <a:schemeClr val="tx1"/>
          </a:solidFill>
          <a:latin typeface="+mn-lt"/>
        </a:defRPr>
      </a:lvl3pPr>
      <a:lvl4pPr marL="1600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81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81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fld id="{F2F0E81F-58EE-4B8E-B8E4-4B0AF796A38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9" name="Rectangle 3"/>
          <p:cNvSpPr>
            <a:spLocks noGrp="1" noChangeArrowheads="1"/>
          </p:cNvSpPr>
          <p:nvPr>
            <p:ph type="body" sz="quarter" idx="10"/>
          </p:nvPr>
        </p:nvSpPr>
        <p:spPr>
          <a:xfrm>
            <a:off x="457200" y="1719072"/>
            <a:ext cx="8229600" cy="349250"/>
          </a:xfrm>
        </p:spPr>
        <p:txBody>
          <a:bodyPr lIns="91432" tIns="45716" rIns="91432" bIns="45716">
            <a:normAutofit fontScale="77500" lnSpcReduction="20000"/>
          </a:bodyPr>
          <a:lstStyle/>
          <a:p>
            <a:r>
              <a:rPr lang="en-US" dirty="0"/>
              <a:t>Customization </a:t>
            </a:r>
            <a:r>
              <a:rPr lang="en-US" dirty="0" smtClean="0"/>
              <a:t>Using </a:t>
            </a:r>
            <a:r>
              <a:rPr lang="en-US" dirty="0"/>
              <a:t>QAD Application Features and </a:t>
            </a:r>
            <a:r>
              <a:rPr lang="en-US" dirty="0" smtClean="0"/>
              <a:t>Functions UI </a:t>
            </a:r>
            <a:r>
              <a:rPr lang="en-US" dirty="0"/>
              <a:t>Design Mode</a:t>
            </a:r>
          </a:p>
        </p:txBody>
      </p:sp>
      <p:sp>
        <p:nvSpPr>
          <p:cNvPr id="7" name="Rectangle 2"/>
          <p:cNvSpPr>
            <a:spLocks noGrp="1" noChangeArrowheads="1"/>
          </p:cNvSpPr>
          <p:nvPr>
            <p:ph type="title"/>
          </p:nvPr>
        </p:nvSpPr>
        <p:spPr>
          <a:xfrm>
            <a:off x="457200" y="505692"/>
            <a:ext cx="8229600" cy="708730"/>
          </a:xfrm>
        </p:spPr>
        <p:txBody>
          <a:bodyPr>
            <a:normAutofit fontScale="90000"/>
          </a:bodyPr>
          <a:lstStyle/>
          <a:p>
            <a:r>
              <a:rPr lang="en-US" dirty="0" smtClean="0"/>
              <a:t>QAD Enterprise Applications 2012 Enterprise Edition Customization</a:t>
            </a:r>
            <a:endParaRPr lang="en-US" dirty="0"/>
          </a:p>
        </p:txBody>
      </p:sp>
      <p:sp>
        <p:nvSpPr>
          <p:cNvPr id="8" name="Rectangle 3"/>
          <p:cNvSpPr>
            <a:spLocks noGrp="1" noChangeArrowheads="1"/>
          </p:cNvSpPr>
          <p:nvPr>
            <p:ph type="body" sz="quarter" idx="10"/>
          </p:nvPr>
        </p:nvSpPr>
        <p:spPr>
          <a:xfrm>
            <a:off x="457200" y="2432304"/>
            <a:ext cx="8229600" cy="349250"/>
          </a:xfrm>
        </p:spPr>
        <p:txBody>
          <a:bodyPr lIns="91432" tIns="45716" rIns="91432" bIns="45716">
            <a:normAutofit/>
          </a:bodyPr>
          <a:lstStyle/>
          <a:p>
            <a:r>
              <a:rPr lang="en-US" sz="1400" b="0" dirty="0" smtClean="0"/>
              <a:t>Maintained by biw@qad.com</a:t>
            </a:r>
            <a:endParaRPr lang="en-US" sz="1400" b="0" dirty="0"/>
          </a:p>
        </p:txBody>
      </p:sp>
      <p:sp>
        <p:nvSpPr>
          <p:cNvPr id="9" name="Rectangle 3"/>
          <p:cNvSpPr>
            <a:spLocks noGrp="1" noChangeArrowheads="1"/>
          </p:cNvSpPr>
          <p:nvPr>
            <p:ph type="body" sz="quarter" idx="10"/>
          </p:nvPr>
        </p:nvSpPr>
        <p:spPr>
          <a:xfrm>
            <a:off x="457200" y="3017520"/>
            <a:ext cx="8229600" cy="349250"/>
          </a:xfrm>
        </p:spPr>
        <p:txBody>
          <a:bodyPr lIns="91432" tIns="45716" rIns="91432" bIns="45716">
            <a:normAutofit/>
          </a:bodyPr>
          <a:lstStyle/>
          <a:p>
            <a:r>
              <a:rPr lang="en-US" sz="1400" b="0" dirty="0" smtClean="0"/>
              <a:t>Revised August 2012</a:t>
            </a:r>
            <a:endParaRPr lang="en-US" sz="1400" b="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idx="1"/>
          </p:nvPr>
        </p:nvSpPr>
        <p:spPr/>
        <p:txBody>
          <a:bodyPr/>
          <a:lstStyle/>
          <a:p>
            <a:r>
              <a:rPr lang="en-US" dirty="0" smtClean="0"/>
              <a:t>Auto Navigate</a:t>
            </a:r>
            <a:endParaRPr lang="en-US" dirty="0"/>
          </a:p>
          <a:p>
            <a:r>
              <a:rPr lang="en-US" dirty="0"/>
              <a:t>Available and Selected Fields</a:t>
            </a:r>
          </a:p>
          <a:p>
            <a:r>
              <a:rPr lang="en-IE" dirty="0"/>
              <a:t>Field Properties</a:t>
            </a:r>
          </a:p>
          <a:p>
            <a:r>
              <a:rPr lang="en-IE" dirty="0"/>
              <a:t>Tab Order</a:t>
            </a:r>
            <a:endParaRPr lang="en-US" dirty="0"/>
          </a:p>
          <a:p>
            <a:endParaRPr lang="en-US" dirty="0"/>
          </a:p>
        </p:txBody>
      </p:sp>
      <p:sp>
        <p:nvSpPr>
          <p:cNvPr id="732162" name="Rectangle 2"/>
          <p:cNvSpPr>
            <a:spLocks noGrp="1" noChangeArrowheads="1"/>
          </p:cNvSpPr>
          <p:nvPr>
            <p:ph type="title"/>
          </p:nvPr>
        </p:nvSpPr>
        <p:spPr/>
        <p:txBody>
          <a:bodyPr/>
          <a:lstStyle/>
          <a:p>
            <a:r>
              <a:rPr lang="en-IE" dirty="0"/>
              <a:t>Configure Screen</a:t>
            </a:r>
            <a:endParaRPr lang="en-US" dirty="0"/>
          </a:p>
        </p:txBody>
      </p:sp>
      <p:sp>
        <p:nvSpPr>
          <p:cNvPr id="5" name="Footer Placeholder 3"/>
          <p:cNvSpPr>
            <a:spLocks noGrp="1"/>
          </p:cNvSpPr>
          <p:nvPr>
            <p:ph type="ftr" sz="quarter" idx="10"/>
          </p:nvPr>
        </p:nvSpPr>
        <p:spPr/>
        <p:txBody>
          <a:bodyPr/>
          <a:lstStyle/>
          <a:p>
            <a:fld id="{911E3B90-946C-4E2C-984D-D45A04A854AB}" type="slidenum">
              <a:rPr lang="en-US"/>
              <a:pPr/>
              <a:t>10</a:t>
            </a:fld>
            <a:endParaRPr lang="en-US" dirty="0"/>
          </a:p>
        </p:txBody>
      </p:sp>
      <p:pic>
        <p:nvPicPr>
          <p:cNvPr id="732164" name="Picture 4" descr="configure_screen"/>
          <p:cNvPicPr>
            <a:picLocks noChangeAspect="1" noChangeArrowheads="1"/>
          </p:cNvPicPr>
          <p:nvPr/>
        </p:nvPicPr>
        <p:blipFill>
          <a:blip r:embed="rId3" cstate="print"/>
          <a:srcRect/>
          <a:stretch>
            <a:fillRect/>
          </a:stretch>
        </p:blipFill>
        <p:spPr bwMode="auto">
          <a:xfrm>
            <a:off x="3133675" y="2564904"/>
            <a:ext cx="5038725" cy="31273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idx="1"/>
          </p:nvPr>
        </p:nvSpPr>
        <p:spPr/>
        <p:txBody>
          <a:bodyPr/>
          <a:lstStyle/>
          <a:p>
            <a:r>
              <a:rPr lang="en-US" dirty="0"/>
              <a:t>Standard Fields and User Fields</a:t>
            </a:r>
          </a:p>
          <a:p>
            <a:r>
              <a:rPr lang="en-US" dirty="0"/>
              <a:t>Tables and fields defined in </a:t>
            </a:r>
            <a:r>
              <a:rPr lang="en-US" dirty="0">
                <a:latin typeface="Courier New" pitchFamily="49" charset="0"/>
              </a:rPr>
              <a:t>configscreens.xml</a:t>
            </a:r>
          </a:p>
          <a:p>
            <a:r>
              <a:rPr lang="en-US" dirty="0"/>
              <a:t>Add new user fields to </a:t>
            </a:r>
            <a:r>
              <a:rPr lang="en-US" dirty="0">
                <a:latin typeface="Courier New" pitchFamily="49" charset="0"/>
              </a:rPr>
              <a:t>configscreens.xml</a:t>
            </a:r>
          </a:p>
          <a:p>
            <a:r>
              <a:rPr lang="en-US" dirty="0"/>
              <a:t>Default values for fields</a:t>
            </a:r>
          </a:p>
          <a:p>
            <a:endParaRPr lang="en-US" dirty="0"/>
          </a:p>
          <a:p>
            <a:endParaRPr lang="en-US" dirty="0"/>
          </a:p>
          <a:p>
            <a:endParaRPr lang="en-US" dirty="0"/>
          </a:p>
        </p:txBody>
      </p:sp>
      <p:sp>
        <p:nvSpPr>
          <p:cNvPr id="734210" name="Rectangle 2"/>
          <p:cNvSpPr>
            <a:spLocks noGrp="1" noChangeArrowheads="1"/>
          </p:cNvSpPr>
          <p:nvPr>
            <p:ph type="title"/>
          </p:nvPr>
        </p:nvSpPr>
        <p:spPr/>
        <p:txBody>
          <a:bodyPr/>
          <a:lstStyle/>
          <a:p>
            <a:r>
              <a:rPr lang="en-US" dirty="0"/>
              <a:t>Available Fields</a:t>
            </a:r>
          </a:p>
        </p:txBody>
      </p:sp>
      <p:sp>
        <p:nvSpPr>
          <p:cNvPr id="5" name="Footer Placeholder 3"/>
          <p:cNvSpPr>
            <a:spLocks noGrp="1"/>
          </p:cNvSpPr>
          <p:nvPr>
            <p:ph type="ftr" sz="quarter" idx="10"/>
          </p:nvPr>
        </p:nvSpPr>
        <p:spPr/>
        <p:txBody>
          <a:bodyPr/>
          <a:lstStyle/>
          <a:p>
            <a:fld id="{A3DABC4C-4DFE-4D17-95F1-2EEC7FA5BE43}" type="slidenum">
              <a:rPr lang="en-US"/>
              <a:pPr/>
              <a:t>11</a:t>
            </a:fld>
            <a:endParaRPr lang="en-US" dirty="0"/>
          </a:p>
        </p:txBody>
      </p:sp>
      <p:pic>
        <p:nvPicPr>
          <p:cNvPr id="734212" name="Picture 4" descr="available_fields"/>
          <p:cNvPicPr>
            <a:picLocks noChangeAspect="1" noChangeArrowheads="1"/>
          </p:cNvPicPr>
          <p:nvPr/>
        </p:nvPicPr>
        <p:blipFill>
          <a:blip r:embed="rId3" cstate="print"/>
          <a:srcRect/>
          <a:stretch>
            <a:fillRect/>
          </a:stretch>
        </p:blipFill>
        <p:spPr bwMode="auto">
          <a:xfrm>
            <a:off x="2307786" y="3356992"/>
            <a:ext cx="4519612" cy="28273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9" name="Rectangle 3"/>
          <p:cNvSpPr>
            <a:spLocks noGrp="1" noChangeArrowheads="1"/>
          </p:cNvSpPr>
          <p:nvPr>
            <p:ph idx="1"/>
          </p:nvPr>
        </p:nvSpPr>
        <p:spPr/>
        <p:txBody>
          <a:bodyPr/>
          <a:lstStyle/>
          <a:p>
            <a:r>
              <a:rPr lang="en-IE" dirty="0"/>
              <a:t>Editing Field Properties</a:t>
            </a:r>
          </a:p>
          <a:p>
            <a:r>
              <a:rPr lang="en-IE" dirty="0"/>
              <a:t>Field Validation</a:t>
            </a:r>
          </a:p>
          <a:p>
            <a:r>
              <a:rPr lang="en-IE" dirty="0"/>
              <a:t>Generalized Codes</a:t>
            </a:r>
          </a:p>
          <a:p>
            <a:r>
              <a:rPr lang="en-IE" dirty="0"/>
              <a:t>Program Validation</a:t>
            </a:r>
            <a:endParaRPr lang="en-US" dirty="0"/>
          </a:p>
          <a:p>
            <a:endParaRPr lang="en-US" dirty="0"/>
          </a:p>
          <a:p>
            <a:endParaRPr lang="en-US" dirty="0"/>
          </a:p>
          <a:p>
            <a:endParaRPr lang="en-US" dirty="0"/>
          </a:p>
          <a:p>
            <a:endParaRPr lang="en-US" dirty="0"/>
          </a:p>
          <a:p>
            <a:pPr>
              <a:buFont typeface="Webdings" pitchFamily="18" charset="2"/>
              <a:buNone/>
            </a:pPr>
            <a:endParaRPr lang="en-US" dirty="0"/>
          </a:p>
        </p:txBody>
      </p:sp>
      <p:sp>
        <p:nvSpPr>
          <p:cNvPr id="736258" name="Rectangle 2"/>
          <p:cNvSpPr>
            <a:spLocks noGrp="1" noChangeArrowheads="1"/>
          </p:cNvSpPr>
          <p:nvPr>
            <p:ph type="title"/>
          </p:nvPr>
        </p:nvSpPr>
        <p:spPr/>
        <p:txBody>
          <a:bodyPr/>
          <a:lstStyle/>
          <a:p>
            <a:r>
              <a:rPr lang="en-US" dirty="0"/>
              <a:t>Field Properties</a:t>
            </a:r>
          </a:p>
        </p:txBody>
      </p:sp>
      <p:sp>
        <p:nvSpPr>
          <p:cNvPr id="5" name="Footer Placeholder 3"/>
          <p:cNvSpPr>
            <a:spLocks noGrp="1"/>
          </p:cNvSpPr>
          <p:nvPr>
            <p:ph type="ftr" sz="quarter" idx="10"/>
          </p:nvPr>
        </p:nvSpPr>
        <p:spPr/>
        <p:txBody>
          <a:bodyPr/>
          <a:lstStyle/>
          <a:p>
            <a:fld id="{B15326F6-45FF-44FB-AE98-BCBE269CE9EE}" type="slidenum">
              <a:rPr lang="en-US"/>
              <a:pPr/>
              <a:t>12</a:t>
            </a:fld>
            <a:endParaRPr lang="en-US" dirty="0"/>
          </a:p>
        </p:txBody>
      </p:sp>
      <p:pic>
        <p:nvPicPr>
          <p:cNvPr id="736260" name="Picture 4" descr="edit_field"/>
          <p:cNvPicPr>
            <a:picLocks noChangeAspect="1" noChangeArrowheads="1"/>
          </p:cNvPicPr>
          <p:nvPr/>
        </p:nvPicPr>
        <p:blipFill>
          <a:blip r:embed="rId3" cstate="print"/>
          <a:srcRect/>
          <a:stretch>
            <a:fillRect/>
          </a:stretch>
        </p:blipFill>
        <p:spPr bwMode="auto">
          <a:xfrm>
            <a:off x="1757625" y="3289523"/>
            <a:ext cx="5619750" cy="23717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pPr>
              <a:buNone/>
            </a:pPr>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5" name="Footer Placeholder 1"/>
          <p:cNvSpPr>
            <a:spLocks noGrp="1"/>
          </p:cNvSpPr>
          <p:nvPr>
            <p:ph type="ftr" sz="quarter" idx="10"/>
          </p:nvPr>
        </p:nvSpPr>
        <p:spPr/>
        <p:txBody>
          <a:bodyPr/>
          <a:lstStyle/>
          <a:p>
            <a:fld id="{F21BDFB7-F798-4E6D-A272-E2AD4B859440}" type="slidenum">
              <a:rPr lang="en-US"/>
              <a:pPr/>
              <a:t>13</a:t>
            </a:fld>
            <a:endParaRPr lang="en-US" dirty="0"/>
          </a:p>
        </p:txBody>
      </p:sp>
      <p:pic>
        <p:nvPicPr>
          <p:cNvPr id="738308" name="Picture 4" descr="drill_down_mntnce"/>
          <p:cNvPicPr>
            <a:picLocks noChangeAspect="1" noChangeArrowheads="1"/>
          </p:cNvPicPr>
          <p:nvPr/>
        </p:nvPicPr>
        <p:blipFill>
          <a:blip r:embed="rId3" cstate="print"/>
          <a:srcRect/>
          <a:stretch>
            <a:fillRect/>
          </a:stretch>
        </p:blipFill>
        <p:spPr bwMode="auto">
          <a:xfrm>
            <a:off x="2699792" y="2087463"/>
            <a:ext cx="3724275" cy="3933825"/>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a:t>
            </a:r>
            <a:r>
              <a:rPr lang="en-US" dirty="0" smtClean="0"/>
              <a:t>gpgenfld.i</a:t>
            </a:r>
            <a:r>
              <a:rPr lang="en-US" dirty="0" smtClean="0"/>
              <a:t> include file</a:t>
            </a:r>
          </a:p>
          <a:p>
            <a:r>
              <a:rPr lang="en-US" dirty="0" smtClean="0"/>
              <a:t>gpgenfld.i</a:t>
            </a:r>
            <a:r>
              <a:rPr lang="en-US" dirty="0" smtClean="0"/>
              <a:t> get and set function calls</a:t>
            </a:r>
          </a:p>
          <a:p>
            <a:endParaRPr lang="en-US" dirty="0"/>
          </a:p>
        </p:txBody>
      </p:sp>
      <p:sp>
        <p:nvSpPr>
          <p:cNvPr id="740354" name="Rectangle 2"/>
          <p:cNvSpPr>
            <a:spLocks noGrp="1" noChangeArrowheads="1"/>
          </p:cNvSpPr>
          <p:nvPr>
            <p:ph type="title"/>
          </p:nvPr>
        </p:nvSpPr>
        <p:spPr/>
        <p:txBody>
          <a:bodyPr/>
          <a:lstStyle/>
          <a:p>
            <a:r>
              <a:rPr lang="en-US" dirty="0"/>
              <a:t>Using Added Fields in Character Code</a:t>
            </a:r>
          </a:p>
        </p:txBody>
      </p:sp>
      <p:sp>
        <p:nvSpPr>
          <p:cNvPr id="4" name="Footer Placeholder 3"/>
          <p:cNvSpPr>
            <a:spLocks noGrp="1"/>
          </p:cNvSpPr>
          <p:nvPr>
            <p:ph type="ftr" sz="quarter" idx="10"/>
          </p:nvPr>
        </p:nvSpPr>
        <p:spPr/>
        <p:txBody>
          <a:bodyPr/>
          <a:lstStyle/>
          <a:p>
            <a:fld id="{70A8167E-8774-4C9D-911A-45FE774F613C}" type="slidenum">
              <a:rPr lang="en-US"/>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2403" name="Rectangle 3"/>
          <p:cNvSpPr>
            <a:spLocks noGrp="1" noChangeArrowheads="1"/>
          </p:cNvSpPr>
          <p:nvPr>
            <p:ph idx="1"/>
          </p:nvPr>
        </p:nvSpPr>
        <p:spPr>
          <a:noFill/>
          <a:ln/>
        </p:spPr>
        <p:txBody>
          <a:bodyPr lIns="91432" tIns="91432" rIns="91432" bIns="91432"/>
          <a:lstStyle/>
          <a:p>
            <a:r>
              <a:rPr lang="en-IE" dirty="0"/>
              <a:t>Frames option </a:t>
            </a:r>
            <a:r>
              <a:rPr lang="en-IE" dirty="0" smtClean="0"/>
              <a:t>is only </a:t>
            </a:r>
            <a:r>
              <a:rPr lang="en-IE" dirty="0"/>
              <a:t>available when fields are available</a:t>
            </a:r>
          </a:p>
          <a:p>
            <a:r>
              <a:rPr lang="en-IE" dirty="0"/>
              <a:t>Use Tab Order to set the tabbing order</a:t>
            </a:r>
          </a:p>
          <a:p>
            <a:endParaRPr lang="en-US" dirty="0"/>
          </a:p>
        </p:txBody>
      </p:sp>
      <p:sp>
        <p:nvSpPr>
          <p:cNvPr id="742402" name="Rectangle 2"/>
          <p:cNvSpPr>
            <a:spLocks noGrp="1" noChangeArrowheads="1"/>
          </p:cNvSpPr>
          <p:nvPr>
            <p:ph type="title"/>
          </p:nvPr>
        </p:nvSpPr>
        <p:spPr/>
        <p:txBody>
          <a:bodyPr/>
          <a:lstStyle/>
          <a:p>
            <a:r>
              <a:rPr lang="en-US" dirty="0"/>
              <a:t>Adding Frames</a:t>
            </a:r>
          </a:p>
        </p:txBody>
      </p:sp>
      <p:sp>
        <p:nvSpPr>
          <p:cNvPr id="5" name="Footer Placeholder 3"/>
          <p:cNvSpPr>
            <a:spLocks noGrp="1"/>
          </p:cNvSpPr>
          <p:nvPr>
            <p:ph type="ftr" sz="quarter" idx="10"/>
          </p:nvPr>
        </p:nvSpPr>
        <p:spPr/>
        <p:txBody>
          <a:bodyPr/>
          <a:lstStyle/>
          <a:p>
            <a:fld id="{F094EAA6-E3FC-4C6B-8A10-3BB6109D1227}" type="slidenum">
              <a:rPr lang="en-US"/>
              <a:pPr/>
              <a:t>15</a:t>
            </a:fld>
            <a:endParaRPr lang="en-US" dirty="0"/>
          </a:p>
        </p:txBody>
      </p:sp>
      <p:pic>
        <p:nvPicPr>
          <p:cNvPr id="742404" name="Picture 4" descr="addframe"/>
          <p:cNvPicPr>
            <a:picLocks noChangeAspect="1" noChangeArrowheads="1"/>
          </p:cNvPicPr>
          <p:nvPr/>
        </p:nvPicPr>
        <p:blipFill>
          <a:blip r:embed="rId3" cstate="print"/>
          <a:srcRect/>
          <a:stretch>
            <a:fillRect/>
          </a:stretch>
        </p:blipFill>
        <p:spPr bwMode="auto">
          <a:xfrm>
            <a:off x="1782563" y="2492896"/>
            <a:ext cx="5553075" cy="3535363"/>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66728"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6" name="Footer Placeholder 1"/>
          <p:cNvSpPr>
            <a:spLocks noGrp="1"/>
          </p:cNvSpPr>
          <p:nvPr>
            <p:ph type="ftr" sz="quarter" idx="10"/>
          </p:nvPr>
        </p:nvSpPr>
        <p:spPr/>
        <p:txBody>
          <a:bodyPr/>
          <a:lstStyle/>
          <a:p>
            <a:fld id="{8D0FD025-83EF-4ED8-972F-91267144CA67}" type="slidenum">
              <a:rPr lang="en-US"/>
              <a:pPr/>
              <a:t>16</a:t>
            </a:fld>
            <a:endParaRPr lang="en-US" dirty="0"/>
          </a:p>
        </p:txBody>
      </p:sp>
      <p:sp>
        <p:nvSpPr>
          <p:cNvPr id="744451" name="Rectangle 3"/>
          <p:cNvSpPr>
            <a:spLocks noChangeArrowheads="1"/>
          </p:cNvSpPr>
          <p:nvPr/>
        </p:nvSpPr>
        <p:spPr bwMode="auto">
          <a:xfrm>
            <a:off x="695325" y="1500188"/>
            <a:ext cx="7915275" cy="5053012"/>
          </a:xfrm>
          <a:prstGeom prst="rect">
            <a:avLst/>
          </a:prstGeom>
          <a:noFill/>
          <a:ln w="9525">
            <a:noFill/>
            <a:miter lim="800000"/>
            <a:headEnd/>
            <a:tailEnd/>
          </a:ln>
          <a:effectLst/>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b="0" dirty="0">
              <a:latin typeface="Tahoma" pitchFamily="34" charset="0"/>
            </a:endParaRPr>
          </a:p>
        </p:txBody>
      </p:sp>
      <p:pic>
        <p:nvPicPr>
          <p:cNvPr id="744453" name="Picture 5" descr="configscrnsreport"/>
          <p:cNvPicPr>
            <a:picLocks noChangeAspect="1" noChangeArrowheads="1"/>
          </p:cNvPicPr>
          <p:nvPr/>
        </p:nvPicPr>
        <p:blipFill>
          <a:blip r:embed="rId3" cstate="print"/>
          <a:srcRect/>
          <a:stretch>
            <a:fillRect/>
          </a:stretch>
        </p:blipFill>
        <p:spPr bwMode="auto">
          <a:xfrm>
            <a:off x="3975100" y="980728"/>
            <a:ext cx="4797425" cy="4946650"/>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lang="en-US" dirty="0" smtClean="0"/>
              <a:t>Hands-on </a:t>
            </a:r>
            <a:r>
              <a:rPr lang="en-US" dirty="0"/>
              <a:t>Exercise (5)</a:t>
            </a:r>
          </a:p>
        </p:txBody>
      </p:sp>
      <p:sp>
        <p:nvSpPr>
          <p:cNvPr id="4" name="Footer Placeholder 3"/>
          <p:cNvSpPr>
            <a:spLocks noGrp="1"/>
          </p:cNvSpPr>
          <p:nvPr>
            <p:ph type="ftr" sz="quarter" idx="10"/>
          </p:nvPr>
        </p:nvSpPr>
        <p:spPr/>
        <p:txBody>
          <a:bodyPr/>
          <a:lstStyle/>
          <a:p>
            <a:fld id="{96BC9B92-B2D3-4109-B1FA-F55FADDB453A}" type="slidenum">
              <a:rPr lang="en-US"/>
              <a:pPr/>
              <a:t>17</a:t>
            </a:fld>
            <a:endParaRPr lang="en-US" dirty="0"/>
          </a:p>
        </p:txBody>
      </p:sp>
      <p:pic>
        <p:nvPicPr>
          <p:cNvPr id="746499"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idx="1"/>
          </p:nvPr>
        </p:nvSpPr>
        <p:spPr/>
        <p:txBody>
          <a:bodyPr/>
          <a:lstStyle/>
          <a:p>
            <a:pPr marL="533400" indent="-533400"/>
            <a:r>
              <a:rPr lang="en-US" dirty="0"/>
              <a:t>Available in all </a:t>
            </a:r>
            <a:r>
              <a:rPr lang="en-US" dirty="0" smtClean="0"/>
              <a:t>Financials </a:t>
            </a:r>
            <a:r>
              <a:rPr lang="en-US" dirty="0"/>
              <a:t>UIs</a:t>
            </a:r>
          </a:p>
          <a:p>
            <a:pPr marL="533400" indent="-533400"/>
            <a:r>
              <a:rPr lang="en-US" dirty="0"/>
              <a:t>Lets someone change certain control </a:t>
            </a:r>
            <a:r>
              <a:rPr lang="en-US" dirty="0" smtClean="0"/>
              <a:t>properties:</a:t>
            </a:r>
            <a:endParaRPr lang="en-US" dirty="0"/>
          </a:p>
          <a:p>
            <a:pPr marL="914400" lvl="1" indent="-457200"/>
            <a:r>
              <a:rPr lang="en-US" dirty="0"/>
              <a:t>Controls can be anything on the form, such as fields, buttons, labels, or tab </a:t>
            </a:r>
            <a:r>
              <a:rPr lang="en-US" dirty="0" smtClean="0"/>
              <a:t>controls</a:t>
            </a:r>
            <a:endParaRPr lang="en-US" dirty="0"/>
          </a:p>
          <a:p>
            <a:pPr marL="914400" lvl="1" indent="-457200"/>
            <a:r>
              <a:rPr lang="en-US" dirty="0"/>
              <a:t>Properties can </a:t>
            </a:r>
            <a:r>
              <a:rPr lang="en-US" dirty="0" smtClean="0"/>
              <a:t>be visible</a:t>
            </a:r>
            <a:r>
              <a:rPr lang="en-US" dirty="0"/>
              <a:t>, enabled, label, initial value, </a:t>
            </a:r>
            <a:r>
              <a:rPr lang="en-US" dirty="0" smtClean="0"/>
              <a:t>coordinates </a:t>
            </a:r>
            <a:r>
              <a:rPr lang="en-US" dirty="0"/>
              <a:t>on the form</a:t>
            </a:r>
          </a:p>
          <a:p>
            <a:pPr marL="533400" indent="-533400"/>
            <a:r>
              <a:rPr lang="en-US" dirty="0"/>
              <a:t>Different levels of customization: User / Role / System</a:t>
            </a:r>
          </a:p>
          <a:p>
            <a:pPr marL="457200" indent="0">
              <a:buNone/>
            </a:pPr>
            <a:r>
              <a:rPr lang="en-US" sz="2400" dirty="0"/>
              <a:t>Secured via </a:t>
            </a:r>
            <a:r>
              <a:rPr lang="en-US" sz="2400" dirty="0" smtClean="0"/>
              <a:t>“Secured </a:t>
            </a:r>
            <a:r>
              <a:rPr lang="en-US" sz="2400" dirty="0"/>
              <a:t>Items not on </a:t>
            </a:r>
            <a:r>
              <a:rPr lang="en-US" sz="2400" dirty="0" smtClean="0"/>
              <a:t>Menu” </a:t>
            </a:r>
            <a:r>
              <a:rPr lang="en-US" sz="2400" dirty="0"/>
              <a:t>(under </a:t>
            </a:r>
            <a:r>
              <a:rPr lang="en-US" sz="2400" dirty="0"/>
              <a:t>BControlProperty</a:t>
            </a:r>
            <a:r>
              <a:rPr lang="en-US" sz="2400" dirty="0"/>
              <a:t> in the </a:t>
            </a:r>
            <a:r>
              <a:rPr lang="en-US" sz="2400" dirty="0"/>
              <a:t>treeview</a:t>
            </a:r>
            <a:r>
              <a:rPr lang="en-US" sz="2400" dirty="0"/>
              <a:t>)</a:t>
            </a:r>
          </a:p>
          <a:p>
            <a:pPr marL="533400" indent="-533400">
              <a:buNone/>
            </a:pPr>
            <a:endParaRPr lang="en-US" dirty="0"/>
          </a:p>
        </p:txBody>
      </p:sp>
      <p:sp>
        <p:nvSpPr>
          <p:cNvPr id="541698"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24AB0087-CC21-469E-AEFD-139D0207986C}" type="slidenum">
              <a:rPr lang="en-US"/>
              <a:pPr/>
              <a:t>18</a:t>
            </a:fld>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dirty="0"/>
              <a:t>UI Design Mode - </a:t>
            </a:r>
            <a:r>
              <a:rPr lang="en-US" dirty="0" smtClean="0"/>
              <a:t>Start</a:t>
            </a:r>
            <a:endParaRPr lang="en-US" dirty="0"/>
          </a:p>
        </p:txBody>
      </p:sp>
      <p:sp>
        <p:nvSpPr>
          <p:cNvPr id="5" name="Footer Placeholder 3"/>
          <p:cNvSpPr>
            <a:spLocks noGrp="1"/>
          </p:cNvSpPr>
          <p:nvPr>
            <p:ph type="ftr" sz="quarter" idx="10"/>
          </p:nvPr>
        </p:nvSpPr>
        <p:spPr/>
        <p:txBody>
          <a:bodyPr/>
          <a:lstStyle/>
          <a:p>
            <a:fld id="{4C3B23A6-7F2F-4D5A-A504-44AA97F4D046}" type="slidenum">
              <a:rPr lang="en-US"/>
              <a:pPr/>
              <a:t>19</a:t>
            </a:fld>
            <a:endParaRPr lang="en-US" dirty="0"/>
          </a:p>
        </p:txBody>
      </p:sp>
      <p:grpSp>
        <p:nvGrpSpPr>
          <p:cNvPr id="6" name="Group 5"/>
          <p:cNvGrpSpPr/>
          <p:nvPr/>
        </p:nvGrpSpPr>
        <p:grpSpPr>
          <a:xfrm>
            <a:off x="1800141" y="2195363"/>
            <a:ext cx="5519738" cy="2817813"/>
            <a:chOff x="1114425" y="2133600"/>
            <a:chExt cx="5519738" cy="2817813"/>
          </a:xfrm>
        </p:grpSpPr>
        <p:pic>
          <p:nvPicPr>
            <p:cNvPr id="549894"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a:effectLst/>
          </p:spPr>
        </p:pic>
        <p:pic>
          <p:nvPicPr>
            <p:cNvPr id="549895"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a:effectLst/>
          </p:spPr>
        </p:pic>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9" name="Rectangle 3"/>
          <p:cNvSpPr>
            <a:spLocks noGrp="1" noChangeArrowheads="1"/>
          </p:cNvSpPr>
          <p:nvPr>
            <p:ph idx="1"/>
          </p:nvPr>
        </p:nvSpPr>
        <p:spPr>
          <a:noFill/>
          <a:ln/>
        </p:spPr>
        <p:txBody>
          <a:bodyPr lIns="91432" tIns="91432" rIns="91432" bIns="91432"/>
          <a:lstStyle/>
          <a:p>
            <a:r>
              <a:rPr lang="en-US" dirty="0"/>
              <a:t>Design tool for configuring non-component based screens</a:t>
            </a:r>
          </a:p>
          <a:p>
            <a:r>
              <a:rPr lang="en-US" dirty="0"/>
              <a:t>Enabled for members of defined UI-design groups</a:t>
            </a:r>
          </a:p>
          <a:p>
            <a:endParaRPr lang="en-IE" dirty="0"/>
          </a:p>
        </p:txBody>
      </p:sp>
      <p:sp>
        <p:nvSpPr>
          <p:cNvPr id="715778" name="Rectangle 2"/>
          <p:cNvSpPr>
            <a:spLocks noGrp="1" noChangeArrowheads="1"/>
          </p:cNvSpPr>
          <p:nvPr>
            <p:ph type="title"/>
          </p:nvPr>
        </p:nvSpPr>
        <p:spPr/>
        <p:txBody>
          <a:bodyPr/>
          <a:lstStyle/>
          <a:p>
            <a:r>
              <a:rPr lang="en-US" dirty="0"/>
              <a:t>Configurable Screens</a:t>
            </a:r>
          </a:p>
        </p:txBody>
      </p:sp>
      <p:sp>
        <p:nvSpPr>
          <p:cNvPr id="4" name="Footer Placeholder 3"/>
          <p:cNvSpPr>
            <a:spLocks noGrp="1"/>
          </p:cNvSpPr>
          <p:nvPr>
            <p:ph type="ftr" sz="quarter" idx="10"/>
          </p:nvPr>
        </p:nvSpPr>
        <p:spPr/>
        <p:txBody>
          <a:bodyPr/>
          <a:lstStyle/>
          <a:p>
            <a:fld id="{F1411C91-63C7-4C29-94A4-81A867863252}" type="slidenum">
              <a:rPr lang="en-US"/>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dirty="0"/>
              <a:t>UI Design Mode</a:t>
            </a:r>
          </a:p>
        </p:txBody>
      </p:sp>
      <p:sp>
        <p:nvSpPr>
          <p:cNvPr id="6" name="Footer Placeholder 3"/>
          <p:cNvSpPr>
            <a:spLocks noGrp="1"/>
          </p:cNvSpPr>
          <p:nvPr>
            <p:ph type="ftr" sz="quarter" idx="10"/>
          </p:nvPr>
        </p:nvSpPr>
        <p:spPr/>
        <p:txBody>
          <a:bodyPr/>
          <a:lstStyle/>
          <a:p>
            <a:fld id="{CC0B3F9E-4CE4-4F08-81B5-976661901190}" type="slidenum">
              <a:rPr lang="en-US"/>
              <a:pPr/>
              <a:t>20</a:t>
            </a:fld>
            <a:endParaRPr lang="en-US" dirty="0"/>
          </a:p>
        </p:txBody>
      </p:sp>
      <p:pic>
        <p:nvPicPr>
          <p:cNvPr id="551942" name="Picture 6"/>
          <p:cNvPicPr>
            <a:picLocks noChangeAspect="1" noChangeArrowheads="1"/>
          </p:cNvPicPr>
          <p:nvPr/>
        </p:nvPicPr>
        <p:blipFill>
          <a:blip r:embed="rId3" cstate="print"/>
          <a:srcRect/>
          <a:stretch>
            <a:fillRect/>
          </a:stretch>
        </p:blipFill>
        <p:spPr bwMode="auto">
          <a:xfrm>
            <a:off x="1042988" y="1268760"/>
            <a:ext cx="6977062" cy="4640262"/>
          </a:xfrm>
          <a:prstGeom prst="rect">
            <a:avLst/>
          </a:prstGeom>
          <a:noFill/>
          <a:ln w="9525" algn="ctr">
            <a:noFill/>
            <a:miter lim="800000"/>
            <a:headEnd/>
            <a:tailEnd/>
          </a:ln>
          <a:effectLst/>
        </p:spPr>
      </p:pic>
      <p:sp>
        <p:nvSpPr>
          <p:cNvPr id="551944" name="Rectangle 8"/>
          <p:cNvSpPr>
            <a:spLocks noChangeArrowheads="1"/>
          </p:cNvSpPr>
          <p:nvPr/>
        </p:nvSpPr>
        <p:spPr bwMode="auto">
          <a:xfrm>
            <a:off x="3973513" y="4292947"/>
            <a:ext cx="4786312" cy="863600"/>
          </a:xfrm>
          <a:prstGeom prst="rect">
            <a:avLst/>
          </a:prstGeom>
          <a:solidFill>
            <a:schemeClr val="bg1"/>
          </a:solidFill>
          <a:ln w="9525" algn="ctr">
            <a:noFill/>
            <a:miter lim="800000"/>
            <a:headEnd/>
            <a:tailEnd/>
          </a:ln>
          <a:effectLst/>
        </p:spPr>
        <p:txBody>
          <a:bodyPr wrap="none" tIns="91440" bIns="91440" anchor="ctr"/>
          <a:lstStyle/>
          <a:p>
            <a:endParaRPr lang="en-US" dirty="0">
              <a:latin typeface="+mj-lt"/>
            </a:endParaRPr>
          </a:p>
        </p:txBody>
      </p:sp>
      <p:pic>
        <p:nvPicPr>
          <p:cNvPr id="551943" name="Picture 7"/>
          <p:cNvPicPr>
            <a:picLocks noChangeAspect="1" noChangeArrowheads="1"/>
          </p:cNvPicPr>
          <p:nvPr/>
        </p:nvPicPr>
        <p:blipFill>
          <a:blip r:embed="rId4" cstate="print"/>
          <a:srcRect/>
          <a:stretch>
            <a:fillRect/>
          </a:stretch>
        </p:blipFill>
        <p:spPr bwMode="auto">
          <a:xfrm>
            <a:off x="4040188" y="4437410"/>
            <a:ext cx="4921250" cy="801687"/>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A9B90B1D-603C-41DC-883E-5A68549C6015}" type="slidenum">
              <a:rPr lang="en-US"/>
              <a:pPr/>
              <a:t>21</a:t>
            </a:fld>
            <a:endParaRPr lang="en-US" dirty="0"/>
          </a:p>
        </p:txBody>
      </p:sp>
      <p:pic>
        <p:nvPicPr>
          <p:cNvPr id="683013" name="Picture 5"/>
          <p:cNvPicPr>
            <a:picLocks noChangeAspect="1" noChangeArrowheads="1"/>
          </p:cNvPicPr>
          <p:nvPr/>
        </p:nvPicPr>
        <p:blipFill>
          <a:blip r:embed="rId3" cstate="print"/>
          <a:srcRect/>
          <a:stretch>
            <a:fillRect/>
          </a:stretch>
        </p:blipFill>
        <p:spPr bwMode="auto">
          <a:xfrm>
            <a:off x="1187450" y="1268760"/>
            <a:ext cx="6778625" cy="449738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dirty="0"/>
              <a:t>UI Design Mode - </a:t>
            </a:r>
            <a:r>
              <a:rPr lang="en-US" dirty="0" smtClean="0"/>
              <a:t>Close</a:t>
            </a:r>
            <a:endParaRPr lang="en-US" dirty="0"/>
          </a:p>
        </p:txBody>
      </p:sp>
      <p:sp>
        <p:nvSpPr>
          <p:cNvPr id="4" name="Footer Placeholder 3"/>
          <p:cNvSpPr>
            <a:spLocks noGrp="1"/>
          </p:cNvSpPr>
          <p:nvPr>
            <p:ph type="ftr" sz="quarter" idx="10"/>
          </p:nvPr>
        </p:nvSpPr>
        <p:spPr/>
        <p:txBody>
          <a:bodyPr/>
          <a:lstStyle/>
          <a:p>
            <a:fld id="{F166D317-F769-4761-AF85-42EE4912E676}" type="slidenum">
              <a:rPr lang="en-US"/>
              <a:pPr/>
              <a:t>22</a:t>
            </a:fld>
            <a:endParaRPr lang="en-US" dirty="0"/>
          </a:p>
        </p:txBody>
      </p:sp>
      <p:pic>
        <p:nvPicPr>
          <p:cNvPr id="553990" name="Picture 6"/>
          <p:cNvPicPr>
            <a:picLocks noChangeAspect="1" noChangeArrowheads="1"/>
          </p:cNvPicPr>
          <p:nvPr/>
        </p:nvPicPr>
        <p:blipFill>
          <a:blip r:embed="rId3" cstate="print"/>
          <a:srcRect/>
          <a:stretch>
            <a:fillRect/>
          </a:stretch>
        </p:blipFill>
        <p:spPr bwMode="auto">
          <a:xfrm>
            <a:off x="2351327" y="1628800"/>
            <a:ext cx="4430713" cy="39624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p:txBody>
          <a:bodyPr/>
          <a:lstStyle/>
          <a:p>
            <a:pPr marL="0" indent="0">
              <a:buFont typeface="Webdings" pitchFamily="18" charset="2"/>
              <a:buNone/>
            </a:pPr>
            <a:r>
              <a:rPr lang="en-US" dirty="0" smtClean="0"/>
              <a:t>You can use the </a:t>
            </a:r>
            <a:r>
              <a:rPr lang="en-US" dirty="0"/>
              <a:t>following API </a:t>
            </a:r>
            <a:r>
              <a:rPr lang="en-US" dirty="0" smtClean="0"/>
              <a:t>methods to </a:t>
            </a:r>
            <a:r>
              <a:rPr lang="en-US" dirty="0"/>
              <a:t>dump and load UI customization information:</a:t>
            </a:r>
          </a:p>
          <a:p>
            <a:r>
              <a:rPr lang="en-US" sz="2400" dirty="0">
                <a:latin typeface="Courier New" pitchFamily="49" charset="0"/>
              </a:rPr>
              <a:t>ApiExportCustomization</a:t>
            </a:r>
            <a:r>
              <a:rPr lang="en-US" sz="2400" dirty="0">
                <a:latin typeface="Courier New" pitchFamily="49" charset="0"/>
              </a:rPr>
              <a:t>(…)</a:t>
            </a:r>
          </a:p>
          <a:p>
            <a:r>
              <a:rPr lang="en-US" sz="2400" dirty="0">
                <a:latin typeface="Courier New" pitchFamily="49" charset="0"/>
              </a:rPr>
              <a:t>ApiImportCustomizations</a:t>
            </a:r>
            <a:r>
              <a:rPr lang="en-US" sz="2400" dirty="0">
                <a:latin typeface="Courier New" pitchFamily="49" charset="0"/>
              </a:rPr>
              <a:t>(</a:t>
            </a:r>
            <a:r>
              <a:rPr lang="en-US" sz="2400" dirty="0">
                <a:latin typeface="Courier New" pitchFamily="49" charset="0"/>
              </a:rPr>
              <a:t>icImportFile</a:t>
            </a:r>
            <a:r>
              <a:rPr lang="en-US" sz="2400" dirty="0">
                <a:latin typeface="Courier New" pitchFamily="49" charset="0"/>
              </a:rPr>
              <a:t>)</a:t>
            </a:r>
          </a:p>
        </p:txBody>
      </p:sp>
      <p:sp>
        <p:nvSpPr>
          <p:cNvPr id="547842"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B6FF871E-7E76-4908-B50A-84BFD82ECA95}" type="slidenum">
              <a:rPr lang="en-US"/>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3"/>
          <p:cNvSpPr>
            <a:spLocks noGrp="1" noChangeArrowheads="1"/>
          </p:cNvSpPr>
          <p:nvPr>
            <p:ph idx="1"/>
          </p:nvPr>
        </p:nvSpPr>
        <p:spPr/>
        <p:txBody>
          <a:bodyPr/>
          <a:lstStyle/>
          <a:p>
            <a:r>
              <a:rPr lang="en-US" dirty="0"/>
              <a:t>Definition and update via UI Design Mode</a:t>
            </a:r>
          </a:p>
          <a:p>
            <a:r>
              <a:rPr lang="en-US" dirty="0"/>
              <a:t>Deletion via </a:t>
            </a:r>
            <a:r>
              <a:rPr lang="en-US" dirty="0" smtClean="0"/>
              <a:t>Customization Delete</a:t>
            </a:r>
            <a:endParaRPr lang="en-US" dirty="0"/>
          </a:p>
        </p:txBody>
      </p:sp>
      <p:sp>
        <p:nvSpPr>
          <p:cNvPr id="691202" name="Rectangle 2"/>
          <p:cNvSpPr>
            <a:spLocks noGrp="1" noChangeArrowheads="1"/>
          </p:cNvSpPr>
          <p:nvPr>
            <p:ph type="title"/>
          </p:nvPr>
        </p:nvSpPr>
        <p:spPr/>
        <p:txBody>
          <a:bodyPr/>
          <a:lstStyle/>
          <a:p>
            <a:r>
              <a:rPr lang="en-US" dirty="0"/>
              <a:t>UI Design Mode - </a:t>
            </a:r>
            <a:r>
              <a:rPr lang="en-US" dirty="0" smtClean="0"/>
              <a:t>Maintenance</a:t>
            </a:r>
            <a:endParaRPr lang="en-US" dirty="0"/>
          </a:p>
        </p:txBody>
      </p:sp>
      <p:sp>
        <p:nvSpPr>
          <p:cNvPr id="5" name="Footer Placeholder 3"/>
          <p:cNvSpPr>
            <a:spLocks noGrp="1"/>
          </p:cNvSpPr>
          <p:nvPr>
            <p:ph type="ftr" sz="quarter" idx="10"/>
          </p:nvPr>
        </p:nvSpPr>
        <p:spPr/>
        <p:txBody>
          <a:bodyPr/>
          <a:lstStyle/>
          <a:p>
            <a:fld id="{46BC293C-AE72-4D0F-82D8-B490F292A460}" type="slidenum">
              <a:rPr lang="en-US"/>
              <a:pPr/>
              <a:t>24</a:t>
            </a:fld>
            <a:endParaRPr lang="en-US" dirty="0"/>
          </a:p>
        </p:txBody>
      </p:sp>
      <p:pic>
        <p:nvPicPr>
          <p:cNvPr id="691205" name="Picture 5"/>
          <p:cNvPicPr>
            <a:picLocks noChangeAspect="1" noChangeArrowheads="1"/>
          </p:cNvPicPr>
          <p:nvPr/>
        </p:nvPicPr>
        <p:blipFill>
          <a:blip r:embed="rId3" cstate="print"/>
          <a:srcRect/>
          <a:stretch>
            <a:fillRect/>
          </a:stretch>
        </p:blipFill>
        <p:spPr bwMode="auto">
          <a:xfrm>
            <a:off x="1858846" y="2060848"/>
            <a:ext cx="5419725" cy="39592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0EAF427C-EADA-4726-BDBC-BD4F1F8DD4BB}" type="slidenum">
              <a:rPr lang="en-US"/>
              <a:pPr/>
              <a:t>25</a:t>
            </a:fld>
            <a:endParaRPr lang="en-US" dirty="0"/>
          </a:p>
        </p:txBody>
      </p:sp>
      <p:pic>
        <p:nvPicPr>
          <p:cNvPr id="709635" name="Picture 3"/>
          <p:cNvPicPr>
            <a:picLocks noChangeAspect="1" noChangeArrowheads="1"/>
          </p:cNvPicPr>
          <p:nvPr/>
        </p:nvPicPr>
        <p:blipFill>
          <a:blip r:embed="rId3" cstate="print"/>
          <a:srcRect/>
          <a:stretch>
            <a:fillRect/>
          </a:stretch>
        </p:blipFill>
        <p:spPr bwMode="auto">
          <a:xfrm>
            <a:off x="1267231" y="980728"/>
            <a:ext cx="6600825" cy="51466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9F5BCC52-EA09-4DC9-8546-57EA1DCB35C8}" type="slidenum">
              <a:rPr lang="en-US"/>
              <a:pPr/>
              <a:t>26</a:t>
            </a:fld>
            <a:endParaRPr lang="en-US"/>
          </a:p>
        </p:txBody>
      </p:sp>
      <p:pic>
        <p:nvPicPr>
          <p:cNvPr id="711683" name="Picture 3"/>
          <p:cNvPicPr>
            <a:picLocks noChangeAspect="1" noChangeArrowheads="1"/>
          </p:cNvPicPr>
          <p:nvPr/>
        </p:nvPicPr>
        <p:blipFill>
          <a:blip r:embed="rId3" cstate="print"/>
          <a:srcRect/>
          <a:stretch>
            <a:fillRect/>
          </a:stretch>
        </p:blipFill>
        <p:spPr bwMode="auto">
          <a:xfrm>
            <a:off x="1243417" y="995572"/>
            <a:ext cx="6614731" cy="5148072"/>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idx="1"/>
          </p:nvPr>
        </p:nvSpPr>
        <p:spPr>
          <a:noFill/>
          <a:ln/>
        </p:spPr>
        <p:txBody>
          <a:bodyPr>
            <a:normAutofit lnSpcReduction="10000"/>
          </a:bodyPr>
          <a:lstStyle/>
          <a:p>
            <a:pPr marL="533400" indent="-533400">
              <a:buNone/>
            </a:pPr>
            <a:r>
              <a:rPr lang="en-US" dirty="0"/>
              <a:t>Start using user-defined fields:</a:t>
            </a:r>
          </a:p>
          <a:p>
            <a:pPr marL="514350" indent="-457200"/>
            <a:r>
              <a:rPr lang="en-US" dirty="0"/>
              <a:t>On the UI: </a:t>
            </a:r>
          </a:p>
          <a:p>
            <a:pPr marL="895350" lvl="1" indent="-381000"/>
            <a:r>
              <a:rPr lang="en-US" dirty="0"/>
              <a:t>U</a:t>
            </a:r>
            <a:r>
              <a:rPr lang="en-US" dirty="0" smtClean="0"/>
              <a:t>se </a:t>
            </a:r>
            <a:r>
              <a:rPr lang="en-US" dirty="0"/>
              <a:t>UI Design Mode to add fields to the </a:t>
            </a:r>
            <a:r>
              <a:rPr lang="en-US" dirty="0" smtClean="0"/>
              <a:t>forms</a:t>
            </a:r>
            <a:endParaRPr lang="en-US" dirty="0"/>
          </a:p>
          <a:p>
            <a:pPr marL="895350" lvl="1" indent="-381000"/>
            <a:r>
              <a:rPr lang="en-US" dirty="0"/>
              <a:t>Use the selection of columns in the browse grid to show it on the </a:t>
            </a:r>
            <a:r>
              <a:rPr lang="en-US" dirty="0" smtClean="0"/>
              <a:t>result</a:t>
            </a:r>
            <a:endParaRPr lang="en-US" dirty="0"/>
          </a:p>
          <a:p>
            <a:pPr marL="514350" indent="-457200"/>
            <a:r>
              <a:rPr lang="en-US" dirty="0"/>
              <a:t>On the BL: </a:t>
            </a:r>
            <a:r>
              <a:rPr lang="en-US" dirty="0" smtClean="0"/>
              <a:t>Use </a:t>
            </a:r>
            <a:r>
              <a:rPr lang="en-US" dirty="0"/>
              <a:t>the physical field representing the user-defined field (like “tCreditor.CustomShort1”) in the NI customization code</a:t>
            </a:r>
          </a:p>
          <a:p>
            <a:pPr marL="514350" indent="-457200"/>
            <a:r>
              <a:rPr lang="en-US" dirty="0"/>
              <a:t>On reports: </a:t>
            </a:r>
            <a:r>
              <a:rPr lang="en-US" dirty="0" smtClean="0"/>
              <a:t>Change </a:t>
            </a:r>
            <a:r>
              <a:rPr lang="en-US" dirty="0"/>
              <a:t>the NI customization code for the reporting component to give access to the </a:t>
            </a:r>
            <a:r>
              <a:rPr lang="en-US" dirty="0" smtClean="0"/>
              <a:t>UDF </a:t>
            </a:r>
            <a:r>
              <a:rPr lang="en-US" dirty="0"/>
              <a:t>(see </a:t>
            </a:r>
            <a:r>
              <a:rPr lang="en-US" dirty="0" smtClean="0"/>
              <a:t>later in </a:t>
            </a:r>
            <a:r>
              <a:rPr lang="en-US" dirty="0"/>
              <a:t>the training)</a:t>
            </a:r>
          </a:p>
        </p:txBody>
      </p:sp>
      <p:sp>
        <p:nvSpPr>
          <p:cNvPr id="713730"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437E9DB7-2E7F-4988-957A-48CD1D725664}" type="slidenum">
              <a:rPr lang="en-US"/>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dirty="0" smtClean="0"/>
              <a:t>Hands-on </a:t>
            </a:r>
            <a:r>
              <a:rPr lang="en-US" dirty="0"/>
              <a:t>Exercise (6)</a:t>
            </a:r>
          </a:p>
        </p:txBody>
      </p:sp>
      <p:sp>
        <p:nvSpPr>
          <p:cNvPr id="4" name="Footer Placeholder 3"/>
          <p:cNvSpPr>
            <a:spLocks noGrp="1"/>
          </p:cNvSpPr>
          <p:nvPr>
            <p:ph type="ftr" sz="quarter" idx="10"/>
          </p:nvPr>
        </p:nvSpPr>
        <p:spPr/>
        <p:txBody>
          <a:bodyPr/>
          <a:lstStyle/>
          <a:p>
            <a:fld id="{51820E90-2935-4C62-B1C6-4684B84A57B0}" type="slidenum">
              <a:rPr lang="en-US"/>
              <a:pPr/>
              <a:t>28</a:t>
            </a:fld>
            <a:endParaRPr lang="en-US" dirty="0"/>
          </a:p>
        </p:txBody>
      </p:sp>
      <p:pic>
        <p:nvPicPr>
          <p:cNvPr id="707587"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7" name="Rectangle 3"/>
          <p:cNvSpPr>
            <a:spLocks noGrp="1" noChangeArrowheads="1"/>
          </p:cNvSpPr>
          <p:nvPr>
            <p:ph idx="1"/>
          </p:nvPr>
        </p:nvSpPr>
        <p:spPr/>
        <p:txBody>
          <a:bodyPr/>
          <a:lstStyle/>
          <a:p>
            <a:pPr>
              <a:buNone/>
            </a:pPr>
            <a:r>
              <a:rPr lang="en-US" dirty="0"/>
              <a:t>You can:</a:t>
            </a:r>
          </a:p>
          <a:p>
            <a:r>
              <a:rPr lang="en-IE" dirty="0"/>
              <a:t>Disable fields for input</a:t>
            </a:r>
          </a:p>
          <a:p>
            <a:r>
              <a:rPr lang="en-IE" dirty="0"/>
              <a:t>Hide fields</a:t>
            </a:r>
          </a:p>
          <a:p>
            <a:r>
              <a:rPr lang="en-IE" dirty="0"/>
              <a:t>Set </a:t>
            </a:r>
            <a:r>
              <a:rPr lang="en-IE" dirty="0" smtClean="0"/>
              <a:t>predefined </a:t>
            </a:r>
            <a:r>
              <a:rPr lang="en-IE" dirty="0"/>
              <a:t>default values for fields</a:t>
            </a:r>
          </a:p>
          <a:p>
            <a:r>
              <a:rPr lang="en-IE" dirty="0"/>
              <a:t>Set fields as mandatory</a:t>
            </a:r>
          </a:p>
          <a:p>
            <a:r>
              <a:rPr lang="en-IE" dirty="0"/>
              <a:t>Add fields and frames</a:t>
            </a:r>
          </a:p>
          <a:p>
            <a:r>
              <a:rPr lang="en-IE" dirty="0"/>
              <a:t>Control frame navigation</a:t>
            </a:r>
          </a:p>
          <a:p>
            <a:endParaRPr lang="en-US" dirty="0"/>
          </a:p>
          <a:p>
            <a:pPr>
              <a:buFont typeface="Webdings" pitchFamily="18" charset="2"/>
              <a:buNone/>
            </a:pPr>
            <a:endParaRPr lang="en-US" dirty="0"/>
          </a:p>
        </p:txBody>
      </p:sp>
      <p:sp>
        <p:nvSpPr>
          <p:cNvPr id="717826" name="Rectangle 2"/>
          <p:cNvSpPr>
            <a:spLocks noGrp="1" noChangeArrowheads="1"/>
          </p:cNvSpPr>
          <p:nvPr>
            <p:ph type="title"/>
          </p:nvPr>
        </p:nvSpPr>
        <p:spPr/>
        <p:txBody>
          <a:bodyPr/>
          <a:lstStyle/>
          <a:p>
            <a:r>
              <a:rPr lang="en-US" dirty="0"/>
              <a:t>Types of Configuration</a:t>
            </a:r>
          </a:p>
        </p:txBody>
      </p:sp>
      <p:sp>
        <p:nvSpPr>
          <p:cNvPr id="4" name="Footer Placeholder 3"/>
          <p:cNvSpPr>
            <a:spLocks noGrp="1"/>
          </p:cNvSpPr>
          <p:nvPr>
            <p:ph type="ftr" sz="quarter" idx="10"/>
          </p:nvPr>
        </p:nvSpPr>
        <p:spPr/>
        <p:txBody>
          <a:bodyPr/>
          <a:lstStyle/>
          <a:p>
            <a:fld id="{A327F5CD-7798-482D-8A07-B1FBC544C49C}" type="slidenum">
              <a:rPr lang="en-US"/>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p:cNvSpPr>
            <a:spLocks noGrp="1" noChangeArrowheads="1"/>
          </p:cNvSpPr>
          <p:nvPr>
            <p:ph idx="1"/>
          </p:nvPr>
        </p:nvSpPr>
        <p:spPr/>
        <p:txBody>
          <a:bodyPr/>
          <a:lstStyle/>
          <a:p>
            <a:r>
              <a:rPr lang="en-IE" dirty="0"/>
              <a:t>Changes saved as customized UI template</a:t>
            </a:r>
          </a:p>
          <a:p>
            <a:r>
              <a:rPr lang="en-IE" dirty="0"/>
              <a:t>Assigned to user groups</a:t>
            </a:r>
          </a:p>
          <a:p>
            <a:r>
              <a:rPr lang="en-IE" dirty="0"/>
              <a:t>Enterprise Edition </a:t>
            </a:r>
            <a:r>
              <a:rPr lang="en-IE" dirty="0" smtClean="0"/>
              <a:t>versus Standard </a:t>
            </a:r>
            <a:r>
              <a:rPr lang="en-IE" dirty="0"/>
              <a:t>Edition </a:t>
            </a:r>
            <a:r>
              <a:rPr lang="en-IE" dirty="0" smtClean="0"/>
              <a:t>set up</a:t>
            </a:r>
            <a:endParaRPr lang="en-IE" dirty="0"/>
          </a:p>
          <a:p>
            <a:r>
              <a:rPr lang="en-IE" dirty="0"/>
              <a:t>Generic template for all users</a:t>
            </a:r>
          </a:p>
          <a:p>
            <a:endParaRPr lang="en-US" dirty="0">
              <a:latin typeface="Courier New" pitchFamily="49" charset="0"/>
            </a:endParaRPr>
          </a:p>
          <a:p>
            <a:pPr>
              <a:buFont typeface="Webdings" pitchFamily="18" charset="2"/>
              <a:buNone/>
            </a:pPr>
            <a:endParaRPr lang="en-US" dirty="0"/>
          </a:p>
        </p:txBody>
      </p:sp>
      <p:sp>
        <p:nvSpPr>
          <p:cNvPr id="719874" name="Rectangle 2"/>
          <p:cNvSpPr>
            <a:spLocks noGrp="1" noChangeArrowheads="1"/>
          </p:cNvSpPr>
          <p:nvPr>
            <p:ph type="title"/>
          </p:nvPr>
        </p:nvSpPr>
        <p:spPr/>
        <p:txBody>
          <a:bodyPr/>
          <a:lstStyle/>
          <a:p>
            <a:r>
              <a:rPr lang="en-US" dirty="0"/>
              <a:t>User Groups and Templates</a:t>
            </a:r>
          </a:p>
        </p:txBody>
      </p:sp>
      <p:sp>
        <p:nvSpPr>
          <p:cNvPr id="4" name="Footer Placeholder 3"/>
          <p:cNvSpPr>
            <a:spLocks noGrp="1"/>
          </p:cNvSpPr>
          <p:nvPr>
            <p:ph type="ftr" sz="quarter" idx="10"/>
          </p:nvPr>
        </p:nvSpPr>
        <p:spPr/>
        <p:txBody>
          <a:bodyPr/>
          <a:lstStyle/>
          <a:p>
            <a:fld id="{116FEC79-0820-4331-952B-03C8D110097F}" type="slidenum">
              <a:rPr lang="en-US"/>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pPr>
              <a:buNone/>
            </a:pPr>
            <a:endParaRPr lang="en-US" dirty="0" smtClean="0"/>
          </a:p>
        </p:txBody>
      </p:sp>
      <p:sp>
        <p:nvSpPr>
          <p:cNvPr id="6" name="Title 5"/>
          <p:cNvSpPr>
            <a:spLocks noGrp="1"/>
          </p:cNvSpPr>
          <p:nvPr>
            <p:ph type="title"/>
          </p:nvPr>
        </p:nvSpPr>
        <p:spPr/>
        <p:txBody>
          <a:bodyPr>
            <a:normAutofit/>
          </a:bodyPr>
          <a:lstStyle/>
          <a:p>
            <a:r>
              <a:rPr lang="en-US" dirty="0" smtClean="0"/>
              <a:t>Error Handling and Template Conflicts</a:t>
            </a:r>
            <a:endParaRPr lang="en-US" dirty="0"/>
          </a:p>
        </p:txBody>
      </p:sp>
      <p:sp>
        <p:nvSpPr>
          <p:cNvPr id="5" name="Footer Placeholder 1"/>
          <p:cNvSpPr>
            <a:spLocks noGrp="1"/>
          </p:cNvSpPr>
          <p:nvPr>
            <p:ph type="ftr" sz="quarter" idx="10"/>
          </p:nvPr>
        </p:nvSpPr>
        <p:spPr/>
        <p:txBody>
          <a:bodyPr/>
          <a:lstStyle/>
          <a:p>
            <a:fld id="{605D2876-EEEA-41E3-B177-56D37FF55190}" type="slidenum">
              <a:rPr lang="en-US"/>
              <a:pPr/>
              <a:t>5</a:t>
            </a:fld>
            <a:endParaRPr lang="en-US" dirty="0"/>
          </a:p>
        </p:txBody>
      </p:sp>
      <p:pic>
        <p:nvPicPr>
          <p:cNvPr id="721924" name="Picture 4" descr="uiconflicts"/>
          <p:cNvPicPr>
            <a:picLocks noChangeAspect="1" noChangeArrowheads="1"/>
          </p:cNvPicPr>
          <p:nvPr/>
        </p:nvPicPr>
        <p:blipFill>
          <a:blip r:embed="rId3" cstate="print"/>
          <a:srcRect/>
          <a:stretch>
            <a:fillRect/>
          </a:stretch>
        </p:blipFill>
        <p:spPr bwMode="auto">
          <a:xfrm>
            <a:off x="1028500" y="4005064"/>
            <a:ext cx="7075488" cy="1409700"/>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5" name="Footer Placeholder 1"/>
          <p:cNvSpPr>
            <a:spLocks noGrp="1"/>
          </p:cNvSpPr>
          <p:nvPr>
            <p:ph type="ftr" sz="quarter" idx="10"/>
          </p:nvPr>
        </p:nvSpPr>
        <p:spPr/>
        <p:txBody>
          <a:bodyPr/>
          <a:lstStyle/>
          <a:p>
            <a:fld id="{7D815236-C29F-42DD-8E2E-94F33E57689C}" type="slidenum">
              <a:rPr lang="en-US"/>
              <a:pPr/>
              <a:t>6</a:t>
            </a:fld>
            <a:endParaRPr lang="en-US" dirty="0"/>
          </a:p>
        </p:txBody>
      </p:sp>
      <p:pic>
        <p:nvPicPr>
          <p:cNvPr id="723972" name="Picture 4" descr="configscrenable"/>
          <p:cNvPicPr>
            <a:picLocks noChangeAspect="1" noChangeArrowheads="1"/>
          </p:cNvPicPr>
          <p:nvPr/>
        </p:nvPicPr>
        <p:blipFill>
          <a:blip r:embed="rId3" cstate="print"/>
          <a:srcRect/>
          <a:stretch>
            <a:fillRect/>
          </a:stretch>
        </p:blipFill>
        <p:spPr bwMode="auto">
          <a:xfrm>
            <a:off x="731912" y="3351634"/>
            <a:ext cx="7656512" cy="173355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idx="1"/>
          </p:nvPr>
        </p:nvSpPr>
        <p:spPr/>
        <p:txBody>
          <a:bodyPr/>
          <a:lstStyle/>
          <a:p>
            <a:r>
              <a:rPr lang="en-IE" dirty="0"/>
              <a:t>Select the program to configure</a:t>
            </a:r>
          </a:p>
          <a:p>
            <a:r>
              <a:rPr lang="en-IE" dirty="0"/>
              <a:t>Right-click to select Design</a:t>
            </a:r>
          </a:p>
          <a:p>
            <a:r>
              <a:rPr lang="en-IE" dirty="0"/>
              <a:t>Enter a name, description, and roles for the template</a:t>
            </a:r>
          </a:p>
          <a:p>
            <a:r>
              <a:rPr lang="en-IE" dirty="0"/>
              <a:t>Click Configure to enter Design mode</a:t>
            </a:r>
          </a:p>
          <a:p>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a:buFont typeface="Webdings" pitchFamily="18" charset="2"/>
              <a:buNone/>
            </a:pPr>
            <a:endParaRPr lang="en-US" dirty="0"/>
          </a:p>
        </p:txBody>
      </p:sp>
      <p:sp>
        <p:nvSpPr>
          <p:cNvPr id="726018" name="Rectangle 2"/>
          <p:cNvSpPr>
            <a:spLocks noGrp="1" noChangeArrowheads="1"/>
          </p:cNvSpPr>
          <p:nvPr>
            <p:ph type="title"/>
          </p:nvPr>
        </p:nvSpPr>
        <p:spPr/>
        <p:txBody>
          <a:bodyPr/>
          <a:lstStyle/>
          <a:p>
            <a:r>
              <a:rPr lang="en-US" dirty="0"/>
              <a:t>Creating a Template</a:t>
            </a:r>
          </a:p>
        </p:txBody>
      </p:sp>
      <p:sp>
        <p:nvSpPr>
          <p:cNvPr id="5" name="Footer Placeholder 3"/>
          <p:cNvSpPr>
            <a:spLocks noGrp="1"/>
          </p:cNvSpPr>
          <p:nvPr>
            <p:ph type="ftr" sz="quarter" idx="10"/>
          </p:nvPr>
        </p:nvSpPr>
        <p:spPr/>
        <p:txBody>
          <a:bodyPr/>
          <a:lstStyle/>
          <a:p>
            <a:fld id="{C1222707-C69D-4A5C-8D3A-F4E6068A7B28}" type="slidenum">
              <a:rPr lang="en-US"/>
              <a:pPr/>
              <a:t>7</a:t>
            </a:fld>
            <a:endParaRPr lang="en-US" dirty="0"/>
          </a:p>
        </p:txBody>
      </p:sp>
      <p:pic>
        <p:nvPicPr>
          <p:cNvPr id="726020" name="Picture 4" descr="configscrsetup"/>
          <p:cNvPicPr>
            <a:picLocks noChangeAspect="1" noChangeArrowheads="1"/>
          </p:cNvPicPr>
          <p:nvPr/>
        </p:nvPicPr>
        <p:blipFill>
          <a:blip r:embed="rId3" cstate="print"/>
          <a:srcRect/>
          <a:stretch>
            <a:fillRect/>
          </a:stretch>
        </p:blipFill>
        <p:spPr bwMode="auto">
          <a:xfrm>
            <a:off x="1438373" y="3501008"/>
            <a:ext cx="6257925" cy="2462213"/>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7" name="Rectangle 3"/>
          <p:cNvSpPr>
            <a:spLocks noGrp="1" noChangeArrowheads="1"/>
          </p:cNvSpPr>
          <p:nvPr>
            <p:ph idx="1"/>
          </p:nvPr>
        </p:nvSpPr>
        <p:spPr/>
        <p:txBody>
          <a:bodyPr/>
          <a:lstStyle/>
          <a:p>
            <a:r>
              <a:rPr lang="en-US" dirty="0"/>
              <a:t>Templates control the behavior of the program</a:t>
            </a:r>
          </a:p>
          <a:p>
            <a:r>
              <a:rPr lang="en-IE" dirty="0"/>
              <a:t>When creating a new record to navigate through a screen, the database is not updated, but the record sequential number may be incremented</a:t>
            </a:r>
          </a:p>
          <a:p>
            <a:r>
              <a:rPr lang="en-IE" dirty="0"/>
              <a:t>When using an existing record, you may hide a mandatory field, which will not produce an error until the template is saved and the program is run</a:t>
            </a:r>
            <a:endParaRPr lang="en-US" dirty="0"/>
          </a:p>
        </p:txBody>
      </p:sp>
      <p:sp>
        <p:nvSpPr>
          <p:cNvPr id="728066" name="Rectangle 2"/>
          <p:cNvSpPr>
            <a:spLocks noGrp="1" noChangeArrowheads="1"/>
          </p:cNvSpPr>
          <p:nvPr>
            <p:ph type="title"/>
          </p:nvPr>
        </p:nvSpPr>
        <p:spPr/>
        <p:txBody>
          <a:bodyPr/>
          <a:lstStyle/>
          <a:p>
            <a:r>
              <a:rPr lang="en-US" dirty="0"/>
              <a:t>Template Considerations</a:t>
            </a:r>
          </a:p>
        </p:txBody>
      </p:sp>
      <p:sp>
        <p:nvSpPr>
          <p:cNvPr id="4" name="Footer Placeholder 3"/>
          <p:cNvSpPr>
            <a:spLocks noGrp="1"/>
          </p:cNvSpPr>
          <p:nvPr>
            <p:ph type="ftr" sz="quarter" idx="10"/>
          </p:nvPr>
        </p:nvSpPr>
        <p:spPr/>
        <p:txBody>
          <a:bodyPr/>
          <a:lstStyle/>
          <a:p>
            <a:fld id="{DDD6F8B9-1FF8-43BE-9941-F0FBAC005055}" type="slidenum">
              <a:rPr lang="en-US"/>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5" name="Rectangle 3"/>
          <p:cNvSpPr>
            <a:spLocks noGrp="1" noChangeArrowheads="1"/>
          </p:cNvSpPr>
          <p:nvPr>
            <p:ph idx="1"/>
          </p:nvPr>
        </p:nvSpPr>
        <p:spPr/>
        <p:txBody>
          <a:bodyPr/>
          <a:lstStyle/>
          <a:p>
            <a:r>
              <a:rPr lang="en-IE" dirty="0"/>
              <a:t>Consider the impact on the database of deleting the field at a later stage</a:t>
            </a:r>
          </a:p>
          <a:p>
            <a:r>
              <a:rPr lang="en-IE" dirty="0"/>
              <a:t>If the field is in constant use, many records are created for it</a:t>
            </a:r>
          </a:p>
          <a:p>
            <a:r>
              <a:rPr lang="en-IE" dirty="0"/>
              <a:t>When you delete, you delete the field and all </a:t>
            </a:r>
            <a:r>
              <a:rPr lang="en-IE" dirty="0" smtClean="0"/>
              <a:t>of its values</a:t>
            </a:r>
            <a:endParaRPr lang="en-IE" dirty="0"/>
          </a:p>
          <a:p>
            <a:r>
              <a:rPr lang="en-IE" dirty="0"/>
              <a:t>You can remove the field from the frame without deleting it</a:t>
            </a:r>
            <a:endParaRPr lang="en-US" dirty="0"/>
          </a:p>
        </p:txBody>
      </p:sp>
      <p:sp>
        <p:nvSpPr>
          <p:cNvPr id="730114" name="Rectangle 2"/>
          <p:cNvSpPr>
            <a:spLocks noGrp="1" noChangeArrowheads="1"/>
          </p:cNvSpPr>
          <p:nvPr>
            <p:ph type="title"/>
          </p:nvPr>
        </p:nvSpPr>
        <p:spPr/>
        <p:txBody>
          <a:bodyPr/>
          <a:lstStyle/>
          <a:p>
            <a:r>
              <a:rPr lang="en-US" dirty="0"/>
              <a:t>Performance Considerations</a:t>
            </a:r>
          </a:p>
        </p:txBody>
      </p:sp>
      <p:sp>
        <p:nvSpPr>
          <p:cNvPr id="4" name="Footer Placeholder 3"/>
          <p:cNvSpPr>
            <a:spLocks noGrp="1"/>
          </p:cNvSpPr>
          <p:nvPr>
            <p:ph type="ftr" sz="quarter" idx="10"/>
          </p:nvPr>
        </p:nvSpPr>
        <p:spPr/>
        <p:txBody>
          <a:bodyPr/>
          <a:lstStyle/>
          <a:p>
            <a:fld id="{23EABDCA-F2CD-4693-8EB9-0B2855C70EA6}" type="slidenum">
              <a:rPr lang="en-US"/>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37392</TotalTime>
  <Words>1865</Words>
  <Application>Microsoft Office PowerPoint</Application>
  <PresentationFormat>On-screen Show (4:3)</PresentationFormat>
  <Paragraphs>216</Paragraphs>
  <Slides>28</Slides>
  <Notes>28</Notes>
  <HiddenSlides>0</HiddenSlides>
  <MMClips>0</MMClips>
  <ScaleCrop>false</ScaleCrop>
  <HeadingPairs>
    <vt:vector size="4" baseType="variant">
      <vt:variant>
        <vt:lpstr>Theme</vt:lpstr>
      </vt:variant>
      <vt:variant>
        <vt:i4>3</vt:i4>
      </vt:variant>
      <vt:variant>
        <vt:lpstr>Slide Titles</vt:lpstr>
      </vt:variant>
      <vt:variant>
        <vt:i4>28</vt:i4>
      </vt:variant>
    </vt:vector>
  </HeadingPairs>
  <TitlesOfParts>
    <vt:vector size="31" baseType="lpstr">
      <vt:lpstr>1_EX06PP_template</vt:lpstr>
      <vt:lpstr>2_EX06PP_template</vt:lpstr>
      <vt:lpstr>QAD 2010 Template</vt:lpstr>
      <vt:lpstr>QAD Enterprise Applications 2012 Enterprise Edition Customization</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lpstr>Hands-on Exercise (5)</vt:lpstr>
      <vt:lpstr>UI Design Mode</vt:lpstr>
      <vt:lpstr>UI Design Mode - Start</vt:lpstr>
      <vt:lpstr>UI Design Mode</vt:lpstr>
      <vt:lpstr>UI Design Mode</vt:lpstr>
      <vt:lpstr>UI Design Mode - Close</vt:lpstr>
      <vt:lpstr>UI Design Mode</vt:lpstr>
      <vt:lpstr>UI Design Mode - Maintenance</vt:lpstr>
      <vt:lpstr>User-Defined Fields</vt:lpstr>
      <vt:lpstr>User-Defined Fields</vt:lpstr>
      <vt:lpstr>User-Defined Fields</vt:lpstr>
      <vt:lpstr>Hands-on Exercise (6)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889</cp:revision>
  <dcterms:created xsi:type="dcterms:W3CDTF">2007-07-31T09:27:00Z</dcterms:created>
  <dcterms:modified xsi:type="dcterms:W3CDTF">2012-07-20T15:47:24Z</dcterms:modified>
</cp:coreProperties>
</file>