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67.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4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Layouts/slideLayout16.xml" ContentType="application/vnd.openxmlformats-officedocument.presentationml.slideLayout+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87"/>
  </p:notesMasterIdLst>
  <p:handoutMasterIdLst>
    <p:handoutMasterId r:id="rId88"/>
  </p:handoutMasterIdLst>
  <p:sldIdLst>
    <p:sldId id="256" r:id="rId2"/>
    <p:sldId id="262" r:id="rId3"/>
    <p:sldId id="263" r:id="rId4"/>
    <p:sldId id="264" r:id="rId5"/>
    <p:sldId id="265" r:id="rId6"/>
    <p:sldId id="266" r:id="rId7"/>
    <p:sldId id="267" r:id="rId8"/>
    <p:sldId id="268" r:id="rId9"/>
    <p:sldId id="269" r:id="rId10"/>
    <p:sldId id="270" r:id="rId11"/>
    <p:sldId id="271" r:id="rId12"/>
    <p:sldId id="272" r:id="rId13"/>
    <p:sldId id="273" r:id="rId14"/>
    <p:sldId id="274" r:id="rId15"/>
    <p:sldId id="275" r:id="rId16"/>
    <p:sldId id="276" r:id="rId17"/>
    <p:sldId id="277" r:id="rId18"/>
    <p:sldId id="278" r:id="rId19"/>
    <p:sldId id="279" r:id="rId20"/>
    <p:sldId id="280" r:id="rId21"/>
    <p:sldId id="281" r:id="rId22"/>
    <p:sldId id="282" r:id="rId23"/>
    <p:sldId id="283" r:id="rId24"/>
    <p:sldId id="284" r:id="rId25"/>
    <p:sldId id="285" r:id="rId26"/>
    <p:sldId id="286" r:id="rId27"/>
    <p:sldId id="287" r:id="rId28"/>
    <p:sldId id="288" r:id="rId29"/>
    <p:sldId id="289" r:id="rId30"/>
    <p:sldId id="290" r:id="rId31"/>
    <p:sldId id="291" r:id="rId32"/>
    <p:sldId id="292" r:id="rId33"/>
    <p:sldId id="293" r:id="rId34"/>
    <p:sldId id="294" r:id="rId35"/>
    <p:sldId id="295" r:id="rId36"/>
    <p:sldId id="296" r:id="rId37"/>
    <p:sldId id="297" r:id="rId38"/>
    <p:sldId id="298" r:id="rId39"/>
    <p:sldId id="299" r:id="rId40"/>
    <p:sldId id="300" r:id="rId41"/>
    <p:sldId id="301" r:id="rId42"/>
    <p:sldId id="302" r:id="rId43"/>
    <p:sldId id="303" r:id="rId44"/>
    <p:sldId id="304" r:id="rId45"/>
    <p:sldId id="305" r:id="rId46"/>
    <p:sldId id="306" r:id="rId47"/>
    <p:sldId id="307" r:id="rId48"/>
    <p:sldId id="308" r:id="rId49"/>
    <p:sldId id="309" r:id="rId50"/>
    <p:sldId id="310" r:id="rId51"/>
    <p:sldId id="311" r:id="rId52"/>
    <p:sldId id="312" r:id="rId53"/>
    <p:sldId id="313" r:id="rId54"/>
    <p:sldId id="314" r:id="rId55"/>
    <p:sldId id="315" r:id="rId56"/>
    <p:sldId id="316" r:id="rId57"/>
    <p:sldId id="317" r:id="rId58"/>
    <p:sldId id="318" r:id="rId59"/>
    <p:sldId id="319" r:id="rId60"/>
    <p:sldId id="320" r:id="rId61"/>
    <p:sldId id="321" r:id="rId62"/>
    <p:sldId id="322" r:id="rId63"/>
    <p:sldId id="323" r:id="rId64"/>
    <p:sldId id="324" r:id="rId65"/>
    <p:sldId id="325" r:id="rId66"/>
    <p:sldId id="326" r:id="rId67"/>
    <p:sldId id="327" r:id="rId68"/>
    <p:sldId id="328" r:id="rId69"/>
    <p:sldId id="329" r:id="rId70"/>
    <p:sldId id="330" r:id="rId71"/>
    <p:sldId id="331" r:id="rId72"/>
    <p:sldId id="332" r:id="rId73"/>
    <p:sldId id="333" r:id="rId74"/>
    <p:sldId id="334" r:id="rId75"/>
    <p:sldId id="335" r:id="rId76"/>
    <p:sldId id="336" r:id="rId77"/>
    <p:sldId id="337" r:id="rId78"/>
    <p:sldId id="338" r:id="rId79"/>
    <p:sldId id="339" r:id="rId80"/>
    <p:sldId id="340" r:id="rId81"/>
    <p:sldId id="341" r:id="rId82"/>
    <p:sldId id="342" r:id="rId83"/>
    <p:sldId id="343" r:id="rId84"/>
    <p:sldId id="344" r:id="rId85"/>
    <p:sldId id="345" r:id="rId86"/>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mn-ea"/>
        <a:cs typeface="+mn-cs"/>
      </a:defRPr>
    </a:lvl1pPr>
    <a:lvl2pPr marL="457200" algn="l" defTabSz="457200" rtl="0" fontAlgn="base">
      <a:spcBef>
        <a:spcPct val="0"/>
      </a:spcBef>
      <a:spcAft>
        <a:spcPct val="0"/>
      </a:spcAft>
      <a:defRPr kern="1200">
        <a:solidFill>
          <a:schemeClr val="tx1"/>
        </a:solidFill>
        <a:latin typeface="Arial" charset="0"/>
        <a:ea typeface="+mn-ea"/>
        <a:cs typeface="+mn-cs"/>
      </a:defRPr>
    </a:lvl2pPr>
    <a:lvl3pPr marL="914400" algn="l" defTabSz="457200" rtl="0" fontAlgn="base">
      <a:spcBef>
        <a:spcPct val="0"/>
      </a:spcBef>
      <a:spcAft>
        <a:spcPct val="0"/>
      </a:spcAft>
      <a:defRPr kern="1200">
        <a:solidFill>
          <a:schemeClr val="tx1"/>
        </a:solidFill>
        <a:latin typeface="Arial" charset="0"/>
        <a:ea typeface="+mn-ea"/>
        <a:cs typeface="+mn-cs"/>
      </a:defRPr>
    </a:lvl3pPr>
    <a:lvl4pPr marL="1371600" algn="l" defTabSz="457200" rtl="0" fontAlgn="base">
      <a:spcBef>
        <a:spcPct val="0"/>
      </a:spcBef>
      <a:spcAft>
        <a:spcPct val="0"/>
      </a:spcAft>
      <a:defRPr kern="1200">
        <a:solidFill>
          <a:schemeClr val="tx1"/>
        </a:solidFill>
        <a:latin typeface="Arial" charset="0"/>
        <a:ea typeface="+mn-ea"/>
        <a:cs typeface="+mn-cs"/>
      </a:defRPr>
    </a:lvl4pPr>
    <a:lvl5pPr marL="1828800" algn="l" defTabSz="457200"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F4F4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2500" autoAdjust="0"/>
    <p:restoredTop sz="94660"/>
  </p:normalViewPr>
  <p:slideViewPr>
    <p:cSldViewPr snapToGrid="0" snapToObjects="1">
      <p:cViewPr varScale="1">
        <p:scale>
          <a:sx n="100" d="100"/>
          <a:sy n="100" d="100"/>
        </p:scale>
        <p:origin x="-336" y="-96"/>
      </p:cViewPr>
      <p:guideLst>
        <p:guide orient="horz" pos="827"/>
        <p:guide pos="361"/>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handoutMaster" Target="handoutMasters/handoutMaster1.xml"/><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155E162F-D13D-497D-8A4E-25201DC8D18C}" type="datetimeFigureOut">
              <a:rPr lang="en-US"/>
              <a:pPr>
                <a:defRPr/>
              </a:pPr>
              <a:t>4/13/2012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EC19C51D-077B-40EE-A16F-71730637D152}" type="slidenum">
              <a:rPr lang="en-US"/>
              <a:pPr>
                <a:defRPr/>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7DA4A1E7-D3ED-4F24-8C0F-ED7752D3D8C9}" type="datetimeFigureOut">
              <a:rPr lang="en-US"/>
              <a:pPr>
                <a:defRPr/>
              </a:pPr>
              <a:t>4/13/2012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CD3B9146-7057-407E-84C9-85F38E5732BE}" type="slidenum">
              <a:rPr lang="en-US"/>
              <a:pPr>
                <a:defRPr/>
              </a:pPr>
              <a:t>‹#›</a:t>
            </a:fld>
            <a:endParaRPr lang="en-US"/>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p:cNvSpPr>
          <p:nvPr>
            <p:ph type="sldImg"/>
          </p:nvPr>
        </p:nvSpPr>
        <p:spPr bwMode="auto">
          <a:noFill/>
          <a:ln>
            <a:solidFill>
              <a:srgbClr val="000000"/>
            </a:solidFill>
            <a:miter lim="800000"/>
            <a:headEnd/>
            <a:tailEnd/>
          </a:ln>
        </p:spPr>
      </p:sp>
      <p:sp>
        <p:nvSpPr>
          <p:cNvPr id="16386" name="Notes Placeholder 2"/>
          <p:cNvSpPr>
            <a:spLocks noGrp="1"/>
          </p:cNvSpPr>
          <p:nvPr>
            <p:ph type="body" idx="1"/>
          </p:nvPr>
        </p:nvSpPr>
        <p:spPr bwMode="auto">
          <a:noFill/>
        </p:spPr>
        <p:txBody>
          <a:bodyPr wrap="square" numCol="1" anchor="t" anchorCtr="0" compatLnSpc="1">
            <a:prstTxWarp prst="textNoShape">
              <a:avLst/>
            </a:prstTxWarp>
          </a:bodyPr>
          <a:lstStyle/>
          <a:p>
            <a:pPr defTabSz="912813"/>
            <a:r>
              <a:rPr lang="en-IE" smtClean="0"/>
              <a:t>The older versions of MFG/PRO were a lot more flexible than QAD EE. There are more restrictions in the new Financials in QAD EE. As a result there are many changes and corrections that need to be done before being able to convert your database to QAD EE.</a:t>
            </a:r>
          </a:p>
          <a:p>
            <a:pPr defTabSz="912813"/>
            <a:endParaRPr lang="en-US" smtClean="0"/>
          </a:p>
        </p:txBody>
      </p:sp>
      <p:sp>
        <p:nvSpPr>
          <p:cNvPr id="4" name="Slide Number Placeholder 3"/>
          <p:cNvSpPr>
            <a:spLocks noGrp="1"/>
          </p:cNvSpPr>
          <p:nvPr>
            <p:ph type="sldNum" sz="quarter" idx="5"/>
          </p:nvPr>
        </p:nvSpPr>
        <p:spPr/>
        <p:txBody>
          <a:bodyPr/>
          <a:lstStyle/>
          <a:p>
            <a:pPr>
              <a:defRPr/>
            </a:pPr>
            <a:fld id="{7D66190B-0C70-4D4E-93E9-34F4306A9D3C}" type="slidenum">
              <a:rPr lang="en-US" smtClean="0"/>
              <a:pPr>
                <a:defRPr/>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0DF5C86-6A07-4807-AA66-4089529A2E91}" type="slidenum">
              <a:rPr lang="en-US" sz="1200"/>
              <a:pPr algn="r" defTabSz="912813"/>
              <a:t>16</a:t>
            </a:fld>
            <a:endParaRPr lang="en-US" sz="1200"/>
          </a:p>
        </p:txBody>
      </p:sp>
      <p:sp>
        <p:nvSpPr>
          <p:cNvPr id="3993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05F3819-F7BB-4605-91D3-F0B28EAF0E39}" type="slidenum">
              <a:rPr lang="en-US" sz="1200"/>
              <a:pPr algn="r" defTabSz="912813"/>
              <a:t>16</a:t>
            </a:fld>
            <a:endParaRPr lang="en-US" sz="1200"/>
          </a:p>
        </p:txBody>
      </p:sp>
      <p:sp>
        <p:nvSpPr>
          <p:cNvPr id="3993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994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lvl="1" eaLnBrk="1" hangingPunct="1">
              <a:spcAft>
                <a:spcPct val="25000"/>
              </a:spcAft>
            </a:pPr>
            <a:r>
              <a:rPr lang="en-US" smtClean="0"/>
              <a:t>Various menus</a:t>
            </a:r>
          </a:p>
          <a:p>
            <a:pPr lvl="1" eaLnBrk="1" hangingPunct="1">
              <a:spcAft>
                <a:spcPct val="25000"/>
              </a:spcAft>
            </a:pPr>
            <a:r>
              <a:rPr lang="en-US" smtClean="0"/>
              <a:t>Reduces conversion time</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F64CDF9E-DB6A-4E9B-B368-1A484D9B222D}" type="slidenum">
              <a:rPr lang="en-US" sz="1200"/>
              <a:pPr algn="r" defTabSz="912813"/>
              <a:t>17</a:t>
            </a:fld>
            <a:endParaRPr lang="en-US" sz="1200"/>
          </a:p>
        </p:txBody>
      </p:sp>
      <p:sp>
        <p:nvSpPr>
          <p:cNvPr id="4198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6CCA7BD-54CD-42A3-A4DF-2E4656776D55}" type="slidenum">
              <a:rPr lang="en-US" sz="1200"/>
              <a:pPr algn="r" defTabSz="912813"/>
              <a:t>17</a:t>
            </a:fld>
            <a:endParaRPr lang="en-US" sz="1200"/>
          </a:p>
        </p:txBody>
      </p:sp>
      <p:sp>
        <p:nvSpPr>
          <p:cNvPr id="4198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198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r>
              <a:rPr lang="en-IE" smtClean="0"/>
              <a:t>If you are on MFG/PRO version 8.6e or 9.0 you must convert to Global Tax Management before you can convert to QAD EE. The Global Tax Management environment is the only tax environment that is supported after eB so you are required to do the Global Tax Management steps as part of the pre-conversion steps for converting to QAD EE.</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A532213D-4B6A-46E0-8EB7-DF08CFD98067}" type="slidenum">
              <a:rPr lang="en-US" sz="1200"/>
              <a:pPr algn="r" defTabSz="912813"/>
              <a:t>18</a:t>
            </a:fld>
            <a:endParaRPr lang="en-US" sz="1200"/>
          </a:p>
        </p:txBody>
      </p:sp>
      <p:sp>
        <p:nvSpPr>
          <p:cNvPr id="4403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081772CE-21D4-4D5B-8B0A-497E6452B1DD}" type="slidenum">
              <a:rPr lang="en-US" sz="1200"/>
              <a:pPr algn="r" defTabSz="912813"/>
              <a:t>18</a:t>
            </a:fld>
            <a:endParaRPr lang="en-US" sz="1200"/>
          </a:p>
        </p:txBody>
      </p:sp>
      <p:sp>
        <p:nvSpPr>
          <p:cNvPr id="440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403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defTabSz="912813" eaLnBrk="1" hangingPunct="1"/>
            <a:r>
              <a:rPr lang="en-IE" smtClean="0"/>
              <a:t>Now we are going to get into some of the new utilities and reports that have been provided as part of the Conversion process to QAD EE.</a:t>
            </a:r>
          </a:p>
          <a:p>
            <a:pPr defTabSz="912813" eaLnBrk="1" hangingPunct="1"/>
            <a:endParaRPr lang="en-IE" smtClean="0"/>
          </a:p>
          <a:p>
            <a:pPr defTabSz="912813" eaLnBrk="1" hangingPunct="1"/>
            <a:r>
              <a:rPr lang="en-IE" smtClean="0"/>
              <a:t>Utilities that can automatically correct data without user input (e.g., Orphaned Addresses, End User Contacts) will update data in all domains.  Utilities requiring user input must be run separately for each active domain.  This is because different people may be responsible for each domain. </a:t>
            </a:r>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FE167E0A-0DBB-4619-BD39-D33E52A10961}" type="slidenum">
              <a:rPr lang="en-US" sz="1200"/>
              <a:pPr algn="r" defTabSz="912813"/>
              <a:t>19</a:t>
            </a:fld>
            <a:endParaRPr lang="en-US" sz="1200"/>
          </a:p>
        </p:txBody>
      </p:sp>
      <p:sp>
        <p:nvSpPr>
          <p:cNvPr id="4608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9766858-9C86-4402-A988-5C01CF815E44}" type="slidenum">
              <a:rPr lang="en-US" sz="1200"/>
              <a:pPr algn="r" defTabSz="912813"/>
              <a:t>19</a:t>
            </a:fld>
            <a:endParaRPr lang="en-US" sz="1200"/>
          </a:p>
        </p:txBody>
      </p:sp>
      <p:sp>
        <p:nvSpPr>
          <p:cNvPr id="4608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608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r>
              <a:rPr lang="en-US" smtClean="0"/>
              <a:t>To see Employees missing entity codes, leave Entity field blank and Update = No.</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762B926-729F-4BA4-B3DF-C42411C4C939}" type="slidenum">
              <a:rPr lang="en-US" sz="1200"/>
              <a:pPr algn="r" defTabSz="912813"/>
              <a:t>20</a:t>
            </a:fld>
            <a:endParaRPr lang="en-US" sz="1200"/>
          </a:p>
        </p:txBody>
      </p:sp>
      <p:sp>
        <p:nvSpPr>
          <p:cNvPr id="4813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02FA733-BEF6-4AA4-9D70-60E0F8448E6B}" type="slidenum">
              <a:rPr lang="en-US" sz="1200"/>
              <a:pPr algn="r" defTabSz="912813"/>
              <a:t>20</a:t>
            </a:fld>
            <a:endParaRPr lang="en-US" sz="1200"/>
          </a:p>
        </p:txBody>
      </p:sp>
      <p:sp>
        <p:nvSpPr>
          <p:cNvPr id="4813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813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A6E7AFC8-AEC2-41F4-8CD6-17CAA5E6FF38}" type="slidenum">
              <a:rPr lang="en-US" sz="1200"/>
              <a:pPr algn="r" defTabSz="912813"/>
              <a:t>21</a:t>
            </a:fld>
            <a:endParaRPr lang="en-US" sz="1200"/>
          </a:p>
        </p:txBody>
      </p:sp>
      <p:sp>
        <p:nvSpPr>
          <p:cNvPr id="5017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788DD3D-6CEE-4AFE-9FC5-466C427EE6FF}" type="slidenum">
              <a:rPr lang="en-US" sz="1200"/>
              <a:pPr algn="r" defTabSz="912813"/>
              <a:t>21</a:t>
            </a:fld>
            <a:endParaRPr lang="en-US" sz="1200"/>
          </a:p>
        </p:txBody>
      </p:sp>
      <p:sp>
        <p:nvSpPr>
          <p:cNvPr id="5017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018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CABE6BB-AAEA-484F-9A97-F6B6E4DC4D99}" type="slidenum">
              <a:rPr lang="en-US" sz="1200"/>
              <a:pPr algn="r" defTabSz="912813"/>
              <a:t>22</a:t>
            </a:fld>
            <a:endParaRPr lang="en-US" sz="1200"/>
          </a:p>
        </p:txBody>
      </p:sp>
      <p:sp>
        <p:nvSpPr>
          <p:cNvPr id="5222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1908F90-EA8E-4260-A3C9-8612140B48DE}" type="slidenum">
              <a:rPr lang="en-US" sz="1200"/>
              <a:pPr algn="r" defTabSz="912813"/>
              <a:t>22</a:t>
            </a:fld>
            <a:endParaRPr lang="en-US" sz="1200"/>
          </a:p>
        </p:txBody>
      </p:sp>
      <p:sp>
        <p:nvSpPr>
          <p:cNvPr id="5222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222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B6015FC5-356C-4398-B8E7-622AF4902DD7}" type="slidenum">
              <a:rPr lang="en-US" sz="1200"/>
              <a:pPr algn="r" defTabSz="912813"/>
              <a:t>23</a:t>
            </a:fld>
            <a:endParaRPr lang="en-US" sz="1200"/>
          </a:p>
        </p:txBody>
      </p:sp>
      <p:sp>
        <p:nvSpPr>
          <p:cNvPr id="5427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ED80E05A-6840-4328-AE1C-F3377A1469D4}" type="slidenum">
              <a:rPr lang="en-US" sz="1200"/>
              <a:pPr algn="r" defTabSz="912813"/>
              <a:t>23</a:t>
            </a:fld>
            <a:endParaRPr lang="en-US" sz="1200"/>
          </a:p>
        </p:txBody>
      </p:sp>
      <p:sp>
        <p:nvSpPr>
          <p:cNvPr id="5427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427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94118FE-E6C9-44F0-88BF-B4A284FDA0D4}" type="slidenum">
              <a:rPr lang="en-US" sz="1200"/>
              <a:pPr algn="r" defTabSz="912813"/>
              <a:t>24</a:t>
            </a:fld>
            <a:endParaRPr lang="en-US" sz="1200"/>
          </a:p>
        </p:txBody>
      </p:sp>
      <p:sp>
        <p:nvSpPr>
          <p:cNvPr id="5632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57F16CA-64ED-4B1D-AC28-FA61900154C8}" type="slidenum">
              <a:rPr lang="en-US" sz="1200"/>
              <a:pPr algn="r" defTabSz="912813"/>
              <a:t>24</a:t>
            </a:fld>
            <a:endParaRPr lang="en-US" sz="1200"/>
          </a:p>
        </p:txBody>
      </p:sp>
      <p:sp>
        <p:nvSpPr>
          <p:cNvPr id="563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632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CC5CE56E-B37E-44BB-9AAE-18361B0A8FCE}" type="slidenum">
              <a:rPr lang="en-US" sz="1200"/>
              <a:pPr algn="r" defTabSz="912813"/>
              <a:t>25</a:t>
            </a:fld>
            <a:endParaRPr lang="en-US" sz="1200"/>
          </a:p>
        </p:txBody>
      </p:sp>
      <p:sp>
        <p:nvSpPr>
          <p:cNvPr id="5837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E79FC94-486A-4869-A00B-C1A660103065}" type="slidenum">
              <a:rPr lang="en-US" sz="1200"/>
              <a:pPr algn="r" defTabSz="912813"/>
              <a:t>25</a:t>
            </a:fld>
            <a:endParaRPr lang="en-US" sz="1200"/>
          </a:p>
        </p:txBody>
      </p:sp>
      <p:sp>
        <p:nvSpPr>
          <p:cNvPr id="583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837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r>
              <a:rPr lang="en-IE" smtClean="0"/>
              <a:t>The conversion needs to know what GL account codes are used to reconcile your Accounts Receivable and Accounts Payable to the General Ledger. </a:t>
            </a:r>
          </a:p>
          <a:p>
            <a:endParaRPr lang="en-IE" smtClean="0"/>
          </a:p>
          <a:p>
            <a:r>
              <a:rPr lang="en-IE" smtClean="0"/>
              <a:t>You will be prompted to enter a list of GL account codes that you are currently using for each of these areas.</a:t>
            </a:r>
            <a:br>
              <a:rPr lang="en-IE" smtClean="0"/>
            </a:br>
            <a:r>
              <a:rPr lang="en-IE" smtClean="0"/>
              <a:t/>
            </a:r>
            <a:br>
              <a:rPr lang="en-IE" smtClean="0"/>
            </a:br>
            <a:r>
              <a:rPr lang="en-IE" smtClean="0"/>
              <a:t>It is permissible to enter the same account for both Accounts Receivable and Accounts Payable, if that is your current practice.  However, you will be required to provide an alternate account for one of these instances later in the GL Account Type Utility.</a:t>
            </a:r>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A06046F3-716E-4DC1-8ADE-0FD6B49E2014}" type="slidenum">
              <a:rPr lang="en-US" sz="1200"/>
              <a:pPr algn="r" defTabSz="912813"/>
              <a:t>8</a:t>
            </a:fld>
            <a:endParaRPr lang="en-US" sz="1200"/>
          </a:p>
        </p:txBody>
      </p:sp>
      <p:sp>
        <p:nvSpPr>
          <p:cNvPr id="2355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F1F5A420-8C4A-481C-AE76-CD0F7732A04C}" type="slidenum">
              <a:rPr lang="en-US" sz="1200"/>
              <a:pPr algn="r" defTabSz="912813"/>
              <a:t>8</a:t>
            </a:fld>
            <a:endParaRPr lang="en-US" sz="1200"/>
          </a:p>
        </p:txBody>
      </p:sp>
      <p:sp>
        <p:nvSpPr>
          <p:cNvPr id="2355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355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r>
              <a:rPr lang="en-IE" smtClean="0"/>
              <a:t>A number of reports and utilities have been made available to assist with correcting data in preparation for converting to QAD EE. These utilities can only be run in a character environment.</a:t>
            </a:r>
          </a:p>
          <a:p>
            <a:endParaRPr lang="en-IE" smtClean="0"/>
          </a:p>
          <a:p>
            <a:r>
              <a:rPr lang="en-IE" smtClean="0"/>
              <a:t>Because we are supporting all versions from MFG/PRO 8.6E to QAD SE as well as Progress version 8.3e to OpenEdge 10.2b, the code has been written at the lowest common denominator level to support all those versions of MFG/PRO and all those versions of Progress.</a:t>
            </a:r>
            <a:endParaRPr lang="en-US" smtClean="0"/>
          </a:p>
          <a:p>
            <a:pPr eaLnBrk="1" hangingPunct="1"/>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B9B2956-7414-472B-8359-655624FEFD7E}" type="slidenum">
              <a:rPr lang="en-US" sz="1200"/>
              <a:pPr algn="r" defTabSz="912813"/>
              <a:t>26</a:t>
            </a:fld>
            <a:endParaRPr lang="en-US" sz="1200"/>
          </a:p>
        </p:txBody>
      </p:sp>
      <p:sp>
        <p:nvSpPr>
          <p:cNvPr id="6041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5A713F05-8BEF-4F8B-96F3-BCDC31B7DAFE}" type="slidenum">
              <a:rPr lang="en-US" sz="1200"/>
              <a:pPr algn="r" defTabSz="912813"/>
              <a:t>26</a:t>
            </a:fld>
            <a:endParaRPr lang="en-US" sz="1200"/>
          </a:p>
        </p:txBody>
      </p:sp>
      <p:sp>
        <p:nvSpPr>
          <p:cNvPr id="6041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042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BF11B2F-9490-4433-8806-5B4DB6375E87}" type="slidenum">
              <a:rPr lang="en-US" sz="1200"/>
              <a:pPr algn="r" defTabSz="912813"/>
              <a:t>27</a:t>
            </a:fld>
            <a:endParaRPr lang="en-US" sz="1200"/>
          </a:p>
        </p:txBody>
      </p:sp>
      <p:sp>
        <p:nvSpPr>
          <p:cNvPr id="6246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071EF46B-8DC2-425C-BFE1-8E0D38674AD9}" type="slidenum">
              <a:rPr lang="en-US" sz="1200"/>
              <a:pPr algn="r" defTabSz="912813"/>
              <a:t>27</a:t>
            </a:fld>
            <a:endParaRPr lang="en-US" sz="1200"/>
          </a:p>
        </p:txBody>
      </p:sp>
      <p:sp>
        <p:nvSpPr>
          <p:cNvPr id="6246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246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9531DD32-6814-40E9-8E5C-41DA83E74E5D}" type="slidenum">
              <a:rPr lang="en-US" sz="1200"/>
              <a:pPr algn="r" defTabSz="912813"/>
              <a:t>28</a:t>
            </a:fld>
            <a:endParaRPr lang="en-US" sz="1200"/>
          </a:p>
        </p:txBody>
      </p:sp>
      <p:sp>
        <p:nvSpPr>
          <p:cNvPr id="6451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542B53BE-BDD3-49C7-83AF-8FC3F91CCC6A}" type="slidenum">
              <a:rPr lang="en-US" sz="1200"/>
              <a:pPr algn="r" defTabSz="912813"/>
              <a:t>28</a:t>
            </a:fld>
            <a:endParaRPr lang="en-US" sz="1200"/>
          </a:p>
        </p:txBody>
      </p:sp>
      <p:sp>
        <p:nvSpPr>
          <p:cNvPr id="6451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451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defTabSz="912813" eaLnBrk="1" hangingPunct="1"/>
            <a:r>
              <a:rPr lang="en-IE" smtClean="0"/>
              <a:t>Required for users on MFG/PRO 8.6e or 9.0. The conversion needs to know which accounts will use project codes as part of the GL posting account structure.</a:t>
            </a:r>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4BAFF5A8-611C-4F58-93D6-AF5452D9221F}" type="slidenum">
              <a:rPr lang="en-US" sz="1200"/>
              <a:pPr algn="r" defTabSz="912813"/>
              <a:t>29</a:t>
            </a:fld>
            <a:endParaRPr lang="en-US" sz="1200"/>
          </a:p>
        </p:txBody>
      </p:sp>
      <p:sp>
        <p:nvSpPr>
          <p:cNvPr id="6656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7B383BA-D085-4E66-AB84-98D7D19DAC73}" type="slidenum">
              <a:rPr lang="en-US" sz="1200"/>
              <a:pPr algn="r" defTabSz="912813"/>
              <a:t>29</a:t>
            </a:fld>
            <a:endParaRPr lang="en-US" sz="1200"/>
          </a:p>
        </p:txBody>
      </p:sp>
      <p:sp>
        <p:nvSpPr>
          <p:cNvPr id="6656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656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5DE83A7-2631-4088-9D6D-8BA5E95BA0D2}" type="slidenum">
              <a:rPr lang="en-US" sz="1200"/>
              <a:pPr algn="r" defTabSz="912813"/>
              <a:t>30</a:t>
            </a:fld>
            <a:endParaRPr lang="en-US" sz="1200"/>
          </a:p>
        </p:txBody>
      </p:sp>
      <p:sp>
        <p:nvSpPr>
          <p:cNvPr id="6861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9345C01B-7F39-40A3-B6DC-26F09CE9C771}" type="slidenum">
              <a:rPr lang="en-US" sz="1200"/>
              <a:pPr algn="r" defTabSz="912813"/>
              <a:t>30</a:t>
            </a:fld>
            <a:endParaRPr lang="en-US" sz="1200"/>
          </a:p>
        </p:txBody>
      </p:sp>
      <p:sp>
        <p:nvSpPr>
          <p:cNvPr id="6861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861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A262BDED-B881-4AAD-9FC5-61031CDF24C0}" type="slidenum">
              <a:rPr lang="en-US" sz="1200"/>
              <a:pPr algn="r" defTabSz="912813"/>
              <a:t>31</a:t>
            </a:fld>
            <a:endParaRPr lang="en-US" sz="1200"/>
          </a:p>
        </p:txBody>
      </p:sp>
      <p:sp>
        <p:nvSpPr>
          <p:cNvPr id="7065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E1CF443B-20B5-472D-B480-85BEC65DF4E1}" type="slidenum">
              <a:rPr lang="en-US" sz="1200"/>
              <a:pPr algn="r" defTabSz="912813"/>
              <a:t>31</a:t>
            </a:fld>
            <a:endParaRPr lang="en-US" sz="1200"/>
          </a:p>
        </p:txBody>
      </p:sp>
      <p:sp>
        <p:nvSpPr>
          <p:cNvPr id="7065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066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35696CB8-A1C4-4C40-A277-3C0C144A259A}" type="slidenum">
              <a:rPr lang="en-US" sz="1200"/>
              <a:pPr algn="r" defTabSz="912813"/>
              <a:t>32</a:t>
            </a:fld>
            <a:endParaRPr lang="en-US" sz="1200"/>
          </a:p>
        </p:txBody>
      </p:sp>
      <p:sp>
        <p:nvSpPr>
          <p:cNvPr id="7270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93CEF82D-E9C6-4C06-834C-A0D5D73670E0}" type="slidenum">
              <a:rPr lang="en-US" sz="1200"/>
              <a:pPr algn="r" defTabSz="912813"/>
              <a:t>32</a:t>
            </a:fld>
            <a:endParaRPr lang="en-US" sz="1200"/>
          </a:p>
        </p:txBody>
      </p:sp>
      <p:sp>
        <p:nvSpPr>
          <p:cNvPr id="727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270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B87CDC09-B8E1-45AC-AD13-42CDD20D8A17}" type="slidenum">
              <a:rPr lang="en-US" sz="1200"/>
              <a:pPr algn="r" defTabSz="912813"/>
              <a:t>33</a:t>
            </a:fld>
            <a:endParaRPr lang="en-US" sz="1200"/>
          </a:p>
        </p:txBody>
      </p:sp>
      <p:sp>
        <p:nvSpPr>
          <p:cNvPr id="7475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0780579A-3B2A-4004-9B78-F16C53BAB5A9}" type="slidenum">
              <a:rPr lang="en-US" sz="1200"/>
              <a:pPr algn="r" defTabSz="912813"/>
              <a:t>33</a:t>
            </a:fld>
            <a:endParaRPr lang="en-US" sz="1200"/>
          </a:p>
        </p:txBody>
      </p:sp>
      <p:sp>
        <p:nvSpPr>
          <p:cNvPr id="7475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475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3E59EC4D-11C3-4ED8-8614-15D71BE64BF9}" type="slidenum">
              <a:rPr lang="en-US" sz="1200"/>
              <a:pPr algn="r" defTabSz="912813"/>
              <a:t>34</a:t>
            </a:fld>
            <a:endParaRPr lang="en-US" sz="1200"/>
          </a:p>
        </p:txBody>
      </p:sp>
      <p:sp>
        <p:nvSpPr>
          <p:cNvPr id="7680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B6999A4F-579A-4E6F-A912-2C2559D8289D}" type="slidenum">
              <a:rPr lang="en-US" sz="1200"/>
              <a:pPr algn="r" defTabSz="912813"/>
              <a:t>34</a:t>
            </a:fld>
            <a:endParaRPr lang="en-US" sz="1200"/>
          </a:p>
        </p:txBody>
      </p:sp>
      <p:sp>
        <p:nvSpPr>
          <p:cNvPr id="768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680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8751E81E-357F-4244-A339-9F2DC18B227C}" type="slidenum">
              <a:rPr lang="en-US" sz="1200"/>
              <a:pPr algn="r" defTabSz="912813"/>
              <a:t>35</a:t>
            </a:fld>
            <a:endParaRPr lang="en-US" sz="1200"/>
          </a:p>
        </p:txBody>
      </p:sp>
      <p:sp>
        <p:nvSpPr>
          <p:cNvPr id="7885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B747087A-D630-49C8-9FC8-9040C6DE23AF}" type="slidenum">
              <a:rPr lang="en-US" sz="1200"/>
              <a:pPr algn="r" defTabSz="912813"/>
              <a:t>35</a:t>
            </a:fld>
            <a:endParaRPr lang="en-US" sz="1200"/>
          </a:p>
        </p:txBody>
      </p:sp>
      <p:sp>
        <p:nvSpPr>
          <p:cNvPr id="7885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885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r>
              <a:rPr lang="en-IE" smtClean="0"/>
              <a:t>This utility will list and allow you to update any credit terms for suppliers or customers that have blank or invalid credit terms. </a:t>
            </a:r>
          </a:p>
          <a:p>
            <a:pPr marL="741363" lvl="1" indent="-284163">
              <a:buFontTx/>
              <a:buChar char="•"/>
            </a:pPr>
            <a:r>
              <a:rPr lang="en-IE" smtClean="0"/>
              <a:t>Invalid credit terms could be credit terms codes that once existed in your system but no longer exist or have been deleted. </a:t>
            </a:r>
          </a:p>
          <a:p>
            <a:pPr marL="741363" lvl="1" indent="-284163">
              <a:buFontTx/>
              <a:buChar char="•"/>
            </a:pPr>
            <a:r>
              <a:rPr lang="en-IE" smtClean="0"/>
              <a:t>Customers or suppliers that do not have credit terms (i.e., blank credit terms) must now be assigned a credit term. This can be simulated by creating a credit terms code with 0 days and 0% discount.</a:t>
            </a:r>
          </a:p>
          <a:p>
            <a:pPr marL="741363" lvl="1" indent="-284163">
              <a:buFontTx/>
              <a:buChar char="•"/>
            </a:pPr>
            <a:r>
              <a:rPr lang="en-IE" smtClean="0"/>
              <a:t>This utility needs to be run separately for customers and suppliers as well as for each domain.</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B825F94-603F-461E-91F4-BEEB305F4DCA}" type="slidenum">
              <a:rPr lang="en-US" sz="1200"/>
              <a:pPr algn="r" defTabSz="912813"/>
              <a:t>9</a:t>
            </a:fld>
            <a:endParaRPr lang="en-US" sz="1200"/>
          </a:p>
        </p:txBody>
      </p:sp>
      <p:sp>
        <p:nvSpPr>
          <p:cNvPr id="2560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02C7CD35-F101-46AF-BCF1-CD8DC1E47E8B}" type="slidenum">
              <a:rPr lang="en-US" sz="1200"/>
              <a:pPr algn="r" defTabSz="912813"/>
              <a:t>9</a:t>
            </a:fld>
            <a:endParaRPr lang="en-US" sz="1200"/>
          </a:p>
        </p:txBody>
      </p:sp>
      <p:sp>
        <p:nvSpPr>
          <p:cNvPr id="256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560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09D48100-FA55-44B4-9921-E083EE73C3EB}" type="slidenum">
              <a:rPr lang="en-US" sz="1200"/>
              <a:pPr algn="r" defTabSz="912813"/>
              <a:t>36</a:t>
            </a:fld>
            <a:endParaRPr lang="en-US" sz="1200"/>
          </a:p>
        </p:txBody>
      </p:sp>
      <p:sp>
        <p:nvSpPr>
          <p:cNvPr id="8089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9EDAFB42-6A4A-4A9B-97CC-B65D4A70A48B}" type="slidenum">
              <a:rPr lang="en-US" sz="1200"/>
              <a:pPr algn="r" defTabSz="912813"/>
              <a:t>36</a:t>
            </a:fld>
            <a:endParaRPr lang="en-US" sz="1200"/>
          </a:p>
        </p:txBody>
      </p:sp>
      <p:sp>
        <p:nvSpPr>
          <p:cNvPr id="808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090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F4489E51-ABBE-46B7-9564-88D530B9941B}" type="slidenum">
              <a:rPr lang="en-US" sz="1200"/>
              <a:pPr algn="r" defTabSz="912813"/>
              <a:t>37</a:t>
            </a:fld>
            <a:endParaRPr lang="en-US" sz="1200"/>
          </a:p>
        </p:txBody>
      </p:sp>
      <p:sp>
        <p:nvSpPr>
          <p:cNvPr id="8294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9AED932-7C5A-4A59-9A60-F6AF80D90457}" type="slidenum">
              <a:rPr lang="en-US" sz="1200"/>
              <a:pPr algn="r" defTabSz="912813"/>
              <a:t>37</a:t>
            </a:fld>
            <a:endParaRPr lang="en-US" sz="1200"/>
          </a:p>
        </p:txBody>
      </p:sp>
      <p:sp>
        <p:nvSpPr>
          <p:cNvPr id="8294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294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5673929-BF66-4AB8-BD5B-A3181F4C8177}" type="slidenum">
              <a:rPr lang="en-US" sz="1200"/>
              <a:pPr algn="r" defTabSz="912813"/>
              <a:t>38</a:t>
            </a:fld>
            <a:endParaRPr lang="en-US" sz="1200"/>
          </a:p>
        </p:txBody>
      </p:sp>
      <p:sp>
        <p:nvSpPr>
          <p:cNvPr id="8499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83CA6CE-DB04-452D-BE62-40EF02936636}" type="slidenum">
              <a:rPr lang="en-US" sz="1200"/>
              <a:pPr algn="r" defTabSz="912813"/>
              <a:t>38</a:t>
            </a:fld>
            <a:endParaRPr lang="en-US" sz="1200"/>
          </a:p>
        </p:txBody>
      </p:sp>
      <p:sp>
        <p:nvSpPr>
          <p:cNvPr id="8499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499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36E2079-BC43-49AB-BEA8-049943089009}" type="slidenum">
              <a:rPr lang="en-US" sz="1200"/>
              <a:pPr algn="r" defTabSz="912813"/>
              <a:t>39</a:t>
            </a:fld>
            <a:endParaRPr lang="en-US" sz="1200"/>
          </a:p>
        </p:txBody>
      </p:sp>
      <p:sp>
        <p:nvSpPr>
          <p:cNvPr id="8704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00637067-1D6E-4526-9E46-1A4BE5731CE6}" type="slidenum">
              <a:rPr lang="en-US" sz="1200"/>
              <a:pPr algn="r" defTabSz="912813"/>
              <a:t>39</a:t>
            </a:fld>
            <a:endParaRPr lang="en-US" sz="1200"/>
          </a:p>
        </p:txBody>
      </p:sp>
      <p:sp>
        <p:nvSpPr>
          <p:cNvPr id="8704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704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6B32628-E07C-40D0-A77F-E459F59D7711}" type="slidenum">
              <a:rPr lang="en-US" sz="1200"/>
              <a:pPr algn="r" defTabSz="912813"/>
              <a:t>40</a:t>
            </a:fld>
            <a:endParaRPr lang="en-US" sz="1200"/>
          </a:p>
        </p:txBody>
      </p:sp>
      <p:sp>
        <p:nvSpPr>
          <p:cNvPr id="8909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57C8EF9F-B79C-465D-BA5C-585EE7312F09}" type="slidenum">
              <a:rPr lang="en-US" sz="1200"/>
              <a:pPr algn="r" defTabSz="912813"/>
              <a:t>40</a:t>
            </a:fld>
            <a:endParaRPr lang="en-US" sz="1200"/>
          </a:p>
        </p:txBody>
      </p:sp>
      <p:sp>
        <p:nvSpPr>
          <p:cNvPr id="8909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909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46C2D7F-6099-452E-A040-83C26A934B5F}" type="slidenum">
              <a:rPr lang="en-US" sz="1200"/>
              <a:pPr algn="r" defTabSz="912813"/>
              <a:t>41</a:t>
            </a:fld>
            <a:endParaRPr lang="en-US" sz="1200"/>
          </a:p>
        </p:txBody>
      </p:sp>
      <p:sp>
        <p:nvSpPr>
          <p:cNvPr id="9113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BA5AA1F-3180-42A6-A80F-08A45C4AC11D}" type="slidenum">
              <a:rPr lang="en-US" sz="1200"/>
              <a:pPr algn="r" defTabSz="912813"/>
              <a:t>41</a:t>
            </a:fld>
            <a:endParaRPr lang="en-US" sz="1200"/>
          </a:p>
        </p:txBody>
      </p:sp>
      <p:sp>
        <p:nvSpPr>
          <p:cNvPr id="9113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9092" name="Rectangle 3"/>
          <p:cNvSpPr>
            <a:spLocks noGrp="1" noChangeArrowheads="1"/>
          </p:cNvSpPr>
          <p:nvPr>
            <p:ph type="body" idx="1"/>
          </p:nvPr>
        </p:nvSpPr>
        <p:spPr bwMode="auto"/>
        <p:txBody>
          <a:bodyPr wrap="square" lIns="91430" tIns="45716" rIns="91430" bIns="45716" numCol="1" anchor="t" anchorCtr="0" compatLnSpc="1">
            <a:prstTxWarp prst="textNoShape">
              <a:avLst/>
            </a:prstTxWarp>
            <a:normAutofit fontScale="55000" lnSpcReduction="20000"/>
          </a:bodyPr>
          <a:lstStyle/>
          <a:p>
            <a:pPr eaLnBrk="1" hangingPunct="1">
              <a:defRPr/>
            </a:pPr>
            <a:r>
              <a:rPr lang="en-US" sz="2400" b="1" dirty="0" smtClean="0"/>
              <a:t>Account Type Incompatibility Error</a:t>
            </a:r>
          </a:p>
          <a:p>
            <a:pPr eaLnBrk="1" hangingPunct="1">
              <a:defRPr/>
            </a:pPr>
            <a:r>
              <a:rPr lang="en-US" sz="2400" dirty="0" smtClean="0"/>
              <a:t>Most errors shown on the Data Preparation Report are self-explanatory. One exception is the Account Type Incompatibility error. In the old Financials it is possible to define an account in Account Code Maintenance as an Expense type account but use that account code in static data for non-expense type purposes (e.g., in Product Line Maintenance as an Inventory account). </a:t>
            </a:r>
            <a:br>
              <a:rPr lang="en-US" sz="2400" dirty="0" smtClean="0"/>
            </a:br>
            <a:r>
              <a:rPr lang="en-US" sz="2400" dirty="0" smtClean="0"/>
              <a:t/>
            </a:r>
            <a:br>
              <a:rPr lang="en-US" sz="2400" dirty="0" smtClean="0"/>
            </a:br>
            <a:r>
              <a:rPr lang="en-US" sz="2400" dirty="0" smtClean="0"/>
              <a:t>The QAD EE Financials require that accounts used for specific purposes must have the appropriate account type definition based on the financial statement where they appear. Account codes used in database fields for static data that are associated with the Balance Sheet must be defined as type (</a:t>
            </a:r>
            <a:r>
              <a:rPr lang="en-US" sz="2400" dirty="0" err="1" smtClean="0"/>
              <a:t>ac_type</a:t>
            </a:r>
            <a:r>
              <a:rPr lang="en-US" sz="2400" dirty="0" smtClean="0"/>
              <a:t>) A(</a:t>
            </a:r>
            <a:r>
              <a:rPr lang="en-US" sz="2400" dirty="0" err="1" smtClean="0"/>
              <a:t>sset</a:t>
            </a:r>
            <a:r>
              <a:rPr lang="en-US" sz="2400" dirty="0" smtClean="0"/>
              <a:t>) or L(</a:t>
            </a:r>
            <a:r>
              <a:rPr lang="en-US" sz="2400" dirty="0" err="1" smtClean="0"/>
              <a:t>iability</a:t>
            </a:r>
            <a:r>
              <a:rPr lang="en-US" sz="2400" dirty="0" smtClean="0"/>
              <a:t>); not I(</a:t>
            </a:r>
            <a:r>
              <a:rPr lang="en-US" sz="2400" dirty="0" err="1" smtClean="0"/>
              <a:t>ncome</a:t>
            </a:r>
            <a:r>
              <a:rPr lang="en-US" sz="2400" dirty="0" smtClean="0"/>
              <a:t>) or E(</a:t>
            </a:r>
            <a:r>
              <a:rPr lang="en-US" sz="2400" dirty="0" err="1" smtClean="0"/>
              <a:t>xpense</a:t>
            </a:r>
            <a:r>
              <a:rPr lang="en-US" sz="2400" dirty="0" smtClean="0"/>
              <a:t>). Similarly, Account codes used in database fields for static data that are associated with the Income Statement must be defined as type I(</a:t>
            </a:r>
            <a:r>
              <a:rPr lang="en-US" sz="2400" dirty="0" err="1" smtClean="0"/>
              <a:t>ncome</a:t>
            </a:r>
            <a:r>
              <a:rPr lang="en-US" sz="2400" dirty="0" smtClean="0"/>
              <a:t>) or E(</a:t>
            </a:r>
            <a:r>
              <a:rPr lang="en-US" sz="2400" dirty="0" err="1" smtClean="0"/>
              <a:t>xpense</a:t>
            </a:r>
            <a:r>
              <a:rPr lang="en-US" sz="2400" dirty="0" smtClean="0"/>
              <a:t>); not A(</a:t>
            </a:r>
            <a:r>
              <a:rPr lang="en-US" sz="2400" dirty="0" err="1" smtClean="0"/>
              <a:t>sset</a:t>
            </a:r>
            <a:r>
              <a:rPr lang="en-US" sz="2400" dirty="0" smtClean="0"/>
              <a:t>) or L(</a:t>
            </a:r>
            <a:r>
              <a:rPr lang="en-US" sz="2400" dirty="0" err="1" smtClean="0"/>
              <a:t>iability</a:t>
            </a:r>
            <a:r>
              <a:rPr lang="en-US" sz="2400" dirty="0" smtClean="0"/>
              <a:t>). </a:t>
            </a:r>
          </a:p>
          <a:p>
            <a:pPr eaLnBrk="1" hangingPunct="1">
              <a:defRPr/>
            </a:pPr>
            <a:r>
              <a:rPr lang="en-US" sz="2400" b="1" dirty="0" err="1" smtClean="0"/>
              <a:t>Unposted</a:t>
            </a:r>
            <a:r>
              <a:rPr lang="en-US" sz="2400" b="1" dirty="0" smtClean="0"/>
              <a:t> GL Transactions Error</a:t>
            </a:r>
          </a:p>
          <a:p>
            <a:pPr eaLnBrk="1" hangingPunct="1">
              <a:defRPr/>
            </a:pPr>
            <a:r>
              <a:rPr lang="en-US" sz="2400" dirty="0" smtClean="0"/>
              <a:t>The Data Preparation Report checks for any </a:t>
            </a:r>
            <a:r>
              <a:rPr lang="en-US" sz="2400" dirty="0" err="1" smtClean="0"/>
              <a:t>unposted</a:t>
            </a:r>
            <a:r>
              <a:rPr lang="en-US" sz="2400" dirty="0" smtClean="0"/>
              <a:t> GL transactions but counting </a:t>
            </a:r>
            <a:r>
              <a:rPr lang="en-US" sz="2400" dirty="0" err="1" smtClean="0"/>
              <a:t>glt_det</a:t>
            </a:r>
            <a:r>
              <a:rPr lang="en-US" sz="2400" dirty="0" smtClean="0"/>
              <a:t> records. It is possible that some of these records may be for a zero transaction amount and therefore will not show up on the </a:t>
            </a:r>
            <a:r>
              <a:rPr lang="en-US" sz="2400" dirty="0" err="1" smtClean="0"/>
              <a:t>Unposted</a:t>
            </a:r>
            <a:r>
              <a:rPr lang="en-US" sz="2400" dirty="0" smtClean="0"/>
              <a:t> Transactions Register (25.13.14 – </a:t>
            </a:r>
            <a:r>
              <a:rPr lang="en-US" sz="2400" dirty="0" err="1" smtClean="0"/>
              <a:t>glutrrp.p</a:t>
            </a:r>
            <a:r>
              <a:rPr lang="en-US" sz="2400" dirty="0" smtClean="0"/>
              <a:t>). These zero-amount records can be deleted using the GL Transaction Delete/Archive (36.23.2 – mgmgrp01.p).</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E907D68D-F126-485C-8D40-31C55357D0D0}" type="slidenum">
              <a:rPr lang="en-US" sz="1200"/>
              <a:pPr algn="r" defTabSz="912813"/>
              <a:t>42</a:t>
            </a:fld>
            <a:endParaRPr lang="en-US" sz="1200"/>
          </a:p>
        </p:txBody>
      </p:sp>
      <p:sp>
        <p:nvSpPr>
          <p:cNvPr id="9318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0F157FD-041C-4B19-AE70-69C813116F96}" type="slidenum">
              <a:rPr lang="en-US" sz="1200"/>
              <a:pPr algn="r" defTabSz="912813"/>
              <a:t>42</a:t>
            </a:fld>
            <a:endParaRPr lang="en-US" sz="1200"/>
          </a:p>
        </p:txBody>
      </p:sp>
      <p:sp>
        <p:nvSpPr>
          <p:cNvPr id="9318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318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r>
              <a:rPr lang="en-US" smtClean="0"/>
              <a:t>To see Addresses and Employees with invalid Country Codes, leave Country Code blank and Update = No.</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83EA5794-F850-4293-BA93-6ADC50DE7F90}" type="slidenum">
              <a:rPr lang="en-US" sz="1200"/>
              <a:pPr algn="r" defTabSz="912813"/>
              <a:t>43</a:t>
            </a:fld>
            <a:endParaRPr lang="en-US" sz="1200"/>
          </a:p>
        </p:txBody>
      </p:sp>
      <p:sp>
        <p:nvSpPr>
          <p:cNvPr id="9523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9C01756-BF3E-4895-A9D8-BCC12C7865CF}" type="slidenum">
              <a:rPr lang="en-US" sz="1200"/>
              <a:pPr algn="r" defTabSz="912813"/>
              <a:t>43</a:t>
            </a:fld>
            <a:endParaRPr lang="en-US" sz="1200"/>
          </a:p>
        </p:txBody>
      </p:sp>
      <p:sp>
        <p:nvSpPr>
          <p:cNvPr id="952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523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3EF51141-4949-417B-831E-62566A746E6A}" type="slidenum">
              <a:rPr lang="en-US" sz="1200"/>
              <a:pPr algn="r" defTabSz="912813"/>
              <a:t>44</a:t>
            </a:fld>
            <a:endParaRPr lang="en-US" sz="1200"/>
          </a:p>
        </p:txBody>
      </p:sp>
      <p:sp>
        <p:nvSpPr>
          <p:cNvPr id="9728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4AE6F1EF-1F50-4D84-96A2-84979EA6A487}" type="slidenum">
              <a:rPr lang="en-US" sz="1200"/>
              <a:pPr algn="r" defTabSz="912813"/>
              <a:t>44</a:t>
            </a:fld>
            <a:endParaRPr lang="en-US" sz="1200"/>
          </a:p>
        </p:txBody>
      </p:sp>
      <p:sp>
        <p:nvSpPr>
          <p:cNvPr id="9728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728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62BB2DB-081A-4358-B0D2-D5A06B11C54F}" type="slidenum">
              <a:rPr lang="en-US" sz="1200"/>
              <a:pPr algn="r" defTabSz="912813"/>
              <a:t>45</a:t>
            </a:fld>
            <a:endParaRPr lang="en-US" sz="1200"/>
          </a:p>
        </p:txBody>
      </p:sp>
      <p:sp>
        <p:nvSpPr>
          <p:cNvPr id="9933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3A373A6-B608-46CA-B3B7-F7CCA936B86E}" type="slidenum">
              <a:rPr lang="en-US" sz="1200"/>
              <a:pPr algn="r" defTabSz="912813"/>
              <a:t>45</a:t>
            </a:fld>
            <a:endParaRPr lang="en-US" sz="1200"/>
          </a:p>
        </p:txBody>
      </p:sp>
      <p:sp>
        <p:nvSpPr>
          <p:cNvPr id="9933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933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defTabSz="912813" eaLnBrk="1" hangingPunct="1"/>
            <a:r>
              <a:rPr lang="en-US" smtClean="0"/>
              <a:t>All Federal tax ID errors must also be corrected manually when 1099 reporting is used.</a:t>
            </a:r>
          </a:p>
          <a:p>
            <a:pPr defTabSz="912813" eaLnBrk="1" hangingPunct="1"/>
            <a:endParaRPr lang="en-US" smtClean="0"/>
          </a:p>
          <a:p>
            <a:pPr defTabSz="912813" eaLnBrk="1" hangingPunct="1"/>
            <a:r>
              <a:rPr lang="en-US" smtClean="0"/>
              <a:t>All VAT registration ID errors must be corrected manually.</a:t>
            </a:r>
          </a:p>
          <a:p>
            <a:pPr defTabSz="912813"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E7675F69-D1DD-46F1-888A-EC167A61020A}" type="slidenum">
              <a:rPr lang="en-US" sz="1200"/>
              <a:pPr algn="r" defTabSz="912813"/>
              <a:t>10</a:t>
            </a:fld>
            <a:endParaRPr lang="en-US" sz="1200"/>
          </a:p>
        </p:txBody>
      </p:sp>
      <p:sp>
        <p:nvSpPr>
          <p:cNvPr id="2765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9A5D0533-8379-4561-ACF7-ADAE44F9CE5A}" type="slidenum">
              <a:rPr lang="en-US" sz="1200"/>
              <a:pPr algn="r" defTabSz="912813"/>
              <a:t>10</a:t>
            </a:fld>
            <a:endParaRPr lang="en-US" sz="1200"/>
          </a:p>
        </p:txBody>
      </p:sp>
      <p:sp>
        <p:nvSpPr>
          <p:cNvPr id="2765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765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10B6ACC-9DD4-4EA0-8D94-D9B1B9EA2023}" type="slidenum">
              <a:rPr lang="en-US" sz="1200"/>
              <a:pPr algn="r" defTabSz="912813"/>
              <a:t>46</a:t>
            </a:fld>
            <a:endParaRPr lang="en-US" sz="1200"/>
          </a:p>
        </p:txBody>
      </p:sp>
      <p:sp>
        <p:nvSpPr>
          <p:cNvPr id="10137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F9DAFDF-A064-4E76-9645-D15F92D5D414}" type="slidenum">
              <a:rPr lang="en-US" sz="1200"/>
              <a:pPr algn="r" defTabSz="912813"/>
              <a:t>46</a:t>
            </a:fld>
            <a:endParaRPr lang="en-US" sz="1200"/>
          </a:p>
        </p:txBody>
      </p:sp>
      <p:sp>
        <p:nvSpPr>
          <p:cNvPr id="10137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138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70BBD6F-07B0-4457-A255-7C393D788585}" type="slidenum">
              <a:rPr lang="en-US" sz="1200"/>
              <a:pPr algn="r" defTabSz="912813"/>
              <a:t>47</a:t>
            </a:fld>
            <a:endParaRPr lang="en-US" sz="1200"/>
          </a:p>
        </p:txBody>
      </p:sp>
      <p:sp>
        <p:nvSpPr>
          <p:cNvPr id="10342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EF8C3E2-DCC2-43AB-A99C-CF7F7D6E246C}" type="slidenum">
              <a:rPr lang="en-US" sz="1200"/>
              <a:pPr algn="r" defTabSz="912813"/>
              <a:t>47</a:t>
            </a:fld>
            <a:endParaRPr lang="en-US" sz="1200"/>
          </a:p>
        </p:txBody>
      </p:sp>
      <p:sp>
        <p:nvSpPr>
          <p:cNvPr id="10342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342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5690741D-17C4-463D-BB45-814F8DAD8FC8}" type="slidenum">
              <a:rPr lang="en-US" sz="1200"/>
              <a:pPr algn="r" defTabSz="912813"/>
              <a:t>48</a:t>
            </a:fld>
            <a:endParaRPr lang="en-US" sz="1200"/>
          </a:p>
        </p:txBody>
      </p:sp>
      <p:sp>
        <p:nvSpPr>
          <p:cNvPr id="10547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C7B48D8-C78E-4743-A080-AD93CB3C7A10}" type="slidenum">
              <a:rPr lang="en-US" sz="1200"/>
              <a:pPr algn="r" defTabSz="912813"/>
              <a:t>48</a:t>
            </a:fld>
            <a:endParaRPr lang="en-US" sz="1200"/>
          </a:p>
        </p:txBody>
      </p:sp>
      <p:sp>
        <p:nvSpPr>
          <p:cNvPr id="10547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547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FD0798AF-DEAC-4F73-AC89-30D6E4FC526A}" type="slidenum">
              <a:rPr lang="en-US" sz="1200"/>
              <a:pPr algn="r" defTabSz="912813"/>
              <a:t>49</a:t>
            </a:fld>
            <a:endParaRPr lang="en-US" sz="1200"/>
          </a:p>
        </p:txBody>
      </p:sp>
      <p:sp>
        <p:nvSpPr>
          <p:cNvPr id="10752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8510F89-CDEC-49C8-AD02-2F6E44CFC032}" type="slidenum">
              <a:rPr lang="en-US" sz="1200"/>
              <a:pPr algn="r" defTabSz="912813"/>
              <a:t>49</a:t>
            </a:fld>
            <a:endParaRPr lang="en-US" sz="1200"/>
          </a:p>
        </p:txBody>
      </p:sp>
      <p:sp>
        <p:nvSpPr>
          <p:cNvPr id="1075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752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3643E00-FCB8-41C5-8D86-8487B5530670}" type="slidenum">
              <a:rPr lang="en-US" sz="1200"/>
              <a:pPr algn="r" defTabSz="912813"/>
              <a:t>50</a:t>
            </a:fld>
            <a:endParaRPr lang="en-US" sz="1200"/>
          </a:p>
        </p:txBody>
      </p:sp>
      <p:sp>
        <p:nvSpPr>
          <p:cNvPr id="10957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69B904F-E073-4EC9-8811-DCE658057772}" type="slidenum">
              <a:rPr lang="en-US" sz="1200"/>
              <a:pPr algn="r" defTabSz="912813"/>
              <a:t>50</a:t>
            </a:fld>
            <a:endParaRPr lang="en-US" sz="1200"/>
          </a:p>
        </p:txBody>
      </p:sp>
      <p:sp>
        <p:nvSpPr>
          <p:cNvPr id="1095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957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r>
              <a:rPr lang="en-US" smtClean="0"/>
              <a:t>The new validations scenario would only occur if pre-conversion work was not completed before upgrading to a later QDT version.  For example, you started pre-conversion work using the QDT for QAD 2010.1 EE but have not yet completed the conversion to QAD 2010.1 EE.  Now QAD 2011 EE is available and you decide to convert to this version instead of QAD 2010.1 EE.  The QDT for QAD 2011 EE may have new validations that were not in the QDT for QAD 2010.1 EE.</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F26A5C61-A28D-43AF-A7C4-49D96268378D}" type="slidenum">
              <a:rPr lang="en-US" sz="1200"/>
              <a:pPr algn="r" defTabSz="912813"/>
              <a:t>51</a:t>
            </a:fld>
            <a:endParaRPr lang="en-US" sz="1200"/>
          </a:p>
        </p:txBody>
      </p:sp>
      <p:sp>
        <p:nvSpPr>
          <p:cNvPr id="11161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B5EED1A2-7819-4546-AEE1-51EB52C1E24A}" type="slidenum">
              <a:rPr lang="en-US" sz="1200"/>
              <a:pPr algn="r" defTabSz="912813"/>
              <a:t>51</a:t>
            </a:fld>
            <a:endParaRPr lang="en-US" sz="1200"/>
          </a:p>
        </p:txBody>
      </p:sp>
      <p:sp>
        <p:nvSpPr>
          <p:cNvPr id="11161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162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8D1BB73C-C19F-4F56-9A5E-88C17CE9BBBA}" type="slidenum">
              <a:rPr lang="en-US" sz="1200"/>
              <a:pPr algn="r" defTabSz="912813"/>
              <a:t>52</a:t>
            </a:fld>
            <a:endParaRPr lang="en-US" sz="1200"/>
          </a:p>
        </p:txBody>
      </p:sp>
      <p:sp>
        <p:nvSpPr>
          <p:cNvPr id="11366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34743F6B-9CC4-47D8-8664-7B015D0E8DE4}" type="slidenum">
              <a:rPr lang="en-US" sz="1200"/>
              <a:pPr algn="r" defTabSz="912813"/>
              <a:t>52</a:t>
            </a:fld>
            <a:endParaRPr lang="en-US" sz="1200"/>
          </a:p>
        </p:txBody>
      </p:sp>
      <p:sp>
        <p:nvSpPr>
          <p:cNvPr id="11366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366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r>
              <a:rPr lang="en-US" smtClean="0"/>
              <a:t>The Data Exists column indicates whether you have provided input for this parameter.</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1725559-4CCB-45D5-83CA-39BEBFF28673}" type="slidenum">
              <a:rPr lang="en-US" sz="1200"/>
              <a:pPr algn="r" defTabSz="912813"/>
              <a:t>53</a:t>
            </a:fld>
            <a:endParaRPr lang="en-US" sz="1200"/>
          </a:p>
        </p:txBody>
      </p:sp>
      <p:sp>
        <p:nvSpPr>
          <p:cNvPr id="11571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2CB18BF-47F7-46D0-B52B-330F5391778D}" type="slidenum">
              <a:rPr lang="en-US" sz="1200"/>
              <a:pPr algn="r" defTabSz="912813"/>
              <a:t>53</a:t>
            </a:fld>
            <a:endParaRPr lang="en-US" sz="1200"/>
          </a:p>
        </p:txBody>
      </p:sp>
      <p:sp>
        <p:nvSpPr>
          <p:cNvPr id="11571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571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06C841A8-6F90-4FE3-B796-53EA7FBA40BD}" type="slidenum">
              <a:rPr lang="en-US" sz="1200"/>
              <a:pPr algn="r" defTabSz="912813"/>
              <a:t>54</a:t>
            </a:fld>
            <a:endParaRPr lang="en-US" sz="1200"/>
          </a:p>
        </p:txBody>
      </p:sp>
      <p:sp>
        <p:nvSpPr>
          <p:cNvPr id="11776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59D53D37-8676-405B-9494-BCA9A7787549}" type="slidenum">
              <a:rPr lang="en-US" sz="1200"/>
              <a:pPr algn="r" defTabSz="912813"/>
              <a:t>54</a:t>
            </a:fld>
            <a:endParaRPr lang="en-US" sz="1200"/>
          </a:p>
        </p:txBody>
      </p:sp>
      <p:sp>
        <p:nvSpPr>
          <p:cNvPr id="11776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776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9EF5E72F-7E61-45CB-857A-879505F32985}" type="slidenum">
              <a:rPr lang="en-US" sz="1200"/>
              <a:pPr algn="r" defTabSz="912813"/>
              <a:t>55</a:t>
            </a:fld>
            <a:endParaRPr lang="en-US" sz="1200"/>
          </a:p>
        </p:txBody>
      </p:sp>
      <p:sp>
        <p:nvSpPr>
          <p:cNvPr id="11981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B91B06B6-E677-49DD-9CDC-5E4435BA8F42}" type="slidenum">
              <a:rPr lang="en-US" sz="1200"/>
              <a:pPr algn="r" defTabSz="912813"/>
              <a:t>55</a:t>
            </a:fld>
            <a:endParaRPr lang="en-US" sz="1200"/>
          </a:p>
        </p:txBody>
      </p:sp>
      <p:sp>
        <p:nvSpPr>
          <p:cNvPr id="11981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981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E36024B-E840-4EE2-9551-BC2CF3586372}" type="slidenum">
              <a:rPr lang="en-US" sz="1200"/>
              <a:pPr algn="r" defTabSz="912813"/>
              <a:t>11</a:t>
            </a:fld>
            <a:endParaRPr lang="en-US" sz="1200"/>
          </a:p>
        </p:txBody>
      </p:sp>
      <p:sp>
        <p:nvSpPr>
          <p:cNvPr id="2969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0B50E27-FC1D-4C47-8A74-CFD38A45CC51}" type="slidenum">
              <a:rPr lang="en-US" sz="1200"/>
              <a:pPr algn="r" defTabSz="912813"/>
              <a:t>11</a:t>
            </a:fld>
            <a:endParaRPr lang="en-US" sz="1200"/>
          </a:p>
        </p:txBody>
      </p:sp>
      <p:sp>
        <p:nvSpPr>
          <p:cNvPr id="296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970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A7427571-A53A-4E3F-A557-62545969DBD9}" type="slidenum">
              <a:rPr lang="en-US" sz="1200"/>
              <a:pPr algn="r" defTabSz="912813"/>
              <a:t>56</a:t>
            </a:fld>
            <a:endParaRPr lang="en-US" sz="1200"/>
          </a:p>
        </p:txBody>
      </p:sp>
      <p:sp>
        <p:nvSpPr>
          <p:cNvPr id="12185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B284D4A8-288C-433B-BB4B-8CE9EC5C05F5}" type="slidenum">
              <a:rPr lang="en-US" sz="1200"/>
              <a:pPr algn="r" defTabSz="912813"/>
              <a:t>56</a:t>
            </a:fld>
            <a:endParaRPr lang="en-US" sz="1200"/>
          </a:p>
        </p:txBody>
      </p:sp>
      <p:sp>
        <p:nvSpPr>
          <p:cNvPr id="12185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2186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defTabSz="912813" eaLnBrk="1" hangingPunct="1"/>
            <a:r>
              <a:rPr lang="en-US" smtClean="0"/>
              <a:t>The next 5 slides describe some of these data changes.   You can review this information at your leisure.  (Skip to slide 61.)</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C078F40-9C2E-443B-8BA9-8FDD1A2DB3F5}" type="slidenum">
              <a:rPr lang="en-US" sz="1200"/>
              <a:pPr algn="r" defTabSz="912813"/>
              <a:t>57</a:t>
            </a:fld>
            <a:endParaRPr lang="en-US" sz="1200"/>
          </a:p>
        </p:txBody>
      </p:sp>
      <p:sp>
        <p:nvSpPr>
          <p:cNvPr id="12390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94A291B4-9AD2-4C4F-A6F9-748FA54B752B}" type="slidenum">
              <a:rPr lang="en-US" sz="1200"/>
              <a:pPr algn="r" defTabSz="912813"/>
              <a:t>57</a:t>
            </a:fld>
            <a:endParaRPr lang="en-US" sz="1200"/>
          </a:p>
        </p:txBody>
      </p:sp>
      <p:sp>
        <p:nvSpPr>
          <p:cNvPr id="1239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2390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0FEA1F10-176D-467A-BC5B-3A7F9E440517}" type="slidenum">
              <a:rPr lang="en-US" sz="1200"/>
              <a:pPr algn="r" defTabSz="912813"/>
              <a:t>58</a:t>
            </a:fld>
            <a:endParaRPr lang="en-US" sz="1200"/>
          </a:p>
        </p:txBody>
      </p:sp>
      <p:sp>
        <p:nvSpPr>
          <p:cNvPr id="12595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9A85DB60-4C62-4B02-BC12-48EC7FA695E8}" type="slidenum">
              <a:rPr lang="en-US" sz="1200"/>
              <a:pPr algn="r" defTabSz="912813"/>
              <a:t>58</a:t>
            </a:fld>
            <a:endParaRPr lang="en-US" sz="1200"/>
          </a:p>
        </p:txBody>
      </p:sp>
      <p:sp>
        <p:nvSpPr>
          <p:cNvPr id="12595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2595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B96506DE-2258-474C-8563-7DB4B35E3C1B}" type="slidenum">
              <a:rPr lang="en-US" sz="1200"/>
              <a:pPr algn="r" defTabSz="912813"/>
              <a:t>59</a:t>
            </a:fld>
            <a:endParaRPr lang="en-US" sz="1200"/>
          </a:p>
        </p:txBody>
      </p:sp>
      <p:sp>
        <p:nvSpPr>
          <p:cNvPr id="12800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4A4AB911-E498-4360-B5BD-73A04FA0C144}" type="slidenum">
              <a:rPr lang="en-US" sz="1200"/>
              <a:pPr algn="r" defTabSz="912813"/>
              <a:t>59</a:t>
            </a:fld>
            <a:endParaRPr lang="en-US" sz="1200"/>
          </a:p>
        </p:txBody>
      </p:sp>
      <p:sp>
        <p:nvSpPr>
          <p:cNvPr id="1280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2800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AF76C1E3-C767-4AB6-B8AA-1393A810CC77}" type="slidenum">
              <a:rPr lang="en-US" sz="1200"/>
              <a:pPr algn="r" defTabSz="912813"/>
              <a:t>60</a:t>
            </a:fld>
            <a:endParaRPr lang="en-US" sz="1200"/>
          </a:p>
        </p:txBody>
      </p:sp>
      <p:sp>
        <p:nvSpPr>
          <p:cNvPr id="13005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537C64D1-6463-4623-A710-FE90409602CC}" type="slidenum">
              <a:rPr lang="en-US" sz="1200"/>
              <a:pPr algn="r" defTabSz="912813"/>
              <a:t>60</a:t>
            </a:fld>
            <a:endParaRPr lang="en-US" sz="1200"/>
          </a:p>
        </p:txBody>
      </p:sp>
      <p:sp>
        <p:nvSpPr>
          <p:cNvPr id="13005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3005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F9A9211F-48F4-437B-8516-86316EC687D4}" type="slidenum">
              <a:rPr lang="en-US" sz="1200"/>
              <a:pPr algn="r" defTabSz="912813"/>
              <a:t>61</a:t>
            </a:fld>
            <a:endParaRPr lang="en-US" sz="1200"/>
          </a:p>
        </p:txBody>
      </p:sp>
      <p:sp>
        <p:nvSpPr>
          <p:cNvPr id="13209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8954C50F-86CB-46FF-903A-A70635F16A2F}" type="slidenum">
              <a:rPr lang="en-US" sz="1200"/>
              <a:pPr algn="r" defTabSz="912813"/>
              <a:t>61</a:t>
            </a:fld>
            <a:endParaRPr lang="en-US" sz="1200"/>
          </a:p>
        </p:txBody>
      </p:sp>
      <p:sp>
        <p:nvSpPr>
          <p:cNvPr id="1320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3210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445DD11B-A1D1-49B5-9AF7-0494AAB7E9BC}" type="slidenum">
              <a:rPr lang="en-US" sz="1200"/>
              <a:pPr algn="r" defTabSz="912813"/>
              <a:t>62</a:t>
            </a:fld>
            <a:endParaRPr lang="en-US" sz="1200"/>
          </a:p>
        </p:txBody>
      </p:sp>
      <p:sp>
        <p:nvSpPr>
          <p:cNvPr id="13414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44FF2E8C-7983-49BD-A1E6-E53F440DECC1}" type="slidenum">
              <a:rPr lang="en-US" sz="1200"/>
              <a:pPr algn="r" defTabSz="912813"/>
              <a:t>62</a:t>
            </a:fld>
            <a:endParaRPr lang="en-US" sz="1200"/>
          </a:p>
        </p:txBody>
      </p:sp>
      <p:sp>
        <p:nvSpPr>
          <p:cNvPr id="13414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3414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238483F-2B66-450D-B839-E679FAB8ECD0}" type="slidenum">
              <a:rPr lang="en-US" sz="1200"/>
              <a:pPr algn="r" defTabSz="912813"/>
              <a:t>63</a:t>
            </a:fld>
            <a:endParaRPr lang="en-US" sz="1200"/>
          </a:p>
        </p:txBody>
      </p:sp>
      <p:sp>
        <p:nvSpPr>
          <p:cNvPr id="13619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C331000E-668A-4DA0-9061-44DB256D488D}" type="slidenum">
              <a:rPr lang="en-US" sz="1200"/>
              <a:pPr algn="r" defTabSz="912813"/>
              <a:t>63</a:t>
            </a:fld>
            <a:endParaRPr lang="en-US" sz="1200"/>
          </a:p>
        </p:txBody>
      </p:sp>
      <p:sp>
        <p:nvSpPr>
          <p:cNvPr id="13619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3619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B4D6C215-E994-4177-B655-FF379B9A59EE}" type="slidenum">
              <a:rPr lang="en-US" sz="1200"/>
              <a:pPr algn="r" defTabSz="912813"/>
              <a:t>64</a:t>
            </a:fld>
            <a:endParaRPr lang="en-US" sz="1200"/>
          </a:p>
        </p:txBody>
      </p:sp>
      <p:sp>
        <p:nvSpPr>
          <p:cNvPr id="13824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BA47FF3E-E585-4F2F-8D3D-171AE94CFEC5}" type="slidenum">
              <a:rPr lang="en-US" sz="1200"/>
              <a:pPr algn="r" defTabSz="912813"/>
              <a:t>64</a:t>
            </a:fld>
            <a:endParaRPr lang="en-US" sz="1200"/>
          </a:p>
        </p:txBody>
      </p:sp>
      <p:sp>
        <p:nvSpPr>
          <p:cNvPr id="13824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3824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BCAADAD-ACFD-406E-8171-6E06CB7D7882}" type="slidenum">
              <a:rPr lang="en-US" sz="1200"/>
              <a:pPr algn="r" defTabSz="912813"/>
              <a:t>65</a:t>
            </a:fld>
            <a:endParaRPr lang="en-US" sz="1200"/>
          </a:p>
        </p:txBody>
      </p:sp>
      <p:sp>
        <p:nvSpPr>
          <p:cNvPr id="14029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35B56B5-5258-4E5B-A148-30EAA1243F9F}" type="slidenum">
              <a:rPr lang="en-US" sz="1200"/>
              <a:pPr algn="r" defTabSz="912813"/>
              <a:t>65</a:t>
            </a:fld>
            <a:endParaRPr lang="en-US" sz="1200"/>
          </a:p>
        </p:txBody>
      </p:sp>
      <p:sp>
        <p:nvSpPr>
          <p:cNvPr id="14029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4029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469C1553-53E4-4038-88E2-B7B4AF0D6306}" type="slidenum">
              <a:rPr lang="en-US" sz="1200"/>
              <a:pPr algn="r" defTabSz="912813"/>
              <a:t>12</a:t>
            </a:fld>
            <a:endParaRPr lang="en-US" sz="1200"/>
          </a:p>
        </p:txBody>
      </p:sp>
      <p:sp>
        <p:nvSpPr>
          <p:cNvPr id="3174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0EDCE28-A43F-4C1C-BFEA-52A77D472069}" type="slidenum">
              <a:rPr lang="en-US" sz="1200"/>
              <a:pPr algn="r" defTabSz="912813"/>
              <a:t>12</a:t>
            </a:fld>
            <a:endParaRPr lang="en-US" sz="1200"/>
          </a:p>
        </p:txBody>
      </p:sp>
      <p:sp>
        <p:nvSpPr>
          <p:cNvPr id="3174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174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r>
              <a:rPr lang="en-IE" smtClean="0"/>
              <a:t>These utilities update domain information in a table called qtbl_ext and cover functionality for supplier lots on shippers and Expense Due account in Sales Account Maintenance.</a:t>
            </a:r>
          </a:p>
          <a:p>
            <a:endParaRPr lang="en-IE" smtClean="0"/>
          </a:p>
          <a:p>
            <a:r>
              <a:rPr lang="en-IE" smtClean="0"/>
              <a:t>These utilities must be run even if they are not being used in your system as there are subsequent processes in the pre-conversion steps that check to verify that these have been run.</a:t>
            </a:r>
            <a:endParaRPr lang="en-US" smtClean="0"/>
          </a:p>
          <a:p>
            <a:pPr eaLnBrk="1" hangingPunct="1"/>
            <a:endParaRPr lang="en-US"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4D057DD-3198-4444-B73D-3515997F432F}" type="slidenum">
              <a:rPr lang="en-US" sz="1200"/>
              <a:pPr algn="r" defTabSz="912813"/>
              <a:t>66</a:t>
            </a:fld>
            <a:endParaRPr lang="en-US" sz="1200"/>
          </a:p>
        </p:txBody>
      </p:sp>
      <p:sp>
        <p:nvSpPr>
          <p:cNvPr id="14233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33B217D2-B2F6-42A2-B8C1-3EC85E2605A8}" type="slidenum">
              <a:rPr lang="en-US" sz="1200"/>
              <a:pPr algn="r" defTabSz="912813"/>
              <a:t>66</a:t>
            </a:fld>
            <a:endParaRPr lang="en-US" sz="1200"/>
          </a:p>
        </p:txBody>
      </p:sp>
      <p:sp>
        <p:nvSpPr>
          <p:cNvPr id="14233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4234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39269D1-8692-45C9-9774-24F2776B46F1}" type="slidenum">
              <a:rPr lang="en-US" sz="1200"/>
              <a:pPr algn="r" defTabSz="912813"/>
              <a:t>67</a:t>
            </a:fld>
            <a:endParaRPr lang="en-US" sz="1200"/>
          </a:p>
        </p:txBody>
      </p:sp>
      <p:sp>
        <p:nvSpPr>
          <p:cNvPr id="14438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5332FF91-18DC-430D-AD41-F6A32A0E2FBE}" type="slidenum">
              <a:rPr lang="en-US" sz="1200"/>
              <a:pPr algn="r" defTabSz="912813"/>
              <a:t>67</a:t>
            </a:fld>
            <a:endParaRPr lang="en-US" sz="1200"/>
          </a:p>
        </p:txBody>
      </p:sp>
      <p:sp>
        <p:nvSpPr>
          <p:cNvPr id="14438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4438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D6CDF3B-3B42-4213-933A-37B761B1F286}" type="slidenum">
              <a:rPr lang="en-US" sz="1200"/>
              <a:pPr algn="r" defTabSz="912813"/>
              <a:t>68</a:t>
            </a:fld>
            <a:endParaRPr lang="en-US" sz="1200"/>
          </a:p>
        </p:txBody>
      </p:sp>
      <p:sp>
        <p:nvSpPr>
          <p:cNvPr id="14643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B3F0783-0551-4A11-8263-B37D7BB045E0}" type="slidenum">
              <a:rPr lang="en-US" sz="1200"/>
              <a:pPr algn="r" defTabSz="912813"/>
              <a:t>68</a:t>
            </a:fld>
            <a:endParaRPr lang="en-US" sz="1200"/>
          </a:p>
        </p:txBody>
      </p:sp>
      <p:sp>
        <p:nvSpPr>
          <p:cNvPr id="1464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4643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r>
              <a:rPr lang="en-US" smtClean="0"/>
              <a:t>Using account 1040 in the report shown as an example:</a:t>
            </a:r>
          </a:p>
          <a:p>
            <a:pPr eaLnBrk="1" hangingPunct="1"/>
            <a:r>
              <a:rPr lang="en-US" smtClean="0"/>
              <a:t>	The instances with the asterisk must have a unique account code separate from the others.</a:t>
            </a:r>
            <a:br>
              <a:rPr lang="en-US" smtClean="0"/>
            </a:br>
            <a:r>
              <a:rPr lang="en-US" smtClean="0"/>
              <a:t>	It is not necessary to change each instance of account 1040 to a new account.  </a:t>
            </a:r>
            <a:br>
              <a:rPr lang="en-US" smtClean="0"/>
            </a:br>
            <a:r>
              <a:rPr lang="en-US" smtClean="0"/>
              <a:t>	Nor is it necessary to change every instance of account 1040 with an asterisk to a new account.</a:t>
            </a:r>
            <a:br>
              <a:rPr lang="en-US" smtClean="0"/>
            </a:br>
            <a:r>
              <a:rPr lang="en-US" smtClean="0"/>
              <a:t>	The objective is that when the conflicts for 1040 are resolved, all three of these instances will have different accounts.  Any one of them may retain the original account 1040 as long as neither of the other two are assigned account 1040.</a:t>
            </a: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A494015E-222E-414A-B940-1DFD427C86E4}" type="slidenum">
              <a:rPr lang="en-US" sz="1200"/>
              <a:pPr algn="r" defTabSz="912813"/>
              <a:t>69</a:t>
            </a:fld>
            <a:endParaRPr lang="en-US" sz="1200"/>
          </a:p>
        </p:txBody>
      </p:sp>
      <p:sp>
        <p:nvSpPr>
          <p:cNvPr id="14848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85F9051-6391-442C-BD99-562C75216694}" type="slidenum">
              <a:rPr lang="en-US" sz="1200"/>
              <a:pPr algn="r" defTabSz="912813"/>
              <a:t>69</a:t>
            </a:fld>
            <a:endParaRPr lang="en-US" sz="1200"/>
          </a:p>
        </p:txBody>
      </p:sp>
      <p:sp>
        <p:nvSpPr>
          <p:cNvPr id="14848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4848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2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410327B6-E7CC-495E-ADF1-6F6C243A7DBC}" type="slidenum">
              <a:rPr lang="en-US" sz="1200"/>
              <a:pPr algn="r" defTabSz="912813"/>
              <a:t>70</a:t>
            </a:fld>
            <a:endParaRPr lang="en-US" sz="1200"/>
          </a:p>
        </p:txBody>
      </p:sp>
      <p:sp>
        <p:nvSpPr>
          <p:cNvPr id="15053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8AC8A951-339B-48AD-B1E8-C25AD7447081}" type="slidenum">
              <a:rPr lang="en-US" sz="1200"/>
              <a:pPr algn="r" defTabSz="912813"/>
              <a:t>70</a:t>
            </a:fld>
            <a:endParaRPr lang="en-US" sz="1200"/>
          </a:p>
        </p:txBody>
      </p:sp>
      <p:sp>
        <p:nvSpPr>
          <p:cNvPr id="15053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5053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093F99E9-936C-40AF-9E3B-4EB9913737BA}" type="slidenum">
              <a:rPr lang="en-US" sz="1200"/>
              <a:pPr algn="r" defTabSz="912813"/>
              <a:t>71</a:t>
            </a:fld>
            <a:endParaRPr lang="en-US" sz="1200"/>
          </a:p>
        </p:txBody>
      </p:sp>
      <p:sp>
        <p:nvSpPr>
          <p:cNvPr id="15257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A897671-AA40-4EE5-A348-7B5D2D9DBF63}" type="slidenum">
              <a:rPr lang="en-US" sz="1200"/>
              <a:pPr algn="r" defTabSz="912813"/>
              <a:t>71</a:t>
            </a:fld>
            <a:endParaRPr lang="en-US" sz="1200"/>
          </a:p>
        </p:txBody>
      </p:sp>
      <p:sp>
        <p:nvSpPr>
          <p:cNvPr id="15257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5258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3F9829D4-A9DD-4E6B-8A39-62520DE6A0FB}" type="slidenum">
              <a:rPr lang="en-US" sz="1200"/>
              <a:pPr algn="r" defTabSz="912813"/>
              <a:t>72</a:t>
            </a:fld>
            <a:endParaRPr lang="en-US" sz="1200"/>
          </a:p>
        </p:txBody>
      </p:sp>
      <p:sp>
        <p:nvSpPr>
          <p:cNvPr id="15462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806B741F-1769-43FD-9135-47E54BD03BA4}" type="slidenum">
              <a:rPr lang="en-US" sz="1200"/>
              <a:pPr algn="r" defTabSz="912813"/>
              <a:t>72</a:t>
            </a:fld>
            <a:endParaRPr lang="en-US" sz="1200"/>
          </a:p>
        </p:txBody>
      </p:sp>
      <p:sp>
        <p:nvSpPr>
          <p:cNvPr id="15462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5462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869F3396-9CD8-40E7-840F-79BFE396B4B3}" type="slidenum">
              <a:rPr lang="en-US" sz="1200"/>
              <a:pPr algn="r" defTabSz="912813"/>
              <a:t>73</a:t>
            </a:fld>
            <a:endParaRPr lang="en-US" sz="1200"/>
          </a:p>
        </p:txBody>
      </p:sp>
      <p:sp>
        <p:nvSpPr>
          <p:cNvPr id="15667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E7F433D6-54B7-43C6-BC64-3CB00966CC22}" type="slidenum">
              <a:rPr lang="en-US" sz="1200"/>
              <a:pPr algn="r" defTabSz="912813"/>
              <a:t>73</a:t>
            </a:fld>
            <a:endParaRPr lang="en-US" sz="1200"/>
          </a:p>
        </p:txBody>
      </p:sp>
      <p:sp>
        <p:nvSpPr>
          <p:cNvPr id="15667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5667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3679557-F773-4AC7-BCB4-B11BA6C1532A}" type="slidenum">
              <a:rPr lang="en-US" sz="1200"/>
              <a:pPr algn="r" defTabSz="912813"/>
              <a:t>74</a:t>
            </a:fld>
            <a:endParaRPr lang="en-US" sz="1200"/>
          </a:p>
        </p:txBody>
      </p:sp>
      <p:sp>
        <p:nvSpPr>
          <p:cNvPr id="15872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27D0950-CB5E-4D90-B30C-B24F5ABF4B4D}" type="slidenum">
              <a:rPr lang="en-US" sz="1200"/>
              <a:pPr algn="r" defTabSz="912813"/>
              <a:t>74</a:t>
            </a:fld>
            <a:endParaRPr lang="en-US" sz="1200"/>
          </a:p>
        </p:txBody>
      </p:sp>
      <p:sp>
        <p:nvSpPr>
          <p:cNvPr id="158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5872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327485E-7425-4645-8486-FF064360A8D2}" type="slidenum">
              <a:rPr lang="en-US" sz="1200"/>
              <a:pPr algn="r" defTabSz="912813"/>
              <a:t>75</a:t>
            </a:fld>
            <a:endParaRPr lang="en-US" sz="1200"/>
          </a:p>
        </p:txBody>
      </p:sp>
      <p:sp>
        <p:nvSpPr>
          <p:cNvPr id="16077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E35B9C5D-3967-4B5B-9672-C8AEB5513802}" type="slidenum">
              <a:rPr lang="en-US" sz="1200"/>
              <a:pPr algn="r" defTabSz="912813"/>
              <a:t>75</a:t>
            </a:fld>
            <a:endParaRPr lang="en-US" sz="1200"/>
          </a:p>
        </p:txBody>
      </p:sp>
      <p:sp>
        <p:nvSpPr>
          <p:cNvPr id="1607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6077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9754E870-1C95-4BD7-AD76-1ACFD01D1F1F}" type="slidenum">
              <a:rPr lang="en-US" sz="1200"/>
              <a:pPr algn="r" defTabSz="912813"/>
              <a:t>13</a:t>
            </a:fld>
            <a:endParaRPr lang="en-US" sz="1200"/>
          </a:p>
        </p:txBody>
      </p:sp>
      <p:sp>
        <p:nvSpPr>
          <p:cNvPr id="3379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D13900D-559F-4DFA-A9C3-ACF5B5A77E2B}" type="slidenum">
              <a:rPr lang="en-US" sz="1200"/>
              <a:pPr algn="r" defTabSz="912813"/>
              <a:t>13</a:t>
            </a:fld>
            <a:endParaRPr lang="en-US" sz="1200"/>
          </a:p>
        </p:txBody>
      </p:sp>
      <p:sp>
        <p:nvSpPr>
          <p:cNvPr id="3379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379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7BFB8B3-FDFE-448C-8491-D27FC2F73684}" type="slidenum">
              <a:rPr lang="en-US" sz="1200"/>
              <a:pPr algn="r" defTabSz="912813"/>
              <a:t>76</a:t>
            </a:fld>
            <a:endParaRPr lang="en-US" sz="1200"/>
          </a:p>
        </p:txBody>
      </p:sp>
      <p:sp>
        <p:nvSpPr>
          <p:cNvPr id="16281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C58D9C6E-81EE-4AC6-88A5-04D7C20AD2D4}" type="slidenum">
              <a:rPr lang="en-US" sz="1200"/>
              <a:pPr algn="r" defTabSz="912813"/>
              <a:t>76</a:t>
            </a:fld>
            <a:endParaRPr lang="en-US" sz="1200"/>
          </a:p>
        </p:txBody>
      </p:sp>
      <p:sp>
        <p:nvSpPr>
          <p:cNvPr id="16281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6282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72F5C08-E69A-4173-8551-B25D49810E1E}" type="slidenum">
              <a:rPr lang="en-US" sz="1200"/>
              <a:pPr algn="r" defTabSz="912813"/>
              <a:t>77</a:t>
            </a:fld>
            <a:endParaRPr lang="en-US" sz="1200"/>
          </a:p>
        </p:txBody>
      </p:sp>
      <p:sp>
        <p:nvSpPr>
          <p:cNvPr id="16486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E9EA60D5-A055-4A2E-A97B-6DCDC8D8A679}" type="slidenum">
              <a:rPr lang="en-US" sz="1200"/>
              <a:pPr algn="r" defTabSz="912813"/>
              <a:t>77</a:t>
            </a:fld>
            <a:endParaRPr lang="en-US" sz="1200"/>
          </a:p>
        </p:txBody>
      </p:sp>
      <p:sp>
        <p:nvSpPr>
          <p:cNvPr id="16486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6486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40A4657-C4E2-4BE0-996A-211FEFD84DA7}" type="slidenum">
              <a:rPr lang="en-US" sz="1200"/>
              <a:pPr algn="r" defTabSz="912813"/>
              <a:t>78</a:t>
            </a:fld>
            <a:endParaRPr lang="en-US" sz="1200"/>
          </a:p>
        </p:txBody>
      </p:sp>
      <p:sp>
        <p:nvSpPr>
          <p:cNvPr id="16691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38F65554-C029-4FCA-A7DB-D866A3E99071}" type="slidenum">
              <a:rPr lang="en-US" sz="1200"/>
              <a:pPr algn="r" defTabSz="912813"/>
              <a:t>78</a:t>
            </a:fld>
            <a:endParaRPr lang="en-US" sz="1200"/>
          </a:p>
        </p:txBody>
      </p:sp>
      <p:sp>
        <p:nvSpPr>
          <p:cNvPr id="16691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6691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74649FE-7722-4C95-A9F0-FDBF18E3F969}" type="slidenum">
              <a:rPr lang="en-US" sz="1200"/>
              <a:pPr algn="r" defTabSz="912813"/>
              <a:t>79</a:t>
            </a:fld>
            <a:endParaRPr lang="en-US" sz="1200"/>
          </a:p>
        </p:txBody>
      </p:sp>
      <p:sp>
        <p:nvSpPr>
          <p:cNvPr id="16896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888B58D-E5FD-4808-96CA-BD2E7119697A}" type="slidenum">
              <a:rPr lang="en-US" sz="1200"/>
              <a:pPr algn="r" defTabSz="912813"/>
              <a:t>79</a:t>
            </a:fld>
            <a:endParaRPr lang="en-US" sz="1200"/>
          </a:p>
        </p:txBody>
      </p:sp>
      <p:sp>
        <p:nvSpPr>
          <p:cNvPr id="16896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6896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a:p>
            <a:pPr eaLnBrk="1" hangingPunct="1"/>
            <a:endParaRPr lang="en-US"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0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C6A83174-C1C3-40DD-82EA-C2E1A18C0A9B}" type="slidenum">
              <a:rPr lang="en-US" sz="1200"/>
              <a:pPr algn="r" defTabSz="912813"/>
              <a:t>80</a:t>
            </a:fld>
            <a:endParaRPr lang="en-US" sz="1200"/>
          </a:p>
        </p:txBody>
      </p:sp>
      <p:sp>
        <p:nvSpPr>
          <p:cNvPr id="17101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ECBB3127-32A3-4CDD-9487-03AE261AD379}" type="slidenum">
              <a:rPr lang="en-US" sz="1200"/>
              <a:pPr algn="r" defTabSz="912813"/>
              <a:t>80</a:t>
            </a:fld>
            <a:endParaRPr lang="en-US" sz="1200"/>
          </a:p>
        </p:txBody>
      </p:sp>
      <p:sp>
        <p:nvSpPr>
          <p:cNvPr id="17101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7101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F3973225-AFF7-4EB6-AB86-80584ACCA2A9}" type="slidenum">
              <a:rPr lang="en-US" sz="1200"/>
              <a:pPr algn="r" defTabSz="912813"/>
              <a:t>81</a:t>
            </a:fld>
            <a:endParaRPr lang="en-US" sz="1200"/>
          </a:p>
        </p:txBody>
      </p:sp>
      <p:sp>
        <p:nvSpPr>
          <p:cNvPr id="17305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CD7CDB4D-5F9C-48C8-9ED1-B7AE1624EA43}" type="slidenum">
              <a:rPr lang="en-US" sz="1200"/>
              <a:pPr algn="r" defTabSz="912813"/>
              <a:t>81</a:t>
            </a:fld>
            <a:endParaRPr lang="en-US" sz="1200"/>
          </a:p>
        </p:txBody>
      </p:sp>
      <p:sp>
        <p:nvSpPr>
          <p:cNvPr id="17305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7306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042A8B85-D120-4338-98DE-020736E22766}" type="slidenum">
              <a:rPr lang="en-US" sz="1200"/>
              <a:pPr algn="r" defTabSz="912813"/>
              <a:t>82</a:t>
            </a:fld>
            <a:endParaRPr lang="en-US" sz="1200"/>
          </a:p>
        </p:txBody>
      </p:sp>
      <p:sp>
        <p:nvSpPr>
          <p:cNvPr id="17510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C5928B73-F88E-46C3-811C-68ACCF2069C5}" type="slidenum">
              <a:rPr lang="en-US" sz="1200"/>
              <a:pPr algn="r" defTabSz="912813"/>
              <a:t>82</a:t>
            </a:fld>
            <a:endParaRPr lang="en-US" sz="1200"/>
          </a:p>
        </p:txBody>
      </p:sp>
      <p:sp>
        <p:nvSpPr>
          <p:cNvPr id="1751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7510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4F35C70B-14B5-42F4-A55D-2FFCC8378D8E}" type="slidenum">
              <a:rPr lang="en-US" sz="1200"/>
              <a:pPr algn="r" defTabSz="912813"/>
              <a:t>83</a:t>
            </a:fld>
            <a:endParaRPr lang="en-US" sz="1200"/>
          </a:p>
        </p:txBody>
      </p:sp>
      <p:sp>
        <p:nvSpPr>
          <p:cNvPr id="17715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85CB5EC-7861-49E3-84CA-1DFB7998A0B0}" type="slidenum">
              <a:rPr lang="en-US" sz="1200"/>
              <a:pPr algn="r" defTabSz="912813"/>
              <a:t>83</a:t>
            </a:fld>
            <a:endParaRPr lang="en-US" sz="1200"/>
          </a:p>
        </p:txBody>
      </p:sp>
      <p:sp>
        <p:nvSpPr>
          <p:cNvPr id="17715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7715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FD0A23D1-1437-4603-9F2C-83334E1E7FB3}" type="slidenum">
              <a:rPr lang="en-US" sz="1200"/>
              <a:pPr algn="r" defTabSz="912813"/>
              <a:t>84</a:t>
            </a:fld>
            <a:endParaRPr lang="en-US" sz="1200"/>
          </a:p>
        </p:txBody>
      </p:sp>
      <p:sp>
        <p:nvSpPr>
          <p:cNvPr id="17920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845F9BA-01D2-4D46-B343-792F6393B454}" type="slidenum">
              <a:rPr lang="en-US" sz="1200"/>
              <a:pPr algn="r" defTabSz="912813"/>
              <a:t>84</a:t>
            </a:fld>
            <a:endParaRPr lang="en-US" sz="1200"/>
          </a:p>
        </p:txBody>
      </p:sp>
      <p:sp>
        <p:nvSpPr>
          <p:cNvPr id="1792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7920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4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8848611-0589-43C1-84D3-C6158AB3A670}" type="slidenum">
              <a:rPr lang="en-US" sz="1200"/>
              <a:pPr algn="r" defTabSz="912813"/>
              <a:t>85</a:t>
            </a:fld>
            <a:endParaRPr lang="en-US" sz="1200"/>
          </a:p>
        </p:txBody>
      </p:sp>
      <p:sp>
        <p:nvSpPr>
          <p:cNvPr id="18125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C8C59420-6C1F-4E93-9D4D-A6379A41EDFB}" type="slidenum">
              <a:rPr lang="en-US" sz="1200"/>
              <a:pPr algn="r" defTabSz="912813"/>
              <a:t>85</a:t>
            </a:fld>
            <a:endParaRPr lang="en-US" sz="1200"/>
          </a:p>
        </p:txBody>
      </p:sp>
      <p:sp>
        <p:nvSpPr>
          <p:cNvPr id="18125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8125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3EE67EBA-8452-4D76-A04E-FF81BE59CE3E}" type="slidenum">
              <a:rPr lang="en-US" sz="1200"/>
              <a:pPr algn="r" defTabSz="912813"/>
              <a:t>14</a:t>
            </a:fld>
            <a:endParaRPr lang="en-US" sz="1200"/>
          </a:p>
        </p:txBody>
      </p:sp>
      <p:sp>
        <p:nvSpPr>
          <p:cNvPr id="3584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A303D836-C85D-4451-BEBC-60A9E2B0AD9F}" type="slidenum">
              <a:rPr lang="en-US" sz="1200"/>
              <a:pPr algn="r" defTabSz="912813"/>
              <a:t>14</a:t>
            </a:fld>
            <a:endParaRPr lang="en-US" sz="1200"/>
          </a:p>
        </p:txBody>
      </p:sp>
      <p:sp>
        <p:nvSpPr>
          <p:cNvPr id="3584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584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80BE6846-4214-47FC-BC07-4712B8A870CA}" type="slidenum">
              <a:rPr lang="en-US" sz="1200"/>
              <a:pPr algn="r" defTabSz="912813"/>
              <a:t>15</a:t>
            </a:fld>
            <a:endParaRPr lang="en-US" sz="1200"/>
          </a:p>
        </p:txBody>
      </p:sp>
      <p:sp>
        <p:nvSpPr>
          <p:cNvPr id="3789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C9EE27FC-C644-4974-B2E2-86C4238D82DF}" type="slidenum">
              <a:rPr lang="en-US" sz="1200"/>
              <a:pPr algn="r" defTabSz="912813"/>
              <a:t>15</a:t>
            </a:fld>
            <a:endParaRPr lang="en-US" sz="1200"/>
          </a:p>
        </p:txBody>
      </p:sp>
      <p:sp>
        <p:nvSpPr>
          <p:cNvPr id="3789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789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r>
              <a:rPr lang="en-IE" smtClean="0"/>
              <a:t>25.13.11 Transaction Consolidation </a:t>
            </a:r>
          </a:p>
          <a:p>
            <a:endParaRPr lang="en-IE" smtClean="0"/>
          </a:p>
          <a:p>
            <a:r>
              <a:rPr lang="en-IE" smtClean="0"/>
              <a:t>Benefits of running this utility are that it minimizes the number of transactions that need to be converted.</a:t>
            </a:r>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5" name="Picture 7"/>
          <p:cNvPicPr>
            <a:picLocks noChangeAspect="1" noChangeArrowheads="1"/>
          </p:cNvPicPr>
          <p:nvPr/>
        </p:nvPicPr>
        <p:blipFill>
          <a:blip r:embed="rId2"/>
          <a:srcRect b="12241"/>
          <a:stretch>
            <a:fillRect/>
          </a:stretch>
        </p:blipFill>
        <p:spPr bwMode="auto">
          <a:xfrm>
            <a:off x="0" y="3217863"/>
            <a:ext cx="9142413" cy="3209925"/>
          </a:xfrm>
          <a:prstGeom prst="rect">
            <a:avLst/>
          </a:prstGeom>
          <a:noFill/>
          <a:ln w="9525">
            <a:noFill/>
            <a:miter lim="800000"/>
            <a:headEnd/>
            <a:tailEnd/>
          </a:ln>
        </p:spPr>
      </p:pic>
      <p:pic>
        <p:nvPicPr>
          <p:cNvPr id="6" name="Picture 7"/>
          <p:cNvPicPr>
            <a:picLocks noChangeAspect="1" noChangeArrowheads="1"/>
          </p:cNvPicPr>
          <p:nvPr userDrawn="1"/>
        </p:nvPicPr>
        <p:blipFill>
          <a:blip r:embed="rId2"/>
          <a:srcRect/>
          <a:stretch>
            <a:fillRect/>
          </a:stretch>
        </p:blipFill>
        <p:spPr bwMode="auto">
          <a:xfrm>
            <a:off x="0" y="3227388"/>
            <a:ext cx="9142413" cy="3657600"/>
          </a:xfrm>
          <a:prstGeom prst="rect">
            <a:avLst/>
          </a:prstGeom>
          <a:noFill/>
          <a:ln w="9525">
            <a:noFill/>
            <a:miter lim="800000"/>
            <a:headEnd/>
            <a:tailEnd/>
          </a:ln>
        </p:spPr>
      </p:pic>
      <p:sp>
        <p:nvSpPr>
          <p:cNvPr id="9" name="Title Placeholder 1"/>
          <p:cNvSpPr>
            <a:spLocks noGrp="1"/>
          </p:cNvSpPr>
          <p:nvPr>
            <p:ph type="title"/>
          </p:nvPr>
        </p:nvSpPr>
        <p:spPr>
          <a:xfrm>
            <a:off x="457200" y="607452"/>
            <a:ext cx="8229600" cy="705411"/>
          </a:xfrm>
          <a:prstGeom prst="rect">
            <a:avLst/>
          </a:prstGeom>
        </p:spPr>
        <p:txBody>
          <a:bodyPr rtlCol="0">
            <a:normAutofit/>
          </a:bodyPr>
          <a:lstStyle/>
          <a:p>
            <a:r>
              <a:rPr lang="en-US" smtClean="0"/>
              <a:t>Click to edit Master title style</a:t>
            </a:r>
            <a:endParaRPr lang="en-US" dirty="0"/>
          </a:p>
        </p:txBody>
      </p:sp>
      <p:sp>
        <p:nvSpPr>
          <p:cNvPr id="14" name="Text Placeholder 13"/>
          <p:cNvSpPr>
            <a:spLocks noGrp="1"/>
          </p:cNvSpPr>
          <p:nvPr>
            <p:ph type="body" sz="quarter" idx="10"/>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5" name="Picture 7"/>
          <p:cNvPicPr>
            <a:picLocks noChangeAspect="1" noChangeArrowheads="1"/>
          </p:cNvPicPr>
          <p:nvPr userDrawn="1"/>
        </p:nvPicPr>
        <p:blipFill>
          <a:blip r:embed="rId2"/>
          <a:srcRect/>
          <a:stretch>
            <a:fillRect/>
          </a:stretch>
        </p:blipFill>
        <p:spPr bwMode="auto">
          <a:xfrm>
            <a:off x="0" y="3227388"/>
            <a:ext cx="9142413" cy="3657600"/>
          </a:xfrm>
          <a:prstGeom prst="rect">
            <a:avLst/>
          </a:prstGeom>
          <a:noFill/>
          <a:ln w="9525">
            <a:noFill/>
            <a:miter lim="800000"/>
            <a:headEnd/>
            <a:tailEnd/>
          </a:ln>
        </p:spPr>
      </p:pic>
      <p:sp>
        <p:nvSpPr>
          <p:cNvPr id="9" name="Title Placeholder 1"/>
          <p:cNvSpPr>
            <a:spLocks noGrp="1"/>
          </p:cNvSpPr>
          <p:nvPr>
            <p:ph type="title"/>
          </p:nvPr>
        </p:nvSpPr>
        <p:spPr>
          <a:xfrm>
            <a:off x="457200" y="607452"/>
            <a:ext cx="8229600" cy="705411"/>
          </a:xfrm>
          <a:prstGeom prst="rect">
            <a:avLst/>
          </a:prstGeom>
        </p:spPr>
        <p:txBody>
          <a:bodyPr rtlCol="0">
            <a:normAutofit/>
          </a:bodyPr>
          <a:lstStyle/>
          <a:p>
            <a:r>
              <a:rPr lang="en-US" dirty="0" smtClean="0"/>
              <a:t>Click to edit Master title style</a:t>
            </a:r>
            <a:endParaRPr lang="en-US" dirty="0"/>
          </a:p>
        </p:txBody>
      </p:sp>
      <p:sp>
        <p:nvSpPr>
          <p:cNvPr id="14" name="Text Placeholder 13"/>
          <p:cNvSpPr>
            <a:spLocks noGrp="1"/>
          </p:cNvSpPr>
          <p:nvPr>
            <p:ph type="body" sz="quarter" idx="10"/>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Slide Number Placeholder 5"/>
          <p:cNvSpPr>
            <a:spLocks noGrp="1"/>
          </p:cNvSpPr>
          <p:nvPr>
            <p:ph type="sldNum" sz="quarter" idx="12"/>
          </p:nvPr>
        </p:nvSpPr>
        <p:spPr>
          <a:xfrm>
            <a:off x="6923088" y="6459538"/>
            <a:ext cx="2133600" cy="365125"/>
          </a:xfrm>
          <a:prstGeom prst="rect">
            <a:avLst/>
          </a:prstGeom>
        </p:spPr>
        <p:txBody>
          <a:bodyPr/>
          <a:lstStyle>
            <a:lvl1pPr>
              <a:defRPr/>
            </a:lvl1pPr>
          </a:lstStyle>
          <a:p>
            <a:pPr>
              <a:defRPr/>
            </a:pPr>
            <a:fld id="{0E5E0E17-0910-4FC4-98EE-919C71A024C4}"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8" name="Text Placeholder 13"/>
          <p:cNvSpPr>
            <a:spLocks noGrp="1"/>
          </p:cNvSpPr>
          <p:nvPr>
            <p:ph type="body" sz="quarter" idx="10"/>
          </p:nvPr>
        </p:nvSpPr>
        <p:spPr>
          <a:xfrm>
            <a:off x="455243" y="342840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7" name="Title Placeholder 1"/>
          <p:cNvSpPr>
            <a:spLocks noGrp="1"/>
          </p:cNvSpPr>
          <p:nvPr>
            <p:ph type="title"/>
          </p:nvPr>
        </p:nvSpPr>
        <p:spPr>
          <a:xfrm>
            <a:off x="455243" y="2618222"/>
            <a:ext cx="8229600" cy="810186"/>
          </a:xfrm>
          <a:prstGeom prst="rect">
            <a:avLst/>
          </a:prstGeom>
        </p:spPr>
        <p:txBody>
          <a:bodyPr rtlCol="0">
            <a:normAutofit/>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9" name="Text Placeholder 15"/>
          <p:cNvSpPr>
            <a:spLocks noGrp="1"/>
          </p:cNvSpPr>
          <p:nvPr>
            <p:ph type="body" sz="quarter" idx="11"/>
          </p:nvPr>
        </p:nvSpPr>
        <p:spPr>
          <a:xfrm>
            <a:off x="455243" y="219015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Slide Number Placeholder 5"/>
          <p:cNvSpPr>
            <a:spLocks noGrp="1"/>
          </p:cNvSpPr>
          <p:nvPr>
            <p:ph type="sldNum" sz="quarter" idx="12"/>
          </p:nvPr>
        </p:nvSpPr>
        <p:spPr>
          <a:xfrm>
            <a:off x="6923088" y="6459538"/>
            <a:ext cx="2133600" cy="365125"/>
          </a:xfrm>
          <a:prstGeom prst="rect">
            <a:avLst/>
          </a:prstGeom>
        </p:spPr>
        <p:txBody>
          <a:bodyPr/>
          <a:lstStyle>
            <a:lvl1pPr>
              <a:defRPr/>
            </a:lvl1pPr>
          </a:lstStyle>
          <a:p>
            <a:pPr>
              <a:defRPr/>
            </a:pPr>
            <a:fld id="{B503CE58-53C4-4121-B0AC-487ED31AE4B2}" type="slidenum">
              <a:rPr lang="en-US"/>
              <a:pPr>
                <a:defRPr/>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6"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1085E774-67F0-4DCE-B9FF-17AD80D0061D}" type="slidenum">
              <a:rPr lang="en-US"/>
              <a:pPr>
                <a:defRPr/>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2064444"/>
            <a:ext cx="4041775" cy="4234755"/>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42468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064444"/>
            <a:ext cx="4040188" cy="423475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p:nvPr>
        </p:nvSpPr>
        <p:spPr>
          <a:xfrm>
            <a:off x="457200" y="142468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0"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8"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C7C71EE3-FD5E-4939-8198-4D1B407F83FE}" type="slidenum">
              <a:rPr lang="en-US"/>
              <a:pPr>
                <a:defRPr/>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ist of Items/Names">
    <p:spTree>
      <p:nvGrpSpPr>
        <p:cNvPr id="1" name=""/>
        <p:cNvGrpSpPr/>
        <p:nvPr/>
      </p:nvGrpSpPr>
      <p:grpSpPr>
        <a:xfrm>
          <a:off x="0" y="0"/>
          <a:ext cx="0" cy="0"/>
          <a:chOff x="0" y="0"/>
          <a:chExt cx="0" cy="0"/>
        </a:xfrm>
      </p:grpSpPr>
      <p:sp>
        <p:nvSpPr>
          <p:cNvPr id="8" name="Content Placeholder 3"/>
          <p:cNvSpPr>
            <a:spLocks noGrp="1"/>
          </p:cNvSpPr>
          <p:nvPr>
            <p:ph sz="half" idx="16"/>
          </p:nvPr>
        </p:nvSpPr>
        <p:spPr>
          <a:xfrm>
            <a:off x="5886173" y="1420041"/>
            <a:ext cx="2800627"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9" name="Content Placeholder 3"/>
          <p:cNvSpPr>
            <a:spLocks noGrp="1"/>
          </p:cNvSpPr>
          <p:nvPr>
            <p:ph sz="half" idx="17"/>
          </p:nvPr>
        </p:nvSpPr>
        <p:spPr>
          <a:xfrm>
            <a:off x="3235738" y="1420041"/>
            <a:ext cx="2650435"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7" name="Content Placeholder 3"/>
          <p:cNvSpPr>
            <a:spLocks noGrp="1"/>
          </p:cNvSpPr>
          <p:nvPr>
            <p:ph sz="half" idx="15"/>
          </p:nvPr>
        </p:nvSpPr>
        <p:spPr>
          <a:xfrm>
            <a:off x="456655" y="1420041"/>
            <a:ext cx="2779084"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10" name="Slide Number Placeholder 5"/>
          <p:cNvSpPr>
            <a:spLocks noGrp="1"/>
          </p:cNvSpPr>
          <p:nvPr>
            <p:ph type="sldNum" sz="quarter" idx="18"/>
          </p:nvPr>
        </p:nvSpPr>
        <p:spPr>
          <a:xfrm>
            <a:off x="6923088" y="6459538"/>
            <a:ext cx="2133600" cy="365125"/>
          </a:xfrm>
          <a:prstGeom prst="rect">
            <a:avLst/>
          </a:prstGeom>
        </p:spPr>
        <p:txBody>
          <a:bodyPr/>
          <a:lstStyle>
            <a:lvl1pPr>
              <a:defRPr/>
            </a:lvl1pPr>
          </a:lstStyle>
          <a:p>
            <a:pPr>
              <a:defRPr/>
            </a:pPr>
            <a:fld id="{05738139-4D50-4909-913C-A5B2FC891BEF}" type="slidenum">
              <a:rPr lang="en-US"/>
              <a:pPr>
                <a:defRPr/>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4"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Picture Placeholder 2"/>
          <p:cNvSpPr>
            <a:spLocks noGrp="1"/>
          </p:cNvSpPr>
          <p:nvPr>
            <p:ph type="pic" idx="1"/>
          </p:nvPr>
        </p:nvSpPr>
        <p:spPr>
          <a:xfrm>
            <a:off x="457200" y="1417637"/>
            <a:ext cx="8229600" cy="4864629"/>
          </a:xfrm>
        </p:spPr>
        <p:txBody>
          <a:bodyPr rtlCol="0">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US" noProof="0" dirty="0"/>
          </a:p>
        </p:txBody>
      </p:sp>
      <p:sp>
        <p:nvSpPr>
          <p:cNvPr id="6"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53D968FE-67D2-498C-8E0E-1227C97E2F22}"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3"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rtlCol="0">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a:p>
        </p:txBody>
      </p:sp>
      <p:sp>
        <p:nvSpPr>
          <p:cNvPr id="4"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4"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18FEDC82-284D-45F3-8EA4-0829ACC37212}"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98488"/>
            <a:ext cx="8229600" cy="717550"/>
          </a:xfrm>
        </p:spPr>
        <p:txBody>
          <a:bodyPr/>
          <a:lstStyle/>
          <a:p>
            <a:r>
              <a:rPr lang="en-US"/>
              <a:t>Click to edit Master title style</a:t>
            </a:r>
          </a:p>
        </p:txBody>
      </p:sp>
      <p:sp>
        <p:nvSpPr>
          <p:cNvPr id="3" name="Content Placeholder 2"/>
          <p:cNvSpPr>
            <a:spLocks noGrp="1"/>
          </p:cNvSpPr>
          <p:nvPr>
            <p:ph idx="1"/>
          </p:nvPr>
        </p:nvSpPr>
        <p:spPr>
          <a:xfrm>
            <a:off x="457200" y="1316038"/>
            <a:ext cx="8229600" cy="4991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p:cNvSpPr>
            <a:spLocks noGrp="1"/>
          </p:cNvSpPr>
          <p:nvPr>
            <p:ph type="sldNum" sz="quarter" idx="10"/>
          </p:nvPr>
        </p:nvSpPr>
        <p:spPr>
          <a:xfrm>
            <a:off x="6923088" y="6459538"/>
            <a:ext cx="2133600" cy="365125"/>
          </a:xfrm>
          <a:prstGeom prst="rect">
            <a:avLst/>
          </a:prstGeom>
        </p:spPr>
        <p:txBody>
          <a:bodyPr/>
          <a:lstStyle>
            <a:lvl1pPr>
              <a:defRPr/>
            </a:lvl1pPr>
          </a:lstStyle>
          <a:p>
            <a:pPr>
              <a:defRPr/>
            </a:pPr>
            <a:fld id="{ED22C29F-EE0E-41EB-BA2B-4CDC58AB086B}"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3"/>
          <p:cNvPicPr>
            <a:picLocks noChangeAspect="1" noChangeArrowheads="1"/>
          </p:cNvPicPr>
          <p:nvPr/>
        </p:nvPicPr>
        <p:blipFill>
          <a:blip r:embed="rId18"/>
          <a:srcRect/>
          <a:stretch>
            <a:fillRect/>
          </a:stretch>
        </p:blipFill>
        <p:spPr bwMode="auto">
          <a:xfrm>
            <a:off x="0" y="6021388"/>
            <a:ext cx="9144000" cy="838200"/>
          </a:xfrm>
          <a:prstGeom prst="rect">
            <a:avLst/>
          </a:prstGeom>
          <a:noFill/>
          <a:ln w="9525">
            <a:noFill/>
            <a:miter lim="800000"/>
            <a:headEnd/>
            <a:tailEnd/>
          </a:ln>
        </p:spPr>
      </p:pic>
      <p:sp>
        <p:nvSpPr>
          <p:cNvPr id="1027" name="Title Placeholder 1"/>
          <p:cNvSpPr>
            <a:spLocks noGrp="1"/>
          </p:cNvSpPr>
          <p:nvPr>
            <p:ph type="title"/>
          </p:nvPr>
        </p:nvSpPr>
        <p:spPr bwMode="auto">
          <a:xfrm>
            <a:off x="457200" y="182563"/>
            <a:ext cx="8229600" cy="7175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Text Placeholder 2"/>
          <p:cNvSpPr>
            <a:spLocks noGrp="1"/>
          </p:cNvSpPr>
          <p:nvPr>
            <p:ph type="body" idx="1"/>
          </p:nvPr>
        </p:nvSpPr>
        <p:spPr bwMode="auto">
          <a:xfrm>
            <a:off x="457200" y="900113"/>
            <a:ext cx="8229600" cy="54070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 name="Footer Placeholder 7"/>
          <p:cNvSpPr>
            <a:spLocks noGrp="1"/>
          </p:cNvSpPr>
          <p:nvPr>
            <p:ph type="ftr" sz="quarter" idx="3"/>
          </p:nvPr>
        </p:nvSpPr>
        <p:spPr>
          <a:xfrm>
            <a:off x="8229600" y="6638925"/>
            <a:ext cx="914400" cy="219075"/>
          </a:xfrm>
          <a:prstGeom prst="rect">
            <a:avLst/>
          </a:prstGeom>
        </p:spPr>
        <p:txBody>
          <a:bodyPr vert="horz" lIns="91440" tIns="45720" rIns="91440" bIns="45720" rtlCol="0" anchor="b"/>
          <a:lstStyle>
            <a:lvl1pPr algn="r">
              <a:defRPr sz="800">
                <a:solidFill>
                  <a:schemeClr val="tx1"/>
                </a:solidFill>
              </a:defRPr>
            </a:lvl1pPr>
          </a:lstStyle>
          <a:p>
            <a:pPr>
              <a:defRPr/>
            </a:pPr>
            <a:endParaRPr lang="en-US"/>
          </a:p>
        </p:txBody>
      </p:sp>
      <p:pic>
        <p:nvPicPr>
          <p:cNvPr id="1030" name="Picture 3"/>
          <p:cNvPicPr>
            <a:picLocks noChangeAspect="1" noChangeArrowheads="1"/>
          </p:cNvPicPr>
          <p:nvPr userDrawn="1"/>
        </p:nvPicPr>
        <p:blipFill>
          <a:blip r:embed="rId18"/>
          <a:srcRect/>
          <a:stretch>
            <a:fillRect/>
          </a:stretch>
        </p:blipFill>
        <p:spPr bwMode="auto">
          <a:xfrm>
            <a:off x="0" y="6021388"/>
            <a:ext cx="9144000" cy="8382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7" r:id="rId1"/>
    <p:sldLayoutId id="2147483671" r:id="rId2"/>
    <p:sldLayoutId id="2147483672" r:id="rId3"/>
    <p:sldLayoutId id="2147483673" r:id="rId4"/>
    <p:sldLayoutId id="2147483674" r:id="rId5"/>
    <p:sldLayoutId id="2147483675" r:id="rId6"/>
    <p:sldLayoutId id="2147483676"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Lst>
  <p:timing>
    <p:tnLst>
      <p:par>
        <p:cTn id="1" dur="indefinite" restart="never" nodeType="tmRoot"/>
      </p:par>
    </p:tnLst>
  </p:timing>
  <p:hf hdr="0" ftr="0" dt="0"/>
  <p:txStyles>
    <p:titleStyle>
      <a:lvl1pPr algn="l" defTabSz="457200" rtl="0" eaLnBrk="0" fontAlgn="base" hangingPunct="0">
        <a:spcBef>
          <a:spcPct val="0"/>
        </a:spcBef>
        <a:spcAft>
          <a:spcPct val="0"/>
        </a:spcAft>
        <a:defRPr sz="3200" b="1" kern="1200">
          <a:solidFill>
            <a:srgbClr val="4F4F4F"/>
          </a:solidFill>
          <a:latin typeface="Century Gothic"/>
          <a:ea typeface="Century Gothic" pitchFamily="34" charset="0"/>
          <a:cs typeface="Century Gothic"/>
        </a:defRPr>
      </a:lvl1pPr>
      <a:lvl2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2pPr>
      <a:lvl3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3pPr>
      <a:lvl4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4pPr>
      <a:lvl5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5pPr>
      <a:lvl6pPr marL="4572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6pPr>
      <a:lvl7pPr marL="9144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7pPr>
      <a:lvl8pPr marL="13716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8pPr>
      <a:lvl9pPr marL="18288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9pPr>
    </p:titleStyle>
    <p:bodyStyle>
      <a:lvl1pPr marL="342900" indent="-342900" algn="l" defTabSz="457200" rtl="0" eaLnBrk="0" fontAlgn="base" hangingPunct="0">
        <a:spcBef>
          <a:spcPct val="20000"/>
        </a:spcBef>
        <a:spcAft>
          <a:spcPct val="0"/>
        </a:spcAft>
        <a:buClr>
          <a:srgbClr val="F79646"/>
        </a:buClr>
        <a:buFont typeface="Arial" charset="0"/>
        <a:buChar char="•"/>
        <a:defRPr sz="2800" kern="1200">
          <a:solidFill>
            <a:srgbClr val="4F4F4F"/>
          </a:solidFill>
          <a:latin typeface="Century Gothic"/>
          <a:ea typeface="Century Gothic" pitchFamily="34" charset="0"/>
          <a:cs typeface="Century Gothic"/>
        </a:defRPr>
      </a:lvl1pPr>
      <a:lvl2pPr marL="742950" indent="-285750" algn="l" defTabSz="457200" rtl="0" eaLnBrk="0" fontAlgn="base" hangingPunct="0">
        <a:spcBef>
          <a:spcPct val="20000"/>
        </a:spcBef>
        <a:spcAft>
          <a:spcPct val="0"/>
        </a:spcAft>
        <a:buClr>
          <a:srgbClr val="F79646"/>
        </a:buClr>
        <a:buFont typeface="Lucida Grande"/>
        <a:buChar char="-"/>
        <a:defRPr sz="2400" kern="1200">
          <a:solidFill>
            <a:srgbClr val="4F4F4F"/>
          </a:solidFill>
          <a:latin typeface="Century Gothic"/>
          <a:ea typeface="Century Gothic" pitchFamily="34" charset="0"/>
          <a:cs typeface="Century Gothic"/>
        </a:defRPr>
      </a:lvl2pPr>
      <a:lvl3pPr marL="1143000" indent="-228600" algn="l" defTabSz="457200" rtl="0" eaLnBrk="0" fontAlgn="base" hangingPunct="0">
        <a:spcBef>
          <a:spcPct val="20000"/>
        </a:spcBef>
        <a:spcAft>
          <a:spcPct val="0"/>
        </a:spcAft>
        <a:buClr>
          <a:srgbClr val="F79646"/>
        </a:buClr>
        <a:buFont typeface="Arial" charset="0"/>
        <a:buChar char="•"/>
        <a:defRPr sz="2000" kern="1200">
          <a:solidFill>
            <a:srgbClr val="4F4F4F"/>
          </a:solidFill>
          <a:latin typeface="Century Gothic"/>
          <a:ea typeface="Century Gothic" pitchFamily="34" charset="0"/>
          <a:cs typeface="Century Gothic"/>
        </a:defRPr>
      </a:lvl3pPr>
      <a:lvl4pPr marL="1600200" indent="-228600" algn="l" defTabSz="457200" rtl="0" eaLnBrk="0" fontAlgn="base" hangingPunct="0">
        <a:spcBef>
          <a:spcPct val="20000"/>
        </a:spcBef>
        <a:spcAft>
          <a:spcPct val="0"/>
        </a:spcAft>
        <a:buClr>
          <a:srgbClr val="F79646"/>
        </a:buClr>
        <a:buFont typeface="Lucida Grande"/>
        <a:buChar char="-"/>
        <a:defRPr kern="1200">
          <a:solidFill>
            <a:srgbClr val="4F4F4F"/>
          </a:solidFill>
          <a:latin typeface="Century Gothic"/>
          <a:ea typeface="Century Gothic" pitchFamily="34" charset="0"/>
          <a:cs typeface="Century Gothic"/>
        </a:defRPr>
      </a:lvl4pPr>
      <a:lvl5pPr marL="2057400" indent="-228600" algn="l" defTabSz="457200" rtl="0" eaLnBrk="0" fontAlgn="base" hangingPunct="0">
        <a:spcBef>
          <a:spcPct val="20000"/>
        </a:spcBef>
        <a:spcAft>
          <a:spcPct val="0"/>
        </a:spcAft>
        <a:buClr>
          <a:srgbClr val="F79646"/>
        </a:buClr>
        <a:buFont typeface="Arial" charset="0"/>
        <a:buChar char="•"/>
        <a:defRPr kern="1200">
          <a:solidFill>
            <a:srgbClr val="4F4F4F"/>
          </a:solidFill>
          <a:latin typeface="Century Gothic"/>
          <a:ea typeface="Century Gothic" pitchFamily="34" charset="0"/>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6.xml"/><Relationship Id="rId1" Type="http://schemas.openxmlformats.org/officeDocument/2006/relationships/slideLayout" Target="../slideLayouts/slideLayout6.xml"/><Relationship Id="rId4" Type="http://schemas.openxmlformats.org/officeDocument/2006/relationships/image" Target="../media/image17.pn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2.xml"/><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8.xml"/><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1.xml"/><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p:nvPr>
        </p:nvSpPr>
        <p:spPr>
          <a:xfrm>
            <a:off x="457200" y="608013"/>
            <a:ext cx="8229600" cy="704850"/>
          </a:xfrm>
        </p:spPr>
        <p:txBody>
          <a:bodyPr/>
          <a:lstStyle/>
          <a:p>
            <a:pPr eaLnBrk="1" hangingPunct="1"/>
            <a:r>
              <a:rPr lang="en-US" dirty="0" smtClean="0">
                <a:latin typeface="Century Gothic" pitchFamily="34" charset="0"/>
                <a:cs typeface="Century Gothic" pitchFamily="34" charset="0"/>
              </a:rPr>
              <a:t>Part 2 – Pre-conversion</a:t>
            </a:r>
          </a:p>
        </p:txBody>
      </p:sp>
      <p:sp>
        <p:nvSpPr>
          <p:cNvPr id="20482" name="Text Placeholder 2"/>
          <p:cNvSpPr>
            <a:spLocks noGrp="1"/>
          </p:cNvSpPr>
          <p:nvPr>
            <p:ph type="body" sz="quarter" idx="10"/>
          </p:nvPr>
        </p:nvSpPr>
        <p:spPr/>
        <p:txBody>
          <a:bodyPr/>
          <a:lstStyle/>
          <a:p>
            <a:pPr eaLnBrk="1" hangingPunct="1"/>
            <a:r>
              <a:rPr lang="en-US" smtClean="0">
                <a:solidFill>
                  <a:srgbClr val="4F4F4F"/>
                </a:solidFill>
                <a:latin typeface="Century Gothic" pitchFamily="34" charset="0"/>
                <a:cs typeface="Century Gothic" pitchFamily="34" charset="0"/>
              </a:rPr>
              <a:t>Updated </a:t>
            </a:r>
            <a:r>
              <a:rPr lang="en-US" smtClean="0">
                <a:solidFill>
                  <a:srgbClr val="4F4F4F"/>
                </a:solidFill>
                <a:latin typeface="Century Gothic" pitchFamily="34" charset="0"/>
                <a:cs typeface="Century Gothic" pitchFamily="34" charset="0"/>
              </a:rPr>
              <a:t>April 2012</a:t>
            </a:r>
            <a:endParaRPr lang="en-US" dirty="0" smtClean="0">
              <a:solidFill>
                <a:srgbClr val="4F4F4F"/>
              </a:solidFill>
              <a:latin typeface="Century Gothic" pitchFamily="34" charset="0"/>
              <a:cs typeface="Century Gothic" pitchFamily="34" charset="0"/>
            </a:endParaRPr>
          </a:p>
        </p:txBody>
      </p:sp>
      <p:sp>
        <p:nvSpPr>
          <p:cNvPr id="20483" name="Text Placeholder 3"/>
          <p:cNvSpPr>
            <a:spLocks noGrp="1"/>
          </p:cNvSpPr>
          <p:nvPr>
            <p:ph type="body" sz="quarter" idx="11"/>
          </p:nvPr>
        </p:nvSpPr>
        <p:spPr/>
        <p:txBody>
          <a:bodyPr/>
          <a:lstStyle/>
          <a:p>
            <a:pPr eaLnBrk="1" hangingPunct="1"/>
            <a:r>
              <a:rPr lang="en-US" smtClean="0">
                <a:latin typeface="Century Gothic" pitchFamily="34" charset="0"/>
                <a:cs typeface="Century Gothic" pitchFamily="34" charset="0"/>
              </a:rPr>
              <a:t>QAD </a:t>
            </a:r>
            <a:r>
              <a:rPr lang="en-US" smtClean="0">
                <a:latin typeface="Century Gothic" pitchFamily="34" charset="0"/>
                <a:cs typeface="Century Gothic" pitchFamily="34" charset="0"/>
              </a:rPr>
              <a:t>2012 Enterprise </a:t>
            </a:r>
            <a:r>
              <a:rPr lang="en-US" dirty="0" smtClean="0">
                <a:latin typeface="Century Gothic" pitchFamily="34" charset="0"/>
                <a:cs typeface="Century Gothic" pitchFamily="34" charset="0"/>
              </a:rPr>
              <a:t>Edition Database Conversion</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ChangeArrowheads="1"/>
          </p:cNvSpPr>
          <p:nvPr>
            <p:ph type="title" idx="4294967295"/>
          </p:nvPr>
        </p:nvSpPr>
        <p:spPr>
          <a:xfrm>
            <a:off x="333375" y="304800"/>
            <a:ext cx="70866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26626" name="Rectangle 3"/>
          <p:cNvSpPr>
            <a:spLocks noGrp="1" noChangeArrowheads="1"/>
          </p:cNvSpPr>
          <p:nvPr>
            <p:ph type="body" idx="4294967295"/>
          </p:nvPr>
        </p:nvSpPr>
        <p:spPr>
          <a:xfrm>
            <a:off x="381000" y="727075"/>
            <a:ext cx="8534400" cy="5621338"/>
          </a:xfrm>
        </p:spPr>
        <p:txBody>
          <a:bodyPr tIns="91440" bIns="91440"/>
          <a:lstStyle/>
          <a:p>
            <a:pPr eaLnBrk="1" hangingPunct="1">
              <a:lnSpc>
                <a:spcPct val="80000"/>
              </a:lnSpc>
              <a:spcAft>
                <a:spcPct val="25000"/>
              </a:spcAft>
              <a:buNone/>
            </a:pPr>
            <a:endParaRPr lang="en-US" sz="1200" dirty="0" smtClean="0">
              <a:latin typeface="Century Gothic" pitchFamily="34" charset="0"/>
              <a:cs typeface="Century Gothic" pitchFamily="34" charset="0"/>
            </a:endParaRPr>
          </a:p>
          <a:p>
            <a:pPr eaLnBrk="1" hangingPunct="1">
              <a:lnSpc>
                <a:spcPct val="80000"/>
              </a:lnSpc>
              <a:spcAft>
                <a:spcPct val="25000"/>
              </a:spcAft>
            </a:pPr>
            <a:r>
              <a:rPr lang="en-US" sz="2400" dirty="0" smtClean="0">
                <a:latin typeface="Century Gothic" pitchFamily="34" charset="0"/>
                <a:cs typeface="Century Gothic" pitchFamily="34" charset="0"/>
              </a:rPr>
              <a:t>Data Preparation Report</a:t>
            </a:r>
          </a:p>
          <a:p>
            <a:pPr eaLnBrk="1" hangingPunct="1">
              <a:lnSpc>
                <a:spcPct val="80000"/>
              </a:lnSpc>
              <a:spcAft>
                <a:spcPct val="25000"/>
              </a:spcAft>
            </a:pPr>
            <a:r>
              <a:rPr lang="en-US" sz="2400" dirty="0" smtClean="0">
                <a:latin typeface="Century Gothic" pitchFamily="34" charset="0"/>
                <a:cs typeface="Century Gothic" pitchFamily="34" charset="0"/>
              </a:rPr>
              <a:t>Conversion Parameters Utility</a:t>
            </a:r>
          </a:p>
          <a:p>
            <a:pPr eaLnBrk="1" hangingPunct="1">
              <a:lnSpc>
                <a:spcPct val="80000"/>
              </a:lnSpc>
              <a:spcAft>
                <a:spcPct val="25000"/>
              </a:spcAft>
            </a:pPr>
            <a:r>
              <a:rPr lang="en-US" sz="2400" dirty="0" smtClean="0">
                <a:latin typeface="Century Gothic" pitchFamily="34" charset="0"/>
                <a:cs typeface="Century Gothic" pitchFamily="34" charset="0"/>
              </a:rPr>
              <a:t>Search &amp; Replace Reports/Utility </a:t>
            </a:r>
            <a:r>
              <a:rPr lang="en-US" sz="2000" dirty="0" smtClean="0">
                <a:latin typeface="Century Gothic" pitchFamily="34" charset="0"/>
                <a:cs typeface="Century Gothic" pitchFamily="34" charset="0"/>
              </a:rPr>
              <a:t>(eB2.1 and above, including Standard Edition)</a:t>
            </a:r>
            <a:r>
              <a:rPr lang="en-US" sz="2400" dirty="0" smtClean="0">
                <a:latin typeface="Century Gothic" pitchFamily="34" charset="0"/>
                <a:cs typeface="Century Gothic" pitchFamily="34" charset="0"/>
              </a:rPr>
              <a:t> </a:t>
            </a:r>
          </a:p>
          <a:p>
            <a:pPr eaLnBrk="1" hangingPunct="1">
              <a:lnSpc>
                <a:spcPct val="80000"/>
              </a:lnSpc>
              <a:spcAft>
                <a:spcPct val="25000"/>
              </a:spcAft>
            </a:pPr>
            <a:r>
              <a:rPr lang="en-US" sz="2400" dirty="0" smtClean="0">
                <a:latin typeface="Century Gothic" pitchFamily="34" charset="0"/>
                <a:cs typeface="Century Gothic" pitchFamily="34" charset="0"/>
              </a:rPr>
              <a:t>GL Account Type Utility </a:t>
            </a:r>
            <a:r>
              <a:rPr lang="en-US" sz="2000" dirty="0" smtClean="0">
                <a:latin typeface="Century Gothic" pitchFamily="34" charset="0"/>
                <a:cs typeface="Century Gothic" pitchFamily="34" charset="0"/>
              </a:rPr>
              <a:t>(Report mode)</a:t>
            </a:r>
          </a:p>
          <a:p>
            <a:pPr eaLnBrk="1" hangingPunct="1">
              <a:lnSpc>
                <a:spcPct val="80000"/>
              </a:lnSpc>
              <a:spcAft>
                <a:spcPct val="25000"/>
              </a:spcAft>
            </a:pPr>
            <a:r>
              <a:rPr lang="en-US" sz="2400" dirty="0" smtClean="0">
                <a:latin typeface="Century Gothic" pitchFamily="34" charset="0"/>
                <a:cs typeface="Century Gothic" pitchFamily="34" charset="0"/>
              </a:rPr>
              <a:t>Process pending transactions</a:t>
            </a:r>
          </a:p>
          <a:p>
            <a:pPr eaLnBrk="1" hangingPunct="1">
              <a:lnSpc>
                <a:spcPct val="80000"/>
              </a:lnSpc>
              <a:spcAft>
                <a:spcPct val="25000"/>
              </a:spcAft>
            </a:pPr>
            <a:r>
              <a:rPr lang="en-US" sz="2400" dirty="0" smtClean="0">
                <a:latin typeface="Century Gothic" pitchFamily="34" charset="0"/>
                <a:cs typeface="Century Gothic" pitchFamily="34" charset="0"/>
              </a:rPr>
              <a:t>Close database to users</a:t>
            </a:r>
          </a:p>
          <a:p>
            <a:pPr eaLnBrk="1" hangingPunct="1">
              <a:lnSpc>
                <a:spcPct val="80000"/>
              </a:lnSpc>
              <a:spcAft>
                <a:spcPct val="25000"/>
              </a:spcAft>
            </a:pPr>
            <a:r>
              <a:rPr lang="en-US" sz="2400" dirty="0" smtClean="0">
                <a:latin typeface="Century Gothic" pitchFamily="34" charset="0"/>
                <a:cs typeface="Century Gothic" pitchFamily="34" charset="0"/>
              </a:rPr>
              <a:t>Rerun GL Account Type Utility </a:t>
            </a:r>
            <a:r>
              <a:rPr lang="en-US" sz="2000" dirty="0" smtClean="0">
                <a:latin typeface="Century Gothic" pitchFamily="34" charset="0"/>
                <a:cs typeface="Century Gothic" pitchFamily="34" charset="0"/>
              </a:rPr>
              <a:t>(Update mode)</a:t>
            </a:r>
          </a:p>
          <a:p>
            <a:pPr eaLnBrk="1" hangingPunct="1">
              <a:lnSpc>
                <a:spcPct val="80000"/>
              </a:lnSpc>
              <a:spcAft>
                <a:spcPct val="25000"/>
              </a:spcAft>
            </a:pPr>
            <a:r>
              <a:rPr lang="en-US" sz="2400" dirty="0" smtClean="0">
                <a:latin typeface="Century Gothic" pitchFamily="34" charset="0"/>
                <a:cs typeface="Century Gothic" pitchFamily="34" charset="0"/>
              </a:rPr>
              <a:t>Converted GL Account Definitions Report </a:t>
            </a:r>
            <a:r>
              <a:rPr lang="en-US" sz="2000" dirty="0" smtClean="0">
                <a:latin typeface="Century Gothic" pitchFamily="34" charset="0"/>
                <a:cs typeface="Century Gothic" pitchFamily="34" charset="0"/>
              </a:rPr>
              <a:t>(optional)</a:t>
            </a:r>
          </a:p>
          <a:p>
            <a:pPr eaLnBrk="1" hangingPunct="1">
              <a:lnSpc>
                <a:spcPct val="80000"/>
              </a:lnSpc>
              <a:spcAft>
                <a:spcPct val="25000"/>
              </a:spcAft>
            </a:pPr>
            <a:r>
              <a:rPr lang="en-US" sz="2400" dirty="0" smtClean="0">
                <a:latin typeface="Century Gothic" pitchFamily="34" charset="0"/>
                <a:cs typeface="Century Gothic" pitchFamily="34" charset="0"/>
              </a:rPr>
              <a:t>Pre-conversion Integrity Report</a:t>
            </a:r>
            <a:endParaRPr lang="en-US" sz="2000" dirty="0" smtClean="0">
              <a:latin typeface="Century Gothic" pitchFamily="34" charset="0"/>
              <a:cs typeface="Century Gothic" pitchFamily="34" charset="0"/>
            </a:endParaRPr>
          </a:p>
          <a:p>
            <a:pPr eaLnBrk="1" hangingPunct="1">
              <a:lnSpc>
                <a:spcPct val="80000"/>
              </a:lnSpc>
              <a:spcAft>
                <a:spcPct val="25000"/>
              </a:spcAft>
            </a:pPr>
            <a:r>
              <a:rPr lang="en-US" sz="2400" dirty="0" smtClean="0">
                <a:latin typeface="Century Gothic" pitchFamily="34" charset="0"/>
                <a:cs typeface="Century Gothic" pitchFamily="34" charset="0"/>
              </a:rPr>
              <a:t>Rerun Data Preparation Report</a:t>
            </a:r>
          </a:p>
          <a:p>
            <a:pPr eaLnBrk="1" hangingPunct="1">
              <a:lnSpc>
                <a:spcPct val="80000"/>
              </a:lnSpc>
              <a:spcAft>
                <a:spcPct val="25000"/>
              </a:spcAft>
            </a:pPr>
            <a:r>
              <a:rPr lang="en-US" sz="2400" dirty="0" smtClean="0">
                <a:latin typeface="Century Gothic" pitchFamily="34" charset="0"/>
                <a:cs typeface="Century Gothic" pitchFamily="34" charset="0"/>
              </a:rPr>
              <a:t>Run standard period closing reports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noChangeArrowheads="1"/>
          </p:cNvSpPr>
          <p:nvPr>
            <p:ph type="title" idx="4294967295"/>
          </p:nvPr>
        </p:nvSpPr>
        <p:spPr>
          <a:xfrm>
            <a:off x="323850" y="3810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28674" name="Rectangle 3"/>
          <p:cNvSpPr>
            <a:spLocks noGrp="1" noChangeArrowheads="1"/>
          </p:cNvSpPr>
          <p:nvPr>
            <p:ph type="body" idx="4294967295"/>
          </p:nvPr>
        </p:nvSpPr>
        <p:spPr>
          <a:xfrm>
            <a:off x="381000" y="1143000"/>
            <a:ext cx="8534400" cy="5135563"/>
          </a:xfrm>
        </p:spPr>
        <p:txBody>
          <a:bodyPr tIns="91440" bIns="91440"/>
          <a:lstStyle/>
          <a:p>
            <a:pPr eaLnBrk="1" hangingPunct="1">
              <a:lnSpc>
                <a:spcPct val="80000"/>
              </a:lnSpc>
              <a:spcAft>
                <a:spcPct val="25000"/>
              </a:spcAft>
            </a:pPr>
            <a:r>
              <a:rPr lang="en-US" b="1" dirty="0" smtClean="0">
                <a:latin typeface="Century Gothic" pitchFamily="34" charset="0"/>
                <a:cs typeface="Century Gothic" pitchFamily="34" charset="0"/>
              </a:rPr>
              <a:t>Table Extension Domain Utilities </a:t>
            </a:r>
            <a:r>
              <a:rPr lang="en-US" sz="2000" dirty="0" smtClean="0">
                <a:latin typeface="Century Gothic" pitchFamily="34" charset="0"/>
                <a:cs typeface="Century Gothic" pitchFamily="34" charset="0"/>
              </a:rPr>
              <a:t>(eB2.1 and above, including Standard Edition)</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noChangeArrowheads="1"/>
          </p:cNvSpPr>
          <p:nvPr>
            <p:ph type="title" idx="4294967295"/>
          </p:nvPr>
        </p:nvSpPr>
        <p:spPr>
          <a:xfrm>
            <a:off x="333375" y="314325"/>
            <a:ext cx="6858000" cy="533400"/>
          </a:xfrm>
        </p:spPr>
        <p:txBody>
          <a:bodyPr anchor="b"/>
          <a:lstStyle/>
          <a:p>
            <a:pPr eaLnBrk="1" hangingPunct="1"/>
            <a:r>
              <a:rPr lang="en-US" dirty="0" smtClean="0">
                <a:solidFill>
                  <a:schemeClr val="tx1"/>
                </a:solidFill>
                <a:latin typeface="Century Gothic" pitchFamily="34" charset="0"/>
                <a:cs typeface="Century Gothic" pitchFamily="34" charset="0"/>
              </a:rPr>
              <a:t>Table Extension Domain Utilities</a:t>
            </a:r>
          </a:p>
        </p:txBody>
      </p:sp>
      <p:sp>
        <p:nvSpPr>
          <p:cNvPr id="30722" name="Rectangle 3"/>
          <p:cNvSpPr>
            <a:spLocks noGrp="1" noChangeArrowheads="1"/>
          </p:cNvSpPr>
          <p:nvPr>
            <p:ph type="body" idx="4294967295"/>
          </p:nvPr>
        </p:nvSpPr>
        <p:spPr>
          <a:xfrm>
            <a:off x="381000" y="876300"/>
            <a:ext cx="8305800" cy="5583238"/>
          </a:xfrm>
        </p:spPr>
        <p:txBody>
          <a:bodyPr tIns="91440" bIns="91440"/>
          <a:lstStyle/>
          <a:p>
            <a:pPr defTabSz="590550" eaLnBrk="1" hangingPunct="1">
              <a:lnSpc>
                <a:spcPct val="95000"/>
              </a:lnSpc>
              <a:spcAft>
                <a:spcPct val="30000"/>
              </a:spcAft>
            </a:pPr>
            <a:r>
              <a:rPr lang="en-US" smtClean="0">
                <a:latin typeface="Century Gothic" pitchFamily="34" charset="0"/>
                <a:cs typeface="Century Gothic" pitchFamily="34" charset="0"/>
              </a:rPr>
              <a:t>Only required for customers converting from eB2.1 and above, including Standard Edition</a:t>
            </a:r>
          </a:p>
          <a:p>
            <a:pPr defTabSz="590550" eaLnBrk="1" hangingPunct="1">
              <a:lnSpc>
                <a:spcPct val="95000"/>
              </a:lnSpc>
              <a:spcAft>
                <a:spcPct val="30000"/>
              </a:spcAft>
            </a:pPr>
            <a:r>
              <a:rPr lang="en-US" smtClean="0">
                <a:latin typeface="Century Gothic" pitchFamily="34" charset="0"/>
                <a:cs typeface="Century Gothic" pitchFamily="34" charset="0"/>
              </a:rPr>
              <a:t>You must update selected table extension (qtbl_ext) records with domain information before running the conversion</a:t>
            </a:r>
          </a:p>
          <a:p>
            <a:pPr lvl="1" defTabSz="590550" eaLnBrk="1" hangingPunct="1">
              <a:lnSpc>
                <a:spcPct val="95000"/>
              </a:lnSpc>
            </a:pPr>
            <a:r>
              <a:rPr lang="en-US" smtClean="0">
                <a:latin typeface="Century Gothic" pitchFamily="34" charset="0"/>
                <a:cs typeface="Century Gothic" pitchFamily="34" charset="0"/>
              </a:rPr>
              <a:t>utqtabs.p  – Covers supplier lots on shippers	</a:t>
            </a:r>
          </a:p>
          <a:p>
            <a:pPr lvl="1" defTabSz="590550" eaLnBrk="1" hangingPunct="1">
              <a:lnSpc>
                <a:spcPct val="95000"/>
              </a:lnSpc>
            </a:pPr>
            <a:r>
              <a:rPr lang="en-US" smtClean="0">
                <a:latin typeface="Century Gothic" pitchFamily="34" charset="0"/>
                <a:cs typeface="Century Gothic" pitchFamily="34" charset="0"/>
              </a:rPr>
              <a:t>utqtplsd.p – Covers Expense Due account in Sales </a:t>
            </a:r>
            <a:br>
              <a:rPr lang="en-US" smtClean="0">
                <a:latin typeface="Century Gothic" pitchFamily="34" charset="0"/>
                <a:cs typeface="Century Gothic" pitchFamily="34" charset="0"/>
              </a:rPr>
            </a:br>
            <a:r>
              <a:rPr lang="en-US" smtClean="0">
                <a:latin typeface="Century Gothic" pitchFamily="34" charset="0"/>
                <a:cs typeface="Century Gothic" pitchFamily="34" charset="0"/>
              </a:rPr>
              <a:t>		  	 Account  Maintenance (1.2.17 – </a:t>
            </a:r>
            <a:br>
              <a:rPr lang="en-US" smtClean="0">
                <a:latin typeface="Century Gothic" pitchFamily="34" charset="0"/>
                <a:cs typeface="Century Gothic" pitchFamily="34" charset="0"/>
              </a:rPr>
            </a:br>
            <a:r>
              <a:rPr lang="en-US" smtClean="0">
                <a:latin typeface="Century Gothic" pitchFamily="34" charset="0"/>
                <a:cs typeface="Century Gothic" pitchFamily="34" charset="0"/>
              </a:rPr>
              <a:t>			 ppplsmt.p)</a:t>
            </a:r>
          </a:p>
          <a:p>
            <a:pPr defTabSz="590550" eaLnBrk="1" hangingPunct="1">
              <a:lnSpc>
                <a:spcPct val="95000"/>
              </a:lnSpc>
            </a:pPr>
            <a:r>
              <a:rPr lang="en-US" smtClean="0">
                <a:latin typeface="Century Gothic" pitchFamily="34" charset="0"/>
                <a:cs typeface="Century Gothic" pitchFamily="34" charset="0"/>
              </a:rPr>
              <a:t>You must run utilities even if these features are not used</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noChangeArrowheads="1"/>
          </p:cNvSpPr>
          <p:nvPr>
            <p:ph type="title" idx="4294967295"/>
          </p:nvPr>
        </p:nvSpPr>
        <p:spPr>
          <a:xfrm>
            <a:off x="390525" y="438150"/>
            <a:ext cx="6858000" cy="533400"/>
          </a:xfrm>
        </p:spPr>
        <p:txBody>
          <a:bodyPr anchor="b"/>
          <a:lstStyle/>
          <a:p>
            <a:pPr eaLnBrk="1" hangingPunct="1"/>
            <a:r>
              <a:rPr lang="en-US" dirty="0" smtClean="0">
                <a:solidFill>
                  <a:schemeClr val="tx1"/>
                </a:solidFill>
                <a:latin typeface="Century Gothic" pitchFamily="34" charset="0"/>
                <a:cs typeface="Century Gothic" pitchFamily="34" charset="0"/>
              </a:rPr>
              <a:t>Table Extension Domain Utilities</a:t>
            </a:r>
          </a:p>
        </p:txBody>
      </p:sp>
      <p:sp>
        <p:nvSpPr>
          <p:cNvPr id="32770" name="Rectangle 3"/>
          <p:cNvSpPr>
            <a:spLocks noGrp="1" noChangeArrowheads="1"/>
          </p:cNvSpPr>
          <p:nvPr>
            <p:ph type="body" idx="4294967295"/>
          </p:nvPr>
        </p:nvSpPr>
        <p:spPr>
          <a:xfrm>
            <a:off x="381000" y="1219200"/>
            <a:ext cx="8305800" cy="5105400"/>
          </a:xfrm>
        </p:spPr>
        <p:txBody>
          <a:bodyPr tIns="91440" bIns="91440"/>
          <a:lstStyle/>
          <a:p>
            <a:pPr defTabSz="960438" eaLnBrk="1" hangingPunct="1">
              <a:spcAft>
                <a:spcPct val="30000"/>
              </a:spcAft>
            </a:pPr>
            <a:r>
              <a:rPr lang="en-US" sz="2600" dirty="0" smtClean="0">
                <a:latin typeface="Century Gothic" pitchFamily="34" charset="0"/>
                <a:cs typeface="Century Gothic" pitchFamily="34" charset="0"/>
              </a:rPr>
              <a:t>Provides simulation mode for update preview</a:t>
            </a:r>
          </a:p>
          <a:p>
            <a:pPr defTabSz="960438" eaLnBrk="1" hangingPunct="1">
              <a:spcAft>
                <a:spcPct val="30000"/>
              </a:spcAft>
            </a:pPr>
            <a:r>
              <a:rPr lang="en-US" sz="2600" dirty="0" smtClean="0">
                <a:latin typeface="Century Gothic" pitchFamily="34" charset="0"/>
                <a:cs typeface="Century Gothic" pitchFamily="34" charset="0"/>
              </a:rPr>
              <a:t>One execution of each utility processes all active domains</a:t>
            </a:r>
          </a:p>
          <a:p>
            <a:pPr defTabSz="960438" eaLnBrk="1" hangingPunct="1">
              <a:spcAft>
                <a:spcPct val="30000"/>
              </a:spcAft>
            </a:pPr>
            <a:r>
              <a:rPr lang="en-US" sz="2600" dirty="0" smtClean="0">
                <a:latin typeface="Century Gothic" pitchFamily="34" charset="0"/>
                <a:cs typeface="Century Gothic" pitchFamily="34" charset="0"/>
              </a:rPr>
              <a:t>You can only run each utility once in update mode</a:t>
            </a:r>
          </a:p>
          <a:p>
            <a:pPr defTabSz="960438" eaLnBrk="1" hangingPunct="1">
              <a:spcAft>
                <a:spcPct val="30000"/>
              </a:spcAft>
            </a:pPr>
            <a:r>
              <a:rPr lang="en-US" sz="2600" dirty="0" smtClean="0">
                <a:latin typeface="Century Gothic" pitchFamily="34" charset="0"/>
                <a:cs typeface="Century Gothic" pitchFamily="34" charset="0"/>
              </a:rPr>
              <a:t>The impact of these utilities on future transaction processing is determined by how extensively they are used. If supplier lots in shippers is used, the supplier lot is obtained from the correct domain.</a:t>
            </a:r>
          </a:p>
          <a:p>
            <a:pPr defTabSz="960438" eaLnBrk="1" hangingPunct="1">
              <a:spcAft>
                <a:spcPct val="30000"/>
              </a:spcAft>
            </a:pPr>
            <a:endParaRPr lang="en-US" dirty="0"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noChangeArrowheads="1"/>
          </p:cNvSpPr>
          <p:nvPr>
            <p:ph type="title" idx="4294967295"/>
          </p:nvPr>
        </p:nvSpPr>
        <p:spPr>
          <a:xfrm>
            <a:off x="438150" y="3810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34818" name="Rectangle 3"/>
          <p:cNvSpPr>
            <a:spLocks noGrp="1" noChangeArrowheads="1"/>
          </p:cNvSpPr>
          <p:nvPr>
            <p:ph type="body" idx="4294967295"/>
          </p:nvPr>
        </p:nvSpPr>
        <p:spPr>
          <a:xfrm>
            <a:off x="381000" y="1143000"/>
            <a:ext cx="8534400" cy="5135563"/>
          </a:xfrm>
        </p:spPr>
        <p:txBody>
          <a:bodyPr tIns="91440" bIns="91440"/>
          <a:lstStyle/>
          <a:p>
            <a:pPr eaLnBrk="1" hangingPunct="1">
              <a:spcAft>
                <a:spcPct val="25000"/>
              </a:spcAft>
            </a:pPr>
            <a:r>
              <a:rPr lang="en-US" smtClean="0">
                <a:solidFill>
                  <a:srgbClr val="B2B2B2"/>
                </a:solidFill>
                <a:latin typeface="Century Gothic" pitchFamily="34" charset="0"/>
                <a:cs typeface="Century Gothic" pitchFamily="34" charset="0"/>
              </a:rPr>
              <a:t>Table Extension Domain Utilities </a:t>
            </a:r>
            <a:r>
              <a:rPr lang="en-US" sz="2000" smtClean="0">
                <a:solidFill>
                  <a:srgbClr val="B2B2B2"/>
                </a:solidFill>
                <a:latin typeface="Century Gothic" pitchFamily="34" charset="0"/>
                <a:cs typeface="Century Gothic" pitchFamily="34" charset="0"/>
              </a:rPr>
              <a:t>(eB2.1 and above, including Standard Edition)</a:t>
            </a:r>
          </a:p>
          <a:p>
            <a:pPr eaLnBrk="1" hangingPunct="1">
              <a:spcAft>
                <a:spcPct val="25000"/>
              </a:spcAft>
            </a:pPr>
            <a:r>
              <a:rPr lang="en-US" b="1" smtClean="0">
                <a:latin typeface="Century Gothic" pitchFamily="34" charset="0"/>
                <a:cs typeface="Century Gothic" pitchFamily="34" charset="0"/>
              </a:rPr>
              <a:t>GL Transaction Consolidation </a:t>
            </a:r>
            <a:r>
              <a:rPr lang="en-US" sz="2400" b="1" smtClean="0">
                <a:latin typeface="Century Gothic" pitchFamily="34" charset="0"/>
                <a:cs typeface="Century Gothic" pitchFamily="34" charset="0"/>
              </a:rPr>
              <a:t>(optional)</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a:spLocks noGrp="1" noChangeArrowheads="1"/>
          </p:cNvSpPr>
          <p:nvPr>
            <p:ph type="title" idx="4294967295"/>
          </p:nvPr>
        </p:nvSpPr>
        <p:spPr>
          <a:xfrm>
            <a:off x="381000" y="4286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36866" name="Rectangle 3"/>
          <p:cNvSpPr>
            <a:spLocks noGrp="1" noChangeArrowheads="1"/>
          </p:cNvSpPr>
          <p:nvPr>
            <p:ph type="body" idx="4294967295"/>
          </p:nvPr>
        </p:nvSpPr>
        <p:spPr>
          <a:xfrm>
            <a:off x="381000" y="1143000"/>
            <a:ext cx="8534400" cy="5135563"/>
          </a:xfrm>
        </p:spPr>
        <p:txBody>
          <a:bodyPr tIns="91440" bIns="91440"/>
          <a:lstStyle/>
          <a:p>
            <a:pPr eaLnBrk="1" hangingPunct="1">
              <a:spcAft>
                <a:spcPct val="25000"/>
              </a:spcAft>
            </a:pPr>
            <a:r>
              <a:rPr lang="en-US" b="1" smtClean="0">
                <a:latin typeface="Century Gothic" pitchFamily="34" charset="0"/>
                <a:cs typeface="Century Gothic" pitchFamily="34" charset="0"/>
              </a:rPr>
              <a:t>GL Transaction Consolidation</a:t>
            </a:r>
          </a:p>
          <a:p>
            <a:pPr lvl="1" eaLnBrk="1" hangingPunct="1"/>
            <a:r>
              <a:rPr lang="en-US" smtClean="0">
                <a:latin typeface="Century Gothic" pitchFamily="34" charset="0"/>
                <a:cs typeface="Century Gothic" pitchFamily="34" charset="0"/>
              </a:rPr>
              <a:t>Be careful with this! Do it by period, not account, and preferably by month as opposed to by year. If done by year, any given account will have an opening balance but zero period amount for any period other than the period for the consolidation effective date.</a:t>
            </a:r>
          </a:p>
          <a:p>
            <a:pPr eaLnBrk="1" hangingPunct="1">
              <a:spcAft>
                <a:spcPct val="25000"/>
              </a:spcAft>
              <a:buFont typeface="Arial" charset="0"/>
              <a:buNone/>
            </a:pPr>
            <a:endParaRPr lang="en-US" b="1"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8913" name="Rectangle 2"/>
          <p:cNvSpPr>
            <a:spLocks noGrp="1" noChangeArrowheads="1"/>
          </p:cNvSpPr>
          <p:nvPr>
            <p:ph type="title" idx="4294967295"/>
          </p:nvPr>
        </p:nvSpPr>
        <p:spPr>
          <a:xfrm>
            <a:off x="390525" y="3429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38914" name="Rectangle 3"/>
          <p:cNvSpPr>
            <a:spLocks noGrp="1" noChangeArrowheads="1"/>
          </p:cNvSpPr>
          <p:nvPr>
            <p:ph type="body" idx="4294967295"/>
          </p:nvPr>
        </p:nvSpPr>
        <p:spPr>
          <a:xfrm>
            <a:off x="381000" y="1143000"/>
            <a:ext cx="8534400" cy="5164138"/>
          </a:xfrm>
        </p:spPr>
        <p:txBody>
          <a:bodyPr tIns="91440" bIns="91440"/>
          <a:lstStyle/>
          <a:p>
            <a:pPr eaLnBrk="1" hangingPunct="1">
              <a:lnSpc>
                <a:spcPct val="80000"/>
              </a:lnSpc>
              <a:spcAft>
                <a:spcPct val="25000"/>
              </a:spcAft>
            </a:pPr>
            <a:r>
              <a:rPr lang="en-US" smtClean="0">
                <a:solidFill>
                  <a:srgbClr val="B2B2B2"/>
                </a:solidFill>
                <a:latin typeface="Century Gothic" pitchFamily="34" charset="0"/>
                <a:cs typeface="Century Gothic" pitchFamily="34" charset="0"/>
              </a:rPr>
              <a:t>Table Extension Domain Utilities </a:t>
            </a:r>
            <a:r>
              <a:rPr lang="en-US" sz="2000" smtClean="0">
                <a:solidFill>
                  <a:srgbClr val="B2B2B2"/>
                </a:solidFill>
                <a:latin typeface="Century Gothic" pitchFamily="34" charset="0"/>
                <a:cs typeface="Century Gothic" pitchFamily="34" charset="0"/>
              </a:rPr>
              <a:t>(eB2.1 and above, including Standard Edition)</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GL Transaction Consolidation </a:t>
            </a:r>
            <a:r>
              <a:rPr lang="en-US" sz="2000" smtClean="0">
                <a:solidFill>
                  <a:srgbClr val="B2B2B2"/>
                </a:solidFill>
                <a:latin typeface="Century Gothic" pitchFamily="34" charset="0"/>
                <a:cs typeface="Century Gothic" pitchFamily="34" charset="0"/>
              </a:rPr>
              <a:t>(optional)</a:t>
            </a:r>
          </a:p>
          <a:p>
            <a:pPr eaLnBrk="1" hangingPunct="1">
              <a:lnSpc>
                <a:spcPct val="80000"/>
              </a:lnSpc>
              <a:spcAft>
                <a:spcPct val="25000"/>
              </a:spcAft>
            </a:pPr>
            <a:r>
              <a:rPr lang="en-US" b="1" smtClean="0">
                <a:latin typeface="Century Gothic" pitchFamily="34" charset="0"/>
                <a:cs typeface="Century Gothic" pitchFamily="34" charset="0"/>
              </a:rPr>
              <a:t>Archive/Delete transaction data </a:t>
            </a:r>
            <a:r>
              <a:rPr lang="en-US" sz="2000" b="1" smtClean="0">
                <a:latin typeface="Century Gothic" pitchFamily="34" charset="0"/>
                <a:cs typeface="Century Gothic" pitchFamily="34" charset="0"/>
              </a:rPr>
              <a:t>(optional)</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61" name="Rectangle 2"/>
          <p:cNvSpPr>
            <a:spLocks noGrp="1" noChangeArrowheads="1"/>
          </p:cNvSpPr>
          <p:nvPr>
            <p:ph type="title" idx="4294967295"/>
          </p:nvPr>
        </p:nvSpPr>
        <p:spPr>
          <a:xfrm>
            <a:off x="361950" y="36195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40962" name="Rectangle 3"/>
          <p:cNvSpPr>
            <a:spLocks noGrp="1" noChangeArrowheads="1"/>
          </p:cNvSpPr>
          <p:nvPr>
            <p:ph type="body" idx="4294967295"/>
          </p:nvPr>
        </p:nvSpPr>
        <p:spPr>
          <a:xfrm>
            <a:off x="381000" y="1143000"/>
            <a:ext cx="8534400" cy="5087938"/>
          </a:xfrm>
        </p:spPr>
        <p:txBody>
          <a:bodyPr tIns="91440" bIns="91440"/>
          <a:lstStyle/>
          <a:p>
            <a:pPr eaLnBrk="1" hangingPunct="1">
              <a:lnSpc>
                <a:spcPct val="80000"/>
              </a:lnSpc>
              <a:spcAft>
                <a:spcPct val="25000"/>
              </a:spcAft>
            </a:pPr>
            <a:r>
              <a:rPr lang="en-US" smtClean="0">
                <a:solidFill>
                  <a:srgbClr val="B2B2B2"/>
                </a:solidFill>
                <a:latin typeface="Century Gothic" pitchFamily="34" charset="0"/>
                <a:cs typeface="Century Gothic" pitchFamily="34" charset="0"/>
              </a:rPr>
              <a:t>Table Extension Domain Utilities </a:t>
            </a:r>
            <a:r>
              <a:rPr lang="en-US" sz="2000" smtClean="0">
                <a:solidFill>
                  <a:srgbClr val="B2B2B2"/>
                </a:solidFill>
                <a:latin typeface="Century Gothic" pitchFamily="34" charset="0"/>
                <a:cs typeface="Century Gothic" pitchFamily="34" charset="0"/>
              </a:rPr>
              <a:t>(eB2.1 and above, including Standard Edition)</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GL Transaction Consolidation </a:t>
            </a:r>
            <a:r>
              <a:rPr lang="en-US" sz="2000" smtClean="0">
                <a:solidFill>
                  <a:srgbClr val="B2B2B2"/>
                </a:solidFill>
                <a:latin typeface="Century Gothic" pitchFamily="34" charset="0"/>
                <a:cs typeface="Century Gothic" pitchFamily="34" charset="0"/>
              </a:rPr>
              <a:t>(optional)</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Archive/Delete transaction data </a:t>
            </a:r>
            <a:r>
              <a:rPr lang="en-US" sz="2000" smtClean="0">
                <a:solidFill>
                  <a:srgbClr val="B2B2B2"/>
                </a:solidFill>
                <a:latin typeface="Century Gothic" pitchFamily="34" charset="0"/>
                <a:cs typeface="Century Gothic" pitchFamily="34" charset="0"/>
              </a:rPr>
              <a:t>(optional)</a:t>
            </a:r>
          </a:p>
          <a:p>
            <a:pPr eaLnBrk="1" hangingPunct="1">
              <a:lnSpc>
                <a:spcPct val="80000"/>
              </a:lnSpc>
              <a:spcAft>
                <a:spcPct val="25000"/>
              </a:spcAft>
            </a:pPr>
            <a:r>
              <a:rPr lang="en-US" b="1" smtClean="0">
                <a:latin typeface="Century Gothic" pitchFamily="34" charset="0"/>
                <a:cs typeface="Century Gothic" pitchFamily="34" charset="0"/>
              </a:rPr>
              <a:t>Global Tax Management Conversion </a:t>
            </a:r>
            <a:r>
              <a:rPr lang="en-US" sz="2000" smtClean="0">
                <a:latin typeface="Century Gothic" pitchFamily="34" charset="0"/>
                <a:cs typeface="Century Gothic" pitchFamily="34" charset="0"/>
              </a:rPr>
              <a:t>(if pre-eB)</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noChangeArrowheads="1"/>
          </p:cNvSpPr>
          <p:nvPr>
            <p:ph type="title" idx="4294967295"/>
          </p:nvPr>
        </p:nvSpPr>
        <p:spPr>
          <a:xfrm>
            <a:off x="371475" y="36195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43010" name="Rectangle 3"/>
          <p:cNvSpPr>
            <a:spLocks noGrp="1" noChangeArrowheads="1"/>
          </p:cNvSpPr>
          <p:nvPr>
            <p:ph type="body" idx="4294967295"/>
          </p:nvPr>
        </p:nvSpPr>
        <p:spPr>
          <a:xfrm>
            <a:off x="381000" y="1143000"/>
            <a:ext cx="8534400" cy="5003800"/>
          </a:xfrm>
        </p:spPr>
        <p:txBody>
          <a:bodyPr tIns="91440" bIns="91440"/>
          <a:lstStyle/>
          <a:p>
            <a:pPr eaLnBrk="1" hangingPunct="1">
              <a:lnSpc>
                <a:spcPct val="80000"/>
              </a:lnSpc>
              <a:spcAft>
                <a:spcPct val="25000"/>
              </a:spcAft>
            </a:pPr>
            <a:r>
              <a:rPr lang="en-US" smtClean="0">
                <a:solidFill>
                  <a:srgbClr val="B2B2B2"/>
                </a:solidFill>
                <a:latin typeface="Century Gothic" pitchFamily="34" charset="0"/>
                <a:cs typeface="Century Gothic" pitchFamily="34" charset="0"/>
              </a:rPr>
              <a:t>Table Extension Domain Utilities </a:t>
            </a:r>
            <a:r>
              <a:rPr lang="en-US" sz="2000" smtClean="0">
                <a:solidFill>
                  <a:srgbClr val="B2B2B2"/>
                </a:solidFill>
                <a:latin typeface="Century Gothic" pitchFamily="34" charset="0"/>
                <a:cs typeface="Century Gothic" pitchFamily="34" charset="0"/>
              </a:rPr>
              <a:t>(eB2.1 and above, including Standard Edition)</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GL Transaction Consolidation </a:t>
            </a:r>
            <a:r>
              <a:rPr lang="en-US" sz="2000" smtClean="0">
                <a:solidFill>
                  <a:srgbClr val="B2B2B2"/>
                </a:solidFill>
                <a:latin typeface="Century Gothic" pitchFamily="34" charset="0"/>
                <a:cs typeface="Century Gothic" pitchFamily="34" charset="0"/>
              </a:rPr>
              <a:t>(optional)</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Archive/Delete transaction data </a:t>
            </a:r>
            <a:r>
              <a:rPr lang="en-US" sz="2400" smtClean="0">
                <a:solidFill>
                  <a:srgbClr val="B2B2B2"/>
                </a:solidFill>
                <a:latin typeface="Century Gothic" pitchFamily="34" charset="0"/>
                <a:cs typeface="Century Gothic" pitchFamily="34" charset="0"/>
              </a:rPr>
              <a:t>(optional)</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Global Tax Management Conversion </a:t>
            </a:r>
            <a:r>
              <a:rPr lang="en-US" sz="2400" smtClean="0">
                <a:solidFill>
                  <a:srgbClr val="B2B2B2"/>
                </a:solidFill>
                <a:latin typeface="Century Gothic" pitchFamily="34" charset="0"/>
                <a:cs typeface="Century Gothic" pitchFamily="34" charset="0"/>
              </a:rPr>
              <a:t>(if pre-eB)</a:t>
            </a:r>
            <a:endParaRPr lang="en-US" sz="210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b="1" smtClean="0">
                <a:latin typeface="Century Gothic" pitchFamily="34" charset="0"/>
                <a:cs typeface="Century Gothic" pitchFamily="34" charset="0"/>
              </a:rPr>
              <a:t>Employee Entity Utility</a:t>
            </a:r>
            <a:endParaRPr lang="en-US" sz="2400" b="1"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2"/>
          <p:cNvSpPr>
            <a:spLocks noGrp="1" noChangeArrowheads="1"/>
          </p:cNvSpPr>
          <p:nvPr>
            <p:ph type="title" idx="4294967295"/>
          </p:nvPr>
        </p:nvSpPr>
        <p:spPr>
          <a:xfrm>
            <a:off x="342900" y="2762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Employee Entity Utility</a:t>
            </a:r>
          </a:p>
        </p:txBody>
      </p:sp>
      <p:sp>
        <p:nvSpPr>
          <p:cNvPr id="45058" name="Rectangle 3"/>
          <p:cNvSpPr>
            <a:spLocks noGrp="1" noChangeArrowheads="1"/>
          </p:cNvSpPr>
          <p:nvPr>
            <p:ph type="body" idx="4294967295"/>
          </p:nvPr>
        </p:nvSpPr>
        <p:spPr>
          <a:xfrm>
            <a:off x="457200" y="914400"/>
            <a:ext cx="8153400" cy="5410200"/>
          </a:xfrm>
        </p:spPr>
        <p:txBody>
          <a:bodyPr tIns="91440" bIns="91440"/>
          <a:lstStyle/>
          <a:p>
            <a:pPr eaLnBrk="1" hangingPunct="1">
              <a:lnSpc>
                <a:spcPct val="75000"/>
              </a:lnSpc>
              <a:spcAft>
                <a:spcPct val="25000"/>
              </a:spcAft>
            </a:pPr>
            <a:r>
              <a:rPr lang="en-US" sz="2400" smtClean="0">
                <a:latin typeface="Century Gothic" pitchFamily="34" charset="0"/>
                <a:cs typeface="Century Gothic" pitchFamily="34" charset="0"/>
              </a:rPr>
              <a:t>QAD EE requires every employee (emp_mstr) to have an entity code</a:t>
            </a:r>
          </a:p>
          <a:p>
            <a:pPr eaLnBrk="1" hangingPunct="1">
              <a:lnSpc>
                <a:spcPct val="75000"/>
              </a:lnSpc>
              <a:spcAft>
                <a:spcPct val="25000"/>
              </a:spcAft>
            </a:pPr>
            <a:r>
              <a:rPr lang="en-US" sz="2400" smtClean="0">
                <a:latin typeface="Century Gothic" pitchFamily="34" charset="0"/>
                <a:cs typeface="Century Gothic" pitchFamily="34" charset="0"/>
              </a:rPr>
              <a:t>This utility reports and updates employees with a user-specified entity code. Shows employees missing an entity code and employees already assigned an entity code.</a:t>
            </a:r>
          </a:p>
          <a:p>
            <a:pPr eaLnBrk="1" hangingPunct="1">
              <a:lnSpc>
                <a:spcPct val="75000"/>
              </a:lnSpc>
              <a:spcAft>
                <a:spcPct val="25000"/>
              </a:spcAft>
            </a:pPr>
            <a:r>
              <a:rPr lang="en-US" sz="2400" smtClean="0">
                <a:latin typeface="Century Gothic" pitchFamily="34" charset="0"/>
                <a:cs typeface="Century Gothic" pitchFamily="34" charset="0"/>
              </a:rPr>
              <a:t>You can run the utility for a range of employees when you must assign multiple entity codes</a:t>
            </a:r>
          </a:p>
          <a:p>
            <a:pPr eaLnBrk="1" hangingPunct="1">
              <a:lnSpc>
                <a:spcPct val="75000"/>
              </a:lnSpc>
              <a:spcAft>
                <a:spcPct val="30000"/>
              </a:spcAft>
            </a:pPr>
            <a:r>
              <a:rPr lang="en-US" sz="2400" smtClean="0">
                <a:latin typeface="Century Gothic" pitchFamily="34" charset="0"/>
                <a:cs typeface="Century Gothic" pitchFamily="34" charset="0"/>
              </a:rPr>
              <a:t>The utility provides a simulation mode that previews the effect of the update</a:t>
            </a:r>
          </a:p>
          <a:p>
            <a:pPr eaLnBrk="1" hangingPunct="1">
              <a:lnSpc>
                <a:spcPct val="75000"/>
              </a:lnSpc>
              <a:spcAft>
                <a:spcPct val="25000"/>
              </a:spcAft>
            </a:pPr>
            <a:r>
              <a:rPr lang="en-US" sz="2400" smtClean="0">
                <a:latin typeface="Century Gothic" pitchFamily="34" charset="0"/>
                <a:cs typeface="Century Gothic" pitchFamily="34" charset="0"/>
              </a:rPr>
              <a:t>For eB2.1 and above, including Standard Edition, you must run it for each active domain</a:t>
            </a:r>
          </a:p>
          <a:p>
            <a:pPr eaLnBrk="1" hangingPunct="1">
              <a:lnSpc>
                <a:spcPct val="75000"/>
              </a:lnSpc>
              <a:spcAft>
                <a:spcPct val="25000"/>
              </a:spcAft>
            </a:pPr>
            <a:r>
              <a:rPr lang="en-US" sz="2400" smtClean="0">
                <a:latin typeface="Century Gothic" pitchFamily="34" charset="0"/>
                <a:cs typeface="Century Gothic" pitchFamily="34" charset="0"/>
              </a:rPr>
              <a:t>This utility has no impact on future transactions; it updates an unused QAD reserved field in emp_mstr.</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noChangeArrowheads="1"/>
          </p:cNvSpPr>
          <p:nvPr>
            <p:ph type="title" idx="4294967295"/>
          </p:nvPr>
        </p:nvSpPr>
        <p:spPr/>
        <p:txBody>
          <a:bodyPr anchor="b"/>
          <a:lstStyle/>
          <a:p>
            <a:pPr eaLnBrk="1" hangingPunct="1"/>
            <a:r>
              <a:rPr lang="en-IE" smtClean="0">
                <a:latin typeface="Century Gothic" pitchFamily="34" charset="0"/>
                <a:cs typeface="Century Gothic" pitchFamily="34" charset="0"/>
              </a:rPr>
              <a:t>Pre-conversion Overview</a:t>
            </a:r>
            <a:endParaRPr lang="en-US" smtClean="0">
              <a:latin typeface="Century Gothic" pitchFamily="34" charset="0"/>
              <a:cs typeface="Century Gothic" pitchFamily="34" charset="0"/>
            </a:endParaRPr>
          </a:p>
        </p:txBody>
      </p:sp>
      <p:sp>
        <p:nvSpPr>
          <p:cNvPr id="15362" name="Rectangle 3"/>
          <p:cNvSpPr>
            <a:spLocks noGrp="1" noChangeArrowheads="1"/>
          </p:cNvSpPr>
          <p:nvPr>
            <p:ph type="body" idx="4294967295"/>
          </p:nvPr>
        </p:nvSpPr>
        <p:spPr/>
        <p:txBody>
          <a:bodyPr tIns="91440" bIns="91440"/>
          <a:lstStyle/>
          <a:p>
            <a:pPr eaLnBrk="1" hangingPunct="1"/>
            <a:r>
              <a:rPr lang="en-IE" smtClean="0">
                <a:latin typeface="Century Gothic" pitchFamily="34" charset="0"/>
                <a:cs typeface="Century Gothic" pitchFamily="34" charset="0"/>
              </a:rPr>
              <a:t>Pre-conversion activities prepare the source database for conversion by correcting the following types of issues:</a:t>
            </a:r>
          </a:p>
          <a:p>
            <a:pPr lvl="1" eaLnBrk="1" hangingPunct="1"/>
            <a:r>
              <a:rPr lang="en-US" smtClean="0">
                <a:latin typeface="Century Gothic" pitchFamily="34" charset="0"/>
                <a:cs typeface="Century Gothic" pitchFamily="34" charset="0"/>
              </a:rPr>
              <a:t>Data that is missing from the old Financials, but required in QAD EE Financials</a:t>
            </a:r>
          </a:p>
          <a:p>
            <a:pPr lvl="1" eaLnBrk="1" hangingPunct="1"/>
            <a:r>
              <a:rPr lang="en-US" smtClean="0">
                <a:latin typeface="Century Gothic" pitchFamily="34" charset="0"/>
                <a:cs typeface="Century Gothic" pitchFamily="34" charset="0"/>
              </a:rPr>
              <a:t>Data that exists in the old Financials, but is not allowed in the same state in QAD EE Financials</a:t>
            </a:r>
          </a:p>
          <a:p>
            <a:pPr lvl="1" eaLnBrk="1" hangingPunct="1"/>
            <a:r>
              <a:rPr lang="en-US" smtClean="0">
                <a:latin typeface="Century Gothic" pitchFamily="34" charset="0"/>
                <a:cs typeface="Century Gothic" pitchFamily="34" charset="0"/>
              </a:rPr>
              <a:t>Data that is invalid in both the old and new Financials</a:t>
            </a:r>
            <a:endParaRPr lang="en-IE" smtClean="0">
              <a:latin typeface="Century Gothic" pitchFamily="34" charset="0"/>
              <a:cs typeface="Century Gothic" pitchFamily="34" charset="0"/>
            </a:endParaRPr>
          </a:p>
          <a:p>
            <a:pPr lvl="2" eaLnBrk="1" hangingPunct="1">
              <a:buFont typeface="Arial" charset="0"/>
              <a:buNone/>
            </a:pPr>
            <a:endParaRPr lang="en-IE" smtClean="0">
              <a:solidFill>
                <a:srgbClr val="FF0000"/>
              </a:solidFill>
              <a:latin typeface="Century Gothic" pitchFamily="34" charset="0"/>
              <a:cs typeface="Century Gothic" pitchFamily="34" charset="0"/>
            </a:endParaRPr>
          </a:p>
          <a:p>
            <a:pPr lvl="1" eaLnBrk="1" hangingPunct="1"/>
            <a:endParaRPr lang="en-IE"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noChangeArrowheads="1"/>
          </p:cNvSpPr>
          <p:nvPr>
            <p:ph type="title" idx="4294967295"/>
          </p:nvPr>
        </p:nvSpPr>
        <p:spPr>
          <a:xfrm>
            <a:off x="314325" y="3143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Employee Entity Utility</a:t>
            </a:r>
          </a:p>
        </p:txBody>
      </p:sp>
      <p:sp>
        <p:nvSpPr>
          <p:cNvPr id="47106" name="Rectangle 3"/>
          <p:cNvSpPr>
            <a:spLocks noGrp="1" noChangeArrowheads="1"/>
          </p:cNvSpPr>
          <p:nvPr>
            <p:ph type="body" idx="4294967295"/>
          </p:nvPr>
        </p:nvSpPr>
        <p:spPr>
          <a:xfrm>
            <a:off x="352425" y="904875"/>
            <a:ext cx="8791575" cy="1543050"/>
          </a:xfrm>
        </p:spPr>
        <p:txBody>
          <a:bodyPr tIns="91440" bIns="91440"/>
          <a:lstStyle/>
          <a:p>
            <a:pPr eaLnBrk="1" hangingPunct="1">
              <a:lnSpc>
                <a:spcPct val="75000"/>
              </a:lnSpc>
              <a:spcAft>
                <a:spcPct val="25000"/>
              </a:spcAft>
            </a:pPr>
            <a:r>
              <a:rPr lang="en-US" sz="2500" smtClean="0">
                <a:latin typeface="Century Gothic" pitchFamily="34" charset="0"/>
                <a:cs typeface="Century Gothic" pitchFamily="34" charset="0"/>
              </a:rPr>
              <a:t>Type uxempent.p at any MFG/PRO menu command line</a:t>
            </a:r>
          </a:p>
          <a:p>
            <a:pPr eaLnBrk="1" hangingPunct="1">
              <a:lnSpc>
                <a:spcPct val="75000"/>
              </a:lnSpc>
              <a:spcAft>
                <a:spcPct val="25000"/>
              </a:spcAft>
            </a:pPr>
            <a:r>
              <a:rPr lang="en-US" sz="2500" smtClean="0">
                <a:latin typeface="Century Gothic" pitchFamily="34" charset="0"/>
                <a:cs typeface="Century Gothic" pitchFamily="34" charset="0"/>
              </a:rPr>
              <a:t>Report name is </a:t>
            </a:r>
            <a:br>
              <a:rPr lang="en-US" sz="2500" smtClean="0">
                <a:latin typeface="Century Gothic" pitchFamily="34" charset="0"/>
                <a:cs typeface="Century Gothic" pitchFamily="34" charset="0"/>
              </a:rPr>
            </a:br>
            <a:r>
              <a:rPr lang="en-US" sz="2500" smtClean="0">
                <a:latin typeface="Century Gothic" pitchFamily="34" charset="0"/>
                <a:cs typeface="Century Gothic" pitchFamily="34" charset="0"/>
              </a:rPr>
              <a:t>uxempent-&lt;</a:t>
            </a:r>
            <a:r>
              <a:rPr lang="en-US" sz="2500" i="1" smtClean="0">
                <a:latin typeface="Century Gothic" pitchFamily="34" charset="0"/>
                <a:cs typeface="Century Gothic" pitchFamily="34" charset="0"/>
              </a:rPr>
              <a:t>dbname&gt;-&lt;domain&gt;-</a:t>
            </a:r>
            <a:r>
              <a:rPr lang="en-US" sz="2500" smtClean="0">
                <a:latin typeface="Century Gothic" pitchFamily="34" charset="0"/>
                <a:cs typeface="Century Gothic" pitchFamily="34" charset="0"/>
              </a:rPr>
              <a:t>&lt;</a:t>
            </a:r>
            <a:r>
              <a:rPr lang="en-US" sz="2500" i="1" smtClean="0">
                <a:latin typeface="Century Gothic" pitchFamily="34" charset="0"/>
                <a:cs typeface="Century Gothic" pitchFamily="34" charset="0"/>
              </a:rPr>
              <a:t>date&gt;_&lt;time</a:t>
            </a:r>
            <a:r>
              <a:rPr lang="en-US" sz="2500" smtClean="0">
                <a:latin typeface="Century Gothic" pitchFamily="34" charset="0"/>
                <a:cs typeface="Century Gothic" pitchFamily="34" charset="0"/>
              </a:rPr>
              <a:t>&gt;.prn</a:t>
            </a:r>
          </a:p>
        </p:txBody>
      </p:sp>
      <p:pic>
        <p:nvPicPr>
          <p:cNvPr id="47107" name="Picture 4"/>
          <p:cNvPicPr>
            <a:picLocks noChangeAspect="1" noChangeArrowheads="1"/>
          </p:cNvPicPr>
          <p:nvPr/>
        </p:nvPicPr>
        <p:blipFill>
          <a:blip r:embed="rId3"/>
          <a:srcRect/>
          <a:stretch>
            <a:fillRect/>
          </a:stretch>
        </p:blipFill>
        <p:spPr bwMode="auto">
          <a:xfrm>
            <a:off x="228600" y="2466975"/>
            <a:ext cx="8382000" cy="385762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2"/>
          <p:cNvSpPr>
            <a:spLocks noGrp="1" noChangeArrowheads="1"/>
          </p:cNvSpPr>
          <p:nvPr>
            <p:ph type="title" idx="4294967295"/>
          </p:nvPr>
        </p:nvSpPr>
        <p:spPr>
          <a:xfrm>
            <a:off x="381000" y="3524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49154" name="Rectangle 3"/>
          <p:cNvSpPr>
            <a:spLocks noGrp="1" noChangeArrowheads="1"/>
          </p:cNvSpPr>
          <p:nvPr>
            <p:ph type="body" idx="4294967295"/>
          </p:nvPr>
        </p:nvSpPr>
        <p:spPr>
          <a:xfrm>
            <a:off x="381000" y="1143000"/>
            <a:ext cx="8534400" cy="5126038"/>
          </a:xfrm>
        </p:spPr>
        <p:txBody>
          <a:bodyPr tIns="91440" bIns="91440"/>
          <a:lstStyle/>
          <a:p>
            <a:pPr eaLnBrk="1" hangingPunct="1">
              <a:lnSpc>
                <a:spcPct val="80000"/>
              </a:lnSpc>
              <a:spcAft>
                <a:spcPct val="25000"/>
              </a:spcAft>
            </a:pPr>
            <a:r>
              <a:rPr lang="en-US" dirty="0" smtClean="0">
                <a:solidFill>
                  <a:srgbClr val="B2B2B2"/>
                </a:solidFill>
                <a:latin typeface="Century Gothic" pitchFamily="34" charset="0"/>
                <a:cs typeface="Century Gothic" pitchFamily="34" charset="0"/>
              </a:rPr>
              <a:t>Table Extension Domain Utilities </a:t>
            </a:r>
            <a:r>
              <a:rPr lang="en-US" sz="2400" dirty="0" smtClean="0">
                <a:solidFill>
                  <a:srgbClr val="B2B2B2"/>
                </a:solidFill>
                <a:latin typeface="Century Gothic" pitchFamily="34" charset="0"/>
                <a:cs typeface="Century Gothic" pitchFamily="34" charset="0"/>
              </a:rPr>
              <a:t>(eB2.1 and above, including Standard Edition)</a:t>
            </a:r>
          </a:p>
          <a:p>
            <a:pPr eaLnBrk="1" hangingPunct="1">
              <a:lnSpc>
                <a:spcPct val="80000"/>
              </a:lnSpc>
              <a:spcAft>
                <a:spcPct val="25000"/>
              </a:spcAft>
            </a:pPr>
            <a:r>
              <a:rPr lang="en-US" dirty="0" smtClean="0">
                <a:solidFill>
                  <a:srgbClr val="B2B2B2"/>
                </a:solidFill>
                <a:latin typeface="Century Gothic" pitchFamily="34" charset="0"/>
                <a:cs typeface="Century Gothic" pitchFamily="34" charset="0"/>
              </a:rPr>
              <a:t>GL Transaction Consolidation </a:t>
            </a:r>
            <a:r>
              <a:rPr lang="en-US" sz="2400" dirty="0" smtClean="0">
                <a:solidFill>
                  <a:srgbClr val="B2B2B2"/>
                </a:solidFill>
                <a:latin typeface="Century Gothic" pitchFamily="34" charset="0"/>
                <a:cs typeface="Century Gothic" pitchFamily="34" charset="0"/>
              </a:rPr>
              <a:t>(optional)</a:t>
            </a:r>
          </a:p>
          <a:p>
            <a:pPr eaLnBrk="1" hangingPunct="1">
              <a:lnSpc>
                <a:spcPct val="80000"/>
              </a:lnSpc>
              <a:spcAft>
                <a:spcPct val="25000"/>
              </a:spcAft>
            </a:pPr>
            <a:r>
              <a:rPr lang="en-US" dirty="0" smtClean="0">
                <a:solidFill>
                  <a:srgbClr val="B2B2B2"/>
                </a:solidFill>
                <a:latin typeface="Century Gothic" pitchFamily="34" charset="0"/>
                <a:cs typeface="Century Gothic" pitchFamily="34" charset="0"/>
              </a:rPr>
              <a:t>Archive/Delete transaction data </a:t>
            </a:r>
            <a:r>
              <a:rPr lang="en-US" sz="2400" dirty="0" smtClean="0">
                <a:solidFill>
                  <a:srgbClr val="B2B2B2"/>
                </a:solidFill>
                <a:latin typeface="Century Gothic" pitchFamily="34" charset="0"/>
                <a:cs typeface="Century Gothic" pitchFamily="34" charset="0"/>
              </a:rPr>
              <a:t>(optional)</a:t>
            </a:r>
          </a:p>
          <a:p>
            <a:pPr eaLnBrk="1" hangingPunct="1">
              <a:lnSpc>
                <a:spcPct val="80000"/>
              </a:lnSpc>
              <a:spcAft>
                <a:spcPct val="25000"/>
              </a:spcAft>
            </a:pPr>
            <a:r>
              <a:rPr lang="en-US" dirty="0" smtClean="0">
                <a:solidFill>
                  <a:srgbClr val="B2B2B2"/>
                </a:solidFill>
                <a:latin typeface="Century Gothic" pitchFamily="34" charset="0"/>
                <a:cs typeface="Century Gothic" pitchFamily="34" charset="0"/>
              </a:rPr>
              <a:t>Global Tax Management Conversion </a:t>
            </a:r>
            <a:r>
              <a:rPr lang="en-US" sz="2400" dirty="0" smtClean="0">
                <a:solidFill>
                  <a:srgbClr val="B2B2B2"/>
                </a:solidFill>
                <a:latin typeface="Century Gothic" pitchFamily="34" charset="0"/>
                <a:cs typeface="Century Gothic" pitchFamily="34" charset="0"/>
              </a:rPr>
              <a:t>(if pre-</a:t>
            </a:r>
            <a:r>
              <a:rPr lang="en-US" sz="2400" dirty="0" err="1" smtClean="0">
                <a:solidFill>
                  <a:srgbClr val="B2B2B2"/>
                </a:solidFill>
                <a:latin typeface="Century Gothic" pitchFamily="34" charset="0"/>
                <a:cs typeface="Century Gothic" pitchFamily="34" charset="0"/>
              </a:rPr>
              <a:t>eB</a:t>
            </a:r>
            <a:r>
              <a:rPr lang="en-US" sz="2400" dirty="0" smtClean="0">
                <a:solidFill>
                  <a:srgbClr val="B2B2B2"/>
                </a:solidFill>
                <a:latin typeface="Century Gothic" pitchFamily="34" charset="0"/>
                <a:cs typeface="Century Gothic" pitchFamily="34" charset="0"/>
              </a:rPr>
              <a:t>)</a:t>
            </a:r>
            <a:endParaRPr lang="en-US" sz="2100" dirty="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dirty="0" smtClean="0">
                <a:solidFill>
                  <a:srgbClr val="B2B2B2"/>
                </a:solidFill>
                <a:latin typeface="Century Gothic" pitchFamily="34" charset="0"/>
                <a:cs typeface="Century Gothic" pitchFamily="34" charset="0"/>
              </a:rPr>
              <a:t>Employee Entity Utility</a:t>
            </a:r>
          </a:p>
          <a:p>
            <a:pPr eaLnBrk="1" hangingPunct="1">
              <a:lnSpc>
                <a:spcPct val="80000"/>
              </a:lnSpc>
              <a:spcAft>
                <a:spcPct val="25000"/>
              </a:spcAft>
            </a:pPr>
            <a:r>
              <a:rPr lang="en-US" b="1" dirty="0" smtClean="0">
                <a:latin typeface="Century Gothic" pitchFamily="34" charset="0"/>
                <a:cs typeface="Century Gothic" pitchFamily="34" charset="0"/>
              </a:rPr>
              <a:t>End User Contact Utility</a:t>
            </a:r>
            <a:endParaRPr lang="en-US" sz="2400" b="1" dirty="0"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2"/>
          <p:cNvSpPr>
            <a:spLocks noGrp="1" noChangeArrowheads="1"/>
          </p:cNvSpPr>
          <p:nvPr>
            <p:ph type="title" idx="4294967295"/>
          </p:nvPr>
        </p:nvSpPr>
        <p:spPr>
          <a:xfrm>
            <a:off x="352425" y="295275"/>
            <a:ext cx="6934200" cy="533400"/>
          </a:xfrm>
        </p:spPr>
        <p:txBody>
          <a:bodyPr anchor="b"/>
          <a:lstStyle/>
          <a:p>
            <a:pPr eaLnBrk="1" hangingPunct="1"/>
            <a:r>
              <a:rPr lang="en-US" dirty="0" smtClean="0">
                <a:solidFill>
                  <a:schemeClr val="tx1"/>
                </a:solidFill>
                <a:latin typeface="Century Gothic" pitchFamily="34" charset="0"/>
                <a:cs typeface="Century Gothic" pitchFamily="34" charset="0"/>
              </a:rPr>
              <a:t>End User Contact Utility</a:t>
            </a:r>
          </a:p>
        </p:txBody>
      </p:sp>
      <p:sp>
        <p:nvSpPr>
          <p:cNvPr id="51202" name="Rectangle 3"/>
          <p:cNvSpPr>
            <a:spLocks noGrp="1" noChangeArrowheads="1"/>
          </p:cNvSpPr>
          <p:nvPr>
            <p:ph type="body" idx="4294967295"/>
          </p:nvPr>
        </p:nvSpPr>
        <p:spPr>
          <a:xfrm>
            <a:off x="381000" y="904875"/>
            <a:ext cx="8763000" cy="5507038"/>
          </a:xfrm>
        </p:spPr>
        <p:txBody>
          <a:bodyPr tIns="91440" bIns="91440"/>
          <a:lstStyle/>
          <a:p>
            <a:pPr eaLnBrk="1" hangingPunct="1">
              <a:lnSpc>
                <a:spcPct val="80000"/>
              </a:lnSpc>
              <a:spcAft>
                <a:spcPct val="30000"/>
              </a:spcAft>
            </a:pPr>
            <a:r>
              <a:rPr lang="en-US" sz="2400" dirty="0" smtClean="0">
                <a:latin typeface="Century Gothic" pitchFamily="34" charset="0"/>
                <a:cs typeface="Century Gothic" pitchFamily="34" charset="0"/>
              </a:rPr>
              <a:t>QAD EE requires every end user (</a:t>
            </a:r>
            <a:r>
              <a:rPr lang="en-US" sz="2400" dirty="0" err="1" smtClean="0">
                <a:latin typeface="Century Gothic" pitchFamily="34" charset="0"/>
                <a:cs typeface="Century Gothic" pitchFamily="34" charset="0"/>
              </a:rPr>
              <a:t>eu_addr</a:t>
            </a:r>
            <a:r>
              <a:rPr lang="en-US" sz="2400" dirty="0" smtClean="0">
                <a:latin typeface="Century Gothic" pitchFamily="34" charset="0"/>
                <a:cs typeface="Century Gothic" pitchFamily="34" charset="0"/>
              </a:rPr>
              <a:t>) to have a single primary contact with a unique contact name</a:t>
            </a:r>
          </a:p>
          <a:p>
            <a:pPr eaLnBrk="1" hangingPunct="1">
              <a:lnSpc>
                <a:spcPct val="80000"/>
              </a:lnSpc>
              <a:spcAft>
                <a:spcPct val="30000"/>
              </a:spcAft>
            </a:pPr>
            <a:r>
              <a:rPr lang="en-US" sz="2400" dirty="0" smtClean="0">
                <a:latin typeface="Century Gothic" pitchFamily="34" charset="0"/>
                <a:cs typeface="Century Gothic" pitchFamily="34" charset="0"/>
              </a:rPr>
              <a:t>This utility reports and updates end users missing a contact name or primary contact when possible. Some errors must be manually corrected through End User Maintenance (11.9.1 – </a:t>
            </a:r>
            <a:r>
              <a:rPr lang="en-US" sz="2400" dirty="0" err="1" smtClean="0">
                <a:latin typeface="Century Gothic" pitchFamily="34" charset="0"/>
                <a:cs typeface="Century Gothic" pitchFamily="34" charset="0"/>
              </a:rPr>
              <a:t>adeumt.p</a:t>
            </a:r>
            <a:r>
              <a:rPr lang="en-US" sz="2400" dirty="0" smtClean="0">
                <a:latin typeface="Century Gothic" pitchFamily="34" charset="0"/>
                <a:cs typeface="Century Gothic" pitchFamily="34" charset="0"/>
              </a:rPr>
              <a:t>)</a:t>
            </a:r>
          </a:p>
          <a:p>
            <a:pPr eaLnBrk="1" hangingPunct="1">
              <a:lnSpc>
                <a:spcPct val="80000"/>
              </a:lnSpc>
              <a:spcAft>
                <a:spcPct val="30000"/>
              </a:spcAft>
            </a:pPr>
            <a:r>
              <a:rPr lang="en-US" sz="2400" dirty="0" smtClean="0">
                <a:latin typeface="Century Gothic" pitchFamily="34" charset="0"/>
                <a:cs typeface="Century Gothic" pitchFamily="34" charset="0"/>
              </a:rPr>
              <a:t>The utility lists end users with duplicate contact names, multiple primary contacts, or end users missing contacts</a:t>
            </a:r>
          </a:p>
          <a:p>
            <a:pPr eaLnBrk="1" hangingPunct="1">
              <a:lnSpc>
                <a:spcPct val="80000"/>
              </a:lnSpc>
              <a:spcAft>
                <a:spcPct val="30000"/>
              </a:spcAft>
            </a:pPr>
            <a:r>
              <a:rPr lang="en-US" sz="2400" dirty="0" smtClean="0">
                <a:latin typeface="Century Gothic" pitchFamily="34" charset="0"/>
                <a:cs typeface="Century Gothic" pitchFamily="34" charset="0"/>
              </a:rPr>
              <a:t>The utility provides a simulation mode to preview the effect of the update</a:t>
            </a:r>
          </a:p>
          <a:p>
            <a:pPr eaLnBrk="1" hangingPunct="1">
              <a:lnSpc>
                <a:spcPct val="80000"/>
              </a:lnSpc>
              <a:spcAft>
                <a:spcPct val="30000"/>
              </a:spcAft>
            </a:pPr>
            <a:r>
              <a:rPr lang="en-US" sz="2400" dirty="0" smtClean="0">
                <a:latin typeface="Century Gothic" pitchFamily="34" charset="0"/>
                <a:cs typeface="Century Gothic" pitchFamily="34" charset="0"/>
              </a:rPr>
              <a:t>For eB2.1 and above, including Standard Edition, one execution processes all active domains</a:t>
            </a:r>
          </a:p>
          <a:p>
            <a:pPr>
              <a:lnSpc>
                <a:spcPct val="80000"/>
              </a:lnSpc>
            </a:pPr>
            <a:r>
              <a:rPr lang="en-US" sz="2400" dirty="0" smtClean="0">
                <a:latin typeface="Century Gothic" pitchFamily="34" charset="0"/>
                <a:cs typeface="Century Gothic" pitchFamily="34" charset="0"/>
              </a:rPr>
              <a:t>This utility can impact future processing by causing the contact names and primary contact designations to differ from those in previous transactions</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2"/>
          <p:cNvSpPr>
            <a:spLocks noGrp="1" noChangeArrowheads="1"/>
          </p:cNvSpPr>
          <p:nvPr>
            <p:ph type="title" idx="4294967295"/>
          </p:nvPr>
        </p:nvSpPr>
        <p:spPr>
          <a:xfrm>
            <a:off x="342900" y="3524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End User Contact Utility</a:t>
            </a:r>
          </a:p>
        </p:txBody>
      </p:sp>
      <p:sp>
        <p:nvSpPr>
          <p:cNvPr id="53250" name="Rectangle 3"/>
          <p:cNvSpPr>
            <a:spLocks noGrp="1" noChangeArrowheads="1"/>
          </p:cNvSpPr>
          <p:nvPr>
            <p:ph type="body" idx="4294967295"/>
          </p:nvPr>
        </p:nvSpPr>
        <p:spPr>
          <a:xfrm>
            <a:off x="352425" y="1057275"/>
            <a:ext cx="8791575" cy="1444625"/>
          </a:xfrm>
        </p:spPr>
        <p:txBody>
          <a:bodyPr tIns="91440" bIns="91440"/>
          <a:lstStyle/>
          <a:p>
            <a:pPr eaLnBrk="1" hangingPunct="1">
              <a:lnSpc>
                <a:spcPct val="75000"/>
              </a:lnSpc>
              <a:spcAft>
                <a:spcPct val="25000"/>
              </a:spcAft>
            </a:pPr>
            <a:r>
              <a:rPr lang="en-US" sz="2500" smtClean="0">
                <a:latin typeface="Century Gothic" pitchFamily="34" charset="0"/>
                <a:cs typeface="Century Gothic" pitchFamily="34" charset="0"/>
              </a:rPr>
              <a:t>Type uxendupd.p at any menu command line</a:t>
            </a:r>
          </a:p>
          <a:p>
            <a:pPr eaLnBrk="1" hangingPunct="1">
              <a:lnSpc>
                <a:spcPct val="75000"/>
              </a:lnSpc>
              <a:spcAft>
                <a:spcPct val="25000"/>
              </a:spcAft>
            </a:pPr>
            <a:r>
              <a:rPr lang="en-US" sz="2500" smtClean="0">
                <a:latin typeface="Century Gothic" pitchFamily="34" charset="0"/>
                <a:cs typeface="Century Gothic" pitchFamily="34" charset="0"/>
              </a:rPr>
              <a:t>Report name is </a:t>
            </a:r>
            <a:br>
              <a:rPr lang="en-US" sz="2500" smtClean="0">
                <a:latin typeface="Century Gothic" pitchFamily="34" charset="0"/>
                <a:cs typeface="Century Gothic" pitchFamily="34" charset="0"/>
              </a:rPr>
            </a:br>
            <a:r>
              <a:rPr lang="en-US" sz="2500" smtClean="0">
                <a:latin typeface="Century Gothic" pitchFamily="34" charset="0"/>
                <a:cs typeface="Century Gothic" pitchFamily="34" charset="0"/>
              </a:rPr>
              <a:t>uxendupd-&lt;</a:t>
            </a:r>
            <a:r>
              <a:rPr lang="en-US" sz="2500" i="1" smtClean="0">
                <a:latin typeface="Century Gothic" pitchFamily="34" charset="0"/>
                <a:cs typeface="Century Gothic" pitchFamily="34" charset="0"/>
              </a:rPr>
              <a:t>dbname&gt;-</a:t>
            </a:r>
            <a:r>
              <a:rPr lang="en-US" sz="2500" smtClean="0">
                <a:latin typeface="Century Gothic" pitchFamily="34" charset="0"/>
                <a:cs typeface="Century Gothic" pitchFamily="34" charset="0"/>
              </a:rPr>
              <a:t>&lt;</a:t>
            </a:r>
            <a:r>
              <a:rPr lang="en-US" sz="2500" i="1" smtClean="0">
                <a:latin typeface="Century Gothic" pitchFamily="34" charset="0"/>
                <a:cs typeface="Century Gothic" pitchFamily="34" charset="0"/>
              </a:rPr>
              <a:t>date&gt;_&lt;time</a:t>
            </a:r>
            <a:r>
              <a:rPr lang="en-US" sz="2500" smtClean="0">
                <a:latin typeface="Century Gothic" pitchFamily="34" charset="0"/>
                <a:cs typeface="Century Gothic" pitchFamily="34" charset="0"/>
              </a:rPr>
              <a:t>&gt;.prn</a:t>
            </a:r>
          </a:p>
        </p:txBody>
      </p:sp>
      <p:pic>
        <p:nvPicPr>
          <p:cNvPr id="53251" name="Picture 5"/>
          <p:cNvPicPr>
            <a:picLocks noChangeAspect="1" noChangeArrowheads="1"/>
          </p:cNvPicPr>
          <p:nvPr/>
        </p:nvPicPr>
        <p:blipFill>
          <a:blip r:embed="rId3"/>
          <a:srcRect/>
          <a:stretch>
            <a:fillRect/>
          </a:stretch>
        </p:blipFill>
        <p:spPr bwMode="auto">
          <a:xfrm>
            <a:off x="381000" y="2590800"/>
            <a:ext cx="8382000" cy="336867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p:cNvSpPr>
            <a:spLocks noGrp="1" noChangeArrowheads="1"/>
          </p:cNvSpPr>
          <p:nvPr>
            <p:ph type="title" idx="4294967295"/>
          </p:nvPr>
        </p:nvSpPr>
        <p:spPr>
          <a:xfrm>
            <a:off x="390525" y="3524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55298" name="Rectangle 3"/>
          <p:cNvSpPr>
            <a:spLocks noGrp="1" noChangeArrowheads="1"/>
          </p:cNvSpPr>
          <p:nvPr>
            <p:ph type="body" idx="4294967295"/>
          </p:nvPr>
        </p:nvSpPr>
        <p:spPr>
          <a:xfrm>
            <a:off x="381000" y="1143000"/>
            <a:ext cx="8534400" cy="5145088"/>
          </a:xfrm>
        </p:spPr>
        <p:txBody>
          <a:bodyPr tIns="91440" bIns="91440"/>
          <a:lstStyle/>
          <a:p>
            <a:pPr eaLnBrk="1" hangingPunct="1">
              <a:lnSpc>
                <a:spcPct val="80000"/>
              </a:lnSpc>
              <a:spcAft>
                <a:spcPct val="25000"/>
              </a:spcAft>
            </a:pPr>
            <a:r>
              <a:rPr lang="en-US" smtClean="0">
                <a:solidFill>
                  <a:srgbClr val="B2B2B2"/>
                </a:solidFill>
                <a:latin typeface="Century Gothic" pitchFamily="34" charset="0"/>
                <a:cs typeface="Century Gothic" pitchFamily="34" charset="0"/>
              </a:rPr>
              <a:t>Table Extension Domain Utilities </a:t>
            </a:r>
            <a:r>
              <a:rPr lang="en-US" sz="2400" smtClean="0">
                <a:solidFill>
                  <a:srgbClr val="B2B2B2"/>
                </a:solidFill>
                <a:latin typeface="Century Gothic" pitchFamily="34" charset="0"/>
                <a:cs typeface="Century Gothic" pitchFamily="34" charset="0"/>
              </a:rPr>
              <a:t>(eB2.1 and above, including Standard Edition)</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GL Transaction Consolidation </a:t>
            </a:r>
            <a:r>
              <a:rPr lang="en-US" sz="2400" smtClean="0">
                <a:solidFill>
                  <a:srgbClr val="B2B2B2"/>
                </a:solidFill>
                <a:latin typeface="Century Gothic" pitchFamily="34" charset="0"/>
                <a:cs typeface="Century Gothic" pitchFamily="34" charset="0"/>
              </a:rPr>
              <a:t>(optional)</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Archive/Delete transaction data </a:t>
            </a:r>
            <a:r>
              <a:rPr lang="en-US" sz="2400" smtClean="0">
                <a:solidFill>
                  <a:srgbClr val="B2B2B2"/>
                </a:solidFill>
                <a:latin typeface="Century Gothic" pitchFamily="34" charset="0"/>
                <a:cs typeface="Century Gothic" pitchFamily="34" charset="0"/>
              </a:rPr>
              <a:t>(optional)</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Global Tax Management Conversion </a:t>
            </a:r>
            <a:r>
              <a:rPr lang="en-US" sz="2400" smtClean="0">
                <a:solidFill>
                  <a:srgbClr val="B2B2B2"/>
                </a:solidFill>
                <a:latin typeface="Century Gothic" pitchFamily="34" charset="0"/>
                <a:cs typeface="Century Gothic" pitchFamily="34" charset="0"/>
              </a:rPr>
              <a:t>(if pre-eB)</a:t>
            </a:r>
            <a:endParaRPr lang="en-US" sz="210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Employee Entity Utility</a:t>
            </a:r>
            <a:endParaRPr lang="en-US" sz="240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End User Contact Utility</a:t>
            </a:r>
            <a:endParaRPr lang="en-US" sz="240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b="1" smtClean="0">
                <a:latin typeface="Century Gothic" pitchFamily="34" charset="0"/>
                <a:cs typeface="Century Gothic" pitchFamily="34" charset="0"/>
              </a:rPr>
              <a:t>Control Account Utility</a:t>
            </a:r>
            <a:endParaRPr lang="en-US" sz="2400" b="1"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2"/>
          <p:cNvSpPr>
            <a:spLocks noGrp="1" noChangeArrowheads="1"/>
          </p:cNvSpPr>
          <p:nvPr>
            <p:ph type="title" idx="4294967295"/>
          </p:nvPr>
        </p:nvSpPr>
        <p:spPr>
          <a:xfrm>
            <a:off x="419100" y="32385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Control Account Utility</a:t>
            </a:r>
          </a:p>
        </p:txBody>
      </p:sp>
      <p:sp>
        <p:nvSpPr>
          <p:cNvPr id="57346" name="Rectangle 3"/>
          <p:cNvSpPr>
            <a:spLocks noGrp="1" noChangeArrowheads="1"/>
          </p:cNvSpPr>
          <p:nvPr>
            <p:ph type="body" idx="4294967295"/>
          </p:nvPr>
        </p:nvSpPr>
        <p:spPr>
          <a:xfrm>
            <a:off x="457200" y="990600"/>
            <a:ext cx="8382000" cy="5334000"/>
          </a:xfrm>
        </p:spPr>
        <p:txBody>
          <a:bodyPr tIns="91440" bIns="91440"/>
          <a:lstStyle/>
          <a:p>
            <a:pPr eaLnBrk="1" hangingPunct="1">
              <a:lnSpc>
                <a:spcPct val="70000"/>
              </a:lnSpc>
              <a:spcAft>
                <a:spcPct val="25000"/>
              </a:spcAft>
            </a:pPr>
            <a:r>
              <a:rPr lang="en-US" sz="2400" smtClean="0">
                <a:latin typeface="Century Gothic" pitchFamily="34" charset="0"/>
                <a:cs typeface="Century Gothic" pitchFamily="34" charset="0"/>
              </a:rPr>
              <a:t>Conversion routines must know which accounts are currently used as Accounts Receivable and Accounts Payable control accounts</a:t>
            </a:r>
          </a:p>
          <a:p>
            <a:pPr eaLnBrk="1" hangingPunct="1">
              <a:lnSpc>
                <a:spcPct val="70000"/>
              </a:lnSpc>
              <a:spcAft>
                <a:spcPct val="25000"/>
              </a:spcAft>
            </a:pPr>
            <a:r>
              <a:rPr lang="en-US" sz="2400" smtClean="0">
                <a:latin typeface="Century Gothic" pitchFamily="34" charset="0"/>
                <a:cs typeface="Century Gothic" pitchFamily="34" charset="0"/>
              </a:rPr>
              <a:t>The conversion will not attempt to determine this information programmatically because accounts not referenced on customers, suppliers, or transactions could be overlooked</a:t>
            </a:r>
          </a:p>
          <a:p>
            <a:pPr eaLnBrk="1" hangingPunct="1">
              <a:lnSpc>
                <a:spcPct val="70000"/>
              </a:lnSpc>
              <a:spcAft>
                <a:spcPct val="25000"/>
              </a:spcAft>
            </a:pPr>
            <a:r>
              <a:rPr lang="en-US" sz="2400" smtClean="0">
                <a:latin typeface="Century Gothic" pitchFamily="34" charset="0"/>
                <a:cs typeface="Century Gothic" pitchFamily="34" charset="0"/>
              </a:rPr>
              <a:t>The user is prompted to input lists of account codes currently used as these control accounts</a:t>
            </a:r>
          </a:p>
          <a:p>
            <a:pPr eaLnBrk="1" hangingPunct="1">
              <a:lnSpc>
                <a:spcPct val="70000"/>
              </a:lnSpc>
              <a:spcAft>
                <a:spcPct val="25000"/>
              </a:spcAft>
            </a:pPr>
            <a:r>
              <a:rPr lang="en-US" sz="2400" smtClean="0">
                <a:latin typeface="Century Gothic" pitchFamily="34" charset="0"/>
                <a:cs typeface="Century Gothic" pitchFamily="34" charset="0"/>
              </a:rPr>
              <a:t>Output from the utility is used by GL Account Type Utility, Data Preparation Report, and during the conversion</a:t>
            </a:r>
          </a:p>
          <a:p>
            <a:pPr eaLnBrk="1" hangingPunct="1">
              <a:lnSpc>
                <a:spcPct val="70000"/>
              </a:lnSpc>
              <a:spcAft>
                <a:spcPct val="25000"/>
              </a:spcAft>
            </a:pPr>
            <a:r>
              <a:rPr lang="en-US" sz="2400" smtClean="0">
                <a:latin typeface="Century Gothic" pitchFamily="34" charset="0"/>
                <a:cs typeface="Century Gothic" pitchFamily="34" charset="0"/>
              </a:rPr>
              <a:t>For eB2.1 and above, including Standard Edition, you must run it for each active domain</a:t>
            </a:r>
          </a:p>
          <a:p>
            <a:pPr eaLnBrk="1" hangingPunct="1">
              <a:lnSpc>
                <a:spcPct val="70000"/>
              </a:lnSpc>
              <a:spcAft>
                <a:spcPct val="25000"/>
              </a:spcAft>
            </a:pPr>
            <a:r>
              <a:rPr lang="en-US" sz="2400" smtClean="0">
                <a:latin typeface="Century Gothic" pitchFamily="34" charset="0"/>
                <a:cs typeface="Century Gothic" pitchFamily="34" charset="0"/>
              </a:rPr>
              <a:t>This utility has no impact on future processing. It only creates qad_wkfl records.</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2"/>
          <p:cNvSpPr>
            <a:spLocks noGrp="1" noChangeArrowheads="1"/>
          </p:cNvSpPr>
          <p:nvPr>
            <p:ph type="title" idx="4294967295"/>
          </p:nvPr>
        </p:nvSpPr>
        <p:spPr>
          <a:xfrm>
            <a:off x="342900" y="2762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Control Account Utility</a:t>
            </a:r>
          </a:p>
        </p:txBody>
      </p:sp>
      <p:sp>
        <p:nvSpPr>
          <p:cNvPr id="59394" name="Rectangle 3"/>
          <p:cNvSpPr>
            <a:spLocks noGrp="1" noChangeArrowheads="1"/>
          </p:cNvSpPr>
          <p:nvPr>
            <p:ph type="body" idx="4294967295"/>
          </p:nvPr>
        </p:nvSpPr>
        <p:spPr>
          <a:xfrm>
            <a:off x="352425" y="866775"/>
            <a:ext cx="8678863" cy="1447800"/>
          </a:xfrm>
        </p:spPr>
        <p:txBody>
          <a:bodyPr tIns="91440" bIns="91440"/>
          <a:lstStyle/>
          <a:p>
            <a:pPr eaLnBrk="1" hangingPunct="1">
              <a:spcAft>
                <a:spcPct val="25000"/>
              </a:spcAft>
            </a:pPr>
            <a:r>
              <a:rPr lang="en-US" sz="2500" smtClean="0">
                <a:latin typeface="Century Gothic" pitchFamily="34" charset="0"/>
                <a:cs typeface="Century Gothic" pitchFamily="34" charset="0"/>
              </a:rPr>
              <a:t>Type uxctrl.p at any menu command line</a:t>
            </a:r>
          </a:p>
          <a:p>
            <a:pPr eaLnBrk="1" hangingPunct="1">
              <a:spcAft>
                <a:spcPct val="25000"/>
              </a:spcAft>
            </a:pPr>
            <a:r>
              <a:rPr lang="en-US" sz="2500" smtClean="0">
                <a:latin typeface="Century Gothic" pitchFamily="34" charset="0"/>
                <a:cs typeface="Century Gothic" pitchFamily="34" charset="0"/>
              </a:rPr>
              <a:t>Report name is </a:t>
            </a:r>
            <a:br>
              <a:rPr lang="en-US" sz="2500" smtClean="0">
                <a:latin typeface="Century Gothic" pitchFamily="34" charset="0"/>
                <a:cs typeface="Century Gothic" pitchFamily="34" charset="0"/>
              </a:rPr>
            </a:br>
            <a:r>
              <a:rPr lang="en-US" sz="2500" smtClean="0">
                <a:latin typeface="Century Gothic" pitchFamily="34" charset="0"/>
                <a:cs typeface="Century Gothic" pitchFamily="34" charset="0"/>
              </a:rPr>
              <a:t>uxctrl-&lt;</a:t>
            </a:r>
            <a:r>
              <a:rPr lang="en-US" sz="2500" i="1" smtClean="0">
                <a:latin typeface="Century Gothic" pitchFamily="34" charset="0"/>
                <a:cs typeface="Century Gothic" pitchFamily="34" charset="0"/>
              </a:rPr>
              <a:t>dbname&gt;-&lt;domain&gt;-&lt;date&gt;_&lt;time</a:t>
            </a:r>
            <a:r>
              <a:rPr lang="en-US" sz="2500" smtClean="0">
                <a:latin typeface="Century Gothic" pitchFamily="34" charset="0"/>
                <a:cs typeface="Century Gothic" pitchFamily="34" charset="0"/>
              </a:rPr>
              <a:t>&gt;.prn</a:t>
            </a:r>
          </a:p>
        </p:txBody>
      </p:sp>
      <p:pic>
        <p:nvPicPr>
          <p:cNvPr id="59395" name="Picture 4"/>
          <p:cNvPicPr>
            <a:picLocks noChangeAspect="1" noChangeArrowheads="1"/>
          </p:cNvPicPr>
          <p:nvPr/>
        </p:nvPicPr>
        <p:blipFill>
          <a:blip r:embed="rId3"/>
          <a:srcRect/>
          <a:stretch>
            <a:fillRect/>
          </a:stretch>
        </p:blipFill>
        <p:spPr bwMode="auto">
          <a:xfrm>
            <a:off x="685800" y="2562225"/>
            <a:ext cx="8077200" cy="3633788"/>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2"/>
          <p:cNvSpPr>
            <a:spLocks noGrp="1" noChangeArrowheads="1"/>
          </p:cNvSpPr>
          <p:nvPr>
            <p:ph type="title" idx="4294967295"/>
          </p:nvPr>
        </p:nvSpPr>
        <p:spPr>
          <a:xfrm>
            <a:off x="304800" y="3524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61442" name="Rectangle 3"/>
          <p:cNvSpPr>
            <a:spLocks noGrp="1" noChangeArrowheads="1"/>
          </p:cNvSpPr>
          <p:nvPr>
            <p:ph type="body" idx="4294967295"/>
          </p:nvPr>
        </p:nvSpPr>
        <p:spPr>
          <a:xfrm>
            <a:off x="333375" y="1066800"/>
            <a:ext cx="8763000" cy="5334000"/>
          </a:xfrm>
        </p:spPr>
        <p:txBody>
          <a:bodyPr tIns="91440" bIns="91440"/>
          <a:lstStyle/>
          <a:p>
            <a:pPr eaLnBrk="1" hangingPunct="1">
              <a:lnSpc>
                <a:spcPct val="95000"/>
              </a:lnSpc>
              <a:spcAft>
                <a:spcPct val="25000"/>
              </a:spcAft>
            </a:pPr>
            <a:r>
              <a:rPr lang="en-US" smtClean="0">
                <a:solidFill>
                  <a:srgbClr val="B2B2B2"/>
                </a:solidFill>
                <a:latin typeface="Century Gothic" pitchFamily="34" charset="0"/>
                <a:cs typeface="Century Gothic" pitchFamily="34" charset="0"/>
              </a:rPr>
              <a:t>Table Extension Domain Utilities </a:t>
            </a:r>
            <a:r>
              <a:rPr lang="en-US" sz="2400" smtClean="0">
                <a:solidFill>
                  <a:srgbClr val="B2B2B2"/>
                </a:solidFill>
                <a:latin typeface="Century Gothic" pitchFamily="34" charset="0"/>
                <a:cs typeface="Century Gothic" pitchFamily="34" charset="0"/>
              </a:rPr>
              <a:t>(eB2.1 and above, including Standard Edition)</a:t>
            </a:r>
          </a:p>
          <a:p>
            <a:pPr eaLnBrk="1" hangingPunct="1">
              <a:lnSpc>
                <a:spcPct val="95000"/>
              </a:lnSpc>
              <a:spcAft>
                <a:spcPct val="25000"/>
              </a:spcAft>
            </a:pPr>
            <a:r>
              <a:rPr lang="en-US" smtClean="0">
                <a:solidFill>
                  <a:srgbClr val="B2B2B2"/>
                </a:solidFill>
                <a:latin typeface="Century Gothic" pitchFamily="34" charset="0"/>
                <a:cs typeface="Century Gothic" pitchFamily="34" charset="0"/>
              </a:rPr>
              <a:t>GL Transaction Consolidation </a:t>
            </a:r>
            <a:r>
              <a:rPr lang="en-US" sz="2400" smtClean="0">
                <a:solidFill>
                  <a:srgbClr val="B2B2B2"/>
                </a:solidFill>
                <a:latin typeface="Century Gothic" pitchFamily="34" charset="0"/>
                <a:cs typeface="Century Gothic" pitchFamily="34" charset="0"/>
              </a:rPr>
              <a:t>(optional)</a:t>
            </a:r>
          </a:p>
          <a:p>
            <a:pPr eaLnBrk="1" hangingPunct="1">
              <a:lnSpc>
                <a:spcPct val="95000"/>
              </a:lnSpc>
              <a:spcAft>
                <a:spcPct val="25000"/>
              </a:spcAft>
            </a:pPr>
            <a:r>
              <a:rPr lang="en-US" smtClean="0">
                <a:solidFill>
                  <a:srgbClr val="B2B2B2"/>
                </a:solidFill>
                <a:latin typeface="Century Gothic" pitchFamily="34" charset="0"/>
                <a:cs typeface="Century Gothic" pitchFamily="34" charset="0"/>
              </a:rPr>
              <a:t>Archive/Delete transaction data </a:t>
            </a:r>
            <a:r>
              <a:rPr lang="en-US" sz="2400" smtClean="0">
                <a:solidFill>
                  <a:srgbClr val="B2B2B2"/>
                </a:solidFill>
                <a:latin typeface="Century Gothic" pitchFamily="34" charset="0"/>
                <a:cs typeface="Century Gothic" pitchFamily="34" charset="0"/>
              </a:rPr>
              <a:t>(optional)</a:t>
            </a:r>
          </a:p>
          <a:p>
            <a:pPr eaLnBrk="1" hangingPunct="1">
              <a:lnSpc>
                <a:spcPct val="95000"/>
              </a:lnSpc>
              <a:spcAft>
                <a:spcPct val="25000"/>
              </a:spcAft>
            </a:pPr>
            <a:r>
              <a:rPr lang="en-US" smtClean="0">
                <a:solidFill>
                  <a:srgbClr val="B2B2B2"/>
                </a:solidFill>
                <a:latin typeface="Century Gothic" pitchFamily="34" charset="0"/>
                <a:cs typeface="Century Gothic" pitchFamily="34" charset="0"/>
              </a:rPr>
              <a:t>Global Tax Management Conversion </a:t>
            </a:r>
            <a:r>
              <a:rPr lang="en-US" sz="2400" smtClean="0">
                <a:solidFill>
                  <a:srgbClr val="B2B2B2"/>
                </a:solidFill>
                <a:latin typeface="Century Gothic" pitchFamily="34" charset="0"/>
                <a:cs typeface="Century Gothic" pitchFamily="34" charset="0"/>
              </a:rPr>
              <a:t>(if pre-eB)</a:t>
            </a:r>
            <a:endParaRPr lang="en-US" sz="2100" smtClean="0">
              <a:solidFill>
                <a:srgbClr val="B2B2B2"/>
              </a:solidFill>
              <a:latin typeface="Century Gothic" pitchFamily="34" charset="0"/>
              <a:cs typeface="Century Gothic" pitchFamily="34" charset="0"/>
            </a:endParaRPr>
          </a:p>
          <a:p>
            <a:pPr eaLnBrk="1" hangingPunct="1">
              <a:lnSpc>
                <a:spcPct val="95000"/>
              </a:lnSpc>
              <a:spcAft>
                <a:spcPct val="25000"/>
              </a:spcAft>
            </a:pPr>
            <a:r>
              <a:rPr lang="en-US" smtClean="0">
                <a:solidFill>
                  <a:srgbClr val="B2B2B2"/>
                </a:solidFill>
                <a:latin typeface="Century Gothic" pitchFamily="34" charset="0"/>
                <a:cs typeface="Century Gothic" pitchFamily="34" charset="0"/>
              </a:rPr>
              <a:t>Employee Entity Utility</a:t>
            </a:r>
            <a:endParaRPr lang="en-US" sz="2400" smtClean="0">
              <a:solidFill>
                <a:srgbClr val="B2B2B2"/>
              </a:solidFill>
              <a:latin typeface="Century Gothic" pitchFamily="34" charset="0"/>
              <a:cs typeface="Century Gothic" pitchFamily="34" charset="0"/>
            </a:endParaRPr>
          </a:p>
          <a:p>
            <a:pPr eaLnBrk="1" hangingPunct="1">
              <a:lnSpc>
                <a:spcPct val="95000"/>
              </a:lnSpc>
              <a:spcAft>
                <a:spcPct val="25000"/>
              </a:spcAft>
            </a:pPr>
            <a:r>
              <a:rPr lang="en-US" smtClean="0">
                <a:solidFill>
                  <a:srgbClr val="B2B2B2"/>
                </a:solidFill>
                <a:latin typeface="Century Gothic" pitchFamily="34" charset="0"/>
                <a:cs typeface="Century Gothic" pitchFamily="34" charset="0"/>
              </a:rPr>
              <a:t>End User Contact Utility</a:t>
            </a:r>
            <a:endParaRPr lang="en-US" sz="2400" smtClean="0">
              <a:solidFill>
                <a:srgbClr val="B2B2B2"/>
              </a:solidFill>
              <a:latin typeface="Century Gothic" pitchFamily="34" charset="0"/>
              <a:cs typeface="Century Gothic" pitchFamily="34" charset="0"/>
            </a:endParaRPr>
          </a:p>
          <a:p>
            <a:pPr eaLnBrk="1" hangingPunct="1">
              <a:lnSpc>
                <a:spcPct val="95000"/>
              </a:lnSpc>
              <a:spcAft>
                <a:spcPct val="25000"/>
              </a:spcAft>
            </a:pPr>
            <a:r>
              <a:rPr lang="en-US" smtClean="0">
                <a:solidFill>
                  <a:srgbClr val="B2B2B2"/>
                </a:solidFill>
                <a:latin typeface="Century Gothic" pitchFamily="34" charset="0"/>
                <a:cs typeface="Century Gothic" pitchFamily="34" charset="0"/>
              </a:rPr>
              <a:t>Control Account Utility</a:t>
            </a:r>
            <a:endParaRPr lang="en-US" sz="2400" smtClean="0">
              <a:solidFill>
                <a:srgbClr val="B2B2B2"/>
              </a:solidFill>
              <a:latin typeface="Century Gothic" pitchFamily="34" charset="0"/>
              <a:cs typeface="Century Gothic" pitchFamily="34" charset="0"/>
            </a:endParaRPr>
          </a:p>
          <a:p>
            <a:pPr eaLnBrk="1" hangingPunct="1">
              <a:lnSpc>
                <a:spcPct val="95000"/>
              </a:lnSpc>
              <a:spcAft>
                <a:spcPct val="25000"/>
              </a:spcAft>
            </a:pPr>
            <a:r>
              <a:rPr lang="en-US" sz="2600" b="1" smtClean="0">
                <a:latin typeface="Century Gothic" pitchFamily="34" charset="0"/>
                <a:cs typeface="Century Gothic" pitchFamily="34" charset="0"/>
              </a:rPr>
              <a:t>GL Account/Project Utility </a:t>
            </a:r>
            <a:r>
              <a:rPr lang="en-US" sz="2400" b="1" smtClean="0">
                <a:latin typeface="Century Gothic" pitchFamily="34" charset="0"/>
                <a:cs typeface="Century Gothic" pitchFamily="34" charset="0"/>
              </a:rPr>
              <a:t>(if pre-eB)</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2"/>
          <p:cNvSpPr>
            <a:spLocks noGrp="1" noChangeArrowheads="1"/>
          </p:cNvSpPr>
          <p:nvPr>
            <p:ph type="title" idx="4294967295"/>
          </p:nvPr>
        </p:nvSpPr>
        <p:spPr>
          <a:xfrm>
            <a:off x="371475" y="3048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GL Account/Project Utility</a:t>
            </a:r>
          </a:p>
        </p:txBody>
      </p:sp>
      <p:sp>
        <p:nvSpPr>
          <p:cNvPr id="63490" name="Rectangle 3"/>
          <p:cNvSpPr>
            <a:spLocks noGrp="1" noChangeArrowheads="1"/>
          </p:cNvSpPr>
          <p:nvPr>
            <p:ph type="body" idx="4294967295"/>
          </p:nvPr>
        </p:nvSpPr>
        <p:spPr>
          <a:xfrm>
            <a:off x="457200" y="990600"/>
            <a:ext cx="8382000" cy="5334000"/>
          </a:xfrm>
        </p:spPr>
        <p:txBody>
          <a:bodyPr tIns="91440" bIns="91440"/>
          <a:lstStyle/>
          <a:p>
            <a:pPr eaLnBrk="1" hangingPunct="1">
              <a:lnSpc>
                <a:spcPct val="80000"/>
              </a:lnSpc>
              <a:spcAft>
                <a:spcPct val="25000"/>
              </a:spcAft>
            </a:pPr>
            <a:r>
              <a:rPr lang="en-US" sz="2400" smtClean="0">
                <a:latin typeface="Century Gothic" pitchFamily="34" charset="0"/>
                <a:cs typeface="Century Gothic" pitchFamily="34" charset="0"/>
              </a:rPr>
              <a:t>Before eB, project codes were not part of the GL posting account structure. Therefore, project codes were not defined for ranges of account codes. </a:t>
            </a:r>
          </a:p>
          <a:p>
            <a:pPr eaLnBrk="1" hangingPunct="1">
              <a:lnSpc>
                <a:spcPct val="80000"/>
              </a:lnSpc>
              <a:spcAft>
                <a:spcPct val="25000"/>
              </a:spcAft>
            </a:pPr>
            <a:r>
              <a:rPr lang="en-US" sz="2400" smtClean="0">
                <a:latin typeface="Century Gothic" pitchFamily="34" charset="0"/>
                <a:cs typeface="Century Gothic" pitchFamily="34" charset="0"/>
              </a:rPr>
              <a:t>Conversion routines must know which accounts will use project codes as part of the GL posting account structure in QAD EE. Users on versions before eB must manually provide this information using the pre-conversion GL Account/Project Utility</a:t>
            </a:r>
          </a:p>
          <a:p>
            <a:pPr eaLnBrk="1" hangingPunct="1">
              <a:lnSpc>
                <a:spcPct val="80000"/>
              </a:lnSpc>
              <a:spcAft>
                <a:spcPct val="25000"/>
              </a:spcAft>
            </a:pPr>
            <a:r>
              <a:rPr lang="en-US" sz="2400" smtClean="0">
                <a:latin typeface="Century Gothic" pitchFamily="34" charset="0"/>
                <a:cs typeface="Century Gothic" pitchFamily="34" charset="0"/>
              </a:rPr>
              <a:t>The user is prompted to input ranges of account codes that will use project codes in QAD EE</a:t>
            </a:r>
          </a:p>
          <a:p>
            <a:pPr eaLnBrk="1" hangingPunct="1">
              <a:lnSpc>
                <a:spcPct val="80000"/>
              </a:lnSpc>
              <a:spcAft>
                <a:spcPct val="25000"/>
              </a:spcAft>
            </a:pPr>
            <a:r>
              <a:rPr lang="en-US" sz="2400" smtClean="0">
                <a:latin typeface="Century Gothic" pitchFamily="34" charset="0"/>
                <a:cs typeface="Century Gothic" pitchFamily="34" charset="0"/>
              </a:rPr>
              <a:t>This utility has no impact on future processing. It only creates qad_wkfl records.</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2"/>
          <p:cNvSpPr>
            <a:spLocks noGrp="1" noChangeArrowheads="1"/>
          </p:cNvSpPr>
          <p:nvPr>
            <p:ph type="title" idx="4294967295"/>
          </p:nvPr>
        </p:nvSpPr>
        <p:spPr>
          <a:xfrm>
            <a:off x="323850" y="24765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GL Account/Project Utility</a:t>
            </a:r>
          </a:p>
        </p:txBody>
      </p:sp>
      <p:sp>
        <p:nvSpPr>
          <p:cNvPr id="65538" name="Rectangle 3"/>
          <p:cNvSpPr>
            <a:spLocks noGrp="1" noChangeArrowheads="1"/>
          </p:cNvSpPr>
          <p:nvPr>
            <p:ph type="body" idx="4294967295"/>
          </p:nvPr>
        </p:nvSpPr>
        <p:spPr>
          <a:xfrm>
            <a:off x="333375" y="819150"/>
            <a:ext cx="8753475" cy="1916113"/>
          </a:xfrm>
        </p:spPr>
        <p:txBody>
          <a:bodyPr tIns="91440" bIns="91440"/>
          <a:lstStyle/>
          <a:p>
            <a:pPr eaLnBrk="1" hangingPunct="1">
              <a:spcAft>
                <a:spcPct val="25000"/>
              </a:spcAft>
            </a:pPr>
            <a:r>
              <a:rPr lang="en-US" sz="2500" smtClean="0">
                <a:latin typeface="Century Gothic" pitchFamily="34" charset="0"/>
                <a:cs typeface="Century Gothic" pitchFamily="34" charset="0"/>
              </a:rPr>
              <a:t>Type uxglproj.p at any MFG/PRO menu command line</a:t>
            </a:r>
          </a:p>
          <a:p>
            <a:pPr eaLnBrk="1" hangingPunct="1">
              <a:spcAft>
                <a:spcPct val="25000"/>
              </a:spcAft>
            </a:pPr>
            <a:r>
              <a:rPr lang="en-US" sz="2500" smtClean="0">
                <a:latin typeface="Century Gothic" pitchFamily="34" charset="0"/>
                <a:cs typeface="Century Gothic" pitchFamily="34" charset="0"/>
              </a:rPr>
              <a:t>Report name is </a:t>
            </a:r>
            <a:br>
              <a:rPr lang="en-US" sz="2500" smtClean="0">
                <a:latin typeface="Century Gothic" pitchFamily="34" charset="0"/>
                <a:cs typeface="Century Gothic" pitchFamily="34" charset="0"/>
              </a:rPr>
            </a:br>
            <a:r>
              <a:rPr lang="en-US" sz="2500" smtClean="0">
                <a:latin typeface="Century Gothic" pitchFamily="34" charset="0"/>
                <a:cs typeface="Century Gothic" pitchFamily="34" charset="0"/>
              </a:rPr>
              <a:t>uxglproj-&lt;</a:t>
            </a:r>
            <a:r>
              <a:rPr lang="en-US" sz="2500" i="1" smtClean="0">
                <a:latin typeface="Century Gothic" pitchFamily="34" charset="0"/>
                <a:cs typeface="Century Gothic" pitchFamily="34" charset="0"/>
              </a:rPr>
              <a:t>dbname&gt;-&lt;date&gt;_&lt;time</a:t>
            </a:r>
            <a:r>
              <a:rPr lang="en-US" sz="2500" smtClean="0">
                <a:latin typeface="Century Gothic" pitchFamily="34" charset="0"/>
                <a:cs typeface="Century Gothic" pitchFamily="34" charset="0"/>
              </a:rPr>
              <a:t>&gt;.prn</a:t>
            </a:r>
          </a:p>
        </p:txBody>
      </p:sp>
      <p:pic>
        <p:nvPicPr>
          <p:cNvPr id="65540" name="Picture 2"/>
          <p:cNvPicPr>
            <a:picLocks noChangeAspect="1" noChangeArrowheads="1"/>
          </p:cNvPicPr>
          <p:nvPr/>
        </p:nvPicPr>
        <p:blipFill>
          <a:blip r:embed="rId3"/>
          <a:srcRect/>
          <a:stretch>
            <a:fillRect/>
          </a:stretch>
        </p:blipFill>
        <p:spPr bwMode="auto">
          <a:xfrm>
            <a:off x="333375" y="2906713"/>
            <a:ext cx="8574088" cy="27860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ChangeArrowheads="1"/>
          </p:cNvSpPr>
          <p:nvPr>
            <p:ph type="title" idx="4294967295"/>
          </p:nvPr>
        </p:nvSpPr>
        <p:spPr/>
        <p:txBody>
          <a:bodyPr anchor="b"/>
          <a:lstStyle/>
          <a:p>
            <a:pPr eaLnBrk="1" hangingPunct="1"/>
            <a:r>
              <a:rPr lang="en-IE" smtClean="0">
                <a:latin typeface="Century Gothic" pitchFamily="34" charset="0"/>
                <a:cs typeface="Century Gothic" pitchFamily="34" charset="0"/>
              </a:rPr>
              <a:t>Overview of Pre-conversion Steps</a:t>
            </a:r>
            <a:endParaRPr lang="en-US" smtClean="0">
              <a:latin typeface="Century Gothic" pitchFamily="34" charset="0"/>
              <a:cs typeface="Century Gothic" pitchFamily="34" charset="0"/>
            </a:endParaRPr>
          </a:p>
        </p:txBody>
      </p:sp>
      <p:sp>
        <p:nvSpPr>
          <p:cNvPr id="17410" name="Rectangle 3"/>
          <p:cNvSpPr>
            <a:spLocks noGrp="1" noChangeArrowheads="1"/>
          </p:cNvSpPr>
          <p:nvPr>
            <p:ph type="body" idx="4294967295"/>
          </p:nvPr>
        </p:nvSpPr>
        <p:spPr>
          <a:xfrm>
            <a:off x="381000" y="1500188"/>
            <a:ext cx="8229600" cy="4824412"/>
          </a:xfrm>
        </p:spPr>
        <p:txBody>
          <a:bodyPr tIns="91440" bIns="91440"/>
          <a:lstStyle/>
          <a:p>
            <a:pPr marL="533400" indent="-533400" defTabSz="914400" eaLnBrk="1" hangingPunct="1">
              <a:buFont typeface="Webdings" pitchFamily="18" charset="2"/>
              <a:buAutoNum type="arabicPeriod"/>
            </a:pPr>
            <a:r>
              <a:rPr lang="en-IE" smtClean="0">
                <a:latin typeface="Century Gothic" pitchFamily="34" charset="0"/>
                <a:cs typeface="Century Gothic" pitchFamily="34" charset="0"/>
              </a:rPr>
              <a:t>Prerequisites</a:t>
            </a:r>
          </a:p>
          <a:p>
            <a:pPr marL="533400" indent="-533400" defTabSz="914400" eaLnBrk="1" hangingPunct="1">
              <a:buFont typeface="Webdings" pitchFamily="18" charset="2"/>
              <a:buAutoNum type="arabicPeriod"/>
            </a:pPr>
            <a:r>
              <a:rPr lang="en-IE" smtClean="0">
                <a:latin typeface="Century Gothic" pitchFamily="34" charset="0"/>
                <a:cs typeface="Century Gothic" pitchFamily="34" charset="0"/>
              </a:rPr>
              <a:t>Data preparation</a:t>
            </a:r>
          </a:p>
          <a:p>
            <a:pPr marL="533400" indent="-533400" defTabSz="914400" eaLnBrk="1" hangingPunct="1">
              <a:buFont typeface="Webdings" pitchFamily="18" charset="2"/>
              <a:buAutoNum type="arabicPeriod"/>
            </a:pPr>
            <a:r>
              <a:rPr lang="en-IE" smtClean="0">
                <a:latin typeface="Century Gothic" pitchFamily="34" charset="0"/>
                <a:cs typeface="Century Gothic" pitchFamily="34" charset="0"/>
              </a:rPr>
              <a:t>Conversion preparation</a:t>
            </a:r>
          </a:p>
          <a:p>
            <a:pPr marL="533400" indent="-533400" defTabSz="914400" eaLnBrk="1" hangingPunct="1">
              <a:buFont typeface="Webdings" pitchFamily="18" charset="2"/>
              <a:buAutoNum type="arabicPeriod"/>
            </a:pPr>
            <a:r>
              <a:rPr lang="en-IE" smtClean="0">
                <a:latin typeface="Century Gothic" pitchFamily="34" charset="0"/>
                <a:cs typeface="Century Gothic" pitchFamily="34" charset="0"/>
              </a:rPr>
              <a:t>Standard period closing reports</a:t>
            </a:r>
          </a:p>
          <a:p>
            <a:pPr marL="533400" indent="-533400" defTabSz="914400" eaLnBrk="1" hangingPunct="1">
              <a:buFont typeface="Webdings" pitchFamily="18" charset="2"/>
              <a:buAutoNum type="arabicPeriod"/>
            </a:pPr>
            <a:endParaRPr lang="en-IE" smtClean="0">
              <a:latin typeface="Century Gothic" pitchFamily="34" charset="0"/>
              <a:cs typeface="Century Gothic" pitchFamily="34" charset="0"/>
            </a:endParaRPr>
          </a:p>
          <a:p>
            <a:pPr marL="533400" indent="-533400" defTabSz="914400" eaLnBrk="1" hangingPunct="1">
              <a:buFont typeface="Arial" charset="0"/>
              <a:buNone/>
            </a:pPr>
            <a:endParaRPr lang="en-IE"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2"/>
          <p:cNvSpPr>
            <a:spLocks noGrp="1" noChangeArrowheads="1"/>
          </p:cNvSpPr>
          <p:nvPr>
            <p:ph type="title" idx="4294967295"/>
          </p:nvPr>
        </p:nvSpPr>
        <p:spPr>
          <a:xfrm>
            <a:off x="361950" y="37147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67586" name="Rectangle 3"/>
          <p:cNvSpPr>
            <a:spLocks noGrp="1" noChangeArrowheads="1"/>
          </p:cNvSpPr>
          <p:nvPr>
            <p:ph type="body" idx="4294967295"/>
          </p:nvPr>
        </p:nvSpPr>
        <p:spPr>
          <a:xfrm>
            <a:off x="371475" y="1066800"/>
            <a:ext cx="8650288" cy="5211763"/>
          </a:xfrm>
        </p:spPr>
        <p:txBody>
          <a:bodyPr tIns="91440" bIns="91440"/>
          <a:lstStyle/>
          <a:p>
            <a:pPr eaLnBrk="1" hangingPunct="1">
              <a:spcAft>
                <a:spcPct val="25000"/>
              </a:spcAft>
            </a:pPr>
            <a:r>
              <a:rPr lang="en-US" sz="2400" smtClean="0">
                <a:solidFill>
                  <a:srgbClr val="B2B2B2"/>
                </a:solidFill>
                <a:latin typeface="Century Gothic" pitchFamily="34" charset="0"/>
                <a:cs typeface="Century Gothic" pitchFamily="34" charset="0"/>
              </a:rPr>
              <a:t>Table Extension Domain Utilities </a:t>
            </a:r>
            <a:r>
              <a:rPr lang="en-US" sz="2000" smtClean="0">
                <a:solidFill>
                  <a:srgbClr val="B2B2B2"/>
                </a:solidFill>
                <a:latin typeface="Century Gothic" pitchFamily="34" charset="0"/>
                <a:cs typeface="Century Gothic" pitchFamily="34" charset="0"/>
              </a:rPr>
              <a:t>(eB2.1 and above, including Standard Edition)</a:t>
            </a:r>
          </a:p>
          <a:p>
            <a:pPr eaLnBrk="1" hangingPunct="1">
              <a:spcAft>
                <a:spcPct val="25000"/>
              </a:spcAft>
            </a:pPr>
            <a:r>
              <a:rPr lang="en-US" sz="2400" smtClean="0">
                <a:solidFill>
                  <a:srgbClr val="B2B2B2"/>
                </a:solidFill>
                <a:latin typeface="Century Gothic" pitchFamily="34" charset="0"/>
                <a:cs typeface="Century Gothic" pitchFamily="34" charset="0"/>
              </a:rPr>
              <a:t>GL Transaction Consolidation </a:t>
            </a:r>
            <a:r>
              <a:rPr lang="en-US" sz="2000" smtClean="0">
                <a:solidFill>
                  <a:srgbClr val="B2B2B2"/>
                </a:solidFill>
                <a:latin typeface="Century Gothic" pitchFamily="34" charset="0"/>
                <a:cs typeface="Century Gothic" pitchFamily="34" charset="0"/>
              </a:rPr>
              <a:t>(optional)</a:t>
            </a:r>
          </a:p>
          <a:p>
            <a:pPr eaLnBrk="1" hangingPunct="1">
              <a:spcAft>
                <a:spcPct val="25000"/>
              </a:spcAft>
            </a:pPr>
            <a:r>
              <a:rPr lang="en-US" sz="2400" smtClean="0">
                <a:solidFill>
                  <a:srgbClr val="B2B2B2"/>
                </a:solidFill>
                <a:latin typeface="Century Gothic" pitchFamily="34" charset="0"/>
                <a:cs typeface="Century Gothic" pitchFamily="34" charset="0"/>
              </a:rPr>
              <a:t>Archive/Delete transaction data </a:t>
            </a:r>
            <a:r>
              <a:rPr lang="en-US" sz="2000" smtClean="0">
                <a:solidFill>
                  <a:srgbClr val="B2B2B2"/>
                </a:solidFill>
                <a:latin typeface="Century Gothic" pitchFamily="34" charset="0"/>
                <a:cs typeface="Century Gothic" pitchFamily="34" charset="0"/>
              </a:rPr>
              <a:t>(optional)</a:t>
            </a:r>
          </a:p>
          <a:p>
            <a:pPr eaLnBrk="1" hangingPunct="1">
              <a:spcAft>
                <a:spcPct val="25000"/>
              </a:spcAft>
            </a:pPr>
            <a:r>
              <a:rPr lang="en-US" sz="2400" smtClean="0">
                <a:solidFill>
                  <a:srgbClr val="B2B2B2"/>
                </a:solidFill>
                <a:latin typeface="Century Gothic" pitchFamily="34" charset="0"/>
                <a:cs typeface="Century Gothic" pitchFamily="34" charset="0"/>
              </a:rPr>
              <a:t>Global Tax Management Conversion </a:t>
            </a:r>
            <a:r>
              <a:rPr lang="en-US" sz="2000" smtClean="0">
                <a:solidFill>
                  <a:srgbClr val="B2B2B2"/>
                </a:solidFill>
                <a:latin typeface="Century Gothic" pitchFamily="34" charset="0"/>
                <a:cs typeface="Century Gothic" pitchFamily="34" charset="0"/>
              </a:rPr>
              <a:t>(if pre-eB)</a:t>
            </a:r>
          </a:p>
          <a:p>
            <a:pPr eaLnBrk="1" hangingPunct="1">
              <a:spcAft>
                <a:spcPct val="25000"/>
              </a:spcAft>
            </a:pPr>
            <a:r>
              <a:rPr lang="en-US" sz="2400" smtClean="0">
                <a:solidFill>
                  <a:srgbClr val="B2B2B2"/>
                </a:solidFill>
                <a:latin typeface="Century Gothic" pitchFamily="34" charset="0"/>
                <a:cs typeface="Century Gothic" pitchFamily="34" charset="0"/>
              </a:rPr>
              <a:t>Employee Entity Utility</a:t>
            </a:r>
          </a:p>
          <a:p>
            <a:pPr eaLnBrk="1" hangingPunct="1">
              <a:spcAft>
                <a:spcPct val="25000"/>
              </a:spcAft>
            </a:pPr>
            <a:r>
              <a:rPr lang="en-US" sz="2400" smtClean="0">
                <a:solidFill>
                  <a:srgbClr val="B2B2B2"/>
                </a:solidFill>
                <a:latin typeface="Century Gothic" pitchFamily="34" charset="0"/>
                <a:cs typeface="Century Gothic" pitchFamily="34" charset="0"/>
              </a:rPr>
              <a:t>End User Contact Utility</a:t>
            </a:r>
          </a:p>
          <a:p>
            <a:pPr eaLnBrk="1" hangingPunct="1">
              <a:spcAft>
                <a:spcPct val="25000"/>
              </a:spcAft>
            </a:pPr>
            <a:r>
              <a:rPr lang="en-US" sz="2400" smtClean="0">
                <a:solidFill>
                  <a:srgbClr val="B2B2B2"/>
                </a:solidFill>
                <a:latin typeface="Century Gothic" pitchFamily="34" charset="0"/>
                <a:cs typeface="Century Gothic" pitchFamily="34" charset="0"/>
              </a:rPr>
              <a:t>Control Account Utility</a:t>
            </a:r>
          </a:p>
          <a:p>
            <a:pPr eaLnBrk="1" hangingPunct="1">
              <a:spcAft>
                <a:spcPct val="25000"/>
              </a:spcAft>
            </a:pPr>
            <a:r>
              <a:rPr lang="en-US" sz="2400" smtClean="0">
                <a:solidFill>
                  <a:srgbClr val="B2B2B2"/>
                </a:solidFill>
                <a:latin typeface="Century Gothic" pitchFamily="34" charset="0"/>
                <a:cs typeface="Century Gothic" pitchFamily="34" charset="0"/>
              </a:rPr>
              <a:t>GL Account/Project Utility </a:t>
            </a:r>
            <a:r>
              <a:rPr lang="en-US" sz="2000" smtClean="0">
                <a:solidFill>
                  <a:srgbClr val="B2B2B2"/>
                </a:solidFill>
                <a:latin typeface="Century Gothic" pitchFamily="34" charset="0"/>
                <a:cs typeface="Century Gothic" pitchFamily="34" charset="0"/>
              </a:rPr>
              <a:t>(if pre-eB)</a:t>
            </a:r>
          </a:p>
          <a:p>
            <a:pPr eaLnBrk="1" hangingPunct="1">
              <a:spcAft>
                <a:spcPct val="25000"/>
              </a:spcAft>
            </a:pPr>
            <a:r>
              <a:rPr lang="en-US" sz="2400" b="1" smtClean="0">
                <a:latin typeface="Century Gothic" pitchFamily="34" charset="0"/>
                <a:cs typeface="Century Gothic" pitchFamily="34" charset="0"/>
              </a:rPr>
              <a:t>Orphaned Address Utility</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2"/>
          <p:cNvSpPr>
            <a:spLocks noGrp="1" noChangeArrowheads="1"/>
          </p:cNvSpPr>
          <p:nvPr>
            <p:ph type="title" idx="4294967295"/>
          </p:nvPr>
        </p:nvSpPr>
        <p:spPr>
          <a:xfrm>
            <a:off x="352425" y="3429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Orphaned Address Utility</a:t>
            </a:r>
          </a:p>
        </p:txBody>
      </p:sp>
      <p:sp>
        <p:nvSpPr>
          <p:cNvPr id="69634" name="Rectangle 3"/>
          <p:cNvSpPr>
            <a:spLocks noGrp="1" noChangeArrowheads="1"/>
          </p:cNvSpPr>
          <p:nvPr>
            <p:ph type="body" idx="4294967295"/>
          </p:nvPr>
        </p:nvSpPr>
        <p:spPr>
          <a:xfrm>
            <a:off x="457200" y="990600"/>
            <a:ext cx="8382000" cy="5334000"/>
          </a:xfrm>
        </p:spPr>
        <p:txBody>
          <a:bodyPr tIns="91440" bIns="91440"/>
          <a:lstStyle/>
          <a:p>
            <a:pPr marL="533400" indent="-533400" defTabSz="914400" eaLnBrk="1" hangingPunct="1">
              <a:spcAft>
                <a:spcPct val="15000"/>
              </a:spcAft>
            </a:pPr>
            <a:r>
              <a:rPr lang="en-US" sz="2400" smtClean="0">
                <a:latin typeface="Century Gothic" pitchFamily="34" charset="0"/>
                <a:cs typeface="Century Gothic" pitchFamily="34" charset="0"/>
              </a:rPr>
              <a:t>All customer, supplier, end user, and remit-to addresses must have a related List Type Master (ls_mstr) to be converted.</a:t>
            </a:r>
          </a:p>
          <a:p>
            <a:pPr marL="533400" indent="-533400" defTabSz="914400" eaLnBrk="1" hangingPunct="1">
              <a:spcAft>
                <a:spcPct val="15000"/>
              </a:spcAft>
            </a:pPr>
            <a:r>
              <a:rPr lang="en-US" sz="2400" smtClean="0">
                <a:latin typeface="Century Gothic" pitchFamily="34" charset="0"/>
                <a:cs typeface="Century Gothic" pitchFamily="34" charset="0"/>
              </a:rPr>
              <a:t>This utility reports and creates missing List Type Masters (ls_mstr) in the following scenarios:</a:t>
            </a:r>
          </a:p>
          <a:p>
            <a:pPr marL="914400" lvl="1" indent="-457200" defTabSz="914400" eaLnBrk="1" hangingPunct="1">
              <a:spcAft>
                <a:spcPct val="15000"/>
              </a:spcAft>
            </a:pPr>
            <a:r>
              <a:rPr lang="en-US" sz="2000" smtClean="0">
                <a:latin typeface="Century Gothic" pitchFamily="34" charset="0"/>
                <a:cs typeface="Century Gothic" pitchFamily="34" charset="0"/>
              </a:rPr>
              <a:t>A customer exists (with cm_mstr and ad_mstr), but no List Type Master record for customer</a:t>
            </a:r>
          </a:p>
          <a:p>
            <a:pPr marL="914400" lvl="1" indent="-457200" defTabSz="914400" eaLnBrk="1" hangingPunct="1">
              <a:spcAft>
                <a:spcPct val="15000"/>
              </a:spcAft>
            </a:pPr>
            <a:r>
              <a:rPr lang="en-US" sz="2000" smtClean="0">
                <a:latin typeface="Century Gothic" pitchFamily="34" charset="0"/>
                <a:cs typeface="Century Gothic" pitchFamily="34" charset="0"/>
              </a:rPr>
              <a:t>A supplier exists (with vd_mstr and ad_mstr), but no List Type Master record for supplier</a:t>
            </a:r>
          </a:p>
          <a:p>
            <a:pPr marL="914400" lvl="1" indent="-457200" defTabSz="914400" eaLnBrk="1" hangingPunct="1">
              <a:spcAft>
                <a:spcPct val="15000"/>
              </a:spcAft>
            </a:pPr>
            <a:r>
              <a:rPr lang="en-US" sz="2000" smtClean="0">
                <a:latin typeface="Century Gothic" pitchFamily="34" charset="0"/>
                <a:cs typeface="Century Gothic" pitchFamily="34" charset="0"/>
              </a:rPr>
              <a:t>An end user exists (with eu_mstr and ad_mstr), but no List Type Master record for enduser</a:t>
            </a:r>
          </a:p>
          <a:p>
            <a:pPr marL="914400" lvl="1" indent="-457200" defTabSz="914400" eaLnBrk="1" hangingPunct="1">
              <a:spcAft>
                <a:spcPct val="15000"/>
              </a:spcAft>
            </a:pPr>
            <a:r>
              <a:rPr lang="en-US" sz="2000" smtClean="0">
                <a:latin typeface="Century Gothic" pitchFamily="34" charset="0"/>
                <a:cs typeface="Century Gothic" pitchFamily="34" charset="0"/>
              </a:rPr>
              <a:t>A supplier exists, and has a reference to a remit-to address (vd_remit &lt;&gt; "") which has valid address, but no List Type Master record for the remit-to address</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2"/>
          <p:cNvSpPr>
            <a:spLocks noGrp="1" noChangeArrowheads="1"/>
          </p:cNvSpPr>
          <p:nvPr>
            <p:ph type="title" idx="4294967295"/>
          </p:nvPr>
        </p:nvSpPr>
        <p:spPr>
          <a:xfrm>
            <a:off x="361950" y="3429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Orphaned Address Utility</a:t>
            </a:r>
          </a:p>
        </p:txBody>
      </p:sp>
      <p:sp>
        <p:nvSpPr>
          <p:cNvPr id="71682" name="Rectangle 3"/>
          <p:cNvSpPr>
            <a:spLocks noGrp="1" noChangeArrowheads="1"/>
          </p:cNvSpPr>
          <p:nvPr>
            <p:ph type="body" idx="4294967295"/>
          </p:nvPr>
        </p:nvSpPr>
        <p:spPr>
          <a:xfrm>
            <a:off x="457200" y="990600"/>
            <a:ext cx="8382000" cy="5257800"/>
          </a:xfrm>
        </p:spPr>
        <p:txBody>
          <a:bodyPr tIns="91440" bIns="91440"/>
          <a:lstStyle/>
          <a:p>
            <a:pPr marL="533400" indent="-533400" defTabSz="914400" eaLnBrk="1" hangingPunct="1"/>
            <a:r>
              <a:rPr lang="en-US" smtClean="0">
                <a:latin typeface="Century Gothic" pitchFamily="34" charset="0"/>
                <a:cs typeface="Century Gothic" pitchFamily="34" charset="0"/>
              </a:rPr>
              <a:t>The utility provides a simulation mode to preview the effect of the update</a:t>
            </a:r>
          </a:p>
          <a:p>
            <a:pPr marL="533400" indent="-533400" defTabSz="914400" eaLnBrk="1" hangingPunct="1"/>
            <a:r>
              <a:rPr lang="en-US" smtClean="0">
                <a:latin typeface="Century Gothic" pitchFamily="34" charset="0"/>
                <a:cs typeface="Century Gothic" pitchFamily="34" charset="0"/>
              </a:rPr>
              <a:t>For eB2.1 and above, including Standard Edition, one execution processes all active domains.</a:t>
            </a:r>
            <a:endParaRPr lang="en-US" b="1" smtClean="0">
              <a:latin typeface="Century Gothic" pitchFamily="34" charset="0"/>
              <a:cs typeface="Century Gothic" pitchFamily="34" charset="0"/>
            </a:endParaRPr>
          </a:p>
          <a:p>
            <a:pPr marL="533400" indent="-533400" defTabSz="914400" eaLnBrk="1" hangingPunct="1"/>
            <a:r>
              <a:rPr lang="en-US" smtClean="0">
                <a:latin typeface="Century Gothic" pitchFamily="34" charset="0"/>
                <a:cs typeface="Century Gothic" pitchFamily="34" charset="0"/>
              </a:rPr>
              <a:t>This utility can impact the system by making previously unusable addresses usable</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2"/>
          <p:cNvSpPr>
            <a:spLocks noGrp="1" noChangeArrowheads="1"/>
          </p:cNvSpPr>
          <p:nvPr>
            <p:ph type="title" idx="4294967295"/>
          </p:nvPr>
        </p:nvSpPr>
        <p:spPr>
          <a:xfrm>
            <a:off x="352425" y="3429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Orphaned Address Utility</a:t>
            </a:r>
          </a:p>
        </p:txBody>
      </p:sp>
      <p:sp>
        <p:nvSpPr>
          <p:cNvPr id="73730" name="Rectangle 3"/>
          <p:cNvSpPr>
            <a:spLocks noGrp="1" noChangeArrowheads="1"/>
          </p:cNvSpPr>
          <p:nvPr>
            <p:ph type="body" idx="4294967295"/>
          </p:nvPr>
        </p:nvSpPr>
        <p:spPr>
          <a:xfrm>
            <a:off x="400050" y="1057275"/>
            <a:ext cx="8621713" cy="1066800"/>
          </a:xfrm>
        </p:spPr>
        <p:txBody>
          <a:bodyPr tIns="91440" bIns="91440"/>
          <a:lstStyle/>
          <a:p>
            <a:pPr eaLnBrk="1" hangingPunct="1">
              <a:spcAft>
                <a:spcPct val="25000"/>
              </a:spcAft>
            </a:pPr>
            <a:r>
              <a:rPr lang="en-US" sz="2900" smtClean="0">
                <a:latin typeface="Century Gothic" pitchFamily="34" charset="0"/>
                <a:cs typeface="Century Gothic" pitchFamily="34" charset="0"/>
              </a:rPr>
              <a:t>Report output filename is</a:t>
            </a:r>
            <a:br>
              <a:rPr lang="en-US" sz="2900" smtClean="0">
                <a:latin typeface="Century Gothic" pitchFamily="34" charset="0"/>
                <a:cs typeface="Century Gothic" pitchFamily="34" charset="0"/>
              </a:rPr>
            </a:br>
            <a:r>
              <a:rPr lang="en-US" sz="2900" smtClean="0">
                <a:latin typeface="Century Gothic" pitchFamily="34" charset="0"/>
                <a:cs typeface="Century Gothic" pitchFamily="34" charset="0"/>
              </a:rPr>
              <a:t>uxaddrfix-&lt;</a:t>
            </a:r>
            <a:r>
              <a:rPr lang="en-US" sz="2900" i="1" smtClean="0">
                <a:latin typeface="Century Gothic" pitchFamily="34" charset="0"/>
                <a:cs typeface="Century Gothic" pitchFamily="34" charset="0"/>
              </a:rPr>
              <a:t>dbname&gt;-</a:t>
            </a:r>
            <a:r>
              <a:rPr lang="en-US" sz="2900" smtClean="0">
                <a:latin typeface="Century Gothic" pitchFamily="34" charset="0"/>
                <a:cs typeface="Century Gothic" pitchFamily="34" charset="0"/>
              </a:rPr>
              <a:t>&lt;</a:t>
            </a:r>
            <a:r>
              <a:rPr lang="en-US" sz="2900" i="1" smtClean="0">
                <a:latin typeface="Century Gothic" pitchFamily="34" charset="0"/>
                <a:cs typeface="Century Gothic" pitchFamily="34" charset="0"/>
              </a:rPr>
              <a:t>date&gt;_&lt;time</a:t>
            </a:r>
            <a:r>
              <a:rPr lang="en-US" sz="2900" smtClean="0">
                <a:latin typeface="Century Gothic" pitchFamily="34" charset="0"/>
                <a:cs typeface="Century Gothic" pitchFamily="34" charset="0"/>
              </a:rPr>
              <a:t>&gt;.prn</a:t>
            </a:r>
          </a:p>
        </p:txBody>
      </p:sp>
      <p:pic>
        <p:nvPicPr>
          <p:cNvPr id="73731" name="Picture 4"/>
          <p:cNvPicPr>
            <a:picLocks noChangeAspect="1" noChangeArrowheads="1"/>
          </p:cNvPicPr>
          <p:nvPr/>
        </p:nvPicPr>
        <p:blipFill>
          <a:blip r:embed="rId3"/>
          <a:srcRect/>
          <a:stretch>
            <a:fillRect/>
          </a:stretch>
        </p:blipFill>
        <p:spPr bwMode="auto">
          <a:xfrm>
            <a:off x="685800" y="2562225"/>
            <a:ext cx="7772400" cy="3360738"/>
          </a:xfrm>
          <a:prstGeom prst="rect">
            <a:avLst/>
          </a:prstGeom>
          <a:noFill/>
          <a:ln w="9525" algn="ctr">
            <a:noFill/>
            <a:miter lim="800000"/>
            <a:headEnd/>
            <a:tailEnd/>
          </a:ln>
        </p:spPr>
      </p:pic>
      <p:sp>
        <p:nvSpPr>
          <p:cNvPr id="73733" name="TextBox 5"/>
          <p:cNvSpPr txBox="1">
            <a:spLocks noChangeArrowheads="1"/>
          </p:cNvSpPr>
          <p:nvPr/>
        </p:nvSpPr>
        <p:spPr bwMode="auto">
          <a:xfrm>
            <a:off x="5419725" y="2562225"/>
            <a:ext cx="3038475" cy="307975"/>
          </a:xfrm>
          <a:prstGeom prst="rect">
            <a:avLst/>
          </a:prstGeom>
          <a:solidFill>
            <a:schemeClr val="bg1"/>
          </a:solidFill>
          <a:ln w="9525">
            <a:noFill/>
            <a:miter lim="800000"/>
            <a:headEnd/>
            <a:tailEnd/>
          </a:ln>
        </p:spPr>
        <p:txBody>
          <a:bodyPr>
            <a:spAutoFit/>
          </a:bodyPr>
          <a:lstStyle/>
          <a:p>
            <a:pPr algn="r"/>
            <a:r>
              <a:rPr lang="en-US" sz="1400" b="1">
                <a:latin typeface="Courier New" pitchFamily="49" charset="0"/>
                <a:cs typeface="Courier New" pitchFamily="49" charset="0"/>
              </a:rPr>
              <a:t>Orphaned Address Utility</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2"/>
          <p:cNvSpPr>
            <a:spLocks noGrp="1" noChangeArrowheads="1"/>
          </p:cNvSpPr>
          <p:nvPr>
            <p:ph type="title" idx="4294967295"/>
          </p:nvPr>
        </p:nvSpPr>
        <p:spPr>
          <a:xfrm>
            <a:off x="304800" y="24765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75778" name="Rectangle 3"/>
          <p:cNvSpPr>
            <a:spLocks noGrp="1" noChangeArrowheads="1"/>
          </p:cNvSpPr>
          <p:nvPr>
            <p:ph type="body" idx="4294967295"/>
          </p:nvPr>
        </p:nvSpPr>
        <p:spPr>
          <a:xfrm>
            <a:off x="304800" y="847725"/>
            <a:ext cx="8763000" cy="5449888"/>
          </a:xfrm>
        </p:spPr>
        <p:txBody>
          <a:bodyPr tIns="91440" bIns="91440"/>
          <a:lstStyle/>
          <a:p>
            <a:pPr eaLnBrk="1" hangingPunct="1">
              <a:lnSpc>
                <a:spcPct val="75000"/>
              </a:lnSpc>
              <a:spcAft>
                <a:spcPct val="25000"/>
              </a:spcAft>
            </a:pPr>
            <a:r>
              <a:rPr lang="en-US" smtClean="0">
                <a:solidFill>
                  <a:srgbClr val="B2B2B2"/>
                </a:solidFill>
                <a:latin typeface="Century Gothic" pitchFamily="34" charset="0"/>
                <a:cs typeface="Century Gothic" pitchFamily="34" charset="0"/>
              </a:rPr>
              <a:t>Table Extension Domain Utilities </a:t>
            </a:r>
            <a:r>
              <a:rPr lang="en-US" sz="2000" smtClean="0">
                <a:solidFill>
                  <a:srgbClr val="B2B2B2"/>
                </a:solidFill>
                <a:latin typeface="Century Gothic" pitchFamily="34" charset="0"/>
                <a:cs typeface="Century Gothic" pitchFamily="34" charset="0"/>
              </a:rPr>
              <a:t>(eB2.1 and above, including Standard Edition)</a:t>
            </a:r>
          </a:p>
          <a:p>
            <a:pPr eaLnBrk="1" hangingPunct="1">
              <a:lnSpc>
                <a:spcPct val="75000"/>
              </a:lnSpc>
              <a:spcAft>
                <a:spcPct val="25000"/>
              </a:spcAft>
            </a:pPr>
            <a:r>
              <a:rPr lang="en-US" smtClean="0">
                <a:solidFill>
                  <a:srgbClr val="B2B2B2"/>
                </a:solidFill>
                <a:latin typeface="Century Gothic" pitchFamily="34" charset="0"/>
                <a:cs typeface="Century Gothic" pitchFamily="34" charset="0"/>
              </a:rPr>
              <a:t>GL Transaction Consolidation </a:t>
            </a:r>
            <a:r>
              <a:rPr lang="en-US" sz="2000" smtClean="0">
                <a:solidFill>
                  <a:srgbClr val="B2B2B2"/>
                </a:solidFill>
                <a:latin typeface="Century Gothic" pitchFamily="34" charset="0"/>
                <a:cs typeface="Century Gothic" pitchFamily="34" charset="0"/>
              </a:rPr>
              <a:t>(optional)</a:t>
            </a:r>
          </a:p>
          <a:p>
            <a:pPr eaLnBrk="1" hangingPunct="1">
              <a:lnSpc>
                <a:spcPct val="75000"/>
              </a:lnSpc>
              <a:spcAft>
                <a:spcPct val="25000"/>
              </a:spcAft>
            </a:pPr>
            <a:r>
              <a:rPr lang="en-US" smtClean="0">
                <a:solidFill>
                  <a:srgbClr val="B2B2B2"/>
                </a:solidFill>
                <a:latin typeface="Century Gothic" pitchFamily="34" charset="0"/>
                <a:cs typeface="Century Gothic" pitchFamily="34" charset="0"/>
              </a:rPr>
              <a:t>Archive/Delete transaction data </a:t>
            </a:r>
            <a:r>
              <a:rPr lang="en-US" sz="2000" smtClean="0">
                <a:solidFill>
                  <a:srgbClr val="B2B2B2"/>
                </a:solidFill>
                <a:latin typeface="Century Gothic" pitchFamily="34" charset="0"/>
                <a:cs typeface="Century Gothic" pitchFamily="34" charset="0"/>
              </a:rPr>
              <a:t>(optional)</a:t>
            </a:r>
          </a:p>
          <a:p>
            <a:pPr eaLnBrk="1" hangingPunct="1">
              <a:lnSpc>
                <a:spcPct val="75000"/>
              </a:lnSpc>
              <a:spcAft>
                <a:spcPct val="25000"/>
              </a:spcAft>
            </a:pPr>
            <a:r>
              <a:rPr lang="en-US" smtClean="0">
                <a:solidFill>
                  <a:srgbClr val="B2B2B2"/>
                </a:solidFill>
                <a:latin typeface="Century Gothic" pitchFamily="34" charset="0"/>
                <a:cs typeface="Century Gothic" pitchFamily="34" charset="0"/>
              </a:rPr>
              <a:t>Global Tax Management Conversion </a:t>
            </a:r>
            <a:r>
              <a:rPr lang="en-US" sz="2000" smtClean="0">
                <a:solidFill>
                  <a:srgbClr val="B2B2B2"/>
                </a:solidFill>
                <a:latin typeface="Century Gothic" pitchFamily="34" charset="0"/>
                <a:cs typeface="Century Gothic" pitchFamily="34" charset="0"/>
              </a:rPr>
              <a:t>(if pre-eB)</a:t>
            </a:r>
          </a:p>
          <a:p>
            <a:pPr eaLnBrk="1" hangingPunct="1">
              <a:lnSpc>
                <a:spcPct val="75000"/>
              </a:lnSpc>
              <a:spcAft>
                <a:spcPct val="25000"/>
              </a:spcAft>
            </a:pPr>
            <a:r>
              <a:rPr lang="en-US" smtClean="0">
                <a:solidFill>
                  <a:srgbClr val="B2B2B2"/>
                </a:solidFill>
                <a:latin typeface="Century Gothic" pitchFamily="34" charset="0"/>
                <a:cs typeface="Century Gothic" pitchFamily="34" charset="0"/>
              </a:rPr>
              <a:t>Employee Entity Utility</a:t>
            </a:r>
            <a:endParaRPr lang="en-US" sz="2400" smtClean="0">
              <a:solidFill>
                <a:srgbClr val="B2B2B2"/>
              </a:solidFill>
              <a:latin typeface="Century Gothic" pitchFamily="34" charset="0"/>
              <a:cs typeface="Century Gothic" pitchFamily="34" charset="0"/>
            </a:endParaRPr>
          </a:p>
          <a:p>
            <a:pPr eaLnBrk="1" hangingPunct="1">
              <a:lnSpc>
                <a:spcPct val="75000"/>
              </a:lnSpc>
              <a:spcAft>
                <a:spcPct val="25000"/>
              </a:spcAft>
            </a:pPr>
            <a:r>
              <a:rPr lang="en-US" smtClean="0">
                <a:solidFill>
                  <a:srgbClr val="B2B2B2"/>
                </a:solidFill>
                <a:latin typeface="Century Gothic" pitchFamily="34" charset="0"/>
                <a:cs typeface="Century Gothic" pitchFamily="34" charset="0"/>
              </a:rPr>
              <a:t>End User Contact Utility</a:t>
            </a:r>
            <a:endParaRPr lang="en-US" sz="2400" smtClean="0">
              <a:solidFill>
                <a:srgbClr val="B2B2B2"/>
              </a:solidFill>
              <a:latin typeface="Century Gothic" pitchFamily="34" charset="0"/>
              <a:cs typeface="Century Gothic" pitchFamily="34" charset="0"/>
            </a:endParaRPr>
          </a:p>
          <a:p>
            <a:pPr eaLnBrk="1" hangingPunct="1">
              <a:lnSpc>
                <a:spcPct val="75000"/>
              </a:lnSpc>
              <a:spcAft>
                <a:spcPct val="25000"/>
              </a:spcAft>
            </a:pPr>
            <a:r>
              <a:rPr lang="en-US" smtClean="0">
                <a:solidFill>
                  <a:srgbClr val="B2B2B2"/>
                </a:solidFill>
                <a:latin typeface="Century Gothic" pitchFamily="34" charset="0"/>
                <a:cs typeface="Century Gothic" pitchFamily="34" charset="0"/>
              </a:rPr>
              <a:t>Control Account Utility</a:t>
            </a:r>
          </a:p>
          <a:p>
            <a:pPr eaLnBrk="1" hangingPunct="1">
              <a:lnSpc>
                <a:spcPct val="75000"/>
              </a:lnSpc>
              <a:spcAft>
                <a:spcPct val="25000"/>
              </a:spcAft>
            </a:pPr>
            <a:r>
              <a:rPr lang="en-US" smtClean="0">
                <a:solidFill>
                  <a:srgbClr val="B2B2B2"/>
                </a:solidFill>
                <a:latin typeface="Century Gothic" pitchFamily="34" charset="0"/>
                <a:cs typeface="Century Gothic" pitchFamily="34" charset="0"/>
              </a:rPr>
              <a:t>GL Account/Project Utility </a:t>
            </a:r>
            <a:r>
              <a:rPr lang="en-US" sz="2000" smtClean="0">
                <a:solidFill>
                  <a:srgbClr val="B2B2B2"/>
                </a:solidFill>
                <a:latin typeface="Century Gothic" pitchFamily="34" charset="0"/>
                <a:cs typeface="Century Gothic" pitchFamily="34" charset="0"/>
              </a:rPr>
              <a:t>(if pre-eB)</a:t>
            </a:r>
          </a:p>
          <a:p>
            <a:pPr eaLnBrk="1" hangingPunct="1">
              <a:lnSpc>
                <a:spcPct val="75000"/>
              </a:lnSpc>
              <a:spcAft>
                <a:spcPct val="25000"/>
              </a:spcAft>
            </a:pPr>
            <a:r>
              <a:rPr lang="en-US" smtClean="0">
                <a:solidFill>
                  <a:srgbClr val="B2B2B2"/>
                </a:solidFill>
                <a:latin typeface="Century Gothic" pitchFamily="34" charset="0"/>
                <a:cs typeface="Century Gothic" pitchFamily="34" charset="0"/>
              </a:rPr>
              <a:t>Orphaned Address Utility</a:t>
            </a:r>
          </a:p>
          <a:p>
            <a:pPr eaLnBrk="1" hangingPunct="1">
              <a:lnSpc>
                <a:spcPct val="75000"/>
              </a:lnSpc>
              <a:spcAft>
                <a:spcPct val="25000"/>
              </a:spcAft>
            </a:pPr>
            <a:r>
              <a:rPr lang="en-US" b="1" smtClean="0">
                <a:latin typeface="Century Gothic" pitchFamily="34" charset="0"/>
                <a:cs typeface="Century Gothic" pitchFamily="34" charset="0"/>
              </a:rPr>
              <a:t>Credit Terms Utility</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2"/>
          <p:cNvSpPr>
            <a:spLocks noGrp="1" noChangeArrowheads="1"/>
          </p:cNvSpPr>
          <p:nvPr>
            <p:ph type="title" idx="4294967295"/>
          </p:nvPr>
        </p:nvSpPr>
        <p:spPr>
          <a:xfrm>
            <a:off x="314325" y="2762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Credit Terms Utility</a:t>
            </a:r>
          </a:p>
        </p:txBody>
      </p:sp>
      <p:sp>
        <p:nvSpPr>
          <p:cNvPr id="77826" name="Rectangle 3"/>
          <p:cNvSpPr>
            <a:spLocks noGrp="1" noChangeArrowheads="1"/>
          </p:cNvSpPr>
          <p:nvPr>
            <p:ph type="body" idx="4294967295"/>
          </p:nvPr>
        </p:nvSpPr>
        <p:spPr>
          <a:xfrm>
            <a:off x="419100" y="876300"/>
            <a:ext cx="8458200" cy="5638800"/>
          </a:xfrm>
        </p:spPr>
        <p:txBody>
          <a:bodyPr tIns="91440" bIns="91440"/>
          <a:lstStyle/>
          <a:p>
            <a:pPr marL="533400" indent="-533400" defTabSz="914400" eaLnBrk="1" hangingPunct="1">
              <a:lnSpc>
                <a:spcPct val="75000"/>
              </a:lnSpc>
              <a:spcAft>
                <a:spcPct val="20000"/>
              </a:spcAft>
            </a:pPr>
            <a:r>
              <a:rPr lang="en-US" smtClean="0">
                <a:latin typeface="Century Gothic" pitchFamily="34" charset="0"/>
                <a:cs typeface="Century Gothic" pitchFamily="34" charset="0"/>
              </a:rPr>
              <a:t>This utility reports and updates credit terms on customers and suppliers. It lists customers or suppliers with invalid credit terms.</a:t>
            </a:r>
          </a:p>
          <a:p>
            <a:pPr marL="533400" indent="-533400" defTabSz="914400" eaLnBrk="1" hangingPunct="1">
              <a:lnSpc>
                <a:spcPct val="75000"/>
              </a:lnSpc>
              <a:spcAft>
                <a:spcPct val="20000"/>
              </a:spcAft>
            </a:pPr>
            <a:r>
              <a:rPr lang="en-US" smtClean="0">
                <a:latin typeface="Century Gothic" pitchFamily="34" charset="0"/>
                <a:cs typeface="Century Gothic" pitchFamily="34" charset="0"/>
              </a:rPr>
              <a:t>All customers and suppliers must have a valid non-blank credit terms code before converting to QAD EE</a:t>
            </a:r>
            <a:endParaRPr lang="en-US" sz="2400" smtClean="0">
              <a:latin typeface="Century Gothic" pitchFamily="34" charset="0"/>
              <a:cs typeface="Century Gothic" pitchFamily="34" charset="0"/>
            </a:endParaRPr>
          </a:p>
          <a:p>
            <a:pPr marL="914400" lvl="1" indent="-457200" defTabSz="914400" eaLnBrk="1" hangingPunct="1">
              <a:lnSpc>
                <a:spcPct val="75000"/>
              </a:lnSpc>
              <a:spcAft>
                <a:spcPct val="20000"/>
              </a:spcAft>
            </a:pPr>
            <a:r>
              <a:rPr lang="en-US" smtClean="0">
                <a:latin typeface="Century Gothic" pitchFamily="34" charset="0"/>
                <a:cs typeface="Century Gothic" pitchFamily="34" charset="0"/>
              </a:rPr>
              <a:t>A blank credit terms code is no longer permissible and will be deleted by the conversion</a:t>
            </a:r>
            <a:br>
              <a:rPr lang="en-US" smtClean="0">
                <a:latin typeface="Century Gothic" pitchFamily="34" charset="0"/>
                <a:cs typeface="Century Gothic" pitchFamily="34" charset="0"/>
              </a:rPr>
            </a:br>
            <a:r>
              <a:rPr lang="en-US" smtClean="0">
                <a:latin typeface="Century Gothic" pitchFamily="34" charset="0"/>
                <a:cs typeface="Century Gothic" pitchFamily="34" charset="0"/>
              </a:rPr>
              <a:t/>
            </a:r>
            <a:br>
              <a:rPr lang="en-US" smtClean="0">
                <a:latin typeface="Century Gothic" pitchFamily="34" charset="0"/>
                <a:cs typeface="Century Gothic" pitchFamily="34" charset="0"/>
              </a:rPr>
            </a:br>
            <a:r>
              <a:rPr lang="en-US" smtClean="0">
                <a:latin typeface="Century Gothic" pitchFamily="34" charset="0"/>
                <a:cs typeface="Century Gothic" pitchFamily="34" charset="0"/>
              </a:rPr>
              <a:t>To simulate the scenario where a customer or supplier has no credit terms, a new credit terms code must be created in Credit Terms Maintenance (2.19.1 – adcrtmt.p) with 0 days and 0% discount.</a:t>
            </a:r>
          </a:p>
          <a:p>
            <a:pPr marL="914400" lvl="1" indent="-457200" defTabSz="914400" eaLnBrk="1" hangingPunct="1">
              <a:lnSpc>
                <a:spcPct val="75000"/>
              </a:lnSpc>
              <a:spcAft>
                <a:spcPct val="20000"/>
              </a:spcAft>
            </a:pPr>
            <a:r>
              <a:rPr lang="en-US" smtClean="0">
                <a:latin typeface="Century Gothic" pitchFamily="34" charset="0"/>
                <a:cs typeface="Century Gothic" pitchFamily="34" charset="0"/>
              </a:rPr>
              <a:t>Any credit term assigned to customers or suppliers must exist in Credit Terms Master (ct_mstr)</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2"/>
          <p:cNvSpPr>
            <a:spLocks noGrp="1" noChangeArrowheads="1"/>
          </p:cNvSpPr>
          <p:nvPr>
            <p:ph type="title" idx="4294967295"/>
          </p:nvPr>
        </p:nvSpPr>
        <p:spPr>
          <a:xfrm>
            <a:off x="390525" y="3143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Credit Terms Utility</a:t>
            </a:r>
          </a:p>
        </p:txBody>
      </p:sp>
      <p:sp>
        <p:nvSpPr>
          <p:cNvPr id="79874" name="Rectangle 3"/>
          <p:cNvSpPr>
            <a:spLocks noGrp="1" noChangeArrowheads="1"/>
          </p:cNvSpPr>
          <p:nvPr>
            <p:ph type="body" idx="4294967295"/>
          </p:nvPr>
        </p:nvSpPr>
        <p:spPr>
          <a:xfrm>
            <a:off x="419100" y="1066800"/>
            <a:ext cx="8458200" cy="5181600"/>
          </a:xfrm>
        </p:spPr>
        <p:txBody>
          <a:bodyPr tIns="91440" bIns="91440"/>
          <a:lstStyle/>
          <a:p>
            <a:pPr marL="533400" indent="-533400" defTabSz="914400" eaLnBrk="1" hangingPunct="1">
              <a:lnSpc>
                <a:spcPct val="80000"/>
              </a:lnSpc>
              <a:spcAft>
                <a:spcPct val="20000"/>
              </a:spcAft>
            </a:pPr>
            <a:r>
              <a:rPr lang="en-US" smtClean="0">
                <a:latin typeface="Century Gothic" pitchFamily="34" charset="0"/>
                <a:cs typeface="Century Gothic" pitchFamily="34" charset="0"/>
              </a:rPr>
              <a:t>You must run the utility separately for customers and suppliers</a:t>
            </a:r>
          </a:p>
          <a:p>
            <a:pPr marL="533400" indent="-533400" defTabSz="914400" eaLnBrk="1" hangingPunct="1">
              <a:lnSpc>
                <a:spcPct val="80000"/>
              </a:lnSpc>
              <a:spcAft>
                <a:spcPct val="20000"/>
              </a:spcAft>
            </a:pPr>
            <a:r>
              <a:rPr lang="en-US" smtClean="0">
                <a:latin typeface="Century Gothic" pitchFamily="34" charset="0"/>
                <a:cs typeface="Century Gothic" pitchFamily="34" charset="0"/>
              </a:rPr>
              <a:t>Customer and supplier credit terms are updated with a user-specified code </a:t>
            </a:r>
          </a:p>
          <a:p>
            <a:pPr marL="533400" indent="-533400" defTabSz="914400" eaLnBrk="1" hangingPunct="1">
              <a:lnSpc>
                <a:spcPct val="80000"/>
              </a:lnSpc>
              <a:spcAft>
                <a:spcPct val="20000"/>
              </a:spcAft>
            </a:pPr>
            <a:r>
              <a:rPr lang="en-US" smtClean="0">
                <a:latin typeface="Century Gothic" pitchFamily="34" charset="0"/>
                <a:cs typeface="Century Gothic" pitchFamily="34" charset="0"/>
              </a:rPr>
              <a:t>The utility provides a simulation mode to preview the effect of the update</a:t>
            </a:r>
          </a:p>
          <a:p>
            <a:pPr marL="533400" indent="-533400" defTabSz="914400" eaLnBrk="1" hangingPunct="1">
              <a:lnSpc>
                <a:spcPct val="80000"/>
              </a:lnSpc>
              <a:spcAft>
                <a:spcPct val="20000"/>
              </a:spcAft>
            </a:pPr>
            <a:r>
              <a:rPr lang="en-US" smtClean="0">
                <a:latin typeface="Century Gothic" pitchFamily="34" charset="0"/>
                <a:cs typeface="Century Gothic" pitchFamily="34" charset="0"/>
              </a:rPr>
              <a:t>For eB2.1 and above, including Standard Edition, you must run it for each active domain.</a:t>
            </a:r>
          </a:p>
          <a:p>
            <a:pPr marL="533400" indent="-533400" defTabSz="914400" eaLnBrk="1" hangingPunct="1">
              <a:lnSpc>
                <a:spcPct val="80000"/>
              </a:lnSpc>
              <a:spcAft>
                <a:spcPct val="20000"/>
              </a:spcAft>
            </a:pPr>
            <a:r>
              <a:rPr lang="en-US" smtClean="0">
                <a:latin typeface="Century Gothic" pitchFamily="34" charset="0"/>
                <a:cs typeface="Century Gothic" pitchFamily="34" charset="0"/>
              </a:rPr>
              <a:t>This utility will alter future transactions involving the customers or suppliers updated with new Credit Terms </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2"/>
          <p:cNvSpPr>
            <a:spLocks noGrp="1" noChangeArrowheads="1"/>
          </p:cNvSpPr>
          <p:nvPr>
            <p:ph type="title" idx="4294967295"/>
          </p:nvPr>
        </p:nvSpPr>
        <p:spPr>
          <a:xfrm>
            <a:off x="333375" y="2762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Credit Terms Utility</a:t>
            </a:r>
          </a:p>
        </p:txBody>
      </p:sp>
      <p:sp>
        <p:nvSpPr>
          <p:cNvPr id="81922" name="Rectangle 3"/>
          <p:cNvSpPr>
            <a:spLocks noGrp="1" noChangeArrowheads="1"/>
          </p:cNvSpPr>
          <p:nvPr>
            <p:ph type="body" idx="4294967295"/>
          </p:nvPr>
        </p:nvSpPr>
        <p:spPr>
          <a:xfrm>
            <a:off x="361950" y="885825"/>
            <a:ext cx="8763000" cy="1273175"/>
          </a:xfrm>
        </p:spPr>
        <p:txBody>
          <a:bodyPr tIns="91440" bIns="91440"/>
          <a:lstStyle/>
          <a:p>
            <a:pPr eaLnBrk="1" hangingPunct="1">
              <a:lnSpc>
                <a:spcPct val="70000"/>
              </a:lnSpc>
            </a:pPr>
            <a:r>
              <a:rPr lang="en-US" sz="2600" smtClean="0">
                <a:latin typeface="Century Gothic" pitchFamily="34" charset="0"/>
                <a:cs typeface="Century Gothic" pitchFamily="34" charset="0"/>
              </a:rPr>
              <a:t>Report output filename is</a:t>
            </a:r>
            <a:br>
              <a:rPr lang="en-US" sz="2600" smtClean="0">
                <a:latin typeface="Century Gothic" pitchFamily="34" charset="0"/>
                <a:cs typeface="Century Gothic" pitchFamily="34" charset="0"/>
              </a:rPr>
            </a:br>
            <a:r>
              <a:rPr lang="en-US" sz="2200" smtClean="0">
                <a:latin typeface="Century Gothic" pitchFamily="34" charset="0"/>
                <a:cs typeface="Century Gothic" pitchFamily="34" charset="0"/>
              </a:rPr>
              <a:t>uxcrterms-</a:t>
            </a:r>
            <a:r>
              <a:rPr lang="en-US" sz="2200" smtClean="0">
                <a:solidFill>
                  <a:srgbClr val="4173BD"/>
                </a:solidFill>
                <a:latin typeface="Century Gothic" pitchFamily="34" charset="0"/>
                <a:cs typeface="Century Gothic" pitchFamily="34" charset="0"/>
              </a:rPr>
              <a:t>cust</a:t>
            </a:r>
            <a:r>
              <a:rPr lang="en-US" sz="2200" smtClean="0">
                <a:latin typeface="Century Gothic" pitchFamily="34" charset="0"/>
                <a:cs typeface="Century Gothic" pitchFamily="34" charset="0"/>
              </a:rPr>
              <a:t>-&lt;</a:t>
            </a:r>
            <a:r>
              <a:rPr lang="en-US" sz="2200" i="1" smtClean="0">
                <a:latin typeface="Century Gothic" pitchFamily="34" charset="0"/>
                <a:cs typeface="Century Gothic" pitchFamily="34" charset="0"/>
              </a:rPr>
              <a:t>dbname&gt;-&lt;domain&gt;-&lt;date&gt;_&lt;time</a:t>
            </a:r>
            <a:r>
              <a:rPr lang="en-US" sz="2200" smtClean="0">
                <a:latin typeface="Century Gothic" pitchFamily="34" charset="0"/>
                <a:cs typeface="Century Gothic" pitchFamily="34" charset="0"/>
              </a:rPr>
              <a:t>&gt;.prn </a:t>
            </a:r>
            <a:br>
              <a:rPr lang="en-US" sz="2200" smtClean="0">
                <a:latin typeface="Century Gothic" pitchFamily="34" charset="0"/>
                <a:cs typeface="Century Gothic" pitchFamily="34" charset="0"/>
              </a:rPr>
            </a:br>
            <a:r>
              <a:rPr lang="en-US" sz="2200" smtClean="0">
                <a:latin typeface="Century Gothic" pitchFamily="34" charset="0"/>
                <a:cs typeface="Century Gothic" pitchFamily="34" charset="0"/>
              </a:rPr>
              <a:t>or 	</a:t>
            </a:r>
            <a:br>
              <a:rPr lang="en-US" sz="2200" smtClean="0">
                <a:latin typeface="Century Gothic" pitchFamily="34" charset="0"/>
                <a:cs typeface="Century Gothic" pitchFamily="34" charset="0"/>
              </a:rPr>
            </a:br>
            <a:r>
              <a:rPr lang="en-US" sz="2200" smtClean="0">
                <a:latin typeface="Century Gothic" pitchFamily="34" charset="0"/>
                <a:cs typeface="Century Gothic" pitchFamily="34" charset="0"/>
              </a:rPr>
              <a:t>uxcrterms-</a:t>
            </a:r>
            <a:r>
              <a:rPr lang="en-US" sz="2200" smtClean="0">
                <a:solidFill>
                  <a:srgbClr val="4173BD"/>
                </a:solidFill>
                <a:latin typeface="Century Gothic" pitchFamily="34" charset="0"/>
                <a:cs typeface="Century Gothic" pitchFamily="34" charset="0"/>
              </a:rPr>
              <a:t>supp</a:t>
            </a:r>
            <a:r>
              <a:rPr lang="en-US" sz="2200" smtClean="0">
                <a:latin typeface="Century Gothic" pitchFamily="34" charset="0"/>
                <a:cs typeface="Century Gothic" pitchFamily="34" charset="0"/>
              </a:rPr>
              <a:t>-&lt;</a:t>
            </a:r>
            <a:r>
              <a:rPr lang="en-US" sz="2200" i="1" smtClean="0">
                <a:latin typeface="Century Gothic" pitchFamily="34" charset="0"/>
                <a:cs typeface="Century Gothic" pitchFamily="34" charset="0"/>
              </a:rPr>
              <a:t>dbname&gt;-&lt;domain&gt;-&lt;date&gt;_&lt;time</a:t>
            </a:r>
            <a:r>
              <a:rPr lang="en-US" sz="2200" smtClean="0">
                <a:latin typeface="Century Gothic" pitchFamily="34" charset="0"/>
                <a:cs typeface="Century Gothic" pitchFamily="34" charset="0"/>
              </a:rPr>
              <a:t>&gt;.prn</a:t>
            </a:r>
          </a:p>
        </p:txBody>
      </p:sp>
      <p:pic>
        <p:nvPicPr>
          <p:cNvPr id="81923" name="Picture 4"/>
          <p:cNvPicPr>
            <a:picLocks noChangeAspect="1" noChangeArrowheads="1"/>
          </p:cNvPicPr>
          <p:nvPr/>
        </p:nvPicPr>
        <p:blipFill>
          <a:blip r:embed="rId3"/>
          <a:srcRect/>
          <a:stretch>
            <a:fillRect/>
          </a:stretch>
        </p:blipFill>
        <p:spPr bwMode="auto">
          <a:xfrm>
            <a:off x="838200" y="2305050"/>
            <a:ext cx="7239000" cy="3932238"/>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2"/>
          <p:cNvSpPr>
            <a:spLocks noGrp="1" noChangeArrowheads="1"/>
          </p:cNvSpPr>
          <p:nvPr>
            <p:ph type="title" idx="4294967295"/>
          </p:nvPr>
        </p:nvSpPr>
        <p:spPr>
          <a:xfrm>
            <a:off x="342900" y="390525"/>
            <a:ext cx="70866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endParaRPr lang="en-US" i="1" smtClean="0">
              <a:solidFill>
                <a:schemeClr val="tx1"/>
              </a:solidFill>
              <a:latin typeface="Century Gothic" pitchFamily="34" charset="0"/>
              <a:cs typeface="Century Gothic" pitchFamily="34" charset="0"/>
            </a:endParaRPr>
          </a:p>
        </p:txBody>
      </p:sp>
      <p:sp>
        <p:nvSpPr>
          <p:cNvPr id="83970" name="Rectangle 3"/>
          <p:cNvSpPr>
            <a:spLocks noGrp="1" noChangeArrowheads="1"/>
          </p:cNvSpPr>
          <p:nvPr>
            <p:ph type="body" idx="4294967295"/>
          </p:nvPr>
        </p:nvSpPr>
        <p:spPr>
          <a:xfrm>
            <a:off x="361950" y="1143000"/>
            <a:ext cx="8534400" cy="5181600"/>
          </a:xfrm>
        </p:spPr>
        <p:txBody>
          <a:bodyPr tIns="91440" bIns="91440"/>
          <a:lstStyle/>
          <a:p>
            <a:pPr eaLnBrk="1" hangingPunct="1">
              <a:spcAft>
                <a:spcPct val="25000"/>
              </a:spcAft>
            </a:pPr>
            <a:r>
              <a:rPr lang="en-US" b="1" smtClean="0">
                <a:latin typeface="Century Gothic" pitchFamily="34" charset="0"/>
                <a:cs typeface="Century Gothic" pitchFamily="34" charset="0"/>
              </a:rPr>
              <a:t>Data Preparation Report</a:t>
            </a:r>
            <a:endParaRPr lang="en-US" sz="2400" b="1"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2"/>
          <p:cNvSpPr>
            <a:spLocks noGrp="1" noChangeArrowheads="1"/>
          </p:cNvSpPr>
          <p:nvPr>
            <p:ph type="title" idx="4294967295"/>
          </p:nvPr>
        </p:nvSpPr>
        <p:spPr>
          <a:xfrm>
            <a:off x="323850" y="28575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Data Preparation Report</a:t>
            </a:r>
          </a:p>
        </p:txBody>
      </p:sp>
      <p:sp>
        <p:nvSpPr>
          <p:cNvPr id="86018" name="Rectangle 3"/>
          <p:cNvSpPr>
            <a:spLocks noGrp="1" noChangeArrowheads="1"/>
          </p:cNvSpPr>
          <p:nvPr>
            <p:ph type="body" idx="4294967295"/>
          </p:nvPr>
        </p:nvSpPr>
        <p:spPr>
          <a:xfrm>
            <a:off x="457200" y="990600"/>
            <a:ext cx="8305800" cy="5343525"/>
          </a:xfrm>
        </p:spPr>
        <p:txBody>
          <a:bodyPr tIns="91440" bIns="91440"/>
          <a:lstStyle/>
          <a:p>
            <a:pPr marL="533400" indent="-533400" defTabSz="914400" eaLnBrk="1" hangingPunct="1">
              <a:lnSpc>
                <a:spcPct val="80000"/>
              </a:lnSpc>
            </a:pPr>
            <a:r>
              <a:rPr lang="en-US" sz="2400" smtClean="0">
                <a:latin typeface="Century Gothic" pitchFamily="34" charset="0"/>
                <a:cs typeface="Century Gothic" pitchFamily="34" charset="0"/>
              </a:rPr>
              <a:t>This report highlights any data issues you must clean up before starting the conversion</a:t>
            </a:r>
            <a:endParaRPr lang="en-US" sz="2000" smtClean="0">
              <a:latin typeface="Century Gothic" pitchFamily="34" charset="0"/>
              <a:cs typeface="Century Gothic" pitchFamily="34" charset="0"/>
            </a:endParaRPr>
          </a:p>
          <a:p>
            <a:pPr marL="914400" lvl="1" indent="-457200" defTabSz="914400" eaLnBrk="1" hangingPunct="1">
              <a:lnSpc>
                <a:spcPct val="80000"/>
              </a:lnSpc>
              <a:spcBef>
                <a:spcPct val="35000"/>
              </a:spcBef>
            </a:pPr>
            <a:r>
              <a:rPr lang="en-US" sz="2000" smtClean="0">
                <a:latin typeface="Century Gothic" pitchFamily="34" charset="0"/>
                <a:cs typeface="Century Gothic" pitchFamily="34" charset="0"/>
              </a:rPr>
              <a:t>Data that is missing in old financials, but required in new financials.</a:t>
            </a:r>
          </a:p>
          <a:p>
            <a:pPr marL="914400" lvl="1" indent="-457200" defTabSz="914400" eaLnBrk="1" hangingPunct="1">
              <a:lnSpc>
                <a:spcPct val="80000"/>
              </a:lnSpc>
              <a:spcBef>
                <a:spcPct val="35000"/>
              </a:spcBef>
            </a:pPr>
            <a:r>
              <a:rPr lang="en-US" sz="2000" smtClean="0">
                <a:latin typeface="Century Gothic" pitchFamily="34" charset="0"/>
                <a:cs typeface="Century Gothic" pitchFamily="34" charset="0"/>
              </a:rPr>
              <a:t>Data that exists in old financials, but is not allowed in the same state in new financials.</a:t>
            </a:r>
          </a:p>
          <a:p>
            <a:pPr marL="914400" lvl="1" indent="-457200" defTabSz="914400" eaLnBrk="1" hangingPunct="1">
              <a:lnSpc>
                <a:spcPct val="80000"/>
              </a:lnSpc>
              <a:spcBef>
                <a:spcPct val="35000"/>
              </a:spcBef>
            </a:pPr>
            <a:r>
              <a:rPr lang="en-US" sz="2000" smtClean="0">
                <a:latin typeface="Century Gothic" pitchFamily="34" charset="0"/>
                <a:cs typeface="Century Gothic" pitchFamily="34" charset="0"/>
              </a:rPr>
              <a:t>Data that is invalid in both old and new financials</a:t>
            </a:r>
          </a:p>
          <a:p>
            <a:pPr marL="533400" indent="-533400" defTabSz="914400" eaLnBrk="1" hangingPunct="1">
              <a:lnSpc>
                <a:spcPct val="80000"/>
              </a:lnSpc>
            </a:pPr>
            <a:r>
              <a:rPr lang="en-US" sz="2400" smtClean="0">
                <a:latin typeface="Century Gothic" pitchFamily="34" charset="0"/>
                <a:cs typeface="Century Gothic" pitchFamily="34" charset="0"/>
              </a:rPr>
              <a:t>This report is the gatekeeper for the conversion. The conversion cannot be run until this report has zero errors.</a:t>
            </a:r>
          </a:p>
          <a:p>
            <a:pPr marL="533400" indent="-533400" defTabSz="914400" eaLnBrk="1" hangingPunct="1">
              <a:lnSpc>
                <a:spcPct val="80000"/>
              </a:lnSpc>
            </a:pPr>
            <a:r>
              <a:rPr lang="en-US" sz="2400" smtClean="0">
                <a:latin typeface="Century Gothic" pitchFamily="34" charset="0"/>
                <a:cs typeface="Century Gothic" pitchFamily="34" charset="0"/>
              </a:rPr>
              <a:t>You will probably need to run this report multiple times to resolve all errors</a:t>
            </a:r>
          </a:p>
          <a:p>
            <a:pPr marL="533400" indent="-533400" defTabSz="914400" eaLnBrk="1" hangingPunct="1">
              <a:lnSpc>
                <a:spcPct val="80000"/>
              </a:lnSpc>
            </a:pPr>
            <a:r>
              <a:rPr lang="en-US" sz="2400" smtClean="0">
                <a:latin typeface="Century Gothic" pitchFamily="34" charset="0"/>
                <a:cs typeface="Century Gothic" pitchFamily="34" charset="0"/>
              </a:rPr>
              <a:t>For eB2.1 and above, including Standard Edition, one execution processes all active domains</a:t>
            </a:r>
          </a:p>
          <a:p>
            <a:pPr marL="533400" indent="-533400" defTabSz="914400" eaLnBrk="1" hangingPunct="1">
              <a:lnSpc>
                <a:spcPct val="80000"/>
              </a:lnSpc>
            </a:pPr>
            <a:r>
              <a:rPr lang="en-US" sz="2400" smtClean="0">
                <a:latin typeface="Century Gothic" pitchFamily="34" charset="0"/>
                <a:cs typeface="Century Gothic" pitchFamily="34" charset="0"/>
              </a:rPr>
              <a:t>Running this report has no impact on future transaction processing</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ext Box 13"/>
          <p:cNvSpPr txBox="1">
            <a:spLocks noChangeArrowheads="1"/>
          </p:cNvSpPr>
          <p:nvPr/>
        </p:nvSpPr>
        <p:spPr bwMode="auto">
          <a:xfrm>
            <a:off x="257175" y="495300"/>
            <a:ext cx="6553200" cy="568325"/>
          </a:xfrm>
          <a:prstGeom prst="rect">
            <a:avLst/>
          </a:prstGeom>
          <a:noFill/>
          <a:ln w="9525" algn="ctr">
            <a:noFill/>
            <a:miter lim="800000"/>
            <a:headEnd/>
            <a:tailEnd/>
          </a:ln>
        </p:spPr>
        <p:txBody>
          <a:bodyPr tIns="91440" bIns="91440">
            <a:spAutoFit/>
          </a:bodyPr>
          <a:lstStyle/>
          <a:p>
            <a:pPr defTabSz="914400">
              <a:lnSpc>
                <a:spcPct val="90000"/>
              </a:lnSpc>
              <a:spcBef>
                <a:spcPct val="50000"/>
              </a:spcBef>
              <a:buClr>
                <a:schemeClr val="bg1"/>
              </a:buClr>
              <a:buFont typeface="Times New Roman" pitchFamily="18" charset="0"/>
              <a:buChar char="•"/>
            </a:pPr>
            <a:r>
              <a:rPr lang="en-IE" sz="2800">
                <a:latin typeface="Tahoma" pitchFamily="34" charset="0"/>
              </a:rPr>
              <a:t>1 Prerequisites</a:t>
            </a:r>
            <a:endParaRPr lang="en-US" sz="2800">
              <a:latin typeface="Tahoma" pitchFamily="34" charset="0"/>
            </a:endParaRPr>
          </a:p>
        </p:txBody>
      </p:sp>
      <p:pic>
        <p:nvPicPr>
          <p:cNvPr id="18434" name="Picture 16" descr="pre-conversion-Prerequisites"/>
          <p:cNvPicPr>
            <a:picLocks noChangeAspect="1" noChangeArrowheads="1"/>
          </p:cNvPicPr>
          <p:nvPr/>
        </p:nvPicPr>
        <p:blipFill>
          <a:blip r:embed="rId2"/>
          <a:srcRect/>
          <a:stretch>
            <a:fillRect/>
          </a:stretch>
        </p:blipFill>
        <p:spPr bwMode="auto">
          <a:xfrm>
            <a:off x="609600" y="1371600"/>
            <a:ext cx="5838825" cy="1333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Rectangle 2"/>
          <p:cNvSpPr>
            <a:spLocks noGrp="1" noChangeArrowheads="1"/>
          </p:cNvSpPr>
          <p:nvPr>
            <p:ph type="title" idx="4294967295"/>
          </p:nvPr>
        </p:nvSpPr>
        <p:spPr>
          <a:xfrm>
            <a:off x="323850" y="29527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Data Preparation Report</a:t>
            </a:r>
          </a:p>
        </p:txBody>
      </p:sp>
      <p:sp>
        <p:nvSpPr>
          <p:cNvPr id="88066" name="Rectangle 3"/>
          <p:cNvSpPr>
            <a:spLocks noGrp="1" noChangeArrowheads="1"/>
          </p:cNvSpPr>
          <p:nvPr>
            <p:ph type="body" idx="4294967295"/>
          </p:nvPr>
        </p:nvSpPr>
        <p:spPr>
          <a:xfrm>
            <a:off x="352425" y="847725"/>
            <a:ext cx="8458200" cy="1295400"/>
          </a:xfrm>
        </p:spPr>
        <p:txBody>
          <a:bodyPr tIns="91440" bIns="91440"/>
          <a:lstStyle/>
          <a:p>
            <a:pPr eaLnBrk="1" hangingPunct="1">
              <a:lnSpc>
                <a:spcPct val="75000"/>
              </a:lnSpc>
              <a:spcBef>
                <a:spcPct val="15000"/>
              </a:spcBef>
              <a:spcAft>
                <a:spcPct val="15000"/>
              </a:spcAft>
            </a:pPr>
            <a:r>
              <a:rPr lang="en-US" sz="2000" smtClean="0">
                <a:latin typeface="Century Gothic" pitchFamily="34" charset="0"/>
                <a:cs typeface="Century Gothic" pitchFamily="34" charset="0"/>
              </a:rPr>
              <a:t>Type gpdatarp.p at any MFG/PRO menu command line</a:t>
            </a:r>
          </a:p>
          <a:p>
            <a:pPr eaLnBrk="1" hangingPunct="1">
              <a:lnSpc>
                <a:spcPct val="75000"/>
              </a:lnSpc>
              <a:spcBef>
                <a:spcPct val="15000"/>
              </a:spcBef>
              <a:spcAft>
                <a:spcPct val="15000"/>
              </a:spcAft>
            </a:pPr>
            <a:r>
              <a:rPr lang="en-US" sz="2000" smtClean="0">
                <a:latin typeface="Century Gothic" pitchFamily="34" charset="0"/>
                <a:cs typeface="Century Gothic" pitchFamily="34" charset="0"/>
              </a:rPr>
              <a:t>Report output filename is</a:t>
            </a:r>
            <a:br>
              <a:rPr lang="en-US" sz="2000" smtClean="0">
                <a:latin typeface="Century Gothic" pitchFamily="34" charset="0"/>
                <a:cs typeface="Century Gothic" pitchFamily="34" charset="0"/>
              </a:rPr>
            </a:br>
            <a:r>
              <a:rPr lang="en-US" sz="2000" smtClean="0">
                <a:latin typeface="Century Gothic" pitchFamily="34" charset="0"/>
                <a:cs typeface="Century Gothic" pitchFamily="34" charset="0"/>
              </a:rPr>
              <a:t>dataprep0#-&lt;</a:t>
            </a:r>
            <a:r>
              <a:rPr lang="en-US" sz="2000" i="1" smtClean="0">
                <a:latin typeface="Century Gothic" pitchFamily="34" charset="0"/>
                <a:cs typeface="Century Gothic" pitchFamily="34" charset="0"/>
              </a:rPr>
              <a:t>dbname&gt;-</a:t>
            </a:r>
            <a:r>
              <a:rPr lang="en-US" sz="2000" smtClean="0">
                <a:latin typeface="Century Gothic" pitchFamily="34" charset="0"/>
                <a:cs typeface="Century Gothic" pitchFamily="34" charset="0"/>
              </a:rPr>
              <a:t>&lt;</a:t>
            </a:r>
            <a:r>
              <a:rPr lang="en-US" sz="2000" i="1" smtClean="0">
                <a:latin typeface="Century Gothic" pitchFamily="34" charset="0"/>
                <a:cs typeface="Century Gothic" pitchFamily="34" charset="0"/>
              </a:rPr>
              <a:t>date&gt;_&lt;time</a:t>
            </a:r>
            <a:r>
              <a:rPr lang="en-US" sz="2000" smtClean="0">
                <a:latin typeface="Century Gothic" pitchFamily="34" charset="0"/>
                <a:cs typeface="Century Gothic" pitchFamily="34" charset="0"/>
              </a:rPr>
              <a:t>&gt;.prn</a:t>
            </a:r>
            <a:br>
              <a:rPr lang="en-US" sz="2000" smtClean="0">
                <a:latin typeface="Century Gothic" pitchFamily="34" charset="0"/>
                <a:cs typeface="Century Gothic" pitchFamily="34" charset="0"/>
              </a:rPr>
            </a:br>
            <a:r>
              <a:rPr lang="en-US" sz="2000" smtClean="0">
                <a:latin typeface="Century Gothic" pitchFamily="34" charset="0"/>
                <a:cs typeface="Century Gothic" pitchFamily="34" charset="0"/>
              </a:rPr>
              <a:t>and may have multiple segments.</a:t>
            </a:r>
          </a:p>
        </p:txBody>
      </p:sp>
      <p:pic>
        <p:nvPicPr>
          <p:cNvPr id="88067" name="Picture 6"/>
          <p:cNvPicPr>
            <a:picLocks noChangeAspect="1" noChangeArrowheads="1"/>
          </p:cNvPicPr>
          <p:nvPr/>
        </p:nvPicPr>
        <p:blipFill>
          <a:blip r:embed="rId3"/>
          <a:srcRect/>
          <a:stretch>
            <a:fillRect/>
          </a:stretch>
        </p:blipFill>
        <p:spPr bwMode="auto">
          <a:xfrm>
            <a:off x="1171575" y="2047875"/>
            <a:ext cx="6407150" cy="41497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2"/>
          <p:cNvSpPr>
            <a:spLocks noGrp="1" noChangeArrowheads="1"/>
          </p:cNvSpPr>
          <p:nvPr>
            <p:ph type="title" idx="4294967295"/>
          </p:nvPr>
        </p:nvSpPr>
        <p:spPr>
          <a:xfrm>
            <a:off x="304800" y="3048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Data Preparation Report</a:t>
            </a:r>
          </a:p>
        </p:txBody>
      </p:sp>
      <p:sp>
        <p:nvSpPr>
          <p:cNvPr id="90114" name="Rectangle 3"/>
          <p:cNvSpPr>
            <a:spLocks noGrp="1" noChangeArrowheads="1"/>
          </p:cNvSpPr>
          <p:nvPr>
            <p:ph type="body" idx="4294967295"/>
          </p:nvPr>
        </p:nvSpPr>
        <p:spPr>
          <a:xfrm>
            <a:off x="371475" y="1009650"/>
            <a:ext cx="8772525" cy="5308600"/>
          </a:xfrm>
        </p:spPr>
        <p:txBody>
          <a:bodyPr tIns="91440" bIns="91440"/>
          <a:lstStyle/>
          <a:p>
            <a:pPr marL="533400" indent="-533400" defTabSz="914400" eaLnBrk="1" hangingPunct="1">
              <a:lnSpc>
                <a:spcPct val="90000"/>
              </a:lnSpc>
            </a:pPr>
            <a:r>
              <a:rPr lang="en-US" smtClean="0">
                <a:latin typeface="Century Gothic" pitchFamily="34" charset="0"/>
                <a:cs typeface="Century Gothic" pitchFamily="34" charset="0"/>
              </a:rPr>
              <a:t>New utilities are provided to assist with correcting some data errors</a:t>
            </a:r>
            <a:endParaRPr lang="en-US" sz="2400" smtClean="0">
              <a:latin typeface="Century Gothic" pitchFamily="34" charset="0"/>
              <a:cs typeface="Century Gothic" pitchFamily="34" charset="0"/>
            </a:endParaRPr>
          </a:p>
          <a:p>
            <a:pPr marL="914400" lvl="1" indent="-457200" defTabSz="914400" eaLnBrk="1" hangingPunct="1">
              <a:lnSpc>
                <a:spcPct val="90000"/>
              </a:lnSpc>
              <a:spcAft>
                <a:spcPct val="15000"/>
              </a:spcAft>
            </a:pPr>
            <a:r>
              <a:rPr lang="en-US" smtClean="0">
                <a:latin typeface="Century Gothic" pitchFamily="34" charset="0"/>
                <a:cs typeface="Century Gothic" pitchFamily="34" charset="0"/>
              </a:rPr>
              <a:t>Country Code Utility – uxctryup.p</a:t>
            </a:r>
          </a:p>
          <a:p>
            <a:pPr marL="914400" lvl="1" indent="-457200" defTabSz="914400" eaLnBrk="1" hangingPunct="1">
              <a:lnSpc>
                <a:spcPct val="90000"/>
              </a:lnSpc>
              <a:spcAft>
                <a:spcPct val="15000"/>
              </a:spcAft>
            </a:pPr>
            <a:r>
              <a:rPr lang="en-US" smtClean="0">
                <a:latin typeface="Century Gothic" pitchFamily="34" charset="0"/>
                <a:cs typeface="Century Gothic" pitchFamily="34" charset="0"/>
              </a:rPr>
              <a:t>Tax ID Utility – uxtaxid.p</a:t>
            </a:r>
          </a:p>
          <a:p>
            <a:pPr marL="533400" indent="-533400" defTabSz="914400" eaLnBrk="1" hangingPunct="1">
              <a:lnSpc>
                <a:spcPct val="90000"/>
              </a:lnSpc>
              <a:spcAft>
                <a:spcPct val="15000"/>
              </a:spcAft>
            </a:pPr>
            <a:r>
              <a:rPr lang="en-US" smtClean="0">
                <a:latin typeface="Century Gothic" pitchFamily="34" charset="0"/>
                <a:cs typeface="Century Gothic" pitchFamily="34" charset="0"/>
              </a:rPr>
              <a:t>These utilities are optional and are only used if indicated by the Data Preparation Report. However, you must run the reports to see a detailed listing of errors when noted</a:t>
            </a:r>
          </a:p>
          <a:p>
            <a:pPr marL="533400" indent="-533400" defTabSz="914400" eaLnBrk="1" hangingPunct="1">
              <a:lnSpc>
                <a:spcPct val="90000"/>
              </a:lnSpc>
              <a:spcAft>
                <a:spcPct val="15000"/>
              </a:spcAft>
            </a:pPr>
            <a:r>
              <a:rPr lang="en-US" smtClean="0">
                <a:latin typeface="Century Gothic" pitchFamily="34" charset="0"/>
                <a:cs typeface="Century Gothic" pitchFamily="34" charset="0"/>
              </a:rPr>
              <a:t>If desired, you can individually correct country codes and tax IDs without using the utilities</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2"/>
          <p:cNvSpPr>
            <a:spLocks noGrp="1" noChangeArrowheads="1"/>
          </p:cNvSpPr>
          <p:nvPr>
            <p:ph type="title" idx="4294967295"/>
          </p:nvPr>
        </p:nvSpPr>
        <p:spPr>
          <a:xfrm>
            <a:off x="400050" y="36195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Country Code Utility</a:t>
            </a:r>
          </a:p>
        </p:txBody>
      </p:sp>
      <p:sp>
        <p:nvSpPr>
          <p:cNvPr id="92162" name="Rectangle 3"/>
          <p:cNvSpPr>
            <a:spLocks noGrp="1" noChangeArrowheads="1"/>
          </p:cNvSpPr>
          <p:nvPr>
            <p:ph type="body" idx="4294967295"/>
          </p:nvPr>
        </p:nvSpPr>
        <p:spPr>
          <a:xfrm>
            <a:off x="504825" y="1066800"/>
            <a:ext cx="8478838" cy="5105400"/>
          </a:xfrm>
        </p:spPr>
        <p:txBody>
          <a:bodyPr tIns="91440" bIns="91440"/>
          <a:lstStyle/>
          <a:p>
            <a:pPr marL="533400" indent="-533400" defTabSz="914400" eaLnBrk="1" hangingPunct="1">
              <a:spcAft>
                <a:spcPct val="20000"/>
              </a:spcAft>
            </a:pPr>
            <a:r>
              <a:rPr lang="en-US" smtClean="0">
                <a:latin typeface="Century Gothic" pitchFamily="34" charset="0"/>
                <a:cs typeface="Century Gothic" pitchFamily="34" charset="0"/>
              </a:rPr>
              <a:t>QAD EE requires that all addresses and employees have a non-blank, valid country code.</a:t>
            </a:r>
          </a:p>
          <a:p>
            <a:pPr marL="533400" indent="-533400" defTabSz="914400" eaLnBrk="1" hangingPunct="1">
              <a:spcAft>
                <a:spcPct val="20000"/>
              </a:spcAft>
            </a:pPr>
            <a:r>
              <a:rPr lang="en-US" smtClean="0">
                <a:latin typeface="Century Gothic" pitchFamily="34" charset="0"/>
                <a:cs typeface="Century Gothic" pitchFamily="34" charset="0"/>
              </a:rPr>
              <a:t>This utility reports and updates the country code on addresses and employees (in same execution) having a blank or invalid country codes with a user-specified country code</a:t>
            </a:r>
          </a:p>
          <a:p>
            <a:pPr marL="533400" indent="-533400" defTabSz="914400" eaLnBrk="1" hangingPunct="1">
              <a:spcAft>
                <a:spcPct val="20000"/>
              </a:spcAft>
            </a:pPr>
            <a:r>
              <a:rPr lang="en-US" smtClean="0">
                <a:latin typeface="Century Gothic" pitchFamily="34" charset="0"/>
                <a:cs typeface="Century Gothic" pitchFamily="34" charset="0"/>
              </a:rPr>
              <a:t>The report lists addresses and employees that were updated as well as those with invalid country codes</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2"/>
          <p:cNvSpPr>
            <a:spLocks noGrp="1" noChangeArrowheads="1"/>
          </p:cNvSpPr>
          <p:nvPr>
            <p:ph type="title" idx="4294967295"/>
          </p:nvPr>
        </p:nvSpPr>
        <p:spPr>
          <a:xfrm>
            <a:off x="323850" y="2667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Country Code Utility</a:t>
            </a:r>
          </a:p>
        </p:txBody>
      </p:sp>
      <p:sp>
        <p:nvSpPr>
          <p:cNvPr id="94210" name="Rectangle 3"/>
          <p:cNvSpPr>
            <a:spLocks noGrp="1" noChangeArrowheads="1"/>
          </p:cNvSpPr>
          <p:nvPr>
            <p:ph type="body" idx="4294967295"/>
          </p:nvPr>
        </p:nvSpPr>
        <p:spPr>
          <a:xfrm>
            <a:off x="457200" y="847725"/>
            <a:ext cx="8686800" cy="5357813"/>
          </a:xfrm>
        </p:spPr>
        <p:txBody>
          <a:bodyPr tIns="91440" bIns="91440"/>
          <a:lstStyle/>
          <a:p>
            <a:pPr marL="533400" indent="-533400" defTabSz="914400" eaLnBrk="1" hangingPunct="1">
              <a:spcAft>
                <a:spcPct val="20000"/>
              </a:spcAft>
            </a:pPr>
            <a:r>
              <a:rPr lang="en-US" sz="2400" smtClean="0">
                <a:latin typeface="Century Gothic" pitchFamily="34" charset="0"/>
                <a:cs typeface="Century Gothic" pitchFamily="34" charset="0"/>
              </a:rPr>
              <a:t>You can specify a range of addresses (which also covers employees) when multiple country codes must be assigned</a:t>
            </a:r>
          </a:p>
          <a:p>
            <a:pPr marL="533400" indent="-533400" defTabSz="914400" eaLnBrk="1" hangingPunct="1">
              <a:spcAft>
                <a:spcPct val="20000"/>
              </a:spcAft>
            </a:pPr>
            <a:r>
              <a:rPr lang="en-US" sz="2400" smtClean="0">
                <a:latin typeface="Century Gothic" pitchFamily="34" charset="0"/>
                <a:cs typeface="Century Gothic" pitchFamily="34" charset="0"/>
              </a:rPr>
              <a:t>The utility provides a simulation mode that previews the effect of the update</a:t>
            </a:r>
          </a:p>
          <a:p>
            <a:pPr marL="533400" indent="-533400" defTabSz="914400" eaLnBrk="1" hangingPunct="1">
              <a:spcAft>
                <a:spcPct val="20000"/>
              </a:spcAft>
            </a:pPr>
            <a:r>
              <a:rPr lang="en-US" sz="2400" smtClean="0">
                <a:latin typeface="Century Gothic" pitchFamily="34" charset="0"/>
                <a:cs typeface="Century Gothic" pitchFamily="34" charset="0"/>
              </a:rPr>
              <a:t>For eB2.1 and above, including Standard Edition, you must run it for each active domain.</a:t>
            </a:r>
          </a:p>
          <a:p>
            <a:pPr marL="533400" indent="-533400" defTabSz="914400" eaLnBrk="1" hangingPunct="1">
              <a:spcAft>
                <a:spcPct val="20000"/>
              </a:spcAft>
            </a:pPr>
            <a:r>
              <a:rPr lang="en-US" sz="2400" smtClean="0">
                <a:latin typeface="Century Gothic" pitchFamily="34" charset="0"/>
                <a:cs typeface="Century Gothic" pitchFamily="34" charset="0"/>
              </a:rPr>
              <a:t>This utility will potentially alter future transactions involving tax calculations due to the changed country code on customer, supplier addresses updated with new country codes</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2"/>
          <p:cNvSpPr>
            <a:spLocks noGrp="1" noChangeArrowheads="1"/>
          </p:cNvSpPr>
          <p:nvPr>
            <p:ph type="title" idx="4294967295"/>
          </p:nvPr>
        </p:nvSpPr>
        <p:spPr>
          <a:xfrm>
            <a:off x="295275" y="24765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Country Code Utility</a:t>
            </a:r>
          </a:p>
        </p:txBody>
      </p:sp>
      <p:sp>
        <p:nvSpPr>
          <p:cNvPr id="96258" name="Rectangle 3"/>
          <p:cNvSpPr>
            <a:spLocks noGrp="1" noChangeArrowheads="1"/>
          </p:cNvSpPr>
          <p:nvPr>
            <p:ph type="body" idx="4294967295"/>
          </p:nvPr>
        </p:nvSpPr>
        <p:spPr>
          <a:xfrm>
            <a:off x="409575" y="800100"/>
            <a:ext cx="8458200" cy="990600"/>
          </a:xfrm>
        </p:spPr>
        <p:txBody>
          <a:bodyPr tIns="91440" bIns="91440"/>
          <a:lstStyle/>
          <a:p>
            <a:pPr eaLnBrk="1" hangingPunct="1">
              <a:spcAft>
                <a:spcPct val="25000"/>
              </a:spcAft>
            </a:pPr>
            <a:r>
              <a:rPr lang="en-US" sz="2600" smtClean="0">
                <a:latin typeface="Century Gothic" pitchFamily="34" charset="0"/>
                <a:cs typeface="Century Gothic" pitchFamily="34" charset="0"/>
              </a:rPr>
              <a:t>Report output filename is</a:t>
            </a:r>
            <a:br>
              <a:rPr lang="en-US" sz="2600" smtClean="0">
                <a:latin typeface="Century Gothic" pitchFamily="34" charset="0"/>
                <a:cs typeface="Century Gothic" pitchFamily="34" charset="0"/>
              </a:rPr>
            </a:br>
            <a:r>
              <a:rPr lang="en-US" sz="2200" smtClean="0">
                <a:latin typeface="Century Gothic" pitchFamily="34" charset="0"/>
                <a:cs typeface="Century Gothic" pitchFamily="34" charset="0"/>
              </a:rPr>
              <a:t>uxctryup-&lt;</a:t>
            </a:r>
            <a:r>
              <a:rPr lang="en-US" sz="2200" i="1" smtClean="0">
                <a:latin typeface="Century Gothic" pitchFamily="34" charset="0"/>
                <a:cs typeface="Century Gothic" pitchFamily="34" charset="0"/>
              </a:rPr>
              <a:t>dbname&gt;-&lt;domain&gt;-&lt;date&gt;_&lt;time</a:t>
            </a:r>
            <a:r>
              <a:rPr lang="en-US" sz="2200" smtClean="0">
                <a:latin typeface="Century Gothic" pitchFamily="34" charset="0"/>
                <a:cs typeface="Century Gothic" pitchFamily="34" charset="0"/>
              </a:rPr>
              <a:t>&gt;.prn</a:t>
            </a:r>
          </a:p>
        </p:txBody>
      </p:sp>
      <p:pic>
        <p:nvPicPr>
          <p:cNvPr id="96259" name="Picture 5"/>
          <p:cNvPicPr>
            <a:picLocks noChangeAspect="1" noChangeArrowheads="1"/>
          </p:cNvPicPr>
          <p:nvPr/>
        </p:nvPicPr>
        <p:blipFill>
          <a:blip r:embed="rId3"/>
          <a:srcRect/>
          <a:stretch>
            <a:fillRect/>
          </a:stretch>
        </p:blipFill>
        <p:spPr bwMode="auto">
          <a:xfrm>
            <a:off x="1257300" y="1924050"/>
            <a:ext cx="6391275" cy="434340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2"/>
          <p:cNvSpPr>
            <a:spLocks noGrp="1" noChangeArrowheads="1"/>
          </p:cNvSpPr>
          <p:nvPr>
            <p:ph type="title" idx="4294967295"/>
          </p:nvPr>
        </p:nvSpPr>
        <p:spPr>
          <a:xfrm>
            <a:off x="338138" y="3429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Tax ID Utility</a:t>
            </a:r>
          </a:p>
        </p:txBody>
      </p:sp>
      <p:sp>
        <p:nvSpPr>
          <p:cNvPr id="98306" name="Rectangle 3"/>
          <p:cNvSpPr>
            <a:spLocks noGrp="1" noChangeArrowheads="1"/>
          </p:cNvSpPr>
          <p:nvPr>
            <p:ph type="body" idx="4294967295"/>
          </p:nvPr>
        </p:nvSpPr>
        <p:spPr>
          <a:xfrm>
            <a:off x="457200" y="990600"/>
            <a:ext cx="8686800" cy="5326063"/>
          </a:xfrm>
        </p:spPr>
        <p:txBody>
          <a:bodyPr tIns="91440" bIns="91440"/>
          <a:lstStyle/>
          <a:p>
            <a:pPr marL="533400" indent="-533400" defTabSz="914400" eaLnBrk="1" hangingPunct="1">
              <a:lnSpc>
                <a:spcPct val="85000"/>
              </a:lnSpc>
              <a:spcAft>
                <a:spcPct val="30000"/>
              </a:spcAft>
            </a:pPr>
            <a:r>
              <a:rPr lang="en-US" smtClean="0">
                <a:latin typeface="Century Gothic" pitchFamily="34" charset="0"/>
                <a:cs typeface="Century Gothic" pitchFamily="34" charset="0"/>
              </a:rPr>
              <a:t>QAD EE requires all suppliers for 1099 reporting (vd_1099 = true) have unique non-blank Federal tax IDs (ad_gst_id)</a:t>
            </a:r>
            <a:br>
              <a:rPr lang="en-US" smtClean="0">
                <a:latin typeface="Century Gothic" pitchFamily="34" charset="0"/>
                <a:cs typeface="Century Gothic" pitchFamily="34" charset="0"/>
              </a:rPr>
            </a:br>
            <a:r>
              <a:rPr lang="en-US" smtClean="0">
                <a:latin typeface="Century Gothic" pitchFamily="34" charset="0"/>
                <a:cs typeface="Century Gothic" pitchFamily="34" charset="0"/>
              </a:rPr>
              <a:t/>
            </a:r>
            <a:br>
              <a:rPr lang="en-US" smtClean="0">
                <a:latin typeface="Century Gothic" pitchFamily="34" charset="0"/>
                <a:cs typeface="Century Gothic" pitchFamily="34" charset="0"/>
              </a:rPr>
            </a:br>
            <a:r>
              <a:rPr lang="en-US" smtClean="0">
                <a:latin typeface="Century Gothic" pitchFamily="34" charset="0"/>
                <a:cs typeface="Century Gothic" pitchFamily="34" charset="0"/>
              </a:rPr>
              <a:t>Additionally, if Validate VAT Registration in Global Tax Management Control (2.13.24 – txtxcmt.p) is true, VAT registration IDs for customers and suppliers in EU countries must conform to the ISO format for their country</a:t>
            </a:r>
          </a:p>
          <a:p>
            <a:pPr marL="533400" indent="-533400" defTabSz="914400" eaLnBrk="1" hangingPunct="1">
              <a:lnSpc>
                <a:spcPct val="85000"/>
              </a:lnSpc>
              <a:spcAft>
                <a:spcPct val="30000"/>
              </a:spcAft>
            </a:pPr>
            <a:r>
              <a:rPr lang="en-US" smtClean="0">
                <a:latin typeface="Century Gothic" pitchFamily="34" charset="0"/>
                <a:cs typeface="Century Gothic" pitchFamily="34" charset="0"/>
              </a:rPr>
              <a:t>This utility reports duplicate or missing Federal tax IDs and lists VAT registration IDs that do not comply with the ISO format, when applicable.</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Rectangle 2"/>
          <p:cNvSpPr>
            <a:spLocks noGrp="1" noChangeArrowheads="1"/>
          </p:cNvSpPr>
          <p:nvPr>
            <p:ph type="title" idx="4294967295"/>
          </p:nvPr>
        </p:nvSpPr>
        <p:spPr>
          <a:xfrm>
            <a:off x="314325" y="25717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Tax ID Utility</a:t>
            </a:r>
          </a:p>
        </p:txBody>
      </p:sp>
      <p:sp>
        <p:nvSpPr>
          <p:cNvPr id="100354" name="Rectangle 3"/>
          <p:cNvSpPr>
            <a:spLocks noGrp="1" noChangeArrowheads="1"/>
          </p:cNvSpPr>
          <p:nvPr>
            <p:ph type="body" idx="4294967295"/>
          </p:nvPr>
        </p:nvSpPr>
        <p:spPr>
          <a:xfrm>
            <a:off x="381000" y="952500"/>
            <a:ext cx="8705850" cy="5157788"/>
          </a:xfrm>
        </p:spPr>
        <p:txBody>
          <a:bodyPr tIns="91440" bIns="91440"/>
          <a:lstStyle/>
          <a:p>
            <a:pPr marL="533400" indent="-533400" defTabSz="914400" eaLnBrk="1" hangingPunct="1">
              <a:lnSpc>
                <a:spcPct val="75000"/>
              </a:lnSpc>
              <a:spcAft>
                <a:spcPct val="30000"/>
              </a:spcAft>
            </a:pPr>
            <a:r>
              <a:rPr lang="en-US" sz="2600" smtClean="0">
                <a:latin typeface="Century Gothic" pitchFamily="34" charset="0"/>
                <a:cs typeface="Century Gothic" pitchFamily="34" charset="0"/>
              </a:rPr>
              <a:t>If not using 1099 reporting, set this field to No in the utility and it will assign vd_1099 = false for all suppliers to reduce the number of Federal tax ID errors.</a:t>
            </a:r>
          </a:p>
          <a:p>
            <a:pPr marL="533400" indent="-533400" defTabSz="914400" eaLnBrk="1" hangingPunct="1">
              <a:lnSpc>
                <a:spcPct val="75000"/>
              </a:lnSpc>
              <a:spcAft>
                <a:spcPct val="30000"/>
              </a:spcAft>
            </a:pPr>
            <a:r>
              <a:rPr lang="en-US" sz="2600" smtClean="0">
                <a:latin typeface="Century Gothic" pitchFamily="34" charset="0"/>
                <a:cs typeface="Century Gothic" pitchFamily="34" charset="0"/>
              </a:rPr>
              <a:t>If 1099 reporting is required, these errors must be manually corrected through Supplier Maintenance (2.3.1 – advnmt.p)</a:t>
            </a:r>
          </a:p>
          <a:p>
            <a:pPr marL="533400" indent="-533400" defTabSz="914400" eaLnBrk="1" hangingPunct="1">
              <a:lnSpc>
                <a:spcPct val="75000"/>
              </a:lnSpc>
              <a:spcAft>
                <a:spcPct val="30000"/>
              </a:spcAft>
            </a:pPr>
            <a:r>
              <a:rPr lang="en-US" sz="2600" smtClean="0">
                <a:latin typeface="Century Gothic" pitchFamily="34" charset="0"/>
                <a:cs typeface="Century Gothic" pitchFamily="34" charset="0"/>
              </a:rPr>
              <a:t>The utility provides a simulation mode that previews the effect of the update</a:t>
            </a:r>
          </a:p>
          <a:p>
            <a:pPr marL="533400" indent="-533400" defTabSz="914400" eaLnBrk="1" hangingPunct="1">
              <a:lnSpc>
                <a:spcPct val="75000"/>
              </a:lnSpc>
              <a:spcAft>
                <a:spcPct val="30000"/>
              </a:spcAft>
            </a:pPr>
            <a:r>
              <a:rPr lang="en-US" sz="2600" smtClean="0">
                <a:latin typeface="Century Gothic" pitchFamily="34" charset="0"/>
                <a:cs typeface="Century Gothic" pitchFamily="34" charset="0"/>
              </a:rPr>
              <a:t>For eB2.1 and above, including Standard Edition, you must run it for each active domain.</a:t>
            </a:r>
          </a:p>
          <a:p>
            <a:pPr marL="533400" indent="-533400" defTabSz="914400" eaLnBrk="1" hangingPunct="1">
              <a:lnSpc>
                <a:spcPct val="75000"/>
              </a:lnSpc>
              <a:spcAft>
                <a:spcPct val="30000"/>
              </a:spcAft>
            </a:pPr>
            <a:r>
              <a:rPr lang="en-US" sz="2600" smtClean="0">
                <a:latin typeface="Century Gothic" pitchFamily="34" charset="0"/>
                <a:cs typeface="Century Gothic" pitchFamily="34" charset="0"/>
              </a:rPr>
              <a:t>The utility will impact only 1099 reporting for US-based users, and only when producing year-end 1099 forms.</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Rectangle 2"/>
          <p:cNvSpPr>
            <a:spLocks noGrp="1" noChangeArrowheads="1"/>
          </p:cNvSpPr>
          <p:nvPr>
            <p:ph type="title" idx="4294967295"/>
          </p:nvPr>
        </p:nvSpPr>
        <p:spPr>
          <a:xfrm>
            <a:off x="333375" y="3143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Tax ID Utility</a:t>
            </a:r>
          </a:p>
        </p:txBody>
      </p:sp>
      <p:sp>
        <p:nvSpPr>
          <p:cNvPr id="102402" name="Rectangle 3"/>
          <p:cNvSpPr>
            <a:spLocks noGrp="1" noChangeArrowheads="1"/>
          </p:cNvSpPr>
          <p:nvPr>
            <p:ph type="body" idx="4294967295"/>
          </p:nvPr>
        </p:nvSpPr>
        <p:spPr>
          <a:xfrm>
            <a:off x="361950" y="1171575"/>
            <a:ext cx="8534400" cy="914400"/>
          </a:xfrm>
        </p:spPr>
        <p:txBody>
          <a:bodyPr tIns="91440" bIns="91440"/>
          <a:lstStyle/>
          <a:p>
            <a:pPr eaLnBrk="1" hangingPunct="1">
              <a:lnSpc>
                <a:spcPct val="80000"/>
              </a:lnSpc>
              <a:spcAft>
                <a:spcPct val="25000"/>
              </a:spcAft>
            </a:pPr>
            <a:r>
              <a:rPr lang="en-US" sz="2900" smtClean="0">
                <a:latin typeface="Century Gothic" pitchFamily="34" charset="0"/>
                <a:cs typeface="Century Gothic" pitchFamily="34" charset="0"/>
              </a:rPr>
              <a:t>Report output filename is </a:t>
            </a:r>
            <a:br>
              <a:rPr lang="en-US" sz="2900" smtClean="0">
                <a:latin typeface="Century Gothic" pitchFamily="34" charset="0"/>
                <a:cs typeface="Century Gothic" pitchFamily="34" charset="0"/>
              </a:rPr>
            </a:br>
            <a:r>
              <a:rPr lang="en-US" sz="2400" smtClean="0">
                <a:latin typeface="Century Gothic" pitchFamily="34" charset="0"/>
                <a:cs typeface="Century Gothic" pitchFamily="34" charset="0"/>
              </a:rPr>
              <a:t>uxtaxid-&lt;</a:t>
            </a:r>
            <a:r>
              <a:rPr lang="en-US" sz="2400" i="1" smtClean="0">
                <a:latin typeface="Century Gothic" pitchFamily="34" charset="0"/>
                <a:cs typeface="Century Gothic" pitchFamily="34" charset="0"/>
              </a:rPr>
              <a:t>dbname&gt;-&lt;domain&gt;-&lt;date&gt;_&lt;time</a:t>
            </a:r>
            <a:r>
              <a:rPr lang="en-US" sz="2400" smtClean="0">
                <a:latin typeface="Century Gothic" pitchFamily="34" charset="0"/>
                <a:cs typeface="Century Gothic" pitchFamily="34" charset="0"/>
              </a:rPr>
              <a:t>&gt;.prn</a:t>
            </a:r>
          </a:p>
        </p:txBody>
      </p:sp>
      <p:pic>
        <p:nvPicPr>
          <p:cNvPr id="102403" name="Picture 7"/>
          <p:cNvPicPr>
            <a:picLocks noChangeAspect="1" noChangeArrowheads="1"/>
          </p:cNvPicPr>
          <p:nvPr/>
        </p:nvPicPr>
        <p:blipFill>
          <a:blip r:embed="rId3"/>
          <a:srcRect/>
          <a:stretch>
            <a:fillRect/>
          </a:stretch>
        </p:blipFill>
        <p:spPr bwMode="auto">
          <a:xfrm>
            <a:off x="409575" y="2895600"/>
            <a:ext cx="8218488" cy="26781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Rectangle 2"/>
          <p:cNvSpPr>
            <a:spLocks noGrp="1" noChangeArrowheads="1"/>
          </p:cNvSpPr>
          <p:nvPr>
            <p:ph type="title" idx="4294967295"/>
          </p:nvPr>
        </p:nvSpPr>
        <p:spPr>
          <a:xfrm>
            <a:off x="368300" y="358775"/>
            <a:ext cx="70866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endParaRPr lang="en-US" i="1" smtClean="0">
              <a:solidFill>
                <a:schemeClr val="tx1"/>
              </a:solidFill>
              <a:latin typeface="Century Gothic" pitchFamily="34" charset="0"/>
              <a:cs typeface="Century Gothic" pitchFamily="34" charset="0"/>
            </a:endParaRPr>
          </a:p>
        </p:txBody>
      </p:sp>
      <p:sp>
        <p:nvSpPr>
          <p:cNvPr id="104450" name="Rectangle 3"/>
          <p:cNvSpPr>
            <a:spLocks noGrp="1" noChangeArrowheads="1"/>
          </p:cNvSpPr>
          <p:nvPr>
            <p:ph type="body" idx="4294967295"/>
          </p:nvPr>
        </p:nvSpPr>
        <p:spPr>
          <a:xfrm>
            <a:off x="428625" y="1143000"/>
            <a:ext cx="8534400" cy="5053013"/>
          </a:xfrm>
        </p:spPr>
        <p:txBody>
          <a:bodyPr tIns="91440" bIns="91440"/>
          <a:lstStyle/>
          <a:p>
            <a:pPr eaLnBrk="1" hangingPunct="1">
              <a:lnSpc>
                <a:spcPct val="80000"/>
              </a:lnSpc>
              <a:spcAft>
                <a:spcPct val="25000"/>
              </a:spcAft>
            </a:pPr>
            <a:r>
              <a:rPr lang="en-US" smtClean="0">
                <a:solidFill>
                  <a:srgbClr val="B2B2B2"/>
                </a:solidFill>
                <a:latin typeface="Century Gothic" pitchFamily="34" charset="0"/>
                <a:cs typeface="Century Gothic" pitchFamily="34" charset="0"/>
              </a:rPr>
              <a:t>Data Preparation Report</a:t>
            </a:r>
            <a:endParaRPr lang="en-US" sz="240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b="1" smtClean="0">
                <a:latin typeface="Century Gothic" pitchFamily="34" charset="0"/>
                <a:cs typeface="Century Gothic" pitchFamily="34" charset="0"/>
              </a:rPr>
              <a:t>Conversion Parameters Utility</a:t>
            </a:r>
            <a:endParaRPr lang="en-US" sz="2400" b="1" smtClean="0">
              <a:latin typeface="Century Gothic" pitchFamily="34" charset="0"/>
              <a:cs typeface="Century Gothic" pitchFamily="34" charset="0"/>
            </a:endParaRPr>
          </a:p>
          <a:p>
            <a:pPr eaLnBrk="1" hangingPunct="1">
              <a:lnSpc>
                <a:spcPct val="80000"/>
              </a:lnSpc>
              <a:spcAft>
                <a:spcPct val="25000"/>
              </a:spcAft>
              <a:buFont typeface="Arial" charset="0"/>
              <a:buNone/>
            </a:pPr>
            <a:endParaRPr lang="en-US" sz="2400" smtClean="0">
              <a:latin typeface="Century Gothic" pitchFamily="34" charset="0"/>
              <a:cs typeface="Century Gothic" pitchFamily="34" charset="0"/>
            </a:endParaRPr>
          </a:p>
          <a:p>
            <a:pPr eaLnBrk="1" hangingPunct="1">
              <a:lnSpc>
                <a:spcPct val="80000"/>
              </a:lnSpc>
              <a:spcAft>
                <a:spcPct val="25000"/>
              </a:spcAft>
            </a:pPr>
            <a:endParaRPr lang="en-US" b="1"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Rectangle 2"/>
          <p:cNvSpPr>
            <a:spLocks noGrp="1" noChangeArrowheads="1"/>
          </p:cNvSpPr>
          <p:nvPr>
            <p:ph type="title" idx="4294967295"/>
          </p:nvPr>
        </p:nvSpPr>
        <p:spPr>
          <a:xfrm>
            <a:off x="342900" y="323850"/>
            <a:ext cx="7086600" cy="533400"/>
          </a:xfrm>
        </p:spPr>
        <p:txBody>
          <a:bodyPr anchor="b"/>
          <a:lstStyle/>
          <a:p>
            <a:pPr eaLnBrk="1" hangingPunct="1"/>
            <a:r>
              <a:rPr lang="en-US" smtClean="0">
                <a:solidFill>
                  <a:schemeClr val="tx1"/>
                </a:solidFill>
                <a:latin typeface="Century Gothic" pitchFamily="34" charset="0"/>
                <a:cs typeface="Century Gothic" pitchFamily="34" charset="0"/>
              </a:rPr>
              <a:t>Conversion Parameters Utility</a:t>
            </a:r>
            <a:endParaRPr lang="en-US" i="1" smtClean="0">
              <a:solidFill>
                <a:schemeClr val="tx1"/>
              </a:solidFill>
              <a:latin typeface="Century Gothic" pitchFamily="34" charset="0"/>
              <a:cs typeface="Century Gothic" pitchFamily="34" charset="0"/>
            </a:endParaRPr>
          </a:p>
        </p:txBody>
      </p:sp>
      <p:sp>
        <p:nvSpPr>
          <p:cNvPr id="106498" name="Rectangle 3"/>
          <p:cNvSpPr>
            <a:spLocks noGrp="1" noChangeArrowheads="1"/>
          </p:cNvSpPr>
          <p:nvPr>
            <p:ph type="body" idx="4294967295"/>
          </p:nvPr>
        </p:nvSpPr>
        <p:spPr>
          <a:xfrm>
            <a:off x="381000" y="990600"/>
            <a:ext cx="8763000" cy="5211763"/>
          </a:xfrm>
        </p:spPr>
        <p:txBody>
          <a:bodyPr tIns="91440" bIns="91440"/>
          <a:lstStyle/>
          <a:p>
            <a:pPr eaLnBrk="1" hangingPunct="1">
              <a:spcAft>
                <a:spcPct val="25000"/>
              </a:spcAft>
            </a:pPr>
            <a:r>
              <a:rPr lang="en-US" smtClean="0">
                <a:latin typeface="Century Gothic" pitchFamily="34" charset="0"/>
                <a:cs typeface="Century Gothic" pitchFamily="34" charset="0"/>
              </a:rPr>
              <a:t>This utility prompts for the parameters the QAD EE conversion will use when creating new Financial objects</a:t>
            </a:r>
            <a:br>
              <a:rPr lang="en-US" smtClean="0">
                <a:latin typeface="Century Gothic" pitchFamily="34" charset="0"/>
                <a:cs typeface="Century Gothic" pitchFamily="34" charset="0"/>
              </a:rPr>
            </a:br>
            <a:r>
              <a:rPr lang="en-US" smtClean="0">
                <a:latin typeface="Century Gothic" pitchFamily="34" charset="0"/>
                <a:cs typeface="Century Gothic" pitchFamily="34" charset="0"/>
              </a:rPr>
              <a:t/>
            </a:r>
            <a:br>
              <a:rPr lang="en-US" smtClean="0">
                <a:latin typeface="Century Gothic" pitchFamily="34" charset="0"/>
                <a:cs typeface="Century Gothic" pitchFamily="34" charset="0"/>
              </a:rPr>
            </a:br>
            <a:r>
              <a:rPr lang="en-US" smtClean="0">
                <a:latin typeface="Century Gothic" pitchFamily="34" charset="0"/>
                <a:cs typeface="Century Gothic" pitchFamily="34" charset="0"/>
              </a:rPr>
              <a:t>These are mostly daybook codes, but also includes a few account codes and other items.</a:t>
            </a:r>
          </a:p>
          <a:p>
            <a:pPr eaLnBrk="1" hangingPunct="1">
              <a:spcAft>
                <a:spcPct val="25000"/>
              </a:spcAft>
            </a:pPr>
            <a:r>
              <a:rPr lang="en-US" smtClean="0">
                <a:latin typeface="Century Gothic" pitchFamily="34" charset="0"/>
                <a:cs typeface="Century Gothic" pitchFamily="34" charset="0"/>
              </a:rPr>
              <a:t>Because there are so many new parameters, prompting for them through a utility rather than when the conversion is launched provides more time to plan the answers.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ext Box 14"/>
          <p:cNvSpPr txBox="1">
            <a:spLocks noChangeArrowheads="1"/>
          </p:cNvSpPr>
          <p:nvPr/>
        </p:nvSpPr>
        <p:spPr bwMode="auto">
          <a:xfrm>
            <a:off x="247650" y="476250"/>
            <a:ext cx="6553200" cy="568325"/>
          </a:xfrm>
          <a:prstGeom prst="rect">
            <a:avLst/>
          </a:prstGeom>
          <a:noFill/>
          <a:ln w="9525" algn="ctr">
            <a:noFill/>
            <a:miter lim="800000"/>
            <a:headEnd/>
            <a:tailEnd/>
          </a:ln>
        </p:spPr>
        <p:txBody>
          <a:bodyPr tIns="91440" bIns="91440">
            <a:spAutoFit/>
          </a:bodyPr>
          <a:lstStyle/>
          <a:p>
            <a:pPr defTabSz="914400">
              <a:lnSpc>
                <a:spcPct val="90000"/>
              </a:lnSpc>
              <a:spcBef>
                <a:spcPct val="50000"/>
              </a:spcBef>
              <a:buClr>
                <a:schemeClr val="bg1"/>
              </a:buClr>
              <a:buFont typeface="Times New Roman" pitchFamily="18" charset="0"/>
              <a:buChar char="•"/>
            </a:pPr>
            <a:r>
              <a:rPr lang="en-IE" sz="2800">
                <a:latin typeface="Tahoma" pitchFamily="34" charset="0"/>
              </a:rPr>
              <a:t>2 Data Preparation</a:t>
            </a:r>
            <a:endParaRPr lang="en-US" sz="2800">
              <a:latin typeface="Tahoma" pitchFamily="34" charset="0"/>
            </a:endParaRPr>
          </a:p>
        </p:txBody>
      </p:sp>
      <p:pic>
        <p:nvPicPr>
          <p:cNvPr id="19458" name="Picture 18" descr="pre-conversion-DataPrep"/>
          <p:cNvPicPr>
            <a:picLocks noChangeAspect="1" noChangeArrowheads="1"/>
          </p:cNvPicPr>
          <p:nvPr/>
        </p:nvPicPr>
        <p:blipFill>
          <a:blip r:embed="rId2"/>
          <a:srcRect/>
          <a:stretch>
            <a:fillRect/>
          </a:stretch>
        </p:blipFill>
        <p:spPr bwMode="auto">
          <a:xfrm>
            <a:off x="609600" y="1485900"/>
            <a:ext cx="5830888" cy="29479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Rectangle 2"/>
          <p:cNvSpPr>
            <a:spLocks noGrp="1" noChangeArrowheads="1"/>
          </p:cNvSpPr>
          <p:nvPr>
            <p:ph type="title" idx="4294967295"/>
          </p:nvPr>
        </p:nvSpPr>
        <p:spPr>
          <a:xfrm>
            <a:off x="379413" y="295275"/>
            <a:ext cx="7086600" cy="533400"/>
          </a:xfrm>
        </p:spPr>
        <p:txBody>
          <a:bodyPr anchor="b"/>
          <a:lstStyle/>
          <a:p>
            <a:pPr eaLnBrk="1" hangingPunct="1"/>
            <a:r>
              <a:rPr lang="en-US" smtClean="0">
                <a:solidFill>
                  <a:schemeClr val="tx1"/>
                </a:solidFill>
                <a:latin typeface="Century Gothic" pitchFamily="34" charset="0"/>
                <a:cs typeface="Century Gothic" pitchFamily="34" charset="0"/>
              </a:rPr>
              <a:t>Conversion Parameters Utility</a:t>
            </a:r>
            <a:endParaRPr lang="en-US" i="1" smtClean="0">
              <a:solidFill>
                <a:schemeClr val="tx1"/>
              </a:solidFill>
              <a:latin typeface="Century Gothic" pitchFamily="34" charset="0"/>
              <a:cs typeface="Century Gothic" pitchFamily="34" charset="0"/>
            </a:endParaRPr>
          </a:p>
        </p:txBody>
      </p:sp>
      <p:sp>
        <p:nvSpPr>
          <p:cNvPr id="108546" name="Rectangle 3"/>
          <p:cNvSpPr>
            <a:spLocks noGrp="1" noChangeArrowheads="1"/>
          </p:cNvSpPr>
          <p:nvPr>
            <p:ph type="body" idx="4294967295"/>
          </p:nvPr>
        </p:nvSpPr>
        <p:spPr>
          <a:xfrm>
            <a:off x="381000" y="895350"/>
            <a:ext cx="8534400" cy="5411788"/>
          </a:xfrm>
        </p:spPr>
        <p:txBody>
          <a:bodyPr tIns="91440" bIns="91440"/>
          <a:lstStyle/>
          <a:p>
            <a:pPr eaLnBrk="1" hangingPunct="1">
              <a:spcAft>
                <a:spcPct val="25000"/>
              </a:spcAft>
            </a:pPr>
            <a:r>
              <a:rPr lang="en-US" sz="2400" smtClean="0">
                <a:latin typeface="Century Gothic" pitchFamily="34" charset="0"/>
                <a:cs typeface="Century Gothic" pitchFamily="34" charset="0"/>
              </a:rPr>
              <a:t>You can exit the utility without providing all of the answers, but you must provide them before running the conversion.</a:t>
            </a:r>
          </a:p>
          <a:p>
            <a:pPr eaLnBrk="1" hangingPunct="1">
              <a:spcAft>
                <a:spcPct val="25000"/>
              </a:spcAft>
            </a:pPr>
            <a:r>
              <a:rPr lang="en-US" sz="2400" smtClean="0">
                <a:latin typeface="Century Gothic" pitchFamily="34" charset="0"/>
                <a:cs typeface="Century Gothic" pitchFamily="34" charset="0"/>
              </a:rPr>
              <a:t>You can rerun the utility as often as desired and delete or change answers</a:t>
            </a:r>
          </a:p>
          <a:p>
            <a:pPr lvl="1" eaLnBrk="1" hangingPunct="1">
              <a:spcAft>
                <a:spcPct val="25000"/>
              </a:spcAft>
            </a:pPr>
            <a:r>
              <a:rPr lang="en-US" sz="2000" smtClean="0">
                <a:latin typeface="Century Gothic" pitchFamily="34" charset="0"/>
                <a:cs typeface="Century Gothic" pitchFamily="34" charset="0"/>
              </a:rPr>
              <a:t>If new validations are added to the utility since it was last run, the Data Exists flag for parameters with existing values is reset to No. This forces the user to revalidate the entered data.</a:t>
            </a:r>
          </a:p>
          <a:p>
            <a:pPr eaLnBrk="1" hangingPunct="1">
              <a:spcAft>
                <a:spcPct val="25000"/>
              </a:spcAft>
            </a:pPr>
            <a:r>
              <a:rPr lang="en-US" sz="2400" smtClean="0">
                <a:latin typeface="Century Gothic" pitchFamily="34" charset="0"/>
                <a:cs typeface="Century Gothic" pitchFamily="34" charset="0"/>
              </a:rPr>
              <a:t>For eB2.1 and above, including Standard Edition, you must run the utility for each active domain, even if you elect to use the same answers for multiple domains.</a:t>
            </a:r>
            <a:endParaRPr lang="en-US" sz="2000"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Rectangle 2"/>
          <p:cNvSpPr>
            <a:spLocks noGrp="1" noChangeArrowheads="1"/>
          </p:cNvSpPr>
          <p:nvPr>
            <p:ph type="title" idx="4294967295"/>
          </p:nvPr>
        </p:nvSpPr>
        <p:spPr>
          <a:xfrm>
            <a:off x="379413" y="295275"/>
            <a:ext cx="7086600" cy="533400"/>
          </a:xfrm>
        </p:spPr>
        <p:txBody>
          <a:bodyPr anchor="b"/>
          <a:lstStyle/>
          <a:p>
            <a:pPr eaLnBrk="1" hangingPunct="1"/>
            <a:r>
              <a:rPr lang="en-US" smtClean="0">
                <a:solidFill>
                  <a:schemeClr val="tx1"/>
                </a:solidFill>
                <a:latin typeface="Century Gothic" pitchFamily="34" charset="0"/>
                <a:cs typeface="Century Gothic" pitchFamily="34" charset="0"/>
              </a:rPr>
              <a:t>Conversion Parameters Utility</a:t>
            </a:r>
            <a:endParaRPr lang="en-US" i="1" smtClean="0">
              <a:solidFill>
                <a:schemeClr val="tx1"/>
              </a:solidFill>
              <a:latin typeface="Century Gothic" pitchFamily="34" charset="0"/>
              <a:cs typeface="Century Gothic" pitchFamily="34" charset="0"/>
            </a:endParaRPr>
          </a:p>
        </p:txBody>
      </p:sp>
      <p:sp>
        <p:nvSpPr>
          <p:cNvPr id="110594" name="Rectangle 3"/>
          <p:cNvSpPr>
            <a:spLocks noGrp="1" noChangeArrowheads="1"/>
          </p:cNvSpPr>
          <p:nvPr>
            <p:ph type="body" idx="4294967295"/>
          </p:nvPr>
        </p:nvSpPr>
        <p:spPr>
          <a:xfrm>
            <a:off x="447675" y="981075"/>
            <a:ext cx="8534400" cy="5287963"/>
          </a:xfrm>
        </p:spPr>
        <p:txBody>
          <a:bodyPr tIns="91440" bIns="91440"/>
          <a:lstStyle/>
          <a:p>
            <a:pPr eaLnBrk="1" hangingPunct="1"/>
            <a:r>
              <a:rPr lang="en-US" sz="2400" smtClean="0">
                <a:latin typeface="Century Gothic" pitchFamily="34" charset="0"/>
                <a:cs typeface="Century Gothic" pitchFamily="34" charset="0"/>
              </a:rPr>
              <a:t>This utility does not impact future processing. It only creates qad_wkfl records.</a:t>
            </a:r>
          </a:p>
          <a:p>
            <a:pPr eaLnBrk="1" hangingPunct="1">
              <a:spcAft>
                <a:spcPct val="25000"/>
              </a:spcAft>
            </a:pPr>
            <a:r>
              <a:rPr lang="en-US" sz="2400" smtClean="0">
                <a:latin typeface="Century Gothic" pitchFamily="34" charset="0"/>
                <a:cs typeface="Century Gothic" pitchFamily="34" charset="0"/>
              </a:rPr>
              <a:t>Report output filename is </a:t>
            </a:r>
            <a:br>
              <a:rPr lang="en-US" sz="2400" smtClean="0">
                <a:latin typeface="Century Gothic" pitchFamily="34" charset="0"/>
                <a:cs typeface="Century Gothic" pitchFamily="34" charset="0"/>
              </a:rPr>
            </a:br>
            <a:r>
              <a:rPr lang="en-US" sz="2000" smtClean="0">
                <a:latin typeface="Century Gothic" pitchFamily="34" charset="0"/>
                <a:cs typeface="Century Gothic" pitchFamily="34" charset="0"/>
              </a:rPr>
              <a:t>utfinpar-&lt;</a:t>
            </a:r>
            <a:r>
              <a:rPr lang="en-US" sz="2000" i="1" smtClean="0">
                <a:latin typeface="Century Gothic" pitchFamily="34" charset="0"/>
                <a:cs typeface="Century Gothic" pitchFamily="34" charset="0"/>
              </a:rPr>
              <a:t>dbname&gt;-&lt;domain&gt;-&lt;date&gt;_&lt;time</a:t>
            </a:r>
            <a:r>
              <a:rPr lang="en-US" sz="2000" smtClean="0">
                <a:latin typeface="Century Gothic" pitchFamily="34" charset="0"/>
                <a:cs typeface="Century Gothic" pitchFamily="34" charset="0"/>
              </a:rPr>
              <a:t>&gt;.prn</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Rectangle 2"/>
          <p:cNvSpPr>
            <a:spLocks noGrp="1" noChangeArrowheads="1"/>
          </p:cNvSpPr>
          <p:nvPr>
            <p:ph type="title" idx="4294967295"/>
          </p:nvPr>
        </p:nvSpPr>
        <p:spPr>
          <a:xfrm>
            <a:off x="381000" y="29527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Conversion Parameters Utility</a:t>
            </a:r>
          </a:p>
        </p:txBody>
      </p:sp>
      <p:pic>
        <p:nvPicPr>
          <p:cNvPr id="112642" name="Picture 5"/>
          <p:cNvPicPr>
            <a:picLocks noChangeAspect="1" noChangeArrowheads="1"/>
          </p:cNvPicPr>
          <p:nvPr/>
        </p:nvPicPr>
        <p:blipFill>
          <a:blip r:embed="rId3"/>
          <a:srcRect/>
          <a:stretch>
            <a:fillRect/>
          </a:stretch>
        </p:blipFill>
        <p:spPr bwMode="auto">
          <a:xfrm>
            <a:off x="381000" y="987425"/>
            <a:ext cx="6097588" cy="3019425"/>
          </a:xfrm>
          <a:prstGeom prst="rect">
            <a:avLst/>
          </a:prstGeom>
          <a:noFill/>
          <a:ln w="9525">
            <a:noFill/>
            <a:miter lim="800000"/>
            <a:headEnd/>
            <a:tailEnd/>
          </a:ln>
        </p:spPr>
      </p:pic>
      <p:pic>
        <p:nvPicPr>
          <p:cNvPr id="112643" name="Picture 4" descr="cnv-1454-13_Lowerscreenshot"/>
          <p:cNvPicPr>
            <a:picLocks noChangeAspect="1" noChangeArrowheads="1"/>
          </p:cNvPicPr>
          <p:nvPr/>
        </p:nvPicPr>
        <p:blipFill>
          <a:blip r:embed="rId4"/>
          <a:srcRect/>
          <a:stretch>
            <a:fillRect/>
          </a:stretch>
        </p:blipFill>
        <p:spPr bwMode="auto">
          <a:xfrm>
            <a:off x="2679700" y="3059113"/>
            <a:ext cx="6088063" cy="31924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Rectangle 2"/>
          <p:cNvSpPr>
            <a:spLocks noGrp="1" noChangeArrowheads="1"/>
          </p:cNvSpPr>
          <p:nvPr>
            <p:ph type="title" idx="4294967295"/>
          </p:nvPr>
        </p:nvSpPr>
        <p:spPr>
          <a:xfrm>
            <a:off x="400050" y="333375"/>
            <a:ext cx="70866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endParaRPr lang="en-US" i="1" smtClean="0">
              <a:solidFill>
                <a:schemeClr val="tx1"/>
              </a:solidFill>
              <a:latin typeface="Century Gothic" pitchFamily="34" charset="0"/>
              <a:cs typeface="Century Gothic" pitchFamily="34" charset="0"/>
            </a:endParaRPr>
          </a:p>
        </p:txBody>
      </p:sp>
      <p:sp>
        <p:nvSpPr>
          <p:cNvPr id="114690" name="Rectangle 3"/>
          <p:cNvSpPr>
            <a:spLocks noGrp="1" noChangeArrowheads="1"/>
          </p:cNvSpPr>
          <p:nvPr>
            <p:ph type="body" idx="4294967295"/>
          </p:nvPr>
        </p:nvSpPr>
        <p:spPr>
          <a:xfrm>
            <a:off x="381000" y="1143000"/>
            <a:ext cx="8534400" cy="5053013"/>
          </a:xfrm>
        </p:spPr>
        <p:txBody>
          <a:bodyPr tIns="91440" bIns="91440"/>
          <a:lstStyle/>
          <a:p>
            <a:pPr eaLnBrk="1" hangingPunct="1">
              <a:lnSpc>
                <a:spcPct val="80000"/>
              </a:lnSpc>
              <a:spcAft>
                <a:spcPct val="25000"/>
              </a:spcAft>
            </a:pPr>
            <a:r>
              <a:rPr lang="en-US" smtClean="0">
                <a:solidFill>
                  <a:srgbClr val="B2B2B2"/>
                </a:solidFill>
                <a:latin typeface="Century Gothic" pitchFamily="34" charset="0"/>
                <a:cs typeface="Century Gothic" pitchFamily="34" charset="0"/>
              </a:rPr>
              <a:t>Data Preparation Report</a:t>
            </a:r>
            <a:endParaRPr lang="en-US" sz="200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Conversion Parameters Utility</a:t>
            </a:r>
            <a:endParaRPr lang="en-US" sz="200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b="1" smtClean="0">
                <a:latin typeface="Century Gothic" pitchFamily="34" charset="0"/>
                <a:cs typeface="Century Gothic" pitchFamily="34" charset="0"/>
              </a:rPr>
              <a:t>Search &amp; Replace Reports/Utility</a:t>
            </a:r>
            <a:r>
              <a:rPr lang="en-US" b="1" smtClean="0">
                <a:solidFill>
                  <a:srgbClr val="B2B2B2"/>
                </a:solidFill>
                <a:latin typeface="Century Gothic" pitchFamily="34" charset="0"/>
                <a:cs typeface="Century Gothic" pitchFamily="34" charset="0"/>
              </a:rPr>
              <a:t> </a:t>
            </a:r>
            <a:r>
              <a:rPr lang="en-US" sz="2000" b="1" smtClean="0">
                <a:latin typeface="Century Gothic" pitchFamily="34" charset="0"/>
                <a:cs typeface="Century Gothic" pitchFamily="34" charset="0"/>
              </a:rPr>
              <a:t>(eB2.1 and above, including Standard Edition)</a:t>
            </a:r>
            <a:endParaRPr lang="en-US" sz="2400" b="1" smtClean="0">
              <a:latin typeface="Century Gothic" pitchFamily="34" charset="0"/>
              <a:cs typeface="Century Gothic" pitchFamily="34" charset="0"/>
            </a:endParaRPr>
          </a:p>
          <a:p>
            <a:pPr eaLnBrk="1" hangingPunct="1">
              <a:lnSpc>
                <a:spcPct val="80000"/>
              </a:lnSpc>
              <a:spcAft>
                <a:spcPct val="25000"/>
              </a:spcAft>
              <a:buFont typeface="Arial" charset="0"/>
              <a:buNone/>
            </a:pPr>
            <a:endParaRPr lang="en-US" b="1"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Rectangle 2"/>
          <p:cNvSpPr>
            <a:spLocks noGrp="1" noChangeArrowheads="1"/>
          </p:cNvSpPr>
          <p:nvPr>
            <p:ph type="title" idx="4294967295"/>
          </p:nvPr>
        </p:nvSpPr>
        <p:spPr>
          <a:xfrm>
            <a:off x="371475" y="37147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Search &amp; Replace Reports/Utility</a:t>
            </a:r>
          </a:p>
        </p:txBody>
      </p:sp>
      <p:sp>
        <p:nvSpPr>
          <p:cNvPr id="116738" name="Rectangle 3"/>
          <p:cNvSpPr>
            <a:spLocks noGrp="1" noChangeArrowheads="1"/>
          </p:cNvSpPr>
          <p:nvPr>
            <p:ph type="body" idx="4294967295"/>
          </p:nvPr>
        </p:nvSpPr>
        <p:spPr>
          <a:xfrm>
            <a:off x="381000" y="1143000"/>
            <a:ext cx="8612188" cy="5053013"/>
          </a:xfrm>
        </p:spPr>
        <p:txBody>
          <a:bodyPr tIns="91440" bIns="91440"/>
          <a:lstStyle/>
          <a:p>
            <a:pPr eaLnBrk="1" hangingPunct="1">
              <a:spcAft>
                <a:spcPct val="25000"/>
              </a:spcAft>
            </a:pPr>
            <a:r>
              <a:rPr lang="en-US" smtClean="0">
                <a:latin typeface="Century Gothic" pitchFamily="34" charset="0"/>
                <a:cs typeface="Century Gothic" pitchFamily="34" charset="0"/>
              </a:rPr>
              <a:t>Only run this suite of reports/utilities when converting from eB2.1 and above, including Standard Edition.</a:t>
            </a:r>
          </a:p>
          <a:p>
            <a:pPr eaLnBrk="1" hangingPunct="1">
              <a:spcAft>
                <a:spcPct val="25000"/>
              </a:spcAft>
            </a:pPr>
            <a:r>
              <a:rPr lang="en-US" smtClean="0">
                <a:latin typeface="Century Gothic" pitchFamily="34" charset="0"/>
                <a:cs typeface="Century Gothic" pitchFamily="34" charset="0"/>
              </a:rPr>
              <a:t>Execution is optional, unless specifically indicated by the Data Preparation Report, but </a:t>
            </a:r>
            <a:r>
              <a:rPr lang="en-US" b="1" smtClean="0">
                <a:latin typeface="Century Gothic" pitchFamily="34" charset="0"/>
                <a:cs typeface="Century Gothic" pitchFamily="34" charset="0"/>
              </a:rPr>
              <a:t>strongly</a:t>
            </a:r>
            <a:r>
              <a:rPr lang="en-US" smtClean="0">
                <a:latin typeface="Century Gothic" pitchFamily="34" charset="0"/>
                <a:cs typeface="Century Gothic" pitchFamily="34" charset="0"/>
              </a:rPr>
              <a:t> recommended regardless.</a:t>
            </a:r>
          </a:p>
          <a:p>
            <a:pPr eaLnBrk="1" hangingPunct="1">
              <a:spcAft>
                <a:spcPct val="25000"/>
              </a:spcAft>
            </a:pPr>
            <a:r>
              <a:rPr lang="en-US" smtClean="0">
                <a:latin typeface="Century Gothic" pitchFamily="34" charset="0"/>
                <a:cs typeface="Century Gothic" pitchFamily="34" charset="0"/>
              </a:rPr>
              <a:t>Requires that you run Table Extension Domain Update Utilities first</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Rectangle 2"/>
          <p:cNvSpPr>
            <a:spLocks noGrp="1" noChangeArrowheads="1"/>
          </p:cNvSpPr>
          <p:nvPr>
            <p:ph type="title" idx="4294967295"/>
          </p:nvPr>
        </p:nvSpPr>
        <p:spPr>
          <a:xfrm>
            <a:off x="371475" y="37147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Search &amp; Replace Reports/Utility</a:t>
            </a:r>
          </a:p>
        </p:txBody>
      </p:sp>
      <p:sp>
        <p:nvSpPr>
          <p:cNvPr id="118786" name="Rectangle 3"/>
          <p:cNvSpPr>
            <a:spLocks noGrp="1" noChangeArrowheads="1"/>
          </p:cNvSpPr>
          <p:nvPr>
            <p:ph type="body" idx="4294967295"/>
          </p:nvPr>
        </p:nvSpPr>
        <p:spPr>
          <a:xfrm>
            <a:off x="381000" y="1143000"/>
            <a:ext cx="8612188" cy="5053013"/>
          </a:xfrm>
        </p:spPr>
        <p:txBody>
          <a:bodyPr tIns="91440" bIns="91440"/>
          <a:lstStyle/>
          <a:p>
            <a:r>
              <a:rPr lang="en-US" sz="2200" smtClean="0">
                <a:latin typeface="Century Gothic" pitchFamily="34" charset="0"/>
                <a:cs typeface="Century Gothic" pitchFamily="34" charset="0"/>
              </a:rPr>
              <a:t>Due to schema and architecture changes introduced in QAD Enterprise Edition, the scope of some data objects has changed from domain level to system level. </a:t>
            </a:r>
            <a:br>
              <a:rPr lang="en-US" sz="2200" smtClean="0">
                <a:latin typeface="Century Gothic" pitchFamily="34" charset="0"/>
                <a:cs typeface="Century Gothic" pitchFamily="34" charset="0"/>
              </a:rPr>
            </a:br>
            <a:endParaRPr lang="en-US" sz="2200" smtClean="0">
              <a:latin typeface="Century Gothic" pitchFamily="34" charset="0"/>
              <a:cs typeface="Century Gothic" pitchFamily="34" charset="0"/>
            </a:endParaRPr>
          </a:p>
          <a:p>
            <a:r>
              <a:rPr lang="en-US" sz="2200" smtClean="0">
                <a:latin typeface="Century Gothic" pitchFamily="34" charset="0"/>
                <a:cs typeface="Century Gothic" pitchFamily="34" charset="0"/>
              </a:rPr>
              <a:t>During the conversion, if two records exist with the same code in more than one domain, they are assumed to be the same and only one record is converted. As a result, some domain-level data could potentially be lost when converting a database with more than one domain.</a:t>
            </a:r>
            <a:br>
              <a:rPr lang="en-US" sz="2200" smtClean="0">
                <a:latin typeface="Century Gothic" pitchFamily="34" charset="0"/>
                <a:cs typeface="Century Gothic" pitchFamily="34" charset="0"/>
              </a:rPr>
            </a:br>
            <a:endParaRPr lang="en-US" sz="2200" smtClean="0">
              <a:latin typeface="Century Gothic" pitchFamily="34" charset="0"/>
              <a:cs typeface="Century Gothic" pitchFamily="34" charset="0"/>
            </a:endParaRPr>
          </a:p>
          <a:p>
            <a:r>
              <a:rPr lang="en-US" sz="2200" smtClean="0">
                <a:latin typeface="Century Gothic" pitchFamily="34" charset="0"/>
                <a:cs typeface="Century Gothic" pitchFamily="34" charset="0"/>
              </a:rPr>
              <a:t>The purpose of the Code Search and Replace utilities is to provide a way to identify and correct instances of duplicate domain-level data.</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Rectangle 2"/>
          <p:cNvSpPr>
            <a:spLocks noGrp="1" noChangeArrowheads="1"/>
          </p:cNvSpPr>
          <p:nvPr>
            <p:ph type="title" idx="4294967295"/>
          </p:nvPr>
        </p:nvSpPr>
        <p:spPr>
          <a:xfrm>
            <a:off x="352425" y="3048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Search &amp; Replace Reports/Utility</a:t>
            </a:r>
          </a:p>
        </p:txBody>
      </p:sp>
      <p:sp>
        <p:nvSpPr>
          <p:cNvPr id="120834" name="Rectangle 3"/>
          <p:cNvSpPr>
            <a:spLocks noGrp="1" noChangeArrowheads="1"/>
          </p:cNvSpPr>
          <p:nvPr>
            <p:ph type="body" idx="4294967295"/>
          </p:nvPr>
        </p:nvSpPr>
        <p:spPr>
          <a:xfrm>
            <a:off x="381000" y="962025"/>
            <a:ext cx="8763000" cy="5278438"/>
          </a:xfrm>
        </p:spPr>
        <p:txBody>
          <a:bodyPr tIns="91440" bIns="91440"/>
          <a:lstStyle/>
          <a:p>
            <a:pPr marL="0" indent="0" defTabSz="914400" eaLnBrk="1" hangingPunct="1">
              <a:spcBef>
                <a:spcPct val="0"/>
              </a:spcBef>
              <a:buFont typeface="Arial" charset="0"/>
              <a:buNone/>
            </a:pPr>
            <a:r>
              <a:rPr lang="en-US" sz="2200" smtClean="0">
                <a:latin typeface="Century Gothic" pitchFamily="34" charset="0"/>
                <a:cs typeface="Century Gothic" pitchFamily="34" charset="0"/>
              </a:rPr>
              <a:t>In QAD EE, addresses remain at the domain level, but map to business relations, that are at the system level in the new Financials. Each business relation must have a unique code.</a:t>
            </a:r>
            <a:br>
              <a:rPr lang="en-US" sz="2200" smtClean="0">
                <a:latin typeface="Century Gothic" pitchFamily="34" charset="0"/>
                <a:cs typeface="Century Gothic" pitchFamily="34" charset="0"/>
              </a:rPr>
            </a:br>
            <a:r>
              <a:rPr lang="en-US" sz="2200" smtClean="0">
                <a:latin typeface="Century Gothic" pitchFamily="34" charset="0"/>
                <a:cs typeface="Century Gothic" pitchFamily="34" charset="0"/>
              </a:rPr>
              <a:t/>
            </a:r>
            <a:br>
              <a:rPr lang="en-US" sz="2200" smtClean="0">
                <a:latin typeface="Century Gothic" pitchFamily="34" charset="0"/>
                <a:cs typeface="Century Gothic" pitchFamily="34" charset="0"/>
              </a:rPr>
            </a:br>
            <a:r>
              <a:rPr lang="en-US" sz="2200" smtClean="0">
                <a:latin typeface="Century Gothic" pitchFamily="34" charset="0"/>
                <a:cs typeface="Century Gothic" pitchFamily="34" charset="0"/>
              </a:rPr>
              <a:t>In QAD EE, entities remain at the domain level, but map to companies (now called entities) in the new Financials. The entity code must be unique in the database going forward.</a:t>
            </a:r>
          </a:p>
          <a:p>
            <a:pPr marL="0" indent="0" defTabSz="914400" eaLnBrk="1" hangingPunct="1">
              <a:spcBef>
                <a:spcPct val="0"/>
              </a:spcBef>
              <a:buFont typeface="Arial" charset="0"/>
              <a:buNone/>
            </a:pPr>
            <a:r>
              <a:rPr lang="en-US" sz="2200" smtClean="0">
                <a:latin typeface="Century Gothic" pitchFamily="34" charset="0"/>
                <a:cs typeface="Century Gothic" pitchFamily="34" charset="0"/>
              </a:rPr>
              <a:t/>
            </a:r>
            <a:br>
              <a:rPr lang="en-US" sz="2200" smtClean="0">
                <a:latin typeface="Century Gothic" pitchFamily="34" charset="0"/>
                <a:cs typeface="Century Gothic" pitchFamily="34" charset="0"/>
              </a:rPr>
            </a:br>
            <a:r>
              <a:rPr lang="en-US" sz="2200" smtClean="0">
                <a:latin typeface="Century Gothic" pitchFamily="34" charset="0"/>
                <a:cs typeface="Century Gothic" pitchFamily="34" charset="0"/>
              </a:rPr>
              <a:t>Before QAD EE, credit ratings were stored in Generalized Codes (code_mstr) against field cm_cr_rating. Generalized Codes is a domain-level table in eB2.1 and above, including Standard Edition. In QAD EE, credit ratings are stored in a new Financials table and become system-level data.</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Rectangle 2"/>
          <p:cNvSpPr>
            <a:spLocks noGrp="1" noChangeArrowheads="1"/>
          </p:cNvSpPr>
          <p:nvPr>
            <p:ph type="title" idx="4294967295"/>
          </p:nvPr>
        </p:nvSpPr>
        <p:spPr>
          <a:xfrm>
            <a:off x="360363" y="33337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Search &amp; Replace Reports/Utility</a:t>
            </a:r>
          </a:p>
        </p:txBody>
      </p:sp>
      <p:sp>
        <p:nvSpPr>
          <p:cNvPr id="122882" name="Rectangle 3"/>
          <p:cNvSpPr>
            <a:spLocks noGrp="1" noChangeArrowheads="1"/>
          </p:cNvSpPr>
          <p:nvPr>
            <p:ph type="body" idx="4294967295"/>
          </p:nvPr>
        </p:nvSpPr>
        <p:spPr>
          <a:xfrm>
            <a:off x="381000" y="981075"/>
            <a:ext cx="8763000" cy="5459413"/>
          </a:xfrm>
        </p:spPr>
        <p:txBody>
          <a:bodyPr tIns="91440" bIns="91440"/>
          <a:lstStyle/>
          <a:p>
            <a:pPr marL="0" indent="0" defTabSz="914400" eaLnBrk="1" hangingPunct="1">
              <a:lnSpc>
                <a:spcPct val="95000"/>
              </a:lnSpc>
              <a:spcBef>
                <a:spcPct val="0"/>
              </a:spcBef>
              <a:buFont typeface="Arial" charset="0"/>
              <a:buNone/>
            </a:pPr>
            <a:r>
              <a:rPr lang="en-US" sz="2300" smtClean="0">
                <a:latin typeface="Century Gothic" pitchFamily="34" charset="0"/>
                <a:cs typeface="Century Gothic" pitchFamily="34" charset="0"/>
              </a:rPr>
              <a:t>Before QAD EE, Customer and Supplier Types were stored in Generalized Codes (code_mstr) against fields cm_type and vd_type. In QAD EE, customer and supplier types are stored in a new Financials table and become system-level data.</a:t>
            </a:r>
            <a:br>
              <a:rPr lang="en-US" sz="2300" smtClean="0">
                <a:latin typeface="Century Gothic" pitchFamily="34" charset="0"/>
                <a:cs typeface="Century Gothic" pitchFamily="34" charset="0"/>
              </a:rPr>
            </a:br>
            <a:endParaRPr lang="en-US" sz="2300" smtClean="0">
              <a:latin typeface="Century Gothic" pitchFamily="34" charset="0"/>
              <a:cs typeface="Century Gothic" pitchFamily="34" charset="0"/>
            </a:endParaRPr>
          </a:p>
          <a:p>
            <a:pPr marL="0" indent="0" defTabSz="914400" eaLnBrk="1" hangingPunct="1">
              <a:lnSpc>
                <a:spcPct val="95000"/>
              </a:lnSpc>
              <a:spcBef>
                <a:spcPct val="0"/>
              </a:spcBef>
              <a:buFont typeface="Arial" charset="0"/>
              <a:buNone/>
            </a:pPr>
            <a:r>
              <a:rPr lang="en-US" sz="2300" smtClean="0">
                <a:latin typeface="Century Gothic" pitchFamily="34" charset="0"/>
                <a:cs typeface="Century Gothic" pitchFamily="34" charset="0"/>
              </a:rPr>
              <a:t>Prior to QAD EE, voucher types were stored in Generalized Codes (code_mstr) against field vo_type. In QAD EE, voucher types are called purchase types and stored in a new Financials table as system-level data.</a:t>
            </a:r>
            <a:br>
              <a:rPr lang="en-US" sz="2300" smtClean="0">
                <a:latin typeface="Century Gothic" pitchFamily="34" charset="0"/>
                <a:cs typeface="Century Gothic" pitchFamily="34" charset="0"/>
              </a:rPr>
            </a:br>
            <a:endParaRPr lang="en-US" sz="2300" smtClean="0">
              <a:latin typeface="Century Gothic" pitchFamily="34" charset="0"/>
              <a:cs typeface="Century Gothic" pitchFamily="34" charset="0"/>
            </a:endParaRPr>
          </a:p>
          <a:p>
            <a:pPr marL="0" indent="0" defTabSz="914400" eaLnBrk="1" hangingPunct="1">
              <a:lnSpc>
                <a:spcPct val="95000"/>
              </a:lnSpc>
              <a:spcBef>
                <a:spcPct val="0"/>
              </a:spcBef>
              <a:buFont typeface="Arial" charset="0"/>
              <a:buNone/>
            </a:pPr>
            <a:r>
              <a:rPr lang="en-US" sz="2300" smtClean="0">
                <a:latin typeface="Century Gothic" pitchFamily="34" charset="0"/>
                <a:cs typeface="Century Gothic" pitchFamily="34" charset="0"/>
              </a:rPr>
              <a:t>State and county codes are stored in Generalized Codes (code_mstr) against fields ad_state and ad_county. In QAD EE, states and counties become system-level data, but remain in their original table.</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Rectangle 2"/>
          <p:cNvSpPr>
            <a:spLocks noGrp="1" noChangeArrowheads="1"/>
          </p:cNvSpPr>
          <p:nvPr>
            <p:ph type="title" idx="4294967295"/>
          </p:nvPr>
        </p:nvSpPr>
        <p:spPr>
          <a:xfrm>
            <a:off x="371475" y="2667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Search &amp; Replace Reports/Utility</a:t>
            </a:r>
          </a:p>
        </p:txBody>
      </p:sp>
      <p:sp>
        <p:nvSpPr>
          <p:cNvPr id="124930" name="Rectangle 3"/>
          <p:cNvSpPr>
            <a:spLocks noGrp="1" noChangeArrowheads="1"/>
          </p:cNvSpPr>
          <p:nvPr>
            <p:ph type="body" idx="4294967295"/>
          </p:nvPr>
        </p:nvSpPr>
        <p:spPr>
          <a:xfrm>
            <a:off x="400050" y="914400"/>
            <a:ext cx="8743950" cy="5181600"/>
          </a:xfrm>
        </p:spPr>
        <p:txBody>
          <a:bodyPr tIns="91440" bIns="91440"/>
          <a:lstStyle/>
          <a:p>
            <a:pPr marL="0" indent="0" defTabSz="914400" eaLnBrk="1" hangingPunct="1">
              <a:spcBef>
                <a:spcPct val="0"/>
              </a:spcBef>
              <a:buFont typeface="Arial" charset="0"/>
              <a:buNone/>
            </a:pPr>
            <a:r>
              <a:rPr lang="en-US" sz="2400" smtClean="0">
                <a:latin typeface="Century Gothic" pitchFamily="34" charset="0"/>
                <a:cs typeface="Century Gothic" pitchFamily="34" charset="0"/>
              </a:rPr>
              <a:t>Before QAD EE, tax classes</a:t>
            </a:r>
            <a:r>
              <a:rPr lang="en-GB" sz="2400" smtClean="0">
                <a:latin typeface="Century Gothic" pitchFamily="34" charset="0"/>
                <a:cs typeface="Century Gothic" pitchFamily="34" charset="0"/>
              </a:rPr>
              <a:t> were stored in Generalized Codes (</a:t>
            </a:r>
            <a:r>
              <a:rPr lang="en-US" sz="2400" smtClean="0">
                <a:latin typeface="Century Gothic" pitchFamily="34" charset="0"/>
                <a:cs typeface="Century Gothic" pitchFamily="34" charset="0"/>
              </a:rPr>
              <a:t>code_mstr) against field taxc_taxc. In QAD EE, tax classes are stored in the new Tax Class table (txcl_mstr) and become system-level data.</a:t>
            </a:r>
            <a:br>
              <a:rPr lang="en-US" sz="2400" smtClean="0">
                <a:latin typeface="Century Gothic" pitchFamily="34" charset="0"/>
                <a:cs typeface="Century Gothic" pitchFamily="34" charset="0"/>
              </a:rPr>
            </a:br>
            <a:r>
              <a:rPr lang="en-US" sz="2400" smtClean="0">
                <a:latin typeface="Century Gothic" pitchFamily="34" charset="0"/>
                <a:cs typeface="Century Gothic" pitchFamily="34" charset="0"/>
              </a:rPr>
              <a:t/>
            </a:r>
            <a:br>
              <a:rPr lang="en-US" sz="2400" smtClean="0">
                <a:latin typeface="Century Gothic" pitchFamily="34" charset="0"/>
                <a:cs typeface="Century Gothic" pitchFamily="34" charset="0"/>
              </a:rPr>
            </a:br>
            <a:r>
              <a:rPr lang="en-US" sz="2400" smtClean="0">
                <a:latin typeface="Century Gothic" pitchFamily="34" charset="0"/>
                <a:cs typeface="Century Gothic" pitchFamily="34" charset="0"/>
              </a:rPr>
              <a:t>Before QAD EE, tax usages</a:t>
            </a:r>
            <a:r>
              <a:rPr lang="en-GB" sz="2400" smtClean="0">
                <a:latin typeface="Century Gothic" pitchFamily="34" charset="0"/>
                <a:cs typeface="Century Gothic" pitchFamily="34" charset="0"/>
              </a:rPr>
              <a:t> were stored in Generalized Codes (</a:t>
            </a:r>
            <a:r>
              <a:rPr lang="en-US" sz="2400" smtClean="0">
                <a:latin typeface="Century Gothic" pitchFamily="34" charset="0"/>
                <a:cs typeface="Century Gothic" pitchFamily="34" charset="0"/>
              </a:rPr>
              <a:t>code_mstr) against field tx2_tax_usage. In QAD EE, tax usages are stored in the new Tax Usage table (txu_mstr) and become system-level data.</a:t>
            </a:r>
            <a:br>
              <a:rPr lang="en-US" sz="2400" smtClean="0">
                <a:latin typeface="Century Gothic" pitchFamily="34" charset="0"/>
                <a:cs typeface="Century Gothic" pitchFamily="34" charset="0"/>
              </a:rPr>
            </a:br>
            <a:r>
              <a:rPr lang="en-US" sz="2400" smtClean="0">
                <a:latin typeface="Century Gothic" pitchFamily="34" charset="0"/>
                <a:cs typeface="Century Gothic" pitchFamily="34" charset="0"/>
              </a:rPr>
              <a:t/>
            </a:r>
            <a:br>
              <a:rPr lang="en-US" sz="2400" smtClean="0">
                <a:latin typeface="Century Gothic" pitchFamily="34" charset="0"/>
                <a:cs typeface="Century Gothic" pitchFamily="34" charset="0"/>
              </a:rPr>
            </a:br>
            <a:r>
              <a:rPr lang="en-US" sz="2400" smtClean="0">
                <a:latin typeface="Century Gothic" pitchFamily="34" charset="0"/>
                <a:cs typeface="Century Gothic" pitchFamily="34" charset="0"/>
              </a:rPr>
              <a:t>Before QAD EE, tax types</a:t>
            </a:r>
            <a:r>
              <a:rPr lang="en-GB" sz="2400" smtClean="0">
                <a:latin typeface="Century Gothic" pitchFamily="34" charset="0"/>
                <a:cs typeface="Century Gothic" pitchFamily="34" charset="0"/>
              </a:rPr>
              <a:t> were stored in Generalized Codes (</a:t>
            </a:r>
            <a:r>
              <a:rPr lang="en-US" sz="2400" smtClean="0">
                <a:latin typeface="Century Gothic" pitchFamily="34" charset="0"/>
                <a:cs typeface="Century Gothic" pitchFamily="34" charset="0"/>
              </a:rPr>
              <a:t>code_mstr) against field txt_tax_type. In QAD EE, tax types are stored in the new Tax Type table and become system-level data.</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Rectangle 2"/>
          <p:cNvSpPr>
            <a:spLocks noGrp="1" noChangeArrowheads="1"/>
          </p:cNvSpPr>
          <p:nvPr>
            <p:ph type="title" idx="4294967295"/>
          </p:nvPr>
        </p:nvSpPr>
        <p:spPr>
          <a:xfrm>
            <a:off x="381000" y="38735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Search &amp; Replace Reports/Utility</a:t>
            </a:r>
          </a:p>
        </p:txBody>
      </p:sp>
      <p:sp>
        <p:nvSpPr>
          <p:cNvPr id="126978" name="Rectangle 3"/>
          <p:cNvSpPr>
            <a:spLocks noGrp="1" noChangeArrowheads="1"/>
          </p:cNvSpPr>
          <p:nvPr>
            <p:ph type="body" idx="4294967295"/>
          </p:nvPr>
        </p:nvSpPr>
        <p:spPr>
          <a:xfrm>
            <a:off x="381000" y="1143000"/>
            <a:ext cx="8763000" cy="5181600"/>
          </a:xfrm>
        </p:spPr>
        <p:txBody>
          <a:bodyPr tIns="91440" bIns="91440"/>
          <a:lstStyle/>
          <a:p>
            <a:pPr marL="0" indent="0" defTabSz="914400" eaLnBrk="1" hangingPunct="1">
              <a:spcBef>
                <a:spcPct val="0"/>
              </a:spcBef>
              <a:buFont typeface="Arial" charset="0"/>
              <a:buNone/>
            </a:pPr>
            <a:r>
              <a:rPr lang="en-US" sz="2400" smtClean="0">
                <a:latin typeface="Century Gothic" pitchFamily="34" charset="0"/>
                <a:cs typeface="Century Gothic" pitchFamily="34" charset="0"/>
              </a:rPr>
              <a:t>Tax zones are currently stored in the Tax Zone Master (txz_mstr) table. This is a domain-level table in eB2.1 and above, including Standard Edition. In QAD EE, the domain field was removed and tax zones are system-level data.</a:t>
            </a:r>
            <a:br>
              <a:rPr lang="en-US" sz="2400" smtClean="0">
                <a:latin typeface="Century Gothic" pitchFamily="34" charset="0"/>
                <a:cs typeface="Century Gothic" pitchFamily="34" charset="0"/>
              </a:rPr>
            </a:br>
            <a:endParaRPr lang="en-US" sz="2400" smtClean="0">
              <a:latin typeface="Century Gothic" pitchFamily="34" charset="0"/>
              <a:cs typeface="Century Gothic" pitchFamily="34" charset="0"/>
            </a:endParaRPr>
          </a:p>
          <a:p>
            <a:pPr marL="0" indent="0" defTabSz="914400" eaLnBrk="1" hangingPunct="1">
              <a:spcBef>
                <a:spcPct val="0"/>
              </a:spcBef>
              <a:buFont typeface="Arial" charset="0"/>
              <a:buNone/>
            </a:pPr>
            <a:r>
              <a:rPr lang="en-US" sz="2400" smtClean="0">
                <a:latin typeface="Century Gothic" pitchFamily="34" charset="0"/>
                <a:cs typeface="Century Gothic" pitchFamily="34" charset="0"/>
              </a:rPr>
              <a:t>Tax environments are stored in the Tax Environment Master (txe_mstr) and Tax Environment Detail (txed_det) tables. These are domain-level tables in eB2.1 and above, including Standard Edition. In QAD EE, the domain field has been removed and tax environments are system-level data.</a:t>
            </a:r>
          </a:p>
          <a:p>
            <a:pPr marL="0" indent="0" defTabSz="914400" eaLnBrk="1" hangingPunct="1">
              <a:spcBef>
                <a:spcPct val="0"/>
              </a:spcBef>
              <a:buFont typeface="Arial" charset="0"/>
              <a:buNone/>
            </a:pPr>
            <a:endParaRPr lang="en-US" sz="2400"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ext Box 6"/>
          <p:cNvSpPr txBox="1">
            <a:spLocks noChangeArrowheads="1"/>
          </p:cNvSpPr>
          <p:nvPr/>
        </p:nvSpPr>
        <p:spPr bwMode="auto">
          <a:xfrm>
            <a:off x="266700" y="476250"/>
            <a:ext cx="6553200" cy="568325"/>
          </a:xfrm>
          <a:prstGeom prst="rect">
            <a:avLst/>
          </a:prstGeom>
          <a:noFill/>
          <a:ln w="9525" algn="ctr">
            <a:noFill/>
            <a:miter lim="800000"/>
            <a:headEnd/>
            <a:tailEnd/>
          </a:ln>
        </p:spPr>
        <p:txBody>
          <a:bodyPr tIns="91440" bIns="91440">
            <a:spAutoFit/>
          </a:bodyPr>
          <a:lstStyle/>
          <a:p>
            <a:pPr defTabSz="914400">
              <a:lnSpc>
                <a:spcPct val="90000"/>
              </a:lnSpc>
              <a:spcBef>
                <a:spcPct val="50000"/>
              </a:spcBef>
              <a:buClr>
                <a:schemeClr val="bg1"/>
              </a:buClr>
              <a:buFont typeface="Times New Roman" pitchFamily="18" charset="0"/>
              <a:buChar char="•"/>
            </a:pPr>
            <a:r>
              <a:rPr lang="en-IE" sz="2800">
                <a:latin typeface="Tahoma" pitchFamily="34" charset="0"/>
              </a:rPr>
              <a:t>3 Conversion Preparation</a:t>
            </a:r>
            <a:endParaRPr lang="en-US" sz="2800">
              <a:latin typeface="Tahoma" pitchFamily="34" charset="0"/>
            </a:endParaRPr>
          </a:p>
        </p:txBody>
      </p:sp>
      <p:pic>
        <p:nvPicPr>
          <p:cNvPr id="20483" name="Picture 2"/>
          <p:cNvPicPr>
            <a:picLocks noChangeAspect="1" noChangeArrowheads="1"/>
          </p:cNvPicPr>
          <p:nvPr/>
        </p:nvPicPr>
        <p:blipFill>
          <a:blip r:embed="rId2"/>
          <a:srcRect/>
          <a:stretch>
            <a:fillRect/>
          </a:stretch>
        </p:blipFill>
        <p:spPr bwMode="auto">
          <a:xfrm>
            <a:off x="501650" y="1460500"/>
            <a:ext cx="6038850" cy="304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Rectangle 2"/>
          <p:cNvSpPr>
            <a:spLocks noGrp="1" noChangeArrowheads="1"/>
          </p:cNvSpPr>
          <p:nvPr>
            <p:ph type="title" idx="4294967295"/>
          </p:nvPr>
        </p:nvSpPr>
        <p:spPr>
          <a:xfrm>
            <a:off x="341313" y="32385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Search &amp; Replace Reports/Utility</a:t>
            </a:r>
          </a:p>
        </p:txBody>
      </p:sp>
      <p:sp>
        <p:nvSpPr>
          <p:cNvPr id="129026" name="Rectangle 3"/>
          <p:cNvSpPr>
            <a:spLocks noGrp="1" noChangeArrowheads="1"/>
          </p:cNvSpPr>
          <p:nvPr>
            <p:ph type="body" idx="4294967295"/>
          </p:nvPr>
        </p:nvSpPr>
        <p:spPr>
          <a:xfrm>
            <a:off x="381000" y="990600"/>
            <a:ext cx="8305800" cy="4976813"/>
          </a:xfrm>
        </p:spPr>
        <p:txBody>
          <a:bodyPr tIns="91440" bIns="91440"/>
          <a:lstStyle/>
          <a:p>
            <a:pPr marL="0" indent="0" defTabSz="914400" eaLnBrk="1" hangingPunct="1">
              <a:spcBef>
                <a:spcPct val="0"/>
              </a:spcBef>
              <a:buFont typeface="Arial" charset="0"/>
              <a:buNone/>
            </a:pPr>
            <a:r>
              <a:rPr lang="en-US" sz="2000" smtClean="0">
                <a:latin typeface="Century Gothic" pitchFamily="34" charset="0"/>
                <a:cs typeface="Century Gothic" pitchFamily="34" charset="0"/>
              </a:rPr>
              <a:t>Credit terms are stored in the Credit Terms Master (ct_mstr) and Credit Terms Detail (ctd_det) tables. These are domain-level tables in eB2.1 and above, including Standard Edition. In QAD EE, credit terms are stored in the Payment Condition table in the new Financials. Payment conditions are system-level data. Payment conditions are maintained in Financials and automatically replicated to all domains in the operational area, which means each domain will contain the same credit terms records.</a:t>
            </a:r>
          </a:p>
          <a:p>
            <a:pPr marL="0" indent="0" defTabSz="914400" eaLnBrk="1" hangingPunct="1">
              <a:spcBef>
                <a:spcPct val="0"/>
              </a:spcBef>
              <a:buFont typeface="Arial" charset="0"/>
              <a:buNone/>
            </a:pPr>
            <a:endParaRPr lang="en-US" sz="2000" smtClean="0">
              <a:latin typeface="Century Gothic" pitchFamily="34" charset="0"/>
              <a:cs typeface="Century Gothic" pitchFamily="34" charset="0"/>
            </a:endParaRPr>
          </a:p>
          <a:p>
            <a:pPr marL="0" indent="0" defTabSz="914400" eaLnBrk="1" hangingPunct="1">
              <a:spcBef>
                <a:spcPct val="0"/>
              </a:spcBef>
              <a:buFont typeface="Arial" charset="0"/>
              <a:buNone/>
            </a:pPr>
            <a:r>
              <a:rPr lang="en-US" sz="2000" smtClean="0">
                <a:latin typeface="Century Gothic" pitchFamily="34" charset="0"/>
                <a:cs typeface="Century Gothic" pitchFamily="34" charset="0"/>
              </a:rPr>
              <a:t>Rounding methods are stored in the Rounding Methods Master (rnd_mstr) table. This is a domain-level table in eB2.1 and above, including Standard Edition. In QAD EE, the domain field has been removed and rounding methods are system-level data. Rounding methods are maintained in Financials and automatically replicated to the operational area.</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Rectangle 2"/>
          <p:cNvSpPr>
            <a:spLocks noGrp="1" noChangeArrowheads="1"/>
          </p:cNvSpPr>
          <p:nvPr>
            <p:ph type="title" idx="4294967295"/>
          </p:nvPr>
        </p:nvSpPr>
        <p:spPr>
          <a:xfrm>
            <a:off x="371475" y="334963"/>
            <a:ext cx="6858000" cy="533400"/>
          </a:xfrm>
        </p:spPr>
        <p:txBody>
          <a:bodyPr anchor="b"/>
          <a:lstStyle/>
          <a:p>
            <a:pPr eaLnBrk="1" hangingPunct="1"/>
            <a:r>
              <a:rPr lang="en-US" smtClean="0">
                <a:solidFill>
                  <a:schemeClr val="tx1"/>
                </a:solidFill>
                <a:latin typeface="Century Gothic" pitchFamily="34" charset="0"/>
                <a:cs typeface="Century Gothic" pitchFamily="34" charset="0"/>
              </a:rPr>
              <a:t>Search &amp; Replace Reports/Utility</a:t>
            </a:r>
          </a:p>
        </p:txBody>
      </p:sp>
      <p:sp>
        <p:nvSpPr>
          <p:cNvPr id="131074" name="Rectangle 3"/>
          <p:cNvSpPr>
            <a:spLocks noGrp="1" noChangeArrowheads="1"/>
          </p:cNvSpPr>
          <p:nvPr>
            <p:ph type="body" idx="4294967295"/>
          </p:nvPr>
        </p:nvSpPr>
        <p:spPr>
          <a:xfrm>
            <a:off x="438150" y="914400"/>
            <a:ext cx="8593138" cy="5486400"/>
          </a:xfrm>
        </p:spPr>
        <p:txBody>
          <a:bodyPr tIns="91440" bIns="91440"/>
          <a:lstStyle/>
          <a:p>
            <a:pPr defTabSz="914400" eaLnBrk="1" hangingPunct="1">
              <a:spcAft>
                <a:spcPct val="15000"/>
              </a:spcAft>
              <a:tabLst>
                <a:tab pos="4122738" algn="l"/>
              </a:tabLst>
            </a:pPr>
            <a:r>
              <a:rPr lang="en-US" smtClean="0">
                <a:latin typeface="Century Gothic" pitchFamily="34" charset="0"/>
                <a:cs typeface="Century Gothic" pitchFamily="34" charset="0"/>
              </a:rPr>
              <a:t>Duplicate Code Report 	</a:t>
            </a:r>
            <a:r>
              <a:rPr lang="en-US" sz="2400" smtClean="0">
                <a:latin typeface="Century Gothic" pitchFamily="34" charset="0"/>
                <a:cs typeface="Century Gothic" pitchFamily="34" charset="0"/>
              </a:rPr>
              <a:t>(utsarrp1.p)</a:t>
            </a:r>
          </a:p>
          <a:p>
            <a:pPr marL="457200" lvl="1" indent="0" defTabSz="914400" eaLnBrk="1" hangingPunct="1">
              <a:spcBef>
                <a:spcPct val="0"/>
              </a:spcBef>
              <a:spcAft>
                <a:spcPct val="25000"/>
              </a:spcAft>
              <a:buFont typeface="Lucida Grande"/>
              <a:buNone/>
              <a:tabLst>
                <a:tab pos="4122738" algn="l"/>
              </a:tabLst>
            </a:pPr>
            <a:r>
              <a:rPr lang="en-US" smtClean="0">
                <a:latin typeface="Century Gothic" pitchFamily="34" charset="0"/>
                <a:cs typeface="Century Gothic" pitchFamily="34" charset="0"/>
              </a:rPr>
              <a:t>Highlights codes (entities, credit ratings, credit terms, tax parameters, and so on) occurring in multiple domains that will move to the system level in QAD EE, where only one instance of each code will remain. This report allows you to identify any differences in the codes across domains.</a:t>
            </a:r>
          </a:p>
          <a:p>
            <a:pPr defTabSz="914400" eaLnBrk="1" hangingPunct="1">
              <a:spcAft>
                <a:spcPct val="15000"/>
              </a:spcAft>
              <a:tabLst>
                <a:tab pos="4122738" algn="l"/>
              </a:tabLst>
            </a:pPr>
            <a:r>
              <a:rPr lang="en-US" smtClean="0">
                <a:latin typeface="Century Gothic" pitchFamily="34" charset="0"/>
                <a:cs typeface="Century Gothic" pitchFamily="34" charset="0"/>
              </a:rPr>
              <a:t>Code Usage Report  </a:t>
            </a:r>
            <a:r>
              <a:rPr lang="en-US" sz="2400" smtClean="0">
                <a:latin typeface="Century Gothic" pitchFamily="34" charset="0"/>
                <a:cs typeface="Century Gothic" pitchFamily="34" charset="0"/>
              </a:rPr>
              <a:t>(utsarrp2.p)</a:t>
            </a:r>
          </a:p>
          <a:p>
            <a:pPr marL="457200" lvl="1" indent="0" defTabSz="914400" eaLnBrk="1" hangingPunct="1">
              <a:spcBef>
                <a:spcPct val="0"/>
              </a:spcBef>
              <a:spcAft>
                <a:spcPct val="25000"/>
              </a:spcAft>
              <a:buFont typeface="Lucida Grande"/>
              <a:buNone/>
              <a:tabLst>
                <a:tab pos="4122738" algn="l"/>
              </a:tabLst>
            </a:pPr>
            <a:r>
              <a:rPr lang="en-US" smtClean="0">
                <a:latin typeface="Century Gothic" pitchFamily="34" charset="0"/>
                <a:cs typeface="Century Gothic" pitchFamily="34" charset="0"/>
              </a:rPr>
              <a:t>This report highlights the number of instances where a particular code is used in the current domain, providing more insight into the use and analysis of the code. </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Rectangle 2"/>
          <p:cNvSpPr>
            <a:spLocks noGrp="1" noChangeArrowheads="1"/>
          </p:cNvSpPr>
          <p:nvPr>
            <p:ph type="title" idx="4294967295"/>
          </p:nvPr>
        </p:nvSpPr>
        <p:spPr>
          <a:xfrm>
            <a:off x="342900" y="3810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Search &amp; Replace Reports/Utility</a:t>
            </a:r>
          </a:p>
        </p:txBody>
      </p:sp>
      <p:sp>
        <p:nvSpPr>
          <p:cNvPr id="133122" name="Rectangle 3"/>
          <p:cNvSpPr>
            <a:spLocks noGrp="1" noChangeArrowheads="1"/>
          </p:cNvSpPr>
          <p:nvPr>
            <p:ph type="body" idx="4294967295"/>
          </p:nvPr>
        </p:nvSpPr>
        <p:spPr>
          <a:xfrm>
            <a:off x="352425" y="990600"/>
            <a:ext cx="8305800" cy="5334000"/>
          </a:xfrm>
        </p:spPr>
        <p:txBody>
          <a:bodyPr tIns="91440" bIns="91440"/>
          <a:lstStyle/>
          <a:p>
            <a:pPr defTabSz="914400" eaLnBrk="1" hangingPunct="1">
              <a:spcAft>
                <a:spcPct val="15000"/>
              </a:spcAft>
              <a:tabLst>
                <a:tab pos="4122738" algn="l"/>
              </a:tabLst>
            </a:pPr>
            <a:r>
              <a:rPr lang="en-US" smtClean="0">
                <a:latin typeface="Century Gothic" pitchFamily="34" charset="0"/>
                <a:cs typeface="Century Gothic" pitchFamily="34" charset="0"/>
              </a:rPr>
              <a:t>Replace Code  </a:t>
            </a:r>
            <a:r>
              <a:rPr lang="en-US" sz="2400" smtClean="0">
                <a:latin typeface="Century Gothic" pitchFamily="34" charset="0"/>
                <a:cs typeface="Century Gothic" pitchFamily="34" charset="0"/>
              </a:rPr>
              <a:t>(utsarrp3.p)</a:t>
            </a:r>
          </a:p>
          <a:p>
            <a:pPr marL="457200" lvl="1" indent="0" defTabSz="914400" eaLnBrk="1" hangingPunct="1">
              <a:spcBef>
                <a:spcPct val="0"/>
              </a:spcBef>
              <a:spcAft>
                <a:spcPct val="25000"/>
              </a:spcAft>
              <a:buFont typeface="Lucida Grande"/>
              <a:buNone/>
              <a:tabLst>
                <a:tab pos="4122738" algn="l"/>
              </a:tabLst>
            </a:pPr>
            <a:r>
              <a:rPr lang="en-US" smtClean="0">
                <a:latin typeface="Century Gothic" pitchFamily="34" charset="0"/>
                <a:cs typeface="Century Gothic" pitchFamily="34" charset="0"/>
              </a:rPr>
              <a:t>Use this utility to replace specified code values in the current domain with the new user-specified value</a:t>
            </a:r>
          </a:p>
          <a:p>
            <a:pPr marL="457200" lvl="1" indent="0" defTabSz="914400" eaLnBrk="1" hangingPunct="1">
              <a:spcBef>
                <a:spcPct val="0"/>
              </a:spcBef>
              <a:spcAft>
                <a:spcPct val="25000"/>
              </a:spcAft>
              <a:buFont typeface="Lucida Grande"/>
              <a:buNone/>
              <a:tabLst>
                <a:tab pos="4122738" algn="l"/>
              </a:tabLst>
            </a:pPr>
            <a:r>
              <a:rPr lang="en-US" smtClean="0">
                <a:latin typeface="Century Gothic" pitchFamily="34" charset="0"/>
                <a:cs typeface="Century Gothic" pitchFamily="34" charset="0"/>
              </a:rPr>
              <a:t/>
            </a:r>
            <a:br>
              <a:rPr lang="en-US" smtClean="0">
                <a:latin typeface="Century Gothic" pitchFamily="34" charset="0"/>
                <a:cs typeface="Century Gothic" pitchFamily="34" charset="0"/>
              </a:rPr>
            </a:br>
            <a:r>
              <a:rPr lang="en-US" u="sng" smtClean="0">
                <a:latin typeface="Century Gothic" pitchFamily="34" charset="0"/>
                <a:cs typeface="Century Gothic" pitchFamily="34" charset="0"/>
              </a:rPr>
              <a:t>This utility can have a broad impact on the system and future transactions, depending on the codes being replaced. Use it judiciously and only after backing up the database.</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Rectangle 2"/>
          <p:cNvSpPr>
            <a:spLocks noGrp="1" noChangeArrowheads="1"/>
          </p:cNvSpPr>
          <p:nvPr>
            <p:ph type="title" idx="4294967295"/>
          </p:nvPr>
        </p:nvSpPr>
        <p:spPr>
          <a:xfrm>
            <a:off x="349250" y="438150"/>
            <a:ext cx="70866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endParaRPr lang="en-US" i="1" smtClean="0">
              <a:solidFill>
                <a:schemeClr val="tx1"/>
              </a:solidFill>
              <a:latin typeface="Century Gothic" pitchFamily="34" charset="0"/>
              <a:cs typeface="Century Gothic" pitchFamily="34" charset="0"/>
            </a:endParaRPr>
          </a:p>
        </p:txBody>
      </p:sp>
      <p:sp>
        <p:nvSpPr>
          <p:cNvPr id="135170" name="Rectangle 3"/>
          <p:cNvSpPr>
            <a:spLocks noGrp="1" noChangeArrowheads="1"/>
          </p:cNvSpPr>
          <p:nvPr>
            <p:ph type="body" idx="4294967295"/>
          </p:nvPr>
        </p:nvSpPr>
        <p:spPr>
          <a:xfrm>
            <a:off x="381000" y="1143000"/>
            <a:ext cx="8534400" cy="5053013"/>
          </a:xfrm>
        </p:spPr>
        <p:txBody>
          <a:bodyPr tIns="91440" bIns="91440"/>
          <a:lstStyle/>
          <a:p>
            <a:pPr eaLnBrk="1" hangingPunct="1">
              <a:lnSpc>
                <a:spcPct val="80000"/>
              </a:lnSpc>
              <a:spcAft>
                <a:spcPct val="25000"/>
              </a:spcAft>
            </a:pPr>
            <a:r>
              <a:rPr lang="en-US" smtClean="0">
                <a:solidFill>
                  <a:srgbClr val="B2B2B2"/>
                </a:solidFill>
                <a:latin typeface="Century Gothic" pitchFamily="34" charset="0"/>
                <a:cs typeface="Century Gothic" pitchFamily="34" charset="0"/>
              </a:rPr>
              <a:t>Data Preparation Report</a:t>
            </a:r>
            <a:endParaRPr lang="en-US" sz="240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Conversion Parameters Utility</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Search &amp; Replace Reports/Utility </a:t>
            </a:r>
            <a:r>
              <a:rPr lang="en-US" sz="2000" smtClean="0">
                <a:solidFill>
                  <a:srgbClr val="B2B2B2"/>
                </a:solidFill>
                <a:latin typeface="Century Gothic" pitchFamily="34" charset="0"/>
                <a:cs typeface="Century Gothic" pitchFamily="34" charset="0"/>
              </a:rPr>
              <a:t>(eB2.1 and above, including Standard Edition)</a:t>
            </a:r>
            <a:r>
              <a:rPr lang="en-US" sz="2400" smtClean="0">
                <a:latin typeface="Century Gothic" pitchFamily="34" charset="0"/>
                <a:cs typeface="Century Gothic" pitchFamily="34" charset="0"/>
              </a:rPr>
              <a:t> </a:t>
            </a:r>
          </a:p>
          <a:p>
            <a:pPr eaLnBrk="1" hangingPunct="1">
              <a:lnSpc>
                <a:spcPct val="80000"/>
              </a:lnSpc>
              <a:spcAft>
                <a:spcPct val="25000"/>
              </a:spcAft>
            </a:pPr>
            <a:r>
              <a:rPr lang="en-US" b="1" smtClean="0">
                <a:latin typeface="Century Gothic" pitchFamily="34" charset="0"/>
                <a:cs typeface="Century Gothic" pitchFamily="34" charset="0"/>
              </a:rPr>
              <a:t>GL Account Type Utility – </a:t>
            </a:r>
            <a:r>
              <a:rPr lang="en-US" sz="2400" b="1" smtClean="0">
                <a:latin typeface="Century Gothic" pitchFamily="34" charset="0"/>
                <a:cs typeface="Century Gothic" pitchFamily="34" charset="0"/>
              </a:rPr>
              <a:t>Report mode</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Rectangle 2"/>
          <p:cNvSpPr>
            <a:spLocks noGrp="1" noChangeArrowheads="1"/>
          </p:cNvSpPr>
          <p:nvPr>
            <p:ph type="title" idx="4294967295"/>
          </p:nvPr>
        </p:nvSpPr>
        <p:spPr>
          <a:xfrm>
            <a:off x="304800" y="261938"/>
            <a:ext cx="6858000" cy="576262"/>
          </a:xfrm>
        </p:spPr>
        <p:txBody>
          <a:bodyPr anchor="b"/>
          <a:lstStyle/>
          <a:p>
            <a:pPr eaLnBrk="1" hangingPunct="1"/>
            <a:r>
              <a:rPr lang="en-US" smtClean="0">
                <a:solidFill>
                  <a:schemeClr val="tx1"/>
                </a:solidFill>
                <a:latin typeface="Century Gothic" pitchFamily="34" charset="0"/>
                <a:cs typeface="Century Gothic" pitchFamily="34" charset="0"/>
              </a:rPr>
              <a:t>GL Account Type Utility</a:t>
            </a:r>
          </a:p>
        </p:txBody>
      </p:sp>
      <p:sp>
        <p:nvSpPr>
          <p:cNvPr id="137218" name="Rectangle 6"/>
          <p:cNvSpPr>
            <a:spLocks noGrp="1" noChangeArrowheads="1"/>
          </p:cNvSpPr>
          <p:nvPr>
            <p:ph type="body" idx="4294967295"/>
          </p:nvPr>
        </p:nvSpPr>
        <p:spPr>
          <a:xfrm>
            <a:off x="361950" y="904875"/>
            <a:ext cx="8496300" cy="5410200"/>
          </a:xfrm>
        </p:spPr>
        <p:txBody>
          <a:bodyPr tIns="91440" bIns="91440"/>
          <a:lstStyle/>
          <a:p>
            <a:pPr marL="0" indent="0" defTabSz="914400" eaLnBrk="1" hangingPunct="1">
              <a:lnSpc>
                <a:spcPct val="90000"/>
              </a:lnSpc>
              <a:spcBef>
                <a:spcPct val="0"/>
              </a:spcBef>
              <a:buFont typeface="Arial" charset="0"/>
              <a:buNone/>
            </a:pPr>
            <a:r>
              <a:rPr lang="en-US" sz="2000" smtClean="0">
                <a:latin typeface="Century Gothic" pitchFamily="34" charset="0"/>
                <a:cs typeface="Century Gothic" pitchFamily="34" charset="0"/>
              </a:rPr>
              <a:t>In QAD EE, each General Ledger (GL) account has an account type that specifies how the account is used. The types include control accounts, intercompany accounts, bank and cash accounts, special accounts (classified as system accounts) dedicated to period closing and exchange rate fluctuations, and income/expense accounts (classified as standard accounts). </a:t>
            </a:r>
            <a:br>
              <a:rPr lang="en-US" sz="2000" smtClean="0">
                <a:latin typeface="Century Gothic" pitchFamily="34" charset="0"/>
                <a:cs typeface="Century Gothic" pitchFamily="34" charset="0"/>
              </a:rPr>
            </a:br>
            <a:endParaRPr lang="en-US" sz="2000" smtClean="0">
              <a:latin typeface="Century Gothic" pitchFamily="34" charset="0"/>
              <a:cs typeface="Century Gothic" pitchFamily="34" charset="0"/>
            </a:endParaRPr>
          </a:p>
          <a:p>
            <a:pPr marL="0" indent="0" defTabSz="914400" eaLnBrk="1" hangingPunct="1">
              <a:lnSpc>
                <a:spcPct val="90000"/>
              </a:lnSpc>
              <a:spcBef>
                <a:spcPct val="0"/>
              </a:spcBef>
              <a:buFont typeface="Arial" charset="0"/>
              <a:buNone/>
            </a:pPr>
            <a:r>
              <a:rPr lang="en-US" sz="2000" smtClean="0">
                <a:latin typeface="Century Gothic" pitchFamily="34" charset="0"/>
                <a:cs typeface="Century Gothic" pitchFamily="34" charset="0"/>
              </a:rPr>
              <a:t>Each account type has different restrictions on how/where it can be used in transactions. The purpose of the GL Account Type Utility is to identify GL accounts in static data (not transactions) that will not pass the requirements described above when moved to the new Financials. </a:t>
            </a:r>
          </a:p>
          <a:p>
            <a:pPr marL="0" indent="0" defTabSz="914400" eaLnBrk="1" hangingPunct="1">
              <a:lnSpc>
                <a:spcPct val="90000"/>
              </a:lnSpc>
              <a:spcBef>
                <a:spcPct val="0"/>
              </a:spcBef>
              <a:buFont typeface="Arial" charset="0"/>
              <a:buNone/>
            </a:pPr>
            <a:endParaRPr lang="en-US" sz="2000" smtClean="0">
              <a:latin typeface="Century Gothic" pitchFamily="34" charset="0"/>
              <a:cs typeface="Century Gothic" pitchFamily="34" charset="0"/>
            </a:endParaRPr>
          </a:p>
          <a:p>
            <a:pPr marL="0" indent="0" defTabSz="914400" eaLnBrk="1" hangingPunct="1">
              <a:lnSpc>
                <a:spcPct val="90000"/>
              </a:lnSpc>
              <a:spcBef>
                <a:spcPct val="0"/>
              </a:spcBef>
              <a:buFont typeface="Arial" charset="0"/>
              <a:buNone/>
            </a:pPr>
            <a:r>
              <a:rPr lang="en-US" sz="2000" smtClean="0">
                <a:latin typeface="Century Gothic" pitchFamily="34" charset="0"/>
                <a:cs typeface="Century Gothic" pitchFamily="34" charset="0"/>
              </a:rPr>
              <a:t>Note: The use of GL Allocation codes is only permitted on Standard Accounts and when the GL accounts in the allocation code do not conflict with another account type.</a:t>
            </a:r>
            <a:r>
              <a:rPr lang="en-US" sz="2400" smtClean="0">
                <a:latin typeface="Century Gothic" pitchFamily="34" charset="0"/>
                <a:cs typeface="Century Gothic" pitchFamily="34" charset="0"/>
              </a:rPr>
              <a:t> </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Rectangle 2"/>
          <p:cNvSpPr>
            <a:spLocks noGrp="1" noChangeArrowheads="1"/>
          </p:cNvSpPr>
          <p:nvPr>
            <p:ph type="title" idx="4294967295"/>
          </p:nvPr>
        </p:nvSpPr>
        <p:spPr>
          <a:xfrm>
            <a:off x="304800" y="234950"/>
            <a:ext cx="6858000" cy="576263"/>
          </a:xfrm>
        </p:spPr>
        <p:txBody>
          <a:bodyPr anchor="b"/>
          <a:lstStyle/>
          <a:p>
            <a:pPr eaLnBrk="1" hangingPunct="1"/>
            <a:r>
              <a:rPr lang="en-US" smtClean="0">
                <a:solidFill>
                  <a:schemeClr val="tx1"/>
                </a:solidFill>
                <a:latin typeface="Century Gothic" pitchFamily="34" charset="0"/>
                <a:cs typeface="Century Gothic" pitchFamily="34" charset="0"/>
              </a:rPr>
              <a:t>GL Account Type Utility</a:t>
            </a:r>
          </a:p>
        </p:txBody>
      </p:sp>
      <p:sp>
        <p:nvSpPr>
          <p:cNvPr id="139266" name="Rectangle 3"/>
          <p:cNvSpPr>
            <a:spLocks noGrp="1" noChangeArrowheads="1"/>
          </p:cNvSpPr>
          <p:nvPr>
            <p:ph type="body" idx="4294967295"/>
          </p:nvPr>
        </p:nvSpPr>
        <p:spPr>
          <a:xfrm>
            <a:off x="419100" y="914400"/>
            <a:ext cx="8686800" cy="5486400"/>
          </a:xfrm>
        </p:spPr>
        <p:txBody>
          <a:bodyPr tIns="91440" bIns="91440"/>
          <a:lstStyle/>
          <a:p>
            <a:pPr eaLnBrk="1" hangingPunct="1">
              <a:lnSpc>
                <a:spcPct val="70000"/>
              </a:lnSpc>
              <a:spcAft>
                <a:spcPct val="25000"/>
              </a:spcAft>
            </a:pPr>
            <a:r>
              <a:rPr lang="en-US" smtClean="0">
                <a:latin typeface="Century Gothic" pitchFamily="34" charset="0"/>
                <a:cs typeface="Century Gothic" pitchFamily="34" charset="0"/>
              </a:rPr>
              <a:t>The utility lists:</a:t>
            </a:r>
          </a:p>
          <a:p>
            <a:pPr lvl="1" eaLnBrk="1" hangingPunct="1">
              <a:lnSpc>
                <a:spcPct val="70000"/>
              </a:lnSpc>
              <a:spcAft>
                <a:spcPct val="25000"/>
              </a:spcAft>
            </a:pPr>
            <a:r>
              <a:rPr lang="en-US" smtClean="0">
                <a:latin typeface="Century Gothic" pitchFamily="34" charset="0"/>
                <a:cs typeface="Century Gothic" pitchFamily="34" charset="0"/>
              </a:rPr>
              <a:t>GL accounts used for more than one account type (or purpose)</a:t>
            </a:r>
          </a:p>
          <a:p>
            <a:pPr lvl="1" eaLnBrk="1" hangingPunct="1">
              <a:lnSpc>
                <a:spcPct val="70000"/>
              </a:lnSpc>
              <a:spcAft>
                <a:spcPct val="25000"/>
              </a:spcAft>
            </a:pPr>
            <a:r>
              <a:rPr lang="en-US" smtClean="0">
                <a:latin typeface="Century Gothic" pitchFamily="34" charset="0"/>
                <a:cs typeface="Century Gothic" pitchFamily="34" charset="0"/>
              </a:rPr>
              <a:t>Multiple accounts used for the same system type accounts (that is, two accounts used for exchange rate rounding) when only one account is allowed.</a:t>
            </a:r>
          </a:p>
          <a:p>
            <a:pPr eaLnBrk="1" hangingPunct="1">
              <a:lnSpc>
                <a:spcPct val="70000"/>
              </a:lnSpc>
              <a:spcAft>
                <a:spcPct val="25000"/>
              </a:spcAft>
            </a:pPr>
            <a:r>
              <a:rPr lang="en-US" smtClean="0">
                <a:latin typeface="Century Gothic" pitchFamily="34" charset="0"/>
                <a:cs typeface="Century Gothic" pitchFamily="34" charset="0"/>
              </a:rPr>
              <a:t>The report can be produced in detail or summary mode</a:t>
            </a:r>
          </a:p>
          <a:p>
            <a:pPr lvl="1" eaLnBrk="1" hangingPunct="1">
              <a:lnSpc>
                <a:spcPct val="70000"/>
              </a:lnSpc>
              <a:spcAft>
                <a:spcPct val="25000"/>
              </a:spcAft>
            </a:pPr>
            <a:r>
              <a:rPr lang="en-US" smtClean="0">
                <a:latin typeface="Century Gothic" pitchFamily="34" charset="0"/>
                <a:cs typeface="Century Gothic" pitchFamily="34" charset="0"/>
              </a:rPr>
              <a:t>Detail mode lists every instance of an account that is in conflict, the menu function where the conflict occurs, and some key values to help identify the specific offender. </a:t>
            </a:r>
          </a:p>
          <a:p>
            <a:pPr lvl="1" eaLnBrk="1" hangingPunct="1">
              <a:lnSpc>
                <a:spcPct val="70000"/>
              </a:lnSpc>
              <a:spcAft>
                <a:spcPct val="25000"/>
              </a:spcAft>
            </a:pPr>
            <a:r>
              <a:rPr lang="en-US" smtClean="0">
                <a:latin typeface="Century Gothic" pitchFamily="34" charset="0"/>
                <a:cs typeface="Century Gothic" pitchFamily="34" charset="0"/>
              </a:rPr>
              <a:t>Summary mode lists only the first instance of an account in conflict and the menu function where it is defined. There may be additional instances other than the one shown. </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Rectangle 2"/>
          <p:cNvSpPr>
            <a:spLocks noGrp="1" noChangeArrowheads="1"/>
          </p:cNvSpPr>
          <p:nvPr>
            <p:ph type="title" idx="4294967295"/>
          </p:nvPr>
        </p:nvSpPr>
        <p:spPr>
          <a:xfrm>
            <a:off x="304800" y="242888"/>
            <a:ext cx="6858000" cy="576262"/>
          </a:xfrm>
        </p:spPr>
        <p:txBody>
          <a:bodyPr anchor="b"/>
          <a:lstStyle/>
          <a:p>
            <a:pPr eaLnBrk="1" hangingPunct="1"/>
            <a:r>
              <a:rPr lang="en-US" smtClean="0">
                <a:solidFill>
                  <a:schemeClr val="tx1"/>
                </a:solidFill>
                <a:latin typeface="Century Gothic" pitchFamily="34" charset="0"/>
                <a:cs typeface="Century Gothic" pitchFamily="34" charset="0"/>
              </a:rPr>
              <a:t>GL Account Type Utility</a:t>
            </a:r>
          </a:p>
        </p:txBody>
      </p:sp>
      <p:sp>
        <p:nvSpPr>
          <p:cNvPr id="141314" name="Rectangle 3"/>
          <p:cNvSpPr>
            <a:spLocks noGrp="1" noChangeArrowheads="1"/>
          </p:cNvSpPr>
          <p:nvPr>
            <p:ph type="body" idx="4294967295"/>
          </p:nvPr>
        </p:nvSpPr>
        <p:spPr>
          <a:xfrm>
            <a:off x="361950" y="966788"/>
            <a:ext cx="8686800" cy="5273675"/>
          </a:xfrm>
        </p:spPr>
        <p:txBody>
          <a:bodyPr tIns="91440" bIns="91440"/>
          <a:lstStyle/>
          <a:p>
            <a:pPr eaLnBrk="1" hangingPunct="1">
              <a:lnSpc>
                <a:spcPct val="75000"/>
              </a:lnSpc>
              <a:spcAft>
                <a:spcPct val="25000"/>
              </a:spcAft>
            </a:pPr>
            <a:r>
              <a:rPr lang="en-US" sz="2200" smtClean="0">
                <a:latin typeface="Century Gothic" pitchFamily="34" charset="0"/>
                <a:cs typeface="Century Gothic" pitchFamily="34" charset="0"/>
              </a:rPr>
              <a:t>Use report-only mode first as a planning tool to determine how to resolve the conflicts</a:t>
            </a:r>
          </a:p>
          <a:p>
            <a:pPr eaLnBrk="1" hangingPunct="1">
              <a:lnSpc>
                <a:spcPct val="75000"/>
              </a:lnSpc>
              <a:spcAft>
                <a:spcPct val="25000"/>
              </a:spcAft>
            </a:pPr>
            <a:r>
              <a:rPr lang="en-US" sz="2200" smtClean="0">
                <a:latin typeface="Century Gothic" pitchFamily="34" charset="0"/>
                <a:cs typeface="Century Gothic" pitchFamily="34" charset="0"/>
              </a:rPr>
              <a:t>Then resolve the conflicts using one of these methods:</a:t>
            </a:r>
          </a:p>
          <a:p>
            <a:pPr lvl="1" eaLnBrk="1" hangingPunct="1">
              <a:lnSpc>
                <a:spcPct val="75000"/>
              </a:lnSpc>
              <a:spcAft>
                <a:spcPct val="25000"/>
              </a:spcAft>
            </a:pPr>
            <a:r>
              <a:rPr lang="en-US" sz="2200" smtClean="0">
                <a:latin typeface="Century Gothic" pitchFamily="34" charset="0"/>
                <a:cs typeface="Century Gothic" pitchFamily="34" charset="0"/>
              </a:rPr>
              <a:t>Use the utility in Update mode to make the corrections (the recommended approach)</a:t>
            </a:r>
          </a:p>
          <a:p>
            <a:pPr lvl="1" eaLnBrk="1" hangingPunct="1">
              <a:lnSpc>
                <a:spcPct val="75000"/>
              </a:lnSpc>
              <a:spcAft>
                <a:spcPct val="25000"/>
              </a:spcAft>
            </a:pPr>
            <a:r>
              <a:rPr lang="en-US" sz="2200" smtClean="0">
                <a:latin typeface="Century Gothic" pitchFamily="34" charset="0"/>
                <a:cs typeface="Century Gothic" pitchFamily="34" charset="0"/>
              </a:rPr>
              <a:t>Correct the offending accounts directly in the maintenance program shown on the report</a:t>
            </a:r>
          </a:p>
          <a:p>
            <a:pPr lvl="1" eaLnBrk="1" hangingPunct="1">
              <a:lnSpc>
                <a:spcPct val="75000"/>
              </a:lnSpc>
              <a:spcAft>
                <a:spcPct val="25000"/>
              </a:spcAft>
            </a:pPr>
            <a:r>
              <a:rPr lang="en-US" sz="2200" smtClean="0">
                <a:latin typeface="Century Gothic" pitchFamily="34" charset="0"/>
                <a:cs typeface="Century Gothic" pitchFamily="34" charset="0"/>
              </a:rPr>
              <a:t>Use a combination of the above methods</a:t>
            </a:r>
          </a:p>
          <a:p>
            <a:pPr eaLnBrk="1" hangingPunct="1">
              <a:lnSpc>
                <a:spcPct val="75000"/>
              </a:lnSpc>
              <a:spcAft>
                <a:spcPct val="25000"/>
              </a:spcAft>
            </a:pPr>
            <a:r>
              <a:rPr lang="en-US" sz="2200" smtClean="0">
                <a:latin typeface="Century Gothic" pitchFamily="34" charset="0"/>
                <a:cs typeface="Century Gothic" pitchFamily="34" charset="0"/>
              </a:rPr>
              <a:t>Run the utility at least once in Update mode (in each active domain for eB2.1 and above, including Standard Edition), regardless of how conflicts are resolved. This records that all conflicts were successfully resolved.</a:t>
            </a:r>
          </a:p>
          <a:p>
            <a:pPr eaLnBrk="1" hangingPunct="1">
              <a:lnSpc>
                <a:spcPct val="75000"/>
              </a:lnSpc>
              <a:spcAft>
                <a:spcPct val="25000"/>
              </a:spcAft>
            </a:pPr>
            <a:r>
              <a:rPr lang="en-US" sz="2200" smtClean="0">
                <a:latin typeface="Century Gothic" pitchFamily="34" charset="0"/>
                <a:cs typeface="Century Gothic" pitchFamily="34" charset="0"/>
              </a:rPr>
              <a:t>The Data Preparation Report checks for this and verifies that all conflicts were resolved. If not, errors are reported.</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1" name="Rectangle 2"/>
          <p:cNvSpPr>
            <a:spLocks noGrp="1" noChangeArrowheads="1"/>
          </p:cNvSpPr>
          <p:nvPr>
            <p:ph type="title" idx="4294967295"/>
          </p:nvPr>
        </p:nvSpPr>
        <p:spPr>
          <a:xfrm>
            <a:off x="371475" y="166688"/>
            <a:ext cx="6858000" cy="576262"/>
          </a:xfrm>
        </p:spPr>
        <p:txBody>
          <a:bodyPr anchor="b"/>
          <a:lstStyle/>
          <a:p>
            <a:pPr eaLnBrk="1" hangingPunct="1"/>
            <a:r>
              <a:rPr lang="en-US" smtClean="0">
                <a:solidFill>
                  <a:schemeClr val="tx1"/>
                </a:solidFill>
                <a:latin typeface="Century Gothic" pitchFamily="34" charset="0"/>
                <a:cs typeface="Century Gothic" pitchFamily="34" charset="0"/>
              </a:rPr>
              <a:t>GL Account Type Utility</a:t>
            </a:r>
          </a:p>
        </p:txBody>
      </p:sp>
      <p:sp>
        <p:nvSpPr>
          <p:cNvPr id="143362" name="Rectangle 3"/>
          <p:cNvSpPr>
            <a:spLocks noGrp="1" noChangeArrowheads="1"/>
          </p:cNvSpPr>
          <p:nvPr>
            <p:ph type="body" idx="4294967295"/>
          </p:nvPr>
        </p:nvSpPr>
        <p:spPr>
          <a:xfrm>
            <a:off x="314325" y="742950"/>
            <a:ext cx="8686800" cy="5657850"/>
          </a:xfrm>
        </p:spPr>
        <p:txBody>
          <a:bodyPr tIns="91440" bIns="91440"/>
          <a:lstStyle/>
          <a:p>
            <a:pPr eaLnBrk="1" hangingPunct="1">
              <a:lnSpc>
                <a:spcPct val="70000"/>
              </a:lnSpc>
              <a:spcAft>
                <a:spcPct val="25000"/>
              </a:spcAft>
            </a:pPr>
            <a:r>
              <a:rPr lang="en-US" sz="2400" smtClean="0">
                <a:latin typeface="Century Gothic" pitchFamily="34" charset="0"/>
                <a:cs typeface="Century Gothic" pitchFamily="34" charset="0"/>
              </a:rPr>
              <a:t>You can rerun the utility as many times as needed. If it was run earlier in Update mode, the previous answers appear on the screen.</a:t>
            </a:r>
          </a:p>
          <a:p>
            <a:pPr eaLnBrk="1" hangingPunct="1">
              <a:lnSpc>
                <a:spcPct val="70000"/>
              </a:lnSpc>
              <a:spcAft>
                <a:spcPct val="25000"/>
              </a:spcAft>
            </a:pPr>
            <a:r>
              <a:rPr lang="en-US" sz="2400" smtClean="0">
                <a:latin typeface="Century Gothic" pitchFamily="34" charset="0"/>
                <a:cs typeface="Century Gothic" pitchFamily="34" charset="0"/>
              </a:rPr>
              <a:t>Each time the utility runs, it checks for additional conflicts since the last execution. Therefore, you must run the utility a final time in Update mode just before starting the conversion.</a:t>
            </a:r>
          </a:p>
          <a:p>
            <a:pPr>
              <a:lnSpc>
                <a:spcPct val="70000"/>
              </a:lnSpc>
              <a:spcAft>
                <a:spcPts val="725"/>
              </a:spcAft>
            </a:pPr>
            <a:r>
              <a:rPr lang="en-US" sz="2400" smtClean="0">
                <a:latin typeface="Century Gothic" pitchFamily="34" charset="0"/>
                <a:cs typeface="Century Gothic" pitchFamily="34" charset="0"/>
              </a:rPr>
              <a:t>The utility highlights conflicting accounts in the drop-down list with an asterisk</a:t>
            </a:r>
          </a:p>
          <a:p>
            <a:pPr eaLnBrk="1" hangingPunct="1">
              <a:lnSpc>
                <a:spcPct val="70000"/>
              </a:lnSpc>
              <a:spcAft>
                <a:spcPct val="25000"/>
              </a:spcAft>
            </a:pPr>
            <a:r>
              <a:rPr lang="en-US" sz="2400" smtClean="0">
                <a:latin typeface="Century Gothic" pitchFamily="34" charset="0"/>
                <a:cs typeface="Century Gothic" pitchFamily="34" charset="0"/>
              </a:rPr>
              <a:t>There is no impact on future processing if you make all corrections using the utility in Update mode. Answers are stored in qad_wkfl records and used by the conversion to create new accounts (when applicable) and update the source field with the selected account.</a:t>
            </a:r>
          </a:p>
          <a:p>
            <a:pPr eaLnBrk="1" hangingPunct="1">
              <a:lnSpc>
                <a:spcPct val="70000"/>
              </a:lnSpc>
              <a:spcAft>
                <a:spcPct val="25000"/>
              </a:spcAft>
            </a:pPr>
            <a:r>
              <a:rPr lang="en-US" sz="2400" smtClean="0">
                <a:latin typeface="Century Gothic" pitchFamily="34" charset="0"/>
                <a:cs typeface="Century Gothic" pitchFamily="34" charset="0"/>
              </a:rPr>
              <a:t>Any corrections made directly in the database will impact the defaulted account(s) in future transactions</a:t>
            </a:r>
          </a:p>
          <a:p>
            <a:pPr eaLnBrk="1" hangingPunct="1">
              <a:lnSpc>
                <a:spcPct val="70000"/>
              </a:lnSpc>
              <a:spcAft>
                <a:spcPct val="25000"/>
              </a:spcAft>
            </a:pPr>
            <a:endParaRPr lang="en-US" sz="2400"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Rectangle 2"/>
          <p:cNvSpPr>
            <a:spLocks noGrp="1" noChangeArrowheads="1"/>
          </p:cNvSpPr>
          <p:nvPr>
            <p:ph type="title" idx="4294967295"/>
          </p:nvPr>
        </p:nvSpPr>
        <p:spPr>
          <a:xfrm>
            <a:off x="323850" y="2381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GL Account Type Utility</a:t>
            </a:r>
          </a:p>
        </p:txBody>
      </p:sp>
      <p:sp>
        <p:nvSpPr>
          <p:cNvPr id="145410" name="Rectangle 3"/>
          <p:cNvSpPr>
            <a:spLocks noGrp="1" noChangeArrowheads="1"/>
          </p:cNvSpPr>
          <p:nvPr>
            <p:ph type="body" idx="4294967295"/>
          </p:nvPr>
        </p:nvSpPr>
        <p:spPr>
          <a:xfrm>
            <a:off x="352425" y="714375"/>
            <a:ext cx="8791575" cy="2095500"/>
          </a:xfrm>
        </p:spPr>
        <p:txBody>
          <a:bodyPr tIns="91440" bIns="91440"/>
          <a:lstStyle/>
          <a:p>
            <a:pPr eaLnBrk="1" hangingPunct="1">
              <a:lnSpc>
                <a:spcPct val="75000"/>
              </a:lnSpc>
              <a:spcAft>
                <a:spcPct val="25000"/>
              </a:spcAft>
            </a:pPr>
            <a:r>
              <a:rPr lang="en-US" sz="2500" smtClean="0">
                <a:latin typeface="Century Gothic" pitchFamily="34" charset="0"/>
                <a:cs typeface="Century Gothic" pitchFamily="34" charset="0"/>
              </a:rPr>
              <a:t>Type uxglacup.p at any MFG/PRO menu command line</a:t>
            </a:r>
          </a:p>
          <a:p>
            <a:pPr eaLnBrk="1" hangingPunct="1">
              <a:lnSpc>
                <a:spcPct val="75000"/>
              </a:lnSpc>
            </a:pPr>
            <a:r>
              <a:rPr lang="en-US" sz="2500" smtClean="0">
                <a:latin typeface="Century Gothic" pitchFamily="34" charset="0"/>
                <a:cs typeface="Century Gothic" pitchFamily="34" charset="0"/>
              </a:rPr>
              <a:t>Report output filename is </a:t>
            </a:r>
            <a:br>
              <a:rPr lang="en-US" sz="2500" smtClean="0">
                <a:latin typeface="Century Gothic" pitchFamily="34" charset="0"/>
                <a:cs typeface="Century Gothic" pitchFamily="34" charset="0"/>
              </a:rPr>
            </a:br>
            <a:r>
              <a:rPr lang="en-US" sz="2300" smtClean="0">
                <a:latin typeface="Century Gothic" pitchFamily="34" charset="0"/>
                <a:cs typeface="Century Gothic" pitchFamily="34" charset="0"/>
              </a:rPr>
              <a:t>uxglacup-</a:t>
            </a:r>
            <a:r>
              <a:rPr lang="en-US" sz="2300" smtClean="0">
                <a:solidFill>
                  <a:srgbClr val="4173BD"/>
                </a:solidFill>
                <a:latin typeface="Century Gothic" pitchFamily="34" charset="0"/>
                <a:cs typeface="Century Gothic" pitchFamily="34" charset="0"/>
              </a:rPr>
              <a:t>dtl</a:t>
            </a:r>
            <a:r>
              <a:rPr lang="en-US" sz="2300" smtClean="0">
                <a:latin typeface="Century Gothic" pitchFamily="34" charset="0"/>
                <a:cs typeface="Century Gothic" pitchFamily="34" charset="0"/>
              </a:rPr>
              <a:t>-&lt;</a:t>
            </a:r>
            <a:r>
              <a:rPr lang="en-US" sz="2300" i="1" smtClean="0">
                <a:latin typeface="Century Gothic" pitchFamily="34" charset="0"/>
                <a:cs typeface="Century Gothic" pitchFamily="34" charset="0"/>
              </a:rPr>
              <a:t>dbname&gt;-&lt;domain&gt;-</a:t>
            </a:r>
            <a:r>
              <a:rPr lang="en-US" sz="2300" smtClean="0">
                <a:latin typeface="Century Gothic" pitchFamily="34" charset="0"/>
                <a:cs typeface="Century Gothic" pitchFamily="34" charset="0"/>
              </a:rPr>
              <a:t>&lt;</a:t>
            </a:r>
            <a:r>
              <a:rPr lang="en-US" sz="2300" i="1" smtClean="0">
                <a:latin typeface="Century Gothic" pitchFamily="34" charset="0"/>
                <a:cs typeface="Century Gothic" pitchFamily="34" charset="0"/>
              </a:rPr>
              <a:t>date&gt;_&lt;time</a:t>
            </a:r>
            <a:r>
              <a:rPr lang="en-US" sz="2300" smtClean="0">
                <a:latin typeface="Century Gothic" pitchFamily="34" charset="0"/>
                <a:cs typeface="Century Gothic" pitchFamily="34" charset="0"/>
              </a:rPr>
              <a:t>&gt;.prn</a:t>
            </a:r>
            <a:br>
              <a:rPr lang="en-US" sz="2300" smtClean="0">
                <a:latin typeface="Century Gothic" pitchFamily="34" charset="0"/>
                <a:cs typeface="Century Gothic" pitchFamily="34" charset="0"/>
              </a:rPr>
            </a:br>
            <a:r>
              <a:rPr lang="en-US" sz="2300" smtClean="0">
                <a:latin typeface="Century Gothic" pitchFamily="34" charset="0"/>
                <a:cs typeface="Century Gothic" pitchFamily="34" charset="0"/>
              </a:rPr>
              <a:t>or	</a:t>
            </a:r>
            <a:br>
              <a:rPr lang="en-US" sz="2300" smtClean="0">
                <a:latin typeface="Century Gothic" pitchFamily="34" charset="0"/>
                <a:cs typeface="Century Gothic" pitchFamily="34" charset="0"/>
              </a:rPr>
            </a:br>
            <a:r>
              <a:rPr lang="en-US" sz="2300" smtClean="0">
                <a:latin typeface="Century Gothic" pitchFamily="34" charset="0"/>
                <a:cs typeface="Century Gothic" pitchFamily="34" charset="0"/>
              </a:rPr>
              <a:t>uxglacup-</a:t>
            </a:r>
            <a:r>
              <a:rPr lang="en-US" sz="2300" smtClean="0">
                <a:solidFill>
                  <a:srgbClr val="4173BD"/>
                </a:solidFill>
                <a:latin typeface="Century Gothic" pitchFamily="34" charset="0"/>
                <a:cs typeface="Century Gothic" pitchFamily="34" charset="0"/>
              </a:rPr>
              <a:t>sum</a:t>
            </a:r>
            <a:r>
              <a:rPr lang="en-US" sz="2300" smtClean="0">
                <a:latin typeface="Century Gothic" pitchFamily="34" charset="0"/>
                <a:cs typeface="Century Gothic" pitchFamily="34" charset="0"/>
              </a:rPr>
              <a:t>-&lt;</a:t>
            </a:r>
            <a:r>
              <a:rPr lang="en-US" sz="2300" i="1" smtClean="0">
                <a:latin typeface="Century Gothic" pitchFamily="34" charset="0"/>
                <a:cs typeface="Century Gothic" pitchFamily="34" charset="0"/>
              </a:rPr>
              <a:t>dbname&gt;-&lt;domain&gt;-</a:t>
            </a:r>
            <a:r>
              <a:rPr lang="en-US" sz="2300" smtClean="0">
                <a:latin typeface="Century Gothic" pitchFamily="34" charset="0"/>
                <a:cs typeface="Century Gothic" pitchFamily="34" charset="0"/>
              </a:rPr>
              <a:t>&lt;</a:t>
            </a:r>
            <a:r>
              <a:rPr lang="en-US" sz="2300" i="1" smtClean="0">
                <a:latin typeface="Century Gothic" pitchFamily="34" charset="0"/>
                <a:cs typeface="Century Gothic" pitchFamily="34" charset="0"/>
              </a:rPr>
              <a:t>date&gt;_&lt;time</a:t>
            </a:r>
            <a:r>
              <a:rPr lang="en-US" sz="2300" smtClean="0">
                <a:latin typeface="Century Gothic" pitchFamily="34" charset="0"/>
                <a:cs typeface="Century Gothic" pitchFamily="34" charset="0"/>
              </a:rPr>
              <a:t>&gt;.prn</a:t>
            </a:r>
            <a:endParaRPr lang="en-US" sz="3000" smtClean="0">
              <a:latin typeface="Century Gothic" pitchFamily="34" charset="0"/>
              <a:cs typeface="Century Gothic" pitchFamily="34" charset="0"/>
            </a:endParaRPr>
          </a:p>
        </p:txBody>
      </p:sp>
      <p:pic>
        <p:nvPicPr>
          <p:cNvPr id="145411" name="Picture 4" descr="cnv-1454-16"/>
          <p:cNvPicPr>
            <a:picLocks noChangeAspect="1" noChangeArrowheads="1"/>
          </p:cNvPicPr>
          <p:nvPr/>
        </p:nvPicPr>
        <p:blipFill>
          <a:blip r:embed="rId3"/>
          <a:srcRect/>
          <a:stretch>
            <a:fillRect/>
          </a:stretch>
        </p:blipFill>
        <p:spPr bwMode="auto">
          <a:xfrm>
            <a:off x="885825" y="2847975"/>
            <a:ext cx="7065963" cy="33924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7" name="Rectangle 2"/>
          <p:cNvSpPr>
            <a:spLocks noGrp="1" noChangeArrowheads="1"/>
          </p:cNvSpPr>
          <p:nvPr>
            <p:ph type="title" idx="4294967295"/>
          </p:nvPr>
        </p:nvSpPr>
        <p:spPr>
          <a:xfrm>
            <a:off x="381000" y="390525"/>
            <a:ext cx="70866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endParaRPr lang="en-US" i="1" smtClean="0">
              <a:solidFill>
                <a:schemeClr val="tx1"/>
              </a:solidFill>
              <a:latin typeface="Century Gothic" pitchFamily="34" charset="0"/>
              <a:cs typeface="Century Gothic" pitchFamily="34" charset="0"/>
            </a:endParaRPr>
          </a:p>
        </p:txBody>
      </p:sp>
      <p:sp>
        <p:nvSpPr>
          <p:cNvPr id="147458" name="Rectangle 3"/>
          <p:cNvSpPr>
            <a:spLocks noGrp="1" noChangeArrowheads="1"/>
          </p:cNvSpPr>
          <p:nvPr>
            <p:ph type="body" idx="4294967295"/>
          </p:nvPr>
        </p:nvSpPr>
        <p:spPr>
          <a:xfrm>
            <a:off x="400050" y="1143000"/>
            <a:ext cx="8743950" cy="5053013"/>
          </a:xfrm>
        </p:spPr>
        <p:txBody>
          <a:bodyPr tIns="91440" bIns="91440"/>
          <a:lstStyle/>
          <a:p>
            <a:pPr eaLnBrk="1" hangingPunct="1">
              <a:lnSpc>
                <a:spcPct val="80000"/>
              </a:lnSpc>
              <a:spcAft>
                <a:spcPct val="25000"/>
              </a:spcAft>
            </a:pPr>
            <a:r>
              <a:rPr lang="en-US" smtClean="0">
                <a:solidFill>
                  <a:srgbClr val="B2B2B2"/>
                </a:solidFill>
                <a:latin typeface="Century Gothic" pitchFamily="34" charset="0"/>
                <a:cs typeface="Century Gothic" pitchFamily="34" charset="0"/>
              </a:rPr>
              <a:t>Data Preparation Report</a:t>
            </a:r>
            <a:endParaRPr lang="en-US" sz="240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Conversion Parameters Utility</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Search &amp; Replace Reports/Utility </a:t>
            </a:r>
            <a:r>
              <a:rPr lang="en-US" sz="2000" smtClean="0">
                <a:solidFill>
                  <a:srgbClr val="B2B2B2"/>
                </a:solidFill>
                <a:latin typeface="Century Gothic" pitchFamily="34" charset="0"/>
                <a:cs typeface="Century Gothic" pitchFamily="34" charset="0"/>
              </a:rPr>
              <a:t>(eB2.1 and above, including Standard Edition)</a:t>
            </a:r>
            <a:r>
              <a:rPr lang="en-US" sz="2400" smtClean="0">
                <a:latin typeface="Century Gothic" pitchFamily="34" charset="0"/>
                <a:cs typeface="Century Gothic" pitchFamily="34" charset="0"/>
              </a:rPr>
              <a:t> </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GL Account Type Utility – </a:t>
            </a:r>
            <a:r>
              <a:rPr lang="en-US" sz="2000" smtClean="0">
                <a:solidFill>
                  <a:srgbClr val="B2B2B2"/>
                </a:solidFill>
                <a:latin typeface="Century Gothic" pitchFamily="34" charset="0"/>
                <a:cs typeface="Century Gothic" pitchFamily="34" charset="0"/>
              </a:rPr>
              <a:t>Report mode</a:t>
            </a:r>
          </a:p>
          <a:p>
            <a:pPr eaLnBrk="1" hangingPunct="1">
              <a:lnSpc>
                <a:spcPct val="80000"/>
              </a:lnSpc>
              <a:spcAft>
                <a:spcPct val="25000"/>
              </a:spcAft>
            </a:pPr>
            <a:r>
              <a:rPr lang="en-US" b="1" smtClean="0">
                <a:latin typeface="Century Gothic" pitchFamily="34" charset="0"/>
                <a:cs typeface="Century Gothic" pitchFamily="34" charset="0"/>
              </a:rPr>
              <a:t>Process pending transactions</a:t>
            </a:r>
          </a:p>
          <a:p>
            <a:pPr eaLnBrk="1" hangingPunct="1">
              <a:lnSpc>
                <a:spcPct val="80000"/>
              </a:lnSpc>
              <a:spcAft>
                <a:spcPct val="25000"/>
              </a:spcAft>
            </a:pPr>
            <a:r>
              <a:rPr lang="en-US" b="1" smtClean="0">
                <a:latin typeface="Century Gothic" pitchFamily="34" charset="0"/>
                <a:cs typeface="Century Gothic" pitchFamily="34" charset="0"/>
              </a:rPr>
              <a:t>Close database to users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ext Box 6"/>
          <p:cNvSpPr txBox="1">
            <a:spLocks noChangeArrowheads="1"/>
          </p:cNvSpPr>
          <p:nvPr/>
        </p:nvSpPr>
        <p:spPr bwMode="auto">
          <a:xfrm>
            <a:off x="257175" y="466725"/>
            <a:ext cx="6553200" cy="568325"/>
          </a:xfrm>
          <a:prstGeom prst="rect">
            <a:avLst/>
          </a:prstGeom>
          <a:noFill/>
          <a:ln w="9525" algn="ctr">
            <a:noFill/>
            <a:miter lim="800000"/>
            <a:headEnd/>
            <a:tailEnd/>
          </a:ln>
        </p:spPr>
        <p:txBody>
          <a:bodyPr tIns="91440" bIns="91440">
            <a:spAutoFit/>
          </a:bodyPr>
          <a:lstStyle/>
          <a:p>
            <a:pPr defTabSz="914400">
              <a:lnSpc>
                <a:spcPct val="90000"/>
              </a:lnSpc>
              <a:spcBef>
                <a:spcPct val="50000"/>
              </a:spcBef>
              <a:buClr>
                <a:schemeClr val="bg1"/>
              </a:buClr>
              <a:buFont typeface="Times New Roman" pitchFamily="18" charset="0"/>
              <a:buChar char="•"/>
            </a:pPr>
            <a:r>
              <a:rPr lang="en-IE" sz="2800">
                <a:latin typeface="Tahoma" pitchFamily="34" charset="0"/>
              </a:rPr>
              <a:t>4 Run Standard Reports</a:t>
            </a:r>
            <a:endParaRPr lang="en-US" sz="2800">
              <a:latin typeface="Tahoma" pitchFamily="34" charset="0"/>
            </a:endParaRPr>
          </a:p>
        </p:txBody>
      </p:sp>
      <p:pic>
        <p:nvPicPr>
          <p:cNvPr id="21506" name="Picture 8" descr="pre-conversion-Standard closing reports"/>
          <p:cNvPicPr>
            <a:picLocks noChangeAspect="1" noChangeArrowheads="1"/>
          </p:cNvPicPr>
          <p:nvPr/>
        </p:nvPicPr>
        <p:blipFill>
          <a:blip r:embed="rId2"/>
          <a:srcRect/>
          <a:stretch>
            <a:fillRect/>
          </a:stretch>
        </p:blipFill>
        <p:spPr bwMode="auto">
          <a:xfrm>
            <a:off x="533400" y="1600200"/>
            <a:ext cx="6838950" cy="4610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5" name="Rectangle 2"/>
          <p:cNvSpPr>
            <a:spLocks noGrp="1" noChangeArrowheads="1"/>
          </p:cNvSpPr>
          <p:nvPr>
            <p:ph type="title" idx="4294967295"/>
          </p:nvPr>
        </p:nvSpPr>
        <p:spPr>
          <a:xfrm>
            <a:off x="325438" y="4159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Process Pending Transactions</a:t>
            </a:r>
          </a:p>
        </p:txBody>
      </p:sp>
      <p:sp>
        <p:nvSpPr>
          <p:cNvPr id="149506" name="Rectangle 3"/>
          <p:cNvSpPr>
            <a:spLocks noGrp="1" noChangeArrowheads="1"/>
          </p:cNvSpPr>
          <p:nvPr>
            <p:ph type="body" idx="4294967295"/>
          </p:nvPr>
        </p:nvSpPr>
        <p:spPr>
          <a:xfrm>
            <a:off x="371475" y="1104900"/>
            <a:ext cx="8772525" cy="5053013"/>
          </a:xfrm>
        </p:spPr>
        <p:txBody>
          <a:bodyPr tIns="91440" bIns="91440"/>
          <a:lstStyle/>
          <a:p>
            <a:pPr eaLnBrk="1" hangingPunct="1">
              <a:spcAft>
                <a:spcPct val="30000"/>
              </a:spcAft>
            </a:pPr>
            <a:r>
              <a:rPr lang="en-US" smtClean="0">
                <a:latin typeface="Century Gothic" pitchFamily="34" charset="0"/>
                <a:cs typeface="Century Gothic" pitchFamily="34" charset="0"/>
              </a:rPr>
              <a:t>Print and post all pending invoices. This two-step process was combined into a single-step process in QAD EE.</a:t>
            </a:r>
          </a:p>
          <a:p>
            <a:pPr eaLnBrk="1" hangingPunct="1">
              <a:spcAft>
                <a:spcPct val="30000"/>
              </a:spcAft>
            </a:pPr>
            <a:r>
              <a:rPr lang="en-US" smtClean="0">
                <a:latin typeface="Century Gothic" pitchFamily="34" charset="0"/>
                <a:cs typeface="Century Gothic" pitchFamily="34" charset="0"/>
              </a:rPr>
              <a:t>Confirm any unconfirmed vouchers</a:t>
            </a:r>
          </a:p>
          <a:p>
            <a:pPr eaLnBrk="1" hangingPunct="1">
              <a:spcAft>
                <a:spcPct val="30000"/>
              </a:spcAft>
            </a:pPr>
            <a:r>
              <a:rPr lang="en-US" smtClean="0">
                <a:latin typeface="Century Gothic" pitchFamily="34" charset="0"/>
                <a:cs typeface="Century Gothic" pitchFamily="34" charset="0"/>
              </a:rPr>
              <a:t>Post all unposted GL transactions</a:t>
            </a:r>
          </a:p>
          <a:p>
            <a:pPr eaLnBrk="1" hangingPunct="1">
              <a:spcAft>
                <a:spcPct val="30000"/>
              </a:spcAft>
            </a:pPr>
            <a:r>
              <a:rPr lang="en-US" smtClean="0">
                <a:latin typeface="Century Gothic" pitchFamily="34" charset="0"/>
                <a:cs typeface="Century Gothic" pitchFamily="34" charset="0"/>
              </a:rPr>
              <a:t>Close the production database to new data and transactions. You can accomplish this through menu security while still allowing access to users responsible for pre-conversion activities.</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3" name="Rectangle 2"/>
          <p:cNvSpPr>
            <a:spLocks noGrp="1" noChangeArrowheads="1"/>
          </p:cNvSpPr>
          <p:nvPr>
            <p:ph type="title" idx="4294967295"/>
          </p:nvPr>
        </p:nvSpPr>
        <p:spPr>
          <a:xfrm>
            <a:off x="381000" y="406400"/>
            <a:ext cx="70866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endParaRPr lang="en-US" i="1" smtClean="0">
              <a:solidFill>
                <a:schemeClr val="tx1"/>
              </a:solidFill>
              <a:latin typeface="Century Gothic" pitchFamily="34" charset="0"/>
              <a:cs typeface="Century Gothic" pitchFamily="34" charset="0"/>
            </a:endParaRPr>
          </a:p>
        </p:txBody>
      </p:sp>
      <p:sp>
        <p:nvSpPr>
          <p:cNvPr id="151554" name="Rectangle 3"/>
          <p:cNvSpPr>
            <a:spLocks noGrp="1" noChangeArrowheads="1"/>
          </p:cNvSpPr>
          <p:nvPr>
            <p:ph type="body" idx="4294967295"/>
          </p:nvPr>
        </p:nvSpPr>
        <p:spPr>
          <a:xfrm>
            <a:off x="409575" y="1143000"/>
            <a:ext cx="8734425" cy="5053013"/>
          </a:xfrm>
        </p:spPr>
        <p:txBody>
          <a:bodyPr tIns="91440" bIns="91440"/>
          <a:lstStyle/>
          <a:p>
            <a:pPr eaLnBrk="1" hangingPunct="1">
              <a:lnSpc>
                <a:spcPct val="80000"/>
              </a:lnSpc>
              <a:spcAft>
                <a:spcPct val="25000"/>
              </a:spcAft>
            </a:pPr>
            <a:r>
              <a:rPr lang="en-US" smtClean="0">
                <a:solidFill>
                  <a:srgbClr val="B2B2B2"/>
                </a:solidFill>
                <a:latin typeface="Century Gothic" pitchFamily="34" charset="0"/>
                <a:cs typeface="Century Gothic" pitchFamily="34" charset="0"/>
              </a:rPr>
              <a:t>Data Preparation Report</a:t>
            </a:r>
            <a:endParaRPr lang="en-US" sz="240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Conversion Parameters Utility</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Search &amp; Replace Reports/Utility </a:t>
            </a:r>
            <a:r>
              <a:rPr lang="en-US" sz="2000" smtClean="0">
                <a:solidFill>
                  <a:srgbClr val="B2B2B2"/>
                </a:solidFill>
                <a:latin typeface="Century Gothic" pitchFamily="34" charset="0"/>
                <a:cs typeface="Century Gothic" pitchFamily="34" charset="0"/>
              </a:rPr>
              <a:t>(eB2.1 and above, including Standard Edition)</a:t>
            </a:r>
            <a:r>
              <a:rPr lang="en-US" sz="2400" smtClean="0">
                <a:latin typeface="Century Gothic" pitchFamily="34" charset="0"/>
                <a:cs typeface="Century Gothic" pitchFamily="34" charset="0"/>
              </a:rPr>
              <a:t> </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GL Account Type Utility – </a:t>
            </a:r>
            <a:r>
              <a:rPr lang="en-US" sz="2400" smtClean="0">
                <a:solidFill>
                  <a:srgbClr val="B2B2B2"/>
                </a:solidFill>
                <a:latin typeface="Century Gothic" pitchFamily="34" charset="0"/>
                <a:cs typeface="Century Gothic" pitchFamily="34" charset="0"/>
              </a:rPr>
              <a:t>Report mode</a:t>
            </a:r>
            <a:endParaRPr lang="en-US"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Process pending transactions</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Close database to users</a:t>
            </a:r>
          </a:p>
          <a:p>
            <a:pPr eaLnBrk="1" hangingPunct="1">
              <a:lnSpc>
                <a:spcPct val="80000"/>
              </a:lnSpc>
              <a:spcAft>
                <a:spcPct val="25000"/>
              </a:spcAft>
            </a:pPr>
            <a:r>
              <a:rPr lang="en-US" b="1" smtClean="0">
                <a:latin typeface="Century Gothic" pitchFamily="34" charset="0"/>
                <a:cs typeface="Century Gothic" pitchFamily="34" charset="0"/>
              </a:rPr>
              <a:t>Rerun GL Account Type Utility </a:t>
            </a:r>
            <a:r>
              <a:rPr lang="en-US" smtClean="0">
                <a:solidFill>
                  <a:schemeClr val="tx1"/>
                </a:solidFill>
                <a:latin typeface="Century Gothic" pitchFamily="34" charset="0"/>
                <a:cs typeface="Century Gothic" pitchFamily="34" charset="0"/>
              </a:rPr>
              <a:t>–</a:t>
            </a:r>
            <a:r>
              <a:rPr lang="en-US" b="1" smtClean="0">
                <a:latin typeface="Century Gothic" pitchFamily="34" charset="0"/>
                <a:cs typeface="Century Gothic" pitchFamily="34" charset="0"/>
              </a:rPr>
              <a:t> </a:t>
            </a:r>
            <a:r>
              <a:rPr lang="en-US" sz="2400" b="1" smtClean="0">
                <a:latin typeface="Century Gothic" pitchFamily="34" charset="0"/>
                <a:cs typeface="Century Gothic" pitchFamily="34" charset="0"/>
              </a:rPr>
              <a:t>Update mode</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1" name="Rectangle 2"/>
          <p:cNvSpPr>
            <a:spLocks noGrp="1" noChangeArrowheads="1"/>
          </p:cNvSpPr>
          <p:nvPr>
            <p:ph type="title" idx="4294967295"/>
          </p:nvPr>
        </p:nvSpPr>
        <p:spPr>
          <a:xfrm>
            <a:off x="381000" y="396875"/>
            <a:ext cx="70866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endParaRPr lang="en-US" i="1" smtClean="0">
              <a:solidFill>
                <a:schemeClr val="tx1"/>
              </a:solidFill>
              <a:latin typeface="Century Gothic" pitchFamily="34" charset="0"/>
              <a:cs typeface="Century Gothic" pitchFamily="34" charset="0"/>
            </a:endParaRPr>
          </a:p>
        </p:txBody>
      </p:sp>
      <p:sp>
        <p:nvSpPr>
          <p:cNvPr id="153602" name="Rectangle 3"/>
          <p:cNvSpPr>
            <a:spLocks noGrp="1" noChangeArrowheads="1"/>
          </p:cNvSpPr>
          <p:nvPr>
            <p:ph type="body" idx="4294967295"/>
          </p:nvPr>
        </p:nvSpPr>
        <p:spPr>
          <a:xfrm>
            <a:off x="381000" y="1143000"/>
            <a:ext cx="8534400" cy="5053013"/>
          </a:xfrm>
        </p:spPr>
        <p:txBody>
          <a:bodyPr tIns="91440" bIns="91440"/>
          <a:lstStyle/>
          <a:p>
            <a:pPr eaLnBrk="1" hangingPunct="1">
              <a:spcAft>
                <a:spcPct val="25000"/>
              </a:spcAft>
            </a:pPr>
            <a:r>
              <a:rPr lang="en-US" sz="2400" smtClean="0">
                <a:solidFill>
                  <a:srgbClr val="B2B2B2"/>
                </a:solidFill>
                <a:latin typeface="Century Gothic" pitchFamily="34" charset="0"/>
                <a:cs typeface="Century Gothic" pitchFamily="34" charset="0"/>
              </a:rPr>
              <a:t>Data Preparation Report</a:t>
            </a:r>
            <a:endParaRPr lang="en-US" sz="2000" smtClean="0">
              <a:solidFill>
                <a:srgbClr val="B2B2B2"/>
              </a:solidFill>
              <a:latin typeface="Century Gothic" pitchFamily="34" charset="0"/>
              <a:cs typeface="Century Gothic" pitchFamily="34" charset="0"/>
            </a:endParaRPr>
          </a:p>
          <a:p>
            <a:pPr eaLnBrk="1" hangingPunct="1">
              <a:spcAft>
                <a:spcPct val="25000"/>
              </a:spcAft>
            </a:pPr>
            <a:r>
              <a:rPr lang="en-US" sz="2400" smtClean="0">
                <a:solidFill>
                  <a:srgbClr val="B2B2B2"/>
                </a:solidFill>
                <a:latin typeface="Century Gothic" pitchFamily="34" charset="0"/>
                <a:cs typeface="Century Gothic" pitchFamily="34" charset="0"/>
              </a:rPr>
              <a:t>Conversion Parameters Utility</a:t>
            </a:r>
          </a:p>
          <a:p>
            <a:pPr eaLnBrk="1" hangingPunct="1">
              <a:spcAft>
                <a:spcPct val="25000"/>
              </a:spcAft>
            </a:pPr>
            <a:r>
              <a:rPr lang="en-US" sz="2400" smtClean="0">
                <a:solidFill>
                  <a:srgbClr val="B2B2B2"/>
                </a:solidFill>
                <a:latin typeface="Century Gothic" pitchFamily="34" charset="0"/>
                <a:cs typeface="Century Gothic" pitchFamily="34" charset="0"/>
              </a:rPr>
              <a:t>Search &amp; Replace Reports/Utility </a:t>
            </a:r>
            <a:r>
              <a:rPr lang="en-US" sz="1800" smtClean="0">
                <a:solidFill>
                  <a:srgbClr val="B2B2B2"/>
                </a:solidFill>
                <a:latin typeface="Century Gothic" pitchFamily="34" charset="0"/>
                <a:cs typeface="Century Gothic" pitchFamily="34" charset="0"/>
              </a:rPr>
              <a:t>(eB2.1 and above, including Standard Edition)</a:t>
            </a:r>
            <a:endParaRPr lang="en-US" sz="2000" smtClean="0">
              <a:latin typeface="Century Gothic" pitchFamily="34" charset="0"/>
              <a:cs typeface="Century Gothic" pitchFamily="34" charset="0"/>
            </a:endParaRPr>
          </a:p>
          <a:p>
            <a:pPr eaLnBrk="1" hangingPunct="1">
              <a:spcAft>
                <a:spcPct val="25000"/>
              </a:spcAft>
            </a:pPr>
            <a:r>
              <a:rPr lang="en-US" sz="2400" smtClean="0">
                <a:solidFill>
                  <a:srgbClr val="B2B2B2"/>
                </a:solidFill>
                <a:latin typeface="Century Gothic" pitchFamily="34" charset="0"/>
                <a:cs typeface="Century Gothic" pitchFamily="34" charset="0"/>
              </a:rPr>
              <a:t>GL Account Type Utility – </a:t>
            </a:r>
            <a:r>
              <a:rPr lang="en-US" sz="2000" smtClean="0">
                <a:solidFill>
                  <a:srgbClr val="B2B2B2"/>
                </a:solidFill>
                <a:latin typeface="Century Gothic" pitchFamily="34" charset="0"/>
                <a:cs typeface="Century Gothic" pitchFamily="34" charset="0"/>
              </a:rPr>
              <a:t>Report mode</a:t>
            </a:r>
            <a:endParaRPr lang="en-US" sz="2400" smtClean="0">
              <a:solidFill>
                <a:srgbClr val="B2B2B2"/>
              </a:solidFill>
              <a:latin typeface="Century Gothic" pitchFamily="34" charset="0"/>
              <a:cs typeface="Century Gothic" pitchFamily="34" charset="0"/>
            </a:endParaRPr>
          </a:p>
          <a:p>
            <a:pPr eaLnBrk="1" hangingPunct="1">
              <a:spcAft>
                <a:spcPct val="25000"/>
              </a:spcAft>
            </a:pPr>
            <a:r>
              <a:rPr lang="en-US" sz="2400" smtClean="0">
                <a:solidFill>
                  <a:srgbClr val="B2B2B2"/>
                </a:solidFill>
                <a:latin typeface="Century Gothic" pitchFamily="34" charset="0"/>
                <a:cs typeface="Century Gothic" pitchFamily="34" charset="0"/>
              </a:rPr>
              <a:t>Process pending transactions</a:t>
            </a:r>
          </a:p>
          <a:p>
            <a:pPr eaLnBrk="1" hangingPunct="1">
              <a:spcAft>
                <a:spcPct val="25000"/>
              </a:spcAft>
            </a:pPr>
            <a:r>
              <a:rPr lang="en-US" sz="2400" smtClean="0">
                <a:solidFill>
                  <a:srgbClr val="B2B2B2"/>
                </a:solidFill>
                <a:latin typeface="Century Gothic" pitchFamily="34" charset="0"/>
                <a:cs typeface="Century Gothic" pitchFamily="34" charset="0"/>
              </a:rPr>
              <a:t>Close database to users</a:t>
            </a:r>
          </a:p>
          <a:p>
            <a:pPr eaLnBrk="1" hangingPunct="1">
              <a:spcAft>
                <a:spcPct val="25000"/>
              </a:spcAft>
            </a:pPr>
            <a:r>
              <a:rPr lang="en-US" sz="2400" smtClean="0">
                <a:solidFill>
                  <a:srgbClr val="B2B2B2"/>
                </a:solidFill>
                <a:latin typeface="Century Gothic" pitchFamily="34" charset="0"/>
                <a:cs typeface="Century Gothic" pitchFamily="34" charset="0"/>
              </a:rPr>
              <a:t>Rerun GL Account Type Utility </a:t>
            </a:r>
            <a:r>
              <a:rPr lang="en-US" sz="2000" smtClean="0">
                <a:solidFill>
                  <a:srgbClr val="B2B2B2"/>
                </a:solidFill>
                <a:latin typeface="Century Gothic" pitchFamily="34" charset="0"/>
                <a:cs typeface="Century Gothic" pitchFamily="34" charset="0"/>
              </a:rPr>
              <a:t>– Update mode</a:t>
            </a:r>
          </a:p>
          <a:p>
            <a:pPr eaLnBrk="1" hangingPunct="1">
              <a:spcAft>
                <a:spcPct val="25000"/>
              </a:spcAft>
            </a:pPr>
            <a:r>
              <a:rPr lang="en-US" sz="2400" b="1" smtClean="0">
                <a:latin typeface="Century Gothic" pitchFamily="34" charset="0"/>
                <a:cs typeface="Century Gothic" pitchFamily="34" charset="0"/>
              </a:rPr>
              <a:t>Converted GL Account Definition Report </a:t>
            </a:r>
            <a:r>
              <a:rPr lang="en-US" sz="2000" b="1" smtClean="0">
                <a:latin typeface="Century Gothic" pitchFamily="34" charset="0"/>
                <a:cs typeface="Century Gothic" pitchFamily="34" charset="0"/>
              </a:rPr>
              <a:t>(optional)</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49" name="Rectangle 2"/>
          <p:cNvSpPr>
            <a:spLocks noGrp="1" noChangeArrowheads="1"/>
          </p:cNvSpPr>
          <p:nvPr>
            <p:ph type="title" idx="4294967295"/>
          </p:nvPr>
        </p:nvSpPr>
        <p:spPr>
          <a:xfrm>
            <a:off x="342900" y="276225"/>
            <a:ext cx="8407400" cy="533400"/>
          </a:xfrm>
        </p:spPr>
        <p:txBody>
          <a:bodyPr anchor="b"/>
          <a:lstStyle/>
          <a:p>
            <a:pPr eaLnBrk="1" hangingPunct="1"/>
            <a:r>
              <a:rPr lang="en-US" smtClean="0">
                <a:solidFill>
                  <a:schemeClr val="tx1"/>
                </a:solidFill>
                <a:latin typeface="Century Gothic" pitchFamily="34" charset="0"/>
                <a:cs typeface="Century Gothic" pitchFamily="34" charset="0"/>
              </a:rPr>
              <a:t>Converted GL Account Definition Report</a:t>
            </a:r>
          </a:p>
        </p:txBody>
      </p:sp>
      <p:sp>
        <p:nvSpPr>
          <p:cNvPr id="155650" name="Rectangle 3"/>
          <p:cNvSpPr>
            <a:spLocks noGrp="1" noChangeArrowheads="1"/>
          </p:cNvSpPr>
          <p:nvPr>
            <p:ph type="body" idx="4294967295"/>
          </p:nvPr>
        </p:nvSpPr>
        <p:spPr>
          <a:xfrm>
            <a:off x="457200" y="914400"/>
            <a:ext cx="8153400" cy="5410200"/>
          </a:xfrm>
        </p:spPr>
        <p:txBody>
          <a:bodyPr tIns="91440" bIns="91440"/>
          <a:lstStyle/>
          <a:p>
            <a:pPr eaLnBrk="1" hangingPunct="1">
              <a:lnSpc>
                <a:spcPct val="80000"/>
              </a:lnSpc>
              <a:spcAft>
                <a:spcPct val="25000"/>
              </a:spcAft>
            </a:pPr>
            <a:r>
              <a:rPr lang="en-US" sz="2400" smtClean="0">
                <a:latin typeface="Century Gothic" pitchFamily="34" charset="0"/>
                <a:cs typeface="Century Gothic" pitchFamily="34" charset="0"/>
              </a:rPr>
              <a:t>This report provides a preview of how the GL accounts are defined in the new Financials after conversion</a:t>
            </a:r>
          </a:p>
          <a:p>
            <a:pPr eaLnBrk="1" hangingPunct="1">
              <a:lnSpc>
                <a:spcPct val="80000"/>
              </a:lnSpc>
              <a:spcAft>
                <a:spcPct val="25000"/>
              </a:spcAft>
            </a:pPr>
            <a:r>
              <a:rPr lang="en-US" sz="2400" smtClean="0">
                <a:latin typeface="Century Gothic" pitchFamily="34" charset="0"/>
                <a:cs typeface="Century Gothic" pitchFamily="34" charset="0"/>
              </a:rPr>
              <a:t>You cannot run it until the following functions have been run:</a:t>
            </a:r>
          </a:p>
          <a:p>
            <a:pPr lvl="1" eaLnBrk="1" hangingPunct="1">
              <a:lnSpc>
                <a:spcPct val="80000"/>
              </a:lnSpc>
              <a:spcAft>
                <a:spcPct val="25000"/>
              </a:spcAft>
            </a:pPr>
            <a:r>
              <a:rPr lang="en-US" sz="2000" smtClean="0">
                <a:latin typeface="Century Gothic" pitchFamily="34" charset="0"/>
                <a:cs typeface="Century Gothic" pitchFamily="34" charset="0"/>
              </a:rPr>
              <a:t>Control Account Utility</a:t>
            </a:r>
          </a:p>
          <a:p>
            <a:pPr lvl="1" eaLnBrk="1" hangingPunct="1">
              <a:lnSpc>
                <a:spcPct val="80000"/>
              </a:lnSpc>
              <a:spcAft>
                <a:spcPct val="25000"/>
              </a:spcAft>
            </a:pPr>
            <a:r>
              <a:rPr lang="en-US" sz="2000" smtClean="0">
                <a:latin typeface="Century Gothic" pitchFamily="34" charset="0"/>
                <a:cs typeface="Century Gothic" pitchFamily="34" charset="0"/>
              </a:rPr>
              <a:t>GL Account/Project Utility (if pre-eB)</a:t>
            </a:r>
          </a:p>
          <a:p>
            <a:pPr lvl="1" eaLnBrk="1" hangingPunct="1">
              <a:lnSpc>
                <a:spcPct val="80000"/>
              </a:lnSpc>
              <a:spcAft>
                <a:spcPct val="25000"/>
              </a:spcAft>
            </a:pPr>
            <a:r>
              <a:rPr lang="en-US" sz="2000" smtClean="0">
                <a:latin typeface="Century Gothic" pitchFamily="34" charset="0"/>
                <a:cs typeface="Century Gothic" pitchFamily="34" charset="0"/>
              </a:rPr>
              <a:t>GL Account Type Utility (Update mode)</a:t>
            </a:r>
          </a:p>
          <a:p>
            <a:pPr lvl="1" eaLnBrk="1" hangingPunct="1">
              <a:lnSpc>
                <a:spcPct val="80000"/>
              </a:lnSpc>
              <a:spcAft>
                <a:spcPct val="25000"/>
              </a:spcAft>
            </a:pPr>
            <a:r>
              <a:rPr lang="en-US" sz="2000" smtClean="0">
                <a:latin typeface="Century Gothic" pitchFamily="34" charset="0"/>
                <a:cs typeface="Century Gothic" pitchFamily="34" charset="0"/>
              </a:rPr>
              <a:t>Conversion Parameters Utility - account parameters entered at a minimum</a:t>
            </a:r>
          </a:p>
          <a:p>
            <a:pPr eaLnBrk="1" hangingPunct="1">
              <a:lnSpc>
                <a:spcPct val="80000"/>
              </a:lnSpc>
              <a:spcAft>
                <a:spcPct val="25000"/>
              </a:spcAft>
            </a:pPr>
            <a:r>
              <a:rPr lang="en-US" sz="2400" smtClean="0">
                <a:latin typeface="Century Gothic" pitchFamily="34" charset="0"/>
                <a:cs typeface="Century Gothic" pitchFamily="34" charset="0"/>
              </a:rPr>
              <a:t>Running the report is optional.  For eB2.1 and above, including Standard Edition, it must be run for each active domain when desired.</a:t>
            </a:r>
          </a:p>
          <a:p>
            <a:pPr eaLnBrk="1" hangingPunct="1">
              <a:lnSpc>
                <a:spcPct val="80000"/>
              </a:lnSpc>
              <a:spcAft>
                <a:spcPct val="25000"/>
              </a:spcAft>
            </a:pPr>
            <a:r>
              <a:rPr lang="en-US" sz="2400" smtClean="0">
                <a:latin typeface="Century Gothic" pitchFamily="34" charset="0"/>
                <a:cs typeface="Century Gothic" pitchFamily="34" charset="0"/>
              </a:rPr>
              <a:t>This utility has no impact on future transactions. It is only a simulation report.</a:t>
            </a: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7" name="Rectangle 3"/>
          <p:cNvSpPr>
            <a:spLocks noGrp="1" noChangeArrowheads="1"/>
          </p:cNvSpPr>
          <p:nvPr>
            <p:ph type="body" idx="4294967295"/>
          </p:nvPr>
        </p:nvSpPr>
        <p:spPr>
          <a:xfrm>
            <a:off x="352425" y="904875"/>
            <a:ext cx="8791575" cy="1543050"/>
          </a:xfrm>
        </p:spPr>
        <p:txBody>
          <a:bodyPr tIns="91440" bIns="91440"/>
          <a:lstStyle/>
          <a:p>
            <a:pPr eaLnBrk="1" hangingPunct="1">
              <a:lnSpc>
                <a:spcPct val="75000"/>
              </a:lnSpc>
              <a:spcAft>
                <a:spcPct val="25000"/>
              </a:spcAft>
            </a:pPr>
            <a:r>
              <a:rPr lang="en-US" sz="2500" smtClean="0">
                <a:latin typeface="Century Gothic" pitchFamily="34" charset="0"/>
                <a:cs typeface="Century Gothic" pitchFamily="34" charset="0"/>
              </a:rPr>
              <a:t>Type glacdfrp.p at any MFG/PRO menu command line</a:t>
            </a:r>
          </a:p>
          <a:p>
            <a:pPr eaLnBrk="1" hangingPunct="1">
              <a:lnSpc>
                <a:spcPct val="75000"/>
              </a:lnSpc>
              <a:spcAft>
                <a:spcPct val="25000"/>
              </a:spcAft>
            </a:pPr>
            <a:r>
              <a:rPr lang="en-US" sz="2500" smtClean="0">
                <a:latin typeface="Century Gothic" pitchFamily="34" charset="0"/>
                <a:cs typeface="Century Gothic" pitchFamily="34" charset="0"/>
              </a:rPr>
              <a:t>Report name is </a:t>
            </a:r>
            <a:br>
              <a:rPr lang="en-US" sz="2500" smtClean="0">
                <a:latin typeface="Century Gothic" pitchFamily="34" charset="0"/>
                <a:cs typeface="Century Gothic" pitchFamily="34" charset="0"/>
              </a:rPr>
            </a:br>
            <a:r>
              <a:rPr lang="en-US" sz="2500" smtClean="0">
                <a:latin typeface="Century Gothic" pitchFamily="34" charset="0"/>
                <a:cs typeface="Century Gothic" pitchFamily="34" charset="0"/>
              </a:rPr>
              <a:t>glacdfrp-&lt;</a:t>
            </a:r>
            <a:r>
              <a:rPr lang="en-US" sz="2500" i="1" smtClean="0">
                <a:latin typeface="Century Gothic" pitchFamily="34" charset="0"/>
                <a:cs typeface="Century Gothic" pitchFamily="34" charset="0"/>
              </a:rPr>
              <a:t>dbname&gt;-&lt;domain&gt;-</a:t>
            </a:r>
            <a:r>
              <a:rPr lang="en-US" sz="2500" smtClean="0">
                <a:latin typeface="Century Gothic" pitchFamily="34" charset="0"/>
                <a:cs typeface="Century Gothic" pitchFamily="34" charset="0"/>
              </a:rPr>
              <a:t>&lt;</a:t>
            </a:r>
            <a:r>
              <a:rPr lang="en-US" sz="2500" i="1" smtClean="0">
                <a:latin typeface="Century Gothic" pitchFamily="34" charset="0"/>
                <a:cs typeface="Century Gothic" pitchFamily="34" charset="0"/>
              </a:rPr>
              <a:t>date&gt;_&lt;time</a:t>
            </a:r>
            <a:r>
              <a:rPr lang="en-US" sz="2500" smtClean="0">
                <a:latin typeface="Century Gothic" pitchFamily="34" charset="0"/>
                <a:cs typeface="Century Gothic" pitchFamily="34" charset="0"/>
              </a:rPr>
              <a:t>&gt;.prn</a:t>
            </a:r>
          </a:p>
        </p:txBody>
      </p:sp>
      <p:sp>
        <p:nvSpPr>
          <p:cNvPr id="157699" name="Rectangle 2"/>
          <p:cNvSpPr txBox="1">
            <a:spLocks noChangeArrowheads="1"/>
          </p:cNvSpPr>
          <p:nvPr/>
        </p:nvSpPr>
        <p:spPr bwMode="auto">
          <a:xfrm>
            <a:off x="342900" y="276225"/>
            <a:ext cx="8407400" cy="533400"/>
          </a:xfrm>
          <a:prstGeom prst="rect">
            <a:avLst/>
          </a:prstGeom>
          <a:noFill/>
          <a:ln w="9525">
            <a:noFill/>
            <a:miter lim="800000"/>
            <a:headEnd/>
            <a:tailEnd/>
          </a:ln>
        </p:spPr>
        <p:txBody>
          <a:bodyPr anchor="b"/>
          <a:lstStyle/>
          <a:p>
            <a:r>
              <a:rPr lang="en-US" sz="3200" b="1">
                <a:latin typeface="Century Gothic" pitchFamily="34" charset="0"/>
              </a:rPr>
              <a:t>Converted GL Account Definition Report</a:t>
            </a:r>
          </a:p>
        </p:txBody>
      </p:sp>
      <p:pic>
        <p:nvPicPr>
          <p:cNvPr id="157700" name="Picture 3"/>
          <p:cNvPicPr>
            <a:picLocks noChangeAspect="1" noChangeArrowheads="1"/>
          </p:cNvPicPr>
          <p:nvPr/>
        </p:nvPicPr>
        <p:blipFill>
          <a:blip r:embed="rId3"/>
          <a:srcRect/>
          <a:stretch>
            <a:fillRect/>
          </a:stretch>
        </p:blipFill>
        <p:spPr bwMode="auto">
          <a:xfrm>
            <a:off x="779463" y="2447925"/>
            <a:ext cx="7753350" cy="3763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5" name="Rectangle 2"/>
          <p:cNvSpPr>
            <a:spLocks noGrp="1" noChangeArrowheads="1"/>
          </p:cNvSpPr>
          <p:nvPr>
            <p:ph type="title" idx="4294967295"/>
          </p:nvPr>
        </p:nvSpPr>
        <p:spPr>
          <a:xfrm>
            <a:off x="381000" y="334963"/>
            <a:ext cx="70866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endParaRPr lang="en-US" i="1" smtClean="0">
              <a:solidFill>
                <a:schemeClr val="tx1"/>
              </a:solidFill>
              <a:latin typeface="Century Gothic" pitchFamily="34" charset="0"/>
              <a:cs typeface="Century Gothic" pitchFamily="34" charset="0"/>
            </a:endParaRPr>
          </a:p>
        </p:txBody>
      </p:sp>
      <p:sp>
        <p:nvSpPr>
          <p:cNvPr id="159746" name="Rectangle 3"/>
          <p:cNvSpPr>
            <a:spLocks noGrp="1" noChangeArrowheads="1"/>
          </p:cNvSpPr>
          <p:nvPr>
            <p:ph type="body" idx="4294967295"/>
          </p:nvPr>
        </p:nvSpPr>
        <p:spPr>
          <a:xfrm>
            <a:off x="381000" y="990600"/>
            <a:ext cx="8763000" cy="5314950"/>
          </a:xfrm>
        </p:spPr>
        <p:txBody>
          <a:bodyPr tIns="91440" bIns="91440"/>
          <a:lstStyle/>
          <a:p>
            <a:pPr eaLnBrk="1" hangingPunct="1">
              <a:spcAft>
                <a:spcPct val="25000"/>
              </a:spcAft>
            </a:pPr>
            <a:r>
              <a:rPr lang="en-US" sz="2400" smtClean="0">
                <a:solidFill>
                  <a:srgbClr val="B2B2B2"/>
                </a:solidFill>
                <a:latin typeface="Century Gothic" pitchFamily="34" charset="0"/>
                <a:cs typeface="Century Gothic" pitchFamily="34" charset="0"/>
              </a:rPr>
              <a:t>Data Preparation Report</a:t>
            </a:r>
            <a:endParaRPr lang="en-US" sz="2000" smtClean="0">
              <a:solidFill>
                <a:srgbClr val="B2B2B2"/>
              </a:solidFill>
              <a:latin typeface="Century Gothic" pitchFamily="34" charset="0"/>
              <a:cs typeface="Century Gothic" pitchFamily="34" charset="0"/>
            </a:endParaRPr>
          </a:p>
          <a:p>
            <a:pPr eaLnBrk="1" hangingPunct="1">
              <a:spcAft>
                <a:spcPct val="25000"/>
              </a:spcAft>
            </a:pPr>
            <a:r>
              <a:rPr lang="en-US" sz="2400" smtClean="0">
                <a:solidFill>
                  <a:srgbClr val="B2B2B2"/>
                </a:solidFill>
                <a:latin typeface="Century Gothic" pitchFamily="34" charset="0"/>
                <a:cs typeface="Century Gothic" pitchFamily="34" charset="0"/>
              </a:rPr>
              <a:t>Conversion Parameters Utility</a:t>
            </a:r>
          </a:p>
          <a:p>
            <a:pPr eaLnBrk="1" hangingPunct="1">
              <a:spcAft>
                <a:spcPct val="25000"/>
              </a:spcAft>
            </a:pPr>
            <a:r>
              <a:rPr lang="en-US" sz="2400" smtClean="0">
                <a:solidFill>
                  <a:srgbClr val="B2B2B2"/>
                </a:solidFill>
                <a:latin typeface="Century Gothic" pitchFamily="34" charset="0"/>
                <a:cs typeface="Century Gothic" pitchFamily="34" charset="0"/>
              </a:rPr>
              <a:t>Search &amp; Replace Reports/Utility </a:t>
            </a:r>
            <a:r>
              <a:rPr lang="en-US" sz="2000" smtClean="0">
                <a:solidFill>
                  <a:srgbClr val="B2B2B2"/>
                </a:solidFill>
                <a:latin typeface="Century Gothic" pitchFamily="34" charset="0"/>
                <a:cs typeface="Century Gothic" pitchFamily="34" charset="0"/>
              </a:rPr>
              <a:t>(eB2.1 and above, including Standard Edition)</a:t>
            </a:r>
            <a:r>
              <a:rPr lang="en-US" sz="2000" smtClean="0">
                <a:latin typeface="Century Gothic" pitchFamily="34" charset="0"/>
                <a:cs typeface="Century Gothic" pitchFamily="34" charset="0"/>
              </a:rPr>
              <a:t> </a:t>
            </a:r>
          </a:p>
          <a:p>
            <a:pPr eaLnBrk="1" hangingPunct="1">
              <a:spcAft>
                <a:spcPct val="25000"/>
              </a:spcAft>
            </a:pPr>
            <a:r>
              <a:rPr lang="en-US" sz="2400" smtClean="0">
                <a:solidFill>
                  <a:srgbClr val="B2B2B2"/>
                </a:solidFill>
                <a:latin typeface="Century Gothic" pitchFamily="34" charset="0"/>
                <a:cs typeface="Century Gothic" pitchFamily="34" charset="0"/>
              </a:rPr>
              <a:t>GL Account Type Utility – </a:t>
            </a:r>
            <a:r>
              <a:rPr lang="en-US" sz="2000" smtClean="0">
                <a:solidFill>
                  <a:srgbClr val="B2B2B2"/>
                </a:solidFill>
                <a:latin typeface="Century Gothic" pitchFamily="34" charset="0"/>
                <a:cs typeface="Century Gothic" pitchFamily="34" charset="0"/>
              </a:rPr>
              <a:t>Report mode</a:t>
            </a:r>
            <a:endParaRPr lang="en-US" sz="2400" smtClean="0">
              <a:solidFill>
                <a:srgbClr val="B2B2B2"/>
              </a:solidFill>
              <a:latin typeface="Century Gothic" pitchFamily="34" charset="0"/>
              <a:cs typeface="Century Gothic" pitchFamily="34" charset="0"/>
            </a:endParaRPr>
          </a:p>
          <a:p>
            <a:pPr eaLnBrk="1" hangingPunct="1">
              <a:spcAft>
                <a:spcPct val="25000"/>
              </a:spcAft>
            </a:pPr>
            <a:r>
              <a:rPr lang="en-US" sz="2400" smtClean="0">
                <a:solidFill>
                  <a:srgbClr val="B2B2B2"/>
                </a:solidFill>
                <a:latin typeface="Century Gothic" pitchFamily="34" charset="0"/>
                <a:cs typeface="Century Gothic" pitchFamily="34" charset="0"/>
              </a:rPr>
              <a:t>Process pending transactions</a:t>
            </a:r>
          </a:p>
          <a:p>
            <a:pPr eaLnBrk="1" hangingPunct="1">
              <a:spcAft>
                <a:spcPct val="25000"/>
              </a:spcAft>
            </a:pPr>
            <a:r>
              <a:rPr lang="en-US" sz="2400" smtClean="0">
                <a:solidFill>
                  <a:srgbClr val="B2B2B2"/>
                </a:solidFill>
                <a:latin typeface="Century Gothic" pitchFamily="34" charset="0"/>
                <a:cs typeface="Century Gothic" pitchFamily="34" charset="0"/>
              </a:rPr>
              <a:t>Close database to users</a:t>
            </a:r>
          </a:p>
          <a:p>
            <a:pPr eaLnBrk="1" hangingPunct="1">
              <a:spcAft>
                <a:spcPct val="25000"/>
              </a:spcAft>
            </a:pPr>
            <a:r>
              <a:rPr lang="en-US" sz="2400" smtClean="0">
                <a:solidFill>
                  <a:srgbClr val="B2B2B2"/>
                </a:solidFill>
                <a:latin typeface="Century Gothic" pitchFamily="34" charset="0"/>
                <a:cs typeface="Century Gothic" pitchFamily="34" charset="0"/>
              </a:rPr>
              <a:t>Rerun GL Account Type Utility </a:t>
            </a:r>
            <a:r>
              <a:rPr lang="en-US" sz="2000" smtClean="0">
                <a:solidFill>
                  <a:srgbClr val="B2B2B2"/>
                </a:solidFill>
                <a:latin typeface="Century Gothic" pitchFamily="34" charset="0"/>
                <a:cs typeface="Century Gothic" pitchFamily="34" charset="0"/>
              </a:rPr>
              <a:t>– Update mode</a:t>
            </a:r>
          </a:p>
          <a:p>
            <a:pPr eaLnBrk="1" hangingPunct="1">
              <a:spcAft>
                <a:spcPct val="25000"/>
              </a:spcAft>
            </a:pPr>
            <a:r>
              <a:rPr lang="en-US" sz="2400" smtClean="0">
                <a:solidFill>
                  <a:srgbClr val="B2B2B2"/>
                </a:solidFill>
                <a:latin typeface="Century Gothic" pitchFamily="34" charset="0"/>
                <a:cs typeface="Century Gothic" pitchFamily="34" charset="0"/>
              </a:rPr>
              <a:t>Converted GL Account Definitions Report </a:t>
            </a:r>
            <a:r>
              <a:rPr lang="en-US" sz="2000" smtClean="0">
                <a:solidFill>
                  <a:srgbClr val="B2B2B2"/>
                </a:solidFill>
                <a:latin typeface="Century Gothic" pitchFamily="34" charset="0"/>
                <a:cs typeface="Century Gothic" pitchFamily="34" charset="0"/>
              </a:rPr>
              <a:t>(optional)</a:t>
            </a:r>
          </a:p>
          <a:p>
            <a:pPr eaLnBrk="1" hangingPunct="1">
              <a:spcAft>
                <a:spcPct val="25000"/>
              </a:spcAft>
            </a:pPr>
            <a:r>
              <a:rPr lang="en-US" sz="2400" b="1" smtClean="0">
                <a:latin typeface="Century Gothic" pitchFamily="34" charset="0"/>
                <a:cs typeface="Century Gothic" pitchFamily="34" charset="0"/>
              </a:rPr>
              <a:t>Pre-conversion Integrity Report</a:t>
            </a:r>
            <a:endParaRPr lang="en-US" sz="2000" b="1"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3" name="Rectangle 3"/>
          <p:cNvSpPr>
            <a:spLocks noGrp="1" noChangeArrowheads="1"/>
          </p:cNvSpPr>
          <p:nvPr>
            <p:ph type="body" idx="4294967295"/>
          </p:nvPr>
        </p:nvSpPr>
        <p:spPr>
          <a:xfrm>
            <a:off x="409575" y="1076325"/>
            <a:ext cx="8602663" cy="5241925"/>
          </a:xfrm>
        </p:spPr>
        <p:txBody>
          <a:bodyPr tIns="91440" bIns="91440"/>
          <a:lstStyle/>
          <a:p>
            <a:pPr eaLnBrk="1" hangingPunct="1">
              <a:lnSpc>
                <a:spcPct val="85000"/>
              </a:lnSpc>
              <a:spcBef>
                <a:spcPct val="25000"/>
              </a:spcBef>
              <a:spcAft>
                <a:spcPct val="25000"/>
              </a:spcAft>
            </a:pPr>
            <a:r>
              <a:rPr lang="en-US" sz="2400" smtClean="0">
                <a:latin typeface="Century Gothic" pitchFamily="34" charset="0"/>
                <a:cs typeface="Century Gothic" pitchFamily="34" charset="0"/>
              </a:rPr>
              <a:t>This report assesses the status of financial transaction data before conversion. It reports AR, AP and GL transaction integrity information in a single report. </a:t>
            </a:r>
            <a:br>
              <a:rPr lang="en-US" sz="2400" smtClean="0">
                <a:latin typeface="Century Gothic" pitchFamily="34" charset="0"/>
                <a:cs typeface="Century Gothic" pitchFamily="34" charset="0"/>
              </a:rPr>
            </a:br>
            <a:r>
              <a:rPr lang="en-US" sz="2400" smtClean="0">
                <a:latin typeface="Century Gothic" pitchFamily="34" charset="0"/>
                <a:cs typeface="Century Gothic" pitchFamily="34" charset="0"/>
              </a:rPr>
              <a:t/>
            </a:r>
            <a:br>
              <a:rPr lang="en-US" sz="2400" smtClean="0">
                <a:latin typeface="Century Gothic" pitchFamily="34" charset="0"/>
                <a:cs typeface="Century Gothic" pitchFamily="34" charset="0"/>
              </a:rPr>
            </a:br>
            <a:r>
              <a:rPr lang="en-US" sz="2400" smtClean="0">
                <a:latin typeface="Century Gothic" pitchFamily="34" charset="0"/>
                <a:cs typeface="Century Gothic" pitchFamily="34" charset="0"/>
              </a:rPr>
              <a:t>Inconsistencies are highlighted that you have the option correcting before conversion. If you make corrections, you should rerun this report should to capture an accurate pre-conversion snapshot.</a:t>
            </a:r>
          </a:p>
          <a:p>
            <a:pPr eaLnBrk="1" hangingPunct="1">
              <a:lnSpc>
                <a:spcPct val="85000"/>
              </a:lnSpc>
              <a:spcBef>
                <a:spcPct val="25000"/>
              </a:spcBef>
              <a:spcAft>
                <a:spcPct val="25000"/>
              </a:spcAft>
            </a:pPr>
            <a:r>
              <a:rPr lang="en-US" sz="2400" smtClean="0">
                <a:latin typeface="Century Gothic" pitchFamily="34" charset="0"/>
                <a:cs typeface="Century Gothic" pitchFamily="34" charset="0"/>
              </a:rPr>
              <a:t>You can rerun this report can multiple times as needed</a:t>
            </a:r>
          </a:p>
          <a:p>
            <a:pPr eaLnBrk="1" hangingPunct="1">
              <a:lnSpc>
                <a:spcPct val="85000"/>
              </a:lnSpc>
              <a:spcBef>
                <a:spcPct val="25000"/>
              </a:spcBef>
              <a:spcAft>
                <a:spcPct val="25000"/>
              </a:spcAft>
            </a:pPr>
            <a:r>
              <a:rPr lang="en-US" sz="2400" smtClean="0">
                <a:latin typeface="Century Gothic" pitchFamily="34" charset="0"/>
                <a:cs typeface="Century Gothic" pitchFamily="34" charset="0"/>
              </a:rPr>
              <a:t>For eB2.1 and above, including Standard Edition, one execution processes all active domains.</a:t>
            </a:r>
          </a:p>
          <a:p>
            <a:pPr eaLnBrk="1" hangingPunct="1">
              <a:lnSpc>
                <a:spcPct val="85000"/>
              </a:lnSpc>
              <a:spcBef>
                <a:spcPct val="25000"/>
              </a:spcBef>
              <a:spcAft>
                <a:spcPct val="25000"/>
              </a:spcAft>
            </a:pPr>
            <a:r>
              <a:rPr lang="en-US" sz="2400" smtClean="0">
                <a:latin typeface="Century Gothic" pitchFamily="34" charset="0"/>
                <a:cs typeface="Century Gothic" pitchFamily="34" charset="0"/>
              </a:rPr>
              <a:t>Type gpinckrp.p at any MFG/PRO menu command line</a:t>
            </a:r>
          </a:p>
        </p:txBody>
      </p:sp>
      <p:sp>
        <p:nvSpPr>
          <p:cNvPr id="161794" name="Rectangle 4"/>
          <p:cNvSpPr>
            <a:spLocks noChangeArrowheads="1"/>
          </p:cNvSpPr>
          <p:nvPr/>
        </p:nvSpPr>
        <p:spPr bwMode="auto">
          <a:xfrm>
            <a:off x="361950" y="333375"/>
            <a:ext cx="7315200" cy="533400"/>
          </a:xfrm>
          <a:prstGeom prst="rect">
            <a:avLst/>
          </a:prstGeom>
          <a:noFill/>
          <a:ln w="9525">
            <a:noFill/>
            <a:miter lim="800000"/>
            <a:headEnd/>
            <a:tailEnd/>
          </a:ln>
        </p:spPr>
        <p:txBody>
          <a:bodyPr anchor="b"/>
          <a:lstStyle/>
          <a:p>
            <a:pPr defTabSz="914400">
              <a:lnSpc>
                <a:spcPct val="90000"/>
              </a:lnSpc>
            </a:pPr>
            <a:r>
              <a:rPr lang="en-US" sz="3200" b="1">
                <a:latin typeface="Tahoma" pitchFamily="34" charset="0"/>
              </a:rPr>
              <a:t>Pre-conversion Integrity Report</a:t>
            </a: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1" name="Rectangle 2"/>
          <p:cNvSpPr>
            <a:spLocks noGrp="1" noChangeArrowheads="1"/>
          </p:cNvSpPr>
          <p:nvPr>
            <p:ph type="title" idx="4294967295"/>
          </p:nvPr>
        </p:nvSpPr>
        <p:spPr>
          <a:xfrm>
            <a:off x="390525" y="247650"/>
            <a:ext cx="7543800" cy="533400"/>
          </a:xfrm>
        </p:spPr>
        <p:txBody>
          <a:bodyPr anchor="b"/>
          <a:lstStyle/>
          <a:p>
            <a:pPr eaLnBrk="1" hangingPunct="1"/>
            <a:r>
              <a:rPr lang="en-US" sz="2800" smtClean="0">
                <a:solidFill>
                  <a:schemeClr val="tx1"/>
                </a:solidFill>
                <a:latin typeface="Century Gothic" pitchFamily="34" charset="0"/>
                <a:cs typeface="Century Gothic" pitchFamily="34" charset="0"/>
              </a:rPr>
              <a:t>Pre-conversion Integrity Report</a:t>
            </a:r>
          </a:p>
        </p:txBody>
      </p:sp>
      <p:pic>
        <p:nvPicPr>
          <p:cNvPr id="163842" name="Picture 3"/>
          <p:cNvPicPr>
            <a:picLocks noChangeAspect="1" noChangeArrowheads="1"/>
          </p:cNvPicPr>
          <p:nvPr/>
        </p:nvPicPr>
        <p:blipFill>
          <a:blip r:embed="rId3"/>
          <a:srcRect/>
          <a:stretch>
            <a:fillRect/>
          </a:stretch>
        </p:blipFill>
        <p:spPr bwMode="auto">
          <a:xfrm>
            <a:off x="762000" y="923925"/>
            <a:ext cx="7591425" cy="1647825"/>
          </a:xfrm>
          <a:prstGeom prst="rect">
            <a:avLst/>
          </a:prstGeom>
          <a:noFill/>
          <a:ln w="9525" algn="ctr">
            <a:noFill/>
            <a:miter lim="800000"/>
            <a:headEnd/>
            <a:tailEnd/>
          </a:ln>
        </p:spPr>
      </p:pic>
      <p:sp>
        <p:nvSpPr>
          <p:cNvPr id="163843" name="Rectangle 4"/>
          <p:cNvSpPr>
            <a:spLocks noGrp="1" noChangeArrowheads="1"/>
          </p:cNvSpPr>
          <p:nvPr>
            <p:ph type="body" idx="4294967295"/>
          </p:nvPr>
        </p:nvSpPr>
        <p:spPr>
          <a:xfrm>
            <a:off x="457200" y="2681288"/>
            <a:ext cx="8535988" cy="3687762"/>
          </a:xfrm>
        </p:spPr>
        <p:txBody>
          <a:bodyPr tIns="91440" bIns="91440"/>
          <a:lstStyle/>
          <a:p>
            <a:pPr eaLnBrk="1" hangingPunct="1">
              <a:lnSpc>
                <a:spcPct val="70000"/>
              </a:lnSpc>
              <a:spcAft>
                <a:spcPct val="25000"/>
              </a:spcAft>
            </a:pPr>
            <a:r>
              <a:rPr lang="en-US" sz="2400" smtClean="0">
                <a:latin typeface="Century Gothic" pitchFamily="34" charset="0"/>
                <a:cs typeface="Century Gothic" pitchFamily="34" charset="0"/>
              </a:rPr>
              <a:t>Building integrity check records will store data in the database for the current report execution. This allows for reproduction of the report with the same information at a later time.</a:t>
            </a:r>
          </a:p>
          <a:p>
            <a:pPr eaLnBrk="1" hangingPunct="1">
              <a:lnSpc>
                <a:spcPct val="70000"/>
              </a:lnSpc>
              <a:spcAft>
                <a:spcPct val="25000"/>
              </a:spcAft>
            </a:pPr>
            <a:r>
              <a:rPr lang="en-US" sz="2400" smtClean="0">
                <a:latin typeface="Century Gothic" pitchFamily="34" charset="0"/>
                <a:cs typeface="Century Gothic" pitchFamily="34" charset="0"/>
              </a:rPr>
              <a:t>Report integrity check records displays the information collected during the Build step</a:t>
            </a:r>
          </a:p>
          <a:p>
            <a:pPr eaLnBrk="1" hangingPunct="1">
              <a:lnSpc>
                <a:spcPct val="70000"/>
              </a:lnSpc>
              <a:spcAft>
                <a:spcPct val="25000"/>
              </a:spcAft>
            </a:pPr>
            <a:r>
              <a:rPr lang="en-US" sz="2400" smtClean="0">
                <a:latin typeface="Century Gothic" pitchFamily="34" charset="0"/>
                <a:cs typeface="Century Gothic" pitchFamily="34" charset="0"/>
              </a:rPr>
              <a:t>If the current status of the database is required, set Build Integrity Reports to Yes.</a:t>
            </a:r>
          </a:p>
          <a:p>
            <a:pPr eaLnBrk="1" hangingPunct="1">
              <a:lnSpc>
                <a:spcPct val="70000"/>
              </a:lnSpc>
              <a:spcAft>
                <a:spcPct val="20000"/>
              </a:spcAft>
            </a:pPr>
            <a:r>
              <a:rPr lang="en-US" altLang="zh-CN" sz="2400" smtClean="0">
                <a:latin typeface="Century Gothic" pitchFamily="34" charset="0"/>
                <a:ea typeface="SimSun" pitchFamily="2" charset="-122"/>
              </a:rPr>
              <a:t>Report output filename is</a:t>
            </a:r>
            <a:br>
              <a:rPr lang="en-US" altLang="zh-CN" sz="2400" smtClean="0">
                <a:latin typeface="Century Gothic" pitchFamily="34" charset="0"/>
                <a:ea typeface="SimSun" pitchFamily="2" charset="-122"/>
              </a:rPr>
            </a:br>
            <a:r>
              <a:rPr lang="en-US" altLang="zh-CN" sz="2000" smtClean="0">
                <a:latin typeface="Century Gothic" pitchFamily="34" charset="0"/>
                <a:ea typeface="SimSun" pitchFamily="2" charset="-122"/>
              </a:rPr>
              <a:t>gpinckrp-</a:t>
            </a:r>
            <a:r>
              <a:rPr lang="en-US" altLang="zh-CN" sz="2000" smtClean="0">
                <a:solidFill>
                  <a:srgbClr val="4173BD"/>
                </a:solidFill>
                <a:latin typeface="Century Gothic" pitchFamily="34" charset="0"/>
                <a:ea typeface="SimSun" pitchFamily="2" charset="-122"/>
              </a:rPr>
              <a:t>dtl</a:t>
            </a:r>
            <a:r>
              <a:rPr lang="en-US" altLang="zh-CN" sz="2000" smtClean="0">
                <a:latin typeface="Century Gothic" pitchFamily="34" charset="0"/>
                <a:ea typeface="SimSun" pitchFamily="2" charset="-122"/>
              </a:rPr>
              <a:t>-&lt;</a:t>
            </a:r>
            <a:r>
              <a:rPr lang="en-US" altLang="zh-CN" sz="2000" i="1" smtClean="0">
                <a:latin typeface="Century Gothic" pitchFamily="34" charset="0"/>
                <a:ea typeface="SimSun" pitchFamily="2" charset="-122"/>
              </a:rPr>
              <a:t>dbname&gt;-</a:t>
            </a:r>
            <a:r>
              <a:rPr lang="en-US" altLang="zh-CN" sz="2000" smtClean="0">
                <a:latin typeface="Century Gothic" pitchFamily="34" charset="0"/>
                <a:ea typeface="SimSun" pitchFamily="2" charset="-122"/>
              </a:rPr>
              <a:t>&lt;</a:t>
            </a:r>
            <a:r>
              <a:rPr lang="en-US" altLang="zh-CN" sz="2000" i="1" smtClean="0">
                <a:latin typeface="Century Gothic" pitchFamily="34" charset="0"/>
                <a:ea typeface="SimSun" pitchFamily="2" charset="-122"/>
              </a:rPr>
              <a:t>date&gt;_&lt;time</a:t>
            </a:r>
            <a:r>
              <a:rPr lang="en-US" altLang="zh-CN" sz="2000" smtClean="0">
                <a:latin typeface="Century Gothic" pitchFamily="34" charset="0"/>
                <a:ea typeface="SimSun" pitchFamily="2" charset="-122"/>
              </a:rPr>
              <a:t>&gt;.prn       or</a:t>
            </a:r>
            <a:br>
              <a:rPr lang="en-US" altLang="zh-CN" sz="2000" smtClean="0">
                <a:latin typeface="Century Gothic" pitchFamily="34" charset="0"/>
                <a:ea typeface="SimSun" pitchFamily="2" charset="-122"/>
              </a:rPr>
            </a:br>
            <a:r>
              <a:rPr lang="en-US" altLang="zh-CN" sz="2000" smtClean="0">
                <a:latin typeface="Century Gothic" pitchFamily="34" charset="0"/>
                <a:ea typeface="SimSun" pitchFamily="2" charset="-122"/>
              </a:rPr>
              <a:t>gpinckrp-</a:t>
            </a:r>
            <a:r>
              <a:rPr lang="en-US" altLang="zh-CN" sz="2000" smtClean="0">
                <a:solidFill>
                  <a:srgbClr val="4173BD"/>
                </a:solidFill>
                <a:latin typeface="Century Gothic" pitchFamily="34" charset="0"/>
                <a:ea typeface="SimSun" pitchFamily="2" charset="-122"/>
              </a:rPr>
              <a:t>sum</a:t>
            </a:r>
            <a:r>
              <a:rPr lang="en-US" altLang="zh-CN" sz="2000" smtClean="0">
                <a:latin typeface="Century Gothic" pitchFamily="34" charset="0"/>
                <a:ea typeface="SimSun" pitchFamily="2" charset="-122"/>
              </a:rPr>
              <a:t>-&lt;</a:t>
            </a:r>
            <a:r>
              <a:rPr lang="en-US" altLang="zh-CN" sz="2000" i="1" smtClean="0">
                <a:latin typeface="Century Gothic" pitchFamily="34" charset="0"/>
                <a:ea typeface="SimSun" pitchFamily="2" charset="-122"/>
              </a:rPr>
              <a:t>dbname&gt;-</a:t>
            </a:r>
            <a:r>
              <a:rPr lang="en-US" altLang="zh-CN" sz="2000" smtClean="0">
                <a:latin typeface="Century Gothic" pitchFamily="34" charset="0"/>
                <a:ea typeface="SimSun" pitchFamily="2" charset="-122"/>
              </a:rPr>
              <a:t>&lt;</a:t>
            </a:r>
            <a:r>
              <a:rPr lang="en-US" altLang="zh-CN" sz="2000" i="1" smtClean="0">
                <a:latin typeface="Century Gothic" pitchFamily="34" charset="0"/>
                <a:ea typeface="SimSun" pitchFamily="2" charset="-122"/>
              </a:rPr>
              <a:t>date&gt;_&lt;time</a:t>
            </a:r>
            <a:r>
              <a:rPr lang="en-US" altLang="zh-CN" sz="2000" smtClean="0">
                <a:latin typeface="Century Gothic" pitchFamily="34" charset="0"/>
                <a:ea typeface="SimSun" pitchFamily="2" charset="-122"/>
              </a:rPr>
              <a:t>&gt;.prn</a:t>
            </a:r>
          </a:p>
          <a:p>
            <a:pPr eaLnBrk="1" hangingPunct="1">
              <a:lnSpc>
                <a:spcPct val="70000"/>
              </a:lnSpc>
              <a:spcAft>
                <a:spcPct val="25000"/>
              </a:spcAft>
            </a:pPr>
            <a:endParaRPr lang="en-US" sz="2400"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89" name="Rectangle 3"/>
          <p:cNvSpPr>
            <a:spLocks noGrp="1" noChangeArrowheads="1"/>
          </p:cNvSpPr>
          <p:nvPr>
            <p:ph type="body" idx="4294967295"/>
          </p:nvPr>
        </p:nvSpPr>
        <p:spPr>
          <a:xfrm>
            <a:off x="381000" y="914400"/>
            <a:ext cx="8458200" cy="5486400"/>
          </a:xfrm>
        </p:spPr>
        <p:txBody>
          <a:bodyPr tIns="91440" bIns="91440"/>
          <a:lstStyle/>
          <a:p>
            <a:pPr eaLnBrk="1" hangingPunct="1">
              <a:lnSpc>
                <a:spcPct val="95000"/>
              </a:lnSpc>
              <a:spcAft>
                <a:spcPct val="20000"/>
              </a:spcAft>
            </a:pPr>
            <a:r>
              <a:rPr lang="en-US" sz="2200" smtClean="0">
                <a:latin typeface="Century Gothic" pitchFamily="34" charset="0"/>
                <a:cs typeface="Century Gothic" pitchFamily="34" charset="0"/>
              </a:rPr>
              <a:t>Compares sum of open AP records by account to sum of corresponding GL amounts for each AP account, reporting any differences in local or transaction currency amounts.</a:t>
            </a:r>
          </a:p>
          <a:p>
            <a:pPr eaLnBrk="1" hangingPunct="1">
              <a:lnSpc>
                <a:spcPct val="95000"/>
              </a:lnSpc>
              <a:spcAft>
                <a:spcPct val="20000"/>
              </a:spcAft>
            </a:pPr>
            <a:r>
              <a:rPr lang="en-US" altLang="zh-CN" sz="2200" smtClean="0">
                <a:latin typeface="Century Gothic" pitchFamily="34" charset="0"/>
                <a:ea typeface="SimSun" pitchFamily="2" charset="-122"/>
              </a:rPr>
              <a:t>Reports the total amount of all non-AP transactions posted against an AP Control Account</a:t>
            </a:r>
          </a:p>
          <a:p>
            <a:pPr eaLnBrk="1" hangingPunct="1">
              <a:lnSpc>
                <a:spcPct val="95000"/>
              </a:lnSpc>
              <a:spcAft>
                <a:spcPct val="20000"/>
              </a:spcAft>
            </a:pPr>
            <a:r>
              <a:rPr lang="en-US" altLang="zh-CN" sz="2200" smtClean="0">
                <a:latin typeface="Century Gothic" pitchFamily="34" charset="0"/>
                <a:ea typeface="SimSun" pitchFamily="2" charset="-122"/>
              </a:rPr>
              <a:t>Compares the balance of open AP vouchers by supplier to the supplier’s open balance in Supplier Activity Inquiry, reporting any differences.</a:t>
            </a:r>
          </a:p>
          <a:p>
            <a:pPr eaLnBrk="1" hangingPunct="1">
              <a:lnSpc>
                <a:spcPct val="95000"/>
              </a:lnSpc>
              <a:spcAft>
                <a:spcPct val="20000"/>
              </a:spcAft>
            </a:pPr>
            <a:r>
              <a:rPr lang="en-US" altLang="zh-CN" sz="2200" smtClean="0">
                <a:latin typeface="Century Gothic" pitchFamily="34" charset="0"/>
                <a:ea typeface="SimSun" pitchFamily="2" charset="-122"/>
              </a:rPr>
              <a:t>Optionally, run Adjust Supplier Balance Utility (36.25.4 – utvdbal.p) to adjust</a:t>
            </a:r>
            <a:r>
              <a:rPr lang="en-US" sz="2200" smtClean="0">
                <a:latin typeface="Century Gothic" pitchFamily="34" charset="0"/>
                <a:cs typeface="Century Gothic" pitchFamily="34" charset="0"/>
              </a:rPr>
              <a:t> the supplier’s balance</a:t>
            </a:r>
            <a:r>
              <a:rPr lang="en-US" altLang="zh-CN" sz="2200" smtClean="0">
                <a:latin typeface="Century Gothic" pitchFamily="34" charset="0"/>
                <a:ea typeface="SimSun" pitchFamily="2" charset="-122"/>
              </a:rPr>
              <a:t>.</a:t>
            </a:r>
          </a:p>
          <a:p>
            <a:pPr eaLnBrk="1" hangingPunct="1">
              <a:lnSpc>
                <a:spcPct val="95000"/>
              </a:lnSpc>
              <a:spcAft>
                <a:spcPct val="20000"/>
              </a:spcAft>
            </a:pPr>
            <a:r>
              <a:rPr lang="en-US" altLang="zh-CN" sz="2200" smtClean="0">
                <a:latin typeface="Century Gothic" pitchFamily="34" charset="0"/>
                <a:ea typeface="SimSun" pitchFamily="2" charset="-122"/>
              </a:rPr>
              <a:t>Reports any vouchers where the referenced supplier no longer exists</a:t>
            </a:r>
          </a:p>
          <a:p>
            <a:pPr eaLnBrk="1" hangingPunct="1">
              <a:lnSpc>
                <a:spcPct val="95000"/>
              </a:lnSpc>
              <a:spcAft>
                <a:spcPct val="20000"/>
              </a:spcAft>
            </a:pPr>
            <a:r>
              <a:rPr lang="en-US" altLang="zh-CN" sz="2200" smtClean="0">
                <a:latin typeface="Century Gothic" pitchFamily="34" charset="0"/>
                <a:ea typeface="SimSun" pitchFamily="2" charset="-122"/>
              </a:rPr>
              <a:t>Reports any voucher that is missing detail line information</a:t>
            </a:r>
          </a:p>
        </p:txBody>
      </p:sp>
      <p:sp>
        <p:nvSpPr>
          <p:cNvPr id="165890" name="Rectangle 4"/>
          <p:cNvSpPr>
            <a:spLocks noChangeArrowheads="1"/>
          </p:cNvSpPr>
          <p:nvPr/>
        </p:nvSpPr>
        <p:spPr bwMode="auto">
          <a:xfrm>
            <a:off x="381000" y="323850"/>
            <a:ext cx="6858000" cy="533400"/>
          </a:xfrm>
          <a:prstGeom prst="rect">
            <a:avLst/>
          </a:prstGeom>
          <a:noFill/>
          <a:ln w="9525">
            <a:noFill/>
            <a:miter lim="800000"/>
            <a:headEnd/>
            <a:tailEnd/>
          </a:ln>
        </p:spPr>
        <p:txBody>
          <a:bodyPr anchor="b"/>
          <a:lstStyle/>
          <a:p>
            <a:pPr defTabSz="914400">
              <a:lnSpc>
                <a:spcPct val="90000"/>
              </a:lnSpc>
            </a:pPr>
            <a:r>
              <a:rPr lang="en-US" sz="3200" b="1">
                <a:latin typeface="Tahoma" pitchFamily="34" charset="0"/>
              </a:rPr>
              <a:t>AP Transaction Integrity</a:t>
            </a: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7" name="Rectangle 2"/>
          <p:cNvSpPr>
            <a:spLocks noGrp="1" noChangeArrowheads="1"/>
          </p:cNvSpPr>
          <p:nvPr>
            <p:ph type="title" idx="4294967295"/>
          </p:nvPr>
        </p:nvSpPr>
        <p:spPr>
          <a:xfrm>
            <a:off x="381000" y="249238"/>
            <a:ext cx="6858000" cy="533400"/>
          </a:xfrm>
        </p:spPr>
        <p:txBody>
          <a:bodyPr anchor="b"/>
          <a:lstStyle/>
          <a:p>
            <a:pPr eaLnBrk="1" hangingPunct="1"/>
            <a:r>
              <a:rPr lang="en-US" smtClean="0">
                <a:solidFill>
                  <a:schemeClr val="tx1"/>
                </a:solidFill>
                <a:latin typeface="Century Gothic" pitchFamily="34" charset="0"/>
                <a:cs typeface="Century Gothic" pitchFamily="34" charset="0"/>
              </a:rPr>
              <a:t>AR Transaction Integrity</a:t>
            </a:r>
          </a:p>
        </p:txBody>
      </p:sp>
      <p:sp>
        <p:nvSpPr>
          <p:cNvPr id="167938" name="Rectangle 3"/>
          <p:cNvSpPr>
            <a:spLocks noGrp="1" noChangeArrowheads="1"/>
          </p:cNvSpPr>
          <p:nvPr>
            <p:ph type="body" idx="4294967295"/>
          </p:nvPr>
        </p:nvSpPr>
        <p:spPr>
          <a:xfrm>
            <a:off x="390525" y="876300"/>
            <a:ext cx="8753475" cy="5270500"/>
          </a:xfrm>
        </p:spPr>
        <p:txBody>
          <a:bodyPr tIns="91440" bIns="91440"/>
          <a:lstStyle/>
          <a:p>
            <a:pPr marL="533400" indent="-533400" defTabSz="914400" eaLnBrk="1" hangingPunct="1">
              <a:lnSpc>
                <a:spcPct val="75000"/>
              </a:lnSpc>
              <a:spcAft>
                <a:spcPct val="20000"/>
              </a:spcAft>
            </a:pPr>
            <a:r>
              <a:rPr lang="en-US" sz="2400" smtClean="0">
                <a:latin typeface="Century Gothic" pitchFamily="34" charset="0"/>
                <a:cs typeface="Century Gothic" pitchFamily="34" charset="0"/>
              </a:rPr>
              <a:t>Compares sum of open AR records by account to sum of corresponding GL amounts for each AR account, reporting any differences in local or transaction currency amounts.</a:t>
            </a:r>
          </a:p>
          <a:p>
            <a:pPr marL="533400" indent="-533400" defTabSz="914400" eaLnBrk="1" hangingPunct="1">
              <a:lnSpc>
                <a:spcPct val="75000"/>
              </a:lnSpc>
              <a:spcAft>
                <a:spcPct val="20000"/>
              </a:spcAft>
            </a:pPr>
            <a:r>
              <a:rPr lang="en-US" altLang="zh-CN" sz="2400" smtClean="0">
                <a:latin typeface="Century Gothic" pitchFamily="34" charset="0"/>
                <a:ea typeface="SimSun" pitchFamily="2" charset="-122"/>
              </a:rPr>
              <a:t>Compares the balance of open AR invoices and unapplied payments by customer to the customer’s open balance in Customer Maintenance, reporting any differences.</a:t>
            </a:r>
          </a:p>
          <a:p>
            <a:pPr marL="533400" indent="-533400" defTabSz="914400" eaLnBrk="1" hangingPunct="1">
              <a:lnSpc>
                <a:spcPct val="75000"/>
              </a:lnSpc>
              <a:spcAft>
                <a:spcPct val="20000"/>
              </a:spcAft>
            </a:pPr>
            <a:r>
              <a:rPr lang="en-US" altLang="zh-CN" sz="2400" smtClean="0">
                <a:latin typeface="Century Gothic" pitchFamily="34" charset="0"/>
                <a:ea typeface="SimSun" pitchFamily="2" charset="-122"/>
              </a:rPr>
              <a:t>Optionally, run Adjust Customer Balance Utility (36.25.5 – utcsbal.p) to adjust</a:t>
            </a:r>
            <a:r>
              <a:rPr lang="en-US" sz="2400" smtClean="0">
                <a:latin typeface="Century Gothic" pitchFamily="34" charset="0"/>
                <a:cs typeface="Century Gothic" pitchFamily="34" charset="0"/>
              </a:rPr>
              <a:t> the customer’s balance</a:t>
            </a:r>
            <a:r>
              <a:rPr lang="en-US" altLang="zh-CN" sz="2400" smtClean="0">
                <a:latin typeface="Century Gothic" pitchFamily="34" charset="0"/>
                <a:ea typeface="SimSun" pitchFamily="2" charset="-122"/>
              </a:rPr>
              <a:t>.</a:t>
            </a:r>
          </a:p>
          <a:p>
            <a:pPr marL="533400" indent="-533400" defTabSz="914400" eaLnBrk="1" hangingPunct="1">
              <a:lnSpc>
                <a:spcPct val="75000"/>
              </a:lnSpc>
              <a:spcAft>
                <a:spcPct val="20000"/>
              </a:spcAft>
            </a:pPr>
            <a:r>
              <a:rPr lang="en-US" altLang="zh-CN" sz="2400" smtClean="0">
                <a:latin typeface="Century Gothic" pitchFamily="34" charset="0"/>
                <a:ea typeface="SimSun" pitchFamily="2" charset="-122"/>
              </a:rPr>
              <a:t>Reports the total amount of all non-AR transactions posted against an AR Control Account</a:t>
            </a:r>
          </a:p>
          <a:p>
            <a:pPr marL="533400" indent="-533400" defTabSz="914400" eaLnBrk="1" hangingPunct="1">
              <a:lnSpc>
                <a:spcPct val="75000"/>
              </a:lnSpc>
              <a:spcAft>
                <a:spcPct val="20000"/>
              </a:spcAft>
            </a:pPr>
            <a:r>
              <a:rPr lang="en-US" altLang="zh-CN" sz="2400" smtClean="0">
                <a:latin typeface="Century Gothic" pitchFamily="34" charset="0"/>
                <a:ea typeface="SimSun" pitchFamily="2" charset="-122"/>
              </a:rPr>
              <a:t>Reports any invoices where the referenced customer no longer exists</a:t>
            </a:r>
          </a:p>
          <a:p>
            <a:pPr marL="533400" indent="-533400" defTabSz="914400" eaLnBrk="1" hangingPunct="1">
              <a:lnSpc>
                <a:spcPct val="75000"/>
              </a:lnSpc>
              <a:spcAft>
                <a:spcPct val="20000"/>
              </a:spcAft>
            </a:pPr>
            <a:r>
              <a:rPr lang="en-US" altLang="zh-CN" sz="2400" smtClean="0">
                <a:latin typeface="Century Gothic" pitchFamily="34" charset="0"/>
                <a:ea typeface="SimSun" pitchFamily="2" charset="-122"/>
              </a:rPr>
              <a:t>Reports any invoice that is missing detail line information</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idx="4294967295"/>
          </p:nvPr>
        </p:nvSpPr>
        <p:spPr>
          <a:xfrm>
            <a:off x="352425" y="2667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22530" name="Rectangle 4"/>
          <p:cNvSpPr>
            <a:spLocks noGrp="1" noChangeArrowheads="1"/>
          </p:cNvSpPr>
          <p:nvPr>
            <p:ph type="body" idx="4294967295"/>
          </p:nvPr>
        </p:nvSpPr>
        <p:spPr>
          <a:xfrm>
            <a:off x="381000" y="895350"/>
            <a:ext cx="8534400" cy="5478463"/>
          </a:xfrm>
        </p:spPr>
        <p:txBody>
          <a:bodyPr tIns="91440" bIns="91440"/>
          <a:lstStyle/>
          <a:p>
            <a:pPr eaLnBrk="1" hangingPunct="1">
              <a:lnSpc>
                <a:spcPct val="75000"/>
              </a:lnSpc>
              <a:spcAft>
                <a:spcPct val="25000"/>
              </a:spcAft>
            </a:pPr>
            <a:r>
              <a:rPr lang="en-US" smtClean="0">
                <a:latin typeface="Century Gothic" pitchFamily="34" charset="0"/>
                <a:cs typeface="Century Gothic" pitchFamily="34" charset="0"/>
              </a:rPr>
              <a:t>All pre-conversion reports and utilities run in a character environment only</a:t>
            </a:r>
          </a:p>
          <a:p>
            <a:pPr eaLnBrk="1" hangingPunct="1">
              <a:lnSpc>
                <a:spcPct val="75000"/>
              </a:lnSpc>
              <a:spcAft>
                <a:spcPct val="25000"/>
              </a:spcAft>
            </a:pPr>
            <a:r>
              <a:rPr lang="en-US" smtClean="0">
                <a:latin typeface="Century Gothic" pitchFamily="34" charset="0"/>
                <a:cs typeface="Century Gothic" pitchFamily="34" charset="0"/>
              </a:rPr>
              <a:t>All text is in English; no translations available.</a:t>
            </a:r>
          </a:p>
          <a:p>
            <a:pPr eaLnBrk="1" hangingPunct="1">
              <a:lnSpc>
                <a:spcPct val="75000"/>
              </a:lnSpc>
              <a:spcAft>
                <a:spcPct val="25000"/>
              </a:spcAft>
            </a:pPr>
            <a:r>
              <a:rPr lang="en-US" smtClean="0">
                <a:latin typeface="Century Gothic" pitchFamily="34" charset="0"/>
                <a:cs typeface="Century Gothic" pitchFamily="34" charset="0"/>
              </a:rPr>
              <a:t>Programs do not appear on any menus. Invoke them by typing the program name at any MFG/PRO menu command line.</a:t>
            </a:r>
          </a:p>
          <a:p>
            <a:pPr eaLnBrk="1" hangingPunct="1">
              <a:lnSpc>
                <a:spcPct val="75000"/>
              </a:lnSpc>
              <a:spcAft>
                <a:spcPct val="25000"/>
              </a:spcAft>
            </a:pPr>
            <a:r>
              <a:rPr lang="en-US" smtClean="0">
                <a:latin typeface="Century Gothic" pitchFamily="34" charset="0"/>
                <a:cs typeface="Century Gothic" pitchFamily="34" charset="0"/>
              </a:rPr>
              <a:t>Programs do not support CIM</a:t>
            </a:r>
          </a:p>
          <a:p>
            <a:pPr eaLnBrk="1" hangingPunct="1">
              <a:lnSpc>
                <a:spcPct val="75000"/>
              </a:lnSpc>
              <a:spcAft>
                <a:spcPct val="25000"/>
              </a:spcAft>
            </a:pPr>
            <a:r>
              <a:rPr lang="en-US" smtClean="0">
                <a:latin typeface="Century Gothic" pitchFamily="34" charset="0"/>
                <a:cs typeface="Century Gothic" pitchFamily="34" charset="0"/>
              </a:rPr>
              <a:t>You cannot run programs in batch mode </a:t>
            </a:r>
          </a:p>
          <a:p>
            <a:pPr eaLnBrk="1" hangingPunct="1">
              <a:lnSpc>
                <a:spcPct val="75000"/>
              </a:lnSpc>
              <a:spcAft>
                <a:spcPct val="25000"/>
              </a:spcAft>
            </a:pPr>
            <a:r>
              <a:rPr lang="en-US" smtClean="0">
                <a:latin typeface="Century Gothic" pitchFamily="34" charset="0"/>
                <a:cs typeface="Century Gothic" pitchFamily="34" charset="0"/>
              </a:rPr>
              <a:t>The source code is version neutral. Supports:</a:t>
            </a:r>
          </a:p>
          <a:p>
            <a:pPr lvl="1" eaLnBrk="1" hangingPunct="1">
              <a:lnSpc>
                <a:spcPct val="75000"/>
              </a:lnSpc>
              <a:spcAft>
                <a:spcPct val="25000"/>
              </a:spcAft>
            </a:pPr>
            <a:r>
              <a:rPr lang="en-US" smtClean="0">
                <a:latin typeface="Century Gothic" pitchFamily="34" charset="0"/>
                <a:cs typeface="Century Gothic" pitchFamily="34" charset="0"/>
              </a:rPr>
              <a:t>MFG/PRO versions 8.6E through QAD Standard Edition</a:t>
            </a:r>
          </a:p>
          <a:p>
            <a:pPr lvl="1" eaLnBrk="1" hangingPunct="1">
              <a:lnSpc>
                <a:spcPct val="75000"/>
              </a:lnSpc>
              <a:spcAft>
                <a:spcPct val="25000"/>
              </a:spcAft>
            </a:pPr>
            <a:r>
              <a:rPr lang="en-US" smtClean="0">
                <a:latin typeface="Century Gothic" pitchFamily="34" charset="0"/>
                <a:cs typeface="Century Gothic" pitchFamily="34" charset="0"/>
              </a:rPr>
              <a:t>Progress versions 8.3e through OpenEdge 10.x or later</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5" name="Rectangle 2"/>
          <p:cNvSpPr>
            <a:spLocks noGrp="1" noChangeArrowheads="1"/>
          </p:cNvSpPr>
          <p:nvPr>
            <p:ph type="body" idx="4294967295"/>
          </p:nvPr>
        </p:nvSpPr>
        <p:spPr/>
        <p:txBody>
          <a:bodyPr tIns="91440" bIns="91440"/>
          <a:lstStyle/>
          <a:p>
            <a:pPr eaLnBrk="1" hangingPunct="1"/>
            <a:endParaRPr lang="en-US" smtClean="0">
              <a:latin typeface="Century Gothic" pitchFamily="34" charset="0"/>
              <a:cs typeface="Century Gothic" pitchFamily="34" charset="0"/>
            </a:endParaRPr>
          </a:p>
          <a:p>
            <a:pPr eaLnBrk="1" hangingPunct="1"/>
            <a:endParaRPr lang="en-US" smtClean="0">
              <a:latin typeface="Century Gothic" pitchFamily="34" charset="0"/>
              <a:cs typeface="Century Gothic" pitchFamily="34" charset="0"/>
            </a:endParaRPr>
          </a:p>
          <a:p>
            <a:pPr eaLnBrk="1" hangingPunct="1"/>
            <a:endParaRPr lang="en-US" smtClean="0">
              <a:latin typeface="Century Gothic" pitchFamily="34" charset="0"/>
              <a:cs typeface="Century Gothic" pitchFamily="34" charset="0"/>
            </a:endParaRPr>
          </a:p>
          <a:p>
            <a:pPr eaLnBrk="1" hangingPunct="1"/>
            <a:endParaRPr lang="en-US" smtClean="0">
              <a:latin typeface="Century Gothic" pitchFamily="34" charset="0"/>
              <a:cs typeface="Century Gothic" pitchFamily="34" charset="0"/>
            </a:endParaRPr>
          </a:p>
          <a:p>
            <a:pPr eaLnBrk="1" hangingPunct="1"/>
            <a:endParaRPr lang="en-US" smtClean="0">
              <a:latin typeface="Century Gothic" pitchFamily="34" charset="0"/>
              <a:cs typeface="Century Gothic" pitchFamily="34" charset="0"/>
            </a:endParaRPr>
          </a:p>
          <a:p>
            <a:pPr eaLnBrk="1" hangingPunct="1"/>
            <a:endParaRPr lang="en-US" smtClean="0">
              <a:latin typeface="Century Gothic" pitchFamily="34" charset="0"/>
              <a:cs typeface="Century Gothic" pitchFamily="34" charset="0"/>
            </a:endParaRPr>
          </a:p>
          <a:p>
            <a:pPr eaLnBrk="1" hangingPunct="1"/>
            <a:endParaRPr lang="en-US" smtClean="0">
              <a:latin typeface="Century Gothic" pitchFamily="34" charset="0"/>
              <a:cs typeface="Century Gothic" pitchFamily="34" charset="0"/>
            </a:endParaRPr>
          </a:p>
        </p:txBody>
      </p:sp>
      <p:sp>
        <p:nvSpPr>
          <p:cNvPr id="169986" name="Rectangle 3"/>
          <p:cNvSpPr>
            <a:spLocks noChangeArrowheads="1"/>
          </p:cNvSpPr>
          <p:nvPr/>
        </p:nvSpPr>
        <p:spPr bwMode="auto">
          <a:xfrm>
            <a:off x="342900" y="314325"/>
            <a:ext cx="6858000" cy="533400"/>
          </a:xfrm>
          <a:prstGeom prst="rect">
            <a:avLst/>
          </a:prstGeom>
          <a:noFill/>
          <a:ln w="9525">
            <a:noFill/>
            <a:miter lim="800000"/>
            <a:headEnd/>
            <a:tailEnd/>
          </a:ln>
        </p:spPr>
        <p:txBody>
          <a:bodyPr anchor="b"/>
          <a:lstStyle/>
          <a:p>
            <a:pPr defTabSz="914400">
              <a:lnSpc>
                <a:spcPct val="90000"/>
              </a:lnSpc>
            </a:pPr>
            <a:r>
              <a:rPr lang="en-US" sz="3200" b="1">
                <a:latin typeface="Tahoma" pitchFamily="34" charset="0"/>
              </a:rPr>
              <a:t>GL Transaction Integrity</a:t>
            </a:r>
          </a:p>
        </p:txBody>
      </p:sp>
      <p:sp>
        <p:nvSpPr>
          <p:cNvPr id="169987" name="Rectangle 5"/>
          <p:cNvSpPr>
            <a:spLocks noChangeArrowheads="1"/>
          </p:cNvSpPr>
          <p:nvPr/>
        </p:nvSpPr>
        <p:spPr bwMode="auto">
          <a:xfrm>
            <a:off x="228600" y="990600"/>
            <a:ext cx="8534400" cy="5257800"/>
          </a:xfrm>
          <a:prstGeom prst="rect">
            <a:avLst/>
          </a:prstGeom>
          <a:noFill/>
          <a:ln w="9525">
            <a:noFill/>
            <a:miter lim="800000"/>
            <a:headEnd/>
            <a:tailEnd/>
          </a:ln>
        </p:spPr>
        <p:txBody>
          <a:bodyPr tIns="91440" bIns="91440"/>
          <a:lstStyle/>
          <a:p>
            <a:pPr marL="533400" indent="-533400" defTabSz="914400">
              <a:lnSpc>
                <a:spcPct val="75000"/>
              </a:lnSpc>
              <a:spcBef>
                <a:spcPct val="20000"/>
              </a:spcBef>
              <a:spcAft>
                <a:spcPct val="25000"/>
              </a:spcAft>
              <a:buClr>
                <a:srgbClr val="F79646"/>
              </a:buClr>
              <a:buFont typeface="Arial" charset="0"/>
              <a:buChar char="•"/>
            </a:pPr>
            <a:r>
              <a:rPr lang="en-US">
                <a:latin typeface="Century Gothic" pitchFamily="34" charset="0"/>
              </a:rPr>
              <a:t>Compares the total of posted GL transactions to the corresponding Account Balance table (acd_det)</a:t>
            </a:r>
          </a:p>
          <a:p>
            <a:pPr marL="533400" indent="-533400" defTabSz="914400">
              <a:lnSpc>
                <a:spcPct val="75000"/>
              </a:lnSpc>
              <a:spcBef>
                <a:spcPct val="20000"/>
              </a:spcBef>
              <a:spcAft>
                <a:spcPct val="25000"/>
              </a:spcAft>
              <a:buClr>
                <a:srgbClr val="F79646"/>
              </a:buClr>
              <a:buFont typeface="Arial" charset="0"/>
              <a:buChar char="•"/>
            </a:pPr>
            <a:r>
              <a:rPr lang="en-US">
                <a:latin typeface="Century Gothic" pitchFamily="34" charset="0"/>
              </a:rPr>
              <a:t>Optionally, run Recalculate acd_det Totals (36.25.39 – utacdfix.p) to adjust account balance detail totals so they match GL. </a:t>
            </a:r>
            <a:br>
              <a:rPr lang="en-US">
                <a:latin typeface="Century Gothic" pitchFamily="34" charset="0"/>
              </a:rPr>
            </a:br>
            <a:r>
              <a:rPr lang="en-US">
                <a:latin typeface="Century Gothic" pitchFamily="34" charset="0"/>
              </a:rPr>
              <a:t/>
            </a:r>
            <a:br>
              <a:rPr lang="en-US">
                <a:latin typeface="Century Gothic" pitchFamily="34" charset="0"/>
              </a:rPr>
            </a:br>
            <a:r>
              <a:rPr lang="en-US" u="sng">
                <a:latin typeface="Century Gothic" pitchFamily="34" charset="0"/>
              </a:rPr>
              <a:t>Be aware that doing so in a database containing consolidated GL transactions will zero-out the period totals for all periods other than the consolidation period</a:t>
            </a:r>
          </a:p>
          <a:p>
            <a:pPr marL="533400" indent="-533400" defTabSz="914400">
              <a:lnSpc>
                <a:spcPct val="75000"/>
              </a:lnSpc>
              <a:spcBef>
                <a:spcPct val="20000"/>
              </a:spcBef>
              <a:spcAft>
                <a:spcPct val="25000"/>
              </a:spcAft>
              <a:buClr>
                <a:srgbClr val="F79646"/>
              </a:buClr>
              <a:buFont typeface="Arial" charset="0"/>
              <a:buChar char="•"/>
            </a:pPr>
            <a:r>
              <a:rPr lang="en-US">
                <a:latin typeface="Century Gothic" pitchFamily="34" charset="0"/>
              </a:rPr>
              <a:t>Reports any out-of-balance transactions. The conversion will have to balance them by creating offsetting entries. </a:t>
            </a:r>
            <a:br>
              <a:rPr lang="en-US">
                <a:latin typeface="Century Gothic" pitchFamily="34" charset="0"/>
              </a:rPr>
            </a:br>
            <a:r>
              <a:rPr lang="en-US">
                <a:latin typeface="Century Gothic" pitchFamily="34" charset="0"/>
              </a:rPr>
              <a:t/>
            </a:r>
            <a:br>
              <a:rPr lang="en-US">
                <a:latin typeface="Century Gothic" pitchFamily="34" charset="0"/>
              </a:rPr>
            </a:br>
            <a:r>
              <a:rPr lang="en-US">
                <a:latin typeface="Century Gothic" pitchFamily="34" charset="0"/>
              </a:rPr>
              <a:t>If the database contains GL transactions that were consolidated by select accounts, run the report in Summary mode to verify the transactions are in balance for the year, not by individual transaction.</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3" name="Rectangle 2"/>
          <p:cNvSpPr>
            <a:spLocks noGrp="1" noChangeArrowheads="1"/>
          </p:cNvSpPr>
          <p:nvPr>
            <p:ph type="body" idx="4294967295"/>
          </p:nvPr>
        </p:nvSpPr>
        <p:spPr>
          <a:xfrm>
            <a:off x="457200" y="1001713"/>
            <a:ext cx="8229600" cy="4991100"/>
          </a:xfrm>
        </p:spPr>
        <p:txBody>
          <a:bodyPr tIns="91440" bIns="91440"/>
          <a:lstStyle/>
          <a:p>
            <a:pPr eaLnBrk="1" hangingPunct="1"/>
            <a:endParaRPr lang="en-US" smtClean="0">
              <a:latin typeface="Century Gothic" pitchFamily="34" charset="0"/>
              <a:cs typeface="Century Gothic" pitchFamily="34" charset="0"/>
            </a:endParaRPr>
          </a:p>
          <a:p>
            <a:pPr eaLnBrk="1" hangingPunct="1"/>
            <a:endParaRPr lang="en-US" smtClean="0">
              <a:latin typeface="Century Gothic" pitchFamily="34" charset="0"/>
              <a:cs typeface="Century Gothic" pitchFamily="34" charset="0"/>
            </a:endParaRPr>
          </a:p>
          <a:p>
            <a:pPr eaLnBrk="1" hangingPunct="1"/>
            <a:endParaRPr lang="en-US" smtClean="0">
              <a:latin typeface="Century Gothic" pitchFamily="34" charset="0"/>
              <a:cs typeface="Century Gothic" pitchFamily="34" charset="0"/>
            </a:endParaRPr>
          </a:p>
          <a:p>
            <a:pPr eaLnBrk="1" hangingPunct="1"/>
            <a:endParaRPr lang="en-US" smtClean="0">
              <a:latin typeface="Century Gothic" pitchFamily="34" charset="0"/>
              <a:cs typeface="Century Gothic" pitchFamily="34" charset="0"/>
            </a:endParaRPr>
          </a:p>
          <a:p>
            <a:pPr eaLnBrk="1" hangingPunct="1"/>
            <a:endParaRPr lang="en-US" smtClean="0">
              <a:latin typeface="Century Gothic" pitchFamily="34" charset="0"/>
              <a:cs typeface="Century Gothic" pitchFamily="34" charset="0"/>
            </a:endParaRPr>
          </a:p>
          <a:p>
            <a:pPr eaLnBrk="1" hangingPunct="1"/>
            <a:endParaRPr lang="en-US" smtClean="0">
              <a:latin typeface="Century Gothic" pitchFamily="34" charset="0"/>
              <a:cs typeface="Century Gothic" pitchFamily="34" charset="0"/>
            </a:endParaRPr>
          </a:p>
          <a:p>
            <a:pPr eaLnBrk="1" hangingPunct="1"/>
            <a:endParaRPr lang="en-US" smtClean="0">
              <a:latin typeface="Century Gothic" pitchFamily="34" charset="0"/>
              <a:cs typeface="Century Gothic" pitchFamily="34" charset="0"/>
            </a:endParaRPr>
          </a:p>
        </p:txBody>
      </p:sp>
      <p:sp>
        <p:nvSpPr>
          <p:cNvPr id="172034" name="Rectangle 3"/>
          <p:cNvSpPr>
            <a:spLocks noChangeArrowheads="1"/>
          </p:cNvSpPr>
          <p:nvPr/>
        </p:nvSpPr>
        <p:spPr bwMode="auto">
          <a:xfrm>
            <a:off x="361950" y="381000"/>
            <a:ext cx="6858000" cy="533400"/>
          </a:xfrm>
          <a:prstGeom prst="rect">
            <a:avLst/>
          </a:prstGeom>
          <a:noFill/>
          <a:ln w="9525">
            <a:noFill/>
            <a:miter lim="800000"/>
            <a:headEnd/>
            <a:tailEnd/>
          </a:ln>
        </p:spPr>
        <p:txBody>
          <a:bodyPr anchor="b"/>
          <a:lstStyle/>
          <a:p>
            <a:pPr defTabSz="914400">
              <a:lnSpc>
                <a:spcPct val="90000"/>
              </a:lnSpc>
            </a:pPr>
            <a:r>
              <a:rPr lang="en-US" sz="3200" b="1">
                <a:latin typeface="Tahoma" pitchFamily="34" charset="0"/>
              </a:rPr>
              <a:t>GL Transaction Integrity</a:t>
            </a:r>
          </a:p>
        </p:txBody>
      </p:sp>
      <p:sp>
        <p:nvSpPr>
          <p:cNvPr id="172035" name="Rectangle 4"/>
          <p:cNvSpPr>
            <a:spLocks noChangeArrowheads="1"/>
          </p:cNvSpPr>
          <p:nvPr/>
        </p:nvSpPr>
        <p:spPr bwMode="auto">
          <a:xfrm>
            <a:off x="342900" y="1038225"/>
            <a:ext cx="8534400" cy="5181600"/>
          </a:xfrm>
          <a:prstGeom prst="rect">
            <a:avLst/>
          </a:prstGeom>
          <a:noFill/>
          <a:ln w="9525">
            <a:noFill/>
            <a:miter lim="800000"/>
            <a:headEnd/>
            <a:tailEnd/>
          </a:ln>
        </p:spPr>
        <p:txBody>
          <a:bodyPr tIns="91440" bIns="91440"/>
          <a:lstStyle/>
          <a:p>
            <a:pPr marL="533400" indent="-533400" defTabSz="914400">
              <a:lnSpc>
                <a:spcPct val="80000"/>
              </a:lnSpc>
              <a:spcBef>
                <a:spcPct val="20000"/>
              </a:spcBef>
              <a:spcAft>
                <a:spcPct val="25000"/>
              </a:spcAft>
              <a:buClr>
                <a:srgbClr val="F79646"/>
              </a:buClr>
              <a:buFont typeface="Arial" charset="0"/>
              <a:buChar char="•"/>
            </a:pPr>
            <a:r>
              <a:rPr lang="en-US" sz="2400">
                <a:latin typeface="Century Gothic" pitchFamily="34" charset="0"/>
              </a:rPr>
              <a:t>The report additionally validates that: </a:t>
            </a:r>
          </a:p>
          <a:p>
            <a:pPr marL="914400" lvl="1" indent="-457200" defTabSz="914400">
              <a:lnSpc>
                <a:spcPct val="80000"/>
              </a:lnSpc>
              <a:spcBef>
                <a:spcPct val="20000"/>
              </a:spcBef>
              <a:spcAft>
                <a:spcPct val="20000"/>
              </a:spcAft>
              <a:buClr>
                <a:schemeClr val="accent2"/>
              </a:buClr>
              <a:buFont typeface="Times New Roman" pitchFamily="18" charset="0"/>
              <a:buChar char="–"/>
            </a:pPr>
            <a:r>
              <a:rPr lang="en-US" sz="2000">
                <a:latin typeface="Century Gothic" pitchFamily="34" charset="0"/>
              </a:rPr>
              <a:t>The entity in each GL transaction exists</a:t>
            </a:r>
          </a:p>
          <a:p>
            <a:pPr marL="914400" lvl="1" indent="-457200" defTabSz="914400">
              <a:lnSpc>
                <a:spcPct val="80000"/>
              </a:lnSpc>
              <a:spcBef>
                <a:spcPct val="20000"/>
              </a:spcBef>
              <a:spcAft>
                <a:spcPct val="20000"/>
              </a:spcAft>
              <a:buClr>
                <a:schemeClr val="accent2"/>
              </a:buClr>
              <a:buFont typeface="Times New Roman" pitchFamily="18" charset="0"/>
              <a:buChar char="–"/>
            </a:pPr>
            <a:r>
              <a:rPr lang="en-US" sz="2000">
                <a:latin typeface="Century Gothic" pitchFamily="34" charset="0"/>
              </a:rPr>
              <a:t>The account for each GL transaction exists and is active</a:t>
            </a:r>
          </a:p>
          <a:p>
            <a:pPr marL="914400" lvl="1" indent="-457200" defTabSz="914400">
              <a:lnSpc>
                <a:spcPct val="80000"/>
              </a:lnSpc>
              <a:spcBef>
                <a:spcPct val="20000"/>
              </a:spcBef>
              <a:spcAft>
                <a:spcPct val="20000"/>
              </a:spcAft>
              <a:buClr>
                <a:schemeClr val="accent2"/>
              </a:buClr>
              <a:buFont typeface="Times New Roman" pitchFamily="18" charset="0"/>
              <a:buChar char="–"/>
            </a:pPr>
            <a:r>
              <a:rPr lang="en-US" sz="2000">
                <a:latin typeface="Century Gothic" pitchFamily="34" charset="0"/>
              </a:rPr>
              <a:t>All effective dates have a corresponding period in GL calendar</a:t>
            </a:r>
            <a:endParaRPr lang="en-US" sz="2400">
              <a:latin typeface="Century Gothic" pitchFamily="34" charset="0"/>
            </a:endParaRPr>
          </a:p>
          <a:p>
            <a:pPr marL="533400" indent="-533400" defTabSz="914400">
              <a:lnSpc>
                <a:spcPct val="80000"/>
              </a:lnSpc>
              <a:spcBef>
                <a:spcPct val="20000"/>
              </a:spcBef>
              <a:spcAft>
                <a:spcPct val="20000"/>
              </a:spcAft>
              <a:buClr>
                <a:srgbClr val="890C4C"/>
              </a:buClr>
              <a:buFont typeface="Webdings" pitchFamily="18" charset="2"/>
              <a:buNone/>
            </a:pPr>
            <a:r>
              <a:rPr lang="en-US" sz="2400">
                <a:latin typeface="Century Gothic" pitchFamily="34" charset="0"/>
              </a:rPr>
              <a:t>	If any of these types of errors are reported, you must manually fix them before conversion</a:t>
            </a: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1" name="Rectangle 2"/>
          <p:cNvSpPr>
            <a:spLocks noGrp="1" noChangeArrowheads="1"/>
          </p:cNvSpPr>
          <p:nvPr>
            <p:ph type="title" idx="4294967295"/>
          </p:nvPr>
        </p:nvSpPr>
        <p:spPr>
          <a:xfrm>
            <a:off x="381000" y="396875"/>
            <a:ext cx="70866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endParaRPr lang="en-US" i="1" smtClean="0">
              <a:solidFill>
                <a:schemeClr val="tx1"/>
              </a:solidFill>
              <a:latin typeface="Century Gothic" pitchFamily="34" charset="0"/>
              <a:cs typeface="Century Gothic" pitchFamily="34" charset="0"/>
            </a:endParaRPr>
          </a:p>
        </p:txBody>
      </p:sp>
      <p:sp>
        <p:nvSpPr>
          <p:cNvPr id="174082" name="Rectangle 3"/>
          <p:cNvSpPr>
            <a:spLocks noGrp="1" noChangeArrowheads="1"/>
          </p:cNvSpPr>
          <p:nvPr>
            <p:ph type="body" idx="4294967295"/>
          </p:nvPr>
        </p:nvSpPr>
        <p:spPr>
          <a:xfrm>
            <a:off x="381000" y="930275"/>
            <a:ext cx="8534400" cy="5529263"/>
          </a:xfrm>
        </p:spPr>
        <p:txBody>
          <a:bodyPr tIns="91440" bIns="91440"/>
          <a:lstStyle/>
          <a:p>
            <a:pPr eaLnBrk="1" hangingPunct="1">
              <a:lnSpc>
                <a:spcPct val="90000"/>
              </a:lnSpc>
              <a:spcAft>
                <a:spcPct val="25000"/>
              </a:spcAft>
            </a:pPr>
            <a:r>
              <a:rPr lang="en-US" sz="2400" smtClean="0">
                <a:solidFill>
                  <a:srgbClr val="B2B2B2"/>
                </a:solidFill>
                <a:latin typeface="Century Gothic" pitchFamily="34" charset="0"/>
                <a:cs typeface="Century Gothic" pitchFamily="34" charset="0"/>
              </a:rPr>
              <a:t>Data Preparation Report</a:t>
            </a:r>
            <a:endParaRPr lang="en-US" sz="2000" smtClean="0">
              <a:solidFill>
                <a:srgbClr val="B2B2B2"/>
              </a:solidFill>
              <a:latin typeface="Century Gothic" pitchFamily="34" charset="0"/>
              <a:cs typeface="Century Gothic" pitchFamily="34" charset="0"/>
            </a:endParaRPr>
          </a:p>
          <a:p>
            <a:pPr eaLnBrk="1" hangingPunct="1">
              <a:lnSpc>
                <a:spcPct val="90000"/>
              </a:lnSpc>
              <a:spcAft>
                <a:spcPct val="25000"/>
              </a:spcAft>
            </a:pPr>
            <a:r>
              <a:rPr lang="en-US" sz="2400" smtClean="0">
                <a:solidFill>
                  <a:srgbClr val="B2B2B2"/>
                </a:solidFill>
                <a:latin typeface="Century Gothic" pitchFamily="34" charset="0"/>
                <a:cs typeface="Century Gothic" pitchFamily="34" charset="0"/>
              </a:rPr>
              <a:t>Conversion Parameters Utility</a:t>
            </a:r>
          </a:p>
          <a:p>
            <a:pPr eaLnBrk="1" hangingPunct="1">
              <a:lnSpc>
                <a:spcPct val="90000"/>
              </a:lnSpc>
              <a:spcAft>
                <a:spcPct val="25000"/>
              </a:spcAft>
            </a:pPr>
            <a:r>
              <a:rPr lang="en-US" sz="2400" smtClean="0">
                <a:solidFill>
                  <a:srgbClr val="B2B2B2"/>
                </a:solidFill>
                <a:latin typeface="Century Gothic" pitchFamily="34" charset="0"/>
                <a:cs typeface="Century Gothic" pitchFamily="34" charset="0"/>
              </a:rPr>
              <a:t>Search &amp; Replace Reports/Utility (eB2.1 and above, including Standard Edition)</a:t>
            </a:r>
            <a:endParaRPr lang="en-US" sz="2400" smtClean="0">
              <a:latin typeface="Century Gothic" pitchFamily="34" charset="0"/>
              <a:cs typeface="Century Gothic" pitchFamily="34" charset="0"/>
            </a:endParaRPr>
          </a:p>
          <a:p>
            <a:pPr eaLnBrk="1" hangingPunct="1">
              <a:lnSpc>
                <a:spcPct val="90000"/>
              </a:lnSpc>
              <a:spcAft>
                <a:spcPct val="25000"/>
              </a:spcAft>
            </a:pPr>
            <a:r>
              <a:rPr lang="en-US" sz="2400" smtClean="0">
                <a:solidFill>
                  <a:srgbClr val="B2B2B2"/>
                </a:solidFill>
                <a:latin typeface="Century Gothic" pitchFamily="34" charset="0"/>
                <a:cs typeface="Century Gothic" pitchFamily="34" charset="0"/>
              </a:rPr>
              <a:t>GL Account Type Utility – Report mode</a:t>
            </a:r>
          </a:p>
          <a:p>
            <a:pPr eaLnBrk="1" hangingPunct="1">
              <a:lnSpc>
                <a:spcPct val="90000"/>
              </a:lnSpc>
              <a:spcAft>
                <a:spcPct val="25000"/>
              </a:spcAft>
            </a:pPr>
            <a:r>
              <a:rPr lang="en-US" sz="2400" smtClean="0">
                <a:solidFill>
                  <a:srgbClr val="B2B2B2"/>
                </a:solidFill>
                <a:latin typeface="Century Gothic" pitchFamily="34" charset="0"/>
                <a:cs typeface="Century Gothic" pitchFamily="34" charset="0"/>
              </a:rPr>
              <a:t>Process pending transactions</a:t>
            </a:r>
          </a:p>
          <a:p>
            <a:pPr eaLnBrk="1" hangingPunct="1">
              <a:lnSpc>
                <a:spcPct val="90000"/>
              </a:lnSpc>
              <a:spcAft>
                <a:spcPct val="25000"/>
              </a:spcAft>
            </a:pPr>
            <a:r>
              <a:rPr lang="en-US" sz="2400" smtClean="0">
                <a:solidFill>
                  <a:srgbClr val="B2B2B2"/>
                </a:solidFill>
                <a:latin typeface="Century Gothic" pitchFamily="34" charset="0"/>
                <a:cs typeface="Century Gothic" pitchFamily="34" charset="0"/>
              </a:rPr>
              <a:t>Close database to users</a:t>
            </a:r>
          </a:p>
          <a:p>
            <a:pPr eaLnBrk="1" hangingPunct="1">
              <a:lnSpc>
                <a:spcPct val="90000"/>
              </a:lnSpc>
              <a:spcAft>
                <a:spcPct val="25000"/>
              </a:spcAft>
            </a:pPr>
            <a:r>
              <a:rPr lang="en-US" sz="2400" smtClean="0">
                <a:solidFill>
                  <a:srgbClr val="B2B2B2"/>
                </a:solidFill>
                <a:latin typeface="Century Gothic" pitchFamily="34" charset="0"/>
                <a:cs typeface="Century Gothic" pitchFamily="34" charset="0"/>
              </a:rPr>
              <a:t>Rerun GL Account Type Utility – Update mode</a:t>
            </a:r>
          </a:p>
          <a:p>
            <a:pPr eaLnBrk="1" hangingPunct="1">
              <a:lnSpc>
                <a:spcPct val="90000"/>
              </a:lnSpc>
              <a:spcAft>
                <a:spcPct val="25000"/>
              </a:spcAft>
            </a:pPr>
            <a:r>
              <a:rPr lang="en-US" sz="2400" smtClean="0">
                <a:solidFill>
                  <a:srgbClr val="B2B2B2"/>
                </a:solidFill>
                <a:latin typeface="Century Gothic" pitchFamily="34" charset="0"/>
                <a:cs typeface="Century Gothic" pitchFamily="34" charset="0"/>
              </a:rPr>
              <a:t>Converted GL Account Definitions Report</a:t>
            </a:r>
            <a:endParaRPr lang="en-US" sz="2000" smtClean="0">
              <a:solidFill>
                <a:srgbClr val="B2B2B2"/>
              </a:solidFill>
              <a:latin typeface="Century Gothic" pitchFamily="34" charset="0"/>
              <a:cs typeface="Century Gothic" pitchFamily="34" charset="0"/>
            </a:endParaRPr>
          </a:p>
          <a:p>
            <a:pPr eaLnBrk="1" hangingPunct="1">
              <a:lnSpc>
                <a:spcPct val="90000"/>
              </a:lnSpc>
              <a:spcAft>
                <a:spcPct val="25000"/>
              </a:spcAft>
            </a:pPr>
            <a:r>
              <a:rPr lang="en-US" sz="2400" smtClean="0">
                <a:solidFill>
                  <a:srgbClr val="B2B2B2"/>
                </a:solidFill>
                <a:latin typeface="Century Gothic" pitchFamily="34" charset="0"/>
                <a:cs typeface="Century Gothic" pitchFamily="34" charset="0"/>
              </a:rPr>
              <a:t>Pre-conversion Integrity Report</a:t>
            </a:r>
            <a:endParaRPr lang="en-US" sz="2000" smtClean="0">
              <a:solidFill>
                <a:srgbClr val="B2B2B2"/>
              </a:solidFill>
              <a:latin typeface="Century Gothic" pitchFamily="34" charset="0"/>
              <a:cs typeface="Century Gothic" pitchFamily="34" charset="0"/>
            </a:endParaRPr>
          </a:p>
          <a:p>
            <a:pPr eaLnBrk="1" hangingPunct="1">
              <a:lnSpc>
                <a:spcPct val="90000"/>
              </a:lnSpc>
              <a:spcAft>
                <a:spcPct val="25000"/>
              </a:spcAft>
            </a:pPr>
            <a:r>
              <a:rPr lang="en-US" sz="2400" b="1" smtClean="0">
                <a:latin typeface="Century Gothic" pitchFamily="34" charset="0"/>
                <a:cs typeface="Century Gothic" pitchFamily="34" charset="0"/>
              </a:rPr>
              <a:t>Rerun Data Preparation Report until zero errors</a:t>
            </a: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29" name="Rectangle 2"/>
          <p:cNvSpPr>
            <a:spLocks noGrp="1" noChangeArrowheads="1"/>
          </p:cNvSpPr>
          <p:nvPr>
            <p:ph type="title" idx="4294967295"/>
          </p:nvPr>
        </p:nvSpPr>
        <p:spPr>
          <a:xfrm>
            <a:off x="381000" y="266700"/>
            <a:ext cx="70866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endParaRPr lang="en-US" i="1" smtClean="0">
              <a:solidFill>
                <a:schemeClr val="tx1"/>
              </a:solidFill>
              <a:latin typeface="Century Gothic" pitchFamily="34" charset="0"/>
              <a:cs typeface="Century Gothic" pitchFamily="34" charset="0"/>
            </a:endParaRPr>
          </a:p>
        </p:txBody>
      </p:sp>
      <p:sp>
        <p:nvSpPr>
          <p:cNvPr id="176130" name="Rectangle 3"/>
          <p:cNvSpPr>
            <a:spLocks noGrp="1" noChangeArrowheads="1"/>
          </p:cNvSpPr>
          <p:nvPr>
            <p:ph type="body" idx="4294967295"/>
          </p:nvPr>
        </p:nvSpPr>
        <p:spPr>
          <a:xfrm>
            <a:off x="428625" y="914400"/>
            <a:ext cx="8534400" cy="5281613"/>
          </a:xfrm>
        </p:spPr>
        <p:txBody>
          <a:bodyPr tIns="91440" bIns="91440"/>
          <a:lstStyle/>
          <a:p>
            <a:pPr eaLnBrk="1" hangingPunct="1">
              <a:lnSpc>
                <a:spcPct val="80000"/>
              </a:lnSpc>
              <a:spcAft>
                <a:spcPct val="25000"/>
              </a:spcAft>
            </a:pPr>
            <a:r>
              <a:rPr lang="en-US" sz="2400" smtClean="0">
                <a:solidFill>
                  <a:srgbClr val="B2B2B2"/>
                </a:solidFill>
                <a:latin typeface="Century Gothic" pitchFamily="34" charset="0"/>
                <a:cs typeface="Century Gothic" pitchFamily="34" charset="0"/>
              </a:rPr>
              <a:t>Data Preparation Report</a:t>
            </a:r>
          </a:p>
          <a:p>
            <a:pPr eaLnBrk="1" hangingPunct="1">
              <a:lnSpc>
                <a:spcPct val="80000"/>
              </a:lnSpc>
              <a:spcAft>
                <a:spcPct val="25000"/>
              </a:spcAft>
            </a:pPr>
            <a:r>
              <a:rPr lang="en-US" sz="2400" smtClean="0">
                <a:solidFill>
                  <a:srgbClr val="B2B2B2"/>
                </a:solidFill>
                <a:latin typeface="Century Gothic" pitchFamily="34" charset="0"/>
                <a:cs typeface="Century Gothic" pitchFamily="34" charset="0"/>
              </a:rPr>
              <a:t>Conversion Parameters Utility</a:t>
            </a:r>
          </a:p>
          <a:p>
            <a:pPr eaLnBrk="1" hangingPunct="1">
              <a:lnSpc>
                <a:spcPct val="80000"/>
              </a:lnSpc>
              <a:spcAft>
                <a:spcPct val="25000"/>
              </a:spcAft>
            </a:pPr>
            <a:r>
              <a:rPr lang="en-US" sz="2400" smtClean="0">
                <a:solidFill>
                  <a:srgbClr val="B2B2B2"/>
                </a:solidFill>
                <a:latin typeface="Century Gothic" pitchFamily="34" charset="0"/>
                <a:cs typeface="Century Gothic" pitchFamily="34" charset="0"/>
              </a:rPr>
              <a:t>Search &amp; Replace Reports/Utility </a:t>
            </a:r>
            <a:r>
              <a:rPr lang="en-US" sz="1800" smtClean="0">
                <a:solidFill>
                  <a:srgbClr val="B2B2B2"/>
                </a:solidFill>
                <a:latin typeface="Century Gothic" pitchFamily="34" charset="0"/>
                <a:cs typeface="Century Gothic" pitchFamily="34" charset="0"/>
              </a:rPr>
              <a:t>(eB2.1 and above, including Standard Edition)</a:t>
            </a:r>
            <a:r>
              <a:rPr lang="en-US" sz="2400" smtClean="0">
                <a:latin typeface="Century Gothic" pitchFamily="34" charset="0"/>
                <a:cs typeface="Century Gothic" pitchFamily="34" charset="0"/>
              </a:rPr>
              <a:t> </a:t>
            </a:r>
          </a:p>
          <a:p>
            <a:pPr eaLnBrk="1" hangingPunct="1">
              <a:lnSpc>
                <a:spcPct val="80000"/>
              </a:lnSpc>
              <a:spcAft>
                <a:spcPct val="25000"/>
              </a:spcAft>
            </a:pPr>
            <a:r>
              <a:rPr lang="en-US" sz="2400" smtClean="0">
                <a:solidFill>
                  <a:srgbClr val="B2B2B2"/>
                </a:solidFill>
                <a:latin typeface="Century Gothic" pitchFamily="34" charset="0"/>
                <a:cs typeface="Century Gothic" pitchFamily="34" charset="0"/>
              </a:rPr>
              <a:t>GL Account Type Utility – </a:t>
            </a:r>
            <a:r>
              <a:rPr lang="en-US" sz="2000" smtClean="0">
                <a:solidFill>
                  <a:srgbClr val="B2B2B2"/>
                </a:solidFill>
                <a:latin typeface="Century Gothic" pitchFamily="34" charset="0"/>
                <a:cs typeface="Century Gothic" pitchFamily="34" charset="0"/>
              </a:rPr>
              <a:t>Report mode</a:t>
            </a:r>
          </a:p>
          <a:p>
            <a:pPr eaLnBrk="1" hangingPunct="1">
              <a:lnSpc>
                <a:spcPct val="80000"/>
              </a:lnSpc>
              <a:spcAft>
                <a:spcPct val="25000"/>
              </a:spcAft>
            </a:pPr>
            <a:r>
              <a:rPr lang="en-US" sz="2400" smtClean="0">
                <a:solidFill>
                  <a:srgbClr val="B2B2B2"/>
                </a:solidFill>
                <a:latin typeface="Century Gothic" pitchFamily="34" charset="0"/>
                <a:cs typeface="Century Gothic" pitchFamily="34" charset="0"/>
              </a:rPr>
              <a:t>Process pending transactions</a:t>
            </a:r>
          </a:p>
          <a:p>
            <a:pPr eaLnBrk="1" hangingPunct="1">
              <a:lnSpc>
                <a:spcPct val="80000"/>
              </a:lnSpc>
              <a:spcAft>
                <a:spcPct val="25000"/>
              </a:spcAft>
            </a:pPr>
            <a:r>
              <a:rPr lang="en-US" sz="2400" smtClean="0">
                <a:solidFill>
                  <a:srgbClr val="B2B2B2"/>
                </a:solidFill>
                <a:latin typeface="Century Gothic" pitchFamily="34" charset="0"/>
                <a:cs typeface="Century Gothic" pitchFamily="34" charset="0"/>
              </a:rPr>
              <a:t>Close database to users</a:t>
            </a:r>
          </a:p>
          <a:p>
            <a:pPr eaLnBrk="1" hangingPunct="1">
              <a:lnSpc>
                <a:spcPct val="80000"/>
              </a:lnSpc>
              <a:spcAft>
                <a:spcPct val="25000"/>
              </a:spcAft>
            </a:pPr>
            <a:r>
              <a:rPr lang="en-US" sz="2400" smtClean="0">
                <a:solidFill>
                  <a:srgbClr val="B2B2B2"/>
                </a:solidFill>
                <a:latin typeface="Century Gothic" pitchFamily="34" charset="0"/>
                <a:cs typeface="Century Gothic" pitchFamily="34" charset="0"/>
              </a:rPr>
              <a:t>Rerun GL Account Type Utility </a:t>
            </a:r>
            <a:r>
              <a:rPr lang="en-US" sz="2000" smtClean="0">
                <a:solidFill>
                  <a:srgbClr val="B2B2B2"/>
                </a:solidFill>
                <a:latin typeface="Century Gothic" pitchFamily="34" charset="0"/>
                <a:cs typeface="Century Gothic" pitchFamily="34" charset="0"/>
              </a:rPr>
              <a:t>– Update mode</a:t>
            </a:r>
            <a:endParaRPr lang="en-US" sz="240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sz="2400" smtClean="0">
                <a:solidFill>
                  <a:srgbClr val="B2B2B2"/>
                </a:solidFill>
                <a:latin typeface="Century Gothic" pitchFamily="34" charset="0"/>
                <a:cs typeface="Century Gothic" pitchFamily="34" charset="0"/>
              </a:rPr>
              <a:t>Converted GL Account Definitions Report </a:t>
            </a:r>
            <a:r>
              <a:rPr lang="en-US" sz="2000" smtClean="0">
                <a:solidFill>
                  <a:srgbClr val="B2B2B2"/>
                </a:solidFill>
                <a:latin typeface="Century Gothic" pitchFamily="34" charset="0"/>
                <a:cs typeface="Century Gothic" pitchFamily="34" charset="0"/>
              </a:rPr>
              <a:t>(optional)</a:t>
            </a:r>
          </a:p>
          <a:p>
            <a:pPr eaLnBrk="1" hangingPunct="1">
              <a:lnSpc>
                <a:spcPct val="80000"/>
              </a:lnSpc>
              <a:spcAft>
                <a:spcPct val="25000"/>
              </a:spcAft>
            </a:pPr>
            <a:r>
              <a:rPr lang="en-US" sz="2400" smtClean="0">
                <a:solidFill>
                  <a:srgbClr val="B2B2B2"/>
                </a:solidFill>
                <a:latin typeface="Century Gothic" pitchFamily="34" charset="0"/>
                <a:cs typeface="Century Gothic" pitchFamily="34" charset="0"/>
              </a:rPr>
              <a:t>Pre-conversion Integrity Reports</a:t>
            </a:r>
          </a:p>
          <a:p>
            <a:pPr eaLnBrk="1" hangingPunct="1">
              <a:lnSpc>
                <a:spcPct val="80000"/>
              </a:lnSpc>
              <a:spcAft>
                <a:spcPct val="25000"/>
              </a:spcAft>
            </a:pPr>
            <a:r>
              <a:rPr lang="en-US" sz="2400" smtClean="0">
                <a:solidFill>
                  <a:srgbClr val="B2B2B2"/>
                </a:solidFill>
                <a:latin typeface="Century Gothic" pitchFamily="34" charset="0"/>
                <a:cs typeface="Century Gothic" pitchFamily="34" charset="0"/>
              </a:rPr>
              <a:t>Rerun Data Preparation Report</a:t>
            </a:r>
          </a:p>
          <a:p>
            <a:pPr eaLnBrk="1" hangingPunct="1">
              <a:lnSpc>
                <a:spcPct val="80000"/>
              </a:lnSpc>
              <a:spcAft>
                <a:spcPct val="25000"/>
              </a:spcAft>
            </a:pPr>
            <a:r>
              <a:rPr lang="en-US" sz="2400" b="1" smtClean="0">
                <a:latin typeface="Century Gothic" pitchFamily="34" charset="0"/>
                <a:cs typeface="Century Gothic" pitchFamily="34" charset="0"/>
              </a:rPr>
              <a:t>Run standard period closing reports</a:t>
            </a: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7" name="Rectangle 2"/>
          <p:cNvSpPr>
            <a:spLocks noGrp="1" noChangeArrowheads="1"/>
          </p:cNvSpPr>
          <p:nvPr>
            <p:ph type="title" idx="4294967295"/>
          </p:nvPr>
        </p:nvSpPr>
        <p:spPr>
          <a:xfrm>
            <a:off x="330200" y="266700"/>
            <a:ext cx="6934200" cy="533400"/>
          </a:xfrm>
        </p:spPr>
        <p:txBody>
          <a:bodyPr anchor="b"/>
          <a:lstStyle/>
          <a:p>
            <a:pPr eaLnBrk="1" hangingPunct="1"/>
            <a:r>
              <a:rPr lang="en-US" smtClean="0">
                <a:solidFill>
                  <a:schemeClr val="tx1"/>
                </a:solidFill>
                <a:latin typeface="Century Gothic" pitchFamily="34" charset="0"/>
                <a:cs typeface="Century Gothic" pitchFamily="34" charset="0"/>
              </a:rPr>
              <a:t>Standard Closing Reports</a:t>
            </a:r>
          </a:p>
        </p:txBody>
      </p:sp>
      <p:sp>
        <p:nvSpPr>
          <p:cNvPr id="178178" name="Rectangle 3"/>
          <p:cNvSpPr>
            <a:spLocks noGrp="1" noChangeArrowheads="1"/>
          </p:cNvSpPr>
          <p:nvPr>
            <p:ph type="body" idx="4294967295"/>
          </p:nvPr>
        </p:nvSpPr>
        <p:spPr>
          <a:xfrm>
            <a:off x="330200" y="990600"/>
            <a:ext cx="8605838" cy="5410200"/>
          </a:xfrm>
        </p:spPr>
        <p:txBody>
          <a:bodyPr tIns="91440" bIns="91440"/>
          <a:lstStyle/>
          <a:p>
            <a:pPr defTabSz="914400" eaLnBrk="1" hangingPunct="1">
              <a:lnSpc>
                <a:spcPct val="70000"/>
              </a:lnSpc>
              <a:spcAft>
                <a:spcPct val="30000"/>
              </a:spcAft>
              <a:tabLst>
                <a:tab pos="3889375" algn="l"/>
              </a:tabLst>
            </a:pPr>
            <a:r>
              <a:rPr lang="en-GB" altLang="ja-JP" sz="2000" smtClean="0">
                <a:latin typeface="Century Gothic" pitchFamily="34" charset="0"/>
                <a:ea typeface="MS PGothic" pitchFamily="34" charset="-128"/>
              </a:rPr>
              <a:t>Trial Balance	    </a:t>
            </a:r>
            <a:r>
              <a:rPr lang="en-GB" altLang="ja-JP" sz="1600" smtClean="0">
                <a:latin typeface="Century Gothic" pitchFamily="34" charset="0"/>
                <a:ea typeface="MS PGothic" pitchFamily="34" charset="-128"/>
              </a:rPr>
              <a:t>(25.15.4 – gltbrp.p or 25.15.5 – gldtbrp.p)</a:t>
            </a:r>
          </a:p>
          <a:p>
            <a:pPr defTabSz="914400" eaLnBrk="1" hangingPunct="1">
              <a:lnSpc>
                <a:spcPct val="70000"/>
              </a:lnSpc>
              <a:spcAft>
                <a:spcPct val="30000"/>
              </a:spcAft>
              <a:tabLst>
                <a:tab pos="3889375" algn="l"/>
              </a:tabLst>
            </a:pPr>
            <a:r>
              <a:rPr lang="en-GB" altLang="ja-JP" sz="2000" smtClean="0">
                <a:latin typeface="Century Gothic" pitchFamily="34" charset="0"/>
                <a:ea typeface="MS PGothic" pitchFamily="34" charset="-128"/>
              </a:rPr>
              <a:t>Balance Sheet	    </a:t>
            </a:r>
            <a:r>
              <a:rPr lang="en-GB" altLang="ja-JP" sz="1600" smtClean="0">
                <a:latin typeface="Century Gothic" pitchFamily="34" charset="0"/>
                <a:ea typeface="MS PGothic" pitchFamily="34" charset="-128"/>
              </a:rPr>
              <a:t>(25.15.8 – glbsrp.p)</a:t>
            </a:r>
            <a:endParaRPr lang="en-GB" altLang="ja-JP" sz="2000" smtClean="0">
              <a:latin typeface="Century Gothic" pitchFamily="34" charset="0"/>
              <a:ea typeface="MS PGothic" pitchFamily="34" charset="-128"/>
            </a:endParaRPr>
          </a:p>
          <a:p>
            <a:pPr defTabSz="914400" eaLnBrk="1" hangingPunct="1">
              <a:lnSpc>
                <a:spcPct val="70000"/>
              </a:lnSpc>
              <a:spcAft>
                <a:spcPct val="30000"/>
              </a:spcAft>
              <a:tabLst>
                <a:tab pos="3889375" algn="l"/>
              </a:tabLst>
            </a:pPr>
            <a:r>
              <a:rPr lang="en-GB" altLang="ja-JP" sz="2000" smtClean="0">
                <a:latin typeface="Century Gothic" pitchFamily="34" charset="0"/>
                <a:ea typeface="MS PGothic" pitchFamily="34" charset="-128"/>
              </a:rPr>
              <a:t>Income Statement	    </a:t>
            </a:r>
            <a:r>
              <a:rPr lang="en-GB" altLang="ja-JP" sz="1600" smtClean="0">
                <a:latin typeface="Century Gothic" pitchFamily="34" charset="0"/>
                <a:ea typeface="MS PGothic" pitchFamily="34" charset="-128"/>
              </a:rPr>
              <a:t>(25.15.13 – glinrp.p)</a:t>
            </a:r>
            <a:endParaRPr lang="en-GB" altLang="ja-JP" sz="2000" smtClean="0">
              <a:latin typeface="Century Gothic" pitchFamily="34" charset="0"/>
              <a:ea typeface="MS PGothic" pitchFamily="34" charset="-128"/>
            </a:endParaRPr>
          </a:p>
          <a:p>
            <a:pPr defTabSz="914400" eaLnBrk="1" hangingPunct="1">
              <a:lnSpc>
                <a:spcPct val="70000"/>
              </a:lnSpc>
              <a:spcAft>
                <a:spcPct val="30000"/>
              </a:spcAft>
              <a:tabLst>
                <a:tab pos="3889375" algn="l"/>
              </a:tabLst>
            </a:pPr>
            <a:r>
              <a:rPr lang="en-GB" altLang="ja-JP" sz="2000" smtClean="0">
                <a:latin typeface="Century Gothic" pitchFamily="34" charset="0"/>
                <a:ea typeface="MS PGothic" pitchFamily="34" charset="-128"/>
              </a:rPr>
              <a:t>AR Aging as of Effective Date   </a:t>
            </a:r>
            <a:r>
              <a:rPr lang="en-GB" altLang="ja-JP" sz="1600" smtClean="0">
                <a:latin typeface="Century Gothic" pitchFamily="34" charset="0"/>
                <a:ea typeface="MS PGothic" pitchFamily="34" charset="-128"/>
              </a:rPr>
              <a:t>(27.18 – arcsrp05.p)</a:t>
            </a:r>
            <a:endParaRPr lang="en-GB" altLang="ja-JP" sz="2000" smtClean="0">
              <a:latin typeface="Century Gothic" pitchFamily="34" charset="0"/>
              <a:ea typeface="MS PGothic" pitchFamily="34" charset="-128"/>
            </a:endParaRPr>
          </a:p>
          <a:p>
            <a:pPr defTabSz="914400" eaLnBrk="1" hangingPunct="1">
              <a:lnSpc>
                <a:spcPct val="70000"/>
              </a:lnSpc>
              <a:spcAft>
                <a:spcPct val="30000"/>
              </a:spcAft>
              <a:tabLst>
                <a:tab pos="3889375" algn="l"/>
              </a:tabLst>
            </a:pPr>
            <a:r>
              <a:rPr lang="en-GB" altLang="ja-JP" sz="2000" smtClean="0">
                <a:latin typeface="Century Gothic" pitchFamily="34" charset="0"/>
                <a:ea typeface="MS PGothic" pitchFamily="34" charset="-128"/>
              </a:rPr>
              <a:t>AP Aging as of Effective Date   </a:t>
            </a:r>
            <a:r>
              <a:rPr lang="en-GB" altLang="ja-JP" sz="1600" smtClean="0">
                <a:latin typeface="Century Gothic" pitchFamily="34" charset="0"/>
                <a:ea typeface="MS PGothic" pitchFamily="34" charset="-128"/>
              </a:rPr>
              <a:t>(28.17.6 – apvorp04.p)</a:t>
            </a:r>
            <a:endParaRPr lang="en-GB" altLang="ja-JP" sz="2000" smtClean="0">
              <a:latin typeface="Century Gothic" pitchFamily="34" charset="0"/>
              <a:ea typeface="MS PGothic" pitchFamily="34" charset="-128"/>
            </a:endParaRPr>
          </a:p>
          <a:p>
            <a:pPr defTabSz="914400" eaLnBrk="1" hangingPunct="1">
              <a:lnSpc>
                <a:spcPct val="70000"/>
              </a:lnSpc>
              <a:spcAft>
                <a:spcPct val="30000"/>
              </a:spcAft>
              <a:tabLst>
                <a:tab pos="3889375" algn="l"/>
              </a:tabLst>
            </a:pPr>
            <a:r>
              <a:rPr lang="en-GB" altLang="ja-JP" sz="2000" smtClean="0">
                <a:latin typeface="Century Gothic" pitchFamily="34" charset="0"/>
                <a:ea typeface="MS PGothic" pitchFamily="34" charset="-128"/>
              </a:rPr>
              <a:t>AR Tax by Tax Rate	    </a:t>
            </a:r>
            <a:r>
              <a:rPr lang="en-GB" altLang="ja-JP" sz="1600" smtClean="0">
                <a:latin typeface="Century Gothic" pitchFamily="34" charset="0"/>
                <a:ea typeface="MS PGothic" pitchFamily="34" charset="-128"/>
              </a:rPr>
              <a:t>(2.13.15.14 – txarrp01.p)</a:t>
            </a:r>
            <a:endParaRPr lang="en-GB" altLang="ja-JP" sz="2000" smtClean="0">
              <a:latin typeface="Century Gothic" pitchFamily="34" charset="0"/>
              <a:ea typeface="MS PGothic" pitchFamily="34" charset="-128"/>
            </a:endParaRPr>
          </a:p>
          <a:p>
            <a:pPr defTabSz="914400" eaLnBrk="1" hangingPunct="1">
              <a:lnSpc>
                <a:spcPct val="70000"/>
              </a:lnSpc>
              <a:spcAft>
                <a:spcPct val="30000"/>
              </a:spcAft>
              <a:tabLst>
                <a:tab pos="3889375" algn="l"/>
              </a:tabLst>
            </a:pPr>
            <a:r>
              <a:rPr lang="en-GB" altLang="ja-JP" sz="2000" smtClean="0">
                <a:latin typeface="Century Gothic" pitchFamily="34" charset="0"/>
                <a:ea typeface="MS PGothic" pitchFamily="34" charset="-128"/>
              </a:rPr>
              <a:t>AP Tax by Tax Rate	    </a:t>
            </a:r>
            <a:r>
              <a:rPr lang="en-GB" altLang="ja-JP" sz="1600" smtClean="0">
                <a:latin typeface="Century Gothic" pitchFamily="34" charset="0"/>
                <a:ea typeface="MS PGothic" pitchFamily="34" charset="-128"/>
              </a:rPr>
              <a:t>(2.13.15.17 – txaprp01.p)</a:t>
            </a:r>
            <a:endParaRPr lang="en-GB" altLang="ja-JP" sz="2000" smtClean="0">
              <a:latin typeface="Century Gothic" pitchFamily="34" charset="0"/>
              <a:ea typeface="MS PGothic" pitchFamily="34" charset="-128"/>
            </a:endParaRPr>
          </a:p>
          <a:p>
            <a:pPr defTabSz="914400" eaLnBrk="1" hangingPunct="1">
              <a:lnSpc>
                <a:spcPct val="70000"/>
              </a:lnSpc>
              <a:spcAft>
                <a:spcPct val="30000"/>
              </a:spcAft>
              <a:tabLst>
                <a:tab pos="3889375" algn="l"/>
              </a:tabLst>
            </a:pPr>
            <a:r>
              <a:rPr lang="en-GB" altLang="ja-JP" sz="2000" smtClean="0">
                <a:latin typeface="Century Gothic" pitchFamily="34" charset="0"/>
                <a:ea typeface="MS PGothic" pitchFamily="34" charset="-128"/>
              </a:rPr>
              <a:t>AR Balance Report	    </a:t>
            </a:r>
            <a:r>
              <a:rPr lang="en-GB" altLang="ja-JP" sz="1600" smtClean="0">
                <a:latin typeface="Century Gothic" pitchFamily="34" charset="0"/>
                <a:ea typeface="MS PGothic" pitchFamily="34" charset="-128"/>
              </a:rPr>
              <a:t>(27.20 – arcsrp.p)</a:t>
            </a:r>
            <a:endParaRPr lang="en-GB" altLang="ja-JP" sz="2000" smtClean="0">
              <a:latin typeface="Century Gothic" pitchFamily="34" charset="0"/>
              <a:ea typeface="MS PGothic" pitchFamily="34" charset="-128"/>
            </a:endParaRPr>
          </a:p>
          <a:p>
            <a:pPr defTabSz="914400" eaLnBrk="1" hangingPunct="1">
              <a:lnSpc>
                <a:spcPct val="70000"/>
              </a:lnSpc>
              <a:spcAft>
                <a:spcPct val="30000"/>
              </a:spcAft>
              <a:tabLst>
                <a:tab pos="3889375" algn="l"/>
              </a:tabLst>
            </a:pPr>
            <a:r>
              <a:rPr lang="en-US" sz="2000" smtClean="0">
                <a:latin typeface="Century Gothic" pitchFamily="34" charset="0"/>
                <a:cs typeface="Century Gothic" pitchFamily="34" charset="0"/>
              </a:rPr>
              <a:t>Inventory Valuation	    </a:t>
            </a:r>
            <a:r>
              <a:rPr lang="en-GB" altLang="ja-JP" sz="1600" smtClean="0">
                <a:latin typeface="Century Gothic" pitchFamily="34" charset="0"/>
                <a:ea typeface="MS PGothic" pitchFamily="34" charset="-128"/>
              </a:rPr>
              <a:t>(3.6.13 – ppptrp03.p)</a:t>
            </a:r>
            <a:endParaRPr lang="en-US" sz="2000" smtClean="0">
              <a:latin typeface="Century Gothic" pitchFamily="34" charset="0"/>
              <a:cs typeface="Century Gothic" pitchFamily="34" charset="0"/>
            </a:endParaRPr>
          </a:p>
          <a:p>
            <a:pPr defTabSz="914400" eaLnBrk="1" hangingPunct="1">
              <a:lnSpc>
                <a:spcPct val="70000"/>
              </a:lnSpc>
              <a:spcAft>
                <a:spcPct val="30000"/>
              </a:spcAft>
              <a:tabLst>
                <a:tab pos="3889375" algn="l"/>
              </a:tabLst>
            </a:pPr>
            <a:r>
              <a:rPr lang="en-US" sz="2000" smtClean="0">
                <a:latin typeface="Century Gothic" pitchFamily="34" charset="0"/>
                <a:cs typeface="Century Gothic" pitchFamily="34" charset="0"/>
              </a:rPr>
              <a:t>Unvouchered Receipts Report  </a:t>
            </a:r>
            <a:r>
              <a:rPr lang="en-GB" altLang="ja-JP" sz="1600" smtClean="0">
                <a:latin typeface="Century Gothic" pitchFamily="34" charset="0"/>
                <a:ea typeface="MS PGothic" pitchFamily="34" charset="-128"/>
              </a:rPr>
              <a:t>(5.13.10 – poporp11.p)</a:t>
            </a:r>
            <a:endParaRPr lang="en-US" sz="2000" smtClean="0">
              <a:latin typeface="Century Gothic" pitchFamily="34" charset="0"/>
              <a:cs typeface="Century Gothic" pitchFamily="34" charset="0"/>
            </a:endParaRPr>
          </a:p>
          <a:p>
            <a:pPr defTabSz="914400" eaLnBrk="1" hangingPunct="1">
              <a:lnSpc>
                <a:spcPct val="70000"/>
              </a:lnSpc>
              <a:spcAft>
                <a:spcPct val="30000"/>
              </a:spcAft>
              <a:tabLst>
                <a:tab pos="3889375" algn="l"/>
              </a:tabLst>
            </a:pPr>
            <a:r>
              <a:rPr lang="en-US" sz="2000" smtClean="0">
                <a:latin typeface="Century Gothic" pitchFamily="34" charset="0"/>
                <a:cs typeface="Century Gothic" pitchFamily="34" charset="0"/>
              </a:rPr>
              <a:t>Purchase Receipt Report	    </a:t>
            </a:r>
            <a:r>
              <a:rPr lang="en-GB" altLang="ja-JP" sz="1600" smtClean="0">
                <a:latin typeface="Century Gothic" pitchFamily="34" charset="0"/>
                <a:ea typeface="MS PGothic" pitchFamily="34" charset="-128"/>
              </a:rPr>
              <a:t>(5.13.5 – poporp06.p)</a:t>
            </a:r>
            <a:endParaRPr lang="en-US" sz="2000" smtClean="0">
              <a:latin typeface="Century Gothic" pitchFamily="34" charset="0"/>
              <a:cs typeface="Century Gothic" pitchFamily="34" charset="0"/>
            </a:endParaRPr>
          </a:p>
          <a:p>
            <a:pPr defTabSz="914400" eaLnBrk="1" hangingPunct="1">
              <a:lnSpc>
                <a:spcPct val="70000"/>
              </a:lnSpc>
              <a:spcAft>
                <a:spcPct val="30000"/>
              </a:spcAft>
              <a:tabLst>
                <a:tab pos="3889375" algn="l"/>
              </a:tabLst>
            </a:pPr>
            <a:r>
              <a:rPr lang="en-US" sz="2000" smtClean="0">
                <a:latin typeface="Century Gothic" pitchFamily="34" charset="0"/>
                <a:cs typeface="Century Gothic" pitchFamily="34" charset="0"/>
              </a:rPr>
              <a:t>Asset Owned Report	    </a:t>
            </a:r>
            <a:r>
              <a:rPr lang="en-GB" altLang="ja-JP" sz="1600" smtClean="0">
                <a:latin typeface="Century Gothic" pitchFamily="34" charset="0"/>
                <a:ea typeface="MS PGothic" pitchFamily="34" charset="-128"/>
              </a:rPr>
              <a:t>(32.5.11 – faaorp.p)</a:t>
            </a:r>
            <a:endParaRPr lang="en-US" sz="2000" smtClean="0">
              <a:latin typeface="Century Gothic" pitchFamily="34" charset="0"/>
              <a:cs typeface="Century Gothic" pitchFamily="34" charset="0"/>
            </a:endParaRPr>
          </a:p>
          <a:p>
            <a:pPr defTabSz="914400" eaLnBrk="1" hangingPunct="1">
              <a:lnSpc>
                <a:spcPct val="70000"/>
              </a:lnSpc>
              <a:spcAft>
                <a:spcPct val="30000"/>
              </a:spcAft>
              <a:tabLst>
                <a:tab pos="3889375" algn="l"/>
              </a:tabLst>
            </a:pPr>
            <a:r>
              <a:rPr lang="en-US" sz="2000" smtClean="0">
                <a:latin typeface="Century Gothic" pitchFamily="34" charset="0"/>
                <a:cs typeface="Century Gothic" pitchFamily="34" charset="0"/>
              </a:rPr>
              <a:t>Sales Order Report	    </a:t>
            </a:r>
            <a:r>
              <a:rPr lang="en-GB" altLang="ja-JP" sz="1600" smtClean="0">
                <a:latin typeface="Century Gothic" pitchFamily="34" charset="0"/>
                <a:ea typeface="MS PGothic" pitchFamily="34" charset="-128"/>
              </a:rPr>
              <a:t>(7.15.1, 2 or 3 – sosorp.p, sosorp01.p, </a:t>
            </a:r>
            <a:br>
              <a:rPr lang="en-GB" altLang="ja-JP" sz="1600" smtClean="0">
                <a:latin typeface="Century Gothic" pitchFamily="34" charset="0"/>
                <a:ea typeface="MS PGothic" pitchFamily="34" charset="-128"/>
              </a:rPr>
            </a:br>
            <a:r>
              <a:rPr lang="en-GB" altLang="ja-JP" sz="1600" smtClean="0">
                <a:latin typeface="Century Gothic" pitchFamily="34" charset="0"/>
                <a:ea typeface="MS PGothic" pitchFamily="34" charset="-128"/>
              </a:rPr>
              <a:t>	      sosorp02.p)</a:t>
            </a:r>
            <a:endParaRPr lang="en-US" sz="2000" smtClean="0">
              <a:latin typeface="Century Gothic" pitchFamily="34" charset="0"/>
              <a:cs typeface="Century Gothic" pitchFamily="34" charset="0"/>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5" name="Rectangle 3"/>
          <p:cNvSpPr>
            <a:spLocks noGrp="1" noChangeArrowheads="1"/>
          </p:cNvSpPr>
          <p:nvPr>
            <p:ph type="body" idx="4294967295"/>
          </p:nvPr>
        </p:nvSpPr>
        <p:spPr>
          <a:xfrm>
            <a:off x="457200" y="323850"/>
            <a:ext cx="8153400" cy="5053013"/>
          </a:xfrm>
        </p:spPr>
        <p:txBody>
          <a:bodyPr tIns="91440" bIns="91440"/>
          <a:lstStyle/>
          <a:p>
            <a:pPr algn="ctr" eaLnBrk="1" hangingPunct="1">
              <a:buFont typeface="Arial" charset="0"/>
              <a:buNone/>
            </a:pPr>
            <a:endParaRPr lang="en-US" sz="4000" b="1" smtClean="0">
              <a:latin typeface="Century Gothic" pitchFamily="34" charset="0"/>
              <a:cs typeface="Century Gothic" pitchFamily="34" charset="0"/>
            </a:endParaRPr>
          </a:p>
          <a:p>
            <a:pPr algn="ctr" eaLnBrk="1" hangingPunct="1">
              <a:buFont typeface="Arial" charset="0"/>
              <a:buNone/>
            </a:pPr>
            <a:endParaRPr lang="en-US" sz="4000" b="1" smtClean="0">
              <a:latin typeface="Century Gothic" pitchFamily="34" charset="0"/>
              <a:cs typeface="Century Gothic" pitchFamily="34" charset="0"/>
            </a:endParaRPr>
          </a:p>
          <a:p>
            <a:pPr algn="ctr" eaLnBrk="1" hangingPunct="1">
              <a:buFont typeface="Arial" charset="0"/>
              <a:buNone/>
            </a:pPr>
            <a:endParaRPr lang="en-US" sz="4000" b="1" smtClean="0">
              <a:latin typeface="Century Gothic" pitchFamily="34" charset="0"/>
              <a:cs typeface="Century Gothic" pitchFamily="34" charset="0"/>
            </a:endParaRPr>
          </a:p>
          <a:p>
            <a:pPr algn="ctr" eaLnBrk="1" hangingPunct="1">
              <a:buFont typeface="Arial" charset="0"/>
              <a:buNone/>
            </a:pPr>
            <a:r>
              <a:rPr lang="en-US" sz="4000" b="1" smtClean="0">
                <a:latin typeface="Century Gothic" pitchFamily="34" charset="0"/>
                <a:cs typeface="Century Gothic" pitchFamily="34" charset="0"/>
              </a:rPr>
              <a:t>Questions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noChangeArrowheads="1"/>
          </p:cNvSpPr>
          <p:nvPr>
            <p:ph type="title" idx="4294967295"/>
          </p:nvPr>
        </p:nvSpPr>
        <p:spPr>
          <a:xfrm>
            <a:off x="333375" y="3810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24578" name="Rectangle 3"/>
          <p:cNvSpPr>
            <a:spLocks noGrp="1" noChangeArrowheads="1"/>
          </p:cNvSpPr>
          <p:nvPr>
            <p:ph type="body" idx="4294967295"/>
          </p:nvPr>
        </p:nvSpPr>
        <p:spPr>
          <a:xfrm>
            <a:off x="342900" y="1066800"/>
            <a:ext cx="8763000" cy="5314950"/>
          </a:xfrm>
        </p:spPr>
        <p:txBody>
          <a:bodyPr tIns="91440" bIns="91440"/>
          <a:lstStyle/>
          <a:p>
            <a:pPr eaLnBrk="1" hangingPunct="1">
              <a:lnSpc>
                <a:spcPct val="80000"/>
              </a:lnSpc>
              <a:spcAft>
                <a:spcPct val="25000"/>
              </a:spcAft>
            </a:pPr>
            <a:r>
              <a:rPr lang="en-US" sz="2400" dirty="0" smtClean="0">
                <a:latin typeface="Century Gothic" pitchFamily="34" charset="0"/>
                <a:cs typeface="Century Gothic" pitchFamily="34" charset="0"/>
              </a:rPr>
              <a:t>Table Extension Domain Update Utilities </a:t>
            </a:r>
            <a:r>
              <a:rPr lang="en-US" sz="2000" dirty="0" smtClean="0">
                <a:latin typeface="Century Gothic" pitchFamily="34" charset="0"/>
                <a:cs typeface="Century Gothic" pitchFamily="34" charset="0"/>
              </a:rPr>
              <a:t>(eB2.1 and above, including Standard Edition)</a:t>
            </a:r>
          </a:p>
          <a:p>
            <a:pPr eaLnBrk="1" hangingPunct="1">
              <a:lnSpc>
                <a:spcPct val="80000"/>
              </a:lnSpc>
              <a:spcAft>
                <a:spcPct val="25000"/>
              </a:spcAft>
            </a:pPr>
            <a:r>
              <a:rPr lang="en-US" sz="2400" dirty="0" smtClean="0">
                <a:latin typeface="Century Gothic" pitchFamily="34" charset="0"/>
                <a:cs typeface="Century Gothic" pitchFamily="34" charset="0"/>
              </a:rPr>
              <a:t>GL Transaction Consolidation </a:t>
            </a:r>
            <a:r>
              <a:rPr lang="en-US" sz="2000" dirty="0" smtClean="0">
                <a:latin typeface="Century Gothic" pitchFamily="34" charset="0"/>
                <a:cs typeface="Century Gothic" pitchFamily="34" charset="0"/>
              </a:rPr>
              <a:t>(optional)</a:t>
            </a:r>
          </a:p>
          <a:p>
            <a:pPr eaLnBrk="1" hangingPunct="1">
              <a:lnSpc>
                <a:spcPct val="80000"/>
              </a:lnSpc>
              <a:spcAft>
                <a:spcPct val="25000"/>
              </a:spcAft>
            </a:pPr>
            <a:r>
              <a:rPr lang="en-US" sz="2400" dirty="0" smtClean="0">
                <a:latin typeface="Century Gothic" pitchFamily="34" charset="0"/>
                <a:cs typeface="Century Gothic" pitchFamily="34" charset="0"/>
              </a:rPr>
              <a:t>Archive/Delete transaction data </a:t>
            </a:r>
            <a:r>
              <a:rPr lang="en-US" sz="2000" dirty="0" smtClean="0">
                <a:latin typeface="Century Gothic" pitchFamily="34" charset="0"/>
                <a:cs typeface="Century Gothic" pitchFamily="34" charset="0"/>
              </a:rPr>
              <a:t>(optional)</a:t>
            </a:r>
          </a:p>
          <a:p>
            <a:pPr eaLnBrk="1" hangingPunct="1">
              <a:lnSpc>
                <a:spcPct val="80000"/>
              </a:lnSpc>
              <a:spcAft>
                <a:spcPct val="25000"/>
              </a:spcAft>
            </a:pPr>
            <a:r>
              <a:rPr lang="en-US" sz="2400" dirty="0" smtClean="0">
                <a:latin typeface="Century Gothic" pitchFamily="34" charset="0"/>
                <a:cs typeface="Century Gothic" pitchFamily="34" charset="0"/>
              </a:rPr>
              <a:t>Global Tax Management Conversion </a:t>
            </a:r>
            <a:r>
              <a:rPr lang="en-US" sz="2000" dirty="0" smtClean="0">
                <a:latin typeface="Century Gothic" pitchFamily="34" charset="0"/>
                <a:cs typeface="Century Gothic" pitchFamily="34" charset="0"/>
              </a:rPr>
              <a:t>(if pre-</a:t>
            </a:r>
            <a:r>
              <a:rPr lang="en-US" sz="2000" dirty="0" err="1" smtClean="0">
                <a:latin typeface="Century Gothic" pitchFamily="34" charset="0"/>
                <a:cs typeface="Century Gothic" pitchFamily="34" charset="0"/>
              </a:rPr>
              <a:t>eB</a:t>
            </a:r>
            <a:r>
              <a:rPr lang="en-US" sz="2000" dirty="0" smtClean="0">
                <a:latin typeface="Century Gothic" pitchFamily="34" charset="0"/>
                <a:cs typeface="Century Gothic" pitchFamily="34" charset="0"/>
              </a:rPr>
              <a:t>)</a:t>
            </a:r>
          </a:p>
          <a:p>
            <a:pPr eaLnBrk="1" hangingPunct="1">
              <a:lnSpc>
                <a:spcPct val="80000"/>
              </a:lnSpc>
              <a:spcAft>
                <a:spcPct val="25000"/>
              </a:spcAft>
            </a:pPr>
            <a:r>
              <a:rPr lang="en-US" sz="2400" dirty="0" smtClean="0">
                <a:latin typeface="Century Gothic" pitchFamily="34" charset="0"/>
                <a:cs typeface="Century Gothic" pitchFamily="34" charset="0"/>
              </a:rPr>
              <a:t>Employee Entity Utility</a:t>
            </a:r>
          </a:p>
          <a:p>
            <a:pPr eaLnBrk="1" hangingPunct="1">
              <a:lnSpc>
                <a:spcPct val="80000"/>
              </a:lnSpc>
              <a:spcAft>
                <a:spcPct val="25000"/>
              </a:spcAft>
            </a:pPr>
            <a:r>
              <a:rPr lang="en-US" sz="2400" dirty="0" smtClean="0">
                <a:latin typeface="Century Gothic" pitchFamily="34" charset="0"/>
                <a:cs typeface="Century Gothic" pitchFamily="34" charset="0"/>
              </a:rPr>
              <a:t>End User Contact Utility</a:t>
            </a:r>
          </a:p>
          <a:p>
            <a:pPr eaLnBrk="1" hangingPunct="1">
              <a:lnSpc>
                <a:spcPct val="80000"/>
              </a:lnSpc>
              <a:spcAft>
                <a:spcPct val="25000"/>
              </a:spcAft>
            </a:pPr>
            <a:r>
              <a:rPr lang="en-US" sz="2400" dirty="0" smtClean="0">
                <a:latin typeface="Century Gothic" pitchFamily="34" charset="0"/>
                <a:cs typeface="Century Gothic" pitchFamily="34" charset="0"/>
              </a:rPr>
              <a:t>Control Account Utility</a:t>
            </a:r>
          </a:p>
          <a:p>
            <a:pPr eaLnBrk="1" hangingPunct="1">
              <a:lnSpc>
                <a:spcPct val="80000"/>
              </a:lnSpc>
              <a:spcAft>
                <a:spcPct val="25000"/>
              </a:spcAft>
            </a:pPr>
            <a:r>
              <a:rPr lang="en-US" sz="2400" dirty="0" smtClean="0">
                <a:latin typeface="Century Gothic" pitchFamily="34" charset="0"/>
                <a:cs typeface="Century Gothic" pitchFamily="34" charset="0"/>
              </a:rPr>
              <a:t>GL Account/Project Utility </a:t>
            </a:r>
            <a:r>
              <a:rPr lang="en-US" sz="2000" dirty="0" smtClean="0">
                <a:latin typeface="Century Gothic" pitchFamily="34" charset="0"/>
                <a:cs typeface="Century Gothic" pitchFamily="34" charset="0"/>
              </a:rPr>
              <a:t>(if pre-</a:t>
            </a:r>
            <a:r>
              <a:rPr lang="en-US" sz="2000" dirty="0" err="1" smtClean="0">
                <a:latin typeface="Century Gothic" pitchFamily="34" charset="0"/>
                <a:cs typeface="Century Gothic" pitchFamily="34" charset="0"/>
              </a:rPr>
              <a:t>eB</a:t>
            </a:r>
            <a:r>
              <a:rPr lang="en-US" sz="2000" dirty="0" smtClean="0">
                <a:latin typeface="Century Gothic" pitchFamily="34" charset="0"/>
                <a:cs typeface="Century Gothic" pitchFamily="34" charset="0"/>
              </a:rPr>
              <a:t>)</a:t>
            </a:r>
          </a:p>
          <a:p>
            <a:pPr eaLnBrk="1" hangingPunct="1">
              <a:lnSpc>
                <a:spcPct val="80000"/>
              </a:lnSpc>
              <a:spcAft>
                <a:spcPct val="25000"/>
              </a:spcAft>
            </a:pPr>
            <a:r>
              <a:rPr lang="en-US" sz="2400" dirty="0" smtClean="0">
                <a:latin typeface="Century Gothic" pitchFamily="34" charset="0"/>
                <a:cs typeface="Century Gothic" pitchFamily="34" charset="0"/>
              </a:rPr>
              <a:t>Orphaned Address Utility</a:t>
            </a:r>
          </a:p>
          <a:p>
            <a:pPr eaLnBrk="1" hangingPunct="1">
              <a:lnSpc>
                <a:spcPct val="80000"/>
              </a:lnSpc>
              <a:spcAft>
                <a:spcPct val="25000"/>
              </a:spcAft>
            </a:pPr>
            <a:r>
              <a:rPr lang="en-US" sz="2400" dirty="0" smtClean="0">
                <a:latin typeface="Century Gothic" pitchFamily="34" charset="0"/>
                <a:cs typeface="Century Gothic" pitchFamily="34" charset="0"/>
              </a:rPr>
              <a:t>Credit Terms Utility </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1095</TotalTime>
  <Words>5159</Words>
  <Application>Microsoft Office PowerPoint</Application>
  <PresentationFormat>On-screen Show (4:3)</PresentationFormat>
  <Paragraphs>653</Paragraphs>
  <Slides>85</Slides>
  <Notes>79</Notes>
  <HiddenSlides>0</HiddenSlides>
  <MMClips>0</MMClips>
  <ScaleCrop>false</ScaleCrop>
  <HeadingPairs>
    <vt:vector size="4" baseType="variant">
      <vt:variant>
        <vt:lpstr>Theme</vt:lpstr>
      </vt:variant>
      <vt:variant>
        <vt:i4>1</vt:i4>
      </vt:variant>
      <vt:variant>
        <vt:lpstr>Slide Titles</vt:lpstr>
      </vt:variant>
      <vt:variant>
        <vt:i4>85</vt:i4>
      </vt:variant>
    </vt:vector>
  </HeadingPairs>
  <TitlesOfParts>
    <vt:vector size="86" baseType="lpstr">
      <vt:lpstr>QAD 2010 Template</vt:lpstr>
      <vt:lpstr>Part 2 – Pre-conversion</vt:lpstr>
      <vt:lpstr>Pre-conversion Overview</vt:lpstr>
      <vt:lpstr>Overview of Pre-conversion Steps</vt:lpstr>
      <vt:lpstr>Slide 4</vt:lpstr>
      <vt:lpstr>Slide 5</vt:lpstr>
      <vt:lpstr>Slide 6</vt:lpstr>
      <vt:lpstr>Slide 7</vt:lpstr>
      <vt:lpstr>Pre-conversion Activities</vt:lpstr>
      <vt:lpstr>Pre-conversion Activities</vt:lpstr>
      <vt:lpstr>Pre-conversion Activities</vt:lpstr>
      <vt:lpstr>Pre-conversion Activities</vt:lpstr>
      <vt:lpstr>Table Extension Domain Utilities</vt:lpstr>
      <vt:lpstr>Table Extension Domain Utilities</vt:lpstr>
      <vt:lpstr>Pre-conversion Activities</vt:lpstr>
      <vt:lpstr>Pre-conversion Activities</vt:lpstr>
      <vt:lpstr>Pre-conversion Activities</vt:lpstr>
      <vt:lpstr>Pre-conversion Activities</vt:lpstr>
      <vt:lpstr>Pre-conversion Activities</vt:lpstr>
      <vt:lpstr>Employee Entity Utility</vt:lpstr>
      <vt:lpstr>Employee Entity Utility</vt:lpstr>
      <vt:lpstr>Pre-conversion Activities</vt:lpstr>
      <vt:lpstr>End User Contact Utility</vt:lpstr>
      <vt:lpstr>End User Contact Utility</vt:lpstr>
      <vt:lpstr>Pre-conversion Activities</vt:lpstr>
      <vt:lpstr>Control Account Utility</vt:lpstr>
      <vt:lpstr>Control Account Utility</vt:lpstr>
      <vt:lpstr>Pre-conversion Activities</vt:lpstr>
      <vt:lpstr>GL Account/Project Utility</vt:lpstr>
      <vt:lpstr>GL Account/Project Utility</vt:lpstr>
      <vt:lpstr>Pre-conversion Activities</vt:lpstr>
      <vt:lpstr>Orphaned Address Utility</vt:lpstr>
      <vt:lpstr>Orphaned Address Utility</vt:lpstr>
      <vt:lpstr>Orphaned Address Utility</vt:lpstr>
      <vt:lpstr>Pre-conversion Activities</vt:lpstr>
      <vt:lpstr>Credit Terms Utility</vt:lpstr>
      <vt:lpstr>Credit Terms Utility</vt:lpstr>
      <vt:lpstr>Credit Terms Utility</vt:lpstr>
      <vt:lpstr>Pre-conversion Activities</vt:lpstr>
      <vt:lpstr>Data Preparation Report</vt:lpstr>
      <vt:lpstr>Data Preparation Report</vt:lpstr>
      <vt:lpstr>Data Preparation Report</vt:lpstr>
      <vt:lpstr>Country Code Utility</vt:lpstr>
      <vt:lpstr>Country Code Utility</vt:lpstr>
      <vt:lpstr>Country Code Utility</vt:lpstr>
      <vt:lpstr>Tax ID Utility</vt:lpstr>
      <vt:lpstr>Tax ID Utility</vt:lpstr>
      <vt:lpstr>Tax ID Utility</vt:lpstr>
      <vt:lpstr>Pre-conversion Activities</vt:lpstr>
      <vt:lpstr>Conversion Parameters Utility</vt:lpstr>
      <vt:lpstr>Conversion Parameters Utility</vt:lpstr>
      <vt:lpstr>Conversion Parameters Utility</vt:lpstr>
      <vt:lpstr>Conversion Parameters Utility</vt:lpstr>
      <vt:lpstr>Pre-conversion Activities</vt:lpstr>
      <vt:lpstr>Search &amp; Replace Reports/Utility</vt:lpstr>
      <vt:lpstr>Search &amp; Replace Reports/Utility</vt:lpstr>
      <vt:lpstr>Search &amp; Replace Reports/Utility</vt:lpstr>
      <vt:lpstr>Search &amp; Replace Reports/Utility</vt:lpstr>
      <vt:lpstr>Search &amp; Replace Reports/Utility</vt:lpstr>
      <vt:lpstr>Search &amp; Replace Reports/Utility</vt:lpstr>
      <vt:lpstr>Search &amp; Replace Reports/Utility</vt:lpstr>
      <vt:lpstr>Search &amp; Replace Reports/Utility</vt:lpstr>
      <vt:lpstr>Search &amp; Replace Reports/Utility</vt:lpstr>
      <vt:lpstr>Pre-conversion Activities</vt:lpstr>
      <vt:lpstr>GL Account Type Utility</vt:lpstr>
      <vt:lpstr>GL Account Type Utility</vt:lpstr>
      <vt:lpstr>GL Account Type Utility</vt:lpstr>
      <vt:lpstr>GL Account Type Utility</vt:lpstr>
      <vt:lpstr>GL Account Type Utility</vt:lpstr>
      <vt:lpstr>Pre-conversion Activities</vt:lpstr>
      <vt:lpstr>Process Pending Transactions</vt:lpstr>
      <vt:lpstr>Pre-conversion Activities</vt:lpstr>
      <vt:lpstr>Pre-conversion Activities</vt:lpstr>
      <vt:lpstr>Converted GL Account Definition Report</vt:lpstr>
      <vt:lpstr>Slide 74</vt:lpstr>
      <vt:lpstr>Pre-conversion Activities</vt:lpstr>
      <vt:lpstr>Slide 76</vt:lpstr>
      <vt:lpstr>Pre-conversion Integrity Report</vt:lpstr>
      <vt:lpstr>Slide 78</vt:lpstr>
      <vt:lpstr>AR Transaction Integrity</vt:lpstr>
      <vt:lpstr>Slide 80</vt:lpstr>
      <vt:lpstr>Slide 81</vt:lpstr>
      <vt:lpstr>Pre-conversion Activities</vt:lpstr>
      <vt:lpstr>Pre-conversion Activities</vt:lpstr>
      <vt:lpstr>Standard Closing Reports</vt:lpstr>
      <vt:lpstr>Slide 85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jdk</dc:creator>
  <cp:lastModifiedBy>qad</cp:lastModifiedBy>
  <cp:revision>113</cp:revision>
  <dcterms:created xsi:type="dcterms:W3CDTF">2010-10-05T00:44:07Z</dcterms:created>
  <dcterms:modified xsi:type="dcterms:W3CDTF">2012-04-13T20:52:20Z</dcterms:modified>
</cp:coreProperties>
</file>