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35" r:id="rId2"/>
  </p:sldMasterIdLst>
  <p:notesMasterIdLst>
    <p:notesMasterId r:id="rId76"/>
  </p:notesMasterIdLst>
  <p:handoutMasterIdLst>
    <p:handoutMasterId r:id="rId77"/>
  </p:handoutMasterIdLst>
  <p:sldIdLst>
    <p:sldId id="256" r:id="rId3"/>
    <p:sldId id="257" r:id="rId4"/>
    <p:sldId id="270" r:id="rId5"/>
    <p:sldId id="262" r:id="rId6"/>
    <p:sldId id="271" r:id="rId7"/>
    <p:sldId id="272" r:id="rId8"/>
    <p:sldId id="267" r:id="rId9"/>
    <p:sldId id="273" r:id="rId10"/>
    <p:sldId id="274" r:id="rId11"/>
    <p:sldId id="275" r:id="rId12"/>
    <p:sldId id="334" r:id="rId13"/>
    <p:sldId id="335" r:id="rId14"/>
    <p:sldId id="336" r:id="rId15"/>
    <p:sldId id="337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44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338" r:id="rId36"/>
    <p:sldId id="296" r:id="rId37"/>
    <p:sldId id="297" r:id="rId38"/>
    <p:sldId id="326" r:id="rId39"/>
    <p:sldId id="298" r:id="rId40"/>
    <p:sldId id="299" r:id="rId41"/>
    <p:sldId id="329" r:id="rId42"/>
    <p:sldId id="340" r:id="rId43"/>
    <p:sldId id="341" r:id="rId44"/>
    <p:sldId id="342" r:id="rId45"/>
    <p:sldId id="301" r:id="rId46"/>
    <p:sldId id="302" r:id="rId47"/>
    <p:sldId id="303" r:id="rId48"/>
    <p:sldId id="268" r:id="rId49"/>
    <p:sldId id="304" r:id="rId50"/>
    <p:sldId id="305" r:id="rId51"/>
    <p:sldId id="306" r:id="rId52"/>
    <p:sldId id="327" r:id="rId53"/>
    <p:sldId id="307" r:id="rId54"/>
    <p:sldId id="308" r:id="rId55"/>
    <p:sldId id="309" r:id="rId56"/>
    <p:sldId id="343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269" r:id="rId74"/>
    <p:sldId id="330" r:id="rId7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C0C0C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3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181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51B4FE9-B6E6-409C-9696-E8B2D2C9F341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D74818A-A934-40C6-82FB-5417B9032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B6ACBDB-6FB8-4A62-AFD2-6F27BB1CFA44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04218E6-A191-40D8-822D-98D383B65F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39E06CE-DE29-480A-954A-9B4E69870512}" type="datetime1">
              <a:rPr lang="en-US" smtClean="0"/>
              <a:pPr/>
              <a:t>1/4/2011</a:t>
            </a:fld>
            <a:endParaRPr lang="en-US" smtClean="0"/>
          </a:p>
        </p:txBody>
      </p:sp>
      <p:sp>
        <p:nvSpPr>
          <p:cNvPr id="798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B19160-3446-4CB6-9EB5-DF4C5A7ADD38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Record the receipt of all 100 Yo Yos using Work Order Receipt 16.11</a:t>
            </a:r>
          </a:p>
          <a:p>
            <a:r>
              <a:rPr lang="en-US" smtClean="0"/>
              <a:t>These items should be received into inventory at Site 9000 Location FinGood.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866E0CA-9ED3-4A93-B93F-07853B51B373}" type="datetime1">
              <a:rPr lang="en-US" smtClean="0"/>
              <a:pPr/>
              <a:t>1/4/2011</a:t>
            </a:fld>
            <a:endParaRPr lang="en-US" smtClean="0"/>
          </a:p>
        </p:txBody>
      </p:sp>
      <p:sp>
        <p:nvSpPr>
          <p:cNvPr id="808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2322ED-D079-42A9-952E-2891995AA130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Issue Components for work order using Work Order Component Issue 16.10</a:t>
            </a:r>
          </a:p>
          <a:p>
            <a:r>
              <a:rPr lang="en-US" smtClean="0"/>
              <a:t>Fields:</a:t>
            </a:r>
          </a:p>
          <a:p>
            <a:r>
              <a:rPr lang="en-US" smtClean="0"/>
              <a:t>Work Order: Number of the work order created earlier</a:t>
            </a:r>
          </a:p>
          <a:p>
            <a:r>
              <a:rPr lang="en-US" smtClean="0"/>
              <a:t>Issue Picked: Yes or checked</a:t>
            </a:r>
          </a:p>
          <a:p>
            <a:r>
              <a:rPr lang="en-US" smtClean="0"/>
              <a:t>Notice: The qty picked and qty to issue are the same</a:t>
            </a:r>
          </a:p>
          <a:p>
            <a:r>
              <a:rPr lang="en-US" smtClean="0"/>
              <a:t>Unless you need to change the items being issued there is no need to go into the bottom frame.</a:t>
            </a:r>
          </a:p>
          <a:p>
            <a:r>
              <a:rPr lang="en-US" smtClean="0"/>
              <a:t>Example of when you would need to change: Used material from a different location than listed on the picklist. Or, used more or less than on the picklist.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2500" y="6619875"/>
            <a:ext cx="1774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06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Inventory Control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Inventory Control in QAD</a:t>
            </a:r>
          </a:p>
          <a:p>
            <a:r>
              <a:rPr lang="en-US" b="1" dirty="0" smtClean="0"/>
              <a:t>Process Inventory in QAD</a:t>
            </a:r>
          </a:p>
        </p:txBody>
      </p:sp>
      <p:sp>
        <p:nvSpPr>
          <p:cNvPr id="3075" name="Rectangle 20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Inventory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Work Order Receipt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IC-PR-100</a:t>
            </a:r>
          </a:p>
        </p:txBody>
      </p:sp>
      <p:pic>
        <p:nvPicPr>
          <p:cNvPr id="12292" name="Picture 7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181100"/>
            <a:ext cx="81057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343025"/>
            <a:ext cx="81248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Multi-Entry – 1 of 3</a:t>
            </a:r>
          </a:p>
        </p:txBody>
      </p:sp>
      <p:sp>
        <p:nvSpPr>
          <p:cNvPr id="13315" name="Footer Placeholder 3" hidden="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Multi-Entry – 2 of 3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IC-PR-104</a:t>
            </a:r>
          </a:p>
        </p:txBody>
      </p:sp>
      <p:pic>
        <p:nvPicPr>
          <p:cNvPr id="14340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200150"/>
            <a:ext cx="81629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Multi-Entry – 3 of 3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IC-PR-105</a:t>
            </a:r>
          </a:p>
        </p:txBody>
      </p:sp>
      <p:pic>
        <p:nvPicPr>
          <p:cNvPr id="1536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728788"/>
            <a:ext cx="72009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Attributes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IC-PR-107</a:t>
            </a:r>
          </a:p>
        </p:txBody>
      </p:sp>
      <p:pic>
        <p:nvPicPr>
          <p:cNvPr id="163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390650"/>
            <a:ext cx="78581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Work Order Receipt Backflush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IC-PR-110</a:t>
            </a:r>
          </a:p>
        </p:txBody>
      </p:sp>
      <p:pic>
        <p:nvPicPr>
          <p:cNvPr id="1741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400175"/>
            <a:ext cx="79343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Repetitive Labor Transaction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IC-PR-120</a:t>
            </a:r>
          </a:p>
        </p:txBody>
      </p:sp>
      <p:pic>
        <p:nvPicPr>
          <p:cNvPr id="1843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63" y="1428750"/>
            <a:ext cx="861853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Backflush Transaction - </a:t>
            </a:r>
            <a:r>
              <a:rPr lang="en-US" sz="2600" smtClean="0"/>
              <a:t>Advanced Repetitive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IC-PR-130</a:t>
            </a:r>
          </a:p>
        </p:txBody>
      </p:sp>
      <p:pic>
        <p:nvPicPr>
          <p:cNvPr id="194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428750"/>
            <a:ext cx="74295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Move Transaction - Advanced Repetitive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IC-PR-140</a:t>
            </a:r>
          </a:p>
        </p:txBody>
      </p:sp>
      <p:pic>
        <p:nvPicPr>
          <p:cNvPr id="2048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485900"/>
            <a:ext cx="78200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RMA Receipts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IC-PR-150</a:t>
            </a:r>
          </a:p>
        </p:txBody>
      </p:sp>
      <p:pic>
        <p:nvPicPr>
          <p:cNvPr id="21508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4975"/>
            <a:ext cx="91440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099" name="Rectangle 10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Control Processing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IC-PR-020</a:t>
            </a:r>
          </a:p>
        </p:txBody>
      </p:sp>
      <p:sp>
        <p:nvSpPr>
          <p:cNvPr id="70676" name="Line 104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 - Unplanned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IC-PR-160</a:t>
            </a:r>
          </a:p>
        </p:txBody>
      </p:sp>
      <p:pic>
        <p:nvPicPr>
          <p:cNvPr id="22532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552575"/>
            <a:ext cx="81057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 - Backward Exploded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IC-PR-170</a:t>
            </a:r>
          </a:p>
        </p:txBody>
      </p:sp>
      <p:pic>
        <p:nvPicPr>
          <p:cNvPr id="2355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352550"/>
            <a:ext cx="74866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b="1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24579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IC-PR-180</a:t>
            </a:r>
          </a:p>
        </p:txBody>
      </p:sp>
      <p:sp>
        <p:nvSpPr>
          <p:cNvPr id="50228" name="Line 52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smtClean="0"/>
              <a:t>Issue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Sales Order Shipments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Work Order Component Issue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Purchase Order Returns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Return to Supplier Menu (RTS)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Issues - Unplanned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Distribution Order Shipments</a:t>
            </a:r>
          </a:p>
        </p:txBody>
      </p:sp>
      <p:sp>
        <p:nvSpPr>
          <p:cNvPr id="25604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Issues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IC-PR-200</a:t>
            </a:r>
          </a:p>
        </p:txBody>
      </p:sp>
      <p:pic>
        <p:nvPicPr>
          <p:cNvPr id="2662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476375"/>
            <a:ext cx="79914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Work Order Component Issue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IC-PR-210</a:t>
            </a:r>
          </a:p>
        </p:txBody>
      </p:sp>
      <p:pic>
        <p:nvPicPr>
          <p:cNvPr id="27652" name="Picture 4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495425"/>
            <a:ext cx="85248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Returns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IC-PR-010</a:t>
            </a:r>
          </a:p>
        </p:txBody>
      </p:sp>
      <p:pic>
        <p:nvPicPr>
          <p:cNvPr id="28676" name="Picture 3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514475"/>
            <a:ext cx="843915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Issues - Unplanned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IC-PR-240</a:t>
            </a:r>
          </a:p>
        </p:txBody>
      </p:sp>
      <p:pic>
        <p:nvPicPr>
          <p:cNvPr id="297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390650"/>
            <a:ext cx="7934325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Distribution Order Shipments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IC-PR-250</a:t>
            </a:r>
          </a:p>
        </p:txBody>
      </p:sp>
      <p:pic>
        <p:nvPicPr>
          <p:cNvPr id="3072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00125"/>
            <a:ext cx="8229600" cy="501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b="1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1747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IC-PR-260</a:t>
            </a:r>
          </a:p>
        </p:txBody>
      </p:sp>
      <p:sp>
        <p:nvSpPr>
          <p:cNvPr id="58419" name="Line 5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b="1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123" name="Rectangle 41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IC-PR-030</a:t>
            </a:r>
          </a:p>
        </p:txBody>
      </p:sp>
      <p:sp>
        <p:nvSpPr>
          <p:cNvPr id="74795" name="Line 4139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smtClean="0"/>
              <a:t>Transfer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Single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Multi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With Lot/Serial Change</a:t>
            </a:r>
          </a:p>
        </p:txBody>
      </p:sp>
      <p:sp>
        <p:nvSpPr>
          <p:cNvPr id="32772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Transfers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Single Item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IC-PR-280</a:t>
            </a:r>
          </a:p>
        </p:txBody>
      </p:sp>
      <p:pic>
        <p:nvPicPr>
          <p:cNvPr id="337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257300"/>
            <a:ext cx="78295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Multi Item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IC-PR-290</a:t>
            </a:r>
          </a:p>
        </p:txBody>
      </p:sp>
      <p:pic>
        <p:nvPicPr>
          <p:cNvPr id="34820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281113"/>
            <a:ext cx="77533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With Lot/Serial Change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IC-PR-300</a:t>
            </a:r>
          </a:p>
        </p:txBody>
      </p:sp>
      <p:pic>
        <p:nvPicPr>
          <p:cNvPr id="3584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476375"/>
            <a:ext cx="789622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100" smtClean="0"/>
              <a:t>Batchload Transfer with Lot/Serial Change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IC-PR-010</a:t>
            </a:r>
          </a:p>
        </p:txBody>
      </p:sp>
      <p:pic>
        <p:nvPicPr>
          <p:cNvPr id="3686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300163"/>
            <a:ext cx="8143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b="1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7891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IC-PR-310</a:t>
            </a:r>
          </a:p>
        </p:txBody>
      </p:sp>
      <p:sp>
        <p:nvSpPr>
          <p:cNvPr id="63539" name="Line 5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90550" y="1447800"/>
            <a:ext cx="7953375" cy="4105275"/>
            <a:chOff x="161925" y="1504950"/>
            <a:chExt cx="7953375" cy="4105275"/>
          </a:xfrm>
        </p:grpSpPr>
        <p:pic>
          <p:nvPicPr>
            <p:cNvPr id="38914" name="Picture 10" descr="SHOT0000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950" y="1504950"/>
              <a:ext cx="7753350" cy="410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7" name="Rectangle 39"/>
            <p:cNvSpPr>
              <a:spLocks noChangeArrowheads="1"/>
            </p:cNvSpPr>
            <p:nvPr/>
          </p:nvSpPr>
          <p:spPr bwMode="auto">
            <a:xfrm>
              <a:off x="728663" y="3590925"/>
              <a:ext cx="1279525" cy="22860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18" name="Rectangle 40"/>
            <p:cNvSpPr>
              <a:spLocks noChangeArrowheads="1"/>
            </p:cNvSpPr>
            <p:nvPr/>
          </p:nvSpPr>
          <p:spPr bwMode="auto">
            <a:xfrm>
              <a:off x="690563" y="2533650"/>
              <a:ext cx="1279525" cy="22860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19" name="Text Box 41"/>
            <p:cNvSpPr txBox="1">
              <a:spLocks noChangeArrowheads="1"/>
            </p:cNvSpPr>
            <p:nvPr/>
          </p:nvSpPr>
          <p:spPr bwMode="auto">
            <a:xfrm>
              <a:off x="161925" y="3438525"/>
              <a:ext cx="361950" cy="228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latin typeface="+mj-lt"/>
                </a:rPr>
                <a:t>1</a:t>
              </a:r>
            </a:p>
          </p:txBody>
        </p:sp>
        <p:sp>
          <p:nvSpPr>
            <p:cNvPr id="38920" name="Text Box 42"/>
            <p:cNvSpPr txBox="1">
              <a:spLocks noChangeArrowheads="1"/>
            </p:cNvSpPr>
            <p:nvPr/>
          </p:nvSpPr>
          <p:spPr bwMode="auto">
            <a:xfrm>
              <a:off x="161925" y="4562475"/>
              <a:ext cx="361950" cy="228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latin typeface="+mj-lt"/>
                </a:rPr>
                <a:t>2</a:t>
              </a:r>
            </a:p>
          </p:txBody>
        </p:sp>
        <p:cxnSp>
          <p:nvCxnSpPr>
            <p:cNvPr id="38921" name="AutoShape 43"/>
            <p:cNvCxnSpPr>
              <a:cxnSpLocks noChangeShapeType="1"/>
              <a:stCxn id="38919" idx="3"/>
              <a:endCxn id="38918" idx="1"/>
            </p:cNvCxnSpPr>
            <p:nvPr/>
          </p:nvCxnSpPr>
          <p:spPr bwMode="auto">
            <a:xfrm flipV="1">
              <a:off x="523875" y="2647950"/>
              <a:ext cx="166688" cy="90487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38922" name="AutoShape 44"/>
            <p:cNvCxnSpPr>
              <a:cxnSpLocks noChangeShapeType="1"/>
              <a:stCxn id="38920" idx="3"/>
              <a:endCxn id="38917" idx="1"/>
            </p:cNvCxnSpPr>
            <p:nvPr/>
          </p:nvCxnSpPr>
          <p:spPr bwMode="auto">
            <a:xfrm flipV="1">
              <a:off x="523875" y="3705225"/>
              <a:ext cx="204788" cy="97155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IC-PR-330</a:t>
            </a:r>
          </a:p>
        </p:txBody>
      </p:sp>
      <p:pic>
        <p:nvPicPr>
          <p:cNvPr id="39940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476375"/>
            <a:ext cx="7734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3057525"/>
            <a:ext cx="4495800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Stock Availability Browse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IC-PR-340</a:t>
            </a:r>
          </a:p>
        </p:txBody>
      </p:sp>
      <p:pic>
        <p:nvPicPr>
          <p:cNvPr id="419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609725"/>
            <a:ext cx="736282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Allocated Inventory Inquiry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IC-PR-350</a:t>
            </a:r>
          </a:p>
        </p:txBody>
      </p:sp>
      <p:pic>
        <p:nvPicPr>
          <p:cNvPr id="4301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514600"/>
            <a:ext cx="8696325" cy="1847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38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Flow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IC-PR-040</a:t>
            </a:r>
          </a:p>
        </p:txBody>
      </p:sp>
      <p:sp>
        <p:nvSpPr>
          <p:cNvPr id="6147" name="Rectangle 301"/>
          <p:cNvSpPr>
            <a:spLocks noChangeArrowheads="1"/>
          </p:cNvSpPr>
          <p:nvPr/>
        </p:nvSpPr>
        <p:spPr bwMode="auto">
          <a:xfrm>
            <a:off x="1684338" y="1182688"/>
            <a:ext cx="1147762" cy="847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Purchase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Order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Receipt</a:t>
            </a:r>
          </a:p>
        </p:txBody>
      </p:sp>
      <p:grpSp>
        <p:nvGrpSpPr>
          <p:cNvPr id="6148" name="Group 381"/>
          <p:cNvGrpSpPr>
            <a:grpSpLocks/>
          </p:cNvGrpSpPr>
          <p:nvPr/>
        </p:nvGrpSpPr>
        <p:grpSpPr bwMode="auto">
          <a:xfrm>
            <a:off x="1204913" y="2454275"/>
            <a:ext cx="6710362" cy="3506788"/>
            <a:chOff x="759" y="1852"/>
            <a:chExt cx="4227" cy="2209"/>
          </a:xfrm>
        </p:grpSpPr>
        <p:sp>
          <p:nvSpPr>
            <p:cNvPr id="27951" name="Rectangle 303"/>
            <p:cNvSpPr>
              <a:spLocks noChangeArrowheads="1"/>
            </p:cNvSpPr>
            <p:nvPr/>
          </p:nvSpPr>
          <p:spPr bwMode="auto">
            <a:xfrm>
              <a:off x="759" y="3409"/>
              <a:ext cx="1319" cy="65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Stockroom</a:t>
              </a:r>
            </a:p>
          </p:txBody>
        </p:sp>
        <p:sp>
          <p:nvSpPr>
            <p:cNvPr id="27954" name="Rectangle 306"/>
            <p:cNvSpPr>
              <a:spLocks noChangeArrowheads="1"/>
            </p:cNvSpPr>
            <p:nvPr/>
          </p:nvSpPr>
          <p:spPr bwMode="auto">
            <a:xfrm>
              <a:off x="3667" y="1864"/>
              <a:ext cx="1319" cy="65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Shipping</a:t>
              </a:r>
            </a:p>
          </p:txBody>
        </p:sp>
        <p:sp>
          <p:nvSpPr>
            <p:cNvPr id="27952" name="Rectangle 304"/>
            <p:cNvSpPr>
              <a:spLocks noChangeArrowheads="1"/>
            </p:cNvSpPr>
            <p:nvPr/>
          </p:nvSpPr>
          <p:spPr bwMode="auto">
            <a:xfrm>
              <a:off x="2216" y="1864"/>
              <a:ext cx="1319" cy="65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Finished</a:t>
              </a:r>
            </a:p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Goods</a:t>
              </a:r>
            </a:p>
          </p:txBody>
        </p:sp>
        <p:sp>
          <p:nvSpPr>
            <p:cNvPr id="27950" name="Rectangle 302"/>
            <p:cNvSpPr>
              <a:spLocks noChangeArrowheads="1"/>
            </p:cNvSpPr>
            <p:nvPr/>
          </p:nvSpPr>
          <p:spPr bwMode="auto">
            <a:xfrm>
              <a:off x="759" y="2626"/>
              <a:ext cx="1319" cy="65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Inspection</a:t>
              </a:r>
            </a:p>
          </p:txBody>
        </p:sp>
        <p:sp>
          <p:nvSpPr>
            <p:cNvPr id="27953" name="Rectangle 305"/>
            <p:cNvSpPr>
              <a:spLocks noChangeArrowheads="1"/>
            </p:cNvSpPr>
            <p:nvPr/>
          </p:nvSpPr>
          <p:spPr bwMode="auto">
            <a:xfrm>
              <a:off x="759" y="1852"/>
              <a:ext cx="1319" cy="65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Receiving</a:t>
              </a:r>
            </a:p>
          </p:txBody>
        </p:sp>
        <p:sp>
          <p:nvSpPr>
            <p:cNvPr id="27955" name="Rectangle 307"/>
            <p:cNvSpPr>
              <a:spLocks noChangeArrowheads="1"/>
            </p:cNvSpPr>
            <p:nvPr/>
          </p:nvSpPr>
          <p:spPr bwMode="auto">
            <a:xfrm>
              <a:off x="2216" y="2624"/>
              <a:ext cx="2770" cy="1434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Manufacturing</a:t>
              </a:r>
            </a:p>
            <a:p>
              <a:pPr eaLnBrk="0" hangingPunct="0">
                <a:defRPr/>
              </a:pPr>
              <a:r>
                <a:rPr kumimoji="1" lang="en-US" sz="2000" b="1">
                  <a:solidFill>
                    <a:schemeClr val="bg1"/>
                  </a:solidFill>
                  <a:latin typeface="+mj-lt"/>
                </a:rPr>
                <a:t>(Work-In-Process)</a:t>
              </a:r>
            </a:p>
          </p:txBody>
        </p:sp>
        <p:sp>
          <p:nvSpPr>
            <p:cNvPr id="6216" name="Line 373"/>
            <p:cNvSpPr>
              <a:spLocks noChangeShapeType="1"/>
            </p:cNvSpPr>
            <p:nvPr/>
          </p:nvSpPr>
          <p:spPr bwMode="auto">
            <a:xfrm rot="10800000">
              <a:off x="1886" y="3636"/>
              <a:ext cx="3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7" name="Line 372"/>
            <p:cNvSpPr>
              <a:spLocks noChangeShapeType="1"/>
            </p:cNvSpPr>
            <p:nvPr/>
          </p:nvSpPr>
          <p:spPr bwMode="auto">
            <a:xfrm>
              <a:off x="3538" y="2190"/>
              <a:ext cx="3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8" name="Line 370"/>
            <p:cNvSpPr>
              <a:spLocks noChangeShapeType="1"/>
            </p:cNvSpPr>
            <p:nvPr/>
          </p:nvSpPr>
          <p:spPr bwMode="auto">
            <a:xfrm flipV="1">
              <a:off x="2882" y="2359"/>
              <a:ext cx="0" cy="2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9" name="Line 368"/>
            <p:cNvSpPr>
              <a:spLocks noChangeShapeType="1"/>
            </p:cNvSpPr>
            <p:nvPr/>
          </p:nvSpPr>
          <p:spPr bwMode="auto">
            <a:xfrm>
              <a:off x="1412" y="3279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0" name="Line 367"/>
            <p:cNvSpPr>
              <a:spLocks noChangeShapeType="1"/>
            </p:cNvSpPr>
            <p:nvPr/>
          </p:nvSpPr>
          <p:spPr bwMode="auto">
            <a:xfrm>
              <a:off x="1412" y="2508"/>
              <a:ext cx="0" cy="2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1" name="Line 369"/>
            <p:cNvSpPr>
              <a:spLocks noChangeShapeType="1"/>
            </p:cNvSpPr>
            <p:nvPr/>
          </p:nvSpPr>
          <p:spPr bwMode="auto">
            <a:xfrm>
              <a:off x="2082" y="3804"/>
              <a:ext cx="3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pic>
        <p:nvPicPr>
          <p:cNvPr id="28014" name="Picture 36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2163" y="1274763"/>
            <a:ext cx="3081337" cy="1200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50" name="Rectangle 371"/>
          <p:cNvSpPr>
            <a:spLocks noChangeArrowheads="1"/>
          </p:cNvSpPr>
          <p:nvPr/>
        </p:nvSpPr>
        <p:spPr bwMode="auto">
          <a:xfrm>
            <a:off x="5477488" y="1057275"/>
            <a:ext cx="1514837" cy="581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Shipments to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Customers</a:t>
            </a:r>
          </a:p>
        </p:txBody>
      </p:sp>
      <p:grpSp>
        <p:nvGrpSpPr>
          <p:cNvPr id="3" name="Group 308"/>
          <p:cNvGrpSpPr>
            <a:grpSpLocks/>
          </p:cNvGrpSpPr>
          <p:nvPr/>
        </p:nvGrpSpPr>
        <p:grpSpPr bwMode="auto">
          <a:xfrm>
            <a:off x="506413" y="1185863"/>
            <a:ext cx="1228725" cy="1346200"/>
            <a:chOff x="244" y="848"/>
            <a:chExt cx="774" cy="848"/>
          </a:xfrm>
        </p:grpSpPr>
        <p:sp>
          <p:nvSpPr>
            <p:cNvPr id="6153" name="Rectangle 309"/>
            <p:cNvSpPr>
              <a:spLocks noChangeArrowheads="1"/>
            </p:cNvSpPr>
            <p:nvPr/>
          </p:nvSpPr>
          <p:spPr bwMode="auto">
            <a:xfrm>
              <a:off x="260" y="852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Rectangle 310"/>
            <p:cNvSpPr>
              <a:spLocks noChangeArrowheads="1"/>
            </p:cNvSpPr>
            <p:nvPr/>
          </p:nvSpPr>
          <p:spPr bwMode="auto">
            <a:xfrm>
              <a:off x="244" y="848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55" name="Line 311"/>
            <p:cNvSpPr>
              <a:spLocks noChangeShapeType="1"/>
            </p:cNvSpPr>
            <p:nvPr/>
          </p:nvSpPr>
          <p:spPr bwMode="auto">
            <a:xfrm>
              <a:off x="296" y="10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Line 312"/>
            <p:cNvSpPr>
              <a:spLocks noChangeShapeType="1"/>
            </p:cNvSpPr>
            <p:nvPr/>
          </p:nvSpPr>
          <p:spPr bwMode="auto">
            <a:xfrm>
              <a:off x="296" y="10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Line 313"/>
            <p:cNvSpPr>
              <a:spLocks noChangeShapeType="1"/>
            </p:cNvSpPr>
            <p:nvPr/>
          </p:nvSpPr>
          <p:spPr bwMode="auto">
            <a:xfrm>
              <a:off x="296" y="107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Line 314"/>
            <p:cNvSpPr>
              <a:spLocks noChangeShapeType="1"/>
            </p:cNvSpPr>
            <p:nvPr/>
          </p:nvSpPr>
          <p:spPr bwMode="auto">
            <a:xfrm>
              <a:off x="296" y="110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Line 315"/>
            <p:cNvSpPr>
              <a:spLocks noChangeShapeType="1"/>
            </p:cNvSpPr>
            <p:nvPr/>
          </p:nvSpPr>
          <p:spPr bwMode="auto">
            <a:xfrm>
              <a:off x="296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Line 316"/>
            <p:cNvSpPr>
              <a:spLocks noChangeShapeType="1"/>
            </p:cNvSpPr>
            <p:nvPr/>
          </p:nvSpPr>
          <p:spPr bwMode="auto">
            <a:xfrm>
              <a:off x="296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Line 317"/>
            <p:cNvSpPr>
              <a:spLocks noChangeShapeType="1"/>
            </p:cNvSpPr>
            <p:nvPr/>
          </p:nvSpPr>
          <p:spPr bwMode="auto">
            <a:xfrm>
              <a:off x="296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Line 318"/>
            <p:cNvSpPr>
              <a:spLocks noChangeShapeType="1"/>
            </p:cNvSpPr>
            <p:nvPr/>
          </p:nvSpPr>
          <p:spPr bwMode="auto">
            <a:xfrm>
              <a:off x="296" y="123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Line 319"/>
            <p:cNvSpPr>
              <a:spLocks noChangeShapeType="1"/>
            </p:cNvSpPr>
            <p:nvPr/>
          </p:nvSpPr>
          <p:spPr bwMode="auto">
            <a:xfrm>
              <a:off x="296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Line 320"/>
            <p:cNvSpPr>
              <a:spLocks noChangeShapeType="1"/>
            </p:cNvSpPr>
            <p:nvPr/>
          </p:nvSpPr>
          <p:spPr bwMode="auto">
            <a:xfrm>
              <a:off x="296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Line 321"/>
            <p:cNvSpPr>
              <a:spLocks noChangeShapeType="1"/>
            </p:cNvSpPr>
            <p:nvPr/>
          </p:nvSpPr>
          <p:spPr bwMode="auto">
            <a:xfrm>
              <a:off x="296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Line 322"/>
            <p:cNvSpPr>
              <a:spLocks noChangeShapeType="1"/>
            </p:cNvSpPr>
            <p:nvPr/>
          </p:nvSpPr>
          <p:spPr bwMode="auto">
            <a:xfrm>
              <a:off x="296" y="135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Rectangle 323"/>
            <p:cNvSpPr>
              <a:spLocks noChangeArrowheads="1"/>
            </p:cNvSpPr>
            <p:nvPr/>
          </p:nvSpPr>
          <p:spPr bwMode="auto">
            <a:xfrm>
              <a:off x="356" y="948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Rectangle 324"/>
            <p:cNvSpPr>
              <a:spLocks noChangeArrowheads="1"/>
            </p:cNvSpPr>
            <p:nvPr/>
          </p:nvSpPr>
          <p:spPr bwMode="auto">
            <a:xfrm>
              <a:off x="340" y="94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69" name="Line 325"/>
            <p:cNvSpPr>
              <a:spLocks noChangeShapeType="1"/>
            </p:cNvSpPr>
            <p:nvPr/>
          </p:nvSpPr>
          <p:spPr bwMode="auto">
            <a:xfrm>
              <a:off x="392" y="111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Line 326"/>
            <p:cNvSpPr>
              <a:spLocks noChangeShapeType="1"/>
            </p:cNvSpPr>
            <p:nvPr/>
          </p:nvSpPr>
          <p:spPr bwMode="auto">
            <a:xfrm>
              <a:off x="392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327"/>
            <p:cNvSpPr>
              <a:spLocks noChangeShapeType="1"/>
            </p:cNvSpPr>
            <p:nvPr/>
          </p:nvSpPr>
          <p:spPr bwMode="auto">
            <a:xfrm>
              <a:off x="392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Line 328"/>
            <p:cNvSpPr>
              <a:spLocks noChangeShapeType="1"/>
            </p:cNvSpPr>
            <p:nvPr/>
          </p:nvSpPr>
          <p:spPr bwMode="auto">
            <a:xfrm>
              <a:off x="392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Line 329"/>
            <p:cNvSpPr>
              <a:spLocks noChangeShapeType="1"/>
            </p:cNvSpPr>
            <p:nvPr/>
          </p:nvSpPr>
          <p:spPr bwMode="auto">
            <a:xfrm>
              <a:off x="392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Line 330"/>
            <p:cNvSpPr>
              <a:spLocks noChangeShapeType="1"/>
            </p:cNvSpPr>
            <p:nvPr/>
          </p:nvSpPr>
          <p:spPr bwMode="auto">
            <a:xfrm>
              <a:off x="392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Line 331"/>
            <p:cNvSpPr>
              <a:spLocks noChangeShapeType="1"/>
            </p:cNvSpPr>
            <p:nvPr/>
          </p:nvSpPr>
          <p:spPr bwMode="auto">
            <a:xfrm>
              <a:off x="392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Line 332"/>
            <p:cNvSpPr>
              <a:spLocks noChangeShapeType="1"/>
            </p:cNvSpPr>
            <p:nvPr/>
          </p:nvSpPr>
          <p:spPr bwMode="auto">
            <a:xfrm>
              <a:off x="392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Line 333"/>
            <p:cNvSpPr>
              <a:spLocks noChangeShapeType="1"/>
            </p:cNvSpPr>
            <p:nvPr/>
          </p:nvSpPr>
          <p:spPr bwMode="auto">
            <a:xfrm>
              <a:off x="392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Line 334"/>
            <p:cNvSpPr>
              <a:spLocks noChangeShapeType="1"/>
            </p:cNvSpPr>
            <p:nvPr/>
          </p:nvSpPr>
          <p:spPr bwMode="auto">
            <a:xfrm>
              <a:off x="392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Line 335"/>
            <p:cNvSpPr>
              <a:spLocks noChangeShapeType="1"/>
            </p:cNvSpPr>
            <p:nvPr/>
          </p:nvSpPr>
          <p:spPr bwMode="auto">
            <a:xfrm>
              <a:off x="392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Line 336"/>
            <p:cNvSpPr>
              <a:spLocks noChangeShapeType="1"/>
            </p:cNvSpPr>
            <p:nvPr/>
          </p:nvSpPr>
          <p:spPr bwMode="auto">
            <a:xfrm>
              <a:off x="392" y="145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Rectangle 337"/>
            <p:cNvSpPr>
              <a:spLocks noChangeArrowheads="1"/>
            </p:cNvSpPr>
            <p:nvPr/>
          </p:nvSpPr>
          <p:spPr bwMode="auto">
            <a:xfrm>
              <a:off x="452" y="1044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Rectangle 338"/>
            <p:cNvSpPr>
              <a:spLocks noChangeArrowheads="1"/>
            </p:cNvSpPr>
            <p:nvPr/>
          </p:nvSpPr>
          <p:spPr bwMode="auto">
            <a:xfrm>
              <a:off x="436" y="1040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83" name="Line 339"/>
            <p:cNvSpPr>
              <a:spLocks noChangeShapeType="1"/>
            </p:cNvSpPr>
            <p:nvPr/>
          </p:nvSpPr>
          <p:spPr bwMode="auto">
            <a:xfrm>
              <a:off x="488" y="120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Line 340"/>
            <p:cNvSpPr>
              <a:spLocks noChangeShapeType="1"/>
            </p:cNvSpPr>
            <p:nvPr/>
          </p:nvSpPr>
          <p:spPr bwMode="auto">
            <a:xfrm>
              <a:off x="488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Line 341"/>
            <p:cNvSpPr>
              <a:spLocks noChangeShapeType="1"/>
            </p:cNvSpPr>
            <p:nvPr/>
          </p:nvSpPr>
          <p:spPr bwMode="auto">
            <a:xfrm>
              <a:off x="488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Line 342"/>
            <p:cNvSpPr>
              <a:spLocks noChangeShapeType="1"/>
            </p:cNvSpPr>
            <p:nvPr/>
          </p:nvSpPr>
          <p:spPr bwMode="auto">
            <a:xfrm>
              <a:off x="488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Line 343"/>
            <p:cNvSpPr>
              <a:spLocks noChangeShapeType="1"/>
            </p:cNvSpPr>
            <p:nvPr/>
          </p:nvSpPr>
          <p:spPr bwMode="auto">
            <a:xfrm>
              <a:off x="488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Line 344"/>
            <p:cNvSpPr>
              <a:spLocks noChangeShapeType="1"/>
            </p:cNvSpPr>
            <p:nvPr/>
          </p:nvSpPr>
          <p:spPr bwMode="auto">
            <a:xfrm>
              <a:off x="488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Line 345"/>
            <p:cNvSpPr>
              <a:spLocks noChangeShapeType="1"/>
            </p:cNvSpPr>
            <p:nvPr/>
          </p:nvSpPr>
          <p:spPr bwMode="auto">
            <a:xfrm>
              <a:off x="488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Line 346"/>
            <p:cNvSpPr>
              <a:spLocks noChangeShapeType="1"/>
            </p:cNvSpPr>
            <p:nvPr/>
          </p:nvSpPr>
          <p:spPr bwMode="auto">
            <a:xfrm>
              <a:off x="488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Line 347"/>
            <p:cNvSpPr>
              <a:spLocks noChangeShapeType="1"/>
            </p:cNvSpPr>
            <p:nvPr/>
          </p:nvSpPr>
          <p:spPr bwMode="auto">
            <a:xfrm>
              <a:off x="488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Line 348"/>
            <p:cNvSpPr>
              <a:spLocks noChangeShapeType="1"/>
            </p:cNvSpPr>
            <p:nvPr/>
          </p:nvSpPr>
          <p:spPr bwMode="auto">
            <a:xfrm>
              <a:off x="488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Line 349"/>
            <p:cNvSpPr>
              <a:spLocks noChangeShapeType="1"/>
            </p:cNvSpPr>
            <p:nvPr/>
          </p:nvSpPr>
          <p:spPr bwMode="auto">
            <a:xfrm>
              <a:off x="488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Line 350"/>
            <p:cNvSpPr>
              <a:spLocks noChangeShapeType="1"/>
            </p:cNvSpPr>
            <p:nvPr/>
          </p:nvSpPr>
          <p:spPr bwMode="auto">
            <a:xfrm>
              <a:off x="488" y="155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Rectangle 351"/>
            <p:cNvSpPr>
              <a:spLocks noChangeArrowheads="1"/>
            </p:cNvSpPr>
            <p:nvPr/>
          </p:nvSpPr>
          <p:spPr bwMode="auto">
            <a:xfrm>
              <a:off x="532" y="1136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96" name="Rectangle 352"/>
            <p:cNvSpPr>
              <a:spLocks noChangeArrowheads="1"/>
            </p:cNvSpPr>
            <p:nvPr/>
          </p:nvSpPr>
          <p:spPr bwMode="auto">
            <a:xfrm>
              <a:off x="548" y="1140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Line 353"/>
            <p:cNvSpPr>
              <a:spLocks noChangeShapeType="1"/>
            </p:cNvSpPr>
            <p:nvPr/>
          </p:nvSpPr>
          <p:spPr bwMode="auto">
            <a:xfrm>
              <a:off x="584" y="130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Line 354"/>
            <p:cNvSpPr>
              <a:spLocks noChangeShapeType="1"/>
            </p:cNvSpPr>
            <p:nvPr/>
          </p:nvSpPr>
          <p:spPr bwMode="auto">
            <a:xfrm>
              <a:off x="584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Line 355"/>
            <p:cNvSpPr>
              <a:spLocks noChangeShapeType="1"/>
            </p:cNvSpPr>
            <p:nvPr/>
          </p:nvSpPr>
          <p:spPr bwMode="auto">
            <a:xfrm>
              <a:off x="584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Line 356"/>
            <p:cNvSpPr>
              <a:spLocks noChangeShapeType="1"/>
            </p:cNvSpPr>
            <p:nvPr/>
          </p:nvSpPr>
          <p:spPr bwMode="auto">
            <a:xfrm>
              <a:off x="584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Line 357"/>
            <p:cNvSpPr>
              <a:spLocks noChangeShapeType="1"/>
            </p:cNvSpPr>
            <p:nvPr/>
          </p:nvSpPr>
          <p:spPr bwMode="auto">
            <a:xfrm>
              <a:off x="584" y="143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Line 358"/>
            <p:cNvSpPr>
              <a:spLocks noChangeShapeType="1"/>
            </p:cNvSpPr>
            <p:nvPr/>
          </p:nvSpPr>
          <p:spPr bwMode="auto">
            <a:xfrm>
              <a:off x="584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Line 359"/>
            <p:cNvSpPr>
              <a:spLocks noChangeShapeType="1"/>
            </p:cNvSpPr>
            <p:nvPr/>
          </p:nvSpPr>
          <p:spPr bwMode="auto">
            <a:xfrm>
              <a:off x="584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Line 360"/>
            <p:cNvSpPr>
              <a:spLocks noChangeShapeType="1"/>
            </p:cNvSpPr>
            <p:nvPr/>
          </p:nvSpPr>
          <p:spPr bwMode="auto">
            <a:xfrm>
              <a:off x="584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Line 361"/>
            <p:cNvSpPr>
              <a:spLocks noChangeShapeType="1"/>
            </p:cNvSpPr>
            <p:nvPr/>
          </p:nvSpPr>
          <p:spPr bwMode="auto">
            <a:xfrm>
              <a:off x="584" y="155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Line 362"/>
            <p:cNvSpPr>
              <a:spLocks noChangeShapeType="1"/>
            </p:cNvSpPr>
            <p:nvPr/>
          </p:nvSpPr>
          <p:spPr bwMode="auto">
            <a:xfrm>
              <a:off x="584" y="158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Line 363"/>
            <p:cNvSpPr>
              <a:spLocks noChangeShapeType="1"/>
            </p:cNvSpPr>
            <p:nvPr/>
          </p:nvSpPr>
          <p:spPr bwMode="auto">
            <a:xfrm>
              <a:off x="584" y="16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Line 364"/>
            <p:cNvSpPr>
              <a:spLocks noChangeShapeType="1"/>
            </p:cNvSpPr>
            <p:nvPr/>
          </p:nvSpPr>
          <p:spPr bwMode="auto">
            <a:xfrm>
              <a:off x="584" y="16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Rectangle 365"/>
            <p:cNvSpPr>
              <a:spLocks noChangeArrowheads="1"/>
            </p:cNvSpPr>
            <p:nvPr/>
          </p:nvSpPr>
          <p:spPr bwMode="auto">
            <a:xfrm>
              <a:off x="526" y="115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Allocated Inventory Inquiry 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IC-PR-355</a:t>
            </a:r>
          </a:p>
        </p:txBody>
      </p:sp>
      <p:pic>
        <p:nvPicPr>
          <p:cNvPr id="4403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4425" y="1647825"/>
            <a:ext cx="69151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Unallocated Inventory Inquiry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IC-PR-360</a:t>
            </a:r>
          </a:p>
        </p:txBody>
      </p:sp>
      <p:pic>
        <p:nvPicPr>
          <p:cNvPr id="450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057400"/>
            <a:ext cx="59817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Inventory Reports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2000" y="1595438"/>
            <a:ext cx="7620000" cy="3895725"/>
            <a:chOff x="762000" y="1909763"/>
            <a:chExt cx="7620000" cy="3895725"/>
          </a:xfrm>
        </p:grpSpPr>
        <p:pic>
          <p:nvPicPr>
            <p:cNvPr id="4608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909763"/>
              <a:ext cx="7620000" cy="3895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 flipH="1">
              <a:off x="2513013" y="5467350"/>
              <a:ext cx="2063750" cy="2476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Detail Report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IC-PR-367</a:t>
            </a:r>
          </a:p>
        </p:txBody>
      </p:sp>
      <p:pic>
        <p:nvPicPr>
          <p:cNvPr id="47108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581150"/>
            <a:ext cx="8601075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b="1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8131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IC-PR-370</a:t>
            </a:r>
          </a:p>
        </p:txBody>
      </p:sp>
      <p:sp>
        <p:nvSpPr>
          <p:cNvPr id="122904" name="Line 2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Detail Maintenance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IC-PR-380</a:t>
            </a:r>
          </a:p>
        </p:txBody>
      </p:sp>
      <p:pic>
        <p:nvPicPr>
          <p:cNvPr id="4915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562100"/>
            <a:ext cx="691356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Detail Maintenance by Item/Lot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IC-PR-390</a:t>
            </a:r>
          </a:p>
        </p:txBody>
      </p:sp>
      <p:pic>
        <p:nvPicPr>
          <p:cNvPr id="5018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2162175"/>
            <a:ext cx="81724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IC-PR-400</a:t>
            </a:r>
          </a:p>
        </p:txBody>
      </p:sp>
      <p:pic>
        <p:nvPicPr>
          <p:cNvPr id="51204" name="Picture 4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526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b="1" dirty="0" smtClean="0"/>
              <a:t>Cycle </a:t>
            </a:r>
            <a:r>
              <a:rPr lang="en-US" b="1" dirty="0" smtClean="0"/>
              <a:t>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2227" name="Rectangle 4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IC-PR-410</a:t>
            </a:r>
          </a:p>
        </p:txBody>
      </p:sp>
      <p:sp>
        <p:nvSpPr>
          <p:cNvPr id="71724" name="Line 4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3" name="Rectangle 4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IC-PR-420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868488" y="1231900"/>
            <a:ext cx="5402262" cy="4568825"/>
            <a:chOff x="2544763" y="1593850"/>
            <a:chExt cx="5402262" cy="4568825"/>
          </a:xfrm>
        </p:grpSpPr>
        <p:sp>
          <p:nvSpPr>
            <p:cNvPr id="72732" name="Rectangle 28"/>
            <p:cNvSpPr>
              <a:spLocks noChangeArrowheads="1"/>
            </p:cNvSpPr>
            <p:nvPr/>
          </p:nvSpPr>
          <p:spPr bwMode="auto">
            <a:xfrm>
              <a:off x="2544763" y="15938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 dirty="0">
                  <a:latin typeface="+mj-lt"/>
                </a:rPr>
                <a:t>Print cycle count worksheet</a:t>
              </a:r>
            </a:p>
          </p:txBody>
        </p:sp>
        <p:sp>
          <p:nvSpPr>
            <p:cNvPr id="72727" name="Rectangle 23"/>
            <p:cNvSpPr>
              <a:spLocks noChangeArrowheads="1"/>
            </p:cNvSpPr>
            <p:nvPr/>
          </p:nvSpPr>
          <p:spPr bwMode="auto">
            <a:xfrm>
              <a:off x="2544763" y="256222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>
                  <a:latin typeface="+mj-lt"/>
                </a:rPr>
                <a:t>Count the items indicated</a:t>
              </a:r>
            </a:p>
          </p:txBody>
        </p:sp>
        <p:sp>
          <p:nvSpPr>
            <p:cNvPr id="72728" name="Rectangle 24"/>
            <p:cNvSpPr>
              <a:spLocks noChangeArrowheads="1"/>
            </p:cNvSpPr>
            <p:nvPr/>
          </p:nvSpPr>
          <p:spPr bwMode="auto">
            <a:xfrm>
              <a:off x="2544763" y="35242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>
                  <a:latin typeface="+mj-lt"/>
                </a:rPr>
                <a:t>Enter initial cycle count results</a:t>
              </a:r>
            </a:p>
          </p:txBody>
        </p:sp>
        <p:sp>
          <p:nvSpPr>
            <p:cNvPr id="72729" name="Rectangle 25"/>
            <p:cNvSpPr>
              <a:spLocks noChangeArrowheads="1"/>
            </p:cNvSpPr>
            <p:nvPr/>
          </p:nvSpPr>
          <p:spPr bwMode="auto">
            <a:xfrm>
              <a:off x="2544763" y="44862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>
                  <a:latin typeface="+mj-lt"/>
                </a:rPr>
                <a:t>Print cycle count results report</a:t>
              </a:r>
            </a:p>
          </p:txBody>
        </p:sp>
        <p:sp>
          <p:nvSpPr>
            <p:cNvPr id="72730" name="Rectangle 26"/>
            <p:cNvSpPr>
              <a:spLocks noChangeArrowheads="1"/>
            </p:cNvSpPr>
            <p:nvPr/>
          </p:nvSpPr>
          <p:spPr bwMode="auto">
            <a:xfrm>
              <a:off x="2544763" y="547687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>
                  <a:latin typeface="+mj-lt"/>
                </a:rPr>
                <a:t>Recount out-of-tolerance inventory</a:t>
              </a:r>
            </a:p>
          </p:txBody>
        </p:sp>
        <p:sp>
          <p:nvSpPr>
            <p:cNvPr id="72731" name="Rectangle 27"/>
            <p:cNvSpPr>
              <a:spLocks noChangeArrowheads="1"/>
            </p:cNvSpPr>
            <p:nvPr/>
          </p:nvSpPr>
          <p:spPr bwMode="auto">
            <a:xfrm>
              <a:off x="5661025" y="54768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b="1">
                  <a:latin typeface="+mj-lt"/>
                </a:rPr>
                <a:t>Enter recount cycle count results</a:t>
              </a:r>
            </a:p>
          </p:txBody>
        </p:sp>
        <p:cxnSp>
          <p:nvCxnSpPr>
            <p:cNvPr id="53257" name="AutoShape 29"/>
            <p:cNvCxnSpPr>
              <a:cxnSpLocks noChangeShapeType="1"/>
              <a:stCxn id="72731" idx="0"/>
              <a:endCxn id="72729" idx="3"/>
            </p:cNvCxnSpPr>
            <p:nvPr/>
          </p:nvCxnSpPr>
          <p:spPr bwMode="auto">
            <a:xfrm rot="5400000" flipH="1">
              <a:off x="5493544" y="4166394"/>
              <a:ext cx="647700" cy="1973262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58" name="AutoShape 30"/>
            <p:cNvCxnSpPr>
              <a:cxnSpLocks noChangeShapeType="1"/>
              <a:stCxn id="72732" idx="2"/>
              <a:endCxn id="72727" idx="0"/>
            </p:cNvCxnSpPr>
            <p:nvPr/>
          </p:nvCxnSpPr>
          <p:spPr bwMode="auto">
            <a:xfrm>
              <a:off x="3687763" y="2279650"/>
              <a:ext cx="0" cy="282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59" name="AutoShape 31"/>
            <p:cNvCxnSpPr>
              <a:cxnSpLocks noChangeShapeType="1"/>
              <a:stCxn id="72727" idx="2"/>
              <a:endCxn id="72728" idx="0"/>
            </p:cNvCxnSpPr>
            <p:nvPr/>
          </p:nvCxnSpPr>
          <p:spPr bwMode="auto">
            <a:xfrm>
              <a:off x="3687763" y="3248025"/>
              <a:ext cx="0" cy="27622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0" name="AutoShape 32"/>
            <p:cNvCxnSpPr>
              <a:cxnSpLocks noChangeShapeType="1"/>
              <a:stCxn id="72728" idx="2"/>
              <a:endCxn id="72729" idx="0"/>
            </p:cNvCxnSpPr>
            <p:nvPr/>
          </p:nvCxnSpPr>
          <p:spPr bwMode="auto">
            <a:xfrm>
              <a:off x="3687763" y="4210050"/>
              <a:ext cx="0" cy="27622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1" name="AutoShape 33"/>
            <p:cNvCxnSpPr>
              <a:cxnSpLocks noChangeShapeType="1"/>
              <a:stCxn id="72729" idx="2"/>
              <a:endCxn id="72730" idx="0"/>
            </p:cNvCxnSpPr>
            <p:nvPr/>
          </p:nvCxnSpPr>
          <p:spPr bwMode="auto">
            <a:xfrm>
              <a:off x="3687763" y="5172075"/>
              <a:ext cx="0" cy="3048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2" name="AutoShape 34"/>
            <p:cNvCxnSpPr>
              <a:cxnSpLocks noChangeShapeType="1"/>
              <a:stCxn id="72730" idx="3"/>
              <a:endCxn id="72731" idx="1"/>
            </p:cNvCxnSpPr>
            <p:nvPr/>
          </p:nvCxnSpPr>
          <p:spPr bwMode="auto">
            <a:xfrm>
              <a:off x="4830763" y="5819775"/>
              <a:ext cx="830262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b="1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171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IC-PR-050</a:t>
            </a:r>
          </a:p>
        </p:txBody>
      </p:sp>
      <p:sp>
        <p:nvSpPr>
          <p:cNvPr id="37940" name="Line 52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 Print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IC-PR-430</a:t>
            </a:r>
          </a:p>
        </p:txBody>
      </p:sp>
      <p:pic>
        <p:nvPicPr>
          <p:cNvPr id="54276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1741488"/>
            <a:ext cx="740092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IC-PR-440</a:t>
            </a:r>
          </a:p>
        </p:txBody>
      </p:sp>
      <p:pic>
        <p:nvPicPr>
          <p:cNvPr id="553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488" y="1466850"/>
            <a:ext cx="8751887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Item-Site Inventory Data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IC-PR-450</a:t>
            </a:r>
          </a:p>
        </p:txBody>
      </p:sp>
      <p:sp>
        <p:nvSpPr>
          <p:cNvPr id="56324" name="AutoShape 7"/>
          <p:cNvSpPr>
            <a:spLocks noChangeArrowheads="1"/>
          </p:cNvSpPr>
          <p:nvPr/>
        </p:nvSpPr>
        <p:spPr bwMode="auto">
          <a:xfrm>
            <a:off x="6915150" y="4543425"/>
            <a:ext cx="1400175" cy="219075"/>
          </a:xfrm>
          <a:prstGeom prst="roundRect">
            <a:avLst>
              <a:gd name="adj" fmla="val 50000"/>
            </a:avLst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6325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714500"/>
            <a:ext cx="7515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1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IC-PR-460</a:t>
            </a:r>
          </a:p>
        </p:txBody>
      </p:sp>
      <p:pic>
        <p:nvPicPr>
          <p:cNvPr id="57348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1741488"/>
            <a:ext cx="76771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IC-PR-470</a:t>
            </a:r>
          </a:p>
        </p:txBody>
      </p:sp>
      <p:pic>
        <p:nvPicPr>
          <p:cNvPr id="5837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66888"/>
            <a:ext cx="73152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IC-PR-475</a:t>
            </a:r>
          </a:p>
        </p:txBody>
      </p:sp>
      <p:pic>
        <p:nvPicPr>
          <p:cNvPr id="593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549400"/>
            <a:ext cx="88011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IC-PR-480</a:t>
            </a:r>
          </a:p>
        </p:txBody>
      </p:sp>
      <p:pic>
        <p:nvPicPr>
          <p:cNvPr id="6042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744663"/>
            <a:ext cx="7334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5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IC-PR-490</a:t>
            </a:r>
          </a:p>
        </p:txBody>
      </p:sp>
      <p:pic>
        <p:nvPicPr>
          <p:cNvPr id="61444" name="Picture 53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431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b="1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62467" name="Rectangle 3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IC-PR-500</a:t>
            </a:r>
          </a:p>
        </p:txBody>
      </p:sp>
      <p:sp>
        <p:nvSpPr>
          <p:cNvPr id="79912" name="Line 40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15" name="Rectangle 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Physical Inventory Process</a:t>
            </a:r>
          </a:p>
        </p:txBody>
      </p:sp>
      <p:sp>
        <p:nvSpPr>
          <p:cNvPr id="634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IC-PR-510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0" y="1106488"/>
            <a:ext cx="9144000" cy="4837112"/>
            <a:chOff x="0" y="1592263"/>
            <a:chExt cx="9144000" cy="4837112"/>
          </a:xfrm>
        </p:grpSpPr>
        <p:sp>
          <p:nvSpPr>
            <p:cNvPr id="80918" name="Rectangle 22"/>
            <p:cNvSpPr>
              <a:spLocks noChangeArrowheads="1"/>
            </p:cNvSpPr>
            <p:nvPr/>
          </p:nvSpPr>
          <p:spPr bwMode="auto">
            <a:xfrm>
              <a:off x="2851150" y="15922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Delete/Archive Old Tags</a:t>
              </a:r>
            </a:p>
          </p:txBody>
        </p:sp>
        <p:sp>
          <p:nvSpPr>
            <p:cNvPr id="80919" name="Rectangle 23"/>
            <p:cNvSpPr>
              <a:spLocks noChangeArrowheads="1"/>
            </p:cNvSpPr>
            <p:nvPr/>
          </p:nvSpPr>
          <p:spPr bwMode="auto">
            <a:xfrm>
              <a:off x="736600" y="3278188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FF0000"/>
                  </a:solidFill>
                  <a:latin typeface="+mj-lt"/>
                </a:rPr>
                <a:t>Create/Print Item/Bulk Tags</a:t>
              </a:r>
              <a:endParaRPr kumimoji="1" lang="en-US" sz="2400" b="1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0920" name="Rectangle 24"/>
            <p:cNvSpPr>
              <a:spLocks noChangeArrowheads="1"/>
            </p:cNvSpPr>
            <p:nvPr/>
          </p:nvSpPr>
          <p:spPr bwMode="auto">
            <a:xfrm>
              <a:off x="4965700" y="25320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009900"/>
                  </a:solidFill>
                  <a:latin typeface="+mj-lt"/>
                </a:rPr>
                <a:t>Create/Print Item/Bulk Tags</a:t>
              </a:r>
              <a:endParaRPr kumimoji="1" lang="en-US" sz="2400" b="1">
                <a:solidFill>
                  <a:srgbClr val="009900"/>
                </a:solidFill>
                <a:latin typeface="+mj-lt"/>
              </a:endParaRPr>
            </a:p>
          </p:txBody>
        </p:sp>
        <p:sp>
          <p:nvSpPr>
            <p:cNvPr id="80921" name="Rectangle 25"/>
            <p:cNvSpPr>
              <a:spLocks noChangeArrowheads="1"/>
            </p:cNvSpPr>
            <p:nvPr/>
          </p:nvSpPr>
          <p:spPr bwMode="auto">
            <a:xfrm>
              <a:off x="4965700" y="32813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009900"/>
                  </a:solidFill>
                  <a:latin typeface="+mj-lt"/>
                </a:rPr>
                <a:t>Freeze Inventory</a:t>
              </a:r>
            </a:p>
          </p:txBody>
        </p:sp>
        <p:sp>
          <p:nvSpPr>
            <p:cNvPr id="80922" name="Rectangle 26"/>
            <p:cNvSpPr>
              <a:spLocks noChangeArrowheads="1"/>
            </p:cNvSpPr>
            <p:nvPr/>
          </p:nvSpPr>
          <p:spPr bwMode="auto">
            <a:xfrm>
              <a:off x="3425825" y="41417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Enter Tag Counts</a:t>
              </a:r>
              <a:endParaRPr kumimoji="1" lang="en-US" sz="2400" b="1">
                <a:solidFill>
                  <a:schemeClr val="hlink"/>
                </a:solidFill>
                <a:latin typeface="+mj-lt"/>
              </a:endParaRPr>
            </a:p>
          </p:txBody>
        </p:sp>
        <p:sp>
          <p:nvSpPr>
            <p:cNvPr id="80923" name="Rectangle 27"/>
            <p:cNvSpPr>
              <a:spLocks noChangeArrowheads="1"/>
            </p:cNvSpPr>
            <p:nvPr/>
          </p:nvSpPr>
          <p:spPr bwMode="auto">
            <a:xfrm>
              <a:off x="3425825" y="50561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Review Results</a:t>
              </a:r>
            </a:p>
          </p:txBody>
        </p:sp>
        <p:sp>
          <p:nvSpPr>
            <p:cNvPr id="80924" name="Rectangle 28"/>
            <p:cNvSpPr>
              <a:spLocks noChangeArrowheads="1"/>
            </p:cNvSpPr>
            <p:nvPr/>
          </p:nvSpPr>
          <p:spPr bwMode="auto">
            <a:xfrm>
              <a:off x="3425825" y="5972175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Update Balances</a:t>
              </a:r>
            </a:p>
          </p:txBody>
        </p:sp>
        <p:sp>
          <p:nvSpPr>
            <p:cNvPr id="80925" name="Rectangle 29"/>
            <p:cNvSpPr>
              <a:spLocks noChangeArrowheads="1"/>
            </p:cNvSpPr>
            <p:nvPr/>
          </p:nvSpPr>
          <p:spPr bwMode="auto">
            <a:xfrm>
              <a:off x="6164263" y="50561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Enter Recounts</a:t>
              </a:r>
            </a:p>
          </p:txBody>
        </p:sp>
        <p:sp>
          <p:nvSpPr>
            <p:cNvPr id="80926" name="Rectangle 30"/>
            <p:cNvSpPr>
              <a:spLocks noChangeArrowheads="1"/>
            </p:cNvSpPr>
            <p:nvPr/>
          </p:nvSpPr>
          <p:spPr bwMode="auto">
            <a:xfrm>
              <a:off x="736600" y="2535238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FF0000"/>
                  </a:solidFill>
                  <a:latin typeface="+mj-lt"/>
                </a:rPr>
                <a:t>Freeze Inventory Balances</a:t>
              </a:r>
            </a:p>
          </p:txBody>
        </p:sp>
        <p:sp>
          <p:nvSpPr>
            <p:cNvPr id="63500" name="Rectangle 31"/>
            <p:cNvSpPr>
              <a:spLocks noChangeArrowheads="1"/>
            </p:cNvSpPr>
            <p:nvPr/>
          </p:nvSpPr>
          <p:spPr bwMode="auto">
            <a:xfrm>
              <a:off x="0" y="2119313"/>
              <a:ext cx="1824038" cy="312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r" eaLnBrk="0" hangingPunct="0"/>
              <a:r>
                <a:rPr kumimoji="1" lang="en-US" sz="1800" i="1">
                  <a:latin typeface="+mj-lt"/>
                </a:rPr>
                <a:t>Alternative 1</a:t>
              </a:r>
            </a:p>
          </p:txBody>
        </p:sp>
        <p:sp>
          <p:nvSpPr>
            <p:cNvPr id="63501" name="Rectangle 32"/>
            <p:cNvSpPr>
              <a:spLocks noChangeArrowheads="1"/>
            </p:cNvSpPr>
            <p:nvPr/>
          </p:nvSpPr>
          <p:spPr bwMode="auto">
            <a:xfrm>
              <a:off x="7308850" y="2109788"/>
              <a:ext cx="1835150" cy="312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l" eaLnBrk="0" hangingPunct="0"/>
              <a:r>
                <a:rPr kumimoji="1" lang="en-US" sz="1800" i="1">
                  <a:latin typeface="+mj-lt"/>
                </a:rPr>
                <a:t>Alternative 2</a:t>
              </a:r>
            </a:p>
          </p:txBody>
        </p:sp>
        <p:sp>
          <p:nvSpPr>
            <p:cNvPr id="63502" name="Rectangle 33"/>
            <p:cNvSpPr>
              <a:spLocks noChangeArrowheads="1"/>
            </p:cNvSpPr>
            <p:nvPr/>
          </p:nvSpPr>
          <p:spPr bwMode="auto">
            <a:xfrm>
              <a:off x="3651250" y="2889250"/>
              <a:ext cx="1827213" cy="4349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/>
              <a:r>
                <a:rPr kumimoji="1" lang="en-US" sz="2600" b="1">
                  <a:latin typeface="+mj-lt"/>
                </a:rPr>
                <a:t>OR</a:t>
              </a:r>
            </a:p>
          </p:txBody>
        </p:sp>
        <p:sp>
          <p:nvSpPr>
            <p:cNvPr id="63503" name="Rectangle 34"/>
            <p:cNvSpPr>
              <a:spLocks noChangeArrowheads="1"/>
            </p:cNvSpPr>
            <p:nvPr/>
          </p:nvSpPr>
          <p:spPr bwMode="auto">
            <a:xfrm>
              <a:off x="6338259" y="5956300"/>
              <a:ext cx="2099934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800" i="1">
                  <a:latin typeface="+mj-lt"/>
                </a:rPr>
                <a:t>If out of tolerance</a:t>
              </a:r>
            </a:p>
          </p:txBody>
        </p:sp>
        <p:cxnSp>
          <p:nvCxnSpPr>
            <p:cNvPr id="63504" name="AutoShape 42"/>
            <p:cNvCxnSpPr>
              <a:cxnSpLocks noChangeShapeType="1"/>
              <a:stCxn id="80918" idx="2"/>
              <a:endCxn id="80926" idx="0"/>
            </p:cNvCxnSpPr>
            <p:nvPr/>
          </p:nvCxnSpPr>
          <p:spPr bwMode="auto">
            <a:xfrm rot="5400000">
              <a:off x="3265487" y="1235076"/>
              <a:ext cx="485775" cy="211455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5" name="AutoShape 43"/>
            <p:cNvCxnSpPr>
              <a:cxnSpLocks noChangeShapeType="1"/>
              <a:stCxn id="80918" idx="2"/>
              <a:endCxn id="80920" idx="0"/>
            </p:cNvCxnSpPr>
            <p:nvPr/>
          </p:nvCxnSpPr>
          <p:spPr bwMode="auto">
            <a:xfrm rot="16200000" flipH="1">
              <a:off x="5381625" y="1233488"/>
              <a:ext cx="482600" cy="211455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6" name="AutoShape 44"/>
            <p:cNvCxnSpPr>
              <a:cxnSpLocks noChangeShapeType="1"/>
              <a:stCxn id="80926" idx="2"/>
              <a:endCxn id="80919" idx="0"/>
            </p:cNvCxnSpPr>
            <p:nvPr/>
          </p:nvCxnSpPr>
          <p:spPr bwMode="auto">
            <a:xfrm>
              <a:off x="2451100" y="2992438"/>
              <a:ext cx="0" cy="28575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07" name="AutoShape 45"/>
            <p:cNvCxnSpPr>
              <a:cxnSpLocks noChangeShapeType="1"/>
              <a:stCxn id="80920" idx="2"/>
              <a:endCxn id="80921" idx="0"/>
            </p:cNvCxnSpPr>
            <p:nvPr/>
          </p:nvCxnSpPr>
          <p:spPr bwMode="auto">
            <a:xfrm>
              <a:off x="6680200" y="2989263"/>
              <a:ext cx="0" cy="29210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08" name="AutoShape 46"/>
            <p:cNvCxnSpPr>
              <a:cxnSpLocks noChangeShapeType="1"/>
              <a:stCxn id="80919" idx="2"/>
              <a:endCxn id="80922" idx="0"/>
            </p:cNvCxnSpPr>
            <p:nvPr/>
          </p:nvCxnSpPr>
          <p:spPr bwMode="auto">
            <a:xfrm rot="16200000" flipH="1">
              <a:off x="3306763" y="2879725"/>
              <a:ext cx="406400" cy="211772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9" name="AutoShape 47"/>
            <p:cNvCxnSpPr>
              <a:cxnSpLocks noChangeShapeType="1"/>
              <a:stCxn id="80921" idx="2"/>
              <a:endCxn id="80922" idx="0"/>
            </p:cNvCxnSpPr>
            <p:nvPr/>
          </p:nvCxnSpPr>
          <p:spPr bwMode="auto">
            <a:xfrm rot="5400000">
              <a:off x="5422900" y="2884488"/>
              <a:ext cx="403225" cy="211137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10" name="AutoShape 48"/>
            <p:cNvCxnSpPr>
              <a:cxnSpLocks noChangeShapeType="1"/>
              <a:stCxn id="80923" idx="2"/>
              <a:endCxn id="80924" idx="0"/>
            </p:cNvCxnSpPr>
            <p:nvPr/>
          </p:nvCxnSpPr>
          <p:spPr bwMode="auto">
            <a:xfrm>
              <a:off x="4568825" y="5513388"/>
              <a:ext cx="0" cy="458787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11" name="AutoShape 49"/>
            <p:cNvCxnSpPr>
              <a:cxnSpLocks noChangeShapeType="1"/>
              <a:stCxn id="80922" idx="2"/>
              <a:endCxn id="80923" idx="0"/>
            </p:cNvCxnSpPr>
            <p:nvPr/>
          </p:nvCxnSpPr>
          <p:spPr bwMode="auto">
            <a:xfrm>
              <a:off x="4568825" y="4598988"/>
              <a:ext cx="0" cy="45720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12" name="AutoShape 51"/>
            <p:cNvCxnSpPr>
              <a:cxnSpLocks noChangeShapeType="1"/>
              <a:stCxn id="80924" idx="0"/>
              <a:endCxn id="80925" idx="2"/>
            </p:cNvCxnSpPr>
            <p:nvPr/>
          </p:nvCxnSpPr>
          <p:spPr bwMode="auto">
            <a:xfrm rot="-5400000">
              <a:off x="5708650" y="4373563"/>
              <a:ext cx="458787" cy="2738438"/>
            </a:xfrm>
            <a:prstGeom prst="bentConnector3">
              <a:avLst>
                <a:gd name="adj1" fmla="val 49829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13" name="Rectangle 52"/>
            <p:cNvSpPr>
              <a:spLocks noChangeArrowheads="1"/>
            </p:cNvSpPr>
            <p:nvPr/>
          </p:nvSpPr>
          <p:spPr bwMode="auto">
            <a:xfrm>
              <a:off x="4381500" y="4716463"/>
              <a:ext cx="196850" cy="571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3514" name="AutoShape 53"/>
            <p:cNvCxnSpPr>
              <a:cxnSpLocks noChangeShapeType="1"/>
              <a:stCxn id="80925" idx="0"/>
              <a:endCxn id="63513" idx="3"/>
            </p:cNvCxnSpPr>
            <p:nvPr/>
          </p:nvCxnSpPr>
          <p:spPr bwMode="auto">
            <a:xfrm rot="5400000" flipH="1">
              <a:off x="5787232" y="3536156"/>
              <a:ext cx="311150" cy="2728913"/>
            </a:xfrm>
            <a:prstGeom prst="bentConnector2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Receipt transactions are created by:</a:t>
            </a:r>
          </a:p>
          <a:p>
            <a:pPr lvl="1"/>
            <a:r>
              <a:rPr lang="en-US" smtClean="0"/>
              <a:t>Receipts – Sales Order Return</a:t>
            </a:r>
          </a:p>
          <a:p>
            <a:pPr lvl="1"/>
            <a:r>
              <a:rPr lang="en-US" smtClean="0"/>
              <a:t>Purchase Order Receipts</a:t>
            </a:r>
          </a:p>
          <a:p>
            <a:pPr lvl="1"/>
            <a:r>
              <a:rPr lang="en-US" smtClean="0"/>
              <a:t>Distributed Order Receipt</a:t>
            </a:r>
          </a:p>
          <a:p>
            <a:pPr lvl="1"/>
            <a:r>
              <a:rPr lang="en-US" smtClean="0"/>
              <a:t>Work Order Receipt</a:t>
            </a:r>
          </a:p>
          <a:p>
            <a:pPr lvl="1"/>
            <a:r>
              <a:rPr lang="en-US" smtClean="0"/>
              <a:t>Work Order Receipt Backflush</a:t>
            </a:r>
          </a:p>
          <a:p>
            <a:pPr lvl="1"/>
            <a:r>
              <a:rPr lang="en-US" smtClean="0"/>
              <a:t>Repetitive Labor Transaction</a:t>
            </a:r>
          </a:p>
          <a:p>
            <a:pPr lvl="1"/>
            <a:r>
              <a:rPr lang="en-US" smtClean="0"/>
              <a:t>Backflush Transaction</a:t>
            </a:r>
          </a:p>
          <a:p>
            <a:pPr lvl="1"/>
            <a:r>
              <a:rPr lang="en-US" smtClean="0"/>
              <a:t>Move Transaction - Advanced Repetitive</a:t>
            </a:r>
          </a:p>
          <a:p>
            <a:pPr lvl="1"/>
            <a:r>
              <a:rPr lang="en-US" smtClean="0"/>
              <a:t>RMA Receipts</a:t>
            </a:r>
          </a:p>
          <a:p>
            <a:pPr lvl="1"/>
            <a:r>
              <a:rPr lang="en-US" smtClean="0"/>
              <a:t>Receipts – Unplanned</a:t>
            </a:r>
          </a:p>
          <a:p>
            <a:pPr lvl="1"/>
            <a:r>
              <a:rPr lang="en-US" smtClean="0"/>
              <a:t>Receipts – Backward Exploded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Transactions – Receipts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IC-PR-060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Delete/Archive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IC-PR-520</a:t>
            </a:r>
          </a:p>
        </p:txBody>
      </p:sp>
      <p:pic>
        <p:nvPicPr>
          <p:cNvPr id="6451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762125"/>
            <a:ext cx="7934325" cy="34861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Freeze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IC-PR-530</a:t>
            </a:r>
          </a:p>
        </p:txBody>
      </p:sp>
      <p:pic>
        <p:nvPicPr>
          <p:cNvPr id="6554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2376488"/>
            <a:ext cx="7867650" cy="21050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 Tag Create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IC-PR-540</a:t>
            </a:r>
          </a:p>
        </p:txBody>
      </p:sp>
      <p:pic>
        <p:nvPicPr>
          <p:cNvPr id="6656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423988"/>
            <a:ext cx="7924800" cy="4352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Bulk Tag Create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IC-PR-550</a:t>
            </a:r>
          </a:p>
        </p:txBody>
      </p:sp>
      <p:pic>
        <p:nvPicPr>
          <p:cNvPr id="67588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2533650"/>
            <a:ext cx="5219700" cy="1790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Print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IC-PR-560</a:t>
            </a:r>
          </a:p>
        </p:txBody>
      </p:sp>
      <p:pic>
        <p:nvPicPr>
          <p:cNvPr id="6861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2119313"/>
            <a:ext cx="6934200" cy="30575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Count Entry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IC-PR-570</a:t>
            </a:r>
          </a:p>
        </p:txBody>
      </p:sp>
      <p:pic>
        <p:nvPicPr>
          <p:cNvPr id="6963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1166813"/>
            <a:ext cx="6467475" cy="47148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Variance Report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14363" y="1323975"/>
            <a:ext cx="7915275" cy="4438650"/>
            <a:chOff x="614363" y="1695450"/>
            <a:chExt cx="7915275" cy="4438650"/>
          </a:xfrm>
        </p:grpSpPr>
        <p:pic>
          <p:nvPicPr>
            <p:cNvPr id="7066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4363" y="1695450"/>
              <a:ext cx="7915275" cy="44386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0661" name="AutoShape 7"/>
            <p:cNvSpPr>
              <a:spLocks noChangeArrowheads="1"/>
            </p:cNvSpPr>
            <p:nvPr/>
          </p:nvSpPr>
          <p:spPr bwMode="auto">
            <a:xfrm>
              <a:off x="2114550" y="5029200"/>
              <a:ext cx="1028700" cy="37147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Uncounted Tag Report/Update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IC-PR-590</a:t>
            </a:r>
          </a:p>
        </p:txBody>
      </p:sp>
      <p:pic>
        <p:nvPicPr>
          <p:cNvPr id="71684" name="Picture 8" descr="Region Captur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552575"/>
            <a:ext cx="7000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Recount Entry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62050" y="1400175"/>
            <a:ext cx="6800850" cy="4286250"/>
            <a:chOff x="1162050" y="1838325"/>
            <a:chExt cx="6800850" cy="4286250"/>
          </a:xfrm>
        </p:grpSpPr>
        <p:pic>
          <p:nvPicPr>
            <p:cNvPr id="72708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2050" y="1838325"/>
              <a:ext cx="6800850" cy="42862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2709" name="AutoShape 19"/>
            <p:cNvSpPr>
              <a:spLocks noChangeArrowheads="1"/>
            </p:cNvSpPr>
            <p:nvPr/>
          </p:nvSpPr>
          <p:spPr bwMode="auto">
            <a:xfrm>
              <a:off x="5086350" y="4743450"/>
              <a:ext cx="2590800" cy="27622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Update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00075" y="1724025"/>
            <a:ext cx="7924800" cy="3562350"/>
            <a:chOff x="600075" y="1990725"/>
            <a:chExt cx="7924800" cy="3562350"/>
          </a:xfrm>
        </p:grpSpPr>
        <p:pic>
          <p:nvPicPr>
            <p:cNvPr id="73732" name="Picture 1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5" y="1990725"/>
              <a:ext cx="7924800" cy="35623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3733" name="AutoShape 17"/>
            <p:cNvSpPr>
              <a:spLocks noChangeArrowheads="1"/>
            </p:cNvSpPr>
            <p:nvPr/>
          </p:nvSpPr>
          <p:spPr bwMode="auto">
            <a:xfrm>
              <a:off x="2286000" y="4219575"/>
              <a:ext cx="695325" cy="247650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 – Sales Order Return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IC-PR-070</a:t>
            </a:r>
          </a:p>
        </p:txBody>
      </p:sp>
      <p:pic>
        <p:nvPicPr>
          <p:cNvPr id="9220" name="Picture 3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238250"/>
            <a:ext cx="7894637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4755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 Summary</a:t>
            </a:r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IC-PR-620</a:t>
            </a:r>
          </a:p>
        </p:txBody>
      </p:sp>
      <p:sp>
        <p:nvSpPr>
          <p:cNvPr id="92195" name="Line 3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IC-PR-630</a:t>
            </a:r>
          </a:p>
        </p:txBody>
      </p:sp>
      <p:pic>
        <p:nvPicPr>
          <p:cNvPr id="75780" name="Picture 51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526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19"/>
          <p:cNvSpPr>
            <a:spLocks noGrp="1" noChangeArrowheads="1"/>
          </p:cNvSpPr>
          <p:nvPr>
            <p:ph idx="1"/>
          </p:nvPr>
        </p:nvSpPr>
        <p:spPr>
          <a:xfrm>
            <a:off x="466725" y="1500188"/>
            <a:ext cx="8153400" cy="505301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Clr>
                <a:schemeClr val="hlink"/>
              </a:buClr>
              <a:buFont typeface="Wingdings" pitchFamily="2" charset="2"/>
              <a:buChar char="ü"/>
            </a:pPr>
            <a:r>
              <a:rPr lang="en-US" b="1" dirty="0" smtClean="0"/>
              <a:t>Process Inventory in QAD Enterprise Applications</a:t>
            </a:r>
          </a:p>
        </p:txBody>
      </p:sp>
      <p:sp>
        <p:nvSpPr>
          <p:cNvPr id="76803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Introduction to Inventory Control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Process Inventory in QAD Enterprise Applications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IC-PR-080</a:t>
            </a:r>
          </a:p>
        </p:txBody>
      </p:sp>
      <p:pic>
        <p:nvPicPr>
          <p:cNvPr id="10244" name="Picture 1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281113"/>
            <a:ext cx="874236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Distributed Order Receipt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IC-PR-090</a:t>
            </a:r>
          </a:p>
        </p:txBody>
      </p:sp>
      <p:pic>
        <p:nvPicPr>
          <p:cNvPr id="1126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143000"/>
            <a:ext cx="9086850" cy="491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31592</TotalTime>
  <Words>778</Words>
  <Application>Microsoft Office PowerPoint</Application>
  <PresentationFormat>On-screen Show (4:3)</PresentationFormat>
  <Paragraphs>317</Paragraphs>
  <Slides>73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5" baseType="lpstr">
      <vt:lpstr>1_EX06PP_template</vt:lpstr>
      <vt:lpstr>QAD 2010 Template</vt:lpstr>
      <vt:lpstr>Process Inventory</vt:lpstr>
      <vt:lpstr>Inventory Control Processing</vt:lpstr>
      <vt:lpstr>Inventory Control Processing</vt:lpstr>
      <vt:lpstr>Inventory Flow</vt:lpstr>
      <vt:lpstr>Inventory Control Processing</vt:lpstr>
      <vt:lpstr>Inventory Transactions – Receipts</vt:lpstr>
      <vt:lpstr>Receipts – Sales Order Return</vt:lpstr>
      <vt:lpstr>Purchase Order Receipts</vt:lpstr>
      <vt:lpstr>Distributed Order Receipt</vt:lpstr>
      <vt:lpstr>Work Order Receipt</vt:lpstr>
      <vt:lpstr>Multi-Entry – 1 of 3</vt:lpstr>
      <vt:lpstr>Multi-Entry – 2 of 3</vt:lpstr>
      <vt:lpstr>Multi-Entry – 3 of 3</vt:lpstr>
      <vt:lpstr>Set Attributes</vt:lpstr>
      <vt:lpstr>Work Order Receipt Backflush</vt:lpstr>
      <vt:lpstr>Repetitive Labor Transaction</vt:lpstr>
      <vt:lpstr>Backflush Transaction - Advanced Repetitive</vt:lpstr>
      <vt:lpstr>Move Transaction - Advanced Repetitive</vt:lpstr>
      <vt:lpstr>RMA Receipts</vt:lpstr>
      <vt:lpstr>Receipts - Unplanned</vt:lpstr>
      <vt:lpstr>Receipts - Backward Exploded</vt:lpstr>
      <vt:lpstr>Inventory Control Processing</vt:lpstr>
      <vt:lpstr>Inventory Transactions – Issues</vt:lpstr>
      <vt:lpstr>Sales Order Shipments</vt:lpstr>
      <vt:lpstr>Work Order Component Issue</vt:lpstr>
      <vt:lpstr>Purchase Order Returns</vt:lpstr>
      <vt:lpstr>Issues - Unplanned</vt:lpstr>
      <vt:lpstr>Distribution Order Shipments</vt:lpstr>
      <vt:lpstr>Inventory Control Processing</vt:lpstr>
      <vt:lpstr>Inventory Transactions – Transfers</vt:lpstr>
      <vt:lpstr>Transfer - Single Item</vt:lpstr>
      <vt:lpstr>Transfer - Multi Item</vt:lpstr>
      <vt:lpstr>Transfer With Lot/Serial Change</vt:lpstr>
      <vt:lpstr>Batchload Transfer with Lot/Serial Change</vt:lpstr>
      <vt:lpstr>Inventory Control Processing</vt:lpstr>
      <vt:lpstr>Transactions Detail Inquiry</vt:lpstr>
      <vt:lpstr>Transactions Detail Inquiry</vt:lpstr>
      <vt:lpstr>Stock Availability Browse</vt:lpstr>
      <vt:lpstr>Allocated Inventory Inquiry</vt:lpstr>
      <vt:lpstr>Allocated Inventory Inquiry </vt:lpstr>
      <vt:lpstr>Unallocated Inventory Inquiry</vt:lpstr>
      <vt:lpstr>Using Inventory Reports</vt:lpstr>
      <vt:lpstr>Inventory Detail Report</vt:lpstr>
      <vt:lpstr>Inventory Control Processing</vt:lpstr>
      <vt:lpstr>Inventory Detail Maintenance</vt:lpstr>
      <vt:lpstr>Detail Maintenance by Item/Lot</vt:lpstr>
      <vt:lpstr>Exercise</vt:lpstr>
      <vt:lpstr>Inventory Control Processing</vt:lpstr>
      <vt:lpstr>Cycle Count</vt:lpstr>
      <vt:lpstr>Cycle Count Worksheet Print</vt:lpstr>
      <vt:lpstr>Cycle Count Worksheet</vt:lpstr>
      <vt:lpstr>Item-Site Inventory Data Maintenance</vt:lpstr>
      <vt:lpstr>Cycle Count Results Entry</vt:lpstr>
      <vt:lpstr>Cycle Count Results Report</vt:lpstr>
      <vt:lpstr>Cycle Count Results Report</vt:lpstr>
      <vt:lpstr>Cycle Count Results Entry</vt:lpstr>
      <vt:lpstr>Exercise</vt:lpstr>
      <vt:lpstr>Inventory Control Processing</vt:lpstr>
      <vt:lpstr>Physical Inventory Process</vt:lpstr>
      <vt:lpstr>Tag Delete/Archive</vt:lpstr>
      <vt:lpstr>Inventory Balance Freeze</vt:lpstr>
      <vt:lpstr>Item Tag Create</vt:lpstr>
      <vt:lpstr>Bulk Tag Create</vt:lpstr>
      <vt:lpstr>Tag Print</vt:lpstr>
      <vt:lpstr>Tag Count Entry</vt:lpstr>
      <vt:lpstr>Inventory Variance Report</vt:lpstr>
      <vt:lpstr>Uncounted Tag Report/Update</vt:lpstr>
      <vt:lpstr>Tag Recount Entry</vt:lpstr>
      <vt:lpstr>Inventory Balance Update</vt:lpstr>
      <vt:lpstr>Inventory Control Processing Summary</vt:lpstr>
      <vt:lpstr>Exercise</vt:lpstr>
      <vt:lpstr>Summary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138</cp:revision>
  <dcterms:created xsi:type="dcterms:W3CDTF">2000-12-08T00:37:54Z</dcterms:created>
  <dcterms:modified xsi:type="dcterms:W3CDTF">2011-01-04T18:48:48Z</dcterms:modified>
</cp:coreProperties>
</file>