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663" r:id="rId2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orient="horz" pos="289"/>
        <p:guide orient="horz" pos="5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225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E778B99D-E5AF-48FA-8B0A-541B3ED5EDC0}" type="datetime1">
              <a:rPr lang="en-US"/>
              <a:pPr/>
              <a:t>1/4/2011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919A313-4C10-4EAE-9C4B-B5A74285E4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89829E28-FE35-4372-BD5F-7D930FA270E6}" type="datetime1">
              <a:rPr lang="en-US"/>
              <a:pPr/>
              <a:t>1/4/2011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A287EB1-EBD0-4E16-A735-3445C88DA8A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44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34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034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07263" y="6619875"/>
            <a:ext cx="1770062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>
                <a:latin typeface="Arial" charset="0"/>
              </a:defRPr>
            </a:lvl1pPr>
          </a:lstStyle>
          <a:p>
            <a:r>
              <a:rPr lang="en-US"/>
              <a:t>eB-IC-GL-010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4" name="Rectangle 134"/>
          <p:cNvSpPr>
            <a:spLocks noGrp="1" noChangeArrowheads="1"/>
          </p:cNvSpPr>
          <p:nvPr>
            <p:ph type="title"/>
          </p:nvPr>
        </p:nvSpPr>
        <p:spPr>
          <a:xfrm>
            <a:off x="0" y="436563"/>
            <a:ext cx="3390900" cy="866775"/>
          </a:xfrm>
        </p:spPr>
        <p:txBody>
          <a:bodyPr/>
          <a:lstStyle/>
          <a:p>
            <a:r>
              <a:rPr lang="en-US" sz="2400">
                <a:latin typeface="+mj-lt"/>
              </a:rPr>
              <a:t>Process for</a:t>
            </a:r>
            <a:br>
              <a:rPr lang="en-US" sz="2400">
                <a:latin typeface="+mj-lt"/>
              </a:rPr>
            </a:br>
            <a:r>
              <a:rPr lang="en-US" sz="2400">
                <a:latin typeface="+mj-lt"/>
              </a:rPr>
              <a:t>Physical Inventory</a:t>
            </a:r>
          </a:p>
        </p:txBody>
      </p:sp>
      <p:sp>
        <p:nvSpPr>
          <p:cNvPr id="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IC-PI-Flowchart-1</a:t>
            </a:r>
          </a:p>
        </p:txBody>
      </p:sp>
      <p:sp>
        <p:nvSpPr>
          <p:cNvPr id="15446" name="Text Box 86"/>
          <p:cNvSpPr txBox="1">
            <a:spLocks noChangeArrowheads="1"/>
          </p:cNvSpPr>
          <p:nvPr/>
        </p:nvSpPr>
        <p:spPr bwMode="auto">
          <a:xfrm>
            <a:off x="4205288" y="1217613"/>
            <a:ext cx="720725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kumimoji="1" lang="en-US" sz="2000" b="1">
                <a:solidFill>
                  <a:schemeClr val="tx2"/>
                </a:solidFill>
                <a:latin typeface="+mj-lt"/>
              </a:rPr>
              <a:t>OR</a:t>
            </a:r>
          </a:p>
        </p:txBody>
      </p:sp>
      <p:sp>
        <p:nvSpPr>
          <p:cNvPr id="15447" name="AutoShape 87"/>
          <p:cNvSpPr>
            <a:spLocks noChangeArrowheads="1"/>
          </p:cNvSpPr>
          <p:nvPr/>
        </p:nvSpPr>
        <p:spPr bwMode="auto">
          <a:xfrm>
            <a:off x="2082800" y="515938"/>
            <a:ext cx="1066800" cy="381000"/>
          </a:xfrm>
          <a:prstGeom prst="flowChartTerminator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Start</a:t>
            </a:r>
          </a:p>
        </p:txBody>
      </p:sp>
      <p:sp>
        <p:nvSpPr>
          <p:cNvPr id="15450" name="AutoShape 90"/>
          <p:cNvSpPr>
            <a:spLocks noChangeArrowheads="1"/>
          </p:cNvSpPr>
          <p:nvPr/>
        </p:nvSpPr>
        <p:spPr bwMode="auto">
          <a:xfrm>
            <a:off x="7234238" y="2790825"/>
            <a:ext cx="1139825" cy="914400"/>
          </a:xfrm>
          <a:prstGeom prst="flowChartDocument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“Base-Line”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</a:t>
            </a:r>
          </a:p>
          <a:p>
            <a:pPr eaLnBrk="0" hangingPunct="0"/>
            <a:r>
              <a:rPr kumimoji="1" lang="en-US" sz="1400" b="1">
                <a:latin typeface="+mj-lt"/>
              </a:rPr>
              <a:t>Rpt</a:t>
            </a:r>
          </a:p>
        </p:txBody>
      </p:sp>
      <p:sp>
        <p:nvSpPr>
          <p:cNvPr id="15451" name="AutoShape 91"/>
          <p:cNvSpPr>
            <a:spLocks noChangeArrowheads="1"/>
          </p:cNvSpPr>
          <p:nvPr/>
        </p:nvSpPr>
        <p:spPr bwMode="auto">
          <a:xfrm>
            <a:off x="1916113" y="5343525"/>
            <a:ext cx="1092200" cy="914400"/>
          </a:xfrm>
          <a:prstGeom prst="flowChartDocument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Uncounted </a:t>
            </a:r>
          </a:p>
          <a:p>
            <a:pPr eaLnBrk="0" hangingPunct="0"/>
            <a:r>
              <a:rPr kumimoji="1" lang="en-US" sz="1400" b="1">
                <a:latin typeface="+mj-lt"/>
              </a:rPr>
              <a:t>Tag Rpt</a:t>
            </a:r>
          </a:p>
        </p:txBody>
      </p:sp>
      <p:sp>
        <p:nvSpPr>
          <p:cNvPr id="15452" name="AutoShape 92"/>
          <p:cNvSpPr>
            <a:spLocks noChangeArrowheads="1"/>
          </p:cNvSpPr>
          <p:nvPr/>
        </p:nvSpPr>
        <p:spPr bwMode="auto">
          <a:xfrm>
            <a:off x="3652838" y="400050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Del/Arch Old Tags</a:t>
            </a:r>
            <a:endParaRPr kumimoji="1" lang="en-US" sz="1400">
              <a:latin typeface="+mj-lt"/>
            </a:endParaRPr>
          </a:p>
        </p:txBody>
      </p:sp>
      <p:sp>
        <p:nvSpPr>
          <p:cNvPr id="15453" name="AutoShape 93"/>
          <p:cNvSpPr>
            <a:spLocks noChangeArrowheads="1"/>
          </p:cNvSpPr>
          <p:nvPr/>
        </p:nvSpPr>
        <p:spPr bwMode="auto">
          <a:xfrm>
            <a:off x="3919538" y="3863975"/>
            <a:ext cx="1295400" cy="609600"/>
          </a:xfrm>
          <a:prstGeom prst="flowChartManualOperation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Manual</a:t>
            </a:r>
          </a:p>
          <a:p>
            <a:pPr eaLnBrk="0" hangingPunct="0"/>
            <a:r>
              <a:rPr kumimoji="1" lang="en-US" sz="1400" b="1">
                <a:latin typeface="+mj-lt"/>
              </a:rPr>
              <a:t>Count</a:t>
            </a:r>
          </a:p>
        </p:txBody>
      </p:sp>
      <p:sp>
        <p:nvSpPr>
          <p:cNvPr id="15454" name="AutoShape 94"/>
          <p:cNvSpPr>
            <a:spLocks noChangeArrowheads="1"/>
          </p:cNvSpPr>
          <p:nvPr/>
        </p:nvSpPr>
        <p:spPr bwMode="auto">
          <a:xfrm>
            <a:off x="5976938" y="5495925"/>
            <a:ext cx="1371600" cy="609600"/>
          </a:xfrm>
          <a:prstGeom prst="flowChartDecision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OK?</a:t>
            </a:r>
          </a:p>
        </p:txBody>
      </p:sp>
      <p:sp>
        <p:nvSpPr>
          <p:cNvPr id="15455" name="AutoShape 95"/>
          <p:cNvSpPr>
            <a:spLocks noChangeArrowheads="1"/>
          </p:cNvSpPr>
          <p:nvPr/>
        </p:nvSpPr>
        <p:spPr bwMode="auto">
          <a:xfrm>
            <a:off x="4948238" y="132397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Create/Print</a:t>
            </a:r>
          </a:p>
          <a:p>
            <a:pPr eaLnBrk="0" hangingPunct="0"/>
            <a:r>
              <a:rPr kumimoji="1" lang="en-US" sz="1400" b="1">
                <a:latin typeface="+mj-lt"/>
              </a:rPr>
              <a:t>Item/Bulk Tags</a:t>
            </a:r>
            <a:endParaRPr kumimoji="1" lang="en-US" sz="1400">
              <a:latin typeface="+mj-lt"/>
            </a:endParaRPr>
          </a:p>
        </p:txBody>
      </p:sp>
      <p:sp>
        <p:nvSpPr>
          <p:cNvPr id="15456" name="AutoShape 96"/>
          <p:cNvSpPr>
            <a:spLocks noChangeArrowheads="1"/>
          </p:cNvSpPr>
          <p:nvPr/>
        </p:nvSpPr>
        <p:spPr bwMode="auto">
          <a:xfrm>
            <a:off x="530225" y="1981200"/>
            <a:ext cx="1141413" cy="914400"/>
          </a:xfrm>
          <a:prstGeom prst="flowChartDocument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“Base-Line”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</a:t>
            </a:r>
          </a:p>
          <a:p>
            <a:pPr eaLnBrk="0" hangingPunct="0"/>
            <a:r>
              <a:rPr kumimoji="1" lang="en-US" sz="1400" b="1">
                <a:latin typeface="+mj-lt"/>
              </a:rPr>
              <a:t>Rpt</a:t>
            </a:r>
          </a:p>
        </p:txBody>
      </p:sp>
      <p:grpSp>
        <p:nvGrpSpPr>
          <p:cNvPr id="15502" name="Group 142"/>
          <p:cNvGrpSpPr>
            <a:grpSpLocks/>
          </p:cNvGrpSpPr>
          <p:nvPr/>
        </p:nvGrpSpPr>
        <p:grpSpPr bwMode="auto">
          <a:xfrm>
            <a:off x="7234238" y="981075"/>
            <a:ext cx="1143000" cy="990600"/>
            <a:chOff x="4464" y="844"/>
            <a:chExt cx="720" cy="624"/>
          </a:xfrm>
        </p:grpSpPr>
        <p:sp>
          <p:nvSpPr>
            <p:cNvPr id="15458" name="AutoShape 98"/>
            <p:cNvSpPr>
              <a:spLocks noChangeArrowheads="1"/>
            </p:cNvSpPr>
            <p:nvPr/>
          </p:nvSpPr>
          <p:spPr bwMode="auto">
            <a:xfrm>
              <a:off x="4464" y="844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59" name="AutoShape 99"/>
            <p:cNvSpPr>
              <a:spLocks noChangeArrowheads="1"/>
            </p:cNvSpPr>
            <p:nvPr/>
          </p:nvSpPr>
          <p:spPr bwMode="auto">
            <a:xfrm>
              <a:off x="4560" y="940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60" name="AutoShape 100"/>
            <p:cNvSpPr>
              <a:spLocks noChangeArrowheads="1"/>
            </p:cNvSpPr>
            <p:nvPr/>
          </p:nvSpPr>
          <p:spPr bwMode="auto">
            <a:xfrm>
              <a:off x="4656" y="1036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400" b="1">
                  <a:latin typeface="+mj-lt"/>
                </a:rPr>
                <a:t>Tags</a:t>
              </a:r>
            </a:p>
          </p:txBody>
        </p:sp>
      </p:grpSp>
      <p:sp>
        <p:nvSpPr>
          <p:cNvPr id="15461" name="Line 101"/>
          <p:cNvSpPr>
            <a:spLocks noChangeShapeType="1"/>
          </p:cNvSpPr>
          <p:nvPr/>
        </p:nvSpPr>
        <p:spPr bwMode="auto">
          <a:xfrm>
            <a:off x="4567238" y="1181100"/>
            <a:ext cx="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462" name="AutoShape 102"/>
          <p:cNvSpPr>
            <a:spLocks noChangeArrowheads="1"/>
          </p:cNvSpPr>
          <p:nvPr/>
        </p:nvSpPr>
        <p:spPr bwMode="auto">
          <a:xfrm>
            <a:off x="2357438" y="132397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Freeze Inv</a:t>
            </a:r>
          </a:p>
          <a:p>
            <a:pPr eaLnBrk="0" hangingPunct="0"/>
            <a:r>
              <a:rPr kumimoji="1" lang="en-US" sz="1400" b="1">
                <a:latin typeface="+mj-lt"/>
              </a:rPr>
              <a:t>Balances</a:t>
            </a:r>
            <a:endParaRPr kumimoji="1" lang="en-US" sz="1400">
              <a:latin typeface="+mj-lt"/>
            </a:endParaRPr>
          </a:p>
        </p:txBody>
      </p:sp>
      <p:sp>
        <p:nvSpPr>
          <p:cNvPr id="15463" name="AutoShape 103"/>
          <p:cNvSpPr>
            <a:spLocks noChangeArrowheads="1"/>
          </p:cNvSpPr>
          <p:nvPr/>
        </p:nvSpPr>
        <p:spPr bwMode="auto">
          <a:xfrm>
            <a:off x="4948238" y="2133600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Freeze Inv</a:t>
            </a:r>
          </a:p>
          <a:p>
            <a:pPr eaLnBrk="0" hangingPunct="0"/>
            <a:r>
              <a:rPr kumimoji="1" lang="en-US" sz="1400" b="1">
                <a:latin typeface="+mj-lt"/>
              </a:rPr>
              <a:t>Balances</a:t>
            </a:r>
          </a:p>
        </p:txBody>
      </p:sp>
      <p:sp>
        <p:nvSpPr>
          <p:cNvPr id="15464" name="AutoShape 104"/>
          <p:cNvSpPr>
            <a:spLocks noChangeArrowheads="1"/>
          </p:cNvSpPr>
          <p:nvPr/>
        </p:nvSpPr>
        <p:spPr bwMode="auto">
          <a:xfrm>
            <a:off x="4948238" y="294322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Frozen Inv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 Rpt</a:t>
            </a:r>
          </a:p>
        </p:txBody>
      </p:sp>
      <p:sp>
        <p:nvSpPr>
          <p:cNvPr id="15465" name="AutoShape 105"/>
          <p:cNvSpPr>
            <a:spLocks noChangeArrowheads="1"/>
          </p:cNvSpPr>
          <p:nvPr/>
        </p:nvSpPr>
        <p:spPr bwMode="auto">
          <a:xfrm>
            <a:off x="2357438" y="294322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Create/Print</a:t>
            </a:r>
          </a:p>
          <a:p>
            <a:pPr eaLnBrk="0" hangingPunct="0"/>
            <a:r>
              <a:rPr kumimoji="1" lang="en-US" sz="1400" b="1">
                <a:latin typeface="+mj-lt"/>
              </a:rPr>
              <a:t>Item/Bulk Tags</a:t>
            </a:r>
            <a:endParaRPr kumimoji="1" lang="en-US" sz="1400">
              <a:latin typeface="+mj-lt"/>
            </a:endParaRPr>
          </a:p>
        </p:txBody>
      </p:sp>
      <p:sp>
        <p:nvSpPr>
          <p:cNvPr id="15466" name="AutoShape 106"/>
          <p:cNvSpPr>
            <a:spLocks noChangeArrowheads="1"/>
          </p:cNvSpPr>
          <p:nvPr/>
        </p:nvSpPr>
        <p:spPr bwMode="auto">
          <a:xfrm>
            <a:off x="2357438" y="2133600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Frozen Inv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 Rpt</a:t>
            </a:r>
            <a:endParaRPr kumimoji="1" lang="en-US" sz="1400">
              <a:latin typeface="+mj-lt"/>
            </a:endParaRPr>
          </a:p>
        </p:txBody>
      </p:sp>
      <p:sp>
        <p:nvSpPr>
          <p:cNvPr id="15467" name="AutoShape 107"/>
          <p:cNvSpPr>
            <a:spLocks noChangeArrowheads="1"/>
          </p:cNvSpPr>
          <p:nvPr/>
        </p:nvSpPr>
        <p:spPr bwMode="auto">
          <a:xfrm>
            <a:off x="3652838" y="471487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Enter Tag Counts</a:t>
            </a:r>
          </a:p>
        </p:txBody>
      </p:sp>
      <p:grpSp>
        <p:nvGrpSpPr>
          <p:cNvPr id="15501" name="Group 141"/>
          <p:cNvGrpSpPr>
            <a:grpSpLocks/>
          </p:cNvGrpSpPr>
          <p:nvPr/>
        </p:nvGrpSpPr>
        <p:grpSpPr bwMode="auto">
          <a:xfrm>
            <a:off x="757238" y="3400425"/>
            <a:ext cx="1143000" cy="990600"/>
            <a:chOff x="384" y="2400"/>
            <a:chExt cx="720" cy="624"/>
          </a:xfrm>
        </p:grpSpPr>
        <p:sp>
          <p:nvSpPr>
            <p:cNvPr id="15469" name="AutoShape 109"/>
            <p:cNvSpPr>
              <a:spLocks noChangeArrowheads="1"/>
            </p:cNvSpPr>
            <p:nvPr/>
          </p:nvSpPr>
          <p:spPr bwMode="auto">
            <a:xfrm>
              <a:off x="384" y="2400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400">
                  <a:latin typeface="+mj-lt"/>
                </a:rPr>
                <a:t>Tags</a:t>
              </a:r>
            </a:p>
          </p:txBody>
        </p:sp>
        <p:sp>
          <p:nvSpPr>
            <p:cNvPr id="15470" name="AutoShape 110"/>
            <p:cNvSpPr>
              <a:spLocks noChangeArrowheads="1"/>
            </p:cNvSpPr>
            <p:nvPr/>
          </p:nvSpPr>
          <p:spPr bwMode="auto">
            <a:xfrm>
              <a:off x="480" y="2496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400">
                  <a:latin typeface="+mj-lt"/>
                </a:rPr>
                <a:t>Tags</a:t>
              </a:r>
            </a:p>
          </p:txBody>
        </p:sp>
        <p:sp>
          <p:nvSpPr>
            <p:cNvPr id="15471" name="AutoShape 111"/>
            <p:cNvSpPr>
              <a:spLocks noChangeArrowheads="1"/>
            </p:cNvSpPr>
            <p:nvPr/>
          </p:nvSpPr>
          <p:spPr bwMode="auto">
            <a:xfrm>
              <a:off x="576" y="2592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400" b="1">
                  <a:latin typeface="+mj-lt"/>
                </a:rPr>
                <a:t>Tags</a:t>
              </a:r>
            </a:p>
          </p:txBody>
        </p:sp>
      </p:grpSp>
      <p:sp>
        <p:nvSpPr>
          <p:cNvPr id="15473" name="AutoShape 113"/>
          <p:cNvSpPr>
            <a:spLocks noChangeArrowheads="1"/>
          </p:cNvSpPr>
          <p:nvPr/>
        </p:nvSpPr>
        <p:spPr bwMode="auto">
          <a:xfrm>
            <a:off x="3652838" y="549592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Uncounted Tag</a:t>
            </a:r>
            <a:br>
              <a:rPr kumimoji="1" lang="en-US" sz="1400" b="1">
                <a:latin typeface="+mj-lt"/>
              </a:rPr>
            </a:br>
            <a:r>
              <a:rPr kumimoji="1" lang="en-US" sz="1400" b="1">
                <a:latin typeface="+mj-lt"/>
              </a:rPr>
              <a:t>Rpt/ Update</a:t>
            </a:r>
          </a:p>
        </p:txBody>
      </p:sp>
      <p:cxnSp>
        <p:nvCxnSpPr>
          <p:cNvPr id="15475" name="AutoShape 115"/>
          <p:cNvCxnSpPr>
            <a:cxnSpLocks noChangeShapeType="1"/>
            <a:stCxn id="15452" idx="2"/>
            <a:endCxn id="15462" idx="0"/>
          </p:cNvCxnSpPr>
          <p:nvPr/>
        </p:nvCxnSpPr>
        <p:spPr bwMode="auto">
          <a:xfrm rot="5400000">
            <a:off x="3776663" y="519113"/>
            <a:ext cx="285750" cy="1295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76" name="AutoShape 116"/>
          <p:cNvCxnSpPr>
            <a:cxnSpLocks noChangeShapeType="1"/>
            <a:stCxn id="15452" idx="2"/>
            <a:endCxn id="15455" idx="0"/>
          </p:cNvCxnSpPr>
          <p:nvPr/>
        </p:nvCxnSpPr>
        <p:spPr bwMode="auto">
          <a:xfrm rot="16200000" flipH="1">
            <a:off x="5072063" y="519113"/>
            <a:ext cx="285750" cy="1295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77" name="AutoShape 117"/>
          <p:cNvCxnSpPr>
            <a:cxnSpLocks noChangeShapeType="1"/>
            <a:stCxn id="15462" idx="2"/>
            <a:endCxn id="15466" idx="0"/>
          </p:cNvCxnSpPr>
          <p:nvPr/>
        </p:nvCxnSpPr>
        <p:spPr bwMode="auto">
          <a:xfrm rot="5400000">
            <a:off x="3186113" y="2033588"/>
            <a:ext cx="1714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78" name="AutoShape 118"/>
          <p:cNvCxnSpPr>
            <a:cxnSpLocks noChangeShapeType="1"/>
            <a:stCxn id="15466" idx="2"/>
            <a:endCxn id="15465" idx="0"/>
          </p:cNvCxnSpPr>
          <p:nvPr/>
        </p:nvCxnSpPr>
        <p:spPr bwMode="auto">
          <a:xfrm rot="5400000">
            <a:off x="3186113" y="2843213"/>
            <a:ext cx="1714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79" name="AutoShape 119"/>
          <p:cNvCxnSpPr>
            <a:cxnSpLocks noChangeShapeType="1"/>
            <a:stCxn id="15455" idx="2"/>
            <a:endCxn id="15463" idx="0"/>
          </p:cNvCxnSpPr>
          <p:nvPr/>
        </p:nvCxnSpPr>
        <p:spPr bwMode="auto">
          <a:xfrm rot="5400000">
            <a:off x="5776913" y="2033588"/>
            <a:ext cx="1714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0" name="AutoShape 120"/>
          <p:cNvCxnSpPr>
            <a:cxnSpLocks noChangeShapeType="1"/>
            <a:stCxn id="15463" idx="2"/>
            <a:endCxn id="15464" idx="0"/>
          </p:cNvCxnSpPr>
          <p:nvPr/>
        </p:nvCxnSpPr>
        <p:spPr bwMode="auto">
          <a:xfrm rot="5400000">
            <a:off x="5776913" y="2843213"/>
            <a:ext cx="1714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1" name="AutoShape 121"/>
          <p:cNvCxnSpPr>
            <a:cxnSpLocks noChangeShapeType="1"/>
            <a:stCxn id="15465" idx="2"/>
            <a:endCxn id="15453" idx="0"/>
          </p:cNvCxnSpPr>
          <p:nvPr/>
        </p:nvCxnSpPr>
        <p:spPr bwMode="auto">
          <a:xfrm rot="16200000" flipH="1">
            <a:off x="3778250" y="3060701"/>
            <a:ext cx="282575" cy="1295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82" name="AutoShape 122"/>
          <p:cNvCxnSpPr>
            <a:cxnSpLocks noChangeShapeType="1"/>
            <a:stCxn id="15464" idx="2"/>
            <a:endCxn id="15453" idx="0"/>
          </p:cNvCxnSpPr>
          <p:nvPr/>
        </p:nvCxnSpPr>
        <p:spPr bwMode="auto">
          <a:xfrm rot="5400000">
            <a:off x="5073650" y="3060701"/>
            <a:ext cx="282575" cy="1295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83" name="AutoShape 123"/>
          <p:cNvCxnSpPr>
            <a:cxnSpLocks noChangeShapeType="1"/>
            <a:stCxn id="15453" idx="2"/>
            <a:endCxn id="15467" idx="0"/>
          </p:cNvCxnSpPr>
          <p:nvPr/>
        </p:nvCxnSpPr>
        <p:spPr bwMode="auto">
          <a:xfrm>
            <a:off x="4567238" y="4487863"/>
            <a:ext cx="0" cy="21272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ffectLst/>
        </p:spPr>
      </p:cxnSp>
      <p:cxnSp>
        <p:nvCxnSpPr>
          <p:cNvPr id="15484" name="AutoShape 124"/>
          <p:cNvCxnSpPr>
            <a:cxnSpLocks noChangeShapeType="1"/>
            <a:stCxn id="15467" idx="2"/>
            <a:endCxn id="15473" idx="0"/>
          </p:cNvCxnSpPr>
          <p:nvPr/>
        </p:nvCxnSpPr>
        <p:spPr bwMode="auto">
          <a:xfrm>
            <a:off x="4567238" y="5338763"/>
            <a:ext cx="0" cy="14287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5" name="AutoShape 125"/>
          <p:cNvCxnSpPr>
            <a:cxnSpLocks noChangeShapeType="1"/>
            <a:stCxn id="15473" idx="1"/>
            <a:endCxn id="15451" idx="3"/>
          </p:cNvCxnSpPr>
          <p:nvPr/>
        </p:nvCxnSpPr>
        <p:spPr bwMode="auto">
          <a:xfrm rot="10800000">
            <a:off x="3022600" y="5800725"/>
            <a:ext cx="6159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6" name="AutoShape 126"/>
          <p:cNvCxnSpPr>
            <a:cxnSpLocks noChangeShapeType="1"/>
            <a:stCxn id="15473" idx="3"/>
            <a:endCxn id="15454" idx="1"/>
          </p:cNvCxnSpPr>
          <p:nvPr/>
        </p:nvCxnSpPr>
        <p:spPr bwMode="auto">
          <a:xfrm>
            <a:off x="5495925" y="5800725"/>
            <a:ext cx="466725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7" name="AutoShape 127"/>
          <p:cNvCxnSpPr>
            <a:cxnSpLocks noChangeShapeType="1"/>
            <a:stCxn id="15454" idx="0"/>
            <a:endCxn id="15467" idx="0"/>
          </p:cNvCxnSpPr>
          <p:nvPr/>
        </p:nvCxnSpPr>
        <p:spPr bwMode="auto">
          <a:xfrm rot="5400000" flipH="1">
            <a:off x="5224463" y="4043363"/>
            <a:ext cx="781050" cy="2095500"/>
          </a:xfrm>
          <a:prstGeom prst="bentConnector3">
            <a:avLst>
              <a:gd name="adj1" fmla="val 116056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88" name="AutoShape 128"/>
          <p:cNvCxnSpPr>
            <a:cxnSpLocks noChangeShapeType="1"/>
            <a:stCxn id="15455" idx="3"/>
          </p:cNvCxnSpPr>
          <p:nvPr/>
        </p:nvCxnSpPr>
        <p:spPr bwMode="auto">
          <a:xfrm>
            <a:off x="6791325" y="1628775"/>
            <a:ext cx="733425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9" name="AutoShape 129"/>
          <p:cNvCxnSpPr>
            <a:cxnSpLocks noChangeShapeType="1"/>
            <a:stCxn id="15464" idx="3"/>
            <a:endCxn id="15450" idx="1"/>
          </p:cNvCxnSpPr>
          <p:nvPr/>
        </p:nvCxnSpPr>
        <p:spPr bwMode="auto">
          <a:xfrm>
            <a:off x="6791325" y="3248025"/>
            <a:ext cx="428625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90" name="AutoShape 130"/>
          <p:cNvCxnSpPr>
            <a:cxnSpLocks noChangeShapeType="1"/>
            <a:stCxn id="15466" idx="1"/>
            <a:endCxn id="15456" idx="3"/>
          </p:cNvCxnSpPr>
          <p:nvPr/>
        </p:nvCxnSpPr>
        <p:spPr bwMode="auto">
          <a:xfrm rot="10800000">
            <a:off x="1685925" y="2438400"/>
            <a:ext cx="657225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91" name="AutoShape 131"/>
          <p:cNvCxnSpPr>
            <a:cxnSpLocks noChangeShapeType="1"/>
            <a:stCxn id="15465" idx="1"/>
          </p:cNvCxnSpPr>
          <p:nvPr/>
        </p:nvCxnSpPr>
        <p:spPr bwMode="auto">
          <a:xfrm rot="10800000" flipV="1">
            <a:off x="1481138" y="3248025"/>
            <a:ext cx="862012" cy="442913"/>
          </a:xfrm>
          <a:prstGeom prst="bentConnector2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92" name="AutoShape 132"/>
          <p:cNvCxnSpPr>
            <a:cxnSpLocks noChangeShapeType="1"/>
          </p:cNvCxnSpPr>
          <p:nvPr/>
        </p:nvCxnSpPr>
        <p:spPr bwMode="auto">
          <a:xfrm flipV="1">
            <a:off x="7362825" y="661988"/>
            <a:ext cx="1781175" cy="5148262"/>
          </a:xfrm>
          <a:prstGeom prst="bentConnector3">
            <a:avLst>
              <a:gd name="adj1" fmla="val 70495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5493" name="Rectangle 133"/>
          <p:cNvSpPr>
            <a:spLocks noChangeArrowheads="1"/>
          </p:cNvSpPr>
          <p:nvPr/>
        </p:nvSpPr>
        <p:spPr bwMode="auto">
          <a:xfrm>
            <a:off x="9144000" y="422275"/>
            <a:ext cx="74613" cy="4587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504" name="AutoShape 144"/>
          <p:cNvCxnSpPr>
            <a:cxnSpLocks noChangeShapeType="1"/>
            <a:stCxn id="15447" idx="3"/>
            <a:endCxn id="15452" idx="1"/>
          </p:cNvCxnSpPr>
          <p:nvPr/>
        </p:nvCxnSpPr>
        <p:spPr bwMode="auto">
          <a:xfrm flipV="1">
            <a:off x="3163888" y="704850"/>
            <a:ext cx="474662" cy="1588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sp>
        <p:nvSpPr>
          <p:cNvPr id="15448" name="Rectangle 88"/>
          <p:cNvSpPr>
            <a:spLocks noChangeArrowheads="1"/>
          </p:cNvSpPr>
          <p:nvPr/>
        </p:nvSpPr>
        <p:spPr bwMode="auto">
          <a:xfrm>
            <a:off x="8099425" y="5357813"/>
            <a:ext cx="4572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kumimoji="1" lang="en-US" sz="2000">
                <a:latin typeface="+mj-lt"/>
              </a:rPr>
              <a:t>Yes</a:t>
            </a:r>
          </a:p>
        </p:txBody>
      </p:sp>
      <p:sp>
        <p:nvSpPr>
          <p:cNvPr id="15449" name="Rectangle 89"/>
          <p:cNvSpPr>
            <a:spLocks noChangeArrowheads="1"/>
          </p:cNvSpPr>
          <p:nvPr/>
        </p:nvSpPr>
        <p:spPr bwMode="auto">
          <a:xfrm>
            <a:off x="6729413" y="4878388"/>
            <a:ext cx="381000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kumimoji="1" lang="en-US" sz="2000">
                <a:latin typeface="+mj-lt"/>
              </a:rPr>
              <a:t>No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IC-PI-Flowchart-2</a:t>
            </a:r>
          </a:p>
        </p:txBody>
      </p:sp>
      <p:sp>
        <p:nvSpPr>
          <p:cNvPr id="98365" name="AutoShape 61"/>
          <p:cNvSpPr>
            <a:spLocks noChangeArrowheads="1"/>
          </p:cNvSpPr>
          <p:nvPr/>
        </p:nvSpPr>
        <p:spPr bwMode="auto">
          <a:xfrm>
            <a:off x="5507038" y="4295775"/>
            <a:ext cx="1069975" cy="384175"/>
          </a:xfrm>
          <a:prstGeom prst="flowChartTerminator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End</a:t>
            </a:r>
          </a:p>
        </p:txBody>
      </p:sp>
      <p:sp>
        <p:nvSpPr>
          <p:cNvPr id="98366" name="AutoShape 62"/>
          <p:cNvSpPr>
            <a:spLocks noChangeArrowheads="1"/>
          </p:cNvSpPr>
          <p:nvPr/>
        </p:nvSpPr>
        <p:spPr bwMode="auto">
          <a:xfrm>
            <a:off x="2740025" y="5240338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Uncounted Tag Rpt/</a:t>
            </a:r>
          </a:p>
          <a:p>
            <a:pPr eaLnBrk="0" hangingPunct="0"/>
            <a:r>
              <a:rPr kumimoji="1" lang="en-US" sz="1400" b="1">
                <a:latin typeface="+mj-lt"/>
              </a:rPr>
              <a:t>Update</a:t>
            </a:r>
          </a:p>
        </p:txBody>
      </p:sp>
      <p:sp>
        <p:nvSpPr>
          <p:cNvPr id="98367" name="AutoShape 63"/>
          <p:cNvSpPr>
            <a:spLocks noChangeArrowheads="1"/>
          </p:cNvSpPr>
          <p:nvPr/>
        </p:nvSpPr>
        <p:spPr bwMode="auto">
          <a:xfrm>
            <a:off x="7310438" y="1911350"/>
            <a:ext cx="1270000" cy="914400"/>
          </a:xfrm>
          <a:prstGeom prst="flowChartDocumen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Review</a:t>
            </a:r>
          </a:p>
          <a:p>
            <a:pPr eaLnBrk="0" hangingPunct="0"/>
            <a:r>
              <a:rPr kumimoji="1" lang="en-US" sz="1400" b="1">
                <a:latin typeface="+mj-lt"/>
              </a:rPr>
              <a:t>Inventory</a:t>
            </a:r>
          </a:p>
          <a:p>
            <a:pPr eaLnBrk="0" hangingPunct="0"/>
            <a:r>
              <a:rPr kumimoji="1" lang="en-US" sz="1400" b="1">
                <a:latin typeface="+mj-lt"/>
              </a:rPr>
              <a:t>Adj Impact</a:t>
            </a:r>
          </a:p>
        </p:txBody>
      </p:sp>
      <p:sp>
        <p:nvSpPr>
          <p:cNvPr id="98368" name="AutoShape 64"/>
          <p:cNvSpPr>
            <a:spLocks noChangeArrowheads="1"/>
          </p:cNvSpPr>
          <p:nvPr/>
        </p:nvSpPr>
        <p:spPr bwMode="auto">
          <a:xfrm>
            <a:off x="2968625" y="2039938"/>
            <a:ext cx="1371600" cy="609600"/>
          </a:xfrm>
          <a:prstGeom prst="flowChartDecision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OK?</a:t>
            </a:r>
          </a:p>
        </p:txBody>
      </p:sp>
      <p:sp>
        <p:nvSpPr>
          <p:cNvPr id="98369" name="AutoShape 65"/>
          <p:cNvSpPr>
            <a:spLocks noChangeArrowheads="1"/>
          </p:cNvSpPr>
          <p:nvPr/>
        </p:nvSpPr>
        <p:spPr bwMode="auto">
          <a:xfrm>
            <a:off x="3005138" y="3106738"/>
            <a:ext cx="1298575" cy="609600"/>
          </a:xfrm>
          <a:prstGeom prst="flowChartManualOperation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Manual</a:t>
            </a:r>
          </a:p>
          <a:p>
            <a:pPr eaLnBrk="0" hangingPunct="0"/>
            <a:r>
              <a:rPr kumimoji="1" lang="en-US" sz="1400" b="1">
                <a:latin typeface="+mj-lt"/>
              </a:rPr>
              <a:t>Recount</a:t>
            </a:r>
          </a:p>
        </p:txBody>
      </p:sp>
      <p:sp>
        <p:nvSpPr>
          <p:cNvPr id="98370" name="AutoShape 66"/>
          <p:cNvSpPr>
            <a:spLocks noChangeArrowheads="1"/>
          </p:cNvSpPr>
          <p:nvPr/>
        </p:nvSpPr>
        <p:spPr bwMode="auto">
          <a:xfrm>
            <a:off x="2740025" y="4173538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Enter Tag Recount</a:t>
            </a:r>
          </a:p>
        </p:txBody>
      </p:sp>
      <p:sp>
        <p:nvSpPr>
          <p:cNvPr id="98371" name="AutoShape 67"/>
          <p:cNvSpPr>
            <a:spLocks noChangeArrowheads="1"/>
          </p:cNvSpPr>
          <p:nvPr/>
        </p:nvSpPr>
        <p:spPr bwMode="auto">
          <a:xfrm>
            <a:off x="5127625" y="2063750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Tag Inventory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 Rpt</a:t>
            </a:r>
          </a:p>
        </p:txBody>
      </p:sp>
      <p:sp>
        <p:nvSpPr>
          <p:cNvPr id="98372" name="AutoShape 68"/>
          <p:cNvSpPr>
            <a:spLocks noChangeArrowheads="1"/>
          </p:cNvSpPr>
          <p:nvPr/>
        </p:nvSpPr>
        <p:spPr bwMode="auto">
          <a:xfrm>
            <a:off x="2740025" y="973138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Inventory 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Variance Rpt</a:t>
            </a:r>
          </a:p>
        </p:txBody>
      </p:sp>
      <p:sp>
        <p:nvSpPr>
          <p:cNvPr id="98373" name="AutoShape 69"/>
          <p:cNvSpPr>
            <a:spLocks noChangeArrowheads="1"/>
          </p:cNvSpPr>
          <p:nvPr/>
        </p:nvSpPr>
        <p:spPr bwMode="auto">
          <a:xfrm>
            <a:off x="909638" y="5089525"/>
            <a:ext cx="1270000" cy="914400"/>
          </a:xfrm>
          <a:prstGeom prst="flowChartDocumen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Update Zero</a:t>
            </a:r>
          </a:p>
          <a:p>
            <a:pPr eaLnBrk="0" hangingPunct="0"/>
            <a:r>
              <a:rPr kumimoji="1" lang="en-US" sz="1400" b="1">
                <a:latin typeface="+mj-lt"/>
              </a:rPr>
              <a:t>Tag Report</a:t>
            </a:r>
          </a:p>
        </p:txBody>
      </p:sp>
      <p:sp>
        <p:nvSpPr>
          <p:cNvPr id="98374" name="AutoShape 70"/>
          <p:cNvSpPr>
            <a:spLocks noChangeArrowheads="1"/>
          </p:cNvSpPr>
          <p:nvPr/>
        </p:nvSpPr>
        <p:spPr bwMode="auto">
          <a:xfrm>
            <a:off x="909638" y="820738"/>
            <a:ext cx="1270000" cy="914400"/>
          </a:xfrm>
          <a:prstGeom prst="flowChartDocumen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Review</a:t>
            </a:r>
          </a:p>
          <a:p>
            <a:pPr eaLnBrk="0" hangingPunct="0"/>
            <a:r>
              <a:rPr kumimoji="1" lang="en-US" sz="1400" b="1">
                <a:latin typeface="+mj-lt"/>
              </a:rPr>
              <a:t>Rpt for Count</a:t>
            </a:r>
          </a:p>
          <a:p>
            <a:pPr eaLnBrk="0" hangingPunct="0"/>
            <a:r>
              <a:rPr kumimoji="1" lang="en-US" sz="1400" b="1">
                <a:latin typeface="+mj-lt"/>
              </a:rPr>
              <a:t>Errors</a:t>
            </a:r>
          </a:p>
        </p:txBody>
      </p:sp>
      <p:sp>
        <p:nvSpPr>
          <p:cNvPr id="98375" name="AutoShape 71"/>
          <p:cNvSpPr>
            <a:spLocks noChangeArrowheads="1"/>
          </p:cNvSpPr>
          <p:nvPr/>
        </p:nvSpPr>
        <p:spPr bwMode="auto">
          <a:xfrm>
            <a:off x="5127625" y="3208338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Inventory Balance</a:t>
            </a:r>
          </a:p>
          <a:p>
            <a:pPr eaLnBrk="0" hangingPunct="0"/>
            <a:r>
              <a:rPr kumimoji="1" lang="en-US" sz="1400" b="1">
                <a:latin typeface="+mj-lt"/>
              </a:rPr>
              <a:t>Update</a:t>
            </a:r>
          </a:p>
        </p:txBody>
      </p:sp>
      <p:sp>
        <p:nvSpPr>
          <p:cNvPr id="98376" name="AutoShape 72"/>
          <p:cNvSpPr>
            <a:spLocks noChangeArrowheads="1"/>
          </p:cNvSpPr>
          <p:nvPr/>
        </p:nvSpPr>
        <p:spPr bwMode="auto">
          <a:xfrm>
            <a:off x="7310438" y="3054350"/>
            <a:ext cx="1270000" cy="915988"/>
          </a:xfrm>
          <a:prstGeom prst="flowChartDocumen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Inventory</a:t>
            </a:r>
          </a:p>
          <a:p>
            <a:pPr eaLnBrk="0" hangingPunct="0"/>
            <a:r>
              <a:rPr kumimoji="1" lang="en-US" sz="1400" b="1">
                <a:latin typeface="+mj-lt"/>
              </a:rPr>
              <a:t>Adjustment</a:t>
            </a:r>
          </a:p>
          <a:p>
            <a:pPr eaLnBrk="0" hangingPunct="0"/>
            <a:r>
              <a:rPr kumimoji="1" lang="en-US" sz="1400" b="1">
                <a:latin typeface="+mj-lt"/>
              </a:rPr>
              <a:t>Report</a:t>
            </a:r>
          </a:p>
        </p:txBody>
      </p:sp>
      <p:sp>
        <p:nvSpPr>
          <p:cNvPr id="98377" name="Text Box 73"/>
          <p:cNvSpPr txBox="1">
            <a:spLocks noChangeArrowheads="1"/>
          </p:cNvSpPr>
          <p:nvPr/>
        </p:nvSpPr>
        <p:spPr bwMode="auto">
          <a:xfrm>
            <a:off x="2386013" y="1984375"/>
            <a:ext cx="676275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kumimoji="1" lang="en-US" sz="2000">
                <a:latin typeface="+mj-lt"/>
              </a:rPr>
              <a:t>Yes</a:t>
            </a:r>
          </a:p>
        </p:txBody>
      </p:sp>
      <p:sp>
        <p:nvSpPr>
          <p:cNvPr id="98378" name="Text Box 74"/>
          <p:cNvSpPr txBox="1">
            <a:spLocks noChangeArrowheads="1"/>
          </p:cNvSpPr>
          <p:nvPr/>
        </p:nvSpPr>
        <p:spPr bwMode="auto">
          <a:xfrm>
            <a:off x="3630613" y="2665413"/>
            <a:ext cx="542136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2000">
                <a:latin typeface="+mj-lt"/>
              </a:rPr>
              <a:t>No</a:t>
            </a:r>
          </a:p>
        </p:txBody>
      </p:sp>
      <p:sp>
        <p:nvSpPr>
          <p:cNvPr id="98379" name="Rectangle 75"/>
          <p:cNvSpPr>
            <a:spLocks noChangeArrowheads="1"/>
          </p:cNvSpPr>
          <p:nvPr/>
        </p:nvSpPr>
        <p:spPr bwMode="auto">
          <a:xfrm>
            <a:off x="-74613" y="279400"/>
            <a:ext cx="74613" cy="4587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98380" name="AutoShape 76"/>
          <p:cNvCxnSpPr>
            <a:cxnSpLocks noChangeShapeType="1"/>
            <a:stCxn id="98379" idx="3"/>
            <a:endCxn id="98372" idx="0"/>
          </p:cNvCxnSpPr>
          <p:nvPr/>
        </p:nvCxnSpPr>
        <p:spPr bwMode="auto">
          <a:xfrm>
            <a:off x="0" y="509588"/>
            <a:ext cx="3654425" cy="449262"/>
          </a:xfrm>
          <a:prstGeom prst="bentConnector2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8381" name="AutoShape 77"/>
          <p:cNvCxnSpPr>
            <a:cxnSpLocks noChangeShapeType="1"/>
            <a:stCxn id="98372" idx="2"/>
            <a:endCxn id="98368" idx="0"/>
          </p:cNvCxnSpPr>
          <p:nvPr/>
        </p:nvCxnSpPr>
        <p:spPr bwMode="auto">
          <a:xfrm>
            <a:off x="3654425" y="1597025"/>
            <a:ext cx="0" cy="42862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2" name="AutoShape 78"/>
          <p:cNvCxnSpPr>
            <a:cxnSpLocks noChangeShapeType="1"/>
            <a:stCxn id="98368" idx="2"/>
            <a:endCxn id="98369" idx="0"/>
          </p:cNvCxnSpPr>
          <p:nvPr/>
        </p:nvCxnSpPr>
        <p:spPr bwMode="auto">
          <a:xfrm>
            <a:off x="3654425" y="2663825"/>
            <a:ext cx="0" cy="42862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3" name="AutoShape 79"/>
          <p:cNvCxnSpPr>
            <a:cxnSpLocks noChangeShapeType="1"/>
            <a:stCxn id="98369" idx="2"/>
            <a:endCxn id="98370" idx="0"/>
          </p:cNvCxnSpPr>
          <p:nvPr/>
        </p:nvCxnSpPr>
        <p:spPr bwMode="auto">
          <a:xfrm>
            <a:off x="3654425" y="3730625"/>
            <a:ext cx="0" cy="42862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4" name="AutoShape 80"/>
          <p:cNvCxnSpPr>
            <a:cxnSpLocks noChangeShapeType="1"/>
            <a:stCxn id="98370" idx="2"/>
            <a:endCxn id="98366" idx="0"/>
          </p:cNvCxnSpPr>
          <p:nvPr/>
        </p:nvCxnSpPr>
        <p:spPr bwMode="auto">
          <a:xfrm>
            <a:off x="3654425" y="4797425"/>
            <a:ext cx="0" cy="42862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5" name="AutoShape 81"/>
          <p:cNvCxnSpPr>
            <a:cxnSpLocks noChangeShapeType="1"/>
            <a:stCxn id="98366" idx="2"/>
            <a:endCxn id="98371" idx="0"/>
          </p:cNvCxnSpPr>
          <p:nvPr/>
        </p:nvCxnSpPr>
        <p:spPr bwMode="auto">
          <a:xfrm rot="5400000" flipH="1" flipV="1">
            <a:off x="2940844" y="2763044"/>
            <a:ext cx="3814762" cy="2387600"/>
          </a:xfrm>
          <a:prstGeom prst="bentConnector5">
            <a:avLst>
              <a:gd name="adj1" fmla="val -5616"/>
              <a:gd name="adj2" fmla="val 50000"/>
              <a:gd name="adj3" fmla="val 105616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8386" name="AutoShape 82"/>
          <p:cNvCxnSpPr>
            <a:cxnSpLocks noChangeShapeType="1"/>
            <a:stCxn id="98366" idx="1"/>
            <a:endCxn id="98373" idx="3"/>
          </p:cNvCxnSpPr>
          <p:nvPr/>
        </p:nvCxnSpPr>
        <p:spPr bwMode="auto">
          <a:xfrm rot="10800000" flipV="1">
            <a:off x="2193925" y="5545138"/>
            <a:ext cx="531813" cy="1587"/>
          </a:xfrm>
          <a:prstGeom prst="bentConnector3">
            <a:avLst>
              <a:gd name="adj1" fmla="val 49852"/>
            </a:avLst>
          </a:prstGeom>
          <a:noFill/>
          <a:ln w="28575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8387" name="AutoShape 83"/>
          <p:cNvCxnSpPr>
            <a:cxnSpLocks noChangeShapeType="1"/>
            <a:stCxn id="98371" idx="2"/>
            <a:endCxn id="98375" idx="0"/>
          </p:cNvCxnSpPr>
          <p:nvPr/>
        </p:nvCxnSpPr>
        <p:spPr bwMode="auto">
          <a:xfrm rot="5400000">
            <a:off x="5788819" y="2940844"/>
            <a:ext cx="506412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8" name="AutoShape 84"/>
          <p:cNvCxnSpPr>
            <a:cxnSpLocks noChangeShapeType="1"/>
            <a:stCxn id="98375" idx="2"/>
            <a:endCxn id="98365" idx="0"/>
          </p:cNvCxnSpPr>
          <p:nvPr/>
        </p:nvCxnSpPr>
        <p:spPr bwMode="auto">
          <a:xfrm rot="5400000">
            <a:off x="5817393" y="4056857"/>
            <a:ext cx="449263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9" name="AutoShape 85"/>
          <p:cNvCxnSpPr>
            <a:cxnSpLocks noChangeShapeType="1"/>
            <a:stCxn id="98371" idx="3"/>
            <a:endCxn id="98367" idx="1"/>
          </p:cNvCxnSpPr>
          <p:nvPr/>
        </p:nvCxnSpPr>
        <p:spPr bwMode="auto">
          <a:xfrm>
            <a:off x="6970713" y="2368550"/>
            <a:ext cx="325437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90" name="AutoShape 86"/>
          <p:cNvCxnSpPr>
            <a:cxnSpLocks noChangeShapeType="1"/>
            <a:stCxn id="98375" idx="3"/>
            <a:endCxn id="98376" idx="1"/>
          </p:cNvCxnSpPr>
          <p:nvPr/>
        </p:nvCxnSpPr>
        <p:spPr bwMode="auto">
          <a:xfrm>
            <a:off x="6970713" y="3513138"/>
            <a:ext cx="325437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91" name="AutoShape 87"/>
          <p:cNvCxnSpPr>
            <a:cxnSpLocks noChangeShapeType="1"/>
            <a:stCxn id="98372" idx="1"/>
            <a:endCxn id="98374" idx="3"/>
          </p:cNvCxnSpPr>
          <p:nvPr/>
        </p:nvCxnSpPr>
        <p:spPr bwMode="auto">
          <a:xfrm rot="10800000">
            <a:off x="2193925" y="1277938"/>
            <a:ext cx="531813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92" name="AutoShape 88"/>
          <p:cNvCxnSpPr>
            <a:cxnSpLocks noChangeShapeType="1"/>
            <a:stCxn id="98368" idx="1"/>
          </p:cNvCxnSpPr>
          <p:nvPr/>
        </p:nvCxnSpPr>
        <p:spPr bwMode="auto">
          <a:xfrm rot="10800000" flipH="1" flipV="1">
            <a:off x="2954338" y="2344738"/>
            <a:ext cx="671512" cy="2689225"/>
          </a:xfrm>
          <a:prstGeom prst="bentConnector4">
            <a:avLst>
              <a:gd name="adj1" fmla="val -83218"/>
              <a:gd name="adj2" fmla="val 99583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98398" name="Rectangle 94"/>
          <p:cNvSpPr>
            <a:spLocks noChangeArrowheads="1"/>
          </p:cNvSpPr>
          <p:nvPr/>
        </p:nvSpPr>
        <p:spPr bwMode="auto">
          <a:xfrm>
            <a:off x="5476875" y="293688"/>
            <a:ext cx="2743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2400" b="1">
                <a:solidFill>
                  <a:srgbClr val="5A87C6"/>
                </a:solidFill>
                <a:latin typeface="+mj-lt"/>
              </a:rPr>
              <a:t>(continued)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1116</TotalTime>
  <Words>101</Words>
  <Application>Microsoft Office PowerPoint</Application>
  <PresentationFormat>On-screen Show (4:3)</PresentationFormat>
  <Paragraphs>64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Times New Roman</vt:lpstr>
      <vt:lpstr>Tahoma</vt:lpstr>
      <vt:lpstr>Webdings</vt:lpstr>
      <vt:lpstr>Arial</vt:lpstr>
      <vt:lpstr>1_EX06PP_template</vt:lpstr>
      <vt:lpstr>QAD 2010 Template</vt:lpstr>
      <vt:lpstr>Process for Physical Inventory</vt:lpstr>
      <vt:lpstr>Slide 2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33</cp:revision>
  <dcterms:created xsi:type="dcterms:W3CDTF">2000-12-08T00:37:54Z</dcterms:created>
  <dcterms:modified xsi:type="dcterms:W3CDTF">2011-01-04T19:03:30Z</dcterms:modified>
</cp:coreProperties>
</file>