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35" r:id="rId2"/>
  </p:sldMasterIdLst>
  <p:notesMasterIdLst>
    <p:notesMasterId r:id="rId78"/>
  </p:notesMasterIdLst>
  <p:handoutMasterIdLst>
    <p:handoutMasterId r:id="rId79"/>
  </p:handoutMasterIdLst>
  <p:sldIdLst>
    <p:sldId id="256" r:id="rId3"/>
    <p:sldId id="257" r:id="rId4"/>
    <p:sldId id="270" r:id="rId5"/>
    <p:sldId id="262" r:id="rId6"/>
    <p:sldId id="271" r:id="rId7"/>
    <p:sldId id="272" r:id="rId8"/>
    <p:sldId id="267" r:id="rId9"/>
    <p:sldId id="273" r:id="rId10"/>
    <p:sldId id="274" r:id="rId11"/>
    <p:sldId id="275" r:id="rId12"/>
    <p:sldId id="347" r:id="rId13"/>
    <p:sldId id="335" r:id="rId14"/>
    <p:sldId id="336" r:id="rId15"/>
    <p:sldId id="337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344" r:id="rId28"/>
    <p:sldId id="346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338" r:id="rId37"/>
    <p:sldId id="296" r:id="rId38"/>
    <p:sldId id="297" r:id="rId39"/>
    <p:sldId id="326" r:id="rId40"/>
    <p:sldId id="345" r:id="rId41"/>
    <p:sldId id="298" r:id="rId42"/>
    <p:sldId id="299" r:id="rId43"/>
    <p:sldId id="329" r:id="rId44"/>
    <p:sldId id="340" r:id="rId45"/>
    <p:sldId id="341" r:id="rId46"/>
    <p:sldId id="342" r:id="rId47"/>
    <p:sldId id="301" r:id="rId48"/>
    <p:sldId id="302" r:id="rId49"/>
    <p:sldId id="303" r:id="rId50"/>
    <p:sldId id="268" r:id="rId51"/>
    <p:sldId id="304" r:id="rId52"/>
    <p:sldId id="305" r:id="rId53"/>
    <p:sldId id="306" r:id="rId54"/>
    <p:sldId id="327" r:id="rId55"/>
    <p:sldId id="307" r:id="rId56"/>
    <p:sldId id="308" r:id="rId57"/>
    <p:sldId id="309" r:id="rId58"/>
    <p:sldId id="343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269" r:id="rId76"/>
    <p:sldId id="330" r:id="rId7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C0C0C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7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36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181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889BFE7-370D-4991-AE4E-FCFD476BCAF0}" type="datetime1">
              <a:rPr lang="en-US"/>
              <a:pPr>
                <a:defRPr/>
              </a:pPr>
              <a:t>2/10/2011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D625882-0823-40C1-A6DE-9AA69D930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0DD3493-4103-416D-8902-A183DDE3E90C}" type="datetime1">
              <a:rPr lang="en-US"/>
              <a:pPr>
                <a:defRPr/>
              </a:pPr>
              <a:t>2/10/2011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3114C02-7322-412F-8B4D-01BCA9FA2D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831853A-91E4-4FC7-8678-DCB9A0E554A9}" type="datetime1">
              <a:rPr lang="en-US" smtClean="0"/>
              <a:pPr/>
              <a:t>2/10/2011</a:t>
            </a:fld>
            <a:endParaRPr lang="en-US" smtClean="0"/>
          </a:p>
        </p:txBody>
      </p:sp>
      <p:sp>
        <p:nvSpPr>
          <p:cNvPr id="798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566BF0-C05F-4B32-AEED-37F1634E0AC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798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Record the receipt of all 100 Yo Yos using Work Order Receipt 16.11</a:t>
            </a:r>
          </a:p>
          <a:p>
            <a:r>
              <a:rPr lang="en-US" smtClean="0"/>
              <a:t>These items should be received into inventory at Site 9000 Location FinGood.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909AB81-0B07-43F3-8ED2-DF5241617B91}" type="datetime1">
              <a:rPr lang="en-US" smtClean="0"/>
              <a:pPr/>
              <a:t>2/10/2011</a:t>
            </a:fld>
            <a:endParaRPr lang="en-US" smtClean="0"/>
          </a:p>
        </p:txBody>
      </p:sp>
      <p:sp>
        <p:nvSpPr>
          <p:cNvPr id="808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428E53-1666-454E-BD34-94CB2A450AD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Issue Components for work order using Work Order Component Issue 16.10</a:t>
            </a:r>
          </a:p>
          <a:p>
            <a:r>
              <a:rPr lang="en-US" smtClean="0"/>
              <a:t>Fields:</a:t>
            </a:r>
          </a:p>
          <a:p>
            <a:r>
              <a:rPr lang="en-US" smtClean="0"/>
              <a:t>Work Order: Number of the work order created earlier</a:t>
            </a:r>
          </a:p>
          <a:p>
            <a:r>
              <a:rPr lang="en-US" smtClean="0"/>
              <a:t>Issue Picked: Yes or checked</a:t>
            </a:r>
          </a:p>
          <a:p>
            <a:r>
              <a:rPr lang="en-US" smtClean="0"/>
              <a:t>Notice: The qty picked and qty to issue are the same</a:t>
            </a:r>
          </a:p>
          <a:p>
            <a:r>
              <a:rPr lang="en-US" smtClean="0"/>
              <a:t>Unless you need to change the items being issued there is no need to go into the bottom frame.</a:t>
            </a:r>
          </a:p>
          <a:p>
            <a:r>
              <a:rPr lang="en-US" smtClean="0"/>
              <a:t>Example of when you would need to change: Used material from a different location than listed on the picklist. Or, used more or less than on the picklist.</a:t>
            </a:r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02500" y="6619875"/>
            <a:ext cx="17748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06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Identify key business considerations before setting up Inventory Control in QAD Enterprise Applications</a:t>
            </a:r>
          </a:p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Set up Inventory Control in QAD</a:t>
            </a:r>
          </a:p>
          <a:p>
            <a:pPr eaLnBrk="1" hangingPunct="1">
              <a:lnSpc>
                <a:spcPct val="100000"/>
              </a:lnSpc>
            </a:pPr>
            <a:r>
              <a:rPr lang="en-US" b="1" dirty="0" smtClean="0"/>
              <a:t>Process Inventory in QAD</a:t>
            </a:r>
          </a:p>
        </p:txBody>
      </p:sp>
      <p:sp>
        <p:nvSpPr>
          <p:cNvPr id="3075" name="Rectangle 206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Process Inventory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Work Order Receipt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IC-PR-100</a:t>
            </a:r>
          </a:p>
        </p:txBody>
      </p:sp>
      <p:pic>
        <p:nvPicPr>
          <p:cNvPr id="12292" name="Picture 7" descr="SHOT000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1162050"/>
            <a:ext cx="81057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 Entry – 1 of 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IC-PR-103</a:t>
            </a:r>
            <a:endParaRPr lang="en-US"/>
          </a:p>
        </p:txBody>
      </p:sp>
      <p:pic>
        <p:nvPicPr>
          <p:cNvPr id="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381125"/>
            <a:ext cx="81248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Multi-Entry – 2 of 3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IC-PR-104</a:t>
            </a:r>
          </a:p>
        </p:txBody>
      </p:sp>
      <p:pic>
        <p:nvPicPr>
          <p:cNvPr id="14340" name="Picture 7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1209675"/>
            <a:ext cx="816292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Multi-Entry – 3 of 3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IC-PR-105</a:t>
            </a:r>
          </a:p>
        </p:txBody>
      </p:sp>
      <p:pic>
        <p:nvPicPr>
          <p:cNvPr id="1536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690688"/>
            <a:ext cx="72009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Attributes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IC-PR-107</a:t>
            </a:r>
          </a:p>
        </p:txBody>
      </p:sp>
      <p:pic>
        <p:nvPicPr>
          <p:cNvPr id="1638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381125"/>
            <a:ext cx="78581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Work Order Receipt Backflush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IC-PR-110</a:t>
            </a:r>
          </a:p>
        </p:txBody>
      </p:sp>
      <p:pic>
        <p:nvPicPr>
          <p:cNvPr id="17412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400175"/>
            <a:ext cx="79343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Repetitive Labor Transaction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IC-PR-120</a:t>
            </a:r>
          </a:p>
        </p:txBody>
      </p:sp>
      <p:pic>
        <p:nvPicPr>
          <p:cNvPr id="18436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763" y="1343025"/>
            <a:ext cx="8618537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Backflush Transaction - </a:t>
            </a:r>
            <a:r>
              <a:rPr lang="en-US" sz="2600" smtClean="0"/>
              <a:t>Advanced Repetitive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IC-PR-130</a:t>
            </a:r>
          </a:p>
        </p:txBody>
      </p:sp>
      <p:pic>
        <p:nvPicPr>
          <p:cNvPr id="1946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390650"/>
            <a:ext cx="7429500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Move Transaction - Advanced Repetitive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IC-PR-140</a:t>
            </a:r>
          </a:p>
        </p:txBody>
      </p:sp>
      <p:pic>
        <p:nvPicPr>
          <p:cNvPr id="2048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419225"/>
            <a:ext cx="78200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RMA Receipts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IC-PR-150</a:t>
            </a:r>
          </a:p>
        </p:txBody>
      </p:sp>
      <p:pic>
        <p:nvPicPr>
          <p:cNvPr id="21508" name="Picture 6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4025"/>
            <a:ext cx="91440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4099" name="Rectangle 104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IC-PR-020</a:t>
            </a:r>
          </a:p>
        </p:txBody>
      </p:sp>
      <p:sp>
        <p:nvSpPr>
          <p:cNvPr id="70676" name="Line 104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Receipts - Unplanned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IC-PR-160</a:t>
            </a:r>
          </a:p>
        </p:txBody>
      </p:sp>
      <p:pic>
        <p:nvPicPr>
          <p:cNvPr id="22532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3" y="1476375"/>
            <a:ext cx="81057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Receipts - Backward Exploded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IC-PR-170</a:t>
            </a:r>
          </a:p>
        </p:txBody>
      </p:sp>
      <p:pic>
        <p:nvPicPr>
          <p:cNvPr id="2355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1323975"/>
            <a:ext cx="74866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b="1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24579" name="Rectangle 5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IC-PR-180</a:t>
            </a:r>
          </a:p>
        </p:txBody>
      </p:sp>
      <p:sp>
        <p:nvSpPr>
          <p:cNvPr id="50228" name="Line 52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103188" indent="-103188" eaLnBrk="1" hangingPunct="1">
              <a:tabLst>
                <a:tab pos="2349500" algn="l"/>
              </a:tabLst>
            </a:pPr>
            <a:r>
              <a:rPr lang="en-US" dirty="0" smtClean="0"/>
              <a:t>Issue transactions are created by: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Sales Order Shipments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Work Order Component Issue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Purchase Order Returns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Return to Supplier Menu (RTS)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Issues - Unplanned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Distribution Order Shipments</a:t>
            </a:r>
          </a:p>
        </p:txBody>
      </p:sp>
      <p:sp>
        <p:nvSpPr>
          <p:cNvPr id="25604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Transactions – Issues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Sales Order Shipments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IC-PR-200</a:t>
            </a:r>
          </a:p>
        </p:txBody>
      </p:sp>
      <p:pic>
        <p:nvPicPr>
          <p:cNvPr id="2662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1543050"/>
            <a:ext cx="7991475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Work Order Component Issue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IC-PR-210</a:t>
            </a:r>
          </a:p>
        </p:txBody>
      </p:sp>
      <p:pic>
        <p:nvPicPr>
          <p:cNvPr id="27652" name="Picture 4" descr="SHOT000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1495425"/>
            <a:ext cx="85248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Returns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IC-PR-220</a:t>
            </a:r>
            <a:endParaRPr lang="en-US" smtClean="0"/>
          </a:p>
        </p:txBody>
      </p:sp>
      <p:pic>
        <p:nvPicPr>
          <p:cNvPr id="28676" name="Picture 3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66850"/>
            <a:ext cx="8439150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 To Supplier RTS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IC-PR-230</a:t>
            </a:r>
            <a:endParaRPr lang="en-US"/>
          </a:p>
        </p:txBody>
      </p:sp>
      <p:pic>
        <p:nvPicPr>
          <p:cNvPr id="4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062038"/>
            <a:ext cx="8353425" cy="498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Issues - Unplanned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IC-PR-240</a:t>
            </a:r>
          </a:p>
        </p:txBody>
      </p:sp>
      <p:pic>
        <p:nvPicPr>
          <p:cNvPr id="2970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466850"/>
            <a:ext cx="7934325" cy="420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Distribution Order Shipments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IC-PR-250</a:t>
            </a:r>
          </a:p>
        </p:txBody>
      </p:sp>
      <p:pic>
        <p:nvPicPr>
          <p:cNvPr id="3072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47750"/>
            <a:ext cx="8229600" cy="501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b="1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5123" name="Rectangle 41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IC-PR-030</a:t>
            </a:r>
          </a:p>
        </p:txBody>
      </p:sp>
      <p:sp>
        <p:nvSpPr>
          <p:cNvPr id="74795" name="Line 4139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b="1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31747" name="Rectangle 4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IC-PR-260</a:t>
            </a:r>
          </a:p>
        </p:txBody>
      </p:sp>
      <p:sp>
        <p:nvSpPr>
          <p:cNvPr id="58419" name="Line 5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103188" indent="-103188" eaLnBrk="1" hangingPunct="1">
              <a:tabLst>
                <a:tab pos="2349500" algn="l"/>
              </a:tabLst>
            </a:pPr>
            <a:r>
              <a:rPr lang="en-US" smtClean="0"/>
              <a:t>Transfer transactions are created by: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Transfer - Single Item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Transfer - Multi Item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Transfer With Lot/Serial Change</a:t>
            </a:r>
          </a:p>
        </p:txBody>
      </p:sp>
      <p:sp>
        <p:nvSpPr>
          <p:cNvPr id="32772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Transactions – Transfers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Transfer - Single Item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IC-PR-280</a:t>
            </a:r>
          </a:p>
        </p:txBody>
      </p:sp>
      <p:pic>
        <p:nvPicPr>
          <p:cNvPr id="3379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276350"/>
            <a:ext cx="78295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Transfer - Multi Item</a:t>
            </a:r>
          </a:p>
        </p:txBody>
      </p:sp>
      <p:sp>
        <p:nvSpPr>
          <p:cNvPr id="348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IC-PR-290</a:t>
            </a:r>
          </a:p>
        </p:txBody>
      </p:sp>
      <p:pic>
        <p:nvPicPr>
          <p:cNvPr id="34820" name="Picture 6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262063"/>
            <a:ext cx="77533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Transfer With Lot/Serial Change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IC-PR-300</a:t>
            </a:r>
          </a:p>
        </p:txBody>
      </p:sp>
      <p:pic>
        <p:nvPicPr>
          <p:cNvPr id="3584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504950"/>
            <a:ext cx="7896225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100" smtClean="0"/>
              <a:t>Batchload Transfer with Lot/Serial Change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IC-PR-305</a:t>
            </a:r>
            <a:endParaRPr lang="en-US" smtClean="0"/>
          </a:p>
        </p:txBody>
      </p:sp>
      <p:pic>
        <p:nvPicPr>
          <p:cNvPr id="3686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233488"/>
            <a:ext cx="81438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b="1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37891" name="Rectangle 4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IC-PR-310</a:t>
            </a:r>
          </a:p>
        </p:txBody>
      </p:sp>
      <p:sp>
        <p:nvSpPr>
          <p:cNvPr id="63539" name="Line 5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Transactions Detail Inquiry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IC-PR-320</a:t>
            </a:r>
          </a:p>
        </p:txBody>
      </p:sp>
      <p:pic>
        <p:nvPicPr>
          <p:cNvPr id="38914" name="Picture 10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1438275"/>
            <a:ext cx="77533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39"/>
          <p:cNvSpPr>
            <a:spLocks noChangeArrowheads="1"/>
          </p:cNvSpPr>
          <p:nvPr/>
        </p:nvSpPr>
        <p:spPr bwMode="auto">
          <a:xfrm>
            <a:off x="1176338" y="3533775"/>
            <a:ext cx="1279525" cy="2286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18" name="Rectangle 40"/>
          <p:cNvSpPr>
            <a:spLocks noChangeArrowheads="1"/>
          </p:cNvSpPr>
          <p:nvPr/>
        </p:nvSpPr>
        <p:spPr bwMode="auto">
          <a:xfrm>
            <a:off x="1166813" y="2457450"/>
            <a:ext cx="1279525" cy="2286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19" name="Text Box 41"/>
          <p:cNvSpPr txBox="1">
            <a:spLocks noChangeArrowheads="1"/>
          </p:cNvSpPr>
          <p:nvPr/>
        </p:nvSpPr>
        <p:spPr bwMode="auto">
          <a:xfrm>
            <a:off x="590550" y="3371850"/>
            <a:ext cx="36195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>
              <a:spcBef>
                <a:spcPct val="50000"/>
              </a:spcBef>
            </a:pPr>
            <a:r>
              <a:rPr lang="en-US" sz="2000" b="1">
                <a:latin typeface="+mj-lt"/>
              </a:rPr>
              <a:t>1</a:t>
            </a:r>
          </a:p>
        </p:txBody>
      </p:sp>
      <p:sp>
        <p:nvSpPr>
          <p:cNvPr id="38920" name="Text Box 42"/>
          <p:cNvSpPr txBox="1">
            <a:spLocks noChangeArrowheads="1"/>
          </p:cNvSpPr>
          <p:nvPr/>
        </p:nvSpPr>
        <p:spPr bwMode="auto">
          <a:xfrm>
            <a:off x="590550" y="4495800"/>
            <a:ext cx="36195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>
              <a:spcBef>
                <a:spcPct val="50000"/>
              </a:spcBef>
            </a:pPr>
            <a:r>
              <a:rPr lang="en-US" sz="2000" b="1">
                <a:latin typeface="+mj-lt"/>
              </a:rPr>
              <a:t>2</a:t>
            </a:r>
          </a:p>
        </p:txBody>
      </p:sp>
      <p:cxnSp>
        <p:nvCxnSpPr>
          <p:cNvPr id="38921" name="AutoShape 43"/>
          <p:cNvCxnSpPr>
            <a:cxnSpLocks noChangeShapeType="1"/>
            <a:stCxn id="38919" idx="3"/>
            <a:endCxn id="38918" idx="1"/>
          </p:cNvCxnSpPr>
          <p:nvPr/>
        </p:nvCxnSpPr>
        <p:spPr bwMode="auto">
          <a:xfrm flipV="1">
            <a:off x="952500" y="2571750"/>
            <a:ext cx="214313" cy="9144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8922" name="AutoShape 44"/>
          <p:cNvCxnSpPr>
            <a:cxnSpLocks noChangeShapeType="1"/>
            <a:stCxn id="38920" idx="3"/>
            <a:endCxn id="38917" idx="1"/>
          </p:cNvCxnSpPr>
          <p:nvPr/>
        </p:nvCxnSpPr>
        <p:spPr bwMode="auto">
          <a:xfrm flipV="1">
            <a:off x="952500" y="3648075"/>
            <a:ext cx="223838" cy="9620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Transactions Detail Inquiry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IC-PR-330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76275" y="1419225"/>
            <a:ext cx="7781925" cy="4214813"/>
            <a:chOff x="685800" y="1695450"/>
            <a:chExt cx="7781925" cy="4214813"/>
          </a:xfrm>
        </p:grpSpPr>
        <p:pic>
          <p:nvPicPr>
            <p:cNvPr id="39940" name="Picture 5" descr="SHOT0000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1695450"/>
              <a:ext cx="7734300" cy="396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41" name="Picture 6" descr="SHOT0000.bmp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71925" y="3276600"/>
              <a:ext cx="4495800" cy="2633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IC-PR-010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38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Flow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IC-PR-040</a:t>
            </a:r>
          </a:p>
        </p:txBody>
      </p:sp>
      <p:sp>
        <p:nvSpPr>
          <p:cNvPr id="6147" name="Rectangle 301"/>
          <p:cNvSpPr>
            <a:spLocks noChangeArrowheads="1"/>
          </p:cNvSpPr>
          <p:nvPr/>
        </p:nvSpPr>
        <p:spPr bwMode="auto">
          <a:xfrm>
            <a:off x="1684338" y="1192213"/>
            <a:ext cx="1147762" cy="847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Purchase</a:t>
            </a:r>
          </a:p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Order</a:t>
            </a:r>
          </a:p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Receipt</a:t>
            </a:r>
          </a:p>
        </p:txBody>
      </p:sp>
      <p:sp>
        <p:nvSpPr>
          <p:cNvPr id="27951" name="Rectangle 303"/>
          <p:cNvSpPr>
            <a:spLocks noChangeArrowheads="1"/>
          </p:cNvSpPr>
          <p:nvPr/>
        </p:nvSpPr>
        <p:spPr bwMode="auto">
          <a:xfrm>
            <a:off x="1204913" y="4935538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Stockroom</a:t>
            </a:r>
          </a:p>
        </p:txBody>
      </p:sp>
      <p:sp>
        <p:nvSpPr>
          <p:cNvPr id="27954" name="Rectangle 306"/>
          <p:cNvSpPr>
            <a:spLocks noChangeArrowheads="1"/>
          </p:cNvSpPr>
          <p:nvPr/>
        </p:nvSpPr>
        <p:spPr bwMode="auto">
          <a:xfrm>
            <a:off x="5821363" y="2482850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Shipping</a:t>
            </a:r>
          </a:p>
        </p:txBody>
      </p:sp>
      <p:sp>
        <p:nvSpPr>
          <p:cNvPr id="27952" name="Rectangle 304"/>
          <p:cNvSpPr>
            <a:spLocks noChangeArrowheads="1"/>
          </p:cNvSpPr>
          <p:nvPr/>
        </p:nvSpPr>
        <p:spPr bwMode="auto">
          <a:xfrm>
            <a:off x="3517900" y="2482850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Finished</a:t>
            </a:r>
          </a:p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Goods</a:t>
            </a:r>
          </a:p>
        </p:txBody>
      </p:sp>
      <p:sp>
        <p:nvSpPr>
          <p:cNvPr id="27950" name="Rectangle 302"/>
          <p:cNvSpPr>
            <a:spLocks noChangeArrowheads="1"/>
          </p:cNvSpPr>
          <p:nvPr/>
        </p:nvSpPr>
        <p:spPr bwMode="auto">
          <a:xfrm>
            <a:off x="1204913" y="3692525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Inspection</a:t>
            </a:r>
          </a:p>
        </p:txBody>
      </p:sp>
      <p:sp>
        <p:nvSpPr>
          <p:cNvPr id="27953" name="Rectangle 305"/>
          <p:cNvSpPr>
            <a:spLocks noChangeArrowheads="1"/>
          </p:cNvSpPr>
          <p:nvPr/>
        </p:nvSpPr>
        <p:spPr bwMode="auto">
          <a:xfrm>
            <a:off x="1204913" y="2463800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Receiving</a:t>
            </a:r>
          </a:p>
        </p:txBody>
      </p:sp>
      <p:sp>
        <p:nvSpPr>
          <p:cNvPr id="27955" name="Rectangle 307"/>
          <p:cNvSpPr>
            <a:spLocks noChangeArrowheads="1"/>
          </p:cNvSpPr>
          <p:nvPr/>
        </p:nvSpPr>
        <p:spPr bwMode="auto">
          <a:xfrm>
            <a:off x="3517900" y="3689350"/>
            <a:ext cx="4397375" cy="22764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Manufacturing</a:t>
            </a:r>
          </a:p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(Work-In-Process)</a:t>
            </a:r>
          </a:p>
        </p:txBody>
      </p:sp>
      <p:sp>
        <p:nvSpPr>
          <p:cNvPr id="6216" name="Line 373"/>
          <p:cNvSpPr>
            <a:spLocks noChangeShapeType="1"/>
          </p:cNvSpPr>
          <p:nvPr/>
        </p:nvSpPr>
        <p:spPr bwMode="auto">
          <a:xfrm rot="10800000">
            <a:off x="2994025" y="5295900"/>
            <a:ext cx="519112" cy="0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17" name="Line 372"/>
          <p:cNvSpPr>
            <a:spLocks noChangeShapeType="1"/>
          </p:cNvSpPr>
          <p:nvPr/>
        </p:nvSpPr>
        <p:spPr bwMode="auto">
          <a:xfrm>
            <a:off x="5616575" y="3000375"/>
            <a:ext cx="487362" cy="0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18" name="Line 370"/>
          <p:cNvSpPr>
            <a:spLocks noChangeShapeType="1"/>
          </p:cNvSpPr>
          <p:nvPr/>
        </p:nvSpPr>
        <p:spPr bwMode="auto">
          <a:xfrm flipV="1">
            <a:off x="4575175" y="3268663"/>
            <a:ext cx="0" cy="417513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19" name="Line 368"/>
          <p:cNvSpPr>
            <a:spLocks noChangeShapeType="1"/>
          </p:cNvSpPr>
          <p:nvPr/>
        </p:nvSpPr>
        <p:spPr bwMode="auto">
          <a:xfrm>
            <a:off x="2241550" y="4729163"/>
            <a:ext cx="0" cy="431800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20" name="Line 367"/>
          <p:cNvSpPr>
            <a:spLocks noChangeShapeType="1"/>
          </p:cNvSpPr>
          <p:nvPr/>
        </p:nvSpPr>
        <p:spPr bwMode="auto">
          <a:xfrm>
            <a:off x="2241550" y="3505200"/>
            <a:ext cx="0" cy="392113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21" name="Line 369"/>
          <p:cNvSpPr>
            <a:spLocks noChangeShapeType="1"/>
          </p:cNvSpPr>
          <p:nvPr/>
        </p:nvSpPr>
        <p:spPr bwMode="auto">
          <a:xfrm>
            <a:off x="3305175" y="5562600"/>
            <a:ext cx="519112" cy="0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28014" name="Picture 36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2163" y="1131888"/>
            <a:ext cx="3081337" cy="1200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150" name="Rectangle 371"/>
          <p:cNvSpPr>
            <a:spLocks noChangeArrowheads="1"/>
          </p:cNvSpPr>
          <p:nvPr/>
        </p:nvSpPr>
        <p:spPr bwMode="auto">
          <a:xfrm>
            <a:off x="5477488" y="781050"/>
            <a:ext cx="1514837" cy="581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kumimoji="1" lang="en-US" sz="1800" b="1" dirty="0">
                <a:latin typeface="+mj-lt"/>
              </a:rPr>
              <a:t>Shipments to</a:t>
            </a:r>
          </a:p>
          <a:p>
            <a:pPr eaLnBrk="0" hangingPunct="0">
              <a:lnSpc>
                <a:spcPct val="98000"/>
              </a:lnSpc>
            </a:pPr>
            <a:r>
              <a:rPr kumimoji="1" lang="en-US" sz="1800" b="1" dirty="0">
                <a:latin typeface="+mj-lt"/>
              </a:rPr>
              <a:t>Customers</a:t>
            </a:r>
          </a:p>
        </p:txBody>
      </p:sp>
      <p:grpSp>
        <p:nvGrpSpPr>
          <p:cNvPr id="3" name="Group 308"/>
          <p:cNvGrpSpPr>
            <a:grpSpLocks/>
          </p:cNvGrpSpPr>
          <p:nvPr/>
        </p:nvGrpSpPr>
        <p:grpSpPr bwMode="auto">
          <a:xfrm>
            <a:off x="506413" y="938213"/>
            <a:ext cx="1228725" cy="1346200"/>
            <a:chOff x="244" y="848"/>
            <a:chExt cx="774" cy="848"/>
          </a:xfrm>
        </p:grpSpPr>
        <p:sp>
          <p:nvSpPr>
            <p:cNvPr id="6153" name="Rectangle 309"/>
            <p:cNvSpPr>
              <a:spLocks noChangeArrowheads="1"/>
            </p:cNvSpPr>
            <p:nvPr/>
          </p:nvSpPr>
          <p:spPr bwMode="auto">
            <a:xfrm>
              <a:off x="260" y="852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4" name="Rectangle 310"/>
            <p:cNvSpPr>
              <a:spLocks noChangeArrowheads="1"/>
            </p:cNvSpPr>
            <p:nvPr/>
          </p:nvSpPr>
          <p:spPr bwMode="auto">
            <a:xfrm>
              <a:off x="244" y="848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55" name="Line 311"/>
            <p:cNvSpPr>
              <a:spLocks noChangeShapeType="1"/>
            </p:cNvSpPr>
            <p:nvPr/>
          </p:nvSpPr>
          <p:spPr bwMode="auto">
            <a:xfrm>
              <a:off x="296" y="101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6" name="Line 312"/>
            <p:cNvSpPr>
              <a:spLocks noChangeShapeType="1"/>
            </p:cNvSpPr>
            <p:nvPr/>
          </p:nvSpPr>
          <p:spPr bwMode="auto">
            <a:xfrm>
              <a:off x="296" y="104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7" name="Line 313"/>
            <p:cNvSpPr>
              <a:spLocks noChangeShapeType="1"/>
            </p:cNvSpPr>
            <p:nvPr/>
          </p:nvSpPr>
          <p:spPr bwMode="auto">
            <a:xfrm>
              <a:off x="296" y="107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8" name="Line 314"/>
            <p:cNvSpPr>
              <a:spLocks noChangeShapeType="1"/>
            </p:cNvSpPr>
            <p:nvPr/>
          </p:nvSpPr>
          <p:spPr bwMode="auto">
            <a:xfrm>
              <a:off x="296" y="110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9" name="Line 315"/>
            <p:cNvSpPr>
              <a:spLocks noChangeShapeType="1"/>
            </p:cNvSpPr>
            <p:nvPr/>
          </p:nvSpPr>
          <p:spPr bwMode="auto">
            <a:xfrm>
              <a:off x="296" y="114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0" name="Line 316"/>
            <p:cNvSpPr>
              <a:spLocks noChangeShapeType="1"/>
            </p:cNvSpPr>
            <p:nvPr/>
          </p:nvSpPr>
          <p:spPr bwMode="auto">
            <a:xfrm>
              <a:off x="296" y="117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1" name="Line 317"/>
            <p:cNvSpPr>
              <a:spLocks noChangeShapeType="1"/>
            </p:cNvSpPr>
            <p:nvPr/>
          </p:nvSpPr>
          <p:spPr bwMode="auto">
            <a:xfrm>
              <a:off x="296" y="120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2" name="Line 318"/>
            <p:cNvSpPr>
              <a:spLocks noChangeShapeType="1"/>
            </p:cNvSpPr>
            <p:nvPr/>
          </p:nvSpPr>
          <p:spPr bwMode="auto">
            <a:xfrm>
              <a:off x="296" y="123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3" name="Line 319"/>
            <p:cNvSpPr>
              <a:spLocks noChangeShapeType="1"/>
            </p:cNvSpPr>
            <p:nvPr/>
          </p:nvSpPr>
          <p:spPr bwMode="auto">
            <a:xfrm>
              <a:off x="296" y="126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4" name="Line 320"/>
            <p:cNvSpPr>
              <a:spLocks noChangeShapeType="1"/>
            </p:cNvSpPr>
            <p:nvPr/>
          </p:nvSpPr>
          <p:spPr bwMode="auto">
            <a:xfrm>
              <a:off x="296" y="129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5" name="Line 321"/>
            <p:cNvSpPr>
              <a:spLocks noChangeShapeType="1"/>
            </p:cNvSpPr>
            <p:nvPr/>
          </p:nvSpPr>
          <p:spPr bwMode="auto">
            <a:xfrm>
              <a:off x="296" y="132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6" name="Line 322"/>
            <p:cNvSpPr>
              <a:spLocks noChangeShapeType="1"/>
            </p:cNvSpPr>
            <p:nvPr/>
          </p:nvSpPr>
          <p:spPr bwMode="auto">
            <a:xfrm>
              <a:off x="296" y="135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7" name="Rectangle 323"/>
            <p:cNvSpPr>
              <a:spLocks noChangeArrowheads="1"/>
            </p:cNvSpPr>
            <p:nvPr/>
          </p:nvSpPr>
          <p:spPr bwMode="auto">
            <a:xfrm>
              <a:off x="356" y="948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8" name="Rectangle 324"/>
            <p:cNvSpPr>
              <a:spLocks noChangeArrowheads="1"/>
            </p:cNvSpPr>
            <p:nvPr/>
          </p:nvSpPr>
          <p:spPr bwMode="auto">
            <a:xfrm>
              <a:off x="340" y="944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69" name="Line 325"/>
            <p:cNvSpPr>
              <a:spLocks noChangeShapeType="1"/>
            </p:cNvSpPr>
            <p:nvPr/>
          </p:nvSpPr>
          <p:spPr bwMode="auto">
            <a:xfrm>
              <a:off x="392" y="111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0" name="Line 326"/>
            <p:cNvSpPr>
              <a:spLocks noChangeShapeType="1"/>
            </p:cNvSpPr>
            <p:nvPr/>
          </p:nvSpPr>
          <p:spPr bwMode="auto">
            <a:xfrm>
              <a:off x="392" y="114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1" name="Line 327"/>
            <p:cNvSpPr>
              <a:spLocks noChangeShapeType="1"/>
            </p:cNvSpPr>
            <p:nvPr/>
          </p:nvSpPr>
          <p:spPr bwMode="auto">
            <a:xfrm>
              <a:off x="392" y="117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2" name="Line 328"/>
            <p:cNvSpPr>
              <a:spLocks noChangeShapeType="1"/>
            </p:cNvSpPr>
            <p:nvPr/>
          </p:nvSpPr>
          <p:spPr bwMode="auto">
            <a:xfrm>
              <a:off x="392" y="120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3" name="Line 329"/>
            <p:cNvSpPr>
              <a:spLocks noChangeShapeType="1"/>
            </p:cNvSpPr>
            <p:nvPr/>
          </p:nvSpPr>
          <p:spPr bwMode="auto">
            <a:xfrm>
              <a:off x="392" y="123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4" name="Line 330"/>
            <p:cNvSpPr>
              <a:spLocks noChangeShapeType="1"/>
            </p:cNvSpPr>
            <p:nvPr/>
          </p:nvSpPr>
          <p:spPr bwMode="auto">
            <a:xfrm>
              <a:off x="392" y="126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5" name="Line 331"/>
            <p:cNvSpPr>
              <a:spLocks noChangeShapeType="1"/>
            </p:cNvSpPr>
            <p:nvPr/>
          </p:nvSpPr>
          <p:spPr bwMode="auto">
            <a:xfrm>
              <a:off x="392" y="129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6" name="Line 332"/>
            <p:cNvSpPr>
              <a:spLocks noChangeShapeType="1"/>
            </p:cNvSpPr>
            <p:nvPr/>
          </p:nvSpPr>
          <p:spPr bwMode="auto">
            <a:xfrm>
              <a:off x="392" y="132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7" name="Line 333"/>
            <p:cNvSpPr>
              <a:spLocks noChangeShapeType="1"/>
            </p:cNvSpPr>
            <p:nvPr/>
          </p:nvSpPr>
          <p:spPr bwMode="auto">
            <a:xfrm>
              <a:off x="392" y="136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8" name="Line 334"/>
            <p:cNvSpPr>
              <a:spLocks noChangeShapeType="1"/>
            </p:cNvSpPr>
            <p:nvPr/>
          </p:nvSpPr>
          <p:spPr bwMode="auto">
            <a:xfrm>
              <a:off x="392" y="139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9" name="Line 335"/>
            <p:cNvSpPr>
              <a:spLocks noChangeShapeType="1"/>
            </p:cNvSpPr>
            <p:nvPr/>
          </p:nvSpPr>
          <p:spPr bwMode="auto">
            <a:xfrm>
              <a:off x="392" y="142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0" name="Line 336"/>
            <p:cNvSpPr>
              <a:spLocks noChangeShapeType="1"/>
            </p:cNvSpPr>
            <p:nvPr/>
          </p:nvSpPr>
          <p:spPr bwMode="auto">
            <a:xfrm>
              <a:off x="392" y="145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1" name="Rectangle 337"/>
            <p:cNvSpPr>
              <a:spLocks noChangeArrowheads="1"/>
            </p:cNvSpPr>
            <p:nvPr/>
          </p:nvSpPr>
          <p:spPr bwMode="auto">
            <a:xfrm>
              <a:off x="452" y="1044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2" name="Rectangle 338"/>
            <p:cNvSpPr>
              <a:spLocks noChangeArrowheads="1"/>
            </p:cNvSpPr>
            <p:nvPr/>
          </p:nvSpPr>
          <p:spPr bwMode="auto">
            <a:xfrm>
              <a:off x="436" y="1040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83" name="Line 339"/>
            <p:cNvSpPr>
              <a:spLocks noChangeShapeType="1"/>
            </p:cNvSpPr>
            <p:nvPr/>
          </p:nvSpPr>
          <p:spPr bwMode="auto">
            <a:xfrm>
              <a:off x="488" y="120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4" name="Line 340"/>
            <p:cNvSpPr>
              <a:spLocks noChangeShapeType="1"/>
            </p:cNvSpPr>
            <p:nvPr/>
          </p:nvSpPr>
          <p:spPr bwMode="auto">
            <a:xfrm>
              <a:off x="488" y="123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5" name="Line 341"/>
            <p:cNvSpPr>
              <a:spLocks noChangeShapeType="1"/>
            </p:cNvSpPr>
            <p:nvPr/>
          </p:nvSpPr>
          <p:spPr bwMode="auto">
            <a:xfrm>
              <a:off x="488" y="126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6" name="Line 342"/>
            <p:cNvSpPr>
              <a:spLocks noChangeShapeType="1"/>
            </p:cNvSpPr>
            <p:nvPr/>
          </p:nvSpPr>
          <p:spPr bwMode="auto">
            <a:xfrm>
              <a:off x="488" y="129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7" name="Line 343"/>
            <p:cNvSpPr>
              <a:spLocks noChangeShapeType="1"/>
            </p:cNvSpPr>
            <p:nvPr/>
          </p:nvSpPr>
          <p:spPr bwMode="auto">
            <a:xfrm>
              <a:off x="488" y="133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8" name="Line 344"/>
            <p:cNvSpPr>
              <a:spLocks noChangeShapeType="1"/>
            </p:cNvSpPr>
            <p:nvPr/>
          </p:nvSpPr>
          <p:spPr bwMode="auto">
            <a:xfrm>
              <a:off x="488" y="136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9" name="Line 345"/>
            <p:cNvSpPr>
              <a:spLocks noChangeShapeType="1"/>
            </p:cNvSpPr>
            <p:nvPr/>
          </p:nvSpPr>
          <p:spPr bwMode="auto">
            <a:xfrm>
              <a:off x="488" y="139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0" name="Line 346"/>
            <p:cNvSpPr>
              <a:spLocks noChangeShapeType="1"/>
            </p:cNvSpPr>
            <p:nvPr/>
          </p:nvSpPr>
          <p:spPr bwMode="auto">
            <a:xfrm>
              <a:off x="488" y="142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1" name="Line 347"/>
            <p:cNvSpPr>
              <a:spLocks noChangeShapeType="1"/>
            </p:cNvSpPr>
            <p:nvPr/>
          </p:nvSpPr>
          <p:spPr bwMode="auto">
            <a:xfrm>
              <a:off x="488" y="146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2" name="Line 348"/>
            <p:cNvSpPr>
              <a:spLocks noChangeShapeType="1"/>
            </p:cNvSpPr>
            <p:nvPr/>
          </p:nvSpPr>
          <p:spPr bwMode="auto">
            <a:xfrm>
              <a:off x="488" y="149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3" name="Line 349"/>
            <p:cNvSpPr>
              <a:spLocks noChangeShapeType="1"/>
            </p:cNvSpPr>
            <p:nvPr/>
          </p:nvSpPr>
          <p:spPr bwMode="auto">
            <a:xfrm>
              <a:off x="488" y="152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4" name="Line 350"/>
            <p:cNvSpPr>
              <a:spLocks noChangeShapeType="1"/>
            </p:cNvSpPr>
            <p:nvPr/>
          </p:nvSpPr>
          <p:spPr bwMode="auto">
            <a:xfrm>
              <a:off x="488" y="155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5" name="Rectangle 351"/>
            <p:cNvSpPr>
              <a:spLocks noChangeArrowheads="1"/>
            </p:cNvSpPr>
            <p:nvPr/>
          </p:nvSpPr>
          <p:spPr bwMode="auto">
            <a:xfrm>
              <a:off x="532" y="1136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96" name="Rectangle 352"/>
            <p:cNvSpPr>
              <a:spLocks noChangeArrowheads="1"/>
            </p:cNvSpPr>
            <p:nvPr/>
          </p:nvSpPr>
          <p:spPr bwMode="auto">
            <a:xfrm>
              <a:off x="548" y="1140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7" name="Line 353"/>
            <p:cNvSpPr>
              <a:spLocks noChangeShapeType="1"/>
            </p:cNvSpPr>
            <p:nvPr/>
          </p:nvSpPr>
          <p:spPr bwMode="auto">
            <a:xfrm>
              <a:off x="584" y="130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8" name="Line 354"/>
            <p:cNvSpPr>
              <a:spLocks noChangeShapeType="1"/>
            </p:cNvSpPr>
            <p:nvPr/>
          </p:nvSpPr>
          <p:spPr bwMode="auto">
            <a:xfrm>
              <a:off x="584" y="133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9" name="Line 355"/>
            <p:cNvSpPr>
              <a:spLocks noChangeShapeType="1"/>
            </p:cNvSpPr>
            <p:nvPr/>
          </p:nvSpPr>
          <p:spPr bwMode="auto">
            <a:xfrm>
              <a:off x="584" y="136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0" name="Line 356"/>
            <p:cNvSpPr>
              <a:spLocks noChangeShapeType="1"/>
            </p:cNvSpPr>
            <p:nvPr/>
          </p:nvSpPr>
          <p:spPr bwMode="auto">
            <a:xfrm>
              <a:off x="584" y="139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1" name="Line 357"/>
            <p:cNvSpPr>
              <a:spLocks noChangeShapeType="1"/>
            </p:cNvSpPr>
            <p:nvPr/>
          </p:nvSpPr>
          <p:spPr bwMode="auto">
            <a:xfrm>
              <a:off x="584" y="143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2" name="Line 358"/>
            <p:cNvSpPr>
              <a:spLocks noChangeShapeType="1"/>
            </p:cNvSpPr>
            <p:nvPr/>
          </p:nvSpPr>
          <p:spPr bwMode="auto">
            <a:xfrm>
              <a:off x="584" y="146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3" name="Line 359"/>
            <p:cNvSpPr>
              <a:spLocks noChangeShapeType="1"/>
            </p:cNvSpPr>
            <p:nvPr/>
          </p:nvSpPr>
          <p:spPr bwMode="auto">
            <a:xfrm>
              <a:off x="584" y="149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4" name="Line 360"/>
            <p:cNvSpPr>
              <a:spLocks noChangeShapeType="1"/>
            </p:cNvSpPr>
            <p:nvPr/>
          </p:nvSpPr>
          <p:spPr bwMode="auto">
            <a:xfrm>
              <a:off x="584" y="152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5" name="Line 361"/>
            <p:cNvSpPr>
              <a:spLocks noChangeShapeType="1"/>
            </p:cNvSpPr>
            <p:nvPr/>
          </p:nvSpPr>
          <p:spPr bwMode="auto">
            <a:xfrm>
              <a:off x="584" y="155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6" name="Line 362"/>
            <p:cNvSpPr>
              <a:spLocks noChangeShapeType="1"/>
            </p:cNvSpPr>
            <p:nvPr/>
          </p:nvSpPr>
          <p:spPr bwMode="auto">
            <a:xfrm>
              <a:off x="584" y="158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7" name="Line 363"/>
            <p:cNvSpPr>
              <a:spLocks noChangeShapeType="1"/>
            </p:cNvSpPr>
            <p:nvPr/>
          </p:nvSpPr>
          <p:spPr bwMode="auto">
            <a:xfrm>
              <a:off x="584" y="161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8" name="Line 364"/>
            <p:cNvSpPr>
              <a:spLocks noChangeShapeType="1"/>
            </p:cNvSpPr>
            <p:nvPr/>
          </p:nvSpPr>
          <p:spPr bwMode="auto">
            <a:xfrm>
              <a:off x="584" y="164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9" name="Rectangle 365"/>
            <p:cNvSpPr>
              <a:spLocks noChangeArrowheads="1"/>
            </p:cNvSpPr>
            <p:nvPr/>
          </p:nvSpPr>
          <p:spPr bwMode="auto">
            <a:xfrm>
              <a:off x="526" y="1154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Stock Availability Browse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IC-PR-340</a:t>
            </a:r>
          </a:p>
        </p:txBody>
      </p:sp>
      <p:pic>
        <p:nvPicPr>
          <p:cNvPr id="4198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1704975"/>
            <a:ext cx="7362825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Allocated Inventory Inquiry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IC-PR-350</a:t>
            </a:r>
          </a:p>
        </p:txBody>
      </p:sp>
      <p:pic>
        <p:nvPicPr>
          <p:cNvPr id="43012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505075"/>
            <a:ext cx="8696325" cy="1847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Allocated Inventory Inquiry 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IC-PR-355</a:t>
            </a:r>
          </a:p>
        </p:txBody>
      </p:sp>
      <p:pic>
        <p:nvPicPr>
          <p:cNvPr id="4403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4425" y="1628775"/>
            <a:ext cx="69151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Unallocated Inventory Inquiry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IC-PR-360</a:t>
            </a:r>
          </a:p>
        </p:txBody>
      </p:sp>
      <p:pic>
        <p:nvPicPr>
          <p:cNvPr id="4506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1924050"/>
            <a:ext cx="59817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Inventory Reports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IC-PR-365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2000" y="1604963"/>
            <a:ext cx="7620000" cy="3895725"/>
            <a:chOff x="762000" y="1909763"/>
            <a:chExt cx="7620000" cy="3895725"/>
          </a:xfrm>
        </p:grpSpPr>
        <p:pic>
          <p:nvPicPr>
            <p:cNvPr id="46084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2000" y="1909763"/>
              <a:ext cx="7620000" cy="3895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6085" name="Rectangle 5"/>
            <p:cNvSpPr>
              <a:spLocks noChangeArrowheads="1"/>
            </p:cNvSpPr>
            <p:nvPr/>
          </p:nvSpPr>
          <p:spPr bwMode="auto">
            <a:xfrm flipH="1">
              <a:off x="2513013" y="5467350"/>
              <a:ext cx="2063750" cy="247650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Inventory Detail Report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IC-PR-367</a:t>
            </a:r>
          </a:p>
        </p:txBody>
      </p:sp>
      <p:pic>
        <p:nvPicPr>
          <p:cNvPr id="47108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533525"/>
            <a:ext cx="8601075" cy="396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b="1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48131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IC-PR-370</a:t>
            </a:r>
          </a:p>
        </p:txBody>
      </p:sp>
      <p:sp>
        <p:nvSpPr>
          <p:cNvPr id="122904" name="Line 2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Inventory Detail Maintenance</a:t>
            </a:r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IC-PR-380</a:t>
            </a:r>
          </a:p>
        </p:txBody>
      </p:sp>
      <p:pic>
        <p:nvPicPr>
          <p:cNvPr id="49156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638300"/>
            <a:ext cx="6913563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Detail Maintenance by Item/Lot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IC-PR-390</a:t>
            </a:r>
          </a:p>
        </p:txBody>
      </p:sp>
      <p:pic>
        <p:nvPicPr>
          <p:cNvPr id="5018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2162175"/>
            <a:ext cx="81724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512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IC-PR-400</a:t>
            </a:r>
          </a:p>
        </p:txBody>
      </p:sp>
      <p:pic>
        <p:nvPicPr>
          <p:cNvPr id="51204" name="Picture 4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8122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b="1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7171" name="Rectangle 5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IC-PR-050</a:t>
            </a:r>
          </a:p>
        </p:txBody>
      </p:sp>
      <p:sp>
        <p:nvSpPr>
          <p:cNvPr id="37940" name="Line 52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b="1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52227" name="Rectangle 4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Inventory Control Processing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IC-PR-410</a:t>
            </a:r>
          </a:p>
        </p:txBody>
      </p:sp>
      <p:sp>
        <p:nvSpPr>
          <p:cNvPr id="71724" name="Line 4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63" name="Rectangle 4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</a:t>
            </a:r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IC-PR-420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868488" y="1146175"/>
            <a:ext cx="5402262" cy="4568825"/>
            <a:chOff x="2544763" y="1250950"/>
            <a:chExt cx="5402262" cy="4568825"/>
          </a:xfrm>
        </p:grpSpPr>
        <p:sp>
          <p:nvSpPr>
            <p:cNvPr id="72732" name="Rectangle 28"/>
            <p:cNvSpPr>
              <a:spLocks noChangeArrowheads="1"/>
            </p:cNvSpPr>
            <p:nvPr/>
          </p:nvSpPr>
          <p:spPr bwMode="auto">
            <a:xfrm>
              <a:off x="2544763" y="1250950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Print cycle count worksheet</a:t>
              </a:r>
            </a:p>
          </p:txBody>
        </p:sp>
        <p:sp>
          <p:nvSpPr>
            <p:cNvPr id="72727" name="Rectangle 23"/>
            <p:cNvSpPr>
              <a:spLocks noChangeArrowheads="1"/>
            </p:cNvSpPr>
            <p:nvPr/>
          </p:nvSpPr>
          <p:spPr bwMode="auto">
            <a:xfrm>
              <a:off x="2544763" y="2219325"/>
              <a:ext cx="2286000" cy="685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Count the items indicated</a:t>
              </a:r>
            </a:p>
          </p:txBody>
        </p:sp>
        <p:sp>
          <p:nvSpPr>
            <p:cNvPr id="72728" name="Rectangle 24"/>
            <p:cNvSpPr>
              <a:spLocks noChangeArrowheads="1"/>
            </p:cNvSpPr>
            <p:nvPr/>
          </p:nvSpPr>
          <p:spPr bwMode="auto">
            <a:xfrm>
              <a:off x="2544763" y="3181350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Enter initial cycle count results</a:t>
              </a:r>
            </a:p>
          </p:txBody>
        </p:sp>
        <p:sp>
          <p:nvSpPr>
            <p:cNvPr id="72729" name="Rectangle 25"/>
            <p:cNvSpPr>
              <a:spLocks noChangeArrowheads="1"/>
            </p:cNvSpPr>
            <p:nvPr/>
          </p:nvSpPr>
          <p:spPr bwMode="auto">
            <a:xfrm>
              <a:off x="2544763" y="4143375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Print cycle count results report</a:t>
              </a:r>
            </a:p>
          </p:txBody>
        </p:sp>
        <p:sp>
          <p:nvSpPr>
            <p:cNvPr id="72730" name="Rectangle 26"/>
            <p:cNvSpPr>
              <a:spLocks noChangeArrowheads="1"/>
            </p:cNvSpPr>
            <p:nvPr/>
          </p:nvSpPr>
          <p:spPr bwMode="auto">
            <a:xfrm>
              <a:off x="2544763" y="5133975"/>
              <a:ext cx="2286000" cy="685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Recount out-of-tolerance inventory</a:t>
              </a:r>
            </a:p>
          </p:txBody>
        </p:sp>
        <p:sp>
          <p:nvSpPr>
            <p:cNvPr id="72731" name="Rectangle 27"/>
            <p:cNvSpPr>
              <a:spLocks noChangeArrowheads="1"/>
            </p:cNvSpPr>
            <p:nvPr/>
          </p:nvSpPr>
          <p:spPr bwMode="auto">
            <a:xfrm>
              <a:off x="5661025" y="5133975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Enter recount cycle count results</a:t>
              </a:r>
            </a:p>
          </p:txBody>
        </p:sp>
        <p:cxnSp>
          <p:nvCxnSpPr>
            <p:cNvPr id="53257" name="AutoShape 29"/>
            <p:cNvCxnSpPr>
              <a:cxnSpLocks noChangeShapeType="1"/>
              <a:stCxn id="72731" idx="0"/>
              <a:endCxn id="72729" idx="3"/>
            </p:cNvCxnSpPr>
            <p:nvPr/>
          </p:nvCxnSpPr>
          <p:spPr bwMode="auto">
            <a:xfrm rot="5400000" flipH="1">
              <a:off x="5493544" y="3823494"/>
              <a:ext cx="647700" cy="1973262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3258" name="AutoShape 30"/>
            <p:cNvCxnSpPr>
              <a:cxnSpLocks noChangeShapeType="1"/>
              <a:stCxn id="72732" idx="2"/>
              <a:endCxn id="72727" idx="0"/>
            </p:cNvCxnSpPr>
            <p:nvPr/>
          </p:nvCxnSpPr>
          <p:spPr bwMode="auto">
            <a:xfrm>
              <a:off x="3687763" y="1936750"/>
              <a:ext cx="0" cy="2825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59" name="AutoShape 31"/>
            <p:cNvCxnSpPr>
              <a:cxnSpLocks noChangeShapeType="1"/>
              <a:stCxn id="72727" idx="2"/>
              <a:endCxn id="72728" idx="0"/>
            </p:cNvCxnSpPr>
            <p:nvPr/>
          </p:nvCxnSpPr>
          <p:spPr bwMode="auto">
            <a:xfrm rot="5400000">
              <a:off x="3549651" y="3043237"/>
              <a:ext cx="276225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0" name="AutoShape 32"/>
            <p:cNvCxnSpPr>
              <a:cxnSpLocks noChangeShapeType="1"/>
              <a:stCxn id="72728" idx="2"/>
              <a:endCxn id="72729" idx="0"/>
            </p:cNvCxnSpPr>
            <p:nvPr/>
          </p:nvCxnSpPr>
          <p:spPr bwMode="auto">
            <a:xfrm rot="5400000">
              <a:off x="3549651" y="4005262"/>
              <a:ext cx="276225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1" name="AutoShape 33"/>
            <p:cNvCxnSpPr>
              <a:cxnSpLocks noChangeShapeType="1"/>
              <a:stCxn id="72729" idx="2"/>
              <a:endCxn id="72730" idx="0"/>
            </p:cNvCxnSpPr>
            <p:nvPr/>
          </p:nvCxnSpPr>
          <p:spPr bwMode="auto">
            <a:xfrm>
              <a:off x="3687763" y="4829175"/>
              <a:ext cx="0" cy="3048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2" name="AutoShape 34"/>
            <p:cNvCxnSpPr>
              <a:cxnSpLocks noChangeShapeType="1"/>
              <a:stCxn id="72730" idx="3"/>
              <a:endCxn id="72731" idx="1"/>
            </p:cNvCxnSpPr>
            <p:nvPr/>
          </p:nvCxnSpPr>
          <p:spPr bwMode="auto">
            <a:xfrm>
              <a:off x="4830763" y="5476875"/>
              <a:ext cx="830262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Worksheet Print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IC-PR-430</a:t>
            </a:r>
          </a:p>
        </p:txBody>
      </p:sp>
      <p:pic>
        <p:nvPicPr>
          <p:cNvPr id="54276" name="Picture 7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538" y="1693863"/>
            <a:ext cx="7400925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Worksheet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IC-PR-440</a:t>
            </a:r>
          </a:p>
        </p:txBody>
      </p:sp>
      <p:pic>
        <p:nvPicPr>
          <p:cNvPr id="5530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8" y="1457325"/>
            <a:ext cx="8751887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Item-Site Inventory Data Maintenance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IC-PR-450</a:t>
            </a:r>
          </a:p>
        </p:txBody>
      </p:sp>
      <p:sp>
        <p:nvSpPr>
          <p:cNvPr id="56324" name="AutoShape 7"/>
          <p:cNvSpPr>
            <a:spLocks noChangeArrowheads="1"/>
          </p:cNvSpPr>
          <p:nvPr/>
        </p:nvSpPr>
        <p:spPr bwMode="auto">
          <a:xfrm>
            <a:off x="6915150" y="4543425"/>
            <a:ext cx="1400175" cy="219075"/>
          </a:xfrm>
          <a:prstGeom prst="roundRect">
            <a:avLst>
              <a:gd name="adj" fmla="val 50000"/>
            </a:avLst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6325" name="Picture 6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8" y="1800225"/>
            <a:ext cx="75152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1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Results Entry</a:t>
            </a:r>
          </a:p>
        </p:txBody>
      </p:sp>
      <p:sp>
        <p:nvSpPr>
          <p:cNvPr id="573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IC-PR-460</a:t>
            </a:r>
          </a:p>
        </p:txBody>
      </p:sp>
      <p:pic>
        <p:nvPicPr>
          <p:cNvPr id="57348" name="Picture 7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75" y="1741488"/>
            <a:ext cx="76771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Results Report</a:t>
            </a:r>
          </a:p>
        </p:txBody>
      </p:sp>
      <p:sp>
        <p:nvSpPr>
          <p:cNvPr id="583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IC-PR-470</a:t>
            </a:r>
          </a:p>
        </p:txBody>
      </p:sp>
      <p:pic>
        <p:nvPicPr>
          <p:cNvPr id="58372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738313"/>
            <a:ext cx="73152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Cycle Count Results Report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IC-PR-475</a:t>
            </a:r>
          </a:p>
        </p:txBody>
      </p:sp>
      <p:pic>
        <p:nvPicPr>
          <p:cNvPr id="5939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" y="1511300"/>
            <a:ext cx="8801100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Results Entry</a:t>
            </a:r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IC-PR-480</a:t>
            </a:r>
          </a:p>
        </p:txBody>
      </p:sp>
      <p:pic>
        <p:nvPicPr>
          <p:cNvPr id="6042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1744663"/>
            <a:ext cx="7334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5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IC-PR-490</a:t>
            </a:r>
          </a:p>
        </p:txBody>
      </p:sp>
      <p:pic>
        <p:nvPicPr>
          <p:cNvPr id="61444" name="Picture 53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7170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18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230188" indent="-230188" eaLnBrk="1" hangingPunct="1">
              <a:lnSpc>
                <a:spcPct val="100000"/>
              </a:lnSpc>
              <a:tabLst>
                <a:tab pos="2286000" algn="l"/>
              </a:tabLst>
            </a:pPr>
            <a:r>
              <a:rPr lang="en-US" sz="2600" smtClean="0"/>
              <a:t>Receipt transactions are created by: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Receipts – Sales Order Return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Purchase Order Receipts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Distributed Order Receipt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Work Order Receipt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Work Order Receipt Backflush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Repetitive Labor Transaction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Backflush Transaction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Move Transaction - Advanced Repetitive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RMA Receipts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Receipts – Unplanned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Receipts – Backward Exploded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Inventory Transactions – Receipts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b="1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62467" name="Rectangle 3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624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IC-PR-500</a:t>
            </a:r>
          </a:p>
        </p:txBody>
      </p:sp>
      <p:sp>
        <p:nvSpPr>
          <p:cNvPr id="79912" name="Line 40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15" name="Rectangle 6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Physical Inventory Process</a:t>
            </a:r>
          </a:p>
        </p:txBody>
      </p:sp>
      <p:sp>
        <p:nvSpPr>
          <p:cNvPr id="634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IC-PR-510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0" y="1058863"/>
            <a:ext cx="9144000" cy="4846637"/>
            <a:chOff x="0" y="1592263"/>
            <a:chExt cx="9144000" cy="4846637"/>
          </a:xfrm>
        </p:grpSpPr>
        <p:sp>
          <p:nvSpPr>
            <p:cNvPr id="80918" name="Rectangle 22"/>
            <p:cNvSpPr>
              <a:spLocks noChangeArrowheads="1"/>
            </p:cNvSpPr>
            <p:nvPr/>
          </p:nvSpPr>
          <p:spPr bwMode="auto">
            <a:xfrm>
              <a:off x="2851150" y="1592263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 dirty="0">
                  <a:solidFill>
                    <a:schemeClr val="hlink"/>
                  </a:solidFill>
                  <a:latin typeface="+mj-lt"/>
                </a:rPr>
                <a:t>Delete/Archive Old Tags</a:t>
              </a:r>
            </a:p>
          </p:txBody>
        </p:sp>
        <p:sp>
          <p:nvSpPr>
            <p:cNvPr id="80919" name="Rectangle 23"/>
            <p:cNvSpPr>
              <a:spLocks noChangeArrowheads="1"/>
            </p:cNvSpPr>
            <p:nvPr/>
          </p:nvSpPr>
          <p:spPr bwMode="auto">
            <a:xfrm>
              <a:off x="736600" y="3287713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rgbClr val="FF0000"/>
                  </a:solidFill>
                  <a:latin typeface="+mj-lt"/>
                </a:rPr>
                <a:t>Create/Print Item/Bulk Tags</a:t>
              </a:r>
              <a:endParaRPr kumimoji="1" lang="en-US" sz="2400" b="1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0920" name="Rectangle 24"/>
            <p:cNvSpPr>
              <a:spLocks noChangeArrowheads="1"/>
            </p:cNvSpPr>
            <p:nvPr/>
          </p:nvSpPr>
          <p:spPr bwMode="auto">
            <a:xfrm>
              <a:off x="4965700" y="2532063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rgbClr val="009900"/>
                  </a:solidFill>
                  <a:latin typeface="+mj-lt"/>
                </a:rPr>
                <a:t>Create/Print Item/Bulk Tags</a:t>
              </a:r>
              <a:endParaRPr kumimoji="1" lang="en-US" sz="2400" b="1">
                <a:solidFill>
                  <a:srgbClr val="009900"/>
                </a:solidFill>
                <a:latin typeface="+mj-lt"/>
              </a:endParaRPr>
            </a:p>
          </p:txBody>
        </p:sp>
        <p:sp>
          <p:nvSpPr>
            <p:cNvPr id="80921" name="Rectangle 25"/>
            <p:cNvSpPr>
              <a:spLocks noChangeArrowheads="1"/>
            </p:cNvSpPr>
            <p:nvPr/>
          </p:nvSpPr>
          <p:spPr bwMode="auto">
            <a:xfrm>
              <a:off x="4965700" y="3281363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rgbClr val="009900"/>
                  </a:solidFill>
                  <a:latin typeface="+mj-lt"/>
                </a:rPr>
                <a:t>Freeze Inventory</a:t>
              </a:r>
            </a:p>
          </p:txBody>
        </p:sp>
        <p:sp>
          <p:nvSpPr>
            <p:cNvPr id="80922" name="Rectangle 26"/>
            <p:cNvSpPr>
              <a:spLocks noChangeArrowheads="1"/>
            </p:cNvSpPr>
            <p:nvPr/>
          </p:nvSpPr>
          <p:spPr bwMode="auto">
            <a:xfrm>
              <a:off x="3425825" y="4141788"/>
              <a:ext cx="228600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chemeClr val="hlink"/>
                  </a:solidFill>
                  <a:latin typeface="+mj-lt"/>
                </a:rPr>
                <a:t>Enter Tag Counts</a:t>
              </a:r>
              <a:endParaRPr kumimoji="1" lang="en-US" sz="2400" b="1">
                <a:solidFill>
                  <a:schemeClr val="hlink"/>
                </a:solidFill>
                <a:latin typeface="+mj-lt"/>
              </a:endParaRPr>
            </a:p>
          </p:txBody>
        </p:sp>
        <p:sp>
          <p:nvSpPr>
            <p:cNvPr id="80923" name="Rectangle 27"/>
            <p:cNvSpPr>
              <a:spLocks noChangeArrowheads="1"/>
            </p:cNvSpPr>
            <p:nvPr/>
          </p:nvSpPr>
          <p:spPr bwMode="auto">
            <a:xfrm>
              <a:off x="3425825" y="5056188"/>
              <a:ext cx="228600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chemeClr val="hlink"/>
                  </a:solidFill>
                  <a:latin typeface="+mj-lt"/>
                </a:rPr>
                <a:t>Review Results</a:t>
              </a:r>
            </a:p>
          </p:txBody>
        </p:sp>
        <p:sp>
          <p:nvSpPr>
            <p:cNvPr id="80924" name="Rectangle 28"/>
            <p:cNvSpPr>
              <a:spLocks noChangeArrowheads="1"/>
            </p:cNvSpPr>
            <p:nvPr/>
          </p:nvSpPr>
          <p:spPr bwMode="auto">
            <a:xfrm>
              <a:off x="3425825" y="5981700"/>
              <a:ext cx="228600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chemeClr val="hlink"/>
                  </a:solidFill>
                  <a:latin typeface="+mj-lt"/>
                </a:rPr>
                <a:t>Update Balances</a:t>
              </a:r>
            </a:p>
          </p:txBody>
        </p:sp>
        <p:sp>
          <p:nvSpPr>
            <p:cNvPr id="80925" name="Rectangle 29"/>
            <p:cNvSpPr>
              <a:spLocks noChangeArrowheads="1"/>
            </p:cNvSpPr>
            <p:nvPr/>
          </p:nvSpPr>
          <p:spPr bwMode="auto">
            <a:xfrm>
              <a:off x="6164263" y="5056188"/>
              <a:ext cx="228600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chemeClr val="hlink"/>
                  </a:solidFill>
                  <a:latin typeface="+mj-lt"/>
                </a:rPr>
                <a:t>Enter Recounts</a:t>
              </a:r>
            </a:p>
          </p:txBody>
        </p:sp>
        <p:sp>
          <p:nvSpPr>
            <p:cNvPr id="80926" name="Rectangle 30"/>
            <p:cNvSpPr>
              <a:spLocks noChangeArrowheads="1"/>
            </p:cNvSpPr>
            <p:nvPr/>
          </p:nvSpPr>
          <p:spPr bwMode="auto">
            <a:xfrm>
              <a:off x="736600" y="2535238"/>
              <a:ext cx="3427413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b="1">
                  <a:solidFill>
                    <a:srgbClr val="FF0000"/>
                  </a:solidFill>
                  <a:latin typeface="+mj-lt"/>
                </a:rPr>
                <a:t>Freeze Inventory Balances</a:t>
              </a:r>
            </a:p>
          </p:txBody>
        </p:sp>
        <p:sp>
          <p:nvSpPr>
            <p:cNvPr id="63500" name="Rectangle 31"/>
            <p:cNvSpPr>
              <a:spLocks noChangeArrowheads="1"/>
            </p:cNvSpPr>
            <p:nvPr/>
          </p:nvSpPr>
          <p:spPr bwMode="auto">
            <a:xfrm>
              <a:off x="0" y="2119313"/>
              <a:ext cx="1824038" cy="312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algn="r" eaLnBrk="0" hangingPunct="0"/>
              <a:r>
                <a:rPr kumimoji="1" lang="en-US" sz="1800" i="1">
                  <a:latin typeface="+mj-lt"/>
                </a:rPr>
                <a:t>Alternative 1</a:t>
              </a:r>
            </a:p>
          </p:txBody>
        </p:sp>
        <p:sp>
          <p:nvSpPr>
            <p:cNvPr id="63501" name="Rectangle 32"/>
            <p:cNvSpPr>
              <a:spLocks noChangeArrowheads="1"/>
            </p:cNvSpPr>
            <p:nvPr/>
          </p:nvSpPr>
          <p:spPr bwMode="auto">
            <a:xfrm>
              <a:off x="7308850" y="2109788"/>
              <a:ext cx="1835150" cy="312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algn="l" eaLnBrk="0" hangingPunct="0"/>
              <a:r>
                <a:rPr kumimoji="1" lang="en-US" sz="1800" i="1">
                  <a:latin typeface="+mj-lt"/>
                </a:rPr>
                <a:t>Alternative 2</a:t>
              </a:r>
            </a:p>
          </p:txBody>
        </p:sp>
        <p:sp>
          <p:nvSpPr>
            <p:cNvPr id="63502" name="Rectangle 33"/>
            <p:cNvSpPr>
              <a:spLocks noChangeArrowheads="1"/>
            </p:cNvSpPr>
            <p:nvPr/>
          </p:nvSpPr>
          <p:spPr bwMode="auto">
            <a:xfrm>
              <a:off x="3651250" y="2889250"/>
              <a:ext cx="1827213" cy="4349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eaLnBrk="0" hangingPunct="0"/>
              <a:r>
                <a:rPr kumimoji="1" lang="en-US" sz="2600" b="1">
                  <a:latin typeface="+mj-lt"/>
                </a:rPr>
                <a:t>OR</a:t>
              </a:r>
            </a:p>
          </p:txBody>
        </p:sp>
        <p:sp>
          <p:nvSpPr>
            <p:cNvPr id="63503" name="Rectangle 34"/>
            <p:cNvSpPr>
              <a:spLocks noChangeArrowheads="1"/>
            </p:cNvSpPr>
            <p:nvPr/>
          </p:nvSpPr>
          <p:spPr bwMode="auto">
            <a:xfrm>
              <a:off x="6338259" y="5956300"/>
              <a:ext cx="2099934" cy="3154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>
              <a:spAutoFit/>
            </a:bodyPr>
            <a:lstStyle/>
            <a:p>
              <a:pPr eaLnBrk="0" hangingPunct="0"/>
              <a:r>
                <a:rPr kumimoji="1" lang="en-US" sz="1800" i="1">
                  <a:latin typeface="+mj-lt"/>
                </a:rPr>
                <a:t>If out of tolerance</a:t>
              </a:r>
            </a:p>
          </p:txBody>
        </p:sp>
        <p:cxnSp>
          <p:nvCxnSpPr>
            <p:cNvPr id="63504" name="AutoShape 42"/>
            <p:cNvCxnSpPr>
              <a:cxnSpLocks noChangeShapeType="1"/>
              <a:stCxn id="80918" idx="2"/>
              <a:endCxn id="80926" idx="0"/>
            </p:cNvCxnSpPr>
            <p:nvPr/>
          </p:nvCxnSpPr>
          <p:spPr bwMode="auto">
            <a:xfrm rot="5400000">
              <a:off x="3265487" y="1235076"/>
              <a:ext cx="485775" cy="2114550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3505" name="AutoShape 43"/>
            <p:cNvCxnSpPr>
              <a:cxnSpLocks noChangeShapeType="1"/>
              <a:stCxn id="80918" idx="2"/>
              <a:endCxn id="80920" idx="0"/>
            </p:cNvCxnSpPr>
            <p:nvPr/>
          </p:nvCxnSpPr>
          <p:spPr bwMode="auto">
            <a:xfrm rot="16200000" flipH="1">
              <a:off x="5381625" y="1233488"/>
              <a:ext cx="482600" cy="2114550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3506" name="AutoShape 44"/>
            <p:cNvCxnSpPr>
              <a:cxnSpLocks noChangeShapeType="1"/>
              <a:stCxn id="80926" idx="2"/>
              <a:endCxn id="80919" idx="0"/>
            </p:cNvCxnSpPr>
            <p:nvPr/>
          </p:nvCxnSpPr>
          <p:spPr bwMode="auto">
            <a:xfrm rot="5400000">
              <a:off x="2302670" y="3140075"/>
              <a:ext cx="295275" cy="1588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3507" name="AutoShape 45"/>
            <p:cNvCxnSpPr>
              <a:cxnSpLocks noChangeShapeType="1"/>
              <a:stCxn id="80920" idx="2"/>
              <a:endCxn id="80921" idx="0"/>
            </p:cNvCxnSpPr>
            <p:nvPr/>
          </p:nvCxnSpPr>
          <p:spPr bwMode="auto">
            <a:xfrm>
              <a:off x="6680200" y="2989263"/>
              <a:ext cx="0" cy="29210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3508" name="AutoShape 46"/>
            <p:cNvCxnSpPr>
              <a:cxnSpLocks noChangeShapeType="1"/>
              <a:stCxn id="80919" idx="2"/>
              <a:endCxn id="80922" idx="0"/>
            </p:cNvCxnSpPr>
            <p:nvPr/>
          </p:nvCxnSpPr>
          <p:spPr bwMode="auto">
            <a:xfrm rot="16200000" flipH="1">
              <a:off x="3311129" y="2884091"/>
              <a:ext cx="396875" cy="2118518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3509" name="AutoShape 47"/>
            <p:cNvCxnSpPr>
              <a:cxnSpLocks noChangeShapeType="1"/>
              <a:stCxn id="80921" idx="2"/>
              <a:endCxn id="80922" idx="0"/>
            </p:cNvCxnSpPr>
            <p:nvPr/>
          </p:nvCxnSpPr>
          <p:spPr bwMode="auto">
            <a:xfrm rot="5400000">
              <a:off x="5422900" y="2884488"/>
              <a:ext cx="403225" cy="2111375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3510" name="AutoShape 48"/>
            <p:cNvCxnSpPr>
              <a:cxnSpLocks noChangeShapeType="1"/>
              <a:stCxn id="80923" idx="2"/>
              <a:endCxn id="80924" idx="0"/>
            </p:cNvCxnSpPr>
            <p:nvPr/>
          </p:nvCxnSpPr>
          <p:spPr bwMode="auto">
            <a:xfrm rot="5400000">
              <a:off x="4334669" y="5747544"/>
              <a:ext cx="468312" cy="1588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3511" name="AutoShape 49"/>
            <p:cNvCxnSpPr>
              <a:cxnSpLocks noChangeShapeType="1"/>
              <a:stCxn id="80922" idx="2"/>
              <a:endCxn id="80923" idx="0"/>
            </p:cNvCxnSpPr>
            <p:nvPr/>
          </p:nvCxnSpPr>
          <p:spPr bwMode="auto">
            <a:xfrm>
              <a:off x="4568825" y="4598988"/>
              <a:ext cx="0" cy="45720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3512" name="AutoShape 51"/>
            <p:cNvCxnSpPr>
              <a:cxnSpLocks noChangeShapeType="1"/>
              <a:stCxn id="80924" idx="0"/>
              <a:endCxn id="80925" idx="2"/>
            </p:cNvCxnSpPr>
            <p:nvPr/>
          </p:nvCxnSpPr>
          <p:spPr bwMode="auto">
            <a:xfrm rot="5400000" flipH="1" flipV="1">
              <a:off x="5703888" y="4378325"/>
              <a:ext cx="468312" cy="2738438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13" name="Rectangle 52"/>
            <p:cNvSpPr>
              <a:spLocks noChangeArrowheads="1"/>
            </p:cNvSpPr>
            <p:nvPr/>
          </p:nvSpPr>
          <p:spPr bwMode="auto">
            <a:xfrm>
              <a:off x="4381500" y="4716463"/>
              <a:ext cx="196850" cy="571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3514" name="AutoShape 53"/>
            <p:cNvCxnSpPr>
              <a:cxnSpLocks noChangeShapeType="1"/>
              <a:stCxn id="80925" idx="0"/>
              <a:endCxn id="63513" idx="3"/>
            </p:cNvCxnSpPr>
            <p:nvPr/>
          </p:nvCxnSpPr>
          <p:spPr bwMode="auto">
            <a:xfrm rot="5400000" flipH="1">
              <a:off x="5787232" y="3536156"/>
              <a:ext cx="311150" cy="2728913"/>
            </a:xfrm>
            <a:prstGeom prst="bentConnector2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Delete/Archive</a:t>
            </a:r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IC-PR-520</a:t>
            </a:r>
          </a:p>
        </p:txBody>
      </p:sp>
      <p:pic>
        <p:nvPicPr>
          <p:cNvPr id="64516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704975"/>
            <a:ext cx="7934325" cy="34861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Balance Freeze</a:t>
            </a:r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IC-PR-530</a:t>
            </a:r>
          </a:p>
        </p:txBody>
      </p:sp>
      <p:pic>
        <p:nvPicPr>
          <p:cNvPr id="65540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2405063"/>
            <a:ext cx="7867650" cy="21050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Item Tag Create</a:t>
            </a:r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IC-PR-540</a:t>
            </a:r>
          </a:p>
        </p:txBody>
      </p:sp>
      <p:pic>
        <p:nvPicPr>
          <p:cNvPr id="6656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328738"/>
            <a:ext cx="7924800" cy="4352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Bulk Tag Create</a:t>
            </a:r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IC-PR-550</a:t>
            </a:r>
          </a:p>
        </p:txBody>
      </p:sp>
      <p:pic>
        <p:nvPicPr>
          <p:cNvPr id="67588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2571750"/>
            <a:ext cx="5219700" cy="17907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Print</a:t>
            </a:r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IC-PR-560</a:t>
            </a:r>
          </a:p>
        </p:txBody>
      </p:sp>
      <p:pic>
        <p:nvPicPr>
          <p:cNvPr id="68612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976438"/>
            <a:ext cx="6934200" cy="30575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Count Entry</a:t>
            </a: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IC-PR-570</a:t>
            </a:r>
          </a:p>
        </p:txBody>
      </p:sp>
      <p:pic>
        <p:nvPicPr>
          <p:cNvPr id="69636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8263" y="1185863"/>
            <a:ext cx="6467475" cy="471487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Variance Report</a:t>
            </a:r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14363" y="1304925"/>
            <a:ext cx="7915275" cy="4438650"/>
            <a:chOff x="614363" y="1695450"/>
            <a:chExt cx="7915275" cy="4438650"/>
          </a:xfrm>
        </p:grpSpPr>
        <p:pic>
          <p:nvPicPr>
            <p:cNvPr id="7066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4363" y="1695450"/>
              <a:ext cx="7915275" cy="443865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sp>
          <p:nvSpPr>
            <p:cNvPr id="70661" name="AutoShape 7"/>
            <p:cNvSpPr>
              <a:spLocks noChangeArrowheads="1"/>
            </p:cNvSpPr>
            <p:nvPr/>
          </p:nvSpPr>
          <p:spPr bwMode="auto">
            <a:xfrm>
              <a:off x="2114550" y="5029200"/>
              <a:ext cx="1028700" cy="371475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2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Uncounted Tag Report/Update</a:t>
            </a:r>
          </a:p>
        </p:txBody>
      </p:sp>
      <p:sp>
        <p:nvSpPr>
          <p:cNvPr id="716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IC-PR-590</a:t>
            </a:r>
          </a:p>
        </p:txBody>
      </p:sp>
      <p:pic>
        <p:nvPicPr>
          <p:cNvPr id="71684" name="Picture 8" descr="Region Capture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590675"/>
            <a:ext cx="70008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Receipts – Sales Order Return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IC-PR-070</a:t>
            </a:r>
          </a:p>
        </p:txBody>
      </p:sp>
      <p:pic>
        <p:nvPicPr>
          <p:cNvPr id="9220" name="Picture 3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1247775"/>
            <a:ext cx="7894637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Recount Entry</a:t>
            </a:r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162050" y="1343025"/>
            <a:ext cx="6800850" cy="4286250"/>
            <a:chOff x="1162050" y="1838325"/>
            <a:chExt cx="6800850" cy="4286250"/>
          </a:xfrm>
        </p:grpSpPr>
        <p:pic>
          <p:nvPicPr>
            <p:cNvPr id="72708" name="Picture 1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62050" y="1838325"/>
              <a:ext cx="6800850" cy="428625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sp>
          <p:nvSpPr>
            <p:cNvPr id="72709" name="AutoShape 19"/>
            <p:cNvSpPr>
              <a:spLocks noChangeArrowheads="1"/>
            </p:cNvSpPr>
            <p:nvPr/>
          </p:nvSpPr>
          <p:spPr bwMode="auto">
            <a:xfrm>
              <a:off x="5086350" y="4743450"/>
              <a:ext cx="2590800" cy="276225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Balance Update</a:t>
            </a:r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IC-PR-610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00075" y="1733550"/>
            <a:ext cx="7924800" cy="3562350"/>
            <a:chOff x="600075" y="1990725"/>
            <a:chExt cx="7924800" cy="3562350"/>
          </a:xfrm>
        </p:grpSpPr>
        <p:pic>
          <p:nvPicPr>
            <p:cNvPr id="73732" name="Picture 1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75" y="1990725"/>
              <a:ext cx="7924800" cy="356235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sp>
          <p:nvSpPr>
            <p:cNvPr id="73733" name="AutoShape 17"/>
            <p:cNvSpPr>
              <a:spLocks noChangeArrowheads="1"/>
            </p:cNvSpPr>
            <p:nvPr/>
          </p:nvSpPr>
          <p:spPr bwMode="auto">
            <a:xfrm>
              <a:off x="2286000" y="4219575"/>
              <a:ext cx="695325" cy="247650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74755" name="Rectangle 2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 Summary</a:t>
            </a:r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IC-PR-620</a:t>
            </a:r>
          </a:p>
        </p:txBody>
      </p:sp>
      <p:sp>
        <p:nvSpPr>
          <p:cNvPr id="92195" name="Line 3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757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IC-PR-630</a:t>
            </a:r>
          </a:p>
        </p:txBody>
      </p:sp>
      <p:pic>
        <p:nvPicPr>
          <p:cNvPr id="75780" name="Picture 51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1455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1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Set up Inventory Control in QAD Enterprise Applications</a:t>
            </a:r>
          </a:p>
          <a:p>
            <a:pPr eaLnBrk="1" hangingPunct="1">
              <a:lnSpc>
                <a:spcPct val="100000"/>
              </a:lnSpc>
              <a:buClr>
                <a:schemeClr val="hlink"/>
              </a:buClr>
              <a:buFont typeface="Wingdings" pitchFamily="2" charset="2"/>
              <a:buChar char="ü"/>
            </a:pPr>
            <a:r>
              <a:rPr lang="en-US" b="1" dirty="0" smtClean="0"/>
              <a:t>Process Inventory in QAD Enterprise Applications</a:t>
            </a:r>
          </a:p>
        </p:txBody>
      </p:sp>
      <p:sp>
        <p:nvSpPr>
          <p:cNvPr id="76803" name="Rectangle 1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IC-PR-640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Introduction to Inventory Control</a:t>
            </a:r>
          </a:p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Set up Inventory Control in QAD Enterprise Applications</a:t>
            </a:r>
          </a:p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Process Inventory in QAD Enterprise Applications</a:t>
            </a: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IC-PR-640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IC-PR-080</a:t>
            </a:r>
          </a:p>
        </p:txBody>
      </p:sp>
      <p:pic>
        <p:nvPicPr>
          <p:cNvPr id="10244" name="Picture 17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1223963"/>
            <a:ext cx="8742363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Distributed Order Receipt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IC-PR-090</a:t>
            </a:r>
          </a:p>
        </p:txBody>
      </p:sp>
      <p:pic>
        <p:nvPicPr>
          <p:cNvPr id="11268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1047750"/>
            <a:ext cx="9086850" cy="4914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31809</TotalTime>
  <Words>786</Words>
  <Application>Microsoft Office PowerPoint</Application>
  <PresentationFormat>On-screen Show (4:3)</PresentationFormat>
  <Paragraphs>320</Paragraphs>
  <Slides>75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75</vt:i4>
      </vt:variant>
    </vt:vector>
  </HeadingPairs>
  <TitlesOfParts>
    <vt:vector size="77" baseType="lpstr">
      <vt:lpstr>1_EX06PP_template</vt:lpstr>
      <vt:lpstr>QAD 2010 Template</vt:lpstr>
      <vt:lpstr>Process Inventory</vt:lpstr>
      <vt:lpstr>Inventory Control Processing</vt:lpstr>
      <vt:lpstr>Inventory Control Processing</vt:lpstr>
      <vt:lpstr>Inventory Flow</vt:lpstr>
      <vt:lpstr>Inventory Control Processing</vt:lpstr>
      <vt:lpstr>Inventory Transactions – Receipts</vt:lpstr>
      <vt:lpstr>Receipts – Sales Order Return</vt:lpstr>
      <vt:lpstr>Purchase Order Receipts</vt:lpstr>
      <vt:lpstr>Distributed Order Receipt</vt:lpstr>
      <vt:lpstr>Work Order Receipt</vt:lpstr>
      <vt:lpstr>Multi Entry – 1 of 3</vt:lpstr>
      <vt:lpstr>Multi-Entry – 2 of 3</vt:lpstr>
      <vt:lpstr>Multi-Entry – 3 of 3</vt:lpstr>
      <vt:lpstr>Set Attributes</vt:lpstr>
      <vt:lpstr>Work Order Receipt Backflush</vt:lpstr>
      <vt:lpstr>Repetitive Labor Transaction</vt:lpstr>
      <vt:lpstr>Backflush Transaction - Advanced Repetitive</vt:lpstr>
      <vt:lpstr>Move Transaction - Advanced Repetitive</vt:lpstr>
      <vt:lpstr>RMA Receipts</vt:lpstr>
      <vt:lpstr>Receipts - Unplanned</vt:lpstr>
      <vt:lpstr>Receipts - Backward Exploded</vt:lpstr>
      <vt:lpstr>Inventory Control Processing</vt:lpstr>
      <vt:lpstr>Inventory Transactions – Issues</vt:lpstr>
      <vt:lpstr>Sales Order Shipments</vt:lpstr>
      <vt:lpstr>Work Order Component Issue</vt:lpstr>
      <vt:lpstr>Purchase Order Returns</vt:lpstr>
      <vt:lpstr>Return To Supplier RTS Maintenance</vt:lpstr>
      <vt:lpstr>Issues - Unplanned</vt:lpstr>
      <vt:lpstr>Distribution Order Shipments</vt:lpstr>
      <vt:lpstr>Inventory Control Processing</vt:lpstr>
      <vt:lpstr>Inventory Transactions – Transfers</vt:lpstr>
      <vt:lpstr>Transfer - Single Item</vt:lpstr>
      <vt:lpstr>Transfer - Multi Item</vt:lpstr>
      <vt:lpstr>Transfer With Lot/Serial Change</vt:lpstr>
      <vt:lpstr>Batchload Transfer with Lot/Serial Change</vt:lpstr>
      <vt:lpstr>Inventory Control Processing</vt:lpstr>
      <vt:lpstr>Transactions Detail Inquiry</vt:lpstr>
      <vt:lpstr>Transactions Detail Inquiry</vt:lpstr>
      <vt:lpstr>Slide 39</vt:lpstr>
      <vt:lpstr>Stock Availability Browse</vt:lpstr>
      <vt:lpstr>Allocated Inventory Inquiry</vt:lpstr>
      <vt:lpstr>Allocated Inventory Inquiry </vt:lpstr>
      <vt:lpstr>Unallocated Inventory Inquiry</vt:lpstr>
      <vt:lpstr>Using Inventory Reports</vt:lpstr>
      <vt:lpstr>Inventory Detail Report</vt:lpstr>
      <vt:lpstr>Inventory Control Processing</vt:lpstr>
      <vt:lpstr>Inventory Detail Maintenance</vt:lpstr>
      <vt:lpstr>Detail Maintenance by Item/Lot</vt:lpstr>
      <vt:lpstr>Exercise</vt:lpstr>
      <vt:lpstr>Inventory Control Processing</vt:lpstr>
      <vt:lpstr>Cycle Count</vt:lpstr>
      <vt:lpstr>Cycle Count Worksheet Print</vt:lpstr>
      <vt:lpstr>Cycle Count Worksheet</vt:lpstr>
      <vt:lpstr>Item-Site Inventory Data Maintenance</vt:lpstr>
      <vt:lpstr>Cycle Count Results Entry</vt:lpstr>
      <vt:lpstr>Cycle Count Results Report</vt:lpstr>
      <vt:lpstr>Cycle Count Results Report</vt:lpstr>
      <vt:lpstr>Cycle Count Results Entry</vt:lpstr>
      <vt:lpstr>Exercise</vt:lpstr>
      <vt:lpstr>Inventory Control Processing</vt:lpstr>
      <vt:lpstr>Physical Inventory Process</vt:lpstr>
      <vt:lpstr>Tag Delete/Archive</vt:lpstr>
      <vt:lpstr>Inventory Balance Freeze</vt:lpstr>
      <vt:lpstr>Item Tag Create</vt:lpstr>
      <vt:lpstr>Bulk Tag Create</vt:lpstr>
      <vt:lpstr>Tag Print</vt:lpstr>
      <vt:lpstr>Tag Count Entry</vt:lpstr>
      <vt:lpstr>Inventory Variance Report</vt:lpstr>
      <vt:lpstr>Uncounted Tag Report/Update</vt:lpstr>
      <vt:lpstr>Tag Recount Entry</vt:lpstr>
      <vt:lpstr>Inventory Balance Update</vt:lpstr>
      <vt:lpstr>Inventory Control Processing Summary</vt:lpstr>
      <vt:lpstr>Exercise</vt:lpstr>
      <vt:lpstr>Summary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158</cp:revision>
  <dcterms:created xsi:type="dcterms:W3CDTF">2000-12-08T00:37:54Z</dcterms:created>
  <dcterms:modified xsi:type="dcterms:W3CDTF">2011-02-10T19:24:14Z</dcterms:modified>
</cp:coreProperties>
</file>