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73" r:id="rId1"/>
  </p:sldMasterIdLst>
  <p:notesMasterIdLst>
    <p:notesMasterId r:id="rId64"/>
  </p:notesMasterIdLst>
  <p:handoutMasterIdLst>
    <p:handoutMasterId r:id="rId65"/>
  </p:handoutMasterIdLst>
  <p:sldIdLst>
    <p:sldId id="588" r:id="rId2"/>
    <p:sldId id="589" r:id="rId3"/>
    <p:sldId id="590" r:id="rId4"/>
    <p:sldId id="591" r:id="rId5"/>
    <p:sldId id="592" r:id="rId6"/>
    <p:sldId id="593" r:id="rId7"/>
    <p:sldId id="594" r:id="rId8"/>
    <p:sldId id="595" r:id="rId9"/>
    <p:sldId id="596" r:id="rId10"/>
    <p:sldId id="597" r:id="rId11"/>
    <p:sldId id="598" r:id="rId12"/>
    <p:sldId id="599" r:id="rId13"/>
    <p:sldId id="600" r:id="rId14"/>
    <p:sldId id="601" r:id="rId15"/>
    <p:sldId id="602" r:id="rId16"/>
    <p:sldId id="603" r:id="rId17"/>
    <p:sldId id="604" r:id="rId18"/>
    <p:sldId id="605" r:id="rId19"/>
    <p:sldId id="606" r:id="rId20"/>
    <p:sldId id="607" r:id="rId21"/>
    <p:sldId id="608" r:id="rId22"/>
    <p:sldId id="609" r:id="rId23"/>
    <p:sldId id="610" r:id="rId24"/>
    <p:sldId id="611" r:id="rId25"/>
    <p:sldId id="612" r:id="rId26"/>
    <p:sldId id="613" r:id="rId27"/>
    <p:sldId id="614" r:id="rId28"/>
    <p:sldId id="615" r:id="rId29"/>
    <p:sldId id="616" r:id="rId30"/>
    <p:sldId id="617" r:id="rId31"/>
    <p:sldId id="618" r:id="rId32"/>
    <p:sldId id="619" r:id="rId33"/>
    <p:sldId id="620" r:id="rId34"/>
    <p:sldId id="621" r:id="rId35"/>
    <p:sldId id="622" r:id="rId36"/>
    <p:sldId id="623" r:id="rId37"/>
    <p:sldId id="624" r:id="rId38"/>
    <p:sldId id="625" r:id="rId39"/>
    <p:sldId id="626" r:id="rId40"/>
    <p:sldId id="627" r:id="rId41"/>
    <p:sldId id="628" r:id="rId42"/>
    <p:sldId id="629" r:id="rId43"/>
    <p:sldId id="630" r:id="rId44"/>
    <p:sldId id="631" r:id="rId45"/>
    <p:sldId id="633" r:id="rId46"/>
    <p:sldId id="634" r:id="rId47"/>
    <p:sldId id="635" r:id="rId48"/>
    <p:sldId id="636" r:id="rId49"/>
    <p:sldId id="637" r:id="rId50"/>
    <p:sldId id="638" r:id="rId51"/>
    <p:sldId id="639" r:id="rId52"/>
    <p:sldId id="640" r:id="rId53"/>
    <p:sldId id="642" r:id="rId54"/>
    <p:sldId id="643" r:id="rId55"/>
    <p:sldId id="644" r:id="rId56"/>
    <p:sldId id="645" r:id="rId57"/>
    <p:sldId id="646" r:id="rId58"/>
    <p:sldId id="647" r:id="rId59"/>
    <p:sldId id="648" r:id="rId60"/>
    <p:sldId id="649" r:id="rId61"/>
    <p:sldId id="650" r:id="rId62"/>
    <p:sldId id="651" r:id="rId63"/>
  </p:sldIdLst>
  <p:sldSz cx="9144000" cy="6858000" type="screen4x3"/>
  <p:notesSz cx="6991350" cy="9282113"/>
  <p:embeddedFontLst>
    <p:embeddedFont>
      <p:font typeface="Century Gothic" pitchFamily="34" charset="0"/>
      <p:regular r:id="rId66"/>
      <p:bold r:id="rId67"/>
      <p:italic r:id="rId68"/>
      <p:boldItalic r:id="rId69"/>
    </p:embeddedFont>
    <p:embeddedFont>
      <p:font typeface="Webdings" pitchFamily="18" charset="2"/>
      <p:regular r:id="rId70"/>
    </p:embeddedFont>
    <p:embeddedFont>
      <p:font typeface="Tahoma" pitchFamily="34" charset="0"/>
      <p:regular r:id="rId71"/>
      <p:bold r:id="rId72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00"/>
    <a:srgbClr val="FFEF57"/>
    <a:srgbClr val="FDDF03"/>
    <a:srgbClr val="FF9900"/>
    <a:srgbClr val="0066FF"/>
    <a:srgbClr val="009999"/>
    <a:srgbClr val="C0C0C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760"/>
    </p:cViewPr>
  </p:sorterViewPr>
  <p:notesViewPr>
    <p:cSldViewPr snapToGrid="0">
      <p:cViewPr varScale="1">
        <p:scale>
          <a:sx n="60" d="100"/>
          <a:sy n="60" d="100"/>
        </p:scale>
        <p:origin x="-1404" y="-84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1.fntdata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5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C67C0A34-6F6F-4109-95D5-F5AB971C42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5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FE6A82F9-006E-407F-AD70-0E6300B905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977673" y="6638544"/>
            <a:ext cx="1166327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8005665" y="6638544"/>
            <a:ext cx="113833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8014996" y="6638544"/>
            <a:ext cx="1129004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6335" y="6638544"/>
            <a:ext cx="114766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68343" y="6638544"/>
            <a:ext cx="1175657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8052318" y="6638544"/>
            <a:ext cx="1091682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2008-PCC-PRO-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  <a:endParaRPr lang="en-US" dirty="0" smtClean="0">
              <a:solidFill>
                <a:schemeClr val="folHlink"/>
              </a:solidFill>
            </a:endParaRP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issues you need to consider before setting up Product Change Control in QAD Standard Edition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Set up Product Change Control in QAD Standard Edition</a:t>
            </a:r>
          </a:p>
          <a:p>
            <a:pPr eaLnBrk="1" hangingPunct="1"/>
            <a:r>
              <a:rPr lang="en-US" b="1" dirty="0" smtClean="0"/>
              <a:t>Process Product Change Orders (PCOs) in QAD Standard Edition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Process Product Change Requests (PCRs) in QAD Standard Edition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 Product Change Orders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/>
          </a:bodyPr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Enter Header</a:t>
            </a:r>
          </a:p>
          <a:p>
            <a:r>
              <a:rPr lang="en-US" b="1" dirty="0" smtClean="0"/>
              <a:t>Add Text</a:t>
            </a:r>
          </a:p>
          <a:p>
            <a:r>
              <a:rPr lang="en-US" dirty="0" smtClean="0"/>
              <a:t>Specify Changes</a:t>
            </a:r>
          </a:p>
          <a:p>
            <a:pPr lvl="1"/>
            <a:r>
              <a:rPr lang="en-US" dirty="0" smtClean="0"/>
              <a:t>Item Changes</a:t>
            </a:r>
          </a:p>
          <a:p>
            <a:pPr lvl="1"/>
            <a:r>
              <a:rPr lang="en-US" dirty="0" smtClean="0"/>
              <a:t>Product Structure Changes</a:t>
            </a:r>
          </a:p>
          <a:p>
            <a:pPr lvl="1"/>
            <a:r>
              <a:rPr lang="en-US" dirty="0" smtClean="0"/>
              <a:t>Routing Changes</a:t>
            </a:r>
          </a:p>
          <a:p>
            <a:pPr lvl="1"/>
            <a:r>
              <a:rPr lang="en-US" dirty="0" smtClean="0"/>
              <a:t>Item Spec Changes</a:t>
            </a:r>
          </a:p>
          <a:p>
            <a:pPr lvl="1"/>
            <a:r>
              <a:rPr lang="en-US" dirty="0" smtClean="0"/>
              <a:t>Formula Changes</a:t>
            </a:r>
          </a:p>
          <a:p>
            <a:pPr lvl="1"/>
            <a:r>
              <a:rPr lang="en-US" dirty="0" smtClean="0"/>
              <a:t>Process Changes</a:t>
            </a:r>
          </a:p>
          <a:p>
            <a:r>
              <a:rPr lang="en-US" dirty="0" smtClean="0"/>
              <a:t>Enter Trailer</a:t>
            </a:r>
          </a:p>
          <a:p>
            <a:endParaRPr lang="en-US" dirty="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PCO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2008-PCC-PRO-100</a:t>
            </a:r>
          </a:p>
        </p:txBody>
      </p:sp>
      <p:sp>
        <p:nvSpPr>
          <p:cNvPr id="389126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Header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2008-PCC-PRO-110</a:t>
            </a:r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1030547"/>
            <a:ext cx="7856537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2313" y="3978534"/>
            <a:ext cx="53244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185988" y="3006984"/>
            <a:ext cx="200025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3346450" y="4003934"/>
            <a:ext cx="1189038" cy="238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3321" name="Rectangle 10"/>
          <p:cNvSpPr>
            <a:spLocks noChangeArrowheads="1"/>
          </p:cNvSpPr>
          <p:nvPr/>
        </p:nvSpPr>
        <p:spPr bwMode="auto">
          <a:xfrm>
            <a:off x="3282950" y="4470659"/>
            <a:ext cx="301625" cy="136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3322" name="AutoShape 11"/>
          <p:cNvCxnSpPr>
            <a:cxnSpLocks noChangeShapeType="1"/>
            <a:stCxn id="13318" idx="3"/>
            <a:endCxn id="13321" idx="1"/>
          </p:cNvCxnSpPr>
          <p:nvPr/>
        </p:nvCxnSpPr>
        <p:spPr bwMode="auto">
          <a:xfrm>
            <a:off x="2386013" y="3080009"/>
            <a:ext cx="896937" cy="1458913"/>
          </a:xfrm>
          <a:prstGeom prst="bentConnector3">
            <a:avLst>
              <a:gd name="adj1" fmla="val 4991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Header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2008-PCC-PRO-120</a:t>
            </a:r>
          </a:p>
        </p:txBody>
      </p:sp>
      <p:pic>
        <p:nvPicPr>
          <p:cNvPr id="1434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38" y="1076080"/>
            <a:ext cx="7913687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4051300" y="2482605"/>
            <a:ext cx="255588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91174" name="Rectangle 6"/>
          <p:cNvSpPr>
            <a:spLocks noChangeArrowheads="1"/>
          </p:cNvSpPr>
          <p:nvPr/>
        </p:nvSpPr>
        <p:spPr bwMode="auto">
          <a:xfrm>
            <a:off x="5283200" y="3839917"/>
            <a:ext cx="1449196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marL="228600" indent="-228600" algn="l" eaLnBrk="0" hangingPunct="0">
              <a:defRPr/>
            </a:pPr>
            <a:r>
              <a:rPr lang="en-US" sz="2000">
                <a:latin typeface="+mj-lt"/>
              </a:rPr>
              <a:t>Add text</a:t>
            </a:r>
          </a:p>
        </p:txBody>
      </p:sp>
      <p:cxnSp>
        <p:nvCxnSpPr>
          <p:cNvPr id="14343" name="AutoShape 8"/>
          <p:cNvCxnSpPr>
            <a:cxnSpLocks noChangeShapeType="1"/>
            <a:stCxn id="391174" idx="0"/>
            <a:endCxn id="14341" idx="3"/>
          </p:cNvCxnSpPr>
          <p:nvPr/>
        </p:nvCxnSpPr>
        <p:spPr bwMode="auto">
          <a:xfrm rot="16200000" flipV="1">
            <a:off x="4515200" y="2347319"/>
            <a:ext cx="1284287" cy="1700910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4344" name="Rectangle 9"/>
          <p:cNvSpPr>
            <a:spLocks noChangeArrowheads="1"/>
          </p:cNvSpPr>
          <p:nvPr/>
        </p:nvSpPr>
        <p:spPr bwMode="auto">
          <a:xfrm>
            <a:off x="612775" y="5727455"/>
            <a:ext cx="1235075" cy="1270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Header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2008-PCC-PRO-130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12357" y="1070739"/>
            <a:ext cx="8288337" cy="4886325"/>
            <a:chOff x="633413" y="1452563"/>
            <a:chExt cx="8288337" cy="4886325"/>
          </a:xfrm>
        </p:grpSpPr>
        <p:pic>
          <p:nvPicPr>
            <p:cNvPr id="15364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3413" y="1452563"/>
              <a:ext cx="7856537" cy="488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5" name="Picture 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87750" y="4848225"/>
              <a:ext cx="5334000" cy="103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6" name="Rectangle 6"/>
            <p:cNvSpPr>
              <a:spLocks noChangeArrowheads="1"/>
            </p:cNvSpPr>
            <p:nvPr/>
          </p:nvSpPr>
          <p:spPr bwMode="auto">
            <a:xfrm>
              <a:off x="2176463" y="3429000"/>
              <a:ext cx="201612" cy="1460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5367" name="Rectangle 7"/>
            <p:cNvSpPr>
              <a:spLocks noChangeArrowheads="1"/>
            </p:cNvSpPr>
            <p:nvPr/>
          </p:nvSpPr>
          <p:spPr bwMode="auto">
            <a:xfrm>
              <a:off x="3602038" y="5505450"/>
              <a:ext cx="339725" cy="1730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cxnSp>
          <p:nvCxnSpPr>
            <p:cNvPr id="15368" name="AutoShape 8"/>
            <p:cNvCxnSpPr>
              <a:cxnSpLocks noChangeShapeType="1"/>
              <a:stCxn id="15366" idx="3"/>
              <a:endCxn id="15367" idx="1"/>
            </p:cNvCxnSpPr>
            <p:nvPr/>
          </p:nvCxnSpPr>
          <p:spPr bwMode="auto">
            <a:xfrm>
              <a:off x="2378075" y="3502025"/>
              <a:ext cx="1223963" cy="2090738"/>
            </a:xfrm>
            <a:prstGeom prst="bentConnector3">
              <a:avLst>
                <a:gd name="adj1" fmla="val 49935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Header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2008-PCC-PRO-140</a:t>
            </a:r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876633"/>
            <a:ext cx="7056438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7225" y="2541921"/>
            <a:ext cx="7065963" cy="438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3237" name="Text Box 21"/>
          <p:cNvSpPr txBox="1">
            <a:spLocks noChangeArrowheads="1"/>
          </p:cNvSpPr>
          <p:nvPr/>
        </p:nvSpPr>
        <p:spPr bwMode="auto">
          <a:xfrm>
            <a:off x="461963" y="5167646"/>
            <a:ext cx="1266825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Enter to Select</a:t>
            </a:r>
          </a:p>
        </p:txBody>
      </p:sp>
      <p:sp>
        <p:nvSpPr>
          <p:cNvPr id="16391" name="Rectangle 22"/>
          <p:cNvSpPr>
            <a:spLocks noChangeArrowheads="1"/>
          </p:cNvSpPr>
          <p:nvPr/>
        </p:nvSpPr>
        <p:spPr bwMode="auto">
          <a:xfrm>
            <a:off x="2239963" y="4129421"/>
            <a:ext cx="320675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6392" name="AutoShape 23"/>
          <p:cNvCxnSpPr>
            <a:cxnSpLocks noChangeShapeType="1"/>
            <a:stCxn id="393237" idx="0"/>
            <a:endCxn id="16391" idx="1"/>
          </p:cNvCxnSpPr>
          <p:nvPr/>
        </p:nvCxnSpPr>
        <p:spPr bwMode="auto">
          <a:xfrm rot="16200000">
            <a:off x="1187450" y="4115133"/>
            <a:ext cx="960438" cy="1144588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93240" name="Text Box 24"/>
          <p:cNvSpPr txBox="1">
            <a:spLocks noChangeArrowheads="1"/>
          </p:cNvSpPr>
          <p:nvPr/>
        </p:nvSpPr>
        <p:spPr bwMode="auto">
          <a:xfrm>
            <a:off x="6792686" y="2640346"/>
            <a:ext cx="1535339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Add Text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By Copying</a:t>
            </a:r>
          </a:p>
        </p:txBody>
      </p:sp>
      <p:sp>
        <p:nvSpPr>
          <p:cNvPr id="16394" name="Rectangle 25"/>
          <p:cNvSpPr>
            <a:spLocks noChangeArrowheads="1"/>
          </p:cNvSpPr>
          <p:nvPr/>
        </p:nvSpPr>
        <p:spPr bwMode="auto">
          <a:xfrm>
            <a:off x="8110538" y="4121483"/>
            <a:ext cx="211137" cy="173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6395" name="AutoShape 26"/>
          <p:cNvCxnSpPr>
            <a:cxnSpLocks noChangeShapeType="1"/>
            <a:stCxn id="393240" idx="3"/>
            <a:endCxn id="16394" idx="3"/>
          </p:cNvCxnSpPr>
          <p:nvPr/>
        </p:nvCxnSpPr>
        <p:spPr bwMode="auto">
          <a:xfrm flipH="1">
            <a:off x="8321675" y="3148178"/>
            <a:ext cx="6350" cy="1059824"/>
          </a:xfrm>
          <a:prstGeom prst="bentConnector3">
            <a:avLst>
              <a:gd name="adj1" fmla="val -360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6396" name="Rectangle 27"/>
          <p:cNvSpPr>
            <a:spLocks noChangeArrowheads="1"/>
          </p:cNvSpPr>
          <p:nvPr/>
        </p:nvSpPr>
        <p:spPr bwMode="auto">
          <a:xfrm>
            <a:off x="612775" y="2246646"/>
            <a:ext cx="5002213" cy="246062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93244" name="Rectangle 28"/>
          <p:cNvSpPr>
            <a:spLocks noChangeArrowheads="1"/>
          </p:cNvSpPr>
          <p:nvPr/>
        </p:nvSpPr>
        <p:spPr bwMode="auto">
          <a:xfrm>
            <a:off x="3524250" y="4642183"/>
            <a:ext cx="4343400" cy="13239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>
            <a:spAutoFit/>
          </a:bodyPr>
          <a:lstStyle/>
          <a:p>
            <a:pPr marL="228600" indent="-228600" algn="l" eaLnBrk="0" hangingPunct="0">
              <a:tabLst>
                <a:tab pos="1831975" algn="l"/>
                <a:tab pos="2062163" algn="l"/>
              </a:tabLst>
              <a:defRPr/>
            </a:pPr>
            <a:r>
              <a:rPr lang="en-US" sz="2000">
                <a:latin typeface="+mj-lt"/>
              </a:rPr>
              <a:t>Useful for:	•	Surveys</a:t>
            </a:r>
          </a:p>
          <a:p>
            <a:pPr marL="228600" indent="-228600" algn="l" eaLnBrk="0" hangingPunct="0">
              <a:buFontTx/>
              <a:buChar char="•"/>
              <a:tabLst>
                <a:tab pos="1831975" algn="l"/>
                <a:tab pos="2062163" algn="l"/>
              </a:tabLst>
              <a:defRPr/>
            </a:pPr>
            <a:r>
              <a:rPr lang="en-US" sz="2000">
                <a:latin typeface="+mj-lt"/>
              </a:rPr>
              <a:t>Disclaimers	•	Checklists</a:t>
            </a:r>
          </a:p>
          <a:p>
            <a:pPr marL="228600" indent="-228600" algn="l" eaLnBrk="0" hangingPunct="0">
              <a:buFontTx/>
              <a:buChar char="•"/>
              <a:tabLst>
                <a:tab pos="1831975" algn="l"/>
                <a:tab pos="2062163" algn="l"/>
              </a:tabLst>
              <a:defRPr/>
            </a:pPr>
            <a:r>
              <a:rPr lang="en-US" sz="2000">
                <a:latin typeface="+mj-lt"/>
              </a:rPr>
              <a:t>Policies	•	Disposition Forms</a:t>
            </a:r>
          </a:p>
          <a:p>
            <a:pPr marL="228600" indent="-228600" algn="l" eaLnBrk="0" hangingPunct="0">
              <a:buFontTx/>
              <a:buChar char="•"/>
              <a:tabLst>
                <a:tab pos="1831975" algn="l"/>
                <a:tab pos="2062163" algn="l"/>
              </a:tabLst>
              <a:defRPr/>
            </a:pPr>
            <a:r>
              <a:rPr lang="en-US" sz="2000">
                <a:latin typeface="+mj-lt"/>
              </a:rPr>
              <a:t>Standard Procedures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>
            <a:normAutofit/>
          </a:bodyPr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Enter Header</a:t>
            </a:r>
          </a:p>
          <a:p>
            <a:r>
              <a:rPr lang="en-US" dirty="0" smtClean="0"/>
              <a:t>Add Text</a:t>
            </a:r>
          </a:p>
          <a:p>
            <a:r>
              <a:rPr lang="en-US" b="1" dirty="0" smtClean="0"/>
              <a:t>Specify Changes</a:t>
            </a:r>
          </a:p>
          <a:p>
            <a:pPr lvl="1"/>
            <a:r>
              <a:rPr lang="en-US" dirty="0" smtClean="0"/>
              <a:t>Item Changes</a:t>
            </a:r>
          </a:p>
          <a:p>
            <a:pPr lvl="1"/>
            <a:r>
              <a:rPr lang="en-US" dirty="0" smtClean="0"/>
              <a:t>Product Structure Changes</a:t>
            </a:r>
          </a:p>
          <a:p>
            <a:pPr lvl="1"/>
            <a:r>
              <a:rPr lang="en-US" dirty="0" smtClean="0"/>
              <a:t>Routing Changes</a:t>
            </a:r>
          </a:p>
          <a:p>
            <a:pPr lvl="1"/>
            <a:r>
              <a:rPr lang="en-US" dirty="0" smtClean="0"/>
              <a:t>Item Spec Changes</a:t>
            </a:r>
          </a:p>
          <a:p>
            <a:pPr lvl="1"/>
            <a:r>
              <a:rPr lang="en-US" dirty="0" smtClean="0"/>
              <a:t>Formula Changes</a:t>
            </a:r>
          </a:p>
          <a:p>
            <a:pPr lvl="1"/>
            <a:r>
              <a:rPr lang="en-US" dirty="0" smtClean="0"/>
              <a:t>Process Changes</a:t>
            </a:r>
          </a:p>
          <a:p>
            <a:r>
              <a:rPr lang="en-US" dirty="0" smtClean="0"/>
              <a:t>Enter Trailer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PCO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2008-PCC-PRO-150</a:t>
            </a:r>
          </a:p>
        </p:txBody>
      </p:sp>
      <p:sp>
        <p:nvSpPr>
          <p:cNvPr id="394249" name="Line 9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2008-PCC-PRO-160</a:t>
            </a:r>
          </a:p>
        </p:txBody>
      </p:sp>
      <p:pic>
        <p:nvPicPr>
          <p:cNvPr id="1843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61792"/>
            <a:ext cx="7856537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4813" y="3809755"/>
            <a:ext cx="5334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190750" y="3263655"/>
            <a:ext cx="198438" cy="138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8439" name="AutoShape 7"/>
          <p:cNvCxnSpPr>
            <a:cxnSpLocks noChangeShapeType="1"/>
            <a:stCxn id="18438" idx="3"/>
          </p:cNvCxnSpPr>
          <p:nvPr/>
        </p:nvCxnSpPr>
        <p:spPr bwMode="auto">
          <a:xfrm>
            <a:off x="2389188" y="3333505"/>
            <a:ext cx="3222625" cy="476250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95272" name="Text Box 8"/>
          <p:cNvSpPr txBox="1">
            <a:spLocks noChangeArrowheads="1"/>
          </p:cNvSpPr>
          <p:nvPr/>
        </p:nvSpPr>
        <p:spPr bwMode="auto">
          <a:xfrm>
            <a:off x="6423025" y="2609605"/>
            <a:ext cx="1495076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Item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Changes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2008-PCC-PRO-170</a:t>
            </a:r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075575"/>
            <a:ext cx="78089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6293" name="Rectangle 5"/>
          <p:cNvSpPr>
            <a:spLocks noChangeArrowheads="1"/>
          </p:cNvSpPr>
          <p:nvPr/>
        </p:nvSpPr>
        <p:spPr bwMode="auto">
          <a:xfrm>
            <a:off x="820738" y="4990350"/>
            <a:ext cx="17526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Select Item Number</a:t>
            </a:r>
            <a:endParaRPr lang="en-US" sz="2000" b="1">
              <a:latin typeface="+mj-lt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979488" y="2656725"/>
            <a:ext cx="484187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9463" name="AutoShape 7"/>
          <p:cNvCxnSpPr>
            <a:cxnSpLocks noChangeShapeType="1"/>
            <a:stCxn id="396293" idx="1"/>
            <a:endCxn id="19462" idx="1"/>
          </p:cNvCxnSpPr>
          <p:nvPr/>
        </p:nvCxnSpPr>
        <p:spPr bwMode="auto">
          <a:xfrm rot="10800000" flipH="1">
            <a:off x="820738" y="2729750"/>
            <a:ext cx="158750" cy="2617788"/>
          </a:xfrm>
          <a:prstGeom prst="bentConnector3">
            <a:avLst>
              <a:gd name="adj1" fmla="val -144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96296" name="Rectangle 8"/>
          <p:cNvSpPr>
            <a:spLocks noChangeArrowheads="1"/>
          </p:cNvSpPr>
          <p:nvPr/>
        </p:nvSpPr>
        <p:spPr bwMode="auto">
          <a:xfrm>
            <a:off x="6372225" y="2269375"/>
            <a:ext cx="1905000" cy="13239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Opens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Item Data Maintenance Information</a:t>
            </a:r>
            <a:endParaRPr lang="en-US" sz="2000" b="1">
              <a:latin typeface="+mj-lt"/>
            </a:endParaRP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731838" y="3772738"/>
            <a:ext cx="7278687" cy="822325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9466" name="AutoShape 10"/>
          <p:cNvCxnSpPr>
            <a:cxnSpLocks noChangeShapeType="1"/>
            <a:stCxn id="396296" idx="3"/>
            <a:endCxn id="19465" idx="3"/>
          </p:cNvCxnSpPr>
          <p:nvPr/>
        </p:nvCxnSpPr>
        <p:spPr bwMode="auto">
          <a:xfrm flipH="1">
            <a:off x="8024813" y="2931363"/>
            <a:ext cx="252412" cy="1252537"/>
          </a:xfrm>
          <a:prstGeom prst="bentConnector3">
            <a:avLst>
              <a:gd name="adj1" fmla="val -9056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96299" name="Text Box 11"/>
          <p:cNvSpPr txBox="1">
            <a:spLocks noChangeArrowheads="1"/>
          </p:cNvSpPr>
          <p:nvPr/>
        </p:nvSpPr>
        <p:spPr bwMode="auto">
          <a:xfrm>
            <a:off x="3798278" y="1764550"/>
            <a:ext cx="1407136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Item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Changes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2008-PCC-PRO-180</a:t>
            </a:r>
          </a:p>
        </p:txBody>
      </p:sp>
      <p:pic>
        <p:nvPicPr>
          <p:cNvPr id="204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61792"/>
            <a:ext cx="7856537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SD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2375" y="2383657"/>
            <a:ext cx="35337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8788" y="3785419"/>
            <a:ext cx="53244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2386013" y="3450457"/>
            <a:ext cx="228600" cy="128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0488" name="AutoShape 8"/>
          <p:cNvCxnSpPr>
            <a:cxnSpLocks noChangeShapeType="1"/>
            <a:stCxn id="20487" idx="3"/>
          </p:cNvCxnSpPr>
          <p:nvPr/>
        </p:nvCxnSpPr>
        <p:spPr bwMode="auto">
          <a:xfrm>
            <a:off x="2614613" y="3515544"/>
            <a:ext cx="3046412" cy="26987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97321" name="Text Box 9"/>
          <p:cNvSpPr txBox="1">
            <a:spLocks noChangeArrowheads="1"/>
          </p:cNvSpPr>
          <p:nvPr/>
        </p:nvSpPr>
        <p:spPr bwMode="auto">
          <a:xfrm>
            <a:off x="6326188" y="2453507"/>
            <a:ext cx="1481381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Product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Structure Changes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2008-PCC-PRO-190</a:t>
            </a:r>
          </a:p>
        </p:txBody>
      </p:sp>
      <p:pic>
        <p:nvPicPr>
          <p:cNvPr id="21507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3" y="1072868"/>
            <a:ext cx="7029450" cy="434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3888" y="1903130"/>
            <a:ext cx="70485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8343" name="Rectangle 7"/>
          <p:cNvSpPr>
            <a:spLocks noChangeArrowheads="1"/>
          </p:cNvSpPr>
          <p:nvPr/>
        </p:nvSpPr>
        <p:spPr bwMode="auto">
          <a:xfrm>
            <a:off x="276225" y="4060613"/>
            <a:ext cx="1911350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Enter to Select</a:t>
            </a:r>
            <a:endParaRPr lang="en-US" sz="2000" b="1">
              <a:latin typeface="+mj-lt"/>
            </a:endParaRPr>
          </a:p>
        </p:txBody>
      </p:sp>
      <p:sp>
        <p:nvSpPr>
          <p:cNvPr id="21511" name="Rectangle 8"/>
          <p:cNvSpPr>
            <a:spLocks noChangeArrowheads="1"/>
          </p:cNvSpPr>
          <p:nvPr/>
        </p:nvSpPr>
        <p:spPr bwMode="auto">
          <a:xfrm>
            <a:off x="1901825" y="5173380"/>
            <a:ext cx="265113" cy="192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1512" name="AutoShape 9"/>
          <p:cNvCxnSpPr>
            <a:cxnSpLocks noChangeShapeType="1"/>
            <a:stCxn id="398343" idx="2"/>
            <a:endCxn id="21511" idx="1"/>
          </p:cNvCxnSpPr>
          <p:nvPr/>
        </p:nvCxnSpPr>
        <p:spPr bwMode="auto">
          <a:xfrm rot="16200000" flipH="1">
            <a:off x="1316400" y="4683998"/>
            <a:ext cx="500925" cy="66992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98346" name="Rectangle 10"/>
          <p:cNvSpPr>
            <a:spLocks noChangeArrowheads="1"/>
          </p:cNvSpPr>
          <p:nvPr/>
        </p:nvSpPr>
        <p:spPr bwMode="auto">
          <a:xfrm>
            <a:off x="5210175" y="972925"/>
            <a:ext cx="1752600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Select Parent</a:t>
            </a:r>
            <a:endParaRPr lang="en-US" sz="2000" b="1">
              <a:latin typeface="+mj-lt"/>
            </a:endParaRPr>
          </a:p>
        </p:txBody>
      </p:sp>
      <p:sp>
        <p:nvSpPr>
          <p:cNvPr id="21514" name="Rectangle 11"/>
          <p:cNvSpPr>
            <a:spLocks noChangeArrowheads="1"/>
          </p:cNvSpPr>
          <p:nvPr/>
        </p:nvSpPr>
        <p:spPr bwMode="auto">
          <a:xfrm>
            <a:off x="219075" y="2642905"/>
            <a:ext cx="476250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1515" name="AutoShape 12"/>
          <p:cNvCxnSpPr>
            <a:cxnSpLocks noChangeShapeType="1"/>
            <a:stCxn id="398346" idx="1"/>
            <a:endCxn id="21514" idx="3"/>
          </p:cNvCxnSpPr>
          <p:nvPr/>
        </p:nvCxnSpPr>
        <p:spPr bwMode="auto">
          <a:xfrm rot="10800000" flipV="1">
            <a:off x="695325" y="1326867"/>
            <a:ext cx="4514850" cy="139382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98352" name="Rectangle 16"/>
          <p:cNvSpPr>
            <a:spLocks noChangeArrowheads="1"/>
          </p:cNvSpPr>
          <p:nvPr/>
        </p:nvSpPr>
        <p:spPr bwMode="auto">
          <a:xfrm>
            <a:off x="6403975" y="2742918"/>
            <a:ext cx="1905000" cy="13239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Copy Original 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Structure to 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Indicate PCO 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Changes</a:t>
            </a:r>
            <a:endParaRPr lang="en-US" sz="2000" b="1">
              <a:latin typeface="+mj-lt"/>
            </a:endParaRPr>
          </a:p>
        </p:txBody>
      </p:sp>
      <p:sp>
        <p:nvSpPr>
          <p:cNvPr id="398353" name="Text Box 17"/>
          <p:cNvSpPr txBox="1">
            <a:spLocks noChangeArrowheads="1"/>
          </p:cNvSpPr>
          <p:nvPr/>
        </p:nvSpPr>
        <p:spPr bwMode="auto">
          <a:xfrm>
            <a:off x="7450138" y="785530"/>
            <a:ext cx="1412508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Product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Structure Changes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Review/Print PCO *</a:t>
            </a:r>
          </a:p>
          <a:p>
            <a:r>
              <a:rPr lang="en-US" dirty="0" smtClean="0"/>
              <a:t>Route PCO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Release and Distribution</a:t>
            </a:r>
          </a:p>
          <a:p>
            <a:r>
              <a:rPr lang="en-US" dirty="0" smtClean="0"/>
              <a:t>Incorporate PCO</a:t>
            </a:r>
          </a:p>
          <a:p>
            <a:r>
              <a:rPr lang="en-US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Orders Process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2008-PCC-PRO-020</a:t>
            </a:r>
          </a:p>
        </p:txBody>
      </p:sp>
      <p:sp>
        <p:nvSpPr>
          <p:cNvPr id="380933" name="Line 5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2008-PCC-PRO-200</a:t>
            </a:r>
          </a:p>
        </p:txBody>
      </p:sp>
      <p:pic>
        <p:nvPicPr>
          <p:cNvPr id="22532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808968"/>
            <a:ext cx="7065962" cy="435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6388" y="2013487"/>
            <a:ext cx="7065962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67" name="Rectangle 7"/>
          <p:cNvSpPr>
            <a:spLocks noChangeArrowheads="1"/>
          </p:cNvSpPr>
          <p:nvPr/>
        </p:nvSpPr>
        <p:spPr bwMode="auto">
          <a:xfrm>
            <a:off x="3967163" y="1288463"/>
            <a:ext cx="2457450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Select Component</a:t>
            </a:r>
            <a:endParaRPr lang="en-US" sz="2000" b="1">
              <a:latin typeface="+mj-lt"/>
            </a:endParaRPr>
          </a:p>
        </p:txBody>
      </p:sp>
      <p:sp>
        <p:nvSpPr>
          <p:cNvPr id="22535" name="Rectangle 8"/>
          <p:cNvSpPr>
            <a:spLocks noChangeArrowheads="1"/>
          </p:cNvSpPr>
          <p:nvPr/>
        </p:nvSpPr>
        <p:spPr bwMode="auto">
          <a:xfrm>
            <a:off x="401638" y="2364718"/>
            <a:ext cx="412750" cy="2016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2536" name="AutoShape 9"/>
          <p:cNvCxnSpPr>
            <a:cxnSpLocks noChangeShapeType="1"/>
            <a:stCxn id="399367" idx="1"/>
            <a:endCxn id="22535" idx="3"/>
          </p:cNvCxnSpPr>
          <p:nvPr/>
        </p:nvCxnSpPr>
        <p:spPr bwMode="auto">
          <a:xfrm rot="10800000" flipV="1">
            <a:off x="814389" y="1642406"/>
            <a:ext cx="3152775" cy="82311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99370" name="Rectangle 10"/>
          <p:cNvSpPr>
            <a:spLocks noChangeArrowheads="1"/>
          </p:cNvSpPr>
          <p:nvPr/>
        </p:nvSpPr>
        <p:spPr bwMode="auto">
          <a:xfrm>
            <a:off x="6199833" y="2972899"/>
            <a:ext cx="2248842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Useful to Make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Same Change in Several Bills</a:t>
            </a:r>
            <a:endParaRPr lang="en-US" sz="2000" b="1">
              <a:latin typeface="+mj-lt"/>
            </a:endParaRPr>
          </a:p>
        </p:txBody>
      </p:sp>
      <p:sp>
        <p:nvSpPr>
          <p:cNvPr id="399371" name="Text Box 11"/>
          <p:cNvSpPr txBox="1">
            <a:spLocks noChangeArrowheads="1"/>
          </p:cNvSpPr>
          <p:nvPr/>
        </p:nvSpPr>
        <p:spPr bwMode="auto">
          <a:xfrm>
            <a:off x="7496071" y="943905"/>
            <a:ext cx="1420918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Product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Structure Changes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PCO Maintenance Body Changes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2008-PCC-PRO-210</a:t>
            </a:r>
          </a:p>
        </p:txBody>
      </p:sp>
      <p:pic>
        <p:nvPicPr>
          <p:cNvPr id="2355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87697"/>
            <a:ext cx="78184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0389" name="Rectangle 5"/>
          <p:cNvSpPr>
            <a:spLocks noChangeArrowheads="1"/>
          </p:cNvSpPr>
          <p:nvPr/>
        </p:nvSpPr>
        <p:spPr bwMode="auto">
          <a:xfrm>
            <a:off x="2668964" y="4991359"/>
            <a:ext cx="1202573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A, D, J,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X, P, or O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877888" y="4342072"/>
            <a:ext cx="1023937" cy="219075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3559" name="AutoShape 7"/>
          <p:cNvCxnSpPr>
            <a:cxnSpLocks noChangeShapeType="1"/>
            <a:stCxn id="400389" idx="1"/>
            <a:endCxn id="23558" idx="3"/>
          </p:cNvCxnSpPr>
          <p:nvPr/>
        </p:nvCxnSpPr>
        <p:spPr bwMode="auto">
          <a:xfrm rot="10800000">
            <a:off x="1901826" y="4451611"/>
            <a:ext cx="767139" cy="86291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00392" name="Rectangle 8"/>
          <p:cNvSpPr>
            <a:spLocks noChangeArrowheads="1"/>
          </p:cNvSpPr>
          <p:nvPr/>
        </p:nvSpPr>
        <p:spPr bwMode="auto">
          <a:xfrm>
            <a:off x="6253163" y="3200828"/>
            <a:ext cx="1866900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Change Items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in the Bill</a:t>
            </a:r>
            <a:endParaRPr lang="en-US" sz="2000" b="1">
              <a:latin typeface="+mj-lt"/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722313" y="2613284"/>
            <a:ext cx="3117850" cy="393700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3562" name="AutoShape 10"/>
          <p:cNvCxnSpPr>
            <a:cxnSpLocks noChangeShapeType="1"/>
            <a:stCxn id="400392" idx="0"/>
            <a:endCxn id="23561" idx="0"/>
          </p:cNvCxnSpPr>
          <p:nvPr/>
        </p:nvCxnSpPr>
        <p:spPr bwMode="auto">
          <a:xfrm rot="16200000" flipV="1">
            <a:off x="4440154" y="454368"/>
            <a:ext cx="587544" cy="4905375"/>
          </a:xfrm>
          <a:prstGeom prst="bentConnector3">
            <a:avLst>
              <a:gd name="adj1" fmla="val 138908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00395" name="Text Box 11"/>
          <p:cNvSpPr txBox="1">
            <a:spLocks noChangeArrowheads="1"/>
          </p:cNvSpPr>
          <p:nvPr/>
        </p:nvSpPr>
        <p:spPr bwMode="auto">
          <a:xfrm>
            <a:off x="7064000" y="1175009"/>
            <a:ext cx="1467059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Product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Structure Changes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2008-PCC-PRO-220</a:t>
            </a:r>
          </a:p>
        </p:txBody>
      </p:sp>
      <p:pic>
        <p:nvPicPr>
          <p:cNvPr id="2458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98268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1413" name="Rectangle 5"/>
          <p:cNvSpPr>
            <a:spLocks noChangeArrowheads="1"/>
          </p:cNvSpPr>
          <p:nvPr/>
        </p:nvSpPr>
        <p:spPr bwMode="auto">
          <a:xfrm>
            <a:off x="5792787" y="2315949"/>
            <a:ext cx="2416715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Previously selected for PCO</a:t>
            </a:r>
            <a:endParaRPr lang="en-US" sz="2000" b="1">
              <a:latin typeface="+mj-lt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777875" y="2049180"/>
            <a:ext cx="3089275" cy="246063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4583" name="AutoShape 7"/>
          <p:cNvCxnSpPr>
            <a:cxnSpLocks noChangeShapeType="1"/>
            <a:stCxn id="401413" idx="1"/>
            <a:endCxn id="24582" idx="3"/>
          </p:cNvCxnSpPr>
          <p:nvPr/>
        </p:nvCxnSpPr>
        <p:spPr bwMode="auto">
          <a:xfrm rot="10800000">
            <a:off x="3867151" y="2172212"/>
            <a:ext cx="1925637" cy="49768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658813" y="4727293"/>
            <a:ext cx="1425575" cy="284162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01417" name="Rectangle 9"/>
          <p:cNvSpPr>
            <a:spLocks noChangeArrowheads="1"/>
          </p:cNvSpPr>
          <p:nvPr/>
        </p:nvSpPr>
        <p:spPr bwMode="auto">
          <a:xfrm>
            <a:off x="4079875" y="3431893"/>
            <a:ext cx="2209800" cy="13239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Replacement 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Component 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22-300 Universal Power Cord</a:t>
            </a:r>
            <a:endParaRPr lang="en-US" sz="2000" b="1">
              <a:latin typeface="+mj-lt"/>
            </a:endParaRPr>
          </a:p>
        </p:txBody>
      </p:sp>
      <p:cxnSp>
        <p:nvCxnSpPr>
          <p:cNvPr id="24586" name="AutoShape 10"/>
          <p:cNvCxnSpPr>
            <a:cxnSpLocks noChangeShapeType="1"/>
            <a:stCxn id="401417" idx="1"/>
            <a:endCxn id="24584" idx="3"/>
          </p:cNvCxnSpPr>
          <p:nvPr/>
        </p:nvCxnSpPr>
        <p:spPr bwMode="auto">
          <a:xfrm rot="10800000" flipV="1">
            <a:off x="2098675" y="4093880"/>
            <a:ext cx="1981200" cy="776288"/>
          </a:xfrm>
          <a:prstGeom prst="bentConnector3">
            <a:avLst>
              <a:gd name="adj1" fmla="val 7106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2008-PCC-PRO-230</a:t>
            </a:r>
          </a:p>
        </p:txBody>
      </p:sp>
      <p:pic>
        <p:nvPicPr>
          <p:cNvPr id="2560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1001504"/>
            <a:ext cx="7856537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RD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2688" y="2323892"/>
            <a:ext cx="35433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4175" y="4247942"/>
            <a:ext cx="53244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1235075" y="3536742"/>
            <a:ext cx="1279525" cy="211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5608" name="AutoShape 8"/>
          <p:cNvCxnSpPr>
            <a:cxnSpLocks noChangeShapeType="1"/>
            <a:stCxn id="25607" idx="3"/>
          </p:cNvCxnSpPr>
          <p:nvPr/>
        </p:nvCxnSpPr>
        <p:spPr bwMode="auto">
          <a:xfrm>
            <a:off x="2514600" y="3643104"/>
            <a:ext cx="3071813" cy="604838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02441" name="Text Box 9"/>
          <p:cNvSpPr txBox="1">
            <a:spLocks noChangeArrowheads="1"/>
          </p:cNvSpPr>
          <p:nvPr/>
        </p:nvSpPr>
        <p:spPr bwMode="auto">
          <a:xfrm>
            <a:off x="6521450" y="2227054"/>
            <a:ext cx="1604963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Routing Changes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2008-PCC-PRO-240</a:t>
            </a:r>
          </a:p>
        </p:txBody>
      </p:sp>
      <p:pic>
        <p:nvPicPr>
          <p:cNvPr id="2662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66610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3461" name="Rectangle 5"/>
          <p:cNvSpPr>
            <a:spLocks noChangeArrowheads="1"/>
          </p:cNvSpPr>
          <p:nvPr/>
        </p:nvSpPr>
        <p:spPr bwMode="auto">
          <a:xfrm>
            <a:off x="5486400" y="2876628"/>
            <a:ext cx="1916113" cy="13234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Copy Original Routing to Modify in PCO</a:t>
            </a:r>
            <a:endParaRPr lang="en-US" sz="2000" b="1">
              <a:latin typeface="+mj-lt"/>
            </a:endParaRP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1206500" y="1861948"/>
            <a:ext cx="522288" cy="2016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6631" name="AutoShape 7"/>
          <p:cNvCxnSpPr>
            <a:cxnSpLocks noChangeShapeType="1"/>
            <a:stCxn id="403461" idx="1"/>
            <a:endCxn id="26630" idx="3"/>
          </p:cNvCxnSpPr>
          <p:nvPr/>
        </p:nvCxnSpPr>
        <p:spPr bwMode="auto">
          <a:xfrm rot="10800000">
            <a:off x="1728788" y="1962754"/>
            <a:ext cx="3757612" cy="157559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03464" name="Rectangle 8"/>
          <p:cNvSpPr>
            <a:spLocks noChangeArrowheads="1"/>
          </p:cNvSpPr>
          <p:nvPr/>
        </p:nvSpPr>
        <p:spPr bwMode="auto">
          <a:xfrm>
            <a:off x="3087688" y="4122618"/>
            <a:ext cx="1911350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Enter to Select</a:t>
            </a:r>
            <a:endParaRPr lang="en-US" sz="2000" b="1">
              <a:latin typeface="+mj-lt"/>
            </a:endParaRPr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704850" y="3771710"/>
            <a:ext cx="236538" cy="165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6634" name="AutoShape 10"/>
          <p:cNvCxnSpPr>
            <a:cxnSpLocks noChangeShapeType="1"/>
            <a:stCxn id="403464" idx="1"/>
            <a:endCxn id="26633" idx="2"/>
          </p:cNvCxnSpPr>
          <p:nvPr/>
        </p:nvCxnSpPr>
        <p:spPr bwMode="auto">
          <a:xfrm rot="10800000">
            <a:off x="823120" y="3936811"/>
            <a:ext cx="2264569" cy="539751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03467" name="Text Box 11"/>
          <p:cNvSpPr txBox="1">
            <a:spLocks noChangeArrowheads="1"/>
          </p:cNvSpPr>
          <p:nvPr/>
        </p:nvSpPr>
        <p:spPr bwMode="auto">
          <a:xfrm>
            <a:off x="6521450" y="1768285"/>
            <a:ext cx="1604963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Routing Changes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2008-PCC-PRO-250</a:t>
            </a:r>
          </a:p>
        </p:txBody>
      </p:sp>
      <p:pic>
        <p:nvPicPr>
          <p:cNvPr id="2765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84559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4485" name="Rectangle 5"/>
          <p:cNvSpPr>
            <a:spLocks noChangeArrowheads="1"/>
          </p:cNvSpPr>
          <p:nvPr/>
        </p:nvSpPr>
        <p:spPr bwMode="auto">
          <a:xfrm>
            <a:off x="6473825" y="2613321"/>
            <a:ext cx="1752600" cy="1019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Change Operations in Routing</a:t>
            </a:r>
            <a:endParaRPr lang="en-US" sz="2000" b="1">
              <a:latin typeface="+mj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PCO Maintenance Body Changes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2008-PCC-PRO-260</a:t>
            </a:r>
          </a:p>
        </p:txBody>
      </p:sp>
      <p:pic>
        <p:nvPicPr>
          <p:cNvPr id="2867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062838"/>
            <a:ext cx="780891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5509" name="Rectangle 5"/>
          <p:cNvSpPr>
            <a:spLocks noChangeArrowheads="1"/>
          </p:cNvSpPr>
          <p:nvPr/>
        </p:nvSpPr>
        <p:spPr bwMode="auto">
          <a:xfrm>
            <a:off x="6438900" y="1896276"/>
            <a:ext cx="1752600" cy="1019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Routing</a:t>
            </a:r>
            <a:br>
              <a:rPr lang="en-US" sz="2000">
                <a:latin typeface="+mj-lt"/>
              </a:rPr>
            </a:br>
            <a:r>
              <a:rPr lang="en-US" sz="2000">
                <a:latin typeface="+mj-lt"/>
              </a:rPr>
              <a:t>Rate Based Changes</a:t>
            </a:r>
            <a:endParaRPr lang="en-US" sz="2000" b="1">
              <a:latin typeface="+mj-l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2008-PCC-PRO-270</a:t>
            </a:r>
          </a:p>
        </p:txBody>
      </p:sp>
      <p:pic>
        <p:nvPicPr>
          <p:cNvPr id="2970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1039604"/>
            <a:ext cx="7856537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IS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4913" y="2357229"/>
            <a:ext cx="35337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7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4350" y="2944604"/>
            <a:ext cx="53340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Rectangle 8"/>
          <p:cNvSpPr>
            <a:spLocks noChangeArrowheads="1"/>
          </p:cNvSpPr>
          <p:nvPr/>
        </p:nvSpPr>
        <p:spPr bwMode="auto">
          <a:xfrm>
            <a:off x="2468563" y="4160629"/>
            <a:ext cx="265112" cy="192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9704" name="AutoShape 9"/>
          <p:cNvCxnSpPr>
            <a:cxnSpLocks noChangeShapeType="1"/>
            <a:stCxn id="29703" idx="3"/>
          </p:cNvCxnSpPr>
          <p:nvPr/>
        </p:nvCxnSpPr>
        <p:spPr bwMode="auto">
          <a:xfrm flipV="1">
            <a:off x="2733675" y="3463717"/>
            <a:ext cx="320675" cy="793750"/>
          </a:xfrm>
          <a:prstGeom prst="bentConnector3">
            <a:avLst>
              <a:gd name="adj1" fmla="val 4950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06538" name="Rectangle 10"/>
          <p:cNvSpPr>
            <a:spLocks noChangeArrowheads="1"/>
          </p:cNvSpPr>
          <p:nvPr/>
        </p:nvSpPr>
        <p:spPr bwMode="auto">
          <a:xfrm>
            <a:off x="6438900" y="2073067"/>
            <a:ext cx="17526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8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Item Spec Changes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Body Changes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2008-PCC-PRO-280</a:t>
            </a:r>
          </a:p>
        </p:txBody>
      </p:sp>
      <p:pic>
        <p:nvPicPr>
          <p:cNvPr id="3072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77649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7557" name="Rectangle 5"/>
          <p:cNvSpPr>
            <a:spLocks noChangeArrowheads="1"/>
          </p:cNvSpPr>
          <p:nvPr/>
        </p:nvSpPr>
        <p:spPr bwMode="auto">
          <a:xfrm>
            <a:off x="6053138" y="3763867"/>
            <a:ext cx="2130425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Copy Original to Modify in PCO</a:t>
            </a:r>
            <a:endParaRPr lang="en-US" sz="2000" b="1">
              <a:latin typeface="+mj-l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2008-PCC-PRO-290</a:t>
            </a:r>
          </a:p>
        </p:txBody>
      </p:sp>
      <p:pic>
        <p:nvPicPr>
          <p:cNvPr id="3174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097745"/>
            <a:ext cx="78089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8583" name="Rectangle 7"/>
          <p:cNvSpPr>
            <a:spLocks noChangeArrowheads="1"/>
          </p:cNvSpPr>
          <p:nvPr/>
        </p:nvSpPr>
        <p:spPr bwMode="auto">
          <a:xfrm>
            <a:off x="5840413" y="2096352"/>
            <a:ext cx="2438400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Selected Item Spec</a:t>
            </a:r>
            <a:endParaRPr lang="en-US" sz="2000" b="1">
              <a:latin typeface="+mj-lt"/>
            </a:endParaRPr>
          </a:p>
        </p:txBody>
      </p:sp>
      <p:sp>
        <p:nvSpPr>
          <p:cNvPr id="31750" name="Rectangle 9"/>
          <p:cNvSpPr>
            <a:spLocks noChangeArrowheads="1"/>
          </p:cNvSpPr>
          <p:nvPr/>
        </p:nvSpPr>
        <p:spPr bwMode="auto">
          <a:xfrm>
            <a:off x="749300" y="2615395"/>
            <a:ext cx="4379913" cy="839787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1751" name="AutoShape 10"/>
          <p:cNvCxnSpPr>
            <a:cxnSpLocks noChangeShapeType="1"/>
            <a:stCxn id="408583" idx="1"/>
            <a:endCxn id="31750" idx="3"/>
          </p:cNvCxnSpPr>
          <p:nvPr/>
        </p:nvCxnSpPr>
        <p:spPr bwMode="auto">
          <a:xfrm rot="10800000" flipV="1">
            <a:off x="5129213" y="2450295"/>
            <a:ext cx="711200" cy="58499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1752" name="Rectangle 11"/>
          <p:cNvSpPr>
            <a:spLocks noChangeArrowheads="1"/>
          </p:cNvSpPr>
          <p:nvPr/>
        </p:nvSpPr>
        <p:spPr bwMode="auto">
          <a:xfrm>
            <a:off x="731838" y="3766332"/>
            <a:ext cx="1381125" cy="1636713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08588" name="Rectangle 12"/>
          <p:cNvSpPr>
            <a:spLocks noChangeArrowheads="1"/>
          </p:cNvSpPr>
          <p:nvPr/>
        </p:nvSpPr>
        <p:spPr bwMode="auto">
          <a:xfrm>
            <a:off x="3438525" y="4669620"/>
            <a:ext cx="17526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Change Quality Tests</a:t>
            </a:r>
            <a:endParaRPr lang="en-US" sz="2000" b="1">
              <a:latin typeface="+mj-lt"/>
            </a:endParaRPr>
          </a:p>
        </p:txBody>
      </p:sp>
      <p:cxnSp>
        <p:nvCxnSpPr>
          <p:cNvPr id="31754" name="AutoShape 13"/>
          <p:cNvCxnSpPr>
            <a:cxnSpLocks noChangeShapeType="1"/>
            <a:stCxn id="408588" idx="1"/>
            <a:endCxn id="31752" idx="3"/>
          </p:cNvCxnSpPr>
          <p:nvPr/>
        </p:nvCxnSpPr>
        <p:spPr bwMode="auto">
          <a:xfrm rot="10800000">
            <a:off x="2127250" y="4585482"/>
            <a:ext cx="1311275" cy="441325"/>
          </a:xfrm>
          <a:prstGeom prst="bentConnector3">
            <a:avLst>
              <a:gd name="adj1" fmla="val 50486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08590" name="Rectangle 14"/>
          <p:cNvSpPr>
            <a:spLocks noChangeArrowheads="1"/>
          </p:cNvSpPr>
          <p:nvPr/>
        </p:nvSpPr>
        <p:spPr bwMode="auto">
          <a:xfrm>
            <a:off x="6191250" y="3364695"/>
            <a:ext cx="17526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Item Spec Changes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Product Change Order Includes</a:t>
            </a:r>
          </a:p>
          <a:p>
            <a:pPr lvl="1" eaLnBrk="1" hangingPunct="1"/>
            <a:r>
              <a:rPr lang="en-US" smtClean="0"/>
              <a:t>PCO Number</a:t>
            </a:r>
          </a:p>
          <a:p>
            <a:pPr lvl="1" eaLnBrk="1" hangingPunct="1"/>
            <a:r>
              <a:rPr lang="en-US" smtClean="0"/>
              <a:t>Who will process the PCO</a:t>
            </a:r>
          </a:p>
          <a:p>
            <a:pPr lvl="1" eaLnBrk="1" hangingPunct="1"/>
            <a:r>
              <a:rPr lang="en-US" smtClean="0"/>
              <a:t>Tracking methods for controlling the release of this information</a:t>
            </a:r>
          </a:p>
          <a:p>
            <a:pPr eaLnBrk="1" hangingPunct="1"/>
            <a:endParaRPr lang="en-US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PCO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2008-PCC-PRO-030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2008-PCC-PRO-300</a:t>
            </a:r>
          </a:p>
        </p:txBody>
      </p:sp>
      <p:pic>
        <p:nvPicPr>
          <p:cNvPr id="3277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1079796"/>
            <a:ext cx="7856537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 descr="FD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8725" y="2410121"/>
            <a:ext cx="35433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4025" y="4153196"/>
            <a:ext cx="533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Rectangle 8"/>
          <p:cNvSpPr>
            <a:spLocks noChangeArrowheads="1"/>
          </p:cNvSpPr>
          <p:nvPr/>
        </p:nvSpPr>
        <p:spPr bwMode="auto">
          <a:xfrm>
            <a:off x="2185988" y="3834109"/>
            <a:ext cx="365125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2776" name="AutoShape 9"/>
          <p:cNvCxnSpPr>
            <a:cxnSpLocks noChangeShapeType="1"/>
            <a:stCxn id="32775" idx="3"/>
          </p:cNvCxnSpPr>
          <p:nvPr/>
        </p:nvCxnSpPr>
        <p:spPr bwMode="auto">
          <a:xfrm>
            <a:off x="2551113" y="3911896"/>
            <a:ext cx="442912" cy="955675"/>
          </a:xfrm>
          <a:prstGeom prst="bentConnector3">
            <a:avLst>
              <a:gd name="adj1" fmla="val 4981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10634" name="Rectangle 10"/>
          <p:cNvSpPr>
            <a:spLocks noChangeArrowheads="1"/>
          </p:cNvSpPr>
          <p:nvPr/>
        </p:nvSpPr>
        <p:spPr bwMode="auto">
          <a:xfrm>
            <a:off x="6191250" y="2589509"/>
            <a:ext cx="17526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Formula Changes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2008-PCC-PRO-310</a:t>
            </a:r>
          </a:p>
        </p:txBody>
      </p:sp>
      <p:pic>
        <p:nvPicPr>
          <p:cNvPr id="3379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32694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653" name="Rectangle 5"/>
          <p:cNvSpPr>
            <a:spLocks noChangeArrowheads="1"/>
          </p:cNvSpPr>
          <p:nvPr/>
        </p:nvSpPr>
        <p:spPr bwMode="auto">
          <a:xfrm>
            <a:off x="6832879" y="1917001"/>
            <a:ext cx="2082521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Copy Records into PCO</a:t>
            </a:r>
            <a:endParaRPr lang="en-US" sz="2000" b="1">
              <a:latin typeface="+mj-lt"/>
            </a:endParaRPr>
          </a:p>
        </p:txBody>
      </p:sp>
      <p:sp>
        <p:nvSpPr>
          <p:cNvPr id="411654" name="Rectangle 6"/>
          <p:cNvSpPr>
            <a:spLocks noChangeArrowheads="1"/>
          </p:cNvSpPr>
          <p:nvPr/>
        </p:nvSpPr>
        <p:spPr bwMode="auto">
          <a:xfrm>
            <a:off x="2660649" y="5161752"/>
            <a:ext cx="2162559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Enter to Select</a:t>
            </a:r>
            <a:endParaRPr lang="en-US" sz="2000" b="1">
              <a:latin typeface="+mj-lt"/>
            </a:endParaRP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685800" y="4537894"/>
            <a:ext cx="274638" cy="128588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3800" name="AutoShape 8"/>
          <p:cNvCxnSpPr>
            <a:cxnSpLocks noChangeShapeType="1"/>
            <a:stCxn id="411654" idx="1"/>
            <a:endCxn id="33799" idx="2"/>
          </p:cNvCxnSpPr>
          <p:nvPr/>
        </p:nvCxnSpPr>
        <p:spPr bwMode="auto">
          <a:xfrm rot="10800000">
            <a:off x="823119" y="4666483"/>
            <a:ext cx="1837530" cy="69532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2008-PCC-PRO-320</a:t>
            </a:r>
          </a:p>
        </p:txBody>
      </p:sp>
      <p:pic>
        <p:nvPicPr>
          <p:cNvPr id="3482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92982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677" name="Rectangle 5"/>
          <p:cNvSpPr>
            <a:spLocks noChangeArrowheads="1"/>
          </p:cNvSpPr>
          <p:nvPr/>
        </p:nvSpPr>
        <p:spPr bwMode="auto">
          <a:xfrm>
            <a:off x="5740400" y="4056845"/>
            <a:ext cx="2214563" cy="1019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Change Several Formulas based on Where Used</a:t>
            </a:r>
            <a:endParaRPr lang="en-US" sz="2000" b="1">
              <a:latin typeface="+mj-lt"/>
            </a:endParaRPr>
          </a:p>
        </p:txBody>
      </p:sp>
      <p:sp>
        <p:nvSpPr>
          <p:cNvPr id="412678" name="Rectangle 6"/>
          <p:cNvSpPr>
            <a:spLocks noChangeArrowheads="1"/>
          </p:cNvSpPr>
          <p:nvPr/>
        </p:nvSpPr>
        <p:spPr bwMode="auto">
          <a:xfrm>
            <a:off x="2108200" y="4693502"/>
            <a:ext cx="1911350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Enter to Select</a:t>
            </a:r>
            <a:endParaRPr lang="en-US" sz="2000" b="1">
              <a:latin typeface="+mj-lt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676275" y="3986995"/>
            <a:ext cx="284163" cy="173037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4824" name="AutoShape 8"/>
          <p:cNvCxnSpPr>
            <a:cxnSpLocks noChangeShapeType="1"/>
            <a:stCxn id="412678" idx="1"/>
            <a:endCxn id="34823" idx="2"/>
          </p:cNvCxnSpPr>
          <p:nvPr/>
        </p:nvCxnSpPr>
        <p:spPr bwMode="auto">
          <a:xfrm rot="10800000">
            <a:off x="818358" y="4160033"/>
            <a:ext cx="1289843" cy="887413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12681" name="Rectangle 9"/>
          <p:cNvSpPr>
            <a:spLocks noChangeArrowheads="1"/>
          </p:cNvSpPr>
          <p:nvPr/>
        </p:nvSpPr>
        <p:spPr bwMode="auto">
          <a:xfrm>
            <a:off x="6191250" y="2097870"/>
            <a:ext cx="17526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Formula Changes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2008-PCC-PRO-330</a:t>
            </a:r>
          </a:p>
        </p:txBody>
      </p:sp>
      <p:pic>
        <p:nvPicPr>
          <p:cNvPr id="3584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57553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701" name="Rectangle 5"/>
          <p:cNvSpPr>
            <a:spLocks noChangeArrowheads="1"/>
          </p:cNvSpPr>
          <p:nvPr/>
        </p:nvSpPr>
        <p:spPr bwMode="auto">
          <a:xfrm>
            <a:off x="6477000" y="4432260"/>
            <a:ext cx="2146300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Change Records in Formula</a:t>
            </a:r>
            <a:endParaRPr lang="en-US" sz="2000" b="1">
              <a:latin typeface="+mj-lt"/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777875" y="2594253"/>
            <a:ext cx="1390650" cy="411162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13703" name="Rectangle 7"/>
          <p:cNvSpPr>
            <a:spLocks noChangeArrowheads="1"/>
          </p:cNvSpPr>
          <p:nvPr/>
        </p:nvSpPr>
        <p:spPr bwMode="auto">
          <a:xfrm>
            <a:off x="6191250" y="2057678"/>
            <a:ext cx="17526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Formula Changes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2008-PCC-PRO-340</a:t>
            </a:r>
          </a:p>
        </p:txBody>
      </p:sp>
      <p:pic>
        <p:nvPicPr>
          <p:cNvPr id="3686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78172"/>
            <a:ext cx="782796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4725" name="Rectangle 5"/>
          <p:cNvSpPr>
            <a:spLocks noChangeArrowheads="1"/>
          </p:cNvSpPr>
          <p:nvPr/>
        </p:nvSpPr>
        <p:spPr bwMode="auto">
          <a:xfrm>
            <a:off x="6858000" y="2930784"/>
            <a:ext cx="18288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Replace Components</a:t>
            </a:r>
            <a:endParaRPr lang="en-US" sz="2000" b="1">
              <a:latin typeface="+mj-lt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695325" y="4680209"/>
            <a:ext cx="1865313" cy="284163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14727" name="Rectangle 7"/>
          <p:cNvSpPr>
            <a:spLocks noChangeArrowheads="1"/>
          </p:cNvSpPr>
          <p:nvPr/>
        </p:nvSpPr>
        <p:spPr bwMode="auto">
          <a:xfrm>
            <a:off x="3438525" y="3643572"/>
            <a:ext cx="1828800" cy="13239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Replace Component 90-4000 with 90-40010</a:t>
            </a:r>
            <a:endParaRPr lang="en-US" sz="2000" b="1">
              <a:latin typeface="+mj-lt"/>
            </a:endParaRPr>
          </a:p>
        </p:txBody>
      </p:sp>
      <p:cxnSp>
        <p:nvCxnSpPr>
          <p:cNvPr id="36872" name="AutoShape 9"/>
          <p:cNvCxnSpPr>
            <a:cxnSpLocks noChangeShapeType="1"/>
            <a:stCxn id="414727" idx="1"/>
            <a:endCxn id="36870" idx="0"/>
          </p:cNvCxnSpPr>
          <p:nvPr/>
        </p:nvCxnSpPr>
        <p:spPr bwMode="auto">
          <a:xfrm rot="10800000" flipV="1">
            <a:off x="1628775" y="4305559"/>
            <a:ext cx="1809750" cy="360363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2008-PCC-PRO-350</a:t>
            </a:r>
          </a:p>
        </p:txBody>
      </p:sp>
      <p:pic>
        <p:nvPicPr>
          <p:cNvPr id="3789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999412"/>
            <a:ext cx="7856537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PD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5388" y="2324975"/>
            <a:ext cx="35337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Rectangle 7"/>
          <p:cNvSpPr>
            <a:spLocks noChangeArrowheads="1"/>
          </p:cNvSpPr>
          <p:nvPr/>
        </p:nvSpPr>
        <p:spPr bwMode="auto">
          <a:xfrm>
            <a:off x="2286000" y="3926762"/>
            <a:ext cx="228600" cy="174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7895" name="AutoShape 8"/>
          <p:cNvCxnSpPr>
            <a:cxnSpLocks noChangeShapeType="1"/>
            <a:stCxn id="37894" idx="3"/>
          </p:cNvCxnSpPr>
          <p:nvPr/>
        </p:nvCxnSpPr>
        <p:spPr bwMode="auto">
          <a:xfrm>
            <a:off x="2514600" y="4014075"/>
            <a:ext cx="406400" cy="95408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pic>
        <p:nvPicPr>
          <p:cNvPr id="37896" name="Picture 9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47988" y="4456987"/>
            <a:ext cx="5334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5754" name="Rectangle 10"/>
          <p:cNvSpPr>
            <a:spLocks noChangeArrowheads="1"/>
          </p:cNvSpPr>
          <p:nvPr/>
        </p:nvSpPr>
        <p:spPr bwMode="auto">
          <a:xfrm>
            <a:off x="5953125" y="2866312"/>
            <a:ext cx="18288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Process Changes</a:t>
            </a:r>
            <a:endParaRPr lang="en-US" sz="2000" b="1">
              <a:latin typeface="+mj-lt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2008-PCC-PRO-360</a:t>
            </a:r>
          </a:p>
        </p:txBody>
      </p:sp>
      <p:pic>
        <p:nvPicPr>
          <p:cNvPr id="3891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13078"/>
            <a:ext cx="7799387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775" name="Rectangle 7"/>
          <p:cNvSpPr>
            <a:spLocks noChangeArrowheads="1"/>
          </p:cNvSpPr>
          <p:nvPr/>
        </p:nvSpPr>
        <p:spPr bwMode="auto">
          <a:xfrm>
            <a:off x="6276975" y="2250793"/>
            <a:ext cx="19050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Copy to PCO for Changes</a:t>
            </a:r>
            <a:endParaRPr lang="en-US" sz="2000" b="1">
              <a:latin typeface="+mj-lt"/>
            </a:endParaRPr>
          </a:p>
        </p:txBody>
      </p:sp>
      <p:sp>
        <p:nvSpPr>
          <p:cNvPr id="416776" name="Rectangle 8"/>
          <p:cNvSpPr>
            <a:spLocks noChangeArrowheads="1"/>
          </p:cNvSpPr>
          <p:nvPr/>
        </p:nvSpPr>
        <p:spPr bwMode="auto">
          <a:xfrm>
            <a:off x="2520949" y="4536763"/>
            <a:ext cx="2141485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Enter to Select</a:t>
            </a:r>
            <a:endParaRPr lang="en-US" sz="2000" b="1">
              <a:latin typeface="+mj-lt"/>
            </a:endParaRPr>
          </a:p>
        </p:txBody>
      </p:sp>
      <p:sp>
        <p:nvSpPr>
          <p:cNvPr id="38919" name="Rectangle 9"/>
          <p:cNvSpPr>
            <a:spLocks noChangeArrowheads="1"/>
          </p:cNvSpPr>
          <p:nvPr/>
        </p:nvSpPr>
        <p:spPr bwMode="auto">
          <a:xfrm>
            <a:off x="731838" y="3812893"/>
            <a:ext cx="209550" cy="16510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8920" name="AutoShape 10"/>
          <p:cNvCxnSpPr>
            <a:cxnSpLocks noChangeShapeType="1"/>
            <a:stCxn id="416776" idx="1"/>
            <a:endCxn id="38919" idx="2"/>
          </p:cNvCxnSpPr>
          <p:nvPr/>
        </p:nvCxnSpPr>
        <p:spPr bwMode="auto">
          <a:xfrm rot="10800000">
            <a:off x="836613" y="3977994"/>
            <a:ext cx="1684336" cy="75882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cs typeface="Tahoma" pitchFamily="34" charset="0"/>
              </a:rPr>
              <a:t>PCO Maintenance Body Changes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2008-PCC-PRO-370</a:t>
            </a:r>
          </a:p>
        </p:txBody>
      </p:sp>
      <p:pic>
        <p:nvPicPr>
          <p:cNvPr id="3994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62315"/>
            <a:ext cx="781843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7797" name="Rectangle 5"/>
          <p:cNvSpPr>
            <a:spLocks noChangeArrowheads="1"/>
          </p:cNvSpPr>
          <p:nvPr/>
        </p:nvSpPr>
        <p:spPr bwMode="auto">
          <a:xfrm>
            <a:off x="6181725" y="2433915"/>
            <a:ext cx="18288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Process Changes</a:t>
            </a:r>
            <a:endParaRPr lang="en-US" sz="2000" b="1">
              <a:latin typeface="+mj-lt"/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1746250" y="3370540"/>
            <a:ext cx="5916613" cy="1763713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17799" name="Rectangle 7"/>
          <p:cNvSpPr>
            <a:spLocks noChangeArrowheads="1"/>
          </p:cNvSpPr>
          <p:nvPr/>
        </p:nvSpPr>
        <p:spPr bwMode="auto">
          <a:xfrm>
            <a:off x="717550" y="5004078"/>
            <a:ext cx="1717675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Change Processes</a:t>
            </a:r>
            <a:endParaRPr lang="en-US" sz="2000" b="1">
              <a:latin typeface="+mj-lt"/>
            </a:endParaRPr>
          </a:p>
        </p:txBody>
      </p:sp>
      <p:cxnSp>
        <p:nvCxnSpPr>
          <p:cNvPr id="39944" name="AutoShape 9"/>
          <p:cNvCxnSpPr>
            <a:cxnSpLocks noChangeShapeType="1"/>
            <a:stCxn id="417799" idx="0"/>
            <a:endCxn id="39942" idx="1"/>
          </p:cNvCxnSpPr>
          <p:nvPr/>
        </p:nvCxnSpPr>
        <p:spPr bwMode="auto">
          <a:xfrm rot="16200000">
            <a:off x="1278732" y="4550846"/>
            <a:ext cx="750888" cy="15557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>
            <a:normAutofit/>
          </a:bodyPr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Enter Header</a:t>
            </a:r>
          </a:p>
          <a:p>
            <a:r>
              <a:rPr lang="en-US" dirty="0" smtClean="0"/>
              <a:t>Add Text</a:t>
            </a:r>
          </a:p>
          <a:p>
            <a:r>
              <a:rPr lang="en-US" dirty="0" smtClean="0"/>
              <a:t>Specify Changes</a:t>
            </a:r>
          </a:p>
          <a:p>
            <a:pPr lvl="1"/>
            <a:r>
              <a:rPr lang="en-US" dirty="0" smtClean="0"/>
              <a:t>Item Changes</a:t>
            </a:r>
          </a:p>
          <a:p>
            <a:pPr lvl="1"/>
            <a:r>
              <a:rPr lang="en-US" dirty="0" smtClean="0"/>
              <a:t>Product Structure Changes</a:t>
            </a:r>
          </a:p>
          <a:p>
            <a:pPr lvl="1"/>
            <a:r>
              <a:rPr lang="en-US" dirty="0" smtClean="0"/>
              <a:t>Routing Changes</a:t>
            </a:r>
          </a:p>
          <a:p>
            <a:pPr lvl="1"/>
            <a:r>
              <a:rPr lang="en-US" dirty="0" smtClean="0"/>
              <a:t>Item Spec Changes</a:t>
            </a:r>
          </a:p>
          <a:p>
            <a:pPr lvl="1"/>
            <a:r>
              <a:rPr lang="en-US" dirty="0" smtClean="0"/>
              <a:t>Formula Changes</a:t>
            </a:r>
          </a:p>
          <a:p>
            <a:pPr lvl="1"/>
            <a:r>
              <a:rPr lang="en-US" dirty="0" smtClean="0"/>
              <a:t>Process Changes</a:t>
            </a:r>
          </a:p>
          <a:p>
            <a:r>
              <a:rPr lang="en-US" b="1" dirty="0" smtClean="0"/>
              <a:t>Enter Trailer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09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PCO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2008-PCC-PRO-380</a:t>
            </a:r>
          </a:p>
        </p:txBody>
      </p:sp>
      <p:sp>
        <p:nvSpPr>
          <p:cNvPr id="418822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Trailer Maintenance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2008-PCC-PRO-390</a:t>
            </a:r>
          </a:p>
        </p:txBody>
      </p:sp>
      <p:pic>
        <p:nvPicPr>
          <p:cNvPr id="419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1039604"/>
            <a:ext cx="7856537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5" descr="T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9675" y="2388979"/>
            <a:ext cx="35433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Structure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2008-PCC-PRO-040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651" y="1617399"/>
            <a:ext cx="8467725" cy="36814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</p:pic>
      <p:sp>
        <p:nvSpPr>
          <p:cNvPr id="382981" name="Rectangle 5"/>
          <p:cNvSpPr>
            <a:spLocks noChangeArrowheads="1"/>
          </p:cNvSpPr>
          <p:nvPr/>
        </p:nvSpPr>
        <p:spPr bwMode="auto">
          <a:xfrm>
            <a:off x="3314700" y="1128449"/>
            <a:ext cx="2438400" cy="641350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dirty="0"/>
              <a:t>PCO</a:t>
            </a:r>
            <a:endParaRPr lang="en-US" sz="2200" dirty="0"/>
          </a:p>
        </p:txBody>
      </p:sp>
      <p:cxnSp>
        <p:nvCxnSpPr>
          <p:cNvPr id="6150" name="AutoShape 10"/>
          <p:cNvCxnSpPr>
            <a:cxnSpLocks noChangeShapeType="1"/>
            <a:stCxn id="382981" idx="2"/>
            <a:endCxn id="382987" idx="0"/>
          </p:cNvCxnSpPr>
          <p:nvPr/>
        </p:nvCxnSpPr>
        <p:spPr bwMode="auto">
          <a:xfrm rot="5400000">
            <a:off x="2773362" y="572824"/>
            <a:ext cx="549275" cy="29718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  <p:sp>
        <p:nvSpPr>
          <p:cNvPr id="382987" name="Rectangle 11"/>
          <p:cNvSpPr>
            <a:spLocks noChangeArrowheads="1"/>
          </p:cNvSpPr>
          <p:nvPr/>
        </p:nvSpPr>
        <p:spPr bwMode="auto">
          <a:xfrm>
            <a:off x="342900" y="2347649"/>
            <a:ext cx="2438400" cy="641350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/>
              <a:t>Header</a:t>
            </a:r>
            <a:endParaRPr lang="en-US" sz="2200"/>
          </a:p>
        </p:txBody>
      </p:sp>
      <p:cxnSp>
        <p:nvCxnSpPr>
          <p:cNvPr id="6152" name="AutoShape 13"/>
          <p:cNvCxnSpPr>
            <a:cxnSpLocks noChangeShapeType="1"/>
            <a:stCxn id="382981" idx="2"/>
            <a:endCxn id="382990" idx="0"/>
          </p:cNvCxnSpPr>
          <p:nvPr/>
        </p:nvCxnSpPr>
        <p:spPr bwMode="auto">
          <a:xfrm>
            <a:off x="4533900" y="1784086"/>
            <a:ext cx="0" cy="549275"/>
          </a:xfrm>
          <a:prstGeom prst="straightConnector1">
            <a:avLst/>
          </a:prstGeom>
          <a:noFill/>
          <a:ln w="38100">
            <a:solidFill>
              <a:srgbClr val="5A87C6"/>
            </a:solidFill>
            <a:round/>
            <a:headEnd/>
            <a:tailEnd/>
          </a:ln>
          <a:effectLst/>
        </p:spPr>
      </p:cxnSp>
      <p:sp>
        <p:nvSpPr>
          <p:cNvPr id="382990" name="Rectangle 14"/>
          <p:cNvSpPr>
            <a:spLocks noChangeArrowheads="1"/>
          </p:cNvSpPr>
          <p:nvPr/>
        </p:nvSpPr>
        <p:spPr bwMode="auto">
          <a:xfrm>
            <a:off x="3314700" y="2347649"/>
            <a:ext cx="2438400" cy="641350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/>
              <a:t>Body</a:t>
            </a:r>
            <a:endParaRPr lang="en-US" sz="2200"/>
          </a:p>
        </p:txBody>
      </p:sp>
      <p:cxnSp>
        <p:nvCxnSpPr>
          <p:cNvPr id="6154" name="AutoShape 16"/>
          <p:cNvCxnSpPr>
            <a:cxnSpLocks noChangeShapeType="1"/>
            <a:stCxn id="382981" idx="2"/>
            <a:endCxn id="382993" idx="0"/>
          </p:cNvCxnSpPr>
          <p:nvPr/>
        </p:nvCxnSpPr>
        <p:spPr bwMode="auto">
          <a:xfrm rot="16200000" flipH="1">
            <a:off x="5783262" y="534724"/>
            <a:ext cx="549275" cy="30480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  <p:sp>
        <p:nvSpPr>
          <p:cNvPr id="382993" name="Rectangle 17"/>
          <p:cNvSpPr>
            <a:spLocks noChangeArrowheads="1"/>
          </p:cNvSpPr>
          <p:nvPr/>
        </p:nvSpPr>
        <p:spPr bwMode="auto">
          <a:xfrm>
            <a:off x="6362700" y="2347649"/>
            <a:ext cx="2438400" cy="641350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/>
              <a:t>Trailer</a:t>
            </a:r>
            <a:endParaRPr lang="en-US" sz="2200"/>
          </a:p>
        </p:txBody>
      </p:sp>
      <p:cxnSp>
        <p:nvCxnSpPr>
          <p:cNvPr id="6156" name="AutoShape 19"/>
          <p:cNvCxnSpPr>
            <a:cxnSpLocks noChangeShapeType="1"/>
            <a:stCxn id="382990" idx="2"/>
            <a:endCxn id="382996" idx="1"/>
          </p:cNvCxnSpPr>
          <p:nvPr/>
        </p:nvCxnSpPr>
        <p:spPr bwMode="auto">
          <a:xfrm rot="16200000" flipH="1">
            <a:off x="3548857" y="3988329"/>
            <a:ext cx="2489200" cy="519113"/>
          </a:xfrm>
          <a:prstGeom prst="bentConnector2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/>
        </p:spPr>
      </p:cxnSp>
      <p:sp>
        <p:nvSpPr>
          <p:cNvPr id="382996" name="Rectangle 20"/>
          <p:cNvSpPr>
            <a:spLocks noChangeArrowheads="1"/>
          </p:cNvSpPr>
          <p:nvPr/>
        </p:nvSpPr>
        <p:spPr bwMode="auto">
          <a:xfrm>
            <a:off x="5067300" y="5298811"/>
            <a:ext cx="2286000" cy="385763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6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6661" tIns="48331" rIns="96661" bIns="48331" anchor="ctr"/>
          <a:lstStyle/>
          <a:p>
            <a:pPr defTabSz="966788" eaLnBrk="0" hangingPunct="0">
              <a:defRPr/>
            </a:pPr>
            <a:r>
              <a:rPr lang="en-US" sz="1800" dirty="0"/>
              <a:t>Formula Changes</a:t>
            </a:r>
            <a:endParaRPr lang="en-US" sz="2500" dirty="0"/>
          </a:p>
        </p:txBody>
      </p:sp>
      <p:cxnSp>
        <p:nvCxnSpPr>
          <p:cNvPr id="6158" name="AutoShape 22"/>
          <p:cNvCxnSpPr>
            <a:cxnSpLocks noChangeShapeType="1"/>
            <a:stCxn id="382990" idx="2"/>
            <a:endCxn id="382999" idx="1"/>
          </p:cNvCxnSpPr>
          <p:nvPr/>
        </p:nvCxnSpPr>
        <p:spPr bwMode="auto">
          <a:xfrm rot="16200000" flipH="1">
            <a:off x="3292475" y="4244711"/>
            <a:ext cx="3001963" cy="519113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  <p:sp>
        <p:nvSpPr>
          <p:cNvPr id="382999" name="Rectangle 23"/>
          <p:cNvSpPr>
            <a:spLocks noChangeArrowheads="1"/>
          </p:cNvSpPr>
          <p:nvPr/>
        </p:nvSpPr>
        <p:spPr bwMode="auto">
          <a:xfrm>
            <a:off x="5067300" y="5813161"/>
            <a:ext cx="2286000" cy="3841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6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6661" tIns="48331" rIns="96661" bIns="48331" anchor="ctr"/>
          <a:lstStyle/>
          <a:p>
            <a:pPr defTabSz="966788" eaLnBrk="0" hangingPunct="0">
              <a:defRPr/>
            </a:pPr>
            <a:r>
              <a:rPr lang="en-US" sz="1800" dirty="0"/>
              <a:t>Process Changes</a:t>
            </a:r>
            <a:endParaRPr lang="en-US" sz="2500" dirty="0"/>
          </a:p>
        </p:txBody>
      </p:sp>
      <p:sp>
        <p:nvSpPr>
          <p:cNvPr id="383001" name="Rectangle 25"/>
          <p:cNvSpPr>
            <a:spLocks noChangeArrowheads="1"/>
          </p:cNvSpPr>
          <p:nvPr/>
        </p:nvSpPr>
        <p:spPr bwMode="auto">
          <a:xfrm>
            <a:off x="5067300" y="3182674"/>
            <a:ext cx="2286000" cy="3841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6661" tIns="48331" rIns="96661" bIns="48331" anchor="ctr"/>
          <a:lstStyle/>
          <a:p>
            <a:pPr defTabSz="966788" eaLnBrk="0" hangingPunct="0">
              <a:defRPr/>
            </a:pPr>
            <a:r>
              <a:rPr lang="en-US" sz="1800"/>
              <a:t>Item Changes</a:t>
            </a:r>
            <a:endParaRPr lang="en-US" sz="2500"/>
          </a:p>
        </p:txBody>
      </p:sp>
      <p:cxnSp>
        <p:nvCxnSpPr>
          <p:cNvPr id="6161" name="AutoShape 26"/>
          <p:cNvCxnSpPr>
            <a:cxnSpLocks noChangeShapeType="1"/>
            <a:stCxn id="382990" idx="2"/>
            <a:endCxn id="383001" idx="1"/>
          </p:cNvCxnSpPr>
          <p:nvPr/>
        </p:nvCxnSpPr>
        <p:spPr bwMode="auto">
          <a:xfrm rot="16200000" flipH="1">
            <a:off x="4607719" y="2929467"/>
            <a:ext cx="371475" cy="519113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  <p:cxnSp>
        <p:nvCxnSpPr>
          <p:cNvPr id="6167" name="AutoShape 28"/>
          <p:cNvCxnSpPr>
            <a:cxnSpLocks noChangeShapeType="1"/>
            <a:stCxn id="382990" idx="2"/>
            <a:endCxn id="383005" idx="1"/>
          </p:cNvCxnSpPr>
          <p:nvPr/>
        </p:nvCxnSpPr>
        <p:spPr bwMode="auto">
          <a:xfrm rot="16200000" flipH="1">
            <a:off x="4346461" y="3166431"/>
            <a:ext cx="908278" cy="533400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  <p:sp>
        <p:nvSpPr>
          <p:cNvPr id="383005" name="Rectangle 29"/>
          <p:cNvSpPr>
            <a:spLocks noChangeArrowheads="1"/>
          </p:cNvSpPr>
          <p:nvPr/>
        </p:nvSpPr>
        <p:spPr bwMode="auto">
          <a:xfrm>
            <a:off x="5067300" y="3694929"/>
            <a:ext cx="2286000" cy="384682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6661" tIns="48331" rIns="96661" bIns="48331" anchor="ctr"/>
          <a:lstStyle/>
          <a:p>
            <a:pPr defTabSz="966788" eaLnBrk="0" hangingPunct="0">
              <a:defRPr/>
            </a:pPr>
            <a:r>
              <a:rPr lang="en-US" sz="1800"/>
              <a:t>Structure Changes</a:t>
            </a:r>
            <a:endParaRPr lang="en-US" sz="2500"/>
          </a:p>
        </p:txBody>
      </p:sp>
      <p:cxnSp>
        <p:nvCxnSpPr>
          <p:cNvPr id="6163" name="AutoShape 31"/>
          <p:cNvCxnSpPr>
            <a:cxnSpLocks noChangeShapeType="1"/>
            <a:stCxn id="382990" idx="2"/>
            <a:endCxn id="383008" idx="1"/>
          </p:cNvCxnSpPr>
          <p:nvPr/>
        </p:nvCxnSpPr>
        <p:spPr bwMode="auto">
          <a:xfrm rot="16200000" flipH="1">
            <a:off x="4094163" y="3443023"/>
            <a:ext cx="1398588" cy="519113"/>
          </a:xfrm>
          <a:prstGeom prst="bentConnector2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/>
        </p:spPr>
      </p:cxnSp>
      <p:sp>
        <p:nvSpPr>
          <p:cNvPr id="383008" name="Rectangle 32"/>
          <p:cNvSpPr>
            <a:spLocks noChangeArrowheads="1"/>
          </p:cNvSpPr>
          <p:nvPr/>
        </p:nvSpPr>
        <p:spPr bwMode="auto">
          <a:xfrm>
            <a:off x="5067300" y="4208199"/>
            <a:ext cx="2286000" cy="385762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6661" tIns="48331" rIns="96661" bIns="48331" anchor="ctr"/>
          <a:lstStyle/>
          <a:p>
            <a:pPr defTabSz="966788" eaLnBrk="0" hangingPunct="0">
              <a:defRPr/>
            </a:pPr>
            <a:r>
              <a:rPr lang="en-US" sz="1800"/>
              <a:t>Routing Changes</a:t>
            </a:r>
            <a:endParaRPr lang="en-US" sz="2500"/>
          </a:p>
        </p:txBody>
      </p:sp>
      <p:sp>
        <p:nvSpPr>
          <p:cNvPr id="383010" name="Rectangle 34"/>
          <p:cNvSpPr>
            <a:spLocks noChangeArrowheads="1"/>
          </p:cNvSpPr>
          <p:nvPr/>
        </p:nvSpPr>
        <p:spPr bwMode="auto">
          <a:xfrm>
            <a:off x="5067300" y="4722549"/>
            <a:ext cx="2286000" cy="3841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6661" tIns="48331" rIns="96661" bIns="48331" anchor="ctr"/>
          <a:lstStyle/>
          <a:p>
            <a:pPr defTabSz="966788" eaLnBrk="0" hangingPunct="0">
              <a:defRPr/>
            </a:pPr>
            <a:r>
              <a:rPr lang="en-US" sz="1800"/>
              <a:t>Item Spec Changes</a:t>
            </a:r>
            <a:endParaRPr lang="en-US" sz="2500"/>
          </a:p>
        </p:txBody>
      </p:sp>
      <p:cxnSp>
        <p:nvCxnSpPr>
          <p:cNvPr id="6166" name="AutoShape 35"/>
          <p:cNvCxnSpPr>
            <a:cxnSpLocks noChangeShapeType="1"/>
            <a:stCxn id="382990" idx="2"/>
            <a:endCxn id="383010" idx="1"/>
          </p:cNvCxnSpPr>
          <p:nvPr/>
        </p:nvCxnSpPr>
        <p:spPr bwMode="auto">
          <a:xfrm rot="16200000" flipH="1">
            <a:off x="3837782" y="3699404"/>
            <a:ext cx="1911350" cy="519113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  <p:cxnSp>
        <p:nvCxnSpPr>
          <p:cNvPr id="27" name="AutoShape 22"/>
          <p:cNvCxnSpPr>
            <a:cxnSpLocks noChangeShapeType="1"/>
            <a:stCxn id="382990" idx="2"/>
            <a:endCxn id="382996" idx="1"/>
          </p:cNvCxnSpPr>
          <p:nvPr/>
        </p:nvCxnSpPr>
        <p:spPr bwMode="auto">
          <a:xfrm rot="16200000" flipH="1">
            <a:off x="3549253" y="3973646"/>
            <a:ext cx="2502694" cy="533400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Trailer Maintenance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2008-PCC-PRO-400</a:t>
            </a:r>
          </a:p>
        </p:txBody>
      </p:sp>
      <p:pic>
        <p:nvPicPr>
          <p:cNvPr id="4301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062838"/>
            <a:ext cx="780891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869" name="Rectangle 5"/>
          <p:cNvSpPr>
            <a:spLocks noChangeArrowheads="1"/>
          </p:cNvSpPr>
          <p:nvPr/>
        </p:nvSpPr>
        <p:spPr bwMode="auto">
          <a:xfrm>
            <a:off x="909638" y="4669638"/>
            <a:ext cx="127635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Optional Fields</a:t>
            </a:r>
            <a:endParaRPr lang="en-US" sz="2000" b="1">
              <a:latin typeface="+mj-lt"/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804863" y="2593188"/>
            <a:ext cx="1846262" cy="238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969963" y="3169451"/>
            <a:ext cx="1627187" cy="255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977900" y="3937801"/>
            <a:ext cx="1592263" cy="238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3017" name="AutoShape 9"/>
          <p:cNvCxnSpPr>
            <a:cxnSpLocks noChangeShapeType="1"/>
            <a:stCxn id="420869" idx="1"/>
            <a:endCxn id="43014" idx="1"/>
          </p:cNvCxnSpPr>
          <p:nvPr/>
        </p:nvCxnSpPr>
        <p:spPr bwMode="auto">
          <a:xfrm rot="10800000">
            <a:off x="804863" y="2712251"/>
            <a:ext cx="104775" cy="2314575"/>
          </a:xfrm>
          <a:prstGeom prst="bentConnector3">
            <a:avLst>
              <a:gd name="adj1" fmla="val 318181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43018" name="AutoShape 11"/>
          <p:cNvCxnSpPr>
            <a:cxnSpLocks noChangeShapeType="1"/>
            <a:stCxn id="420869" idx="1"/>
            <a:endCxn id="43015" idx="1"/>
          </p:cNvCxnSpPr>
          <p:nvPr/>
        </p:nvCxnSpPr>
        <p:spPr bwMode="auto">
          <a:xfrm rot="10800000" flipH="1">
            <a:off x="909638" y="3298038"/>
            <a:ext cx="60325" cy="1728788"/>
          </a:xfrm>
          <a:prstGeom prst="bentConnector3">
            <a:avLst>
              <a:gd name="adj1" fmla="val -37894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43019" name="AutoShape 12"/>
          <p:cNvCxnSpPr>
            <a:cxnSpLocks noChangeShapeType="1"/>
            <a:stCxn id="420869" idx="1"/>
            <a:endCxn id="43016" idx="1"/>
          </p:cNvCxnSpPr>
          <p:nvPr/>
        </p:nvCxnSpPr>
        <p:spPr bwMode="auto">
          <a:xfrm rot="10800000" flipH="1">
            <a:off x="909638" y="4056863"/>
            <a:ext cx="68262" cy="969963"/>
          </a:xfrm>
          <a:prstGeom prst="bentConnector3">
            <a:avLst>
              <a:gd name="adj1" fmla="val -33488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20877" name="Rectangle 13"/>
          <p:cNvSpPr>
            <a:spLocks noChangeArrowheads="1"/>
          </p:cNvSpPr>
          <p:nvPr/>
        </p:nvSpPr>
        <p:spPr bwMode="auto">
          <a:xfrm>
            <a:off x="3179763" y="4522001"/>
            <a:ext cx="1900237" cy="1019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Can only Close Before Distribution</a:t>
            </a:r>
            <a:endParaRPr lang="en-US" sz="2000" b="1">
              <a:latin typeface="+mj-lt"/>
            </a:endParaRPr>
          </a:p>
        </p:txBody>
      </p:sp>
      <p:sp>
        <p:nvSpPr>
          <p:cNvPr id="43021" name="Rectangle 14"/>
          <p:cNvSpPr>
            <a:spLocks noChangeArrowheads="1"/>
          </p:cNvSpPr>
          <p:nvPr/>
        </p:nvSpPr>
        <p:spPr bwMode="auto">
          <a:xfrm>
            <a:off x="1198563" y="3782226"/>
            <a:ext cx="547687" cy="174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3022" name="AutoShape 15"/>
          <p:cNvCxnSpPr>
            <a:cxnSpLocks noChangeShapeType="1"/>
            <a:stCxn id="420877" idx="1"/>
            <a:endCxn id="43021" idx="3"/>
          </p:cNvCxnSpPr>
          <p:nvPr/>
        </p:nvCxnSpPr>
        <p:spPr bwMode="auto">
          <a:xfrm rot="10800000">
            <a:off x="1746250" y="3869538"/>
            <a:ext cx="1433513" cy="1162050"/>
          </a:xfrm>
          <a:prstGeom prst="bentConnector3">
            <a:avLst>
              <a:gd name="adj1" fmla="val 2768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20880" name="Rectangle 16"/>
          <p:cNvSpPr>
            <a:spLocks noChangeArrowheads="1"/>
          </p:cNvSpPr>
          <p:nvPr/>
        </p:nvSpPr>
        <p:spPr bwMode="auto">
          <a:xfrm>
            <a:off x="6054725" y="4025113"/>
            <a:ext cx="1779588" cy="1019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Tracking Fields for System</a:t>
            </a:r>
            <a:endParaRPr lang="en-US" sz="2000" b="1">
              <a:latin typeface="+mj-lt"/>
            </a:endParaRPr>
          </a:p>
        </p:txBody>
      </p:sp>
      <p:sp>
        <p:nvSpPr>
          <p:cNvPr id="43024" name="Rectangle 18"/>
          <p:cNvSpPr>
            <a:spLocks noChangeArrowheads="1"/>
          </p:cNvSpPr>
          <p:nvPr/>
        </p:nvSpPr>
        <p:spPr bwMode="auto">
          <a:xfrm>
            <a:off x="3849688" y="2821788"/>
            <a:ext cx="1792287" cy="1408113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3025" name="AutoShape 19"/>
          <p:cNvCxnSpPr>
            <a:cxnSpLocks noChangeShapeType="1"/>
            <a:stCxn id="420880" idx="1"/>
            <a:endCxn id="43024" idx="3"/>
          </p:cNvCxnSpPr>
          <p:nvPr/>
        </p:nvCxnSpPr>
        <p:spPr bwMode="auto">
          <a:xfrm rot="10800000">
            <a:off x="5656263" y="3526638"/>
            <a:ext cx="398462" cy="1008063"/>
          </a:xfrm>
          <a:prstGeom prst="bentConnector3">
            <a:avLst>
              <a:gd name="adj1" fmla="val 51792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PCO Maintenance</a:t>
            </a:r>
          </a:p>
          <a:p>
            <a:r>
              <a:rPr lang="en-US" b="1" dirty="0" smtClean="0"/>
              <a:t>Review/Print PCO *</a:t>
            </a:r>
          </a:p>
          <a:p>
            <a:r>
              <a:rPr lang="en-US" dirty="0" smtClean="0"/>
              <a:t>Route PCO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Release and Distribution</a:t>
            </a:r>
          </a:p>
          <a:p>
            <a:r>
              <a:rPr lang="en-US" dirty="0" smtClean="0"/>
              <a:t>Incorporate PCO</a:t>
            </a:r>
          </a:p>
          <a:p>
            <a:r>
              <a:rPr lang="en-US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PCO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2008-PCC-PRO-410</a:t>
            </a:r>
          </a:p>
        </p:txBody>
      </p:sp>
      <p:sp>
        <p:nvSpPr>
          <p:cNvPr id="421893" name="Line 5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PCR/PCO Detail Inquiry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2008-PCC-PRO-420</a:t>
            </a:r>
          </a:p>
        </p:txBody>
      </p:sp>
      <p:pic>
        <p:nvPicPr>
          <p:cNvPr id="4506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2113" y="1382990"/>
            <a:ext cx="581025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2918" name="Rectangle 6"/>
          <p:cNvSpPr>
            <a:spLocks noChangeArrowheads="1"/>
          </p:cNvSpPr>
          <p:nvPr/>
        </p:nvSpPr>
        <p:spPr bwMode="auto">
          <a:xfrm>
            <a:off x="5385916" y="2980084"/>
            <a:ext cx="1918172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For Individual PCOs</a:t>
            </a:r>
            <a:endParaRPr lang="en-US" sz="2000" b="1">
              <a:latin typeface="+mj-l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PCR/PCO Status Browse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2008-PCC-PRO-430</a:t>
            </a:r>
          </a:p>
        </p:txBody>
      </p:sp>
      <p:pic>
        <p:nvPicPr>
          <p:cNvPr id="460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1804988"/>
            <a:ext cx="8923337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3942" name="Rectangle 6"/>
          <p:cNvSpPr>
            <a:spLocks noChangeArrowheads="1"/>
          </p:cNvSpPr>
          <p:nvPr/>
        </p:nvSpPr>
        <p:spPr bwMode="auto">
          <a:xfrm>
            <a:off x="6913267" y="4022696"/>
            <a:ext cx="1946572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Check Status</a:t>
            </a:r>
            <a:endParaRPr lang="en-US" sz="2000" b="1">
              <a:latin typeface="+mj-lt"/>
            </a:endParaRPr>
          </a:p>
        </p:txBody>
      </p:sp>
      <p:sp>
        <p:nvSpPr>
          <p:cNvPr id="423945" name="Rectangle 9"/>
          <p:cNvSpPr>
            <a:spLocks noChangeArrowheads="1"/>
          </p:cNvSpPr>
          <p:nvPr/>
        </p:nvSpPr>
        <p:spPr bwMode="auto">
          <a:xfrm>
            <a:off x="6653213" y="4689475"/>
            <a:ext cx="22098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Blank Status is Pre-Submission</a:t>
            </a:r>
            <a:endParaRPr lang="en-US" sz="2000" b="1">
              <a:latin typeface="+mj-lt"/>
            </a:endParaRPr>
          </a:p>
        </p:txBody>
      </p:sp>
      <p:sp>
        <p:nvSpPr>
          <p:cNvPr id="46088" name="Rectangle 11"/>
          <p:cNvSpPr>
            <a:spLocks noChangeArrowheads="1"/>
          </p:cNvSpPr>
          <p:nvPr/>
        </p:nvSpPr>
        <p:spPr bwMode="auto">
          <a:xfrm>
            <a:off x="5002213" y="3163888"/>
            <a:ext cx="438150" cy="265112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46089" name="AutoShape 12"/>
          <p:cNvCxnSpPr>
            <a:cxnSpLocks noChangeShapeType="1"/>
            <a:stCxn id="423945" idx="1"/>
            <a:endCxn id="46088" idx="3"/>
          </p:cNvCxnSpPr>
          <p:nvPr/>
        </p:nvCxnSpPr>
        <p:spPr bwMode="auto">
          <a:xfrm rot="10800000">
            <a:off x="5454650" y="3297238"/>
            <a:ext cx="1198563" cy="1749425"/>
          </a:xfrm>
          <a:prstGeom prst="bentConnector3">
            <a:avLst>
              <a:gd name="adj1" fmla="val 50597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Print PCR/PCO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2008-PCC-PRO-440</a:t>
            </a:r>
          </a:p>
        </p:txBody>
      </p:sp>
      <p:pic>
        <p:nvPicPr>
          <p:cNvPr id="4710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94084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5990" name="Rectangle 6"/>
          <p:cNvSpPr>
            <a:spLocks noChangeArrowheads="1"/>
          </p:cNvSpPr>
          <p:nvPr/>
        </p:nvSpPr>
        <p:spPr bwMode="auto">
          <a:xfrm>
            <a:off x="6572250" y="1865609"/>
            <a:ext cx="16002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For Ranges of PCOs</a:t>
            </a:r>
            <a:endParaRPr lang="en-US" sz="2000" b="1">
              <a:latin typeface="+mj-lt"/>
            </a:endParaRP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777875" y="3769021"/>
            <a:ext cx="4689475" cy="1390650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25992" name="Rectangle 8"/>
          <p:cNvSpPr>
            <a:spLocks noChangeArrowheads="1"/>
          </p:cNvSpPr>
          <p:nvPr/>
        </p:nvSpPr>
        <p:spPr bwMode="auto">
          <a:xfrm>
            <a:off x="4251325" y="4970759"/>
            <a:ext cx="4038600" cy="349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1600">
                <a:latin typeface="+mj-lt"/>
              </a:rPr>
              <a:t>Example: Print all PCOs Pre-submission</a:t>
            </a:r>
            <a:endParaRPr lang="en-US" sz="1600" b="1">
              <a:latin typeface="+mj-lt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/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Review/Print PCO *</a:t>
            </a:r>
          </a:p>
          <a:p>
            <a:r>
              <a:rPr lang="en-US" b="1" dirty="0" smtClean="0"/>
              <a:t>Route PCO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Release and Distribution</a:t>
            </a:r>
          </a:p>
          <a:p>
            <a:r>
              <a:rPr lang="en-US" dirty="0" smtClean="0"/>
              <a:t>Incorporate PCO</a:t>
            </a:r>
          </a:p>
          <a:p>
            <a:r>
              <a:rPr lang="en-US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481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Orders Process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2008-PCC-PRO-450</a:t>
            </a:r>
          </a:p>
        </p:txBody>
      </p:sp>
      <p:sp>
        <p:nvSpPr>
          <p:cNvPr id="428038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Route PCO for Approval</a:t>
            </a:r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2008-PCC-PRO-460</a:t>
            </a:r>
          </a:p>
        </p:txBody>
      </p:sp>
      <p:pic>
        <p:nvPicPr>
          <p:cNvPr id="4915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71317"/>
            <a:ext cx="782796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9062" name="Rectangle 6"/>
          <p:cNvSpPr>
            <a:spLocks noChangeArrowheads="1"/>
          </p:cNvSpPr>
          <p:nvPr/>
        </p:nvSpPr>
        <p:spPr bwMode="auto">
          <a:xfrm>
            <a:off x="1468438" y="4941711"/>
            <a:ext cx="1907808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Select in the Top Frame</a:t>
            </a:r>
            <a:endParaRPr lang="en-US" sz="2000" b="1">
              <a:latin typeface="+mj-lt"/>
            </a:endParaRPr>
          </a:p>
        </p:txBody>
      </p:sp>
      <p:sp>
        <p:nvSpPr>
          <p:cNvPr id="49159" name="Rectangle 7"/>
          <p:cNvSpPr>
            <a:spLocks noChangeArrowheads="1"/>
          </p:cNvSpPr>
          <p:nvPr/>
        </p:nvSpPr>
        <p:spPr bwMode="auto">
          <a:xfrm>
            <a:off x="658813" y="2773117"/>
            <a:ext cx="58420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9160" name="AutoShape 8"/>
          <p:cNvCxnSpPr>
            <a:cxnSpLocks noChangeShapeType="1"/>
            <a:stCxn id="429062" idx="1"/>
            <a:endCxn id="49159" idx="1"/>
          </p:cNvCxnSpPr>
          <p:nvPr/>
        </p:nvCxnSpPr>
        <p:spPr bwMode="auto">
          <a:xfrm rot="10800000">
            <a:off x="658814" y="2915200"/>
            <a:ext cx="809625" cy="2380455"/>
          </a:xfrm>
          <a:prstGeom prst="bentConnector3">
            <a:avLst>
              <a:gd name="adj1" fmla="val 12823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429065" name="Rectangle 9"/>
          <p:cNvSpPr>
            <a:spLocks noChangeArrowheads="1"/>
          </p:cNvSpPr>
          <p:nvPr/>
        </p:nvSpPr>
        <p:spPr bwMode="auto">
          <a:xfrm>
            <a:off x="3567166" y="3079673"/>
            <a:ext cx="2641548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Move to the Bottom Frame to Approve</a:t>
            </a:r>
            <a:endParaRPr lang="en-US" sz="2000" b="1">
              <a:latin typeface="+mj-lt"/>
            </a:endParaRPr>
          </a:p>
        </p:txBody>
      </p:sp>
      <p:sp>
        <p:nvSpPr>
          <p:cNvPr id="49162" name="Rectangle 10"/>
          <p:cNvSpPr>
            <a:spLocks noChangeArrowheads="1"/>
          </p:cNvSpPr>
          <p:nvPr/>
        </p:nvSpPr>
        <p:spPr bwMode="auto">
          <a:xfrm>
            <a:off x="676275" y="4713042"/>
            <a:ext cx="530225" cy="238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7305675" y="4706692"/>
            <a:ext cx="403225" cy="273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9164" name="AutoShape 12"/>
          <p:cNvCxnSpPr>
            <a:cxnSpLocks noChangeShapeType="1"/>
            <a:stCxn id="429065" idx="1"/>
            <a:endCxn id="49162" idx="3"/>
          </p:cNvCxnSpPr>
          <p:nvPr/>
        </p:nvCxnSpPr>
        <p:spPr bwMode="auto">
          <a:xfrm rot="10800000" flipV="1">
            <a:off x="1206500" y="3587505"/>
            <a:ext cx="2360666" cy="12446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49165" name="AutoShape 13"/>
          <p:cNvCxnSpPr>
            <a:cxnSpLocks noChangeShapeType="1"/>
            <a:stCxn id="429065" idx="3"/>
            <a:endCxn id="49163" idx="1"/>
          </p:cNvCxnSpPr>
          <p:nvPr/>
        </p:nvCxnSpPr>
        <p:spPr bwMode="auto">
          <a:xfrm>
            <a:off x="6208714" y="3587505"/>
            <a:ext cx="1096961" cy="125571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Review/Print PCO *</a:t>
            </a:r>
          </a:p>
          <a:p>
            <a:r>
              <a:rPr lang="en-US" dirty="0" smtClean="0"/>
              <a:t>Route PCO for Approval</a:t>
            </a:r>
          </a:p>
          <a:p>
            <a:r>
              <a:rPr lang="en-US" b="1" dirty="0" smtClean="0"/>
              <a:t>PCR/PCO Approval</a:t>
            </a:r>
          </a:p>
          <a:p>
            <a:r>
              <a:rPr lang="en-US" dirty="0" smtClean="0"/>
              <a:t>Release and Distribution</a:t>
            </a:r>
          </a:p>
          <a:p>
            <a:r>
              <a:rPr lang="en-US" dirty="0" smtClean="0"/>
              <a:t>Incorporate PCO</a:t>
            </a:r>
          </a:p>
          <a:p>
            <a:r>
              <a:rPr lang="en-US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/>
          </a:p>
        </p:txBody>
      </p:sp>
      <p:sp>
        <p:nvSpPr>
          <p:cNvPr id="501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Orders Process</a:t>
            </a:r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2008-PCC-PRO-470</a:t>
            </a:r>
          </a:p>
        </p:txBody>
      </p:sp>
      <p:sp>
        <p:nvSpPr>
          <p:cNvPr id="430086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PCR/PCO Approval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2008-PCC-PRO-480</a:t>
            </a:r>
          </a:p>
        </p:txBody>
      </p:sp>
      <p:pic>
        <p:nvPicPr>
          <p:cNvPr id="5120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61792"/>
            <a:ext cx="782796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1110" name="Rectangle 6"/>
          <p:cNvSpPr>
            <a:spLocks noChangeArrowheads="1"/>
          </p:cNvSpPr>
          <p:nvPr/>
        </p:nvSpPr>
        <p:spPr bwMode="auto">
          <a:xfrm>
            <a:off x="5164853" y="3709811"/>
            <a:ext cx="1902697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Shows Pending Only</a:t>
            </a:r>
            <a:endParaRPr lang="en-US" sz="2000" b="1">
              <a:latin typeface="+mj-lt"/>
            </a:endParaRPr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6456363" y="2006355"/>
            <a:ext cx="1041400" cy="28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51208" name="AutoShape 8"/>
          <p:cNvCxnSpPr>
            <a:cxnSpLocks noChangeShapeType="1"/>
            <a:stCxn id="431110" idx="0"/>
            <a:endCxn id="51207" idx="2"/>
          </p:cNvCxnSpPr>
          <p:nvPr/>
        </p:nvCxnSpPr>
        <p:spPr bwMode="auto">
          <a:xfrm rot="5400000" flipH="1" flipV="1">
            <a:off x="5836985" y="2569734"/>
            <a:ext cx="1419294" cy="86086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Detail Approval Maintenance</a:t>
            </a:r>
          </a:p>
        </p:txBody>
      </p:sp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2008-PCC-PRO-490</a:t>
            </a:r>
          </a:p>
        </p:txBody>
      </p:sp>
      <p:pic>
        <p:nvPicPr>
          <p:cNvPr id="5222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3" y="1078172"/>
            <a:ext cx="78565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2134" name="Rectangle 6"/>
          <p:cNvSpPr>
            <a:spLocks noChangeArrowheads="1"/>
          </p:cNvSpPr>
          <p:nvPr/>
        </p:nvSpPr>
        <p:spPr bwMode="auto">
          <a:xfrm>
            <a:off x="3352800" y="3702309"/>
            <a:ext cx="2438400" cy="13731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200" b="1">
                <a:solidFill>
                  <a:srgbClr val="FF0000"/>
                </a:solidFill>
                <a:latin typeface="+mj-lt"/>
              </a:rPr>
              <a:t>WARNING</a:t>
            </a:r>
            <a:endParaRPr lang="en-US" sz="1800">
              <a:latin typeface="+mj-lt"/>
            </a:endParaRPr>
          </a:p>
          <a:p>
            <a:pPr eaLnBrk="0" hangingPunct="0">
              <a:lnSpc>
                <a:spcPct val="40000"/>
              </a:lnSpc>
              <a:defRPr/>
            </a:pPr>
            <a:endParaRPr lang="en-US" sz="1800">
              <a:latin typeface="+mj-lt"/>
            </a:endParaRP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This Function Overrides Normal Approval Process</a:t>
            </a:r>
            <a:endParaRPr lang="en-US" sz="1800" b="1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2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2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2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2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134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PCO Maintenance</a:t>
            </a:r>
          </a:p>
          <a:p>
            <a:r>
              <a:rPr lang="en-US" dirty="0" smtClean="0"/>
              <a:t>Review/Print PCO *</a:t>
            </a:r>
          </a:p>
          <a:p>
            <a:r>
              <a:rPr lang="en-US" dirty="0" smtClean="0"/>
              <a:t>Route PCO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Release and Distribution</a:t>
            </a:r>
          </a:p>
          <a:p>
            <a:r>
              <a:rPr lang="en-US" dirty="0" smtClean="0"/>
              <a:t>Incorporate PCO</a:t>
            </a:r>
          </a:p>
          <a:p>
            <a:r>
              <a:rPr lang="en-US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PCO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2008-PCC-PRO-050</a:t>
            </a:r>
          </a:p>
        </p:txBody>
      </p:sp>
      <p:sp>
        <p:nvSpPr>
          <p:cNvPr id="384007" name="Line 7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Approval Browse</a:t>
            </a:r>
          </a:p>
        </p:txBody>
      </p:sp>
      <p:sp>
        <p:nvSpPr>
          <p:cNvPr id="532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2008-PCC-PRO-500</a:t>
            </a:r>
          </a:p>
        </p:txBody>
      </p:sp>
      <p:pic>
        <p:nvPicPr>
          <p:cNvPr id="5325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136" y="1588768"/>
            <a:ext cx="8485328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3158" name="Rectangle 6"/>
          <p:cNvSpPr>
            <a:spLocks noChangeArrowheads="1"/>
          </p:cNvSpPr>
          <p:nvPr/>
        </p:nvSpPr>
        <p:spPr bwMode="auto">
          <a:xfrm>
            <a:off x="6079253" y="3315968"/>
            <a:ext cx="2759947" cy="1019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Similar to PCR/PCO Status Browse (1.9.11)</a:t>
            </a:r>
            <a:endParaRPr lang="en-US" sz="2000" b="1">
              <a:latin typeface="+mj-lt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/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Review/Print PCO *</a:t>
            </a:r>
          </a:p>
          <a:p>
            <a:r>
              <a:rPr lang="en-US" dirty="0" smtClean="0"/>
              <a:t>Route PCO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b="1" dirty="0" smtClean="0"/>
              <a:t>Release and Distribution</a:t>
            </a:r>
          </a:p>
          <a:p>
            <a:r>
              <a:rPr lang="en-US" dirty="0" smtClean="0"/>
              <a:t>Incorporate PCO</a:t>
            </a:r>
          </a:p>
          <a:p>
            <a:r>
              <a:rPr lang="en-US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542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Orders Process</a:t>
            </a:r>
          </a:p>
        </p:txBody>
      </p:sp>
      <p:sp>
        <p:nvSpPr>
          <p:cNvPr id="542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2008-PCC-PRO-510</a:t>
            </a:r>
          </a:p>
        </p:txBody>
      </p:sp>
      <p:sp>
        <p:nvSpPr>
          <p:cNvPr id="434182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Release and Distribution</a:t>
            </a:r>
          </a:p>
        </p:txBody>
      </p:sp>
      <p:sp>
        <p:nvSpPr>
          <p:cNvPr id="552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2008-PCC-PRO-520</a:t>
            </a:r>
          </a:p>
        </p:txBody>
      </p:sp>
      <p:pic>
        <p:nvPicPr>
          <p:cNvPr id="5530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85026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5206" name="Rectangle 6"/>
          <p:cNvSpPr>
            <a:spLocks noChangeArrowheads="1"/>
          </p:cNvSpPr>
          <p:nvPr/>
        </p:nvSpPr>
        <p:spPr bwMode="auto">
          <a:xfrm>
            <a:off x="7839075" y="2990026"/>
            <a:ext cx="152400" cy="1524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435207" name="Rectangle 7"/>
          <p:cNvSpPr>
            <a:spLocks noChangeArrowheads="1"/>
          </p:cNvSpPr>
          <p:nvPr/>
        </p:nvSpPr>
        <p:spPr bwMode="auto">
          <a:xfrm>
            <a:off x="5629275" y="2685226"/>
            <a:ext cx="23622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If Blank, Released &amp; Distributed now</a:t>
            </a:r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auto">
          <a:xfrm>
            <a:off x="4572000" y="3626683"/>
            <a:ext cx="3419475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If Batched, Released now, 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Distributed with Batch</a:t>
            </a:r>
            <a:endParaRPr lang="en-US" sz="2000" b="1">
              <a:latin typeface="+mj-lt"/>
            </a:endParaRPr>
          </a:p>
        </p:txBody>
      </p:sp>
      <p:sp>
        <p:nvSpPr>
          <p:cNvPr id="55305" name="Rectangle 9"/>
          <p:cNvSpPr>
            <a:spLocks noChangeArrowheads="1"/>
          </p:cNvSpPr>
          <p:nvPr/>
        </p:nvSpPr>
        <p:spPr bwMode="auto">
          <a:xfrm>
            <a:off x="7388225" y="4528314"/>
            <a:ext cx="593725" cy="403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55306" name="AutoShape 10"/>
          <p:cNvCxnSpPr>
            <a:cxnSpLocks noChangeShapeType="1"/>
            <a:stCxn id="435207" idx="3"/>
            <a:endCxn id="55305" idx="3"/>
          </p:cNvCxnSpPr>
          <p:nvPr/>
        </p:nvCxnSpPr>
        <p:spPr bwMode="auto">
          <a:xfrm flipH="1">
            <a:off x="7981950" y="3042414"/>
            <a:ext cx="9525" cy="1687512"/>
          </a:xfrm>
          <a:prstGeom prst="bentConnector3">
            <a:avLst>
              <a:gd name="adj1" fmla="val -240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55307" name="AutoShape 11"/>
          <p:cNvCxnSpPr>
            <a:cxnSpLocks noChangeShapeType="1"/>
            <a:stCxn id="435208" idx="3"/>
            <a:endCxn id="55305" idx="3"/>
          </p:cNvCxnSpPr>
          <p:nvPr/>
        </p:nvCxnSpPr>
        <p:spPr bwMode="auto">
          <a:xfrm flipH="1">
            <a:off x="7981950" y="3980626"/>
            <a:ext cx="9525" cy="749301"/>
          </a:xfrm>
          <a:prstGeom prst="bentConnector3">
            <a:avLst>
              <a:gd name="adj1" fmla="val -240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Review/Print PCO *</a:t>
            </a:r>
          </a:p>
          <a:p>
            <a:r>
              <a:rPr lang="en-US" dirty="0" smtClean="0"/>
              <a:t>Route PCO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Release and Distribution</a:t>
            </a:r>
          </a:p>
          <a:p>
            <a:r>
              <a:rPr lang="en-US" b="1" dirty="0" smtClean="0"/>
              <a:t>Incorporate PCO</a:t>
            </a:r>
          </a:p>
          <a:p>
            <a:r>
              <a:rPr lang="en-US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63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Orders Process</a:t>
            </a:r>
          </a:p>
        </p:txBody>
      </p:sp>
      <p:sp>
        <p:nvSpPr>
          <p:cNvPr id="563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2008-PCC-PRO-530</a:t>
            </a:r>
          </a:p>
        </p:txBody>
      </p:sp>
      <p:sp>
        <p:nvSpPr>
          <p:cNvPr id="437254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Incorporation Selection</a:t>
            </a:r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2008-PCC-PRO-540</a:t>
            </a:r>
          </a:p>
        </p:txBody>
      </p:sp>
      <p:pic>
        <p:nvPicPr>
          <p:cNvPr id="5734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70253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8277" name="Rectangle 5"/>
          <p:cNvSpPr>
            <a:spLocks noChangeArrowheads="1"/>
          </p:cNvSpPr>
          <p:nvPr/>
        </p:nvSpPr>
        <p:spPr bwMode="auto">
          <a:xfrm>
            <a:off x="5556738" y="4032597"/>
            <a:ext cx="2615712" cy="70788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Select to Run Incorporation Next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Incorporation</a:t>
            </a:r>
          </a:p>
        </p:txBody>
      </p:sp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2008-PCC-PRO-550</a:t>
            </a:r>
          </a:p>
        </p:txBody>
      </p:sp>
      <p:pic>
        <p:nvPicPr>
          <p:cNvPr id="5837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61792"/>
            <a:ext cx="782796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9301" name="Rectangle 5"/>
          <p:cNvSpPr>
            <a:spLocks noChangeArrowheads="1"/>
          </p:cNvSpPr>
          <p:nvPr/>
        </p:nvSpPr>
        <p:spPr bwMode="auto">
          <a:xfrm>
            <a:off x="3192463" y="3192386"/>
            <a:ext cx="3067660" cy="10156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Updates Database with All Selected Unincorporated PCOs</a:t>
            </a: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1700213" y="1850780"/>
            <a:ext cx="274637" cy="238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58375" name="AutoShape 7"/>
          <p:cNvCxnSpPr>
            <a:cxnSpLocks noChangeShapeType="1"/>
            <a:stCxn id="439301" idx="1"/>
            <a:endCxn id="58374" idx="3"/>
          </p:cNvCxnSpPr>
          <p:nvPr/>
        </p:nvCxnSpPr>
        <p:spPr bwMode="auto">
          <a:xfrm rot="10800000">
            <a:off x="1974851" y="1969844"/>
            <a:ext cx="1217613" cy="173037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Incorporation Planning Report</a:t>
            </a:r>
          </a:p>
        </p:txBody>
      </p:sp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2008-PCC-PRO-560</a:t>
            </a:r>
          </a:p>
        </p:txBody>
      </p:sp>
      <p:pic>
        <p:nvPicPr>
          <p:cNvPr id="5939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078172"/>
            <a:ext cx="7866063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26" name="Rectangle 6"/>
          <p:cNvSpPr>
            <a:spLocks noChangeArrowheads="1"/>
          </p:cNvSpPr>
          <p:nvPr/>
        </p:nvSpPr>
        <p:spPr bwMode="auto">
          <a:xfrm>
            <a:off x="5376863" y="2697422"/>
            <a:ext cx="2738437" cy="1019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Evaluate PCO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Inventory Effects</a:t>
            </a:r>
          </a:p>
          <a:p>
            <a:pPr eaLnBrk="0" hangingPunct="0">
              <a:defRPr/>
            </a:pPr>
            <a:r>
              <a:rPr lang="en-US" sz="2000" b="1">
                <a:solidFill>
                  <a:srgbClr val="5A87C6"/>
                </a:solidFill>
                <a:latin typeface="+mj-lt"/>
              </a:rPr>
              <a:t>Optional Report</a:t>
            </a:r>
            <a:endParaRPr lang="en-US" sz="2000">
              <a:solidFill>
                <a:srgbClr val="5A87C6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/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Review/Print PCO *</a:t>
            </a:r>
          </a:p>
          <a:p>
            <a:r>
              <a:rPr lang="en-US" dirty="0" smtClean="0"/>
              <a:t>Route PCO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Release and Distribution</a:t>
            </a:r>
          </a:p>
          <a:p>
            <a:r>
              <a:rPr lang="en-US" dirty="0" smtClean="0"/>
              <a:t>Incorporate PCO</a:t>
            </a:r>
          </a:p>
          <a:p>
            <a:r>
              <a:rPr lang="en-US" b="1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/>
          </a:p>
        </p:txBody>
      </p:sp>
      <p:sp>
        <p:nvSpPr>
          <p:cNvPr id="604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Orders Process</a:t>
            </a:r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2008-PCC-PRO-570</a:t>
            </a:r>
          </a:p>
        </p:txBody>
      </p:sp>
      <p:sp>
        <p:nvSpPr>
          <p:cNvPr id="441350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Implementation</a:t>
            </a:r>
          </a:p>
        </p:txBody>
      </p:sp>
      <p:sp>
        <p:nvSpPr>
          <p:cNvPr id="614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2008-PCC-PRO-580</a:t>
            </a:r>
          </a:p>
        </p:txBody>
      </p:sp>
      <p:pic>
        <p:nvPicPr>
          <p:cNvPr id="6144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106691"/>
            <a:ext cx="782796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2374" name="Rectangle 6"/>
          <p:cNvSpPr>
            <a:spLocks noChangeArrowheads="1"/>
          </p:cNvSpPr>
          <p:nvPr/>
        </p:nvSpPr>
        <p:spPr bwMode="auto">
          <a:xfrm>
            <a:off x="5940425" y="2871991"/>
            <a:ext cx="1600200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Typically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Batch Daily 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67542" y="891610"/>
            <a:ext cx="7119257" cy="5424523"/>
          </a:xfrm>
        </p:spPr>
        <p:txBody>
          <a:bodyPr/>
          <a:lstStyle/>
          <a:p>
            <a:r>
              <a:rPr lang="en-US" dirty="0" smtClean="0"/>
              <a:t>PCO Maintenance</a:t>
            </a:r>
          </a:p>
          <a:p>
            <a:r>
              <a:rPr lang="en-US" dirty="0" smtClean="0"/>
              <a:t>Review/Print PCO *</a:t>
            </a:r>
          </a:p>
          <a:p>
            <a:r>
              <a:rPr lang="en-US" dirty="0" smtClean="0"/>
              <a:t>Route PCO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Release and Distribution</a:t>
            </a:r>
          </a:p>
          <a:p>
            <a:r>
              <a:rPr lang="en-US" dirty="0" smtClean="0"/>
              <a:t>Incorporate PCO</a:t>
            </a:r>
          </a:p>
          <a:p>
            <a:r>
              <a:rPr lang="en-US" dirty="0" smtClean="0"/>
              <a:t>Implementation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Product Change Orders Process Summary</a:t>
            </a:r>
          </a:p>
        </p:txBody>
      </p:sp>
      <p:sp>
        <p:nvSpPr>
          <p:cNvPr id="624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2008-PCC-PRO-590</a:t>
            </a:r>
          </a:p>
        </p:txBody>
      </p:sp>
      <p:sp>
        <p:nvSpPr>
          <p:cNvPr id="443397" name="Line 5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7688" y="891610"/>
            <a:ext cx="7089112" cy="5424523"/>
          </a:xfrm>
        </p:spPr>
        <p:txBody>
          <a:bodyPr>
            <a:normAutofit/>
          </a:bodyPr>
          <a:lstStyle/>
          <a:p>
            <a:r>
              <a:rPr lang="en-US" b="1" dirty="0" smtClean="0"/>
              <a:t>PCO Maintenance</a:t>
            </a:r>
          </a:p>
          <a:p>
            <a:r>
              <a:rPr lang="en-US" dirty="0" smtClean="0"/>
              <a:t>Enter Header</a:t>
            </a:r>
          </a:p>
          <a:p>
            <a:r>
              <a:rPr lang="en-US" dirty="0" smtClean="0"/>
              <a:t>Add Text</a:t>
            </a:r>
          </a:p>
          <a:p>
            <a:r>
              <a:rPr lang="en-US" dirty="0" smtClean="0"/>
              <a:t>Specify Changes</a:t>
            </a:r>
          </a:p>
          <a:p>
            <a:pPr lvl="1"/>
            <a:r>
              <a:rPr lang="en-US" dirty="0" smtClean="0"/>
              <a:t>Item Changes</a:t>
            </a:r>
          </a:p>
          <a:p>
            <a:pPr lvl="1"/>
            <a:r>
              <a:rPr lang="en-US" dirty="0" smtClean="0"/>
              <a:t>Product Structure Changes</a:t>
            </a:r>
          </a:p>
          <a:p>
            <a:pPr lvl="1"/>
            <a:r>
              <a:rPr lang="en-US" dirty="0" smtClean="0"/>
              <a:t>Routing Changes</a:t>
            </a:r>
          </a:p>
          <a:p>
            <a:pPr lvl="1"/>
            <a:r>
              <a:rPr lang="en-US" dirty="0" smtClean="0"/>
              <a:t>Item Spec Changes</a:t>
            </a:r>
          </a:p>
          <a:p>
            <a:pPr lvl="1"/>
            <a:r>
              <a:rPr lang="en-US" dirty="0" smtClean="0"/>
              <a:t>Formula Changes</a:t>
            </a:r>
          </a:p>
          <a:p>
            <a:pPr lvl="1"/>
            <a:r>
              <a:rPr lang="en-US" dirty="0" smtClean="0"/>
              <a:t>Process Changes</a:t>
            </a:r>
          </a:p>
          <a:p>
            <a:r>
              <a:rPr lang="en-US" dirty="0" smtClean="0"/>
              <a:t>Enter Trailer</a:t>
            </a:r>
            <a:endParaRPr lang="en-US" dirty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PCO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2008-PCC-PRO-060</a:t>
            </a:r>
          </a:p>
        </p:txBody>
      </p:sp>
      <p:sp>
        <p:nvSpPr>
          <p:cNvPr id="385030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PCR/PCO Import/Export (1.9.13)</a:t>
            </a:r>
          </a:p>
          <a:p>
            <a:pPr eaLnBrk="1" hangingPunct="1"/>
            <a:r>
              <a:rPr lang="en-US" smtClean="0"/>
              <a:t>PCR/PCO Close (1.9.14)</a:t>
            </a:r>
          </a:p>
          <a:p>
            <a:pPr eaLnBrk="1" hangingPunct="1"/>
            <a:r>
              <a:rPr lang="en-US" smtClean="0"/>
              <a:t>PCR/PCO Delete/Archive (1.9.15)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Miscellaneous PCR/PCO Functions</a:t>
            </a:r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2008-PCC-PRO-600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Exercises</a:t>
            </a:r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2008-PCC-PRO-610</a:t>
            </a:r>
          </a:p>
        </p:txBody>
      </p:sp>
      <p:pic>
        <p:nvPicPr>
          <p:cNvPr id="64516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1348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Product Change Control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Product Change Control</a:t>
            </a:r>
          </a:p>
          <a:p>
            <a:pPr eaLnBrk="1" hangingPunct="1">
              <a:buClr>
                <a:schemeClr val="folHlink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Process Product Change Orders (PCOs)</a:t>
            </a:r>
          </a:p>
          <a:p>
            <a:pPr eaLnBrk="1" hangingPunct="1"/>
            <a:r>
              <a:rPr lang="en-US" smtClean="0"/>
              <a:t>Process Product Change Requests (PCRs)</a:t>
            </a:r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655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2008-PCC-PRO-620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/>
          </a:bodyPr>
          <a:lstStyle/>
          <a:p>
            <a:r>
              <a:rPr lang="en-US" dirty="0" smtClean="0"/>
              <a:t>PCO Maintenance</a:t>
            </a:r>
          </a:p>
          <a:p>
            <a:r>
              <a:rPr lang="en-US" b="1" dirty="0" smtClean="0"/>
              <a:t>Enter Header</a:t>
            </a:r>
          </a:p>
          <a:p>
            <a:r>
              <a:rPr lang="en-US" dirty="0" smtClean="0"/>
              <a:t>Add Text</a:t>
            </a:r>
          </a:p>
          <a:p>
            <a:r>
              <a:rPr lang="en-US" dirty="0" smtClean="0"/>
              <a:t>Specify Changes</a:t>
            </a:r>
          </a:p>
          <a:p>
            <a:pPr lvl="1"/>
            <a:r>
              <a:rPr lang="en-US" dirty="0" smtClean="0"/>
              <a:t>Item Changes</a:t>
            </a:r>
          </a:p>
          <a:p>
            <a:pPr lvl="1"/>
            <a:r>
              <a:rPr lang="en-US" dirty="0" smtClean="0"/>
              <a:t>Product Structure Changes</a:t>
            </a:r>
          </a:p>
          <a:p>
            <a:pPr lvl="1"/>
            <a:r>
              <a:rPr lang="en-US" dirty="0" smtClean="0"/>
              <a:t>Routing Changes</a:t>
            </a:r>
          </a:p>
          <a:p>
            <a:pPr lvl="1"/>
            <a:r>
              <a:rPr lang="en-US" dirty="0" smtClean="0"/>
              <a:t>Item Spec Changes</a:t>
            </a:r>
          </a:p>
          <a:p>
            <a:pPr lvl="1"/>
            <a:r>
              <a:rPr lang="en-US" dirty="0" smtClean="0"/>
              <a:t>Formula Changes</a:t>
            </a:r>
          </a:p>
          <a:p>
            <a:pPr lvl="1"/>
            <a:r>
              <a:rPr lang="en-US" dirty="0" smtClean="0"/>
              <a:t>Process Changes</a:t>
            </a:r>
          </a:p>
          <a:p>
            <a:r>
              <a:rPr lang="en-US" dirty="0" smtClean="0"/>
              <a:t>Enter Trailer</a:t>
            </a:r>
          </a:p>
          <a:p>
            <a:endParaRPr lang="en-US" dirty="0"/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PCO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2008-PCC-PRO-070</a:t>
            </a:r>
          </a:p>
        </p:txBody>
      </p:sp>
      <p:sp>
        <p:nvSpPr>
          <p:cNvPr id="386054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Header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2008-PCC-PRO-080</a:t>
            </a:r>
          </a:p>
        </p:txBody>
      </p:sp>
      <p:pic>
        <p:nvPicPr>
          <p:cNvPr id="1024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036934"/>
            <a:ext cx="7847013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7078" name="Rectangle 6"/>
          <p:cNvSpPr>
            <a:spLocks noChangeArrowheads="1"/>
          </p:cNvSpPr>
          <p:nvPr/>
        </p:nvSpPr>
        <p:spPr bwMode="auto">
          <a:xfrm>
            <a:off x="2633663" y="4080539"/>
            <a:ext cx="1752600" cy="1631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User Fields, 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Do Not Affect Processing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(optional)</a:t>
            </a:r>
            <a:endParaRPr lang="en-US" sz="2000" b="1">
              <a:latin typeface="+mj-lt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779463" y="3943646"/>
            <a:ext cx="576262" cy="201613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779463" y="3743621"/>
            <a:ext cx="576262" cy="201613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779463" y="2410121"/>
            <a:ext cx="576262" cy="201613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779463" y="2610146"/>
            <a:ext cx="576262" cy="201613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0251" name="AutoShape 12"/>
          <p:cNvCxnSpPr>
            <a:cxnSpLocks noChangeShapeType="1"/>
            <a:stCxn id="387078" idx="1"/>
            <a:endCxn id="10249" idx="1"/>
          </p:cNvCxnSpPr>
          <p:nvPr/>
        </p:nvCxnSpPr>
        <p:spPr bwMode="auto">
          <a:xfrm rot="10800000">
            <a:off x="779463" y="2510929"/>
            <a:ext cx="1854200" cy="2385219"/>
          </a:xfrm>
          <a:prstGeom prst="bentConnector3">
            <a:avLst>
              <a:gd name="adj1" fmla="val 11232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0252" name="AutoShape 13"/>
          <p:cNvCxnSpPr>
            <a:cxnSpLocks noChangeShapeType="1"/>
            <a:stCxn id="387078" idx="1"/>
            <a:endCxn id="10250" idx="1"/>
          </p:cNvCxnSpPr>
          <p:nvPr/>
        </p:nvCxnSpPr>
        <p:spPr bwMode="auto">
          <a:xfrm rot="10800000">
            <a:off x="779463" y="2710953"/>
            <a:ext cx="1854200" cy="2185194"/>
          </a:xfrm>
          <a:prstGeom prst="bentConnector3">
            <a:avLst>
              <a:gd name="adj1" fmla="val 11232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0253" name="AutoShape 14"/>
          <p:cNvCxnSpPr>
            <a:cxnSpLocks noChangeShapeType="1"/>
            <a:stCxn id="387078" idx="1"/>
            <a:endCxn id="10248" idx="1"/>
          </p:cNvCxnSpPr>
          <p:nvPr/>
        </p:nvCxnSpPr>
        <p:spPr bwMode="auto">
          <a:xfrm rot="10800000">
            <a:off x="779463" y="3844429"/>
            <a:ext cx="1854200" cy="1051719"/>
          </a:xfrm>
          <a:prstGeom prst="bentConnector3">
            <a:avLst>
              <a:gd name="adj1" fmla="val 11232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0254" name="AutoShape 15"/>
          <p:cNvCxnSpPr>
            <a:cxnSpLocks noChangeShapeType="1"/>
            <a:stCxn id="387078" idx="1"/>
            <a:endCxn id="10247" idx="1"/>
          </p:cNvCxnSpPr>
          <p:nvPr/>
        </p:nvCxnSpPr>
        <p:spPr bwMode="auto">
          <a:xfrm rot="10800000">
            <a:off x="779463" y="4044453"/>
            <a:ext cx="1854200" cy="851694"/>
          </a:xfrm>
          <a:prstGeom prst="bentConnector3">
            <a:avLst>
              <a:gd name="adj1" fmla="val 11232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PCO Maintenance Header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2008-PCC-PRO-090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52026" y="1013644"/>
            <a:ext cx="8218487" cy="4876800"/>
            <a:chOff x="642938" y="1325132"/>
            <a:chExt cx="8218487" cy="4876800"/>
          </a:xfrm>
        </p:grpSpPr>
        <p:pic>
          <p:nvPicPr>
            <p:cNvPr id="11268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938" y="1325132"/>
              <a:ext cx="7837487" cy="487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69" name="Rectangle 6"/>
            <p:cNvSpPr>
              <a:spLocks noChangeArrowheads="1"/>
            </p:cNvSpPr>
            <p:nvPr/>
          </p:nvSpPr>
          <p:spPr bwMode="auto">
            <a:xfrm>
              <a:off x="4682834" y="2879622"/>
              <a:ext cx="184731" cy="523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88104" name="Rectangle 8"/>
            <p:cNvSpPr>
              <a:spLocks noChangeArrowheads="1"/>
            </p:cNvSpPr>
            <p:nvPr/>
          </p:nvSpPr>
          <p:spPr bwMode="auto">
            <a:xfrm>
              <a:off x="4551897" y="4141357"/>
              <a:ext cx="4309528" cy="163121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marL="228600" indent="-228600" algn="l" eaLnBrk="0" hangingPunct="0">
                <a:defRPr/>
              </a:pPr>
              <a:r>
                <a:rPr lang="en-US" sz="2000">
                  <a:latin typeface="+mj-lt"/>
                </a:rPr>
                <a:t>With this you can:</a:t>
              </a:r>
            </a:p>
            <a:p>
              <a:pPr marL="228600" indent="-228600" algn="l" eaLnBrk="0" hangingPunct="0">
                <a:buFontTx/>
                <a:buChar char="•"/>
                <a:defRPr/>
              </a:pPr>
              <a:r>
                <a:rPr lang="en-US" sz="2000">
                  <a:latin typeface="+mj-lt"/>
                </a:rPr>
                <a:t>Change PCO Number</a:t>
              </a:r>
            </a:p>
            <a:p>
              <a:pPr marL="228600" indent="-228600" algn="l" eaLnBrk="0" hangingPunct="0">
                <a:buFontTx/>
                <a:buChar char="•"/>
                <a:defRPr/>
              </a:pPr>
              <a:r>
                <a:rPr lang="en-US" sz="2000">
                  <a:latin typeface="+mj-lt"/>
                </a:rPr>
                <a:t>Close a PCO to another PCO</a:t>
              </a:r>
            </a:p>
            <a:p>
              <a:pPr marL="228600" indent="-228600" algn="l" eaLnBrk="0" hangingPunct="0">
                <a:buFontTx/>
                <a:buChar char="•"/>
                <a:defRPr/>
              </a:pPr>
              <a:r>
                <a:rPr lang="en-US" sz="2000">
                  <a:latin typeface="+mj-lt"/>
                </a:rPr>
                <a:t>Copy from PCR/PCO to a PCO</a:t>
              </a:r>
            </a:p>
            <a:p>
              <a:pPr marL="228600" indent="-228600" algn="l" eaLnBrk="0" hangingPunct="0">
                <a:buFontTx/>
                <a:buChar char="•"/>
                <a:defRPr/>
              </a:pPr>
              <a:r>
                <a:rPr lang="en-US" sz="2000">
                  <a:latin typeface="+mj-lt"/>
                </a:rPr>
                <a:t>Copy to PCR/PCO from a PCO</a:t>
              </a:r>
            </a:p>
          </p:txBody>
        </p:sp>
        <p:sp>
          <p:nvSpPr>
            <p:cNvPr id="11271" name="Rectangle 10"/>
            <p:cNvSpPr>
              <a:spLocks noChangeArrowheads="1"/>
            </p:cNvSpPr>
            <p:nvPr/>
          </p:nvSpPr>
          <p:spPr bwMode="auto">
            <a:xfrm>
              <a:off x="4297363" y="3112657"/>
              <a:ext cx="274637" cy="1555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1272" name="AutoShape 11"/>
            <p:cNvCxnSpPr>
              <a:cxnSpLocks noChangeShapeType="1"/>
              <a:stCxn id="388104" idx="0"/>
              <a:endCxn id="11271" idx="3"/>
            </p:cNvCxnSpPr>
            <p:nvPr/>
          </p:nvCxnSpPr>
          <p:spPr bwMode="auto">
            <a:xfrm rot="16200000" flipV="1">
              <a:off x="5163875" y="2598570"/>
              <a:ext cx="950912" cy="2134661"/>
            </a:xfrm>
            <a:prstGeom prst="bentConnector2">
              <a:avLst/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10522</TotalTime>
  <Words>989</Words>
  <Application>Microsoft Office PowerPoint</Application>
  <PresentationFormat>On-screen Show (4:3)</PresentationFormat>
  <Paragraphs>399</Paragraphs>
  <Slides>62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9" baseType="lpstr">
      <vt:lpstr>Arial</vt:lpstr>
      <vt:lpstr>Century Gothic</vt:lpstr>
      <vt:lpstr>Webdings</vt:lpstr>
      <vt:lpstr>Tahoma</vt:lpstr>
      <vt:lpstr>Lucida Grande</vt:lpstr>
      <vt:lpstr>Wingdings</vt:lpstr>
      <vt:lpstr>QAD 2010 Template</vt:lpstr>
      <vt:lpstr>Process Product Change Orders</vt:lpstr>
      <vt:lpstr>Product Change Orders Process</vt:lpstr>
      <vt:lpstr>Create/Maintain PCO</vt:lpstr>
      <vt:lpstr>PCO Structure</vt:lpstr>
      <vt:lpstr>Create/Maintain PCO</vt:lpstr>
      <vt:lpstr>Create/Maintain PCO</vt:lpstr>
      <vt:lpstr>Create/Maintain PCO</vt:lpstr>
      <vt:lpstr>PCO Maintenance Header</vt:lpstr>
      <vt:lpstr>PCO Maintenance Header</vt:lpstr>
      <vt:lpstr>Create/Maintain PCO</vt:lpstr>
      <vt:lpstr>PCO Maintenance Header</vt:lpstr>
      <vt:lpstr>PCO Maintenance Header</vt:lpstr>
      <vt:lpstr>PCO Maintenance Header</vt:lpstr>
      <vt:lpstr>PCO Maintenance Header</vt:lpstr>
      <vt:lpstr>Create/Maintain PCO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PCO Maintenance Body Changes</vt:lpstr>
      <vt:lpstr>Create/Maintain PCO</vt:lpstr>
      <vt:lpstr>Trailer Maintenance</vt:lpstr>
      <vt:lpstr>Trailer Maintenance</vt:lpstr>
      <vt:lpstr>Create/Maintain PCO</vt:lpstr>
      <vt:lpstr>PCR/PCO Detail Inquiry</vt:lpstr>
      <vt:lpstr>PCR/PCO Status Browse</vt:lpstr>
      <vt:lpstr>Print PCR/PCO</vt:lpstr>
      <vt:lpstr>Product Change Orders Process</vt:lpstr>
      <vt:lpstr>Route PCO for Approval</vt:lpstr>
      <vt:lpstr>Product Change Orders Process</vt:lpstr>
      <vt:lpstr>PCR/PCO Approval</vt:lpstr>
      <vt:lpstr>Detail Approval Maintenance</vt:lpstr>
      <vt:lpstr>Approval Browse</vt:lpstr>
      <vt:lpstr>Product Change Orders Process</vt:lpstr>
      <vt:lpstr>Release and Distribution</vt:lpstr>
      <vt:lpstr>Product Change Orders Process</vt:lpstr>
      <vt:lpstr>Incorporation Selection</vt:lpstr>
      <vt:lpstr>Incorporation</vt:lpstr>
      <vt:lpstr>Incorporation Planning Report</vt:lpstr>
      <vt:lpstr>Product Change Orders Process</vt:lpstr>
      <vt:lpstr>Implementation</vt:lpstr>
      <vt:lpstr>Product Change Orders Process Summary</vt:lpstr>
      <vt:lpstr>Miscellaneous PCR/PCO Functions</vt:lpstr>
      <vt:lpstr>Processing Exercises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mdf</cp:lastModifiedBy>
  <cp:revision>384</cp:revision>
  <cp:lastPrinted>1998-10-28T20:09:13Z</cp:lastPrinted>
  <dcterms:created xsi:type="dcterms:W3CDTF">1998-02-18T21:36:34Z</dcterms:created>
  <dcterms:modified xsi:type="dcterms:W3CDTF">2011-02-15T19:54:16Z</dcterms:modified>
</cp:coreProperties>
</file>