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73" r:id="rId1"/>
  </p:sldMasterIdLst>
  <p:notesMasterIdLst>
    <p:notesMasterId r:id="rId21"/>
  </p:notesMasterIdLst>
  <p:handoutMasterIdLst>
    <p:handoutMasterId r:id="rId22"/>
  </p:handoutMasterIdLst>
  <p:sldIdLst>
    <p:sldId id="533" r:id="rId2"/>
    <p:sldId id="534" r:id="rId3"/>
    <p:sldId id="550" r:id="rId4"/>
    <p:sldId id="535" r:id="rId5"/>
    <p:sldId id="536" r:id="rId6"/>
    <p:sldId id="537" r:id="rId7"/>
    <p:sldId id="538" r:id="rId8"/>
    <p:sldId id="539" r:id="rId9"/>
    <p:sldId id="540" r:id="rId10"/>
    <p:sldId id="541" r:id="rId11"/>
    <p:sldId id="542" r:id="rId12"/>
    <p:sldId id="551" r:id="rId13"/>
    <p:sldId id="543" r:id="rId14"/>
    <p:sldId id="544" r:id="rId15"/>
    <p:sldId id="545" r:id="rId16"/>
    <p:sldId id="546" r:id="rId17"/>
    <p:sldId id="547" r:id="rId18"/>
    <p:sldId id="548" r:id="rId19"/>
    <p:sldId id="549" r:id="rId20"/>
  </p:sldIdLst>
  <p:sldSz cx="9144000" cy="6858000" type="screen4x3"/>
  <p:notesSz cx="6991350" cy="9282113"/>
  <p:embeddedFontLst>
    <p:embeddedFont>
      <p:font typeface="Century Gothic" pitchFamily="34" charset="0"/>
      <p:regular r:id="rId23"/>
      <p:bold r:id="rId24"/>
      <p:italic r:id="rId25"/>
      <p:boldItalic r:id="rId26"/>
    </p:embeddedFont>
    <p:embeddedFont>
      <p:font typeface="Webdings" pitchFamily="18" charset="2"/>
      <p:regular r:id="rId27"/>
    </p:embeddedFont>
    <p:embeddedFont>
      <p:font typeface="Tahoma" pitchFamily="34" charset="0"/>
      <p:regular r:id="rId28"/>
      <p:bold r:id="rId2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ECFF"/>
    <a:srgbClr val="FFFF66"/>
    <a:srgbClr val="FFCC66"/>
    <a:srgbClr val="FFCCCC"/>
    <a:srgbClr val="FFCCFF"/>
    <a:srgbClr val="3333FF"/>
    <a:srgbClr val="FF99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1404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19BF91F7-BFF5-4E0C-9FBE-EADB880F6B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C1F4E98-FD5F-494C-8723-0173A20D64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959012" y="6638544"/>
            <a:ext cx="1184988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70980" y="6638544"/>
            <a:ext cx="107302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8042988" y="6638544"/>
            <a:ext cx="110101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6335" y="6638544"/>
            <a:ext cx="114766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40351" y="6638544"/>
            <a:ext cx="120364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8014996" y="6638544"/>
            <a:ext cx="11290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PCC-PCR-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PCC-PCR-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Product Change Control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issues you need to consider before setting up Product Change Control in QAD Standard Edition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Product Change Orders (PCOs) in QAD Standard Edition</a:t>
            </a:r>
          </a:p>
          <a:p>
            <a:pPr eaLnBrk="1" hangingPunct="1"/>
            <a:r>
              <a:rPr lang="en-US" b="1" dirty="0" smtClean="0"/>
              <a:t>Process Product Change Requests (PCRs) in QAD Standard Edition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Product Change Requests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PCC-PCR-010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b="1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PCC-PCR-100</a:t>
            </a:r>
            <a:endParaRPr lang="en-US"/>
          </a:p>
        </p:txBody>
      </p:sp>
      <p:sp>
        <p:nvSpPr>
          <p:cNvPr id="331782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PCR/PCO Approval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PCC-PCR-110</a:t>
            </a:r>
            <a:endParaRPr lang="en-US"/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80375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2806" name="Rectangle 6"/>
          <p:cNvSpPr>
            <a:spLocks noChangeArrowheads="1"/>
          </p:cNvSpPr>
          <p:nvPr/>
        </p:nvSpPr>
        <p:spPr bwMode="auto">
          <a:xfrm>
            <a:off x="6562725" y="2952037"/>
            <a:ext cx="15240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Approve PCRs</a:t>
            </a:r>
            <a:endParaRPr lang="en-US" sz="1800" b="1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After approving the proposed changes in the PCR, convert the PCR to a PCO to follow PCO processing procedures.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Close PCR to PCO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PCC-PCR-120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b="1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PCC-PCR-130</a:t>
            </a:r>
            <a:endParaRPr lang="en-US"/>
          </a:p>
        </p:txBody>
      </p:sp>
      <p:sp>
        <p:nvSpPr>
          <p:cNvPr id="33383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PCC-PCR-140</a:t>
            </a:r>
            <a:endParaRPr lang="en-US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69693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4853" name="Rectangle 5"/>
          <p:cNvSpPr>
            <a:spLocks noChangeArrowheads="1"/>
          </p:cNvSpPr>
          <p:nvPr/>
        </p:nvSpPr>
        <p:spPr bwMode="auto">
          <a:xfrm>
            <a:off x="6448425" y="2109505"/>
            <a:ext cx="1828800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PCR Specific Functions</a:t>
            </a:r>
            <a:endParaRPr lang="en-US" sz="1800" b="1">
              <a:latin typeface="+mj-lt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633663" y="3420780"/>
            <a:ext cx="26511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633663" y="3820830"/>
            <a:ext cx="26511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2" name="AutoShape 8"/>
          <p:cNvCxnSpPr>
            <a:cxnSpLocks noChangeShapeType="1"/>
            <a:stCxn id="334853" idx="2"/>
            <a:endCxn id="16390" idx="3"/>
          </p:cNvCxnSpPr>
          <p:nvPr/>
        </p:nvCxnSpPr>
        <p:spPr bwMode="auto">
          <a:xfrm rot="5400000">
            <a:off x="4781550" y="912530"/>
            <a:ext cx="698500" cy="446405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16393" name="AutoShape 9"/>
          <p:cNvCxnSpPr>
            <a:cxnSpLocks noChangeShapeType="1"/>
            <a:stCxn id="334853" idx="2"/>
            <a:endCxn id="16391" idx="3"/>
          </p:cNvCxnSpPr>
          <p:nvPr/>
        </p:nvCxnSpPr>
        <p:spPr bwMode="auto">
          <a:xfrm rot="5400000">
            <a:off x="4581525" y="1112555"/>
            <a:ext cx="1098550" cy="4464050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PCC-PCR-150</a:t>
            </a:r>
            <a:endParaRPr lang="en-US"/>
          </a:p>
        </p:txBody>
      </p:sp>
      <p:pic>
        <p:nvPicPr>
          <p:cNvPr id="1741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052790"/>
            <a:ext cx="784701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5878" name="Rectangle 6"/>
          <p:cNvSpPr>
            <a:spLocks noChangeArrowheads="1"/>
          </p:cNvSpPr>
          <p:nvPr/>
        </p:nvSpPr>
        <p:spPr bwMode="auto">
          <a:xfrm>
            <a:off x="5267325" y="3405465"/>
            <a:ext cx="28956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PCO must exist prior to </a:t>
            </a:r>
            <a:r>
              <a:rPr lang="en-US" sz="1800" b="1">
                <a:solidFill>
                  <a:srgbClr val="FF0000"/>
                </a:solidFill>
                <a:latin typeface="+mj-lt"/>
              </a:rPr>
              <a:t>Close PCR to PCO</a:t>
            </a:r>
            <a:endParaRPr lang="en-US" sz="1800" b="1">
              <a:latin typeface="+mj-lt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1096963" y="3005415"/>
            <a:ext cx="576262" cy="201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7416" name="AutoShape 8"/>
          <p:cNvCxnSpPr>
            <a:cxnSpLocks noChangeShapeType="1"/>
            <a:stCxn id="335878" idx="1"/>
            <a:endCxn id="17415" idx="3"/>
          </p:cNvCxnSpPr>
          <p:nvPr/>
        </p:nvCxnSpPr>
        <p:spPr bwMode="auto">
          <a:xfrm rot="10800000">
            <a:off x="1673225" y="3107015"/>
            <a:ext cx="3594100" cy="755650"/>
          </a:xfrm>
          <a:prstGeom prst="bentConnector3">
            <a:avLst>
              <a:gd name="adj1" fmla="val 3321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PCC-PCR-160</a:t>
            </a:r>
            <a:endParaRPr lang="en-US"/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7126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6902" name="Rectangle 6"/>
          <p:cNvSpPr>
            <a:spLocks noChangeArrowheads="1"/>
          </p:cNvSpPr>
          <p:nvPr/>
        </p:nvSpPr>
        <p:spPr bwMode="auto">
          <a:xfrm>
            <a:off x="5070368" y="4581422"/>
            <a:ext cx="3130986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Convert keeps Numbering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Changes Type</a:t>
            </a:r>
            <a:endParaRPr lang="en-US" sz="1800" b="1">
              <a:latin typeface="+mj-lt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5770563" y="2785276"/>
            <a:ext cx="438150" cy="476250"/>
          </a:xfrm>
          <a:prstGeom prst="rect">
            <a:avLst/>
          </a:prstGeom>
          <a:noFill/>
          <a:ln w="38100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Product Change Requests Process Summary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PCC-PCR-170</a:t>
            </a:r>
            <a:endParaRPr lang="en-US"/>
          </a:p>
        </p:txBody>
      </p:sp>
      <p:sp>
        <p:nvSpPr>
          <p:cNvPr id="337926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Exercises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PCC-PCR-180</a:t>
            </a:r>
            <a:endParaRPr lang="en-US"/>
          </a:p>
        </p:txBody>
      </p:sp>
      <p:pic>
        <p:nvPicPr>
          <p:cNvPr id="2048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5334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Introduction to Product Change Control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Set up Product Change Control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Product Change Orders (PCOs)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smtClean="0"/>
              <a:t>Process Product Change Requests (PCRs)</a:t>
            </a:r>
          </a:p>
          <a:p>
            <a:pPr eaLnBrk="1" hangingPunct="1"/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PCC-PCR-190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PCC-PCR-020</a:t>
            </a:r>
            <a:endParaRPr lang="en-US"/>
          </a:p>
        </p:txBody>
      </p:sp>
      <p:sp>
        <p:nvSpPr>
          <p:cNvPr id="32359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PCR Maintenance (1.9.2.1) does not create any financial transactions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Financial personnel should be aware of all PCRs since most product changes will have financial consequences if they are approved and incorporated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Similar to PCOs, you must enable the appropriate functions on the related menus to maintain product structures, routings, item specifications, and formulas: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Enable PCC Product Structure Maintenance (13.13.22), Enable PCC Routing Maintenance (14.22), Enable PCC Item Specification Maintenance (19.1.22), Enable PCC Formula Maintenance (15.22)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Create/Maintain PCR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7300" y="891610"/>
            <a:ext cx="7169499" cy="5424523"/>
          </a:xfrm>
        </p:spPr>
        <p:txBody>
          <a:bodyPr/>
          <a:lstStyle/>
          <a:p>
            <a:r>
              <a:rPr lang="en-US" b="1" dirty="0" smtClean="0"/>
              <a:t>PCR Maintenance</a:t>
            </a:r>
          </a:p>
          <a:p>
            <a:r>
              <a:rPr lang="en-US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PCC-PCR-040</a:t>
            </a:r>
            <a:endParaRPr lang="en-US"/>
          </a:p>
        </p:txBody>
      </p:sp>
      <p:sp>
        <p:nvSpPr>
          <p:cNvPr id="324614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PCC-PCR-050</a:t>
            </a:r>
            <a:endParaRPr lang="en-US"/>
          </a:p>
        </p:txBody>
      </p:sp>
      <p:pic>
        <p:nvPicPr>
          <p:cNvPr id="7172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80264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5639" name="Rectangle 7"/>
          <p:cNvSpPr>
            <a:spLocks noChangeArrowheads="1"/>
          </p:cNvSpPr>
          <p:nvPr/>
        </p:nvSpPr>
        <p:spPr bwMode="auto">
          <a:xfrm>
            <a:off x="6832879" y="2342326"/>
            <a:ext cx="1777721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Create New Request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PCC-PCR-060</a:t>
            </a:r>
            <a:endParaRPr lang="en-US"/>
          </a:p>
        </p:txBody>
      </p:sp>
      <p:pic>
        <p:nvPicPr>
          <p:cNvPr id="8196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34263"/>
            <a:ext cx="78184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6663" name="Rectangle 7"/>
          <p:cNvSpPr>
            <a:spLocks noChangeArrowheads="1"/>
          </p:cNvSpPr>
          <p:nvPr/>
        </p:nvSpPr>
        <p:spPr bwMode="auto">
          <a:xfrm>
            <a:off x="2438371" y="5043385"/>
            <a:ext cx="2435283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 anchorCtr="1">
            <a:spAutoFit/>
          </a:bodyPr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Only Selection with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No Additional Menu</a:t>
            </a:r>
            <a:endParaRPr lang="en-US" sz="1800" b="1">
              <a:latin typeface="+mj-lt"/>
            </a:endParaRP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2614613" y="4358488"/>
            <a:ext cx="238125" cy="109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200" name="AutoShape 9"/>
          <p:cNvCxnSpPr>
            <a:cxnSpLocks noChangeShapeType="1"/>
            <a:stCxn id="326663" idx="1"/>
            <a:endCxn id="8199" idx="1"/>
          </p:cNvCxnSpPr>
          <p:nvPr/>
        </p:nvCxnSpPr>
        <p:spPr bwMode="auto">
          <a:xfrm rot="10800000" flipH="1">
            <a:off x="2438371" y="4413257"/>
            <a:ext cx="176242" cy="953294"/>
          </a:xfrm>
          <a:prstGeom prst="bentConnector3">
            <a:avLst>
              <a:gd name="adj1" fmla="val -12970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326666" name="Rectangle 10"/>
          <p:cNvSpPr>
            <a:spLocks noChangeArrowheads="1"/>
          </p:cNvSpPr>
          <p:nvPr/>
        </p:nvSpPr>
        <p:spPr bwMode="auto">
          <a:xfrm>
            <a:off x="5978769" y="2453488"/>
            <a:ext cx="2860431" cy="1143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Similar Interface Menus as PCO Maintenance (1.9.2.13)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PCR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PCC-PCR-070</a:t>
            </a:r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02123" y="1097782"/>
            <a:ext cx="8926513" cy="4867275"/>
            <a:chOff x="92075" y="1570038"/>
            <a:chExt cx="8926513" cy="4867275"/>
          </a:xfrm>
        </p:grpSpPr>
        <p:pic>
          <p:nvPicPr>
            <p:cNvPr id="922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075" y="1570038"/>
              <a:ext cx="3533775" cy="2381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1960563" y="2047875"/>
              <a:ext cx="163512" cy="14763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1960563" y="2247900"/>
              <a:ext cx="163512" cy="147638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1960563" y="2438400"/>
              <a:ext cx="163512" cy="147638"/>
            </a:xfrm>
            <a:prstGeom prst="rect">
              <a:avLst/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4" name="Rectangle 8"/>
            <p:cNvSpPr>
              <a:spLocks noChangeArrowheads="1"/>
            </p:cNvSpPr>
            <p:nvPr/>
          </p:nvSpPr>
          <p:spPr bwMode="auto">
            <a:xfrm>
              <a:off x="1960563" y="2628900"/>
              <a:ext cx="163512" cy="147638"/>
            </a:xfrm>
            <a:prstGeom prst="rect">
              <a:avLst/>
            </a:prstGeom>
            <a:solidFill>
              <a:srgbClr val="FFCC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5" name="Rectangle 9"/>
            <p:cNvSpPr>
              <a:spLocks noChangeArrowheads="1"/>
            </p:cNvSpPr>
            <p:nvPr/>
          </p:nvSpPr>
          <p:spPr bwMode="auto">
            <a:xfrm>
              <a:off x="1960563" y="2819400"/>
              <a:ext cx="163512" cy="147638"/>
            </a:xfrm>
            <a:prstGeom prst="rect">
              <a:avLst/>
            </a:prstGeom>
            <a:solidFill>
              <a:srgbClr val="FFFF66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6" name="Rectangle 10"/>
            <p:cNvSpPr>
              <a:spLocks noChangeArrowheads="1"/>
            </p:cNvSpPr>
            <p:nvPr/>
          </p:nvSpPr>
          <p:spPr bwMode="auto">
            <a:xfrm>
              <a:off x="1960563" y="3009900"/>
              <a:ext cx="163512" cy="147638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7" name="Rectangle 11"/>
            <p:cNvSpPr>
              <a:spLocks noChangeArrowheads="1"/>
            </p:cNvSpPr>
            <p:nvPr/>
          </p:nvSpPr>
          <p:spPr bwMode="auto">
            <a:xfrm>
              <a:off x="1960563" y="3200400"/>
              <a:ext cx="163512" cy="147638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1960563" y="3400425"/>
              <a:ext cx="163512" cy="147638"/>
            </a:xfrm>
            <a:prstGeom prst="rect">
              <a:avLst/>
            </a:prstGeom>
            <a:solidFill>
              <a:srgbClr val="3333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698" name="Rectangle 18"/>
            <p:cNvSpPr>
              <a:spLocks noChangeArrowheads="1"/>
            </p:cNvSpPr>
            <p:nvPr/>
          </p:nvSpPr>
          <p:spPr bwMode="auto">
            <a:xfrm>
              <a:off x="2255838" y="1651000"/>
              <a:ext cx="1174750" cy="37941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anchor="ctr" anchorCtr="1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Top Level</a:t>
              </a:r>
              <a:endParaRPr lang="en-US" sz="1800" b="1"/>
            </a:p>
          </p:txBody>
        </p:sp>
        <p:pic>
          <p:nvPicPr>
            <p:cNvPr id="9230" name="Picture 2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000" y="4252913"/>
              <a:ext cx="2952750" cy="160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1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98875" y="1570038"/>
              <a:ext cx="2952750" cy="102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2" name="Rectangle 29"/>
            <p:cNvSpPr>
              <a:spLocks noChangeArrowheads="1"/>
            </p:cNvSpPr>
            <p:nvPr/>
          </p:nvSpPr>
          <p:spPr bwMode="auto">
            <a:xfrm>
              <a:off x="1960563" y="2038350"/>
              <a:ext cx="163512" cy="14763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33" name="Rectangle 30"/>
            <p:cNvSpPr>
              <a:spLocks noChangeArrowheads="1"/>
            </p:cNvSpPr>
            <p:nvPr/>
          </p:nvSpPr>
          <p:spPr bwMode="auto">
            <a:xfrm>
              <a:off x="374650" y="4514850"/>
              <a:ext cx="163513" cy="147638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34" name="Rectangle 31"/>
            <p:cNvSpPr>
              <a:spLocks noChangeArrowheads="1"/>
            </p:cNvSpPr>
            <p:nvPr/>
          </p:nvSpPr>
          <p:spPr bwMode="auto">
            <a:xfrm>
              <a:off x="3790950" y="1833563"/>
              <a:ext cx="163513" cy="147637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9235" name="Group 40"/>
            <p:cNvGrpSpPr>
              <a:grpSpLocks/>
            </p:cNvGrpSpPr>
            <p:nvPr/>
          </p:nvGrpSpPr>
          <p:grpSpPr bwMode="auto">
            <a:xfrm>
              <a:off x="3705225" y="2641600"/>
              <a:ext cx="2952750" cy="1038225"/>
              <a:chOff x="2358" y="1694"/>
              <a:chExt cx="1860" cy="654"/>
            </a:xfrm>
          </p:grpSpPr>
          <p:pic>
            <p:nvPicPr>
              <p:cNvPr id="9249" name="Picture 23" descr="Region Capture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358" y="1694"/>
                <a:ext cx="1860" cy="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50" name="Rectangle 32"/>
              <p:cNvSpPr>
                <a:spLocks noChangeArrowheads="1"/>
              </p:cNvSpPr>
              <p:nvPr/>
            </p:nvSpPr>
            <p:spPr bwMode="auto">
              <a:xfrm>
                <a:off x="2410" y="1856"/>
                <a:ext cx="103" cy="93"/>
              </a:xfrm>
              <a:prstGeom prst="rect">
                <a:avLst/>
              </a:prstGeom>
              <a:solidFill>
                <a:schemeClr val="accent2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36" name="Group 35"/>
            <p:cNvGrpSpPr>
              <a:grpSpLocks/>
            </p:cNvGrpSpPr>
            <p:nvPr/>
          </p:nvGrpSpPr>
          <p:grpSpPr bwMode="auto">
            <a:xfrm>
              <a:off x="3700463" y="3741738"/>
              <a:ext cx="2952750" cy="1409700"/>
              <a:chOff x="2595" y="3323"/>
              <a:chExt cx="1860" cy="888"/>
            </a:xfrm>
          </p:grpSpPr>
          <p:pic>
            <p:nvPicPr>
              <p:cNvPr id="9247" name="Picture 24" descr="Region Capture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595" y="3323"/>
                <a:ext cx="1860" cy="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8" name="Rectangle 34"/>
              <p:cNvSpPr>
                <a:spLocks noChangeArrowheads="1"/>
              </p:cNvSpPr>
              <p:nvPr/>
            </p:nvSpPr>
            <p:spPr bwMode="auto">
              <a:xfrm>
                <a:off x="2653" y="3492"/>
                <a:ext cx="103" cy="93"/>
              </a:xfrm>
              <a:prstGeom prst="rect">
                <a:avLst/>
              </a:prstGeom>
              <a:solidFill>
                <a:srgbClr val="FFCCCC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37" name="Group 39"/>
            <p:cNvGrpSpPr>
              <a:grpSpLocks/>
            </p:cNvGrpSpPr>
            <p:nvPr/>
          </p:nvGrpSpPr>
          <p:grpSpPr bwMode="auto">
            <a:xfrm>
              <a:off x="3702050" y="5218113"/>
              <a:ext cx="2952750" cy="1219200"/>
              <a:chOff x="2356" y="3659"/>
              <a:chExt cx="1860" cy="768"/>
            </a:xfrm>
          </p:grpSpPr>
          <p:pic>
            <p:nvPicPr>
              <p:cNvPr id="9245" name="Picture 25" descr="Region Capture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356" y="3659"/>
                <a:ext cx="1860" cy="7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6" name="Rectangle 38"/>
              <p:cNvSpPr>
                <a:spLocks noChangeArrowheads="1"/>
              </p:cNvSpPr>
              <p:nvPr/>
            </p:nvSpPr>
            <p:spPr bwMode="auto">
              <a:xfrm>
                <a:off x="2417" y="3824"/>
                <a:ext cx="103" cy="93"/>
              </a:xfrm>
              <a:prstGeom prst="rect">
                <a:avLst/>
              </a:prstGeom>
              <a:solidFill>
                <a:srgbClr val="FFFF66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9238" name="Group 42"/>
            <p:cNvGrpSpPr>
              <a:grpSpLocks/>
            </p:cNvGrpSpPr>
            <p:nvPr/>
          </p:nvGrpSpPr>
          <p:grpSpPr bwMode="auto">
            <a:xfrm>
              <a:off x="6062663" y="2009775"/>
              <a:ext cx="2952750" cy="1419225"/>
              <a:chOff x="3753" y="1266"/>
              <a:chExt cx="1860" cy="894"/>
            </a:xfrm>
          </p:grpSpPr>
          <p:pic>
            <p:nvPicPr>
              <p:cNvPr id="9243" name="Picture 26" descr="Region Capture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753" y="1266"/>
                <a:ext cx="1860" cy="8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44" name="Rectangle 41"/>
              <p:cNvSpPr>
                <a:spLocks noChangeArrowheads="1"/>
              </p:cNvSpPr>
              <p:nvPr/>
            </p:nvSpPr>
            <p:spPr bwMode="auto">
              <a:xfrm>
                <a:off x="3817" y="1439"/>
                <a:ext cx="103" cy="93"/>
              </a:xfrm>
              <a:prstGeom prst="rect">
                <a:avLst/>
              </a:prstGeom>
              <a:solidFill>
                <a:srgbClr val="CCEC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9239" name="Picture 27" descr="Region Capture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064250" y="3579813"/>
              <a:ext cx="2952750" cy="103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0" name="Picture 28" descr="Region Capture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65838" y="4819650"/>
              <a:ext cx="2952750" cy="104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41" name="Rectangle 45"/>
            <p:cNvSpPr>
              <a:spLocks noChangeArrowheads="1"/>
            </p:cNvSpPr>
            <p:nvPr/>
          </p:nvSpPr>
          <p:spPr bwMode="auto">
            <a:xfrm>
              <a:off x="6157913" y="3836988"/>
              <a:ext cx="163512" cy="147637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42" name="Rectangle 46"/>
            <p:cNvSpPr>
              <a:spLocks noChangeArrowheads="1"/>
            </p:cNvSpPr>
            <p:nvPr/>
          </p:nvSpPr>
          <p:spPr bwMode="auto">
            <a:xfrm>
              <a:off x="6157913" y="5080000"/>
              <a:ext cx="163512" cy="147638"/>
            </a:xfrm>
            <a:prstGeom prst="rect">
              <a:avLst/>
            </a:prstGeom>
            <a:solidFill>
              <a:srgbClr val="3333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7348" y="891610"/>
            <a:ext cx="7159451" cy="5424523"/>
          </a:xfrm>
        </p:spPr>
        <p:txBody>
          <a:bodyPr/>
          <a:lstStyle/>
          <a:p>
            <a:r>
              <a:rPr lang="en-US" dirty="0" smtClean="0"/>
              <a:t>PCR Maintenance</a:t>
            </a:r>
          </a:p>
          <a:p>
            <a:r>
              <a:rPr lang="en-US" b="1" dirty="0" smtClean="0"/>
              <a:t>Route PCR for Approval</a:t>
            </a:r>
          </a:p>
          <a:p>
            <a:r>
              <a:rPr lang="en-US" dirty="0" smtClean="0"/>
              <a:t>PCR/PCO Approval</a:t>
            </a:r>
          </a:p>
          <a:p>
            <a:r>
              <a:rPr lang="en-US" dirty="0" smtClean="0"/>
              <a:t>PCR Maintenance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Change Requests Process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PCC-PCR-080</a:t>
            </a:r>
            <a:endParaRPr lang="en-US"/>
          </a:p>
        </p:txBody>
      </p:sp>
      <p:sp>
        <p:nvSpPr>
          <p:cNvPr id="328710" name="Line 6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Route PCR for Approval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PCC-PCR-090</a:t>
            </a:r>
            <a:endParaRPr lang="en-US"/>
          </a:p>
        </p:txBody>
      </p:sp>
      <p:pic>
        <p:nvPicPr>
          <p:cNvPr id="1126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062838"/>
            <a:ext cx="78279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9734" name="Rectangle 6"/>
          <p:cNvSpPr>
            <a:spLocks noChangeArrowheads="1"/>
          </p:cNvSpPr>
          <p:nvPr/>
        </p:nvSpPr>
        <p:spPr bwMode="auto">
          <a:xfrm>
            <a:off x="5630863" y="3371063"/>
            <a:ext cx="2192337" cy="685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 anchorCtr="1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Route to Users for  Approving PCR</a:t>
            </a:r>
            <a:endParaRPr lang="en-US" sz="1800" b="1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7926</TotalTime>
  <Words>375</Words>
  <Application>Microsoft Office PowerPoint</Application>
  <PresentationFormat>On-screen Show (4:3)</PresentationFormat>
  <Paragraphs>88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Century Gothic</vt:lpstr>
      <vt:lpstr>Webdings</vt:lpstr>
      <vt:lpstr>Tahoma</vt:lpstr>
      <vt:lpstr>Lucida Grande</vt:lpstr>
      <vt:lpstr>Wingdings</vt:lpstr>
      <vt:lpstr>QAD 2010 Template</vt:lpstr>
      <vt:lpstr>Process Product Change Requests</vt:lpstr>
      <vt:lpstr>Product Change Requests Process</vt:lpstr>
      <vt:lpstr>Create/Maintain PCR</vt:lpstr>
      <vt:lpstr>Product Change Requests Process</vt:lpstr>
      <vt:lpstr>PCR Maintenance</vt:lpstr>
      <vt:lpstr>PCR Maintenance</vt:lpstr>
      <vt:lpstr>PCR Maintenance</vt:lpstr>
      <vt:lpstr>Product Change Requests Process</vt:lpstr>
      <vt:lpstr>Route PCR for Approval</vt:lpstr>
      <vt:lpstr>Product Change Requests Process</vt:lpstr>
      <vt:lpstr>PCR/PCO Approval</vt:lpstr>
      <vt:lpstr>Close PCR to PCO</vt:lpstr>
      <vt:lpstr>Product Change Requests Process</vt:lpstr>
      <vt:lpstr>PCR Maintenance</vt:lpstr>
      <vt:lpstr>PCR Maintenance</vt:lpstr>
      <vt:lpstr>PCR Maintenance</vt:lpstr>
      <vt:lpstr>Product Change Requests Process Summary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299</cp:revision>
  <cp:lastPrinted>1998-10-28T20:09:13Z</cp:lastPrinted>
  <dcterms:created xsi:type="dcterms:W3CDTF">1998-02-18T21:36:34Z</dcterms:created>
  <dcterms:modified xsi:type="dcterms:W3CDTF">2011-02-15T21:49:15Z</dcterms:modified>
</cp:coreProperties>
</file>