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legacyDocTextInfo.bin" ContentType="application/vnd.ms-office.legacyDocTextInfo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ms-office.legacyDiagramText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664" r:id="rId2"/>
  </p:sldMasterIdLst>
  <p:notesMasterIdLst>
    <p:notesMasterId r:id="rId25"/>
  </p:notesMasterIdLst>
  <p:sldIdLst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8" r:id="rId14"/>
    <p:sldId id="270" r:id="rId15"/>
    <p:sldId id="281" r:id="rId16"/>
    <p:sldId id="282" r:id="rId17"/>
    <p:sldId id="271" r:id="rId18"/>
    <p:sldId id="272" r:id="rId19"/>
    <p:sldId id="273" r:id="rId20"/>
    <p:sldId id="274" r:id="rId21"/>
    <p:sldId id="275" r:id="rId22"/>
    <p:sldId id="279" r:id="rId23"/>
    <p:sldId id="277" r:id="rId24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ahoma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ahoma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ahoma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ahoma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ahoma" charset="0"/>
        <a:ea typeface="+mn-ea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Tahoma" charset="0"/>
        <a:ea typeface="+mn-ea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Tahoma" charset="0"/>
        <a:ea typeface="+mn-ea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Tahoma" charset="0"/>
        <a:ea typeface="+mn-ea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Tahoma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A46A"/>
    <a:srgbClr val="FF8500"/>
    <a:srgbClr val="FFE354"/>
    <a:srgbClr val="6A9913"/>
    <a:srgbClr val="4BB69D"/>
    <a:srgbClr val="4172BB"/>
    <a:srgbClr val="4173BD"/>
    <a:srgbClr val="5A87C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790" autoAdjust="0"/>
    <p:restoredTop sz="94660"/>
  </p:normalViewPr>
  <p:slideViewPr>
    <p:cSldViewPr>
      <p:cViewPr>
        <p:scale>
          <a:sx n="75" d="100"/>
          <a:sy n="75" d="100"/>
        </p:scale>
        <p:origin x="-882" y="-4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Relationship Id="rId30" Type="http://schemas.microsoft.com/office/2006/relationships/legacyDocTextInfo" Target="legacyDocTextInfo.bin"/></Relationships>
</file>

<file path=ppt/drawings/_rels/vmlDrawing1.vml.rels><?xml version="1.0" encoding="UTF-8" standalone="yes"?>
<Relationships xmlns="http://schemas.openxmlformats.org/package/2006/relationships"><Relationship Id="rId8" Type="http://schemas.microsoft.com/office/2006/relationships/legacyDiagramText" Target="legacyDiagramText8.bin"/><Relationship Id="rId3" Type="http://schemas.microsoft.com/office/2006/relationships/legacyDiagramText" Target="legacyDiagramText3.bin"/><Relationship Id="rId7" Type="http://schemas.microsoft.com/office/2006/relationships/legacyDiagramText" Target="legacyDiagramText7.bin"/><Relationship Id="rId2" Type="http://schemas.microsoft.com/office/2006/relationships/legacyDiagramText" Target="legacyDiagramText2.bin"/><Relationship Id="rId1" Type="http://schemas.microsoft.com/office/2006/relationships/legacyDiagramText" Target="legacyDiagramText1.bin"/><Relationship Id="rId6" Type="http://schemas.microsoft.com/office/2006/relationships/legacyDiagramText" Target="legacyDiagramText6.bin"/><Relationship Id="rId5" Type="http://schemas.microsoft.com/office/2006/relationships/legacyDiagramText" Target="legacyDiagramText5.bin"/><Relationship Id="rId4" Type="http://schemas.microsoft.com/office/2006/relationships/legacyDiagramText" Target="legacyDiagramText4.bin"/><Relationship Id="rId9" Type="http://schemas.microsoft.com/office/2006/relationships/legacyDiagramText" Target="legacyDiagramText9.bin"/></Relationships>
</file>

<file path=ppt/drawings/_rels/vmlDrawing2.vml.rels><?xml version="1.0" encoding="UTF-8" standalone="yes"?>
<Relationships xmlns="http://schemas.openxmlformats.org/package/2006/relationships"><Relationship Id="rId8" Type="http://schemas.microsoft.com/office/2006/relationships/legacyDiagramText" Target="legacyDiagramText17.bin"/><Relationship Id="rId3" Type="http://schemas.microsoft.com/office/2006/relationships/legacyDiagramText" Target="legacyDiagramText12.bin"/><Relationship Id="rId7" Type="http://schemas.microsoft.com/office/2006/relationships/legacyDiagramText" Target="legacyDiagramText16.bin"/><Relationship Id="rId12" Type="http://schemas.microsoft.com/office/2006/relationships/legacyDiagramText" Target="legacyDiagramText21.bin"/><Relationship Id="rId2" Type="http://schemas.microsoft.com/office/2006/relationships/legacyDiagramText" Target="legacyDiagramText11.bin"/><Relationship Id="rId1" Type="http://schemas.microsoft.com/office/2006/relationships/legacyDiagramText" Target="legacyDiagramText10.bin"/><Relationship Id="rId6" Type="http://schemas.microsoft.com/office/2006/relationships/legacyDiagramText" Target="legacyDiagramText15.bin"/><Relationship Id="rId11" Type="http://schemas.microsoft.com/office/2006/relationships/legacyDiagramText" Target="legacyDiagramText20.bin"/><Relationship Id="rId5" Type="http://schemas.microsoft.com/office/2006/relationships/legacyDiagramText" Target="legacyDiagramText14.bin"/><Relationship Id="rId10" Type="http://schemas.microsoft.com/office/2006/relationships/legacyDiagramText" Target="legacyDiagramText19.bin"/><Relationship Id="rId4" Type="http://schemas.microsoft.com/office/2006/relationships/legacyDiagramText" Target="legacyDiagramText13.bin"/><Relationship Id="rId9" Type="http://schemas.microsoft.com/office/2006/relationships/legacyDiagramText" Target="legacyDiagramText18.bin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40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F4F93B5C-BEF7-4F21-ABE4-8CF98EA76430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088420F-5533-43D6-BB48-75AB762734B1}" type="slidenum">
              <a:rPr lang="en-US"/>
              <a:pPr/>
              <a:t>7</a:t>
            </a:fld>
            <a:endParaRPr lang="en-US"/>
          </a:p>
        </p:txBody>
      </p:sp>
      <p:sp>
        <p:nvSpPr>
          <p:cNvPr id="12595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59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/>
              <a:t>Medical Ultrasound</a:t>
            </a:r>
            <a:r>
              <a:rPr lang="en-US"/>
              <a:t>, used for medical imaging to visualize muscles, tendons, internal organs – best known for creating images of fetuses in the womb. </a:t>
            </a:r>
            <a:endParaRPr lang="en-US" b="1"/>
          </a:p>
          <a:p>
            <a:r>
              <a:rPr lang="en-US" b="1"/>
              <a:t>Implantable Ultrasound</a:t>
            </a:r>
            <a:r>
              <a:rPr lang="en-US"/>
              <a:t>, used for accessing area that is difficult to reach using traditional ultrasound devices, measuring things like tissue temperature and blood flow rate of fine vessels in tissue. </a:t>
            </a:r>
            <a:endParaRPr lang="en-US" b="1"/>
          </a:p>
          <a:p>
            <a:r>
              <a:rPr lang="en-US" b="1"/>
              <a:t>Industrial Ultrasound</a:t>
            </a:r>
            <a:r>
              <a:rPr lang="en-US"/>
              <a:t>, used for manual or automated non-destructive testing – finding flaws in materials and measuring the thickness of objects. High frequency (2 to 10Mhz) used to test metals, plastics and aerospace components. Lower frequency (40-500kHz) used to inspect less dense materials like wood, concrete, and cement.</a:t>
            </a:r>
            <a:endParaRPr lang="en-US" b="1"/>
          </a:p>
          <a:p>
            <a:r>
              <a:rPr lang="en-US" b="1"/>
              <a:t>Consumer Ultrasound</a:t>
            </a:r>
            <a:r>
              <a:rPr lang="en-US"/>
              <a:t>, perhaps not available today. Will be used as an example of a new product introduction. </a:t>
            </a:r>
          </a:p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5B28280-46F2-4086-88D2-D735FD3FF212}" type="slidenum">
              <a:rPr lang="en-US"/>
              <a:pPr/>
              <a:t>20</a:t>
            </a:fld>
            <a:endParaRPr lang="en-US"/>
          </a:p>
        </p:txBody>
      </p:sp>
      <p:sp>
        <p:nvSpPr>
          <p:cNvPr id="13721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/>
              <a:t>Medical Ultrasound</a:t>
            </a:r>
            <a:r>
              <a:rPr lang="en-US"/>
              <a:t>, used for medical imaging to visualize muscles, tendons, internal organs – best known for creating images of fetuses in the womb. </a:t>
            </a:r>
            <a:endParaRPr lang="en-US" b="1"/>
          </a:p>
          <a:p>
            <a:r>
              <a:rPr lang="en-US" b="1"/>
              <a:t>Implantable Ultrasound</a:t>
            </a:r>
            <a:r>
              <a:rPr lang="en-US"/>
              <a:t>, used for accessing area that is difficult to reach using traditional ultrasound devices, measuring things like tissue temperature and blood flow rate of fine vessels in tissue. </a:t>
            </a:r>
            <a:endParaRPr lang="en-US" b="1"/>
          </a:p>
          <a:p>
            <a:r>
              <a:rPr lang="en-US" b="1"/>
              <a:t>Industrial Ultrasound</a:t>
            </a:r>
            <a:r>
              <a:rPr lang="en-US"/>
              <a:t>, used for manual or automated non-destructive testing – finding flaws in materials and measuring the thickness of objects. High frequency (2 to 10Mhz) used to test metals, plastics and aerospace components. Lower frequency (40-500kHz) used to inspect less dense materials like wood, concrete, and cement.</a:t>
            </a:r>
            <a:endParaRPr lang="en-US" b="1"/>
          </a:p>
          <a:p>
            <a:r>
              <a:rPr lang="en-US" b="1"/>
              <a:t>Consumer Ultrasound</a:t>
            </a:r>
            <a:r>
              <a:rPr lang="en-US"/>
              <a:t>, perhaps not available today. Will be used as an example of a new product introduction. </a:t>
            </a:r>
          </a:p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30" name="Picture 6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222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QMI-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QMI-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457200" y="1500188"/>
            <a:ext cx="8153400" cy="5053012"/>
          </a:xfrm>
        </p:spPr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315200" y="6553200"/>
            <a:ext cx="1828800" cy="3048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QMI-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QMI-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QMI-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QMI-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QMI-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QMI-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QMI-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QMI-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457200" y="1500188"/>
            <a:ext cx="8153400" cy="5053012"/>
          </a:xfrm>
        </p:spPr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315200" y="6553200"/>
            <a:ext cx="1828800" cy="3048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QMI-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QMI-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QMI-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QMI-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QMI-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QMI-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QMI-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QMI-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17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51204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1205" name="Text Box 5"/>
          <p:cNvSpPr txBox="1">
            <a:spLocks noChangeArrowheads="1"/>
          </p:cNvSpPr>
          <p:nvPr/>
        </p:nvSpPr>
        <p:spPr bwMode="auto">
          <a:xfrm>
            <a:off x="0" y="655637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51213" name="Picture 13" descr="pg2_graphic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  <p:sp>
        <p:nvSpPr>
          <p:cNvPr id="51214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315200" y="6553200"/>
            <a:ext cx="1828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chemeClr val="bg2"/>
                </a:solidFill>
              </a:defRPr>
            </a:lvl1pPr>
          </a:lstStyle>
          <a:p>
            <a:r>
              <a:rPr lang="en-US"/>
              <a:t>QMI-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</p:sldLayoutIdLst>
  <p:hf sldNum="0" hd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9pPr>
    </p:titleStyle>
    <p:bodyStyle>
      <a:lvl1pPr marL="342900" indent="-342900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QMI-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1.v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2.v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QAD 2010 Data Model</a:t>
            </a:r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z="2800" b="1"/>
              <a:t>Structure Overview – February 22, 2009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381000"/>
            <a:ext cx="2438400" cy="685800"/>
          </a:xfrm>
          <a:solidFill>
            <a:srgbClr val="DCEFF0"/>
          </a:solidFill>
          <a:ln>
            <a:solidFill>
              <a:schemeClr val="tx1"/>
            </a:solidFill>
          </a:ln>
        </p:spPr>
        <p:txBody>
          <a:bodyPr/>
          <a:lstStyle/>
          <a:p>
            <a:r>
              <a:rPr lang="en-US" sz="1200">
                <a:latin typeface="+mj-lt"/>
              </a:rPr>
              <a:t>Item 01030 </a:t>
            </a:r>
            <a:br>
              <a:rPr lang="en-US" sz="1200">
                <a:latin typeface="+mj-lt"/>
              </a:rPr>
            </a:br>
            <a:r>
              <a:rPr lang="en-US" sz="1200">
                <a:latin typeface="+mj-lt"/>
              </a:rPr>
              <a:t>Consumer Ultrasound</a:t>
            </a:r>
          </a:p>
        </p:txBody>
      </p:sp>
      <p:sp>
        <p:nvSpPr>
          <p:cNvPr id="19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QMI-100</a:t>
            </a:r>
          </a:p>
        </p:txBody>
      </p:sp>
      <p:sp>
        <p:nvSpPr>
          <p:cNvPr id="129027" name="Rectangle 3"/>
          <p:cNvSpPr>
            <a:spLocks noChangeArrowheads="1"/>
          </p:cNvSpPr>
          <p:nvPr/>
        </p:nvSpPr>
        <p:spPr bwMode="auto">
          <a:xfrm>
            <a:off x="1219200" y="14478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50001 10MHz Probe Unit</a:t>
            </a:r>
            <a:endParaRPr lang="en-US" sz="1100" b="1">
              <a:latin typeface="+mj-lt"/>
            </a:endParaRPr>
          </a:p>
        </p:txBody>
      </p:sp>
      <p:sp>
        <p:nvSpPr>
          <p:cNvPr id="129028" name="Rectangle 4"/>
          <p:cNvSpPr>
            <a:spLocks noChangeArrowheads="1"/>
          </p:cNvSpPr>
          <p:nvPr/>
        </p:nvSpPr>
        <p:spPr bwMode="auto">
          <a:xfrm>
            <a:off x="1219200" y="22606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02004 Laptop connector</a:t>
            </a:r>
            <a:br>
              <a:rPr lang="en-US" sz="1100">
                <a:latin typeface="+mj-lt"/>
              </a:rPr>
            </a:br>
            <a:r>
              <a:rPr lang="en-US" sz="1100">
                <a:latin typeface="+mj-lt"/>
              </a:rPr>
              <a:t>(DRP from site xx-200)</a:t>
            </a:r>
            <a:endParaRPr lang="en-US" sz="1100" b="1">
              <a:latin typeface="+mj-lt"/>
            </a:endParaRPr>
          </a:p>
        </p:txBody>
      </p:sp>
      <p:sp>
        <p:nvSpPr>
          <p:cNvPr id="129029" name="Rectangle 5"/>
          <p:cNvSpPr>
            <a:spLocks noChangeArrowheads="1"/>
          </p:cNvSpPr>
          <p:nvPr/>
        </p:nvSpPr>
        <p:spPr bwMode="auto">
          <a:xfrm>
            <a:off x="1219200" y="30734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60014 Software CD</a:t>
            </a:r>
            <a:endParaRPr lang="en-US" sz="1100" b="1">
              <a:latin typeface="+mj-lt"/>
            </a:endParaRPr>
          </a:p>
        </p:txBody>
      </p:sp>
      <p:sp>
        <p:nvSpPr>
          <p:cNvPr id="129030" name="Rectangle 6"/>
          <p:cNvSpPr>
            <a:spLocks noChangeArrowheads="1"/>
          </p:cNvSpPr>
          <p:nvPr/>
        </p:nvSpPr>
        <p:spPr bwMode="auto">
          <a:xfrm>
            <a:off x="1219200" y="38862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90093 Shipping Box</a:t>
            </a:r>
            <a:endParaRPr lang="en-US" sz="1100" b="1">
              <a:latin typeface="+mj-lt"/>
            </a:endParaRPr>
          </a:p>
        </p:txBody>
      </p:sp>
      <p:sp>
        <p:nvSpPr>
          <p:cNvPr id="129031" name="Line 7"/>
          <p:cNvSpPr>
            <a:spLocks noChangeShapeType="1"/>
          </p:cNvSpPr>
          <p:nvPr/>
        </p:nvSpPr>
        <p:spPr bwMode="auto">
          <a:xfrm>
            <a:off x="685800" y="1066800"/>
            <a:ext cx="0" cy="3048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29032" name="Line 8"/>
          <p:cNvSpPr>
            <a:spLocks noChangeShapeType="1"/>
          </p:cNvSpPr>
          <p:nvPr/>
        </p:nvSpPr>
        <p:spPr bwMode="auto">
          <a:xfrm>
            <a:off x="685800" y="41148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29033" name="Line 9"/>
          <p:cNvSpPr>
            <a:spLocks noChangeShapeType="1"/>
          </p:cNvSpPr>
          <p:nvPr/>
        </p:nvSpPr>
        <p:spPr bwMode="auto">
          <a:xfrm>
            <a:off x="685800" y="32766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29034" name="Line 10"/>
          <p:cNvSpPr>
            <a:spLocks noChangeShapeType="1"/>
          </p:cNvSpPr>
          <p:nvPr/>
        </p:nvSpPr>
        <p:spPr bwMode="auto">
          <a:xfrm>
            <a:off x="685800" y="25146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29035" name="Line 11"/>
          <p:cNvSpPr>
            <a:spLocks noChangeShapeType="1"/>
          </p:cNvSpPr>
          <p:nvPr/>
        </p:nvSpPr>
        <p:spPr bwMode="auto">
          <a:xfrm>
            <a:off x="685800" y="16764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29036" name="Text Box 12"/>
          <p:cNvSpPr txBox="1">
            <a:spLocks noChangeArrowheads="1"/>
          </p:cNvSpPr>
          <p:nvPr/>
        </p:nvSpPr>
        <p:spPr bwMode="auto">
          <a:xfrm>
            <a:off x="3352800" y="517525"/>
            <a:ext cx="5791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2000" b="1">
                <a:solidFill>
                  <a:srgbClr val="5A87C6"/>
                </a:solidFill>
                <a:latin typeface="+mj-lt"/>
              </a:rPr>
              <a:t>Site xx-100: Consumer Ultrasound</a:t>
            </a:r>
          </a:p>
        </p:txBody>
      </p:sp>
      <p:sp>
        <p:nvSpPr>
          <p:cNvPr id="129037" name="Text Box 13"/>
          <p:cNvSpPr txBox="1">
            <a:spLocks noChangeArrowheads="1"/>
          </p:cNvSpPr>
          <p:nvPr/>
        </p:nvSpPr>
        <p:spPr bwMode="auto">
          <a:xfrm>
            <a:off x="5181600" y="1524000"/>
            <a:ext cx="3733800" cy="8255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600" i="1">
                <a:solidFill>
                  <a:schemeClr val="accent2"/>
                </a:solidFill>
                <a:latin typeface="+mj-lt"/>
              </a:rPr>
              <a:t>To be used to demonstrate New Product Introduction - Design to Launch Process</a:t>
            </a:r>
          </a:p>
        </p:txBody>
      </p:sp>
      <p:sp>
        <p:nvSpPr>
          <p:cNvPr id="129038" name="Rectangle 14"/>
          <p:cNvSpPr>
            <a:spLocks noChangeArrowheads="1"/>
          </p:cNvSpPr>
          <p:nvPr/>
        </p:nvSpPr>
        <p:spPr bwMode="auto">
          <a:xfrm>
            <a:off x="533400" y="4876800"/>
            <a:ext cx="7924800" cy="1371600"/>
          </a:xfrm>
          <a:prstGeom prst="rect">
            <a:avLst/>
          </a:prstGeom>
          <a:solidFill>
            <a:srgbClr val="D6E0D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800">
                <a:latin typeface="+mj-lt"/>
              </a:rPr>
              <a:t>Routing: U-001 – Ultrasound Assembly (Used for all ultrasound products)	</a:t>
            </a:r>
          </a:p>
          <a:p>
            <a:pPr algn="l"/>
            <a:endParaRPr lang="en-US" sz="2000">
              <a:latin typeface="+mj-lt"/>
            </a:endParaRPr>
          </a:p>
          <a:p>
            <a:pPr algn="l"/>
            <a:endParaRPr lang="en-US" sz="2000">
              <a:latin typeface="+mj-lt"/>
            </a:endParaRPr>
          </a:p>
          <a:p>
            <a:pPr algn="l"/>
            <a:endParaRPr lang="en-US" sz="2000">
              <a:latin typeface="+mj-lt"/>
            </a:endParaRPr>
          </a:p>
        </p:txBody>
      </p:sp>
      <p:sp>
        <p:nvSpPr>
          <p:cNvPr id="129039" name="Rectangle 15"/>
          <p:cNvSpPr>
            <a:spLocks noChangeArrowheads="1"/>
          </p:cNvSpPr>
          <p:nvPr/>
        </p:nvSpPr>
        <p:spPr bwMode="auto">
          <a:xfrm>
            <a:off x="1981200" y="5257800"/>
            <a:ext cx="3657600" cy="838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Assembly 	            Test	               Pack for Shipping</a:t>
            </a:r>
          </a:p>
          <a:p>
            <a:pPr algn="l"/>
            <a:endParaRPr lang="en-US" sz="1100">
              <a:latin typeface="+mj-lt"/>
            </a:endParaRPr>
          </a:p>
          <a:p>
            <a:pPr algn="l"/>
            <a:endParaRPr lang="en-US" sz="1100">
              <a:latin typeface="+mj-lt"/>
            </a:endParaRPr>
          </a:p>
          <a:p>
            <a:pPr algn="l"/>
            <a:endParaRPr lang="en-US" sz="1100" b="1">
              <a:latin typeface="+mj-lt"/>
            </a:endParaRPr>
          </a:p>
        </p:txBody>
      </p:sp>
      <p:sp>
        <p:nvSpPr>
          <p:cNvPr id="129040" name="AutoShape 16"/>
          <p:cNvSpPr>
            <a:spLocks noChangeArrowheads="1"/>
          </p:cNvSpPr>
          <p:nvPr/>
        </p:nvSpPr>
        <p:spPr bwMode="auto">
          <a:xfrm rot="10800000">
            <a:off x="2209800" y="5638800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29041" name="AutoShape 17"/>
          <p:cNvSpPr>
            <a:spLocks noChangeArrowheads="1"/>
          </p:cNvSpPr>
          <p:nvPr/>
        </p:nvSpPr>
        <p:spPr bwMode="auto">
          <a:xfrm rot="10800000">
            <a:off x="4800600" y="5638800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29042" name="AutoShape 18"/>
          <p:cNvSpPr>
            <a:spLocks noChangeArrowheads="1"/>
          </p:cNvSpPr>
          <p:nvPr/>
        </p:nvSpPr>
        <p:spPr bwMode="auto">
          <a:xfrm rot="10800000">
            <a:off x="3429000" y="5638800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1" name="Rectangle 3"/>
          <p:cNvSpPr>
            <a:spLocks noGrp="1" noChangeArrowheads="1"/>
          </p:cNvSpPr>
          <p:nvPr>
            <p:ph type="title"/>
          </p:nvPr>
        </p:nvSpPr>
        <p:spPr>
          <a:xfrm>
            <a:off x="533400" y="234950"/>
            <a:ext cx="2414587" cy="587375"/>
          </a:xfrm>
          <a:solidFill>
            <a:srgbClr val="DCEFF0"/>
          </a:solidFill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r>
              <a:rPr lang="en-US" sz="1200">
                <a:latin typeface="+mj-lt"/>
              </a:rPr>
              <a:t>Item 01040 </a:t>
            </a:r>
            <a:br>
              <a:rPr lang="en-US" sz="1200">
                <a:latin typeface="+mj-lt"/>
              </a:rPr>
            </a:br>
            <a:r>
              <a:rPr lang="en-US" sz="1200">
                <a:latin typeface="+mj-lt"/>
              </a:rPr>
              <a:t>Industrial Ultrasound</a:t>
            </a:r>
            <a:br>
              <a:rPr lang="en-US" sz="1200">
                <a:latin typeface="+mj-lt"/>
              </a:rPr>
            </a:br>
            <a:r>
              <a:rPr lang="en-US" sz="900">
                <a:latin typeface="+mj-lt"/>
              </a:rPr>
              <a:t>Configured</a:t>
            </a:r>
          </a:p>
        </p:txBody>
      </p:sp>
      <p:sp>
        <p:nvSpPr>
          <p:cNvPr id="3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QMI-110</a:t>
            </a:r>
          </a:p>
        </p:txBody>
      </p:sp>
      <p:sp>
        <p:nvSpPr>
          <p:cNvPr id="130050" name="Rectangle 2"/>
          <p:cNvSpPr>
            <a:spLocks noChangeArrowheads="1"/>
          </p:cNvSpPr>
          <p:nvPr/>
        </p:nvSpPr>
        <p:spPr bwMode="auto">
          <a:xfrm>
            <a:off x="1144587" y="838200"/>
            <a:ext cx="7543800" cy="1600200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200" b="1">
                <a:latin typeface="+mj-lt"/>
              </a:rPr>
              <a:t>Technical Specifications</a:t>
            </a:r>
          </a:p>
          <a:p>
            <a:pPr algn="l"/>
            <a:endParaRPr lang="en-US" sz="1200">
              <a:latin typeface="+mj-lt"/>
            </a:endParaRPr>
          </a:p>
          <a:p>
            <a:pPr algn="l"/>
            <a:endParaRPr lang="en-US" sz="1200">
              <a:latin typeface="+mj-lt"/>
            </a:endParaRPr>
          </a:p>
          <a:p>
            <a:pPr algn="l"/>
            <a:endParaRPr lang="en-US" sz="1200">
              <a:latin typeface="+mj-lt"/>
            </a:endParaRPr>
          </a:p>
          <a:p>
            <a:pPr algn="l"/>
            <a:endParaRPr lang="en-US" sz="1200">
              <a:latin typeface="+mj-lt"/>
            </a:endParaRPr>
          </a:p>
          <a:p>
            <a:pPr algn="l"/>
            <a:endParaRPr lang="en-US" sz="2000">
              <a:latin typeface="+mj-lt"/>
            </a:endParaRPr>
          </a:p>
          <a:p>
            <a:pPr algn="l"/>
            <a:endParaRPr lang="en-US" sz="2000">
              <a:latin typeface="+mj-lt"/>
            </a:endParaRPr>
          </a:p>
        </p:txBody>
      </p:sp>
      <p:sp>
        <p:nvSpPr>
          <p:cNvPr id="130052" name="Rectangle 4"/>
          <p:cNvSpPr>
            <a:spLocks noChangeArrowheads="1"/>
          </p:cNvSpPr>
          <p:nvPr/>
        </p:nvSpPr>
        <p:spPr bwMode="auto">
          <a:xfrm>
            <a:off x="4954587" y="57912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60002 Display / Readout</a:t>
            </a:r>
            <a:endParaRPr lang="en-US" sz="1100" b="1">
              <a:latin typeface="+mj-lt"/>
            </a:endParaRPr>
          </a:p>
        </p:txBody>
      </p:sp>
      <p:sp>
        <p:nvSpPr>
          <p:cNvPr id="130053" name="Rectangle 5"/>
          <p:cNvSpPr>
            <a:spLocks noChangeArrowheads="1"/>
          </p:cNvSpPr>
          <p:nvPr/>
        </p:nvSpPr>
        <p:spPr bwMode="auto">
          <a:xfrm>
            <a:off x="1220787" y="57912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60003 Keyboard </a:t>
            </a:r>
          </a:p>
          <a:p>
            <a:pPr algn="l"/>
            <a:r>
              <a:rPr lang="en-US" sz="1100">
                <a:latin typeface="+mj-lt"/>
              </a:rPr>
              <a:t>CONSIGNED</a:t>
            </a:r>
            <a:endParaRPr lang="en-US" sz="1100" b="1">
              <a:latin typeface="+mj-lt"/>
            </a:endParaRPr>
          </a:p>
        </p:txBody>
      </p:sp>
      <p:sp>
        <p:nvSpPr>
          <p:cNvPr id="130054" name="Rectangle 6"/>
          <p:cNvSpPr>
            <a:spLocks noChangeArrowheads="1"/>
          </p:cNvSpPr>
          <p:nvPr/>
        </p:nvSpPr>
        <p:spPr bwMode="auto">
          <a:xfrm>
            <a:off x="1220787" y="18288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Selects CPU</a:t>
            </a:r>
            <a:br>
              <a:rPr lang="en-US" sz="1100">
                <a:latin typeface="+mj-lt"/>
              </a:rPr>
            </a:br>
            <a:r>
              <a:rPr lang="en-US" sz="1100">
                <a:latin typeface="+mj-lt"/>
              </a:rPr>
              <a:t>Purchased (SV)</a:t>
            </a:r>
            <a:endParaRPr lang="en-US" sz="1100" b="1">
              <a:latin typeface="+mj-lt"/>
            </a:endParaRPr>
          </a:p>
        </p:txBody>
      </p:sp>
      <p:sp>
        <p:nvSpPr>
          <p:cNvPr id="130055" name="Rectangle 7"/>
          <p:cNvSpPr>
            <a:spLocks noChangeArrowheads="1"/>
          </p:cNvSpPr>
          <p:nvPr/>
        </p:nvSpPr>
        <p:spPr bwMode="auto">
          <a:xfrm>
            <a:off x="3049587" y="18288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Selects Probe Assembly</a:t>
            </a:r>
            <a:br>
              <a:rPr lang="en-US" sz="1100">
                <a:latin typeface="+mj-lt"/>
              </a:rPr>
            </a:br>
            <a:r>
              <a:rPr lang="en-US" sz="1100">
                <a:latin typeface="+mj-lt"/>
              </a:rPr>
              <a:t>Mfg, (WIP Lot Trace)</a:t>
            </a:r>
            <a:endParaRPr lang="en-US" sz="1100" b="1">
              <a:latin typeface="+mj-lt"/>
            </a:endParaRPr>
          </a:p>
        </p:txBody>
      </p:sp>
      <p:sp>
        <p:nvSpPr>
          <p:cNvPr id="130056" name="Rectangle 8"/>
          <p:cNvSpPr>
            <a:spLocks noChangeArrowheads="1"/>
          </p:cNvSpPr>
          <p:nvPr/>
        </p:nvSpPr>
        <p:spPr bwMode="auto">
          <a:xfrm>
            <a:off x="6783387" y="57912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90093 Shipping Box</a:t>
            </a:r>
            <a:endParaRPr lang="en-US" sz="1100" b="1">
              <a:latin typeface="+mj-lt"/>
            </a:endParaRPr>
          </a:p>
        </p:txBody>
      </p:sp>
      <p:sp>
        <p:nvSpPr>
          <p:cNvPr id="130057" name="Rectangle 9"/>
          <p:cNvSpPr>
            <a:spLocks noChangeArrowheads="1"/>
          </p:cNvSpPr>
          <p:nvPr/>
        </p:nvSpPr>
        <p:spPr bwMode="auto">
          <a:xfrm>
            <a:off x="6783387" y="18288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Selects Cord &amp; Converter</a:t>
            </a:r>
            <a:br>
              <a:rPr lang="en-US" sz="1100">
                <a:latin typeface="+mj-lt"/>
              </a:rPr>
            </a:br>
            <a:r>
              <a:rPr lang="en-US" sz="1100">
                <a:latin typeface="+mj-lt"/>
              </a:rPr>
              <a:t>using Country of Install</a:t>
            </a:r>
            <a:endParaRPr lang="en-US" sz="1100" b="1">
              <a:latin typeface="+mj-lt"/>
            </a:endParaRPr>
          </a:p>
        </p:txBody>
      </p:sp>
      <p:sp>
        <p:nvSpPr>
          <p:cNvPr id="130058" name="Rectangle 10"/>
          <p:cNvSpPr>
            <a:spLocks noChangeArrowheads="1"/>
          </p:cNvSpPr>
          <p:nvPr/>
        </p:nvSpPr>
        <p:spPr bwMode="auto">
          <a:xfrm>
            <a:off x="1220787" y="29718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Top or Front Display</a:t>
            </a:r>
            <a:endParaRPr lang="en-US" sz="1100" b="1">
              <a:latin typeface="+mj-lt"/>
            </a:endParaRPr>
          </a:p>
        </p:txBody>
      </p:sp>
      <p:sp>
        <p:nvSpPr>
          <p:cNvPr id="130059" name="Rectangle 11"/>
          <p:cNvSpPr>
            <a:spLocks noChangeArrowheads="1"/>
          </p:cNvSpPr>
          <p:nvPr/>
        </p:nvSpPr>
        <p:spPr bwMode="auto">
          <a:xfrm>
            <a:off x="3049587" y="57912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02003 Connector </a:t>
            </a:r>
            <a:br>
              <a:rPr lang="en-US" sz="1100">
                <a:latin typeface="+mj-lt"/>
              </a:rPr>
            </a:br>
            <a:r>
              <a:rPr lang="en-US" sz="1100">
                <a:latin typeface="+mj-lt"/>
              </a:rPr>
              <a:t>DRP from site xx-200</a:t>
            </a:r>
            <a:endParaRPr lang="en-US" sz="1100" b="1">
              <a:latin typeface="+mj-lt"/>
            </a:endParaRPr>
          </a:p>
        </p:txBody>
      </p:sp>
      <p:sp>
        <p:nvSpPr>
          <p:cNvPr id="130060" name="Line 12"/>
          <p:cNvSpPr>
            <a:spLocks noChangeShapeType="1"/>
          </p:cNvSpPr>
          <p:nvPr/>
        </p:nvSpPr>
        <p:spPr bwMode="auto">
          <a:xfrm>
            <a:off x="611187" y="609600"/>
            <a:ext cx="0" cy="5486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30061" name="Line 13"/>
          <p:cNvSpPr>
            <a:spLocks noChangeShapeType="1"/>
          </p:cNvSpPr>
          <p:nvPr/>
        </p:nvSpPr>
        <p:spPr bwMode="auto">
          <a:xfrm>
            <a:off x="611187" y="60960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30062" name="Line 14"/>
          <p:cNvSpPr>
            <a:spLocks noChangeShapeType="1"/>
          </p:cNvSpPr>
          <p:nvPr/>
        </p:nvSpPr>
        <p:spPr bwMode="auto">
          <a:xfrm>
            <a:off x="611187" y="44196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30063" name="Line 15"/>
          <p:cNvSpPr>
            <a:spLocks noChangeShapeType="1"/>
          </p:cNvSpPr>
          <p:nvPr/>
        </p:nvSpPr>
        <p:spPr bwMode="auto">
          <a:xfrm>
            <a:off x="611187" y="35052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30064" name="Line 16"/>
          <p:cNvSpPr>
            <a:spLocks noChangeShapeType="1"/>
          </p:cNvSpPr>
          <p:nvPr/>
        </p:nvSpPr>
        <p:spPr bwMode="auto">
          <a:xfrm>
            <a:off x="611187" y="17526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30065" name="Text Box 17"/>
          <p:cNvSpPr txBox="1">
            <a:spLocks noChangeArrowheads="1"/>
          </p:cNvSpPr>
          <p:nvPr/>
        </p:nvSpPr>
        <p:spPr bwMode="auto">
          <a:xfrm>
            <a:off x="3125787" y="228600"/>
            <a:ext cx="5791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2000" b="1">
                <a:solidFill>
                  <a:srgbClr val="5A87C6"/>
                </a:solidFill>
                <a:latin typeface="+mj-lt"/>
              </a:rPr>
              <a:t>Site xx-100: Industrial Ultrasound</a:t>
            </a:r>
          </a:p>
        </p:txBody>
      </p:sp>
      <p:sp>
        <p:nvSpPr>
          <p:cNvPr id="130066" name="Rectangle 18"/>
          <p:cNvSpPr>
            <a:spLocks noChangeArrowheads="1"/>
          </p:cNvSpPr>
          <p:nvPr/>
        </p:nvSpPr>
        <p:spPr bwMode="auto">
          <a:xfrm>
            <a:off x="1144587" y="5410200"/>
            <a:ext cx="7543800" cy="990600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200" b="1">
                <a:latin typeface="+mj-lt"/>
              </a:rPr>
              <a:t>All Configurations</a:t>
            </a:r>
          </a:p>
          <a:p>
            <a:pPr algn="l"/>
            <a:endParaRPr lang="en-US" sz="2000">
              <a:latin typeface="+mj-lt"/>
            </a:endParaRPr>
          </a:p>
          <a:p>
            <a:pPr algn="l"/>
            <a:endParaRPr lang="en-US" sz="2000">
              <a:latin typeface="+mj-lt"/>
            </a:endParaRPr>
          </a:p>
        </p:txBody>
      </p:sp>
      <p:sp>
        <p:nvSpPr>
          <p:cNvPr id="130067" name="Rectangle 19"/>
          <p:cNvSpPr>
            <a:spLocks noChangeArrowheads="1"/>
          </p:cNvSpPr>
          <p:nvPr/>
        </p:nvSpPr>
        <p:spPr bwMode="auto">
          <a:xfrm>
            <a:off x="4954587" y="12192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Portable?</a:t>
            </a:r>
            <a:endParaRPr lang="en-US" sz="1100" b="1">
              <a:latin typeface="+mj-lt"/>
            </a:endParaRPr>
          </a:p>
        </p:txBody>
      </p:sp>
      <p:sp>
        <p:nvSpPr>
          <p:cNvPr id="130068" name="Rectangle 20"/>
          <p:cNvSpPr>
            <a:spLocks noChangeArrowheads="1"/>
          </p:cNvSpPr>
          <p:nvPr/>
        </p:nvSpPr>
        <p:spPr bwMode="auto">
          <a:xfrm>
            <a:off x="1220787" y="12192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Standard or High </a:t>
            </a:r>
            <a:br>
              <a:rPr lang="en-US" sz="1100">
                <a:latin typeface="+mj-lt"/>
              </a:rPr>
            </a:br>
            <a:r>
              <a:rPr lang="en-US" sz="1100">
                <a:latin typeface="+mj-lt"/>
              </a:rPr>
              <a:t>Performance?</a:t>
            </a:r>
            <a:endParaRPr lang="en-US" sz="1100" b="1">
              <a:latin typeface="+mj-lt"/>
            </a:endParaRPr>
          </a:p>
        </p:txBody>
      </p:sp>
      <p:sp>
        <p:nvSpPr>
          <p:cNvPr id="130069" name="Rectangle 21"/>
          <p:cNvSpPr>
            <a:spLocks noChangeArrowheads="1"/>
          </p:cNvSpPr>
          <p:nvPr/>
        </p:nvSpPr>
        <p:spPr bwMode="auto">
          <a:xfrm>
            <a:off x="6783387" y="12192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Not Portable?</a:t>
            </a:r>
            <a:endParaRPr lang="en-US" sz="1100" b="1">
              <a:latin typeface="+mj-lt"/>
            </a:endParaRPr>
          </a:p>
        </p:txBody>
      </p:sp>
      <p:sp>
        <p:nvSpPr>
          <p:cNvPr id="130070" name="Rectangle 22"/>
          <p:cNvSpPr>
            <a:spLocks noChangeArrowheads="1"/>
          </p:cNvSpPr>
          <p:nvPr/>
        </p:nvSpPr>
        <p:spPr bwMode="auto">
          <a:xfrm>
            <a:off x="3049587" y="12192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High or Low Frequency?</a:t>
            </a:r>
            <a:endParaRPr lang="en-US" sz="1100" b="1">
              <a:latin typeface="+mj-lt"/>
            </a:endParaRPr>
          </a:p>
        </p:txBody>
      </p:sp>
      <p:sp>
        <p:nvSpPr>
          <p:cNvPr id="130071" name="Line 23"/>
          <p:cNvSpPr>
            <a:spLocks noChangeShapeType="1"/>
          </p:cNvSpPr>
          <p:nvPr/>
        </p:nvSpPr>
        <p:spPr bwMode="auto">
          <a:xfrm>
            <a:off x="2058987" y="16764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30072" name="Line 24"/>
          <p:cNvSpPr>
            <a:spLocks noChangeShapeType="1"/>
          </p:cNvSpPr>
          <p:nvPr/>
        </p:nvSpPr>
        <p:spPr bwMode="auto">
          <a:xfrm>
            <a:off x="3963987" y="16764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30073" name="Rectangle 25"/>
          <p:cNvSpPr>
            <a:spLocks noChangeArrowheads="1"/>
          </p:cNvSpPr>
          <p:nvPr/>
        </p:nvSpPr>
        <p:spPr bwMode="auto">
          <a:xfrm>
            <a:off x="4954587" y="18288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Selects Battery</a:t>
            </a:r>
            <a:endParaRPr lang="en-US" sz="1100" b="1">
              <a:latin typeface="+mj-lt"/>
            </a:endParaRPr>
          </a:p>
        </p:txBody>
      </p:sp>
      <p:sp>
        <p:nvSpPr>
          <p:cNvPr id="130074" name="Line 26"/>
          <p:cNvSpPr>
            <a:spLocks noChangeShapeType="1"/>
          </p:cNvSpPr>
          <p:nvPr/>
        </p:nvSpPr>
        <p:spPr bwMode="auto">
          <a:xfrm>
            <a:off x="5792787" y="16764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30075" name="Rectangle 27"/>
          <p:cNvSpPr>
            <a:spLocks noChangeArrowheads="1"/>
          </p:cNvSpPr>
          <p:nvPr/>
        </p:nvSpPr>
        <p:spPr bwMode="auto">
          <a:xfrm>
            <a:off x="1144587" y="2590800"/>
            <a:ext cx="6477000" cy="1524000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200" b="1">
                <a:latin typeface="+mj-lt"/>
              </a:rPr>
              <a:t>Style &amp; Size</a:t>
            </a:r>
          </a:p>
          <a:p>
            <a:pPr algn="l"/>
            <a:endParaRPr lang="en-US" sz="1200">
              <a:latin typeface="+mj-lt"/>
            </a:endParaRPr>
          </a:p>
          <a:p>
            <a:pPr algn="l"/>
            <a:endParaRPr lang="en-US" sz="1200">
              <a:latin typeface="+mj-lt"/>
            </a:endParaRPr>
          </a:p>
          <a:p>
            <a:pPr algn="l"/>
            <a:endParaRPr lang="en-US" sz="1200">
              <a:latin typeface="+mj-lt"/>
            </a:endParaRPr>
          </a:p>
          <a:p>
            <a:pPr algn="l"/>
            <a:endParaRPr lang="en-US" sz="2000">
              <a:latin typeface="+mj-lt"/>
            </a:endParaRPr>
          </a:p>
          <a:p>
            <a:pPr algn="l"/>
            <a:endParaRPr lang="en-US" sz="2000">
              <a:latin typeface="+mj-lt"/>
            </a:endParaRPr>
          </a:p>
        </p:txBody>
      </p:sp>
      <p:sp>
        <p:nvSpPr>
          <p:cNvPr id="130076" name="Rectangle 28"/>
          <p:cNvSpPr>
            <a:spLocks noChangeArrowheads="1"/>
          </p:cNvSpPr>
          <p:nvPr/>
        </p:nvSpPr>
        <p:spPr bwMode="auto">
          <a:xfrm>
            <a:off x="1220787" y="35052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Offers Dimension Options</a:t>
            </a:r>
            <a:br>
              <a:rPr lang="en-US" sz="1100">
                <a:latin typeface="+mj-lt"/>
              </a:rPr>
            </a:br>
            <a:r>
              <a:rPr lang="en-US" sz="1100">
                <a:latin typeface="+mj-lt"/>
              </a:rPr>
              <a:t>(Length, Width, Height</a:t>
            </a:r>
            <a:endParaRPr lang="en-US" sz="1100" b="1">
              <a:latin typeface="+mj-lt"/>
            </a:endParaRPr>
          </a:p>
        </p:txBody>
      </p:sp>
      <p:sp>
        <p:nvSpPr>
          <p:cNvPr id="130077" name="Rectangle 29"/>
          <p:cNvSpPr>
            <a:spLocks noChangeArrowheads="1"/>
          </p:cNvSpPr>
          <p:nvPr/>
        </p:nvSpPr>
        <p:spPr bwMode="auto">
          <a:xfrm>
            <a:off x="3049587" y="35052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Determines Steel Size</a:t>
            </a:r>
            <a:endParaRPr lang="en-US" sz="1100" b="1">
              <a:latin typeface="+mj-lt"/>
            </a:endParaRPr>
          </a:p>
        </p:txBody>
      </p:sp>
      <p:sp>
        <p:nvSpPr>
          <p:cNvPr id="130078" name="Rectangle 30"/>
          <p:cNvSpPr>
            <a:spLocks noChangeArrowheads="1"/>
          </p:cNvSpPr>
          <p:nvPr/>
        </p:nvSpPr>
        <p:spPr bwMode="auto">
          <a:xfrm>
            <a:off x="1144587" y="4267200"/>
            <a:ext cx="5791200" cy="990600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200" b="1">
                <a:latin typeface="+mj-lt"/>
              </a:rPr>
              <a:t>Accessories</a:t>
            </a:r>
            <a:endParaRPr lang="en-US" sz="2000" b="1">
              <a:latin typeface="+mj-lt"/>
            </a:endParaRPr>
          </a:p>
          <a:p>
            <a:pPr algn="l"/>
            <a:endParaRPr lang="en-US" sz="2000">
              <a:latin typeface="+mj-lt"/>
            </a:endParaRPr>
          </a:p>
          <a:p>
            <a:pPr algn="l"/>
            <a:endParaRPr lang="en-US" sz="2000">
              <a:latin typeface="+mj-lt"/>
            </a:endParaRPr>
          </a:p>
        </p:txBody>
      </p:sp>
      <p:sp>
        <p:nvSpPr>
          <p:cNvPr id="130079" name="Line 31"/>
          <p:cNvSpPr>
            <a:spLocks noChangeShapeType="1"/>
          </p:cNvSpPr>
          <p:nvPr/>
        </p:nvSpPr>
        <p:spPr bwMode="auto">
          <a:xfrm>
            <a:off x="1982787" y="3429000"/>
            <a:ext cx="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30080" name="Line 32"/>
          <p:cNvSpPr>
            <a:spLocks noChangeShapeType="1"/>
          </p:cNvSpPr>
          <p:nvPr/>
        </p:nvSpPr>
        <p:spPr bwMode="auto">
          <a:xfrm>
            <a:off x="2973387" y="3733800"/>
            <a:ext cx="76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30081" name="Rectangle 33"/>
          <p:cNvSpPr>
            <a:spLocks noChangeArrowheads="1"/>
          </p:cNvSpPr>
          <p:nvPr/>
        </p:nvSpPr>
        <p:spPr bwMode="auto">
          <a:xfrm>
            <a:off x="1220787" y="46482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60008 Printer</a:t>
            </a:r>
            <a:endParaRPr lang="en-US" sz="1100" b="1">
              <a:latin typeface="+mj-lt"/>
            </a:endParaRPr>
          </a:p>
        </p:txBody>
      </p:sp>
      <p:sp>
        <p:nvSpPr>
          <p:cNvPr id="130082" name="Rectangle 34"/>
          <p:cNvSpPr>
            <a:spLocks noChangeArrowheads="1"/>
          </p:cNvSpPr>
          <p:nvPr/>
        </p:nvSpPr>
        <p:spPr bwMode="auto">
          <a:xfrm>
            <a:off x="3049587" y="46482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60015 Keyboard Cover</a:t>
            </a:r>
            <a:endParaRPr lang="en-US" sz="1100" b="1">
              <a:latin typeface="+mj-lt"/>
            </a:endParaRPr>
          </a:p>
        </p:txBody>
      </p:sp>
      <p:sp>
        <p:nvSpPr>
          <p:cNvPr id="130083" name="Rectangle 35"/>
          <p:cNvSpPr>
            <a:spLocks noChangeArrowheads="1"/>
          </p:cNvSpPr>
          <p:nvPr/>
        </p:nvSpPr>
        <p:spPr bwMode="auto">
          <a:xfrm>
            <a:off x="5640387" y="3429000"/>
            <a:ext cx="1752600" cy="609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Color – Black, White, Other</a:t>
            </a:r>
          </a:p>
          <a:p>
            <a:pPr algn="l"/>
            <a:r>
              <a:rPr lang="en-US" sz="1100">
                <a:latin typeface="+mj-lt"/>
              </a:rPr>
              <a:t>(qty of paint determined </a:t>
            </a:r>
            <a:br>
              <a:rPr lang="en-US" sz="1100">
                <a:latin typeface="+mj-lt"/>
              </a:rPr>
            </a:br>
            <a:r>
              <a:rPr lang="en-US" sz="1100">
                <a:latin typeface="+mj-lt"/>
              </a:rPr>
              <a:t>by dimensions selected)</a:t>
            </a:r>
            <a:endParaRPr lang="en-US" sz="1100" b="1">
              <a:latin typeface="+mj-lt"/>
            </a:endParaRPr>
          </a:p>
        </p:txBody>
      </p:sp>
      <p:sp>
        <p:nvSpPr>
          <p:cNvPr id="130084" name="Rectangle 36"/>
          <p:cNvSpPr>
            <a:spLocks noChangeArrowheads="1"/>
          </p:cNvSpPr>
          <p:nvPr/>
        </p:nvSpPr>
        <p:spPr bwMode="auto">
          <a:xfrm>
            <a:off x="5106987" y="29718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Stainless Steel or Painted?</a:t>
            </a:r>
            <a:endParaRPr lang="en-US" sz="1100" b="1">
              <a:latin typeface="+mj-lt"/>
            </a:endParaRPr>
          </a:p>
        </p:txBody>
      </p:sp>
      <p:sp>
        <p:nvSpPr>
          <p:cNvPr id="130085" name="Rectangle 37"/>
          <p:cNvSpPr>
            <a:spLocks noChangeArrowheads="1"/>
          </p:cNvSpPr>
          <p:nvPr/>
        </p:nvSpPr>
        <p:spPr bwMode="auto">
          <a:xfrm>
            <a:off x="5030787" y="46482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60021 or 60022 </a:t>
            </a:r>
          </a:p>
          <a:p>
            <a:pPr algn="l"/>
            <a:r>
              <a:rPr lang="en-US" sz="1100">
                <a:latin typeface="+mj-lt"/>
              </a:rPr>
              <a:t>Alkaline or Lithium Backup</a:t>
            </a:r>
            <a:endParaRPr lang="en-US" sz="1100" b="1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228600"/>
            <a:ext cx="2438400" cy="685800"/>
          </a:xfrm>
          <a:solidFill>
            <a:srgbClr val="DCEFF0"/>
          </a:solidFill>
          <a:ln>
            <a:solidFill>
              <a:schemeClr val="tx1"/>
            </a:solidFill>
          </a:ln>
        </p:spPr>
        <p:txBody>
          <a:bodyPr/>
          <a:lstStyle/>
          <a:p>
            <a:r>
              <a:rPr lang="en-US" sz="1200">
                <a:latin typeface="+mj-lt"/>
              </a:rPr>
              <a:t>Item 01041 Portable 10MHz  Ultrasound</a:t>
            </a:r>
          </a:p>
        </p:txBody>
      </p:sp>
      <p:sp>
        <p:nvSpPr>
          <p:cNvPr id="4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QMI-120</a:t>
            </a:r>
          </a:p>
        </p:txBody>
      </p:sp>
      <p:sp>
        <p:nvSpPr>
          <p:cNvPr id="141324" name="Text Box 12"/>
          <p:cNvSpPr txBox="1">
            <a:spLocks noChangeArrowheads="1"/>
          </p:cNvSpPr>
          <p:nvPr/>
        </p:nvSpPr>
        <p:spPr bwMode="auto">
          <a:xfrm>
            <a:off x="2590800" y="136525"/>
            <a:ext cx="6553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chemeClr val="bg1"/>
                </a:solidFill>
              </a:rPr>
              <a:t>Site xx-100: Additional Ultrasound Products</a:t>
            </a:r>
          </a:p>
        </p:txBody>
      </p:sp>
      <p:sp>
        <p:nvSpPr>
          <p:cNvPr id="141331" name="Rectangle 19"/>
          <p:cNvSpPr>
            <a:spLocks noChangeArrowheads="1"/>
          </p:cNvSpPr>
          <p:nvPr/>
        </p:nvSpPr>
        <p:spPr bwMode="auto">
          <a:xfrm>
            <a:off x="1447800" y="11430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60001 Durable Plastic </a:t>
            </a:r>
          </a:p>
          <a:p>
            <a:pPr algn="l"/>
            <a:r>
              <a:rPr lang="en-US" sz="1100">
                <a:latin typeface="+mj-lt"/>
              </a:rPr>
              <a:t>Housing</a:t>
            </a:r>
            <a:endParaRPr lang="en-US" sz="1100" b="1">
              <a:latin typeface="+mj-lt"/>
            </a:endParaRPr>
          </a:p>
        </p:txBody>
      </p:sp>
      <p:sp>
        <p:nvSpPr>
          <p:cNvPr id="141332" name="Rectangle 20"/>
          <p:cNvSpPr>
            <a:spLocks noChangeArrowheads="1"/>
          </p:cNvSpPr>
          <p:nvPr/>
        </p:nvSpPr>
        <p:spPr bwMode="auto">
          <a:xfrm>
            <a:off x="1447800" y="1719263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60002Display / Readout</a:t>
            </a:r>
            <a:endParaRPr lang="en-US" sz="1100" b="1">
              <a:latin typeface="+mj-lt"/>
            </a:endParaRPr>
          </a:p>
        </p:txBody>
      </p:sp>
      <p:sp>
        <p:nvSpPr>
          <p:cNvPr id="141333" name="Rectangle 21"/>
          <p:cNvSpPr>
            <a:spLocks noChangeArrowheads="1"/>
          </p:cNvSpPr>
          <p:nvPr/>
        </p:nvSpPr>
        <p:spPr bwMode="auto">
          <a:xfrm>
            <a:off x="1447800" y="2295525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60003Keyboard </a:t>
            </a:r>
          </a:p>
          <a:p>
            <a:pPr algn="l"/>
            <a:r>
              <a:rPr lang="en-US" sz="1100">
                <a:latin typeface="+mj-lt"/>
              </a:rPr>
              <a:t>CONSIGNED</a:t>
            </a:r>
            <a:endParaRPr lang="en-US" sz="1100" b="1">
              <a:latin typeface="+mj-lt"/>
            </a:endParaRPr>
          </a:p>
        </p:txBody>
      </p:sp>
      <p:sp>
        <p:nvSpPr>
          <p:cNvPr id="141334" name="Rectangle 22"/>
          <p:cNvSpPr>
            <a:spLocks noChangeArrowheads="1"/>
          </p:cNvSpPr>
          <p:nvPr/>
        </p:nvSpPr>
        <p:spPr bwMode="auto">
          <a:xfrm>
            <a:off x="1447800" y="2873375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60050 Base Unit /CPU</a:t>
            </a:r>
          </a:p>
          <a:p>
            <a:pPr algn="l"/>
            <a:r>
              <a:rPr lang="en-US" sz="1100">
                <a:latin typeface="+mj-lt"/>
              </a:rPr>
              <a:t>Purchased (SV)</a:t>
            </a:r>
            <a:endParaRPr lang="en-US" sz="1100" b="1">
              <a:latin typeface="+mj-lt"/>
            </a:endParaRPr>
          </a:p>
        </p:txBody>
      </p:sp>
      <p:sp>
        <p:nvSpPr>
          <p:cNvPr id="141335" name="Rectangle 23"/>
          <p:cNvSpPr>
            <a:spLocks noChangeArrowheads="1"/>
          </p:cNvSpPr>
          <p:nvPr/>
        </p:nvSpPr>
        <p:spPr bwMode="auto">
          <a:xfrm>
            <a:off x="1447800" y="51816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60007 Moveable Cart</a:t>
            </a:r>
            <a:endParaRPr lang="en-US" sz="1100" b="1">
              <a:latin typeface="+mj-lt"/>
            </a:endParaRPr>
          </a:p>
        </p:txBody>
      </p:sp>
      <p:sp>
        <p:nvSpPr>
          <p:cNvPr id="141336" name="Rectangle 24"/>
          <p:cNvSpPr>
            <a:spLocks noChangeArrowheads="1"/>
          </p:cNvSpPr>
          <p:nvPr/>
        </p:nvSpPr>
        <p:spPr bwMode="auto">
          <a:xfrm>
            <a:off x="1447800" y="3449638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50001 10MHz Probe Assy</a:t>
            </a:r>
            <a:br>
              <a:rPr lang="en-US" sz="1100">
                <a:latin typeface="+mj-lt"/>
              </a:rPr>
            </a:br>
            <a:r>
              <a:rPr lang="en-US" sz="1100">
                <a:latin typeface="+mj-lt"/>
              </a:rPr>
              <a:t>Mfg, (WIP Lot Trace)</a:t>
            </a:r>
            <a:endParaRPr lang="en-US" sz="1100" b="1">
              <a:latin typeface="+mj-lt"/>
            </a:endParaRPr>
          </a:p>
        </p:txBody>
      </p:sp>
      <p:sp>
        <p:nvSpPr>
          <p:cNvPr id="141337" name="Rectangle 25"/>
          <p:cNvSpPr>
            <a:spLocks noChangeArrowheads="1"/>
          </p:cNvSpPr>
          <p:nvPr/>
        </p:nvSpPr>
        <p:spPr bwMode="auto">
          <a:xfrm>
            <a:off x="1447800" y="460375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60006 Monitor Cable</a:t>
            </a:r>
          </a:p>
        </p:txBody>
      </p:sp>
      <p:sp>
        <p:nvSpPr>
          <p:cNvPr id="141338" name="Rectangle 26"/>
          <p:cNvSpPr>
            <a:spLocks noChangeArrowheads="1"/>
          </p:cNvSpPr>
          <p:nvPr/>
        </p:nvSpPr>
        <p:spPr bwMode="auto">
          <a:xfrm>
            <a:off x="1447800" y="40386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60005 Battery</a:t>
            </a:r>
            <a:endParaRPr lang="en-US" sz="1100" b="1">
              <a:latin typeface="+mj-lt"/>
            </a:endParaRPr>
          </a:p>
        </p:txBody>
      </p:sp>
      <p:sp>
        <p:nvSpPr>
          <p:cNvPr id="141339" name="Rectangle 27"/>
          <p:cNvSpPr>
            <a:spLocks noChangeArrowheads="1"/>
          </p:cNvSpPr>
          <p:nvPr/>
        </p:nvSpPr>
        <p:spPr bwMode="auto">
          <a:xfrm>
            <a:off x="1447800" y="57150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90093 Shipping Box</a:t>
            </a:r>
            <a:endParaRPr lang="en-US" sz="1100" b="1">
              <a:latin typeface="+mj-lt"/>
            </a:endParaRPr>
          </a:p>
        </p:txBody>
      </p:sp>
      <p:sp>
        <p:nvSpPr>
          <p:cNvPr id="141346" name="Line 34"/>
          <p:cNvSpPr>
            <a:spLocks noChangeShapeType="1"/>
          </p:cNvSpPr>
          <p:nvPr/>
        </p:nvSpPr>
        <p:spPr bwMode="auto">
          <a:xfrm>
            <a:off x="914400" y="914400"/>
            <a:ext cx="0" cy="495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41347" name="Line 35"/>
          <p:cNvSpPr>
            <a:spLocks noChangeShapeType="1"/>
          </p:cNvSpPr>
          <p:nvPr/>
        </p:nvSpPr>
        <p:spPr bwMode="auto">
          <a:xfrm>
            <a:off x="914400" y="59436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41348" name="Line 36"/>
          <p:cNvSpPr>
            <a:spLocks noChangeShapeType="1"/>
          </p:cNvSpPr>
          <p:nvPr/>
        </p:nvSpPr>
        <p:spPr bwMode="auto">
          <a:xfrm>
            <a:off x="914400" y="54102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41349" name="Line 37"/>
          <p:cNvSpPr>
            <a:spLocks noChangeShapeType="1"/>
          </p:cNvSpPr>
          <p:nvPr/>
        </p:nvSpPr>
        <p:spPr bwMode="auto">
          <a:xfrm>
            <a:off x="914400" y="48006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41350" name="Line 38"/>
          <p:cNvSpPr>
            <a:spLocks noChangeShapeType="1"/>
          </p:cNvSpPr>
          <p:nvPr/>
        </p:nvSpPr>
        <p:spPr bwMode="auto">
          <a:xfrm>
            <a:off x="914400" y="42672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41351" name="Line 39"/>
          <p:cNvSpPr>
            <a:spLocks noChangeShapeType="1"/>
          </p:cNvSpPr>
          <p:nvPr/>
        </p:nvSpPr>
        <p:spPr bwMode="auto">
          <a:xfrm>
            <a:off x="914400" y="36576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41352" name="Line 40"/>
          <p:cNvSpPr>
            <a:spLocks noChangeShapeType="1"/>
          </p:cNvSpPr>
          <p:nvPr/>
        </p:nvSpPr>
        <p:spPr bwMode="auto">
          <a:xfrm>
            <a:off x="914400" y="31242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41353" name="Line 41"/>
          <p:cNvSpPr>
            <a:spLocks noChangeShapeType="1"/>
          </p:cNvSpPr>
          <p:nvPr/>
        </p:nvSpPr>
        <p:spPr bwMode="auto">
          <a:xfrm>
            <a:off x="914400" y="25146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41354" name="Line 42"/>
          <p:cNvSpPr>
            <a:spLocks noChangeShapeType="1"/>
          </p:cNvSpPr>
          <p:nvPr/>
        </p:nvSpPr>
        <p:spPr bwMode="auto">
          <a:xfrm>
            <a:off x="914400" y="19812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41355" name="Line 43"/>
          <p:cNvSpPr>
            <a:spLocks noChangeShapeType="1"/>
          </p:cNvSpPr>
          <p:nvPr/>
        </p:nvSpPr>
        <p:spPr bwMode="auto">
          <a:xfrm>
            <a:off x="914400" y="13716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41356" name="Rectangle 44"/>
          <p:cNvSpPr>
            <a:spLocks noChangeArrowheads="1"/>
          </p:cNvSpPr>
          <p:nvPr/>
        </p:nvSpPr>
        <p:spPr bwMode="auto">
          <a:xfrm>
            <a:off x="5105400" y="228600"/>
            <a:ext cx="2438400" cy="685800"/>
          </a:xfrm>
          <a:prstGeom prst="rect">
            <a:avLst/>
          </a:prstGeom>
          <a:solidFill>
            <a:srgbClr val="DCEFF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b"/>
          <a:lstStyle/>
          <a:p>
            <a:pPr algn="l">
              <a:lnSpc>
                <a:spcPct val="90000"/>
              </a:lnSpc>
            </a:pPr>
            <a:r>
              <a:rPr lang="en-US" sz="1200" b="1">
                <a:solidFill>
                  <a:srgbClr val="5A87C6"/>
                </a:solidFill>
                <a:latin typeface="+mj-lt"/>
              </a:rPr>
              <a:t>Item 01042 Portable 500kMHz  Ultrasound</a:t>
            </a:r>
          </a:p>
        </p:txBody>
      </p:sp>
      <p:sp>
        <p:nvSpPr>
          <p:cNvPr id="141357" name="Rectangle 45"/>
          <p:cNvSpPr>
            <a:spLocks noChangeArrowheads="1"/>
          </p:cNvSpPr>
          <p:nvPr/>
        </p:nvSpPr>
        <p:spPr bwMode="auto">
          <a:xfrm>
            <a:off x="6324600" y="11430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60001 Durable Plastic </a:t>
            </a:r>
          </a:p>
          <a:p>
            <a:pPr algn="l"/>
            <a:r>
              <a:rPr lang="en-US" sz="1100">
                <a:latin typeface="+mj-lt"/>
              </a:rPr>
              <a:t>Housing</a:t>
            </a:r>
            <a:endParaRPr lang="en-US" sz="1100" b="1">
              <a:latin typeface="+mj-lt"/>
            </a:endParaRPr>
          </a:p>
        </p:txBody>
      </p:sp>
      <p:sp>
        <p:nvSpPr>
          <p:cNvPr id="141358" name="Rectangle 46"/>
          <p:cNvSpPr>
            <a:spLocks noChangeArrowheads="1"/>
          </p:cNvSpPr>
          <p:nvPr/>
        </p:nvSpPr>
        <p:spPr bwMode="auto">
          <a:xfrm>
            <a:off x="6324600" y="1719263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60002Display / Readout</a:t>
            </a:r>
            <a:endParaRPr lang="en-US" sz="1100" b="1">
              <a:latin typeface="+mj-lt"/>
            </a:endParaRPr>
          </a:p>
        </p:txBody>
      </p:sp>
      <p:sp>
        <p:nvSpPr>
          <p:cNvPr id="141359" name="Rectangle 47"/>
          <p:cNvSpPr>
            <a:spLocks noChangeArrowheads="1"/>
          </p:cNvSpPr>
          <p:nvPr/>
        </p:nvSpPr>
        <p:spPr bwMode="auto">
          <a:xfrm>
            <a:off x="6324600" y="2295525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60003Keyboard </a:t>
            </a:r>
          </a:p>
          <a:p>
            <a:pPr algn="l"/>
            <a:r>
              <a:rPr lang="en-US" sz="1100">
                <a:latin typeface="+mj-lt"/>
              </a:rPr>
              <a:t>CONSIGNED</a:t>
            </a:r>
            <a:endParaRPr lang="en-US" sz="1100" b="1">
              <a:latin typeface="+mj-lt"/>
            </a:endParaRPr>
          </a:p>
        </p:txBody>
      </p:sp>
      <p:sp>
        <p:nvSpPr>
          <p:cNvPr id="141360" name="Rectangle 48"/>
          <p:cNvSpPr>
            <a:spLocks noChangeArrowheads="1"/>
          </p:cNvSpPr>
          <p:nvPr/>
        </p:nvSpPr>
        <p:spPr bwMode="auto">
          <a:xfrm>
            <a:off x="6324600" y="2873375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60052 High Performance</a:t>
            </a:r>
          </a:p>
          <a:p>
            <a:pPr algn="l"/>
            <a:r>
              <a:rPr lang="en-US" sz="1100">
                <a:latin typeface="+mj-lt"/>
              </a:rPr>
              <a:t>CPU Purchased (SV)</a:t>
            </a:r>
            <a:endParaRPr lang="en-US" sz="1100" b="1">
              <a:latin typeface="+mj-lt"/>
            </a:endParaRPr>
          </a:p>
        </p:txBody>
      </p:sp>
      <p:sp>
        <p:nvSpPr>
          <p:cNvPr id="141361" name="Rectangle 49"/>
          <p:cNvSpPr>
            <a:spLocks noChangeArrowheads="1"/>
          </p:cNvSpPr>
          <p:nvPr/>
        </p:nvSpPr>
        <p:spPr bwMode="auto">
          <a:xfrm>
            <a:off x="6324600" y="51816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60007 Moveable Cart</a:t>
            </a:r>
            <a:endParaRPr lang="en-US" sz="1100" b="1">
              <a:latin typeface="+mj-lt"/>
            </a:endParaRPr>
          </a:p>
        </p:txBody>
      </p:sp>
      <p:sp>
        <p:nvSpPr>
          <p:cNvPr id="141362" name="Rectangle 50"/>
          <p:cNvSpPr>
            <a:spLocks noChangeArrowheads="1"/>
          </p:cNvSpPr>
          <p:nvPr/>
        </p:nvSpPr>
        <p:spPr bwMode="auto">
          <a:xfrm>
            <a:off x="6324600" y="3449638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50002  500kHz Probe Assy</a:t>
            </a:r>
            <a:br>
              <a:rPr lang="en-US" sz="1100">
                <a:latin typeface="+mj-lt"/>
              </a:rPr>
            </a:br>
            <a:r>
              <a:rPr lang="en-US" sz="1100">
                <a:latin typeface="+mj-lt"/>
              </a:rPr>
              <a:t>Mfg, (WIP Lot Trace)</a:t>
            </a:r>
            <a:endParaRPr lang="en-US" sz="1100" b="1">
              <a:latin typeface="+mj-lt"/>
            </a:endParaRPr>
          </a:p>
        </p:txBody>
      </p:sp>
      <p:sp>
        <p:nvSpPr>
          <p:cNvPr id="141363" name="Rectangle 51"/>
          <p:cNvSpPr>
            <a:spLocks noChangeArrowheads="1"/>
          </p:cNvSpPr>
          <p:nvPr/>
        </p:nvSpPr>
        <p:spPr bwMode="auto">
          <a:xfrm>
            <a:off x="6324600" y="460375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60006 Monitor Cable</a:t>
            </a:r>
          </a:p>
        </p:txBody>
      </p:sp>
      <p:sp>
        <p:nvSpPr>
          <p:cNvPr id="141364" name="Rectangle 52"/>
          <p:cNvSpPr>
            <a:spLocks noChangeArrowheads="1"/>
          </p:cNvSpPr>
          <p:nvPr/>
        </p:nvSpPr>
        <p:spPr bwMode="auto">
          <a:xfrm>
            <a:off x="6324600" y="40386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60005 Battery</a:t>
            </a:r>
            <a:endParaRPr lang="en-US" sz="1100" b="1">
              <a:latin typeface="+mj-lt"/>
            </a:endParaRPr>
          </a:p>
        </p:txBody>
      </p:sp>
      <p:sp>
        <p:nvSpPr>
          <p:cNvPr id="141365" name="Rectangle 53"/>
          <p:cNvSpPr>
            <a:spLocks noChangeArrowheads="1"/>
          </p:cNvSpPr>
          <p:nvPr/>
        </p:nvSpPr>
        <p:spPr bwMode="auto">
          <a:xfrm>
            <a:off x="6324600" y="57150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90093 Shipping Box</a:t>
            </a:r>
            <a:endParaRPr lang="en-US" sz="1100" b="1">
              <a:latin typeface="+mj-lt"/>
            </a:endParaRPr>
          </a:p>
        </p:txBody>
      </p:sp>
      <p:sp>
        <p:nvSpPr>
          <p:cNvPr id="141371" name="Line 59"/>
          <p:cNvSpPr>
            <a:spLocks noChangeShapeType="1"/>
          </p:cNvSpPr>
          <p:nvPr/>
        </p:nvSpPr>
        <p:spPr bwMode="auto">
          <a:xfrm>
            <a:off x="8229600" y="3657600"/>
            <a:ext cx="76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41372" name="Line 60"/>
          <p:cNvSpPr>
            <a:spLocks noChangeShapeType="1"/>
          </p:cNvSpPr>
          <p:nvPr/>
        </p:nvSpPr>
        <p:spPr bwMode="auto">
          <a:xfrm>
            <a:off x="5791200" y="914400"/>
            <a:ext cx="0" cy="495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41373" name="Line 61"/>
          <p:cNvSpPr>
            <a:spLocks noChangeShapeType="1"/>
          </p:cNvSpPr>
          <p:nvPr/>
        </p:nvSpPr>
        <p:spPr bwMode="auto">
          <a:xfrm>
            <a:off x="5791200" y="59436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41374" name="Line 62"/>
          <p:cNvSpPr>
            <a:spLocks noChangeShapeType="1"/>
          </p:cNvSpPr>
          <p:nvPr/>
        </p:nvSpPr>
        <p:spPr bwMode="auto">
          <a:xfrm>
            <a:off x="5791200" y="54102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41375" name="Line 63"/>
          <p:cNvSpPr>
            <a:spLocks noChangeShapeType="1"/>
          </p:cNvSpPr>
          <p:nvPr/>
        </p:nvSpPr>
        <p:spPr bwMode="auto">
          <a:xfrm>
            <a:off x="5791200" y="48006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41376" name="Line 64"/>
          <p:cNvSpPr>
            <a:spLocks noChangeShapeType="1"/>
          </p:cNvSpPr>
          <p:nvPr/>
        </p:nvSpPr>
        <p:spPr bwMode="auto">
          <a:xfrm>
            <a:off x="5791200" y="42672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41377" name="Line 65"/>
          <p:cNvSpPr>
            <a:spLocks noChangeShapeType="1"/>
          </p:cNvSpPr>
          <p:nvPr/>
        </p:nvSpPr>
        <p:spPr bwMode="auto">
          <a:xfrm>
            <a:off x="5791200" y="36576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41378" name="Line 66"/>
          <p:cNvSpPr>
            <a:spLocks noChangeShapeType="1"/>
          </p:cNvSpPr>
          <p:nvPr/>
        </p:nvSpPr>
        <p:spPr bwMode="auto">
          <a:xfrm>
            <a:off x="5791200" y="31242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41379" name="Line 67"/>
          <p:cNvSpPr>
            <a:spLocks noChangeShapeType="1"/>
          </p:cNvSpPr>
          <p:nvPr/>
        </p:nvSpPr>
        <p:spPr bwMode="auto">
          <a:xfrm>
            <a:off x="5791200" y="25146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41380" name="Line 68"/>
          <p:cNvSpPr>
            <a:spLocks noChangeShapeType="1"/>
          </p:cNvSpPr>
          <p:nvPr/>
        </p:nvSpPr>
        <p:spPr bwMode="auto">
          <a:xfrm>
            <a:off x="5791200" y="19812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41381" name="Line 69"/>
          <p:cNvSpPr>
            <a:spLocks noChangeShapeType="1"/>
          </p:cNvSpPr>
          <p:nvPr/>
        </p:nvSpPr>
        <p:spPr bwMode="auto">
          <a:xfrm>
            <a:off x="5791200" y="13716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41382" name="Text Box 70"/>
          <p:cNvSpPr txBox="1">
            <a:spLocks noChangeArrowheads="1"/>
          </p:cNvSpPr>
          <p:nvPr/>
        </p:nvSpPr>
        <p:spPr bwMode="auto">
          <a:xfrm>
            <a:off x="3581400" y="3124200"/>
            <a:ext cx="1905000" cy="230832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600" i="1" dirty="0">
                <a:solidFill>
                  <a:schemeClr val="accent2"/>
                </a:solidFill>
                <a:latin typeface="+mj-lt"/>
              </a:rPr>
              <a:t>Use to build out PIM Catalogs and for additional options for E/I demos where configured product not required.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5" name="Rectangle 3"/>
          <p:cNvSpPr>
            <a:spLocks noGrp="1" noChangeArrowheads="1"/>
          </p:cNvSpPr>
          <p:nvPr>
            <p:ph type="title"/>
          </p:nvPr>
        </p:nvSpPr>
        <p:spPr>
          <a:xfrm>
            <a:off x="3325813" y="1968500"/>
            <a:ext cx="2416175" cy="528638"/>
          </a:xfrm>
          <a:solidFill>
            <a:srgbClr val="DCEFF0"/>
          </a:solidFill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r>
              <a:rPr lang="en-US" sz="1200"/>
              <a:t>Item 02002</a:t>
            </a:r>
            <a:br>
              <a:rPr lang="en-US" sz="1200"/>
            </a:br>
            <a:r>
              <a:rPr lang="en-US" sz="1200"/>
              <a:t>Electrical Connector</a:t>
            </a:r>
            <a:br>
              <a:rPr lang="en-US" sz="1200"/>
            </a:br>
            <a:r>
              <a:rPr lang="en-US" sz="600"/>
              <a:t>Customer Consignment</a:t>
            </a:r>
            <a:endParaRPr lang="en-US" sz="1200"/>
          </a:p>
        </p:txBody>
      </p:sp>
      <p:sp>
        <p:nvSpPr>
          <p:cNvPr id="2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QMI-130</a:t>
            </a:r>
          </a:p>
        </p:txBody>
      </p:sp>
      <p:sp>
        <p:nvSpPr>
          <p:cNvPr id="131074" name="Rectangle 2"/>
          <p:cNvSpPr>
            <a:spLocks noChangeArrowheads="1"/>
          </p:cNvSpPr>
          <p:nvPr/>
        </p:nvSpPr>
        <p:spPr bwMode="auto">
          <a:xfrm>
            <a:off x="5943600" y="1616075"/>
            <a:ext cx="2819400" cy="2438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/>
              <a:t>DRP Items</a:t>
            </a:r>
            <a:br>
              <a:rPr lang="en-US" sz="1800"/>
            </a:br>
            <a:r>
              <a:rPr lang="en-US" sz="1000"/>
              <a:t>supply to site 10-100</a:t>
            </a:r>
          </a:p>
          <a:p>
            <a:endParaRPr lang="en-US" sz="1800"/>
          </a:p>
          <a:p>
            <a:endParaRPr lang="en-US" sz="1800"/>
          </a:p>
          <a:p>
            <a:endParaRPr lang="en-US" sz="1800"/>
          </a:p>
          <a:p>
            <a:endParaRPr lang="en-US" sz="1800"/>
          </a:p>
          <a:p>
            <a:endParaRPr lang="en-US" sz="1800"/>
          </a:p>
          <a:p>
            <a:endParaRPr lang="en-US" sz="1800"/>
          </a:p>
          <a:p>
            <a:endParaRPr lang="en-US" sz="1800"/>
          </a:p>
        </p:txBody>
      </p:sp>
      <p:sp>
        <p:nvSpPr>
          <p:cNvPr id="131076" name="Rectangle 4"/>
          <p:cNvSpPr>
            <a:spLocks noChangeArrowheads="1"/>
          </p:cNvSpPr>
          <p:nvPr/>
        </p:nvSpPr>
        <p:spPr bwMode="auto">
          <a:xfrm>
            <a:off x="1219200" y="2759075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52050 Stamped </a:t>
            </a:r>
            <a:br>
              <a:rPr lang="en-US" sz="1100"/>
            </a:br>
            <a:r>
              <a:rPr lang="en-US" sz="1100"/>
              <a:t>Connector</a:t>
            </a:r>
            <a:endParaRPr lang="en-US" sz="1100" b="1"/>
          </a:p>
        </p:txBody>
      </p:sp>
      <p:sp>
        <p:nvSpPr>
          <p:cNvPr id="131077" name="Rectangle 5"/>
          <p:cNvSpPr>
            <a:spLocks noChangeArrowheads="1"/>
          </p:cNvSpPr>
          <p:nvPr/>
        </p:nvSpPr>
        <p:spPr bwMode="auto">
          <a:xfrm>
            <a:off x="1219200" y="3335338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90031 Packaging</a:t>
            </a:r>
            <a:endParaRPr lang="en-US" sz="1100" b="1"/>
          </a:p>
        </p:txBody>
      </p:sp>
      <p:sp>
        <p:nvSpPr>
          <p:cNvPr id="131078" name="Rectangle 6"/>
          <p:cNvSpPr>
            <a:spLocks noChangeArrowheads="1"/>
          </p:cNvSpPr>
          <p:nvPr/>
        </p:nvSpPr>
        <p:spPr bwMode="auto">
          <a:xfrm>
            <a:off x="3200400" y="2835275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62050 Beryllium Copper</a:t>
            </a:r>
            <a:br>
              <a:rPr lang="en-US" sz="1100"/>
            </a:br>
            <a:r>
              <a:rPr lang="en-US" sz="900"/>
              <a:t>(very sensitive to price </a:t>
            </a:r>
            <a:br>
              <a:rPr lang="en-US" sz="900"/>
            </a:br>
            <a:r>
              <a:rPr lang="en-US" sz="900"/>
              <a:t>fluctuations)</a:t>
            </a:r>
            <a:endParaRPr lang="en-US" sz="900" b="1"/>
          </a:p>
        </p:txBody>
      </p:sp>
      <p:sp>
        <p:nvSpPr>
          <p:cNvPr id="131079" name="Line 7"/>
          <p:cNvSpPr>
            <a:spLocks noChangeShapeType="1"/>
          </p:cNvSpPr>
          <p:nvPr/>
        </p:nvSpPr>
        <p:spPr bwMode="auto">
          <a:xfrm>
            <a:off x="2971800" y="3063875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1080" name="Line 8"/>
          <p:cNvSpPr>
            <a:spLocks noChangeShapeType="1"/>
          </p:cNvSpPr>
          <p:nvPr/>
        </p:nvSpPr>
        <p:spPr bwMode="auto">
          <a:xfrm>
            <a:off x="685800" y="2378075"/>
            <a:ext cx="0" cy="1219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1081" name="Line 9"/>
          <p:cNvSpPr>
            <a:spLocks noChangeShapeType="1"/>
          </p:cNvSpPr>
          <p:nvPr/>
        </p:nvSpPr>
        <p:spPr bwMode="auto">
          <a:xfrm>
            <a:off x="685800" y="3597275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1082" name="Line 10"/>
          <p:cNvSpPr>
            <a:spLocks noChangeShapeType="1"/>
          </p:cNvSpPr>
          <p:nvPr/>
        </p:nvSpPr>
        <p:spPr bwMode="auto">
          <a:xfrm>
            <a:off x="685800" y="2987675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1083" name="Rectangle 11"/>
          <p:cNvSpPr>
            <a:spLocks noChangeArrowheads="1"/>
          </p:cNvSpPr>
          <p:nvPr/>
        </p:nvSpPr>
        <p:spPr bwMode="auto">
          <a:xfrm>
            <a:off x="228600" y="1692275"/>
            <a:ext cx="2590800" cy="685800"/>
          </a:xfrm>
          <a:prstGeom prst="rect">
            <a:avLst/>
          </a:prstGeom>
          <a:solidFill>
            <a:srgbClr val="DCEFF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lnSpc>
                <a:spcPct val="90000"/>
              </a:lnSpc>
            </a:pPr>
            <a:r>
              <a:rPr lang="en-US" sz="1200" b="1">
                <a:solidFill>
                  <a:srgbClr val="5A87C6"/>
                </a:solidFill>
              </a:rPr>
              <a:t>Item 02001</a:t>
            </a:r>
            <a:br>
              <a:rPr lang="en-US" sz="1200" b="1">
                <a:solidFill>
                  <a:srgbClr val="5A87C6"/>
                </a:solidFill>
              </a:rPr>
            </a:br>
            <a:r>
              <a:rPr lang="en-US" sz="1200" b="1">
                <a:solidFill>
                  <a:srgbClr val="5A87C6"/>
                </a:solidFill>
              </a:rPr>
              <a:t>Automotive Connector</a:t>
            </a:r>
          </a:p>
        </p:txBody>
      </p:sp>
      <p:sp>
        <p:nvSpPr>
          <p:cNvPr id="131084" name="Rectangle 12"/>
          <p:cNvSpPr>
            <a:spLocks noChangeArrowheads="1"/>
          </p:cNvSpPr>
          <p:nvPr/>
        </p:nvSpPr>
        <p:spPr bwMode="auto">
          <a:xfrm>
            <a:off x="6096000" y="2225675"/>
            <a:ext cx="2438400" cy="685800"/>
          </a:xfrm>
          <a:prstGeom prst="rect">
            <a:avLst/>
          </a:prstGeom>
          <a:solidFill>
            <a:srgbClr val="DCEFF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lnSpc>
                <a:spcPct val="90000"/>
              </a:lnSpc>
            </a:pPr>
            <a:r>
              <a:rPr lang="en-US" sz="1200" b="1">
                <a:solidFill>
                  <a:srgbClr val="5A87C6"/>
                </a:solidFill>
              </a:rPr>
              <a:t>Item 02003</a:t>
            </a:r>
            <a:br>
              <a:rPr lang="en-US" sz="1200" b="1">
                <a:solidFill>
                  <a:srgbClr val="5A87C6"/>
                </a:solidFill>
              </a:rPr>
            </a:br>
            <a:r>
              <a:rPr lang="en-US" sz="1200" b="1">
                <a:solidFill>
                  <a:srgbClr val="5A87C6"/>
                </a:solidFill>
              </a:rPr>
              <a:t>Standard Connector</a:t>
            </a:r>
          </a:p>
        </p:txBody>
      </p:sp>
      <p:sp>
        <p:nvSpPr>
          <p:cNvPr id="131085" name="Rectangle 13"/>
          <p:cNvSpPr>
            <a:spLocks noChangeArrowheads="1"/>
          </p:cNvSpPr>
          <p:nvPr/>
        </p:nvSpPr>
        <p:spPr bwMode="auto">
          <a:xfrm>
            <a:off x="6096000" y="3140075"/>
            <a:ext cx="2438400" cy="685800"/>
          </a:xfrm>
          <a:prstGeom prst="rect">
            <a:avLst/>
          </a:prstGeom>
          <a:solidFill>
            <a:srgbClr val="DCEFF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lnSpc>
                <a:spcPct val="90000"/>
              </a:lnSpc>
            </a:pPr>
            <a:r>
              <a:rPr lang="en-US" sz="1200" b="1">
                <a:solidFill>
                  <a:srgbClr val="5A87C6"/>
                </a:solidFill>
              </a:rPr>
              <a:t>Item 02004</a:t>
            </a:r>
            <a:br>
              <a:rPr lang="en-US" sz="1200" b="1">
                <a:solidFill>
                  <a:srgbClr val="5A87C6"/>
                </a:solidFill>
              </a:rPr>
            </a:br>
            <a:r>
              <a:rPr lang="en-US" sz="1200" b="1">
                <a:solidFill>
                  <a:srgbClr val="5A87C6"/>
                </a:solidFill>
              </a:rPr>
              <a:t>Laptop Connector</a:t>
            </a:r>
          </a:p>
        </p:txBody>
      </p:sp>
      <p:sp>
        <p:nvSpPr>
          <p:cNvPr id="131086" name="Rectangle 14"/>
          <p:cNvSpPr>
            <a:spLocks noChangeArrowheads="1"/>
          </p:cNvSpPr>
          <p:nvPr/>
        </p:nvSpPr>
        <p:spPr bwMode="auto">
          <a:xfrm>
            <a:off x="533400" y="4114800"/>
            <a:ext cx="5715000" cy="1371600"/>
          </a:xfrm>
          <a:prstGeom prst="rect">
            <a:avLst/>
          </a:prstGeom>
          <a:solidFill>
            <a:srgbClr val="D6E0D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800"/>
              <a:t>Routing:  02001	</a:t>
            </a:r>
          </a:p>
          <a:p>
            <a:pPr algn="l"/>
            <a:endParaRPr lang="en-US" sz="2000"/>
          </a:p>
          <a:p>
            <a:pPr algn="l"/>
            <a:endParaRPr lang="en-US" sz="2000"/>
          </a:p>
          <a:p>
            <a:pPr algn="l"/>
            <a:endParaRPr lang="en-US" sz="2000"/>
          </a:p>
        </p:txBody>
      </p:sp>
      <p:sp>
        <p:nvSpPr>
          <p:cNvPr id="131087" name="Rectangle 15"/>
          <p:cNvSpPr>
            <a:spLocks noChangeArrowheads="1"/>
          </p:cNvSpPr>
          <p:nvPr/>
        </p:nvSpPr>
        <p:spPr bwMode="auto">
          <a:xfrm>
            <a:off x="2286000" y="4572000"/>
            <a:ext cx="3657600" cy="838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Stamping         Subcontract Plating       Assembly / Weld</a:t>
            </a:r>
          </a:p>
          <a:p>
            <a:pPr algn="l"/>
            <a:endParaRPr lang="en-US" sz="1100"/>
          </a:p>
          <a:p>
            <a:pPr algn="l"/>
            <a:endParaRPr lang="en-US" sz="1100"/>
          </a:p>
          <a:p>
            <a:pPr algn="l"/>
            <a:endParaRPr lang="en-US" sz="1100" b="1"/>
          </a:p>
        </p:txBody>
      </p:sp>
      <p:sp>
        <p:nvSpPr>
          <p:cNvPr id="131088" name="AutoShape 16"/>
          <p:cNvSpPr>
            <a:spLocks noChangeArrowheads="1"/>
          </p:cNvSpPr>
          <p:nvPr/>
        </p:nvSpPr>
        <p:spPr bwMode="auto">
          <a:xfrm rot="10800000">
            <a:off x="2514600" y="4953000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1089" name="AutoShape 17"/>
          <p:cNvSpPr>
            <a:spLocks noChangeArrowheads="1"/>
          </p:cNvSpPr>
          <p:nvPr/>
        </p:nvSpPr>
        <p:spPr bwMode="auto">
          <a:xfrm rot="10800000">
            <a:off x="5105400" y="4953000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1090" name="AutoShape 18"/>
          <p:cNvSpPr>
            <a:spLocks noChangeArrowheads="1"/>
          </p:cNvSpPr>
          <p:nvPr/>
        </p:nvSpPr>
        <p:spPr bwMode="auto">
          <a:xfrm rot="10800000">
            <a:off x="3733800" y="4953000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1091" name="Text Box 19"/>
          <p:cNvSpPr txBox="1">
            <a:spLocks noChangeArrowheads="1"/>
          </p:cNvSpPr>
          <p:nvPr/>
        </p:nvSpPr>
        <p:spPr bwMode="auto">
          <a:xfrm>
            <a:off x="152400" y="304800"/>
            <a:ext cx="4343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000" b="1">
                <a:solidFill>
                  <a:srgbClr val="5A87C6"/>
                </a:solidFill>
              </a:rPr>
              <a:t>Site xx-200: Connectors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QMI-140</a:t>
            </a:r>
          </a:p>
        </p:txBody>
      </p:sp>
      <p:sp>
        <p:nvSpPr>
          <p:cNvPr id="144388" name="Rectangle 4"/>
          <p:cNvSpPr>
            <a:spLocks noChangeArrowheads="1"/>
          </p:cNvSpPr>
          <p:nvPr/>
        </p:nvSpPr>
        <p:spPr bwMode="auto">
          <a:xfrm>
            <a:off x="1219200" y="12954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52200 Motor Mounting </a:t>
            </a:r>
          </a:p>
          <a:p>
            <a:pPr algn="l"/>
            <a:r>
              <a:rPr lang="en-US" sz="1100"/>
              <a:t>Plate Assembly</a:t>
            </a:r>
            <a:endParaRPr lang="en-US" sz="1100" b="1"/>
          </a:p>
        </p:txBody>
      </p:sp>
      <p:sp>
        <p:nvSpPr>
          <p:cNvPr id="144389" name="Rectangle 5"/>
          <p:cNvSpPr>
            <a:spLocks noChangeArrowheads="1"/>
          </p:cNvSpPr>
          <p:nvPr/>
        </p:nvSpPr>
        <p:spPr bwMode="auto">
          <a:xfrm>
            <a:off x="3810000" y="1828800"/>
            <a:ext cx="18288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62202 Pem Nut #6 .0125</a:t>
            </a:r>
            <a:endParaRPr lang="en-US" sz="1100" b="1"/>
          </a:p>
        </p:txBody>
      </p:sp>
      <p:sp>
        <p:nvSpPr>
          <p:cNvPr id="144391" name="Line 7"/>
          <p:cNvSpPr>
            <a:spLocks noChangeShapeType="1"/>
          </p:cNvSpPr>
          <p:nvPr/>
        </p:nvSpPr>
        <p:spPr bwMode="auto">
          <a:xfrm>
            <a:off x="2971800" y="1524000"/>
            <a:ext cx="838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44392" name="Line 8"/>
          <p:cNvSpPr>
            <a:spLocks noChangeShapeType="1"/>
          </p:cNvSpPr>
          <p:nvPr/>
        </p:nvSpPr>
        <p:spPr bwMode="auto">
          <a:xfrm>
            <a:off x="685800" y="914400"/>
            <a:ext cx="0" cy="2209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44394" name="Line 10"/>
          <p:cNvSpPr>
            <a:spLocks noChangeShapeType="1"/>
          </p:cNvSpPr>
          <p:nvPr/>
        </p:nvSpPr>
        <p:spPr bwMode="auto">
          <a:xfrm>
            <a:off x="685800" y="15240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44395" name="Rectangle 11"/>
          <p:cNvSpPr>
            <a:spLocks noChangeArrowheads="1"/>
          </p:cNvSpPr>
          <p:nvPr/>
        </p:nvSpPr>
        <p:spPr bwMode="auto">
          <a:xfrm>
            <a:off x="228600" y="228600"/>
            <a:ext cx="2590800" cy="685800"/>
          </a:xfrm>
          <a:prstGeom prst="rect">
            <a:avLst/>
          </a:prstGeom>
          <a:solidFill>
            <a:srgbClr val="DCEFF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lnSpc>
                <a:spcPct val="90000"/>
              </a:lnSpc>
            </a:pPr>
            <a:r>
              <a:rPr lang="en-US" sz="1200" b="1">
                <a:solidFill>
                  <a:srgbClr val="5A87C6"/>
                </a:solidFill>
              </a:rPr>
              <a:t>Item 02200</a:t>
            </a:r>
            <a:br>
              <a:rPr lang="en-US" sz="1200" b="1">
                <a:solidFill>
                  <a:srgbClr val="5A87C6"/>
                </a:solidFill>
              </a:rPr>
            </a:br>
            <a:r>
              <a:rPr lang="en-US" sz="1200" b="1">
                <a:solidFill>
                  <a:srgbClr val="5A87C6"/>
                </a:solidFill>
              </a:rPr>
              <a:t>Seat Motor Assembly – 8 way</a:t>
            </a:r>
          </a:p>
        </p:txBody>
      </p:sp>
      <p:sp>
        <p:nvSpPr>
          <p:cNvPr id="144398" name="Rectangle 14"/>
          <p:cNvSpPr>
            <a:spLocks noChangeArrowheads="1"/>
          </p:cNvSpPr>
          <p:nvPr/>
        </p:nvSpPr>
        <p:spPr bwMode="auto">
          <a:xfrm>
            <a:off x="228600" y="3429000"/>
            <a:ext cx="4724400" cy="1371600"/>
          </a:xfrm>
          <a:prstGeom prst="rect">
            <a:avLst/>
          </a:prstGeom>
          <a:solidFill>
            <a:srgbClr val="D6E0D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800"/>
              <a:t>Routing:  02200	</a:t>
            </a:r>
          </a:p>
          <a:p>
            <a:pPr algn="l"/>
            <a:endParaRPr lang="en-US" sz="2000"/>
          </a:p>
          <a:p>
            <a:pPr algn="l"/>
            <a:endParaRPr lang="en-US" sz="2000"/>
          </a:p>
          <a:p>
            <a:pPr algn="l"/>
            <a:endParaRPr lang="en-US" sz="2000"/>
          </a:p>
        </p:txBody>
      </p:sp>
      <p:sp>
        <p:nvSpPr>
          <p:cNvPr id="144399" name="Rectangle 15"/>
          <p:cNvSpPr>
            <a:spLocks noChangeArrowheads="1"/>
          </p:cNvSpPr>
          <p:nvPr/>
        </p:nvSpPr>
        <p:spPr bwMode="auto">
          <a:xfrm>
            <a:off x="381000" y="3886200"/>
            <a:ext cx="4343400" cy="838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Trim Wire	           Electrical        Assemble motor 	Inspect</a:t>
            </a:r>
            <a:br>
              <a:rPr lang="en-US" sz="1100"/>
            </a:br>
            <a:r>
              <a:rPr lang="en-US" sz="1100"/>
              <a:t>Affix Connectors        Test	          to mounting plate	</a:t>
            </a:r>
          </a:p>
          <a:p>
            <a:pPr algn="l"/>
            <a:endParaRPr lang="en-US" sz="1100"/>
          </a:p>
          <a:p>
            <a:pPr algn="l"/>
            <a:endParaRPr lang="en-US" sz="1100"/>
          </a:p>
          <a:p>
            <a:pPr algn="l"/>
            <a:endParaRPr lang="en-US" sz="1100" b="1"/>
          </a:p>
        </p:txBody>
      </p:sp>
      <p:sp>
        <p:nvSpPr>
          <p:cNvPr id="144400" name="AutoShape 16"/>
          <p:cNvSpPr>
            <a:spLocks noChangeArrowheads="1"/>
          </p:cNvSpPr>
          <p:nvPr/>
        </p:nvSpPr>
        <p:spPr bwMode="auto">
          <a:xfrm rot="10800000">
            <a:off x="533400" y="4267200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4401" name="AutoShape 17"/>
          <p:cNvSpPr>
            <a:spLocks noChangeArrowheads="1"/>
          </p:cNvSpPr>
          <p:nvPr/>
        </p:nvSpPr>
        <p:spPr bwMode="auto">
          <a:xfrm rot="10800000">
            <a:off x="2971800" y="4267200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4402" name="AutoShape 18"/>
          <p:cNvSpPr>
            <a:spLocks noChangeArrowheads="1"/>
          </p:cNvSpPr>
          <p:nvPr/>
        </p:nvSpPr>
        <p:spPr bwMode="auto">
          <a:xfrm rot="10800000">
            <a:off x="1828800" y="4267200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4403" name="Text Box 19"/>
          <p:cNvSpPr txBox="1">
            <a:spLocks noChangeArrowheads="1"/>
          </p:cNvSpPr>
          <p:nvPr/>
        </p:nvSpPr>
        <p:spPr bwMode="auto">
          <a:xfrm>
            <a:off x="3657600" y="152400"/>
            <a:ext cx="5410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rgbClr val="5A87C6"/>
                </a:solidFill>
              </a:rPr>
              <a:t>Site xx-200: Seat Motor Assembly</a:t>
            </a:r>
          </a:p>
        </p:txBody>
      </p:sp>
      <p:sp>
        <p:nvSpPr>
          <p:cNvPr id="144405" name="Rectangle 21"/>
          <p:cNvSpPr>
            <a:spLocks noChangeArrowheads="1"/>
          </p:cNvSpPr>
          <p:nvPr/>
        </p:nvSpPr>
        <p:spPr bwMode="auto">
          <a:xfrm>
            <a:off x="1219200" y="28956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62201 Motor 24v 3amp </a:t>
            </a:r>
            <a:br>
              <a:rPr lang="en-US" sz="1100"/>
            </a:br>
            <a:r>
              <a:rPr lang="en-US" sz="1100"/>
              <a:t>2hp</a:t>
            </a:r>
            <a:endParaRPr lang="en-US" sz="1100" b="1"/>
          </a:p>
        </p:txBody>
      </p:sp>
      <p:sp>
        <p:nvSpPr>
          <p:cNvPr id="144406" name="Line 22"/>
          <p:cNvSpPr>
            <a:spLocks noChangeShapeType="1"/>
          </p:cNvSpPr>
          <p:nvPr/>
        </p:nvSpPr>
        <p:spPr bwMode="auto">
          <a:xfrm>
            <a:off x="685800" y="3157538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44407" name="Rectangle 23"/>
          <p:cNvSpPr>
            <a:spLocks noChangeArrowheads="1"/>
          </p:cNvSpPr>
          <p:nvPr/>
        </p:nvSpPr>
        <p:spPr bwMode="auto">
          <a:xfrm>
            <a:off x="1219200" y="23622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02002 Electrical </a:t>
            </a:r>
            <a:br>
              <a:rPr lang="en-US" sz="1100"/>
            </a:br>
            <a:r>
              <a:rPr lang="en-US" sz="1100"/>
              <a:t>Connector</a:t>
            </a:r>
            <a:endParaRPr lang="en-US" sz="1100" b="1"/>
          </a:p>
        </p:txBody>
      </p:sp>
      <p:sp>
        <p:nvSpPr>
          <p:cNvPr id="144408" name="Line 24"/>
          <p:cNvSpPr>
            <a:spLocks noChangeShapeType="1"/>
          </p:cNvSpPr>
          <p:nvPr/>
        </p:nvSpPr>
        <p:spPr bwMode="auto">
          <a:xfrm>
            <a:off x="685800" y="2624138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44409" name="Rectangle 25"/>
          <p:cNvSpPr>
            <a:spLocks noChangeArrowheads="1"/>
          </p:cNvSpPr>
          <p:nvPr/>
        </p:nvSpPr>
        <p:spPr bwMode="auto">
          <a:xfrm>
            <a:off x="6400800" y="1905000"/>
            <a:ext cx="1752600" cy="533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62290 Tool Forming Die</a:t>
            </a:r>
          </a:p>
          <a:p>
            <a:pPr algn="l"/>
            <a:r>
              <a:rPr lang="en-US" sz="1100"/>
              <a:t>62291 Tool LIFE (shows</a:t>
            </a:r>
            <a:br>
              <a:rPr lang="en-US" sz="1100"/>
            </a:br>
            <a:r>
              <a:rPr lang="en-US" sz="1100"/>
              <a:t>tool consumption)</a:t>
            </a:r>
            <a:endParaRPr lang="en-US" sz="900" b="1"/>
          </a:p>
        </p:txBody>
      </p:sp>
      <p:sp>
        <p:nvSpPr>
          <p:cNvPr id="144410" name="Line 26"/>
          <p:cNvSpPr>
            <a:spLocks noChangeShapeType="1"/>
          </p:cNvSpPr>
          <p:nvPr/>
        </p:nvSpPr>
        <p:spPr bwMode="auto">
          <a:xfrm>
            <a:off x="6248400" y="22098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44411" name="Line 27"/>
          <p:cNvSpPr>
            <a:spLocks noChangeShapeType="1"/>
          </p:cNvSpPr>
          <p:nvPr/>
        </p:nvSpPr>
        <p:spPr bwMode="auto">
          <a:xfrm>
            <a:off x="6248400" y="1524000"/>
            <a:ext cx="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44412" name="Rectangle 28"/>
          <p:cNvSpPr>
            <a:spLocks noChangeArrowheads="1"/>
          </p:cNvSpPr>
          <p:nvPr/>
        </p:nvSpPr>
        <p:spPr bwMode="auto">
          <a:xfrm>
            <a:off x="3810000" y="2362200"/>
            <a:ext cx="18288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62203 Stud Press Fit #6</a:t>
            </a:r>
          </a:p>
          <a:p>
            <a:pPr algn="l"/>
            <a:r>
              <a:rPr lang="en-US" sz="1100"/>
              <a:t>1 1/4 “</a:t>
            </a:r>
            <a:endParaRPr lang="en-US" sz="1100" b="1"/>
          </a:p>
        </p:txBody>
      </p:sp>
      <p:sp>
        <p:nvSpPr>
          <p:cNvPr id="144414" name="AutoShape 30"/>
          <p:cNvSpPr>
            <a:spLocks noChangeArrowheads="1"/>
          </p:cNvSpPr>
          <p:nvPr/>
        </p:nvSpPr>
        <p:spPr bwMode="auto">
          <a:xfrm rot="10800000">
            <a:off x="4114800" y="4267200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4415" name="Rectangle 31"/>
          <p:cNvSpPr>
            <a:spLocks noChangeArrowheads="1"/>
          </p:cNvSpPr>
          <p:nvPr/>
        </p:nvSpPr>
        <p:spPr bwMode="auto">
          <a:xfrm>
            <a:off x="3810000" y="1295400"/>
            <a:ext cx="18288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52201 Motor Mounting</a:t>
            </a:r>
            <a:br>
              <a:rPr lang="en-US" sz="1100"/>
            </a:br>
            <a:r>
              <a:rPr lang="en-US" sz="1100"/>
              <a:t>Plate 8 way</a:t>
            </a:r>
            <a:endParaRPr lang="en-US" sz="1100" b="1"/>
          </a:p>
        </p:txBody>
      </p:sp>
      <p:sp>
        <p:nvSpPr>
          <p:cNvPr id="144416" name="Rectangle 32"/>
          <p:cNvSpPr>
            <a:spLocks noChangeArrowheads="1"/>
          </p:cNvSpPr>
          <p:nvPr/>
        </p:nvSpPr>
        <p:spPr bwMode="auto">
          <a:xfrm>
            <a:off x="6400800" y="12954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62250 Steel</a:t>
            </a:r>
            <a:endParaRPr lang="en-US" sz="1100" b="1"/>
          </a:p>
        </p:txBody>
      </p:sp>
      <p:sp>
        <p:nvSpPr>
          <p:cNvPr id="144417" name="Line 33"/>
          <p:cNvSpPr>
            <a:spLocks noChangeShapeType="1"/>
          </p:cNvSpPr>
          <p:nvPr/>
        </p:nvSpPr>
        <p:spPr bwMode="auto">
          <a:xfrm>
            <a:off x="5638800" y="1524000"/>
            <a:ext cx="762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44420" name="Line 36"/>
          <p:cNvSpPr>
            <a:spLocks noChangeShapeType="1"/>
          </p:cNvSpPr>
          <p:nvPr/>
        </p:nvSpPr>
        <p:spPr bwMode="auto">
          <a:xfrm>
            <a:off x="3657600" y="1524000"/>
            <a:ext cx="0" cy="1066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44421" name="Line 37"/>
          <p:cNvSpPr>
            <a:spLocks noChangeShapeType="1"/>
          </p:cNvSpPr>
          <p:nvPr/>
        </p:nvSpPr>
        <p:spPr bwMode="auto">
          <a:xfrm>
            <a:off x="3657600" y="25908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44422" name="Line 38"/>
          <p:cNvSpPr>
            <a:spLocks noChangeShapeType="1"/>
          </p:cNvSpPr>
          <p:nvPr/>
        </p:nvSpPr>
        <p:spPr bwMode="auto">
          <a:xfrm>
            <a:off x="3657600" y="20574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44423" name="Rectangle 39"/>
          <p:cNvSpPr>
            <a:spLocks noChangeArrowheads="1"/>
          </p:cNvSpPr>
          <p:nvPr/>
        </p:nvSpPr>
        <p:spPr bwMode="auto">
          <a:xfrm>
            <a:off x="5181600" y="3429000"/>
            <a:ext cx="2362200" cy="1371600"/>
          </a:xfrm>
          <a:prstGeom prst="rect">
            <a:avLst/>
          </a:prstGeom>
          <a:solidFill>
            <a:srgbClr val="D6E0D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800"/>
              <a:t>Routing:  52200</a:t>
            </a:r>
          </a:p>
          <a:p>
            <a:pPr algn="l"/>
            <a:endParaRPr lang="en-US" sz="2000"/>
          </a:p>
          <a:p>
            <a:pPr algn="l"/>
            <a:endParaRPr lang="en-US" sz="2000"/>
          </a:p>
          <a:p>
            <a:pPr algn="l"/>
            <a:endParaRPr lang="en-US" sz="2000"/>
          </a:p>
        </p:txBody>
      </p:sp>
      <p:sp>
        <p:nvSpPr>
          <p:cNvPr id="144424" name="Rectangle 40"/>
          <p:cNvSpPr>
            <a:spLocks noChangeArrowheads="1"/>
          </p:cNvSpPr>
          <p:nvPr/>
        </p:nvSpPr>
        <p:spPr bwMode="auto">
          <a:xfrm>
            <a:off x="5334000" y="3886200"/>
            <a:ext cx="1981200" cy="838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Assemble</a:t>
            </a:r>
          </a:p>
          <a:p>
            <a:pPr algn="l"/>
            <a:endParaRPr lang="en-US" sz="1100"/>
          </a:p>
          <a:p>
            <a:pPr algn="l"/>
            <a:endParaRPr lang="en-US" sz="1100"/>
          </a:p>
          <a:p>
            <a:pPr algn="l"/>
            <a:endParaRPr lang="en-US" sz="1100" b="1"/>
          </a:p>
        </p:txBody>
      </p:sp>
      <p:sp>
        <p:nvSpPr>
          <p:cNvPr id="144425" name="AutoShape 41"/>
          <p:cNvSpPr>
            <a:spLocks noChangeArrowheads="1"/>
          </p:cNvSpPr>
          <p:nvPr/>
        </p:nvSpPr>
        <p:spPr bwMode="auto">
          <a:xfrm rot="10800000">
            <a:off x="5486400" y="4267200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4430" name="Rectangle 46"/>
          <p:cNvSpPr>
            <a:spLocks noChangeArrowheads="1"/>
          </p:cNvSpPr>
          <p:nvPr/>
        </p:nvSpPr>
        <p:spPr bwMode="auto">
          <a:xfrm>
            <a:off x="228600" y="4953000"/>
            <a:ext cx="5715000" cy="1371600"/>
          </a:xfrm>
          <a:prstGeom prst="rect">
            <a:avLst/>
          </a:prstGeom>
          <a:solidFill>
            <a:srgbClr val="D6E0D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800"/>
              <a:t>Routing:  52201</a:t>
            </a:r>
          </a:p>
          <a:p>
            <a:pPr algn="l"/>
            <a:endParaRPr lang="en-US" sz="2000"/>
          </a:p>
          <a:p>
            <a:pPr algn="l"/>
            <a:endParaRPr lang="en-US" sz="2000"/>
          </a:p>
          <a:p>
            <a:pPr algn="l"/>
            <a:endParaRPr lang="en-US" sz="2000"/>
          </a:p>
        </p:txBody>
      </p:sp>
      <p:sp>
        <p:nvSpPr>
          <p:cNvPr id="144431" name="Rectangle 47"/>
          <p:cNvSpPr>
            <a:spLocks noChangeArrowheads="1"/>
          </p:cNvSpPr>
          <p:nvPr/>
        </p:nvSpPr>
        <p:spPr bwMode="auto">
          <a:xfrm>
            <a:off x="381000" y="5410200"/>
            <a:ext cx="5410200" cy="838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Blank	        Form	                 Weld	Plate	  Inspect	</a:t>
            </a:r>
          </a:p>
          <a:p>
            <a:pPr algn="l"/>
            <a:endParaRPr lang="en-US" sz="1100"/>
          </a:p>
          <a:p>
            <a:pPr algn="l"/>
            <a:endParaRPr lang="en-US" sz="1100"/>
          </a:p>
          <a:p>
            <a:pPr algn="l"/>
            <a:endParaRPr lang="en-US" sz="1100" b="1"/>
          </a:p>
        </p:txBody>
      </p:sp>
      <p:sp>
        <p:nvSpPr>
          <p:cNvPr id="144432" name="AutoShape 48"/>
          <p:cNvSpPr>
            <a:spLocks noChangeArrowheads="1"/>
          </p:cNvSpPr>
          <p:nvPr/>
        </p:nvSpPr>
        <p:spPr bwMode="auto">
          <a:xfrm rot="10800000">
            <a:off x="533400" y="5791200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4433" name="AutoShape 49"/>
          <p:cNvSpPr>
            <a:spLocks noChangeArrowheads="1"/>
          </p:cNvSpPr>
          <p:nvPr/>
        </p:nvSpPr>
        <p:spPr bwMode="auto">
          <a:xfrm rot="10800000">
            <a:off x="2971800" y="5791200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4434" name="AutoShape 50"/>
          <p:cNvSpPr>
            <a:spLocks noChangeArrowheads="1"/>
          </p:cNvSpPr>
          <p:nvPr/>
        </p:nvSpPr>
        <p:spPr bwMode="auto">
          <a:xfrm rot="10800000">
            <a:off x="1828800" y="5791200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4435" name="AutoShape 51"/>
          <p:cNvSpPr>
            <a:spLocks noChangeArrowheads="1"/>
          </p:cNvSpPr>
          <p:nvPr/>
        </p:nvSpPr>
        <p:spPr bwMode="auto">
          <a:xfrm rot="10800000">
            <a:off x="4114800" y="5791200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4436" name="AutoShape 52"/>
          <p:cNvSpPr>
            <a:spLocks noChangeArrowheads="1"/>
          </p:cNvSpPr>
          <p:nvPr/>
        </p:nvSpPr>
        <p:spPr bwMode="auto">
          <a:xfrm rot="10800000">
            <a:off x="5181600" y="5791200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4437" name="Text Box 53"/>
          <p:cNvSpPr txBox="1">
            <a:spLocks noChangeArrowheads="1"/>
          </p:cNvSpPr>
          <p:nvPr/>
        </p:nvSpPr>
        <p:spPr bwMode="auto">
          <a:xfrm>
            <a:off x="6096000" y="5486400"/>
            <a:ext cx="5105400" cy="8239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200" i="1">
                <a:solidFill>
                  <a:schemeClr val="accent2"/>
                </a:solidFill>
                <a:latin typeface="Arial" charset="0"/>
              </a:rPr>
              <a:t>Routings use Standard Operations </a:t>
            </a:r>
          </a:p>
          <a:p>
            <a:pPr algn="l">
              <a:spcBef>
                <a:spcPct val="50000"/>
              </a:spcBef>
            </a:pPr>
            <a:r>
              <a:rPr lang="en-US" sz="1200" i="1">
                <a:solidFill>
                  <a:schemeClr val="accent2"/>
                </a:solidFill>
                <a:latin typeface="Arial" charset="0"/>
              </a:rPr>
              <a:t>ASM, BLANK, FORM, WELD, </a:t>
            </a:r>
          </a:p>
          <a:p>
            <a:pPr algn="l">
              <a:spcBef>
                <a:spcPct val="50000"/>
              </a:spcBef>
            </a:pPr>
            <a:r>
              <a:rPr lang="en-US" sz="1200" i="1">
                <a:solidFill>
                  <a:schemeClr val="accent2"/>
                </a:solidFill>
                <a:latin typeface="Arial" charset="0"/>
              </a:rPr>
              <a:t>PLT (outside Plating), INSPECT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QMI-150</a:t>
            </a:r>
          </a:p>
        </p:txBody>
      </p:sp>
      <p:sp>
        <p:nvSpPr>
          <p:cNvPr id="145413" name="Rectangle 5"/>
          <p:cNvSpPr>
            <a:spLocks noChangeArrowheads="1"/>
          </p:cNvSpPr>
          <p:nvPr/>
        </p:nvSpPr>
        <p:spPr bwMode="auto">
          <a:xfrm>
            <a:off x="6553200" y="22860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62001 Machined Casting</a:t>
            </a:r>
            <a:endParaRPr lang="en-US" sz="1100" b="1"/>
          </a:p>
        </p:txBody>
      </p:sp>
      <p:sp>
        <p:nvSpPr>
          <p:cNvPr id="145416" name="Line 8"/>
          <p:cNvSpPr>
            <a:spLocks noChangeShapeType="1"/>
          </p:cNvSpPr>
          <p:nvPr/>
        </p:nvSpPr>
        <p:spPr bwMode="auto">
          <a:xfrm>
            <a:off x="685800" y="1295400"/>
            <a:ext cx="0" cy="1219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45417" name="Line 9"/>
          <p:cNvSpPr>
            <a:spLocks noChangeShapeType="1"/>
          </p:cNvSpPr>
          <p:nvPr/>
        </p:nvSpPr>
        <p:spPr bwMode="auto">
          <a:xfrm>
            <a:off x="685800" y="2514600"/>
            <a:ext cx="2514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45422" name="Rectangle 14"/>
          <p:cNvSpPr>
            <a:spLocks noChangeArrowheads="1"/>
          </p:cNvSpPr>
          <p:nvPr/>
        </p:nvSpPr>
        <p:spPr bwMode="auto">
          <a:xfrm>
            <a:off x="2971800" y="4648200"/>
            <a:ext cx="5715000" cy="1371600"/>
          </a:xfrm>
          <a:prstGeom prst="rect">
            <a:avLst/>
          </a:prstGeom>
          <a:solidFill>
            <a:srgbClr val="D6E0D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800"/>
              <a:t>Routing:  V-001	</a:t>
            </a:r>
          </a:p>
          <a:p>
            <a:pPr algn="l"/>
            <a:endParaRPr lang="en-US" sz="2000"/>
          </a:p>
          <a:p>
            <a:pPr algn="l"/>
            <a:endParaRPr lang="en-US" sz="2000"/>
          </a:p>
          <a:p>
            <a:pPr algn="l"/>
            <a:endParaRPr lang="en-US" sz="2000"/>
          </a:p>
        </p:txBody>
      </p:sp>
      <p:sp>
        <p:nvSpPr>
          <p:cNvPr id="145423" name="Rectangle 15"/>
          <p:cNvSpPr>
            <a:spLocks noChangeArrowheads="1"/>
          </p:cNvSpPr>
          <p:nvPr/>
        </p:nvSpPr>
        <p:spPr bwMode="auto">
          <a:xfrm>
            <a:off x="3352800" y="5105400"/>
            <a:ext cx="5029200" cy="838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Assemble	               Test	 Finish	            Paint</a:t>
            </a:r>
          </a:p>
          <a:p>
            <a:pPr algn="l"/>
            <a:endParaRPr lang="en-US" sz="1100"/>
          </a:p>
          <a:p>
            <a:pPr algn="l"/>
            <a:endParaRPr lang="en-US" sz="1100"/>
          </a:p>
          <a:p>
            <a:pPr algn="l"/>
            <a:endParaRPr lang="en-US" sz="1100" b="1"/>
          </a:p>
        </p:txBody>
      </p:sp>
      <p:sp>
        <p:nvSpPr>
          <p:cNvPr id="145424" name="AutoShape 16"/>
          <p:cNvSpPr>
            <a:spLocks noChangeArrowheads="1"/>
          </p:cNvSpPr>
          <p:nvPr/>
        </p:nvSpPr>
        <p:spPr bwMode="auto">
          <a:xfrm rot="10800000">
            <a:off x="4851400" y="5486400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5425" name="AutoShape 17"/>
          <p:cNvSpPr>
            <a:spLocks noChangeArrowheads="1"/>
          </p:cNvSpPr>
          <p:nvPr/>
        </p:nvSpPr>
        <p:spPr bwMode="auto">
          <a:xfrm rot="10800000">
            <a:off x="7543800" y="5486400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5426" name="AutoShape 18"/>
          <p:cNvSpPr>
            <a:spLocks noChangeArrowheads="1"/>
          </p:cNvSpPr>
          <p:nvPr/>
        </p:nvSpPr>
        <p:spPr bwMode="auto">
          <a:xfrm rot="10800000">
            <a:off x="6197600" y="5486400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5427" name="Text Box 19"/>
          <p:cNvSpPr txBox="1">
            <a:spLocks noChangeArrowheads="1"/>
          </p:cNvSpPr>
          <p:nvPr/>
        </p:nvSpPr>
        <p:spPr bwMode="auto">
          <a:xfrm>
            <a:off x="228600" y="152400"/>
            <a:ext cx="5943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000" b="1">
                <a:solidFill>
                  <a:srgbClr val="5A87C6"/>
                </a:solidFill>
              </a:rPr>
              <a:t>Site xx-201: Lean Manufacturing (Valves)</a:t>
            </a:r>
          </a:p>
        </p:txBody>
      </p:sp>
      <p:sp>
        <p:nvSpPr>
          <p:cNvPr id="145435" name="Rectangle 27"/>
          <p:cNvSpPr>
            <a:spLocks noChangeArrowheads="1"/>
          </p:cNvSpPr>
          <p:nvPr/>
        </p:nvSpPr>
        <p:spPr bwMode="auto">
          <a:xfrm>
            <a:off x="304800" y="609600"/>
            <a:ext cx="2590800" cy="685800"/>
          </a:xfrm>
          <a:prstGeom prst="rect">
            <a:avLst/>
          </a:prstGeom>
          <a:solidFill>
            <a:srgbClr val="DCEFF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lnSpc>
                <a:spcPct val="90000"/>
              </a:lnSpc>
            </a:pPr>
            <a:endParaRPr lang="en-US" sz="1200" b="1">
              <a:solidFill>
                <a:srgbClr val="5A87C6"/>
              </a:solidFill>
            </a:endParaRPr>
          </a:p>
        </p:txBody>
      </p:sp>
      <p:sp>
        <p:nvSpPr>
          <p:cNvPr id="145436" name="Rectangle 28"/>
          <p:cNvSpPr>
            <a:spLocks noChangeArrowheads="1"/>
          </p:cNvSpPr>
          <p:nvPr/>
        </p:nvSpPr>
        <p:spPr bwMode="auto">
          <a:xfrm>
            <a:off x="457200" y="762000"/>
            <a:ext cx="2590800" cy="685800"/>
          </a:xfrm>
          <a:prstGeom prst="rect">
            <a:avLst/>
          </a:prstGeom>
          <a:solidFill>
            <a:srgbClr val="DCEFF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lnSpc>
                <a:spcPct val="90000"/>
              </a:lnSpc>
            </a:pPr>
            <a:endParaRPr lang="en-US" sz="1200" b="1">
              <a:solidFill>
                <a:srgbClr val="5A87C6"/>
              </a:solidFill>
            </a:endParaRPr>
          </a:p>
        </p:txBody>
      </p:sp>
      <p:sp>
        <p:nvSpPr>
          <p:cNvPr id="145437" name="Rectangle 29"/>
          <p:cNvSpPr>
            <a:spLocks noChangeArrowheads="1"/>
          </p:cNvSpPr>
          <p:nvPr/>
        </p:nvSpPr>
        <p:spPr bwMode="auto">
          <a:xfrm>
            <a:off x="609600" y="914400"/>
            <a:ext cx="2590800" cy="685800"/>
          </a:xfrm>
          <a:prstGeom prst="rect">
            <a:avLst/>
          </a:prstGeom>
          <a:solidFill>
            <a:srgbClr val="DCEFF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lnSpc>
                <a:spcPct val="90000"/>
              </a:lnSpc>
            </a:pPr>
            <a:endParaRPr lang="en-US" sz="1200" b="1">
              <a:solidFill>
                <a:srgbClr val="5A87C6"/>
              </a:solidFill>
            </a:endParaRPr>
          </a:p>
        </p:txBody>
      </p:sp>
      <p:sp>
        <p:nvSpPr>
          <p:cNvPr id="145438" name="Rectangle 30"/>
          <p:cNvSpPr>
            <a:spLocks noChangeArrowheads="1"/>
          </p:cNvSpPr>
          <p:nvPr/>
        </p:nvSpPr>
        <p:spPr bwMode="auto">
          <a:xfrm>
            <a:off x="762000" y="1066800"/>
            <a:ext cx="2590800" cy="685800"/>
          </a:xfrm>
          <a:prstGeom prst="rect">
            <a:avLst/>
          </a:prstGeom>
          <a:solidFill>
            <a:srgbClr val="DCEFF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lnSpc>
                <a:spcPct val="90000"/>
              </a:lnSpc>
            </a:pPr>
            <a:endParaRPr lang="en-US" sz="1200" b="1">
              <a:solidFill>
                <a:srgbClr val="5A87C6"/>
              </a:solidFill>
            </a:endParaRPr>
          </a:p>
        </p:txBody>
      </p:sp>
      <p:sp>
        <p:nvSpPr>
          <p:cNvPr id="145439" name="Rectangle 31"/>
          <p:cNvSpPr>
            <a:spLocks noChangeArrowheads="1"/>
          </p:cNvSpPr>
          <p:nvPr/>
        </p:nvSpPr>
        <p:spPr bwMode="auto">
          <a:xfrm>
            <a:off x="914400" y="1219200"/>
            <a:ext cx="2590800" cy="685800"/>
          </a:xfrm>
          <a:prstGeom prst="rect">
            <a:avLst/>
          </a:prstGeom>
          <a:solidFill>
            <a:srgbClr val="DCEFF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lnSpc>
                <a:spcPct val="90000"/>
              </a:lnSpc>
            </a:pPr>
            <a:endParaRPr lang="en-US" sz="1200" b="1">
              <a:solidFill>
                <a:srgbClr val="5A87C6"/>
              </a:solidFill>
            </a:endParaRPr>
          </a:p>
        </p:txBody>
      </p:sp>
      <p:sp>
        <p:nvSpPr>
          <p:cNvPr id="145434" name="Rectangle 26"/>
          <p:cNvSpPr>
            <a:spLocks noChangeArrowheads="1"/>
          </p:cNvSpPr>
          <p:nvPr/>
        </p:nvSpPr>
        <p:spPr bwMode="auto">
          <a:xfrm>
            <a:off x="1066800" y="1371600"/>
            <a:ext cx="2590800" cy="685800"/>
          </a:xfrm>
          <a:prstGeom prst="rect">
            <a:avLst/>
          </a:prstGeom>
          <a:solidFill>
            <a:srgbClr val="DCEFF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lnSpc>
                <a:spcPct val="90000"/>
              </a:lnSpc>
            </a:pPr>
            <a:r>
              <a:rPr lang="en-US" sz="1200" b="1">
                <a:solidFill>
                  <a:srgbClr val="5A87C6"/>
                </a:solidFill>
              </a:rPr>
              <a:t>Item 02001 to 02005</a:t>
            </a:r>
            <a:br>
              <a:rPr lang="en-US" sz="1200" b="1">
                <a:solidFill>
                  <a:srgbClr val="5A87C6"/>
                </a:solidFill>
              </a:rPr>
            </a:br>
            <a:r>
              <a:rPr lang="en-US" sz="1200" b="1">
                <a:solidFill>
                  <a:srgbClr val="5A87C6"/>
                </a:solidFill>
              </a:rPr>
              <a:t>Valve Assembly</a:t>
            </a:r>
          </a:p>
        </p:txBody>
      </p:sp>
      <p:sp>
        <p:nvSpPr>
          <p:cNvPr id="145441" name="Rectangle 33"/>
          <p:cNvSpPr>
            <a:spLocks noChangeArrowheads="1"/>
          </p:cNvSpPr>
          <p:nvPr/>
        </p:nvSpPr>
        <p:spPr bwMode="auto">
          <a:xfrm>
            <a:off x="152400" y="4648200"/>
            <a:ext cx="2362200" cy="1371600"/>
          </a:xfrm>
          <a:prstGeom prst="rect">
            <a:avLst/>
          </a:prstGeom>
          <a:solidFill>
            <a:srgbClr val="D6E0D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800"/>
              <a:t>Routing:  V-001</a:t>
            </a:r>
          </a:p>
          <a:p>
            <a:pPr algn="l"/>
            <a:endParaRPr lang="en-US" sz="2000"/>
          </a:p>
          <a:p>
            <a:pPr algn="l"/>
            <a:endParaRPr lang="en-US" sz="2000"/>
          </a:p>
          <a:p>
            <a:pPr algn="l"/>
            <a:endParaRPr lang="en-US" sz="2000"/>
          </a:p>
        </p:txBody>
      </p:sp>
      <p:sp>
        <p:nvSpPr>
          <p:cNvPr id="145442" name="Rectangle 34"/>
          <p:cNvSpPr>
            <a:spLocks noChangeArrowheads="1"/>
          </p:cNvSpPr>
          <p:nvPr/>
        </p:nvSpPr>
        <p:spPr bwMode="auto">
          <a:xfrm>
            <a:off x="304800" y="5105400"/>
            <a:ext cx="1981200" cy="838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Valve Assembly</a:t>
            </a:r>
          </a:p>
          <a:p>
            <a:pPr algn="l"/>
            <a:endParaRPr lang="en-US" sz="1100"/>
          </a:p>
          <a:p>
            <a:pPr algn="l"/>
            <a:endParaRPr lang="en-US" sz="1100"/>
          </a:p>
          <a:p>
            <a:pPr algn="l"/>
            <a:endParaRPr lang="en-US" sz="1100" b="1"/>
          </a:p>
        </p:txBody>
      </p:sp>
      <p:sp>
        <p:nvSpPr>
          <p:cNvPr id="145443" name="AutoShape 35"/>
          <p:cNvSpPr>
            <a:spLocks noChangeArrowheads="1"/>
          </p:cNvSpPr>
          <p:nvPr/>
        </p:nvSpPr>
        <p:spPr bwMode="auto">
          <a:xfrm rot="10800000">
            <a:off x="457200" y="5486400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5444" name="AutoShape 36"/>
          <p:cNvSpPr>
            <a:spLocks noChangeArrowheads="1"/>
          </p:cNvSpPr>
          <p:nvPr/>
        </p:nvSpPr>
        <p:spPr bwMode="auto">
          <a:xfrm rot="10800000">
            <a:off x="3505200" y="5486400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5445" name="Rectangle 37"/>
          <p:cNvSpPr>
            <a:spLocks noChangeArrowheads="1"/>
          </p:cNvSpPr>
          <p:nvPr/>
        </p:nvSpPr>
        <p:spPr bwMode="auto">
          <a:xfrm>
            <a:off x="3200400" y="22860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en-US" sz="1100" b="1"/>
          </a:p>
        </p:txBody>
      </p:sp>
      <p:sp>
        <p:nvSpPr>
          <p:cNvPr id="145446" name="Rectangle 38"/>
          <p:cNvSpPr>
            <a:spLocks noChangeArrowheads="1"/>
          </p:cNvSpPr>
          <p:nvPr/>
        </p:nvSpPr>
        <p:spPr bwMode="auto">
          <a:xfrm>
            <a:off x="3352800" y="24384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en-US" sz="1100" b="1"/>
          </a:p>
        </p:txBody>
      </p:sp>
      <p:sp>
        <p:nvSpPr>
          <p:cNvPr id="145447" name="Rectangle 39"/>
          <p:cNvSpPr>
            <a:spLocks noChangeArrowheads="1"/>
          </p:cNvSpPr>
          <p:nvPr/>
        </p:nvSpPr>
        <p:spPr bwMode="auto">
          <a:xfrm>
            <a:off x="3505200" y="25908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en-US" sz="1100" b="1"/>
          </a:p>
        </p:txBody>
      </p:sp>
      <p:sp>
        <p:nvSpPr>
          <p:cNvPr id="145448" name="Rectangle 40"/>
          <p:cNvSpPr>
            <a:spLocks noChangeArrowheads="1"/>
          </p:cNvSpPr>
          <p:nvPr/>
        </p:nvSpPr>
        <p:spPr bwMode="auto">
          <a:xfrm>
            <a:off x="3657600" y="27432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en-US" sz="1100" b="1"/>
          </a:p>
        </p:txBody>
      </p:sp>
      <p:sp>
        <p:nvSpPr>
          <p:cNvPr id="145450" name="Rectangle 42"/>
          <p:cNvSpPr>
            <a:spLocks noChangeArrowheads="1"/>
          </p:cNvSpPr>
          <p:nvPr/>
        </p:nvSpPr>
        <p:spPr bwMode="auto">
          <a:xfrm>
            <a:off x="3810000" y="28956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52001 to 52005</a:t>
            </a:r>
          </a:p>
          <a:p>
            <a:pPr algn="l"/>
            <a:r>
              <a:rPr lang="en-US" sz="1100"/>
              <a:t>Valve Body Assembly</a:t>
            </a:r>
            <a:endParaRPr lang="en-US" sz="1100" b="1"/>
          </a:p>
        </p:txBody>
      </p:sp>
      <p:sp>
        <p:nvSpPr>
          <p:cNvPr id="145453" name="Line 45"/>
          <p:cNvSpPr>
            <a:spLocks noChangeShapeType="1"/>
          </p:cNvSpPr>
          <p:nvPr/>
        </p:nvSpPr>
        <p:spPr bwMode="auto">
          <a:xfrm>
            <a:off x="5105400" y="2514600"/>
            <a:ext cx="1447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45454" name="Line 46"/>
          <p:cNvSpPr>
            <a:spLocks noChangeShapeType="1"/>
          </p:cNvSpPr>
          <p:nvPr/>
        </p:nvSpPr>
        <p:spPr bwMode="auto">
          <a:xfrm>
            <a:off x="6172200" y="2514600"/>
            <a:ext cx="0" cy="1219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45455" name="Rectangle 47"/>
          <p:cNvSpPr>
            <a:spLocks noChangeArrowheads="1"/>
          </p:cNvSpPr>
          <p:nvPr/>
        </p:nvSpPr>
        <p:spPr bwMode="auto">
          <a:xfrm>
            <a:off x="6553200" y="28956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62002 Valve Stop</a:t>
            </a:r>
          </a:p>
        </p:txBody>
      </p:sp>
      <p:sp>
        <p:nvSpPr>
          <p:cNvPr id="145456" name="Rectangle 48"/>
          <p:cNvSpPr>
            <a:spLocks noChangeArrowheads="1"/>
          </p:cNvSpPr>
          <p:nvPr/>
        </p:nvSpPr>
        <p:spPr bwMode="auto">
          <a:xfrm>
            <a:off x="6553200" y="35052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62003 Seal</a:t>
            </a:r>
            <a:endParaRPr lang="en-US" sz="1100" b="1"/>
          </a:p>
        </p:txBody>
      </p:sp>
      <p:sp>
        <p:nvSpPr>
          <p:cNvPr id="145457" name="Line 49"/>
          <p:cNvSpPr>
            <a:spLocks noChangeShapeType="1"/>
          </p:cNvSpPr>
          <p:nvPr/>
        </p:nvSpPr>
        <p:spPr bwMode="auto">
          <a:xfrm>
            <a:off x="6172200" y="37338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45458" name="Line 50"/>
          <p:cNvSpPr>
            <a:spLocks noChangeShapeType="1"/>
          </p:cNvSpPr>
          <p:nvPr/>
        </p:nvSpPr>
        <p:spPr bwMode="auto">
          <a:xfrm>
            <a:off x="6172200" y="31242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45459" name="Line 51"/>
          <p:cNvSpPr>
            <a:spLocks noChangeShapeType="1"/>
          </p:cNvSpPr>
          <p:nvPr/>
        </p:nvSpPr>
        <p:spPr bwMode="auto">
          <a:xfrm>
            <a:off x="2743200" y="2514600"/>
            <a:ext cx="0" cy="1828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45460" name="Rectangle 52"/>
          <p:cNvSpPr>
            <a:spLocks noChangeArrowheads="1"/>
          </p:cNvSpPr>
          <p:nvPr/>
        </p:nvSpPr>
        <p:spPr bwMode="auto">
          <a:xfrm>
            <a:off x="3810000" y="35052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52200 Actuator</a:t>
            </a:r>
          </a:p>
        </p:txBody>
      </p:sp>
      <p:sp>
        <p:nvSpPr>
          <p:cNvPr id="145461" name="Rectangle 53"/>
          <p:cNvSpPr>
            <a:spLocks noChangeArrowheads="1"/>
          </p:cNvSpPr>
          <p:nvPr/>
        </p:nvSpPr>
        <p:spPr bwMode="auto">
          <a:xfrm>
            <a:off x="3810000" y="41148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02005 Valve Connector </a:t>
            </a:r>
          </a:p>
          <a:p>
            <a:pPr algn="l"/>
            <a:r>
              <a:rPr lang="en-US" sz="1100"/>
              <a:t>from site xx-200</a:t>
            </a:r>
            <a:endParaRPr lang="en-US" sz="1100" b="1"/>
          </a:p>
        </p:txBody>
      </p:sp>
      <p:sp>
        <p:nvSpPr>
          <p:cNvPr id="145462" name="Line 54"/>
          <p:cNvSpPr>
            <a:spLocks noChangeShapeType="1"/>
          </p:cNvSpPr>
          <p:nvPr/>
        </p:nvSpPr>
        <p:spPr bwMode="auto">
          <a:xfrm>
            <a:off x="2743200" y="4343400"/>
            <a:ext cx="1066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45463" name="Line 55"/>
          <p:cNvSpPr>
            <a:spLocks noChangeShapeType="1"/>
          </p:cNvSpPr>
          <p:nvPr/>
        </p:nvSpPr>
        <p:spPr bwMode="auto">
          <a:xfrm>
            <a:off x="2743200" y="3733800"/>
            <a:ext cx="1066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01" name="Rectangle 5"/>
          <p:cNvSpPr>
            <a:spLocks noGrp="1" noChangeArrowheads="1"/>
          </p:cNvSpPr>
          <p:nvPr>
            <p:ph type="title"/>
          </p:nvPr>
        </p:nvSpPr>
        <p:spPr>
          <a:xfrm>
            <a:off x="228600" y="685800"/>
            <a:ext cx="2438400" cy="685800"/>
          </a:xfrm>
          <a:solidFill>
            <a:srgbClr val="DCEFF0"/>
          </a:solidFill>
          <a:ln>
            <a:solidFill>
              <a:schemeClr val="tx1"/>
            </a:solidFill>
          </a:ln>
        </p:spPr>
        <p:txBody>
          <a:bodyPr/>
          <a:lstStyle/>
          <a:p>
            <a:r>
              <a:rPr lang="en-US" sz="1200"/>
              <a:t>Item 030x1</a:t>
            </a:r>
            <a:br>
              <a:rPr lang="en-US" sz="1200"/>
            </a:br>
            <a:r>
              <a:rPr lang="en-US" sz="1200"/>
              <a:t>Assortment Pack</a:t>
            </a:r>
          </a:p>
        </p:txBody>
      </p:sp>
      <p:sp>
        <p:nvSpPr>
          <p:cNvPr id="5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QMI-160</a:t>
            </a:r>
          </a:p>
        </p:txBody>
      </p:sp>
      <p:sp>
        <p:nvSpPr>
          <p:cNvPr id="132114" name="Text Box 18"/>
          <p:cNvSpPr txBox="1">
            <a:spLocks noChangeArrowheads="1"/>
          </p:cNvSpPr>
          <p:nvPr/>
        </p:nvSpPr>
        <p:spPr bwMode="auto">
          <a:xfrm>
            <a:off x="2895600" y="1752600"/>
            <a:ext cx="2057400" cy="28844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200"/>
              <a:t>Packaged Products </a:t>
            </a:r>
            <a:br>
              <a:rPr lang="en-US" sz="1200"/>
            </a:br>
            <a:r>
              <a:rPr lang="en-US" sz="1200"/>
              <a:t>(single bottles)</a:t>
            </a:r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r>
              <a:rPr lang="en-US" sz="900"/>
              <a:t>x = 1, Medical</a:t>
            </a:r>
            <a:br>
              <a:rPr lang="en-US" sz="900"/>
            </a:br>
            <a:r>
              <a:rPr lang="en-US" sz="900"/>
              <a:t>      2, Scented</a:t>
            </a:r>
            <a:br>
              <a:rPr lang="en-US" sz="900"/>
            </a:br>
            <a:r>
              <a:rPr lang="en-US" sz="900"/>
              <a:t>      3, Unscented</a:t>
            </a:r>
          </a:p>
        </p:txBody>
      </p:sp>
      <p:sp>
        <p:nvSpPr>
          <p:cNvPr id="132098" name="Text Box 2"/>
          <p:cNvSpPr txBox="1">
            <a:spLocks noChangeArrowheads="1"/>
          </p:cNvSpPr>
          <p:nvPr/>
        </p:nvSpPr>
        <p:spPr bwMode="auto">
          <a:xfrm>
            <a:off x="5105400" y="2355850"/>
            <a:ext cx="1905000" cy="24145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200"/>
              <a:t>Bulk Product</a:t>
            </a:r>
            <a:br>
              <a:rPr lang="en-US" sz="1200"/>
            </a:br>
            <a:r>
              <a:rPr lang="en-US" sz="1000"/>
              <a:t>Batch Size 10000L</a:t>
            </a:r>
          </a:p>
          <a:p>
            <a:pPr algn="l"/>
            <a:endParaRPr lang="en-US" sz="10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</p:txBody>
      </p:sp>
      <p:sp>
        <p:nvSpPr>
          <p:cNvPr id="132099" name="Text Box 3"/>
          <p:cNvSpPr txBox="1">
            <a:spLocks noChangeArrowheads="1"/>
          </p:cNvSpPr>
          <p:nvPr/>
        </p:nvSpPr>
        <p:spPr bwMode="auto">
          <a:xfrm>
            <a:off x="7086600" y="2362200"/>
            <a:ext cx="1905000" cy="35702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200"/>
              <a:t>Ingredients</a:t>
            </a:r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</p:txBody>
      </p:sp>
      <p:sp>
        <p:nvSpPr>
          <p:cNvPr id="132100" name="Text Box 4"/>
          <p:cNvSpPr txBox="1">
            <a:spLocks noChangeArrowheads="1"/>
          </p:cNvSpPr>
          <p:nvPr/>
        </p:nvSpPr>
        <p:spPr bwMode="auto">
          <a:xfrm>
            <a:off x="136525" y="163513"/>
            <a:ext cx="2682875" cy="44926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2000"/>
              <a:t>Finished Goods</a:t>
            </a:r>
          </a:p>
          <a:p>
            <a:pPr algn="l"/>
            <a:endParaRPr lang="en-US" sz="2000"/>
          </a:p>
          <a:p>
            <a:pPr algn="l"/>
            <a:endParaRPr lang="en-US" sz="2000"/>
          </a:p>
          <a:p>
            <a:pPr algn="l"/>
            <a:endParaRPr lang="en-US" sz="2000"/>
          </a:p>
          <a:p>
            <a:pPr algn="l"/>
            <a:endParaRPr lang="en-US" sz="2000"/>
          </a:p>
          <a:p>
            <a:pPr algn="l"/>
            <a:endParaRPr lang="en-US" sz="2000"/>
          </a:p>
          <a:p>
            <a:pPr algn="l"/>
            <a:endParaRPr lang="en-US" sz="2000"/>
          </a:p>
          <a:p>
            <a:pPr algn="l"/>
            <a:endParaRPr lang="en-US" sz="2000"/>
          </a:p>
          <a:p>
            <a:pPr algn="l"/>
            <a:endParaRPr lang="en-US" sz="2000"/>
          </a:p>
          <a:p>
            <a:pPr algn="l"/>
            <a:endParaRPr lang="en-US" sz="2000"/>
          </a:p>
          <a:p>
            <a:pPr algn="l"/>
            <a:endParaRPr lang="en-US" sz="2000"/>
          </a:p>
          <a:p>
            <a:pPr algn="l"/>
            <a:endParaRPr lang="en-US" sz="2000"/>
          </a:p>
          <a:p>
            <a:pPr algn="l"/>
            <a:r>
              <a:rPr lang="en-US" sz="1600"/>
              <a:t>x = 1, Medical</a:t>
            </a:r>
            <a:br>
              <a:rPr lang="en-US" sz="1600"/>
            </a:br>
            <a:r>
              <a:rPr lang="en-US" sz="1600"/>
              <a:t>      2, Scented</a:t>
            </a:r>
            <a:br>
              <a:rPr lang="en-US" sz="1600"/>
            </a:br>
            <a:r>
              <a:rPr lang="en-US" sz="1600"/>
              <a:t>      3, Unscented</a:t>
            </a:r>
          </a:p>
        </p:txBody>
      </p:sp>
      <p:sp>
        <p:nvSpPr>
          <p:cNvPr id="132102" name="Rectangle 6"/>
          <p:cNvSpPr>
            <a:spLocks noChangeArrowheads="1"/>
          </p:cNvSpPr>
          <p:nvPr/>
        </p:nvSpPr>
        <p:spPr bwMode="auto">
          <a:xfrm>
            <a:off x="7162800" y="26670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80001 Quaternary </a:t>
            </a:r>
          </a:p>
          <a:p>
            <a:pPr algn="l"/>
            <a:r>
              <a:rPr lang="en-US" sz="1100"/>
              <a:t>Ammonium Chloride</a:t>
            </a:r>
            <a:endParaRPr lang="en-US" sz="1100" b="1"/>
          </a:p>
        </p:txBody>
      </p:sp>
      <p:sp>
        <p:nvSpPr>
          <p:cNvPr id="132103" name="Rectangle 7"/>
          <p:cNvSpPr>
            <a:spLocks noChangeArrowheads="1"/>
          </p:cNvSpPr>
          <p:nvPr/>
        </p:nvSpPr>
        <p:spPr bwMode="auto">
          <a:xfrm>
            <a:off x="5181600" y="281305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70001 Medical Grade </a:t>
            </a:r>
          </a:p>
          <a:p>
            <a:pPr algn="l"/>
            <a:r>
              <a:rPr lang="en-US" sz="1100"/>
              <a:t>Disinfectant</a:t>
            </a:r>
            <a:endParaRPr lang="en-US" sz="1100" b="1"/>
          </a:p>
        </p:txBody>
      </p:sp>
      <p:sp>
        <p:nvSpPr>
          <p:cNvPr id="132104" name="Rectangle 8"/>
          <p:cNvSpPr>
            <a:spLocks noChangeArrowheads="1"/>
          </p:cNvSpPr>
          <p:nvPr/>
        </p:nvSpPr>
        <p:spPr bwMode="auto">
          <a:xfrm>
            <a:off x="2971800" y="22860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03110, 03120, 03130</a:t>
            </a:r>
          </a:p>
          <a:p>
            <a:pPr algn="l"/>
            <a:r>
              <a:rPr lang="en-US" sz="1100"/>
              <a:t>Disinfectant Pump</a:t>
            </a:r>
          </a:p>
        </p:txBody>
      </p:sp>
      <p:sp>
        <p:nvSpPr>
          <p:cNvPr id="132105" name="Rectangle 9"/>
          <p:cNvSpPr>
            <a:spLocks noChangeArrowheads="1"/>
          </p:cNvSpPr>
          <p:nvPr/>
        </p:nvSpPr>
        <p:spPr bwMode="auto">
          <a:xfrm>
            <a:off x="7162800" y="3214688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80002 Biguanide </a:t>
            </a:r>
          </a:p>
          <a:p>
            <a:pPr algn="l"/>
            <a:r>
              <a:rPr lang="en-US" sz="1100"/>
              <a:t>Compound</a:t>
            </a:r>
            <a:endParaRPr lang="en-US" sz="1100" b="1"/>
          </a:p>
        </p:txBody>
      </p:sp>
      <p:sp>
        <p:nvSpPr>
          <p:cNvPr id="132106" name="Rectangle 10"/>
          <p:cNvSpPr>
            <a:spLocks noChangeArrowheads="1"/>
          </p:cNvSpPr>
          <p:nvPr/>
        </p:nvSpPr>
        <p:spPr bwMode="auto">
          <a:xfrm>
            <a:off x="228600" y="1752600"/>
            <a:ext cx="2438400" cy="685800"/>
          </a:xfrm>
          <a:prstGeom prst="rect">
            <a:avLst/>
          </a:prstGeom>
          <a:solidFill>
            <a:srgbClr val="DCEFF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lnSpc>
                <a:spcPct val="90000"/>
              </a:lnSpc>
            </a:pPr>
            <a:r>
              <a:rPr lang="en-US" b="1">
                <a:solidFill>
                  <a:srgbClr val="5A87C6"/>
                </a:solidFill>
              </a:rPr>
              <a:t>Item 030x2</a:t>
            </a:r>
            <a:br>
              <a:rPr lang="en-US" b="1">
                <a:solidFill>
                  <a:srgbClr val="5A87C6"/>
                </a:solidFill>
              </a:rPr>
            </a:br>
            <a:r>
              <a:rPr lang="en-US" b="1">
                <a:solidFill>
                  <a:srgbClr val="5A87C6"/>
                </a:solidFill>
              </a:rPr>
              <a:t>Multi-Pack 2 bottle</a:t>
            </a:r>
          </a:p>
        </p:txBody>
      </p:sp>
      <p:sp>
        <p:nvSpPr>
          <p:cNvPr id="132107" name="Rectangle 11"/>
          <p:cNvSpPr>
            <a:spLocks noChangeArrowheads="1"/>
          </p:cNvSpPr>
          <p:nvPr/>
        </p:nvSpPr>
        <p:spPr bwMode="auto">
          <a:xfrm>
            <a:off x="228600" y="2895600"/>
            <a:ext cx="2438400" cy="685800"/>
          </a:xfrm>
          <a:prstGeom prst="rect">
            <a:avLst/>
          </a:prstGeom>
          <a:solidFill>
            <a:srgbClr val="DCEFF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lnSpc>
                <a:spcPct val="90000"/>
              </a:lnSpc>
            </a:pPr>
            <a:r>
              <a:rPr lang="en-US" b="1">
                <a:solidFill>
                  <a:srgbClr val="5A87C6"/>
                </a:solidFill>
              </a:rPr>
              <a:t>Item 030x3</a:t>
            </a:r>
            <a:br>
              <a:rPr lang="en-US" b="1">
                <a:solidFill>
                  <a:srgbClr val="5A87C6"/>
                </a:solidFill>
              </a:rPr>
            </a:br>
            <a:r>
              <a:rPr lang="en-US" b="1">
                <a:solidFill>
                  <a:srgbClr val="5A87C6"/>
                </a:solidFill>
              </a:rPr>
              <a:t>Multi-Pack 4 bottle</a:t>
            </a:r>
          </a:p>
        </p:txBody>
      </p:sp>
      <p:sp>
        <p:nvSpPr>
          <p:cNvPr id="132108" name="Text Box 12"/>
          <p:cNvSpPr txBox="1">
            <a:spLocks noChangeArrowheads="1"/>
          </p:cNvSpPr>
          <p:nvPr/>
        </p:nvSpPr>
        <p:spPr bwMode="auto">
          <a:xfrm>
            <a:off x="4648200" y="60325"/>
            <a:ext cx="4495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2000" b="1">
                <a:solidFill>
                  <a:schemeClr val="bg1"/>
                </a:solidFill>
              </a:rPr>
              <a:t>Site xx-300:</a:t>
            </a:r>
            <a:r>
              <a:rPr lang="en-US" sz="2000" b="1"/>
              <a:t> </a:t>
            </a:r>
            <a:r>
              <a:rPr lang="en-US" sz="2000" b="1">
                <a:solidFill>
                  <a:schemeClr val="bg1"/>
                </a:solidFill>
              </a:rPr>
              <a:t>Disinfectants</a:t>
            </a:r>
          </a:p>
        </p:txBody>
      </p:sp>
      <p:sp>
        <p:nvSpPr>
          <p:cNvPr id="132109" name="Rectangle 13"/>
          <p:cNvSpPr>
            <a:spLocks noChangeArrowheads="1"/>
          </p:cNvSpPr>
          <p:nvPr/>
        </p:nvSpPr>
        <p:spPr bwMode="auto">
          <a:xfrm>
            <a:off x="2971800" y="29718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03111, 03121, 03131</a:t>
            </a:r>
          </a:p>
          <a:p>
            <a:pPr algn="l"/>
            <a:r>
              <a:rPr lang="en-US" sz="1100"/>
              <a:t>.5 liter bottle</a:t>
            </a:r>
          </a:p>
        </p:txBody>
      </p:sp>
      <p:sp>
        <p:nvSpPr>
          <p:cNvPr id="132110" name="Rectangle 14"/>
          <p:cNvSpPr>
            <a:spLocks noChangeArrowheads="1"/>
          </p:cNvSpPr>
          <p:nvPr/>
        </p:nvSpPr>
        <p:spPr bwMode="auto">
          <a:xfrm>
            <a:off x="2971800" y="36576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03112, 03122, 03132</a:t>
            </a:r>
          </a:p>
          <a:p>
            <a:pPr algn="l"/>
            <a:r>
              <a:rPr lang="en-US" sz="1100"/>
              <a:t>1 liter refill</a:t>
            </a:r>
          </a:p>
        </p:txBody>
      </p:sp>
      <p:sp>
        <p:nvSpPr>
          <p:cNvPr id="132111" name="Rectangle 15"/>
          <p:cNvSpPr>
            <a:spLocks noChangeArrowheads="1"/>
          </p:cNvSpPr>
          <p:nvPr/>
        </p:nvSpPr>
        <p:spPr bwMode="auto">
          <a:xfrm>
            <a:off x="2971800" y="4572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90040 LABEL (rolls) </a:t>
            </a:r>
            <a:br>
              <a:rPr lang="en-US" sz="1100"/>
            </a:br>
            <a:r>
              <a:rPr lang="en-US" sz="1000"/>
              <a:t>printed based on customer</a:t>
            </a:r>
          </a:p>
        </p:txBody>
      </p:sp>
      <p:sp>
        <p:nvSpPr>
          <p:cNvPr id="132112" name="Rectangle 16"/>
          <p:cNvSpPr>
            <a:spLocks noChangeArrowheads="1"/>
          </p:cNvSpPr>
          <p:nvPr/>
        </p:nvSpPr>
        <p:spPr bwMode="auto">
          <a:xfrm>
            <a:off x="5181600" y="342265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70002 Scented </a:t>
            </a:r>
          </a:p>
          <a:p>
            <a:pPr algn="l"/>
            <a:r>
              <a:rPr lang="en-US" sz="1100"/>
              <a:t>Disinfectant</a:t>
            </a:r>
            <a:endParaRPr lang="en-US" sz="1100" b="1"/>
          </a:p>
        </p:txBody>
      </p:sp>
      <p:sp>
        <p:nvSpPr>
          <p:cNvPr id="132113" name="Rectangle 17"/>
          <p:cNvSpPr>
            <a:spLocks noChangeArrowheads="1"/>
          </p:cNvSpPr>
          <p:nvPr/>
        </p:nvSpPr>
        <p:spPr bwMode="auto">
          <a:xfrm>
            <a:off x="228600" y="5257800"/>
            <a:ext cx="2438400" cy="762000"/>
          </a:xfrm>
          <a:prstGeom prst="rect">
            <a:avLst/>
          </a:prstGeom>
          <a:solidFill>
            <a:srgbClr val="DCEFF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lnSpc>
                <a:spcPct val="90000"/>
              </a:lnSpc>
            </a:pPr>
            <a:r>
              <a:rPr lang="en-US" b="1">
                <a:solidFill>
                  <a:srgbClr val="5A87C6"/>
                </a:solidFill>
              </a:rPr>
              <a:t>Item 03090</a:t>
            </a:r>
            <a:br>
              <a:rPr lang="en-US" b="1">
                <a:solidFill>
                  <a:srgbClr val="5A87C6"/>
                </a:solidFill>
              </a:rPr>
            </a:br>
            <a:r>
              <a:rPr lang="en-US" b="1">
                <a:solidFill>
                  <a:srgbClr val="5A87C6"/>
                </a:solidFill>
              </a:rPr>
              <a:t>Disinfectant 25GAL</a:t>
            </a:r>
            <a:br>
              <a:rPr lang="en-US" b="1">
                <a:solidFill>
                  <a:srgbClr val="5A87C6"/>
                </a:solidFill>
              </a:rPr>
            </a:br>
            <a:r>
              <a:rPr lang="en-US" sz="800" b="1">
                <a:solidFill>
                  <a:srgbClr val="5A87C6"/>
                </a:solidFill>
              </a:rPr>
              <a:t>sold to industrial users</a:t>
            </a:r>
          </a:p>
        </p:txBody>
      </p:sp>
      <p:sp>
        <p:nvSpPr>
          <p:cNvPr id="132115" name="Rectangle 19"/>
          <p:cNvSpPr>
            <a:spLocks noChangeArrowheads="1"/>
          </p:cNvSpPr>
          <p:nvPr/>
        </p:nvSpPr>
        <p:spPr bwMode="auto">
          <a:xfrm>
            <a:off x="5181600" y="403225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70003 Unscented </a:t>
            </a:r>
          </a:p>
          <a:p>
            <a:pPr algn="l"/>
            <a:r>
              <a:rPr lang="en-US" sz="1100"/>
              <a:t>Disinfectant</a:t>
            </a:r>
            <a:endParaRPr lang="en-US" sz="1100" b="1"/>
          </a:p>
        </p:txBody>
      </p:sp>
      <p:sp>
        <p:nvSpPr>
          <p:cNvPr id="132116" name="Rectangle 20"/>
          <p:cNvSpPr>
            <a:spLocks noChangeArrowheads="1"/>
          </p:cNvSpPr>
          <p:nvPr/>
        </p:nvSpPr>
        <p:spPr bwMode="auto">
          <a:xfrm>
            <a:off x="5181600" y="4572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90010, 90011,, 90012</a:t>
            </a:r>
          </a:p>
          <a:p>
            <a:pPr algn="l"/>
            <a:r>
              <a:rPr lang="en-US" sz="1100"/>
              <a:t>Bottles (3 sizes)</a:t>
            </a:r>
            <a:endParaRPr lang="en-US" sz="1000"/>
          </a:p>
        </p:txBody>
      </p:sp>
      <p:sp>
        <p:nvSpPr>
          <p:cNvPr id="132117" name="Rectangle 21"/>
          <p:cNvSpPr>
            <a:spLocks noChangeArrowheads="1"/>
          </p:cNvSpPr>
          <p:nvPr/>
        </p:nvSpPr>
        <p:spPr bwMode="auto">
          <a:xfrm>
            <a:off x="2971800" y="9906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90070, 90071, 90072</a:t>
            </a:r>
            <a:br>
              <a:rPr lang="en-US" sz="1100"/>
            </a:br>
            <a:r>
              <a:rPr lang="en-US" sz="1100"/>
              <a:t>3 types of boxes</a:t>
            </a:r>
            <a:endParaRPr lang="en-US" sz="1000"/>
          </a:p>
        </p:txBody>
      </p:sp>
      <p:sp>
        <p:nvSpPr>
          <p:cNvPr id="132118" name="Rectangle 22"/>
          <p:cNvSpPr>
            <a:spLocks noChangeArrowheads="1"/>
          </p:cNvSpPr>
          <p:nvPr/>
        </p:nvSpPr>
        <p:spPr bwMode="auto">
          <a:xfrm>
            <a:off x="3048000" y="56388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03090 25 Gallon Drum</a:t>
            </a:r>
            <a:endParaRPr lang="en-US" sz="1000"/>
          </a:p>
        </p:txBody>
      </p:sp>
      <p:sp>
        <p:nvSpPr>
          <p:cNvPr id="132119" name="Rectangle 23"/>
          <p:cNvSpPr>
            <a:spLocks noChangeArrowheads="1"/>
          </p:cNvSpPr>
          <p:nvPr/>
        </p:nvSpPr>
        <p:spPr bwMode="auto">
          <a:xfrm>
            <a:off x="2895600" y="152400"/>
            <a:ext cx="4114800" cy="1371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200"/>
              <a:t>Packaging</a:t>
            </a:r>
            <a:br>
              <a:rPr lang="en-US" sz="1200"/>
            </a:br>
            <a:endParaRPr lang="en-US" sz="1200"/>
          </a:p>
          <a:p>
            <a:pPr algn="l"/>
            <a:r>
              <a:rPr lang="en-US" sz="1200"/>
              <a:t/>
            </a:r>
            <a:br>
              <a:rPr lang="en-US" sz="1200"/>
            </a:br>
            <a:endParaRPr lang="en-US" sz="1200"/>
          </a:p>
          <a:p>
            <a:pPr algn="l"/>
            <a:endParaRPr lang="en-US" sz="2000"/>
          </a:p>
          <a:p>
            <a:pPr algn="l"/>
            <a:endParaRPr lang="en-US" sz="2000"/>
          </a:p>
        </p:txBody>
      </p:sp>
      <p:sp>
        <p:nvSpPr>
          <p:cNvPr id="132120" name="Rectangle 24"/>
          <p:cNvSpPr>
            <a:spLocks noChangeArrowheads="1"/>
          </p:cNvSpPr>
          <p:nvPr/>
        </p:nvSpPr>
        <p:spPr bwMode="auto">
          <a:xfrm>
            <a:off x="7162800" y="3763963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80003 Phelolic</a:t>
            </a:r>
            <a:endParaRPr lang="en-US" sz="1100" b="1"/>
          </a:p>
        </p:txBody>
      </p:sp>
      <p:sp>
        <p:nvSpPr>
          <p:cNvPr id="132121" name="Rectangle 25"/>
          <p:cNvSpPr>
            <a:spLocks noChangeArrowheads="1"/>
          </p:cNvSpPr>
          <p:nvPr/>
        </p:nvSpPr>
        <p:spPr bwMode="auto">
          <a:xfrm>
            <a:off x="7162800" y="431165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80010 Distilled </a:t>
            </a:r>
            <a:br>
              <a:rPr lang="en-US" sz="1100"/>
            </a:br>
            <a:r>
              <a:rPr lang="en-US" sz="1100"/>
              <a:t>OR 80011 Purified Water</a:t>
            </a:r>
            <a:endParaRPr lang="en-US" sz="1100" b="1"/>
          </a:p>
        </p:txBody>
      </p:sp>
      <p:sp>
        <p:nvSpPr>
          <p:cNvPr id="132122" name="Rectangle 26"/>
          <p:cNvSpPr>
            <a:spLocks noChangeArrowheads="1"/>
          </p:cNvSpPr>
          <p:nvPr/>
        </p:nvSpPr>
        <p:spPr bwMode="auto">
          <a:xfrm>
            <a:off x="7162800" y="4860925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80021 Colorant</a:t>
            </a:r>
            <a:endParaRPr lang="en-US" sz="1100" b="1"/>
          </a:p>
        </p:txBody>
      </p:sp>
      <p:sp>
        <p:nvSpPr>
          <p:cNvPr id="132123" name="Rectangle 27"/>
          <p:cNvSpPr>
            <a:spLocks noChangeArrowheads="1"/>
          </p:cNvSpPr>
          <p:nvPr/>
        </p:nvSpPr>
        <p:spPr bwMode="auto">
          <a:xfrm>
            <a:off x="7162800" y="54102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80020 Fragrance</a:t>
            </a:r>
            <a:endParaRPr lang="en-US" sz="1100" b="1"/>
          </a:p>
        </p:txBody>
      </p:sp>
      <p:sp>
        <p:nvSpPr>
          <p:cNvPr id="132124" name="Line 28"/>
          <p:cNvSpPr>
            <a:spLocks noChangeShapeType="1"/>
          </p:cNvSpPr>
          <p:nvPr/>
        </p:nvSpPr>
        <p:spPr bwMode="auto">
          <a:xfrm flipV="1">
            <a:off x="2667000" y="685800"/>
            <a:ext cx="3048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2125" name="Line 29"/>
          <p:cNvSpPr>
            <a:spLocks noChangeShapeType="1"/>
          </p:cNvSpPr>
          <p:nvPr/>
        </p:nvSpPr>
        <p:spPr bwMode="auto">
          <a:xfrm>
            <a:off x="2667000" y="990600"/>
            <a:ext cx="3048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2126" name="Line 30"/>
          <p:cNvSpPr>
            <a:spLocks noChangeShapeType="1"/>
          </p:cNvSpPr>
          <p:nvPr/>
        </p:nvSpPr>
        <p:spPr bwMode="auto">
          <a:xfrm flipV="1">
            <a:off x="2667000" y="685800"/>
            <a:ext cx="228600" cy="1371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2127" name="Line 31"/>
          <p:cNvSpPr>
            <a:spLocks noChangeShapeType="1"/>
          </p:cNvSpPr>
          <p:nvPr/>
        </p:nvSpPr>
        <p:spPr bwMode="auto">
          <a:xfrm flipV="1">
            <a:off x="2667000" y="1219200"/>
            <a:ext cx="30480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2128" name="Line 32"/>
          <p:cNvSpPr>
            <a:spLocks noChangeShapeType="1"/>
          </p:cNvSpPr>
          <p:nvPr/>
        </p:nvSpPr>
        <p:spPr bwMode="auto">
          <a:xfrm>
            <a:off x="2667000" y="990600"/>
            <a:ext cx="304800" cy="1600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2129" name="Line 33"/>
          <p:cNvSpPr>
            <a:spLocks noChangeShapeType="1"/>
          </p:cNvSpPr>
          <p:nvPr/>
        </p:nvSpPr>
        <p:spPr bwMode="auto">
          <a:xfrm>
            <a:off x="2667000" y="990600"/>
            <a:ext cx="304800" cy="297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2130" name="Line 34"/>
          <p:cNvSpPr>
            <a:spLocks noChangeShapeType="1"/>
          </p:cNvSpPr>
          <p:nvPr/>
        </p:nvSpPr>
        <p:spPr bwMode="auto">
          <a:xfrm>
            <a:off x="2667000" y="1981200"/>
            <a:ext cx="304800" cy="1219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2131" name="Line 35"/>
          <p:cNvSpPr>
            <a:spLocks noChangeShapeType="1"/>
          </p:cNvSpPr>
          <p:nvPr/>
        </p:nvSpPr>
        <p:spPr bwMode="auto">
          <a:xfrm>
            <a:off x="2667000" y="32004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2132" name="Line 36"/>
          <p:cNvSpPr>
            <a:spLocks noChangeShapeType="1"/>
          </p:cNvSpPr>
          <p:nvPr/>
        </p:nvSpPr>
        <p:spPr bwMode="auto">
          <a:xfrm flipV="1">
            <a:off x="2667000" y="1143000"/>
            <a:ext cx="304800" cy="2057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2133" name="Line 37"/>
          <p:cNvSpPr>
            <a:spLocks noChangeShapeType="1"/>
          </p:cNvSpPr>
          <p:nvPr/>
        </p:nvSpPr>
        <p:spPr bwMode="auto">
          <a:xfrm flipV="1">
            <a:off x="2667000" y="609600"/>
            <a:ext cx="304800" cy="2590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2134" name="Line 38"/>
          <p:cNvSpPr>
            <a:spLocks noChangeShapeType="1"/>
          </p:cNvSpPr>
          <p:nvPr/>
        </p:nvSpPr>
        <p:spPr bwMode="auto">
          <a:xfrm flipV="1">
            <a:off x="4724400" y="685800"/>
            <a:ext cx="457200" cy="1828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2135" name="Line 39"/>
          <p:cNvSpPr>
            <a:spLocks noChangeShapeType="1"/>
          </p:cNvSpPr>
          <p:nvPr/>
        </p:nvSpPr>
        <p:spPr bwMode="auto">
          <a:xfrm>
            <a:off x="4724400" y="2514600"/>
            <a:ext cx="4572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2136" name="Line 40"/>
          <p:cNvSpPr>
            <a:spLocks noChangeShapeType="1"/>
          </p:cNvSpPr>
          <p:nvPr/>
        </p:nvSpPr>
        <p:spPr bwMode="auto">
          <a:xfrm>
            <a:off x="4724400" y="2514600"/>
            <a:ext cx="457200" cy="1219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2137" name="Line 41"/>
          <p:cNvSpPr>
            <a:spLocks noChangeShapeType="1"/>
          </p:cNvSpPr>
          <p:nvPr/>
        </p:nvSpPr>
        <p:spPr bwMode="auto">
          <a:xfrm>
            <a:off x="4724400" y="2514600"/>
            <a:ext cx="457200" cy="1828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2138" name="Line 42"/>
          <p:cNvSpPr>
            <a:spLocks noChangeShapeType="1"/>
          </p:cNvSpPr>
          <p:nvPr/>
        </p:nvSpPr>
        <p:spPr bwMode="auto">
          <a:xfrm flipV="1">
            <a:off x="4724400" y="3048000"/>
            <a:ext cx="4572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2139" name="Line 43"/>
          <p:cNvSpPr>
            <a:spLocks noChangeShapeType="1"/>
          </p:cNvSpPr>
          <p:nvPr/>
        </p:nvSpPr>
        <p:spPr bwMode="auto">
          <a:xfrm>
            <a:off x="4724400" y="3200400"/>
            <a:ext cx="4572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2140" name="Line 44"/>
          <p:cNvSpPr>
            <a:spLocks noChangeShapeType="1"/>
          </p:cNvSpPr>
          <p:nvPr/>
        </p:nvSpPr>
        <p:spPr bwMode="auto">
          <a:xfrm>
            <a:off x="4724400" y="3200400"/>
            <a:ext cx="457200" cy="114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2141" name="Line 45"/>
          <p:cNvSpPr>
            <a:spLocks noChangeShapeType="1"/>
          </p:cNvSpPr>
          <p:nvPr/>
        </p:nvSpPr>
        <p:spPr bwMode="auto">
          <a:xfrm>
            <a:off x="4724400" y="3886200"/>
            <a:ext cx="4572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2142" name="Line 46"/>
          <p:cNvSpPr>
            <a:spLocks noChangeShapeType="1"/>
          </p:cNvSpPr>
          <p:nvPr/>
        </p:nvSpPr>
        <p:spPr bwMode="auto">
          <a:xfrm flipV="1">
            <a:off x="4724400" y="3657600"/>
            <a:ext cx="4572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2143" name="Line 47"/>
          <p:cNvSpPr>
            <a:spLocks noChangeShapeType="1"/>
          </p:cNvSpPr>
          <p:nvPr/>
        </p:nvSpPr>
        <p:spPr bwMode="auto">
          <a:xfrm flipV="1">
            <a:off x="4724400" y="3048000"/>
            <a:ext cx="45720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2144" name="Line 48"/>
          <p:cNvSpPr>
            <a:spLocks noChangeShapeType="1"/>
          </p:cNvSpPr>
          <p:nvPr/>
        </p:nvSpPr>
        <p:spPr bwMode="auto">
          <a:xfrm flipV="1">
            <a:off x="4724400" y="685800"/>
            <a:ext cx="457200" cy="3200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2145" name="Line 49"/>
          <p:cNvSpPr>
            <a:spLocks noChangeShapeType="1"/>
          </p:cNvSpPr>
          <p:nvPr/>
        </p:nvSpPr>
        <p:spPr bwMode="auto">
          <a:xfrm flipV="1">
            <a:off x="4724400" y="685800"/>
            <a:ext cx="457200" cy="2514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2146" name="Line 50"/>
          <p:cNvSpPr>
            <a:spLocks noChangeShapeType="1"/>
          </p:cNvSpPr>
          <p:nvPr/>
        </p:nvSpPr>
        <p:spPr bwMode="auto">
          <a:xfrm flipV="1">
            <a:off x="6705600" y="21336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2147" name="Line 51"/>
          <p:cNvSpPr>
            <a:spLocks noChangeShapeType="1"/>
          </p:cNvSpPr>
          <p:nvPr/>
        </p:nvSpPr>
        <p:spPr bwMode="auto">
          <a:xfrm>
            <a:off x="6705600" y="2133600"/>
            <a:ext cx="1295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2148" name="Line 52"/>
          <p:cNvSpPr>
            <a:spLocks noChangeShapeType="1"/>
          </p:cNvSpPr>
          <p:nvPr/>
        </p:nvSpPr>
        <p:spPr bwMode="auto">
          <a:xfrm>
            <a:off x="8001000" y="21336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2149" name="Text Box 53"/>
          <p:cNvSpPr txBox="1">
            <a:spLocks noChangeArrowheads="1"/>
          </p:cNvSpPr>
          <p:nvPr/>
        </p:nvSpPr>
        <p:spPr bwMode="auto">
          <a:xfrm>
            <a:off x="6858000" y="1897063"/>
            <a:ext cx="1752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000" i="1">
                <a:solidFill>
                  <a:schemeClr val="accent2"/>
                </a:solidFill>
              </a:rPr>
              <a:t>Common ingredients</a:t>
            </a:r>
          </a:p>
        </p:txBody>
      </p:sp>
      <p:sp>
        <p:nvSpPr>
          <p:cNvPr id="132150" name="Text Box 54"/>
          <p:cNvSpPr txBox="1">
            <a:spLocks noChangeArrowheads="1"/>
          </p:cNvSpPr>
          <p:nvPr/>
        </p:nvSpPr>
        <p:spPr bwMode="auto">
          <a:xfrm>
            <a:off x="4495800" y="152400"/>
            <a:ext cx="2895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i="1">
                <a:solidFill>
                  <a:schemeClr val="accent2"/>
                </a:solidFill>
              </a:rPr>
              <a:t>Complex Packaging Options</a:t>
            </a:r>
          </a:p>
        </p:txBody>
      </p:sp>
      <p:sp>
        <p:nvSpPr>
          <p:cNvPr id="132151" name="Line 55"/>
          <p:cNvSpPr>
            <a:spLocks noChangeShapeType="1"/>
          </p:cNvSpPr>
          <p:nvPr/>
        </p:nvSpPr>
        <p:spPr bwMode="auto">
          <a:xfrm>
            <a:off x="2667000" y="5715000"/>
            <a:ext cx="38100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2152" name="Line 56"/>
          <p:cNvSpPr>
            <a:spLocks noChangeShapeType="1"/>
          </p:cNvSpPr>
          <p:nvPr/>
        </p:nvSpPr>
        <p:spPr bwMode="auto">
          <a:xfrm flipV="1">
            <a:off x="2667000" y="4343400"/>
            <a:ext cx="2514600" cy="1371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QMI-170</a:t>
            </a:r>
          </a:p>
        </p:txBody>
      </p:sp>
      <p:sp>
        <p:nvSpPr>
          <p:cNvPr id="133122" name="Rectangle 2"/>
          <p:cNvSpPr>
            <a:spLocks noChangeArrowheads="1"/>
          </p:cNvSpPr>
          <p:nvPr/>
        </p:nvSpPr>
        <p:spPr bwMode="auto">
          <a:xfrm>
            <a:off x="381000" y="990600"/>
            <a:ext cx="7772400" cy="1371600"/>
          </a:xfrm>
          <a:prstGeom prst="rect">
            <a:avLst/>
          </a:prstGeom>
          <a:solidFill>
            <a:srgbClr val="D6E0D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2000"/>
              <a:t>Process: Make Disinfectant (Batch Qty 5000)</a:t>
            </a:r>
          </a:p>
          <a:p>
            <a:pPr algn="l"/>
            <a:endParaRPr lang="en-US" sz="2000"/>
          </a:p>
          <a:p>
            <a:pPr algn="l"/>
            <a:endParaRPr lang="en-US" sz="2000"/>
          </a:p>
          <a:p>
            <a:pPr algn="l"/>
            <a:endParaRPr lang="en-US" sz="2000"/>
          </a:p>
        </p:txBody>
      </p:sp>
      <p:sp>
        <p:nvSpPr>
          <p:cNvPr id="133123" name="Rectangle 3"/>
          <p:cNvSpPr>
            <a:spLocks noChangeArrowheads="1"/>
          </p:cNvSpPr>
          <p:nvPr/>
        </p:nvSpPr>
        <p:spPr bwMode="auto">
          <a:xfrm>
            <a:off x="1447800" y="1371600"/>
            <a:ext cx="65532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Clean 5000L Reactor	Mix / Blend Ingredients	Quality Test	     Transfer to Holding Tanks</a:t>
            </a:r>
          </a:p>
          <a:p>
            <a:pPr algn="l"/>
            <a:endParaRPr lang="en-US" sz="1100"/>
          </a:p>
          <a:p>
            <a:pPr algn="l"/>
            <a:endParaRPr lang="en-US" sz="1100"/>
          </a:p>
          <a:p>
            <a:pPr algn="l"/>
            <a:endParaRPr lang="en-US" sz="1100" b="1"/>
          </a:p>
        </p:txBody>
      </p:sp>
      <p:sp>
        <p:nvSpPr>
          <p:cNvPr id="133124" name="Text Box 4"/>
          <p:cNvSpPr txBox="1">
            <a:spLocks noChangeArrowheads="1"/>
          </p:cNvSpPr>
          <p:nvPr/>
        </p:nvSpPr>
        <p:spPr bwMode="auto">
          <a:xfrm>
            <a:off x="304800" y="441325"/>
            <a:ext cx="5791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000" b="1">
                <a:solidFill>
                  <a:srgbClr val="5A87C6"/>
                </a:solidFill>
              </a:rPr>
              <a:t>Site xx-300: Disinfectants</a:t>
            </a:r>
          </a:p>
        </p:txBody>
      </p:sp>
      <p:sp>
        <p:nvSpPr>
          <p:cNvPr id="133125" name="AutoShape 5"/>
          <p:cNvSpPr>
            <a:spLocks noChangeArrowheads="1"/>
          </p:cNvSpPr>
          <p:nvPr/>
        </p:nvSpPr>
        <p:spPr bwMode="auto">
          <a:xfrm rot="10800000">
            <a:off x="1828800" y="1828800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126" name="AutoShape 6"/>
          <p:cNvSpPr>
            <a:spLocks noChangeArrowheads="1"/>
          </p:cNvSpPr>
          <p:nvPr/>
        </p:nvSpPr>
        <p:spPr bwMode="auto">
          <a:xfrm rot="10800000">
            <a:off x="5334000" y="1828800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127" name="AutoShape 7"/>
          <p:cNvSpPr>
            <a:spLocks noChangeArrowheads="1"/>
          </p:cNvSpPr>
          <p:nvPr/>
        </p:nvSpPr>
        <p:spPr bwMode="auto">
          <a:xfrm rot="10800000">
            <a:off x="3581400" y="1828800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128" name="AutoShape 8"/>
          <p:cNvSpPr>
            <a:spLocks noChangeArrowheads="1"/>
          </p:cNvSpPr>
          <p:nvPr/>
        </p:nvSpPr>
        <p:spPr bwMode="auto">
          <a:xfrm rot="10800000">
            <a:off x="7086600" y="1828800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129" name="Rectangle 9"/>
          <p:cNvSpPr>
            <a:spLocks noChangeArrowheads="1"/>
          </p:cNvSpPr>
          <p:nvPr/>
        </p:nvSpPr>
        <p:spPr bwMode="auto">
          <a:xfrm>
            <a:off x="381000" y="4724400"/>
            <a:ext cx="7772400" cy="1371600"/>
          </a:xfrm>
          <a:prstGeom prst="rect">
            <a:avLst/>
          </a:prstGeom>
          <a:solidFill>
            <a:srgbClr val="D6E0D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2000"/>
              <a:t>Rate Based Routing: PACK (1000 / hour)</a:t>
            </a:r>
          </a:p>
          <a:p>
            <a:pPr algn="l"/>
            <a:endParaRPr lang="en-US" sz="2000"/>
          </a:p>
          <a:p>
            <a:pPr algn="l"/>
            <a:endParaRPr lang="en-US" sz="2000"/>
          </a:p>
          <a:p>
            <a:pPr algn="l"/>
            <a:endParaRPr lang="en-US" sz="2000"/>
          </a:p>
        </p:txBody>
      </p:sp>
      <p:sp>
        <p:nvSpPr>
          <p:cNvPr id="133130" name="Rectangle 10"/>
          <p:cNvSpPr>
            <a:spLocks noChangeArrowheads="1"/>
          </p:cNvSpPr>
          <p:nvPr/>
        </p:nvSpPr>
        <p:spPr bwMode="auto">
          <a:xfrm>
            <a:off x="1447800" y="5105400"/>
            <a:ext cx="12192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   Packaging </a:t>
            </a:r>
          </a:p>
          <a:p>
            <a:pPr algn="l"/>
            <a:endParaRPr lang="en-US" sz="1100"/>
          </a:p>
          <a:p>
            <a:pPr algn="l"/>
            <a:endParaRPr lang="en-US" sz="1100"/>
          </a:p>
          <a:p>
            <a:pPr algn="l"/>
            <a:endParaRPr lang="en-US" sz="1100" b="1"/>
          </a:p>
        </p:txBody>
      </p:sp>
      <p:sp>
        <p:nvSpPr>
          <p:cNvPr id="133131" name="AutoShape 11"/>
          <p:cNvSpPr>
            <a:spLocks noChangeArrowheads="1"/>
          </p:cNvSpPr>
          <p:nvPr/>
        </p:nvSpPr>
        <p:spPr bwMode="auto">
          <a:xfrm rot="10800000">
            <a:off x="1828800" y="5562600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132" name="Rectangle 12"/>
          <p:cNvSpPr>
            <a:spLocks noChangeArrowheads="1"/>
          </p:cNvSpPr>
          <p:nvPr/>
        </p:nvSpPr>
        <p:spPr bwMode="auto">
          <a:xfrm>
            <a:off x="381000" y="2895600"/>
            <a:ext cx="7772400" cy="1371600"/>
          </a:xfrm>
          <a:prstGeom prst="rect">
            <a:avLst/>
          </a:prstGeom>
          <a:solidFill>
            <a:srgbClr val="D6E0D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2000"/>
              <a:t>Rate Based Routing: BOTTLE (1000 / hour)</a:t>
            </a:r>
          </a:p>
          <a:p>
            <a:pPr algn="l"/>
            <a:endParaRPr lang="en-US" sz="2000"/>
          </a:p>
          <a:p>
            <a:pPr algn="l"/>
            <a:endParaRPr lang="en-US" sz="2000"/>
          </a:p>
          <a:p>
            <a:pPr algn="l"/>
            <a:endParaRPr lang="en-US" sz="2000"/>
          </a:p>
        </p:txBody>
      </p:sp>
      <p:sp>
        <p:nvSpPr>
          <p:cNvPr id="133133" name="Rectangle 13"/>
          <p:cNvSpPr>
            <a:spLocks noChangeArrowheads="1"/>
          </p:cNvSpPr>
          <p:nvPr/>
        </p:nvSpPr>
        <p:spPr bwMode="auto">
          <a:xfrm>
            <a:off x="1447800" y="3276600"/>
            <a:ext cx="12192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Bottle Filling</a:t>
            </a:r>
          </a:p>
          <a:p>
            <a:pPr algn="l"/>
            <a:endParaRPr lang="en-US" sz="1100"/>
          </a:p>
          <a:p>
            <a:pPr algn="l"/>
            <a:endParaRPr lang="en-US" sz="1100"/>
          </a:p>
          <a:p>
            <a:pPr algn="l"/>
            <a:endParaRPr lang="en-US" sz="1100" b="1"/>
          </a:p>
        </p:txBody>
      </p:sp>
      <p:sp>
        <p:nvSpPr>
          <p:cNvPr id="133134" name="AutoShape 14"/>
          <p:cNvSpPr>
            <a:spLocks noChangeArrowheads="1"/>
          </p:cNvSpPr>
          <p:nvPr/>
        </p:nvSpPr>
        <p:spPr bwMode="auto">
          <a:xfrm rot="10800000">
            <a:off x="1828800" y="3733800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135" name="Line 15"/>
          <p:cNvSpPr>
            <a:spLocks noChangeShapeType="1"/>
          </p:cNvSpPr>
          <p:nvPr/>
        </p:nvSpPr>
        <p:spPr bwMode="auto">
          <a:xfrm>
            <a:off x="4114800" y="2362200"/>
            <a:ext cx="0" cy="5334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136" name="Line 16"/>
          <p:cNvSpPr>
            <a:spLocks noChangeShapeType="1"/>
          </p:cNvSpPr>
          <p:nvPr/>
        </p:nvSpPr>
        <p:spPr bwMode="auto">
          <a:xfrm>
            <a:off x="4114800" y="4267200"/>
            <a:ext cx="0" cy="4572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50" name="Rectangle 6"/>
          <p:cNvSpPr>
            <a:spLocks noGrp="1" noChangeArrowheads="1"/>
          </p:cNvSpPr>
          <p:nvPr>
            <p:ph type="title"/>
          </p:nvPr>
        </p:nvSpPr>
        <p:spPr>
          <a:xfrm>
            <a:off x="1295400" y="1143000"/>
            <a:ext cx="2438400" cy="838200"/>
          </a:xfrm>
          <a:solidFill>
            <a:srgbClr val="DCEFF0"/>
          </a:solidFill>
          <a:ln>
            <a:solidFill>
              <a:schemeClr val="tx1"/>
            </a:solidFill>
          </a:ln>
        </p:spPr>
        <p:txBody>
          <a:bodyPr/>
          <a:lstStyle/>
          <a:p>
            <a:r>
              <a:rPr lang="en-US" sz="1200">
                <a:latin typeface="+mj-lt"/>
              </a:rPr>
              <a:t>Item 03010</a:t>
            </a:r>
            <a:br>
              <a:rPr lang="en-US" sz="1200">
                <a:latin typeface="+mj-lt"/>
              </a:rPr>
            </a:br>
            <a:r>
              <a:rPr lang="en-US" sz="1200">
                <a:latin typeface="+mj-lt"/>
              </a:rPr>
              <a:t>Lubricant</a:t>
            </a:r>
            <a:br>
              <a:rPr lang="en-US" sz="1200">
                <a:latin typeface="+mj-lt"/>
              </a:rPr>
            </a:br>
            <a:r>
              <a:rPr lang="en-US" sz="900">
                <a:latin typeface="+mj-lt"/>
              </a:rPr>
              <a:t>(4l Tub)</a:t>
            </a:r>
          </a:p>
        </p:txBody>
      </p:sp>
      <p:sp>
        <p:nvSpPr>
          <p:cNvPr id="31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QMI-180</a:t>
            </a:r>
          </a:p>
        </p:txBody>
      </p:sp>
      <p:sp>
        <p:nvSpPr>
          <p:cNvPr id="134146" name="Rectangle 2"/>
          <p:cNvSpPr>
            <a:spLocks noChangeArrowheads="1"/>
          </p:cNvSpPr>
          <p:nvPr/>
        </p:nvSpPr>
        <p:spPr bwMode="auto">
          <a:xfrm>
            <a:off x="152400" y="3657600"/>
            <a:ext cx="6781800" cy="1371600"/>
          </a:xfrm>
          <a:prstGeom prst="rect">
            <a:avLst/>
          </a:prstGeom>
          <a:solidFill>
            <a:srgbClr val="D6E0D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2000"/>
              <a:t>Process: Make Lubricant (Batch Qty 5000)</a:t>
            </a:r>
          </a:p>
          <a:p>
            <a:pPr algn="l"/>
            <a:endParaRPr lang="en-US" sz="2000"/>
          </a:p>
          <a:p>
            <a:pPr algn="l"/>
            <a:endParaRPr lang="en-US" sz="2000"/>
          </a:p>
          <a:p>
            <a:pPr algn="l"/>
            <a:endParaRPr lang="en-US" sz="2000"/>
          </a:p>
        </p:txBody>
      </p:sp>
      <p:sp>
        <p:nvSpPr>
          <p:cNvPr id="134147" name="Rectangle 3"/>
          <p:cNvSpPr>
            <a:spLocks noChangeArrowheads="1"/>
          </p:cNvSpPr>
          <p:nvPr/>
        </p:nvSpPr>
        <p:spPr bwMode="auto">
          <a:xfrm>
            <a:off x="5943600" y="4038600"/>
            <a:ext cx="8382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Pack </a:t>
            </a:r>
            <a:br>
              <a:rPr lang="en-US" sz="1100"/>
            </a:br>
            <a:r>
              <a:rPr lang="en-US" sz="1100"/>
              <a:t>(1000/hour)</a:t>
            </a:r>
          </a:p>
          <a:p>
            <a:pPr algn="l"/>
            <a:endParaRPr lang="en-US" sz="1100"/>
          </a:p>
          <a:p>
            <a:pPr algn="l"/>
            <a:endParaRPr lang="en-US" sz="1100"/>
          </a:p>
          <a:p>
            <a:pPr algn="l"/>
            <a:endParaRPr lang="en-US" sz="1100" b="1"/>
          </a:p>
        </p:txBody>
      </p:sp>
      <p:sp>
        <p:nvSpPr>
          <p:cNvPr id="134148" name="Text Box 4"/>
          <p:cNvSpPr txBox="1">
            <a:spLocks noChangeArrowheads="1"/>
          </p:cNvSpPr>
          <p:nvPr/>
        </p:nvSpPr>
        <p:spPr bwMode="auto">
          <a:xfrm>
            <a:off x="4724400" y="1981200"/>
            <a:ext cx="1905000" cy="10763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200">
                <a:latin typeface="+mj-lt"/>
              </a:rPr>
              <a:t>Bulk Product</a:t>
            </a:r>
          </a:p>
          <a:p>
            <a:pPr algn="l"/>
            <a:r>
              <a:rPr lang="en-US" sz="1000">
                <a:latin typeface="+mj-lt"/>
              </a:rPr>
              <a:t>Batch Size 5000L</a:t>
            </a:r>
          </a:p>
          <a:p>
            <a:pPr algn="l"/>
            <a:endParaRPr lang="en-US" sz="600">
              <a:latin typeface="+mj-lt"/>
            </a:endParaRPr>
          </a:p>
          <a:p>
            <a:pPr algn="l"/>
            <a:endParaRPr lang="en-US" sz="1200">
              <a:latin typeface="+mj-lt"/>
            </a:endParaRPr>
          </a:p>
          <a:p>
            <a:pPr algn="l"/>
            <a:endParaRPr lang="en-US" sz="1200">
              <a:latin typeface="+mj-lt"/>
            </a:endParaRPr>
          </a:p>
          <a:p>
            <a:pPr algn="l"/>
            <a:endParaRPr lang="en-US" sz="1200">
              <a:latin typeface="+mj-lt"/>
            </a:endParaRPr>
          </a:p>
        </p:txBody>
      </p:sp>
      <p:sp>
        <p:nvSpPr>
          <p:cNvPr id="134149" name="Text Box 5"/>
          <p:cNvSpPr txBox="1">
            <a:spLocks noChangeArrowheads="1"/>
          </p:cNvSpPr>
          <p:nvPr/>
        </p:nvSpPr>
        <p:spPr bwMode="auto">
          <a:xfrm>
            <a:off x="7086600" y="1066800"/>
            <a:ext cx="1905000" cy="48482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200"/>
              <a:t>Ingredients</a:t>
            </a:r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</p:txBody>
      </p:sp>
      <p:sp>
        <p:nvSpPr>
          <p:cNvPr id="134151" name="Rectangle 7"/>
          <p:cNvSpPr>
            <a:spLocks noChangeArrowheads="1"/>
          </p:cNvSpPr>
          <p:nvPr/>
        </p:nvSpPr>
        <p:spPr bwMode="auto">
          <a:xfrm>
            <a:off x="7162800" y="13716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80034 Aloe Vera Oil</a:t>
            </a:r>
            <a:endParaRPr lang="en-US" sz="1100" b="1">
              <a:latin typeface="+mj-lt"/>
            </a:endParaRPr>
          </a:p>
        </p:txBody>
      </p:sp>
      <p:sp>
        <p:nvSpPr>
          <p:cNvPr id="134152" name="Rectangle 8"/>
          <p:cNvSpPr>
            <a:spLocks noChangeArrowheads="1"/>
          </p:cNvSpPr>
          <p:nvPr/>
        </p:nvSpPr>
        <p:spPr bwMode="auto">
          <a:xfrm>
            <a:off x="4800600" y="24384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70004 Lubricant</a:t>
            </a:r>
            <a:endParaRPr lang="en-US" sz="1100" b="1">
              <a:latin typeface="+mj-lt"/>
            </a:endParaRPr>
          </a:p>
        </p:txBody>
      </p:sp>
      <p:sp>
        <p:nvSpPr>
          <p:cNvPr id="134153" name="Rectangle 9"/>
          <p:cNvSpPr>
            <a:spLocks noChangeArrowheads="1"/>
          </p:cNvSpPr>
          <p:nvPr/>
        </p:nvSpPr>
        <p:spPr bwMode="auto">
          <a:xfrm>
            <a:off x="7162800" y="1919288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80038 Phenoxyethanol</a:t>
            </a:r>
            <a:endParaRPr lang="en-US" sz="1100" b="1">
              <a:latin typeface="+mj-lt"/>
            </a:endParaRPr>
          </a:p>
        </p:txBody>
      </p:sp>
      <p:sp>
        <p:nvSpPr>
          <p:cNvPr id="134154" name="Text Box 10"/>
          <p:cNvSpPr txBox="1">
            <a:spLocks noChangeArrowheads="1"/>
          </p:cNvSpPr>
          <p:nvPr/>
        </p:nvSpPr>
        <p:spPr bwMode="auto">
          <a:xfrm>
            <a:off x="152400" y="152400"/>
            <a:ext cx="4343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000" b="1">
                <a:solidFill>
                  <a:srgbClr val="5A87C6"/>
                </a:solidFill>
                <a:latin typeface="+mj-lt"/>
              </a:rPr>
              <a:t>Site xx-300: Lubricant</a:t>
            </a:r>
          </a:p>
        </p:txBody>
      </p:sp>
      <p:sp>
        <p:nvSpPr>
          <p:cNvPr id="134155" name="Rectangle 11"/>
          <p:cNvSpPr>
            <a:spLocks noChangeArrowheads="1"/>
          </p:cNvSpPr>
          <p:nvPr/>
        </p:nvSpPr>
        <p:spPr bwMode="auto">
          <a:xfrm>
            <a:off x="7162800" y="2468563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80040 Lidocaine</a:t>
            </a:r>
            <a:endParaRPr lang="en-US" sz="1100" b="1">
              <a:latin typeface="+mj-lt"/>
            </a:endParaRPr>
          </a:p>
        </p:txBody>
      </p:sp>
      <p:sp>
        <p:nvSpPr>
          <p:cNvPr id="134156" name="Rectangle 12"/>
          <p:cNvSpPr>
            <a:spLocks noChangeArrowheads="1"/>
          </p:cNvSpPr>
          <p:nvPr/>
        </p:nvSpPr>
        <p:spPr bwMode="auto">
          <a:xfrm>
            <a:off x="7162800" y="301625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80042 Potassium Sorbate</a:t>
            </a:r>
            <a:endParaRPr lang="en-US" sz="1100" b="1">
              <a:latin typeface="+mj-lt"/>
            </a:endParaRPr>
          </a:p>
        </p:txBody>
      </p:sp>
      <p:sp>
        <p:nvSpPr>
          <p:cNvPr id="134157" name="Rectangle 13"/>
          <p:cNvSpPr>
            <a:spLocks noChangeArrowheads="1"/>
          </p:cNvSpPr>
          <p:nvPr/>
        </p:nvSpPr>
        <p:spPr bwMode="auto">
          <a:xfrm>
            <a:off x="7162800" y="3565525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80043 Ceratonia siliquia </a:t>
            </a:r>
            <a:br>
              <a:rPr lang="en-US" sz="1100">
                <a:latin typeface="+mj-lt"/>
              </a:rPr>
            </a:br>
            <a:r>
              <a:rPr lang="en-US" sz="1100">
                <a:latin typeface="+mj-lt"/>
              </a:rPr>
              <a:t>(Locust Bean Gum)</a:t>
            </a:r>
            <a:endParaRPr lang="en-US" sz="1100" b="1">
              <a:latin typeface="+mj-lt"/>
            </a:endParaRPr>
          </a:p>
        </p:txBody>
      </p:sp>
      <p:sp>
        <p:nvSpPr>
          <p:cNvPr id="134158" name="Rectangle 14"/>
          <p:cNvSpPr>
            <a:spLocks noChangeArrowheads="1"/>
          </p:cNvSpPr>
          <p:nvPr/>
        </p:nvSpPr>
        <p:spPr bwMode="auto">
          <a:xfrm>
            <a:off x="7162800" y="41148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80044 Xanthan Gum</a:t>
            </a:r>
            <a:endParaRPr lang="en-US" sz="1100" b="1">
              <a:latin typeface="+mj-lt"/>
            </a:endParaRPr>
          </a:p>
        </p:txBody>
      </p:sp>
      <p:sp>
        <p:nvSpPr>
          <p:cNvPr id="134159" name="Rectangle 15"/>
          <p:cNvSpPr>
            <a:spLocks noChangeArrowheads="1"/>
          </p:cNvSpPr>
          <p:nvPr/>
        </p:nvSpPr>
        <p:spPr bwMode="auto">
          <a:xfrm>
            <a:off x="7162800" y="4708525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80045 Cyamopsis </a:t>
            </a:r>
          </a:p>
          <a:p>
            <a:pPr algn="l"/>
            <a:r>
              <a:rPr lang="en-US" sz="1100">
                <a:latin typeface="+mj-lt"/>
              </a:rPr>
              <a:t>tetragonolobus (Guar Gum)</a:t>
            </a:r>
            <a:endParaRPr lang="en-US" sz="1100" b="1">
              <a:latin typeface="+mj-lt"/>
            </a:endParaRPr>
          </a:p>
        </p:txBody>
      </p:sp>
      <p:sp>
        <p:nvSpPr>
          <p:cNvPr id="134160" name="Rectangle 16"/>
          <p:cNvSpPr>
            <a:spLocks noChangeArrowheads="1"/>
          </p:cNvSpPr>
          <p:nvPr/>
        </p:nvSpPr>
        <p:spPr bwMode="auto">
          <a:xfrm>
            <a:off x="7162800" y="52578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80046 Citric Acid</a:t>
            </a:r>
            <a:endParaRPr lang="en-US" sz="1100" b="1">
              <a:latin typeface="+mj-lt"/>
            </a:endParaRPr>
          </a:p>
        </p:txBody>
      </p:sp>
      <p:sp>
        <p:nvSpPr>
          <p:cNvPr id="134161" name="Rectangle 17"/>
          <p:cNvSpPr>
            <a:spLocks noChangeArrowheads="1"/>
          </p:cNvSpPr>
          <p:nvPr/>
        </p:nvSpPr>
        <p:spPr bwMode="auto">
          <a:xfrm>
            <a:off x="1219200" y="4038600"/>
            <a:ext cx="4572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Clean 5000L 	   Mix Dry	   Mix Dry	Quality     Transfer to</a:t>
            </a:r>
            <a:br>
              <a:rPr lang="en-US" sz="1100"/>
            </a:br>
            <a:r>
              <a:rPr lang="en-US" sz="1100"/>
              <a:t>Reactor	   Ingredients	 Ingredients      Test          Holding Tanks</a:t>
            </a:r>
          </a:p>
          <a:p>
            <a:pPr algn="l"/>
            <a:endParaRPr lang="en-US" sz="1100"/>
          </a:p>
          <a:p>
            <a:pPr algn="l"/>
            <a:endParaRPr lang="en-US" sz="1100"/>
          </a:p>
          <a:p>
            <a:pPr algn="l"/>
            <a:endParaRPr lang="en-US" sz="1100" b="1"/>
          </a:p>
        </p:txBody>
      </p:sp>
      <p:sp>
        <p:nvSpPr>
          <p:cNvPr id="134162" name="AutoShape 18"/>
          <p:cNvSpPr>
            <a:spLocks noChangeArrowheads="1"/>
          </p:cNvSpPr>
          <p:nvPr/>
        </p:nvSpPr>
        <p:spPr bwMode="auto">
          <a:xfrm rot="10800000">
            <a:off x="1600200" y="4495800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34163" name="AutoShape 19"/>
          <p:cNvSpPr>
            <a:spLocks noChangeArrowheads="1"/>
          </p:cNvSpPr>
          <p:nvPr/>
        </p:nvSpPr>
        <p:spPr bwMode="auto">
          <a:xfrm rot="10800000">
            <a:off x="5013325" y="4495800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34164" name="AutoShape 20"/>
          <p:cNvSpPr>
            <a:spLocks noChangeArrowheads="1"/>
          </p:cNvSpPr>
          <p:nvPr/>
        </p:nvSpPr>
        <p:spPr bwMode="auto">
          <a:xfrm rot="10800000">
            <a:off x="3306763" y="4495800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34165" name="AutoShape 21"/>
          <p:cNvSpPr>
            <a:spLocks noChangeArrowheads="1"/>
          </p:cNvSpPr>
          <p:nvPr/>
        </p:nvSpPr>
        <p:spPr bwMode="auto">
          <a:xfrm rot="10800000">
            <a:off x="4159250" y="4495800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34166" name="AutoShape 22"/>
          <p:cNvSpPr>
            <a:spLocks noChangeArrowheads="1"/>
          </p:cNvSpPr>
          <p:nvPr/>
        </p:nvSpPr>
        <p:spPr bwMode="auto">
          <a:xfrm rot="10800000">
            <a:off x="2452688" y="4495800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34167" name="AutoShape 23"/>
          <p:cNvSpPr>
            <a:spLocks noChangeArrowheads="1"/>
          </p:cNvSpPr>
          <p:nvPr/>
        </p:nvSpPr>
        <p:spPr bwMode="auto">
          <a:xfrm rot="10800000">
            <a:off x="6172200" y="4495800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34168" name="Line 24"/>
          <p:cNvSpPr>
            <a:spLocks noChangeShapeType="1"/>
          </p:cNvSpPr>
          <p:nvPr/>
        </p:nvSpPr>
        <p:spPr bwMode="auto">
          <a:xfrm>
            <a:off x="5791200" y="45720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34169" name="Rectangle 25"/>
          <p:cNvSpPr>
            <a:spLocks noChangeArrowheads="1"/>
          </p:cNvSpPr>
          <p:nvPr/>
        </p:nvSpPr>
        <p:spPr bwMode="auto">
          <a:xfrm>
            <a:off x="4724400" y="1524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90013 4l Tub</a:t>
            </a:r>
            <a:endParaRPr lang="en-US" sz="1100" b="1">
              <a:latin typeface="+mj-lt"/>
            </a:endParaRPr>
          </a:p>
        </p:txBody>
      </p:sp>
      <p:sp>
        <p:nvSpPr>
          <p:cNvPr id="134170" name="Line 26"/>
          <p:cNvSpPr>
            <a:spLocks noChangeShapeType="1"/>
          </p:cNvSpPr>
          <p:nvPr/>
        </p:nvSpPr>
        <p:spPr bwMode="auto">
          <a:xfrm>
            <a:off x="3733800" y="1524000"/>
            <a:ext cx="838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34171" name="Line 27"/>
          <p:cNvSpPr>
            <a:spLocks noChangeShapeType="1"/>
          </p:cNvSpPr>
          <p:nvPr/>
        </p:nvSpPr>
        <p:spPr bwMode="auto">
          <a:xfrm>
            <a:off x="4572000" y="3810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34172" name="Line 28"/>
          <p:cNvSpPr>
            <a:spLocks noChangeShapeType="1"/>
          </p:cNvSpPr>
          <p:nvPr/>
        </p:nvSpPr>
        <p:spPr bwMode="auto">
          <a:xfrm>
            <a:off x="4572000" y="381000"/>
            <a:ext cx="0" cy="2362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34173" name="Line 29"/>
          <p:cNvSpPr>
            <a:spLocks noChangeShapeType="1"/>
          </p:cNvSpPr>
          <p:nvPr/>
        </p:nvSpPr>
        <p:spPr bwMode="auto">
          <a:xfrm>
            <a:off x="4572000" y="27432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34174" name="Line 30"/>
          <p:cNvSpPr>
            <a:spLocks noChangeShapeType="1"/>
          </p:cNvSpPr>
          <p:nvPr/>
        </p:nvSpPr>
        <p:spPr bwMode="auto">
          <a:xfrm>
            <a:off x="6553200" y="27432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6" name="Rectangle 8"/>
          <p:cNvSpPr>
            <a:spLocks noGrp="1" noChangeArrowheads="1"/>
          </p:cNvSpPr>
          <p:nvPr>
            <p:ph type="title"/>
          </p:nvPr>
        </p:nvSpPr>
        <p:spPr>
          <a:xfrm>
            <a:off x="228600" y="701675"/>
            <a:ext cx="2438400" cy="685800"/>
          </a:xfrm>
          <a:solidFill>
            <a:srgbClr val="DCEFF0"/>
          </a:solidFill>
          <a:ln>
            <a:solidFill>
              <a:schemeClr val="tx1"/>
            </a:solidFill>
          </a:ln>
        </p:spPr>
        <p:txBody>
          <a:bodyPr/>
          <a:lstStyle/>
          <a:p>
            <a:r>
              <a:rPr lang="en-US" sz="1200"/>
              <a:t>Item 03021</a:t>
            </a:r>
            <a:br>
              <a:rPr lang="en-US" sz="1200"/>
            </a:br>
            <a:r>
              <a:rPr lang="en-US" sz="1200"/>
              <a:t>Box of 50 (5 ml tube)</a:t>
            </a:r>
          </a:p>
        </p:txBody>
      </p:sp>
      <p:sp>
        <p:nvSpPr>
          <p:cNvPr id="5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229600" y="6638544"/>
            <a:ext cx="914400" cy="219456"/>
          </a:xfrm>
        </p:spPr>
        <p:txBody>
          <a:bodyPr/>
          <a:lstStyle/>
          <a:p>
            <a:r>
              <a:rPr lang="en-US"/>
              <a:t>QMI-190</a:t>
            </a:r>
          </a:p>
        </p:txBody>
      </p:sp>
      <p:sp>
        <p:nvSpPr>
          <p:cNvPr id="135170" name="Rectangle 2"/>
          <p:cNvSpPr>
            <a:spLocks noChangeArrowheads="1"/>
          </p:cNvSpPr>
          <p:nvPr/>
        </p:nvSpPr>
        <p:spPr bwMode="auto">
          <a:xfrm>
            <a:off x="152400" y="4435475"/>
            <a:ext cx="6781800" cy="1371600"/>
          </a:xfrm>
          <a:prstGeom prst="rect">
            <a:avLst/>
          </a:prstGeom>
          <a:solidFill>
            <a:srgbClr val="D6E0D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2000"/>
              <a:t>Process: Make Anesthetic Gel (Batch Qty 10000)</a:t>
            </a:r>
          </a:p>
          <a:p>
            <a:pPr algn="l"/>
            <a:endParaRPr lang="en-US" sz="2000"/>
          </a:p>
          <a:p>
            <a:pPr algn="l"/>
            <a:endParaRPr lang="en-US" sz="2000"/>
          </a:p>
          <a:p>
            <a:pPr algn="l"/>
            <a:endParaRPr lang="en-US" sz="2000"/>
          </a:p>
        </p:txBody>
      </p:sp>
      <p:sp>
        <p:nvSpPr>
          <p:cNvPr id="135171" name="Rectangle 3"/>
          <p:cNvSpPr>
            <a:spLocks noChangeArrowheads="1"/>
          </p:cNvSpPr>
          <p:nvPr/>
        </p:nvSpPr>
        <p:spPr bwMode="auto">
          <a:xfrm>
            <a:off x="5943600" y="4816475"/>
            <a:ext cx="8382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Pack </a:t>
            </a:r>
            <a:br>
              <a:rPr lang="en-US" sz="1100"/>
            </a:br>
            <a:r>
              <a:rPr lang="en-US" sz="1100"/>
              <a:t>(1000/hour)</a:t>
            </a:r>
          </a:p>
          <a:p>
            <a:pPr algn="l"/>
            <a:endParaRPr lang="en-US" sz="1100"/>
          </a:p>
          <a:p>
            <a:pPr algn="l"/>
            <a:endParaRPr lang="en-US" sz="1100"/>
          </a:p>
          <a:p>
            <a:pPr algn="l"/>
            <a:endParaRPr lang="en-US" sz="1100" b="1"/>
          </a:p>
        </p:txBody>
      </p:sp>
      <p:sp>
        <p:nvSpPr>
          <p:cNvPr id="135172" name="Text Box 4"/>
          <p:cNvSpPr txBox="1">
            <a:spLocks noChangeArrowheads="1"/>
          </p:cNvSpPr>
          <p:nvPr/>
        </p:nvSpPr>
        <p:spPr bwMode="auto">
          <a:xfrm>
            <a:off x="2895600" y="1768475"/>
            <a:ext cx="2057400" cy="24749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200"/>
              <a:t>Packaged Products </a:t>
            </a:r>
            <a:br>
              <a:rPr lang="en-US" sz="1200"/>
            </a:br>
            <a:r>
              <a:rPr lang="en-US" sz="1200"/>
              <a:t>(single bottles)</a:t>
            </a:r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</p:txBody>
      </p:sp>
      <p:sp>
        <p:nvSpPr>
          <p:cNvPr id="135173" name="Text Box 5"/>
          <p:cNvSpPr txBox="1">
            <a:spLocks noChangeArrowheads="1"/>
          </p:cNvSpPr>
          <p:nvPr/>
        </p:nvSpPr>
        <p:spPr bwMode="auto">
          <a:xfrm>
            <a:off x="5105400" y="2371725"/>
            <a:ext cx="1905000" cy="10763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200"/>
              <a:t>Bulk Product</a:t>
            </a:r>
          </a:p>
          <a:p>
            <a:pPr algn="l"/>
            <a:r>
              <a:rPr lang="en-US" sz="1000"/>
              <a:t>Batch Size 10000L</a:t>
            </a:r>
          </a:p>
          <a:p>
            <a:pPr algn="l"/>
            <a:endParaRPr lang="en-US" sz="6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</p:txBody>
      </p:sp>
      <p:sp>
        <p:nvSpPr>
          <p:cNvPr id="135174" name="Text Box 6"/>
          <p:cNvSpPr txBox="1">
            <a:spLocks noChangeArrowheads="1"/>
          </p:cNvSpPr>
          <p:nvPr/>
        </p:nvSpPr>
        <p:spPr bwMode="auto">
          <a:xfrm>
            <a:off x="7086600" y="1006475"/>
            <a:ext cx="1905000" cy="48482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200"/>
              <a:t>Ingredients</a:t>
            </a:r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</p:txBody>
      </p:sp>
      <p:sp>
        <p:nvSpPr>
          <p:cNvPr id="135175" name="Text Box 7"/>
          <p:cNvSpPr txBox="1">
            <a:spLocks noChangeArrowheads="1"/>
          </p:cNvSpPr>
          <p:nvPr/>
        </p:nvSpPr>
        <p:spPr bwMode="auto">
          <a:xfrm>
            <a:off x="136525" y="179388"/>
            <a:ext cx="2682875" cy="3759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2000"/>
              <a:t>Finished Goods</a:t>
            </a:r>
          </a:p>
          <a:p>
            <a:pPr algn="l"/>
            <a:endParaRPr lang="en-US" sz="2000"/>
          </a:p>
          <a:p>
            <a:pPr algn="l"/>
            <a:endParaRPr lang="en-US" sz="2000"/>
          </a:p>
          <a:p>
            <a:pPr algn="l"/>
            <a:endParaRPr lang="en-US" sz="2000"/>
          </a:p>
          <a:p>
            <a:pPr algn="l"/>
            <a:endParaRPr lang="en-US" sz="2000"/>
          </a:p>
          <a:p>
            <a:pPr algn="l"/>
            <a:endParaRPr lang="en-US" sz="2000"/>
          </a:p>
          <a:p>
            <a:pPr algn="l"/>
            <a:endParaRPr lang="en-US" sz="2000"/>
          </a:p>
          <a:p>
            <a:pPr algn="l"/>
            <a:endParaRPr lang="en-US" sz="2000"/>
          </a:p>
          <a:p>
            <a:pPr algn="l"/>
            <a:endParaRPr lang="en-US" sz="2000"/>
          </a:p>
          <a:p>
            <a:pPr algn="l"/>
            <a:endParaRPr lang="en-US" sz="2000"/>
          </a:p>
          <a:p>
            <a:pPr algn="l"/>
            <a:endParaRPr lang="en-US" sz="2000"/>
          </a:p>
          <a:p>
            <a:pPr algn="l"/>
            <a:endParaRPr lang="en-US" sz="2000"/>
          </a:p>
        </p:txBody>
      </p:sp>
      <p:sp>
        <p:nvSpPr>
          <p:cNvPr id="135177" name="Rectangle 9"/>
          <p:cNvSpPr>
            <a:spLocks noChangeArrowheads="1"/>
          </p:cNvSpPr>
          <p:nvPr/>
        </p:nvSpPr>
        <p:spPr bwMode="auto">
          <a:xfrm>
            <a:off x="7162800" y="1311275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80031 Ethanol</a:t>
            </a:r>
            <a:endParaRPr lang="en-US" sz="1100" b="1"/>
          </a:p>
        </p:txBody>
      </p:sp>
      <p:sp>
        <p:nvSpPr>
          <p:cNvPr id="135178" name="Rectangle 10"/>
          <p:cNvSpPr>
            <a:spLocks noChangeArrowheads="1"/>
          </p:cNvSpPr>
          <p:nvPr/>
        </p:nvSpPr>
        <p:spPr bwMode="auto">
          <a:xfrm>
            <a:off x="5181600" y="2828925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70005 Anesthetic Gel</a:t>
            </a:r>
            <a:endParaRPr lang="en-US" sz="1100" b="1"/>
          </a:p>
        </p:txBody>
      </p:sp>
      <p:sp>
        <p:nvSpPr>
          <p:cNvPr id="135179" name="Rectangle 11"/>
          <p:cNvSpPr>
            <a:spLocks noChangeArrowheads="1"/>
          </p:cNvSpPr>
          <p:nvPr/>
        </p:nvSpPr>
        <p:spPr bwMode="auto">
          <a:xfrm>
            <a:off x="2971800" y="2301875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70010 Anesthetic Gel, </a:t>
            </a:r>
          </a:p>
          <a:p>
            <a:pPr algn="l"/>
            <a:r>
              <a:rPr lang="en-US" sz="1100"/>
              <a:t>5ml tube</a:t>
            </a:r>
          </a:p>
        </p:txBody>
      </p:sp>
      <p:sp>
        <p:nvSpPr>
          <p:cNvPr id="135180" name="Rectangle 12"/>
          <p:cNvSpPr>
            <a:spLocks noChangeArrowheads="1"/>
          </p:cNvSpPr>
          <p:nvPr/>
        </p:nvSpPr>
        <p:spPr bwMode="auto">
          <a:xfrm>
            <a:off x="7162800" y="1858963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80032 Glycerin</a:t>
            </a:r>
            <a:endParaRPr lang="en-US" sz="1100" b="1"/>
          </a:p>
        </p:txBody>
      </p:sp>
      <p:sp>
        <p:nvSpPr>
          <p:cNvPr id="135181" name="Rectangle 13"/>
          <p:cNvSpPr>
            <a:spLocks noChangeArrowheads="1"/>
          </p:cNvSpPr>
          <p:nvPr/>
        </p:nvSpPr>
        <p:spPr bwMode="auto">
          <a:xfrm>
            <a:off x="228600" y="1768475"/>
            <a:ext cx="2438400" cy="685800"/>
          </a:xfrm>
          <a:prstGeom prst="rect">
            <a:avLst/>
          </a:prstGeom>
          <a:solidFill>
            <a:srgbClr val="DCEFF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lnSpc>
                <a:spcPct val="90000"/>
              </a:lnSpc>
            </a:pPr>
            <a:r>
              <a:rPr lang="en-US" b="1">
                <a:solidFill>
                  <a:srgbClr val="5A87C6"/>
                </a:solidFill>
              </a:rPr>
              <a:t>Item 03022</a:t>
            </a:r>
            <a:br>
              <a:rPr lang="en-US" b="1">
                <a:solidFill>
                  <a:srgbClr val="5A87C6"/>
                </a:solidFill>
              </a:rPr>
            </a:br>
            <a:r>
              <a:rPr lang="en-US" sz="1000" b="1">
                <a:solidFill>
                  <a:srgbClr val="5A87C6"/>
                </a:solidFill>
              </a:rPr>
              <a:t>Box of 25 (15 ml tube)</a:t>
            </a:r>
          </a:p>
        </p:txBody>
      </p:sp>
      <p:sp>
        <p:nvSpPr>
          <p:cNvPr id="135182" name="Rectangle 14"/>
          <p:cNvSpPr>
            <a:spLocks noChangeArrowheads="1"/>
          </p:cNvSpPr>
          <p:nvPr/>
        </p:nvSpPr>
        <p:spPr bwMode="auto">
          <a:xfrm>
            <a:off x="228600" y="2911475"/>
            <a:ext cx="2438400" cy="685800"/>
          </a:xfrm>
          <a:prstGeom prst="rect">
            <a:avLst/>
          </a:prstGeom>
          <a:solidFill>
            <a:srgbClr val="DCEFF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lnSpc>
                <a:spcPct val="90000"/>
              </a:lnSpc>
            </a:pPr>
            <a:r>
              <a:rPr lang="en-US" b="1">
                <a:solidFill>
                  <a:srgbClr val="5A87C6"/>
                </a:solidFill>
              </a:rPr>
              <a:t>Item 03023</a:t>
            </a:r>
            <a:br>
              <a:rPr lang="en-US" b="1">
                <a:solidFill>
                  <a:srgbClr val="5A87C6"/>
                </a:solidFill>
              </a:rPr>
            </a:br>
            <a:r>
              <a:rPr lang="en-US" sz="1000" b="1">
                <a:solidFill>
                  <a:srgbClr val="5A87C6"/>
                </a:solidFill>
              </a:rPr>
              <a:t>Box of 20 (25 ml tube)</a:t>
            </a:r>
          </a:p>
        </p:txBody>
      </p:sp>
      <p:sp>
        <p:nvSpPr>
          <p:cNvPr id="135183" name="Text Box 15"/>
          <p:cNvSpPr txBox="1">
            <a:spLocks noChangeArrowheads="1"/>
          </p:cNvSpPr>
          <p:nvPr/>
        </p:nvSpPr>
        <p:spPr bwMode="auto">
          <a:xfrm>
            <a:off x="2895600" y="136525"/>
            <a:ext cx="6248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2000" b="1">
                <a:solidFill>
                  <a:schemeClr val="bg1"/>
                </a:solidFill>
              </a:rPr>
              <a:t>Site xx-300: Anesthetic Gel</a:t>
            </a:r>
          </a:p>
        </p:txBody>
      </p:sp>
      <p:sp>
        <p:nvSpPr>
          <p:cNvPr id="135184" name="Rectangle 16"/>
          <p:cNvSpPr>
            <a:spLocks noChangeArrowheads="1"/>
          </p:cNvSpPr>
          <p:nvPr/>
        </p:nvSpPr>
        <p:spPr bwMode="auto">
          <a:xfrm>
            <a:off x="2971800" y="2987675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70011 Anesthetic Gel, </a:t>
            </a:r>
          </a:p>
          <a:p>
            <a:pPr algn="l"/>
            <a:r>
              <a:rPr lang="en-US" sz="1100"/>
              <a:t>15ml tube</a:t>
            </a:r>
          </a:p>
        </p:txBody>
      </p:sp>
      <p:sp>
        <p:nvSpPr>
          <p:cNvPr id="135185" name="Rectangle 17"/>
          <p:cNvSpPr>
            <a:spLocks noChangeArrowheads="1"/>
          </p:cNvSpPr>
          <p:nvPr/>
        </p:nvSpPr>
        <p:spPr bwMode="auto">
          <a:xfrm>
            <a:off x="2971800" y="3673475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70012 Anesthetic Gel, </a:t>
            </a:r>
          </a:p>
          <a:p>
            <a:pPr algn="l"/>
            <a:r>
              <a:rPr lang="en-US" sz="1100"/>
              <a:t>25ml tube</a:t>
            </a:r>
          </a:p>
        </p:txBody>
      </p:sp>
      <p:sp>
        <p:nvSpPr>
          <p:cNvPr id="135186" name="Rectangle 18"/>
          <p:cNvSpPr>
            <a:spLocks noChangeArrowheads="1"/>
          </p:cNvSpPr>
          <p:nvPr/>
        </p:nvSpPr>
        <p:spPr bwMode="auto">
          <a:xfrm>
            <a:off x="2971800" y="473075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90040 LABEL (rolls) </a:t>
            </a:r>
            <a:br>
              <a:rPr lang="en-US" sz="1100"/>
            </a:br>
            <a:r>
              <a:rPr lang="en-US" sz="1000"/>
              <a:t>printed based on customer</a:t>
            </a:r>
          </a:p>
        </p:txBody>
      </p:sp>
      <p:sp>
        <p:nvSpPr>
          <p:cNvPr id="135187" name="Rectangle 19"/>
          <p:cNvSpPr>
            <a:spLocks noChangeArrowheads="1"/>
          </p:cNvSpPr>
          <p:nvPr/>
        </p:nvSpPr>
        <p:spPr bwMode="auto">
          <a:xfrm>
            <a:off x="5181600" y="473075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90014, 90015, 90016 </a:t>
            </a:r>
          </a:p>
          <a:p>
            <a:pPr algn="l"/>
            <a:r>
              <a:rPr lang="en-US" sz="1100"/>
              <a:t>Tubes - 3 sizes</a:t>
            </a:r>
            <a:endParaRPr lang="en-US" sz="1000"/>
          </a:p>
        </p:txBody>
      </p:sp>
      <p:sp>
        <p:nvSpPr>
          <p:cNvPr id="135188" name="Rectangle 20"/>
          <p:cNvSpPr>
            <a:spLocks noChangeArrowheads="1"/>
          </p:cNvSpPr>
          <p:nvPr/>
        </p:nvSpPr>
        <p:spPr bwMode="auto">
          <a:xfrm>
            <a:off x="2971800" y="1006475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90070, 90071, 90072</a:t>
            </a:r>
            <a:br>
              <a:rPr lang="en-US" sz="1100"/>
            </a:br>
            <a:r>
              <a:rPr lang="en-US" sz="1100"/>
              <a:t>3 types of boxes</a:t>
            </a:r>
            <a:endParaRPr lang="en-US" sz="1000"/>
          </a:p>
        </p:txBody>
      </p:sp>
      <p:sp>
        <p:nvSpPr>
          <p:cNvPr id="135189" name="Rectangle 21"/>
          <p:cNvSpPr>
            <a:spLocks noChangeArrowheads="1"/>
          </p:cNvSpPr>
          <p:nvPr/>
        </p:nvSpPr>
        <p:spPr bwMode="auto">
          <a:xfrm>
            <a:off x="2895600" y="168275"/>
            <a:ext cx="4114800" cy="1371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200"/>
              <a:t>Packaging</a:t>
            </a:r>
            <a:br>
              <a:rPr lang="en-US" sz="1200"/>
            </a:br>
            <a:endParaRPr lang="en-US" sz="1200"/>
          </a:p>
          <a:p>
            <a:pPr algn="l"/>
            <a:r>
              <a:rPr lang="en-US" sz="1200"/>
              <a:t/>
            </a:r>
            <a:br>
              <a:rPr lang="en-US" sz="1200"/>
            </a:br>
            <a:endParaRPr lang="en-US" sz="1200"/>
          </a:p>
          <a:p>
            <a:pPr algn="l"/>
            <a:endParaRPr lang="en-US" sz="2000"/>
          </a:p>
          <a:p>
            <a:pPr algn="l"/>
            <a:endParaRPr lang="en-US" sz="2000"/>
          </a:p>
        </p:txBody>
      </p:sp>
      <p:sp>
        <p:nvSpPr>
          <p:cNvPr id="135190" name="Rectangle 22"/>
          <p:cNvSpPr>
            <a:spLocks noChangeArrowheads="1"/>
          </p:cNvSpPr>
          <p:nvPr/>
        </p:nvSpPr>
        <p:spPr bwMode="auto">
          <a:xfrm>
            <a:off x="7162800" y="2408238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80033 Jojoba Oil</a:t>
            </a:r>
            <a:endParaRPr lang="en-US" sz="1100" b="1"/>
          </a:p>
        </p:txBody>
      </p:sp>
      <p:sp>
        <p:nvSpPr>
          <p:cNvPr id="135191" name="Rectangle 23"/>
          <p:cNvSpPr>
            <a:spLocks noChangeArrowheads="1"/>
          </p:cNvSpPr>
          <p:nvPr/>
        </p:nvSpPr>
        <p:spPr bwMode="auto">
          <a:xfrm>
            <a:off x="7162800" y="2955925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80035 Glyceryl </a:t>
            </a:r>
          </a:p>
          <a:p>
            <a:pPr algn="l"/>
            <a:r>
              <a:rPr lang="en-US" sz="1100"/>
              <a:t>Monolaurate</a:t>
            </a:r>
            <a:endParaRPr lang="en-US" sz="1100" b="1"/>
          </a:p>
        </p:txBody>
      </p:sp>
      <p:sp>
        <p:nvSpPr>
          <p:cNvPr id="135192" name="Rectangle 24"/>
          <p:cNvSpPr>
            <a:spLocks noChangeArrowheads="1"/>
          </p:cNvSpPr>
          <p:nvPr/>
        </p:nvSpPr>
        <p:spPr bwMode="auto">
          <a:xfrm>
            <a:off x="7162800" y="35052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80036 Benzyl Alcohol</a:t>
            </a:r>
            <a:endParaRPr lang="en-US" sz="1100" b="1"/>
          </a:p>
        </p:txBody>
      </p:sp>
      <p:sp>
        <p:nvSpPr>
          <p:cNvPr id="135193" name="Rectangle 25"/>
          <p:cNvSpPr>
            <a:spLocks noChangeArrowheads="1"/>
          </p:cNvSpPr>
          <p:nvPr/>
        </p:nvSpPr>
        <p:spPr bwMode="auto">
          <a:xfrm>
            <a:off x="7162800" y="4054475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80037 ETDA</a:t>
            </a:r>
            <a:endParaRPr lang="en-US" sz="1100" b="1"/>
          </a:p>
        </p:txBody>
      </p:sp>
      <p:sp>
        <p:nvSpPr>
          <p:cNvPr id="135194" name="Line 26"/>
          <p:cNvSpPr>
            <a:spLocks noChangeShapeType="1"/>
          </p:cNvSpPr>
          <p:nvPr/>
        </p:nvSpPr>
        <p:spPr bwMode="auto">
          <a:xfrm flipV="1">
            <a:off x="2667000" y="701675"/>
            <a:ext cx="3048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5195" name="Line 27"/>
          <p:cNvSpPr>
            <a:spLocks noChangeShapeType="1"/>
          </p:cNvSpPr>
          <p:nvPr/>
        </p:nvSpPr>
        <p:spPr bwMode="auto">
          <a:xfrm>
            <a:off x="2667000" y="1006475"/>
            <a:ext cx="3048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5196" name="Line 28"/>
          <p:cNvSpPr>
            <a:spLocks noChangeShapeType="1"/>
          </p:cNvSpPr>
          <p:nvPr/>
        </p:nvSpPr>
        <p:spPr bwMode="auto">
          <a:xfrm flipV="1">
            <a:off x="2667000" y="701675"/>
            <a:ext cx="228600" cy="1371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5197" name="Line 29"/>
          <p:cNvSpPr>
            <a:spLocks noChangeShapeType="1"/>
          </p:cNvSpPr>
          <p:nvPr/>
        </p:nvSpPr>
        <p:spPr bwMode="auto">
          <a:xfrm flipV="1">
            <a:off x="2667000" y="1235075"/>
            <a:ext cx="30480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5198" name="Line 30"/>
          <p:cNvSpPr>
            <a:spLocks noChangeShapeType="1"/>
          </p:cNvSpPr>
          <p:nvPr/>
        </p:nvSpPr>
        <p:spPr bwMode="auto">
          <a:xfrm>
            <a:off x="2667000" y="1006475"/>
            <a:ext cx="304800" cy="1600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5199" name="Line 31"/>
          <p:cNvSpPr>
            <a:spLocks noChangeShapeType="1"/>
          </p:cNvSpPr>
          <p:nvPr/>
        </p:nvSpPr>
        <p:spPr bwMode="auto">
          <a:xfrm>
            <a:off x="2667000" y="1006475"/>
            <a:ext cx="304800" cy="297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5200" name="Line 32"/>
          <p:cNvSpPr>
            <a:spLocks noChangeShapeType="1"/>
          </p:cNvSpPr>
          <p:nvPr/>
        </p:nvSpPr>
        <p:spPr bwMode="auto">
          <a:xfrm>
            <a:off x="2667000" y="1997075"/>
            <a:ext cx="304800" cy="1219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5201" name="Line 33"/>
          <p:cNvSpPr>
            <a:spLocks noChangeShapeType="1"/>
          </p:cNvSpPr>
          <p:nvPr/>
        </p:nvSpPr>
        <p:spPr bwMode="auto">
          <a:xfrm>
            <a:off x="2667000" y="3216275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5202" name="Line 34"/>
          <p:cNvSpPr>
            <a:spLocks noChangeShapeType="1"/>
          </p:cNvSpPr>
          <p:nvPr/>
        </p:nvSpPr>
        <p:spPr bwMode="auto">
          <a:xfrm flipV="1">
            <a:off x="2667000" y="1158875"/>
            <a:ext cx="304800" cy="2057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5203" name="Line 35"/>
          <p:cNvSpPr>
            <a:spLocks noChangeShapeType="1"/>
          </p:cNvSpPr>
          <p:nvPr/>
        </p:nvSpPr>
        <p:spPr bwMode="auto">
          <a:xfrm flipV="1">
            <a:off x="2667000" y="625475"/>
            <a:ext cx="304800" cy="2590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5204" name="Line 36"/>
          <p:cNvSpPr>
            <a:spLocks noChangeShapeType="1"/>
          </p:cNvSpPr>
          <p:nvPr/>
        </p:nvSpPr>
        <p:spPr bwMode="auto">
          <a:xfrm flipV="1">
            <a:off x="4724400" y="701675"/>
            <a:ext cx="457200" cy="1828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5205" name="Line 37"/>
          <p:cNvSpPr>
            <a:spLocks noChangeShapeType="1"/>
          </p:cNvSpPr>
          <p:nvPr/>
        </p:nvSpPr>
        <p:spPr bwMode="auto">
          <a:xfrm>
            <a:off x="4724400" y="2530475"/>
            <a:ext cx="4572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5206" name="Line 38"/>
          <p:cNvSpPr>
            <a:spLocks noChangeShapeType="1"/>
          </p:cNvSpPr>
          <p:nvPr/>
        </p:nvSpPr>
        <p:spPr bwMode="auto">
          <a:xfrm flipV="1">
            <a:off x="4724400" y="3063875"/>
            <a:ext cx="4572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5207" name="Line 39"/>
          <p:cNvSpPr>
            <a:spLocks noChangeShapeType="1"/>
          </p:cNvSpPr>
          <p:nvPr/>
        </p:nvSpPr>
        <p:spPr bwMode="auto">
          <a:xfrm flipV="1">
            <a:off x="4724400" y="3063875"/>
            <a:ext cx="45720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5208" name="Line 40"/>
          <p:cNvSpPr>
            <a:spLocks noChangeShapeType="1"/>
          </p:cNvSpPr>
          <p:nvPr/>
        </p:nvSpPr>
        <p:spPr bwMode="auto">
          <a:xfrm flipV="1">
            <a:off x="4724400" y="701675"/>
            <a:ext cx="457200" cy="3200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5209" name="Line 41"/>
          <p:cNvSpPr>
            <a:spLocks noChangeShapeType="1"/>
          </p:cNvSpPr>
          <p:nvPr/>
        </p:nvSpPr>
        <p:spPr bwMode="auto">
          <a:xfrm flipV="1">
            <a:off x="4724400" y="701675"/>
            <a:ext cx="457200" cy="2514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5210" name="Text Box 42"/>
          <p:cNvSpPr txBox="1">
            <a:spLocks noChangeArrowheads="1"/>
          </p:cNvSpPr>
          <p:nvPr/>
        </p:nvSpPr>
        <p:spPr bwMode="auto">
          <a:xfrm>
            <a:off x="5105400" y="152400"/>
            <a:ext cx="20574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000" i="1">
                <a:solidFill>
                  <a:schemeClr val="accent2"/>
                </a:solidFill>
              </a:rPr>
              <a:t>Complex Packaging Options</a:t>
            </a:r>
          </a:p>
        </p:txBody>
      </p:sp>
      <p:sp>
        <p:nvSpPr>
          <p:cNvPr id="135211" name="Rectangle 43"/>
          <p:cNvSpPr>
            <a:spLocks noChangeArrowheads="1"/>
          </p:cNvSpPr>
          <p:nvPr/>
        </p:nvSpPr>
        <p:spPr bwMode="auto">
          <a:xfrm>
            <a:off x="7162800" y="46482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80039 Linum Usitatissimum </a:t>
            </a:r>
            <a:br>
              <a:rPr lang="en-US" sz="1100"/>
            </a:br>
            <a:r>
              <a:rPr lang="en-US" sz="1100"/>
              <a:t>(Flax Extract)</a:t>
            </a:r>
            <a:endParaRPr lang="en-US" sz="1100" b="1"/>
          </a:p>
        </p:txBody>
      </p:sp>
      <p:sp>
        <p:nvSpPr>
          <p:cNvPr id="135212" name="Rectangle 44"/>
          <p:cNvSpPr>
            <a:spLocks noChangeArrowheads="1"/>
          </p:cNvSpPr>
          <p:nvPr/>
        </p:nvSpPr>
        <p:spPr bwMode="auto">
          <a:xfrm>
            <a:off x="7162800" y="5197475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80041 Caromer 980</a:t>
            </a:r>
            <a:endParaRPr lang="en-US" sz="1100" b="1"/>
          </a:p>
        </p:txBody>
      </p:sp>
      <p:sp>
        <p:nvSpPr>
          <p:cNvPr id="135213" name="Rectangle 45"/>
          <p:cNvSpPr>
            <a:spLocks noChangeArrowheads="1"/>
          </p:cNvSpPr>
          <p:nvPr/>
        </p:nvSpPr>
        <p:spPr bwMode="auto">
          <a:xfrm>
            <a:off x="304800" y="4816475"/>
            <a:ext cx="54864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Clean 10000L 	   Mix Dry	   Mix Active    Mix Dry	Quality     Transfer to</a:t>
            </a:r>
            <a:br>
              <a:rPr lang="en-US" sz="1100"/>
            </a:br>
            <a:r>
              <a:rPr lang="en-US" sz="1100"/>
              <a:t>Reactor	   Ingredients	   Ingredients 	Ingredients      Test          Holding Tanks</a:t>
            </a:r>
          </a:p>
          <a:p>
            <a:pPr algn="l"/>
            <a:endParaRPr lang="en-US" sz="1100"/>
          </a:p>
          <a:p>
            <a:pPr algn="l"/>
            <a:endParaRPr lang="en-US" sz="1100"/>
          </a:p>
          <a:p>
            <a:pPr algn="l"/>
            <a:endParaRPr lang="en-US" sz="1100" b="1"/>
          </a:p>
        </p:txBody>
      </p:sp>
      <p:sp>
        <p:nvSpPr>
          <p:cNvPr id="135214" name="AutoShape 46"/>
          <p:cNvSpPr>
            <a:spLocks noChangeArrowheads="1"/>
          </p:cNvSpPr>
          <p:nvPr/>
        </p:nvSpPr>
        <p:spPr bwMode="auto">
          <a:xfrm rot="10800000">
            <a:off x="685800" y="5273675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5215" name="AutoShape 47"/>
          <p:cNvSpPr>
            <a:spLocks noChangeArrowheads="1"/>
          </p:cNvSpPr>
          <p:nvPr/>
        </p:nvSpPr>
        <p:spPr bwMode="auto">
          <a:xfrm rot="10800000">
            <a:off x="4098925" y="5273675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5216" name="AutoShape 48"/>
          <p:cNvSpPr>
            <a:spLocks noChangeArrowheads="1"/>
          </p:cNvSpPr>
          <p:nvPr/>
        </p:nvSpPr>
        <p:spPr bwMode="auto">
          <a:xfrm rot="10800000">
            <a:off x="2392363" y="5273675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5217" name="AutoShape 49"/>
          <p:cNvSpPr>
            <a:spLocks noChangeArrowheads="1"/>
          </p:cNvSpPr>
          <p:nvPr/>
        </p:nvSpPr>
        <p:spPr bwMode="auto">
          <a:xfrm rot="10800000">
            <a:off x="4953000" y="5273675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5218" name="AutoShape 50"/>
          <p:cNvSpPr>
            <a:spLocks noChangeArrowheads="1"/>
          </p:cNvSpPr>
          <p:nvPr/>
        </p:nvSpPr>
        <p:spPr bwMode="auto">
          <a:xfrm rot="10800000">
            <a:off x="3244850" y="5273675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5219" name="AutoShape 51"/>
          <p:cNvSpPr>
            <a:spLocks noChangeArrowheads="1"/>
          </p:cNvSpPr>
          <p:nvPr/>
        </p:nvSpPr>
        <p:spPr bwMode="auto">
          <a:xfrm rot="10800000">
            <a:off x="1538288" y="5273675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5220" name="AutoShape 52"/>
          <p:cNvSpPr>
            <a:spLocks noChangeArrowheads="1"/>
          </p:cNvSpPr>
          <p:nvPr/>
        </p:nvSpPr>
        <p:spPr bwMode="auto">
          <a:xfrm rot="10800000">
            <a:off x="6172200" y="5273675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5221" name="Line 53"/>
          <p:cNvSpPr>
            <a:spLocks noChangeShapeType="1"/>
          </p:cNvSpPr>
          <p:nvPr/>
        </p:nvSpPr>
        <p:spPr bwMode="auto">
          <a:xfrm>
            <a:off x="5791200" y="5349875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/>
              <a:t>Quality Manufacturing International (QMI) is a multi-national company with its headquarters located in New York, NY.</a:t>
            </a:r>
          </a:p>
          <a:p>
            <a:pPr lvl="1">
              <a:lnSpc>
                <a:spcPct val="80000"/>
              </a:lnSpc>
            </a:pPr>
            <a:r>
              <a:rPr lang="en-US"/>
              <a:t>QMI has 8 divisions located in: USA, Canada, Mexico, France, UK, Netherlands, China and Australia</a:t>
            </a:r>
          </a:p>
          <a:p>
            <a:pPr lvl="1">
              <a:lnSpc>
                <a:spcPct val="80000"/>
              </a:lnSpc>
            </a:pPr>
            <a:r>
              <a:rPr lang="en-US"/>
              <a:t>QMI produces a wide range of products that cover Electrical &amp; Industrial, Life Sciences, Consumer Products and Automotive Industries</a:t>
            </a:r>
          </a:p>
          <a:p>
            <a:pPr lvl="1">
              <a:lnSpc>
                <a:spcPct val="80000"/>
              </a:lnSpc>
            </a:pPr>
            <a:r>
              <a:rPr lang="en-US"/>
              <a:t>These products are produced at all of the 8 company divisions around the world.</a:t>
            </a:r>
          </a:p>
          <a:p>
            <a:pPr lvl="1">
              <a:lnSpc>
                <a:spcPct val="80000"/>
              </a:lnSpc>
            </a:pPr>
            <a:r>
              <a:rPr lang="en-US"/>
              <a:t>QMI uses shared services to manage their customers and suppliers.  Customers and suppliers are also located in each of the countries where a QMI division is located.</a:t>
            </a:r>
          </a:p>
        </p:txBody>
      </p:sp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/>
              <a:t>Quality Manufacturing International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QMI-020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ebdings" pitchFamily="18" charset="2"/>
              <a:buNone/>
            </a:pPr>
            <a:r>
              <a:rPr lang="en-US"/>
              <a:t>Site xx-400</a:t>
            </a:r>
          </a:p>
          <a:p>
            <a:pPr lvl="1"/>
            <a:r>
              <a:rPr lang="en-US"/>
              <a:t>Food &amp; Beverage</a:t>
            </a:r>
          </a:p>
          <a:p>
            <a:pPr>
              <a:buFont typeface="Webdings" pitchFamily="18" charset="2"/>
              <a:buNone/>
            </a:pPr>
            <a:r>
              <a:rPr lang="en-US"/>
              <a:t>Site xx-500</a:t>
            </a:r>
          </a:p>
          <a:p>
            <a:pPr lvl="1"/>
            <a:r>
              <a:rPr lang="en-US"/>
              <a:t>Pharmaceutical </a:t>
            </a:r>
          </a:p>
          <a:p>
            <a:pPr>
              <a:buFont typeface="Webdings" pitchFamily="18" charset="2"/>
              <a:buNone/>
            </a:pPr>
            <a:endParaRPr lang="en-US" sz="2000"/>
          </a:p>
          <a:p>
            <a:pPr>
              <a:buFont typeface="Webdings" pitchFamily="18" charset="2"/>
              <a:buNone/>
            </a:pPr>
            <a:endParaRPr lang="en-US" sz="2000"/>
          </a:p>
          <a:p>
            <a:pPr>
              <a:buFont typeface="Webdings" pitchFamily="18" charset="2"/>
              <a:buNone/>
            </a:pPr>
            <a:r>
              <a:rPr lang="en-US" sz="2000"/>
              <a:t>* Note: these are not as built out as the previous sites – pending roll-out of more robust Process Manufacturing functionality</a:t>
            </a:r>
          </a:p>
        </p:txBody>
      </p:sp>
      <p:sp>
        <p:nvSpPr>
          <p:cNvPr id="136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Additional Sites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QMI-200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40" name="Rectangle 4"/>
          <p:cNvSpPr>
            <a:spLocks noGrp="1" noChangeArrowheads="1"/>
          </p:cNvSpPr>
          <p:nvPr>
            <p:ph type="title"/>
          </p:nvPr>
        </p:nvSpPr>
        <p:spPr>
          <a:xfrm>
            <a:off x="152400" y="866775"/>
            <a:ext cx="2438400" cy="838200"/>
          </a:xfrm>
          <a:solidFill>
            <a:srgbClr val="DCEFF0"/>
          </a:solidFill>
          <a:ln>
            <a:solidFill>
              <a:schemeClr val="tx1"/>
            </a:solidFill>
          </a:ln>
        </p:spPr>
        <p:txBody>
          <a:bodyPr/>
          <a:lstStyle/>
          <a:p>
            <a:r>
              <a:rPr lang="en-US" sz="1200"/>
              <a:t>Item: 04010</a:t>
            </a:r>
            <a:br>
              <a:rPr lang="en-US" sz="1200"/>
            </a:br>
            <a:r>
              <a:rPr lang="en-US" sz="1200"/>
              <a:t>Fruit Juice</a:t>
            </a:r>
            <a:br>
              <a:rPr lang="en-US" sz="1200"/>
            </a:br>
            <a:r>
              <a:rPr lang="en-US" sz="900"/>
              <a:t>(750 ml Bottles)</a:t>
            </a:r>
          </a:p>
        </p:txBody>
      </p:sp>
      <p:sp>
        <p:nvSpPr>
          <p:cNvPr id="3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QMI-210</a:t>
            </a:r>
          </a:p>
        </p:txBody>
      </p:sp>
      <p:sp>
        <p:nvSpPr>
          <p:cNvPr id="142338" name="Rectangle 2"/>
          <p:cNvSpPr>
            <a:spLocks noChangeArrowheads="1"/>
          </p:cNvSpPr>
          <p:nvPr/>
        </p:nvSpPr>
        <p:spPr bwMode="auto">
          <a:xfrm>
            <a:off x="152400" y="4587875"/>
            <a:ext cx="8763000" cy="1371600"/>
          </a:xfrm>
          <a:prstGeom prst="rect">
            <a:avLst/>
          </a:prstGeom>
          <a:solidFill>
            <a:srgbClr val="D6E0D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2000"/>
              <a:t>Process: Make Juice (Batch Qty 5000)</a:t>
            </a:r>
          </a:p>
          <a:p>
            <a:pPr algn="l"/>
            <a:endParaRPr lang="en-US" sz="2000"/>
          </a:p>
          <a:p>
            <a:pPr algn="l"/>
            <a:endParaRPr lang="en-US" sz="2000"/>
          </a:p>
          <a:p>
            <a:pPr algn="l"/>
            <a:endParaRPr lang="en-US" sz="2000"/>
          </a:p>
        </p:txBody>
      </p:sp>
      <p:sp>
        <p:nvSpPr>
          <p:cNvPr id="142339" name="Rectangle 3"/>
          <p:cNvSpPr>
            <a:spLocks noChangeArrowheads="1"/>
          </p:cNvSpPr>
          <p:nvPr/>
        </p:nvSpPr>
        <p:spPr bwMode="auto">
          <a:xfrm>
            <a:off x="7848600" y="4892675"/>
            <a:ext cx="8382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Fill</a:t>
            </a:r>
            <a:br>
              <a:rPr lang="en-US" sz="1100"/>
            </a:br>
            <a:r>
              <a:rPr lang="en-US" sz="1100"/>
              <a:t>(1000/hour)</a:t>
            </a:r>
          </a:p>
          <a:p>
            <a:pPr algn="l"/>
            <a:endParaRPr lang="en-US" sz="1100"/>
          </a:p>
          <a:p>
            <a:pPr algn="l"/>
            <a:endParaRPr lang="en-US" sz="1100"/>
          </a:p>
          <a:p>
            <a:pPr algn="l"/>
            <a:endParaRPr lang="en-US" sz="1100" b="1"/>
          </a:p>
        </p:txBody>
      </p:sp>
      <p:sp>
        <p:nvSpPr>
          <p:cNvPr id="142341" name="Rectangle 5"/>
          <p:cNvSpPr>
            <a:spLocks noChangeArrowheads="1"/>
          </p:cNvSpPr>
          <p:nvPr/>
        </p:nvSpPr>
        <p:spPr bwMode="auto">
          <a:xfrm>
            <a:off x="4876800" y="2314575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80050 Fruit </a:t>
            </a:r>
            <a:endParaRPr lang="en-US" sz="1100" b="1"/>
          </a:p>
        </p:txBody>
      </p:sp>
      <p:sp>
        <p:nvSpPr>
          <p:cNvPr id="142342" name="Rectangle 6"/>
          <p:cNvSpPr>
            <a:spLocks noChangeArrowheads="1"/>
          </p:cNvSpPr>
          <p:nvPr/>
        </p:nvSpPr>
        <p:spPr bwMode="auto">
          <a:xfrm>
            <a:off x="4876800" y="2862263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80051 Proprietary Spice </a:t>
            </a:r>
          </a:p>
          <a:p>
            <a:pPr algn="l"/>
            <a:r>
              <a:rPr lang="en-US" sz="1100"/>
              <a:t>Mix</a:t>
            </a:r>
            <a:endParaRPr lang="en-US" sz="1100" b="1"/>
          </a:p>
        </p:txBody>
      </p:sp>
      <p:sp>
        <p:nvSpPr>
          <p:cNvPr id="142343" name="Text Box 7"/>
          <p:cNvSpPr txBox="1">
            <a:spLocks noChangeArrowheads="1"/>
          </p:cNvSpPr>
          <p:nvPr/>
        </p:nvSpPr>
        <p:spPr bwMode="auto">
          <a:xfrm>
            <a:off x="76200" y="304800"/>
            <a:ext cx="4343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000" b="1">
                <a:solidFill>
                  <a:srgbClr val="5A87C6"/>
                </a:solidFill>
              </a:rPr>
              <a:t>Site xx-400: Food &amp; Beverage</a:t>
            </a:r>
          </a:p>
        </p:txBody>
      </p:sp>
      <p:sp>
        <p:nvSpPr>
          <p:cNvPr id="142344" name="Rectangle 8"/>
          <p:cNvSpPr>
            <a:spLocks noChangeArrowheads="1"/>
          </p:cNvSpPr>
          <p:nvPr/>
        </p:nvSpPr>
        <p:spPr bwMode="auto">
          <a:xfrm>
            <a:off x="4876800" y="3411538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80052 Sterilized Water</a:t>
            </a:r>
            <a:endParaRPr lang="en-US" sz="1100" b="1"/>
          </a:p>
        </p:txBody>
      </p:sp>
      <p:sp>
        <p:nvSpPr>
          <p:cNvPr id="142345" name="Rectangle 9"/>
          <p:cNvSpPr>
            <a:spLocks noChangeArrowheads="1"/>
          </p:cNvSpPr>
          <p:nvPr/>
        </p:nvSpPr>
        <p:spPr bwMode="auto">
          <a:xfrm>
            <a:off x="304800" y="4968875"/>
            <a:ext cx="67056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Grade, Sort 	   Chop	 Mix/Blend	   Heat	Remove	    Quality         Transfer to</a:t>
            </a:r>
            <a:br>
              <a:rPr lang="en-US" sz="1100"/>
            </a:br>
            <a:r>
              <a:rPr lang="en-US" sz="1100"/>
              <a:t>Wash	   	 Ingredients      	Peel, Seeds        Test              Holding Tanks</a:t>
            </a:r>
          </a:p>
          <a:p>
            <a:pPr algn="l"/>
            <a:endParaRPr lang="en-US" sz="1100"/>
          </a:p>
          <a:p>
            <a:pPr algn="l"/>
            <a:endParaRPr lang="en-US" sz="1100"/>
          </a:p>
          <a:p>
            <a:pPr algn="l"/>
            <a:endParaRPr lang="en-US" sz="1100" b="1"/>
          </a:p>
        </p:txBody>
      </p:sp>
      <p:sp>
        <p:nvSpPr>
          <p:cNvPr id="142346" name="AutoShape 10"/>
          <p:cNvSpPr>
            <a:spLocks noChangeArrowheads="1"/>
          </p:cNvSpPr>
          <p:nvPr/>
        </p:nvSpPr>
        <p:spPr bwMode="auto">
          <a:xfrm rot="10800000">
            <a:off x="1397000" y="5426075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2347" name="AutoShape 11"/>
          <p:cNvSpPr>
            <a:spLocks noChangeArrowheads="1"/>
          </p:cNvSpPr>
          <p:nvPr/>
        </p:nvSpPr>
        <p:spPr bwMode="auto">
          <a:xfrm rot="10800000">
            <a:off x="5156200" y="5426075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2348" name="AutoShape 12"/>
          <p:cNvSpPr>
            <a:spLocks noChangeArrowheads="1"/>
          </p:cNvSpPr>
          <p:nvPr/>
        </p:nvSpPr>
        <p:spPr bwMode="auto">
          <a:xfrm rot="10800000">
            <a:off x="3276600" y="5426075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2349" name="AutoShape 13"/>
          <p:cNvSpPr>
            <a:spLocks noChangeArrowheads="1"/>
          </p:cNvSpPr>
          <p:nvPr/>
        </p:nvSpPr>
        <p:spPr bwMode="auto">
          <a:xfrm rot="10800000">
            <a:off x="4216400" y="5426075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2350" name="AutoShape 14"/>
          <p:cNvSpPr>
            <a:spLocks noChangeArrowheads="1"/>
          </p:cNvSpPr>
          <p:nvPr/>
        </p:nvSpPr>
        <p:spPr bwMode="auto">
          <a:xfrm rot="10800000">
            <a:off x="2336800" y="5426075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2351" name="AutoShape 15"/>
          <p:cNvSpPr>
            <a:spLocks noChangeArrowheads="1"/>
          </p:cNvSpPr>
          <p:nvPr/>
        </p:nvSpPr>
        <p:spPr bwMode="auto">
          <a:xfrm rot="10800000">
            <a:off x="8001000" y="5426075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2352" name="Line 16"/>
          <p:cNvSpPr>
            <a:spLocks noChangeShapeType="1"/>
          </p:cNvSpPr>
          <p:nvPr/>
        </p:nvSpPr>
        <p:spPr bwMode="auto">
          <a:xfrm>
            <a:off x="7391400" y="5502275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2353" name="Rectangle 17"/>
          <p:cNvSpPr>
            <a:spLocks noChangeArrowheads="1"/>
          </p:cNvSpPr>
          <p:nvPr/>
        </p:nvSpPr>
        <p:spPr bwMode="auto">
          <a:xfrm>
            <a:off x="2743200" y="1247775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90019 Plastic Bottle</a:t>
            </a:r>
            <a:endParaRPr lang="en-US" sz="1100" b="1"/>
          </a:p>
        </p:txBody>
      </p:sp>
      <p:sp>
        <p:nvSpPr>
          <p:cNvPr id="142354" name="Rectangle 18"/>
          <p:cNvSpPr>
            <a:spLocks noChangeArrowheads="1"/>
          </p:cNvSpPr>
          <p:nvPr/>
        </p:nvSpPr>
        <p:spPr bwMode="auto">
          <a:xfrm>
            <a:off x="2743200" y="2314575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70040 Juice Unpackaged</a:t>
            </a:r>
          </a:p>
        </p:txBody>
      </p:sp>
      <p:sp>
        <p:nvSpPr>
          <p:cNvPr id="142355" name="Line 19"/>
          <p:cNvSpPr>
            <a:spLocks noChangeShapeType="1"/>
          </p:cNvSpPr>
          <p:nvPr/>
        </p:nvSpPr>
        <p:spPr bwMode="auto">
          <a:xfrm>
            <a:off x="2590800" y="1400175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2356" name="Line 20"/>
          <p:cNvSpPr>
            <a:spLocks noChangeShapeType="1"/>
          </p:cNvSpPr>
          <p:nvPr/>
        </p:nvSpPr>
        <p:spPr bwMode="auto">
          <a:xfrm>
            <a:off x="2667000" y="1400175"/>
            <a:ext cx="0" cy="114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2357" name="Line 21"/>
          <p:cNvSpPr>
            <a:spLocks noChangeShapeType="1"/>
          </p:cNvSpPr>
          <p:nvPr/>
        </p:nvSpPr>
        <p:spPr bwMode="auto">
          <a:xfrm>
            <a:off x="2667000" y="2543175"/>
            <a:ext cx="76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2358" name="Line 22"/>
          <p:cNvSpPr>
            <a:spLocks noChangeShapeType="1"/>
          </p:cNvSpPr>
          <p:nvPr/>
        </p:nvSpPr>
        <p:spPr bwMode="auto">
          <a:xfrm>
            <a:off x="4495800" y="2619375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2359" name="Rectangle 23"/>
          <p:cNvSpPr>
            <a:spLocks noChangeArrowheads="1"/>
          </p:cNvSpPr>
          <p:nvPr/>
        </p:nvSpPr>
        <p:spPr bwMode="auto">
          <a:xfrm>
            <a:off x="4876800" y="3990975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80053 Preservative</a:t>
            </a:r>
            <a:endParaRPr lang="en-US" sz="1100" b="1"/>
          </a:p>
        </p:txBody>
      </p:sp>
      <p:sp>
        <p:nvSpPr>
          <p:cNvPr id="142360" name="Line 24"/>
          <p:cNvSpPr>
            <a:spLocks noChangeShapeType="1"/>
          </p:cNvSpPr>
          <p:nvPr/>
        </p:nvSpPr>
        <p:spPr bwMode="auto">
          <a:xfrm>
            <a:off x="4648200" y="2619375"/>
            <a:ext cx="0" cy="1600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2361" name="Line 25"/>
          <p:cNvSpPr>
            <a:spLocks noChangeShapeType="1"/>
          </p:cNvSpPr>
          <p:nvPr/>
        </p:nvSpPr>
        <p:spPr bwMode="auto">
          <a:xfrm>
            <a:off x="4648200" y="4219575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2362" name="Line 26"/>
          <p:cNvSpPr>
            <a:spLocks noChangeShapeType="1"/>
          </p:cNvSpPr>
          <p:nvPr/>
        </p:nvSpPr>
        <p:spPr bwMode="auto">
          <a:xfrm>
            <a:off x="4648200" y="3609975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2363" name="Line 27"/>
          <p:cNvSpPr>
            <a:spLocks noChangeShapeType="1"/>
          </p:cNvSpPr>
          <p:nvPr/>
        </p:nvSpPr>
        <p:spPr bwMode="auto">
          <a:xfrm>
            <a:off x="4648200" y="3076575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2364" name="AutoShape 28"/>
          <p:cNvSpPr>
            <a:spLocks noChangeArrowheads="1"/>
          </p:cNvSpPr>
          <p:nvPr/>
        </p:nvSpPr>
        <p:spPr bwMode="auto">
          <a:xfrm rot="10800000">
            <a:off x="6096000" y="5426075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2365" name="AutoShape 29"/>
          <p:cNvSpPr>
            <a:spLocks noChangeArrowheads="1"/>
          </p:cNvSpPr>
          <p:nvPr/>
        </p:nvSpPr>
        <p:spPr bwMode="auto">
          <a:xfrm rot="10800000">
            <a:off x="457200" y="5426075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70" name="Rectangle 6"/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2438400" cy="838200"/>
          </a:xfrm>
          <a:solidFill>
            <a:srgbClr val="DCEFF0"/>
          </a:solidFill>
          <a:ln>
            <a:solidFill>
              <a:schemeClr val="tx1"/>
            </a:solidFill>
          </a:ln>
        </p:spPr>
        <p:txBody>
          <a:bodyPr/>
          <a:lstStyle/>
          <a:p>
            <a:r>
              <a:rPr lang="en-US" sz="1200"/>
              <a:t>Item 05001</a:t>
            </a:r>
            <a:br>
              <a:rPr lang="en-US" sz="1200"/>
            </a:br>
            <a:r>
              <a:rPr lang="en-US" sz="1200"/>
              <a:t>Pills</a:t>
            </a:r>
            <a:br>
              <a:rPr lang="en-US" sz="1200"/>
            </a:br>
            <a:r>
              <a:rPr lang="en-US" sz="900"/>
              <a:t>(Blister Pack with 12 tablets)</a:t>
            </a:r>
          </a:p>
        </p:txBody>
      </p:sp>
      <p:sp>
        <p:nvSpPr>
          <p:cNvPr id="4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QMI-220</a:t>
            </a:r>
          </a:p>
        </p:txBody>
      </p:sp>
      <p:sp>
        <p:nvSpPr>
          <p:cNvPr id="139266" name="Rectangle 2"/>
          <p:cNvSpPr>
            <a:spLocks noChangeArrowheads="1"/>
          </p:cNvSpPr>
          <p:nvPr/>
        </p:nvSpPr>
        <p:spPr bwMode="auto">
          <a:xfrm>
            <a:off x="152400" y="4038600"/>
            <a:ext cx="6781800" cy="2133600"/>
          </a:xfrm>
          <a:prstGeom prst="rect">
            <a:avLst/>
          </a:prstGeom>
          <a:solidFill>
            <a:srgbClr val="D6E0D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2000"/>
              <a:t>Process: (Batch Qty 5000)</a:t>
            </a:r>
          </a:p>
          <a:p>
            <a:pPr algn="l"/>
            <a:endParaRPr lang="en-US" sz="2000"/>
          </a:p>
          <a:p>
            <a:pPr algn="l"/>
            <a:endParaRPr lang="en-US" sz="2000"/>
          </a:p>
          <a:p>
            <a:pPr algn="l"/>
            <a:endParaRPr lang="en-US" sz="2000"/>
          </a:p>
          <a:p>
            <a:pPr algn="l"/>
            <a:endParaRPr lang="en-US" sz="2000"/>
          </a:p>
          <a:p>
            <a:pPr algn="l"/>
            <a:endParaRPr lang="en-US" sz="2000"/>
          </a:p>
        </p:txBody>
      </p:sp>
      <p:sp>
        <p:nvSpPr>
          <p:cNvPr id="139267" name="Text Box 3"/>
          <p:cNvSpPr txBox="1">
            <a:spLocks noChangeArrowheads="1"/>
          </p:cNvSpPr>
          <p:nvPr/>
        </p:nvSpPr>
        <p:spPr bwMode="auto">
          <a:xfrm>
            <a:off x="4724400" y="1590675"/>
            <a:ext cx="1905000" cy="10763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200"/>
              <a:t>Bulk Product</a:t>
            </a:r>
          </a:p>
          <a:p>
            <a:pPr algn="l"/>
            <a:r>
              <a:rPr lang="en-US" sz="1000"/>
              <a:t>Batch Size 5000L</a:t>
            </a:r>
          </a:p>
          <a:p>
            <a:pPr algn="l"/>
            <a:endParaRPr lang="en-US" sz="6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</p:txBody>
      </p:sp>
      <p:sp>
        <p:nvSpPr>
          <p:cNvPr id="139268" name="Rectangle 4"/>
          <p:cNvSpPr>
            <a:spLocks noChangeArrowheads="1"/>
          </p:cNvSpPr>
          <p:nvPr/>
        </p:nvSpPr>
        <p:spPr bwMode="auto">
          <a:xfrm>
            <a:off x="5943600" y="5181600"/>
            <a:ext cx="8382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Blister Pack</a:t>
            </a:r>
            <a:br>
              <a:rPr lang="en-US" sz="1100"/>
            </a:br>
            <a:r>
              <a:rPr lang="en-US" sz="1100"/>
              <a:t>(1000/hour)</a:t>
            </a:r>
          </a:p>
          <a:p>
            <a:pPr algn="l"/>
            <a:endParaRPr lang="en-US" sz="1100"/>
          </a:p>
          <a:p>
            <a:pPr algn="l"/>
            <a:endParaRPr lang="en-US" sz="1100"/>
          </a:p>
          <a:p>
            <a:pPr algn="l"/>
            <a:endParaRPr lang="en-US" sz="1100" b="1"/>
          </a:p>
        </p:txBody>
      </p:sp>
      <p:sp>
        <p:nvSpPr>
          <p:cNvPr id="139269" name="Text Box 5"/>
          <p:cNvSpPr txBox="1">
            <a:spLocks noChangeArrowheads="1"/>
          </p:cNvSpPr>
          <p:nvPr/>
        </p:nvSpPr>
        <p:spPr bwMode="auto">
          <a:xfrm>
            <a:off x="7086600" y="1371600"/>
            <a:ext cx="1905000" cy="43005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200"/>
              <a:t>Ingredients</a:t>
            </a:r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</p:txBody>
      </p:sp>
      <p:sp>
        <p:nvSpPr>
          <p:cNvPr id="139271" name="Rectangle 7"/>
          <p:cNvSpPr>
            <a:spLocks noChangeArrowheads="1"/>
          </p:cNvSpPr>
          <p:nvPr/>
        </p:nvSpPr>
        <p:spPr bwMode="auto">
          <a:xfrm>
            <a:off x="7162800" y="16764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80060 Simethicone</a:t>
            </a:r>
            <a:endParaRPr lang="en-US" sz="1100" b="1"/>
          </a:p>
        </p:txBody>
      </p:sp>
      <p:sp>
        <p:nvSpPr>
          <p:cNvPr id="139272" name="Rectangle 8"/>
          <p:cNvSpPr>
            <a:spLocks noChangeArrowheads="1"/>
          </p:cNvSpPr>
          <p:nvPr/>
        </p:nvSpPr>
        <p:spPr bwMode="auto">
          <a:xfrm>
            <a:off x="4800600" y="2047875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70050 Pills / Tablets</a:t>
            </a:r>
          </a:p>
        </p:txBody>
      </p:sp>
      <p:sp>
        <p:nvSpPr>
          <p:cNvPr id="139273" name="Rectangle 9"/>
          <p:cNvSpPr>
            <a:spLocks noChangeArrowheads="1"/>
          </p:cNvSpPr>
          <p:nvPr/>
        </p:nvSpPr>
        <p:spPr bwMode="auto">
          <a:xfrm>
            <a:off x="7162800" y="2224088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80061 Compressible Sugar</a:t>
            </a:r>
            <a:endParaRPr lang="en-US" sz="1100" b="1"/>
          </a:p>
        </p:txBody>
      </p:sp>
      <p:sp>
        <p:nvSpPr>
          <p:cNvPr id="139274" name="Text Box 10"/>
          <p:cNvSpPr txBox="1">
            <a:spLocks noChangeArrowheads="1"/>
          </p:cNvSpPr>
          <p:nvPr/>
        </p:nvSpPr>
        <p:spPr bwMode="auto">
          <a:xfrm>
            <a:off x="4724400" y="457200"/>
            <a:ext cx="4343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2000" b="1" dirty="0">
                <a:solidFill>
                  <a:srgbClr val="5A87C6"/>
                </a:solidFill>
              </a:rPr>
              <a:t>Site xx-500: Pharmaceutical</a:t>
            </a:r>
          </a:p>
        </p:txBody>
      </p:sp>
      <p:sp>
        <p:nvSpPr>
          <p:cNvPr id="139275" name="Rectangle 11"/>
          <p:cNvSpPr>
            <a:spLocks noChangeArrowheads="1"/>
          </p:cNvSpPr>
          <p:nvPr/>
        </p:nvSpPr>
        <p:spPr bwMode="auto">
          <a:xfrm>
            <a:off x="7162800" y="2773363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80062 Dextrose</a:t>
            </a:r>
            <a:endParaRPr lang="en-US" sz="1100" b="1"/>
          </a:p>
        </p:txBody>
      </p:sp>
      <p:sp>
        <p:nvSpPr>
          <p:cNvPr id="139276" name="Rectangle 12"/>
          <p:cNvSpPr>
            <a:spLocks noChangeArrowheads="1"/>
          </p:cNvSpPr>
          <p:nvPr/>
        </p:nvSpPr>
        <p:spPr bwMode="auto">
          <a:xfrm>
            <a:off x="7162800" y="332105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80063 Flavor</a:t>
            </a:r>
            <a:endParaRPr lang="en-US" sz="1100" b="1"/>
          </a:p>
        </p:txBody>
      </p:sp>
      <p:sp>
        <p:nvSpPr>
          <p:cNvPr id="139277" name="Rectangle 13"/>
          <p:cNvSpPr>
            <a:spLocks noChangeArrowheads="1"/>
          </p:cNvSpPr>
          <p:nvPr/>
        </p:nvSpPr>
        <p:spPr bwMode="auto">
          <a:xfrm>
            <a:off x="7162800" y="3870325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80064 Magnesium Stearate</a:t>
            </a:r>
            <a:endParaRPr lang="en-US" sz="1100" b="1"/>
          </a:p>
        </p:txBody>
      </p:sp>
      <p:sp>
        <p:nvSpPr>
          <p:cNvPr id="139278" name="Rectangle 14"/>
          <p:cNvSpPr>
            <a:spLocks noChangeArrowheads="1"/>
          </p:cNvSpPr>
          <p:nvPr/>
        </p:nvSpPr>
        <p:spPr bwMode="auto">
          <a:xfrm>
            <a:off x="7162800" y="44196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80065 Maltodextrin</a:t>
            </a:r>
            <a:endParaRPr lang="en-US" sz="1100" b="1"/>
          </a:p>
        </p:txBody>
      </p:sp>
      <p:sp>
        <p:nvSpPr>
          <p:cNvPr id="139279" name="Rectangle 15"/>
          <p:cNvSpPr>
            <a:spLocks noChangeArrowheads="1"/>
          </p:cNvSpPr>
          <p:nvPr/>
        </p:nvSpPr>
        <p:spPr bwMode="auto">
          <a:xfrm>
            <a:off x="228600" y="5029200"/>
            <a:ext cx="5486400" cy="838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Clean 5000L Mix / Blend         Heat/Cure	Distillation    Separation   Stamp     Quality</a:t>
            </a:r>
          </a:p>
          <a:p>
            <a:pPr algn="l"/>
            <a:r>
              <a:rPr lang="en-US" sz="1100"/>
              <a:t>Reactor         Ingredients	 	                     Crystallize    Tablets    Test</a:t>
            </a:r>
          </a:p>
          <a:p>
            <a:pPr algn="l"/>
            <a:endParaRPr lang="en-US" sz="1100"/>
          </a:p>
          <a:p>
            <a:pPr algn="l"/>
            <a:endParaRPr lang="en-US" sz="1100"/>
          </a:p>
          <a:p>
            <a:pPr algn="l"/>
            <a:endParaRPr lang="en-US" sz="1100" b="1"/>
          </a:p>
        </p:txBody>
      </p:sp>
      <p:sp>
        <p:nvSpPr>
          <p:cNvPr id="139280" name="AutoShape 16"/>
          <p:cNvSpPr>
            <a:spLocks noChangeArrowheads="1"/>
          </p:cNvSpPr>
          <p:nvPr/>
        </p:nvSpPr>
        <p:spPr bwMode="auto">
          <a:xfrm rot="10800000">
            <a:off x="381000" y="5486400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9281" name="AutoShape 17"/>
          <p:cNvSpPr>
            <a:spLocks noChangeArrowheads="1"/>
          </p:cNvSpPr>
          <p:nvPr/>
        </p:nvSpPr>
        <p:spPr bwMode="auto">
          <a:xfrm rot="10800000">
            <a:off x="3962400" y="5486400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9282" name="AutoShape 18"/>
          <p:cNvSpPr>
            <a:spLocks noChangeArrowheads="1"/>
          </p:cNvSpPr>
          <p:nvPr/>
        </p:nvSpPr>
        <p:spPr bwMode="auto">
          <a:xfrm rot="10800000">
            <a:off x="2362200" y="5486400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9283" name="AutoShape 19"/>
          <p:cNvSpPr>
            <a:spLocks noChangeArrowheads="1"/>
          </p:cNvSpPr>
          <p:nvPr/>
        </p:nvSpPr>
        <p:spPr bwMode="auto">
          <a:xfrm rot="10800000">
            <a:off x="3200400" y="5486400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9284" name="AutoShape 20"/>
          <p:cNvSpPr>
            <a:spLocks noChangeArrowheads="1"/>
          </p:cNvSpPr>
          <p:nvPr/>
        </p:nvSpPr>
        <p:spPr bwMode="auto">
          <a:xfrm rot="10800000">
            <a:off x="1447800" y="5486400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9285" name="AutoShape 21"/>
          <p:cNvSpPr>
            <a:spLocks noChangeArrowheads="1"/>
          </p:cNvSpPr>
          <p:nvPr/>
        </p:nvSpPr>
        <p:spPr bwMode="auto">
          <a:xfrm rot="10800000">
            <a:off x="6172200" y="5638800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9286" name="Line 22"/>
          <p:cNvSpPr>
            <a:spLocks noChangeShapeType="1"/>
          </p:cNvSpPr>
          <p:nvPr/>
        </p:nvSpPr>
        <p:spPr bwMode="auto">
          <a:xfrm>
            <a:off x="5715000" y="5257800"/>
            <a:ext cx="2286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9287" name="Rectangle 23"/>
          <p:cNvSpPr>
            <a:spLocks noChangeArrowheads="1"/>
          </p:cNvSpPr>
          <p:nvPr/>
        </p:nvSpPr>
        <p:spPr bwMode="auto">
          <a:xfrm>
            <a:off x="2743200" y="31242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90018 Bottle, 100 tab size</a:t>
            </a:r>
            <a:endParaRPr lang="en-US" sz="1100" b="1"/>
          </a:p>
        </p:txBody>
      </p:sp>
      <p:sp>
        <p:nvSpPr>
          <p:cNvPr id="139288" name="Rectangle 24"/>
          <p:cNvSpPr>
            <a:spLocks noChangeArrowheads="1"/>
          </p:cNvSpPr>
          <p:nvPr/>
        </p:nvSpPr>
        <p:spPr bwMode="auto">
          <a:xfrm>
            <a:off x="2743200" y="2286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90073 Box, </a:t>
            </a:r>
          </a:p>
          <a:p>
            <a:pPr algn="l"/>
            <a:r>
              <a:rPr lang="en-US" sz="1100"/>
              <a:t>2 blister pack size</a:t>
            </a:r>
            <a:endParaRPr lang="en-US" sz="1100" b="1"/>
          </a:p>
        </p:txBody>
      </p:sp>
      <p:sp>
        <p:nvSpPr>
          <p:cNvPr id="139289" name="Rectangle 25"/>
          <p:cNvSpPr>
            <a:spLocks noChangeArrowheads="1"/>
          </p:cNvSpPr>
          <p:nvPr/>
        </p:nvSpPr>
        <p:spPr bwMode="auto">
          <a:xfrm>
            <a:off x="2743200" y="9144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90030 Blister Pack, </a:t>
            </a:r>
          </a:p>
          <a:p>
            <a:pPr algn="l"/>
            <a:r>
              <a:rPr lang="en-US" sz="1100"/>
              <a:t>6 tablet</a:t>
            </a:r>
          </a:p>
        </p:txBody>
      </p:sp>
      <p:sp>
        <p:nvSpPr>
          <p:cNvPr id="139290" name="Rectangle 26"/>
          <p:cNvSpPr>
            <a:spLocks noChangeArrowheads="1"/>
          </p:cNvSpPr>
          <p:nvPr/>
        </p:nvSpPr>
        <p:spPr bwMode="auto">
          <a:xfrm>
            <a:off x="2743200" y="18288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90017 Bottle, 50 tab size</a:t>
            </a:r>
            <a:endParaRPr lang="en-US" sz="1100" b="1"/>
          </a:p>
        </p:txBody>
      </p:sp>
      <p:sp>
        <p:nvSpPr>
          <p:cNvPr id="139291" name="Line 27"/>
          <p:cNvSpPr>
            <a:spLocks noChangeShapeType="1"/>
          </p:cNvSpPr>
          <p:nvPr/>
        </p:nvSpPr>
        <p:spPr bwMode="auto">
          <a:xfrm>
            <a:off x="6553200" y="22860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9292" name="Rectangle 28"/>
          <p:cNvSpPr>
            <a:spLocks noChangeArrowheads="1"/>
          </p:cNvSpPr>
          <p:nvPr/>
        </p:nvSpPr>
        <p:spPr bwMode="auto">
          <a:xfrm>
            <a:off x="152400" y="1676400"/>
            <a:ext cx="2438400" cy="838200"/>
          </a:xfrm>
          <a:prstGeom prst="rect">
            <a:avLst/>
          </a:prstGeom>
          <a:solidFill>
            <a:srgbClr val="DCEFF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lnSpc>
                <a:spcPct val="90000"/>
              </a:lnSpc>
            </a:pPr>
            <a:r>
              <a:rPr lang="en-US" sz="1200" b="1">
                <a:solidFill>
                  <a:srgbClr val="5A87C6"/>
                </a:solidFill>
              </a:rPr>
              <a:t>Item 05002</a:t>
            </a:r>
            <a:br>
              <a:rPr lang="en-US" sz="1200" b="1">
                <a:solidFill>
                  <a:srgbClr val="5A87C6"/>
                </a:solidFill>
              </a:rPr>
            </a:br>
            <a:r>
              <a:rPr lang="en-US" sz="1200" b="1">
                <a:solidFill>
                  <a:srgbClr val="5A87C6"/>
                </a:solidFill>
              </a:rPr>
              <a:t>Pills</a:t>
            </a:r>
            <a:br>
              <a:rPr lang="en-US" sz="1200" b="1">
                <a:solidFill>
                  <a:srgbClr val="5A87C6"/>
                </a:solidFill>
              </a:rPr>
            </a:br>
            <a:r>
              <a:rPr lang="en-US" sz="900" b="1">
                <a:solidFill>
                  <a:srgbClr val="5A87C6"/>
                </a:solidFill>
              </a:rPr>
              <a:t>(Bottle, 50 tabs)</a:t>
            </a:r>
          </a:p>
        </p:txBody>
      </p:sp>
      <p:sp>
        <p:nvSpPr>
          <p:cNvPr id="139293" name="Rectangle 29"/>
          <p:cNvSpPr>
            <a:spLocks noChangeArrowheads="1"/>
          </p:cNvSpPr>
          <p:nvPr/>
        </p:nvSpPr>
        <p:spPr bwMode="auto">
          <a:xfrm>
            <a:off x="152400" y="2743200"/>
            <a:ext cx="2438400" cy="838200"/>
          </a:xfrm>
          <a:prstGeom prst="rect">
            <a:avLst/>
          </a:prstGeom>
          <a:solidFill>
            <a:srgbClr val="DCEFF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lnSpc>
                <a:spcPct val="90000"/>
              </a:lnSpc>
            </a:pPr>
            <a:r>
              <a:rPr lang="en-US" sz="1200" b="1">
                <a:solidFill>
                  <a:srgbClr val="5A87C6"/>
                </a:solidFill>
              </a:rPr>
              <a:t>Item 05003</a:t>
            </a:r>
            <a:br>
              <a:rPr lang="en-US" sz="1200" b="1">
                <a:solidFill>
                  <a:srgbClr val="5A87C6"/>
                </a:solidFill>
              </a:rPr>
            </a:br>
            <a:r>
              <a:rPr lang="en-US" sz="1200" b="1">
                <a:solidFill>
                  <a:srgbClr val="5A87C6"/>
                </a:solidFill>
              </a:rPr>
              <a:t>Pills</a:t>
            </a:r>
            <a:br>
              <a:rPr lang="en-US" sz="1200" b="1">
                <a:solidFill>
                  <a:srgbClr val="5A87C6"/>
                </a:solidFill>
              </a:rPr>
            </a:br>
            <a:r>
              <a:rPr lang="en-US" sz="900" b="1">
                <a:solidFill>
                  <a:srgbClr val="5A87C6"/>
                </a:solidFill>
              </a:rPr>
              <a:t>(Bottle, 100 tabs)</a:t>
            </a:r>
          </a:p>
        </p:txBody>
      </p:sp>
      <p:sp>
        <p:nvSpPr>
          <p:cNvPr id="139294" name="Line 30"/>
          <p:cNvSpPr>
            <a:spLocks noChangeShapeType="1"/>
          </p:cNvSpPr>
          <p:nvPr/>
        </p:nvSpPr>
        <p:spPr bwMode="auto">
          <a:xfrm>
            <a:off x="2590800" y="5334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9295" name="Line 31"/>
          <p:cNvSpPr>
            <a:spLocks noChangeShapeType="1"/>
          </p:cNvSpPr>
          <p:nvPr/>
        </p:nvSpPr>
        <p:spPr bwMode="auto">
          <a:xfrm>
            <a:off x="2667000" y="533400"/>
            <a:ext cx="0" cy="114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9296" name="Line 32"/>
          <p:cNvSpPr>
            <a:spLocks noChangeShapeType="1"/>
          </p:cNvSpPr>
          <p:nvPr/>
        </p:nvSpPr>
        <p:spPr bwMode="auto">
          <a:xfrm>
            <a:off x="2667000" y="1143000"/>
            <a:ext cx="76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9297" name="Line 33"/>
          <p:cNvSpPr>
            <a:spLocks noChangeShapeType="1"/>
          </p:cNvSpPr>
          <p:nvPr/>
        </p:nvSpPr>
        <p:spPr bwMode="auto">
          <a:xfrm>
            <a:off x="2667000" y="1676400"/>
            <a:ext cx="2057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9298" name="Line 34"/>
          <p:cNvSpPr>
            <a:spLocks noChangeShapeType="1"/>
          </p:cNvSpPr>
          <p:nvPr/>
        </p:nvSpPr>
        <p:spPr bwMode="auto">
          <a:xfrm>
            <a:off x="2590800" y="20574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9299" name="Line 35"/>
          <p:cNvSpPr>
            <a:spLocks noChangeShapeType="1"/>
          </p:cNvSpPr>
          <p:nvPr/>
        </p:nvSpPr>
        <p:spPr bwMode="auto">
          <a:xfrm>
            <a:off x="2667000" y="20574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9300" name="Line 36"/>
          <p:cNvSpPr>
            <a:spLocks noChangeShapeType="1"/>
          </p:cNvSpPr>
          <p:nvPr/>
        </p:nvSpPr>
        <p:spPr bwMode="auto">
          <a:xfrm flipV="1">
            <a:off x="2667000" y="2362200"/>
            <a:ext cx="2133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9301" name="Line 37"/>
          <p:cNvSpPr>
            <a:spLocks noChangeShapeType="1"/>
          </p:cNvSpPr>
          <p:nvPr/>
        </p:nvSpPr>
        <p:spPr bwMode="auto">
          <a:xfrm>
            <a:off x="2590800" y="33528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9302" name="Line 38"/>
          <p:cNvSpPr>
            <a:spLocks noChangeShapeType="1"/>
          </p:cNvSpPr>
          <p:nvPr/>
        </p:nvSpPr>
        <p:spPr bwMode="auto">
          <a:xfrm flipV="1">
            <a:off x="2667000" y="2514600"/>
            <a:ext cx="20574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9303" name="Line 39"/>
          <p:cNvSpPr>
            <a:spLocks noChangeShapeType="1"/>
          </p:cNvSpPr>
          <p:nvPr/>
        </p:nvSpPr>
        <p:spPr bwMode="auto">
          <a:xfrm>
            <a:off x="2667000" y="2819400"/>
            <a:ext cx="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9304" name="AutoShape 40"/>
          <p:cNvSpPr>
            <a:spLocks noChangeArrowheads="1"/>
          </p:cNvSpPr>
          <p:nvPr/>
        </p:nvSpPr>
        <p:spPr bwMode="auto">
          <a:xfrm rot="10800000">
            <a:off x="4572000" y="5486400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9305" name="AutoShape 41"/>
          <p:cNvSpPr>
            <a:spLocks noChangeArrowheads="1"/>
          </p:cNvSpPr>
          <p:nvPr/>
        </p:nvSpPr>
        <p:spPr bwMode="auto">
          <a:xfrm rot="10800000">
            <a:off x="5181600" y="5486400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9306" name="Rectangle 42"/>
          <p:cNvSpPr>
            <a:spLocks noChangeArrowheads="1"/>
          </p:cNvSpPr>
          <p:nvPr/>
        </p:nvSpPr>
        <p:spPr bwMode="auto">
          <a:xfrm>
            <a:off x="5943600" y="4191000"/>
            <a:ext cx="8382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Fill</a:t>
            </a:r>
            <a:br>
              <a:rPr lang="en-US" sz="1100"/>
            </a:br>
            <a:r>
              <a:rPr lang="en-US" sz="1100"/>
              <a:t>(1000/hour)</a:t>
            </a:r>
          </a:p>
          <a:p>
            <a:pPr algn="l"/>
            <a:endParaRPr lang="en-US" sz="1100"/>
          </a:p>
          <a:p>
            <a:pPr algn="l"/>
            <a:endParaRPr lang="en-US" sz="1100"/>
          </a:p>
          <a:p>
            <a:pPr algn="l"/>
            <a:endParaRPr lang="en-US" sz="1100" b="1"/>
          </a:p>
        </p:txBody>
      </p:sp>
      <p:sp>
        <p:nvSpPr>
          <p:cNvPr id="139307" name="AutoShape 43"/>
          <p:cNvSpPr>
            <a:spLocks noChangeArrowheads="1"/>
          </p:cNvSpPr>
          <p:nvPr/>
        </p:nvSpPr>
        <p:spPr bwMode="auto">
          <a:xfrm rot="10800000">
            <a:off x="6172200" y="4648200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9308" name="Line 44"/>
          <p:cNvSpPr>
            <a:spLocks noChangeShapeType="1"/>
          </p:cNvSpPr>
          <p:nvPr/>
        </p:nvSpPr>
        <p:spPr bwMode="auto">
          <a:xfrm flipV="1">
            <a:off x="5715000" y="4648200"/>
            <a:ext cx="22860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9309" name="Rectangle 45"/>
          <p:cNvSpPr>
            <a:spLocks noChangeArrowheads="1"/>
          </p:cNvSpPr>
          <p:nvPr/>
        </p:nvSpPr>
        <p:spPr bwMode="auto">
          <a:xfrm>
            <a:off x="7162800" y="49530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80066 Sorbitol</a:t>
            </a:r>
            <a:endParaRPr lang="en-US" sz="11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QMI Company Structure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QMI-030</a:t>
            </a:r>
          </a:p>
        </p:txBody>
      </p:sp>
      <p:graphicFrame>
        <p:nvGraphicFramePr>
          <p:cNvPr id="105476" name="Organization Chart 4"/>
          <p:cNvGraphicFramePr>
            <a:graphicFrameLocks/>
          </p:cNvGraphicFramePr>
          <p:nvPr>
            <p:ph type="dgm" idx="4294967295"/>
          </p:nvPr>
        </p:nvGraphicFramePr>
        <p:xfrm>
          <a:off x="482600" y="914400"/>
          <a:ext cx="8153400" cy="5053012"/>
        </p:xfrm>
        <a:graphic>
          <a:graphicData uri="http://schemas.openxmlformats.org/drawingml/2006/compatibility">
            <com:legacyDrawing xmlns:com="http://schemas.openxmlformats.org/drawingml/2006/compatibility" spid="_x0000_s105476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QMI Financial Company Structure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QMI-040</a:t>
            </a:r>
          </a:p>
        </p:txBody>
      </p:sp>
      <p:graphicFrame>
        <p:nvGraphicFramePr>
          <p:cNvPr id="107524" name="Organization Chart 4"/>
          <p:cNvGraphicFramePr>
            <a:graphicFrameLocks/>
          </p:cNvGraphicFramePr>
          <p:nvPr>
            <p:ph type="dgm" idx="4294967295"/>
          </p:nvPr>
        </p:nvGraphicFramePr>
        <p:xfrm>
          <a:off x="482600" y="990600"/>
          <a:ext cx="8153400" cy="5053012"/>
        </p:xfrm>
        <a:graphic>
          <a:graphicData uri="http://schemas.openxmlformats.org/drawingml/2006/compatibility">
            <com:legacyDrawing xmlns:com="http://schemas.openxmlformats.org/drawingml/2006/compatibility" spid="_x0000_s107524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2" name="Rectangle 4"/>
          <p:cNvSpPr>
            <a:spLocks noGrp="1" noChangeArrowheads="1"/>
          </p:cNvSpPr>
          <p:nvPr>
            <p:ph idx="1"/>
          </p:nvPr>
        </p:nvSpPr>
        <p:spPr>
          <a:noFill/>
          <a:ln/>
        </p:spPr>
        <p:txBody>
          <a:bodyPr/>
          <a:lstStyle/>
          <a:p>
            <a:r>
              <a:rPr lang="en-US"/>
              <a:t>The non consolidation Entities for all domains will hold the same data (except where localizations are needed)</a:t>
            </a:r>
          </a:p>
          <a:p>
            <a:pPr lvl="1"/>
            <a:r>
              <a:rPr lang="en-US"/>
              <a:t>This will allow for all demo scripts to be executed in all domain/entities regardless of the country that is being represented.</a:t>
            </a:r>
          </a:p>
          <a:p>
            <a:pPr lvl="1"/>
            <a:r>
              <a:rPr lang="en-US"/>
              <a:t>There will be a set of items that represent each vertical market.  These items will either follow a discrete or process manufacturing flow.</a:t>
            </a:r>
          </a:p>
        </p:txBody>
      </p:sp>
      <p:sp>
        <p:nvSpPr>
          <p:cNvPr id="1095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QMI - Entities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QMI-050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6" name="Rectangle 4"/>
          <p:cNvSpPr>
            <a:spLocks noGrp="1" noChangeArrowheads="1"/>
          </p:cNvSpPr>
          <p:nvPr>
            <p:ph idx="1"/>
          </p:nvPr>
        </p:nvSpPr>
        <p:spPr>
          <a:noFill/>
          <a:ln/>
        </p:spPr>
        <p:txBody>
          <a:bodyPr/>
          <a:lstStyle/>
          <a:p>
            <a:r>
              <a:rPr lang="en-US"/>
              <a:t>Each Entity will have the following sites.</a:t>
            </a:r>
          </a:p>
          <a:p>
            <a:r>
              <a:rPr lang="en-US"/>
              <a:t>“10” represents the USA Domain, each Domain has a different numerical prefix.</a:t>
            </a:r>
          </a:p>
          <a:p>
            <a:pPr>
              <a:buFont typeface="Webdings" pitchFamily="18" charset="2"/>
              <a:buNone/>
            </a:pPr>
            <a:endParaRPr lang="en-US"/>
          </a:p>
          <a:p>
            <a:pPr lvl="1"/>
            <a:r>
              <a:rPr lang="en-US"/>
              <a:t>10-100 		Ultrasound Equipment  </a:t>
            </a:r>
          </a:p>
          <a:p>
            <a:pPr lvl="1"/>
            <a:r>
              <a:rPr lang="en-US"/>
              <a:t>10-200		Automotive Parts</a:t>
            </a:r>
          </a:p>
          <a:p>
            <a:pPr lvl="1"/>
            <a:r>
              <a:rPr lang="en-US"/>
              <a:t>10-300		Process / CPG</a:t>
            </a:r>
          </a:p>
          <a:p>
            <a:pPr lvl="1"/>
            <a:r>
              <a:rPr lang="en-US"/>
              <a:t>10-301 to 3	Distribution Centers</a:t>
            </a:r>
          </a:p>
          <a:p>
            <a:pPr lvl="1"/>
            <a:r>
              <a:rPr lang="en-US"/>
              <a:t>10-400		Food Manufacturer</a:t>
            </a:r>
          </a:p>
          <a:p>
            <a:pPr lvl="1"/>
            <a:r>
              <a:rPr lang="en-US"/>
              <a:t>10-500		Pharmaceutical </a:t>
            </a:r>
          </a:p>
        </p:txBody>
      </p:sp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QMI – Manufacturing Sites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QMI-060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ebdings" pitchFamily="18" charset="2"/>
              <a:buNone/>
            </a:pPr>
            <a:r>
              <a:rPr lang="en-US" sz="2000"/>
              <a:t>Site 10-100</a:t>
            </a:r>
          </a:p>
          <a:p>
            <a:pPr lvl="1"/>
            <a:r>
              <a:rPr lang="en-US" sz="1800"/>
              <a:t>Medical Ultrasound</a:t>
            </a:r>
          </a:p>
          <a:p>
            <a:pPr lvl="1"/>
            <a:r>
              <a:rPr lang="en-US" sz="1800"/>
              <a:t>Implantable Ultrasound</a:t>
            </a:r>
          </a:p>
          <a:p>
            <a:pPr lvl="1"/>
            <a:r>
              <a:rPr lang="en-US" sz="1800"/>
              <a:t>Industrial Ultrasound</a:t>
            </a:r>
          </a:p>
          <a:p>
            <a:pPr lvl="1"/>
            <a:r>
              <a:rPr lang="en-US" sz="1800"/>
              <a:t>Consumer Ultrasound </a:t>
            </a:r>
          </a:p>
          <a:p>
            <a:pPr>
              <a:buFont typeface="Webdings" pitchFamily="18" charset="2"/>
              <a:buNone/>
            </a:pPr>
            <a:r>
              <a:rPr lang="en-US" sz="2000"/>
              <a:t>Site 10-200</a:t>
            </a:r>
          </a:p>
          <a:p>
            <a:pPr lvl="1"/>
            <a:r>
              <a:rPr lang="en-US" sz="1800"/>
              <a:t>Connectors, used to make Ultrasound equipment (DRP)</a:t>
            </a:r>
          </a:p>
          <a:p>
            <a:pPr>
              <a:buFont typeface="Webdings" pitchFamily="18" charset="2"/>
              <a:buNone/>
            </a:pPr>
            <a:r>
              <a:rPr lang="en-US" sz="2000"/>
              <a:t>Site 10-300</a:t>
            </a:r>
          </a:p>
          <a:p>
            <a:pPr lvl="1"/>
            <a:r>
              <a:rPr lang="en-US" sz="1800"/>
              <a:t>Lubricant &amp; Anesthetic Gel, sold with Medical &amp; Implantable Ultrasounds (DRP/EMT)</a:t>
            </a:r>
          </a:p>
          <a:p>
            <a:pPr lvl="1"/>
            <a:r>
              <a:rPr lang="en-US" sz="1800"/>
              <a:t>Disinfectant, sold by site 10-100 (EMT) and to major retailers (CPG)</a:t>
            </a:r>
          </a:p>
        </p:txBody>
      </p:sp>
      <p:sp>
        <p:nvSpPr>
          <p:cNvPr id="1249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/>
              <a:t>3 Main Sites - Interrelated Products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QMI-070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Grp="1" noChangeArrowheads="1"/>
          </p:cNvSpPr>
          <p:nvPr>
            <p:ph type="title"/>
          </p:nvPr>
        </p:nvSpPr>
        <p:spPr>
          <a:xfrm>
            <a:off x="303213" y="152400"/>
            <a:ext cx="2414587" cy="528638"/>
          </a:xfrm>
          <a:solidFill>
            <a:srgbClr val="DCEFF0"/>
          </a:solidFill>
          <a:ln>
            <a:solidFill>
              <a:schemeClr val="tx1"/>
            </a:solidFill>
          </a:ln>
        </p:spPr>
        <p:txBody>
          <a:bodyPr/>
          <a:lstStyle/>
          <a:p>
            <a:r>
              <a:rPr lang="en-US" sz="1200">
                <a:latin typeface="+mj-lt"/>
              </a:rPr>
              <a:t>Item 01010 </a:t>
            </a:r>
            <a:br>
              <a:rPr lang="en-US" sz="1200">
                <a:latin typeface="+mj-lt"/>
              </a:rPr>
            </a:br>
            <a:r>
              <a:rPr lang="en-US" sz="1200">
                <a:latin typeface="+mj-lt"/>
              </a:rPr>
              <a:t>Medical Ultrasound</a:t>
            </a:r>
          </a:p>
        </p:txBody>
      </p:sp>
      <p:sp>
        <p:nvSpPr>
          <p:cNvPr id="39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QMI-080</a:t>
            </a:r>
          </a:p>
        </p:txBody>
      </p:sp>
      <p:sp>
        <p:nvSpPr>
          <p:cNvPr id="126979" name="Rectangle 3"/>
          <p:cNvSpPr>
            <a:spLocks noChangeArrowheads="1"/>
          </p:cNvSpPr>
          <p:nvPr/>
        </p:nvSpPr>
        <p:spPr bwMode="auto">
          <a:xfrm>
            <a:off x="1295400" y="90805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60001 Durable Plastic </a:t>
            </a:r>
          </a:p>
          <a:p>
            <a:pPr algn="l"/>
            <a:r>
              <a:rPr lang="en-US" sz="1100">
                <a:latin typeface="+mj-lt"/>
              </a:rPr>
              <a:t>Housing</a:t>
            </a:r>
            <a:endParaRPr lang="en-US" sz="1100" b="1">
              <a:latin typeface="+mj-lt"/>
            </a:endParaRPr>
          </a:p>
        </p:txBody>
      </p:sp>
      <p:sp>
        <p:nvSpPr>
          <p:cNvPr id="126980" name="Rectangle 4"/>
          <p:cNvSpPr>
            <a:spLocks noChangeArrowheads="1"/>
          </p:cNvSpPr>
          <p:nvPr/>
        </p:nvSpPr>
        <p:spPr bwMode="auto">
          <a:xfrm>
            <a:off x="1295400" y="1484313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60002Display / Readout</a:t>
            </a:r>
            <a:endParaRPr lang="en-US" sz="1100" b="1">
              <a:latin typeface="+mj-lt"/>
            </a:endParaRPr>
          </a:p>
        </p:txBody>
      </p:sp>
      <p:sp>
        <p:nvSpPr>
          <p:cNvPr id="126981" name="Rectangle 5"/>
          <p:cNvSpPr>
            <a:spLocks noChangeArrowheads="1"/>
          </p:cNvSpPr>
          <p:nvPr/>
        </p:nvSpPr>
        <p:spPr bwMode="auto">
          <a:xfrm>
            <a:off x="1295400" y="2060575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60003Keyboard </a:t>
            </a:r>
          </a:p>
          <a:p>
            <a:pPr algn="l"/>
            <a:r>
              <a:rPr lang="en-US" sz="1100">
                <a:latin typeface="+mj-lt"/>
              </a:rPr>
              <a:t>CONSIGNED</a:t>
            </a:r>
            <a:endParaRPr lang="en-US" sz="1100" b="1">
              <a:latin typeface="+mj-lt"/>
            </a:endParaRPr>
          </a:p>
        </p:txBody>
      </p:sp>
      <p:sp>
        <p:nvSpPr>
          <p:cNvPr id="126982" name="Rectangle 6"/>
          <p:cNvSpPr>
            <a:spLocks noChangeArrowheads="1"/>
          </p:cNvSpPr>
          <p:nvPr/>
        </p:nvSpPr>
        <p:spPr bwMode="auto">
          <a:xfrm>
            <a:off x="1295400" y="2638425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60050 Base Unit /CPU</a:t>
            </a:r>
          </a:p>
          <a:p>
            <a:pPr algn="l"/>
            <a:r>
              <a:rPr lang="en-US" sz="1100">
                <a:latin typeface="+mj-lt"/>
              </a:rPr>
              <a:t>Purchased (SV)</a:t>
            </a:r>
            <a:endParaRPr lang="en-US" sz="1100" b="1">
              <a:latin typeface="+mj-lt"/>
            </a:endParaRPr>
          </a:p>
        </p:txBody>
      </p:sp>
      <p:sp>
        <p:nvSpPr>
          <p:cNvPr id="126983" name="Rectangle 7"/>
          <p:cNvSpPr>
            <a:spLocks noChangeArrowheads="1"/>
          </p:cNvSpPr>
          <p:nvPr/>
        </p:nvSpPr>
        <p:spPr bwMode="auto">
          <a:xfrm>
            <a:off x="1295400" y="525145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60007 Moveable Cart</a:t>
            </a:r>
            <a:endParaRPr lang="en-US" sz="1100" b="1">
              <a:latin typeface="+mj-lt"/>
            </a:endParaRPr>
          </a:p>
        </p:txBody>
      </p:sp>
      <p:sp>
        <p:nvSpPr>
          <p:cNvPr id="126984" name="Rectangle 8"/>
          <p:cNvSpPr>
            <a:spLocks noChangeArrowheads="1"/>
          </p:cNvSpPr>
          <p:nvPr/>
        </p:nvSpPr>
        <p:spPr bwMode="auto">
          <a:xfrm>
            <a:off x="1295400" y="3214688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50001 10MHz Probe Assy</a:t>
            </a:r>
            <a:br>
              <a:rPr lang="en-US" sz="1100">
                <a:latin typeface="+mj-lt"/>
              </a:rPr>
            </a:br>
            <a:r>
              <a:rPr lang="en-US" sz="1100">
                <a:latin typeface="+mj-lt"/>
              </a:rPr>
              <a:t>Mfg, (WIP Lot Trace)</a:t>
            </a:r>
            <a:endParaRPr lang="en-US" sz="1100" b="1">
              <a:latin typeface="+mj-lt"/>
            </a:endParaRPr>
          </a:p>
        </p:txBody>
      </p:sp>
      <p:sp>
        <p:nvSpPr>
          <p:cNvPr id="126985" name="Rectangle 9"/>
          <p:cNvSpPr>
            <a:spLocks noChangeArrowheads="1"/>
          </p:cNvSpPr>
          <p:nvPr/>
        </p:nvSpPr>
        <p:spPr bwMode="auto">
          <a:xfrm>
            <a:off x="1295400" y="46736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60006 Monitor Cable</a:t>
            </a:r>
          </a:p>
        </p:txBody>
      </p:sp>
      <p:sp>
        <p:nvSpPr>
          <p:cNvPr id="126986" name="Rectangle 10"/>
          <p:cNvSpPr>
            <a:spLocks noChangeArrowheads="1"/>
          </p:cNvSpPr>
          <p:nvPr/>
        </p:nvSpPr>
        <p:spPr bwMode="auto">
          <a:xfrm>
            <a:off x="1295400" y="410845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60005 Battery</a:t>
            </a:r>
            <a:endParaRPr lang="en-US" sz="1100" b="1">
              <a:latin typeface="+mj-lt"/>
            </a:endParaRPr>
          </a:p>
        </p:txBody>
      </p:sp>
      <p:sp>
        <p:nvSpPr>
          <p:cNvPr id="126987" name="Rectangle 11"/>
          <p:cNvSpPr>
            <a:spLocks noChangeArrowheads="1"/>
          </p:cNvSpPr>
          <p:nvPr/>
        </p:nvSpPr>
        <p:spPr bwMode="auto">
          <a:xfrm>
            <a:off x="1295400" y="578485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90093 Shipping Box</a:t>
            </a:r>
            <a:endParaRPr lang="en-US" sz="1100" b="1">
              <a:latin typeface="+mj-lt"/>
            </a:endParaRPr>
          </a:p>
        </p:txBody>
      </p:sp>
      <p:sp>
        <p:nvSpPr>
          <p:cNvPr id="126988" name="Rectangle 12"/>
          <p:cNvSpPr>
            <a:spLocks noChangeArrowheads="1"/>
          </p:cNvSpPr>
          <p:nvPr/>
        </p:nvSpPr>
        <p:spPr bwMode="auto">
          <a:xfrm>
            <a:off x="3276600" y="3214688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60004 </a:t>
            </a:r>
            <a:br>
              <a:rPr lang="en-US" sz="1100">
                <a:latin typeface="+mj-lt"/>
              </a:rPr>
            </a:br>
            <a:r>
              <a:rPr lang="en-US" sz="1100">
                <a:latin typeface="+mj-lt"/>
              </a:rPr>
              <a:t>Transducer, 10 mHz</a:t>
            </a:r>
            <a:endParaRPr lang="en-US" sz="1100" b="1">
              <a:latin typeface="+mj-lt"/>
            </a:endParaRPr>
          </a:p>
        </p:txBody>
      </p:sp>
      <p:sp>
        <p:nvSpPr>
          <p:cNvPr id="126989" name="Rectangle 13"/>
          <p:cNvSpPr>
            <a:spLocks noChangeArrowheads="1"/>
          </p:cNvSpPr>
          <p:nvPr/>
        </p:nvSpPr>
        <p:spPr bwMode="auto">
          <a:xfrm>
            <a:off x="3276600" y="380365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02003 Std. Connector </a:t>
            </a:r>
            <a:br>
              <a:rPr lang="en-US" sz="1100">
                <a:latin typeface="+mj-lt"/>
              </a:rPr>
            </a:br>
            <a:r>
              <a:rPr lang="en-US" sz="1100">
                <a:latin typeface="+mj-lt"/>
              </a:rPr>
              <a:t>DRP from site xx-200</a:t>
            </a:r>
            <a:endParaRPr lang="en-US" sz="1100" b="1">
              <a:latin typeface="+mj-lt"/>
            </a:endParaRPr>
          </a:p>
        </p:txBody>
      </p:sp>
      <p:sp>
        <p:nvSpPr>
          <p:cNvPr id="126990" name="Rectangle 14"/>
          <p:cNvSpPr>
            <a:spLocks noChangeArrowheads="1"/>
          </p:cNvSpPr>
          <p:nvPr/>
        </p:nvSpPr>
        <p:spPr bwMode="auto">
          <a:xfrm>
            <a:off x="5410200" y="1517650"/>
            <a:ext cx="2438400" cy="685800"/>
          </a:xfrm>
          <a:prstGeom prst="rect">
            <a:avLst/>
          </a:prstGeom>
          <a:solidFill>
            <a:srgbClr val="DCEFF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lnSpc>
                <a:spcPct val="90000"/>
              </a:lnSpc>
            </a:pPr>
            <a:r>
              <a:rPr lang="en-US" sz="1200" b="1">
                <a:solidFill>
                  <a:srgbClr val="5A87C6"/>
                </a:solidFill>
                <a:latin typeface="+mj-lt"/>
              </a:rPr>
              <a:t>Item 01011</a:t>
            </a:r>
            <a:br>
              <a:rPr lang="en-US" sz="1200" b="1">
                <a:solidFill>
                  <a:srgbClr val="5A87C6"/>
                </a:solidFill>
                <a:latin typeface="+mj-lt"/>
              </a:rPr>
            </a:br>
            <a:r>
              <a:rPr lang="en-US" sz="1200" b="1">
                <a:solidFill>
                  <a:srgbClr val="5A87C6"/>
                </a:solidFill>
                <a:latin typeface="+mj-lt"/>
              </a:rPr>
              <a:t>Supplies Kit</a:t>
            </a:r>
            <a:br>
              <a:rPr lang="en-US" sz="1200" b="1">
                <a:solidFill>
                  <a:srgbClr val="5A87C6"/>
                </a:solidFill>
                <a:latin typeface="+mj-lt"/>
              </a:rPr>
            </a:br>
            <a:r>
              <a:rPr lang="en-US" sz="700" b="1">
                <a:solidFill>
                  <a:srgbClr val="5A87C6"/>
                </a:solidFill>
                <a:latin typeface="+mj-lt"/>
              </a:rPr>
              <a:t>demonstrates Kitting</a:t>
            </a:r>
            <a:endParaRPr lang="en-US" sz="1200" b="1">
              <a:solidFill>
                <a:srgbClr val="5A87C6"/>
              </a:solidFill>
              <a:latin typeface="+mj-lt"/>
            </a:endParaRPr>
          </a:p>
        </p:txBody>
      </p:sp>
      <p:sp>
        <p:nvSpPr>
          <p:cNvPr id="126991" name="Rectangle 15"/>
          <p:cNvSpPr>
            <a:spLocks noChangeArrowheads="1"/>
          </p:cNvSpPr>
          <p:nvPr/>
        </p:nvSpPr>
        <p:spPr bwMode="auto">
          <a:xfrm>
            <a:off x="6248400" y="2541588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01012 Sterile Probe Covers</a:t>
            </a:r>
            <a:br>
              <a:rPr lang="en-US" sz="1100">
                <a:latin typeface="+mj-lt"/>
              </a:rPr>
            </a:br>
            <a:r>
              <a:rPr lang="en-US" sz="1100">
                <a:latin typeface="+mj-lt"/>
              </a:rPr>
              <a:t>Purchased</a:t>
            </a:r>
            <a:endParaRPr lang="en-US" sz="1100" b="1">
              <a:latin typeface="+mj-lt"/>
            </a:endParaRPr>
          </a:p>
        </p:txBody>
      </p:sp>
      <p:sp>
        <p:nvSpPr>
          <p:cNvPr id="126992" name="Rectangle 16"/>
          <p:cNvSpPr>
            <a:spLocks noChangeArrowheads="1"/>
          </p:cNvSpPr>
          <p:nvPr/>
        </p:nvSpPr>
        <p:spPr bwMode="auto">
          <a:xfrm>
            <a:off x="6248400" y="311785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01013 Sterile Wipes</a:t>
            </a:r>
            <a:br>
              <a:rPr lang="en-US" sz="1100">
                <a:latin typeface="+mj-lt"/>
              </a:rPr>
            </a:br>
            <a:r>
              <a:rPr lang="en-US" sz="1100">
                <a:latin typeface="+mj-lt"/>
              </a:rPr>
              <a:t>Purchased</a:t>
            </a:r>
            <a:endParaRPr lang="en-US" sz="1100" b="1">
              <a:latin typeface="+mj-lt"/>
            </a:endParaRPr>
          </a:p>
        </p:txBody>
      </p:sp>
      <p:sp>
        <p:nvSpPr>
          <p:cNvPr id="126993" name="Rectangle 17"/>
          <p:cNvSpPr>
            <a:spLocks noChangeArrowheads="1"/>
          </p:cNvSpPr>
          <p:nvPr/>
        </p:nvSpPr>
        <p:spPr bwMode="auto">
          <a:xfrm>
            <a:off x="6248400" y="3694113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03040 Lubricant 4L tub</a:t>
            </a:r>
            <a:br>
              <a:rPr lang="en-US" sz="1100">
                <a:latin typeface="+mj-lt"/>
              </a:rPr>
            </a:br>
            <a:r>
              <a:rPr lang="en-US" sz="1100">
                <a:latin typeface="+mj-lt"/>
              </a:rPr>
              <a:t>(DRP from site xx-300)</a:t>
            </a:r>
            <a:endParaRPr lang="en-US" sz="1100" b="1">
              <a:latin typeface="+mj-lt"/>
            </a:endParaRPr>
          </a:p>
        </p:txBody>
      </p:sp>
      <p:sp>
        <p:nvSpPr>
          <p:cNvPr id="126994" name="Rectangle 18"/>
          <p:cNvSpPr>
            <a:spLocks noChangeArrowheads="1"/>
          </p:cNvSpPr>
          <p:nvPr/>
        </p:nvSpPr>
        <p:spPr bwMode="auto">
          <a:xfrm>
            <a:off x="6248400" y="5556250"/>
            <a:ext cx="1752600" cy="685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03041, 03042, 03043</a:t>
            </a:r>
          </a:p>
          <a:p>
            <a:pPr algn="l"/>
            <a:r>
              <a:rPr lang="en-US" sz="1100">
                <a:latin typeface="+mj-lt"/>
              </a:rPr>
              <a:t>Anesthetic Gel - 3 sizes</a:t>
            </a:r>
          </a:p>
          <a:p>
            <a:pPr algn="l"/>
            <a:r>
              <a:rPr lang="en-US" sz="1100">
                <a:latin typeface="+mj-lt"/>
              </a:rPr>
              <a:t>(DRP from site xx-300)</a:t>
            </a:r>
          </a:p>
        </p:txBody>
      </p:sp>
      <p:sp>
        <p:nvSpPr>
          <p:cNvPr id="126995" name="Text Box 19"/>
          <p:cNvSpPr txBox="1">
            <a:spLocks noChangeArrowheads="1"/>
          </p:cNvSpPr>
          <p:nvPr/>
        </p:nvSpPr>
        <p:spPr bwMode="auto">
          <a:xfrm>
            <a:off x="5943600" y="5486400"/>
            <a:ext cx="32004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i="1"/>
              <a:t>Item not in Supplies Kit, used to demonstrate Cross-Sell, Up-Sell</a:t>
            </a:r>
          </a:p>
        </p:txBody>
      </p:sp>
      <p:sp>
        <p:nvSpPr>
          <p:cNvPr id="126996" name="Line 20"/>
          <p:cNvSpPr>
            <a:spLocks noChangeShapeType="1"/>
          </p:cNvSpPr>
          <p:nvPr/>
        </p:nvSpPr>
        <p:spPr bwMode="auto">
          <a:xfrm>
            <a:off x="5715000" y="2203450"/>
            <a:ext cx="0" cy="1752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26997" name="Line 21"/>
          <p:cNvSpPr>
            <a:spLocks noChangeShapeType="1"/>
          </p:cNvSpPr>
          <p:nvPr/>
        </p:nvSpPr>
        <p:spPr bwMode="auto">
          <a:xfrm>
            <a:off x="5715000" y="395605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26998" name="Line 22"/>
          <p:cNvSpPr>
            <a:spLocks noChangeShapeType="1"/>
          </p:cNvSpPr>
          <p:nvPr/>
        </p:nvSpPr>
        <p:spPr bwMode="auto">
          <a:xfrm>
            <a:off x="5715000" y="334645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26999" name="Line 23"/>
          <p:cNvSpPr>
            <a:spLocks noChangeShapeType="1"/>
          </p:cNvSpPr>
          <p:nvPr/>
        </p:nvSpPr>
        <p:spPr bwMode="auto">
          <a:xfrm>
            <a:off x="5715000" y="281305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27000" name="Line 24"/>
          <p:cNvSpPr>
            <a:spLocks noChangeShapeType="1"/>
          </p:cNvSpPr>
          <p:nvPr/>
        </p:nvSpPr>
        <p:spPr bwMode="auto">
          <a:xfrm>
            <a:off x="3048000" y="342265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27001" name="Line 25"/>
          <p:cNvSpPr>
            <a:spLocks noChangeShapeType="1"/>
          </p:cNvSpPr>
          <p:nvPr/>
        </p:nvSpPr>
        <p:spPr bwMode="auto">
          <a:xfrm>
            <a:off x="3200400" y="3422650"/>
            <a:ext cx="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27002" name="Line 26"/>
          <p:cNvSpPr>
            <a:spLocks noChangeShapeType="1"/>
          </p:cNvSpPr>
          <p:nvPr/>
        </p:nvSpPr>
        <p:spPr bwMode="auto">
          <a:xfrm>
            <a:off x="3200400" y="3956050"/>
            <a:ext cx="76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27003" name="Line 27"/>
          <p:cNvSpPr>
            <a:spLocks noChangeShapeType="1"/>
          </p:cNvSpPr>
          <p:nvPr/>
        </p:nvSpPr>
        <p:spPr bwMode="auto">
          <a:xfrm>
            <a:off x="3200400" y="3422650"/>
            <a:ext cx="76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27004" name="Line 28"/>
          <p:cNvSpPr>
            <a:spLocks noChangeShapeType="1"/>
          </p:cNvSpPr>
          <p:nvPr/>
        </p:nvSpPr>
        <p:spPr bwMode="auto">
          <a:xfrm>
            <a:off x="762000" y="679450"/>
            <a:ext cx="0" cy="533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27005" name="Line 29"/>
          <p:cNvSpPr>
            <a:spLocks noChangeShapeType="1"/>
          </p:cNvSpPr>
          <p:nvPr/>
        </p:nvSpPr>
        <p:spPr bwMode="auto">
          <a:xfrm>
            <a:off x="762000" y="601345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27006" name="Line 30"/>
          <p:cNvSpPr>
            <a:spLocks noChangeShapeType="1"/>
          </p:cNvSpPr>
          <p:nvPr/>
        </p:nvSpPr>
        <p:spPr bwMode="auto">
          <a:xfrm>
            <a:off x="762000" y="548005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27007" name="Line 31"/>
          <p:cNvSpPr>
            <a:spLocks noChangeShapeType="1"/>
          </p:cNvSpPr>
          <p:nvPr/>
        </p:nvSpPr>
        <p:spPr bwMode="auto">
          <a:xfrm>
            <a:off x="762000" y="487045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27008" name="Line 32"/>
          <p:cNvSpPr>
            <a:spLocks noChangeShapeType="1"/>
          </p:cNvSpPr>
          <p:nvPr/>
        </p:nvSpPr>
        <p:spPr bwMode="auto">
          <a:xfrm>
            <a:off x="762000" y="433705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27009" name="Line 33"/>
          <p:cNvSpPr>
            <a:spLocks noChangeShapeType="1"/>
          </p:cNvSpPr>
          <p:nvPr/>
        </p:nvSpPr>
        <p:spPr bwMode="auto">
          <a:xfrm>
            <a:off x="762000" y="342265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27010" name="Line 34"/>
          <p:cNvSpPr>
            <a:spLocks noChangeShapeType="1"/>
          </p:cNvSpPr>
          <p:nvPr/>
        </p:nvSpPr>
        <p:spPr bwMode="auto">
          <a:xfrm>
            <a:off x="762000" y="288925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27011" name="Line 35"/>
          <p:cNvSpPr>
            <a:spLocks noChangeShapeType="1"/>
          </p:cNvSpPr>
          <p:nvPr/>
        </p:nvSpPr>
        <p:spPr bwMode="auto">
          <a:xfrm>
            <a:off x="762000" y="227965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27012" name="Line 36"/>
          <p:cNvSpPr>
            <a:spLocks noChangeShapeType="1"/>
          </p:cNvSpPr>
          <p:nvPr/>
        </p:nvSpPr>
        <p:spPr bwMode="auto">
          <a:xfrm>
            <a:off x="762000" y="174625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27013" name="Line 37"/>
          <p:cNvSpPr>
            <a:spLocks noChangeShapeType="1"/>
          </p:cNvSpPr>
          <p:nvPr/>
        </p:nvSpPr>
        <p:spPr bwMode="auto">
          <a:xfrm>
            <a:off x="762000" y="113665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27014" name="Text Box 38"/>
          <p:cNvSpPr txBox="1">
            <a:spLocks noChangeArrowheads="1"/>
          </p:cNvSpPr>
          <p:nvPr/>
        </p:nvSpPr>
        <p:spPr bwMode="auto">
          <a:xfrm>
            <a:off x="3276600" y="511175"/>
            <a:ext cx="5334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2000" b="1">
                <a:solidFill>
                  <a:srgbClr val="5A87C6"/>
                </a:solidFill>
                <a:latin typeface="+mj-lt"/>
              </a:rPr>
              <a:t>Site xx-100: Medical Ultrasound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3" name="Rectangle 3"/>
          <p:cNvSpPr>
            <a:spLocks noGrp="1" noChangeArrowheads="1"/>
          </p:cNvSpPr>
          <p:nvPr>
            <p:ph type="title"/>
          </p:nvPr>
        </p:nvSpPr>
        <p:spPr>
          <a:xfrm>
            <a:off x="228600" y="228600"/>
            <a:ext cx="2590800" cy="685800"/>
          </a:xfrm>
          <a:solidFill>
            <a:srgbClr val="DCEFF0"/>
          </a:solidFill>
          <a:ln>
            <a:solidFill>
              <a:schemeClr val="tx1"/>
            </a:solidFill>
          </a:ln>
        </p:spPr>
        <p:txBody>
          <a:bodyPr/>
          <a:lstStyle/>
          <a:p>
            <a:r>
              <a:rPr lang="en-US" sz="1200"/>
              <a:t>Item 01020</a:t>
            </a:r>
            <a:br>
              <a:rPr lang="en-US" sz="1200"/>
            </a:br>
            <a:r>
              <a:rPr lang="en-US" sz="1200"/>
              <a:t>Implantable Ultrasound</a:t>
            </a:r>
          </a:p>
        </p:txBody>
      </p:sp>
      <p:sp>
        <p:nvSpPr>
          <p:cNvPr id="43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QMI-090</a:t>
            </a:r>
          </a:p>
        </p:txBody>
      </p:sp>
      <p:sp>
        <p:nvSpPr>
          <p:cNvPr id="128002" name="Rectangle 2"/>
          <p:cNvSpPr>
            <a:spLocks noChangeArrowheads="1"/>
          </p:cNvSpPr>
          <p:nvPr/>
        </p:nvSpPr>
        <p:spPr bwMode="auto">
          <a:xfrm>
            <a:off x="228600" y="4953000"/>
            <a:ext cx="7772400" cy="1371600"/>
          </a:xfrm>
          <a:prstGeom prst="rect">
            <a:avLst/>
          </a:prstGeom>
          <a:solidFill>
            <a:srgbClr val="D6E0D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800"/>
              <a:t>Routing:</a:t>
            </a:r>
            <a:endParaRPr lang="en-US" sz="2000"/>
          </a:p>
          <a:p>
            <a:pPr algn="l"/>
            <a:endParaRPr lang="en-US" sz="2000"/>
          </a:p>
          <a:p>
            <a:pPr algn="l"/>
            <a:endParaRPr lang="en-US" sz="2000"/>
          </a:p>
        </p:txBody>
      </p:sp>
      <p:sp>
        <p:nvSpPr>
          <p:cNvPr id="128004" name="Rectangle 4"/>
          <p:cNvSpPr>
            <a:spLocks noChangeArrowheads="1"/>
          </p:cNvSpPr>
          <p:nvPr/>
        </p:nvSpPr>
        <p:spPr bwMode="auto">
          <a:xfrm>
            <a:off x="1219200" y="10668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60009 Probe Housing</a:t>
            </a:r>
            <a:endParaRPr lang="en-US" sz="1100" b="1"/>
          </a:p>
        </p:txBody>
      </p:sp>
      <p:sp>
        <p:nvSpPr>
          <p:cNvPr id="128005" name="Rectangle 5"/>
          <p:cNvSpPr>
            <a:spLocks noChangeArrowheads="1"/>
          </p:cNvSpPr>
          <p:nvPr/>
        </p:nvSpPr>
        <p:spPr bwMode="auto">
          <a:xfrm>
            <a:off x="1219200" y="22098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60051 Microprocessor</a:t>
            </a:r>
            <a:br>
              <a:rPr lang="en-US" sz="1100"/>
            </a:br>
            <a:r>
              <a:rPr lang="en-US" sz="1100"/>
              <a:t>Purchased (SV)</a:t>
            </a:r>
            <a:endParaRPr lang="en-US" sz="1100" b="1"/>
          </a:p>
        </p:txBody>
      </p:sp>
      <p:sp>
        <p:nvSpPr>
          <p:cNvPr id="128006" name="Rectangle 6"/>
          <p:cNvSpPr>
            <a:spLocks noChangeArrowheads="1"/>
          </p:cNvSpPr>
          <p:nvPr/>
        </p:nvSpPr>
        <p:spPr bwMode="auto">
          <a:xfrm>
            <a:off x="1219200" y="33528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50010 Acoustic Transducer</a:t>
            </a:r>
            <a:br>
              <a:rPr lang="en-US" sz="1100"/>
            </a:br>
            <a:r>
              <a:rPr lang="en-US" sz="1100"/>
              <a:t>Mfg, WIP Lot Trace</a:t>
            </a:r>
            <a:endParaRPr lang="en-US" sz="1100" b="1"/>
          </a:p>
        </p:txBody>
      </p:sp>
      <p:sp>
        <p:nvSpPr>
          <p:cNvPr id="128007" name="Rectangle 7"/>
          <p:cNvSpPr>
            <a:spLocks noChangeArrowheads="1"/>
          </p:cNvSpPr>
          <p:nvPr/>
        </p:nvSpPr>
        <p:spPr bwMode="auto">
          <a:xfrm>
            <a:off x="1219200" y="44196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90093 Shipping Box</a:t>
            </a:r>
            <a:endParaRPr lang="en-US" sz="1100" b="1"/>
          </a:p>
        </p:txBody>
      </p:sp>
      <p:sp>
        <p:nvSpPr>
          <p:cNvPr id="128008" name="Rectangle 8"/>
          <p:cNvSpPr>
            <a:spLocks noChangeArrowheads="1"/>
          </p:cNvSpPr>
          <p:nvPr/>
        </p:nvSpPr>
        <p:spPr bwMode="auto">
          <a:xfrm>
            <a:off x="3200400" y="31242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60012 Electrodes</a:t>
            </a:r>
            <a:endParaRPr lang="en-US" sz="1100" b="1"/>
          </a:p>
        </p:txBody>
      </p:sp>
      <p:sp>
        <p:nvSpPr>
          <p:cNvPr id="128009" name="Rectangle 9"/>
          <p:cNvSpPr>
            <a:spLocks noChangeArrowheads="1"/>
          </p:cNvSpPr>
          <p:nvPr/>
        </p:nvSpPr>
        <p:spPr bwMode="auto">
          <a:xfrm>
            <a:off x="3200400" y="36576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50011 Ultrasound Array</a:t>
            </a:r>
            <a:br>
              <a:rPr lang="en-US" sz="1100"/>
            </a:br>
            <a:r>
              <a:rPr lang="en-US" sz="1100"/>
              <a:t>Mfg, Rate Based</a:t>
            </a:r>
            <a:endParaRPr lang="en-US" sz="1100" b="1"/>
          </a:p>
        </p:txBody>
      </p:sp>
      <p:sp>
        <p:nvSpPr>
          <p:cNvPr id="128010" name="Rectangle 10"/>
          <p:cNvSpPr>
            <a:spLocks noChangeArrowheads="1"/>
          </p:cNvSpPr>
          <p:nvPr/>
        </p:nvSpPr>
        <p:spPr bwMode="auto">
          <a:xfrm>
            <a:off x="5791200" y="990600"/>
            <a:ext cx="2438400" cy="685800"/>
          </a:xfrm>
          <a:prstGeom prst="rect">
            <a:avLst/>
          </a:prstGeom>
          <a:solidFill>
            <a:srgbClr val="DCEFF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lnSpc>
                <a:spcPct val="90000"/>
              </a:lnSpc>
            </a:pPr>
            <a:r>
              <a:rPr lang="en-US" sz="1200" b="1">
                <a:solidFill>
                  <a:srgbClr val="5A87C6"/>
                </a:solidFill>
              </a:rPr>
              <a:t>Item 01021 </a:t>
            </a:r>
            <a:br>
              <a:rPr lang="en-US" sz="1200" b="1">
                <a:solidFill>
                  <a:srgbClr val="5A87C6"/>
                </a:solidFill>
              </a:rPr>
            </a:br>
            <a:r>
              <a:rPr lang="en-US" sz="1200" b="1">
                <a:solidFill>
                  <a:srgbClr val="5A87C6"/>
                </a:solidFill>
              </a:rPr>
              <a:t>Surgical Kit</a:t>
            </a:r>
            <a:br>
              <a:rPr lang="en-US" sz="1200" b="1">
                <a:solidFill>
                  <a:srgbClr val="5A87C6"/>
                </a:solidFill>
              </a:rPr>
            </a:br>
            <a:r>
              <a:rPr lang="en-US" sz="700" b="1">
                <a:solidFill>
                  <a:srgbClr val="5A87C6"/>
                </a:solidFill>
              </a:rPr>
              <a:t>demonstrates Kitting</a:t>
            </a:r>
          </a:p>
        </p:txBody>
      </p:sp>
      <p:sp>
        <p:nvSpPr>
          <p:cNvPr id="128011" name="Rectangle 11"/>
          <p:cNvSpPr>
            <a:spLocks noChangeArrowheads="1"/>
          </p:cNvSpPr>
          <p:nvPr/>
        </p:nvSpPr>
        <p:spPr bwMode="auto">
          <a:xfrm>
            <a:off x="6629400" y="1938338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01013 Sterile Wipes</a:t>
            </a:r>
            <a:br>
              <a:rPr lang="en-US" sz="1100"/>
            </a:br>
            <a:r>
              <a:rPr lang="en-US" sz="1100"/>
              <a:t>Purchased</a:t>
            </a:r>
            <a:endParaRPr lang="en-US" sz="1100" b="1"/>
          </a:p>
        </p:txBody>
      </p:sp>
      <p:sp>
        <p:nvSpPr>
          <p:cNvPr id="128012" name="Rectangle 12"/>
          <p:cNvSpPr>
            <a:spLocks noChangeArrowheads="1"/>
          </p:cNvSpPr>
          <p:nvPr/>
        </p:nvSpPr>
        <p:spPr bwMode="auto">
          <a:xfrm>
            <a:off x="6629400" y="25146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03040 Lubricant 4L tub</a:t>
            </a:r>
            <a:br>
              <a:rPr lang="en-US" sz="1100"/>
            </a:br>
            <a:r>
              <a:rPr lang="en-US" sz="1100"/>
              <a:t>(DRP from site xx-300)</a:t>
            </a:r>
          </a:p>
        </p:txBody>
      </p:sp>
      <p:sp>
        <p:nvSpPr>
          <p:cNvPr id="128013" name="Line 13"/>
          <p:cNvSpPr>
            <a:spLocks noChangeShapeType="1"/>
          </p:cNvSpPr>
          <p:nvPr/>
        </p:nvSpPr>
        <p:spPr bwMode="auto">
          <a:xfrm>
            <a:off x="6096000" y="1676400"/>
            <a:ext cx="0" cy="1219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8014" name="Line 14"/>
          <p:cNvSpPr>
            <a:spLocks noChangeShapeType="1"/>
          </p:cNvSpPr>
          <p:nvPr/>
        </p:nvSpPr>
        <p:spPr bwMode="auto">
          <a:xfrm>
            <a:off x="6096000" y="2928938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8015" name="Line 15"/>
          <p:cNvSpPr>
            <a:spLocks noChangeShapeType="1"/>
          </p:cNvSpPr>
          <p:nvPr/>
        </p:nvSpPr>
        <p:spPr bwMode="auto">
          <a:xfrm>
            <a:off x="6096000" y="2319338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8016" name="Line 16"/>
          <p:cNvSpPr>
            <a:spLocks noChangeShapeType="1"/>
          </p:cNvSpPr>
          <p:nvPr/>
        </p:nvSpPr>
        <p:spPr bwMode="auto">
          <a:xfrm>
            <a:off x="2971800" y="36576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8017" name="Line 17"/>
          <p:cNvSpPr>
            <a:spLocks noChangeShapeType="1"/>
          </p:cNvSpPr>
          <p:nvPr/>
        </p:nvSpPr>
        <p:spPr bwMode="auto">
          <a:xfrm>
            <a:off x="3124200" y="34290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8018" name="Line 18"/>
          <p:cNvSpPr>
            <a:spLocks noChangeShapeType="1"/>
          </p:cNvSpPr>
          <p:nvPr/>
        </p:nvSpPr>
        <p:spPr bwMode="auto">
          <a:xfrm>
            <a:off x="3124200" y="3429000"/>
            <a:ext cx="76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8019" name="Line 19"/>
          <p:cNvSpPr>
            <a:spLocks noChangeShapeType="1"/>
          </p:cNvSpPr>
          <p:nvPr/>
        </p:nvSpPr>
        <p:spPr bwMode="auto">
          <a:xfrm>
            <a:off x="3124200" y="3886200"/>
            <a:ext cx="76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8020" name="Line 20"/>
          <p:cNvSpPr>
            <a:spLocks noChangeShapeType="1"/>
          </p:cNvSpPr>
          <p:nvPr/>
        </p:nvSpPr>
        <p:spPr bwMode="auto">
          <a:xfrm>
            <a:off x="685800" y="685800"/>
            <a:ext cx="0" cy="403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8021" name="Line 21"/>
          <p:cNvSpPr>
            <a:spLocks noChangeShapeType="1"/>
          </p:cNvSpPr>
          <p:nvPr/>
        </p:nvSpPr>
        <p:spPr bwMode="auto">
          <a:xfrm>
            <a:off x="685800" y="47244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8022" name="Line 22"/>
          <p:cNvSpPr>
            <a:spLocks noChangeShapeType="1"/>
          </p:cNvSpPr>
          <p:nvPr/>
        </p:nvSpPr>
        <p:spPr bwMode="auto">
          <a:xfrm>
            <a:off x="685800" y="35814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8023" name="Line 23"/>
          <p:cNvSpPr>
            <a:spLocks noChangeShapeType="1"/>
          </p:cNvSpPr>
          <p:nvPr/>
        </p:nvSpPr>
        <p:spPr bwMode="auto">
          <a:xfrm>
            <a:off x="685800" y="24384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8024" name="Line 24"/>
          <p:cNvSpPr>
            <a:spLocks noChangeShapeType="1"/>
          </p:cNvSpPr>
          <p:nvPr/>
        </p:nvSpPr>
        <p:spPr bwMode="auto">
          <a:xfrm>
            <a:off x="685800" y="12954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8025" name="Rectangle 25"/>
          <p:cNvSpPr>
            <a:spLocks noChangeArrowheads="1"/>
          </p:cNvSpPr>
          <p:nvPr/>
        </p:nvSpPr>
        <p:spPr bwMode="auto">
          <a:xfrm>
            <a:off x="5181600" y="34290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60010 Prepared Layered </a:t>
            </a:r>
            <a:br>
              <a:rPr lang="en-US" sz="1100"/>
            </a:br>
            <a:r>
              <a:rPr lang="en-US" sz="1100"/>
              <a:t>Material</a:t>
            </a:r>
            <a:endParaRPr lang="en-US" sz="1100" b="1"/>
          </a:p>
        </p:txBody>
      </p:sp>
      <p:sp>
        <p:nvSpPr>
          <p:cNvPr id="128026" name="Rectangle 26"/>
          <p:cNvSpPr>
            <a:spLocks noChangeArrowheads="1"/>
          </p:cNvSpPr>
          <p:nvPr/>
        </p:nvSpPr>
        <p:spPr bwMode="auto">
          <a:xfrm>
            <a:off x="5181600" y="39624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60011 Oscillator Elements</a:t>
            </a:r>
            <a:endParaRPr lang="en-US" sz="1100" b="1"/>
          </a:p>
        </p:txBody>
      </p:sp>
      <p:sp>
        <p:nvSpPr>
          <p:cNvPr id="128027" name="Line 27"/>
          <p:cNvSpPr>
            <a:spLocks noChangeShapeType="1"/>
          </p:cNvSpPr>
          <p:nvPr/>
        </p:nvSpPr>
        <p:spPr bwMode="auto">
          <a:xfrm>
            <a:off x="5105400" y="37338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8028" name="Line 28"/>
          <p:cNvSpPr>
            <a:spLocks noChangeShapeType="1"/>
          </p:cNvSpPr>
          <p:nvPr/>
        </p:nvSpPr>
        <p:spPr bwMode="auto">
          <a:xfrm>
            <a:off x="5105400" y="3733800"/>
            <a:ext cx="76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8029" name="Line 29"/>
          <p:cNvSpPr>
            <a:spLocks noChangeShapeType="1"/>
          </p:cNvSpPr>
          <p:nvPr/>
        </p:nvSpPr>
        <p:spPr bwMode="auto">
          <a:xfrm>
            <a:off x="5105400" y="4191000"/>
            <a:ext cx="76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8030" name="Line 30"/>
          <p:cNvSpPr>
            <a:spLocks noChangeShapeType="1"/>
          </p:cNvSpPr>
          <p:nvPr/>
        </p:nvSpPr>
        <p:spPr bwMode="auto">
          <a:xfrm>
            <a:off x="4953000" y="38862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8031" name="Rectangle 31"/>
          <p:cNvSpPr>
            <a:spLocks noChangeArrowheads="1"/>
          </p:cNvSpPr>
          <p:nvPr/>
        </p:nvSpPr>
        <p:spPr bwMode="auto">
          <a:xfrm>
            <a:off x="5257800" y="5410200"/>
            <a:ext cx="2590800" cy="838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Laser Etch    Attach Oscillator  Test</a:t>
            </a:r>
          </a:p>
          <a:p>
            <a:pPr algn="l"/>
            <a:endParaRPr lang="en-US" sz="1100"/>
          </a:p>
          <a:p>
            <a:pPr algn="l"/>
            <a:endParaRPr lang="en-US" sz="1100"/>
          </a:p>
          <a:p>
            <a:pPr algn="l"/>
            <a:endParaRPr lang="en-US" sz="1100" b="1"/>
          </a:p>
        </p:txBody>
      </p:sp>
      <p:sp>
        <p:nvSpPr>
          <p:cNvPr id="128032" name="AutoShape 32"/>
          <p:cNvSpPr>
            <a:spLocks noChangeArrowheads="1"/>
          </p:cNvSpPr>
          <p:nvPr/>
        </p:nvSpPr>
        <p:spPr bwMode="auto">
          <a:xfrm rot="10800000">
            <a:off x="5486400" y="5791200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8033" name="AutoShape 33"/>
          <p:cNvSpPr>
            <a:spLocks noChangeArrowheads="1"/>
          </p:cNvSpPr>
          <p:nvPr/>
        </p:nvSpPr>
        <p:spPr bwMode="auto">
          <a:xfrm rot="10800000">
            <a:off x="7162800" y="5791200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8034" name="AutoShape 34"/>
          <p:cNvSpPr>
            <a:spLocks noChangeArrowheads="1"/>
          </p:cNvSpPr>
          <p:nvPr/>
        </p:nvSpPr>
        <p:spPr bwMode="auto">
          <a:xfrm rot="10800000">
            <a:off x="6324600" y="5791200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8035" name="Rectangle 35"/>
          <p:cNvSpPr>
            <a:spLocks noChangeArrowheads="1"/>
          </p:cNvSpPr>
          <p:nvPr/>
        </p:nvSpPr>
        <p:spPr bwMode="auto">
          <a:xfrm>
            <a:off x="1295400" y="5410200"/>
            <a:ext cx="1524000" cy="838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Assemble       Test</a:t>
            </a:r>
          </a:p>
          <a:p>
            <a:pPr algn="l"/>
            <a:endParaRPr lang="en-US" sz="1100"/>
          </a:p>
          <a:p>
            <a:pPr algn="l"/>
            <a:endParaRPr lang="en-US" sz="1100"/>
          </a:p>
          <a:p>
            <a:pPr algn="l"/>
            <a:endParaRPr lang="en-US" sz="1100" b="1"/>
          </a:p>
        </p:txBody>
      </p:sp>
      <p:sp>
        <p:nvSpPr>
          <p:cNvPr id="128036" name="AutoShape 36"/>
          <p:cNvSpPr>
            <a:spLocks noChangeArrowheads="1"/>
          </p:cNvSpPr>
          <p:nvPr/>
        </p:nvSpPr>
        <p:spPr bwMode="auto">
          <a:xfrm rot="10800000">
            <a:off x="1371600" y="5791200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8037" name="AutoShape 37"/>
          <p:cNvSpPr>
            <a:spLocks noChangeArrowheads="1"/>
          </p:cNvSpPr>
          <p:nvPr/>
        </p:nvSpPr>
        <p:spPr bwMode="auto">
          <a:xfrm rot="10800000">
            <a:off x="2209800" y="5791200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8038" name="Rectangle 38"/>
          <p:cNvSpPr>
            <a:spLocks noChangeArrowheads="1"/>
          </p:cNvSpPr>
          <p:nvPr/>
        </p:nvSpPr>
        <p:spPr bwMode="auto">
          <a:xfrm>
            <a:off x="3276600" y="5410200"/>
            <a:ext cx="1524000" cy="838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Assemble       Test</a:t>
            </a:r>
          </a:p>
          <a:p>
            <a:pPr algn="l"/>
            <a:endParaRPr lang="en-US" sz="1100"/>
          </a:p>
          <a:p>
            <a:pPr algn="l"/>
            <a:endParaRPr lang="en-US" sz="1100"/>
          </a:p>
          <a:p>
            <a:pPr algn="l"/>
            <a:endParaRPr lang="en-US" sz="1100" b="1"/>
          </a:p>
        </p:txBody>
      </p:sp>
      <p:sp>
        <p:nvSpPr>
          <p:cNvPr id="128039" name="AutoShape 39"/>
          <p:cNvSpPr>
            <a:spLocks noChangeArrowheads="1"/>
          </p:cNvSpPr>
          <p:nvPr/>
        </p:nvSpPr>
        <p:spPr bwMode="auto">
          <a:xfrm rot="10800000">
            <a:off x="3352800" y="5791200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8040" name="AutoShape 40"/>
          <p:cNvSpPr>
            <a:spLocks noChangeArrowheads="1"/>
          </p:cNvSpPr>
          <p:nvPr/>
        </p:nvSpPr>
        <p:spPr bwMode="auto">
          <a:xfrm rot="10800000">
            <a:off x="4191000" y="5791200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8041" name="Text Box 41"/>
          <p:cNvSpPr txBox="1">
            <a:spLocks noChangeArrowheads="1"/>
          </p:cNvSpPr>
          <p:nvPr/>
        </p:nvSpPr>
        <p:spPr bwMode="auto">
          <a:xfrm>
            <a:off x="3352800" y="517525"/>
            <a:ext cx="5791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2000" b="1" dirty="0">
                <a:solidFill>
                  <a:srgbClr val="5A87C6"/>
                </a:solidFill>
              </a:rPr>
              <a:t>Site xx-100: Implantable Ultrasound</a:t>
            </a:r>
          </a:p>
        </p:txBody>
      </p:sp>
      <p:sp>
        <p:nvSpPr>
          <p:cNvPr id="128042" name="Text Box 42"/>
          <p:cNvSpPr txBox="1">
            <a:spLocks noChangeArrowheads="1"/>
          </p:cNvSpPr>
          <p:nvPr/>
        </p:nvSpPr>
        <p:spPr bwMode="auto">
          <a:xfrm>
            <a:off x="3810000" y="4495800"/>
            <a:ext cx="5105400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600" i="1">
                <a:solidFill>
                  <a:schemeClr val="accent2"/>
                </a:solidFill>
              </a:rPr>
              <a:t>To be used to demonstrate Quality Management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QAD_corporate_presentation_template">
  <a:themeElements>
    <a:clrScheme name="QAD_corporate_presentation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QAD_corporate_presentation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</a:defRPr>
        </a:defPPr>
      </a:lstStyle>
    </a:lnDef>
  </a:objectDefaults>
  <a:extraClrSchemeLst>
    <a:extraClrScheme>
      <a:clrScheme name="QAD_corporate_presentation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1601</TotalTime>
  <Words>1638</Words>
  <Application>Microsoft Office PowerPoint</Application>
  <PresentationFormat>On-screen Show (4:3)</PresentationFormat>
  <Paragraphs>627</Paragraphs>
  <Slides>22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28" baseType="lpstr">
      <vt:lpstr>Arial</vt:lpstr>
      <vt:lpstr>Tahoma</vt:lpstr>
      <vt:lpstr>Times New Roman</vt:lpstr>
      <vt:lpstr>Webdings</vt:lpstr>
      <vt:lpstr>QAD_corporate_presentation_template</vt:lpstr>
      <vt:lpstr>QAD 2010 Template</vt:lpstr>
      <vt:lpstr>QAD 2010 Data Model</vt:lpstr>
      <vt:lpstr>Quality Manufacturing International</vt:lpstr>
      <vt:lpstr>QMI Company Structure</vt:lpstr>
      <vt:lpstr>QMI Financial Company Structure</vt:lpstr>
      <vt:lpstr>QMI - Entities</vt:lpstr>
      <vt:lpstr>QMI – Manufacturing Sites</vt:lpstr>
      <vt:lpstr>3 Main Sites - Interrelated Products</vt:lpstr>
      <vt:lpstr>Item 01010  Medical Ultrasound</vt:lpstr>
      <vt:lpstr>Item 01020 Implantable Ultrasound</vt:lpstr>
      <vt:lpstr>Item 01030  Consumer Ultrasound</vt:lpstr>
      <vt:lpstr>Item 01040  Industrial Ultrasound Configured</vt:lpstr>
      <vt:lpstr>Item 01041 Portable 10MHz  Ultrasound</vt:lpstr>
      <vt:lpstr>Item 02002 Electrical Connector Customer Consignment</vt:lpstr>
      <vt:lpstr>Slide 14</vt:lpstr>
      <vt:lpstr>Slide 15</vt:lpstr>
      <vt:lpstr>Item 030x1 Assortment Pack</vt:lpstr>
      <vt:lpstr>Slide 17</vt:lpstr>
      <vt:lpstr>Item 03010 Lubricant (4l Tub)</vt:lpstr>
      <vt:lpstr>Item 03021 Box of 50 (5 ml tube)</vt:lpstr>
      <vt:lpstr>Additional Sites</vt:lpstr>
      <vt:lpstr>Item: 04010 Fruit Juice (750 ml Bottles)</vt:lpstr>
      <vt:lpstr>Item 05001 Pills (Blister Pack with 12 tablets)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QAD 2010 Data Model</dc:title>
  <dc:creator>QAD</dc:creator>
  <cp:lastModifiedBy>mdf</cp:lastModifiedBy>
  <cp:revision>29</cp:revision>
  <dcterms:created xsi:type="dcterms:W3CDTF">2010-01-26T12:09:11Z</dcterms:created>
  <dcterms:modified xsi:type="dcterms:W3CDTF">2011-01-11T23:03:36Z</dcterms:modified>
</cp:coreProperties>
</file>