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Layouts/slideLayout15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  <p:sldMasterId id="2147483773" r:id="rId2"/>
  </p:sldMasterIdLst>
  <p:notesMasterIdLst>
    <p:notesMasterId r:id="rId124"/>
  </p:notesMasterIdLst>
  <p:handoutMasterIdLst>
    <p:handoutMasterId r:id="rId125"/>
  </p:handoutMasterIdLst>
  <p:sldIdLst>
    <p:sldId id="581" r:id="rId3"/>
    <p:sldId id="610" r:id="rId4"/>
    <p:sldId id="791" r:id="rId5"/>
    <p:sldId id="611" r:id="rId6"/>
    <p:sldId id="612" r:id="rId7"/>
    <p:sldId id="789" r:id="rId8"/>
    <p:sldId id="615" r:id="rId9"/>
    <p:sldId id="616" r:id="rId10"/>
    <p:sldId id="617" r:id="rId11"/>
    <p:sldId id="618" r:id="rId12"/>
    <p:sldId id="619" r:id="rId13"/>
    <p:sldId id="620" r:id="rId14"/>
    <p:sldId id="621" r:id="rId15"/>
    <p:sldId id="622" r:id="rId16"/>
    <p:sldId id="784" r:id="rId17"/>
    <p:sldId id="785" r:id="rId18"/>
    <p:sldId id="786" r:id="rId19"/>
    <p:sldId id="623" r:id="rId20"/>
    <p:sldId id="624" r:id="rId21"/>
    <p:sldId id="625" r:id="rId22"/>
    <p:sldId id="626" r:id="rId23"/>
    <p:sldId id="627" r:id="rId24"/>
    <p:sldId id="628" r:id="rId25"/>
    <p:sldId id="629" r:id="rId26"/>
    <p:sldId id="630" r:id="rId27"/>
    <p:sldId id="631" r:id="rId28"/>
    <p:sldId id="632" r:id="rId29"/>
    <p:sldId id="633" r:id="rId30"/>
    <p:sldId id="634" r:id="rId31"/>
    <p:sldId id="635" r:id="rId32"/>
    <p:sldId id="636" r:id="rId33"/>
    <p:sldId id="637" r:id="rId34"/>
    <p:sldId id="638" r:id="rId35"/>
    <p:sldId id="639" r:id="rId36"/>
    <p:sldId id="739" r:id="rId37"/>
    <p:sldId id="740" r:id="rId38"/>
    <p:sldId id="640" r:id="rId39"/>
    <p:sldId id="641" r:id="rId40"/>
    <p:sldId id="741" r:id="rId41"/>
    <p:sldId id="642" r:id="rId42"/>
    <p:sldId id="643" r:id="rId43"/>
    <p:sldId id="646" r:id="rId44"/>
    <p:sldId id="647" r:id="rId45"/>
    <p:sldId id="648" r:id="rId46"/>
    <p:sldId id="790" r:id="rId47"/>
    <p:sldId id="651" r:id="rId48"/>
    <p:sldId id="660" r:id="rId49"/>
    <p:sldId id="661" r:id="rId50"/>
    <p:sldId id="662" r:id="rId51"/>
    <p:sldId id="742" r:id="rId52"/>
    <p:sldId id="664" r:id="rId53"/>
    <p:sldId id="665" r:id="rId54"/>
    <p:sldId id="666" r:id="rId55"/>
    <p:sldId id="667" r:id="rId56"/>
    <p:sldId id="668" r:id="rId57"/>
    <p:sldId id="669" r:id="rId58"/>
    <p:sldId id="670" r:id="rId59"/>
    <p:sldId id="743" r:id="rId60"/>
    <p:sldId id="672" r:id="rId61"/>
    <p:sldId id="673" r:id="rId62"/>
    <p:sldId id="674" r:id="rId63"/>
    <p:sldId id="675" r:id="rId64"/>
    <p:sldId id="676" r:id="rId65"/>
    <p:sldId id="677" r:id="rId66"/>
    <p:sldId id="678" r:id="rId67"/>
    <p:sldId id="737" r:id="rId68"/>
    <p:sldId id="680" r:id="rId69"/>
    <p:sldId id="681" r:id="rId70"/>
    <p:sldId id="682" r:id="rId71"/>
    <p:sldId id="683" r:id="rId72"/>
    <p:sldId id="684" r:id="rId73"/>
    <p:sldId id="685" r:id="rId74"/>
    <p:sldId id="686" r:id="rId75"/>
    <p:sldId id="688" r:id="rId76"/>
    <p:sldId id="689" r:id="rId77"/>
    <p:sldId id="690" r:id="rId78"/>
    <p:sldId id="744" r:id="rId79"/>
    <p:sldId id="691" r:id="rId80"/>
    <p:sldId id="693" r:id="rId81"/>
    <p:sldId id="745" r:id="rId82"/>
    <p:sldId id="695" r:id="rId83"/>
    <p:sldId id="696" r:id="rId84"/>
    <p:sldId id="697" r:id="rId85"/>
    <p:sldId id="698" r:id="rId86"/>
    <p:sldId id="792" r:id="rId87"/>
    <p:sldId id="746" r:id="rId88"/>
    <p:sldId id="747" r:id="rId89"/>
    <p:sldId id="793" r:id="rId90"/>
    <p:sldId id="750" r:id="rId91"/>
    <p:sldId id="751" r:id="rId92"/>
    <p:sldId id="752" r:id="rId93"/>
    <p:sldId id="753" r:id="rId94"/>
    <p:sldId id="783" r:id="rId95"/>
    <p:sldId id="782" r:id="rId96"/>
    <p:sldId id="756" r:id="rId97"/>
    <p:sldId id="757" r:id="rId98"/>
    <p:sldId id="758" r:id="rId99"/>
    <p:sldId id="759" r:id="rId100"/>
    <p:sldId id="760" r:id="rId101"/>
    <p:sldId id="761" r:id="rId102"/>
    <p:sldId id="762" r:id="rId103"/>
    <p:sldId id="763" r:id="rId104"/>
    <p:sldId id="764" r:id="rId105"/>
    <p:sldId id="765" r:id="rId106"/>
    <p:sldId id="766" r:id="rId107"/>
    <p:sldId id="767" r:id="rId108"/>
    <p:sldId id="768" r:id="rId109"/>
    <p:sldId id="769" r:id="rId110"/>
    <p:sldId id="770" r:id="rId111"/>
    <p:sldId id="771" r:id="rId112"/>
    <p:sldId id="772" r:id="rId113"/>
    <p:sldId id="773" r:id="rId114"/>
    <p:sldId id="774" r:id="rId115"/>
    <p:sldId id="775" r:id="rId116"/>
    <p:sldId id="776" r:id="rId117"/>
    <p:sldId id="777" r:id="rId118"/>
    <p:sldId id="778" r:id="rId119"/>
    <p:sldId id="780" r:id="rId120"/>
    <p:sldId id="781" r:id="rId121"/>
    <p:sldId id="735" r:id="rId122"/>
    <p:sldId id="736" r:id="rId123"/>
  </p:sldIdLst>
  <p:sldSz cx="9144000" cy="6858000" type="screen4x3"/>
  <p:notesSz cx="6991350" cy="92821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CCA2"/>
    <a:srgbClr val="D6CDAE"/>
    <a:srgbClr val="FF0000"/>
    <a:srgbClr val="D8E1C9"/>
    <a:srgbClr val="DDDDDD"/>
    <a:srgbClr val="C7BC93"/>
    <a:srgbClr val="FFFFCC"/>
    <a:srgbClr val="8E7F4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9826" autoAdjust="0"/>
    <p:restoredTop sz="80320" autoAdjust="0"/>
  </p:normalViewPr>
  <p:slideViewPr>
    <p:cSldViewPr snapToGrid="0">
      <p:cViewPr>
        <p:scale>
          <a:sx n="80" d="100"/>
          <a:sy n="80" d="100"/>
        </p:scale>
        <p:origin x="-96" y="-78"/>
      </p:cViewPr>
      <p:guideLst>
        <p:guide orient="horz" pos="2191"/>
        <p:guide pos="5759"/>
        <p:guide pos="2860"/>
        <p:guide pos="524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-2274" y="-96"/>
      </p:cViewPr>
      <p:guideLst>
        <p:guide orient="horz" pos="2923"/>
        <p:guide pos="2202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6" Type="http://schemas.openxmlformats.org/officeDocument/2006/relationships/slide" Target="slides/slide14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slide" Target="slides/slide121.xml"/><Relationship Id="rId128" Type="http://schemas.openxmlformats.org/officeDocument/2006/relationships/theme" Target="theme/theme1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13" Type="http://schemas.openxmlformats.org/officeDocument/2006/relationships/slide" Target="slides/slide111.xml"/><Relationship Id="rId118" Type="http://schemas.openxmlformats.org/officeDocument/2006/relationships/slide" Target="slides/slide116.xml"/><Relationship Id="rId126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16" Type="http://schemas.openxmlformats.org/officeDocument/2006/relationships/slide" Target="slides/slide114.xml"/><Relationship Id="rId124" Type="http://schemas.openxmlformats.org/officeDocument/2006/relationships/notesMaster" Target="notesMasters/notesMaster1.xml"/><Relationship Id="rId129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11" Type="http://schemas.openxmlformats.org/officeDocument/2006/relationships/slide" Target="slides/slide10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14" Type="http://schemas.openxmlformats.org/officeDocument/2006/relationships/slide" Target="slides/slide112.xml"/><Relationship Id="rId119" Type="http://schemas.openxmlformats.org/officeDocument/2006/relationships/slide" Target="slides/slide117.xml"/><Relationship Id="rId127" Type="http://schemas.openxmlformats.org/officeDocument/2006/relationships/viewProps" Target="viewProp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slide" Target="slides/slide120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slide" Target="slides/slide118.xml"/><Relationship Id="rId125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Relationship Id="rId61" Type="http://schemas.openxmlformats.org/officeDocument/2006/relationships/slide" Target="slides/slide59.xml"/><Relationship Id="rId82" Type="http://schemas.openxmlformats.org/officeDocument/2006/relationships/slide" Target="slides/slide80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89.xml"/><Relationship Id="rId2" Type="http://schemas.openxmlformats.org/officeDocument/2006/relationships/slide" Target="slides/slide88.xml"/><Relationship Id="rId1" Type="http://schemas.openxmlformats.org/officeDocument/2006/relationships/slide" Target="slides/slide5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fld id="{40A1D6FC-0782-4EFA-9230-2734F45F76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4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6338" y="696913"/>
            <a:ext cx="4640262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76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fld id="{99DBD494-AC1C-4869-B4CD-EBA2A798FA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D52D68-FAE6-4DAD-BFB0-2EE0F94BCDF6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159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9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5FB00A-2601-478E-BD3E-C3300B812323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144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502390A-C103-4E94-9B7A-21B192A5D0BC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145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5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4F52A4C-AE47-4423-BD0E-BC9B287187D1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EE834CB-9C49-45FC-B462-846B04F9FB20}" type="slidenum">
              <a:rPr lang="en-US" smtClean="0"/>
              <a:pPr/>
              <a:t>29</a:t>
            </a:fld>
            <a:endParaRPr lang="en-US" smtClean="0"/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F96561-E4D9-43CF-BEE4-C132F3F0D8CB}" type="slidenum">
              <a:rPr lang="en-US" smtClean="0"/>
              <a:pPr/>
              <a:t>30</a:t>
            </a:fld>
            <a:endParaRPr lang="en-US" smtClean="0"/>
          </a:p>
        </p:txBody>
      </p:sp>
      <p:sp>
        <p:nvSpPr>
          <p:cNvPr id="148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8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1D5CAAD-5869-43EA-A772-4B4D5EC45F7B}" type="slidenum">
              <a:rPr lang="en-US" smtClean="0"/>
              <a:pPr/>
              <a:t>31</a:t>
            </a:fld>
            <a:endParaRPr lang="en-US" smtClean="0"/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68A316-E2F5-4453-84E4-6238624292BC}" type="slidenum">
              <a:rPr lang="en-US" smtClean="0"/>
              <a:pPr/>
              <a:t>32</a:t>
            </a:fld>
            <a:endParaRPr lang="en-US" smtClean="0"/>
          </a:p>
        </p:txBody>
      </p:sp>
      <p:sp>
        <p:nvSpPr>
          <p:cNvPr id="150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CFC254-5E27-4DFD-8F1A-A830AA1507CB}" type="slidenum">
              <a:rPr lang="en-US" smtClean="0"/>
              <a:pPr/>
              <a:t>33</a:t>
            </a:fld>
            <a:endParaRPr lang="en-US" smtClean="0"/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DBA694-3839-47B8-9F69-5E0596429929}" type="slidenum">
              <a:rPr lang="en-US" smtClean="0"/>
              <a:pPr/>
              <a:t>44</a:t>
            </a:fld>
            <a:endParaRPr lang="en-US" smtClean="0"/>
          </a:p>
        </p:txBody>
      </p:sp>
      <p:sp>
        <p:nvSpPr>
          <p:cNvPr id="153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3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D52D68-FAE6-4DAD-BFB0-2EE0F94BCDF6}" type="slidenum">
              <a:rPr lang="en-US" smtClean="0"/>
              <a:pPr/>
              <a:t>45</a:t>
            </a:fld>
            <a:endParaRPr lang="en-US" smtClean="0"/>
          </a:p>
        </p:txBody>
      </p:sp>
      <p:sp>
        <p:nvSpPr>
          <p:cNvPr id="159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9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80229F6-C7A7-402D-ACB2-E378497038B3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61D1C2A-C2F2-4ACE-A974-361F1A1D843F}" type="slidenum">
              <a:rPr lang="en-US" smtClean="0"/>
              <a:pPr/>
              <a:t>46</a:t>
            </a:fld>
            <a:endParaRPr lang="en-US" smtClean="0"/>
          </a:p>
        </p:txBody>
      </p:sp>
      <p:sp>
        <p:nvSpPr>
          <p:cNvPr id="155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5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AA6F28-B03B-4BA3-8C85-D926F74BB1DE}" type="slidenum">
              <a:rPr lang="en-US" smtClean="0"/>
              <a:pPr/>
              <a:t>67</a:t>
            </a:fld>
            <a:endParaRPr lang="en-US" smtClean="0"/>
          </a:p>
        </p:txBody>
      </p:sp>
      <p:sp>
        <p:nvSpPr>
          <p:cNvPr id="160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0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C573A9-7AA1-4D6B-A51B-962B6785748C}" type="slidenum">
              <a:rPr lang="en-US" smtClean="0"/>
              <a:pPr/>
              <a:t>68</a:t>
            </a:fld>
            <a:endParaRPr lang="en-US" smtClean="0"/>
          </a:p>
        </p:txBody>
      </p:sp>
      <p:sp>
        <p:nvSpPr>
          <p:cNvPr id="161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1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C74AD8-6224-4013-B6FD-CC794FC01599}" type="slidenum">
              <a:rPr lang="en-US" smtClean="0"/>
              <a:pPr/>
              <a:t>69</a:t>
            </a:fld>
            <a:endParaRPr lang="en-US" smtClean="0"/>
          </a:p>
        </p:txBody>
      </p:sp>
      <p:sp>
        <p:nvSpPr>
          <p:cNvPr id="162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2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B8C07B0-FBFD-42E1-9FB0-14ED43129C12}" type="slidenum">
              <a:rPr lang="en-US" smtClean="0"/>
              <a:pPr/>
              <a:t>70</a:t>
            </a:fld>
            <a:endParaRPr lang="en-US" smtClean="0"/>
          </a:p>
        </p:txBody>
      </p:sp>
      <p:sp>
        <p:nvSpPr>
          <p:cNvPr id="163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3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7D6C31-6325-438A-879B-DA500AAA6602}" type="slidenum">
              <a:rPr lang="en-US" smtClean="0"/>
              <a:pPr/>
              <a:t>71</a:t>
            </a:fld>
            <a:endParaRPr lang="en-US" smtClean="0"/>
          </a:p>
        </p:txBody>
      </p:sp>
      <p:sp>
        <p:nvSpPr>
          <p:cNvPr id="164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4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67E4FA-395C-494D-B45A-14B15AB22641}" type="slidenum">
              <a:rPr lang="en-US" smtClean="0"/>
              <a:pPr/>
              <a:t>72</a:t>
            </a:fld>
            <a:endParaRPr lang="en-US" smtClean="0"/>
          </a:p>
        </p:txBody>
      </p:sp>
      <p:sp>
        <p:nvSpPr>
          <p:cNvPr id="165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5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94C3EF-10AA-43BF-896D-48C4F8A38CA9}" type="slidenum">
              <a:rPr lang="en-US" smtClean="0"/>
              <a:pPr/>
              <a:t>78</a:t>
            </a:fld>
            <a:endParaRPr lang="en-US" smtClean="0"/>
          </a:p>
        </p:txBody>
      </p:sp>
      <p:sp>
        <p:nvSpPr>
          <p:cNvPr id="166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6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2CD7B9-E2B7-4D68-AB9A-F54334C2BA0D}" type="slidenum">
              <a:rPr lang="en-US" smtClean="0"/>
              <a:pPr/>
              <a:t>79</a:t>
            </a:fld>
            <a:endParaRPr lang="en-US" smtClean="0"/>
          </a:p>
        </p:txBody>
      </p:sp>
      <p:sp>
        <p:nvSpPr>
          <p:cNvPr id="167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7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51A5D2-BFAA-4B69-9678-5A1D9C7B77C9}" type="slidenum">
              <a:rPr lang="en-US" smtClean="0"/>
              <a:pPr/>
              <a:t>80</a:t>
            </a:fld>
            <a:endParaRPr lang="en-US" smtClean="0"/>
          </a:p>
        </p:txBody>
      </p:sp>
      <p:sp>
        <p:nvSpPr>
          <p:cNvPr id="168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8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01D2330-6673-4140-B001-C8795AC743E4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137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D6080C-92FD-4EDB-AB06-670975FB31B2}" type="slidenum">
              <a:rPr lang="en-US" smtClean="0"/>
              <a:pPr/>
              <a:t>81</a:t>
            </a:fld>
            <a:endParaRPr lang="en-US" smtClean="0"/>
          </a:p>
        </p:txBody>
      </p:sp>
      <p:sp>
        <p:nvSpPr>
          <p:cNvPr id="169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9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547CC3-EE68-4B06-ABEA-DCE80A413BDD}" type="slidenum">
              <a:rPr lang="en-US" smtClean="0"/>
              <a:pPr/>
              <a:t>82</a:t>
            </a:fld>
            <a:endParaRPr lang="en-US" smtClean="0"/>
          </a:p>
        </p:txBody>
      </p:sp>
      <p:sp>
        <p:nvSpPr>
          <p:cNvPr id="171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710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0C2B7D9-A4EF-46CD-B6AA-B7655545E377}" type="slidenum">
              <a:rPr lang="en-US" smtClean="0"/>
              <a:pPr/>
              <a:t>83</a:t>
            </a:fld>
            <a:endParaRPr lang="en-US" smtClean="0"/>
          </a:p>
        </p:txBody>
      </p:sp>
      <p:sp>
        <p:nvSpPr>
          <p:cNvPr id="172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720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30E26C-CACF-4341-8F85-5F2D81FCAB99}" type="slidenum">
              <a:rPr lang="en-US" smtClean="0"/>
              <a:pPr/>
              <a:t>88</a:t>
            </a:fld>
            <a:endParaRPr lang="en-US" smtClean="0"/>
          </a:p>
        </p:txBody>
      </p:sp>
      <p:sp>
        <p:nvSpPr>
          <p:cNvPr id="173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73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9EA23E-31F1-42C6-A41A-FAF8490B5D39}" type="slidenum">
              <a:rPr lang="en-US" smtClean="0"/>
              <a:pPr/>
              <a:t>89</a:t>
            </a:fld>
            <a:endParaRPr lang="en-US" smtClean="0"/>
          </a:p>
        </p:txBody>
      </p:sp>
      <p:sp>
        <p:nvSpPr>
          <p:cNvPr id="174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740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59D648-8187-4747-88A8-0A7E7D363EAD}" type="slidenum">
              <a:rPr lang="en-US" smtClean="0"/>
              <a:pPr/>
              <a:t>90</a:t>
            </a:fld>
            <a:endParaRPr lang="en-US" smtClean="0"/>
          </a:p>
        </p:txBody>
      </p:sp>
      <p:sp>
        <p:nvSpPr>
          <p:cNvPr id="175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751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95D84F-3474-45B5-ADFA-590BC28AE00D}" type="slidenum">
              <a:rPr lang="en-US" smtClean="0"/>
              <a:pPr/>
              <a:t>91</a:t>
            </a:fld>
            <a:endParaRPr lang="en-US" smtClean="0"/>
          </a:p>
        </p:txBody>
      </p:sp>
      <p:sp>
        <p:nvSpPr>
          <p:cNvPr id="176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761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5E85D6-FBE0-44AD-BA0D-1722281AE680}" type="slidenum">
              <a:rPr lang="en-US" smtClean="0"/>
              <a:pPr/>
              <a:t>92</a:t>
            </a:fld>
            <a:endParaRPr lang="en-US" smtClean="0"/>
          </a:p>
        </p:txBody>
      </p:sp>
      <p:sp>
        <p:nvSpPr>
          <p:cNvPr id="177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771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FA7DE7B-BB89-49F3-9DBC-DA684C7F4EAE}" type="slidenum">
              <a:rPr lang="en-US" smtClean="0"/>
              <a:pPr/>
              <a:t>95</a:t>
            </a:fld>
            <a:endParaRPr lang="en-US" smtClean="0"/>
          </a:p>
        </p:txBody>
      </p:sp>
      <p:sp>
        <p:nvSpPr>
          <p:cNvPr id="180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02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770D5A-2CD6-4EF1-9F76-978BDCF87517}" type="slidenum">
              <a:rPr lang="en-US" smtClean="0"/>
              <a:pPr/>
              <a:t>97</a:t>
            </a:fld>
            <a:endParaRPr lang="en-US" smtClean="0"/>
          </a:p>
        </p:txBody>
      </p:sp>
      <p:sp>
        <p:nvSpPr>
          <p:cNvPr id="181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12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50BD70-E726-44DC-A38F-57C28CD8BEB4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F37351-7867-4A4A-8231-2253E67430B6}" type="slidenum">
              <a:rPr lang="en-US" smtClean="0"/>
              <a:pPr/>
              <a:t>98</a:t>
            </a:fld>
            <a:endParaRPr lang="en-US" smtClean="0"/>
          </a:p>
        </p:txBody>
      </p:sp>
      <p:sp>
        <p:nvSpPr>
          <p:cNvPr id="182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22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AB461BB-7E13-4089-A9ED-2115679E51FD}" type="slidenum">
              <a:rPr lang="en-US" smtClean="0"/>
              <a:pPr/>
              <a:t>100</a:t>
            </a:fld>
            <a:endParaRPr lang="en-US" smtClean="0"/>
          </a:p>
        </p:txBody>
      </p:sp>
      <p:sp>
        <p:nvSpPr>
          <p:cNvPr id="183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33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54C582-A420-4CD2-83A9-C9319EB2D1AF}" type="slidenum">
              <a:rPr lang="en-US" smtClean="0"/>
              <a:pPr/>
              <a:t>101</a:t>
            </a:fld>
            <a:endParaRPr lang="en-US" smtClean="0"/>
          </a:p>
        </p:txBody>
      </p:sp>
      <p:sp>
        <p:nvSpPr>
          <p:cNvPr id="184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43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0832503-A7A3-4FE4-9A63-8820291A17CC}" type="slidenum">
              <a:rPr lang="en-US" smtClean="0"/>
              <a:pPr/>
              <a:t>103</a:t>
            </a:fld>
            <a:endParaRPr lang="en-US" smtClean="0"/>
          </a:p>
        </p:txBody>
      </p:sp>
      <p:sp>
        <p:nvSpPr>
          <p:cNvPr id="185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53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3D951A3-25A8-437B-B07D-F4962D2D87C4}" type="slidenum">
              <a:rPr lang="en-US" smtClean="0"/>
              <a:pPr/>
              <a:t>105</a:t>
            </a:fld>
            <a:endParaRPr lang="en-US" smtClean="0"/>
          </a:p>
        </p:txBody>
      </p:sp>
      <p:sp>
        <p:nvSpPr>
          <p:cNvPr id="186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63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16E56C-9BEC-4FCF-AEA1-301C7092FAC7}" type="slidenum">
              <a:rPr lang="en-US" smtClean="0"/>
              <a:pPr/>
              <a:t>106</a:t>
            </a:fld>
            <a:endParaRPr lang="en-US" smtClean="0"/>
          </a:p>
        </p:txBody>
      </p:sp>
      <p:sp>
        <p:nvSpPr>
          <p:cNvPr id="187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73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2E8A14-F8E6-42D1-9530-8AD7FE44D8FF}" type="slidenum">
              <a:rPr lang="en-US" smtClean="0"/>
              <a:pPr/>
              <a:t>107</a:t>
            </a:fld>
            <a:endParaRPr lang="en-US" smtClean="0"/>
          </a:p>
        </p:txBody>
      </p:sp>
      <p:sp>
        <p:nvSpPr>
          <p:cNvPr id="18841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8420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4EB3856-E15E-46A7-B134-9494B27B54C8}" type="slidenum">
              <a:rPr lang="en-US" smtClean="0"/>
              <a:pPr/>
              <a:t>108</a:t>
            </a:fld>
            <a:endParaRPr lang="en-US" smtClean="0"/>
          </a:p>
        </p:txBody>
      </p:sp>
      <p:sp>
        <p:nvSpPr>
          <p:cNvPr id="189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94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A71BA0-A24B-4858-A5C9-9D237823570A}" type="slidenum">
              <a:rPr lang="en-US" smtClean="0"/>
              <a:pPr/>
              <a:t>109</a:t>
            </a:fld>
            <a:endParaRPr lang="en-US" smtClean="0"/>
          </a:p>
        </p:txBody>
      </p:sp>
      <p:sp>
        <p:nvSpPr>
          <p:cNvPr id="190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04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056180-267C-40D0-8712-45CF7686EFC8}" type="slidenum">
              <a:rPr lang="en-US" smtClean="0"/>
              <a:pPr/>
              <a:t>110</a:t>
            </a:fld>
            <a:endParaRPr lang="en-US" smtClean="0"/>
          </a:p>
        </p:txBody>
      </p:sp>
      <p:sp>
        <p:nvSpPr>
          <p:cNvPr id="191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14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765FE7-046A-41CF-ACB2-DD188DBE93BA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7ED04BE-5C49-49B4-B6D3-2136773B2D93}" type="slidenum">
              <a:rPr lang="en-US" smtClean="0"/>
              <a:pPr/>
              <a:t>111</a:t>
            </a:fld>
            <a:endParaRPr lang="en-US" smtClean="0"/>
          </a:p>
        </p:txBody>
      </p:sp>
      <p:sp>
        <p:nvSpPr>
          <p:cNvPr id="192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25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27D8CA-0C4C-4F47-9191-EF5238EAEA6B}" type="slidenum">
              <a:rPr lang="en-US" smtClean="0"/>
              <a:pPr/>
              <a:t>112</a:t>
            </a:fld>
            <a:endParaRPr lang="en-US" smtClean="0"/>
          </a:p>
        </p:txBody>
      </p:sp>
      <p:sp>
        <p:nvSpPr>
          <p:cNvPr id="193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35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07FBD3F-EDE4-4F1B-919F-FA959FE5E72D}" type="slidenum">
              <a:rPr lang="en-US" smtClean="0"/>
              <a:pPr/>
              <a:t>113</a:t>
            </a:fld>
            <a:endParaRPr lang="en-US" smtClean="0"/>
          </a:p>
        </p:txBody>
      </p:sp>
      <p:sp>
        <p:nvSpPr>
          <p:cNvPr id="194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45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8B2E344-B1A1-42A5-B503-DD28DD0FD257}" type="slidenum">
              <a:rPr lang="en-US" smtClean="0"/>
              <a:pPr/>
              <a:t>114</a:t>
            </a:fld>
            <a:endParaRPr lang="en-US" smtClean="0"/>
          </a:p>
        </p:txBody>
      </p:sp>
      <p:sp>
        <p:nvSpPr>
          <p:cNvPr id="195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55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407D62-C205-423C-9A3B-FD1D2D0232B5}" type="slidenum">
              <a:rPr lang="en-US" smtClean="0"/>
              <a:pPr/>
              <a:t>116</a:t>
            </a:fld>
            <a:endParaRPr lang="en-US" smtClean="0"/>
          </a:p>
        </p:txBody>
      </p:sp>
      <p:sp>
        <p:nvSpPr>
          <p:cNvPr id="196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66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36B0C85-33E9-4DFA-A8D0-F25D6F010BCA}" type="slidenum">
              <a:rPr lang="en-US" smtClean="0"/>
              <a:pPr/>
              <a:t>117</a:t>
            </a:fld>
            <a:endParaRPr lang="en-US" smtClean="0"/>
          </a:p>
        </p:txBody>
      </p:sp>
      <p:sp>
        <p:nvSpPr>
          <p:cNvPr id="197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76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A78004C-70C5-4615-8DB7-789BFD1552E9}" type="slidenum">
              <a:rPr lang="en-US" smtClean="0"/>
              <a:pPr/>
              <a:t>118</a:t>
            </a:fld>
            <a:endParaRPr lang="en-US" smtClean="0"/>
          </a:p>
        </p:txBody>
      </p:sp>
      <p:sp>
        <p:nvSpPr>
          <p:cNvPr id="199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96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27E7DF-AC04-4010-B931-92A652F2ADD0}" type="slidenum">
              <a:rPr lang="en-US" smtClean="0"/>
              <a:pPr/>
              <a:t>119</a:t>
            </a:fld>
            <a:endParaRPr lang="en-US" smtClean="0"/>
          </a:p>
        </p:txBody>
      </p:sp>
      <p:sp>
        <p:nvSpPr>
          <p:cNvPr id="200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2007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B5B209-8448-4E55-A078-9B7B094874D8}" type="slidenum">
              <a:rPr lang="en-US" smtClean="0"/>
              <a:pPr/>
              <a:t>120</a:t>
            </a:fld>
            <a:endParaRPr lang="en-US" smtClean="0"/>
          </a:p>
        </p:txBody>
      </p:sp>
      <p:sp>
        <p:nvSpPr>
          <p:cNvPr id="201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2017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4241A8-1D76-41E4-8830-FD69DEABE9A8}" type="slidenum">
              <a:rPr lang="en-US" smtClean="0"/>
              <a:pPr/>
              <a:t>121</a:t>
            </a:fld>
            <a:endParaRPr lang="en-US" smtClean="0"/>
          </a:p>
        </p:txBody>
      </p:sp>
      <p:sp>
        <p:nvSpPr>
          <p:cNvPr id="202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2027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D09BD9-3C81-44D2-8355-5C02D5470AEC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DFD3A8-7B27-490A-AE7C-4C87A1001300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05599F6-E28C-4D31-ABCC-848F57BE0645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142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48F88D-31EC-4D82-9888-418CCBA65A4A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143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6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96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609600"/>
            <a:ext cx="8153400" cy="5943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QS-PR-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96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609600"/>
            <a:ext cx="8153400" cy="5943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QS-PR-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95972" name="Text Box 4"/>
          <p:cNvSpPr txBox="1">
            <a:spLocks noChangeArrowheads="1"/>
          </p:cNvSpPr>
          <p:nvPr/>
        </p:nvSpPr>
        <p:spPr bwMode="auto">
          <a:xfrm>
            <a:off x="66675" y="6584950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000" b="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3077" name="Picture 5" descr="pg2_graphic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597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389813" y="6648450"/>
            <a:ext cx="1754187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  <p:sldLayoutId id="2147483772" r:id="rId12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7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4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4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7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7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7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7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7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7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7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7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7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7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7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7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2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9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7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4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slideLayout" Target="../slideLayouts/slideLayout1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4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4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4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4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4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4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8.wmf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7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7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4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400" dirty="0" smtClean="0"/>
              <a:t>QAD Enterprise Applications Enterprise Edition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Planning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 Blanket </a:t>
            </a:r>
            <a:r>
              <a:rPr lang="en-US" dirty="0" smtClean="0"/>
              <a:t>purchase order</a:t>
            </a:r>
            <a:endParaRPr lang="en-US" dirty="0" smtClean="0"/>
          </a:p>
          <a:p>
            <a:pPr eaLnBrk="1" hangingPunct="1"/>
            <a:r>
              <a:rPr lang="en-US" dirty="0" smtClean="0"/>
              <a:t> Supplier Schedules</a:t>
            </a:r>
          </a:p>
          <a:p>
            <a:pPr eaLnBrk="1" hangingPunct="1"/>
            <a:r>
              <a:rPr lang="en-US" dirty="0" smtClean="0"/>
              <a:t> Discrete </a:t>
            </a:r>
            <a:r>
              <a:rPr lang="en-US" dirty="0" smtClean="0"/>
              <a:t>purchase orders</a:t>
            </a:r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Types of Purchase Orders</a:t>
            </a:r>
          </a:p>
        </p:txBody>
      </p:sp>
      <p:sp>
        <p:nvSpPr>
          <p:cNvPr id="1536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QS-PR-080</a:t>
            </a: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Define Control Settings: Forecast</a:t>
            </a:r>
            <a:endParaRPr lang="en-US" dirty="0"/>
          </a:p>
        </p:txBody>
      </p:sp>
      <p:sp>
        <p:nvSpPr>
          <p:cNvPr id="11059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QS-PR-950</a:t>
            </a:r>
          </a:p>
        </p:txBody>
      </p:sp>
      <p:pic>
        <p:nvPicPr>
          <p:cNvPr id="273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2074" y="1938399"/>
            <a:ext cx="7847013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672255" y="3657600"/>
            <a:ext cx="4066000" cy="688769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sx="1000" sy="1000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Sales Order: Header Information</a:t>
            </a:r>
            <a:endParaRPr lang="en-US" dirty="0"/>
          </a:p>
        </p:txBody>
      </p:sp>
      <p:sp>
        <p:nvSpPr>
          <p:cNvPr id="1116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QS-PR-960</a:t>
            </a:r>
          </a:p>
        </p:txBody>
      </p:sp>
      <p:sp>
        <p:nvSpPr>
          <p:cNvPr id="111621" name="Rectangle 4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1607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613" y="833442"/>
            <a:ext cx="7723187" cy="544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957263" y="4309227"/>
            <a:ext cx="1885950" cy="1377197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sx="1000" sy="1000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352794" y="4229099"/>
            <a:ext cx="2962280" cy="30955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sx="1000" sy="1000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286499" y="5320546"/>
            <a:ext cx="2000251" cy="380167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sx="1000" sy="1000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81061" y="2029659"/>
            <a:ext cx="6376989" cy="380167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sx="1000" sy="1000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Enter Sales Order: Freight Data</a:t>
            </a:r>
          </a:p>
        </p:txBody>
      </p:sp>
      <p:sp>
        <p:nvSpPr>
          <p:cNvPr id="112643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QS-PR-961</a:t>
            </a:r>
          </a:p>
        </p:txBody>
      </p:sp>
      <p:pic>
        <p:nvPicPr>
          <p:cNvPr id="272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75" y="2414588"/>
            <a:ext cx="7637463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6336785" y="2836687"/>
            <a:ext cx="1726560" cy="749662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sx="1000" sy="1000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Sales Order: Line Information</a:t>
            </a:r>
            <a:endParaRPr lang="en-US" dirty="0"/>
          </a:p>
        </p:txBody>
      </p:sp>
      <p:sp>
        <p:nvSpPr>
          <p:cNvPr id="1136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QS-PR-970</a:t>
            </a:r>
          </a:p>
        </p:txBody>
      </p:sp>
      <p:pic>
        <p:nvPicPr>
          <p:cNvPr id="1617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9063" y="929079"/>
            <a:ext cx="8904287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300624" y="2831324"/>
            <a:ext cx="8029184" cy="588281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sx="1000" sy="1000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63046" y="3998333"/>
            <a:ext cx="2605413" cy="636297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sx="1000" sy="1000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Enter Sales Order: Line Information</a:t>
            </a:r>
          </a:p>
        </p:txBody>
      </p:sp>
      <p:sp>
        <p:nvSpPr>
          <p:cNvPr id="11469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QS-PR-971</a:t>
            </a:r>
          </a:p>
        </p:txBody>
      </p:sp>
      <p:pic>
        <p:nvPicPr>
          <p:cNvPr id="162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786" y="2068490"/>
            <a:ext cx="8846996" cy="2766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200417" y="4346532"/>
            <a:ext cx="826718" cy="363254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sx="1000" sy="1000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Sales Order: Trailer Information</a:t>
            </a:r>
            <a:endParaRPr lang="en-US" dirty="0"/>
          </a:p>
        </p:txBody>
      </p:sp>
      <p:sp>
        <p:nvSpPr>
          <p:cNvPr id="1157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QS-PR-980</a:t>
            </a:r>
          </a:p>
        </p:txBody>
      </p:sp>
      <p:pic>
        <p:nvPicPr>
          <p:cNvPr id="1638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0" y="833438"/>
            <a:ext cx="7656513" cy="519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4183692" y="3171615"/>
            <a:ext cx="4096011" cy="72398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sx="1000" sy="1000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156558" y="4759890"/>
            <a:ext cx="1164921" cy="48851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sx="1000" sy="1000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6325" y="1123950"/>
            <a:ext cx="6989763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Print Sales Order</a:t>
            </a:r>
            <a:endParaRPr lang="en-US" dirty="0"/>
          </a:p>
        </p:txBody>
      </p:sp>
      <p:sp>
        <p:nvSpPr>
          <p:cNvPr id="1167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QS-PR-990</a:t>
            </a:r>
          </a:p>
        </p:txBody>
      </p:sp>
      <p:sp>
        <p:nvSpPr>
          <p:cNvPr id="9" name="Rectangle 8"/>
          <p:cNvSpPr/>
          <p:nvPr/>
        </p:nvSpPr>
        <p:spPr>
          <a:xfrm>
            <a:off x="1348033" y="1904214"/>
            <a:ext cx="4081806" cy="226244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Sales Order Print</a:t>
            </a:r>
            <a:endParaRPr lang="en-US" dirty="0"/>
          </a:p>
        </p:txBody>
      </p:sp>
      <p:sp>
        <p:nvSpPr>
          <p:cNvPr id="1177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QS-PR-1000</a:t>
            </a:r>
          </a:p>
        </p:txBody>
      </p:sp>
      <p:pic>
        <p:nvPicPr>
          <p:cNvPr id="260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14475" y="814388"/>
            <a:ext cx="6301766" cy="5388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Print Sales Order Packing List</a:t>
            </a:r>
            <a:endParaRPr lang="en-US" dirty="0"/>
          </a:p>
        </p:txBody>
      </p:sp>
      <p:sp>
        <p:nvSpPr>
          <p:cNvPr id="1187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QS-PR-1010</a:t>
            </a:r>
          </a:p>
        </p:txBody>
      </p:sp>
      <p:pic>
        <p:nvPicPr>
          <p:cNvPr id="261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43013" y="1262063"/>
            <a:ext cx="6656387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1773918" y="2279737"/>
            <a:ext cx="5403496" cy="225468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300016" y="5263018"/>
            <a:ext cx="2858625" cy="235907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313" y="828675"/>
            <a:ext cx="6427787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Sales Order Packing List Print</a:t>
            </a:r>
            <a:endParaRPr lang="en-US" dirty="0"/>
          </a:p>
        </p:txBody>
      </p:sp>
      <p:sp>
        <p:nvSpPr>
          <p:cNvPr id="1198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QS-PR-1020</a:t>
            </a:r>
          </a:p>
        </p:txBody>
      </p:sp>
      <p:sp>
        <p:nvSpPr>
          <p:cNvPr id="119813" name="Rectangle 11"/>
          <p:cNvSpPr>
            <a:spLocks noChangeArrowheads="1"/>
          </p:cNvSpPr>
          <p:nvPr/>
        </p:nvSpPr>
        <p:spPr bwMode="auto">
          <a:xfrm>
            <a:off x="2816812" y="5060515"/>
            <a:ext cx="4210289" cy="821094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Blanket Order</a:t>
            </a:r>
            <a:endParaRPr lang="en-US" dirty="0"/>
          </a:p>
        </p:txBody>
      </p:sp>
      <p:sp>
        <p:nvSpPr>
          <p:cNvPr id="163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QS-PR-090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1460500" y="979625"/>
            <a:ext cx="6211888" cy="5108575"/>
            <a:chOff x="1460500" y="998479"/>
            <a:chExt cx="6211888" cy="5108575"/>
          </a:xfrm>
        </p:grpSpPr>
        <p:grpSp>
          <p:nvGrpSpPr>
            <p:cNvPr id="16388" name="Group 5"/>
            <p:cNvGrpSpPr>
              <a:grpSpLocks/>
            </p:cNvGrpSpPr>
            <p:nvPr/>
          </p:nvGrpSpPr>
          <p:grpSpPr bwMode="auto">
            <a:xfrm>
              <a:off x="1460500" y="1516004"/>
              <a:ext cx="4400550" cy="4591050"/>
              <a:chOff x="1290" y="1224"/>
              <a:chExt cx="2772" cy="2892"/>
            </a:xfrm>
          </p:grpSpPr>
          <p:sp>
            <p:nvSpPr>
              <p:cNvPr id="16393" name="AutoShape 6"/>
              <p:cNvSpPr>
                <a:spLocks noChangeArrowheads="1"/>
              </p:cNvSpPr>
              <p:nvPr/>
            </p:nvSpPr>
            <p:spPr bwMode="auto">
              <a:xfrm>
                <a:off x="1290" y="1224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8100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800">
                    <a:latin typeface="+mj-lt"/>
                  </a:rPr>
                  <a:t>Blanket Order</a:t>
                </a:r>
              </a:p>
            </p:txBody>
          </p:sp>
          <p:sp>
            <p:nvSpPr>
              <p:cNvPr id="16394" name="AutoShape 7"/>
              <p:cNvSpPr>
                <a:spLocks noChangeArrowheads="1"/>
              </p:cNvSpPr>
              <p:nvPr/>
            </p:nvSpPr>
            <p:spPr bwMode="auto">
              <a:xfrm>
                <a:off x="3006" y="1224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8100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800">
                    <a:latin typeface="+mj-lt"/>
                  </a:rPr>
                  <a:t>Release to PO</a:t>
                </a:r>
              </a:p>
            </p:txBody>
          </p:sp>
          <p:cxnSp>
            <p:nvCxnSpPr>
              <p:cNvPr id="16395" name="AutoShape 8"/>
              <p:cNvCxnSpPr>
                <a:cxnSpLocks noChangeShapeType="1"/>
                <a:stCxn id="16393" idx="3"/>
                <a:endCxn id="16394" idx="1"/>
              </p:cNvCxnSpPr>
              <p:nvPr/>
            </p:nvCxnSpPr>
            <p:spPr bwMode="auto">
              <a:xfrm>
                <a:off x="2358" y="1512"/>
                <a:ext cx="636" cy="0"/>
              </a:xfrm>
              <a:prstGeom prst="straightConnector1">
                <a:avLst/>
              </a:prstGeom>
              <a:noFill/>
              <a:ln w="38100">
                <a:solidFill>
                  <a:srgbClr val="003366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16396" name="AutoShape 9"/>
              <p:cNvSpPr>
                <a:spLocks noChangeArrowheads="1"/>
              </p:cNvSpPr>
              <p:nvPr/>
            </p:nvSpPr>
            <p:spPr bwMode="auto">
              <a:xfrm>
                <a:off x="3006" y="1688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8100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800">
                    <a:latin typeface="+mj-lt"/>
                  </a:rPr>
                  <a:t>Release to PO</a:t>
                </a:r>
              </a:p>
            </p:txBody>
          </p:sp>
          <p:sp>
            <p:nvSpPr>
              <p:cNvPr id="16397" name="AutoShape 10"/>
              <p:cNvSpPr>
                <a:spLocks noChangeArrowheads="1"/>
              </p:cNvSpPr>
              <p:nvPr/>
            </p:nvSpPr>
            <p:spPr bwMode="auto">
              <a:xfrm>
                <a:off x="3006" y="2151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8100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800">
                    <a:latin typeface="+mj-lt"/>
                  </a:rPr>
                  <a:t>Release to PO</a:t>
                </a:r>
              </a:p>
            </p:txBody>
          </p:sp>
          <p:sp>
            <p:nvSpPr>
              <p:cNvPr id="16398" name="AutoShape 11"/>
              <p:cNvSpPr>
                <a:spLocks noChangeArrowheads="1"/>
              </p:cNvSpPr>
              <p:nvPr/>
            </p:nvSpPr>
            <p:spPr bwMode="auto">
              <a:xfrm>
                <a:off x="3006" y="2614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8100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800">
                    <a:latin typeface="+mj-lt"/>
                  </a:rPr>
                  <a:t>Release to PO</a:t>
                </a:r>
              </a:p>
            </p:txBody>
          </p:sp>
          <p:sp>
            <p:nvSpPr>
              <p:cNvPr id="16399" name="AutoShape 12"/>
              <p:cNvSpPr>
                <a:spLocks noChangeArrowheads="1"/>
              </p:cNvSpPr>
              <p:nvPr/>
            </p:nvSpPr>
            <p:spPr bwMode="auto">
              <a:xfrm>
                <a:off x="3006" y="3077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8100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800">
                    <a:latin typeface="+mj-lt"/>
                  </a:rPr>
                  <a:t>Release to PO</a:t>
                </a:r>
              </a:p>
            </p:txBody>
          </p:sp>
          <p:sp>
            <p:nvSpPr>
              <p:cNvPr id="16400" name="AutoShape 13"/>
              <p:cNvSpPr>
                <a:spLocks noChangeArrowheads="1"/>
              </p:cNvSpPr>
              <p:nvPr/>
            </p:nvSpPr>
            <p:spPr bwMode="auto">
              <a:xfrm>
                <a:off x="3006" y="3540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8100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800">
                    <a:latin typeface="+mj-lt"/>
                  </a:rPr>
                  <a:t>Release to PO</a:t>
                </a:r>
              </a:p>
            </p:txBody>
          </p:sp>
          <p:cxnSp>
            <p:nvCxnSpPr>
              <p:cNvPr id="16401" name="AutoShape 14"/>
              <p:cNvCxnSpPr>
                <a:cxnSpLocks noChangeShapeType="1"/>
                <a:stCxn id="16393" idx="3"/>
                <a:endCxn id="16396" idx="1"/>
              </p:cNvCxnSpPr>
              <p:nvPr/>
            </p:nvCxnSpPr>
            <p:spPr bwMode="auto">
              <a:xfrm>
                <a:off x="2358" y="1512"/>
                <a:ext cx="636" cy="464"/>
              </a:xfrm>
              <a:prstGeom prst="bentConnector3">
                <a:avLst>
                  <a:gd name="adj1" fmla="val 50000"/>
                </a:avLst>
              </a:prstGeom>
              <a:noFill/>
              <a:ln w="38100">
                <a:solidFill>
                  <a:srgbClr val="003366"/>
                </a:solidFill>
                <a:miter lim="800000"/>
                <a:headEnd/>
                <a:tailEnd type="triangle" w="med" len="med"/>
              </a:ln>
            </p:spPr>
          </p:cxnSp>
          <p:cxnSp>
            <p:nvCxnSpPr>
              <p:cNvPr id="16402" name="AutoShape 15"/>
              <p:cNvCxnSpPr>
                <a:cxnSpLocks noChangeShapeType="1"/>
                <a:stCxn id="16393" idx="3"/>
                <a:endCxn id="16397" idx="1"/>
              </p:cNvCxnSpPr>
              <p:nvPr/>
            </p:nvCxnSpPr>
            <p:spPr bwMode="auto">
              <a:xfrm>
                <a:off x="2358" y="1512"/>
                <a:ext cx="636" cy="927"/>
              </a:xfrm>
              <a:prstGeom prst="bentConnector3">
                <a:avLst>
                  <a:gd name="adj1" fmla="val 50000"/>
                </a:avLst>
              </a:prstGeom>
              <a:noFill/>
              <a:ln w="38100">
                <a:solidFill>
                  <a:srgbClr val="003366"/>
                </a:solidFill>
                <a:miter lim="800000"/>
                <a:headEnd/>
                <a:tailEnd type="triangle" w="med" len="med"/>
              </a:ln>
            </p:spPr>
          </p:cxnSp>
          <p:cxnSp>
            <p:nvCxnSpPr>
              <p:cNvPr id="16403" name="AutoShape 16"/>
              <p:cNvCxnSpPr>
                <a:cxnSpLocks noChangeShapeType="1"/>
                <a:stCxn id="16393" idx="3"/>
                <a:endCxn id="16399" idx="1"/>
              </p:cNvCxnSpPr>
              <p:nvPr/>
            </p:nvCxnSpPr>
            <p:spPr bwMode="auto">
              <a:xfrm>
                <a:off x="2358" y="1512"/>
                <a:ext cx="636" cy="1853"/>
              </a:xfrm>
              <a:prstGeom prst="bentConnector3">
                <a:avLst>
                  <a:gd name="adj1" fmla="val 50000"/>
                </a:avLst>
              </a:prstGeom>
              <a:noFill/>
              <a:ln w="38100">
                <a:solidFill>
                  <a:srgbClr val="003366"/>
                </a:solidFill>
                <a:miter lim="800000"/>
                <a:headEnd/>
                <a:tailEnd type="triangle" w="med" len="med"/>
              </a:ln>
            </p:spPr>
          </p:cxnSp>
          <p:cxnSp>
            <p:nvCxnSpPr>
              <p:cNvPr id="16404" name="AutoShape 17"/>
              <p:cNvCxnSpPr>
                <a:cxnSpLocks noChangeShapeType="1"/>
                <a:stCxn id="16393" idx="3"/>
                <a:endCxn id="16400" idx="1"/>
              </p:cNvCxnSpPr>
              <p:nvPr/>
            </p:nvCxnSpPr>
            <p:spPr bwMode="auto">
              <a:xfrm>
                <a:off x="2358" y="1512"/>
                <a:ext cx="636" cy="2316"/>
              </a:xfrm>
              <a:prstGeom prst="bentConnector3">
                <a:avLst>
                  <a:gd name="adj1" fmla="val 50000"/>
                </a:avLst>
              </a:prstGeom>
              <a:noFill/>
              <a:ln w="38100">
                <a:solidFill>
                  <a:srgbClr val="003366"/>
                </a:solidFill>
                <a:miter lim="800000"/>
                <a:headEnd/>
                <a:tailEnd type="triangle" w="med" len="med"/>
              </a:ln>
            </p:spPr>
          </p:cxnSp>
          <p:cxnSp>
            <p:nvCxnSpPr>
              <p:cNvPr id="16405" name="AutoShape 18"/>
              <p:cNvCxnSpPr>
                <a:cxnSpLocks noChangeShapeType="1"/>
                <a:stCxn id="16393" idx="3"/>
                <a:endCxn id="16398" idx="1"/>
              </p:cNvCxnSpPr>
              <p:nvPr/>
            </p:nvCxnSpPr>
            <p:spPr bwMode="auto">
              <a:xfrm>
                <a:off x="2358" y="1512"/>
                <a:ext cx="636" cy="1390"/>
              </a:xfrm>
              <a:prstGeom prst="bentConnector3">
                <a:avLst>
                  <a:gd name="adj1" fmla="val 50000"/>
                </a:avLst>
              </a:prstGeom>
              <a:noFill/>
              <a:ln w="38100">
                <a:solidFill>
                  <a:srgbClr val="003366"/>
                </a:solidFill>
                <a:miter lim="800000"/>
                <a:headEnd/>
                <a:tailEnd type="triangle" w="med" len="med"/>
              </a:ln>
            </p:spPr>
          </p:cxnSp>
        </p:grpSp>
        <p:sp>
          <p:nvSpPr>
            <p:cNvPr id="16389" name="Line 19"/>
            <p:cNvSpPr>
              <a:spLocks noChangeShapeType="1"/>
            </p:cNvSpPr>
            <p:nvPr/>
          </p:nvSpPr>
          <p:spPr bwMode="auto">
            <a:xfrm>
              <a:off x="5973763" y="1457267"/>
              <a:ext cx="1698625" cy="0"/>
            </a:xfrm>
            <a:prstGeom prst="line">
              <a:avLst/>
            </a:prstGeom>
            <a:noFill/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390" name="Line 20"/>
            <p:cNvSpPr>
              <a:spLocks noChangeShapeType="1"/>
            </p:cNvSpPr>
            <p:nvPr/>
          </p:nvSpPr>
          <p:spPr bwMode="auto">
            <a:xfrm>
              <a:off x="5972175" y="6102292"/>
              <a:ext cx="1698625" cy="0"/>
            </a:xfrm>
            <a:prstGeom prst="line">
              <a:avLst/>
            </a:prstGeom>
            <a:noFill/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391" name="Text Box 21"/>
            <p:cNvSpPr txBox="1">
              <a:spLocks noChangeArrowheads="1"/>
            </p:cNvSpPr>
            <p:nvPr/>
          </p:nvSpPr>
          <p:spPr bwMode="auto">
            <a:xfrm>
              <a:off x="6183313" y="998479"/>
              <a:ext cx="1263487" cy="3693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Start Date</a:t>
              </a:r>
            </a:p>
          </p:txBody>
        </p:sp>
        <p:sp>
          <p:nvSpPr>
            <p:cNvPr id="16392" name="Text Box 22"/>
            <p:cNvSpPr txBox="1">
              <a:spLocks noChangeArrowheads="1"/>
            </p:cNvSpPr>
            <p:nvPr/>
          </p:nvSpPr>
          <p:spPr bwMode="auto">
            <a:xfrm>
              <a:off x="6184900" y="5643504"/>
              <a:ext cx="1189749" cy="3693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End Date</a:t>
              </a:r>
            </a:p>
          </p:txBody>
        </p:sp>
      </p:grp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Ship Sales Order </a:t>
            </a:r>
            <a:endParaRPr lang="en-US" dirty="0"/>
          </a:p>
        </p:txBody>
      </p:sp>
      <p:sp>
        <p:nvSpPr>
          <p:cNvPr id="1208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QS-PR-1030</a:t>
            </a:r>
          </a:p>
        </p:txBody>
      </p:sp>
      <p:pic>
        <p:nvPicPr>
          <p:cNvPr id="263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0538" y="1014413"/>
            <a:ext cx="8161337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2413" y="1685925"/>
            <a:ext cx="8637587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Ship Sales Order: Review Lines</a:t>
            </a:r>
            <a:endParaRPr lang="en-US" dirty="0"/>
          </a:p>
        </p:txBody>
      </p:sp>
      <p:sp>
        <p:nvSpPr>
          <p:cNvPr id="1218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QS-PR-1040</a:t>
            </a:r>
          </a:p>
        </p:txBody>
      </p:sp>
      <p:sp>
        <p:nvSpPr>
          <p:cNvPr id="121861" name="Rectangle 3"/>
          <p:cNvSpPr>
            <a:spLocks noChangeArrowheads="1"/>
          </p:cNvSpPr>
          <p:nvPr/>
        </p:nvSpPr>
        <p:spPr bwMode="auto">
          <a:xfrm>
            <a:off x="300624" y="3419605"/>
            <a:ext cx="8267179" cy="1565754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3413" y="904875"/>
            <a:ext cx="7875587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Ship Sales Order: Trailer</a:t>
            </a:r>
            <a:endParaRPr lang="en-US" dirty="0"/>
          </a:p>
        </p:txBody>
      </p:sp>
      <p:sp>
        <p:nvSpPr>
          <p:cNvPr id="1228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QS-PR-1050</a:t>
            </a:r>
          </a:p>
        </p:txBody>
      </p:sp>
      <p:sp>
        <p:nvSpPr>
          <p:cNvPr id="122885" name="Rectangle 12"/>
          <p:cNvSpPr>
            <a:spLocks noChangeArrowheads="1"/>
          </p:cNvSpPr>
          <p:nvPr/>
        </p:nvSpPr>
        <p:spPr bwMode="auto">
          <a:xfrm>
            <a:off x="4490125" y="5129645"/>
            <a:ext cx="1060450" cy="2159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Inventory Detail</a:t>
            </a:r>
            <a:endParaRPr lang="en-US" dirty="0"/>
          </a:p>
        </p:txBody>
      </p:sp>
      <p:sp>
        <p:nvSpPr>
          <p:cNvPr id="1239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QS-PR-1060</a:t>
            </a:r>
          </a:p>
        </p:txBody>
      </p:sp>
      <p:pic>
        <p:nvPicPr>
          <p:cNvPr id="123908" name="Picture 10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8175" y="1604120"/>
            <a:ext cx="7866063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Transactions Detail Inquiry</a:t>
            </a:r>
            <a:endParaRPr lang="en-US" dirty="0"/>
          </a:p>
        </p:txBody>
      </p:sp>
      <p:sp>
        <p:nvSpPr>
          <p:cNvPr id="1249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QS-PR-1070</a:t>
            </a:r>
          </a:p>
        </p:txBody>
      </p:sp>
      <p:pic>
        <p:nvPicPr>
          <p:cNvPr id="266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9441" y="1484009"/>
            <a:ext cx="7513637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1220832" y="5041962"/>
            <a:ext cx="2461820" cy="256547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Transactions Detail: GL Effects</a:t>
            </a:r>
            <a:endParaRPr lang="en-US" dirty="0"/>
          </a:p>
        </p:txBody>
      </p:sp>
      <p:sp>
        <p:nvSpPr>
          <p:cNvPr id="1259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QS-PR-1080</a:t>
            </a:r>
          </a:p>
        </p:txBody>
      </p:sp>
      <p:pic>
        <p:nvPicPr>
          <p:cNvPr id="267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018" y="957720"/>
            <a:ext cx="59245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7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7150" y="2813790"/>
            <a:ext cx="5381625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6576163" y="5067014"/>
            <a:ext cx="2179529" cy="25654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Pending Invoice</a:t>
            </a:r>
            <a:endParaRPr lang="en-US" dirty="0"/>
          </a:p>
        </p:txBody>
      </p:sp>
      <p:sp>
        <p:nvSpPr>
          <p:cNvPr id="1269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QS-PR-1090</a:t>
            </a:r>
          </a:p>
        </p:txBody>
      </p:sp>
      <p:pic>
        <p:nvPicPr>
          <p:cNvPr id="268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521" y="1340807"/>
            <a:ext cx="8638209" cy="4546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275573" y="2286236"/>
            <a:ext cx="1064712" cy="193917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9638" y="1059428"/>
            <a:ext cx="7323137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Invoice Post and Print</a:t>
            </a:r>
            <a:endParaRPr lang="en-US" dirty="0"/>
          </a:p>
        </p:txBody>
      </p:sp>
      <p:sp>
        <p:nvSpPr>
          <p:cNvPr id="1280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QS-PR-1110</a:t>
            </a:r>
          </a:p>
        </p:txBody>
      </p:sp>
      <p:sp>
        <p:nvSpPr>
          <p:cNvPr id="128005" name="Rectangle 1091"/>
          <p:cNvSpPr>
            <a:spLocks noChangeArrowheads="1"/>
          </p:cNvSpPr>
          <p:nvPr/>
        </p:nvSpPr>
        <p:spPr bwMode="auto">
          <a:xfrm>
            <a:off x="2774297" y="5082877"/>
            <a:ext cx="896938" cy="2254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" name="Rectangle 1091"/>
          <p:cNvSpPr>
            <a:spLocks noChangeArrowheads="1"/>
          </p:cNvSpPr>
          <p:nvPr/>
        </p:nvSpPr>
        <p:spPr bwMode="auto">
          <a:xfrm>
            <a:off x="5874708" y="5272855"/>
            <a:ext cx="2279736" cy="52669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QS-PR-1130</a:t>
            </a:r>
          </a:p>
        </p:txBody>
      </p:sp>
      <p:pic>
        <p:nvPicPr>
          <p:cNvPr id="2703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365" y="523681"/>
            <a:ext cx="8668011" cy="3569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033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6325" y="3924822"/>
            <a:ext cx="8719681" cy="241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091"/>
          <p:cNvSpPr>
            <a:spLocks noChangeArrowheads="1"/>
          </p:cNvSpPr>
          <p:nvPr/>
        </p:nvSpPr>
        <p:spPr bwMode="auto">
          <a:xfrm>
            <a:off x="168883" y="1725902"/>
            <a:ext cx="1259084" cy="278262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3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01341" y="325284"/>
            <a:ext cx="5829300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Invoice Print</a:t>
            </a:r>
            <a:br>
              <a:rPr lang="en-US" dirty="0" smtClean="0"/>
            </a:br>
            <a:r>
              <a:rPr lang="en-US" dirty="0" smtClean="0"/>
              <a:t>or Reprint</a:t>
            </a:r>
            <a:endParaRPr lang="en-US" dirty="0"/>
          </a:p>
        </p:txBody>
      </p:sp>
      <p:sp>
        <p:nvSpPr>
          <p:cNvPr id="1310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QS-PR-1135</a:t>
            </a:r>
          </a:p>
        </p:txBody>
      </p:sp>
      <p:pic>
        <p:nvPicPr>
          <p:cNvPr id="27136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2338" y="4736274"/>
            <a:ext cx="594360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Supplier Schedules</a:t>
            </a:r>
            <a:endParaRPr lang="en-US" dirty="0"/>
          </a:p>
        </p:txBody>
      </p:sp>
      <p:sp>
        <p:nvSpPr>
          <p:cNvPr id="174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QS-PR-100</a:t>
            </a:r>
          </a:p>
        </p:txBody>
      </p:sp>
      <p:grpSp>
        <p:nvGrpSpPr>
          <p:cNvPr id="17412" name="Group 9"/>
          <p:cNvGrpSpPr>
            <a:grpSpLocks/>
          </p:cNvGrpSpPr>
          <p:nvPr/>
        </p:nvGrpSpPr>
        <p:grpSpPr bwMode="auto">
          <a:xfrm>
            <a:off x="1670050" y="1245522"/>
            <a:ext cx="5808663" cy="4591050"/>
            <a:chOff x="439" y="715"/>
            <a:chExt cx="3659" cy="2892"/>
          </a:xfrm>
        </p:grpSpPr>
        <p:sp>
          <p:nvSpPr>
            <p:cNvPr id="17413" name="AutoShape 10"/>
            <p:cNvSpPr>
              <a:spLocks noChangeArrowheads="1"/>
            </p:cNvSpPr>
            <p:nvPr/>
          </p:nvSpPr>
          <p:spPr bwMode="auto">
            <a:xfrm>
              <a:off x="439" y="715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>
                  <a:latin typeface="+mj-lt"/>
                </a:rPr>
                <a:t>Supplier</a:t>
              </a:r>
            </a:p>
            <a:p>
              <a:pPr algn="ctr" eaLnBrk="0" hangingPunct="0"/>
              <a:r>
                <a:rPr lang="en-US" sz="1800">
                  <a:latin typeface="+mj-lt"/>
                </a:rPr>
                <a:t>Schedule</a:t>
              </a:r>
            </a:p>
          </p:txBody>
        </p:sp>
        <p:sp>
          <p:nvSpPr>
            <p:cNvPr id="17414" name="AutoShape 11"/>
            <p:cNvSpPr>
              <a:spLocks noChangeArrowheads="1"/>
            </p:cNvSpPr>
            <p:nvPr/>
          </p:nvSpPr>
          <p:spPr bwMode="auto">
            <a:xfrm>
              <a:off x="3042" y="715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>
                  <a:latin typeface="+mj-lt"/>
                </a:rPr>
                <a:t>Week 1</a:t>
              </a:r>
            </a:p>
          </p:txBody>
        </p:sp>
        <p:cxnSp>
          <p:nvCxnSpPr>
            <p:cNvPr id="17415" name="AutoShape 12"/>
            <p:cNvCxnSpPr>
              <a:cxnSpLocks noChangeShapeType="1"/>
              <a:stCxn id="17413" idx="3"/>
              <a:endCxn id="17414" idx="1"/>
            </p:cNvCxnSpPr>
            <p:nvPr/>
          </p:nvCxnSpPr>
          <p:spPr bwMode="auto">
            <a:xfrm>
              <a:off x="1507" y="1003"/>
              <a:ext cx="1523" cy="0"/>
            </a:xfrm>
            <a:prstGeom prst="straightConnector1">
              <a:avLst/>
            </a:prstGeom>
            <a:noFill/>
            <a:ln w="38100">
              <a:solidFill>
                <a:srgbClr val="003366"/>
              </a:solidFill>
              <a:round/>
              <a:headEnd/>
              <a:tailEnd type="triangle" w="med" len="med"/>
            </a:ln>
          </p:spPr>
        </p:cxnSp>
        <p:sp>
          <p:nvSpPr>
            <p:cNvPr id="17416" name="AutoShape 13"/>
            <p:cNvSpPr>
              <a:spLocks noChangeArrowheads="1"/>
            </p:cNvSpPr>
            <p:nvPr/>
          </p:nvSpPr>
          <p:spPr bwMode="auto">
            <a:xfrm>
              <a:off x="3042" y="1179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>
                  <a:latin typeface="+mj-lt"/>
                </a:rPr>
                <a:t>Week 2</a:t>
              </a:r>
            </a:p>
          </p:txBody>
        </p:sp>
        <p:sp>
          <p:nvSpPr>
            <p:cNvPr id="17417" name="AutoShape 14"/>
            <p:cNvSpPr>
              <a:spLocks noChangeArrowheads="1"/>
            </p:cNvSpPr>
            <p:nvPr/>
          </p:nvSpPr>
          <p:spPr bwMode="auto">
            <a:xfrm>
              <a:off x="3042" y="1642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>
                  <a:latin typeface="+mj-lt"/>
                </a:rPr>
                <a:t>Week 3</a:t>
              </a:r>
            </a:p>
          </p:txBody>
        </p:sp>
        <p:sp>
          <p:nvSpPr>
            <p:cNvPr id="17418" name="AutoShape 15"/>
            <p:cNvSpPr>
              <a:spLocks noChangeArrowheads="1"/>
            </p:cNvSpPr>
            <p:nvPr/>
          </p:nvSpPr>
          <p:spPr bwMode="auto">
            <a:xfrm>
              <a:off x="3042" y="2105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>
                  <a:latin typeface="+mj-lt"/>
                </a:rPr>
                <a:t>Week 4</a:t>
              </a:r>
            </a:p>
          </p:txBody>
        </p:sp>
        <p:sp>
          <p:nvSpPr>
            <p:cNvPr id="17419" name="AutoShape 16"/>
            <p:cNvSpPr>
              <a:spLocks noChangeArrowheads="1"/>
            </p:cNvSpPr>
            <p:nvPr/>
          </p:nvSpPr>
          <p:spPr bwMode="auto">
            <a:xfrm>
              <a:off x="3042" y="2568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>
                  <a:latin typeface="+mj-lt"/>
                </a:rPr>
                <a:t>Week 5</a:t>
              </a:r>
            </a:p>
          </p:txBody>
        </p:sp>
        <p:sp>
          <p:nvSpPr>
            <p:cNvPr id="17420" name="AutoShape 17"/>
            <p:cNvSpPr>
              <a:spLocks noChangeArrowheads="1"/>
            </p:cNvSpPr>
            <p:nvPr/>
          </p:nvSpPr>
          <p:spPr bwMode="auto">
            <a:xfrm>
              <a:off x="3042" y="3031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>
                  <a:latin typeface="+mj-lt"/>
                </a:rPr>
                <a:t>Week </a:t>
              </a:r>
              <a:r>
                <a:rPr lang="en-US" sz="1800">
                  <a:solidFill>
                    <a:srgbClr val="A50021"/>
                  </a:solidFill>
                  <a:latin typeface="+mj-lt"/>
                </a:rPr>
                <a:t>N</a:t>
              </a:r>
            </a:p>
          </p:txBody>
        </p:sp>
        <p:cxnSp>
          <p:nvCxnSpPr>
            <p:cNvPr id="17421" name="AutoShape 18"/>
            <p:cNvCxnSpPr>
              <a:cxnSpLocks noChangeShapeType="1"/>
              <a:stCxn id="17413" idx="3"/>
              <a:endCxn id="17416" idx="1"/>
            </p:cNvCxnSpPr>
            <p:nvPr/>
          </p:nvCxnSpPr>
          <p:spPr bwMode="auto">
            <a:xfrm>
              <a:off x="1507" y="1003"/>
              <a:ext cx="1523" cy="464"/>
            </a:xfrm>
            <a:prstGeom prst="bentConnector3">
              <a:avLst>
                <a:gd name="adj1" fmla="val 49968"/>
              </a:avLst>
            </a:prstGeom>
            <a:noFill/>
            <a:ln w="38100">
              <a:solidFill>
                <a:srgbClr val="00336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7422" name="AutoShape 19"/>
            <p:cNvCxnSpPr>
              <a:cxnSpLocks noChangeShapeType="1"/>
              <a:stCxn id="17413" idx="3"/>
              <a:endCxn id="17417" idx="1"/>
            </p:cNvCxnSpPr>
            <p:nvPr/>
          </p:nvCxnSpPr>
          <p:spPr bwMode="auto">
            <a:xfrm>
              <a:off x="1507" y="1003"/>
              <a:ext cx="1523" cy="927"/>
            </a:xfrm>
            <a:prstGeom prst="bentConnector3">
              <a:avLst>
                <a:gd name="adj1" fmla="val 49968"/>
              </a:avLst>
            </a:prstGeom>
            <a:noFill/>
            <a:ln w="38100">
              <a:solidFill>
                <a:srgbClr val="00336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7423" name="AutoShape 20"/>
            <p:cNvCxnSpPr>
              <a:cxnSpLocks noChangeShapeType="1"/>
              <a:stCxn id="17413" idx="3"/>
              <a:endCxn id="17419" idx="1"/>
            </p:cNvCxnSpPr>
            <p:nvPr/>
          </p:nvCxnSpPr>
          <p:spPr bwMode="auto">
            <a:xfrm>
              <a:off x="1507" y="1003"/>
              <a:ext cx="1523" cy="1853"/>
            </a:xfrm>
            <a:prstGeom prst="bentConnector3">
              <a:avLst>
                <a:gd name="adj1" fmla="val 49968"/>
              </a:avLst>
            </a:prstGeom>
            <a:noFill/>
            <a:ln w="38100">
              <a:solidFill>
                <a:srgbClr val="00336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7424" name="AutoShape 21"/>
            <p:cNvCxnSpPr>
              <a:cxnSpLocks noChangeShapeType="1"/>
              <a:stCxn id="17413" idx="3"/>
              <a:endCxn id="17420" idx="1"/>
            </p:cNvCxnSpPr>
            <p:nvPr/>
          </p:nvCxnSpPr>
          <p:spPr bwMode="auto">
            <a:xfrm>
              <a:off x="1507" y="1003"/>
              <a:ext cx="1523" cy="2316"/>
            </a:xfrm>
            <a:prstGeom prst="bentConnector3">
              <a:avLst>
                <a:gd name="adj1" fmla="val 49968"/>
              </a:avLst>
            </a:prstGeom>
            <a:noFill/>
            <a:ln w="38100">
              <a:solidFill>
                <a:srgbClr val="00336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7425" name="AutoShape 22"/>
            <p:cNvCxnSpPr>
              <a:cxnSpLocks noChangeShapeType="1"/>
              <a:stCxn id="17413" idx="3"/>
              <a:endCxn id="17418" idx="1"/>
            </p:cNvCxnSpPr>
            <p:nvPr/>
          </p:nvCxnSpPr>
          <p:spPr bwMode="auto">
            <a:xfrm>
              <a:off x="1507" y="1003"/>
              <a:ext cx="1523" cy="1390"/>
            </a:xfrm>
            <a:prstGeom prst="bentConnector3">
              <a:avLst>
                <a:gd name="adj1" fmla="val 49968"/>
              </a:avLst>
            </a:prstGeom>
            <a:noFill/>
            <a:ln w="38100">
              <a:solidFill>
                <a:srgbClr val="00336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1320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QS-PR-1190</a:t>
            </a:r>
          </a:p>
        </p:txBody>
      </p:sp>
      <p:sp>
        <p:nvSpPr>
          <p:cNvPr id="332812" name="Rectangle 12"/>
          <p:cNvSpPr>
            <a:spLocks noChangeArrowheads="1"/>
          </p:cNvSpPr>
          <p:nvPr/>
        </p:nvSpPr>
        <p:spPr bwMode="auto">
          <a:xfrm>
            <a:off x="758825" y="3148013"/>
            <a:ext cx="1147763" cy="82073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>
                <a:latin typeface="+mj-lt"/>
              </a:rPr>
              <a:t>Create</a:t>
            </a:r>
            <a:br>
              <a:rPr lang="en-US" sz="1200">
                <a:latin typeface="+mj-lt"/>
              </a:rPr>
            </a:br>
            <a:r>
              <a:rPr lang="en-US" sz="1200">
                <a:latin typeface="+mj-lt"/>
              </a:rPr>
              <a:t>Sales Order</a:t>
            </a:r>
          </a:p>
        </p:txBody>
      </p:sp>
      <p:sp>
        <p:nvSpPr>
          <p:cNvPr id="132102" name="Line 13"/>
          <p:cNvSpPr>
            <a:spLocks noChangeShapeType="1"/>
          </p:cNvSpPr>
          <p:nvPr/>
        </p:nvSpPr>
        <p:spPr bwMode="auto">
          <a:xfrm flipH="1">
            <a:off x="1917700" y="3579813"/>
            <a:ext cx="4159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32814" name="Rectangle 14"/>
          <p:cNvSpPr>
            <a:spLocks noChangeArrowheads="1"/>
          </p:cNvSpPr>
          <p:nvPr/>
        </p:nvSpPr>
        <p:spPr bwMode="auto">
          <a:xfrm>
            <a:off x="2338388" y="3148013"/>
            <a:ext cx="1147763" cy="82073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>
                <a:latin typeface="+mj-lt"/>
              </a:rPr>
              <a:t>Ship</a:t>
            </a:r>
          </a:p>
        </p:txBody>
      </p:sp>
      <p:sp>
        <p:nvSpPr>
          <p:cNvPr id="132104" name="Line 15"/>
          <p:cNvSpPr>
            <a:spLocks noChangeShapeType="1"/>
          </p:cNvSpPr>
          <p:nvPr/>
        </p:nvSpPr>
        <p:spPr bwMode="auto">
          <a:xfrm flipH="1">
            <a:off x="3492500" y="3579813"/>
            <a:ext cx="4159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32816" name="Rectangle 16"/>
          <p:cNvSpPr>
            <a:spLocks noChangeArrowheads="1"/>
          </p:cNvSpPr>
          <p:nvPr/>
        </p:nvSpPr>
        <p:spPr bwMode="auto">
          <a:xfrm>
            <a:off x="3913188" y="3148013"/>
            <a:ext cx="1147763" cy="82073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 dirty="0" smtClean="0">
                <a:latin typeface="+mj-lt"/>
              </a:rPr>
              <a:t>Post </a:t>
            </a:r>
            <a:r>
              <a:rPr lang="en-US" sz="1200" dirty="0">
                <a:latin typeface="+mj-lt"/>
              </a:rPr>
              <a:t>Invoice</a:t>
            </a:r>
          </a:p>
        </p:txBody>
      </p:sp>
      <p:sp>
        <p:nvSpPr>
          <p:cNvPr id="132106" name="Line 17"/>
          <p:cNvSpPr>
            <a:spLocks noChangeShapeType="1"/>
          </p:cNvSpPr>
          <p:nvPr/>
        </p:nvSpPr>
        <p:spPr bwMode="auto">
          <a:xfrm flipH="1">
            <a:off x="5078413" y="3579813"/>
            <a:ext cx="4159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32818" name="Rectangle 18"/>
          <p:cNvSpPr>
            <a:spLocks noChangeArrowheads="1"/>
          </p:cNvSpPr>
          <p:nvPr/>
        </p:nvSpPr>
        <p:spPr bwMode="auto">
          <a:xfrm>
            <a:off x="5499100" y="3148013"/>
            <a:ext cx="1147763" cy="82073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 dirty="0" smtClean="0">
                <a:latin typeface="+mj-lt"/>
              </a:rPr>
              <a:t>Print Invoice</a:t>
            </a:r>
            <a:endParaRPr lang="en-US" sz="1200" dirty="0">
              <a:latin typeface="+mj-lt"/>
            </a:endParaRPr>
          </a:p>
        </p:txBody>
      </p:sp>
      <p:sp>
        <p:nvSpPr>
          <p:cNvPr id="132108" name="Line 19"/>
          <p:cNvSpPr>
            <a:spLocks noChangeShapeType="1"/>
          </p:cNvSpPr>
          <p:nvPr/>
        </p:nvSpPr>
        <p:spPr bwMode="auto">
          <a:xfrm flipH="1">
            <a:off x="6650038" y="3579813"/>
            <a:ext cx="4159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32820" name="Rectangle 20"/>
          <p:cNvSpPr>
            <a:spLocks noChangeArrowheads="1"/>
          </p:cNvSpPr>
          <p:nvPr/>
        </p:nvSpPr>
        <p:spPr bwMode="auto">
          <a:xfrm>
            <a:off x="7070725" y="3148013"/>
            <a:ext cx="1147763" cy="82073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 dirty="0" smtClean="0">
                <a:latin typeface="+mj-lt"/>
              </a:rPr>
              <a:t>Transfer to </a:t>
            </a:r>
          </a:p>
          <a:p>
            <a:pPr algn="ctr" defTabSz="739775" eaLnBrk="0" hangingPunct="0">
              <a:defRPr/>
            </a:pPr>
            <a:r>
              <a:rPr lang="en-US" sz="1200" dirty="0" smtClean="0">
                <a:latin typeface="+mj-lt"/>
              </a:rPr>
              <a:t>Accounts</a:t>
            </a:r>
          </a:p>
          <a:p>
            <a:pPr algn="ctr" defTabSz="739775" eaLnBrk="0" hangingPunct="0">
              <a:defRPr/>
            </a:pPr>
            <a:r>
              <a:rPr lang="en-US" sz="1200" dirty="0" smtClean="0">
                <a:latin typeface="+mj-lt"/>
              </a:rPr>
              <a:t> Receivable</a:t>
            </a:r>
            <a:endParaRPr lang="en-US" sz="1200" dirty="0">
              <a:latin typeface="+mj-lt"/>
            </a:endParaRPr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709344" y="1637867"/>
            <a:ext cx="1147763" cy="82073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 dirty="0">
                <a:latin typeface="+mj-lt"/>
              </a:rPr>
              <a:t>Create</a:t>
            </a:r>
            <a:br>
              <a:rPr lang="en-US" sz="1200" dirty="0">
                <a:latin typeface="+mj-lt"/>
              </a:rPr>
            </a:br>
            <a:r>
              <a:rPr lang="en-US" sz="1200" dirty="0">
                <a:latin typeface="+mj-lt"/>
              </a:rPr>
              <a:t>Sales </a:t>
            </a:r>
            <a:r>
              <a:rPr lang="en-US" sz="1200" dirty="0" smtClean="0">
                <a:latin typeface="+mj-lt"/>
              </a:rPr>
              <a:t>Quote</a:t>
            </a:r>
            <a:endParaRPr lang="en-US" sz="1200" dirty="0">
              <a:latin typeface="+mj-lt"/>
            </a:endParaRPr>
          </a:p>
        </p:txBody>
      </p:sp>
      <p:sp>
        <p:nvSpPr>
          <p:cNvPr id="16" name="Line 13"/>
          <p:cNvSpPr>
            <a:spLocks noChangeShapeType="1"/>
          </p:cNvSpPr>
          <p:nvPr/>
        </p:nvSpPr>
        <p:spPr bwMode="auto">
          <a:xfrm flipH="1" flipV="1">
            <a:off x="1235031" y="2517567"/>
            <a:ext cx="11877" cy="629393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11281" y="2624446"/>
            <a:ext cx="23038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+mn-lt"/>
              </a:rPr>
              <a:t>Release quote to order</a:t>
            </a:r>
            <a:endParaRPr lang="en-US" sz="1200" dirty="0">
              <a:latin typeface="+mn-lt"/>
            </a:endParaRPr>
          </a:p>
        </p:txBody>
      </p: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Exercise </a:t>
            </a:r>
            <a:r>
              <a:rPr lang="en-US" smtClean="0"/>
              <a:t>8</a:t>
            </a:r>
            <a:endParaRPr lang="en-US" dirty="0"/>
          </a:p>
        </p:txBody>
      </p:sp>
      <p:sp>
        <p:nvSpPr>
          <p:cNvPr id="1331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QS-PR-1200</a:t>
            </a:r>
          </a:p>
        </p:txBody>
      </p:sp>
      <p:pic>
        <p:nvPicPr>
          <p:cNvPr id="133124" name="Picture 46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Discrete Purchase Orders</a:t>
            </a:r>
            <a:endParaRPr lang="en-US" dirty="0"/>
          </a:p>
        </p:txBody>
      </p:sp>
      <p:sp>
        <p:nvSpPr>
          <p:cNvPr id="1027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QS-PR-110</a:t>
            </a: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2668490" y="1059392"/>
          <a:ext cx="3822700" cy="4727575"/>
        </p:xfrm>
        <a:graphic>
          <a:graphicData uri="http://schemas.openxmlformats.org/presentationml/2006/ole">
            <p:oleObj spid="_x0000_s1026" name="Clip" r:id="rId4" imgW="2826720" imgH="3497040" progId="">
              <p:embed/>
            </p:oleObj>
          </a:graphicData>
        </a:graphic>
      </p:graphicFrame>
      <p:cxnSp>
        <p:nvCxnSpPr>
          <p:cNvPr id="1041" name="AutoShape 6"/>
          <p:cNvCxnSpPr>
            <a:cxnSpLocks noChangeShapeType="1"/>
            <a:stCxn id="163850" idx="2"/>
            <a:endCxn id="1042" idx="1"/>
          </p:cNvCxnSpPr>
          <p:nvPr/>
        </p:nvCxnSpPr>
        <p:spPr bwMode="auto">
          <a:xfrm rot="16200000" flipH="1">
            <a:off x="3762278" y="4472516"/>
            <a:ext cx="2171699" cy="685800"/>
          </a:xfrm>
          <a:prstGeom prst="bentConnector2">
            <a:avLst/>
          </a:prstGeom>
          <a:noFill/>
          <a:ln w="57150" cap="rnd">
            <a:solidFill>
              <a:srgbClr val="003366"/>
            </a:solidFill>
            <a:prstDash val="sysDot"/>
            <a:miter lim="800000"/>
            <a:headEnd/>
            <a:tailEnd/>
          </a:ln>
        </p:spPr>
      </p:cxnSp>
      <p:sp>
        <p:nvSpPr>
          <p:cNvPr id="1042" name="Rectangle 7"/>
          <p:cNvSpPr>
            <a:spLocks noChangeArrowheads="1"/>
          </p:cNvSpPr>
          <p:nvPr/>
        </p:nvSpPr>
        <p:spPr bwMode="auto">
          <a:xfrm>
            <a:off x="5191027" y="5634566"/>
            <a:ext cx="1447800" cy="5334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950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kumimoji="1" lang="en-US" sz="1800">
                <a:latin typeface="+mj-lt"/>
              </a:rPr>
              <a:t>Line Item</a:t>
            </a:r>
          </a:p>
        </p:txBody>
      </p:sp>
      <p:sp>
        <p:nvSpPr>
          <p:cNvPr id="163848" name="Rectangle 8"/>
          <p:cNvSpPr>
            <a:spLocks noChangeArrowheads="1"/>
          </p:cNvSpPr>
          <p:nvPr/>
        </p:nvSpPr>
        <p:spPr bwMode="auto">
          <a:xfrm>
            <a:off x="3438427" y="833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 dirty="0">
                <a:latin typeface="+mj-lt"/>
              </a:rPr>
              <a:t>Purchase</a:t>
            </a:r>
          </a:p>
          <a:p>
            <a:pPr algn="ctr" eaLnBrk="0" hangingPunct="0">
              <a:defRPr/>
            </a:pPr>
            <a:r>
              <a:rPr kumimoji="1" lang="en-US" sz="2400" dirty="0">
                <a:latin typeface="+mj-lt"/>
              </a:rPr>
              <a:t>Order</a:t>
            </a:r>
          </a:p>
        </p:txBody>
      </p:sp>
      <p:sp>
        <p:nvSpPr>
          <p:cNvPr id="163850" name="Rectangle 10"/>
          <p:cNvSpPr>
            <a:spLocks noChangeArrowheads="1"/>
          </p:cNvSpPr>
          <p:nvPr/>
        </p:nvSpPr>
        <p:spPr bwMode="auto">
          <a:xfrm>
            <a:off x="3438427" y="2738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Line Items</a:t>
            </a:r>
          </a:p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(Body)</a:t>
            </a:r>
          </a:p>
        </p:txBody>
      </p:sp>
      <p:cxnSp>
        <p:nvCxnSpPr>
          <p:cNvPr id="1032" name="AutoShape 11"/>
          <p:cNvCxnSpPr>
            <a:cxnSpLocks noChangeShapeType="1"/>
            <a:stCxn id="163848" idx="2"/>
            <a:endCxn id="163850" idx="0"/>
          </p:cNvCxnSpPr>
          <p:nvPr/>
        </p:nvCxnSpPr>
        <p:spPr bwMode="auto">
          <a:xfrm rot="5400000">
            <a:off x="4062314" y="2281768"/>
            <a:ext cx="885825" cy="0"/>
          </a:xfrm>
          <a:prstGeom prst="straightConnector1">
            <a:avLst/>
          </a:prstGeom>
          <a:noFill/>
          <a:ln w="57150">
            <a:solidFill>
              <a:srgbClr val="003366"/>
            </a:solidFill>
            <a:round/>
            <a:headEnd/>
            <a:tailEnd/>
          </a:ln>
        </p:spPr>
      </p:cxnSp>
      <p:sp>
        <p:nvSpPr>
          <p:cNvPr id="163853" name="Rectangle 13"/>
          <p:cNvSpPr>
            <a:spLocks noChangeArrowheads="1"/>
          </p:cNvSpPr>
          <p:nvPr/>
        </p:nvSpPr>
        <p:spPr bwMode="auto">
          <a:xfrm>
            <a:off x="6181627" y="2738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Trailer</a:t>
            </a:r>
          </a:p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(Footer)</a:t>
            </a:r>
          </a:p>
        </p:txBody>
      </p:sp>
      <p:cxnSp>
        <p:nvCxnSpPr>
          <p:cNvPr id="1034" name="AutoShape 14"/>
          <p:cNvCxnSpPr>
            <a:cxnSpLocks noChangeShapeType="1"/>
            <a:stCxn id="163848" idx="2"/>
            <a:endCxn id="163853" idx="0"/>
          </p:cNvCxnSpPr>
          <p:nvPr/>
        </p:nvCxnSpPr>
        <p:spPr bwMode="auto">
          <a:xfrm rot="16200000" flipH="1">
            <a:off x="5433914" y="910168"/>
            <a:ext cx="885825" cy="2743200"/>
          </a:xfrm>
          <a:prstGeom prst="bentConnector3">
            <a:avLst>
              <a:gd name="adj1" fmla="val 50000"/>
            </a:avLst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  <p:sp>
        <p:nvSpPr>
          <p:cNvPr id="163856" name="Rectangle 16"/>
          <p:cNvSpPr>
            <a:spLocks noChangeArrowheads="1"/>
          </p:cNvSpPr>
          <p:nvPr/>
        </p:nvSpPr>
        <p:spPr bwMode="auto">
          <a:xfrm>
            <a:off x="695227" y="2738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Header</a:t>
            </a:r>
          </a:p>
        </p:txBody>
      </p:sp>
      <p:cxnSp>
        <p:nvCxnSpPr>
          <p:cNvPr id="1036" name="AutoShape 17"/>
          <p:cNvCxnSpPr>
            <a:cxnSpLocks noChangeShapeType="1"/>
            <a:stCxn id="163848" idx="2"/>
            <a:endCxn id="163856" idx="0"/>
          </p:cNvCxnSpPr>
          <p:nvPr/>
        </p:nvCxnSpPr>
        <p:spPr bwMode="auto">
          <a:xfrm rot="5400000">
            <a:off x="2690714" y="910168"/>
            <a:ext cx="885825" cy="2743200"/>
          </a:xfrm>
          <a:prstGeom prst="bentConnector3">
            <a:avLst>
              <a:gd name="adj1" fmla="val 50000"/>
            </a:avLst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  <p:sp>
        <p:nvSpPr>
          <p:cNvPr id="163859" name="Rectangle 19"/>
          <p:cNvSpPr>
            <a:spLocks noChangeArrowheads="1"/>
          </p:cNvSpPr>
          <p:nvPr/>
        </p:nvSpPr>
        <p:spPr bwMode="auto">
          <a:xfrm>
            <a:off x="5191027" y="4262967"/>
            <a:ext cx="1447800" cy="5334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1800">
                <a:latin typeface="+mj-lt"/>
              </a:rPr>
              <a:t>Line Item</a:t>
            </a:r>
          </a:p>
        </p:txBody>
      </p:sp>
      <p:cxnSp>
        <p:nvCxnSpPr>
          <p:cNvPr id="1038" name="AutoShape 20"/>
          <p:cNvCxnSpPr>
            <a:cxnSpLocks noChangeShapeType="1"/>
            <a:stCxn id="163850" idx="2"/>
            <a:endCxn id="163859" idx="1"/>
          </p:cNvCxnSpPr>
          <p:nvPr/>
        </p:nvCxnSpPr>
        <p:spPr bwMode="auto">
          <a:xfrm rot="16200000" flipH="1">
            <a:off x="4448078" y="3801004"/>
            <a:ext cx="785812" cy="671513"/>
          </a:xfrm>
          <a:prstGeom prst="bentConnector2">
            <a:avLst/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  <p:sp>
        <p:nvSpPr>
          <p:cNvPr id="163862" name="Rectangle 22"/>
          <p:cNvSpPr>
            <a:spLocks noChangeArrowheads="1"/>
          </p:cNvSpPr>
          <p:nvPr/>
        </p:nvSpPr>
        <p:spPr bwMode="auto">
          <a:xfrm>
            <a:off x="5191027" y="4948767"/>
            <a:ext cx="1447800" cy="5334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1800">
                <a:latin typeface="+mj-lt"/>
              </a:rPr>
              <a:t>Line Item</a:t>
            </a:r>
          </a:p>
        </p:txBody>
      </p:sp>
      <p:cxnSp>
        <p:nvCxnSpPr>
          <p:cNvPr id="1040" name="AutoShape 23"/>
          <p:cNvCxnSpPr>
            <a:cxnSpLocks noChangeShapeType="1"/>
            <a:stCxn id="163850" idx="2"/>
            <a:endCxn id="163862" idx="1"/>
          </p:cNvCxnSpPr>
          <p:nvPr/>
        </p:nvCxnSpPr>
        <p:spPr bwMode="auto">
          <a:xfrm rot="16200000" flipH="1">
            <a:off x="4105178" y="4143904"/>
            <a:ext cx="1471612" cy="671513"/>
          </a:xfrm>
          <a:prstGeom prst="bentConnector2">
            <a:avLst/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Order Receipt</a:t>
            </a:r>
            <a:endParaRPr lang="en-US" dirty="0"/>
          </a:p>
        </p:txBody>
      </p:sp>
      <p:sp>
        <p:nvSpPr>
          <p:cNvPr id="184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QS-PR-120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1383928" y="1845675"/>
            <a:ext cx="6362700" cy="3225800"/>
            <a:chOff x="1958975" y="1789113"/>
            <a:chExt cx="6362700" cy="3225800"/>
          </a:xfrm>
        </p:grpSpPr>
        <p:sp>
          <p:nvSpPr>
            <p:cNvPr id="165892" name="Rectangle 4"/>
            <p:cNvSpPr>
              <a:spLocks noChangeArrowheads="1"/>
            </p:cNvSpPr>
            <p:nvPr/>
          </p:nvSpPr>
          <p:spPr bwMode="auto">
            <a:xfrm>
              <a:off x="1958975" y="1789113"/>
              <a:ext cx="2797175" cy="806450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Supplier processes order</a:t>
              </a:r>
            </a:p>
          </p:txBody>
        </p:sp>
        <p:sp>
          <p:nvSpPr>
            <p:cNvPr id="18437" name="Line 5"/>
            <p:cNvSpPr>
              <a:spLocks noChangeShapeType="1"/>
            </p:cNvSpPr>
            <p:nvPr/>
          </p:nvSpPr>
          <p:spPr bwMode="auto">
            <a:xfrm>
              <a:off x="3355975" y="2592388"/>
              <a:ext cx="0" cy="4032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5894" name="Rectangle 6"/>
            <p:cNvSpPr>
              <a:spLocks noChangeArrowheads="1"/>
            </p:cNvSpPr>
            <p:nvPr/>
          </p:nvSpPr>
          <p:spPr bwMode="auto">
            <a:xfrm>
              <a:off x="1958975" y="2995613"/>
              <a:ext cx="2797175" cy="806450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Receive items</a:t>
              </a:r>
            </a:p>
          </p:txBody>
        </p:sp>
        <p:sp>
          <p:nvSpPr>
            <p:cNvPr id="165895" name="Rectangle 7"/>
            <p:cNvSpPr>
              <a:spLocks noChangeArrowheads="1"/>
            </p:cNvSpPr>
            <p:nvPr/>
          </p:nvSpPr>
          <p:spPr bwMode="auto">
            <a:xfrm>
              <a:off x="1971675" y="4208463"/>
              <a:ext cx="2797175" cy="806450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Print receiver</a:t>
              </a:r>
            </a:p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(optional)</a:t>
              </a:r>
            </a:p>
          </p:txBody>
        </p:sp>
        <p:sp>
          <p:nvSpPr>
            <p:cNvPr id="18440" name="Line 8"/>
            <p:cNvSpPr>
              <a:spLocks noChangeShapeType="1"/>
            </p:cNvSpPr>
            <p:nvPr/>
          </p:nvSpPr>
          <p:spPr bwMode="auto">
            <a:xfrm>
              <a:off x="3359150" y="3802063"/>
              <a:ext cx="0" cy="4032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5897" name="Rectangle 9"/>
            <p:cNvSpPr>
              <a:spLocks noChangeArrowheads="1"/>
            </p:cNvSpPr>
            <p:nvPr/>
          </p:nvSpPr>
          <p:spPr bwMode="auto">
            <a:xfrm>
              <a:off x="5524500" y="2995613"/>
              <a:ext cx="2797175" cy="806450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Exchange items or return for credit</a:t>
              </a:r>
            </a:p>
          </p:txBody>
        </p:sp>
        <p:sp>
          <p:nvSpPr>
            <p:cNvPr id="18442" name="Line 11"/>
            <p:cNvSpPr>
              <a:spLocks noChangeShapeType="1"/>
            </p:cNvSpPr>
            <p:nvPr/>
          </p:nvSpPr>
          <p:spPr bwMode="auto">
            <a:xfrm>
              <a:off x="4781550" y="3448050"/>
              <a:ext cx="75247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Invoice Process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QS-PR-300</a:t>
            </a:r>
            <a:endParaRPr lang="en-US" dirty="0"/>
          </a:p>
        </p:txBody>
      </p:sp>
      <p:pic>
        <p:nvPicPr>
          <p:cNvPr id="9220" name="Picture 8" descr="AP_Proces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207" y="1023302"/>
            <a:ext cx="7230768" cy="5430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5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Electronic Transfer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Use Payment Selection Execute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Uses EDI for Payment format transformation</a:t>
            </a:r>
          </a:p>
          <a:p>
            <a:pPr lvl="1" eaLnBrk="1" hangingPunct="1">
              <a:lnSpc>
                <a:spcPct val="80000"/>
              </a:lnSpc>
            </a:pPr>
            <a:endParaRPr lang="en-US" sz="2000" dirty="0" smtClean="0"/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Check Payment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Use Supplier Check Print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With or without Payment-in-Process (PIP) account; with PIP is recommended</a:t>
            </a:r>
          </a:p>
          <a:p>
            <a:pPr lvl="1" eaLnBrk="1" hangingPunct="1">
              <a:lnSpc>
                <a:spcPct val="80000"/>
              </a:lnSpc>
            </a:pPr>
            <a:endParaRPr lang="en-US" sz="2000" dirty="0" smtClean="0"/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Other Payment Instruments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Drafts, similar to checks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Paper transfers, similar to electronic transfer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Promissory notes/summary statements, similar to checks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Cash, processed directly in Bank/Cash entry</a:t>
            </a:r>
            <a:endParaRPr lang="en-US" sz="1800" dirty="0" smtClean="0"/>
          </a:p>
        </p:txBody>
      </p:sp>
      <p:sp>
        <p:nvSpPr>
          <p:cNvPr id="12292" name="Rectangle 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AP Payment Instruments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QS-PR-310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070554" y="182880"/>
            <a:ext cx="4616245" cy="708730"/>
          </a:xfrm>
          <a:noFill/>
        </p:spPr>
        <p:txBody>
          <a:bodyPr/>
          <a:lstStyle/>
          <a:p>
            <a:r>
              <a:rPr lang="en-IE" dirty="0" smtClean="0"/>
              <a:t>AP Payment Statuses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QS-PR-330</a:t>
            </a:r>
            <a:endParaRPr lang="en-US" dirty="0"/>
          </a:p>
        </p:txBody>
      </p:sp>
      <p:sp>
        <p:nvSpPr>
          <p:cNvPr id="5" name="Line 70"/>
          <p:cNvSpPr>
            <a:spLocks noChangeShapeType="1"/>
          </p:cNvSpPr>
          <p:nvPr/>
        </p:nvSpPr>
        <p:spPr bwMode="auto">
          <a:xfrm>
            <a:off x="5114925" y="5488294"/>
            <a:ext cx="0" cy="1889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" name="Line 71"/>
          <p:cNvSpPr>
            <a:spLocks noChangeShapeType="1"/>
          </p:cNvSpPr>
          <p:nvPr/>
        </p:nvSpPr>
        <p:spPr bwMode="auto">
          <a:xfrm>
            <a:off x="2214563" y="885826"/>
            <a:ext cx="0" cy="205556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" name="Line 72"/>
          <p:cNvSpPr>
            <a:spLocks noChangeShapeType="1"/>
          </p:cNvSpPr>
          <p:nvPr/>
        </p:nvSpPr>
        <p:spPr bwMode="auto">
          <a:xfrm>
            <a:off x="2214563" y="1657760"/>
            <a:ext cx="0" cy="2698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" name="Freeform 73"/>
          <p:cNvSpPr>
            <a:spLocks/>
          </p:cNvSpPr>
          <p:nvPr/>
        </p:nvSpPr>
        <p:spPr bwMode="auto">
          <a:xfrm>
            <a:off x="2224088" y="2595666"/>
            <a:ext cx="2328862" cy="1857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440" y="0"/>
              </a:cxn>
              <a:cxn ang="0">
                <a:pos x="1440" y="201"/>
              </a:cxn>
            </a:cxnLst>
            <a:rect l="0" t="0" r="r" b="b"/>
            <a:pathLst>
              <a:path w="1440" h="201">
                <a:moveTo>
                  <a:pt x="0" y="0"/>
                </a:moveTo>
                <a:lnTo>
                  <a:pt x="1440" y="0"/>
                </a:lnTo>
                <a:lnTo>
                  <a:pt x="1440" y="201"/>
                </a:lnTo>
              </a:path>
            </a:pathLst>
          </a:custGeom>
          <a:noFill/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" name="Line 74"/>
          <p:cNvSpPr>
            <a:spLocks noChangeShapeType="1"/>
          </p:cNvSpPr>
          <p:nvPr/>
        </p:nvSpPr>
        <p:spPr bwMode="auto">
          <a:xfrm>
            <a:off x="2214563" y="2497394"/>
            <a:ext cx="0" cy="31463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" name="Line 75"/>
          <p:cNvSpPr>
            <a:spLocks noChangeShapeType="1"/>
          </p:cNvSpPr>
          <p:nvPr/>
        </p:nvSpPr>
        <p:spPr bwMode="auto">
          <a:xfrm>
            <a:off x="4543425" y="3377023"/>
            <a:ext cx="0" cy="2698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" name="AutoShape 76"/>
          <p:cNvSpPr>
            <a:spLocks noChangeArrowheads="1"/>
          </p:cNvSpPr>
          <p:nvPr/>
        </p:nvSpPr>
        <p:spPr bwMode="auto">
          <a:xfrm>
            <a:off x="1190625" y="301625"/>
            <a:ext cx="2049463" cy="576263"/>
          </a:xfrm>
          <a:prstGeom prst="roundRect">
            <a:avLst>
              <a:gd name="adj" fmla="val 16667"/>
            </a:avLst>
          </a:prstGeom>
          <a:solidFill>
            <a:srgbClr val="D6CDAE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1400">
                <a:latin typeface="Arial" charset="0"/>
              </a:rPr>
              <a:t>Initial</a:t>
            </a:r>
          </a:p>
        </p:txBody>
      </p:sp>
      <p:sp>
        <p:nvSpPr>
          <p:cNvPr id="12" name="AutoShape 77"/>
          <p:cNvSpPr>
            <a:spLocks noChangeArrowheads="1"/>
          </p:cNvSpPr>
          <p:nvPr/>
        </p:nvSpPr>
        <p:spPr bwMode="auto">
          <a:xfrm>
            <a:off x="1190625" y="1081498"/>
            <a:ext cx="2049463" cy="576262"/>
          </a:xfrm>
          <a:prstGeom prst="roundRect">
            <a:avLst>
              <a:gd name="adj" fmla="val 16667"/>
            </a:avLst>
          </a:prstGeom>
          <a:solidFill>
            <a:srgbClr val="D6CDAE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1400" dirty="0">
                <a:latin typeface="Arial" charset="0"/>
              </a:rPr>
              <a:t>Allocated</a:t>
            </a:r>
          </a:p>
        </p:txBody>
      </p:sp>
      <p:sp>
        <p:nvSpPr>
          <p:cNvPr id="13" name="AutoShape 78"/>
          <p:cNvSpPr>
            <a:spLocks noChangeArrowheads="1"/>
          </p:cNvSpPr>
          <p:nvPr/>
        </p:nvSpPr>
        <p:spPr bwMode="auto">
          <a:xfrm>
            <a:off x="1190625" y="1905769"/>
            <a:ext cx="2049463" cy="576262"/>
          </a:xfrm>
          <a:prstGeom prst="roundRect">
            <a:avLst>
              <a:gd name="adj" fmla="val 16667"/>
            </a:avLst>
          </a:prstGeom>
          <a:solidFill>
            <a:srgbClr val="D6CDAE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1400">
                <a:latin typeface="Arial" charset="0"/>
              </a:rPr>
              <a:t>Accepted</a:t>
            </a:r>
          </a:p>
        </p:txBody>
      </p:sp>
      <p:sp>
        <p:nvSpPr>
          <p:cNvPr id="18" name="AutoShape 83"/>
          <p:cNvSpPr>
            <a:spLocks noChangeArrowheads="1"/>
          </p:cNvSpPr>
          <p:nvPr/>
        </p:nvSpPr>
        <p:spPr bwMode="auto">
          <a:xfrm>
            <a:off x="4100513" y="5685144"/>
            <a:ext cx="2049462" cy="576262"/>
          </a:xfrm>
          <a:prstGeom prst="roundRect">
            <a:avLst>
              <a:gd name="adj" fmla="val 16667"/>
            </a:avLst>
          </a:prstGeom>
          <a:solidFill>
            <a:srgbClr val="D6CDAE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1400">
                <a:latin typeface="Arial" charset="0"/>
              </a:rPr>
              <a:t>Banking Entry</a:t>
            </a:r>
          </a:p>
        </p:txBody>
      </p:sp>
      <p:sp>
        <p:nvSpPr>
          <p:cNvPr id="19" name="AutoShape 84"/>
          <p:cNvSpPr>
            <a:spLocks noChangeArrowheads="1"/>
          </p:cNvSpPr>
          <p:nvPr/>
        </p:nvSpPr>
        <p:spPr bwMode="auto">
          <a:xfrm>
            <a:off x="3505200" y="2792516"/>
            <a:ext cx="2049463" cy="576262"/>
          </a:xfrm>
          <a:prstGeom prst="roundRect">
            <a:avLst>
              <a:gd name="adj" fmla="val 16667"/>
            </a:avLst>
          </a:prstGeom>
          <a:solidFill>
            <a:srgbClr val="D6CDAE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1400">
                <a:latin typeface="Arial" charset="0"/>
              </a:rPr>
              <a:t>Conditional Collection</a:t>
            </a:r>
          </a:p>
        </p:txBody>
      </p:sp>
      <p:sp>
        <p:nvSpPr>
          <p:cNvPr id="20" name="Freeform 85"/>
          <p:cNvSpPr>
            <a:spLocks/>
          </p:cNvSpPr>
          <p:nvPr/>
        </p:nvSpPr>
        <p:spPr bwMode="auto">
          <a:xfrm>
            <a:off x="2200275" y="3260622"/>
            <a:ext cx="2362200" cy="11953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822"/>
              </a:cxn>
              <a:cxn ang="0">
                <a:pos x="1518" y="822"/>
              </a:cxn>
              <a:cxn ang="0">
                <a:pos x="1518" y="597"/>
              </a:cxn>
            </a:cxnLst>
            <a:rect l="0" t="0" r="r" b="b"/>
            <a:pathLst>
              <a:path w="1518" h="822">
                <a:moveTo>
                  <a:pt x="0" y="0"/>
                </a:moveTo>
                <a:lnTo>
                  <a:pt x="0" y="822"/>
                </a:lnTo>
                <a:lnTo>
                  <a:pt x="1518" y="822"/>
                </a:lnTo>
                <a:lnTo>
                  <a:pt x="1518" y="597"/>
                </a:lnTo>
              </a:path>
            </a:pathLst>
          </a:custGeom>
          <a:noFill/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" name="Line 86"/>
          <p:cNvSpPr>
            <a:spLocks noChangeShapeType="1"/>
          </p:cNvSpPr>
          <p:nvPr/>
        </p:nvSpPr>
        <p:spPr bwMode="auto">
          <a:xfrm>
            <a:off x="4532978" y="4451401"/>
            <a:ext cx="132873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" name="Line 87"/>
          <p:cNvSpPr>
            <a:spLocks noChangeShapeType="1"/>
          </p:cNvSpPr>
          <p:nvPr/>
        </p:nvSpPr>
        <p:spPr bwMode="auto">
          <a:xfrm>
            <a:off x="3300413" y="4449352"/>
            <a:ext cx="0" cy="2698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" name="Freeform 88"/>
          <p:cNvSpPr>
            <a:spLocks/>
          </p:cNvSpPr>
          <p:nvPr/>
        </p:nvSpPr>
        <p:spPr bwMode="auto">
          <a:xfrm>
            <a:off x="3295650" y="4481207"/>
            <a:ext cx="3657600" cy="976312"/>
          </a:xfrm>
          <a:custGeom>
            <a:avLst/>
            <a:gdLst/>
            <a:ahLst/>
            <a:cxnLst>
              <a:cxn ang="0">
                <a:pos x="0" y="468"/>
              </a:cxn>
              <a:cxn ang="0">
                <a:pos x="0" y="615"/>
              </a:cxn>
              <a:cxn ang="0">
                <a:pos x="2304" y="615"/>
              </a:cxn>
              <a:cxn ang="0">
                <a:pos x="2304" y="0"/>
              </a:cxn>
            </a:cxnLst>
            <a:rect l="0" t="0" r="r" b="b"/>
            <a:pathLst>
              <a:path w="2304" h="615">
                <a:moveTo>
                  <a:pt x="0" y="468"/>
                </a:moveTo>
                <a:lnTo>
                  <a:pt x="0" y="615"/>
                </a:lnTo>
                <a:lnTo>
                  <a:pt x="2304" y="615"/>
                </a:lnTo>
                <a:lnTo>
                  <a:pt x="2304" y="0"/>
                </a:lnTo>
              </a:path>
            </a:pathLst>
          </a:custGeom>
          <a:noFill/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cxnSp>
        <p:nvCxnSpPr>
          <p:cNvPr id="24" name="AutoShape 89"/>
          <p:cNvCxnSpPr>
            <a:cxnSpLocks noChangeShapeType="1"/>
            <a:stCxn id="13" idx="3"/>
            <a:endCxn id="11" idx="3"/>
          </p:cNvCxnSpPr>
          <p:nvPr/>
        </p:nvCxnSpPr>
        <p:spPr bwMode="auto">
          <a:xfrm flipV="1">
            <a:off x="3240088" y="589757"/>
            <a:ext cx="1588" cy="1604143"/>
          </a:xfrm>
          <a:prstGeom prst="bentConnector3">
            <a:avLst>
              <a:gd name="adj1" fmla="val 26159517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5" name="Line 90"/>
          <p:cNvSpPr>
            <a:spLocks noChangeShapeType="1"/>
          </p:cNvSpPr>
          <p:nvPr/>
        </p:nvSpPr>
        <p:spPr bwMode="auto">
          <a:xfrm>
            <a:off x="3241675" y="1375185"/>
            <a:ext cx="3968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" name="AutoShape 82"/>
          <p:cNvSpPr>
            <a:spLocks noChangeArrowheads="1"/>
          </p:cNvSpPr>
          <p:nvPr/>
        </p:nvSpPr>
        <p:spPr bwMode="auto">
          <a:xfrm>
            <a:off x="5905500" y="4222750"/>
            <a:ext cx="2049463" cy="576263"/>
          </a:xfrm>
          <a:prstGeom prst="roundRect">
            <a:avLst>
              <a:gd name="adj" fmla="val 16667"/>
            </a:avLst>
          </a:prstGeom>
          <a:solidFill>
            <a:srgbClr val="D6CDAE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1400">
                <a:latin typeface="Arial" charset="0"/>
              </a:rPr>
              <a:t>Bounced</a:t>
            </a:r>
          </a:p>
        </p:txBody>
      </p:sp>
      <p:sp>
        <p:nvSpPr>
          <p:cNvPr id="15" name="AutoShape 80"/>
          <p:cNvSpPr>
            <a:spLocks noChangeArrowheads="1"/>
          </p:cNvSpPr>
          <p:nvPr/>
        </p:nvSpPr>
        <p:spPr bwMode="auto">
          <a:xfrm>
            <a:off x="2276475" y="4739864"/>
            <a:ext cx="2049463" cy="576263"/>
          </a:xfrm>
          <a:prstGeom prst="roundRect">
            <a:avLst>
              <a:gd name="adj" fmla="val 16667"/>
            </a:avLst>
          </a:prstGeom>
          <a:solidFill>
            <a:srgbClr val="D6CDAE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1400">
                <a:latin typeface="Arial" charset="0"/>
              </a:rPr>
              <a:t>Paid</a:t>
            </a:r>
          </a:p>
        </p:txBody>
      </p:sp>
      <p:sp>
        <p:nvSpPr>
          <p:cNvPr id="16" name="AutoShape 81"/>
          <p:cNvSpPr>
            <a:spLocks noChangeArrowheads="1"/>
          </p:cNvSpPr>
          <p:nvPr/>
        </p:nvSpPr>
        <p:spPr bwMode="auto">
          <a:xfrm>
            <a:off x="3524250" y="3638038"/>
            <a:ext cx="2049463" cy="576263"/>
          </a:xfrm>
          <a:prstGeom prst="roundRect">
            <a:avLst>
              <a:gd name="adj" fmla="val 16667"/>
            </a:avLst>
          </a:prstGeom>
          <a:solidFill>
            <a:srgbClr val="D6CDAE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1400">
                <a:latin typeface="Arial" charset="0"/>
              </a:rPr>
              <a:t>Paid Conditionally</a:t>
            </a:r>
          </a:p>
        </p:txBody>
      </p:sp>
      <p:sp>
        <p:nvSpPr>
          <p:cNvPr id="14" name="AutoShape 79"/>
          <p:cNvSpPr>
            <a:spLocks noChangeArrowheads="1"/>
          </p:cNvSpPr>
          <p:nvPr/>
        </p:nvSpPr>
        <p:spPr bwMode="auto">
          <a:xfrm>
            <a:off x="1189038" y="2789341"/>
            <a:ext cx="2049462" cy="576262"/>
          </a:xfrm>
          <a:prstGeom prst="roundRect">
            <a:avLst>
              <a:gd name="adj" fmla="val 16667"/>
            </a:avLst>
          </a:prstGeom>
          <a:solidFill>
            <a:srgbClr val="D6CDAE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1400">
                <a:latin typeface="Arial" charset="0"/>
              </a:rPr>
              <a:t>For Collection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Create</a:t>
            </a:r>
          </a:p>
        </p:txBody>
      </p:sp>
      <p:sp>
        <p:nvSpPr>
          <p:cNvPr id="1945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QS-PR-130</a:t>
            </a:r>
          </a:p>
        </p:txBody>
      </p:sp>
      <p:pic>
        <p:nvPicPr>
          <p:cNvPr id="1946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0563" y="852233"/>
            <a:ext cx="7761287" cy="53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Business Relation</a:t>
            </a:r>
          </a:p>
        </p:txBody>
      </p:sp>
      <p:sp>
        <p:nvSpPr>
          <p:cNvPr id="20483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QS-PR-131</a:t>
            </a:r>
          </a:p>
        </p:txBody>
      </p:sp>
      <p:pic>
        <p:nvPicPr>
          <p:cNvPr id="2048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454" y="1281838"/>
            <a:ext cx="7875588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199" y="607452"/>
            <a:ext cx="8375715" cy="705411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QAD Enterprise Applications Enterprise Edition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Purchasing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Verify Supplier Data</a:t>
            </a:r>
            <a:endParaRPr lang="en-US" dirty="0"/>
          </a:p>
        </p:txBody>
      </p:sp>
      <p:sp>
        <p:nvSpPr>
          <p:cNvPr id="215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QS-PR-140</a:t>
            </a:r>
          </a:p>
        </p:txBody>
      </p:sp>
      <p:pic>
        <p:nvPicPr>
          <p:cNvPr id="21508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924063"/>
            <a:ext cx="7858125" cy="518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Pricing Data</a:t>
            </a:r>
          </a:p>
        </p:txBody>
      </p:sp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QS-PR-141</a:t>
            </a:r>
          </a:p>
        </p:txBody>
      </p:sp>
      <p:pic>
        <p:nvPicPr>
          <p:cNvPr id="22532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038" y="1161482"/>
            <a:ext cx="7019925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Enterprise Material Transfer Data</a:t>
            </a:r>
          </a:p>
        </p:txBody>
      </p:sp>
      <p:sp>
        <p:nvSpPr>
          <p:cNvPr id="2355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QS-PR-142</a:t>
            </a:r>
          </a:p>
        </p:txBody>
      </p:sp>
      <p:pic>
        <p:nvPicPr>
          <p:cNvPr id="23556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9663" y="1174574"/>
            <a:ext cx="6924675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Verify Supplier Data - Credit Terms</a:t>
            </a:r>
            <a:endParaRPr lang="en-US" dirty="0"/>
          </a:p>
        </p:txBody>
      </p:sp>
      <p:sp>
        <p:nvSpPr>
          <p:cNvPr id="245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QS-PR-130</a:t>
            </a:r>
          </a:p>
        </p:txBody>
      </p:sp>
      <p:pic>
        <p:nvPicPr>
          <p:cNvPr id="24580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261397"/>
            <a:ext cx="73152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 Up UOM Conversion</a:t>
            </a:r>
            <a:endParaRPr lang="en-US" dirty="0"/>
          </a:p>
        </p:txBody>
      </p:sp>
      <p:sp>
        <p:nvSpPr>
          <p:cNvPr id="256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QS-PR-150</a:t>
            </a:r>
          </a:p>
        </p:txBody>
      </p:sp>
      <p:pic>
        <p:nvPicPr>
          <p:cNvPr id="25604" name="Picture 8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" y="1974909"/>
            <a:ext cx="8170863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 Supplier Item</a:t>
            </a:r>
            <a:endParaRPr lang="en-US" dirty="0"/>
          </a:p>
        </p:txBody>
      </p:sp>
      <p:sp>
        <p:nvSpPr>
          <p:cNvPr id="2662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QS-PR-160</a:t>
            </a:r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6285" y="1109952"/>
            <a:ext cx="7771429" cy="4638096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Verify Purchase Control Settings</a:t>
            </a:r>
          </a:p>
        </p:txBody>
      </p:sp>
      <p:sp>
        <p:nvSpPr>
          <p:cNvPr id="2765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QS-PR-165</a:t>
            </a:r>
          </a:p>
        </p:txBody>
      </p:sp>
      <p:pic>
        <p:nvPicPr>
          <p:cNvPr id="27652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14463" y="1004712"/>
            <a:ext cx="6315075" cy="497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2180492" y="1887415"/>
            <a:ext cx="1875693" cy="328248"/>
          </a:xfrm>
          <a:prstGeom prst="rect">
            <a:avLst/>
          </a:prstGeom>
          <a:noFill/>
          <a:ln w="28575" algn="ctr">
            <a:solidFill>
              <a:srgbClr val="A5002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1817076" y="4466492"/>
            <a:ext cx="1371601" cy="257908"/>
          </a:xfrm>
          <a:prstGeom prst="rect">
            <a:avLst/>
          </a:prstGeom>
          <a:noFill/>
          <a:ln w="28575" algn="ctr">
            <a:solidFill>
              <a:srgbClr val="A5002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Create Purchase Order</a:t>
            </a:r>
            <a:endParaRPr lang="en-US" dirty="0"/>
          </a:p>
        </p:txBody>
      </p:sp>
      <p:sp>
        <p:nvSpPr>
          <p:cNvPr id="286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QS-PR-170</a:t>
            </a:r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2668490" y="1059392"/>
          <a:ext cx="3822700" cy="4727575"/>
        </p:xfrm>
        <a:graphic>
          <a:graphicData uri="http://schemas.openxmlformats.org/presentationml/2006/ole">
            <p:oleObj spid="_x0000_s28677" name="Clip" r:id="rId4" imgW="2826720" imgH="3497040" progId="">
              <p:embed/>
            </p:oleObj>
          </a:graphicData>
        </a:graphic>
      </p:graphicFrame>
      <p:cxnSp>
        <p:nvCxnSpPr>
          <p:cNvPr id="7" name="AutoShape 6"/>
          <p:cNvCxnSpPr>
            <a:cxnSpLocks noChangeShapeType="1"/>
            <a:stCxn id="10" idx="2"/>
            <a:endCxn id="8" idx="1"/>
          </p:cNvCxnSpPr>
          <p:nvPr/>
        </p:nvCxnSpPr>
        <p:spPr bwMode="auto">
          <a:xfrm rot="16200000" flipH="1">
            <a:off x="3762278" y="4472516"/>
            <a:ext cx="2171699" cy="685800"/>
          </a:xfrm>
          <a:prstGeom prst="bentConnector2">
            <a:avLst/>
          </a:prstGeom>
          <a:noFill/>
          <a:ln w="57150" cap="rnd">
            <a:solidFill>
              <a:srgbClr val="003366"/>
            </a:solidFill>
            <a:prstDash val="sysDot"/>
            <a:miter lim="800000"/>
            <a:headEnd/>
            <a:tailEnd/>
          </a:ln>
        </p:spPr>
      </p:cxn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191027" y="5634566"/>
            <a:ext cx="1447800" cy="5334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950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kumimoji="1" lang="en-US" sz="1800">
                <a:latin typeface="+mj-lt"/>
              </a:rPr>
              <a:t>Line Item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438427" y="833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 dirty="0">
                <a:latin typeface="+mj-lt"/>
              </a:rPr>
              <a:t>Purchase</a:t>
            </a:r>
          </a:p>
          <a:p>
            <a:pPr algn="ctr" eaLnBrk="0" hangingPunct="0">
              <a:defRPr/>
            </a:pPr>
            <a:r>
              <a:rPr kumimoji="1" lang="en-US" sz="2400" dirty="0">
                <a:latin typeface="+mj-lt"/>
              </a:rPr>
              <a:t>Order</a:t>
            </a: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3438427" y="2738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Line Items</a:t>
            </a:r>
          </a:p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(Body)</a:t>
            </a:r>
          </a:p>
        </p:txBody>
      </p:sp>
      <p:cxnSp>
        <p:nvCxnSpPr>
          <p:cNvPr id="11" name="AutoShape 11"/>
          <p:cNvCxnSpPr>
            <a:cxnSpLocks noChangeShapeType="1"/>
            <a:stCxn id="9" idx="2"/>
            <a:endCxn id="10" idx="0"/>
          </p:cNvCxnSpPr>
          <p:nvPr/>
        </p:nvCxnSpPr>
        <p:spPr bwMode="auto">
          <a:xfrm rot="5400000">
            <a:off x="4062314" y="2281768"/>
            <a:ext cx="885825" cy="0"/>
          </a:xfrm>
          <a:prstGeom prst="straightConnector1">
            <a:avLst/>
          </a:prstGeom>
          <a:noFill/>
          <a:ln w="57150">
            <a:solidFill>
              <a:srgbClr val="003366"/>
            </a:solidFill>
            <a:round/>
            <a:headEnd/>
            <a:tailEnd/>
          </a:ln>
        </p:spPr>
      </p:cxn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6181627" y="2738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Trailer</a:t>
            </a:r>
          </a:p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(Footer)</a:t>
            </a:r>
          </a:p>
        </p:txBody>
      </p:sp>
      <p:cxnSp>
        <p:nvCxnSpPr>
          <p:cNvPr id="13" name="AutoShape 14"/>
          <p:cNvCxnSpPr>
            <a:cxnSpLocks noChangeShapeType="1"/>
            <a:stCxn id="9" idx="2"/>
            <a:endCxn id="12" idx="0"/>
          </p:cNvCxnSpPr>
          <p:nvPr/>
        </p:nvCxnSpPr>
        <p:spPr bwMode="auto">
          <a:xfrm rot="16200000" flipH="1">
            <a:off x="5433914" y="910168"/>
            <a:ext cx="885825" cy="2743200"/>
          </a:xfrm>
          <a:prstGeom prst="bentConnector3">
            <a:avLst>
              <a:gd name="adj1" fmla="val 50000"/>
            </a:avLst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695227" y="2738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Header</a:t>
            </a:r>
          </a:p>
        </p:txBody>
      </p:sp>
      <p:cxnSp>
        <p:nvCxnSpPr>
          <p:cNvPr id="15" name="AutoShape 17"/>
          <p:cNvCxnSpPr>
            <a:cxnSpLocks noChangeShapeType="1"/>
            <a:stCxn id="9" idx="2"/>
            <a:endCxn id="14" idx="0"/>
          </p:cNvCxnSpPr>
          <p:nvPr/>
        </p:nvCxnSpPr>
        <p:spPr bwMode="auto">
          <a:xfrm rot="5400000">
            <a:off x="2690714" y="910168"/>
            <a:ext cx="885825" cy="2743200"/>
          </a:xfrm>
          <a:prstGeom prst="bentConnector3">
            <a:avLst>
              <a:gd name="adj1" fmla="val 50000"/>
            </a:avLst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  <p:sp>
        <p:nvSpPr>
          <p:cNvPr id="16" name="Rectangle 19"/>
          <p:cNvSpPr>
            <a:spLocks noChangeArrowheads="1"/>
          </p:cNvSpPr>
          <p:nvPr/>
        </p:nvSpPr>
        <p:spPr bwMode="auto">
          <a:xfrm>
            <a:off x="5191027" y="4262967"/>
            <a:ext cx="1447800" cy="5334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1800">
                <a:latin typeface="+mj-lt"/>
              </a:rPr>
              <a:t>Line Item</a:t>
            </a:r>
          </a:p>
        </p:txBody>
      </p:sp>
      <p:cxnSp>
        <p:nvCxnSpPr>
          <p:cNvPr id="17" name="AutoShape 20"/>
          <p:cNvCxnSpPr>
            <a:cxnSpLocks noChangeShapeType="1"/>
            <a:stCxn id="10" idx="2"/>
            <a:endCxn id="16" idx="1"/>
          </p:cNvCxnSpPr>
          <p:nvPr/>
        </p:nvCxnSpPr>
        <p:spPr bwMode="auto">
          <a:xfrm rot="16200000" flipH="1">
            <a:off x="4448078" y="3801004"/>
            <a:ext cx="785812" cy="671513"/>
          </a:xfrm>
          <a:prstGeom prst="bentConnector2">
            <a:avLst/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5191027" y="4948767"/>
            <a:ext cx="1447800" cy="5334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1800">
                <a:latin typeface="+mj-lt"/>
              </a:rPr>
              <a:t>Line Item</a:t>
            </a:r>
          </a:p>
        </p:txBody>
      </p:sp>
      <p:cxnSp>
        <p:nvCxnSpPr>
          <p:cNvPr id="19" name="AutoShape 23"/>
          <p:cNvCxnSpPr>
            <a:cxnSpLocks noChangeShapeType="1"/>
            <a:stCxn id="10" idx="2"/>
            <a:endCxn id="18" idx="1"/>
          </p:cNvCxnSpPr>
          <p:nvPr/>
        </p:nvCxnSpPr>
        <p:spPr bwMode="auto">
          <a:xfrm rot="16200000" flipH="1">
            <a:off x="4105178" y="4143904"/>
            <a:ext cx="1471612" cy="671513"/>
          </a:xfrm>
          <a:prstGeom prst="bentConnector2">
            <a:avLst/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Header Information</a:t>
            </a:r>
            <a:endParaRPr lang="en-US" dirty="0"/>
          </a:p>
        </p:txBody>
      </p:sp>
      <p:sp>
        <p:nvSpPr>
          <p:cNvPr id="296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QS-PR-180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40417" y="769487"/>
            <a:ext cx="8064500" cy="5638800"/>
            <a:chOff x="757238" y="1184275"/>
            <a:chExt cx="8064500" cy="5638800"/>
          </a:xfrm>
        </p:grpSpPr>
        <p:pic>
          <p:nvPicPr>
            <p:cNvPr id="29700" name="Picture 7" descr="Region Capture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7238" y="1184275"/>
              <a:ext cx="7629525" cy="5638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701" name="Picture 8" descr="Region Capture.PN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621338" y="3397250"/>
              <a:ext cx="3200400" cy="1685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Line 1 Data</a:t>
            </a:r>
            <a:endParaRPr lang="en-US" dirty="0"/>
          </a:p>
        </p:txBody>
      </p:sp>
      <p:sp>
        <p:nvSpPr>
          <p:cNvPr id="307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QS-PR-190</a:t>
            </a:r>
          </a:p>
        </p:txBody>
      </p:sp>
      <p:pic>
        <p:nvPicPr>
          <p:cNvPr id="30724" name="Picture 6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538" y="869382"/>
            <a:ext cx="7907337" cy="531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Purchasing</a:t>
            </a:r>
          </a:p>
        </p:txBody>
      </p:sp>
      <p:sp>
        <p:nvSpPr>
          <p:cNvPr id="10243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QS-PR-035</a:t>
            </a:r>
          </a:p>
        </p:txBody>
      </p:sp>
      <p:pic>
        <p:nvPicPr>
          <p:cNvPr id="10244" name="Picture 5" descr="6 Purchasing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513" y="1698586"/>
            <a:ext cx="7038975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Enter Line 2 Data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17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QS-PR-200</a:t>
            </a:r>
          </a:p>
        </p:txBody>
      </p:sp>
      <p:pic>
        <p:nvPicPr>
          <p:cNvPr id="31748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013" y="803805"/>
            <a:ext cx="7907337" cy="534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Line 3 Data</a:t>
            </a:r>
            <a:endParaRPr lang="en-US" dirty="0"/>
          </a:p>
        </p:txBody>
      </p:sp>
      <p:sp>
        <p:nvSpPr>
          <p:cNvPr id="327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QS-PR-210</a:t>
            </a:r>
          </a:p>
        </p:txBody>
      </p:sp>
      <p:pic>
        <p:nvPicPr>
          <p:cNvPr id="32772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2775" y="836437"/>
            <a:ext cx="7899400" cy="533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Line 4 Data</a:t>
            </a:r>
            <a:endParaRPr lang="en-US" dirty="0"/>
          </a:p>
        </p:txBody>
      </p:sp>
      <p:sp>
        <p:nvSpPr>
          <p:cNvPr id="3379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QS-PR-215</a:t>
            </a:r>
          </a:p>
        </p:txBody>
      </p:sp>
      <p:pic>
        <p:nvPicPr>
          <p:cNvPr id="33796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8488" y="807881"/>
            <a:ext cx="7926387" cy="533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Trailer Information</a:t>
            </a:r>
            <a:endParaRPr lang="en-US" dirty="0"/>
          </a:p>
        </p:txBody>
      </p:sp>
      <p:sp>
        <p:nvSpPr>
          <p:cNvPr id="348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QS-PR-220</a:t>
            </a:r>
          </a:p>
        </p:txBody>
      </p:sp>
      <p:pic>
        <p:nvPicPr>
          <p:cNvPr id="34820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88" y="932980"/>
            <a:ext cx="75152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4900" y="1761028"/>
            <a:ext cx="7300178" cy="450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Receive Items</a:t>
            </a:r>
            <a:endParaRPr lang="en-US" dirty="0"/>
          </a:p>
        </p:txBody>
      </p:sp>
      <p:sp>
        <p:nvSpPr>
          <p:cNvPr id="35843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QS-PR-240</a:t>
            </a:r>
          </a:p>
        </p:txBody>
      </p:sp>
      <p:pic>
        <p:nvPicPr>
          <p:cNvPr id="14745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1" y="919897"/>
            <a:ext cx="6752492" cy="2200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5158153" y="2192216"/>
            <a:ext cx="1371601" cy="25790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5720862" y="3493477"/>
            <a:ext cx="1148861" cy="22273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0775" y="1658083"/>
            <a:ext cx="7675318" cy="4708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Receive Items</a:t>
            </a:r>
            <a:endParaRPr lang="en-US" dirty="0"/>
          </a:p>
        </p:txBody>
      </p:sp>
      <p:sp>
        <p:nvSpPr>
          <p:cNvPr id="35843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QS-PR-240</a:t>
            </a:r>
          </a:p>
        </p:txBody>
      </p:sp>
      <p:pic>
        <p:nvPicPr>
          <p:cNvPr id="14745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1" y="919897"/>
            <a:ext cx="6752492" cy="2200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5158153" y="2192216"/>
            <a:ext cx="1371601" cy="25790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5720862" y="3493477"/>
            <a:ext cx="1148861" cy="22273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5076093" y="5861538"/>
            <a:ext cx="1148861" cy="22273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567" y="994263"/>
            <a:ext cx="8321187" cy="4993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Receive Serialized Item</a:t>
            </a:r>
            <a:endParaRPr lang="en-US" dirty="0"/>
          </a:p>
        </p:txBody>
      </p:sp>
      <p:sp>
        <p:nvSpPr>
          <p:cNvPr id="35843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QS-PR-240a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852246" y="5392616"/>
            <a:ext cx="1148861" cy="22273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Display PO Lines</a:t>
            </a:r>
          </a:p>
        </p:txBody>
      </p:sp>
      <p:sp>
        <p:nvSpPr>
          <p:cNvPr id="3686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QS-PR-241</a:t>
            </a:r>
          </a:p>
        </p:txBody>
      </p:sp>
      <p:pic>
        <p:nvPicPr>
          <p:cNvPr id="14643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588" y="985838"/>
            <a:ext cx="8123237" cy="488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Purchase Order Receipts</a:t>
            </a:r>
          </a:p>
        </p:txBody>
      </p:sp>
      <p:sp>
        <p:nvSpPr>
          <p:cNvPr id="3789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QS-PR-242</a:t>
            </a:r>
          </a:p>
        </p:txBody>
      </p:sp>
      <p:pic>
        <p:nvPicPr>
          <p:cNvPr id="14540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257300"/>
            <a:ext cx="8542337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Inventory Levels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QS-PR-280</a:t>
            </a:r>
            <a:endParaRPr lang="en-US" dirty="0"/>
          </a:p>
        </p:txBody>
      </p:sp>
      <p:pic>
        <p:nvPicPr>
          <p:cNvPr id="13516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" y="1328738"/>
            <a:ext cx="8170863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778486"/>
            <a:ext cx="8229600" cy="5424523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/>
              <a:t>Key Concepts</a:t>
            </a:r>
          </a:p>
          <a:p>
            <a:pPr lvl="1"/>
            <a:r>
              <a:rPr lang="en-US" dirty="0" smtClean="0"/>
              <a:t> Supplier Item, UOM</a:t>
            </a:r>
          </a:p>
          <a:p>
            <a:pPr lvl="1"/>
            <a:r>
              <a:rPr lang="en-US" dirty="0" smtClean="0"/>
              <a:t> Requisitions</a:t>
            </a:r>
          </a:p>
          <a:p>
            <a:pPr lvl="1"/>
            <a:r>
              <a:rPr lang="en-US" dirty="0" smtClean="0"/>
              <a:t> Types of Purchase </a:t>
            </a:r>
            <a:r>
              <a:rPr lang="en-US" dirty="0" smtClean="0"/>
              <a:t>Orders</a:t>
            </a:r>
          </a:p>
          <a:p>
            <a:pPr lvl="2"/>
            <a:r>
              <a:rPr lang="en-US" dirty="0" smtClean="0"/>
              <a:t>Blanket </a:t>
            </a:r>
            <a:r>
              <a:rPr lang="en-US" dirty="0" smtClean="0"/>
              <a:t>Orders, Supplier Schedules, </a:t>
            </a:r>
            <a:r>
              <a:rPr lang="en-US" dirty="0" smtClean="0"/>
              <a:t>Discrete</a:t>
            </a:r>
            <a:endParaRPr lang="en-US" dirty="0" smtClean="0"/>
          </a:p>
          <a:p>
            <a:pPr lvl="1"/>
            <a:r>
              <a:rPr lang="en-US" dirty="0" smtClean="0"/>
              <a:t> Order </a:t>
            </a:r>
            <a:r>
              <a:rPr lang="en-US" dirty="0" smtClean="0"/>
              <a:t>Receipt</a:t>
            </a:r>
          </a:p>
          <a:p>
            <a:pPr lvl="1"/>
            <a:r>
              <a:rPr lang="en-US" dirty="0" smtClean="0"/>
              <a:t> Supplier Invoices and Payments</a:t>
            </a:r>
            <a:endParaRPr lang="en-US" dirty="0" smtClean="0"/>
          </a:p>
          <a:p>
            <a:pPr eaLnBrk="1" hangingPunct="1"/>
            <a:r>
              <a:rPr lang="en-US" sz="2400" dirty="0" smtClean="0"/>
              <a:t> Example</a:t>
            </a:r>
          </a:p>
          <a:p>
            <a:pPr lvl="1"/>
            <a:r>
              <a:rPr lang="en-US" dirty="0" smtClean="0"/>
              <a:t> </a:t>
            </a:r>
            <a:r>
              <a:rPr lang="en-US" dirty="0" smtClean="0"/>
              <a:t>Review</a:t>
            </a:r>
            <a:r>
              <a:rPr lang="en-US" dirty="0" smtClean="0"/>
              <a:t> </a:t>
            </a:r>
            <a:r>
              <a:rPr lang="en-US" dirty="0" smtClean="0"/>
              <a:t>Supplier</a:t>
            </a:r>
          </a:p>
          <a:p>
            <a:pPr lvl="1"/>
            <a:r>
              <a:rPr lang="en-US" dirty="0" smtClean="0"/>
              <a:t> Create Purchase Order</a:t>
            </a:r>
          </a:p>
          <a:p>
            <a:pPr lvl="1"/>
            <a:r>
              <a:rPr lang="en-US" dirty="0" smtClean="0"/>
              <a:t> Receive Items and Create Receiver</a:t>
            </a:r>
          </a:p>
          <a:p>
            <a:r>
              <a:rPr lang="en-US" dirty="0" smtClean="0"/>
              <a:t> </a:t>
            </a:r>
            <a:r>
              <a:rPr lang="en-US" sz="2800" dirty="0" smtClean="0"/>
              <a:t> </a:t>
            </a:r>
            <a:r>
              <a:rPr lang="en-US" sz="2800" dirty="0" smtClean="0"/>
              <a:t>Exercise</a:t>
            </a:r>
          </a:p>
          <a:p>
            <a:pPr eaLnBrk="1" hangingPunct="1"/>
            <a:endParaRPr lang="en-US" sz="2400" dirty="0" smtClean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en-US" dirty="0" smtClean="0"/>
              <a:t>Purchasing: Topics</a:t>
            </a:r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QS-PR-020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Non-Standard Receipt</a:t>
            </a:r>
          </a:p>
        </p:txBody>
      </p:sp>
      <p:sp>
        <p:nvSpPr>
          <p:cNvPr id="3891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QS-PR-249</a:t>
            </a:r>
          </a:p>
        </p:txBody>
      </p:sp>
      <p:pic>
        <p:nvPicPr>
          <p:cNvPr id="38916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188" y="2162509"/>
            <a:ext cx="7666037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7" name="Rectangle 7"/>
          <p:cNvSpPr>
            <a:spLocks noChangeArrowheads="1"/>
          </p:cNvSpPr>
          <p:nvPr/>
        </p:nvSpPr>
        <p:spPr bwMode="auto">
          <a:xfrm>
            <a:off x="6256338" y="3581734"/>
            <a:ext cx="850900" cy="2635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Non-Standard Receipt</a:t>
            </a:r>
            <a:endParaRPr lang="en-US" dirty="0"/>
          </a:p>
        </p:txBody>
      </p:sp>
      <p:sp>
        <p:nvSpPr>
          <p:cNvPr id="399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QS-PR-250</a:t>
            </a:r>
          </a:p>
        </p:txBody>
      </p:sp>
      <p:pic>
        <p:nvPicPr>
          <p:cNvPr id="39940" name="Picture 9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825" y="939134"/>
            <a:ext cx="8132763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1" name="Rectangle 10"/>
          <p:cNvSpPr>
            <a:spLocks noChangeArrowheads="1"/>
          </p:cNvSpPr>
          <p:nvPr/>
        </p:nvSpPr>
        <p:spPr bwMode="auto">
          <a:xfrm>
            <a:off x="5567363" y="2467897"/>
            <a:ext cx="688975" cy="1312862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9942" name="Rectangle 11"/>
          <p:cNvSpPr>
            <a:spLocks noChangeArrowheads="1"/>
          </p:cNvSpPr>
          <p:nvPr/>
        </p:nvSpPr>
        <p:spPr bwMode="auto">
          <a:xfrm>
            <a:off x="773723" y="4853354"/>
            <a:ext cx="2133600" cy="691661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Purchase Receipt Document</a:t>
            </a:r>
          </a:p>
        </p:txBody>
      </p:sp>
      <p:sp>
        <p:nvSpPr>
          <p:cNvPr id="4301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QS-PR-262</a:t>
            </a:r>
          </a:p>
        </p:txBody>
      </p:sp>
      <p:pic>
        <p:nvPicPr>
          <p:cNvPr id="43012" name="Picture 7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24025" y="924945"/>
            <a:ext cx="5695950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Transaction Detail Inquiry</a:t>
            </a:r>
          </a:p>
        </p:txBody>
      </p:sp>
      <p:sp>
        <p:nvSpPr>
          <p:cNvPr id="4403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QS-PR-263</a:t>
            </a:r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1047" y="1270695"/>
            <a:ext cx="8361905" cy="4542857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Transactions</a:t>
            </a:r>
            <a:endParaRPr lang="en-US" dirty="0"/>
          </a:p>
        </p:txBody>
      </p:sp>
      <p:sp>
        <p:nvSpPr>
          <p:cNvPr id="450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QS-PR-270</a:t>
            </a:r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45061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4570" y="834203"/>
            <a:ext cx="4988572" cy="548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552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QS-PR-500</a:t>
            </a:r>
          </a:p>
        </p:txBody>
      </p:sp>
      <p:grpSp>
        <p:nvGrpSpPr>
          <p:cNvPr id="2" name="Group 19"/>
          <p:cNvGrpSpPr/>
          <p:nvPr/>
        </p:nvGrpSpPr>
        <p:grpSpPr>
          <a:xfrm>
            <a:off x="840082" y="1792268"/>
            <a:ext cx="7450137" cy="3335338"/>
            <a:chOff x="868363" y="1943100"/>
            <a:chExt cx="7450137" cy="3335338"/>
          </a:xfrm>
        </p:grpSpPr>
        <p:sp>
          <p:nvSpPr>
            <p:cNvPr id="55300" name="Freeform 1033"/>
            <p:cNvSpPr>
              <a:spLocks/>
            </p:cNvSpPr>
            <p:nvPr/>
          </p:nvSpPr>
          <p:spPr bwMode="auto">
            <a:xfrm flipH="1">
              <a:off x="4494213" y="4025900"/>
              <a:ext cx="74612" cy="865188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2147483647 h 424"/>
                <a:gd name="T4" fmla="*/ 2147483647 w 624"/>
                <a:gd name="T5" fmla="*/ 2147483647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triangle" w="med" len="med"/>
              <a:tailEnd type="non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54" name="Rectangle 1034"/>
            <p:cNvSpPr>
              <a:spLocks noChangeArrowheads="1"/>
            </p:cNvSpPr>
            <p:nvPr/>
          </p:nvSpPr>
          <p:spPr bwMode="auto">
            <a:xfrm>
              <a:off x="868363" y="19431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Requisition</a:t>
              </a:r>
            </a:p>
          </p:txBody>
        </p:sp>
        <p:sp>
          <p:nvSpPr>
            <p:cNvPr id="594955" name="Rectangle 1035"/>
            <p:cNvSpPr>
              <a:spLocks noChangeArrowheads="1"/>
            </p:cNvSpPr>
            <p:nvPr/>
          </p:nvSpPr>
          <p:spPr bwMode="auto">
            <a:xfrm>
              <a:off x="2430463" y="32004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Purchase</a:t>
              </a:r>
            </a:p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Order</a:t>
              </a:r>
            </a:p>
          </p:txBody>
        </p:sp>
        <p:sp>
          <p:nvSpPr>
            <p:cNvPr id="594956" name="Rectangle 1036"/>
            <p:cNvSpPr>
              <a:spLocks noChangeArrowheads="1"/>
            </p:cNvSpPr>
            <p:nvPr/>
          </p:nvSpPr>
          <p:spPr bwMode="auto">
            <a:xfrm>
              <a:off x="868363" y="44577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Blanket</a:t>
              </a:r>
            </a:p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Order</a:t>
              </a:r>
            </a:p>
          </p:txBody>
        </p:sp>
        <p:sp>
          <p:nvSpPr>
            <p:cNvPr id="55304" name="Line 1037"/>
            <p:cNvSpPr>
              <a:spLocks noChangeShapeType="1"/>
            </p:cNvSpPr>
            <p:nvPr/>
          </p:nvSpPr>
          <p:spPr bwMode="auto">
            <a:xfrm flipH="1">
              <a:off x="3589338" y="3632200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58" name="Rectangle 1038"/>
            <p:cNvSpPr>
              <a:spLocks noChangeArrowheads="1"/>
            </p:cNvSpPr>
            <p:nvPr/>
          </p:nvSpPr>
          <p:spPr bwMode="auto">
            <a:xfrm>
              <a:off x="4010025" y="3200400"/>
              <a:ext cx="1147763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Receipt</a:t>
              </a:r>
            </a:p>
          </p:txBody>
        </p:sp>
        <p:sp>
          <p:nvSpPr>
            <p:cNvPr id="55306" name="Line 1039"/>
            <p:cNvSpPr>
              <a:spLocks noChangeShapeType="1"/>
            </p:cNvSpPr>
            <p:nvPr/>
          </p:nvSpPr>
          <p:spPr bwMode="auto">
            <a:xfrm flipH="1">
              <a:off x="5164138" y="3632200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60" name="Rectangle 1040"/>
            <p:cNvSpPr>
              <a:spLocks noChangeArrowheads="1"/>
            </p:cNvSpPr>
            <p:nvPr/>
          </p:nvSpPr>
          <p:spPr bwMode="auto">
            <a:xfrm>
              <a:off x="5584825" y="3200400"/>
              <a:ext cx="1147763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AP Supplier Invoice</a:t>
              </a:r>
            </a:p>
          </p:txBody>
        </p:sp>
        <p:sp>
          <p:nvSpPr>
            <p:cNvPr id="55308" name="Freeform 1041"/>
            <p:cNvSpPr>
              <a:spLocks/>
            </p:cNvSpPr>
            <p:nvPr/>
          </p:nvSpPr>
          <p:spPr bwMode="auto">
            <a:xfrm>
              <a:off x="1444625" y="2768600"/>
              <a:ext cx="990600" cy="749300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2147483647 h 424"/>
                <a:gd name="T4" fmla="*/ 2147483647 w 624"/>
                <a:gd name="T5" fmla="*/ 2147483647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none" w="med" len="med"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5309" name="Freeform 1042"/>
            <p:cNvSpPr>
              <a:spLocks/>
            </p:cNvSpPr>
            <p:nvPr/>
          </p:nvSpPr>
          <p:spPr bwMode="auto">
            <a:xfrm flipV="1">
              <a:off x="1444625" y="3695700"/>
              <a:ext cx="990600" cy="762000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2147483647 h 424"/>
                <a:gd name="T4" fmla="*/ 2147483647 w 624"/>
                <a:gd name="T5" fmla="*/ 2147483647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none" w="med" len="med"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63" name="Rectangle 1043"/>
            <p:cNvSpPr>
              <a:spLocks noChangeArrowheads="1"/>
            </p:cNvSpPr>
            <p:nvPr/>
          </p:nvSpPr>
          <p:spPr bwMode="auto">
            <a:xfrm>
              <a:off x="4017963" y="44577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Supplier</a:t>
              </a:r>
            </a:p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Schedules</a:t>
              </a:r>
            </a:p>
          </p:txBody>
        </p:sp>
        <p:sp>
          <p:nvSpPr>
            <p:cNvPr id="55311" name="Line 1047"/>
            <p:cNvSpPr>
              <a:spLocks noChangeShapeType="1"/>
            </p:cNvSpPr>
            <p:nvPr/>
          </p:nvSpPr>
          <p:spPr bwMode="auto">
            <a:xfrm flipH="1">
              <a:off x="6750050" y="3632200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68" name="Rectangle 1048"/>
            <p:cNvSpPr>
              <a:spLocks noChangeArrowheads="1"/>
            </p:cNvSpPr>
            <p:nvPr/>
          </p:nvSpPr>
          <p:spPr bwMode="auto">
            <a:xfrm>
              <a:off x="7170738" y="32004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Payment</a:t>
              </a:r>
            </a:p>
          </p:txBody>
        </p:sp>
        <p:sp>
          <p:nvSpPr>
            <p:cNvPr id="55313" name="Freeform 1049"/>
            <p:cNvSpPr>
              <a:spLocks/>
            </p:cNvSpPr>
            <p:nvPr/>
          </p:nvSpPr>
          <p:spPr bwMode="auto">
            <a:xfrm flipH="1">
              <a:off x="6176963" y="4025900"/>
              <a:ext cx="74612" cy="865188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2147483647 h 424"/>
                <a:gd name="T4" fmla="*/ 2147483647 w 624"/>
                <a:gd name="T5" fmla="*/ 2147483647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triangle" w="med" len="med"/>
              <a:tailEnd type="non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70" name="Rectangle 1050"/>
            <p:cNvSpPr>
              <a:spLocks noChangeArrowheads="1"/>
            </p:cNvSpPr>
            <p:nvPr/>
          </p:nvSpPr>
          <p:spPr bwMode="auto">
            <a:xfrm>
              <a:off x="5700713" y="44577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Invoice from 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Supplier</a:t>
              </a:r>
            </a:p>
          </p:txBody>
        </p:sp>
      </p:grp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982241" y="1783652"/>
            <a:ext cx="1147762" cy="820738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 dirty="0">
                <a:latin typeface="+mj-lt"/>
              </a:rPr>
              <a:t>Return</a:t>
            </a:r>
          </a:p>
        </p:txBody>
      </p:sp>
      <p:sp>
        <p:nvSpPr>
          <p:cNvPr id="21" name="Line 20"/>
          <p:cNvSpPr>
            <a:spLocks noChangeShapeType="1"/>
          </p:cNvSpPr>
          <p:nvPr/>
        </p:nvSpPr>
        <p:spPr bwMode="auto">
          <a:xfrm rot="16200000" flipH="1">
            <a:off x="4336253" y="2837753"/>
            <a:ext cx="415925" cy="0"/>
          </a:xfrm>
          <a:prstGeom prst="line">
            <a:avLst/>
          </a:prstGeom>
          <a:noFill/>
          <a:ln w="28575">
            <a:solidFill>
              <a:srgbClr val="000000"/>
            </a:solidFill>
            <a:prstDash val="dash"/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 </a:t>
            </a:r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471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QS-PR-300</a:t>
            </a:r>
          </a:p>
        </p:txBody>
      </p:sp>
      <p:pic>
        <p:nvPicPr>
          <p:cNvPr id="47108" name="Picture 46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400" dirty="0" smtClean="0"/>
              <a:t>QAD Enterprise Applications Enterprise Edition 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Work Orders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Work Orders</a:t>
            </a:r>
          </a:p>
        </p:txBody>
      </p:sp>
      <p:sp>
        <p:nvSpPr>
          <p:cNvPr id="5734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QS-PR-525</a:t>
            </a:r>
          </a:p>
        </p:txBody>
      </p:sp>
      <p:pic>
        <p:nvPicPr>
          <p:cNvPr id="57348" name="Picture 5" descr="8 Work Orders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513" y="1590127"/>
            <a:ext cx="7038975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3200" dirty="0" smtClean="0"/>
              <a:t>Key Concepts 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 Manufacturing Overview 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 Work Orders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 WO Type and Status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 WO Bill of Material and Routing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 WO Life Cycle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 WO Release and Issue of Components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 Shop Floor Control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 WO Receipt and Close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 Variances</a:t>
            </a:r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 Example</a:t>
            </a:r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 Activity</a:t>
            </a:r>
          </a:p>
          <a:p>
            <a:pPr eaLnBrk="1" hangingPunct="1">
              <a:lnSpc>
                <a:spcPct val="80000"/>
              </a:lnSpc>
            </a:pPr>
            <a:endParaRPr lang="en-US" dirty="0" smtClean="0"/>
          </a:p>
        </p:txBody>
      </p:sp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Work Orders</a:t>
            </a:r>
          </a:p>
        </p:txBody>
      </p:sp>
      <p:sp>
        <p:nvSpPr>
          <p:cNvPr id="583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QS-PR-530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Describe the purchase flow</a:t>
            </a:r>
          </a:p>
          <a:p>
            <a:r>
              <a:rPr lang="en-US" dirty="0" smtClean="0"/>
              <a:t>Explain how the system handles the different numbering systems that suppliers and customers use for the same item</a:t>
            </a:r>
          </a:p>
          <a:p>
            <a:r>
              <a:rPr lang="en-US" dirty="0" smtClean="0"/>
              <a:t>Explain how the system handles the different units of measure that suppliers and customers use for the same item</a:t>
            </a:r>
          </a:p>
          <a:p>
            <a:r>
              <a:rPr lang="en-US" dirty="0" smtClean="0"/>
              <a:t>Describe the purchase requisition flow</a:t>
            </a:r>
          </a:p>
          <a:p>
            <a:r>
              <a:rPr lang="en-US" dirty="0" smtClean="0"/>
              <a:t>Describe the three kinds of purchase orders that QAD Enterprise Applications </a:t>
            </a:r>
            <a:r>
              <a:rPr lang="en-US" dirty="0" smtClean="0"/>
              <a:t>supports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Purchasing: Learning Objectives</a:t>
            </a:r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QS-PR-030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Learning Objectives</a:t>
            </a:r>
          </a:p>
        </p:txBody>
      </p:sp>
      <p:sp>
        <p:nvSpPr>
          <p:cNvPr id="593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QS-PR-540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List work order types and status codes</a:t>
            </a:r>
          </a:p>
          <a:p>
            <a:r>
              <a:rPr lang="en-US" dirty="0" smtClean="0"/>
              <a:t>Describe the work order process flow</a:t>
            </a:r>
          </a:p>
          <a:p>
            <a:r>
              <a:rPr lang="en-US" dirty="0" smtClean="0"/>
              <a:t>Provide examples of Rate, Usage, and Method Variances</a:t>
            </a:r>
          </a:p>
          <a:p>
            <a:r>
              <a:rPr lang="en-US" dirty="0" smtClean="0"/>
              <a:t>Enter and release a work order</a:t>
            </a:r>
          </a:p>
          <a:p>
            <a:r>
              <a:rPr lang="en-US" dirty="0" smtClean="0"/>
              <a:t>Issue components</a:t>
            </a:r>
          </a:p>
          <a:p>
            <a:r>
              <a:rPr lang="en-US" dirty="0" smtClean="0"/>
              <a:t>Record labor </a:t>
            </a:r>
          </a:p>
          <a:p>
            <a:r>
              <a:rPr lang="en-US" dirty="0" smtClean="0"/>
              <a:t>Receive and close a work order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4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Key Concepts</a:t>
            </a:r>
            <a:endParaRPr lang="en-US" dirty="0"/>
          </a:p>
        </p:txBody>
      </p:sp>
      <p:sp>
        <p:nvSpPr>
          <p:cNvPr id="6041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QS-PR-550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349035" y="900250"/>
            <a:ext cx="8429625" cy="5181600"/>
            <a:chOff x="481013" y="1371600"/>
            <a:chExt cx="8429625" cy="5181600"/>
          </a:xfrm>
        </p:grpSpPr>
        <p:sp>
          <p:nvSpPr>
            <p:cNvPr id="60419" name="Line 1028"/>
            <p:cNvSpPr>
              <a:spLocks noChangeShapeType="1"/>
            </p:cNvSpPr>
            <p:nvPr/>
          </p:nvSpPr>
          <p:spPr bwMode="auto">
            <a:xfrm>
              <a:off x="7070725" y="2071688"/>
              <a:ext cx="306388" cy="158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420" name="Line 1029"/>
            <p:cNvSpPr>
              <a:spLocks noChangeShapeType="1"/>
            </p:cNvSpPr>
            <p:nvPr/>
          </p:nvSpPr>
          <p:spPr bwMode="auto">
            <a:xfrm>
              <a:off x="6870700" y="3092450"/>
              <a:ext cx="506413" cy="15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421" name="Line 1030"/>
            <p:cNvSpPr>
              <a:spLocks noChangeShapeType="1"/>
            </p:cNvSpPr>
            <p:nvPr/>
          </p:nvSpPr>
          <p:spPr bwMode="auto">
            <a:xfrm>
              <a:off x="6743700" y="4362450"/>
              <a:ext cx="638175" cy="15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422" name="Line 1031"/>
            <p:cNvSpPr>
              <a:spLocks noChangeShapeType="1"/>
            </p:cNvSpPr>
            <p:nvPr/>
          </p:nvSpPr>
          <p:spPr bwMode="auto">
            <a:xfrm>
              <a:off x="6870700" y="5729288"/>
              <a:ext cx="506413" cy="158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60423" name="AutoShape 1032"/>
            <p:cNvCxnSpPr>
              <a:cxnSpLocks noChangeShapeType="1"/>
            </p:cNvCxnSpPr>
            <p:nvPr/>
          </p:nvCxnSpPr>
          <p:spPr bwMode="auto">
            <a:xfrm>
              <a:off x="1525588" y="3736975"/>
              <a:ext cx="487362" cy="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270345" name="Rectangle 1033"/>
            <p:cNvSpPr>
              <a:spLocks noChangeArrowheads="1"/>
            </p:cNvSpPr>
            <p:nvPr/>
          </p:nvSpPr>
          <p:spPr bwMode="auto">
            <a:xfrm>
              <a:off x="2022475" y="1371600"/>
              <a:ext cx="4992688" cy="5181600"/>
            </a:xfrm>
            <a:prstGeom prst="rect">
              <a:avLst/>
            </a:prstGeom>
            <a:solidFill>
              <a:srgbClr val="B9CFC9"/>
            </a:solidFill>
            <a:ln w="12700">
              <a:solidFill>
                <a:srgbClr val="7BA399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270346" name="Rectangle 1034"/>
            <p:cNvSpPr>
              <a:spLocks noChangeArrowheads="1"/>
            </p:cNvSpPr>
            <p:nvPr/>
          </p:nvSpPr>
          <p:spPr bwMode="auto">
            <a:xfrm>
              <a:off x="5505450" y="2589115"/>
              <a:ext cx="1117600" cy="906462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Shop</a:t>
              </a:r>
            </a:p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Floor</a:t>
              </a:r>
            </a:p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Control</a:t>
              </a:r>
            </a:p>
          </p:txBody>
        </p:sp>
        <p:sp>
          <p:nvSpPr>
            <p:cNvPr id="270347" name="Rectangle 1035"/>
            <p:cNvSpPr>
              <a:spLocks noChangeArrowheads="1"/>
            </p:cNvSpPr>
            <p:nvPr/>
          </p:nvSpPr>
          <p:spPr bwMode="auto">
            <a:xfrm>
              <a:off x="481013" y="3298825"/>
              <a:ext cx="1117600" cy="904875"/>
            </a:xfrm>
            <a:prstGeom prst="rect">
              <a:avLst/>
            </a:prstGeom>
            <a:solidFill>
              <a:srgbClr val="DFE9E6"/>
            </a:solidFill>
            <a:ln w="12700">
              <a:solidFill>
                <a:srgbClr val="97B7AF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Planning</a:t>
              </a:r>
            </a:p>
          </p:txBody>
        </p:sp>
        <p:sp>
          <p:nvSpPr>
            <p:cNvPr id="270352" name="Rectangle 1040"/>
            <p:cNvSpPr>
              <a:spLocks noChangeArrowheads="1"/>
            </p:cNvSpPr>
            <p:nvPr/>
          </p:nvSpPr>
          <p:spPr bwMode="auto">
            <a:xfrm>
              <a:off x="2339975" y="2586038"/>
              <a:ext cx="1116013" cy="9048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Compliance</a:t>
              </a:r>
            </a:p>
          </p:txBody>
        </p:sp>
        <p:grpSp>
          <p:nvGrpSpPr>
            <p:cNvPr id="60428" name="Group 1041"/>
            <p:cNvGrpSpPr>
              <a:grpSpLocks/>
            </p:cNvGrpSpPr>
            <p:nvPr/>
          </p:nvGrpSpPr>
          <p:grpSpPr bwMode="auto">
            <a:xfrm>
              <a:off x="4241651" y="3830638"/>
              <a:ext cx="1209825" cy="334962"/>
              <a:chOff x="2660" y="2334"/>
              <a:chExt cx="802" cy="221"/>
            </a:xfrm>
          </p:grpSpPr>
          <p:sp>
            <p:nvSpPr>
              <p:cNvPr id="270354" name="Rectangle 1042"/>
              <p:cNvSpPr>
                <a:spLocks noChangeArrowheads="1"/>
              </p:cNvSpPr>
              <p:nvPr/>
            </p:nvSpPr>
            <p:spPr bwMode="auto">
              <a:xfrm>
                <a:off x="2721" y="2334"/>
                <a:ext cx="741" cy="221"/>
              </a:xfrm>
              <a:prstGeom prst="rect">
                <a:avLst/>
              </a:prstGeom>
              <a:solidFill>
                <a:srgbClr val="EAEAE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95250" tIns="47625" rIns="95250" bIns="47625" anchor="ctr"/>
              <a:lstStyle/>
              <a:p>
                <a:pPr algn="ctr" defTabSz="977900" eaLnBrk="0" hangingPunct="0">
                  <a:defRPr/>
                </a:pPr>
                <a:endParaRPr lang="en-US" sz="1200">
                  <a:latin typeface="+mj-lt"/>
                </a:endParaRPr>
              </a:p>
            </p:txBody>
          </p:sp>
          <p:sp>
            <p:nvSpPr>
              <p:cNvPr id="60458" name="Text Box 1043"/>
              <p:cNvSpPr txBox="1">
                <a:spLocks noChangeArrowheads="1"/>
              </p:cNvSpPr>
              <p:nvPr/>
            </p:nvSpPr>
            <p:spPr bwMode="auto">
              <a:xfrm>
                <a:off x="2660" y="2338"/>
                <a:ext cx="750" cy="183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sz="1200">
                    <a:latin typeface="+mj-lt"/>
                  </a:rPr>
                  <a:t>         Routing</a:t>
                </a:r>
              </a:p>
            </p:txBody>
          </p:sp>
        </p:grpSp>
        <p:grpSp>
          <p:nvGrpSpPr>
            <p:cNvPr id="60429" name="Group 1044"/>
            <p:cNvGrpSpPr>
              <a:grpSpLocks/>
            </p:cNvGrpSpPr>
            <p:nvPr/>
          </p:nvGrpSpPr>
          <p:grpSpPr bwMode="auto">
            <a:xfrm>
              <a:off x="4037013" y="3502025"/>
              <a:ext cx="1212850" cy="317500"/>
              <a:chOff x="2524" y="2118"/>
              <a:chExt cx="805" cy="209"/>
            </a:xfrm>
          </p:grpSpPr>
          <p:sp>
            <p:nvSpPr>
              <p:cNvPr id="270357" name="Rectangle 1045"/>
              <p:cNvSpPr>
                <a:spLocks noChangeArrowheads="1"/>
              </p:cNvSpPr>
              <p:nvPr/>
            </p:nvSpPr>
            <p:spPr bwMode="auto">
              <a:xfrm>
                <a:off x="2586" y="2118"/>
                <a:ext cx="743" cy="209"/>
              </a:xfrm>
              <a:prstGeom prst="rect">
                <a:avLst/>
              </a:prstGeom>
              <a:solidFill>
                <a:srgbClr val="EAEAE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95250" tIns="47625" rIns="95250" bIns="47625" anchor="ctr"/>
              <a:lstStyle/>
              <a:p>
                <a:pPr algn="ctr" defTabSz="977900" eaLnBrk="0" hangingPunct="0">
                  <a:defRPr/>
                </a:pPr>
                <a:endParaRPr lang="en-US" sz="1200">
                  <a:latin typeface="+mj-lt"/>
                </a:endParaRPr>
              </a:p>
            </p:txBody>
          </p:sp>
          <p:sp>
            <p:nvSpPr>
              <p:cNvPr id="60456" name="Text Box 1046"/>
              <p:cNvSpPr txBox="1">
                <a:spLocks noChangeArrowheads="1"/>
              </p:cNvSpPr>
              <p:nvPr/>
            </p:nvSpPr>
            <p:spPr bwMode="auto">
              <a:xfrm>
                <a:off x="2524" y="2127"/>
                <a:ext cx="720" cy="182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sz="1200">
                    <a:latin typeface="+mj-lt"/>
                  </a:rPr>
                  <a:t>            BOM</a:t>
                </a:r>
              </a:p>
            </p:txBody>
          </p:sp>
        </p:grpSp>
        <p:sp>
          <p:nvSpPr>
            <p:cNvPr id="270359" name="Rectangle 1047"/>
            <p:cNvSpPr>
              <a:spLocks noChangeArrowheads="1"/>
            </p:cNvSpPr>
            <p:nvPr/>
          </p:nvSpPr>
          <p:spPr bwMode="auto">
            <a:xfrm>
              <a:off x="3937000" y="2586038"/>
              <a:ext cx="1117600" cy="9048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Work</a:t>
              </a:r>
            </a:p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Orders</a:t>
              </a:r>
            </a:p>
          </p:txBody>
        </p:sp>
        <p:sp>
          <p:nvSpPr>
            <p:cNvPr id="270363" name="Rectangle 1051"/>
            <p:cNvSpPr>
              <a:spLocks noChangeArrowheads="1"/>
            </p:cNvSpPr>
            <p:nvPr/>
          </p:nvSpPr>
          <p:spPr bwMode="auto">
            <a:xfrm>
              <a:off x="3394075" y="5197475"/>
              <a:ext cx="1116013" cy="517525"/>
            </a:xfrm>
            <a:prstGeom prst="rect">
              <a:avLst/>
            </a:prstGeom>
            <a:solidFill>
              <a:srgbClr val="EAEAE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endParaRPr lang="en-US" sz="1200">
                <a:latin typeface="+mj-lt"/>
              </a:endParaRPr>
            </a:p>
          </p:txBody>
        </p:sp>
        <p:sp>
          <p:nvSpPr>
            <p:cNvPr id="60432" name="Text Box 1052"/>
            <p:cNvSpPr txBox="1">
              <a:spLocks noChangeArrowheads="1"/>
            </p:cNvSpPr>
            <p:nvPr/>
          </p:nvSpPr>
          <p:spPr bwMode="auto">
            <a:xfrm>
              <a:off x="3432175" y="5181600"/>
              <a:ext cx="1060450" cy="46196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200">
                  <a:latin typeface="+mj-lt"/>
                </a:rPr>
                <a:t>Cumulative</a:t>
              </a:r>
            </a:p>
            <a:p>
              <a:pPr algn="ctr" eaLnBrk="0" hangingPunct="0"/>
              <a:r>
                <a:rPr lang="en-US" sz="1200">
                  <a:latin typeface="+mj-lt"/>
                </a:rPr>
                <a:t>Order</a:t>
              </a:r>
            </a:p>
          </p:txBody>
        </p:sp>
        <p:sp>
          <p:nvSpPr>
            <p:cNvPr id="270365" name="Rectangle 1053"/>
            <p:cNvSpPr>
              <a:spLocks noChangeArrowheads="1"/>
            </p:cNvSpPr>
            <p:nvPr/>
          </p:nvSpPr>
          <p:spPr bwMode="auto">
            <a:xfrm>
              <a:off x="3170238" y="4572000"/>
              <a:ext cx="1117600" cy="6096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Repetitive</a:t>
              </a:r>
            </a:p>
          </p:txBody>
        </p:sp>
        <p:sp>
          <p:nvSpPr>
            <p:cNvPr id="270368" name="Rectangle 1056"/>
            <p:cNvSpPr>
              <a:spLocks noChangeArrowheads="1"/>
            </p:cNvSpPr>
            <p:nvPr/>
          </p:nvSpPr>
          <p:spPr bwMode="auto">
            <a:xfrm>
              <a:off x="4894263" y="5197475"/>
              <a:ext cx="1117600" cy="517525"/>
            </a:xfrm>
            <a:prstGeom prst="rect">
              <a:avLst/>
            </a:prstGeom>
            <a:solidFill>
              <a:srgbClr val="EAEAE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endParaRPr lang="en-US" sz="1200">
                <a:latin typeface="+mj-lt"/>
              </a:endParaRPr>
            </a:p>
          </p:txBody>
        </p:sp>
        <p:sp>
          <p:nvSpPr>
            <p:cNvPr id="60435" name="Text Box 1057"/>
            <p:cNvSpPr txBox="1">
              <a:spLocks noChangeArrowheads="1"/>
            </p:cNvSpPr>
            <p:nvPr/>
          </p:nvSpPr>
          <p:spPr bwMode="auto">
            <a:xfrm>
              <a:off x="4932363" y="5181600"/>
              <a:ext cx="1060450" cy="46196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200">
                  <a:latin typeface="+mj-lt"/>
                </a:rPr>
                <a:t>Cumulative</a:t>
              </a:r>
            </a:p>
            <a:p>
              <a:pPr algn="ctr" eaLnBrk="0" hangingPunct="0"/>
              <a:r>
                <a:rPr lang="en-US" sz="1200">
                  <a:latin typeface="+mj-lt"/>
                </a:rPr>
                <a:t>Order</a:t>
              </a:r>
            </a:p>
          </p:txBody>
        </p:sp>
        <p:sp>
          <p:nvSpPr>
            <p:cNvPr id="270370" name="Rectangle 1058"/>
            <p:cNvSpPr>
              <a:spLocks noChangeArrowheads="1"/>
            </p:cNvSpPr>
            <p:nvPr/>
          </p:nvSpPr>
          <p:spPr bwMode="auto">
            <a:xfrm>
              <a:off x="4672013" y="4572000"/>
              <a:ext cx="1116012" cy="6096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Advanced</a:t>
              </a:r>
            </a:p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Repetitive</a:t>
              </a:r>
            </a:p>
          </p:txBody>
        </p:sp>
        <p:sp>
          <p:nvSpPr>
            <p:cNvPr id="270371" name="Rectangle 1059"/>
            <p:cNvSpPr>
              <a:spLocks noChangeArrowheads="1"/>
            </p:cNvSpPr>
            <p:nvPr/>
          </p:nvSpPr>
          <p:spPr bwMode="auto">
            <a:xfrm>
              <a:off x="7386638" y="1577975"/>
              <a:ext cx="1241425" cy="904875"/>
            </a:xfrm>
            <a:prstGeom prst="rect">
              <a:avLst/>
            </a:prstGeom>
            <a:solidFill>
              <a:srgbClr val="FBF8EF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Inventory</a:t>
              </a:r>
            </a:p>
          </p:txBody>
        </p:sp>
        <p:sp>
          <p:nvSpPr>
            <p:cNvPr id="270372" name="Rectangle 1060"/>
            <p:cNvSpPr>
              <a:spLocks noChangeArrowheads="1"/>
            </p:cNvSpPr>
            <p:nvPr/>
          </p:nvSpPr>
          <p:spPr bwMode="auto">
            <a:xfrm>
              <a:off x="7386638" y="2660650"/>
              <a:ext cx="1241425" cy="904875"/>
            </a:xfrm>
            <a:prstGeom prst="rect">
              <a:avLst/>
            </a:prstGeom>
            <a:solidFill>
              <a:srgbClr val="FBF8EF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Costing</a:t>
              </a:r>
            </a:p>
          </p:txBody>
        </p:sp>
        <p:sp>
          <p:nvSpPr>
            <p:cNvPr id="270373" name="Rectangle 1061"/>
            <p:cNvSpPr>
              <a:spLocks noChangeArrowheads="1"/>
            </p:cNvSpPr>
            <p:nvPr/>
          </p:nvSpPr>
          <p:spPr bwMode="auto">
            <a:xfrm>
              <a:off x="7381875" y="3721100"/>
              <a:ext cx="1528763" cy="1427163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External</a:t>
              </a:r>
            </a:p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Applications:</a:t>
              </a:r>
            </a:p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Payroll</a:t>
              </a:r>
            </a:p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Decision Support</a:t>
              </a:r>
            </a:p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Data Warehousing</a:t>
              </a:r>
            </a:p>
          </p:txBody>
        </p:sp>
        <p:sp>
          <p:nvSpPr>
            <p:cNvPr id="270374" name="Rectangle 1062"/>
            <p:cNvSpPr>
              <a:spLocks noChangeArrowheads="1"/>
            </p:cNvSpPr>
            <p:nvPr/>
          </p:nvSpPr>
          <p:spPr bwMode="auto">
            <a:xfrm>
              <a:off x="7386638" y="5297488"/>
              <a:ext cx="1241425" cy="904875"/>
            </a:xfrm>
            <a:prstGeom prst="rect">
              <a:avLst/>
            </a:prstGeom>
            <a:solidFill>
              <a:srgbClr val="DFE9E6"/>
            </a:solidFill>
            <a:ln w="12700">
              <a:solidFill>
                <a:srgbClr val="97B7AF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Advanced</a:t>
              </a:r>
            </a:p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Planning</a:t>
              </a:r>
            </a:p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Systems</a:t>
              </a:r>
            </a:p>
          </p:txBody>
        </p:sp>
        <p:cxnSp>
          <p:nvCxnSpPr>
            <p:cNvPr id="60441" name="AutoShape 1063"/>
            <p:cNvCxnSpPr>
              <a:cxnSpLocks noChangeShapeType="1"/>
              <a:stCxn id="270374" idx="2"/>
              <a:endCxn id="270347" idx="2"/>
            </p:cNvCxnSpPr>
            <p:nvPr/>
          </p:nvCxnSpPr>
          <p:spPr bwMode="auto">
            <a:xfrm rot="16200000" flipV="1">
              <a:off x="3524250" y="1719263"/>
              <a:ext cx="1998663" cy="6967537"/>
            </a:xfrm>
            <a:prstGeom prst="bentConnector3">
              <a:avLst>
                <a:gd name="adj1" fmla="val -1144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60442" name="AutoShape 1064"/>
            <p:cNvCxnSpPr>
              <a:cxnSpLocks noChangeShapeType="1"/>
              <a:stCxn id="270349" idx="3"/>
              <a:endCxn id="270351" idx="1"/>
            </p:cNvCxnSpPr>
            <p:nvPr/>
          </p:nvCxnSpPr>
          <p:spPr bwMode="auto">
            <a:xfrm flipV="1">
              <a:off x="3460750" y="1908175"/>
              <a:ext cx="2049463" cy="1588"/>
            </a:xfrm>
            <a:prstGeom prst="bentConnector3">
              <a:avLst>
                <a:gd name="adj1" fmla="val 49963"/>
              </a:avLst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60443" name="AutoShape 1065"/>
            <p:cNvCxnSpPr>
              <a:cxnSpLocks noChangeShapeType="1"/>
              <a:stCxn id="270350" idx="2"/>
              <a:endCxn id="270359" idx="0"/>
            </p:cNvCxnSpPr>
            <p:nvPr/>
          </p:nvCxnSpPr>
          <p:spPr bwMode="auto">
            <a:xfrm>
              <a:off x="4494213" y="2360613"/>
              <a:ext cx="1587" cy="225425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0444" name="AutoShape 1066"/>
            <p:cNvCxnSpPr>
              <a:cxnSpLocks noChangeShapeType="1"/>
              <a:stCxn id="270352" idx="3"/>
              <a:endCxn id="270359" idx="1"/>
            </p:cNvCxnSpPr>
            <p:nvPr/>
          </p:nvCxnSpPr>
          <p:spPr bwMode="auto">
            <a:xfrm>
              <a:off x="3455988" y="3038475"/>
              <a:ext cx="481012" cy="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0445" name="AutoShape 1067"/>
            <p:cNvCxnSpPr>
              <a:cxnSpLocks noChangeShapeType="1"/>
              <a:stCxn id="270359" idx="3"/>
              <a:endCxn id="270346" idx="1"/>
            </p:cNvCxnSpPr>
            <p:nvPr/>
          </p:nvCxnSpPr>
          <p:spPr bwMode="auto">
            <a:xfrm>
              <a:off x="5054600" y="3038476"/>
              <a:ext cx="450850" cy="387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</p:cxnSp>
        <p:cxnSp>
          <p:nvCxnSpPr>
            <p:cNvPr id="60446" name="AutoShape 1068"/>
            <p:cNvCxnSpPr>
              <a:cxnSpLocks noChangeShapeType="1"/>
              <a:stCxn id="270365" idx="0"/>
              <a:endCxn id="270359" idx="2"/>
            </p:cNvCxnSpPr>
            <p:nvPr/>
          </p:nvCxnSpPr>
          <p:spPr bwMode="auto">
            <a:xfrm rot="16200000">
              <a:off x="3571875" y="3648076"/>
              <a:ext cx="1081087" cy="766762"/>
            </a:xfrm>
            <a:prstGeom prst="bentConnector3">
              <a:avLst>
                <a:gd name="adj1" fmla="val 21435"/>
              </a:avLst>
            </a:prstGeom>
            <a:noFill/>
            <a:ln w="19050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</p:cxnSp>
        <p:cxnSp>
          <p:nvCxnSpPr>
            <p:cNvPr id="60448" name="AutoShape 1080"/>
            <p:cNvCxnSpPr>
              <a:cxnSpLocks noChangeShapeType="1"/>
              <a:stCxn id="270351" idx="2"/>
              <a:endCxn id="270346" idx="0"/>
            </p:cNvCxnSpPr>
            <p:nvPr/>
          </p:nvCxnSpPr>
          <p:spPr bwMode="auto">
            <a:xfrm rot="5400000">
              <a:off x="5951844" y="2473089"/>
              <a:ext cx="228433" cy="3619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0449" name="AutoShape 1079"/>
            <p:cNvCxnSpPr>
              <a:cxnSpLocks noChangeShapeType="1"/>
              <a:stCxn id="270349" idx="2"/>
              <a:endCxn id="270352" idx="0"/>
            </p:cNvCxnSpPr>
            <p:nvPr/>
          </p:nvCxnSpPr>
          <p:spPr bwMode="auto">
            <a:xfrm flipH="1">
              <a:off x="2898775" y="2362200"/>
              <a:ext cx="4763" cy="223838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grpSp>
          <p:nvGrpSpPr>
            <p:cNvPr id="60450" name="Group 1036"/>
            <p:cNvGrpSpPr>
              <a:grpSpLocks/>
            </p:cNvGrpSpPr>
            <p:nvPr/>
          </p:nvGrpSpPr>
          <p:grpSpPr bwMode="auto">
            <a:xfrm>
              <a:off x="2344738" y="1455738"/>
              <a:ext cx="4281487" cy="906462"/>
              <a:chOff x="1473" y="711"/>
              <a:chExt cx="2841" cy="597"/>
            </a:xfrm>
          </p:grpSpPr>
          <p:sp>
            <p:nvSpPr>
              <p:cNvPr id="270349" name="Rectangle 1037"/>
              <p:cNvSpPr>
                <a:spLocks noChangeArrowheads="1"/>
              </p:cNvSpPr>
              <p:nvPr/>
            </p:nvSpPr>
            <p:spPr bwMode="auto">
              <a:xfrm>
                <a:off x="1473" y="712"/>
                <a:ext cx="741" cy="596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rgbClr val="F2E8CC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95250" tIns="47625" rIns="95250" bIns="47625" anchor="ctr"/>
              <a:lstStyle/>
              <a:p>
                <a:pPr algn="ctr" defTabSz="977900" eaLnBrk="0" hangingPunct="0">
                  <a:defRPr/>
                </a:pPr>
                <a:r>
                  <a:rPr lang="en-US" sz="1200">
                    <a:latin typeface="+mj-lt"/>
                  </a:rPr>
                  <a:t>Structures</a:t>
                </a:r>
              </a:p>
              <a:p>
                <a:pPr algn="ctr" defTabSz="977900" eaLnBrk="0" hangingPunct="0">
                  <a:defRPr/>
                </a:pPr>
                <a:r>
                  <a:rPr lang="en-US" sz="1200">
                    <a:latin typeface="+mj-lt"/>
                  </a:rPr>
                  <a:t>and</a:t>
                </a:r>
              </a:p>
              <a:p>
                <a:pPr algn="ctr" defTabSz="977900" eaLnBrk="0" hangingPunct="0">
                  <a:defRPr/>
                </a:pPr>
                <a:r>
                  <a:rPr lang="en-US" sz="1200">
                    <a:latin typeface="+mj-lt"/>
                  </a:rPr>
                  <a:t>Routings</a:t>
                </a:r>
              </a:p>
            </p:txBody>
          </p:sp>
          <p:sp>
            <p:nvSpPr>
              <p:cNvPr id="270350" name="Rectangle 1038"/>
              <p:cNvSpPr>
                <a:spLocks noChangeArrowheads="1"/>
              </p:cNvSpPr>
              <p:nvPr/>
            </p:nvSpPr>
            <p:spPr bwMode="auto">
              <a:xfrm>
                <a:off x="2528" y="711"/>
                <a:ext cx="742" cy="596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rgbClr val="F2E8CC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95250" tIns="47625" rIns="95250" bIns="47625" anchor="ctr"/>
              <a:lstStyle/>
              <a:p>
                <a:pPr algn="ctr" defTabSz="977900" eaLnBrk="0" hangingPunct="0">
                  <a:defRPr/>
                </a:pPr>
                <a:r>
                  <a:rPr lang="en-US" sz="1200">
                    <a:latin typeface="+mj-lt"/>
                  </a:rPr>
                  <a:t>Formula</a:t>
                </a:r>
              </a:p>
              <a:p>
                <a:pPr algn="ctr" defTabSz="977900" eaLnBrk="0" hangingPunct="0">
                  <a:defRPr/>
                </a:pPr>
                <a:r>
                  <a:rPr lang="en-US" sz="1200">
                    <a:latin typeface="+mj-lt"/>
                  </a:rPr>
                  <a:t>and</a:t>
                </a:r>
              </a:p>
              <a:p>
                <a:pPr algn="ctr" defTabSz="977900" eaLnBrk="0" hangingPunct="0">
                  <a:defRPr/>
                </a:pPr>
                <a:r>
                  <a:rPr lang="en-US" sz="1200">
                    <a:latin typeface="+mj-lt"/>
                  </a:rPr>
                  <a:t>Process</a:t>
                </a:r>
              </a:p>
            </p:txBody>
          </p:sp>
          <p:sp>
            <p:nvSpPr>
              <p:cNvPr id="270351" name="Rectangle 1039"/>
              <p:cNvSpPr>
                <a:spLocks noChangeArrowheads="1"/>
              </p:cNvSpPr>
              <p:nvPr/>
            </p:nvSpPr>
            <p:spPr bwMode="auto">
              <a:xfrm>
                <a:off x="3573" y="711"/>
                <a:ext cx="741" cy="596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rgbClr val="F2E8CC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95250" tIns="47625" rIns="95250" bIns="47625" anchor="ctr"/>
              <a:lstStyle/>
              <a:p>
                <a:pPr algn="ctr" defTabSz="977900" eaLnBrk="0" hangingPunct="0">
                  <a:defRPr/>
                </a:pPr>
                <a:r>
                  <a:rPr lang="en-US" sz="1200">
                    <a:latin typeface="+mj-lt"/>
                  </a:rPr>
                  <a:t>Co and By</a:t>
                </a:r>
              </a:p>
              <a:p>
                <a:pPr algn="ctr" defTabSz="977900" eaLnBrk="0" hangingPunct="0">
                  <a:defRPr/>
                </a:pPr>
                <a:r>
                  <a:rPr lang="en-US" sz="1200">
                    <a:latin typeface="+mj-lt"/>
                  </a:rPr>
                  <a:t>Product</a:t>
                </a:r>
              </a:p>
            </p:txBody>
          </p:sp>
        </p:grpSp>
        <p:cxnSp>
          <p:nvCxnSpPr>
            <p:cNvPr id="60451" name="AutoShape 2216"/>
            <p:cNvCxnSpPr>
              <a:cxnSpLocks noChangeShapeType="1"/>
              <a:stCxn id="270359" idx="2"/>
              <a:endCxn id="270370" idx="0"/>
            </p:cNvCxnSpPr>
            <p:nvPr/>
          </p:nvCxnSpPr>
          <p:spPr bwMode="auto">
            <a:xfrm rot="16200000" flipH="1">
              <a:off x="4322763" y="3663950"/>
              <a:ext cx="1081087" cy="735013"/>
            </a:xfrm>
            <a:prstGeom prst="bentConnector3">
              <a:avLst>
                <a:gd name="adj1" fmla="val 78704"/>
              </a:avLst>
            </a:prstGeom>
            <a:noFill/>
            <a:ln w="19050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</p:cxnSp>
      </p:grp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Order</a:t>
            </a:r>
            <a:endParaRPr lang="en-US" dirty="0"/>
          </a:p>
        </p:txBody>
      </p:sp>
      <p:sp>
        <p:nvSpPr>
          <p:cNvPr id="6146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QS-PR-560</a:t>
            </a:r>
          </a:p>
        </p:txBody>
      </p:sp>
      <p:graphicFrame>
        <p:nvGraphicFramePr>
          <p:cNvPr id="280833" name="Group 257"/>
          <p:cNvGraphicFramePr>
            <a:graphicFrameLocks noGrp="1"/>
          </p:cNvGraphicFramePr>
          <p:nvPr>
            <p:ph idx="4294967295"/>
          </p:nvPr>
        </p:nvGraphicFramePr>
        <p:xfrm>
          <a:off x="773014" y="2835275"/>
          <a:ext cx="4184650" cy="1127126"/>
        </p:xfrm>
        <a:graphic>
          <a:graphicData uri="http://schemas.openxmlformats.org/drawingml/2006/table">
            <a:tbl>
              <a:tblPr/>
              <a:tblGrid>
                <a:gridCol w="1047750"/>
                <a:gridCol w="1044575"/>
                <a:gridCol w="1047750"/>
                <a:gridCol w="1044575"/>
              </a:tblGrid>
              <a:tr h="374650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Work Order 123456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Item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Description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Qty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Date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01010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Medical Ultrasound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5/28/XX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61462" name="Picture 256" descr="IStock Photo - Medical Ultras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1600200"/>
            <a:ext cx="24765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9" name="Rectangle 5"/>
          <p:cNvSpPr>
            <a:spLocks noChangeArrowheads="1"/>
          </p:cNvSpPr>
          <p:nvPr/>
        </p:nvSpPr>
        <p:spPr bwMode="auto">
          <a:xfrm>
            <a:off x="2805995" y="1372424"/>
            <a:ext cx="3271837" cy="4262437"/>
          </a:xfrm>
          <a:prstGeom prst="rect">
            <a:avLst/>
          </a:prstGeom>
          <a:solidFill>
            <a:srgbClr val="D9E5E2"/>
          </a:solidFill>
          <a:ln w="3175">
            <a:solidFill>
              <a:srgbClr val="597F75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Order Type</a:t>
            </a:r>
            <a:endParaRPr lang="en-US" dirty="0"/>
          </a:p>
        </p:txBody>
      </p:sp>
      <p:sp>
        <p:nvSpPr>
          <p:cNvPr id="624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QS-PR-570</a:t>
            </a:r>
          </a:p>
        </p:txBody>
      </p:sp>
      <p:sp>
        <p:nvSpPr>
          <p:cNvPr id="62467" name="Rectangle 2"/>
          <p:cNvSpPr>
            <a:spLocks noGrp="1" noChangeArrowheads="1"/>
          </p:cNvSpPr>
          <p:nvPr>
            <p:ph idx="4294967295"/>
          </p:nvPr>
        </p:nvSpPr>
        <p:spPr>
          <a:xfrm>
            <a:off x="2984051" y="1683574"/>
            <a:ext cx="3454400" cy="4094162"/>
          </a:xfrm>
        </p:spPr>
        <p:txBody>
          <a:bodyPr/>
          <a:lstStyle/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597F75"/>
                </a:solidFill>
              </a:rPr>
              <a:t>Blank = </a:t>
            </a:r>
            <a:r>
              <a:rPr lang="en-US" sz="1600" dirty="0" smtClean="0"/>
              <a:t>Standard</a:t>
            </a:r>
          </a:p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597F75"/>
                </a:solidFill>
              </a:rPr>
              <a:t>F</a:t>
            </a:r>
            <a:r>
              <a:rPr lang="en-US" sz="1600" dirty="0" smtClean="0"/>
              <a:t>inal Assembly</a:t>
            </a:r>
          </a:p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597F75"/>
                </a:solidFill>
              </a:rPr>
              <a:t>R</a:t>
            </a:r>
            <a:r>
              <a:rPr lang="en-US" sz="1600" dirty="0" smtClean="0"/>
              <a:t>ework</a:t>
            </a:r>
            <a:endParaRPr lang="en-US" sz="2000" dirty="0" smtClean="0"/>
          </a:p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597F75"/>
                </a:solidFill>
              </a:rPr>
              <a:t>E</a:t>
            </a:r>
            <a:r>
              <a:rPr lang="en-US" sz="1600" dirty="0" smtClean="0"/>
              <a:t>xpense</a:t>
            </a:r>
          </a:p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597F75"/>
                </a:solidFill>
              </a:rPr>
              <a:t>S</a:t>
            </a:r>
            <a:r>
              <a:rPr lang="en-US" sz="1600" dirty="0" smtClean="0"/>
              <a:t>cheduled</a:t>
            </a:r>
            <a:endParaRPr lang="en-US" sz="2000" dirty="0" smtClean="0"/>
          </a:p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597F75"/>
                </a:solidFill>
              </a:rPr>
              <a:t>C</a:t>
            </a:r>
            <a:r>
              <a:rPr lang="en-US" sz="1600" dirty="0" smtClean="0"/>
              <a:t>umulative</a:t>
            </a:r>
          </a:p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597F75"/>
                </a:solidFill>
              </a:rPr>
              <a:t>W = </a:t>
            </a:r>
            <a:r>
              <a:rPr lang="en-US" sz="1600" dirty="0" smtClean="0"/>
              <a:t>Flow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Order Status</a:t>
            </a:r>
            <a:endParaRPr lang="en-US" dirty="0"/>
          </a:p>
        </p:txBody>
      </p:sp>
      <p:sp>
        <p:nvSpPr>
          <p:cNvPr id="634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QS-PR-580</a:t>
            </a:r>
          </a:p>
        </p:txBody>
      </p:sp>
      <p:sp>
        <p:nvSpPr>
          <p:cNvPr id="283678" name="Rectangle 2078"/>
          <p:cNvSpPr>
            <a:spLocks noChangeArrowheads="1"/>
          </p:cNvSpPr>
          <p:nvPr/>
        </p:nvSpPr>
        <p:spPr bwMode="auto">
          <a:xfrm>
            <a:off x="757238" y="1181826"/>
            <a:ext cx="7629525" cy="4791075"/>
          </a:xfrm>
          <a:prstGeom prst="rect">
            <a:avLst/>
          </a:prstGeom>
          <a:solidFill>
            <a:srgbClr val="F7F1E1"/>
          </a:solidFill>
          <a:ln w="38100">
            <a:noFill/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grpSp>
        <p:nvGrpSpPr>
          <p:cNvPr id="63493" name="Group 2079"/>
          <p:cNvGrpSpPr>
            <a:grpSpLocks/>
          </p:cNvGrpSpPr>
          <p:nvPr/>
        </p:nvGrpSpPr>
        <p:grpSpPr bwMode="auto">
          <a:xfrm>
            <a:off x="844677" y="1283426"/>
            <a:ext cx="7419074" cy="4352201"/>
            <a:chOff x="24" y="606"/>
            <a:chExt cx="5514" cy="3233"/>
          </a:xfrm>
        </p:grpSpPr>
        <p:sp>
          <p:nvSpPr>
            <p:cNvPr id="63494" name="Text Box 2056"/>
            <p:cNvSpPr txBox="1">
              <a:spLocks noChangeArrowheads="1"/>
            </p:cNvSpPr>
            <p:nvPr/>
          </p:nvSpPr>
          <p:spPr bwMode="auto">
            <a:xfrm>
              <a:off x="24" y="606"/>
              <a:ext cx="969" cy="32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200">
                  <a:solidFill>
                    <a:srgbClr val="507269"/>
                  </a:solidFill>
                  <a:latin typeface="+mj-lt"/>
                </a:rPr>
                <a:t>Planned</a:t>
              </a:r>
            </a:p>
          </p:txBody>
        </p:sp>
        <p:sp>
          <p:nvSpPr>
            <p:cNvPr id="63495" name="Text Box 2057"/>
            <p:cNvSpPr txBox="1">
              <a:spLocks noChangeArrowheads="1"/>
            </p:cNvSpPr>
            <p:nvPr/>
          </p:nvSpPr>
          <p:spPr bwMode="auto">
            <a:xfrm>
              <a:off x="4817" y="3519"/>
              <a:ext cx="721" cy="32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200">
                  <a:solidFill>
                    <a:srgbClr val="507269"/>
                  </a:solidFill>
                  <a:latin typeface="+mj-lt"/>
                </a:rPr>
                <a:t>Batch</a:t>
              </a:r>
            </a:p>
          </p:txBody>
        </p:sp>
        <p:sp>
          <p:nvSpPr>
            <p:cNvPr id="63496" name="Text Box 2059"/>
            <p:cNvSpPr txBox="1">
              <a:spLocks noChangeArrowheads="1"/>
            </p:cNvSpPr>
            <p:nvPr/>
          </p:nvSpPr>
          <p:spPr bwMode="auto">
            <a:xfrm>
              <a:off x="716" y="1091"/>
              <a:ext cx="1441" cy="32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200">
                  <a:solidFill>
                    <a:srgbClr val="507269"/>
                  </a:solidFill>
                  <a:latin typeface="+mj-lt"/>
                </a:rPr>
                <a:t>Firm Planned</a:t>
              </a:r>
            </a:p>
          </p:txBody>
        </p:sp>
        <p:cxnSp>
          <p:nvCxnSpPr>
            <p:cNvPr id="63497" name="AutoShape 2060"/>
            <p:cNvCxnSpPr>
              <a:cxnSpLocks noChangeShapeType="1"/>
              <a:stCxn id="63494" idx="2"/>
              <a:endCxn id="63496" idx="1"/>
            </p:cNvCxnSpPr>
            <p:nvPr/>
          </p:nvCxnSpPr>
          <p:spPr bwMode="auto">
            <a:xfrm rot="16200000" flipH="1">
              <a:off x="449" y="985"/>
              <a:ext cx="325" cy="208"/>
            </a:xfrm>
            <a:prstGeom prst="bentConnector2">
              <a:avLst/>
            </a:prstGeom>
            <a:noFill/>
            <a:ln w="38100">
              <a:solidFill>
                <a:srgbClr val="507269"/>
              </a:solidFill>
              <a:miter lim="800000"/>
              <a:headEnd/>
              <a:tailEnd type="triangle" w="med" len="med"/>
            </a:ln>
          </p:spPr>
        </p:cxnSp>
        <p:sp>
          <p:nvSpPr>
            <p:cNvPr id="63498" name="Text Box 2062"/>
            <p:cNvSpPr txBox="1">
              <a:spLocks noChangeArrowheads="1"/>
            </p:cNvSpPr>
            <p:nvPr/>
          </p:nvSpPr>
          <p:spPr bwMode="auto">
            <a:xfrm>
              <a:off x="1876" y="1577"/>
              <a:ext cx="1099" cy="32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200">
                  <a:solidFill>
                    <a:srgbClr val="507269"/>
                  </a:solidFill>
                  <a:latin typeface="+mj-lt"/>
                </a:rPr>
                <a:t>Exploded</a:t>
              </a:r>
            </a:p>
          </p:txBody>
        </p:sp>
        <p:cxnSp>
          <p:nvCxnSpPr>
            <p:cNvPr id="63499" name="AutoShape 2063"/>
            <p:cNvCxnSpPr>
              <a:cxnSpLocks noChangeShapeType="1"/>
              <a:stCxn id="63496" idx="2"/>
              <a:endCxn id="63498" idx="1"/>
            </p:cNvCxnSpPr>
            <p:nvPr/>
          </p:nvCxnSpPr>
          <p:spPr bwMode="auto">
            <a:xfrm rot="16200000" flipH="1">
              <a:off x="1493" y="1354"/>
              <a:ext cx="326" cy="440"/>
            </a:xfrm>
            <a:prstGeom prst="bentConnector2">
              <a:avLst/>
            </a:prstGeom>
            <a:noFill/>
            <a:ln w="38100">
              <a:solidFill>
                <a:srgbClr val="507269"/>
              </a:solidFill>
              <a:miter lim="800000"/>
              <a:headEnd/>
              <a:tailEnd type="triangle" w="med" len="med"/>
            </a:ln>
          </p:spPr>
        </p:cxnSp>
        <p:sp>
          <p:nvSpPr>
            <p:cNvPr id="63500" name="Text Box 2065"/>
            <p:cNvSpPr txBox="1">
              <a:spLocks noChangeArrowheads="1"/>
            </p:cNvSpPr>
            <p:nvPr/>
          </p:nvSpPr>
          <p:spPr bwMode="auto">
            <a:xfrm>
              <a:off x="2656" y="2062"/>
              <a:ext cx="1136" cy="32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200">
                  <a:solidFill>
                    <a:srgbClr val="507269"/>
                  </a:solidFill>
                  <a:latin typeface="+mj-lt"/>
                </a:rPr>
                <a:t>Allocated</a:t>
              </a:r>
            </a:p>
          </p:txBody>
        </p:sp>
        <p:cxnSp>
          <p:nvCxnSpPr>
            <p:cNvPr id="63501" name="AutoShape 2066"/>
            <p:cNvCxnSpPr>
              <a:cxnSpLocks noChangeShapeType="1"/>
              <a:stCxn id="63498" idx="2"/>
              <a:endCxn id="63500" idx="1"/>
            </p:cNvCxnSpPr>
            <p:nvPr/>
          </p:nvCxnSpPr>
          <p:spPr bwMode="auto">
            <a:xfrm rot="16200000" flipH="1">
              <a:off x="2378" y="1944"/>
              <a:ext cx="325" cy="231"/>
            </a:xfrm>
            <a:prstGeom prst="bentConnector2">
              <a:avLst/>
            </a:prstGeom>
            <a:noFill/>
            <a:ln w="38100">
              <a:solidFill>
                <a:srgbClr val="507269"/>
              </a:solidFill>
              <a:miter lim="800000"/>
              <a:headEnd/>
              <a:tailEnd type="triangle" w="med" len="med"/>
            </a:ln>
          </p:spPr>
        </p:cxnSp>
        <p:sp>
          <p:nvSpPr>
            <p:cNvPr id="63502" name="Text Box 2068"/>
            <p:cNvSpPr txBox="1">
              <a:spLocks noChangeArrowheads="1"/>
            </p:cNvSpPr>
            <p:nvPr/>
          </p:nvSpPr>
          <p:spPr bwMode="auto">
            <a:xfrm>
              <a:off x="3473" y="2548"/>
              <a:ext cx="1081" cy="32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200">
                  <a:solidFill>
                    <a:srgbClr val="507269"/>
                  </a:solidFill>
                  <a:latin typeface="+mj-lt"/>
                </a:rPr>
                <a:t>Released</a:t>
              </a:r>
            </a:p>
          </p:txBody>
        </p:sp>
        <p:cxnSp>
          <p:nvCxnSpPr>
            <p:cNvPr id="63503" name="AutoShape 2069"/>
            <p:cNvCxnSpPr>
              <a:cxnSpLocks noChangeShapeType="1"/>
              <a:stCxn id="63500" idx="2"/>
              <a:endCxn id="63502" idx="1"/>
            </p:cNvCxnSpPr>
            <p:nvPr/>
          </p:nvCxnSpPr>
          <p:spPr bwMode="auto">
            <a:xfrm rot="16200000" flipH="1">
              <a:off x="3185" y="2421"/>
              <a:ext cx="326" cy="249"/>
            </a:xfrm>
            <a:prstGeom prst="bentConnector2">
              <a:avLst/>
            </a:prstGeom>
            <a:noFill/>
            <a:ln w="38100">
              <a:solidFill>
                <a:srgbClr val="507269"/>
              </a:solidFill>
              <a:miter lim="800000"/>
              <a:headEnd/>
              <a:tailEnd type="triangle" w="med" len="med"/>
            </a:ln>
          </p:spPr>
        </p:cxnSp>
        <p:sp>
          <p:nvSpPr>
            <p:cNvPr id="63504" name="Text Box 2071"/>
            <p:cNvSpPr txBox="1">
              <a:spLocks noChangeArrowheads="1"/>
            </p:cNvSpPr>
            <p:nvPr/>
          </p:nvSpPr>
          <p:spPr bwMode="auto">
            <a:xfrm>
              <a:off x="4254" y="3033"/>
              <a:ext cx="850" cy="32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200">
                  <a:solidFill>
                    <a:srgbClr val="507269"/>
                  </a:solidFill>
                  <a:latin typeface="+mj-lt"/>
                </a:rPr>
                <a:t>Closed</a:t>
              </a:r>
            </a:p>
          </p:txBody>
        </p:sp>
        <p:cxnSp>
          <p:nvCxnSpPr>
            <p:cNvPr id="63505" name="AutoShape 2072"/>
            <p:cNvCxnSpPr>
              <a:cxnSpLocks noChangeShapeType="1"/>
              <a:stCxn id="63502" idx="2"/>
              <a:endCxn id="63504" idx="1"/>
            </p:cNvCxnSpPr>
            <p:nvPr/>
          </p:nvCxnSpPr>
          <p:spPr bwMode="auto">
            <a:xfrm rot="16200000" flipH="1">
              <a:off x="3971" y="2910"/>
              <a:ext cx="325" cy="241"/>
            </a:xfrm>
            <a:prstGeom prst="bentConnector2">
              <a:avLst/>
            </a:prstGeom>
            <a:noFill/>
            <a:ln w="38100">
              <a:solidFill>
                <a:srgbClr val="507269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le 3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Order Bill of Materials</a:t>
            </a:r>
            <a:endParaRPr lang="en-US" dirty="0"/>
          </a:p>
        </p:txBody>
      </p:sp>
      <p:sp>
        <p:nvSpPr>
          <p:cNvPr id="6451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QS-PR-590</a:t>
            </a:r>
          </a:p>
        </p:txBody>
      </p:sp>
      <p:sp>
        <p:nvSpPr>
          <p:cNvPr id="281705" name="Rectangle 2153"/>
          <p:cNvSpPr>
            <a:spLocks noChangeArrowheads="1"/>
          </p:cNvSpPr>
          <p:nvPr/>
        </p:nvSpPr>
        <p:spPr bwMode="auto">
          <a:xfrm>
            <a:off x="1526979" y="1586932"/>
            <a:ext cx="6083300" cy="1204913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64517" name="Rectangle 2154"/>
          <p:cNvSpPr>
            <a:spLocks noChangeArrowheads="1"/>
          </p:cNvSpPr>
          <p:nvPr/>
        </p:nvSpPr>
        <p:spPr bwMode="auto">
          <a:xfrm>
            <a:off x="6086279" y="2310832"/>
            <a:ext cx="1524000" cy="488950"/>
          </a:xfrm>
          <a:prstGeom prst="rect">
            <a:avLst/>
          </a:prstGeom>
          <a:solidFill>
            <a:srgbClr val="D9E5E2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8/03/XX</a:t>
            </a:r>
          </a:p>
        </p:txBody>
      </p:sp>
      <p:sp>
        <p:nvSpPr>
          <p:cNvPr id="64518" name="Rectangle 2155"/>
          <p:cNvSpPr>
            <a:spLocks noChangeArrowheads="1"/>
          </p:cNvSpPr>
          <p:nvPr/>
        </p:nvSpPr>
        <p:spPr bwMode="auto">
          <a:xfrm>
            <a:off x="4562279" y="2301307"/>
            <a:ext cx="1524000" cy="488950"/>
          </a:xfrm>
          <a:prstGeom prst="rect">
            <a:avLst/>
          </a:prstGeom>
          <a:solidFill>
            <a:srgbClr val="D9E5E2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10</a:t>
            </a:r>
          </a:p>
        </p:txBody>
      </p:sp>
      <p:sp>
        <p:nvSpPr>
          <p:cNvPr id="64519" name="Rectangle 2156"/>
          <p:cNvSpPr>
            <a:spLocks noChangeArrowheads="1"/>
          </p:cNvSpPr>
          <p:nvPr/>
        </p:nvSpPr>
        <p:spPr bwMode="auto">
          <a:xfrm>
            <a:off x="3038279" y="2301307"/>
            <a:ext cx="1524000" cy="488950"/>
          </a:xfrm>
          <a:prstGeom prst="rect">
            <a:avLst/>
          </a:prstGeom>
          <a:solidFill>
            <a:srgbClr val="D9E5E2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Medical Ultrasound</a:t>
            </a:r>
          </a:p>
        </p:txBody>
      </p:sp>
      <p:sp>
        <p:nvSpPr>
          <p:cNvPr id="64520" name="Rectangle 2157"/>
          <p:cNvSpPr>
            <a:spLocks noChangeArrowheads="1"/>
          </p:cNvSpPr>
          <p:nvPr/>
        </p:nvSpPr>
        <p:spPr bwMode="auto">
          <a:xfrm>
            <a:off x="1514279" y="2301307"/>
            <a:ext cx="1524000" cy="488950"/>
          </a:xfrm>
          <a:prstGeom prst="rect">
            <a:avLst/>
          </a:prstGeom>
          <a:solidFill>
            <a:srgbClr val="D9E5E2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01010</a:t>
            </a:r>
          </a:p>
        </p:txBody>
      </p:sp>
      <p:sp>
        <p:nvSpPr>
          <p:cNvPr id="64521" name="Rectangle 2158"/>
          <p:cNvSpPr>
            <a:spLocks noChangeArrowheads="1"/>
          </p:cNvSpPr>
          <p:nvPr/>
        </p:nvSpPr>
        <p:spPr bwMode="auto">
          <a:xfrm>
            <a:off x="6086279" y="1936182"/>
            <a:ext cx="1524000" cy="365125"/>
          </a:xfrm>
          <a:prstGeom prst="rect">
            <a:avLst/>
          </a:prstGeom>
          <a:solidFill>
            <a:srgbClr val="F2E8CC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Date</a:t>
            </a:r>
          </a:p>
        </p:txBody>
      </p:sp>
      <p:sp>
        <p:nvSpPr>
          <p:cNvPr id="64522" name="Rectangle 2159"/>
          <p:cNvSpPr>
            <a:spLocks noChangeArrowheads="1"/>
          </p:cNvSpPr>
          <p:nvPr/>
        </p:nvSpPr>
        <p:spPr bwMode="auto">
          <a:xfrm>
            <a:off x="4562279" y="1936182"/>
            <a:ext cx="1524000" cy="365125"/>
          </a:xfrm>
          <a:prstGeom prst="rect">
            <a:avLst/>
          </a:prstGeom>
          <a:solidFill>
            <a:srgbClr val="F2E8CC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Qty</a:t>
            </a:r>
          </a:p>
        </p:txBody>
      </p:sp>
      <p:sp>
        <p:nvSpPr>
          <p:cNvPr id="64523" name="Rectangle 2160"/>
          <p:cNvSpPr>
            <a:spLocks noChangeArrowheads="1"/>
          </p:cNvSpPr>
          <p:nvPr/>
        </p:nvSpPr>
        <p:spPr bwMode="auto">
          <a:xfrm>
            <a:off x="3038279" y="1936182"/>
            <a:ext cx="1524000" cy="365125"/>
          </a:xfrm>
          <a:prstGeom prst="rect">
            <a:avLst/>
          </a:prstGeom>
          <a:solidFill>
            <a:srgbClr val="F2E8CC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Description</a:t>
            </a:r>
          </a:p>
        </p:txBody>
      </p:sp>
      <p:sp>
        <p:nvSpPr>
          <p:cNvPr id="64524" name="Rectangle 2161"/>
          <p:cNvSpPr>
            <a:spLocks noChangeArrowheads="1"/>
          </p:cNvSpPr>
          <p:nvPr/>
        </p:nvSpPr>
        <p:spPr bwMode="auto">
          <a:xfrm>
            <a:off x="1514279" y="1936182"/>
            <a:ext cx="1524000" cy="365125"/>
          </a:xfrm>
          <a:prstGeom prst="rect">
            <a:avLst/>
          </a:prstGeom>
          <a:solidFill>
            <a:srgbClr val="F2E8CC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Item</a:t>
            </a:r>
          </a:p>
        </p:txBody>
      </p:sp>
      <p:sp>
        <p:nvSpPr>
          <p:cNvPr id="64525" name="Rectangle 2162"/>
          <p:cNvSpPr>
            <a:spLocks noChangeArrowheads="1"/>
          </p:cNvSpPr>
          <p:nvPr/>
        </p:nvSpPr>
        <p:spPr bwMode="auto">
          <a:xfrm>
            <a:off x="1514279" y="1571057"/>
            <a:ext cx="6096000" cy="365125"/>
          </a:xfrm>
          <a:prstGeom prst="rect">
            <a:avLst/>
          </a:prstGeom>
          <a:solidFill>
            <a:srgbClr val="6B978B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chemeClr val="bg1"/>
                </a:solidFill>
                <a:latin typeface="+mj-lt"/>
              </a:rPr>
              <a:t>Work Order 123456</a:t>
            </a:r>
          </a:p>
        </p:txBody>
      </p:sp>
      <p:sp>
        <p:nvSpPr>
          <p:cNvPr id="64526" name="Line 2163"/>
          <p:cNvSpPr>
            <a:spLocks noChangeShapeType="1"/>
          </p:cNvSpPr>
          <p:nvPr/>
        </p:nvSpPr>
        <p:spPr bwMode="auto">
          <a:xfrm>
            <a:off x="1514279" y="1571057"/>
            <a:ext cx="6096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4527" name="Line 2164"/>
          <p:cNvSpPr>
            <a:spLocks noChangeShapeType="1"/>
          </p:cNvSpPr>
          <p:nvPr/>
        </p:nvSpPr>
        <p:spPr bwMode="auto">
          <a:xfrm>
            <a:off x="1514279" y="2790257"/>
            <a:ext cx="1524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4528" name="Line 2165"/>
          <p:cNvSpPr>
            <a:spLocks noChangeShapeType="1"/>
          </p:cNvSpPr>
          <p:nvPr/>
        </p:nvSpPr>
        <p:spPr bwMode="auto">
          <a:xfrm>
            <a:off x="1514279" y="1571057"/>
            <a:ext cx="0" cy="365125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4529" name="Line 2166"/>
          <p:cNvSpPr>
            <a:spLocks noChangeShapeType="1"/>
          </p:cNvSpPr>
          <p:nvPr/>
        </p:nvSpPr>
        <p:spPr bwMode="auto">
          <a:xfrm>
            <a:off x="7610279" y="1571057"/>
            <a:ext cx="0" cy="365125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4530" name="Line 2167"/>
          <p:cNvSpPr>
            <a:spLocks noChangeShapeType="1"/>
          </p:cNvSpPr>
          <p:nvPr/>
        </p:nvSpPr>
        <p:spPr bwMode="auto">
          <a:xfrm>
            <a:off x="1514279" y="1936182"/>
            <a:ext cx="0" cy="365125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4531" name="Line 2168"/>
          <p:cNvSpPr>
            <a:spLocks noChangeShapeType="1"/>
          </p:cNvSpPr>
          <p:nvPr/>
        </p:nvSpPr>
        <p:spPr bwMode="auto">
          <a:xfrm>
            <a:off x="7610279" y="1936182"/>
            <a:ext cx="0" cy="365125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4532" name="Line 2169"/>
          <p:cNvSpPr>
            <a:spLocks noChangeShapeType="1"/>
          </p:cNvSpPr>
          <p:nvPr/>
        </p:nvSpPr>
        <p:spPr bwMode="auto">
          <a:xfrm>
            <a:off x="1514279" y="2301307"/>
            <a:ext cx="0" cy="48895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4533" name="Line 2170"/>
          <p:cNvSpPr>
            <a:spLocks noChangeShapeType="1"/>
          </p:cNvSpPr>
          <p:nvPr/>
        </p:nvSpPr>
        <p:spPr bwMode="auto">
          <a:xfrm>
            <a:off x="7610279" y="2301307"/>
            <a:ext cx="0" cy="48895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4534" name="Line 2171"/>
          <p:cNvSpPr>
            <a:spLocks noChangeShapeType="1"/>
          </p:cNvSpPr>
          <p:nvPr/>
        </p:nvSpPr>
        <p:spPr bwMode="auto">
          <a:xfrm>
            <a:off x="3038279" y="2790257"/>
            <a:ext cx="1524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4535" name="Line 2172"/>
          <p:cNvSpPr>
            <a:spLocks noChangeShapeType="1"/>
          </p:cNvSpPr>
          <p:nvPr/>
        </p:nvSpPr>
        <p:spPr bwMode="auto">
          <a:xfrm>
            <a:off x="4562279" y="2790257"/>
            <a:ext cx="1524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4536" name="Line 2173"/>
          <p:cNvSpPr>
            <a:spLocks noChangeShapeType="1"/>
          </p:cNvSpPr>
          <p:nvPr/>
        </p:nvSpPr>
        <p:spPr bwMode="auto">
          <a:xfrm>
            <a:off x="6086279" y="2790257"/>
            <a:ext cx="1524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81726" name="Text Box 2174"/>
          <p:cNvSpPr txBox="1">
            <a:spLocks noChangeArrowheads="1"/>
          </p:cNvSpPr>
          <p:nvPr/>
        </p:nvSpPr>
        <p:spPr bwMode="auto">
          <a:xfrm>
            <a:off x="4086029" y="3711007"/>
            <a:ext cx="952500" cy="354013"/>
          </a:xfrm>
          <a:prstGeom prst="rect">
            <a:avLst/>
          </a:prstGeom>
          <a:solidFill>
            <a:srgbClr val="6B978B"/>
          </a:solidFill>
          <a:ln w="9525" algn="ctr">
            <a:noFill/>
            <a:miter lim="800000"/>
            <a:headEnd/>
            <a:tailEnd/>
          </a:ln>
          <a:effectLst>
            <a:outerShdw dist="50800" dir="2700000" algn="tl" rotWithShape="0">
              <a:prstClr val="black"/>
            </a:outerShdw>
          </a:effectLst>
        </p:spPr>
        <p:txBody>
          <a:bodyPr tIns="91440" bIns="91440">
            <a:spAutoFit/>
          </a:bodyPr>
          <a:lstStyle/>
          <a:p>
            <a:pPr>
              <a:defRPr/>
            </a:pPr>
            <a:r>
              <a:rPr lang="en-US" sz="1100" dirty="0">
                <a:solidFill>
                  <a:srgbClr val="FFFF66"/>
                </a:solidFill>
                <a:latin typeface="+mj-lt"/>
              </a:rPr>
              <a:t>Bill 01010</a:t>
            </a:r>
          </a:p>
        </p:txBody>
      </p:sp>
      <p:sp>
        <p:nvSpPr>
          <p:cNvPr id="281728" name="Rectangle 2176"/>
          <p:cNvSpPr>
            <a:spLocks noChangeArrowheads="1"/>
          </p:cNvSpPr>
          <p:nvPr/>
        </p:nvSpPr>
        <p:spPr bwMode="auto">
          <a:xfrm>
            <a:off x="4400354" y="4473007"/>
            <a:ext cx="304800" cy="304800"/>
          </a:xfrm>
          <a:prstGeom prst="rect">
            <a:avLst/>
          </a:prstGeom>
          <a:solidFill>
            <a:srgbClr val="6B978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81729" name="Rectangle 2177"/>
          <p:cNvSpPr>
            <a:spLocks noChangeArrowheads="1"/>
          </p:cNvSpPr>
          <p:nvPr/>
        </p:nvSpPr>
        <p:spPr bwMode="auto">
          <a:xfrm>
            <a:off x="3457379" y="5235007"/>
            <a:ext cx="304800" cy="304800"/>
          </a:xfrm>
          <a:prstGeom prst="rect">
            <a:avLst/>
          </a:prstGeom>
          <a:solidFill>
            <a:srgbClr val="6B978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/>
          </a:p>
        </p:txBody>
      </p:sp>
      <p:sp>
        <p:nvSpPr>
          <p:cNvPr id="281730" name="Rectangle 2178"/>
          <p:cNvSpPr>
            <a:spLocks noChangeArrowheads="1"/>
          </p:cNvSpPr>
          <p:nvPr/>
        </p:nvSpPr>
        <p:spPr bwMode="auto">
          <a:xfrm>
            <a:off x="4066979" y="5235007"/>
            <a:ext cx="304800" cy="304800"/>
          </a:xfrm>
          <a:prstGeom prst="rect">
            <a:avLst/>
          </a:prstGeom>
          <a:solidFill>
            <a:srgbClr val="6B978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/>
          </a:p>
        </p:txBody>
      </p:sp>
      <p:sp>
        <p:nvSpPr>
          <p:cNvPr id="281731" name="Rectangle 2179"/>
          <p:cNvSpPr>
            <a:spLocks noChangeArrowheads="1"/>
          </p:cNvSpPr>
          <p:nvPr/>
        </p:nvSpPr>
        <p:spPr bwMode="auto">
          <a:xfrm>
            <a:off x="4676579" y="5235007"/>
            <a:ext cx="304800" cy="304800"/>
          </a:xfrm>
          <a:prstGeom prst="rect">
            <a:avLst/>
          </a:prstGeom>
          <a:solidFill>
            <a:srgbClr val="6B978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/>
          </a:p>
        </p:txBody>
      </p:sp>
      <p:sp>
        <p:nvSpPr>
          <p:cNvPr id="281732" name="Rectangle 2180"/>
          <p:cNvSpPr>
            <a:spLocks noChangeArrowheads="1"/>
          </p:cNvSpPr>
          <p:nvPr/>
        </p:nvSpPr>
        <p:spPr bwMode="auto">
          <a:xfrm>
            <a:off x="5286179" y="5235007"/>
            <a:ext cx="304800" cy="304800"/>
          </a:xfrm>
          <a:prstGeom prst="rect">
            <a:avLst/>
          </a:prstGeom>
          <a:solidFill>
            <a:srgbClr val="6B978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/>
          </a:p>
        </p:txBody>
      </p:sp>
      <p:cxnSp>
        <p:nvCxnSpPr>
          <p:cNvPr id="64543" name="AutoShape 2181"/>
          <p:cNvCxnSpPr>
            <a:cxnSpLocks noChangeShapeType="1"/>
            <a:endCxn id="281728" idx="0"/>
          </p:cNvCxnSpPr>
          <p:nvPr/>
        </p:nvCxnSpPr>
        <p:spPr bwMode="auto">
          <a:xfrm rot="5400000">
            <a:off x="4362254" y="4282507"/>
            <a:ext cx="381000" cy="0"/>
          </a:xfrm>
          <a:prstGeom prst="straightConnector1">
            <a:avLst/>
          </a:prstGeom>
          <a:noFill/>
          <a:ln w="28575">
            <a:solidFill>
              <a:srgbClr val="6B978B"/>
            </a:solidFill>
            <a:round/>
            <a:headEnd/>
            <a:tailEnd/>
          </a:ln>
        </p:spPr>
      </p:cxnSp>
      <p:cxnSp>
        <p:nvCxnSpPr>
          <p:cNvPr id="64544" name="AutoShape 2182"/>
          <p:cNvCxnSpPr>
            <a:cxnSpLocks noChangeShapeType="1"/>
            <a:stCxn id="281728" idx="2"/>
            <a:endCxn id="281729" idx="0"/>
          </p:cNvCxnSpPr>
          <p:nvPr/>
        </p:nvCxnSpPr>
        <p:spPr bwMode="auto">
          <a:xfrm rot="5400000">
            <a:off x="3852667" y="4534919"/>
            <a:ext cx="457200" cy="94297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cxnSp>
        <p:nvCxnSpPr>
          <p:cNvPr id="64545" name="AutoShape 2183"/>
          <p:cNvCxnSpPr>
            <a:cxnSpLocks noChangeShapeType="1"/>
            <a:stCxn id="281728" idx="2"/>
            <a:endCxn id="281730" idx="0"/>
          </p:cNvCxnSpPr>
          <p:nvPr/>
        </p:nvCxnSpPr>
        <p:spPr bwMode="auto">
          <a:xfrm rot="5400000">
            <a:off x="4157467" y="4839719"/>
            <a:ext cx="457200" cy="33337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cxnSp>
        <p:nvCxnSpPr>
          <p:cNvPr id="64546" name="AutoShape 2184"/>
          <p:cNvCxnSpPr>
            <a:cxnSpLocks noChangeShapeType="1"/>
            <a:stCxn id="281728" idx="2"/>
            <a:endCxn id="281731" idx="0"/>
          </p:cNvCxnSpPr>
          <p:nvPr/>
        </p:nvCxnSpPr>
        <p:spPr bwMode="auto">
          <a:xfrm rot="16200000" flipH="1">
            <a:off x="4462267" y="4868294"/>
            <a:ext cx="457200" cy="27622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cxnSp>
        <p:nvCxnSpPr>
          <p:cNvPr id="64547" name="AutoShape 2185"/>
          <p:cNvCxnSpPr>
            <a:cxnSpLocks noChangeShapeType="1"/>
            <a:stCxn id="281728" idx="2"/>
            <a:endCxn id="281732" idx="0"/>
          </p:cNvCxnSpPr>
          <p:nvPr/>
        </p:nvCxnSpPr>
        <p:spPr bwMode="auto">
          <a:xfrm rot="16200000" flipH="1">
            <a:off x="4767067" y="4563494"/>
            <a:ext cx="457200" cy="88582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cxnSp>
        <p:nvCxnSpPr>
          <p:cNvPr id="64548" name="AutoShape 2194"/>
          <p:cNvCxnSpPr>
            <a:cxnSpLocks noChangeShapeType="1"/>
            <a:stCxn id="64534" idx="1"/>
            <a:endCxn id="281726" idx="0"/>
          </p:cNvCxnSpPr>
          <p:nvPr/>
        </p:nvCxnSpPr>
        <p:spPr bwMode="auto">
          <a:xfrm rot="16200000" flipH="1">
            <a:off x="4101905" y="3250632"/>
            <a:ext cx="920750" cy="3175"/>
          </a:xfrm>
          <a:prstGeom prst="straightConnector1">
            <a:avLst/>
          </a:prstGeom>
          <a:noFill/>
          <a:ln w="28575">
            <a:solidFill>
              <a:srgbClr val="6B978B"/>
            </a:solidFill>
            <a:round/>
            <a:headEnd/>
            <a:tailEnd/>
          </a:ln>
        </p:spPr>
      </p:cxn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itle 4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Order Routing</a:t>
            </a:r>
            <a:endParaRPr lang="en-US" dirty="0"/>
          </a:p>
        </p:txBody>
      </p:sp>
      <p:sp>
        <p:nvSpPr>
          <p:cNvPr id="655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QS-PR-600</a:t>
            </a:r>
          </a:p>
        </p:txBody>
      </p:sp>
      <p:sp>
        <p:nvSpPr>
          <p:cNvPr id="282669" name="Rectangle 3117"/>
          <p:cNvSpPr>
            <a:spLocks noChangeArrowheads="1"/>
          </p:cNvSpPr>
          <p:nvPr/>
        </p:nvSpPr>
        <p:spPr bwMode="auto">
          <a:xfrm>
            <a:off x="1527175" y="1319056"/>
            <a:ext cx="6083300" cy="1204913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65541" name="Rectangle 3118"/>
          <p:cNvSpPr>
            <a:spLocks noChangeArrowheads="1"/>
          </p:cNvSpPr>
          <p:nvPr/>
        </p:nvSpPr>
        <p:spPr bwMode="auto">
          <a:xfrm>
            <a:off x="6086475" y="2042956"/>
            <a:ext cx="1524000" cy="488950"/>
          </a:xfrm>
          <a:prstGeom prst="rect">
            <a:avLst/>
          </a:prstGeom>
          <a:solidFill>
            <a:srgbClr val="D9E5E2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8/03/XX</a:t>
            </a:r>
          </a:p>
        </p:txBody>
      </p:sp>
      <p:sp>
        <p:nvSpPr>
          <p:cNvPr id="65542" name="Rectangle 3119"/>
          <p:cNvSpPr>
            <a:spLocks noChangeArrowheads="1"/>
          </p:cNvSpPr>
          <p:nvPr/>
        </p:nvSpPr>
        <p:spPr bwMode="auto">
          <a:xfrm>
            <a:off x="4562475" y="2033431"/>
            <a:ext cx="1524000" cy="488950"/>
          </a:xfrm>
          <a:prstGeom prst="rect">
            <a:avLst/>
          </a:prstGeom>
          <a:solidFill>
            <a:srgbClr val="D9E5E2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10</a:t>
            </a:r>
          </a:p>
        </p:txBody>
      </p:sp>
      <p:sp>
        <p:nvSpPr>
          <p:cNvPr id="65543" name="Rectangle 3120"/>
          <p:cNvSpPr>
            <a:spLocks noChangeArrowheads="1"/>
          </p:cNvSpPr>
          <p:nvPr/>
        </p:nvSpPr>
        <p:spPr bwMode="auto">
          <a:xfrm>
            <a:off x="3038475" y="2033431"/>
            <a:ext cx="1524000" cy="488950"/>
          </a:xfrm>
          <a:prstGeom prst="rect">
            <a:avLst/>
          </a:prstGeom>
          <a:solidFill>
            <a:srgbClr val="D9E5E2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Medical Ultrasound</a:t>
            </a:r>
          </a:p>
        </p:txBody>
      </p:sp>
      <p:sp>
        <p:nvSpPr>
          <p:cNvPr id="65544" name="Rectangle 3121"/>
          <p:cNvSpPr>
            <a:spLocks noChangeArrowheads="1"/>
          </p:cNvSpPr>
          <p:nvPr/>
        </p:nvSpPr>
        <p:spPr bwMode="auto">
          <a:xfrm>
            <a:off x="1514475" y="2033431"/>
            <a:ext cx="1524000" cy="488950"/>
          </a:xfrm>
          <a:prstGeom prst="rect">
            <a:avLst/>
          </a:prstGeom>
          <a:solidFill>
            <a:srgbClr val="D9E5E2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01010</a:t>
            </a:r>
          </a:p>
        </p:txBody>
      </p:sp>
      <p:sp>
        <p:nvSpPr>
          <p:cNvPr id="65545" name="Rectangle 3122"/>
          <p:cNvSpPr>
            <a:spLocks noChangeArrowheads="1"/>
          </p:cNvSpPr>
          <p:nvPr/>
        </p:nvSpPr>
        <p:spPr bwMode="auto">
          <a:xfrm>
            <a:off x="6086475" y="1668306"/>
            <a:ext cx="1524000" cy="365125"/>
          </a:xfrm>
          <a:prstGeom prst="rect">
            <a:avLst/>
          </a:prstGeom>
          <a:solidFill>
            <a:srgbClr val="F2E8CC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Date</a:t>
            </a:r>
          </a:p>
        </p:txBody>
      </p:sp>
      <p:sp>
        <p:nvSpPr>
          <p:cNvPr id="65546" name="Rectangle 3123"/>
          <p:cNvSpPr>
            <a:spLocks noChangeArrowheads="1"/>
          </p:cNvSpPr>
          <p:nvPr/>
        </p:nvSpPr>
        <p:spPr bwMode="auto">
          <a:xfrm>
            <a:off x="4562475" y="1668306"/>
            <a:ext cx="1524000" cy="365125"/>
          </a:xfrm>
          <a:prstGeom prst="rect">
            <a:avLst/>
          </a:prstGeom>
          <a:solidFill>
            <a:srgbClr val="F2E8CC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Qty</a:t>
            </a:r>
          </a:p>
        </p:txBody>
      </p:sp>
      <p:sp>
        <p:nvSpPr>
          <p:cNvPr id="65547" name="Rectangle 3124"/>
          <p:cNvSpPr>
            <a:spLocks noChangeArrowheads="1"/>
          </p:cNvSpPr>
          <p:nvPr/>
        </p:nvSpPr>
        <p:spPr bwMode="auto">
          <a:xfrm>
            <a:off x="3038475" y="1668306"/>
            <a:ext cx="1524000" cy="365125"/>
          </a:xfrm>
          <a:prstGeom prst="rect">
            <a:avLst/>
          </a:prstGeom>
          <a:solidFill>
            <a:srgbClr val="F2E8CC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Description</a:t>
            </a:r>
          </a:p>
        </p:txBody>
      </p:sp>
      <p:sp>
        <p:nvSpPr>
          <p:cNvPr id="65548" name="Rectangle 3125"/>
          <p:cNvSpPr>
            <a:spLocks noChangeArrowheads="1"/>
          </p:cNvSpPr>
          <p:nvPr/>
        </p:nvSpPr>
        <p:spPr bwMode="auto">
          <a:xfrm>
            <a:off x="1514475" y="1668306"/>
            <a:ext cx="1524000" cy="365125"/>
          </a:xfrm>
          <a:prstGeom prst="rect">
            <a:avLst/>
          </a:prstGeom>
          <a:solidFill>
            <a:srgbClr val="F2E8CC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Item</a:t>
            </a:r>
          </a:p>
        </p:txBody>
      </p:sp>
      <p:sp>
        <p:nvSpPr>
          <p:cNvPr id="65549" name="Rectangle 3126"/>
          <p:cNvSpPr>
            <a:spLocks noChangeArrowheads="1"/>
          </p:cNvSpPr>
          <p:nvPr/>
        </p:nvSpPr>
        <p:spPr bwMode="auto">
          <a:xfrm>
            <a:off x="1514475" y="1303181"/>
            <a:ext cx="6096000" cy="365125"/>
          </a:xfrm>
          <a:prstGeom prst="rect">
            <a:avLst/>
          </a:prstGeom>
          <a:solidFill>
            <a:srgbClr val="6B978B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chemeClr val="bg1"/>
                </a:solidFill>
                <a:latin typeface="+mj-lt"/>
              </a:rPr>
              <a:t>Work Order 123456</a:t>
            </a:r>
          </a:p>
        </p:txBody>
      </p:sp>
      <p:sp>
        <p:nvSpPr>
          <p:cNvPr id="65550" name="Line 3127"/>
          <p:cNvSpPr>
            <a:spLocks noChangeShapeType="1"/>
          </p:cNvSpPr>
          <p:nvPr/>
        </p:nvSpPr>
        <p:spPr bwMode="auto">
          <a:xfrm>
            <a:off x="1514475" y="1303181"/>
            <a:ext cx="6096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5551" name="Line 3128"/>
          <p:cNvSpPr>
            <a:spLocks noChangeShapeType="1"/>
          </p:cNvSpPr>
          <p:nvPr/>
        </p:nvSpPr>
        <p:spPr bwMode="auto">
          <a:xfrm>
            <a:off x="1514475" y="2522381"/>
            <a:ext cx="1524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5552" name="Line 3129"/>
          <p:cNvSpPr>
            <a:spLocks noChangeShapeType="1"/>
          </p:cNvSpPr>
          <p:nvPr/>
        </p:nvSpPr>
        <p:spPr bwMode="auto">
          <a:xfrm>
            <a:off x="1514475" y="1303181"/>
            <a:ext cx="0" cy="365125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5553" name="Line 3130"/>
          <p:cNvSpPr>
            <a:spLocks noChangeShapeType="1"/>
          </p:cNvSpPr>
          <p:nvPr/>
        </p:nvSpPr>
        <p:spPr bwMode="auto">
          <a:xfrm>
            <a:off x="7610475" y="1303181"/>
            <a:ext cx="0" cy="365125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5554" name="Line 3131"/>
          <p:cNvSpPr>
            <a:spLocks noChangeShapeType="1"/>
          </p:cNvSpPr>
          <p:nvPr/>
        </p:nvSpPr>
        <p:spPr bwMode="auto">
          <a:xfrm>
            <a:off x="1514475" y="1668306"/>
            <a:ext cx="0" cy="365125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5555" name="Line 3132"/>
          <p:cNvSpPr>
            <a:spLocks noChangeShapeType="1"/>
          </p:cNvSpPr>
          <p:nvPr/>
        </p:nvSpPr>
        <p:spPr bwMode="auto">
          <a:xfrm>
            <a:off x="7610475" y="1668306"/>
            <a:ext cx="0" cy="365125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5556" name="Line 3133"/>
          <p:cNvSpPr>
            <a:spLocks noChangeShapeType="1"/>
          </p:cNvSpPr>
          <p:nvPr/>
        </p:nvSpPr>
        <p:spPr bwMode="auto">
          <a:xfrm>
            <a:off x="1514475" y="2033431"/>
            <a:ext cx="0" cy="48895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5557" name="Line 3134"/>
          <p:cNvSpPr>
            <a:spLocks noChangeShapeType="1"/>
          </p:cNvSpPr>
          <p:nvPr/>
        </p:nvSpPr>
        <p:spPr bwMode="auto">
          <a:xfrm>
            <a:off x="7610475" y="2033431"/>
            <a:ext cx="0" cy="48895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5558" name="Line 3135"/>
          <p:cNvSpPr>
            <a:spLocks noChangeShapeType="1"/>
          </p:cNvSpPr>
          <p:nvPr/>
        </p:nvSpPr>
        <p:spPr bwMode="auto">
          <a:xfrm>
            <a:off x="3038475" y="2522381"/>
            <a:ext cx="1524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5559" name="Line 3136"/>
          <p:cNvSpPr>
            <a:spLocks noChangeShapeType="1"/>
          </p:cNvSpPr>
          <p:nvPr/>
        </p:nvSpPr>
        <p:spPr bwMode="auto">
          <a:xfrm>
            <a:off x="4562475" y="2522381"/>
            <a:ext cx="1524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5560" name="Line 3137"/>
          <p:cNvSpPr>
            <a:spLocks noChangeShapeType="1"/>
          </p:cNvSpPr>
          <p:nvPr/>
        </p:nvSpPr>
        <p:spPr bwMode="auto">
          <a:xfrm>
            <a:off x="6086475" y="2522381"/>
            <a:ext cx="1524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82693" name="Text Box 3141"/>
          <p:cNvSpPr txBox="1">
            <a:spLocks noChangeArrowheads="1"/>
          </p:cNvSpPr>
          <p:nvPr/>
        </p:nvSpPr>
        <p:spPr bwMode="auto">
          <a:xfrm>
            <a:off x="2390775" y="3443131"/>
            <a:ext cx="952500" cy="354013"/>
          </a:xfrm>
          <a:prstGeom prst="rect">
            <a:avLst/>
          </a:prstGeom>
          <a:solidFill>
            <a:srgbClr val="6B978B"/>
          </a:solidFill>
          <a:ln w="9525" algn="ctr">
            <a:noFill/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tIns="91440" bIns="91440">
            <a:spAutoFit/>
          </a:bodyPr>
          <a:lstStyle/>
          <a:p>
            <a:pPr algn="ctr">
              <a:defRPr/>
            </a:pPr>
            <a:r>
              <a:rPr lang="en-US" sz="1100" dirty="0">
                <a:solidFill>
                  <a:srgbClr val="FFFF66"/>
                </a:solidFill>
                <a:latin typeface="+mj-lt"/>
              </a:rPr>
              <a:t>Bill 01010</a:t>
            </a:r>
          </a:p>
        </p:txBody>
      </p:sp>
      <p:cxnSp>
        <p:nvCxnSpPr>
          <p:cNvPr id="65562" name="AutoShape 3144"/>
          <p:cNvCxnSpPr>
            <a:cxnSpLocks noChangeShapeType="1"/>
            <a:stCxn id="65559" idx="0"/>
            <a:endCxn id="282693" idx="0"/>
          </p:cNvCxnSpPr>
          <p:nvPr/>
        </p:nvCxnSpPr>
        <p:spPr bwMode="auto">
          <a:xfrm rot="5400000">
            <a:off x="3254375" y="2135031"/>
            <a:ext cx="920750" cy="169545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sp>
        <p:nvSpPr>
          <p:cNvPr id="282697" name="Rectangle 3145"/>
          <p:cNvSpPr>
            <a:spLocks noChangeArrowheads="1"/>
          </p:cNvSpPr>
          <p:nvPr/>
        </p:nvSpPr>
        <p:spPr bwMode="auto">
          <a:xfrm>
            <a:off x="2695575" y="4205131"/>
            <a:ext cx="304800" cy="304800"/>
          </a:xfrm>
          <a:prstGeom prst="rect">
            <a:avLst/>
          </a:prstGeom>
          <a:solidFill>
            <a:srgbClr val="6B978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82698" name="Rectangle 3146"/>
          <p:cNvSpPr>
            <a:spLocks noChangeArrowheads="1"/>
          </p:cNvSpPr>
          <p:nvPr/>
        </p:nvSpPr>
        <p:spPr bwMode="auto">
          <a:xfrm>
            <a:off x="1752600" y="4967131"/>
            <a:ext cx="304800" cy="304800"/>
          </a:xfrm>
          <a:prstGeom prst="rect">
            <a:avLst/>
          </a:prstGeom>
          <a:solidFill>
            <a:srgbClr val="6B978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82699" name="Rectangle 3147"/>
          <p:cNvSpPr>
            <a:spLocks noChangeArrowheads="1"/>
          </p:cNvSpPr>
          <p:nvPr/>
        </p:nvSpPr>
        <p:spPr bwMode="auto">
          <a:xfrm>
            <a:off x="2362200" y="4967131"/>
            <a:ext cx="304800" cy="304800"/>
          </a:xfrm>
          <a:prstGeom prst="rect">
            <a:avLst/>
          </a:prstGeom>
          <a:solidFill>
            <a:srgbClr val="6B978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82700" name="Rectangle 3148"/>
          <p:cNvSpPr>
            <a:spLocks noChangeArrowheads="1"/>
          </p:cNvSpPr>
          <p:nvPr/>
        </p:nvSpPr>
        <p:spPr bwMode="auto">
          <a:xfrm>
            <a:off x="2971800" y="4967131"/>
            <a:ext cx="304800" cy="304800"/>
          </a:xfrm>
          <a:prstGeom prst="rect">
            <a:avLst/>
          </a:prstGeom>
          <a:solidFill>
            <a:srgbClr val="6B978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82701" name="Rectangle 3149"/>
          <p:cNvSpPr>
            <a:spLocks noChangeArrowheads="1"/>
          </p:cNvSpPr>
          <p:nvPr/>
        </p:nvSpPr>
        <p:spPr bwMode="auto">
          <a:xfrm>
            <a:off x="3581400" y="4967131"/>
            <a:ext cx="304800" cy="304800"/>
          </a:xfrm>
          <a:prstGeom prst="rect">
            <a:avLst/>
          </a:prstGeom>
          <a:solidFill>
            <a:srgbClr val="6B978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cxnSp>
        <p:nvCxnSpPr>
          <p:cNvPr id="65568" name="AutoShape 3150"/>
          <p:cNvCxnSpPr>
            <a:cxnSpLocks noChangeShapeType="1"/>
            <a:endCxn id="282697" idx="0"/>
          </p:cNvCxnSpPr>
          <p:nvPr/>
        </p:nvCxnSpPr>
        <p:spPr bwMode="auto">
          <a:xfrm rot="5400000">
            <a:off x="2657475" y="4014631"/>
            <a:ext cx="381000" cy="0"/>
          </a:xfrm>
          <a:prstGeom prst="straightConnector1">
            <a:avLst/>
          </a:prstGeom>
          <a:noFill/>
          <a:ln w="28575">
            <a:solidFill>
              <a:srgbClr val="6B978B"/>
            </a:solidFill>
            <a:round/>
            <a:headEnd/>
            <a:tailEnd/>
          </a:ln>
        </p:spPr>
      </p:cxnSp>
      <p:cxnSp>
        <p:nvCxnSpPr>
          <p:cNvPr id="65569" name="AutoShape 3151"/>
          <p:cNvCxnSpPr>
            <a:cxnSpLocks noChangeShapeType="1"/>
            <a:stCxn id="282697" idx="2"/>
            <a:endCxn id="282698" idx="0"/>
          </p:cNvCxnSpPr>
          <p:nvPr/>
        </p:nvCxnSpPr>
        <p:spPr bwMode="auto">
          <a:xfrm rot="5400000">
            <a:off x="2147888" y="4267043"/>
            <a:ext cx="457200" cy="94297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cxnSp>
        <p:nvCxnSpPr>
          <p:cNvPr id="65570" name="AutoShape 3152"/>
          <p:cNvCxnSpPr>
            <a:cxnSpLocks noChangeShapeType="1"/>
            <a:stCxn id="282697" idx="2"/>
            <a:endCxn id="282699" idx="0"/>
          </p:cNvCxnSpPr>
          <p:nvPr/>
        </p:nvCxnSpPr>
        <p:spPr bwMode="auto">
          <a:xfrm rot="5400000">
            <a:off x="2452688" y="4571843"/>
            <a:ext cx="457200" cy="33337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cxnSp>
        <p:nvCxnSpPr>
          <p:cNvPr id="65571" name="AutoShape 3153"/>
          <p:cNvCxnSpPr>
            <a:cxnSpLocks noChangeShapeType="1"/>
            <a:stCxn id="282697" idx="2"/>
            <a:endCxn id="282700" idx="0"/>
          </p:cNvCxnSpPr>
          <p:nvPr/>
        </p:nvCxnSpPr>
        <p:spPr bwMode="auto">
          <a:xfrm rot="16200000" flipH="1">
            <a:off x="2757488" y="4600418"/>
            <a:ext cx="457200" cy="27622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cxnSp>
        <p:nvCxnSpPr>
          <p:cNvPr id="65572" name="AutoShape 3154"/>
          <p:cNvCxnSpPr>
            <a:cxnSpLocks noChangeShapeType="1"/>
            <a:stCxn id="282697" idx="2"/>
            <a:endCxn id="282701" idx="0"/>
          </p:cNvCxnSpPr>
          <p:nvPr/>
        </p:nvCxnSpPr>
        <p:spPr bwMode="auto">
          <a:xfrm rot="16200000" flipH="1">
            <a:off x="3062288" y="4295618"/>
            <a:ext cx="457200" cy="88582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sp>
        <p:nvSpPr>
          <p:cNvPr id="282707" name="Text Box 3155"/>
          <p:cNvSpPr txBox="1">
            <a:spLocks noChangeArrowheads="1"/>
          </p:cNvSpPr>
          <p:nvPr/>
        </p:nvSpPr>
        <p:spPr bwMode="auto">
          <a:xfrm>
            <a:off x="5546725" y="3519331"/>
            <a:ext cx="1730768" cy="2286000"/>
          </a:xfrm>
          <a:prstGeom prst="rect">
            <a:avLst/>
          </a:prstGeom>
          <a:solidFill>
            <a:srgbClr val="F2E8CC"/>
          </a:solidFill>
          <a:ln w="9525" algn="ctr">
            <a:noFill/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tIns="91440" bIns="91440"/>
          <a:lstStyle/>
          <a:p>
            <a:pPr>
              <a:defRPr/>
            </a:pPr>
            <a:r>
              <a:rPr lang="en-US" sz="1600">
                <a:latin typeface="+mj-lt"/>
              </a:rPr>
              <a:t>Routing 01010</a:t>
            </a:r>
          </a:p>
        </p:txBody>
      </p:sp>
      <p:cxnSp>
        <p:nvCxnSpPr>
          <p:cNvPr id="65574" name="AutoShape 3156"/>
          <p:cNvCxnSpPr>
            <a:cxnSpLocks noChangeShapeType="1"/>
          </p:cNvCxnSpPr>
          <p:nvPr/>
        </p:nvCxnSpPr>
        <p:spPr bwMode="auto">
          <a:xfrm rot="5400000" flipV="1">
            <a:off x="4945063" y="2149318"/>
            <a:ext cx="996950" cy="1762125"/>
          </a:xfrm>
          <a:prstGeom prst="bentConnector4">
            <a:avLst>
              <a:gd name="adj1" fmla="val 68468"/>
              <a:gd name="adj2" fmla="val 98375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sp>
        <p:nvSpPr>
          <p:cNvPr id="282709" name="Text Box 3157"/>
          <p:cNvSpPr txBox="1">
            <a:spLocks noChangeArrowheads="1"/>
          </p:cNvSpPr>
          <p:nvPr/>
        </p:nvSpPr>
        <p:spPr bwMode="auto">
          <a:xfrm>
            <a:off x="5799138" y="3924144"/>
            <a:ext cx="1154483" cy="369332"/>
          </a:xfrm>
          <a:prstGeom prst="rect">
            <a:avLst/>
          </a:prstGeom>
          <a:solidFill>
            <a:srgbClr val="6B978B"/>
          </a:solidFill>
          <a:ln w="9525" algn="ctr">
            <a:noFill/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rgbClr val="FFFF66"/>
                </a:solidFill>
                <a:latin typeface="+mj-lt"/>
              </a:rPr>
              <a:t>Operation 10</a:t>
            </a:r>
          </a:p>
        </p:txBody>
      </p:sp>
      <p:sp>
        <p:nvSpPr>
          <p:cNvPr id="282710" name="Text Box 3158"/>
          <p:cNvSpPr txBox="1">
            <a:spLocks noChangeArrowheads="1"/>
          </p:cNvSpPr>
          <p:nvPr/>
        </p:nvSpPr>
        <p:spPr bwMode="auto">
          <a:xfrm>
            <a:off x="5800725" y="4586131"/>
            <a:ext cx="1154483" cy="369332"/>
          </a:xfrm>
          <a:prstGeom prst="rect">
            <a:avLst/>
          </a:prstGeom>
          <a:solidFill>
            <a:srgbClr val="6B978B"/>
          </a:solidFill>
          <a:ln w="9525" algn="ctr">
            <a:noFill/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rgbClr val="FFFF66"/>
                </a:solidFill>
                <a:latin typeface="+mj-lt"/>
              </a:rPr>
              <a:t>Operation 20</a:t>
            </a:r>
          </a:p>
        </p:txBody>
      </p:sp>
      <p:sp>
        <p:nvSpPr>
          <p:cNvPr id="282711" name="Text Box 3159"/>
          <p:cNvSpPr txBox="1">
            <a:spLocks noChangeArrowheads="1"/>
          </p:cNvSpPr>
          <p:nvPr/>
        </p:nvSpPr>
        <p:spPr bwMode="auto">
          <a:xfrm>
            <a:off x="5800725" y="5267169"/>
            <a:ext cx="1154483" cy="369332"/>
          </a:xfrm>
          <a:prstGeom prst="rect">
            <a:avLst/>
          </a:prstGeom>
          <a:solidFill>
            <a:srgbClr val="6B978B"/>
          </a:solidFill>
          <a:ln w="9525" algn="ctr">
            <a:noFill/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rgbClr val="FFFF66"/>
                </a:solidFill>
                <a:latin typeface="+mj-lt"/>
              </a:rPr>
              <a:t>Operation 30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Order Life Cycle</a:t>
            </a:r>
            <a:endParaRPr lang="en-US" dirty="0"/>
          </a:p>
        </p:txBody>
      </p:sp>
      <p:sp>
        <p:nvSpPr>
          <p:cNvPr id="665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QS-PR-610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1323250" y="821894"/>
            <a:ext cx="6477000" cy="5430996"/>
            <a:chOff x="1558925" y="1085850"/>
            <a:chExt cx="6477000" cy="5430996"/>
          </a:xfrm>
        </p:grpSpPr>
        <p:sp>
          <p:nvSpPr>
            <p:cNvPr id="271407" name="Rectangle 2095"/>
            <p:cNvSpPr>
              <a:spLocks noChangeArrowheads="1"/>
            </p:cNvSpPr>
            <p:nvPr/>
          </p:nvSpPr>
          <p:spPr bwMode="auto">
            <a:xfrm>
              <a:off x="1558925" y="1431925"/>
              <a:ext cx="2797175" cy="806450"/>
            </a:xfrm>
            <a:prstGeom prst="rect">
              <a:avLst/>
            </a:prstGeom>
            <a:solidFill>
              <a:srgbClr val="F2E8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Create work orders or approve MRP planned order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(Status = F)</a:t>
              </a:r>
            </a:p>
          </p:txBody>
        </p:sp>
        <p:sp>
          <p:nvSpPr>
            <p:cNvPr id="66565" name="Line 2096"/>
            <p:cNvSpPr>
              <a:spLocks noChangeShapeType="1"/>
            </p:cNvSpPr>
            <p:nvPr/>
          </p:nvSpPr>
          <p:spPr bwMode="auto">
            <a:xfrm>
              <a:off x="2955925" y="2235200"/>
              <a:ext cx="0" cy="403225"/>
            </a:xfrm>
            <a:prstGeom prst="line">
              <a:avLst/>
            </a:prstGeom>
            <a:noFill/>
            <a:ln w="38100">
              <a:solidFill>
                <a:srgbClr val="7BA399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1409" name="Rectangle 2097"/>
            <p:cNvSpPr>
              <a:spLocks noChangeArrowheads="1"/>
            </p:cNvSpPr>
            <p:nvPr/>
          </p:nvSpPr>
          <p:spPr bwMode="auto">
            <a:xfrm>
              <a:off x="1558925" y="2638425"/>
              <a:ext cx="2797175" cy="80645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Modify work order bill and routing</a:t>
              </a:r>
            </a:p>
          </p:txBody>
        </p:sp>
        <p:sp>
          <p:nvSpPr>
            <p:cNvPr id="66567" name="Line 2098"/>
            <p:cNvSpPr>
              <a:spLocks noChangeShapeType="1"/>
            </p:cNvSpPr>
            <p:nvPr/>
          </p:nvSpPr>
          <p:spPr bwMode="auto">
            <a:xfrm>
              <a:off x="2955925" y="3449638"/>
              <a:ext cx="0" cy="403225"/>
            </a:xfrm>
            <a:prstGeom prst="line">
              <a:avLst/>
            </a:prstGeom>
            <a:noFill/>
            <a:ln w="38100">
              <a:solidFill>
                <a:srgbClr val="7BA399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1411" name="Rectangle 2099"/>
            <p:cNvSpPr>
              <a:spLocks noChangeArrowheads="1"/>
            </p:cNvSpPr>
            <p:nvPr/>
          </p:nvSpPr>
          <p:spPr bwMode="auto">
            <a:xfrm>
              <a:off x="1558925" y="3852863"/>
              <a:ext cx="2797175" cy="806450"/>
            </a:xfrm>
            <a:prstGeom prst="rect">
              <a:avLst/>
            </a:prstGeom>
            <a:solidFill>
              <a:srgbClr val="F2E8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Release and print work order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 (Status = R)</a:t>
              </a:r>
            </a:p>
          </p:txBody>
        </p:sp>
        <p:sp>
          <p:nvSpPr>
            <p:cNvPr id="66569" name="Line 2100"/>
            <p:cNvSpPr>
              <a:spLocks noChangeShapeType="1"/>
            </p:cNvSpPr>
            <p:nvPr/>
          </p:nvSpPr>
          <p:spPr bwMode="auto">
            <a:xfrm>
              <a:off x="2955925" y="4659313"/>
              <a:ext cx="0" cy="403225"/>
            </a:xfrm>
            <a:prstGeom prst="line">
              <a:avLst/>
            </a:prstGeom>
            <a:noFill/>
            <a:ln w="38100">
              <a:solidFill>
                <a:srgbClr val="7BA399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1413" name="Rectangle 2101"/>
            <p:cNvSpPr>
              <a:spLocks noChangeArrowheads="1"/>
            </p:cNvSpPr>
            <p:nvPr/>
          </p:nvSpPr>
          <p:spPr bwMode="auto">
            <a:xfrm>
              <a:off x="1558925" y="5062538"/>
              <a:ext cx="2797175" cy="80645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Check for work order components</a:t>
              </a:r>
            </a:p>
          </p:txBody>
        </p:sp>
        <p:sp>
          <p:nvSpPr>
            <p:cNvPr id="271414" name="Rectangle 2102"/>
            <p:cNvSpPr>
              <a:spLocks noChangeArrowheads="1"/>
            </p:cNvSpPr>
            <p:nvPr/>
          </p:nvSpPr>
          <p:spPr bwMode="auto">
            <a:xfrm>
              <a:off x="5238750" y="1431925"/>
              <a:ext cx="2797175" cy="806450"/>
            </a:xfrm>
            <a:prstGeom prst="rect">
              <a:avLst/>
            </a:prstGeom>
            <a:solidFill>
              <a:srgbClr val="F2E8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Issue work order components and optionally record labor in Shop Floor Control</a:t>
              </a:r>
            </a:p>
          </p:txBody>
        </p:sp>
        <p:sp>
          <p:nvSpPr>
            <p:cNvPr id="66572" name="Line 2103"/>
            <p:cNvSpPr>
              <a:spLocks noChangeShapeType="1"/>
            </p:cNvSpPr>
            <p:nvPr/>
          </p:nvSpPr>
          <p:spPr bwMode="auto">
            <a:xfrm>
              <a:off x="6635750" y="2235200"/>
              <a:ext cx="0" cy="403225"/>
            </a:xfrm>
            <a:prstGeom prst="line">
              <a:avLst/>
            </a:prstGeom>
            <a:noFill/>
            <a:ln w="38100">
              <a:solidFill>
                <a:srgbClr val="7BA399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1416" name="Rectangle 2104"/>
            <p:cNvSpPr>
              <a:spLocks noChangeArrowheads="1"/>
            </p:cNvSpPr>
            <p:nvPr/>
          </p:nvSpPr>
          <p:spPr bwMode="auto">
            <a:xfrm>
              <a:off x="5238750" y="2638425"/>
              <a:ext cx="2797175" cy="806450"/>
            </a:xfrm>
            <a:prstGeom prst="rect">
              <a:avLst/>
            </a:prstGeom>
            <a:solidFill>
              <a:srgbClr val="F2E8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Receive/close work order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 (Status = C)</a:t>
              </a:r>
            </a:p>
          </p:txBody>
        </p:sp>
        <p:sp>
          <p:nvSpPr>
            <p:cNvPr id="66574" name="Line 2105"/>
            <p:cNvSpPr>
              <a:spLocks noChangeShapeType="1"/>
            </p:cNvSpPr>
            <p:nvPr/>
          </p:nvSpPr>
          <p:spPr bwMode="auto">
            <a:xfrm>
              <a:off x="6635750" y="3449638"/>
              <a:ext cx="0" cy="403225"/>
            </a:xfrm>
            <a:prstGeom prst="line">
              <a:avLst/>
            </a:prstGeom>
            <a:noFill/>
            <a:ln w="38100">
              <a:solidFill>
                <a:srgbClr val="7BA399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1418" name="Rectangle 2106"/>
            <p:cNvSpPr>
              <a:spLocks noChangeArrowheads="1"/>
            </p:cNvSpPr>
            <p:nvPr/>
          </p:nvSpPr>
          <p:spPr bwMode="auto">
            <a:xfrm>
              <a:off x="5238750" y="3852863"/>
              <a:ext cx="2797175" cy="806450"/>
            </a:xfrm>
            <a:prstGeom prst="rect">
              <a:avLst/>
            </a:prstGeom>
            <a:solidFill>
              <a:srgbClr val="F2E8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Perform work order accounting close</a:t>
              </a:r>
            </a:p>
          </p:txBody>
        </p:sp>
        <p:sp>
          <p:nvSpPr>
            <p:cNvPr id="66576" name="Line 2107"/>
            <p:cNvSpPr>
              <a:spLocks noChangeShapeType="1"/>
            </p:cNvSpPr>
            <p:nvPr/>
          </p:nvSpPr>
          <p:spPr bwMode="auto">
            <a:xfrm>
              <a:off x="6635750" y="4659313"/>
              <a:ext cx="0" cy="403225"/>
            </a:xfrm>
            <a:prstGeom prst="line">
              <a:avLst/>
            </a:prstGeom>
            <a:noFill/>
            <a:ln w="38100">
              <a:solidFill>
                <a:srgbClr val="7BA399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1420" name="Rectangle 2108"/>
            <p:cNvSpPr>
              <a:spLocks noChangeArrowheads="1"/>
            </p:cNvSpPr>
            <p:nvPr/>
          </p:nvSpPr>
          <p:spPr bwMode="auto">
            <a:xfrm>
              <a:off x="5238750" y="5062538"/>
              <a:ext cx="2797175" cy="806450"/>
            </a:xfrm>
            <a:prstGeom prst="rect">
              <a:avLst/>
            </a:prstGeom>
            <a:solidFill>
              <a:srgbClr val="F2E8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Delete/archive obsolete work orders</a:t>
              </a:r>
            </a:p>
          </p:txBody>
        </p:sp>
        <p:sp>
          <p:nvSpPr>
            <p:cNvPr id="66578" name="Freeform 2109"/>
            <p:cNvSpPr>
              <a:spLocks/>
            </p:cNvSpPr>
            <p:nvPr/>
          </p:nvSpPr>
          <p:spPr bwMode="auto">
            <a:xfrm>
              <a:off x="4373563" y="1085850"/>
              <a:ext cx="2251075" cy="4371975"/>
            </a:xfrm>
            <a:custGeom>
              <a:avLst/>
              <a:gdLst>
                <a:gd name="T0" fmla="*/ 0 w 1418"/>
                <a:gd name="T1" fmla="*/ 2147483647 h 2754"/>
                <a:gd name="T2" fmla="*/ 2147483647 w 1418"/>
                <a:gd name="T3" fmla="*/ 2147483647 h 2754"/>
                <a:gd name="T4" fmla="*/ 2147483647 w 1418"/>
                <a:gd name="T5" fmla="*/ 0 h 2754"/>
                <a:gd name="T6" fmla="*/ 2147483647 w 1418"/>
                <a:gd name="T7" fmla="*/ 0 h 2754"/>
                <a:gd name="T8" fmla="*/ 2147483647 w 1418"/>
                <a:gd name="T9" fmla="*/ 2147483647 h 27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18"/>
                <a:gd name="T16" fmla="*/ 0 h 2754"/>
                <a:gd name="T17" fmla="*/ 1418 w 1418"/>
                <a:gd name="T18" fmla="*/ 2754 h 27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18" h="2754">
                  <a:moveTo>
                    <a:pt x="0" y="2754"/>
                  </a:moveTo>
                  <a:lnTo>
                    <a:pt x="282" y="2754"/>
                  </a:lnTo>
                  <a:lnTo>
                    <a:pt x="282" y="0"/>
                  </a:lnTo>
                  <a:lnTo>
                    <a:pt x="1418" y="0"/>
                  </a:lnTo>
                  <a:lnTo>
                    <a:pt x="1418" y="218"/>
                  </a:lnTo>
                </a:path>
              </a:pathLst>
            </a:custGeom>
            <a:noFill/>
            <a:ln w="38100" cap="flat" cmpd="sng">
              <a:solidFill>
                <a:srgbClr val="7BA399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1422" name="Rectangle 2110"/>
            <p:cNvSpPr>
              <a:spLocks noChangeArrowheads="1"/>
            </p:cNvSpPr>
            <p:nvPr/>
          </p:nvSpPr>
          <p:spPr bwMode="auto">
            <a:xfrm>
              <a:off x="1571625" y="6230938"/>
              <a:ext cx="587375" cy="27305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eaLnBrk="0" hangingPunct="0"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66580" name="Text Box 2111"/>
            <p:cNvSpPr txBox="1">
              <a:spLocks noChangeArrowheads="1"/>
            </p:cNvSpPr>
            <p:nvPr/>
          </p:nvSpPr>
          <p:spPr bwMode="auto">
            <a:xfrm>
              <a:off x="2349500" y="6270625"/>
              <a:ext cx="806631" cy="24622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000">
                  <a:latin typeface="+mj-lt"/>
                </a:rPr>
                <a:t>= optional</a:t>
              </a:r>
            </a:p>
          </p:txBody>
        </p:sp>
      </p:grp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dirty="0" smtClean="0"/>
              <a:t>Inventory can only be issued or received against a released work order</a:t>
            </a:r>
          </a:p>
          <a:p>
            <a:pPr eaLnBrk="1" hangingPunct="1"/>
            <a:r>
              <a:rPr lang="en-US" sz="2400" dirty="0" smtClean="0"/>
              <a:t>You can release orders:</a:t>
            </a:r>
          </a:p>
          <a:p>
            <a:pPr lvl="1" eaLnBrk="1" hangingPunct="1"/>
            <a:r>
              <a:rPr lang="en-US" sz="2000" dirty="0" smtClean="0"/>
              <a:t>One at a time using Work Order Release/Print </a:t>
            </a:r>
          </a:p>
          <a:p>
            <a:pPr lvl="1" eaLnBrk="1" hangingPunct="1"/>
            <a:r>
              <a:rPr lang="en-US" sz="2000" dirty="0" smtClean="0"/>
              <a:t>At the same time using Multiple Work Order Release/Print </a:t>
            </a:r>
          </a:p>
          <a:p>
            <a:pPr lvl="1" eaLnBrk="1" hangingPunct="1"/>
            <a:r>
              <a:rPr lang="en-US" sz="2000" dirty="0" smtClean="0"/>
              <a:t>In Work Order Maintenance by changing the status to Released</a:t>
            </a:r>
          </a:p>
          <a:p>
            <a:pPr eaLnBrk="1" hangingPunct="1"/>
            <a:r>
              <a:rPr lang="en-US" sz="2400" dirty="0" smtClean="0"/>
              <a:t>Releasing a work order has the following effects:</a:t>
            </a:r>
          </a:p>
          <a:p>
            <a:pPr lvl="1" eaLnBrk="1" hangingPunct="1"/>
            <a:r>
              <a:rPr lang="en-US" sz="2000" dirty="0" smtClean="0"/>
              <a:t>Items not previously allocated are detail allocated</a:t>
            </a:r>
          </a:p>
          <a:p>
            <a:pPr lvl="1" eaLnBrk="1" hangingPunct="1"/>
            <a:r>
              <a:rPr lang="en-US" sz="2000" dirty="0" err="1" smtClean="0"/>
              <a:t>Picklist</a:t>
            </a:r>
            <a:r>
              <a:rPr lang="en-US" sz="2000" dirty="0" smtClean="0"/>
              <a:t> is printed</a:t>
            </a:r>
          </a:p>
          <a:p>
            <a:pPr lvl="1" eaLnBrk="1" hangingPunct="1"/>
            <a:r>
              <a:rPr lang="en-US" sz="2000" dirty="0" smtClean="0"/>
              <a:t>First operation is moved to queue status (if Move First Op is  Yes)</a:t>
            </a:r>
          </a:p>
        </p:txBody>
      </p:sp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Release Work Order</a:t>
            </a:r>
          </a:p>
        </p:txBody>
      </p:sp>
      <p:sp>
        <p:nvSpPr>
          <p:cNvPr id="6758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QS-PR-620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Issue Components</a:t>
            </a:r>
            <a:endParaRPr lang="en-US" dirty="0"/>
          </a:p>
        </p:txBody>
      </p:sp>
      <p:sp>
        <p:nvSpPr>
          <p:cNvPr id="686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QS-PR-630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180779" y="1468477"/>
            <a:ext cx="8767763" cy="4106863"/>
            <a:chOff x="161925" y="1930400"/>
            <a:chExt cx="8767763" cy="4106863"/>
          </a:xfrm>
        </p:grpSpPr>
        <p:sp>
          <p:nvSpPr>
            <p:cNvPr id="276483" name="Rectangle 3"/>
            <p:cNvSpPr>
              <a:spLocks noChangeArrowheads="1"/>
            </p:cNvSpPr>
            <p:nvPr/>
          </p:nvSpPr>
          <p:spPr bwMode="auto">
            <a:xfrm>
              <a:off x="161925" y="1930400"/>
              <a:ext cx="7683500" cy="1785938"/>
            </a:xfrm>
            <a:prstGeom prst="rect">
              <a:avLst/>
            </a:prstGeom>
            <a:gradFill rotWithShape="0">
              <a:gsLst>
                <a:gs pos="0">
                  <a:srgbClr val="D8DAC9"/>
                </a:gs>
                <a:gs pos="100000">
                  <a:srgbClr val="D8DAC9">
                    <a:gamma/>
                    <a:tint val="50196"/>
                    <a:invGamma/>
                  </a:srgbClr>
                </a:gs>
              </a:gsLst>
              <a:lin ang="5400000" scaled="1"/>
            </a:gradFill>
            <a:ln w="508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276484" name="Rectangle 4"/>
            <p:cNvSpPr>
              <a:spLocks noChangeArrowheads="1"/>
            </p:cNvSpPr>
            <p:nvPr/>
          </p:nvSpPr>
          <p:spPr bwMode="auto">
            <a:xfrm>
              <a:off x="161925" y="4271963"/>
              <a:ext cx="7581900" cy="1765300"/>
            </a:xfrm>
            <a:prstGeom prst="rect">
              <a:avLst/>
            </a:prstGeom>
            <a:gradFill rotWithShape="0">
              <a:gsLst>
                <a:gs pos="0">
                  <a:srgbClr val="D8DAC9"/>
                </a:gs>
                <a:gs pos="100000">
                  <a:srgbClr val="D8DAC9">
                    <a:gamma/>
                    <a:tint val="50196"/>
                    <a:invGamma/>
                  </a:srgbClr>
                </a:gs>
              </a:gsLst>
              <a:lin ang="5400000" scaled="1"/>
            </a:gradFill>
            <a:ln w="508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276485" name="AutoShape 5"/>
            <p:cNvSpPr>
              <a:spLocks noChangeArrowheads="1"/>
            </p:cNvSpPr>
            <p:nvPr/>
          </p:nvSpPr>
          <p:spPr bwMode="auto">
            <a:xfrm rot="16200000">
              <a:off x="8129588" y="4524375"/>
              <a:ext cx="354012" cy="465138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276486" name="AutoShape 6"/>
            <p:cNvSpPr>
              <a:spLocks noChangeArrowheads="1"/>
            </p:cNvSpPr>
            <p:nvPr/>
          </p:nvSpPr>
          <p:spPr bwMode="auto">
            <a:xfrm>
              <a:off x="7593013" y="2468563"/>
              <a:ext cx="357187" cy="465137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276487" name="AutoShape 7"/>
            <p:cNvSpPr>
              <a:spLocks noChangeArrowheads="1"/>
            </p:cNvSpPr>
            <p:nvPr/>
          </p:nvSpPr>
          <p:spPr bwMode="auto">
            <a:xfrm>
              <a:off x="1711325" y="2466975"/>
              <a:ext cx="355600" cy="465138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276488" name="AutoShape 8"/>
            <p:cNvSpPr>
              <a:spLocks noChangeArrowheads="1"/>
            </p:cNvSpPr>
            <p:nvPr/>
          </p:nvSpPr>
          <p:spPr bwMode="auto">
            <a:xfrm rot="16200000" flipH="1">
              <a:off x="8131176" y="2765425"/>
              <a:ext cx="355600" cy="460375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276489" name="AutoShape 9"/>
            <p:cNvSpPr>
              <a:spLocks noChangeArrowheads="1"/>
            </p:cNvSpPr>
            <p:nvPr/>
          </p:nvSpPr>
          <p:spPr bwMode="auto">
            <a:xfrm>
              <a:off x="5600700" y="2474913"/>
              <a:ext cx="355600" cy="466725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276490" name="AutoShape 10"/>
            <p:cNvSpPr>
              <a:spLocks noChangeArrowheads="1"/>
            </p:cNvSpPr>
            <p:nvPr/>
          </p:nvSpPr>
          <p:spPr bwMode="auto">
            <a:xfrm>
              <a:off x="3630613" y="2468563"/>
              <a:ext cx="355600" cy="465137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276491" name="AutoShape 11"/>
            <p:cNvSpPr>
              <a:spLocks noChangeArrowheads="1"/>
            </p:cNvSpPr>
            <p:nvPr/>
          </p:nvSpPr>
          <p:spPr bwMode="auto">
            <a:xfrm>
              <a:off x="2036763" y="5075238"/>
              <a:ext cx="355600" cy="466725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276492" name="Rectangle 12"/>
            <p:cNvSpPr>
              <a:spLocks noChangeArrowheads="1"/>
            </p:cNvSpPr>
            <p:nvPr/>
          </p:nvSpPr>
          <p:spPr bwMode="auto">
            <a:xfrm>
              <a:off x="2227263" y="2171700"/>
              <a:ext cx="1250950" cy="10556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Issue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Components</a:t>
              </a:r>
            </a:p>
          </p:txBody>
        </p:sp>
        <p:sp>
          <p:nvSpPr>
            <p:cNvPr id="276493" name="Rectangle 13"/>
            <p:cNvSpPr>
              <a:spLocks noChangeArrowheads="1"/>
            </p:cNvSpPr>
            <p:nvPr/>
          </p:nvSpPr>
          <p:spPr bwMode="auto">
            <a:xfrm>
              <a:off x="6091238" y="2176463"/>
              <a:ext cx="1250950" cy="105568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Receive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Work Order</a:t>
              </a:r>
            </a:p>
          </p:txBody>
        </p:sp>
        <p:sp>
          <p:nvSpPr>
            <p:cNvPr id="276494" name="Rectangle 14"/>
            <p:cNvSpPr>
              <a:spLocks noChangeArrowheads="1"/>
            </p:cNvSpPr>
            <p:nvPr/>
          </p:nvSpPr>
          <p:spPr bwMode="auto">
            <a:xfrm>
              <a:off x="7678738" y="3360738"/>
              <a:ext cx="1250950" cy="1055687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Inventory</a:t>
              </a:r>
            </a:p>
          </p:txBody>
        </p:sp>
        <p:sp>
          <p:nvSpPr>
            <p:cNvPr id="276495" name="Rectangle 15"/>
            <p:cNvSpPr>
              <a:spLocks noChangeArrowheads="1"/>
            </p:cNvSpPr>
            <p:nvPr/>
          </p:nvSpPr>
          <p:spPr bwMode="auto">
            <a:xfrm>
              <a:off x="254000" y="2178050"/>
              <a:ext cx="1250950" cy="10572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Release/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Print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Work Order</a:t>
              </a:r>
            </a:p>
          </p:txBody>
        </p:sp>
        <p:sp>
          <p:nvSpPr>
            <p:cNvPr id="276496" name="Rectangle 16"/>
            <p:cNvSpPr>
              <a:spLocks noChangeArrowheads="1"/>
            </p:cNvSpPr>
            <p:nvPr/>
          </p:nvSpPr>
          <p:spPr bwMode="auto">
            <a:xfrm>
              <a:off x="4103688" y="2176463"/>
              <a:ext cx="1377950" cy="105568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Shop Floor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Transactions</a:t>
              </a:r>
            </a:p>
          </p:txBody>
        </p:sp>
        <p:sp>
          <p:nvSpPr>
            <p:cNvPr id="276497" name="Rectangle 17"/>
            <p:cNvSpPr>
              <a:spLocks noChangeArrowheads="1"/>
            </p:cNvSpPr>
            <p:nvPr/>
          </p:nvSpPr>
          <p:spPr bwMode="auto">
            <a:xfrm>
              <a:off x="5721350" y="4776788"/>
              <a:ext cx="1250950" cy="10572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Receive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Work Order/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Backflush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Components</a:t>
              </a:r>
            </a:p>
          </p:txBody>
        </p:sp>
        <p:sp>
          <p:nvSpPr>
            <p:cNvPr id="276498" name="Rectangle 18"/>
            <p:cNvSpPr>
              <a:spLocks noChangeArrowheads="1"/>
            </p:cNvSpPr>
            <p:nvPr/>
          </p:nvSpPr>
          <p:spPr bwMode="auto">
            <a:xfrm>
              <a:off x="403225" y="4781550"/>
              <a:ext cx="1250950" cy="10556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Release/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Print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Work Order</a:t>
              </a:r>
            </a:p>
          </p:txBody>
        </p:sp>
        <p:sp>
          <p:nvSpPr>
            <p:cNvPr id="276499" name="Rectangle 19"/>
            <p:cNvSpPr>
              <a:spLocks noChangeArrowheads="1"/>
            </p:cNvSpPr>
            <p:nvPr/>
          </p:nvSpPr>
          <p:spPr bwMode="auto">
            <a:xfrm>
              <a:off x="2868613" y="4775200"/>
              <a:ext cx="1377950" cy="10556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Shop Floor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Transactions</a:t>
              </a:r>
            </a:p>
          </p:txBody>
        </p:sp>
        <p:sp>
          <p:nvSpPr>
            <p:cNvPr id="276500" name="AutoShape 20"/>
            <p:cNvSpPr>
              <a:spLocks noChangeArrowheads="1"/>
            </p:cNvSpPr>
            <p:nvPr/>
          </p:nvSpPr>
          <p:spPr bwMode="auto">
            <a:xfrm>
              <a:off x="4789488" y="5078413"/>
              <a:ext cx="357187" cy="466725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276501" name="AutoShape 21"/>
            <p:cNvSpPr>
              <a:spLocks noChangeArrowheads="1"/>
            </p:cNvSpPr>
            <p:nvPr/>
          </p:nvSpPr>
          <p:spPr bwMode="auto">
            <a:xfrm>
              <a:off x="7443788" y="5072063"/>
              <a:ext cx="357187" cy="465137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68630" name="Rectangle 22"/>
            <p:cNvSpPr>
              <a:spLocks noChangeArrowheads="1"/>
            </p:cNvSpPr>
            <p:nvPr/>
          </p:nvSpPr>
          <p:spPr bwMode="auto">
            <a:xfrm>
              <a:off x="4333875" y="3878263"/>
              <a:ext cx="450850" cy="3048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400">
                  <a:solidFill>
                    <a:schemeClr val="tx2"/>
                  </a:solidFill>
                  <a:latin typeface="+mj-lt"/>
                </a:rPr>
                <a:t>OR</a:t>
              </a: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Purchasing Process Flow</a:t>
            </a:r>
            <a:endParaRPr lang="en-US" dirty="0"/>
          </a:p>
        </p:txBody>
      </p:sp>
      <p:sp>
        <p:nvSpPr>
          <p:cNvPr id="552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QS-PR-040</a:t>
            </a:r>
            <a:endParaRPr lang="en-US" dirty="0" smtClean="0"/>
          </a:p>
        </p:txBody>
      </p:sp>
      <p:grpSp>
        <p:nvGrpSpPr>
          <p:cNvPr id="2" name="Group 19"/>
          <p:cNvGrpSpPr/>
          <p:nvPr/>
        </p:nvGrpSpPr>
        <p:grpSpPr>
          <a:xfrm>
            <a:off x="840082" y="1792268"/>
            <a:ext cx="7450137" cy="3335338"/>
            <a:chOff x="868363" y="1943100"/>
            <a:chExt cx="7450137" cy="3335338"/>
          </a:xfrm>
        </p:grpSpPr>
        <p:sp>
          <p:nvSpPr>
            <p:cNvPr id="55300" name="Freeform 1033"/>
            <p:cNvSpPr>
              <a:spLocks/>
            </p:cNvSpPr>
            <p:nvPr/>
          </p:nvSpPr>
          <p:spPr bwMode="auto">
            <a:xfrm flipH="1">
              <a:off x="4494213" y="4025900"/>
              <a:ext cx="74612" cy="865188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2147483647 h 424"/>
                <a:gd name="T4" fmla="*/ 2147483647 w 624"/>
                <a:gd name="T5" fmla="*/ 2147483647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triangle" w="med" len="med"/>
              <a:tailEnd type="non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54" name="Rectangle 1034"/>
            <p:cNvSpPr>
              <a:spLocks noChangeArrowheads="1"/>
            </p:cNvSpPr>
            <p:nvPr/>
          </p:nvSpPr>
          <p:spPr bwMode="auto">
            <a:xfrm>
              <a:off x="868363" y="19431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Requisition</a:t>
              </a:r>
            </a:p>
          </p:txBody>
        </p:sp>
        <p:sp>
          <p:nvSpPr>
            <p:cNvPr id="594955" name="Rectangle 1035"/>
            <p:cNvSpPr>
              <a:spLocks noChangeArrowheads="1"/>
            </p:cNvSpPr>
            <p:nvPr/>
          </p:nvSpPr>
          <p:spPr bwMode="auto">
            <a:xfrm>
              <a:off x="2430463" y="32004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Purchase</a:t>
              </a:r>
            </a:p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Order</a:t>
              </a:r>
            </a:p>
          </p:txBody>
        </p:sp>
        <p:sp>
          <p:nvSpPr>
            <p:cNvPr id="594956" name="Rectangle 1036"/>
            <p:cNvSpPr>
              <a:spLocks noChangeArrowheads="1"/>
            </p:cNvSpPr>
            <p:nvPr/>
          </p:nvSpPr>
          <p:spPr bwMode="auto">
            <a:xfrm>
              <a:off x="868363" y="44577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Blanket</a:t>
              </a:r>
            </a:p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Order</a:t>
              </a:r>
            </a:p>
          </p:txBody>
        </p:sp>
        <p:sp>
          <p:nvSpPr>
            <p:cNvPr id="55304" name="Line 1037"/>
            <p:cNvSpPr>
              <a:spLocks noChangeShapeType="1"/>
            </p:cNvSpPr>
            <p:nvPr/>
          </p:nvSpPr>
          <p:spPr bwMode="auto">
            <a:xfrm flipH="1">
              <a:off x="3589338" y="3632200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58" name="Rectangle 1038"/>
            <p:cNvSpPr>
              <a:spLocks noChangeArrowheads="1"/>
            </p:cNvSpPr>
            <p:nvPr/>
          </p:nvSpPr>
          <p:spPr bwMode="auto">
            <a:xfrm>
              <a:off x="4010025" y="3200400"/>
              <a:ext cx="1147763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Receipt</a:t>
              </a:r>
            </a:p>
          </p:txBody>
        </p:sp>
        <p:sp>
          <p:nvSpPr>
            <p:cNvPr id="55306" name="Line 1039"/>
            <p:cNvSpPr>
              <a:spLocks noChangeShapeType="1"/>
            </p:cNvSpPr>
            <p:nvPr/>
          </p:nvSpPr>
          <p:spPr bwMode="auto">
            <a:xfrm flipH="1">
              <a:off x="5164138" y="3632200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60" name="Rectangle 1040"/>
            <p:cNvSpPr>
              <a:spLocks noChangeArrowheads="1"/>
            </p:cNvSpPr>
            <p:nvPr/>
          </p:nvSpPr>
          <p:spPr bwMode="auto">
            <a:xfrm>
              <a:off x="5584825" y="3200400"/>
              <a:ext cx="1147763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AP Supplier Invoice</a:t>
              </a:r>
            </a:p>
          </p:txBody>
        </p:sp>
        <p:sp>
          <p:nvSpPr>
            <p:cNvPr id="55308" name="Freeform 1041"/>
            <p:cNvSpPr>
              <a:spLocks/>
            </p:cNvSpPr>
            <p:nvPr/>
          </p:nvSpPr>
          <p:spPr bwMode="auto">
            <a:xfrm>
              <a:off x="1444625" y="2768600"/>
              <a:ext cx="990600" cy="749300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2147483647 h 424"/>
                <a:gd name="T4" fmla="*/ 2147483647 w 624"/>
                <a:gd name="T5" fmla="*/ 2147483647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none" w="med" len="med"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5309" name="Freeform 1042"/>
            <p:cNvSpPr>
              <a:spLocks/>
            </p:cNvSpPr>
            <p:nvPr/>
          </p:nvSpPr>
          <p:spPr bwMode="auto">
            <a:xfrm flipV="1">
              <a:off x="1444625" y="3695700"/>
              <a:ext cx="990600" cy="762000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2147483647 h 424"/>
                <a:gd name="T4" fmla="*/ 2147483647 w 624"/>
                <a:gd name="T5" fmla="*/ 2147483647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none" w="med" len="med"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63" name="Rectangle 1043"/>
            <p:cNvSpPr>
              <a:spLocks noChangeArrowheads="1"/>
            </p:cNvSpPr>
            <p:nvPr/>
          </p:nvSpPr>
          <p:spPr bwMode="auto">
            <a:xfrm>
              <a:off x="4017963" y="44577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Supplier</a:t>
              </a:r>
            </a:p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Schedules</a:t>
              </a:r>
            </a:p>
          </p:txBody>
        </p:sp>
        <p:sp>
          <p:nvSpPr>
            <p:cNvPr id="55311" name="Line 1047"/>
            <p:cNvSpPr>
              <a:spLocks noChangeShapeType="1"/>
            </p:cNvSpPr>
            <p:nvPr/>
          </p:nvSpPr>
          <p:spPr bwMode="auto">
            <a:xfrm flipH="1">
              <a:off x="6750050" y="3632200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68" name="Rectangle 1048"/>
            <p:cNvSpPr>
              <a:spLocks noChangeArrowheads="1"/>
            </p:cNvSpPr>
            <p:nvPr/>
          </p:nvSpPr>
          <p:spPr bwMode="auto">
            <a:xfrm>
              <a:off x="7170738" y="32004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Payment</a:t>
              </a:r>
            </a:p>
          </p:txBody>
        </p:sp>
        <p:sp>
          <p:nvSpPr>
            <p:cNvPr id="55313" name="Freeform 1049"/>
            <p:cNvSpPr>
              <a:spLocks/>
            </p:cNvSpPr>
            <p:nvPr/>
          </p:nvSpPr>
          <p:spPr bwMode="auto">
            <a:xfrm flipH="1">
              <a:off x="6176963" y="4025900"/>
              <a:ext cx="74612" cy="865188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2147483647 h 424"/>
                <a:gd name="T4" fmla="*/ 2147483647 w 624"/>
                <a:gd name="T5" fmla="*/ 2147483647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triangle" w="med" len="med"/>
              <a:tailEnd type="non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70" name="Rectangle 1050"/>
            <p:cNvSpPr>
              <a:spLocks noChangeArrowheads="1"/>
            </p:cNvSpPr>
            <p:nvPr/>
          </p:nvSpPr>
          <p:spPr bwMode="auto">
            <a:xfrm>
              <a:off x="5700713" y="44577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Invoice from 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Supplier</a:t>
              </a:r>
            </a:p>
          </p:txBody>
        </p:sp>
      </p:grp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982241" y="1783652"/>
            <a:ext cx="1147762" cy="820738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 dirty="0">
                <a:latin typeface="+mj-lt"/>
              </a:rPr>
              <a:t>Return</a:t>
            </a:r>
          </a:p>
        </p:txBody>
      </p:sp>
      <p:sp>
        <p:nvSpPr>
          <p:cNvPr id="21" name="Line 20"/>
          <p:cNvSpPr>
            <a:spLocks noChangeShapeType="1"/>
          </p:cNvSpPr>
          <p:nvPr/>
        </p:nvSpPr>
        <p:spPr bwMode="auto">
          <a:xfrm rot="16200000" flipH="1">
            <a:off x="4336253" y="2837753"/>
            <a:ext cx="415925" cy="0"/>
          </a:xfrm>
          <a:prstGeom prst="line">
            <a:avLst/>
          </a:prstGeom>
          <a:noFill/>
          <a:ln w="28575">
            <a:solidFill>
              <a:srgbClr val="000000"/>
            </a:solidFill>
            <a:prstDash val="dash"/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Non-Standard Component Issue </a:t>
            </a:r>
          </a:p>
        </p:txBody>
      </p:sp>
      <p:sp>
        <p:nvSpPr>
          <p:cNvPr id="6963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QS-PR-635</a:t>
            </a:r>
          </a:p>
        </p:txBody>
      </p:sp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1047" y="941930"/>
            <a:ext cx="8561905" cy="5238096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Shop Floor Control</a:t>
            </a:r>
            <a:endParaRPr lang="en-US" dirty="0"/>
          </a:p>
        </p:txBody>
      </p:sp>
      <p:sp>
        <p:nvSpPr>
          <p:cNvPr id="706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QS-PR-640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452438" y="1376206"/>
            <a:ext cx="8193087" cy="4475163"/>
            <a:chOff x="452438" y="1819275"/>
            <a:chExt cx="8193087" cy="4475163"/>
          </a:xfrm>
        </p:grpSpPr>
        <p:sp>
          <p:nvSpPr>
            <p:cNvPr id="275459" name="Rectangle 3"/>
            <p:cNvSpPr>
              <a:spLocks noChangeArrowheads="1"/>
            </p:cNvSpPr>
            <p:nvPr/>
          </p:nvSpPr>
          <p:spPr bwMode="auto">
            <a:xfrm>
              <a:off x="2435225" y="3168650"/>
              <a:ext cx="4008438" cy="3125788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275460" name="Rectangle 4"/>
            <p:cNvSpPr>
              <a:spLocks noChangeArrowheads="1"/>
            </p:cNvSpPr>
            <p:nvPr/>
          </p:nvSpPr>
          <p:spPr bwMode="auto">
            <a:xfrm>
              <a:off x="2613025" y="3409950"/>
              <a:ext cx="1431925" cy="11064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Enter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Labor, Scrap,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Reject, Rework</a:t>
              </a:r>
            </a:p>
          </p:txBody>
        </p:sp>
        <p:sp>
          <p:nvSpPr>
            <p:cNvPr id="275461" name="Rectangle 5"/>
            <p:cNvSpPr>
              <a:spLocks noChangeArrowheads="1"/>
            </p:cNvSpPr>
            <p:nvPr/>
          </p:nvSpPr>
          <p:spPr bwMode="auto">
            <a:xfrm>
              <a:off x="452438" y="3414713"/>
              <a:ext cx="1431925" cy="11049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Print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Dispatch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Report</a:t>
              </a:r>
            </a:p>
          </p:txBody>
        </p:sp>
        <p:sp>
          <p:nvSpPr>
            <p:cNvPr id="70662" name="Line 6"/>
            <p:cNvSpPr>
              <a:spLocks noChangeShapeType="1"/>
            </p:cNvSpPr>
            <p:nvPr/>
          </p:nvSpPr>
          <p:spPr bwMode="auto">
            <a:xfrm>
              <a:off x="4071938" y="3983038"/>
              <a:ext cx="66675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5463" name="Rectangle 7"/>
            <p:cNvSpPr>
              <a:spLocks noChangeArrowheads="1"/>
            </p:cNvSpPr>
            <p:nvPr/>
          </p:nvSpPr>
          <p:spPr bwMode="auto">
            <a:xfrm>
              <a:off x="4756150" y="3408363"/>
              <a:ext cx="1433513" cy="11049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Complete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Operation</a:t>
              </a:r>
            </a:p>
          </p:txBody>
        </p:sp>
        <p:sp>
          <p:nvSpPr>
            <p:cNvPr id="70664" name="Line 10"/>
            <p:cNvSpPr>
              <a:spLocks noChangeShapeType="1"/>
            </p:cNvSpPr>
            <p:nvPr/>
          </p:nvSpPr>
          <p:spPr bwMode="auto">
            <a:xfrm>
              <a:off x="1917700" y="3983038"/>
              <a:ext cx="66675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5467" name="Rectangle 11"/>
            <p:cNvSpPr>
              <a:spLocks noChangeArrowheads="1"/>
            </p:cNvSpPr>
            <p:nvPr/>
          </p:nvSpPr>
          <p:spPr bwMode="auto">
            <a:xfrm>
              <a:off x="2613025" y="1820863"/>
              <a:ext cx="1431925" cy="11049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Issue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Components</a:t>
              </a:r>
            </a:p>
          </p:txBody>
        </p:sp>
        <p:sp>
          <p:nvSpPr>
            <p:cNvPr id="275468" name="Rectangle 12"/>
            <p:cNvSpPr>
              <a:spLocks noChangeArrowheads="1"/>
            </p:cNvSpPr>
            <p:nvPr/>
          </p:nvSpPr>
          <p:spPr bwMode="auto">
            <a:xfrm>
              <a:off x="452438" y="1825625"/>
              <a:ext cx="1431925" cy="11049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Release/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Print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Work Order</a:t>
              </a:r>
            </a:p>
          </p:txBody>
        </p:sp>
        <p:sp>
          <p:nvSpPr>
            <p:cNvPr id="70667" name="Line 13"/>
            <p:cNvSpPr>
              <a:spLocks noChangeShapeType="1"/>
            </p:cNvSpPr>
            <p:nvPr/>
          </p:nvSpPr>
          <p:spPr bwMode="auto">
            <a:xfrm>
              <a:off x="4071938" y="2393950"/>
              <a:ext cx="66675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5470" name="Rectangle 14"/>
            <p:cNvSpPr>
              <a:spLocks noChangeArrowheads="1"/>
            </p:cNvSpPr>
            <p:nvPr/>
          </p:nvSpPr>
          <p:spPr bwMode="auto">
            <a:xfrm>
              <a:off x="4756150" y="1819275"/>
              <a:ext cx="1433513" cy="11049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Receive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Work Order</a:t>
              </a:r>
            </a:p>
          </p:txBody>
        </p:sp>
        <p:sp>
          <p:nvSpPr>
            <p:cNvPr id="70669" name="Line 15"/>
            <p:cNvSpPr>
              <a:spLocks noChangeShapeType="1"/>
            </p:cNvSpPr>
            <p:nvPr/>
          </p:nvSpPr>
          <p:spPr bwMode="auto">
            <a:xfrm>
              <a:off x="1917700" y="2393950"/>
              <a:ext cx="66675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0670" name="Line 16"/>
            <p:cNvSpPr>
              <a:spLocks noChangeShapeType="1"/>
            </p:cNvSpPr>
            <p:nvPr/>
          </p:nvSpPr>
          <p:spPr bwMode="auto">
            <a:xfrm>
              <a:off x="6672263" y="3146425"/>
              <a:ext cx="50958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5473" name="Rectangle 17"/>
            <p:cNvSpPr>
              <a:spLocks noChangeArrowheads="1"/>
            </p:cNvSpPr>
            <p:nvPr/>
          </p:nvSpPr>
          <p:spPr bwMode="auto">
            <a:xfrm>
              <a:off x="7213600" y="2598738"/>
              <a:ext cx="1431925" cy="11049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Work Order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Accounting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Close</a:t>
              </a:r>
            </a:p>
          </p:txBody>
        </p:sp>
        <p:sp>
          <p:nvSpPr>
            <p:cNvPr id="70672" name="Freeform 18"/>
            <p:cNvSpPr>
              <a:spLocks/>
            </p:cNvSpPr>
            <p:nvPr/>
          </p:nvSpPr>
          <p:spPr bwMode="auto">
            <a:xfrm>
              <a:off x="6216650" y="2384425"/>
              <a:ext cx="458788" cy="1565275"/>
            </a:xfrm>
            <a:custGeom>
              <a:avLst/>
              <a:gdLst>
                <a:gd name="T0" fmla="*/ 0 w 238"/>
                <a:gd name="T1" fmla="*/ 0 h 844"/>
                <a:gd name="T2" fmla="*/ 2147483647 w 238"/>
                <a:gd name="T3" fmla="*/ 0 h 844"/>
                <a:gd name="T4" fmla="*/ 2147483647 w 238"/>
                <a:gd name="T5" fmla="*/ 2147483647 h 844"/>
                <a:gd name="T6" fmla="*/ 2147483647 w 238"/>
                <a:gd name="T7" fmla="*/ 2147483647 h 8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8"/>
                <a:gd name="T13" fmla="*/ 0 h 844"/>
                <a:gd name="T14" fmla="*/ 238 w 238"/>
                <a:gd name="T15" fmla="*/ 844 h 8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8" h="844">
                  <a:moveTo>
                    <a:pt x="0" y="0"/>
                  </a:moveTo>
                  <a:lnTo>
                    <a:pt x="237" y="0"/>
                  </a:lnTo>
                  <a:lnTo>
                    <a:pt x="237" y="843"/>
                  </a:lnTo>
                  <a:lnTo>
                    <a:pt x="7" y="843"/>
                  </a:lnTo>
                </a:path>
              </a:pathLst>
            </a:custGeom>
            <a:noFill/>
            <a:ln w="381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5475" name="Rectangle 19"/>
            <p:cNvSpPr>
              <a:spLocks noChangeArrowheads="1"/>
            </p:cNvSpPr>
            <p:nvPr/>
          </p:nvSpPr>
          <p:spPr bwMode="auto">
            <a:xfrm>
              <a:off x="4756150" y="4972050"/>
              <a:ext cx="1433513" cy="11049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Enter Non-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Productive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Labor</a:t>
              </a:r>
            </a:p>
          </p:txBody>
        </p:sp>
        <p:sp>
          <p:nvSpPr>
            <p:cNvPr id="70674" name="Rectangle 20"/>
            <p:cNvSpPr>
              <a:spLocks noChangeArrowheads="1"/>
            </p:cNvSpPr>
            <p:nvPr/>
          </p:nvSpPr>
          <p:spPr bwMode="auto">
            <a:xfrm>
              <a:off x="2759859" y="5272088"/>
              <a:ext cx="1599798" cy="42832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2200" dirty="0">
                  <a:solidFill>
                    <a:schemeClr val="bg1"/>
                  </a:solidFill>
                  <a:latin typeface="+mj-lt"/>
                </a:rPr>
                <a:t>Shop Floor</a:t>
              </a:r>
            </a:p>
          </p:txBody>
        </p:sp>
        <p:sp>
          <p:nvSpPr>
            <p:cNvPr id="70675" name="Line 21"/>
            <p:cNvSpPr>
              <a:spLocks noChangeShapeType="1"/>
            </p:cNvSpPr>
            <p:nvPr/>
          </p:nvSpPr>
          <p:spPr bwMode="auto">
            <a:xfrm>
              <a:off x="1165225" y="2968625"/>
              <a:ext cx="0" cy="4159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Operation Status</a:t>
            </a:r>
            <a:endParaRPr lang="en-US" dirty="0"/>
          </a:p>
        </p:txBody>
      </p:sp>
      <p:sp>
        <p:nvSpPr>
          <p:cNvPr id="7169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QS-PR-645</a:t>
            </a:r>
          </a:p>
        </p:txBody>
      </p:sp>
      <p:graphicFrame>
        <p:nvGraphicFramePr>
          <p:cNvPr id="702573" name="Group 109"/>
          <p:cNvGraphicFramePr>
            <a:graphicFrameLocks noGrp="1"/>
          </p:cNvGraphicFramePr>
          <p:nvPr>
            <p:ph idx="4294967295"/>
          </p:nvPr>
        </p:nvGraphicFramePr>
        <p:xfrm>
          <a:off x="1545994" y="2843213"/>
          <a:ext cx="6975824" cy="839788"/>
        </p:xfrm>
        <a:graphic>
          <a:graphicData uri="http://schemas.openxmlformats.org/drawingml/2006/table">
            <a:tbl>
              <a:tblPr/>
              <a:tblGrid>
                <a:gridCol w="1073207"/>
                <a:gridCol w="919166"/>
                <a:gridCol w="997026"/>
                <a:gridCol w="997026"/>
                <a:gridCol w="924940"/>
                <a:gridCol w="1067433"/>
                <a:gridCol w="997026"/>
              </a:tblGrid>
              <a:tr h="839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Queue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Setup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Run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Wait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Move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Queue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Setup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1701" name="Line 21"/>
          <p:cNvSpPr>
            <a:spLocks noChangeShapeType="1"/>
          </p:cNvSpPr>
          <p:nvPr/>
        </p:nvSpPr>
        <p:spPr bwMode="auto">
          <a:xfrm flipV="1">
            <a:off x="768468" y="3741738"/>
            <a:ext cx="0" cy="6667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702" name="Line 22"/>
          <p:cNvSpPr>
            <a:spLocks noChangeShapeType="1"/>
          </p:cNvSpPr>
          <p:nvPr/>
        </p:nvSpPr>
        <p:spPr bwMode="auto">
          <a:xfrm flipV="1">
            <a:off x="3105268" y="3741738"/>
            <a:ext cx="0" cy="6667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703" name="Line 23"/>
          <p:cNvSpPr>
            <a:spLocks noChangeShapeType="1"/>
          </p:cNvSpPr>
          <p:nvPr/>
        </p:nvSpPr>
        <p:spPr bwMode="auto">
          <a:xfrm flipV="1">
            <a:off x="5429368" y="3741738"/>
            <a:ext cx="0" cy="6667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704" name="Line 24"/>
          <p:cNvSpPr>
            <a:spLocks noChangeShapeType="1"/>
          </p:cNvSpPr>
          <p:nvPr/>
        </p:nvSpPr>
        <p:spPr bwMode="auto">
          <a:xfrm flipV="1">
            <a:off x="6737468" y="3741738"/>
            <a:ext cx="0" cy="6667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71705" name="Group 116"/>
          <p:cNvGrpSpPr>
            <a:grpSpLocks/>
          </p:cNvGrpSpPr>
          <p:nvPr/>
        </p:nvGrpSpPr>
        <p:grpSpPr bwMode="auto">
          <a:xfrm>
            <a:off x="7220068" y="2849563"/>
            <a:ext cx="142875" cy="827087"/>
            <a:chOff x="4940" y="1795"/>
            <a:chExt cx="90" cy="521"/>
          </a:xfrm>
        </p:grpSpPr>
        <p:sp>
          <p:nvSpPr>
            <p:cNvPr id="71718" name="Line 110"/>
            <p:cNvSpPr>
              <a:spLocks noChangeShapeType="1"/>
            </p:cNvSpPr>
            <p:nvPr/>
          </p:nvSpPr>
          <p:spPr bwMode="auto">
            <a:xfrm flipH="1">
              <a:off x="4966" y="1795"/>
              <a:ext cx="58" cy="16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719" name="Line 111"/>
            <p:cNvSpPr>
              <a:spLocks noChangeShapeType="1"/>
            </p:cNvSpPr>
            <p:nvPr/>
          </p:nvSpPr>
          <p:spPr bwMode="auto">
            <a:xfrm flipH="1" flipV="1">
              <a:off x="4965" y="1946"/>
              <a:ext cx="62" cy="12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720" name="Line 113"/>
            <p:cNvSpPr>
              <a:spLocks noChangeShapeType="1"/>
            </p:cNvSpPr>
            <p:nvPr/>
          </p:nvSpPr>
          <p:spPr bwMode="auto">
            <a:xfrm flipV="1">
              <a:off x="4943" y="2064"/>
              <a:ext cx="84" cy="19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721" name="Line 114"/>
            <p:cNvSpPr>
              <a:spLocks noChangeShapeType="1"/>
            </p:cNvSpPr>
            <p:nvPr/>
          </p:nvSpPr>
          <p:spPr bwMode="auto">
            <a:xfrm flipH="1" flipV="1">
              <a:off x="4940" y="2247"/>
              <a:ext cx="90" cy="6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71706" name="Line 117"/>
          <p:cNvSpPr>
            <a:spLocks noChangeShapeType="1"/>
          </p:cNvSpPr>
          <p:nvPr/>
        </p:nvSpPr>
        <p:spPr bwMode="auto">
          <a:xfrm>
            <a:off x="765293" y="2133600"/>
            <a:ext cx="0" cy="5572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707" name="Line 118"/>
          <p:cNvSpPr>
            <a:spLocks noChangeShapeType="1"/>
          </p:cNvSpPr>
          <p:nvPr/>
        </p:nvSpPr>
        <p:spPr bwMode="auto">
          <a:xfrm>
            <a:off x="5418256" y="2133600"/>
            <a:ext cx="0" cy="5572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708" name="Text Box 119"/>
          <p:cNvSpPr txBox="1">
            <a:spLocks noChangeArrowheads="1"/>
          </p:cNvSpPr>
          <p:nvPr/>
        </p:nvSpPr>
        <p:spPr bwMode="auto">
          <a:xfrm>
            <a:off x="2055931" y="2236788"/>
            <a:ext cx="1533525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>
                <a:solidFill>
                  <a:schemeClr val="hlink"/>
                </a:solidFill>
                <a:latin typeface="+mj-lt"/>
              </a:rPr>
              <a:t>Operation 10</a:t>
            </a:r>
          </a:p>
        </p:txBody>
      </p:sp>
      <p:sp>
        <p:nvSpPr>
          <p:cNvPr id="71709" name="Text Box 120"/>
          <p:cNvSpPr txBox="1">
            <a:spLocks noChangeArrowheads="1"/>
          </p:cNvSpPr>
          <p:nvPr/>
        </p:nvSpPr>
        <p:spPr bwMode="auto">
          <a:xfrm>
            <a:off x="5653206" y="2236788"/>
            <a:ext cx="1533525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>
                <a:solidFill>
                  <a:schemeClr val="hlink"/>
                </a:solidFill>
                <a:latin typeface="+mj-lt"/>
              </a:rPr>
              <a:t>Operation 20</a:t>
            </a:r>
          </a:p>
        </p:txBody>
      </p:sp>
      <p:sp>
        <p:nvSpPr>
          <p:cNvPr id="71710" name="Line 121"/>
          <p:cNvSpPr>
            <a:spLocks noChangeShapeType="1"/>
          </p:cNvSpPr>
          <p:nvPr/>
        </p:nvSpPr>
        <p:spPr bwMode="auto">
          <a:xfrm flipH="1">
            <a:off x="5464293" y="2451100"/>
            <a:ext cx="2428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711" name="Line 122"/>
          <p:cNvSpPr>
            <a:spLocks noChangeShapeType="1"/>
          </p:cNvSpPr>
          <p:nvPr/>
        </p:nvSpPr>
        <p:spPr bwMode="auto">
          <a:xfrm flipH="1">
            <a:off x="830381" y="2451100"/>
            <a:ext cx="12477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712" name="Line 123"/>
          <p:cNvSpPr>
            <a:spLocks noChangeShapeType="1"/>
          </p:cNvSpPr>
          <p:nvPr/>
        </p:nvSpPr>
        <p:spPr bwMode="auto">
          <a:xfrm>
            <a:off x="3532306" y="2459038"/>
            <a:ext cx="18303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713" name="Text Box 125"/>
          <p:cNvSpPr txBox="1">
            <a:spLocks noChangeArrowheads="1"/>
          </p:cNvSpPr>
          <p:nvPr/>
        </p:nvSpPr>
        <p:spPr bwMode="auto">
          <a:xfrm>
            <a:off x="338256" y="4348163"/>
            <a:ext cx="854075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>
                <a:latin typeface="+mj-lt"/>
              </a:rPr>
              <a:t>Start</a:t>
            </a:r>
          </a:p>
        </p:txBody>
      </p:sp>
      <p:sp>
        <p:nvSpPr>
          <p:cNvPr id="71714" name="Text Box 126"/>
          <p:cNvSpPr txBox="1">
            <a:spLocks noChangeArrowheads="1"/>
          </p:cNvSpPr>
          <p:nvPr/>
        </p:nvSpPr>
        <p:spPr bwMode="auto">
          <a:xfrm>
            <a:off x="2633781" y="4348163"/>
            <a:ext cx="854075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>
                <a:latin typeface="+mj-lt"/>
              </a:rPr>
              <a:t>Hold</a:t>
            </a:r>
          </a:p>
        </p:txBody>
      </p:sp>
      <p:sp>
        <p:nvSpPr>
          <p:cNvPr id="71715" name="Text Box 127"/>
          <p:cNvSpPr txBox="1">
            <a:spLocks noChangeArrowheads="1"/>
          </p:cNvSpPr>
          <p:nvPr/>
        </p:nvSpPr>
        <p:spPr bwMode="auto">
          <a:xfrm>
            <a:off x="4561006" y="4348163"/>
            <a:ext cx="1433512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>
                <a:latin typeface="+mj-lt"/>
              </a:rPr>
              <a:t>Complete</a:t>
            </a:r>
          </a:p>
        </p:txBody>
      </p:sp>
      <p:sp>
        <p:nvSpPr>
          <p:cNvPr id="71716" name="Text Box 128"/>
          <p:cNvSpPr txBox="1">
            <a:spLocks noChangeArrowheads="1"/>
          </p:cNvSpPr>
          <p:nvPr/>
        </p:nvSpPr>
        <p:spPr bwMode="auto">
          <a:xfrm>
            <a:off x="6329481" y="4348163"/>
            <a:ext cx="854075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>
                <a:latin typeface="+mj-lt"/>
              </a:rPr>
              <a:t>Hold</a:t>
            </a:r>
          </a:p>
        </p:txBody>
      </p:sp>
      <p:sp>
        <p:nvSpPr>
          <p:cNvPr id="71717" name="Line 129"/>
          <p:cNvSpPr>
            <a:spLocks noChangeShapeType="1"/>
          </p:cNvSpPr>
          <p:nvPr/>
        </p:nvSpPr>
        <p:spPr bwMode="auto">
          <a:xfrm>
            <a:off x="7139106" y="2454275"/>
            <a:ext cx="2444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Receiving Work Orders</a:t>
            </a:r>
            <a:endParaRPr lang="en-US" dirty="0"/>
          </a:p>
        </p:txBody>
      </p:sp>
      <p:sp>
        <p:nvSpPr>
          <p:cNvPr id="7270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QS-PR-650</a:t>
            </a:r>
          </a:p>
        </p:txBody>
      </p:sp>
      <p:pic>
        <p:nvPicPr>
          <p:cNvPr id="72708" name="Picture 1035" descr="j009055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17850" y="1195702"/>
            <a:ext cx="2887663" cy="194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9" name="Text Box 1036"/>
          <p:cNvSpPr txBox="1">
            <a:spLocks noChangeArrowheads="1"/>
          </p:cNvSpPr>
          <p:nvPr/>
        </p:nvSpPr>
        <p:spPr bwMode="auto">
          <a:xfrm>
            <a:off x="1609725" y="4264516"/>
            <a:ext cx="5922963" cy="1311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227013" eaLnBrk="0" hangingPunct="0">
              <a:spcBef>
                <a:spcPct val="50000"/>
              </a:spcBef>
              <a:buClr>
                <a:schemeClr val="accent6"/>
              </a:buClr>
              <a:buSzPct val="125000"/>
              <a:buFont typeface="Arial" pitchFamily="34" charset="0"/>
              <a:buChar char="•"/>
              <a:tabLst>
                <a:tab pos="227013" algn="l"/>
              </a:tabLst>
            </a:pPr>
            <a:r>
              <a:rPr lang="en-US" sz="2000" dirty="0">
                <a:solidFill>
                  <a:srgbClr val="003366"/>
                </a:solidFill>
                <a:latin typeface="+mj-lt"/>
              </a:rPr>
              <a:t> </a:t>
            </a:r>
            <a:r>
              <a:rPr lang="en-US" sz="2000" dirty="0">
                <a:latin typeface="+mj-lt"/>
              </a:rPr>
              <a:t>Inventory increases by amount of receipt</a:t>
            </a:r>
          </a:p>
          <a:p>
            <a:pPr defTabSz="227013" eaLnBrk="0" hangingPunct="0">
              <a:spcBef>
                <a:spcPct val="50000"/>
              </a:spcBef>
              <a:buClr>
                <a:schemeClr val="accent6"/>
              </a:buClr>
              <a:buSzPct val="125000"/>
              <a:buFont typeface="Arial" pitchFamily="34" charset="0"/>
              <a:buChar char="•"/>
              <a:tabLst>
                <a:tab pos="227013" algn="l"/>
              </a:tabLst>
            </a:pPr>
            <a:r>
              <a:rPr lang="en-US" sz="2000" dirty="0">
                <a:latin typeface="+mj-lt"/>
              </a:rPr>
              <a:t> Open order quantity decreases</a:t>
            </a:r>
          </a:p>
          <a:p>
            <a:pPr defTabSz="227013" eaLnBrk="0" hangingPunct="0">
              <a:spcBef>
                <a:spcPct val="50000"/>
              </a:spcBef>
              <a:buClr>
                <a:schemeClr val="accent6"/>
              </a:buClr>
              <a:buSzPct val="125000"/>
              <a:buFont typeface="Arial" pitchFamily="34" charset="0"/>
              <a:buChar char="•"/>
              <a:tabLst>
                <a:tab pos="227013" algn="l"/>
              </a:tabLst>
            </a:pPr>
            <a:r>
              <a:rPr lang="en-US" sz="2000" dirty="0">
                <a:latin typeface="+mj-lt"/>
              </a:rPr>
              <a:t> Reject quantity written off to Scrap</a:t>
            </a:r>
          </a:p>
        </p:txBody>
      </p:sp>
      <p:sp>
        <p:nvSpPr>
          <p:cNvPr id="72710" name="Text Box 1037"/>
          <p:cNvSpPr txBox="1">
            <a:spLocks noChangeArrowheads="1"/>
          </p:cNvSpPr>
          <p:nvPr/>
        </p:nvSpPr>
        <p:spPr bwMode="auto">
          <a:xfrm>
            <a:off x="2078038" y="3537441"/>
            <a:ext cx="4973637" cy="46196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227013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en-US" sz="2400" dirty="0">
                <a:latin typeface="+mj-lt"/>
              </a:rPr>
              <a:t>When a work order is received: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itle 9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Close Work Order</a:t>
            </a:r>
            <a:endParaRPr lang="en-US" dirty="0"/>
          </a:p>
        </p:txBody>
      </p:sp>
      <p:sp>
        <p:nvSpPr>
          <p:cNvPr id="7373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QS-PR-660</a:t>
            </a:r>
          </a:p>
        </p:txBody>
      </p:sp>
      <p:grpSp>
        <p:nvGrpSpPr>
          <p:cNvPr id="95" name="Group 94"/>
          <p:cNvGrpSpPr/>
          <p:nvPr/>
        </p:nvGrpSpPr>
        <p:grpSpPr>
          <a:xfrm>
            <a:off x="1198563" y="748556"/>
            <a:ext cx="6729412" cy="5426075"/>
            <a:chOff x="1198563" y="1135063"/>
            <a:chExt cx="6729412" cy="5426075"/>
          </a:xfrm>
        </p:grpSpPr>
        <p:sp>
          <p:nvSpPr>
            <p:cNvPr id="73731" name="Freeform 3"/>
            <p:cNvSpPr>
              <a:spLocks/>
            </p:cNvSpPr>
            <p:nvPr/>
          </p:nvSpPr>
          <p:spPr bwMode="auto">
            <a:xfrm>
              <a:off x="2794000" y="3263900"/>
              <a:ext cx="2833688" cy="2673350"/>
            </a:xfrm>
            <a:custGeom>
              <a:avLst/>
              <a:gdLst>
                <a:gd name="T0" fmla="*/ 2147483647 w 1785"/>
                <a:gd name="T1" fmla="*/ 0 h 1684"/>
                <a:gd name="T2" fmla="*/ 0 w 1785"/>
                <a:gd name="T3" fmla="*/ 2147483647 h 1684"/>
                <a:gd name="T4" fmla="*/ 2147483647 w 1785"/>
                <a:gd name="T5" fmla="*/ 2147483647 h 1684"/>
                <a:gd name="T6" fmla="*/ 2147483647 w 1785"/>
                <a:gd name="T7" fmla="*/ 2147483647 h 1684"/>
                <a:gd name="T8" fmla="*/ 2147483647 w 1785"/>
                <a:gd name="T9" fmla="*/ 2147483647 h 1684"/>
                <a:gd name="T10" fmla="*/ 2147483647 w 1785"/>
                <a:gd name="T11" fmla="*/ 0 h 1684"/>
                <a:gd name="T12" fmla="*/ 2147483647 w 1785"/>
                <a:gd name="T13" fmla="*/ 0 h 16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85"/>
                <a:gd name="T22" fmla="*/ 0 h 1684"/>
                <a:gd name="T23" fmla="*/ 1785 w 1785"/>
                <a:gd name="T24" fmla="*/ 1684 h 168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85" h="1684">
                  <a:moveTo>
                    <a:pt x="662" y="0"/>
                  </a:moveTo>
                  <a:lnTo>
                    <a:pt x="0" y="825"/>
                  </a:lnTo>
                  <a:lnTo>
                    <a:pt x="289" y="1478"/>
                  </a:lnTo>
                  <a:lnTo>
                    <a:pt x="1446" y="1684"/>
                  </a:lnTo>
                  <a:lnTo>
                    <a:pt x="1785" y="1050"/>
                  </a:lnTo>
                  <a:lnTo>
                    <a:pt x="662" y="0"/>
                  </a:lnTo>
                  <a:close/>
                </a:path>
              </a:pathLst>
            </a:custGeom>
            <a:solidFill>
              <a:srgbClr val="FFFF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23972" name="AutoShape 4"/>
            <p:cNvSpPr>
              <a:spLocks noChangeArrowheads="1"/>
            </p:cNvSpPr>
            <p:nvPr/>
          </p:nvSpPr>
          <p:spPr bwMode="auto">
            <a:xfrm>
              <a:off x="5391150" y="3340100"/>
              <a:ext cx="2185988" cy="1985963"/>
            </a:xfrm>
            <a:prstGeom prst="leftArrow">
              <a:avLst>
                <a:gd name="adj1" fmla="val 50000"/>
                <a:gd name="adj2" fmla="val 27518"/>
              </a:avLst>
            </a:prstGeom>
            <a:solidFill>
              <a:srgbClr val="E6E7D7"/>
            </a:solidFill>
            <a:ln w="381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anchor="ctr"/>
            <a:lstStyle/>
            <a:p>
              <a:pPr algn="ctr" eaLnBrk="0" hangingPunct="0">
                <a:spcBef>
                  <a:spcPct val="50000"/>
                </a:spcBef>
                <a:defRPr/>
              </a:pPr>
              <a:r>
                <a:rPr lang="en-US" sz="1800">
                  <a:latin typeface="+mj-lt"/>
                </a:rPr>
                <a:t>Issues and Receipts</a:t>
              </a:r>
            </a:p>
          </p:txBody>
        </p:sp>
        <p:sp>
          <p:nvSpPr>
            <p:cNvPr id="723973" name="Rectangle 5"/>
            <p:cNvSpPr>
              <a:spLocks noChangeArrowheads="1"/>
            </p:cNvSpPr>
            <p:nvPr/>
          </p:nvSpPr>
          <p:spPr bwMode="auto">
            <a:xfrm>
              <a:off x="1527175" y="1609725"/>
              <a:ext cx="6083300" cy="1204913"/>
            </a:xfrm>
            <a:prstGeom prst="rect">
              <a:avLst/>
            </a:prstGeom>
            <a:solidFill>
              <a:schemeClr val="bg1"/>
            </a:solidFill>
            <a:ln w="381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3734" name="Rectangle 6"/>
            <p:cNvSpPr>
              <a:spLocks noChangeArrowheads="1"/>
            </p:cNvSpPr>
            <p:nvPr/>
          </p:nvSpPr>
          <p:spPr bwMode="auto">
            <a:xfrm>
              <a:off x="6086475" y="2333625"/>
              <a:ext cx="1524000" cy="488950"/>
            </a:xfrm>
            <a:prstGeom prst="rect">
              <a:avLst/>
            </a:prstGeom>
            <a:solidFill>
              <a:srgbClr val="D9E5E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>
                  <a:solidFill>
                    <a:srgbClr val="507269"/>
                  </a:solidFill>
                  <a:latin typeface="+mj-lt"/>
                </a:rPr>
                <a:t>8/03/XX</a:t>
              </a:r>
            </a:p>
          </p:txBody>
        </p:sp>
        <p:sp>
          <p:nvSpPr>
            <p:cNvPr id="73735" name="Rectangle 7"/>
            <p:cNvSpPr>
              <a:spLocks noChangeArrowheads="1"/>
            </p:cNvSpPr>
            <p:nvPr/>
          </p:nvSpPr>
          <p:spPr bwMode="auto">
            <a:xfrm>
              <a:off x="4562475" y="2324100"/>
              <a:ext cx="1524000" cy="488950"/>
            </a:xfrm>
            <a:prstGeom prst="rect">
              <a:avLst/>
            </a:prstGeom>
            <a:solidFill>
              <a:srgbClr val="D9E5E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>
                  <a:solidFill>
                    <a:srgbClr val="507269"/>
                  </a:solidFill>
                  <a:latin typeface="+mj-lt"/>
                </a:rPr>
                <a:t>100</a:t>
              </a:r>
            </a:p>
          </p:txBody>
        </p:sp>
        <p:sp>
          <p:nvSpPr>
            <p:cNvPr id="73736" name="Rectangle 8"/>
            <p:cNvSpPr>
              <a:spLocks noChangeArrowheads="1"/>
            </p:cNvSpPr>
            <p:nvPr/>
          </p:nvSpPr>
          <p:spPr bwMode="auto">
            <a:xfrm>
              <a:off x="3038475" y="2324100"/>
              <a:ext cx="1524000" cy="488950"/>
            </a:xfrm>
            <a:prstGeom prst="rect">
              <a:avLst/>
            </a:prstGeom>
            <a:solidFill>
              <a:srgbClr val="D9E5E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1600">
                <a:solidFill>
                  <a:srgbClr val="507269"/>
                </a:solidFill>
                <a:latin typeface="+mj-lt"/>
              </a:endParaRPr>
            </a:p>
          </p:txBody>
        </p:sp>
        <p:sp>
          <p:nvSpPr>
            <p:cNvPr id="73737" name="Rectangle 9"/>
            <p:cNvSpPr>
              <a:spLocks noChangeArrowheads="1"/>
            </p:cNvSpPr>
            <p:nvPr/>
          </p:nvSpPr>
          <p:spPr bwMode="auto">
            <a:xfrm>
              <a:off x="1514475" y="2324100"/>
              <a:ext cx="1524000" cy="488950"/>
            </a:xfrm>
            <a:prstGeom prst="rect">
              <a:avLst/>
            </a:prstGeom>
            <a:solidFill>
              <a:srgbClr val="D9E5E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>
                  <a:solidFill>
                    <a:srgbClr val="507269"/>
                  </a:solidFill>
                  <a:latin typeface="+mj-lt"/>
                </a:rPr>
                <a:t>01010</a:t>
              </a:r>
            </a:p>
          </p:txBody>
        </p:sp>
        <p:sp>
          <p:nvSpPr>
            <p:cNvPr id="73738" name="Rectangle 10"/>
            <p:cNvSpPr>
              <a:spLocks noChangeArrowheads="1"/>
            </p:cNvSpPr>
            <p:nvPr/>
          </p:nvSpPr>
          <p:spPr bwMode="auto">
            <a:xfrm>
              <a:off x="6086475" y="1958975"/>
              <a:ext cx="1524000" cy="365125"/>
            </a:xfrm>
            <a:prstGeom prst="rect">
              <a:avLst/>
            </a:prstGeom>
            <a:solidFill>
              <a:srgbClr val="F2E8CC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>
                  <a:solidFill>
                    <a:srgbClr val="507269"/>
                  </a:solidFill>
                  <a:latin typeface="+mj-lt"/>
                </a:rPr>
                <a:t>Date</a:t>
              </a:r>
            </a:p>
          </p:txBody>
        </p:sp>
        <p:sp>
          <p:nvSpPr>
            <p:cNvPr id="73739" name="Rectangle 11"/>
            <p:cNvSpPr>
              <a:spLocks noChangeArrowheads="1"/>
            </p:cNvSpPr>
            <p:nvPr/>
          </p:nvSpPr>
          <p:spPr bwMode="auto">
            <a:xfrm>
              <a:off x="4562475" y="1958975"/>
              <a:ext cx="1524000" cy="365125"/>
            </a:xfrm>
            <a:prstGeom prst="rect">
              <a:avLst/>
            </a:prstGeom>
            <a:solidFill>
              <a:srgbClr val="F2E8CC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>
                  <a:solidFill>
                    <a:srgbClr val="507269"/>
                  </a:solidFill>
                  <a:latin typeface="+mj-lt"/>
                </a:rPr>
                <a:t>Qty</a:t>
              </a:r>
            </a:p>
          </p:txBody>
        </p:sp>
        <p:sp>
          <p:nvSpPr>
            <p:cNvPr id="73740" name="Rectangle 12"/>
            <p:cNvSpPr>
              <a:spLocks noChangeArrowheads="1"/>
            </p:cNvSpPr>
            <p:nvPr/>
          </p:nvSpPr>
          <p:spPr bwMode="auto">
            <a:xfrm>
              <a:off x="3038475" y="1958975"/>
              <a:ext cx="1524000" cy="365125"/>
            </a:xfrm>
            <a:prstGeom prst="rect">
              <a:avLst/>
            </a:prstGeom>
            <a:solidFill>
              <a:srgbClr val="F2E8CC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>
                  <a:solidFill>
                    <a:srgbClr val="507269"/>
                  </a:solidFill>
                  <a:latin typeface="+mj-lt"/>
                </a:rPr>
                <a:t>Description</a:t>
              </a:r>
            </a:p>
          </p:txBody>
        </p:sp>
        <p:sp>
          <p:nvSpPr>
            <p:cNvPr id="73741" name="Rectangle 13"/>
            <p:cNvSpPr>
              <a:spLocks noChangeArrowheads="1"/>
            </p:cNvSpPr>
            <p:nvPr/>
          </p:nvSpPr>
          <p:spPr bwMode="auto">
            <a:xfrm>
              <a:off x="1514475" y="1958975"/>
              <a:ext cx="1524000" cy="365125"/>
            </a:xfrm>
            <a:prstGeom prst="rect">
              <a:avLst/>
            </a:prstGeom>
            <a:solidFill>
              <a:srgbClr val="F2E8CC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>
                  <a:solidFill>
                    <a:srgbClr val="507269"/>
                  </a:solidFill>
                  <a:latin typeface="+mj-lt"/>
                </a:rPr>
                <a:t>Item</a:t>
              </a:r>
            </a:p>
          </p:txBody>
        </p:sp>
        <p:sp>
          <p:nvSpPr>
            <p:cNvPr id="73742" name="Rectangle 14"/>
            <p:cNvSpPr>
              <a:spLocks noChangeArrowheads="1"/>
            </p:cNvSpPr>
            <p:nvPr/>
          </p:nvSpPr>
          <p:spPr bwMode="auto">
            <a:xfrm>
              <a:off x="1514475" y="1593850"/>
              <a:ext cx="6096000" cy="365125"/>
            </a:xfrm>
            <a:prstGeom prst="rect">
              <a:avLst/>
            </a:prstGeom>
            <a:solidFill>
              <a:srgbClr val="6B978B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>
                  <a:solidFill>
                    <a:schemeClr val="bg1"/>
                  </a:solidFill>
                  <a:latin typeface="+mj-lt"/>
                </a:rPr>
                <a:t>Work Order 123456</a:t>
              </a:r>
            </a:p>
          </p:txBody>
        </p:sp>
        <p:sp>
          <p:nvSpPr>
            <p:cNvPr id="73743" name="Line 15"/>
            <p:cNvSpPr>
              <a:spLocks noChangeShapeType="1"/>
            </p:cNvSpPr>
            <p:nvPr/>
          </p:nvSpPr>
          <p:spPr bwMode="auto">
            <a:xfrm>
              <a:off x="1514475" y="1593850"/>
              <a:ext cx="6096000" cy="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44" name="Line 16"/>
            <p:cNvSpPr>
              <a:spLocks noChangeShapeType="1"/>
            </p:cNvSpPr>
            <p:nvPr/>
          </p:nvSpPr>
          <p:spPr bwMode="auto">
            <a:xfrm>
              <a:off x="1514475" y="2813050"/>
              <a:ext cx="1524000" cy="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45" name="Line 17"/>
            <p:cNvSpPr>
              <a:spLocks noChangeShapeType="1"/>
            </p:cNvSpPr>
            <p:nvPr/>
          </p:nvSpPr>
          <p:spPr bwMode="auto">
            <a:xfrm>
              <a:off x="1514475" y="1593850"/>
              <a:ext cx="0" cy="365125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46" name="Line 18"/>
            <p:cNvSpPr>
              <a:spLocks noChangeShapeType="1"/>
            </p:cNvSpPr>
            <p:nvPr/>
          </p:nvSpPr>
          <p:spPr bwMode="auto">
            <a:xfrm>
              <a:off x="7610475" y="1593850"/>
              <a:ext cx="0" cy="365125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47" name="Line 19"/>
            <p:cNvSpPr>
              <a:spLocks noChangeShapeType="1"/>
            </p:cNvSpPr>
            <p:nvPr/>
          </p:nvSpPr>
          <p:spPr bwMode="auto">
            <a:xfrm>
              <a:off x="1514475" y="1958975"/>
              <a:ext cx="0" cy="365125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48" name="Line 20"/>
            <p:cNvSpPr>
              <a:spLocks noChangeShapeType="1"/>
            </p:cNvSpPr>
            <p:nvPr/>
          </p:nvSpPr>
          <p:spPr bwMode="auto">
            <a:xfrm>
              <a:off x="7610475" y="1958975"/>
              <a:ext cx="0" cy="365125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49" name="Line 21"/>
            <p:cNvSpPr>
              <a:spLocks noChangeShapeType="1"/>
            </p:cNvSpPr>
            <p:nvPr/>
          </p:nvSpPr>
          <p:spPr bwMode="auto">
            <a:xfrm>
              <a:off x="1514475" y="2324100"/>
              <a:ext cx="0" cy="48895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50" name="Line 22"/>
            <p:cNvSpPr>
              <a:spLocks noChangeShapeType="1"/>
            </p:cNvSpPr>
            <p:nvPr/>
          </p:nvSpPr>
          <p:spPr bwMode="auto">
            <a:xfrm>
              <a:off x="7610475" y="2324100"/>
              <a:ext cx="0" cy="48895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51" name="Line 23"/>
            <p:cNvSpPr>
              <a:spLocks noChangeShapeType="1"/>
            </p:cNvSpPr>
            <p:nvPr/>
          </p:nvSpPr>
          <p:spPr bwMode="auto">
            <a:xfrm>
              <a:off x="3038475" y="2813050"/>
              <a:ext cx="1524000" cy="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52" name="Line 24"/>
            <p:cNvSpPr>
              <a:spLocks noChangeShapeType="1"/>
            </p:cNvSpPr>
            <p:nvPr/>
          </p:nvSpPr>
          <p:spPr bwMode="auto">
            <a:xfrm>
              <a:off x="4562475" y="2813050"/>
              <a:ext cx="1524000" cy="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53" name="Line 25"/>
            <p:cNvSpPr>
              <a:spLocks noChangeShapeType="1"/>
            </p:cNvSpPr>
            <p:nvPr/>
          </p:nvSpPr>
          <p:spPr bwMode="auto">
            <a:xfrm>
              <a:off x="6086475" y="2813050"/>
              <a:ext cx="1524000" cy="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54" name="Freeform 26"/>
            <p:cNvSpPr>
              <a:spLocks/>
            </p:cNvSpPr>
            <p:nvPr/>
          </p:nvSpPr>
          <p:spPr bwMode="auto">
            <a:xfrm>
              <a:off x="3630613" y="1236663"/>
              <a:ext cx="2246312" cy="984250"/>
            </a:xfrm>
            <a:custGeom>
              <a:avLst/>
              <a:gdLst>
                <a:gd name="T0" fmla="*/ 0 w 2829"/>
                <a:gd name="T1" fmla="*/ 2147483647 h 1241"/>
                <a:gd name="T2" fmla="*/ 2147483647 w 2829"/>
                <a:gd name="T3" fmla="*/ 0 h 1241"/>
                <a:gd name="T4" fmla="*/ 2147483647 w 2829"/>
                <a:gd name="T5" fmla="*/ 2147483647 h 1241"/>
                <a:gd name="T6" fmla="*/ 2147483647 w 2829"/>
                <a:gd name="T7" fmla="*/ 2147483647 h 1241"/>
                <a:gd name="T8" fmla="*/ 2147483647 w 2829"/>
                <a:gd name="T9" fmla="*/ 2147483647 h 1241"/>
                <a:gd name="T10" fmla="*/ 2147483647 w 2829"/>
                <a:gd name="T11" fmla="*/ 2147483647 h 1241"/>
                <a:gd name="T12" fmla="*/ 0 w 2829"/>
                <a:gd name="T13" fmla="*/ 2147483647 h 12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29"/>
                <a:gd name="T22" fmla="*/ 0 h 1241"/>
                <a:gd name="T23" fmla="*/ 2829 w 2829"/>
                <a:gd name="T24" fmla="*/ 1241 h 12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29" h="1241">
                  <a:moveTo>
                    <a:pt x="0" y="1241"/>
                  </a:moveTo>
                  <a:lnTo>
                    <a:pt x="1165" y="0"/>
                  </a:lnTo>
                  <a:lnTo>
                    <a:pt x="2829" y="859"/>
                  </a:lnTo>
                  <a:lnTo>
                    <a:pt x="2770" y="871"/>
                  </a:lnTo>
                  <a:lnTo>
                    <a:pt x="1172" y="46"/>
                  </a:lnTo>
                  <a:lnTo>
                    <a:pt x="58" y="1229"/>
                  </a:lnTo>
                  <a:lnTo>
                    <a:pt x="0" y="1241"/>
                  </a:lnTo>
                  <a:close/>
                </a:path>
              </a:pathLst>
            </a:custGeom>
            <a:solidFill>
              <a:srgbClr val="8C8C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55" name="Freeform 27"/>
            <p:cNvSpPr>
              <a:spLocks/>
            </p:cNvSpPr>
            <p:nvPr/>
          </p:nvSpPr>
          <p:spPr bwMode="auto">
            <a:xfrm>
              <a:off x="3548063" y="1893888"/>
              <a:ext cx="2579687" cy="1663700"/>
            </a:xfrm>
            <a:custGeom>
              <a:avLst/>
              <a:gdLst>
                <a:gd name="T0" fmla="*/ 2147483647 w 3249"/>
                <a:gd name="T1" fmla="*/ 2147483647 h 2097"/>
                <a:gd name="T2" fmla="*/ 2147483647 w 3249"/>
                <a:gd name="T3" fmla="*/ 0 h 2097"/>
                <a:gd name="T4" fmla="*/ 0 w 3249"/>
                <a:gd name="T5" fmla="*/ 2147483647 h 2097"/>
                <a:gd name="T6" fmla="*/ 2147483647 w 3249"/>
                <a:gd name="T7" fmla="*/ 2147483647 h 2097"/>
                <a:gd name="T8" fmla="*/ 2147483647 w 3249"/>
                <a:gd name="T9" fmla="*/ 2147483647 h 20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49"/>
                <a:gd name="T16" fmla="*/ 0 h 2097"/>
                <a:gd name="T17" fmla="*/ 3249 w 3249"/>
                <a:gd name="T18" fmla="*/ 2097 h 20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49" h="2097">
                  <a:moveTo>
                    <a:pt x="3249" y="1692"/>
                  </a:moveTo>
                  <a:lnTo>
                    <a:pt x="3023" y="0"/>
                  </a:lnTo>
                  <a:lnTo>
                    <a:pt x="0" y="406"/>
                  </a:lnTo>
                  <a:lnTo>
                    <a:pt x="226" y="2097"/>
                  </a:lnTo>
                  <a:lnTo>
                    <a:pt x="3249" y="1692"/>
                  </a:lnTo>
                  <a:close/>
                </a:path>
              </a:pathLst>
            </a:custGeom>
            <a:solidFill>
              <a:srgbClr val="8C8C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56" name="Freeform 28"/>
            <p:cNvSpPr>
              <a:spLocks/>
            </p:cNvSpPr>
            <p:nvPr/>
          </p:nvSpPr>
          <p:spPr bwMode="auto">
            <a:xfrm>
              <a:off x="4464050" y="1200150"/>
              <a:ext cx="212725" cy="212725"/>
            </a:xfrm>
            <a:custGeom>
              <a:avLst/>
              <a:gdLst>
                <a:gd name="T0" fmla="*/ 2147483647 w 267"/>
                <a:gd name="T1" fmla="*/ 2147483647 h 270"/>
                <a:gd name="T2" fmla="*/ 2147483647 w 267"/>
                <a:gd name="T3" fmla="*/ 2147483647 h 270"/>
                <a:gd name="T4" fmla="*/ 2147483647 w 267"/>
                <a:gd name="T5" fmla="*/ 2147483647 h 270"/>
                <a:gd name="T6" fmla="*/ 2147483647 w 267"/>
                <a:gd name="T7" fmla="*/ 2147483647 h 270"/>
                <a:gd name="T8" fmla="*/ 2147483647 w 267"/>
                <a:gd name="T9" fmla="*/ 2147483647 h 270"/>
                <a:gd name="T10" fmla="*/ 2147483647 w 267"/>
                <a:gd name="T11" fmla="*/ 2147483647 h 270"/>
                <a:gd name="T12" fmla="*/ 2147483647 w 267"/>
                <a:gd name="T13" fmla="*/ 2147483647 h 270"/>
                <a:gd name="T14" fmla="*/ 2147483647 w 267"/>
                <a:gd name="T15" fmla="*/ 2147483647 h 270"/>
                <a:gd name="T16" fmla="*/ 2147483647 w 267"/>
                <a:gd name="T17" fmla="*/ 2147483647 h 270"/>
                <a:gd name="T18" fmla="*/ 2147483647 w 267"/>
                <a:gd name="T19" fmla="*/ 2147483647 h 270"/>
                <a:gd name="T20" fmla="*/ 2147483647 w 267"/>
                <a:gd name="T21" fmla="*/ 2147483647 h 270"/>
                <a:gd name="T22" fmla="*/ 2147483647 w 267"/>
                <a:gd name="T23" fmla="*/ 2147483647 h 270"/>
                <a:gd name="T24" fmla="*/ 2147483647 w 267"/>
                <a:gd name="T25" fmla="*/ 2147483647 h 270"/>
                <a:gd name="T26" fmla="*/ 2147483647 w 267"/>
                <a:gd name="T27" fmla="*/ 2147483647 h 270"/>
                <a:gd name="T28" fmla="*/ 2147483647 w 267"/>
                <a:gd name="T29" fmla="*/ 2147483647 h 270"/>
                <a:gd name="T30" fmla="*/ 2147483647 w 267"/>
                <a:gd name="T31" fmla="*/ 2147483647 h 270"/>
                <a:gd name="T32" fmla="*/ 2147483647 w 267"/>
                <a:gd name="T33" fmla="*/ 0 h 270"/>
                <a:gd name="T34" fmla="*/ 2147483647 w 267"/>
                <a:gd name="T35" fmla="*/ 2147483647 h 270"/>
                <a:gd name="T36" fmla="*/ 2147483647 w 267"/>
                <a:gd name="T37" fmla="*/ 2147483647 h 270"/>
                <a:gd name="T38" fmla="*/ 2147483647 w 267"/>
                <a:gd name="T39" fmla="*/ 2147483647 h 270"/>
                <a:gd name="T40" fmla="*/ 2147483647 w 267"/>
                <a:gd name="T41" fmla="*/ 2147483647 h 270"/>
                <a:gd name="T42" fmla="*/ 2147483647 w 267"/>
                <a:gd name="T43" fmla="*/ 2147483647 h 270"/>
                <a:gd name="T44" fmla="*/ 2147483647 w 267"/>
                <a:gd name="T45" fmla="*/ 2147483647 h 270"/>
                <a:gd name="T46" fmla="*/ 2147483647 w 267"/>
                <a:gd name="T47" fmla="*/ 2147483647 h 270"/>
                <a:gd name="T48" fmla="*/ 0 w 267"/>
                <a:gd name="T49" fmla="*/ 2147483647 h 270"/>
                <a:gd name="T50" fmla="*/ 2147483647 w 267"/>
                <a:gd name="T51" fmla="*/ 2147483647 h 270"/>
                <a:gd name="T52" fmla="*/ 2147483647 w 267"/>
                <a:gd name="T53" fmla="*/ 2147483647 h 270"/>
                <a:gd name="T54" fmla="*/ 2147483647 w 267"/>
                <a:gd name="T55" fmla="*/ 2147483647 h 270"/>
                <a:gd name="T56" fmla="*/ 2147483647 w 267"/>
                <a:gd name="T57" fmla="*/ 2147483647 h 270"/>
                <a:gd name="T58" fmla="*/ 2147483647 w 267"/>
                <a:gd name="T59" fmla="*/ 2147483647 h 270"/>
                <a:gd name="T60" fmla="*/ 2147483647 w 267"/>
                <a:gd name="T61" fmla="*/ 2147483647 h 270"/>
                <a:gd name="T62" fmla="*/ 2147483647 w 267"/>
                <a:gd name="T63" fmla="*/ 2147483647 h 270"/>
                <a:gd name="T64" fmla="*/ 2147483647 w 267"/>
                <a:gd name="T65" fmla="*/ 2147483647 h 27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67"/>
                <a:gd name="T100" fmla="*/ 0 h 270"/>
                <a:gd name="T101" fmla="*/ 267 w 267"/>
                <a:gd name="T102" fmla="*/ 270 h 27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67" h="270">
                  <a:moveTo>
                    <a:pt x="134" y="270"/>
                  </a:moveTo>
                  <a:lnTo>
                    <a:pt x="161" y="266"/>
                  </a:lnTo>
                  <a:lnTo>
                    <a:pt x="186" y="260"/>
                  </a:lnTo>
                  <a:lnTo>
                    <a:pt x="209" y="246"/>
                  </a:lnTo>
                  <a:lnTo>
                    <a:pt x="229" y="230"/>
                  </a:lnTo>
                  <a:lnTo>
                    <a:pt x="244" y="210"/>
                  </a:lnTo>
                  <a:lnTo>
                    <a:pt x="257" y="188"/>
                  </a:lnTo>
                  <a:lnTo>
                    <a:pt x="264" y="162"/>
                  </a:lnTo>
                  <a:lnTo>
                    <a:pt x="267" y="135"/>
                  </a:lnTo>
                  <a:lnTo>
                    <a:pt x="264" y="108"/>
                  </a:lnTo>
                  <a:lnTo>
                    <a:pt x="257" y="82"/>
                  </a:lnTo>
                  <a:lnTo>
                    <a:pt x="244" y="60"/>
                  </a:lnTo>
                  <a:lnTo>
                    <a:pt x="229" y="40"/>
                  </a:lnTo>
                  <a:lnTo>
                    <a:pt x="209" y="24"/>
                  </a:lnTo>
                  <a:lnTo>
                    <a:pt x="186" y="10"/>
                  </a:lnTo>
                  <a:lnTo>
                    <a:pt x="161" y="4"/>
                  </a:lnTo>
                  <a:lnTo>
                    <a:pt x="134" y="0"/>
                  </a:lnTo>
                  <a:lnTo>
                    <a:pt x="108" y="4"/>
                  </a:lnTo>
                  <a:lnTo>
                    <a:pt x="81" y="10"/>
                  </a:lnTo>
                  <a:lnTo>
                    <a:pt x="59" y="24"/>
                  </a:lnTo>
                  <a:lnTo>
                    <a:pt x="39" y="40"/>
                  </a:lnTo>
                  <a:lnTo>
                    <a:pt x="23" y="60"/>
                  </a:lnTo>
                  <a:lnTo>
                    <a:pt x="9" y="82"/>
                  </a:lnTo>
                  <a:lnTo>
                    <a:pt x="3" y="108"/>
                  </a:lnTo>
                  <a:lnTo>
                    <a:pt x="0" y="135"/>
                  </a:lnTo>
                  <a:lnTo>
                    <a:pt x="3" y="162"/>
                  </a:lnTo>
                  <a:lnTo>
                    <a:pt x="9" y="188"/>
                  </a:lnTo>
                  <a:lnTo>
                    <a:pt x="23" y="210"/>
                  </a:lnTo>
                  <a:lnTo>
                    <a:pt x="39" y="230"/>
                  </a:lnTo>
                  <a:lnTo>
                    <a:pt x="59" y="246"/>
                  </a:lnTo>
                  <a:lnTo>
                    <a:pt x="81" y="260"/>
                  </a:lnTo>
                  <a:lnTo>
                    <a:pt x="108" y="266"/>
                  </a:lnTo>
                  <a:lnTo>
                    <a:pt x="134" y="270"/>
                  </a:lnTo>
                  <a:close/>
                </a:path>
              </a:pathLst>
            </a:custGeom>
            <a:solidFill>
              <a:srgbClr val="8C8C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57" name="Freeform 29"/>
            <p:cNvSpPr>
              <a:spLocks/>
            </p:cNvSpPr>
            <p:nvPr/>
          </p:nvSpPr>
          <p:spPr bwMode="auto">
            <a:xfrm>
              <a:off x="3659188" y="1169988"/>
              <a:ext cx="2246312" cy="987425"/>
            </a:xfrm>
            <a:custGeom>
              <a:avLst/>
              <a:gdLst>
                <a:gd name="T0" fmla="*/ 0 w 2830"/>
                <a:gd name="T1" fmla="*/ 2147483647 h 1243"/>
                <a:gd name="T2" fmla="*/ 2147483647 w 2830"/>
                <a:gd name="T3" fmla="*/ 0 h 1243"/>
                <a:gd name="T4" fmla="*/ 2147483647 w 2830"/>
                <a:gd name="T5" fmla="*/ 2147483647 h 1243"/>
                <a:gd name="T6" fmla="*/ 2147483647 w 2830"/>
                <a:gd name="T7" fmla="*/ 2147483647 h 1243"/>
                <a:gd name="T8" fmla="*/ 2147483647 w 2830"/>
                <a:gd name="T9" fmla="*/ 2147483647 h 1243"/>
                <a:gd name="T10" fmla="*/ 2147483647 w 2830"/>
                <a:gd name="T11" fmla="*/ 2147483647 h 1243"/>
                <a:gd name="T12" fmla="*/ 0 w 2830"/>
                <a:gd name="T13" fmla="*/ 2147483647 h 12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30"/>
                <a:gd name="T22" fmla="*/ 0 h 1243"/>
                <a:gd name="T23" fmla="*/ 2830 w 2830"/>
                <a:gd name="T24" fmla="*/ 1243 h 124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30" h="1243">
                  <a:moveTo>
                    <a:pt x="0" y="1243"/>
                  </a:moveTo>
                  <a:lnTo>
                    <a:pt x="1165" y="0"/>
                  </a:lnTo>
                  <a:lnTo>
                    <a:pt x="2830" y="859"/>
                  </a:lnTo>
                  <a:lnTo>
                    <a:pt x="2770" y="872"/>
                  </a:lnTo>
                  <a:lnTo>
                    <a:pt x="1171" y="48"/>
                  </a:lnTo>
                  <a:lnTo>
                    <a:pt x="58" y="1231"/>
                  </a:lnTo>
                  <a:lnTo>
                    <a:pt x="0" y="1243"/>
                  </a:lnTo>
                  <a:close/>
                </a:path>
              </a:pathLst>
            </a:custGeom>
            <a:solidFill>
              <a:srgbClr val="E2B57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58" name="Freeform 30"/>
            <p:cNvSpPr>
              <a:spLocks/>
            </p:cNvSpPr>
            <p:nvPr/>
          </p:nvSpPr>
          <p:spPr bwMode="auto">
            <a:xfrm>
              <a:off x="3575050" y="1828800"/>
              <a:ext cx="2581275" cy="1663700"/>
            </a:xfrm>
            <a:custGeom>
              <a:avLst/>
              <a:gdLst>
                <a:gd name="T0" fmla="*/ 2147483647 w 3251"/>
                <a:gd name="T1" fmla="*/ 2147483647 h 2097"/>
                <a:gd name="T2" fmla="*/ 2147483647 w 3251"/>
                <a:gd name="T3" fmla="*/ 0 h 2097"/>
                <a:gd name="T4" fmla="*/ 0 w 3251"/>
                <a:gd name="T5" fmla="*/ 2147483647 h 2097"/>
                <a:gd name="T6" fmla="*/ 2147483647 w 3251"/>
                <a:gd name="T7" fmla="*/ 2147483647 h 2097"/>
                <a:gd name="T8" fmla="*/ 2147483647 w 3251"/>
                <a:gd name="T9" fmla="*/ 2147483647 h 20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51"/>
                <a:gd name="T16" fmla="*/ 0 h 2097"/>
                <a:gd name="T17" fmla="*/ 3251 w 3251"/>
                <a:gd name="T18" fmla="*/ 2097 h 20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51" h="2097">
                  <a:moveTo>
                    <a:pt x="3251" y="1691"/>
                  </a:moveTo>
                  <a:lnTo>
                    <a:pt x="3023" y="0"/>
                  </a:lnTo>
                  <a:lnTo>
                    <a:pt x="0" y="405"/>
                  </a:lnTo>
                  <a:lnTo>
                    <a:pt x="228" y="2097"/>
                  </a:lnTo>
                  <a:lnTo>
                    <a:pt x="3251" y="1691"/>
                  </a:lnTo>
                  <a:close/>
                </a:path>
              </a:pathLst>
            </a:custGeom>
            <a:solidFill>
              <a:srgbClr val="327C8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59" name="Freeform 31"/>
            <p:cNvSpPr>
              <a:spLocks/>
            </p:cNvSpPr>
            <p:nvPr/>
          </p:nvSpPr>
          <p:spPr bwMode="auto">
            <a:xfrm>
              <a:off x="3621088" y="1865313"/>
              <a:ext cx="2486025" cy="1584325"/>
            </a:xfrm>
            <a:custGeom>
              <a:avLst/>
              <a:gdLst>
                <a:gd name="T0" fmla="*/ 2147483647 w 3134"/>
                <a:gd name="T1" fmla="*/ 2147483647 h 1996"/>
                <a:gd name="T2" fmla="*/ 2147483647 w 3134"/>
                <a:gd name="T3" fmla="*/ 0 h 1996"/>
                <a:gd name="T4" fmla="*/ 0 w 3134"/>
                <a:gd name="T5" fmla="*/ 2147483647 h 1996"/>
                <a:gd name="T6" fmla="*/ 2147483647 w 3134"/>
                <a:gd name="T7" fmla="*/ 2147483647 h 1996"/>
                <a:gd name="T8" fmla="*/ 2147483647 w 3134"/>
                <a:gd name="T9" fmla="*/ 2147483647 h 19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34"/>
                <a:gd name="T16" fmla="*/ 0 h 1996"/>
                <a:gd name="T17" fmla="*/ 3134 w 3134"/>
                <a:gd name="T18" fmla="*/ 1996 h 19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34" h="1996">
                  <a:moveTo>
                    <a:pt x="3134" y="1604"/>
                  </a:moveTo>
                  <a:lnTo>
                    <a:pt x="2917" y="0"/>
                  </a:lnTo>
                  <a:lnTo>
                    <a:pt x="0" y="393"/>
                  </a:lnTo>
                  <a:lnTo>
                    <a:pt x="215" y="1996"/>
                  </a:lnTo>
                  <a:lnTo>
                    <a:pt x="3134" y="1604"/>
                  </a:lnTo>
                  <a:close/>
                </a:path>
              </a:pathLst>
            </a:custGeom>
            <a:solidFill>
              <a:srgbClr val="EAD9A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60" name="Freeform 32"/>
            <p:cNvSpPr>
              <a:spLocks/>
            </p:cNvSpPr>
            <p:nvPr/>
          </p:nvSpPr>
          <p:spPr bwMode="auto">
            <a:xfrm>
              <a:off x="3732213" y="1973263"/>
              <a:ext cx="2266950" cy="1365250"/>
            </a:xfrm>
            <a:custGeom>
              <a:avLst/>
              <a:gdLst>
                <a:gd name="T0" fmla="*/ 2147483647 w 2857"/>
                <a:gd name="T1" fmla="*/ 2147483647 h 1719"/>
                <a:gd name="T2" fmla="*/ 2147483647 w 2857"/>
                <a:gd name="T3" fmla="*/ 0 h 1719"/>
                <a:gd name="T4" fmla="*/ 0 w 2857"/>
                <a:gd name="T5" fmla="*/ 2147483647 h 1719"/>
                <a:gd name="T6" fmla="*/ 2147483647 w 2857"/>
                <a:gd name="T7" fmla="*/ 2147483647 h 1719"/>
                <a:gd name="T8" fmla="*/ 2147483647 w 2857"/>
                <a:gd name="T9" fmla="*/ 2147483647 h 17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57"/>
                <a:gd name="T16" fmla="*/ 0 h 1719"/>
                <a:gd name="T17" fmla="*/ 2857 w 2857"/>
                <a:gd name="T18" fmla="*/ 1719 h 17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57" h="1719">
                  <a:moveTo>
                    <a:pt x="2857" y="1360"/>
                  </a:moveTo>
                  <a:lnTo>
                    <a:pt x="2674" y="0"/>
                  </a:lnTo>
                  <a:lnTo>
                    <a:pt x="0" y="359"/>
                  </a:lnTo>
                  <a:lnTo>
                    <a:pt x="181" y="1719"/>
                  </a:lnTo>
                  <a:lnTo>
                    <a:pt x="2857" y="1360"/>
                  </a:lnTo>
                  <a:close/>
                </a:path>
              </a:pathLst>
            </a:custGeom>
            <a:solidFill>
              <a:srgbClr val="F9F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61" name="Freeform 33"/>
            <p:cNvSpPr>
              <a:spLocks/>
            </p:cNvSpPr>
            <p:nvPr/>
          </p:nvSpPr>
          <p:spPr bwMode="auto">
            <a:xfrm>
              <a:off x="4491038" y="1135063"/>
              <a:ext cx="214312" cy="212725"/>
            </a:xfrm>
            <a:custGeom>
              <a:avLst/>
              <a:gdLst>
                <a:gd name="T0" fmla="*/ 2147483647 w 270"/>
                <a:gd name="T1" fmla="*/ 2147483647 h 267"/>
                <a:gd name="T2" fmla="*/ 2147483647 w 270"/>
                <a:gd name="T3" fmla="*/ 2147483647 h 267"/>
                <a:gd name="T4" fmla="*/ 2147483647 w 270"/>
                <a:gd name="T5" fmla="*/ 2147483647 h 267"/>
                <a:gd name="T6" fmla="*/ 2147483647 w 270"/>
                <a:gd name="T7" fmla="*/ 2147483647 h 267"/>
                <a:gd name="T8" fmla="*/ 2147483647 w 270"/>
                <a:gd name="T9" fmla="*/ 2147483647 h 267"/>
                <a:gd name="T10" fmla="*/ 2147483647 w 270"/>
                <a:gd name="T11" fmla="*/ 2147483647 h 267"/>
                <a:gd name="T12" fmla="*/ 2147483647 w 270"/>
                <a:gd name="T13" fmla="*/ 2147483647 h 267"/>
                <a:gd name="T14" fmla="*/ 2147483647 w 270"/>
                <a:gd name="T15" fmla="*/ 2147483647 h 267"/>
                <a:gd name="T16" fmla="*/ 2147483647 w 270"/>
                <a:gd name="T17" fmla="*/ 2147483647 h 267"/>
                <a:gd name="T18" fmla="*/ 2147483647 w 270"/>
                <a:gd name="T19" fmla="*/ 2147483647 h 267"/>
                <a:gd name="T20" fmla="*/ 2147483647 w 270"/>
                <a:gd name="T21" fmla="*/ 2147483647 h 267"/>
                <a:gd name="T22" fmla="*/ 2147483647 w 270"/>
                <a:gd name="T23" fmla="*/ 2147483647 h 267"/>
                <a:gd name="T24" fmla="*/ 2147483647 w 270"/>
                <a:gd name="T25" fmla="*/ 2147483647 h 267"/>
                <a:gd name="T26" fmla="*/ 2147483647 w 270"/>
                <a:gd name="T27" fmla="*/ 2147483647 h 267"/>
                <a:gd name="T28" fmla="*/ 2147483647 w 270"/>
                <a:gd name="T29" fmla="*/ 2147483647 h 267"/>
                <a:gd name="T30" fmla="*/ 2147483647 w 270"/>
                <a:gd name="T31" fmla="*/ 2147483647 h 267"/>
                <a:gd name="T32" fmla="*/ 2147483647 w 270"/>
                <a:gd name="T33" fmla="*/ 0 h 267"/>
                <a:gd name="T34" fmla="*/ 2147483647 w 270"/>
                <a:gd name="T35" fmla="*/ 2147483647 h 267"/>
                <a:gd name="T36" fmla="*/ 2147483647 w 270"/>
                <a:gd name="T37" fmla="*/ 2147483647 h 267"/>
                <a:gd name="T38" fmla="*/ 2147483647 w 270"/>
                <a:gd name="T39" fmla="*/ 2147483647 h 267"/>
                <a:gd name="T40" fmla="*/ 2147483647 w 270"/>
                <a:gd name="T41" fmla="*/ 2147483647 h 267"/>
                <a:gd name="T42" fmla="*/ 2147483647 w 270"/>
                <a:gd name="T43" fmla="*/ 2147483647 h 267"/>
                <a:gd name="T44" fmla="*/ 2147483647 w 270"/>
                <a:gd name="T45" fmla="*/ 2147483647 h 267"/>
                <a:gd name="T46" fmla="*/ 2147483647 w 270"/>
                <a:gd name="T47" fmla="*/ 2147483647 h 267"/>
                <a:gd name="T48" fmla="*/ 0 w 270"/>
                <a:gd name="T49" fmla="*/ 2147483647 h 267"/>
                <a:gd name="T50" fmla="*/ 2147483647 w 270"/>
                <a:gd name="T51" fmla="*/ 2147483647 h 267"/>
                <a:gd name="T52" fmla="*/ 2147483647 w 270"/>
                <a:gd name="T53" fmla="*/ 2147483647 h 267"/>
                <a:gd name="T54" fmla="*/ 2147483647 w 270"/>
                <a:gd name="T55" fmla="*/ 2147483647 h 267"/>
                <a:gd name="T56" fmla="*/ 2147483647 w 270"/>
                <a:gd name="T57" fmla="*/ 2147483647 h 267"/>
                <a:gd name="T58" fmla="*/ 2147483647 w 270"/>
                <a:gd name="T59" fmla="*/ 2147483647 h 267"/>
                <a:gd name="T60" fmla="*/ 2147483647 w 270"/>
                <a:gd name="T61" fmla="*/ 2147483647 h 267"/>
                <a:gd name="T62" fmla="*/ 2147483647 w 270"/>
                <a:gd name="T63" fmla="*/ 2147483647 h 267"/>
                <a:gd name="T64" fmla="*/ 2147483647 w 270"/>
                <a:gd name="T65" fmla="*/ 2147483647 h 26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70"/>
                <a:gd name="T100" fmla="*/ 0 h 267"/>
                <a:gd name="T101" fmla="*/ 270 w 270"/>
                <a:gd name="T102" fmla="*/ 267 h 26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70" h="267">
                  <a:moveTo>
                    <a:pt x="135" y="267"/>
                  </a:moveTo>
                  <a:lnTo>
                    <a:pt x="162" y="264"/>
                  </a:lnTo>
                  <a:lnTo>
                    <a:pt x="187" y="258"/>
                  </a:lnTo>
                  <a:lnTo>
                    <a:pt x="210" y="244"/>
                  </a:lnTo>
                  <a:lnTo>
                    <a:pt x="230" y="228"/>
                  </a:lnTo>
                  <a:lnTo>
                    <a:pt x="246" y="208"/>
                  </a:lnTo>
                  <a:lnTo>
                    <a:pt x="260" y="186"/>
                  </a:lnTo>
                  <a:lnTo>
                    <a:pt x="266" y="159"/>
                  </a:lnTo>
                  <a:lnTo>
                    <a:pt x="270" y="133"/>
                  </a:lnTo>
                  <a:lnTo>
                    <a:pt x="266" y="106"/>
                  </a:lnTo>
                  <a:lnTo>
                    <a:pt x="260" y="81"/>
                  </a:lnTo>
                  <a:lnTo>
                    <a:pt x="246" y="58"/>
                  </a:lnTo>
                  <a:lnTo>
                    <a:pt x="230" y="38"/>
                  </a:lnTo>
                  <a:lnTo>
                    <a:pt x="210" y="23"/>
                  </a:lnTo>
                  <a:lnTo>
                    <a:pt x="187" y="10"/>
                  </a:lnTo>
                  <a:lnTo>
                    <a:pt x="162" y="3"/>
                  </a:lnTo>
                  <a:lnTo>
                    <a:pt x="135" y="0"/>
                  </a:lnTo>
                  <a:lnTo>
                    <a:pt x="108" y="3"/>
                  </a:lnTo>
                  <a:lnTo>
                    <a:pt x="82" y="10"/>
                  </a:lnTo>
                  <a:lnTo>
                    <a:pt x="60" y="23"/>
                  </a:lnTo>
                  <a:lnTo>
                    <a:pt x="40" y="38"/>
                  </a:lnTo>
                  <a:lnTo>
                    <a:pt x="24" y="58"/>
                  </a:lnTo>
                  <a:lnTo>
                    <a:pt x="10" y="81"/>
                  </a:lnTo>
                  <a:lnTo>
                    <a:pt x="4" y="106"/>
                  </a:lnTo>
                  <a:lnTo>
                    <a:pt x="0" y="133"/>
                  </a:lnTo>
                  <a:lnTo>
                    <a:pt x="4" y="159"/>
                  </a:lnTo>
                  <a:lnTo>
                    <a:pt x="10" y="186"/>
                  </a:lnTo>
                  <a:lnTo>
                    <a:pt x="24" y="208"/>
                  </a:lnTo>
                  <a:lnTo>
                    <a:pt x="40" y="228"/>
                  </a:lnTo>
                  <a:lnTo>
                    <a:pt x="60" y="244"/>
                  </a:lnTo>
                  <a:lnTo>
                    <a:pt x="82" y="258"/>
                  </a:lnTo>
                  <a:lnTo>
                    <a:pt x="108" y="264"/>
                  </a:lnTo>
                  <a:lnTo>
                    <a:pt x="135" y="267"/>
                  </a:lnTo>
                  <a:close/>
                </a:path>
              </a:pathLst>
            </a:custGeom>
            <a:solidFill>
              <a:srgbClr val="D17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62" name="Freeform 34"/>
            <p:cNvSpPr>
              <a:spLocks/>
            </p:cNvSpPr>
            <p:nvPr/>
          </p:nvSpPr>
          <p:spPr bwMode="auto">
            <a:xfrm>
              <a:off x="4519613" y="1196975"/>
              <a:ext cx="63500" cy="117475"/>
            </a:xfrm>
            <a:custGeom>
              <a:avLst/>
              <a:gdLst>
                <a:gd name="T0" fmla="*/ 2147483647 w 78"/>
                <a:gd name="T1" fmla="*/ 0 h 148"/>
                <a:gd name="T2" fmla="*/ 2147483647 w 78"/>
                <a:gd name="T3" fmla="*/ 2147483647 h 148"/>
                <a:gd name="T4" fmla="*/ 2147483647 w 78"/>
                <a:gd name="T5" fmla="*/ 2147483647 h 148"/>
                <a:gd name="T6" fmla="*/ 0 w 78"/>
                <a:gd name="T7" fmla="*/ 2147483647 h 148"/>
                <a:gd name="T8" fmla="*/ 2147483647 w 78"/>
                <a:gd name="T9" fmla="*/ 2147483647 h 148"/>
                <a:gd name="T10" fmla="*/ 2147483647 w 78"/>
                <a:gd name="T11" fmla="*/ 2147483647 h 148"/>
                <a:gd name="T12" fmla="*/ 2147483647 w 78"/>
                <a:gd name="T13" fmla="*/ 2147483647 h 148"/>
                <a:gd name="T14" fmla="*/ 2147483647 w 78"/>
                <a:gd name="T15" fmla="*/ 2147483647 h 148"/>
                <a:gd name="T16" fmla="*/ 2147483647 w 78"/>
                <a:gd name="T17" fmla="*/ 2147483647 h 148"/>
                <a:gd name="T18" fmla="*/ 2147483647 w 78"/>
                <a:gd name="T19" fmla="*/ 2147483647 h 148"/>
                <a:gd name="T20" fmla="*/ 2147483647 w 78"/>
                <a:gd name="T21" fmla="*/ 2147483647 h 148"/>
                <a:gd name="T22" fmla="*/ 2147483647 w 78"/>
                <a:gd name="T23" fmla="*/ 2147483647 h 148"/>
                <a:gd name="T24" fmla="*/ 2147483647 w 78"/>
                <a:gd name="T25" fmla="*/ 2147483647 h 148"/>
                <a:gd name="T26" fmla="*/ 2147483647 w 78"/>
                <a:gd name="T27" fmla="*/ 2147483647 h 148"/>
                <a:gd name="T28" fmla="*/ 2147483647 w 78"/>
                <a:gd name="T29" fmla="*/ 2147483647 h 148"/>
                <a:gd name="T30" fmla="*/ 2147483647 w 78"/>
                <a:gd name="T31" fmla="*/ 2147483647 h 148"/>
                <a:gd name="T32" fmla="*/ 2147483647 w 78"/>
                <a:gd name="T33" fmla="*/ 2147483647 h 148"/>
                <a:gd name="T34" fmla="*/ 2147483647 w 78"/>
                <a:gd name="T35" fmla="*/ 2147483647 h 148"/>
                <a:gd name="T36" fmla="*/ 2147483647 w 78"/>
                <a:gd name="T37" fmla="*/ 2147483647 h 148"/>
                <a:gd name="T38" fmla="*/ 2147483647 w 78"/>
                <a:gd name="T39" fmla="*/ 2147483647 h 148"/>
                <a:gd name="T40" fmla="*/ 2147483647 w 78"/>
                <a:gd name="T41" fmla="*/ 0 h 14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78"/>
                <a:gd name="T64" fmla="*/ 0 h 148"/>
                <a:gd name="T65" fmla="*/ 78 w 78"/>
                <a:gd name="T66" fmla="*/ 148 h 14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78" h="148">
                  <a:moveTo>
                    <a:pt x="15" y="0"/>
                  </a:moveTo>
                  <a:lnTo>
                    <a:pt x="10" y="7"/>
                  </a:lnTo>
                  <a:lnTo>
                    <a:pt x="3" y="25"/>
                  </a:lnTo>
                  <a:lnTo>
                    <a:pt x="0" y="55"/>
                  </a:lnTo>
                  <a:lnTo>
                    <a:pt x="10" y="100"/>
                  </a:lnTo>
                  <a:lnTo>
                    <a:pt x="18" y="115"/>
                  </a:lnTo>
                  <a:lnTo>
                    <a:pt x="28" y="126"/>
                  </a:lnTo>
                  <a:lnTo>
                    <a:pt x="40" y="136"/>
                  </a:lnTo>
                  <a:lnTo>
                    <a:pt x="53" y="143"/>
                  </a:lnTo>
                  <a:lnTo>
                    <a:pt x="65" y="148"/>
                  </a:lnTo>
                  <a:lnTo>
                    <a:pt x="73" y="148"/>
                  </a:lnTo>
                  <a:lnTo>
                    <a:pt x="78" y="146"/>
                  </a:lnTo>
                  <a:lnTo>
                    <a:pt x="78" y="141"/>
                  </a:lnTo>
                  <a:lnTo>
                    <a:pt x="63" y="110"/>
                  </a:lnTo>
                  <a:lnTo>
                    <a:pt x="50" y="81"/>
                  </a:lnTo>
                  <a:lnTo>
                    <a:pt x="38" y="57"/>
                  </a:lnTo>
                  <a:lnTo>
                    <a:pt x="30" y="37"/>
                  </a:lnTo>
                  <a:lnTo>
                    <a:pt x="23" y="20"/>
                  </a:lnTo>
                  <a:lnTo>
                    <a:pt x="18" y="10"/>
                  </a:lnTo>
                  <a:lnTo>
                    <a:pt x="17" y="2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63" name="Freeform 35"/>
            <p:cNvSpPr>
              <a:spLocks/>
            </p:cNvSpPr>
            <p:nvPr/>
          </p:nvSpPr>
          <p:spPr bwMode="auto">
            <a:xfrm>
              <a:off x="4110038" y="2952750"/>
              <a:ext cx="1138237" cy="2703513"/>
            </a:xfrm>
            <a:custGeom>
              <a:avLst/>
              <a:gdLst>
                <a:gd name="T0" fmla="*/ 2147483647 w 717"/>
                <a:gd name="T1" fmla="*/ 2147483647 h 1703"/>
                <a:gd name="T2" fmla="*/ 2147483647 w 717"/>
                <a:gd name="T3" fmla="*/ 2147483647 h 1703"/>
                <a:gd name="T4" fmla="*/ 2147483647 w 717"/>
                <a:gd name="T5" fmla="*/ 2147483647 h 1703"/>
                <a:gd name="T6" fmla="*/ 2147483647 w 717"/>
                <a:gd name="T7" fmla="*/ 2147483647 h 1703"/>
                <a:gd name="T8" fmla="*/ 2147483647 w 717"/>
                <a:gd name="T9" fmla="*/ 2147483647 h 1703"/>
                <a:gd name="T10" fmla="*/ 2147483647 w 717"/>
                <a:gd name="T11" fmla="*/ 2147483647 h 1703"/>
                <a:gd name="T12" fmla="*/ 2147483647 w 717"/>
                <a:gd name="T13" fmla="*/ 2147483647 h 1703"/>
                <a:gd name="T14" fmla="*/ 2147483647 w 717"/>
                <a:gd name="T15" fmla="*/ 2147483647 h 1703"/>
                <a:gd name="T16" fmla="*/ 2147483647 w 717"/>
                <a:gd name="T17" fmla="*/ 2147483647 h 1703"/>
                <a:gd name="T18" fmla="*/ 2147483647 w 717"/>
                <a:gd name="T19" fmla="*/ 2147483647 h 1703"/>
                <a:gd name="T20" fmla="*/ 2147483647 w 717"/>
                <a:gd name="T21" fmla="*/ 2147483647 h 1703"/>
                <a:gd name="T22" fmla="*/ 2147483647 w 717"/>
                <a:gd name="T23" fmla="*/ 2147483647 h 1703"/>
                <a:gd name="T24" fmla="*/ 2147483647 w 717"/>
                <a:gd name="T25" fmla="*/ 2147483647 h 1703"/>
                <a:gd name="T26" fmla="*/ 2147483647 w 717"/>
                <a:gd name="T27" fmla="*/ 0 h 1703"/>
                <a:gd name="T28" fmla="*/ 2147483647 w 717"/>
                <a:gd name="T29" fmla="*/ 2147483647 h 1703"/>
                <a:gd name="T30" fmla="*/ 2147483647 w 717"/>
                <a:gd name="T31" fmla="*/ 2147483647 h 1703"/>
                <a:gd name="T32" fmla="*/ 2147483647 w 717"/>
                <a:gd name="T33" fmla="*/ 2147483647 h 1703"/>
                <a:gd name="T34" fmla="*/ 2147483647 w 717"/>
                <a:gd name="T35" fmla="*/ 2147483647 h 1703"/>
                <a:gd name="T36" fmla="*/ 0 w 717"/>
                <a:gd name="T37" fmla="*/ 2147483647 h 1703"/>
                <a:gd name="T38" fmla="*/ 2147483647 w 717"/>
                <a:gd name="T39" fmla="*/ 2147483647 h 1703"/>
                <a:gd name="T40" fmla="*/ 2147483647 w 717"/>
                <a:gd name="T41" fmla="*/ 2147483647 h 1703"/>
                <a:gd name="T42" fmla="*/ 2147483647 w 717"/>
                <a:gd name="T43" fmla="*/ 2147483647 h 1703"/>
                <a:gd name="T44" fmla="*/ 2147483647 w 717"/>
                <a:gd name="T45" fmla="*/ 2147483647 h 1703"/>
                <a:gd name="T46" fmla="*/ 2147483647 w 717"/>
                <a:gd name="T47" fmla="*/ 2147483647 h 1703"/>
                <a:gd name="T48" fmla="*/ 2147483647 w 717"/>
                <a:gd name="T49" fmla="*/ 2147483647 h 170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717"/>
                <a:gd name="T76" fmla="*/ 0 h 1703"/>
                <a:gd name="T77" fmla="*/ 717 w 717"/>
                <a:gd name="T78" fmla="*/ 1703 h 170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717" h="1703">
                  <a:moveTo>
                    <a:pt x="253" y="705"/>
                  </a:moveTo>
                  <a:lnTo>
                    <a:pt x="183" y="1703"/>
                  </a:lnTo>
                  <a:lnTo>
                    <a:pt x="333" y="1703"/>
                  </a:lnTo>
                  <a:lnTo>
                    <a:pt x="409" y="716"/>
                  </a:lnTo>
                  <a:lnTo>
                    <a:pt x="468" y="707"/>
                  </a:lnTo>
                  <a:lnTo>
                    <a:pt x="554" y="669"/>
                  </a:lnTo>
                  <a:lnTo>
                    <a:pt x="628" y="604"/>
                  </a:lnTo>
                  <a:lnTo>
                    <a:pt x="696" y="507"/>
                  </a:lnTo>
                  <a:lnTo>
                    <a:pt x="717" y="427"/>
                  </a:lnTo>
                  <a:lnTo>
                    <a:pt x="717" y="286"/>
                  </a:lnTo>
                  <a:lnTo>
                    <a:pt x="679" y="179"/>
                  </a:lnTo>
                  <a:lnTo>
                    <a:pt x="607" y="92"/>
                  </a:lnTo>
                  <a:lnTo>
                    <a:pt x="481" y="19"/>
                  </a:lnTo>
                  <a:lnTo>
                    <a:pt x="377" y="0"/>
                  </a:lnTo>
                  <a:lnTo>
                    <a:pt x="251" y="13"/>
                  </a:lnTo>
                  <a:lnTo>
                    <a:pt x="143" y="72"/>
                  </a:lnTo>
                  <a:lnTo>
                    <a:pt x="55" y="177"/>
                  </a:lnTo>
                  <a:lnTo>
                    <a:pt x="15" y="278"/>
                  </a:lnTo>
                  <a:lnTo>
                    <a:pt x="0" y="392"/>
                  </a:lnTo>
                  <a:lnTo>
                    <a:pt x="27" y="503"/>
                  </a:lnTo>
                  <a:lnTo>
                    <a:pt x="59" y="566"/>
                  </a:lnTo>
                  <a:lnTo>
                    <a:pt x="141" y="650"/>
                  </a:lnTo>
                  <a:lnTo>
                    <a:pt x="213" y="688"/>
                  </a:lnTo>
                  <a:lnTo>
                    <a:pt x="253" y="705"/>
                  </a:lnTo>
                  <a:close/>
                </a:path>
              </a:pathLst>
            </a:custGeom>
            <a:solidFill>
              <a:srgbClr val="D9E0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64" name="Freeform 36"/>
            <p:cNvSpPr>
              <a:spLocks/>
            </p:cNvSpPr>
            <p:nvPr/>
          </p:nvSpPr>
          <p:spPr bwMode="auto">
            <a:xfrm>
              <a:off x="3187700" y="4684713"/>
              <a:ext cx="2417763" cy="919162"/>
            </a:xfrm>
            <a:custGeom>
              <a:avLst/>
              <a:gdLst>
                <a:gd name="T0" fmla="*/ 0 w 1523"/>
                <a:gd name="T1" fmla="*/ 2147483647 h 579"/>
                <a:gd name="T2" fmla="*/ 2147483647 w 1523"/>
                <a:gd name="T3" fmla="*/ 0 h 579"/>
                <a:gd name="T4" fmla="*/ 2147483647 w 1523"/>
                <a:gd name="T5" fmla="*/ 2147483647 h 579"/>
                <a:gd name="T6" fmla="*/ 2147483647 w 1523"/>
                <a:gd name="T7" fmla="*/ 2147483647 h 579"/>
                <a:gd name="T8" fmla="*/ 2147483647 w 1523"/>
                <a:gd name="T9" fmla="*/ 2147483647 h 579"/>
                <a:gd name="T10" fmla="*/ 2147483647 w 1523"/>
                <a:gd name="T11" fmla="*/ 2147483647 h 579"/>
                <a:gd name="T12" fmla="*/ 2147483647 w 1523"/>
                <a:gd name="T13" fmla="*/ 2147483647 h 579"/>
                <a:gd name="T14" fmla="*/ 2147483647 w 1523"/>
                <a:gd name="T15" fmla="*/ 2147483647 h 579"/>
                <a:gd name="T16" fmla="*/ 2147483647 w 1523"/>
                <a:gd name="T17" fmla="*/ 2147483647 h 579"/>
                <a:gd name="T18" fmla="*/ 2147483647 w 1523"/>
                <a:gd name="T19" fmla="*/ 2147483647 h 579"/>
                <a:gd name="T20" fmla="*/ 0 w 1523"/>
                <a:gd name="T21" fmla="*/ 2147483647 h 579"/>
                <a:gd name="T22" fmla="*/ 0 w 1523"/>
                <a:gd name="T23" fmla="*/ 2147483647 h 57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523"/>
                <a:gd name="T37" fmla="*/ 0 h 579"/>
                <a:gd name="T38" fmla="*/ 1523 w 1523"/>
                <a:gd name="T39" fmla="*/ 579 h 57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523" h="579">
                  <a:moveTo>
                    <a:pt x="0" y="517"/>
                  </a:moveTo>
                  <a:lnTo>
                    <a:pt x="1354" y="0"/>
                  </a:lnTo>
                  <a:lnTo>
                    <a:pt x="1523" y="158"/>
                  </a:lnTo>
                  <a:lnTo>
                    <a:pt x="514" y="579"/>
                  </a:lnTo>
                  <a:lnTo>
                    <a:pt x="448" y="566"/>
                  </a:lnTo>
                  <a:lnTo>
                    <a:pt x="394" y="557"/>
                  </a:lnTo>
                  <a:lnTo>
                    <a:pt x="1068" y="258"/>
                  </a:lnTo>
                  <a:lnTo>
                    <a:pt x="979" y="231"/>
                  </a:lnTo>
                  <a:lnTo>
                    <a:pt x="94" y="553"/>
                  </a:lnTo>
                  <a:lnTo>
                    <a:pt x="31" y="541"/>
                  </a:lnTo>
                  <a:lnTo>
                    <a:pt x="0" y="517"/>
                  </a:lnTo>
                  <a:close/>
                </a:path>
              </a:pathLst>
            </a:custGeom>
            <a:solidFill>
              <a:srgbClr val="BDC9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65" name="Freeform 37"/>
            <p:cNvSpPr>
              <a:spLocks/>
            </p:cNvSpPr>
            <p:nvPr/>
          </p:nvSpPr>
          <p:spPr bwMode="auto">
            <a:xfrm>
              <a:off x="4441825" y="5221288"/>
              <a:ext cx="996950" cy="401637"/>
            </a:xfrm>
            <a:custGeom>
              <a:avLst/>
              <a:gdLst>
                <a:gd name="T0" fmla="*/ 2147483647 w 628"/>
                <a:gd name="T1" fmla="*/ 2147483647 h 253"/>
                <a:gd name="T2" fmla="*/ 2147483647 w 628"/>
                <a:gd name="T3" fmla="*/ 2147483647 h 253"/>
                <a:gd name="T4" fmla="*/ 2147483647 w 628"/>
                <a:gd name="T5" fmla="*/ 0 h 253"/>
                <a:gd name="T6" fmla="*/ 0 w 628"/>
                <a:gd name="T7" fmla="*/ 2147483647 h 253"/>
                <a:gd name="T8" fmla="*/ 2147483647 w 628"/>
                <a:gd name="T9" fmla="*/ 2147483647 h 253"/>
                <a:gd name="T10" fmla="*/ 2147483647 w 628"/>
                <a:gd name="T11" fmla="*/ 2147483647 h 2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28"/>
                <a:gd name="T19" fmla="*/ 0 h 253"/>
                <a:gd name="T20" fmla="*/ 628 w 628"/>
                <a:gd name="T21" fmla="*/ 253 h 2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28" h="253">
                  <a:moveTo>
                    <a:pt x="109" y="253"/>
                  </a:moveTo>
                  <a:lnTo>
                    <a:pt x="554" y="146"/>
                  </a:lnTo>
                  <a:lnTo>
                    <a:pt x="628" y="0"/>
                  </a:lnTo>
                  <a:lnTo>
                    <a:pt x="0" y="228"/>
                  </a:lnTo>
                  <a:lnTo>
                    <a:pt x="109" y="253"/>
                  </a:lnTo>
                  <a:close/>
                </a:path>
              </a:pathLst>
            </a:custGeom>
            <a:solidFill>
              <a:srgbClr val="BDC9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66" name="Freeform 38"/>
            <p:cNvSpPr>
              <a:spLocks/>
            </p:cNvSpPr>
            <p:nvPr/>
          </p:nvSpPr>
          <p:spPr bwMode="auto">
            <a:xfrm>
              <a:off x="3729038" y="5253038"/>
              <a:ext cx="150812" cy="315912"/>
            </a:xfrm>
            <a:custGeom>
              <a:avLst/>
              <a:gdLst>
                <a:gd name="T0" fmla="*/ 0 w 95"/>
                <a:gd name="T1" fmla="*/ 0 h 199"/>
                <a:gd name="T2" fmla="*/ 2147483647 w 95"/>
                <a:gd name="T3" fmla="*/ 2147483647 h 199"/>
                <a:gd name="T4" fmla="*/ 2147483647 w 95"/>
                <a:gd name="T5" fmla="*/ 2147483647 h 199"/>
                <a:gd name="T6" fmla="*/ 2147483647 w 95"/>
                <a:gd name="T7" fmla="*/ 2147483647 h 199"/>
                <a:gd name="T8" fmla="*/ 2147483647 w 95"/>
                <a:gd name="T9" fmla="*/ 2147483647 h 199"/>
                <a:gd name="T10" fmla="*/ 0 w 95"/>
                <a:gd name="T11" fmla="*/ 0 h 199"/>
                <a:gd name="T12" fmla="*/ 0 w 95"/>
                <a:gd name="T13" fmla="*/ 0 h 1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5"/>
                <a:gd name="T22" fmla="*/ 0 h 199"/>
                <a:gd name="T23" fmla="*/ 95 w 95"/>
                <a:gd name="T24" fmla="*/ 199 h 19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5" h="199">
                  <a:moveTo>
                    <a:pt x="0" y="0"/>
                  </a:moveTo>
                  <a:lnTo>
                    <a:pt x="93" y="2"/>
                  </a:lnTo>
                  <a:lnTo>
                    <a:pt x="95" y="92"/>
                  </a:lnTo>
                  <a:lnTo>
                    <a:pt x="88" y="197"/>
                  </a:lnTo>
                  <a:lnTo>
                    <a:pt x="29" y="1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B3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67" name="Freeform 39"/>
            <p:cNvSpPr>
              <a:spLocks/>
            </p:cNvSpPr>
            <p:nvPr/>
          </p:nvSpPr>
          <p:spPr bwMode="auto">
            <a:xfrm>
              <a:off x="3070225" y="5195888"/>
              <a:ext cx="311150" cy="327025"/>
            </a:xfrm>
            <a:custGeom>
              <a:avLst/>
              <a:gdLst>
                <a:gd name="T0" fmla="*/ 2147483647 w 196"/>
                <a:gd name="T1" fmla="*/ 0 h 206"/>
                <a:gd name="T2" fmla="*/ 2147483647 w 196"/>
                <a:gd name="T3" fmla="*/ 2147483647 h 206"/>
                <a:gd name="T4" fmla="*/ 2147483647 w 196"/>
                <a:gd name="T5" fmla="*/ 2147483647 h 206"/>
                <a:gd name="T6" fmla="*/ 0 w 196"/>
                <a:gd name="T7" fmla="*/ 2147483647 h 206"/>
                <a:gd name="T8" fmla="*/ 2147483647 w 196"/>
                <a:gd name="T9" fmla="*/ 0 h 206"/>
                <a:gd name="T10" fmla="*/ 2147483647 w 196"/>
                <a:gd name="T11" fmla="*/ 0 h 2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6"/>
                <a:gd name="T19" fmla="*/ 0 h 206"/>
                <a:gd name="T20" fmla="*/ 196 w 196"/>
                <a:gd name="T21" fmla="*/ 206 h 2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6" h="206">
                  <a:moveTo>
                    <a:pt x="103" y="0"/>
                  </a:moveTo>
                  <a:lnTo>
                    <a:pt x="196" y="17"/>
                  </a:lnTo>
                  <a:lnTo>
                    <a:pt x="52" y="206"/>
                  </a:lnTo>
                  <a:lnTo>
                    <a:pt x="0" y="20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FFB3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68" name="Freeform 40"/>
            <p:cNvSpPr>
              <a:spLocks/>
            </p:cNvSpPr>
            <p:nvPr/>
          </p:nvSpPr>
          <p:spPr bwMode="auto">
            <a:xfrm>
              <a:off x="4457700" y="4022725"/>
              <a:ext cx="257175" cy="1576388"/>
            </a:xfrm>
            <a:custGeom>
              <a:avLst/>
              <a:gdLst>
                <a:gd name="T0" fmla="*/ 2147483647 w 162"/>
                <a:gd name="T1" fmla="*/ 0 h 993"/>
                <a:gd name="T2" fmla="*/ 0 w 162"/>
                <a:gd name="T3" fmla="*/ 2147483647 h 993"/>
                <a:gd name="T4" fmla="*/ 2147483647 w 162"/>
                <a:gd name="T5" fmla="*/ 2147483647 h 993"/>
                <a:gd name="T6" fmla="*/ 2147483647 w 162"/>
                <a:gd name="T7" fmla="*/ 2147483647 h 993"/>
                <a:gd name="T8" fmla="*/ 2147483647 w 162"/>
                <a:gd name="T9" fmla="*/ 0 h 993"/>
                <a:gd name="T10" fmla="*/ 2147483647 w 162"/>
                <a:gd name="T11" fmla="*/ 0 h 99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2"/>
                <a:gd name="T19" fmla="*/ 0 h 993"/>
                <a:gd name="T20" fmla="*/ 162 w 162"/>
                <a:gd name="T21" fmla="*/ 993 h 99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2" h="993">
                  <a:moveTo>
                    <a:pt x="72" y="0"/>
                  </a:moveTo>
                  <a:lnTo>
                    <a:pt x="0" y="993"/>
                  </a:lnTo>
                  <a:lnTo>
                    <a:pt x="89" y="993"/>
                  </a:lnTo>
                  <a:lnTo>
                    <a:pt x="162" y="6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E680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69" name="Freeform 41"/>
            <p:cNvSpPr>
              <a:spLocks/>
            </p:cNvSpPr>
            <p:nvPr/>
          </p:nvSpPr>
          <p:spPr bwMode="auto">
            <a:xfrm>
              <a:off x="4435475" y="4740275"/>
              <a:ext cx="76200" cy="104775"/>
            </a:xfrm>
            <a:custGeom>
              <a:avLst/>
              <a:gdLst>
                <a:gd name="T0" fmla="*/ 2147483647 w 48"/>
                <a:gd name="T1" fmla="*/ 0 h 66"/>
                <a:gd name="T2" fmla="*/ 2147483647 w 48"/>
                <a:gd name="T3" fmla="*/ 2147483647 h 66"/>
                <a:gd name="T4" fmla="*/ 2147483647 w 48"/>
                <a:gd name="T5" fmla="*/ 2147483647 h 66"/>
                <a:gd name="T6" fmla="*/ 2147483647 w 48"/>
                <a:gd name="T7" fmla="*/ 2147483647 h 66"/>
                <a:gd name="T8" fmla="*/ 2147483647 w 48"/>
                <a:gd name="T9" fmla="*/ 2147483647 h 66"/>
                <a:gd name="T10" fmla="*/ 2147483647 w 48"/>
                <a:gd name="T11" fmla="*/ 2147483647 h 66"/>
                <a:gd name="T12" fmla="*/ 2147483647 w 48"/>
                <a:gd name="T13" fmla="*/ 2147483647 h 66"/>
                <a:gd name="T14" fmla="*/ 2147483647 w 48"/>
                <a:gd name="T15" fmla="*/ 2147483647 h 66"/>
                <a:gd name="T16" fmla="*/ 2147483647 w 48"/>
                <a:gd name="T17" fmla="*/ 2147483647 h 66"/>
                <a:gd name="T18" fmla="*/ 2147483647 w 48"/>
                <a:gd name="T19" fmla="*/ 2147483647 h 66"/>
                <a:gd name="T20" fmla="*/ 2147483647 w 48"/>
                <a:gd name="T21" fmla="*/ 2147483647 h 66"/>
                <a:gd name="T22" fmla="*/ 0 w 48"/>
                <a:gd name="T23" fmla="*/ 2147483647 h 66"/>
                <a:gd name="T24" fmla="*/ 0 w 48"/>
                <a:gd name="T25" fmla="*/ 2147483647 h 66"/>
                <a:gd name="T26" fmla="*/ 0 w 48"/>
                <a:gd name="T27" fmla="*/ 2147483647 h 66"/>
                <a:gd name="T28" fmla="*/ 2147483647 w 48"/>
                <a:gd name="T29" fmla="*/ 2147483647 h 66"/>
                <a:gd name="T30" fmla="*/ 2147483647 w 48"/>
                <a:gd name="T31" fmla="*/ 2147483647 h 66"/>
                <a:gd name="T32" fmla="*/ 2147483647 w 48"/>
                <a:gd name="T33" fmla="*/ 0 h 66"/>
                <a:gd name="T34" fmla="*/ 2147483647 w 48"/>
                <a:gd name="T35" fmla="*/ 0 h 6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8"/>
                <a:gd name="T55" fmla="*/ 0 h 66"/>
                <a:gd name="T56" fmla="*/ 48 w 48"/>
                <a:gd name="T57" fmla="*/ 66 h 6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8" h="66">
                  <a:moveTo>
                    <a:pt x="18" y="0"/>
                  </a:moveTo>
                  <a:lnTo>
                    <a:pt x="25" y="4"/>
                  </a:lnTo>
                  <a:lnTo>
                    <a:pt x="35" y="11"/>
                  </a:lnTo>
                  <a:lnTo>
                    <a:pt x="42" y="23"/>
                  </a:lnTo>
                  <a:lnTo>
                    <a:pt x="48" y="34"/>
                  </a:lnTo>
                  <a:lnTo>
                    <a:pt x="48" y="44"/>
                  </a:lnTo>
                  <a:lnTo>
                    <a:pt x="48" y="55"/>
                  </a:lnTo>
                  <a:lnTo>
                    <a:pt x="40" y="61"/>
                  </a:lnTo>
                  <a:lnTo>
                    <a:pt x="29" y="66"/>
                  </a:lnTo>
                  <a:lnTo>
                    <a:pt x="16" y="61"/>
                  </a:lnTo>
                  <a:lnTo>
                    <a:pt x="6" y="55"/>
                  </a:lnTo>
                  <a:lnTo>
                    <a:pt x="0" y="45"/>
                  </a:lnTo>
                  <a:lnTo>
                    <a:pt x="0" y="36"/>
                  </a:lnTo>
                  <a:lnTo>
                    <a:pt x="0" y="24"/>
                  </a:lnTo>
                  <a:lnTo>
                    <a:pt x="4" y="15"/>
                  </a:lnTo>
                  <a:lnTo>
                    <a:pt x="8" y="5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AC7C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70" name="Freeform 42"/>
            <p:cNvSpPr>
              <a:spLocks/>
            </p:cNvSpPr>
            <p:nvPr/>
          </p:nvSpPr>
          <p:spPr bwMode="auto">
            <a:xfrm>
              <a:off x="4572000" y="4252913"/>
              <a:ext cx="69850" cy="57150"/>
            </a:xfrm>
            <a:custGeom>
              <a:avLst/>
              <a:gdLst>
                <a:gd name="T0" fmla="*/ 2147483647 w 44"/>
                <a:gd name="T1" fmla="*/ 0 h 36"/>
                <a:gd name="T2" fmla="*/ 2147483647 w 44"/>
                <a:gd name="T3" fmla="*/ 2147483647 h 36"/>
                <a:gd name="T4" fmla="*/ 2147483647 w 44"/>
                <a:gd name="T5" fmla="*/ 2147483647 h 36"/>
                <a:gd name="T6" fmla="*/ 2147483647 w 44"/>
                <a:gd name="T7" fmla="*/ 2147483647 h 36"/>
                <a:gd name="T8" fmla="*/ 2147483647 w 44"/>
                <a:gd name="T9" fmla="*/ 2147483647 h 36"/>
                <a:gd name="T10" fmla="*/ 2147483647 w 44"/>
                <a:gd name="T11" fmla="*/ 2147483647 h 36"/>
                <a:gd name="T12" fmla="*/ 2147483647 w 44"/>
                <a:gd name="T13" fmla="*/ 2147483647 h 36"/>
                <a:gd name="T14" fmla="*/ 2147483647 w 44"/>
                <a:gd name="T15" fmla="*/ 2147483647 h 36"/>
                <a:gd name="T16" fmla="*/ 2147483647 w 44"/>
                <a:gd name="T17" fmla="*/ 2147483647 h 36"/>
                <a:gd name="T18" fmla="*/ 2147483647 w 44"/>
                <a:gd name="T19" fmla="*/ 2147483647 h 36"/>
                <a:gd name="T20" fmla="*/ 2147483647 w 44"/>
                <a:gd name="T21" fmla="*/ 2147483647 h 36"/>
                <a:gd name="T22" fmla="*/ 0 w 44"/>
                <a:gd name="T23" fmla="*/ 2147483647 h 36"/>
                <a:gd name="T24" fmla="*/ 2147483647 w 44"/>
                <a:gd name="T25" fmla="*/ 0 h 36"/>
                <a:gd name="T26" fmla="*/ 2147483647 w 44"/>
                <a:gd name="T27" fmla="*/ 0 h 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4"/>
                <a:gd name="T43" fmla="*/ 0 h 36"/>
                <a:gd name="T44" fmla="*/ 44 w 44"/>
                <a:gd name="T45" fmla="*/ 36 h 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4" h="36">
                  <a:moveTo>
                    <a:pt x="12" y="0"/>
                  </a:moveTo>
                  <a:lnTo>
                    <a:pt x="27" y="2"/>
                  </a:lnTo>
                  <a:lnTo>
                    <a:pt x="40" y="11"/>
                  </a:lnTo>
                  <a:lnTo>
                    <a:pt x="44" y="17"/>
                  </a:lnTo>
                  <a:lnTo>
                    <a:pt x="44" y="23"/>
                  </a:lnTo>
                  <a:lnTo>
                    <a:pt x="38" y="29"/>
                  </a:lnTo>
                  <a:lnTo>
                    <a:pt x="29" y="36"/>
                  </a:lnTo>
                  <a:lnTo>
                    <a:pt x="17" y="36"/>
                  </a:lnTo>
                  <a:lnTo>
                    <a:pt x="10" y="36"/>
                  </a:lnTo>
                  <a:lnTo>
                    <a:pt x="4" y="31"/>
                  </a:lnTo>
                  <a:lnTo>
                    <a:pt x="2" y="25"/>
                  </a:lnTo>
                  <a:lnTo>
                    <a:pt x="0" y="1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AC7C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71" name="Freeform 43"/>
            <p:cNvSpPr>
              <a:spLocks/>
            </p:cNvSpPr>
            <p:nvPr/>
          </p:nvSpPr>
          <p:spPr bwMode="auto">
            <a:xfrm>
              <a:off x="3219450" y="4238625"/>
              <a:ext cx="1343025" cy="1027113"/>
            </a:xfrm>
            <a:custGeom>
              <a:avLst/>
              <a:gdLst>
                <a:gd name="T0" fmla="*/ 2147483647 w 846"/>
                <a:gd name="T1" fmla="*/ 0 h 647"/>
                <a:gd name="T2" fmla="*/ 0 w 846"/>
                <a:gd name="T3" fmla="*/ 2147483647 h 647"/>
                <a:gd name="T4" fmla="*/ 2147483647 w 846"/>
                <a:gd name="T5" fmla="*/ 2147483647 h 647"/>
                <a:gd name="T6" fmla="*/ 2147483647 w 846"/>
                <a:gd name="T7" fmla="*/ 2147483647 h 647"/>
                <a:gd name="T8" fmla="*/ 2147483647 w 846"/>
                <a:gd name="T9" fmla="*/ 2147483647 h 647"/>
                <a:gd name="T10" fmla="*/ 2147483647 w 846"/>
                <a:gd name="T11" fmla="*/ 2147483647 h 647"/>
                <a:gd name="T12" fmla="*/ 2147483647 w 846"/>
                <a:gd name="T13" fmla="*/ 2147483647 h 647"/>
                <a:gd name="T14" fmla="*/ 2147483647 w 846"/>
                <a:gd name="T15" fmla="*/ 2147483647 h 647"/>
                <a:gd name="T16" fmla="*/ 2147483647 w 846"/>
                <a:gd name="T17" fmla="*/ 2147483647 h 647"/>
                <a:gd name="T18" fmla="*/ 2147483647 w 846"/>
                <a:gd name="T19" fmla="*/ 2147483647 h 647"/>
                <a:gd name="T20" fmla="*/ 2147483647 w 846"/>
                <a:gd name="T21" fmla="*/ 0 h 647"/>
                <a:gd name="T22" fmla="*/ 2147483647 w 846"/>
                <a:gd name="T23" fmla="*/ 0 h 64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46"/>
                <a:gd name="T37" fmla="*/ 0 h 647"/>
                <a:gd name="T38" fmla="*/ 846 w 846"/>
                <a:gd name="T39" fmla="*/ 647 h 64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46" h="647">
                  <a:moveTo>
                    <a:pt x="350" y="0"/>
                  </a:moveTo>
                  <a:lnTo>
                    <a:pt x="0" y="615"/>
                  </a:lnTo>
                  <a:lnTo>
                    <a:pt x="422" y="647"/>
                  </a:lnTo>
                  <a:lnTo>
                    <a:pt x="506" y="293"/>
                  </a:lnTo>
                  <a:lnTo>
                    <a:pt x="757" y="369"/>
                  </a:lnTo>
                  <a:lnTo>
                    <a:pt x="763" y="316"/>
                  </a:lnTo>
                  <a:lnTo>
                    <a:pt x="548" y="150"/>
                  </a:lnTo>
                  <a:lnTo>
                    <a:pt x="553" y="125"/>
                  </a:lnTo>
                  <a:lnTo>
                    <a:pt x="846" y="53"/>
                  </a:lnTo>
                  <a:lnTo>
                    <a:pt x="844" y="1"/>
                  </a:lnTo>
                  <a:lnTo>
                    <a:pt x="350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72" name="Freeform 44"/>
            <p:cNvSpPr>
              <a:spLocks/>
            </p:cNvSpPr>
            <p:nvPr/>
          </p:nvSpPr>
          <p:spPr bwMode="auto">
            <a:xfrm>
              <a:off x="4146550" y="4613275"/>
              <a:ext cx="23813" cy="7938"/>
            </a:xfrm>
            <a:custGeom>
              <a:avLst/>
              <a:gdLst>
                <a:gd name="T0" fmla="*/ 2147483647 w 15"/>
                <a:gd name="T1" fmla="*/ 0 h 5"/>
                <a:gd name="T2" fmla="*/ 2147483647 w 15"/>
                <a:gd name="T3" fmla="*/ 2147483647 h 5"/>
                <a:gd name="T4" fmla="*/ 0 w 15"/>
                <a:gd name="T5" fmla="*/ 2147483647 h 5"/>
                <a:gd name="T6" fmla="*/ 2147483647 w 15"/>
                <a:gd name="T7" fmla="*/ 2147483647 h 5"/>
                <a:gd name="T8" fmla="*/ 2147483647 w 15"/>
                <a:gd name="T9" fmla="*/ 0 h 5"/>
                <a:gd name="T10" fmla="*/ 2147483647 w 15"/>
                <a:gd name="T11" fmla="*/ 0 h 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5"/>
                <a:gd name="T20" fmla="*/ 15 w 15"/>
                <a:gd name="T21" fmla="*/ 5 h 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5">
                  <a:moveTo>
                    <a:pt x="15" y="0"/>
                  </a:moveTo>
                  <a:lnTo>
                    <a:pt x="4" y="5"/>
                  </a:lnTo>
                  <a:lnTo>
                    <a:pt x="0" y="5"/>
                  </a:lnTo>
                  <a:lnTo>
                    <a:pt x="2" y="2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73" name="Freeform 45"/>
            <p:cNvSpPr>
              <a:spLocks/>
            </p:cNvSpPr>
            <p:nvPr/>
          </p:nvSpPr>
          <p:spPr bwMode="auto">
            <a:xfrm>
              <a:off x="4251325" y="4679950"/>
              <a:ext cx="46038" cy="47625"/>
            </a:xfrm>
            <a:custGeom>
              <a:avLst/>
              <a:gdLst>
                <a:gd name="T0" fmla="*/ 2147483647 w 29"/>
                <a:gd name="T1" fmla="*/ 0 h 30"/>
                <a:gd name="T2" fmla="*/ 2147483647 w 29"/>
                <a:gd name="T3" fmla="*/ 2147483647 h 30"/>
                <a:gd name="T4" fmla="*/ 2147483647 w 29"/>
                <a:gd name="T5" fmla="*/ 2147483647 h 30"/>
                <a:gd name="T6" fmla="*/ 2147483647 w 29"/>
                <a:gd name="T7" fmla="*/ 2147483647 h 30"/>
                <a:gd name="T8" fmla="*/ 2147483647 w 29"/>
                <a:gd name="T9" fmla="*/ 2147483647 h 30"/>
                <a:gd name="T10" fmla="*/ 2147483647 w 29"/>
                <a:gd name="T11" fmla="*/ 2147483647 h 30"/>
                <a:gd name="T12" fmla="*/ 2147483647 w 29"/>
                <a:gd name="T13" fmla="*/ 2147483647 h 30"/>
                <a:gd name="T14" fmla="*/ 2147483647 w 29"/>
                <a:gd name="T15" fmla="*/ 2147483647 h 30"/>
                <a:gd name="T16" fmla="*/ 0 w 29"/>
                <a:gd name="T17" fmla="*/ 2147483647 h 30"/>
                <a:gd name="T18" fmla="*/ 2147483647 w 29"/>
                <a:gd name="T19" fmla="*/ 2147483647 h 30"/>
                <a:gd name="T20" fmla="*/ 2147483647 w 29"/>
                <a:gd name="T21" fmla="*/ 2147483647 h 30"/>
                <a:gd name="T22" fmla="*/ 2147483647 w 29"/>
                <a:gd name="T23" fmla="*/ 2147483647 h 30"/>
                <a:gd name="T24" fmla="*/ 2147483647 w 29"/>
                <a:gd name="T25" fmla="*/ 0 h 30"/>
                <a:gd name="T26" fmla="*/ 2147483647 w 29"/>
                <a:gd name="T27" fmla="*/ 0 h 3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9"/>
                <a:gd name="T43" fmla="*/ 0 h 30"/>
                <a:gd name="T44" fmla="*/ 29 w 29"/>
                <a:gd name="T45" fmla="*/ 30 h 3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9" h="30">
                  <a:moveTo>
                    <a:pt x="14" y="0"/>
                  </a:moveTo>
                  <a:lnTo>
                    <a:pt x="14" y="2"/>
                  </a:lnTo>
                  <a:lnTo>
                    <a:pt x="17" y="9"/>
                  </a:lnTo>
                  <a:lnTo>
                    <a:pt x="23" y="15"/>
                  </a:lnTo>
                  <a:lnTo>
                    <a:pt x="29" y="22"/>
                  </a:lnTo>
                  <a:lnTo>
                    <a:pt x="21" y="22"/>
                  </a:lnTo>
                  <a:lnTo>
                    <a:pt x="14" y="26"/>
                  </a:lnTo>
                  <a:lnTo>
                    <a:pt x="4" y="28"/>
                  </a:lnTo>
                  <a:lnTo>
                    <a:pt x="0" y="30"/>
                  </a:lnTo>
                  <a:lnTo>
                    <a:pt x="2" y="22"/>
                  </a:lnTo>
                  <a:lnTo>
                    <a:pt x="4" y="15"/>
                  </a:lnTo>
                  <a:lnTo>
                    <a:pt x="6" y="5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74" name="Freeform 46"/>
            <p:cNvSpPr>
              <a:spLocks/>
            </p:cNvSpPr>
            <p:nvPr/>
          </p:nvSpPr>
          <p:spPr bwMode="auto">
            <a:xfrm>
              <a:off x="4278313" y="4352925"/>
              <a:ext cx="25400" cy="14288"/>
            </a:xfrm>
            <a:custGeom>
              <a:avLst/>
              <a:gdLst>
                <a:gd name="T0" fmla="*/ 2147483647 w 16"/>
                <a:gd name="T1" fmla="*/ 2147483647 h 9"/>
                <a:gd name="T2" fmla="*/ 2147483647 w 16"/>
                <a:gd name="T3" fmla="*/ 2147483647 h 9"/>
                <a:gd name="T4" fmla="*/ 2147483647 w 16"/>
                <a:gd name="T5" fmla="*/ 0 h 9"/>
                <a:gd name="T6" fmla="*/ 0 w 16"/>
                <a:gd name="T7" fmla="*/ 0 h 9"/>
                <a:gd name="T8" fmla="*/ 2147483647 w 16"/>
                <a:gd name="T9" fmla="*/ 2147483647 h 9"/>
                <a:gd name="T10" fmla="*/ 2147483647 w 16"/>
                <a:gd name="T11" fmla="*/ 2147483647 h 9"/>
                <a:gd name="T12" fmla="*/ 2147483647 w 16"/>
                <a:gd name="T13" fmla="*/ 2147483647 h 9"/>
                <a:gd name="T14" fmla="*/ 2147483647 w 16"/>
                <a:gd name="T15" fmla="*/ 2147483647 h 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"/>
                <a:gd name="T25" fmla="*/ 0 h 9"/>
                <a:gd name="T26" fmla="*/ 16 w 16"/>
                <a:gd name="T27" fmla="*/ 9 h 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" h="9">
                  <a:moveTo>
                    <a:pt x="16" y="9"/>
                  </a:moveTo>
                  <a:lnTo>
                    <a:pt x="12" y="2"/>
                  </a:lnTo>
                  <a:lnTo>
                    <a:pt x="6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6" y="6"/>
                  </a:lnTo>
                  <a:lnTo>
                    <a:pt x="16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75" name="Freeform 47"/>
            <p:cNvSpPr>
              <a:spLocks/>
            </p:cNvSpPr>
            <p:nvPr/>
          </p:nvSpPr>
          <p:spPr bwMode="auto">
            <a:xfrm>
              <a:off x="3879850" y="4464050"/>
              <a:ext cx="55563" cy="82550"/>
            </a:xfrm>
            <a:custGeom>
              <a:avLst/>
              <a:gdLst>
                <a:gd name="T0" fmla="*/ 2147483647 w 35"/>
                <a:gd name="T1" fmla="*/ 2147483647 h 52"/>
                <a:gd name="T2" fmla="*/ 2147483647 w 35"/>
                <a:gd name="T3" fmla="*/ 2147483647 h 52"/>
                <a:gd name="T4" fmla="*/ 2147483647 w 35"/>
                <a:gd name="T5" fmla="*/ 2147483647 h 52"/>
                <a:gd name="T6" fmla="*/ 2147483647 w 35"/>
                <a:gd name="T7" fmla="*/ 2147483647 h 52"/>
                <a:gd name="T8" fmla="*/ 2147483647 w 35"/>
                <a:gd name="T9" fmla="*/ 2147483647 h 52"/>
                <a:gd name="T10" fmla="*/ 2147483647 w 35"/>
                <a:gd name="T11" fmla="*/ 2147483647 h 52"/>
                <a:gd name="T12" fmla="*/ 2147483647 w 35"/>
                <a:gd name="T13" fmla="*/ 0 h 52"/>
                <a:gd name="T14" fmla="*/ 2147483647 w 35"/>
                <a:gd name="T15" fmla="*/ 0 h 52"/>
                <a:gd name="T16" fmla="*/ 2147483647 w 35"/>
                <a:gd name="T17" fmla="*/ 2147483647 h 52"/>
                <a:gd name="T18" fmla="*/ 2147483647 w 35"/>
                <a:gd name="T19" fmla="*/ 2147483647 h 52"/>
                <a:gd name="T20" fmla="*/ 0 w 35"/>
                <a:gd name="T21" fmla="*/ 2147483647 h 52"/>
                <a:gd name="T22" fmla="*/ 2147483647 w 35"/>
                <a:gd name="T23" fmla="*/ 2147483647 h 52"/>
                <a:gd name="T24" fmla="*/ 2147483647 w 35"/>
                <a:gd name="T25" fmla="*/ 2147483647 h 52"/>
                <a:gd name="T26" fmla="*/ 2147483647 w 35"/>
                <a:gd name="T27" fmla="*/ 2147483647 h 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5"/>
                <a:gd name="T43" fmla="*/ 0 h 52"/>
                <a:gd name="T44" fmla="*/ 35 w 35"/>
                <a:gd name="T45" fmla="*/ 52 h 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5" h="52">
                  <a:moveTo>
                    <a:pt x="27" y="52"/>
                  </a:moveTo>
                  <a:lnTo>
                    <a:pt x="25" y="42"/>
                  </a:lnTo>
                  <a:lnTo>
                    <a:pt x="29" y="33"/>
                  </a:lnTo>
                  <a:lnTo>
                    <a:pt x="31" y="21"/>
                  </a:lnTo>
                  <a:lnTo>
                    <a:pt x="35" y="12"/>
                  </a:lnTo>
                  <a:lnTo>
                    <a:pt x="35" y="2"/>
                  </a:lnTo>
                  <a:lnTo>
                    <a:pt x="33" y="0"/>
                  </a:lnTo>
                  <a:lnTo>
                    <a:pt x="27" y="0"/>
                  </a:lnTo>
                  <a:lnTo>
                    <a:pt x="16" y="8"/>
                  </a:lnTo>
                  <a:lnTo>
                    <a:pt x="2" y="21"/>
                  </a:lnTo>
                  <a:lnTo>
                    <a:pt x="0" y="37"/>
                  </a:lnTo>
                  <a:lnTo>
                    <a:pt x="10" y="46"/>
                  </a:lnTo>
                  <a:lnTo>
                    <a:pt x="27" y="52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76" name="Freeform 48"/>
            <p:cNvSpPr>
              <a:spLocks/>
            </p:cNvSpPr>
            <p:nvPr/>
          </p:nvSpPr>
          <p:spPr bwMode="auto">
            <a:xfrm>
              <a:off x="4064000" y="4313238"/>
              <a:ext cx="42863" cy="57150"/>
            </a:xfrm>
            <a:custGeom>
              <a:avLst/>
              <a:gdLst>
                <a:gd name="T0" fmla="*/ 2147483647 w 27"/>
                <a:gd name="T1" fmla="*/ 0 h 36"/>
                <a:gd name="T2" fmla="*/ 2147483647 w 27"/>
                <a:gd name="T3" fmla="*/ 2147483647 h 36"/>
                <a:gd name="T4" fmla="*/ 2147483647 w 27"/>
                <a:gd name="T5" fmla="*/ 2147483647 h 36"/>
                <a:gd name="T6" fmla="*/ 2147483647 w 27"/>
                <a:gd name="T7" fmla="*/ 2147483647 h 36"/>
                <a:gd name="T8" fmla="*/ 2147483647 w 27"/>
                <a:gd name="T9" fmla="*/ 2147483647 h 36"/>
                <a:gd name="T10" fmla="*/ 2147483647 w 27"/>
                <a:gd name="T11" fmla="*/ 2147483647 h 36"/>
                <a:gd name="T12" fmla="*/ 2147483647 w 27"/>
                <a:gd name="T13" fmla="*/ 2147483647 h 36"/>
                <a:gd name="T14" fmla="*/ 0 w 27"/>
                <a:gd name="T15" fmla="*/ 2147483647 h 36"/>
                <a:gd name="T16" fmla="*/ 2147483647 w 27"/>
                <a:gd name="T17" fmla="*/ 2147483647 h 36"/>
                <a:gd name="T18" fmla="*/ 2147483647 w 27"/>
                <a:gd name="T19" fmla="*/ 2147483647 h 36"/>
                <a:gd name="T20" fmla="*/ 2147483647 w 27"/>
                <a:gd name="T21" fmla="*/ 0 h 36"/>
                <a:gd name="T22" fmla="*/ 2147483647 w 27"/>
                <a:gd name="T23" fmla="*/ 0 h 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7"/>
                <a:gd name="T37" fmla="*/ 0 h 36"/>
                <a:gd name="T38" fmla="*/ 27 w 27"/>
                <a:gd name="T39" fmla="*/ 36 h 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7" h="36">
                  <a:moveTo>
                    <a:pt x="18" y="0"/>
                  </a:moveTo>
                  <a:lnTo>
                    <a:pt x="25" y="6"/>
                  </a:lnTo>
                  <a:lnTo>
                    <a:pt x="27" y="15"/>
                  </a:lnTo>
                  <a:lnTo>
                    <a:pt x="21" y="23"/>
                  </a:lnTo>
                  <a:lnTo>
                    <a:pt x="18" y="33"/>
                  </a:lnTo>
                  <a:lnTo>
                    <a:pt x="8" y="36"/>
                  </a:lnTo>
                  <a:lnTo>
                    <a:pt x="2" y="36"/>
                  </a:lnTo>
                  <a:lnTo>
                    <a:pt x="0" y="31"/>
                  </a:lnTo>
                  <a:lnTo>
                    <a:pt x="6" y="19"/>
                  </a:lnTo>
                  <a:lnTo>
                    <a:pt x="12" y="6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77" name="Freeform 49"/>
            <p:cNvSpPr>
              <a:spLocks/>
            </p:cNvSpPr>
            <p:nvPr/>
          </p:nvSpPr>
          <p:spPr bwMode="auto">
            <a:xfrm>
              <a:off x="3859213" y="4359275"/>
              <a:ext cx="73025" cy="90488"/>
            </a:xfrm>
            <a:custGeom>
              <a:avLst/>
              <a:gdLst>
                <a:gd name="T0" fmla="*/ 2147483647 w 46"/>
                <a:gd name="T1" fmla="*/ 0 h 57"/>
                <a:gd name="T2" fmla="*/ 2147483647 w 46"/>
                <a:gd name="T3" fmla="*/ 2147483647 h 57"/>
                <a:gd name="T4" fmla="*/ 2147483647 w 46"/>
                <a:gd name="T5" fmla="*/ 2147483647 h 57"/>
                <a:gd name="T6" fmla="*/ 2147483647 w 46"/>
                <a:gd name="T7" fmla="*/ 2147483647 h 57"/>
                <a:gd name="T8" fmla="*/ 2147483647 w 46"/>
                <a:gd name="T9" fmla="*/ 2147483647 h 57"/>
                <a:gd name="T10" fmla="*/ 2147483647 w 46"/>
                <a:gd name="T11" fmla="*/ 2147483647 h 57"/>
                <a:gd name="T12" fmla="*/ 2147483647 w 46"/>
                <a:gd name="T13" fmla="*/ 2147483647 h 57"/>
                <a:gd name="T14" fmla="*/ 2147483647 w 46"/>
                <a:gd name="T15" fmla="*/ 2147483647 h 57"/>
                <a:gd name="T16" fmla="*/ 2147483647 w 46"/>
                <a:gd name="T17" fmla="*/ 2147483647 h 57"/>
                <a:gd name="T18" fmla="*/ 2147483647 w 46"/>
                <a:gd name="T19" fmla="*/ 2147483647 h 57"/>
                <a:gd name="T20" fmla="*/ 2147483647 w 46"/>
                <a:gd name="T21" fmla="*/ 2147483647 h 57"/>
                <a:gd name="T22" fmla="*/ 2147483647 w 46"/>
                <a:gd name="T23" fmla="*/ 2147483647 h 57"/>
                <a:gd name="T24" fmla="*/ 2147483647 w 46"/>
                <a:gd name="T25" fmla="*/ 2147483647 h 57"/>
                <a:gd name="T26" fmla="*/ 0 w 46"/>
                <a:gd name="T27" fmla="*/ 2147483647 h 57"/>
                <a:gd name="T28" fmla="*/ 0 w 46"/>
                <a:gd name="T29" fmla="*/ 2147483647 h 57"/>
                <a:gd name="T30" fmla="*/ 0 w 46"/>
                <a:gd name="T31" fmla="*/ 2147483647 h 57"/>
                <a:gd name="T32" fmla="*/ 2147483647 w 46"/>
                <a:gd name="T33" fmla="*/ 2147483647 h 57"/>
                <a:gd name="T34" fmla="*/ 2147483647 w 46"/>
                <a:gd name="T35" fmla="*/ 2147483647 h 57"/>
                <a:gd name="T36" fmla="*/ 2147483647 w 46"/>
                <a:gd name="T37" fmla="*/ 0 h 57"/>
                <a:gd name="T38" fmla="*/ 2147483647 w 46"/>
                <a:gd name="T39" fmla="*/ 0 h 5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6"/>
                <a:gd name="T61" fmla="*/ 0 h 57"/>
                <a:gd name="T62" fmla="*/ 46 w 46"/>
                <a:gd name="T63" fmla="*/ 57 h 5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6" h="57">
                  <a:moveTo>
                    <a:pt x="15" y="0"/>
                  </a:moveTo>
                  <a:lnTo>
                    <a:pt x="17" y="11"/>
                  </a:lnTo>
                  <a:lnTo>
                    <a:pt x="23" y="24"/>
                  </a:lnTo>
                  <a:lnTo>
                    <a:pt x="30" y="32"/>
                  </a:lnTo>
                  <a:lnTo>
                    <a:pt x="46" y="28"/>
                  </a:lnTo>
                  <a:lnTo>
                    <a:pt x="46" y="32"/>
                  </a:lnTo>
                  <a:lnTo>
                    <a:pt x="46" y="42"/>
                  </a:lnTo>
                  <a:lnTo>
                    <a:pt x="46" y="49"/>
                  </a:lnTo>
                  <a:lnTo>
                    <a:pt x="46" y="57"/>
                  </a:lnTo>
                  <a:lnTo>
                    <a:pt x="30" y="47"/>
                  </a:lnTo>
                  <a:lnTo>
                    <a:pt x="17" y="49"/>
                  </a:lnTo>
                  <a:lnTo>
                    <a:pt x="9" y="47"/>
                  </a:lnTo>
                  <a:lnTo>
                    <a:pt x="4" y="47"/>
                  </a:lnTo>
                  <a:lnTo>
                    <a:pt x="0" y="42"/>
                  </a:lnTo>
                  <a:lnTo>
                    <a:pt x="0" y="34"/>
                  </a:lnTo>
                  <a:lnTo>
                    <a:pt x="0" y="30"/>
                  </a:lnTo>
                  <a:lnTo>
                    <a:pt x="4" y="19"/>
                  </a:lnTo>
                  <a:lnTo>
                    <a:pt x="9" y="4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78" name="Freeform 50"/>
            <p:cNvSpPr>
              <a:spLocks/>
            </p:cNvSpPr>
            <p:nvPr/>
          </p:nvSpPr>
          <p:spPr bwMode="auto">
            <a:xfrm>
              <a:off x="3775075" y="4440238"/>
              <a:ext cx="14288" cy="36512"/>
            </a:xfrm>
            <a:custGeom>
              <a:avLst/>
              <a:gdLst>
                <a:gd name="T0" fmla="*/ 0 w 9"/>
                <a:gd name="T1" fmla="*/ 0 h 23"/>
                <a:gd name="T2" fmla="*/ 2147483647 w 9"/>
                <a:gd name="T3" fmla="*/ 2147483647 h 23"/>
                <a:gd name="T4" fmla="*/ 2147483647 w 9"/>
                <a:gd name="T5" fmla="*/ 2147483647 h 23"/>
                <a:gd name="T6" fmla="*/ 2147483647 w 9"/>
                <a:gd name="T7" fmla="*/ 2147483647 h 23"/>
                <a:gd name="T8" fmla="*/ 2147483647 w 9"/>
                <a:gd name="T9" fmla="*/ 2147483647 h 23"/>
                <a:gd name="T10" fmla="*/ 0 w 9"/>
                <a:gd name="T11" fmla="*/ 2147483647 h 23"/>
                <a:gd name="T12" fmla="*/ 0 w 9"/>
                <a:gd name="T13" fmla="*/ 2147483647 h 23"/>
                <a:gd name="T14" fmla="*/ 0 w 9"/>
                <a:gd name="T15" fmla="*/ 2147483647 h 23"/>
                <a:gd name="T16" fmla="*/ 0 w 9"/>
                <a:gd name="T17" fmla="*/ 0 h 23"/>
                <a:gd name="T18" fmla="*/ 0 w 9"/>
                <a:gd name="T19" fmla="*/ 0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"/>
                <a:gd name="T31" fmla="*/ 0 h 23"/>
                <a:gd name="T32" fmla="*/ 9 w 9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" h="23">
                  <a:moveTo>
                    <a:pt x="0" y="0"/>
                  </a:moveTo>
                  <a:lnTo>
                    <a:pt x="9" y="2"/>
                  </a:lnTo>
                  <a:lnTo>
                    <a:pt x="7" y="17"/>
                  </a:lnTo>
                  <a:lnTo>
                    <a:pt x="3" y="21"/>
                  </a:lnTo>
                  <a:lnTo>
                    <a:pt x="2" y="23"/>
                  </a:lnTo>
                  <a:lnTo>
                    <a:pt x="0" y="19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79" name="Freeform 51"/>
            <p:cNvSpPr>
              <a:spLocks/>
            </p:cNvSpPr>
            <p:nvPr/>
          </p:nvSpPr>
          <p:spPr bwMode="auto">
            <a:xfrm>
              <a:off x="3816350" y="4654550"/>
              <a:ext cx="15875" cy="12700"/>
            </a:xfrm>
            <a:custGeom>
              <a:avLst/>
              <a:gdLst>
                <a:gd name="T0" fmla="*/ 2147483647 w 10"/>
                <a:gd name="T1" fmla="*/ 0 h 8"/>
                <a:gd name="T2" fmla="*/ 2147483647 w 10"/>
                <a:gd name="T3" fmla="*/ 2147483647 h 8"/>
                <a:gd name="T4" fmla="*/ 2147483647 w 10"/>
                <a:gd name="T5" fmla="*/ 2147483647 h 8"/>
                <a:gd name="T6" fmla="*/ 0 w 10"/>
                <a:gd name="T7" fmla="*/ 2147483647 h 8"/>
                <a:gd name="T8" fmla="*/ 2147483647 w 10"/>
                <a:gd name="T9" fmla="*/ 0 h 8"/>
                <a:gd name="T10" fmla="*/ 2147483647 w 10"/>
                <a:gd name="T11" fmla="*/ 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"/>
                <a:gd name="T19" fmla="*/ 0 h 8"/>
                <a:gd name="T20" fmla="*/ 10 w 10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" h="8">
                  <a:moveTo>
                    <a:pt x="4" y="0"/>
                  </a:moveTo>
                  <a:lnTo>
                    <a:pt x="10" y="2"/>
                  </a:lnTo>
                  <a:lnTo>
                    <a:pt x="6" y="8"/>
                  </a:lnTo>
                  <a:lnTo>
                    <a:pt x="0" y="8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80" name="Freeform 52"/>
            <p:cNvSpPr>
              <a:spLocks/>
            </p:cNvSpPr>
            <p:nvPr/>
          </p:nvSpPr>
          <p:spPr bwMode="auto">
            <a:xfrm>
              <a:off x="3360738" y="5035550"/>
              <a:ext cx="111125" cy="112713"/>
            </a:xfrm>
            <a:custGeom>
              <a:avLst/>
              <a:gdLst>
                <a:gd name="T0" fmla="*/ 2147483647 w 70"/>
                <a:gd name="T1" fmla="*/ 0 h 71"/>
                <a:gd name="T2" fmla="*/ 2147483647 w 70"/>
                <a:gd name="T3" fmla="*/ 2147483647 h 71"/>
                <a:gd name="T4" fmla="*/ 2147483647 w 70"/>
                <a:gd name="T5" fmla="*/ 2147483647 h 71"/>
                <a:gd name="T6" fmla="*/ 2147483647 w 70"/>
                <a:gd name="T7" fmla="*/ 2147483647 h 71"/>
                <a:gd name="T8" fmla="*/ 2147483647 w 70"/>
                <a:gd name="T9" fmla="*/ 2147483647 h 71"/>
                <a:gd name="T10" fmla="*/ 2147483647 w 70"/>
                <a:gd name="T11" fmla="*/ 2147483647 h 71"/>
                <a:gd name="T12" fmla="*/ 2147483647 w 70"/>
                <a:gd name="T13" fmla="*/ 2147483647 h 71"/>
                <a:gd name="T14" fmla="*/ 2147483647 w 70"/>
                <a:gd name="T15" fmla="*/ 2147483647 h 71"/>
                <a:gd name="T16" fmla="*/ 2147483647 w 70"/>
                <a:gd name="T17" fmla="*/ 2147483647 h 71"/>
                <a:gd name="T18" fmla="*/ 2147483647 w 70"/>
                <a:gd name="T19" fmla="*/ 2147483647 h 71"/>
                <a:gd name="T20" fmla="*/ 2147483647 w 70"/>
                <a:gd name="T21" fmla="*/ 2147483647 h 71"/>
                <a:gd name="T22" fmla="*/ 2147483647 w 70"/>
                <a:gd name="T23" fmla="*/ 2147483647 h 71"/>
                <a:gd name="T24" fmla="*/ 2147483647 w 70"/>
                <a:gd name="T25" fmla="*/ 2147483647 h 71"/>
                <a:gd name="T26" fmla="*/ 2147483647 w 70"/>
                <a:gd name="T27" fmla="*/ 2147483647 h 71"/>
                <a:gd name="T28" fmla="*/ 0 w 70"/>
                <a:gd name="T29" fmla="*/ 2147483647 h 71"/>
                <a:gd name="T30" fmla="*/ 2147483647 w 70"/>
                <a:gd name="T31" fmla="*/ 2147483647 h 71"/>
                <a:gd name="T32" fmla="*/ 2147483647 w 70"/>
                <a:gd name="T33" fmla="*/ 2147483647 h 71"/>
                <a:gd name="T34" fmla="*/ 2147483647 w 70"/>
                <a:gd name="T35" fmla="*/ 2147483647 h 71"/>
                <a:gd name="T36" fmla="*/ 2147483647 w 70"/>
                <a:gd name="T37" fmla="*/ 2147483647 h 71"/>
                <a:gd name="T38" fmla="*/ 2147483647 w 70"/>
                <a:gd name="T39" fmla="*/ 0 h 71"/>
                <a:gd name="T40" fmla="*/ 2147483647 w 70"/>
                <a:gd name="T41" fmla="*/ 0 h 71"/>
                <a:gd name="T42" fmla="*/ 2147483647 w 70"/>
                <a:gd name="T43" fmla="*/ 0 h 7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0"/>
                <a:gd name="T67" fmla="*/ 0 h 71"/>
                <a:gd name="T68" fmla="*/ 70 w 70"/>
                <a:gd name="T69" fmla="*/ 71 h 7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0" h="71">
                  <a:moveTo>
                    <a:pt x="61" y="0"/>
                  </a:moveTo>
                  <a:lnTo>
                    <a:pt x="67" y="12"/>
                  </a:lnTo>
                  <a:lnTo>
                    <a:pt x="68" y="27"/>
                  </a:lnTo>
                  <a:lnTo>
                    <a:pt x="68" y="44"/>
                  </a:lnTo>
                  <a:lnTo>
                    <a:pt x="70" y="61"/>
                  </a:lnTo>
                  <a:lnTo>
                    <a:pt x="63" y="52"/>
                  </a:lnTo>
                  <a:lnTo>
                    <a:pt x="55" y="52"/>
                  </a:lnTo>
                  <a:lnTo>
                    <a:pt x="49" y="54"/>
                  </a:lnTo>
                  <a:lnTo>
                    <a:pt x="44" y="61"/>
                  </a:lnTo>
                  <a:lnTo>
                    <a:pt x="36" y="65"/>
                  </a:lnTo>
                  <a:lnTo>
                    <a:pt x="30" y="71"/>
                  </a:lnTo>
                  <a:lnTo>
                    <a:pt x="25" y="67"/>
                  </a:lnTo>
                  <a:lnTo>
                    <a:pt x="19" y="57"/>
                  </a:lnTo>
                  <a:lnTo>
                    <a:pt x="4" y="46"/>
                  </a:lnTo>
                  <a:lnTo>
                    <a:pt x="0" y="37"/>
                  </a:lnTo>
                  <a:lnTo>
                    <a:pt x="2" y="25"/>
                  </a:lnTo>
                  <a:lnTo>
                    <a:pt x="11" y="17"/>
                  </a:lnTo>
                  <a:lnTo>
                    <a:pt x="21" y="10"/>
                  </a:lnTo>
                  <a:lnTo>
                    <a:pt x="36" y="4"/>
                  </a:lnTo>
                  <a:lnTo>
                    <a:pt x="48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81" name="Freeform 53"/>
            <p:cNvSpPr>
              <a:spLocks/>
            </p:cNvSpPr>
            <p:nvPr/>
          </p:nvSpPr>
          <p:spPr bwMode="auto">
            <a:xfrm>
              <a:off x="4330700" y="3173413"/>
              <a:ext cx="706438" cy="717550"/>
            </a:xfrm>
            <a:custGeom>
              <a:avLst/>
              <a:gdLst>
                <a:gd name="T0" fmla="*/ 2147483647 w 445"/>
                <a:gd name="T1" fmla="*/ 2147483647 h 452"/>
                <a:gd name="T2" fmla="*/ 2147483647 w 445"/>
                <a:gd name="T3" fmla="*/ 2147483647 h 452"/>
                <a:gd name="T4" fmla="*/ 2147483647 w 445"/>
                <a:gd name="T5" fmla="*/ 2147483647 h 452"/>
                <a:gd name="T6" fmla="*/ 2147483647 w 445"/>
                <a:gd name="T7" fmla="*/ 2147483647 h 452"/>
                <a:gd name="T8" fmla="*/ 2147483647 w 445"/>
                <a:gd name="T9" fmla="*/ 2147483647 h 452"/>
                <a:gd name="T10" fmla="*/ 2147483647 w 445"/>
                <a:gd name="T11" fmla="*/ 2147483647 h 452"/>
                <a:gd name="T12" fmla="*/ 2147483647 w 445"/>
                <a:gd name="T13" fmla="*/ 2147483647 h 452"/>
                <a:gd name="T14" fmla="*/ 2147483647 w 445"/>
                <a:gd name="T15" fmla="*/ 2147483647 h 452"/>
                <a:gd name="T16" fmla="*/ 2147483647 w 445"/>
                <a:gd name="T17" fmla="*/ 2147483647 h 452"/>
                <a:gd name="T18" fmla="*/ 2147483647 w 445"/>
                <a:gd name="T19" fmla="*/ 2147483647 h 452"/>
                <a:gd name="T20" fmla="*/ 2147483647 w 445"/>
                <a:gd name="T21" fmla="*/ 2147483647 h 452"/>
                <a:gd name="T22" fmla="*/ 2147483647 w 445"/>
                <a:gd name="T23" fmla="*/ 2147483647 h 452"/>
                <a:gd name="T24" fmla="*/ 2147483647 w 445"/>
                <a:gd name="T25" fmla="*/ 2147483647 h 452"/>
                <a:gd name="T26" fmla="*/ 2147483647 w 445"/>
                <a:gd name="T27" fmla="*/ 2147483647 h 452"/>
                <a:gd name="T28" fmla="*/ 2147483647 w 445"/>
                <a:gd name="T29" fmla="*/ 2147483647 h 452"/>
                <a:gd name="T30" fmla="*/ 2147483647 w 445"/>
                <a:gd name="T31" fmla="*/ 2147483647 h 452"/>
                <a:gd name="T32" fmla="*/ 2147483647 w 445"/>
                <a:gd name="T33" fmla="*/ 2147483647 h 452"/>
                <a:gd name="T34" fmla="*/ 2147483647 w 445"/>
                <a:gd name="T35" fmla="*/ 2147483647 h 452"/>
                <a:gd name="T36" fmla="*/ 2147483647 w 445"/>
                <a:gd name="T37" fmla="*/ 2147483647 h 452"/>
                <a:gd name="T38" fmla="*/ 2147483647 w 445"/>
                <a:gd name="T39" fmla="*/ 2147483647 h 452"/>
                <a:gd name="T40" fmla="*/ 2147483647 w 445"/>
                <a:gd name="T41" fmla="*/ 2147483647 h 452"/>
                <a:gd name="T42" fmla="*/ 2147483647 w 445"/>
                <a:gd name="T43" fmla="*/ 2147483647 h 452"/>
                <a:gd name="T44" fmla="*/ 2147483647 w 445"/>
                <a:gd name="T45" fmla="*/ 0 h 452"/>
                <a:gd name="T46" fmla="*/ 2147483647 w 445"/>
                <a:gd name="T47" fmla="*/ 0 h 452"/>
                <a:gd name="T48" fmla="*/ 2147483647 w 445"/>
                <a:gd name="T49" fmla="*/ 0 h 452"/>
                <a:gd name="T50" fmla="*/ 2147483647 w 445"/>
                <a:gd name="T51" fmla="*/ 0 h 452"/>
                <a:gd name="T52" fmla="*/ 2147483647 w 445"/>
                <a:gd name="T53" fmla="*/ 2147483647 h 452"/>
                <a:gd name="T54" fmla="*/ 2147483647 w 445"/>
                <a:gd name="T55" fmla="*/ 2147483647 h 452"/>
                <a:gd name="T56" fmla="*/ 2147483647 w 445"/>
                <a:gd name="T57" fmla="*/ 2147483647 h 452"/>
                <a:gd name="T58" fmla="*/ 2147483647 w 445"/>
                <a:gd name="T59" fmla="*/ 2147483647 h 452"/>
                <a:gd name="T60" fmla="*/ 2147483647 w 445"/>
                <a:gd name="T61" fmla="*/ 2147483647 h 452"/>
                <a:gd name="T62" fmla="*/ 2147483647 w 445"/>
                <a:gd name="T63" fmla="*/ 2147483647 h 452"/>
                <a:gd name="T64" fmla="*/ 2147483647 w 445"/>
                <a:gd name="T65" fmla="*/ 2147483647 h 452"/>
                <a:gd name="T66" fmla="*/ 2147483647 w 445"/>
                <a:gd name="T67" fmla="*/ 2147483647 h 452"/>
                <a:gd name="T68" fmla="*/ 0 w 445"/>
                <a:gd name="T69" fmla="*/ 2147483647 h 452"/>
                <a:gd name="T70" fmla="*/ 0 w 445"/>
                <a:gd name="T71" fmla="*/ 2147483647 h 452"/>
                <a:gd name="T72" fmla="*/ 0 w 445"/>
                <a:gd name="T73" fmla="*/ 2147483647 h 452"/>
                <a:gd name="T74" fmla="*/ 0 w 445"/>
                <a:gd name="T75" fmla="*/ 2147483647 h 452"/>
                <a:gd name="T76" fmla="*/ 2147483647 w 445"/>
                <a:gd name="T77" fmla="*/ 2147483647 h 452"/>
                <a:gd name="T78" fmla="*/ 2147483647 w 445"/>
                <a:gd name="T79" fmla="*/ 2147483647 h 452"/>
                <a:gd name="T80" fmla="*/ 2147483647 w 445"/>
                <a:gd name="T81" fmla="*/ 2147483647 h 452"/>
                <a:gd name="T82" fmla="*/ 2147483647 w 445"/>
                <a:gd name="T83" fmla="*/ 2147483647 h 452"/>
                <a:gd name="T84" fmla="*/ 2147483647 w 445"/>
                <a:gd name="T85" fmla="*/ 2147483647 h 452"/>
                <a:gd name="T86" fmla="*/ 2147483647 w 445"/>
                <a:gd name="T87" fmla="*/ 2147483647 h 452"/>
                <a:gd name="T88" fmla="*/ 2147483647 w 445"/>
                <a:gd name="T89" fmla="*/ 2147483647 h 452"/>
                <a:gd name="T90" fmla="*/ 2147483647 w 445"/>
                <a:gd name="T91" fmla="*/ 2147483647 h 452"/>
                <a:gd name="T92" fmla="*/ 2147483647 w 445"/>
                <a:gd name="T93" fmla="*/ 2147483647 h 452"/>
                <a:gd name="T94" fmla="*/ 2147483647 w 445"/>
                <a:gd name="T95" fmla="*/ 2147483647 h 452"/>
                <a:gd name="T96" fmla="*/ 2147483647 w 445"/>
                <a:gd name="T97" fmla="*/ 2147483647 h 45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45"/>
                <a:gd name="T148" fmla="*/ 0 h 452"/>
                <a:gd name="T149" fmla="*/ 445 w 445"/>
                <a:gd name="T150" fmla="*/ 452 h 45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45" h="452">
                  <a:moveTo>
                    <a:pt x="224" y="452"/>
                  </a:moveTo>
                  <a:lnTo>
                    <a:pt x="234" y="450"/>
                  </a:lnTo>
                  <a:lnTo>
                    <a:pt x="245" y="450"/>
                  </a:lnTo>
                  <a:lnTo>
                    <a:pt x="257" y="448"/>
                  </a:lnTo>
                  <a:lnTo>
                    <a:pt x="268" y="446"/>
                  </a:lnTo>
                  <a:lnTo>
                    <a:pt x="278" y="442"/>
                  </a:lnTo>
                  <a:lnTo>
                    <a:pt x="289" y="438"/>
                  </a:lnTo>
                  <a:lnTo>
                    <a:pt x="299" y="434"/>
                  </a:lnTo>
                  <a:lnTo>
                    <a:pt x="310" y="432"/>
                  </a:lnTo>
                  <a:lnTo>
                    <a:pt x="327" y="421"/>
                  </a:lnTo>
                  <a:lnTo>
                    <a:pt x="346" y="412"/>
                  </a:lnTo>
                  <a:lnTo>
                    <a:pt x="363" y="398"/>
                  </a:lnTo>
                  <a:lnTo>
                    <a:pt x="380" y="385"/>
                  </a:lnTo>
                  <a:lnTo>
                    <a:pt x="394" y="368"/>
                  </a:lnTo>
                  <a:lnTo>
                    <a:pt x="407" y="351"/>
                  </a:lnTo>
                  <a:lnTo>
                    <a:pt x="415" y="332"/>
                  </a:lnTo>
                  <a:lnTo>
                    <a:pt x="426" y="312"/>
                  </a:lnTo>
                  <a:lnTo>
                    <a:pt x="430" y="301"/>
                  </a:lnTo>
                  <a:lnTo>
                    <a:pt x="434" y="292"/>
                  </a:lnTo>
                  <a:lnTo>
                    <a:pt x="436" y="280"/>
                  </a:lnTo>
                  <a:lnTo>
                    <a:pt x="441" y="271"/>
                  </a:lnTo>
                  <a:lnTo>
                    <a:pt x="441" y="259"/>
                  </a:lnTo>
                  <a:lnTo>
                    <a:pt x="443" y="248"/>
                  </a:lnTo>
                  <a:lnTo>
                    <a:pt x="443" y="236"/>
                  </a:lnTo>
                  <a:lnTo>
                    <a:pt x="445" y="227"/>
                  </a:lnTo>
                  <a:lnTo>
                    <a:pt x="443" y="213"/>
                  </a:lnTo>
                  <a:lnTo>
                    <a:pt x="443" y="202"/>
                  </a:lnTo>
                  <a:lnTo>
                    <a:pt x="441" y="191"/>
                  </a:lnTo>
                  <a:lnTo>
                    <a:pt x="441" y="179"/>
                  </a:lnTo>
                  <a:lnTo>
                    <a:pt x="436" y="168"/>
                  </a:lnTo>
                  <a:lnTo>
                    <a:pt x="434" y="156"/>
                  </a:lnTo>
                  <a:lnTo>
                    <a:pt x="430" y="147"/>
                  </a:lnTo>
                  <a:lnTo>
                    <a:pt x="426" y="137"/>
                  </a:lnTo>
                  <a:lnTo>
                    <a:pt x="415" y="116"/>
                  </a:lnTo>
                  <a:lnTo>
                    <a:pt x="407" y="99"/>
                  </a:lnTo>
                  <a:lnTo>
                    <a:pt x="394" y="80"/>
                  </a:lnTo>
                  <a:lnTo>
                    <a:pt x="380" y="67"/>
                  </a:lnTo>
                  <a:lnTo>
                    <a:pt x="363" y="50"/>
                  </a:lnTo>
                  <a:lnTo>
                    <a:pt x="346" y="38"/>
                  </a:lnTo>
                  <a:lnTo>
                    <a:pt x="327" y="25"/>
                  </a:lnTo>
                  <a:lnTo>
                    <a:pt x="310" y="17"/>
                  </a:lnTo>
                  <a:lnTo>
                    <a:pt x="299" y="12"/>
                  </a:lnTo>
                  <a:lnTo>
                    <a:pt x="289" y="8"/>
                  </a:lnTo>
                  <a:lnTo>
                    <a:pt x="278" y="4"/>
                  </a:lnTo>
                  <a:lnTo>
                    <a:pt x="268" y="4"/>
                  </a:lnTo>
                  <a:lnTo>
                    <a:pt x="257" y="0"/>
                  </a:lnTo>
                  <a:lnTo>
                    <a:pt x="245" y="0"/>
                  </a:lnTo>
                  <a:lnTo>
                    <a:pt x="234" y="0"/>
                  </a:lnTo>
                  <a:lnTo>
                    <a:pt x="224" y="0"/>
                  </a:lnTo>
                  <a:lnTo>
                    <a:pt x="211" y="0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77" y="4"/>
                  </a:lnTo>
                  <a:lnTo>
                    <a:pt x="165" y="4"/>
                  </a:lnTo>
                  <a:lnTo>
                    <a:pt x="156" y="8"/>
                  </a:lnTo>
                  <a:lnTo>
                    <a:pt x="144" y="12"/>
                  </a:lnTo>
                  <a:lnTo>
                    <a:pt x="135" y="17"/>
                  </a:lnTo>
                  <a:lnTo>
                    <a:pt x="114" y="25"/>
                  </a:lnTo>
                  <a:lnTo>
                    <a:pt x="97" y="38"/>
                  </a:lnTo>
                  <a:lnTo>
                    <a:pt x="80" y="50"/>
                  </a:lnTo>
                  <a:lnTo>
                    <a:pt x="65" y="67"/>
                  </a:lnTo>
                  <a:lnTo>
                    <a:pt x="47" y="80"/>
                  </a:lnTo>
                  <a:lnTo>
                    <a:pt x="36" y="99"/>
                  </a:lnTo>
                  <a:lnTo>
                    <a:pt x="25" y="116"/>
                  </a:lnTo>
                  <a:lnTo>
                    <a:pt x="17" y="137"/>
                  </a:lnTo>
                  <a:lnTo>
                    <a:pt x="11" y="147"/>
                  </a:lnTo>
                  <a:lnTo>
                    <a:pt x="7" y="156"/>
                  </a:lnTo>
                  <a:lnTo>
                    <a:pt x="4" y="168"/>
                  </a:lnTo>
                  <a:lnTo>
                    <a:pt x="4" y="179"/>
                  </a:lnTo>
                  <a:lnTo>
                    <a:pt x="0" y="191"/>
                  </a:lnTo>
                  <a:lnTo>
                    <a:pt x="0" y="202"/>
                  </a:lnTo>
                  <a:lnTo>
                    <a:pt x="0" y="213"/>
                  </a:lnTo>
                  <a:lnTo>
                    <a:pt x="0" y="227"/>
                  </a:lnTo>
                  <a:lnTo>
                    <a:pt x="0" y="236"/>
                  </a:lnTo>
                  <a:lnTo>
                    <a:pt x="0" y="248"/>
                  </a:lnTo>
                  <a:lnTo>
                    <a:pt x="0" y="259"/>
                  </a:lnTo>
                  <a:lnTo>
                    <a:pt x="4" y="271"/>
                  </a:lnTo>
                  <a:lnTo>
                    <a:pt x="4" y="280"/>
                  </a:lnTo>
                  <a:lnTo>
                    <a:pt x="7" y="292"/>
                  </a:lnTo>
                  <a:lnTo>
                    <a:pt x="11" y="301"/>
                  </a:lnTo>
                  <a:lnTo>
                    <a:pt x="17" y="312"/>
                  </a:lnTo>
                  <a:lnTo>
                    <a:pt x="25" y="332"/>
                  </a:lnTo>
                  <a:lnTo>
                    <a:pt x="36" y="351"/>
                  </a:lnTo>
                  <a:lnTo>
                    <a:pt x="47" y="368"/>
                  </a:lnTo>
                  <a:lnTo>
                    <a:pt x="65" y="385"/>
                  </a:lnTo>
                  <a:lnTo>
                    <a:pt x="80" y="398"/>
                  </a:lnTo>
                  <a:lnTo>
                    <a:pt x="97" y="412"/>
                  </a:lnTo>
                  <a:lnTo>
                    <a:pt x="114" y="421"/>
                  </a:lnTo>
                  <a:lnTo>
                    <a:pt x="135" y="432"/>
                  </a:lnTo>
                  <a:lnTo>
                    <a:pt x="144" y="434"/>
                  </a:lnTo>
                  <a:lnTo>
                    <a:pt x="156" y="438"/>
                  </a:lnTo>
                  <a:lnTo>
                    <a:pt x="165" y="442"/>
                  </a:lnTo>
                  <a:lnTo>
                    <a:pt x="177" y="446"/>
                  </a:lnTo>
                  <a:lnTo>
                    <a:pt x="188" y="448"/>
                  </a:lnTo>
                  <a:lnTo>
                    <a:pt x="200" y="450"/>
                  </a:lnTo>
                  <a:lnTo>
                    <a:pt x="211" y="450"/>
                  </a:lnTo>
                  <a:lnTo>
                    <a:pt x="224" y="452"/>
                  </a:lnTo>
                  <a:close/>
                </a:path>
              </a:pathLst>
            </a:custGeom>
            <a:solidFill>
              <a:srgbClr val="D9E0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82" name="Freeform 54"/>
            <p:cNvSpPr>
              <a:spLocks/>
            </p:cNvSpPr>
            <p:nvPr/>
          </p:nvSpPr>
          <p:spPr bwMode="auto">
            <a:xfrm>
              <a:off x="4652963" y="3300413"/>
              <a:ext cx="25400" cy="23812"/>
            </a:xfrm>
            <a:custGeom>
              <a:avLst/>
              <a:gdLst>
                <a:gd name="T0" fmla="*/ 2147483647 w 16"/>
                <a:gd name="T1" fmla="*/ 0 h 15"/>
                <a:gd name="T2" fmla="*/ 2147483647 w 16"/>
                <a:gd name="T3" fmla="*/ 2147483647 h 15"/>
                <a:gd name="T4" fmla="*/ 2147483647 w 16"/>
                <a:gd name="T5" fmla="*/ 2147483647 h 15"/>
                <a:gd name="T6" fmla="*/ 2147483647 w 16"/>
                <a:gd name="T7" fmla="*/ 2147483647 h 15"/>
                <a:gd name="T8" fmla="*/ 0 w 16"/>
                <a:gd name="T9" fmla="*/ 2147483647 h 15"/>
                <a:gd name="T10" fmla="*/ 0 w 16"/>
                <a:gd name="T11" fmla="*/ 2147483647 h 15"/>
                <a:gd name="T12" fmla="*/ 2147483647 w 16"/>
                <a:gd name="T13" fmla="*/ 0 h 15"/>
                <a:gd name="T14" fmla="*/ 2147483647 w 16"/>
                <a:gd name="T15" fmla="*/ 0 h 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"/>
                <a:gd name="T25" fmla="*/ 0 h 15"/>
                <a:gd name="T26" fmla="*/ 16 w 16"/>
                <a:gd name="T27" fmla="*/ 15 h 1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" h="15">
                  <a:moveTo>
                    <a:pt x="8" y="0"/>
                  </a:moveTo>
                  <a:lnTo>
                    <a:pt x="16" y="4"/>
                  </a:lnTo>
                  <a:lnTo>
                    <a:pt x="8" y="15"/>
                  </a:lnTo>
                  <a:lnTo>
                    <a:pt x="2" y="15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83" name="Freeform 55"/>
            <p:cNvSpPr>
              <a:spLocks/>
            </p:cNvSpPr>
            <p:nvPr/>
          </p:nvSpPr>
          <p:spPr bwMode="auto">
            <a:xfrm>
              <a:off x="4608513" y="3346450"/>
              <a:ext cx="23812" cy="26988"/>
            </a:xfrm>
            <a:custGeom>
              <a:avLst/>
              <a:gdLst>
                <a:gd name="T0" fmla="*/ 2147483647 w 15"/>
                <a:gd name="T1" fmla="*/ 0 h 17"/>
                <a:gd name="T2" fmla="*/ 2147483647 w 15"/>
                <a:gd name="T3" fmla="*/ 2147483647 h 17"/>
                <a:gd name="T4" fmla="*/ 2147483647 w 15"/>
                <a:gd name="T5" fmla="*/ 2147483647 h 17"/>
                <a:gd name="T6" fmla="*/ 2147483647 w 15"/>
                <a:gd name="T7" fmla="*/ 2147483647 h 17"/>
                <a:gd name="T8" fmla="*/ 0 w 15"/>
                <a:gd name="T9" fmla="*/ 2147483647 h 17"/>
                <a:gd name="T10" fmla="*/ 0 w 15"/>
                <a:gd name="T11" fmla="*/ 2147483647 h 17"/>
                <a:gd name="T12" fmla="*/ 2147483647 w 15"/>
                <a:gd name="T13" fmla="*/ 0 h 17"/>
                <a:gd name="T14" fmla="*/ 2147483647 w 15"/>
                <a:gd name="T15" fmla="*/ 0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"/>
                <a:gd name="T25" fmla="*/ 0 h 17"/>
                <a:gd name="T26" fmla="*/ 15 w 15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" h="17">
                  <a:moveTo>
                    <a:pt x="8" y="0"/>
                  </a:moveTo>
                  <a:lnTo>
                    <a:pt x="15" y="5"/>
                  </a:lnTo>
                  <a:lnTo>
                    <a:pt x="8" y="15"/>
                  </a:lnTo>
                  <a:lnTo>
                    <a:pt x="2" y="17"/>
                  </a:lnTo>
                  <a:lnTo>
                    <a:pt x="0" y="15"/>
                  </a:lnTo>
                  <a:lnTo>
                    <a:pt x="0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84" name="Freeform 56"/>
            <p:cNvSpPr>
              <a:spLocks/>
            </p:cNvSpPr>
            <p:nvPr/>
          </p:nvSpPr>
          <p:spPr bwMode="auto">
            <a:xfrm>
              <a:off x="4868863" y="3735388"/>
              <a:ext cx="17462" cy="30162"/>
            </a:xfrm>
            <a:custGeom>
              <a:avLst/>
              <a:gdLst>
                <a:gd name="T0" fmla="*/ 2147483647 w 11"/>
                <a:gd name="T1" fmla="*/ 0 h 19"/>
                <a:gd name="T2" fmla="*/ 0 w 11"/>
                <a:gd name="T3" fmla="*/ 2147483647 h 19"/>
                <a:gd name="T4" fmla="*/ 0 w 11"/>
                <a:gd name="T5" fmla="*/ 2147483647 h 19"/>
                <a:gd name="T6" fmla="*/ 0 w 11"/>
                <a:gd name="T7" fmla="*/ 2147483647 h 19"/>
                <a:gd name="T8" fmla="*/ 2147483647 w 11"/>
                <a:gd name="T9" fmla="*/ 2147483647 h 19"/>
                <a:gd name="T10" fmla="*/ 2147483647 w 11"/>
                <a:gd name="T11" fmla="*/ 2147483647 h 19"/>
                <a:gd name="T12" fmla="*/ 2147483647 w 11"/>
                <a:gd name="T13" fmla="*/ 0 h 19"/>
                <a:gd name="T14" fmla="*/ 2147483647 w 11"/>
                <a:gd name="T15" fmla="*/ 0 h 1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"/>
                <a:gd name="T25" fmla="*/ 0 h 19"/>
                <a:gd name="T26" fmla="*/ 11 w 11"/>
                <a:gd name="T27" fmla="*/ 19 h 1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" h="19">
                  <a:moveTo>
                    <a:pt x="11" y="0"/>
                  </a:moveTo>
                  <a:lnTo>
                    <a:pt x="0" y="4"/>
                  </a:lnTo>
                  <a:lnTo>
                    <a:pt x="0" y="16"/>
                  </a:lnTo>
                  <a:lnTo>
                    <a:pt x="0" y="19"/>
                  </a:lnTo>
                  <a:lnTo>
                    <a:pt x="3" y="19"/>
                  </a:lnTo>
                  <a:lnTo>
                    <a:pt x="7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85" name="Freeform 57"/>
            <p:cNvSpPr>
              <a:spLocks/>
            </p:cNvSpPr>
            <p:nvPr/>
          </p:nvSpPr>
          <p:spPr bwMode="auto">
            <a:xfrm>
              <a:off x="4738688" y="3009900"/>
              <a:ext cx="471487" cy="904875"/>
            </a:xfrm>
            <a:custGeom>
              <a:avLst/>
              <a:gdLst>
                <a:gd name="T0" fmla="*/ 0 w 297"/>
                <a:gd name="T1" fmla="*/ 0 h 570"/>
                <a:gd name="T2" fmla="*/ 2147483647 w 297"/>
                <a:gd name="T3" fmla="*/ 2147483647 h 570"/>
                <a:gd name="T4" fmla="*/ 2147483647 w 297"/>
                <a:gd name="T5" fmla="*/ 2147483647 h 570"/>
                <a:gd name="T6" fmla="*/ 2147483647 w 297"/>
                <a:gd name="T7" fmla="*/ 2147483647 h 570"/>
                <a:gd name="T8" fmla="*/ 2147483647 w 297"/>
                <a:gd name="T9" fmla="*/ 2147483647 h 570"/>
                <a:gd name="T10" fmla="*/ 2147483647 w 297"/>
                <a:gd name="T11" fmla="*/ 2147483647 h 570"/>
                <a:gd name="T12" fmla="*/ 2147483647 w 297"/>
                <a:gd name="T13" fmla="*/ 2147483647 h 570"/>
                <a:gd name="T14" fmla="*/ 2147483647 w 297"/>
                <a:gd name="T15" fmla="*/ 2147483647 h 570"/>
                <a:gd name="T16" fmla="*/ 2147483647 w 297"/>
                <a:gd name="T17" fmla="*/ 2147483647 h 570"/>
                <a:gd name="T18" fmla="*/ 2147483647 w 297"/>
                <a:gd name="T19" fmla="*/ 2147483647 h 570"/>
                <a:gd name="T20" fmla="*/ 2147483647 w 297"/>
                <a:gd name="T21" fmla="*/ 2147483647 h 570"/>
                <a:gd name="T22" fmla="*/ 2147483647 w 297"/>
                <a:gd name="T23" fmla="*/ 2147483647 h 570"/>
                <a:gd name="T24" fmla="*/ 2147483647 w 297"/>
                <a:gd name="T25" fmla="*/ 2147483647 h 570"/>
                <a:gd name="T26" fmla="*/ 2147483647 w 297"/>
                <a:gd name="T27" fmla="*/ 2147483647 h 570"/>
                <a:gd name="T28" fmla="*/ 0 w 297"/>
                <a:gd name="T29" fmla="*/ 0 h 570"/>
                <a:gd name="T30" fmla="*/ 0 w 297"/>
                <a:gd name="T31" fmla="*/ 0 h 57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97"/>
                <a:gd name="T49" fmla="*/ 0 h 570"/>
                <a:gd name="T50" fmla="*/ 297 w 297"/>
                <a:gd name="T51" fmla="*/ 570 h 57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97" h="570">
                  <a:moveTo>
                    <a:pt x="0" y="0"/>
                  </a:moveTo>
                  <a:lnTo>
                    <a:pt x="114" y="33"/>
                  </a:lnTo>
                  <a:lnTo>
                    <a:pt x="243" y="137"/>
                  </a:lnTo>
                  <a:lnTo>
                    <a:pt x="297" y="286"/>
                  </a:lnTo>
                  <a:lnTo>
                    <a:pt x="295" y="372"/>
                  </a:lnTo>
                  <a:lnTo>
                    <a:pt x="268" y="440"/>
                  </a:lnTo>
                  <a:lnTo>
                    <a:pt x="221" y="520"/>
                  </a:lnTo>
                  <a:lnTo>
                    <a:pt x="177" y="570"/>
                  </a:lnTo>
                  <a:lnTo>
                    <a:pt x="112" y="488"/>
                  </a:lnTo>
                  <a:lnTo>
                    <a:pt x="177" y="410"/>
                  </a:lnTo>
                  <a:lnTo>
                    <a:pt x="188" y="275"/>
                  </a:lnTo>
                  <a:lnTo>
                    <a:pt x="137" y="174"/>
                  </a:lnTo>
                  <a:lnTo>
                    <a:pt x="61" y="116"/>
                  </a:lnTo>
                  <a:lnTo>
                    <a:pt x="4" y="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86" name="Freeform 58"/>
            <p:cNvSpPr>
              <a:spLocks/>
            </p:cNvSpPr>
            <p:nvPr/>
          </p:nvSpPr>
          <p:spPr bwMode="auto">
            <a:xfrm>
              <a:off x="4170363" y="3022600"/>
              <a:ext cx="963612" cy="1025525"/>
            </a:xfrm>
            <a:custGeom>
              <a:avLst/>
              <a:gdLst>
                <a:gd name="T0" fmla="*/ 0 w 607"/>
                <a:gd name="T1" fmla="*/ 2147483647 h 646"/>
                <a:gd name="T2" fmla="*/ 2147483647 w 607"/>
                <a:gd name="T3" fmla="*/ 2147483647 h 646"/>
                <a:gd name="T4" fmla="*/ 2147483647 w 607"/>
                <a:gd name="T5" fmla="*/ 2147483647 h 646"/>
                <a:gd name="T6" fmla="*/ 2147483647 w 607"/>
                <a:gd name="T7" fmla="*/ 2147483647 h 646"/>
                <a:gd name="T8" fmla="*/ 2147483647 w 607"/>
                <a:gd name="T9" fmla="*/ 2147483647 h 646"/>
                <a:gd name="T10" fmla="*/ 2147483647 w 607"/>
                <a:gd name="T11" fmla="*/ 2147483647 h 646"/>
                <a:gd name="T12" fmla="*/ 2147483647 w 607"/>
                <a:gd name="T13" fmla="*/ 2147483647 h 646"/>
                <a:gd name="T14" fmla="*/ 2147483647 w 607"/>
                <a:gd name="T15" fmla="*/ 2147483647 h 646"/>
                <a:gd name="T16" fmla="*/ 2147483647 w 607"/>
                <a:gd name="T17" fmla="*/ 2147483647 h 646"/>
                <a:gd name="T18" fmla="*/ 2147483647 w 607"/>
                <a:gd name="T19" fmla="*/ 2147483647 h 646"/>
                <a:gd name="T20" fmla="*/ 2147483647 w 607"/>
                <a:gd name="T21" fmla="*/ 2147483647 h 646"/>
                <a:gd name="T22" fmla="*/ 2147483647 w 607"/>
                <a:gd name="T23" fmla="*/ 2147483647 h 646"/>
                <a:gd name="T24" fmla="*/ 2147483647 w 607"/>
                <a:gd name="T25" fmla="*/ 2147483647 h 646"/>
                <a:gd name="T26" fmla="*/ 2147483647 w 607"/>
                <a:gd name="T27" fmla="*/ 2147483647 h 646"/>
                <a:gd name="T28" fmla="*/ 2147483647 w 607"/>
                <a:gd name="T29" fmla="*/ 2147483647 h 646"/>
                <a:gd name="T30" fmla="*/ 2147483647 w 607"/>
                <a:gd name="T31" fmla="*/ 2147483647 h 646"/>
                <a:gd name="T32" fmla="*/ 2147483647 w 607"/>
                <a:gd name="T33" fmla="*/ 2147483647 h 646"/>
                <a:gd name="T34" fmla="*/ 2147483647 w 607"/>
                <a:gd name="T35" fmla="*/ 0 h 646"/>
                <a:gd name="T36" fmla="*/ 2147483647 w 607"/>
                <a:gd name="T37" fmla="*/ 2147483647 h 646"/>
                <a:gd name="T38" fmla="*/ 2147483647 w 607"/>
                <a:gd name="T39" fmla="*/ 2147483647 h 646"/>
                <a:gd name="T40" fmla="*/ 2147483647 w 607"/>
                <a:gd name="T41" fmla="*/ 2147483647 h 646"/>
                <a:gd name="T42" fmla="*/ 2147483647 w 607"/>
                <a:gd name="T43" fmla="*/ 2147483647 h 646"/>
                <a:gd name="T44" fmla="*/ 0 w 607"/>
                <a:gd name="T45" fmla="*/ 2147483647 h 646"/>
                <a:gd name="T46" fmla="*/ 0 w 607"/>
                <a:gd name="T47" fmla="*/ 2147483647 h 64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07"/>
                <a:gd name="T73" fmla="*/ 0 h 646"/>
                <a:gd name="T74" fmla="*/ 607 w 607"/>
                <a:gd name="T75" fmla="*/ 646 h 64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07" h="646">
                  <a:moveTo>
                    <a:pt x="0" y="238"/>
                  </a:moveTo>
                  <a:lnTo>
                    <a:pt x="10" y="387"/>
                  </a:lnTo>
                  <a:lnTo>
                    <a:pt x="97" y="552"/>
                  </a:lnTo>
                  <a:lnTo>
                    <a:pt x="198" y="621"/>
                  </a:lnTo>
                  <a:lnTo>
                    <a:pt x="354" y="646"/>
                  </a:lnTo>
                  <a:lnTo>
                    <a:pt x="487" y="613"/>
                  </a:lnTo>
                  <a:lnTo>
                    <a:pt x="575" y="537"/>
                  </a:lnTo>
                  <a:lnTo>
                    <a:pt x="607" y="480"/>
                  </a:lnTo>
                  <a:lnTo>
                    <a:pt x="508" y="442"/>
                  </a:lnTo>
                  <a:lnTo>
                    <a:pt x="424" y="526"/>
                  </a:lnTo>
                  <a:lnTo>
                    <a:pt x="289" y="537"/>
                  </a:lnTo>
                  <a:lnTo>
                    <a:pt x="207" y="505"/>
                  </a:lnTo>
                  <a:lnTo>
                    <a:pt x="108" y="385"/>
                  </a:lnTo>
                  <a:lnTo>
                    <a:pt x="107" y="261"/>
                  </a:lnTo>
                  <a:lnTo>
                    <a:pt x="160" y="162"/>
                  </a:lnTo>
                  <a:lnTo>
                    <a:pt x="284" y="91"/>
                  </a:lnTo>
                  <a:lnTo>
                    <a:pt x="373" y="93"/>
                  </a:lnTo>
                  <a:lnTo>
                    <a:pt x="375" y="0"/>
                  </a:lnTo>
                  <a:lnTo>
                    <a:pt x="274" y="4"/>
                  </a:lnTo>
                  <a:lnTo>
                    <a:pt x="169" y="42"/>
                  </a:lnTo>
                  <a:lnTo>
                    <a:pt x="88" y="84"/>
                  </a:lnTo>
                  <a:lnTo>
                    <a:pt x="49" y="150"/>
                  </a:lnTo>
                  <a:lnTo>
                    <a:pt x="0" y="238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87" name="Freeform 59"/>
            <p:cNvSpPr>
              <a:spLocks/>
            </p:cNvSpPr>
            <p:nvPr/>
          </p:nvSpPr>
          <p:spPr bwMode="auto">
            <a:xfrm>
              <a:off x="4371975" y="3167063"/>
              <a:ext cx="590550" cy="684212"/>
            </a:xfrm>
            <a:custGeom>
              <a:avLst/>
              <a:gdLst>
                <a:gd name="T0" fmla="*/ 2147483647 w 372"/>
                <a:gd name="T1" fmla="*/ 0 h 431"/>
                <a:gd name="T2" fmla="*/ 0 w 372"/>
                <a:gd name="T3" fmla="*/ 2147483647 h 431"/>
                <a:gd name="T4" fmla="*/ 2147483647 w 372"/>
                <a:gd name="T5" fmla="*/ 2147483647 h 431"/>
                <a:gd name="T6" fmla="*/ 2147483647 w 372"/>
                <a:gd name="T7" fmla="*/ 2147483647 h 431"/>
                <a:gd name="T8" fmla="*/ 2147483647 w 372"/>
                <a:gd name="T9" fmla="*/ 2147483647 h 431"/>
                <a:gd name="T10" fmla="*/ 2147483647 w 372"/>
                <a:gd name="T11" fmla="*/ 2147483647 h 431"/>
                <a:gd name="T12" fmla="*/ 2147483647 w 372"/>
                <a:gd name="T13" fmla="*/ 0 h 431"/>
                <a:gd name="T14" fmla="*/ 2147483647 w 372"/>
                <a:gd name="T15" fmla="*/ 0 h 43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72"/>
                <a:gd name="T25" fmla="*/ 0 h 431"/>
                <a:gd name="T26" fmla="*/ 372 w 372"/>
                <a:gd name="T27" fmla="*/ 431 h 43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72" h="431">
                  <a:moveTo>
                    <a:pt x="246" y="0"/>
                  </a:moveTo>
                  <a:lnTo>
                    <a:pt x="0" y="339"/>
                  </a:lnTo>
                  <a:lnTo>
                    <a:pt x="33" y="398"/>
                  </a:lnTo>
                  <a:lnTo>
                    <a:pt x="117" y="431"/>
                  </a:lnTo>
                  <a:lnTo>
                    <a:pt x="372" y="65"/>
                  </a:lnTo>
                  <a:lnTo>
                    <a:pt x="288" y="6"/>
                  </a:lnTo>
                  <a:lnTo>
                    <a:pt x="246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88" name="Freeform 60"/>
            <p:cNvSpPr>
              <a:spLocks/>
            </p:cNvSpPr>
            <p:nvPr/>
          </p:nvSpPr>
          <p:spPr bwMode="auto">
            <a:xfrm>
              <a:off x="4602163" y="4289425"/>
              <a:ext cx="33337" cy="42863"/>
            </a:xfrm>
            <a:custGeom>
              <a:avLst/>
              <a:gdLst>
                <a:gd name="T0" fmla="*/ 2147483647 w 21"/>
                <a:gd name="T1" fmla="*/ 0 h 27"/>
                <a:gd name="T2" fmla="*/ 2147483647 w 21"/>
                <a:gd name="T3" fmla="*/ 2147483647 h 27"/>
                <a:gd name="T4" fmla="*/ 2147483647 w 21"/>
                <a:gd name="T5" fmla="*/ 2147483647 h 27"/>
                <a:gd name="T6" fmla="*/ 2147483647 w 21"/>
                <a:gd name="T7" fmla="*/ 2147483647 h 27"/>
                <a:gd name="T8" fmla="*/ 2147483647 w 21"/>
                <a:gd name="T9" fmla="*/ 2147483647 h 27"/>
                <a:gd name="T10" fmla="*/ 2147483647 w 21"/>
                <a:gd name="T11" fmla="*/ 2147483647 h 27"/>
                <a:gd name="T12" fmla="*/ 0 w 21"/>
                <a:gd name="T13" fmla="*/ 2147483647 h 27"/>
                <a:gd name="T14" fmla="*/ 2147483647 w 21"/>
                <a:gd name="T15" fmla="*/ 2147483647 h 27"/>
                <a:gd name="T16" fmla="*/ 2147483647 w 21"/>
                <a:gd name="T17" fmla="*/ 0 h 27"/>
                <a:gd name="T18" fmla="*/ 2147483647 w 21"/>
                <a:gd name="T19" fmla="*/ 0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"/>
                <a:gd name="T31" fmla="*/ 0 h 27"/>
                <a:gd name="T32" fmla="*/ 21 w 21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" h="27">
                  <a:moveTo>
                    <a:pt x="10" y="0"/>
                  </a:moveTo>
                  <a:lnTo>
                    <a:pt x="19" y="6"/>
                  </a:lnTo>
                  <a:lnTo>
                    <a:pt x="21" y="21"/>
                  </a:lnTo>
                  <a:lnTo>
                    <a:pt x="15" y="25"/>
                  </a:lnTo>
                  <a:lnTo>
                    <a:pt x="12" y="27"/>
                  </a:lnTo>
                  <a:lnTo>
                    <a:pt x="6" y="23"/>
                  </a:lnTo>
                  <a:lnTo>
                    <a:pt x="0" y="15"/>
                  </a:lnTo>
                  <a:lnTo>
                    <a:pt x="4" y="8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CC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89" name="Freeform 61"/>
            <p:cNvSpPr>
              <a:spLocks/>
            </p:cNvSpPr>
            <p:nvPr/>
          </p:nvSpPr>
          <p:spPr bwMode="auto">
            <a:xfrm>
              <a:off x="3194050" y="4210050"/>
              <a:ext cx="900113" cy="1076325"/>
            </a:xfrm>
            <a:custGeom>
              <a:avLst/>
              <a:gdLst>
                <a:gd name="T0" fmla="*/ 2147483647 w 567"/>
                <a:gd name="T1" fmla="*/ 0 h 678"/>
                <a:gd name="T2" fmla="*/ 0 w 567"/>
                <a:gd name="T3" fmla="*/ 2147483647 h 678"/>
                <a:gd name="T4" fmla="*/ 2147483647 w 567"/>
                <a:gd name="T5" fmla="*/ 2147483647 h 678"/>
                <a:gd name="T6" fmla="*/ 2147483647 w 567"/>
                <a:gd name="T7" fmla="*/ 2147483647 h 678"/>
                <a:gd name="T8" fmla="*/ 2147483647 w 567"/>
                <a:gd name="T9" fmla="*/ 2147483647 h 678"/>
                <a:gd name="T10" fmla="*/ 2147483647 w 567"/>
                <a:gd name="T11" fmla="*/ 2147483647 h 678"/>
                <a:gd name="T12" fmla="*/ 2147483647 w 567"/>
                <a:gd name="T13" fmla="*/ 2147483647 h 678"/>
                <a:gd name="T14" fmla="*/ 2147483647 w 567"/>
                <a:gd name="T15" fmla="*/ 2147483647 h 678"/>
                <a:gd name="T16" fmla="*/ 2147483647 w 567"/>
                <a:gd name="T17" fmla="*/ 0 h 678"/>
                <a:gd name="T18" fmla="*/ 2147483647 w 567"/>
                <a:gd name="T19" fmla="*/ 0 h 6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7"/>
                <a:gd name="T31" fmla="*/ 0 h 678"/>
                <a:gd name="T32" fmla="*/ 567 w 567"/>
                <a:gd name="T33" fmla="*/ 678 h 67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7" h="678">
                  <a:moveTo>
                    <a:pt x="364" y="0"/>
                  </a:moveTo>
                  <a:lnTo>
                    <a:pt x="0" y="637"/>
                  </a:lnTo>
                  <a:lnTo>
                    <a:pt x="461" y="678"/>
                  </a:lnTo>
                  <a:lnTo>
                    <a:pt x="567" y="151"/>
                  </a:lnTo>
                  <a:lnTo>
                    <a:pt x="535" y="145"/>
                  </a:lnTo>
                  <a:lnTo>
                    <a:pt x="432" y="648"/>
                  </a:lnTo>
                  <a:lnTo>
                    <a:pt x="50" y="610"/>
                  </a:lnTo>
                  <a:lnTo>
                    <a:pt x="400" y="6"/>
                  </a:lnTo>
                  <a:lnTo>
                    <a:pt x="36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90" name="Freeform 62"/>
            <p:cNvSpPr>
              <a:spLocks/>
            </p:cNvSpPr>
            <p:nvPr/>
          </p:nvSpPr>
          <p:spPr bwMode="auto">
            <a:xfrm>
              <a:off x="3748088" y="4219575"/>
              <a:ext cx="839787" cy="266700"/>
            </a:xfrm>
            <a:custGeom>
              <a:avLst/>
              <a:gdLst>
                <a:gd name="T0" fmla="*/ 2147483647 w 529"/>
                <a:gd name="T1" fmla="*/ 0 h 168"/>
                <a:gd name="T2" fmla="*/ 2147483647 w 529"/>
                <a:gd name="T3" fmla="*/ 0 h 168"/>
                <a:gd name="T4" fmla="*/ 2147483647 w 529"/>
                <a:gd name="T5" fmla="*/ 2147483647 h 168"/>
                <a:gd name="T6" fmla="*/ 2147483647 w 529"/>
                <a:gd name="T7" fmla="*/ 2147483647 h 168"/>
                <a:gd name="T8" fmla="*/ 2147483647 w 529"/>
                <a:gd name="T9" fmla="*/ 2147483647 h 168"/>
                <a:gd name="T10" fmla="*/ 2147483647 w 529"/>
                <a:gd name="T11" fmla="*/ 2147483647 h 168"/>
                <a:gd name="T12" fmla="*/ 2147483647 w 529"/>
                <a:gd name="T13" fmla="*/ 2147483647 h 168"/>
                <a:gd name="T14" fmla="*/ 0 w 529"/>
                <a:gd name="T15" fmla="*/ 2147483647 h 168"/>
                <a:gd name="T16" fmla="*/ 2147483647 w 529"/>
                <a:gd name="T17" fmla="*/ 0 h 168"/>
                <a:gd name="T18" fmla="*/ 2147483647 w 529"/>
                <a:gd name="T19" fmla="*/ 0 h 1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29"/>
                <a:gd name="T31" fmla="*/ 0 h 168"/>
                <a:gd name="T32" fmla="*/ 529 w 529"/>
                <a:gd name="T33" fmla="*/ 168 h 1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29" h="168">
                  <a:moveTo>
                    <a:pt x="15" y="0"/>
                  </a:moveTo>
                  <a:lnTo>
                    <a:pt x="519" y="0"/>
                  </a:lnTo>
                  <a:lnTo>
                    <a:pt x="529" y="74"/>
                  </a:lnTo>
                  <a:lnTo>
                    <a:pt x="180" y="168"/>
                  </a:lnTo>
                  <a:lnTo>
                    <a:pt x="188" y="124"/>
                  </a:lnTo>
                  <a:lnTo>
                    <a:pt x="498" y="50"/>
                  </a:lnTo>
                  <a:lnTo>
                    <a:pt x="496" y="32"/>
                  </a:lnTo>
                  <a:lnTo>
                    <a:pt x="0" y="4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91" name="Freeform 63"/>
            <p:cNvSpPr>
              <a:spLocks/>
            </p:cNvSpPr>
            <p:nvPr/>
          </p:nvSpPr>
          <p:spPr bwMode="auto">
            <a:xfrm>
              <a:off x="4013200" y="4430713"/>
              <a:ext cx="441325" cy="423862"/>
            </a:xfrm>
            <a:custGeom>
              <a:avLst/>
              <a:gdLst>
                <a:gd name="T0" fmla="*/ 2147483647 w 278"/>
                <a:gd name="T1" fmla="*/ 0 h 267"/>
                <a:gd name="T2" fmla="*/ 2147483647 w 278"/>
                <a:gd name="T3" fmla="*/ 2147483647 h 267"/>
                <a:gd name="T4" fmla="*/ 2147483647 w 278"/>
                <a:gd name="T5" fmla="*/ 2147483647 h 267"/>
                <a:gd name="T6" fmla="*/ 0 w 278"/>
                <a:gd name="T7" fmla="*/ 2147483647 h 267"/>
                <a:gd name="T8" fmla="*/ 2147483647 w 278"/>
                <a:gd name="T9" fmla="*/ 2147483647 h 267"/>
                <a:gd name="T10" fmla="*/ 2147483647 w 278"/>
                <a:gd name="T11" fmla="*/ 2147483647 h 267"/>
                <a:gd name="T12" fmla="*/ 2147483647 w 278"/>
                <a:gd name="T13" fmla="*/ 2147483647 h 267"/>
                <a:gd name="T14" fmla="*/ 2147483647 w 278"/>
                <a:gd name="T15" fmla="*/ 2147483647 h 267"/>
                <a:gd name="T16" fmla="*/ 2147483647 w 278"/>
                <a:gd name="T17" fmla="*/ 0 h 267"/>
                <a:gd name="T18" fmla="*/ 2147483647 w 278"/>
                <a:gd name="T19" fmla="*/ 0 h 2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8"/>
                <a:gd name="T31" fmla="*/ 0 h 267"/>
                <a:gd name="T32" fmla="*/ 278 w 278"/>
                <a:gd name="T33" fmla="*/ 267 h 26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8" h="267">
                  <a:moveTo>
                    <a:pt x="36" y="0"/>
                  </a:moveTo>
                  <a:lnTo>
                    <a:pt x="278" y="185"/>
                  </a:lnTo>
                  <a:lnTo>
                    <a:pt x="263" y="267"/>
                  </a:lnTo>
                  <a:lnTo>
                    <a:pt x="0" y="185"/>
                  </a:lnTo>
                  <a:lnTo>
                    <a:pt x="10" y="138"/>
                  </a:lnTo>
                  <a:lnTo>
                    <a:pt x="242" y="231"/>
                  </a:lnTo>
                  <a:lnTo>
                    <a:pt x="247" y="204"/>
                  </a:lnTo>
                  <a:lnTo>
                    <a:pt x="21" y="4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92" name="Freeform 64"/>
            <p:cNvSpPr>
              <a:spLocks/>
            </p:cNvSpPr>
            <p:nvPr/>
          </p:nvSpPr>
          <p:spPr bwMode="auto">
            <a:xfrm>
              <a:off x="3040063" y="5205413"/>
              <a:ext cx="390525" cy="354012"/>
            </a:xfrm>
            <a:custGeom>
              <a:avLst/>
              <a:gdLst>
                <a:gd name="T0" fmla="*/ 2147483647 w 246"/>
                <a:gd name="T1" fmla="*/ 2147483647 h 223"/>
                <a:gd name="T2" fmla="*/ 0 w 246"/>
                <a:gd name="T3" fmla="*/ 2147483647 h 223"/>
                <a:gd name="T4" fmla="*/ 2147483647 w 246"/>
                <a:gd name="T5" fmla="*/ 2147483647 h 223"/>
                <a:gd name="T6" fmla="*/ 2147483647 w 246"/>
                <a:gd name="T7" fmla="*/ 2147483647 h 223"/>
                <a:gd name="T8" fmla="*/ 2147483647 w 246"/>
                <a:gd name="T9" fmla="*/ 2147483647 h 223"/>
                <a:gd name="T10" fmla="*/ 2147483647 w 246"/>
                <a:gd name="T11" fmla="*/ 2147483647 h 223"/>
                <a:gd name="T12" fmla="*/ 2147483647 w 246"/>
                <a:gd name="T13" fmla="*/ 2147483647 h 223"/>
                <a:gd name="T14" fmla="*/ 2147483647 w 246"/>
                <a:gd name="T15" fmla="*/ 0 h 223"/>
                <a:gd name="T16" fmla="*/ 2147483647 w 246"/>
                <a:gd name="T17" fmla="*/ 2147483647 h 223"/>
                <a:gd name="T18" fmla="*/ 2147483647 w 246"/>
                <a:gd name="T19" fmla="*/ 2147483647 h 2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6"/>
                <a:gd name="T31" fmla="*/ 0 h 223"/>
                <a:gd name="T32" fmla="*/ 246 w 246"/>
                <a:gd name="T33" fmla="*/ 223 h 2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6" h="223">
                  <a:moveTo>
                    <a:pt x="101" y="2"/>
                  </a:moveTo>
                  <a:lnTo>
                    <a:pt x="0" y="215"/>
                  </a:lnTo>
                  <a:lnTo>
                    <a:pt x="73" y="223"/>
                  </a:lnTo>
                  <a:lnTo>
                    <a:pt x="246" y="10"/>
                  </a:lnTo>
                  <a:lnTo>
                    <a:pt x="194" y="8"/>
                  </a:lnTo>
                  <a:lnTo>
                    <a:pt x="63" y="185"/>
                  </a:lnTo>
                  <a:lnTo>
                    <a:pt x="44" y="190"/>
                  </a:lnTo>
                  <a:lnTo>
                    <a:pt x="145" y="0"/>
                  </a:lnTo>
                  <a:lnTo>
                    <a:pt x="101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93" name="Freeform 65"/>
            <p:cNvSpPr>
              <a:spLocks/>
            </p:cNvSpPr>
            <p:nvPr/>
          </p:nvSpPr>
          <p:spPr bwMode="auto">
            <a:xfrm>
              <a:off x="3689350" y="5235575"/>
              <a:ext cx="239713" cy="357188"/>
            </a:xfrm>
            <a:custGeom>
              <a:avLst/>
              <a:gdLst>
                <a:gd name="T0" fmla="*/ 2147483647 w 151"/>
                <a:gd name="T1" fmla="*/ 2147483647 h 225"/>
                <a:gd name="T2" fmla="*/ 2147483647 w 151"/>
                <a:gd name="T3" fmla="*/ 2147483647 h 225"/>
                <a:gd name="T4" fmla="*/ 2147483647 w 151"/>
                <a:gd name="T5" fmla="*/ 2147483647 h 225"/>
                <a:gd name="T6" fmla="*/ 0 w 151"/>
                <a:gd name="T7" fmla="*/ 0 h 225"/>
                <a:gd name="T8" fmla="*/ 2147483647 w 151"/>
                <a:gd name="T9" fmla="*/ 2147483647 h 225"/>
                <a:gd name="T10" fmla="*/ 2147483647 w 151"/>
                <a:gd name="T11" fmla="*/ 2147483647 h 225"/>
                <a:gd name="T12" fmla="*/ 2147483647 w 151"/>
                <a:gd name="T13" fmla="*/ 2147483647 h 225"/>
                <a:gd name="T14" fmla="*/ 2147483647 w 151"/>
                <a:gd name="T15" fmla="*/ 2147483647 h 225"/>
                <a:gd name="T16" fmla="*/ 2147483647 w 151"/>
                <a:gd name="T17" fmla="*/ 2147483647 h 225"/>
                <a:gd name="T18" fmla="*/ 2147483647 w 151"/>
                <a:gd name="T19" fmla="*/ 2147483647 h 2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1"/>
                <a:gd name="T31" fmla="*/ 0 h 225"/>
                <a:gd name="T32" fmla="*/ 151 w 151"/>
                <a:gd name="T33" fmla="*/ 225 h 2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1" h="225">
                  <a:moveTo>
                    <a:pt x="151" y="23"/>
                  </a:moveTo>
                  <a:lnTo>
                    <a:pt x="116" y="225"/>
                  </a:lnTo>
                  <a:lnTo>
                    <a:pt x="50" y="225"/>
                  </a:lnTo>
                  <a:lnTo>
                    <a:pt x="0" y="0"/>
                  </a:lnTo>
                  <a:lnTo>
                    <a:pt x="37" y="4"/>
                  </a:lnTo>
                  <a:lnTo>
                    <a:pt x="75" y="192"/>
                  </a:lnTo>
                  <a:lnTo>
                    <a:pt x="90" y="191"/>
                  </a:lnTo>
                  <a:lnTo>
                    <a:pt x="118" y="13"/>
                  </a:lnTo>
                  <a:lnTo>
                    <a:pt x="151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94" name="Freeform 66"/>
            <p:cNvSpPr>
              <a:spLocks/>
            </p:cNvSpPr>
            <p:nvPr/>
          </p:nvSpPr>
          <p:spPr bwMode="auto">
            <a:xfrm>
              <a:off x="3152775" y="5489575"/>
              <a:ext cx="207963" cy="73025"/>
            </a:xfrm>
            <a:custGeom>
              <a:avLst/>
              <a:gdLst>
                <a:gd name="T0" fmla="*/ 0 w 131"/>
                <a:gd name="T1" fmla="*/ 2147483647 h 46"/>
                <a:gd name="T2" fmla="*/ 2147483647 w 131"/>
                <a:gd name="T3" fmla="*/ 2147483647 h 46"/>
                <a:gd name="T4" fmla="*/ 2147483647 w 131"/>
                <a:gd name="T5" fmla="*/ 2147483647 h 46"/>
                <a:gd name="T6" fmla="*/ 2147483647 w 131"/>
                <a:gd name="T7" fmla="*/ 0 h 46"/>
                <a:gd name="T8" fmla="*/ 0 w 131"/>
                <a:gd name="T9" fmla="*/ 2147483647 h 46"/>
                <a:gd name="T10" fmla="*/ 0 w 131"/>
                <a:gd name="T11" fmla="*/ 2147483647 h 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1"/>
                <a:gd name="T19" fmla="*/ 0 h 46"/>
                <a:gd name="T20" fmla="*/ 131 w 131"/>
                <a:gd name="T21" fmla="*/ 46 h 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1" h="46">
                  <a:moveTo>
                    <a:pt x="0" y="42"/>
                  </a:moveTo>
                  <a:lnTo>
                    <a:pt x="118" y="46"/>
                  </a:lnTo>
                  <a:lnTo>
                    <a:pt x="131" y="36"/>
                  </a:lnTo>
                  <a:lnTo>
                    <a:pt x="32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95" name="Freeform 67"/>
            <p:cNvSpPr>
              <a:spLocks/>
            </p:cNvSpPr>
            <p:nvPr/>
          </p:nvSpPr>
          <p:spPr bwMode="auto">
            <a:xfrm>
              <a:off x="3832225" y="5526088"/>
              <a:ext cx="196850" cy="77787"/>
            </a:xfrm>
            <a:custGeom>
              <a:avLst/>
              <a:gdLst>
                <a:gd name="T0" fmla="*/ 0 w 124"/>
                <a:gd name="T1" fmla="*/ 2147483647 h 49"/>
                <a:gd name="T2" fmla="*/ 2147483647 w 124"/>
                <a:gd name="T3" fmla="*/ 2147483647 h 49"/>
                <a:gd name="T4" fmla="*/ 2147483647 w 124"/>
                <a:gd name="T5" fmla="*/ 2147483647 h 49"/>
                <a:gd name="T6" fmla="*/ 2147483647 w 124"/>
                <a:gd name="T7" fmla="*/ 0 h 49"/>
                <a:gd name="T8" fmla="*/ 0 w 124"/>
                <a:gd name="T9" fmla="*/ 2147483647 h 49"/>
                <a:gd name="T10" fmla="*/ 0 w 124"/>
                <a:gd name="T11" fmla="*/ 2147483647 h 4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4"/>
                <a:gd name="T19" fmla="*/ 0 h 49"/>
                <a:gd name="T20" fmla="*/ 124 w 124"/>
                <a:gd name="T21" fmla="*/ 49 h 4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4" h="49">
                  <a:moveTo>
                    <a:pt x="0" y="40"/>
                  </a:moveTo>
                  <a:lnTo>
                    <a:pt x="101" y="49"/>
                  </a:lnTo>
                  <a:lnTo>
                    <a:pt x="124" y="44"/>
                  </a:lnTo>
                  <a:lnTo>
                    <a:pt x="28" y="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96" name="Freeform 68"/>
            <p:cNvSpPr>
              <a:spLocks/>
            </p:cNvSpPr>
            <p:nvPr/>
          </p:nvSpPr>
          <p:spPr bwMode="auto">
            <a:xfrm>
              <a:off x="3594100" y="4492625"/>
              <a:ext cx="195263" cy="101600"/>
            </a:xfrm>
            <a:custGeom>
              <a:avLst/>
              <a:gdLst>
                <a:gd name="T0" fmla="*/ 2147483647 w 123"/>
                <a:gd name="T1" fmla="*/ 2147483647 h 64"/>
                <a:gd name="T2" fmla="*/ 2147483647 w 123"/>
                <a:gd name="T3" fmla="*/ 0 h 64"/>
                <a:gd name="T4" fmla="*/ 2147483647 w 123"/>
                <a:gd name="T5" fmla="*/ 2147483647 h 64"/>
                <a:gd name="T6" fmla="*/ 0 w 123"/>
                <a:gd name="T7" fmla="*/ 2147483647 h 64"/>
                <a:gd name="T8" fmla="*/ 2147483647 w 123"/>
                <a:gd name="T9" fmla="*/ 2147483647 h 64"/>
                <a:gd name="T10" fmla="*/ 2147483647 w 123"/>
                <a:gd name="T11" fmla="*/ 2147483647 h 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3"/>
                <a:gd name="T19" fmla="*/ 0 h 64"/>
                <a:gd name="T20" fmla="*/ 123 w 123"/>
                <a:gd name="T21" fmla="*/ 64 h 6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3" h="64">
                  <a:moveTo>
                    <a:pt x="19" y="26"/>
                  </a:moveTo>
                  <a:lnTo>
                    <a:pt x="123" y="0"/>
                  </a:lnTo>
                  <a:lnTo>
                    <a:pt x="121" y="28"/>
                  </a:lnTo>
                  <a:lnTo>
                    <a:pt x="0" y="64"/>
                  </a:lnTo>
                  <a:lnTo>
                    <a:pt x="19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97" name="Freeform 69"/>
            <p:cNvSpPr>
              <a:spLocks/>
            </p:cNvSpPr>
            <p:nvPr/>
          </p:nvSpPr>
          <p:spPr bwMode="auto">
            <a:xfrm>
              <a:off x="3524250" y="4600575"/>
              <a:ext cx="198438" cy="103188"/>
            </a:xfrm>
            <a:custGeom>
              <a:avLst/>
              <a:gdLst>
                <a:gd name="T0" fmla="*/ 2147483647 w 125"/>
                <a:gd name="T1" fmla="*/ 2147483647 h 65"/>
                <a:gd name="T2" fmla="*/ 2147483647 w 125"/>
                <a:gd name="T3" fmla="*/ 0 h 65"/>
                <a:gd name="T4" fmla="*/ 2147483647 w 125"/>
                <a:gd name="T5" fmla="*/ 2147483647 h 65"/>
                <a:gd name="T6" fmla="*/ 0 w 125"/>
                <a:gd name="T7" fmla="*/ 2147483647 h 65"/>
                <a:gd name="T8" fmla="*/ 2147483647 w 125"/>
                <a:gd name="T9" fmla="*/ 2147483647 h 65"/>
                <a:gd name="T10" fmla="*/ 2147483647 w 125"/>
                <a:gd name="T11" fmla="*/ 2147483647 h 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"/>
                <a:gd name="T19" fmla="*/ 0 h 65"/>
                <a:gd name="T20" fmla="*/ 125 w 125"/>
                <a:gd name="T21" fmla="*/ 65 h 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" h="65">
                  <a:moveTo>
                    <a:pt x="21" y="27"/>
                  </a:moveTo>
                  <a:lnTo>
                    <a:pt x="125" y="0"/>
                  </a:lnTo>
                  <a:lnTo>
                    <a:pt x="123" y="29"/>
                  </a:lnTo>
                  <a:lnTo>
                    <a:pt x="0" y="65"/>
                  </a:lnTo>
                  <a:lnTo>
                    <a:pt x="21" y="2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98" name="Freeform 70"/>
            <p:cNvSpPr>
              <a:spLocks/>
            </p:cNvSpPr>
            <p:nvPr/>
          </p:nvSpPr>
          <p:spPr bwMode="auto">
            <a:xfrm>
              <a:off x="3471863" y="4703763"/>
              <a:ext cx="200025" cy="103187"/>
            </a:xfrm>
            <a:custGeom>
              <a:avLst/>
              <a:gdLst>
                <a:gd name="T0" fmla="*/ 2147483647 w 126"/>
                <a:gd name="T1" fmla="*/ 2147483647 h 65"/>
                <a:gd name="T2" fmla="*/ 2147483647 w 126"/>
                <a:gd name="T3" fmla="*/ 0 h 65"/>
                <a:gd name="T4" fmla="*/ 2147483647 w 126"/>
                <a:gd name="T5" fmla="*/ 2147483647 h 65"/>
                <a:gd name="T6" fmla="*/ 0 w 126"/>
                <a:gd name="T7" fmla="*/ 2147483647 h 65"/>
                <a:gd name="T8" fmla="*/ 2147483647 w 126"/>
                <a:gd name="T9" fmla="*/ 2147483647 h 65"/>
                <a:gd name="T10" fmla="*/ 2147483647 w 126"/>
                <a:gd name="T11" fmla="*/ 2147483647 h 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6"/>
                <a:gd name="T19" fmla="*/ 0 h 65"/>
                <a:gd name="T20" fmla="*/ 126 w 126"/>
                <a:gd name="T21" fmla="*/ 65 h 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6" h="65">
                  <a:moveTo>
                    <a:pt x="19" y="27"/>
                  </a:moveTo>
                  <a:lnTo>
                    <a:pt x="126" y="0"/>
                  </a:lnTo>
                  <a:lnTo>
                    <a:pt x="126" y="28"/>
                  </a:lnTo>
                  <a:lnTo>
                    <a:pt x="0" y="65"/>
                  </a:lnTo>
                  <a:lnTo>
                    <a:pt x="19" y="2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99" name="Freeform 71"/>
            <p:cNvSpPr>
              <a:spLocks/>
            </p:cNvSpPr>
            <p:nvPr/>
          </p:nvSpPr>
          <p:spPr bwMode="auto">
            <a:xfrm>
              <a:off x="3408363" y="4800600"/>
              <a:ext cx="200025" cy="103188"/>
            </a:xfrm>
            <a:custGeom>
              <a:avLst/>
              <a:gdLst>
                <a:gd name="T0" fmla="*/ 2147483647 w 126"/>
                <a:gd name="T1" fmla="*/ 2147483647 h 65"/>
                <a:gd name="T2" fmla="*/ 2147483647 w 126"/>
                <a:gd name="T3" fmla="*/ 0 h 65"/>
                <a:gd name="T4" fmla="*/ 2147483647 w 126"/>
                <a:gd name="T5" fmla="*/ 2147483647 h 65"/>
                <a:gd name="T6" fmla="*/ 0 w 126"/>
                <a:gd name="T7" fmla="*/ 2147483647 h 65"/>
                <a:gd name="T8" fmla="*/ 2147483647 w 126"/>
                <a:gd name="T9" fmla="*/ 2147483647 h 65"/>
                <a:gd name="T10" fmla="*/ 2147483647 w 126"/>
                <a:gd name="T11" fmla="*/ 2147483647 h 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6"/>
                <a:gd name="T19" fmla="*/ 0 h 65"/>
                <a:gd name="T20" fmla="*/ 126 w 126"/>
                <a:gd name="T21" fmla="*/ 65 h 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6" h="65">
                  <a:moveTo>
                    <a:pt x="19" y="26"/>
                  </a:moveTo>
                  <a:lnTo>
                    <a:pt x="126" y="0"/>
                  </a:lnTo>
                  <a:lnTo>
                    <a:pt x="124" y="28"/>
                  </a:lnTo>
                  <a:lnTo>
                    <a:pt x="0" y="65"/>
                  </a:lnTo>
                  <a:lnTo>
                    <a:pt x="19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00" name="Freeform 72"/>
            <p:cNvSpPr>
              <a:spLocks/>
            </p:cNvSpPr>
            <p:nvPr/>
          </p:nvSpPr>
          <p:spPr bwMode="auto">
            <a:xfrm>
              <a:off x="4557713" y="42164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2147483647 w 78"/>
                <a:gd name="T3" fmla="*/ 2147483647 h 78"/>
                <a:gd name="T4" fmla="*/ 2147483647 w 78"/>
                <a:gd name="T5" fmla="*/ 2147483647 h 78"/>
                <a:gd name="T6" fmla="*/ 2147483647 w 78"/>
                <a:gd name="T7" fmla="*/ 2147483647 h 78"/>
                <a:gd name="T8" fmla="*/ 2147483647 w 78"/>
                <a:gd name="T9" fmla="*/ 2147483647 h 78"/>
                <a:gd name="T10" fmla="*/ 2147483647 w 78"/>
                <a:gd name="T11" fmla="*/ 2147483647 h 78"/>
                <a:gd name="T12" fmla="*/ 2147483647 w 78"/>
                <a:gd name="T13" fmla="*/ 2147483647 h 78"/>
                <a:gd name="T14" fmla="*/ 2147483647 w 78"/>
                <a:gd name="T15" fmla="*/ 2147483647 h 78"/>
                <a:gd name="T16" fmla="*/ 2147483647 w 78"/>
                <a:gd name="T17" fmla="*/ 2147483647 h 78"/>
                <a:gd name="T18" fmla="*/ 2147483647 w 78"/>
                <a:gd name="T19" fmla="*/ 2147483647 h 78"/>
                <a:gd name="T20" fmla="*/ 2147483647 w 78"/>
                <a:gd name="T21" fmla="*/ 2147483647 h 78"/>
                <a:gd name="T22" fmla="*/ 2147483647 w 78"/>
                <a:gd name="T23" fmla="*/ 2147483647 h 78"/>
                <a:gd name="T24" fmla="*/ 2147483647 w 78"/>
                <a:gd name="T25" fmla="*/ 2147483647 h 78"/>
                <a:gd name="T26" fmla="*/ 2147483647 w 78"/>
                <a:gd name="T27" fmla="*/ 2147483647 h 78"/>
                <a:gd name="T28" fmla="*/ 0 w 78"/>
                <a:gd name="T29" fmla="*/ 2147483647 h 78"/>
                <a:gd name="T30" fmla="*/ 0 w 78"/>
                <a:gd name="T31" fmla="*/ 0 h 78"/>
                <a:gd name="T32" fmla="*/ 0 w 78"/>
                <a:gd name="T33" fmla="*/ 0 h 7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8"/>
                <a:gd name="T52" fmla="*/ 0 h 78"/>
                <a:gd name="T53" fmla="*/ 78 w 78"/>
                <a:gd name="T54" fmla="*/ 78 h 7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8" h="78">
                  <a:moveTo>
                    <a:pt x="0" y="0"/>
                  </a:moveTo>
                  <a:lnTo>
                    <a:pt x="41" y="4"/>
                  </a:lnTo>
                  <a:lnTo>
                    <a:pt x="64" y="10"/>
                  </a:lnTo>
                  <a:lnTo>
                    <a:pt x="76" y="25"/>
                  </a:lnTo>
                  <a:lnTo>
                    <a:pt x="78" y="52"/>
                  </a:lnTo>
                  <a:lnTo>
                    <a:pt x="68" y="63"/>
                  </a:lnTo>
                  <a:lnTo>
                    <a:pt x="53" y="71"/>
                  </a:lnTo>
                  <a:lnTo>
                    <a:pt x="13" y="78"/>
                  </a:lnTo>
                  <a:lnTo>
                    <a:pt x="7" y="52"/>
                  </a:lnTo>
                  <a:lnTo>
                    <a:pt x="32" y="52"/>
                  </a:lnTo>
                  <a:lnTo>
                    <a:pt x="45" y="48"/>
                  </a:lnTo>
                  <a:lnTo>
                    <a:pt x="49" y="42"/>
                  </a:lnTo>
                  <a:lnTo>
                    <a:pt x="47" y="34"/>
                  </a:lnTo>
                  <a:lnTo>
                    <a:pt x="34" y="31"/>
                  </a:lnTo>
                  <a:lnTo>
                    <a:pt x="0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01" name="Freeform 73"/>
            <p:cNvSpPr>
              <a:spLocks/>
            </p:cNvSpPr>
            <p:nvPr/>
          </p:nvSpPr>
          <p:spPr bwMode="auto">
            <a:xfrm>
              <a:off x="3827463" y="3892550"/>
              <a:ext cx="273050" cy="371475"/>
            </a:xfrm>
            <a:custGeom>
              <a:avLst/>
              <a:gdLst>
                <a:gd name="T0" fmla="*/ 2147483647 w 68"/>
                <a:gd name="T1" fmla="*/ 0 h 149"/>
                <a:gd name="T2" fmla="*/ 2147483647 w 68"/>
                <a:gd name="T3" fmla="*/ 2147483647 h 149"/>
                <a:gd name="T4" fmla="*/ 2147483647 w 68"/>
                <a:gd name="T5" fmla="*/ 2147483647 h 149"/>
                <a:gd name="T6" fmla="*/ 2147483647 w 68"/>
                <a:gd name="T7" fmla="*/ 2147483647 h 149"/>
                <a:gd name="T8" fmla="*/ 2147483647 w 68"/>
                <a:gd name="T9" fmla="*/ 2147483647 h 149"/>
                <a:gd name="T10" fmla="*/ 2147483647 w 68"/>
                <a:gd name="T11" fmla="*/ 2147483647 h 149"/>
                <a:gd name="T12" fmla="*/ 2147483647 w 68"/>
                <a:gd name="T13" fmla="*/ 2147483647 h 149"/>
                <a:gd name="T14" fmla="*/ 2147483647 w 68"/>
                <a:gd name="T15" fmla="*/ 2147483647 h 149"/>
                <a:gd name="T16" fmla="*/ 2147483647 w 68"/>
                <a:gd name="T17" fmla="*/ 2147483647 h 149"/>
                <a:gd name="T18" fmla="*/ 2147483647 w 68"/>
                <a:gd name="T19" fmla="*/ 2147483647 h 149"/>
                <a:gd name="T20" fmla="*/ 2147483647 w 68"/>
                <a:gd name="T21" fmla="*/ 2147483647 h 149"/>
                <a:gd name="T22" fmla="*/ 2147483647 w 68"/>
                <a:gd name="T23" fmla="*/ 2147483647 h 149"/>
                <a:gd name="T24" fmla="*/ 2147483647 w 68"/>
                <a:gd name="T25" fmla="*/ 2147483647 h 149"/>
                <a:gd name="T26" fmla="*/ 2147483647 w 68"/>
                <a:gd name="T27" fmla="*/ 2147483647 h 149"/>
                <a:gd name="T28" fmla="*/ 2147483647 w 68"/>
                <a:gd name="T29" fmla="*/ 2147483647 h 149"/>
                <a:gd name="T30" fmla="*/ 0 w 68"/>
                <a:gd name="T31" fmla="*/ 2147483647 h 149"/>
                <a:gd name="T32" fmla="*/ 2147483647 w 68"/>
                <a:gd name="T33" fmla="*/ 2147483647 h 149"/>
                <a:gd name="T34" fmla="*/ 2147483647 w 68"/>
                <a:gd name="T35" fmla="*/ 2147483647 h 149"/>
                <a:gd name="T36" fmla="*/ 2147483647 w 68"/>
                <a:gd name="T37" fmla="*/ 2147483647 h 149"/>
                <a:gd name="T38" fmla="*/ 2147483647 w 68"/>
                <a:gd name="T39" fmla="*/ 2147483647 h 149"/>
                <a:gd name="T40" fmla="*/ 2147483647 w 68"/>
                <a:gd name="T41" fmla="*/ 2147483647 h 149"/>
                <a:gd name="T42" fmla="*/ 2147483647 w 68"/>
                <a:gd name="T43" fmla="*/ 2147483647 h 149"/>
                <a:gd name="T44" fmla="*/ 2147483647 w 68"/>
                <a:gd name="T45" fmla="*/ 2147483647 h 149"/>
                <a:gd name="T46" fmla="*/ 2147483647 w 68"/>
                <a:gd name="T47" fmla="*/ 2147483647 h 149"/>
                <a:gd name="T48" fmla="*/ 2147483647 w 68"/>
                <a:gd name="T49" fmla="*/ 2147483647 h 149"/>
                <a:gd name="T50" fmla="*/ 2147483647 w 68"/>
                <a:gd name="T51" fmla="*/ 2147483647 h 149"/>
                <a:gd name="T52" fmla="*/ 2147483647 w 68"/>
                <a:gd name="T53" fmla="*/ 0 h 149"/>
                <a:gd name="T54" fmla="*/ 2147483647 w 68"/>
                <a:gd name="T55" fmla="*/ 0 h 14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68"/>
                <a:gd name="T85" fmla="*/ 0 h 149"/>
                <a:gd name="T86" fmla="*/ 68 w 68"/>
                <a:gd name="T87" fmla="*/ 149 h 14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68" h="149">
                  <a:moveTo>
                    <a:pt x="51" y="0"/>
                  </a:moveTo>
                  <a:lnTo>
                    <a:pt x="63" y="8"/>
                  </a:lnTo>
                  <a:lnTo>
                    <a:pt x="68" y="19"/>
                  </a:lnTo>
                  <a:lnTo>
                    <a:pt x="68" y="33"/>
                  </a:lnTo>
                  <a:lnTo>
                    <a:pt x="66" y="50"/>
                  </a:lnTo>
                  <a:lnTo>
                    <a:pt x="61" y="65"/>
                  </a:lnTo>
                  <a:lnTo>
                    <a:pt x="55" y="82"/>
                  </a:lnTo>
                  <a:lnTo>
                    <a:pt x="49" y="97"/>
                  </a:lnTo>
                  <a:lnTo>
                    <a:pt x="47" y="113"/>
                  </a:lnTo>
                  <a:lnTo>
                    <a:pt x="45" y="122"/>
                  </a:lnTo>
                  <a:lnTo>
                    <a:pt x="42" y="134"/>
                  </a:lnTo>
                  <a:lnTo>
                    <a:pt x="34" y="143"/>
                  </a:lnTo>
                  <a:lnTo>
                    <a:pt x="28" y="149"/>
                  </a:lnTo>
                  <a:lnTo>
                    <a:pt x="17" y="143"/>
                  </a:lnTo>
                  <a:lnTo>
                    <a:pt x="5" y="137"/>
                  </a:lnTo>
                  <a:lnTo>
                    <a:pt x="0" y="120"/>
                  </a:lnTo>
                  <a:lnTo>
                    <a:pt x="4" y="109"/>
                  </a:lnTo>
                  <a:lnTo>
                    <a:pt x="9" y="97"/>
                  </a:lnTo>
                  <a:lnTo>
                    <a:pt x="19" y="88"/>
                  </a:lnTo>
                  <a:lnTo>
                    <a:pt x="26" y="75"/>
                  </a:lnTo>
                  <a:lnTo>
                    <a:pt x="36" y="63"/>
                  </a:lnTo>
                  <a:lnTo>
                    <a:pt x="42" y="50"/>
                  </a:lnTo>
                  <a:lnTo>
                    <a:pt x="44" y="38"/>
                  </a:lnTo>
                  <a:lnTo>
                    <a:pt x="42" y="27"/>
                  </a:lnTo>
                  <a:lnTo>
                    <a:pt x="44" y="16"/>
                  </a:lnTo>
                  <a:lnTo>
                    <a:pt x="47" y="4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FF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02" name="Freeform 74"/>
            <p:cNvSpPr>
              <a:spLocks/>
            </p:cNvSpPr>
            <p:nvPr/>
          </p:nvSpPr>
          <p:spPr bwMode="auto">
            <a:xfrm>
              <a:off x="3765550" y="4060825"/>
              <a:ext cx="298450" cy="174625"/>
            </a:xfrm>
            <a:custGeom>
              <a:avLst/>
              <a:gdLst>
                <a:gd name="T0" fmla="*/ 0 w 120"/>
                <a:gd name="T1" fmla="*/ 2147483647 h 118"/>
                <a:gd name="T2" fmla="*/ 2147483647 w 120"/>
                <a:gd name="T3" fmla="*/ 0 h 118"/>
                <a:gd name="T4" fmla="*/ 2147483647 w 120"/>
                <a:gd name="T5" fmla="*/ 2147483647 h 118"/>
                <a:gd name="T6" fmla="*/ 2147483647 w 120"/>
                <a:gd name="T7" fmla="*/ 2147483647 h 118"/>
                <a:gd name="T8" fmla="*/ 2147483647 w 120"/>
                <a:gd name="T9" fmla="*/ 2147483647 h 118"/>
                <a:gd name="T10" fmla="*/ 2147483647 w 120"/>
                <a:gd name="T11" fmla="*/ 2147483647 h 118"/>
                <a:gd name="T12" fmla="*/ 2147483647 w 120"/>
                <a:gd name="T13" fmla="*/ 2147483647 h 118"/>
                <a:gd name="T14" fmla="*/ 2147483647 w 120"/>
                <a:gd name="T15" fmla="*/ 2147483647 h 118"/>
                <a:gd name="T16" fmla="*/ 0 w 120"/>
                <a:gd name="T17" fmla="*/ 2147483647 h 118"/>
                <a:gd name="T18" fmla="*/ 0 w 120"/>
                <a:gd name="T19" fmla="*/ 2147483647 h 1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0"/>
                <a:gd name="T31" fmla="*/ 0 h 118"/>
                <a:gd name="T32" fmla="*/ 120 w 120"/>
                <a:gd name="T33" fmla="*/ 118 h 11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0" h="118">
                  <a:moveTo>
                    <a:pt x="0" y="110"/>
                  </a:moveTo>
                  <a:lnTo>
                    <a:pt x="70" y="0"/>
                  </a:lnTo>
                  <a:lnTo>
                    <a:pt x="120" y="9"/>
                  </a:lnTo>
                  <a:lnTo>
                    <a:pt x="116" y="118"/>
                  </a:lnTo>
                  <a:lnTo>
                    <a:pt x="84" y="118"/>
                  </a:lnTo>
                  <a:lnTo>
                    <a:pt x="91" y="24"/>
                  </a:lnTo>
                  <a:lnTo>
                    <a:pt x="84" y="24"/>
                  </a:lnTo>
                  <a:lnTo>
                    <a:pt x="32" y="114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03" name="Freeform 75"/>
            <p:cNvSpPr>
              <a:spLocks/>
            </p:cNvSpPr>
            <p:nvPr/>
          </p:nvSpPr>
          <p:spPr bwMode="auto">
            <a:xfrm>
              <a:off x="4427538" y="4724400"/>
              <a:ext cx="123825" cy="142875"/>
            </a:xfrm>
            <a:custGeom>
              <a:avLst/>
              <a:gdLst>
                <a:gd name="T0" fmla="*/ 2147483647 w 78"/>
                <a:gd name="T1" fmla="*/ 0 h 90"/>
                <a:gd name="T2" fmla="*/ 2147483647 w 78"/>
                <a:gd name="T3" fmla="*/ 2147483647 h 90"/>
                <a:gd name="T4" fmla="*/ 2147483647 w 78"/>
                <a:gd name="T5" fmla="*/ 2147483647 h 90"/>
                <a:gd name="T6" fmla="*/ 2147483647 w 78"/>
                <a:gd name="T7" fmla="*/ 2147483647 h 90"/>
                <a:gd name="T8" fmla="*/ 2147483647 w 78"/>
                <a:gd name="T9" fmla="*/ 2147483647 h 90"/>
                <a:gd name="T10" fmla="*/ 2147483647 w 78"/>
                <a:gd name="T11" fmla="*/ 2147483647 h 90"/>
                <a:gd name="T12" fmla="*/ 2147483647 w 78"/>
                <a:gd name="T13" fmla="*/ 2147483647 h 90"/>
                <a:gd name="T14" fmla="*/ 2147483647 w 78"/>
                <a:gd name="T15" fmla="*/ 2147483647 h 90"/>
                <a:gd name="T16" fmla="*/ 0 w 78"/>
                <a:gd name="T17" fmla="*/ 2147483647 h 90"/>
                <a:gd name="T18" fmla="*/ 2147483647 w 78"/>
                <a:gd name="T19" fmla="*/ 2147483647 h 90"/>
                <a:gd name="T20" fmla="*/ 2147483647 w 78"/>
                <a:gd name="T21" fmla="*/ 2147483647 h 90"/>
                <a:gd name="T22" fmla="*/ 2147483647 w 78"/>
                <a:gd name="T23" fmla="*/ 2147483647 h 90"/>
                <a:gd name="T24" fmla="*/ 2147483647 w 78"/>
                <a:gd name="T25" fmla="*/ 2147483647 h 90"/>
                <a:gd name="T26" fmla="*/ 2147483647 w 78"/>
                <a:gd name="T27" fmla="*/ 2147483647 h 90"/>
                <a:gd name="T28" fmla="*/ 2147483647 w 78"/>
                <a:gd name="T29" fmla="*/ 2147483647 h 90"/>
                <a:gd name="T30" fmla="*/ 2147483647 w 78"/>
                <a:gd name="T31" fmla="*/ 2147483647 h 90"/>
                <a:gd name="T32" fmla="*/ 2147483647 w 78"/>
                <a:gd name="T33" fmla="*/ 2147483647 h 90"/>
                <a:gd name="T34" fmla="*/ 2147483647 w 78"/>
                <a:gd name="T35" fmla="*/ 0 h 90"/>
                <a:gd name="T36" fmla="*/ 2147483647 w 78"/>
                <a:gd name="T37" fmla="*/ 0 h 9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8"/>
                <a:gd name="T58" fmla="*/ 0 h 90"/>
                <a:gd name="T59" fmla="*/ 78 w 78"/>
                <a:gd name="T60" fmla="*/ 90 h 9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8" h="90">
                  <a:moveTo>
                    <a:pt x="15" y="0"/>
                  </a:moveTo>
                  <a:lnTo>
                    <a:pt x="57" y="23"/>
                  </a:lnTo>
                  <a:lnTo>
                    <a:pt x="72" y="38"/>
                  </a:lnTo>
                  <a:lnTo>
                    <a:pt x="78" y="57"/>
                  </a:lnTo>
                  <a:lnTo>
                    <a:pt x="72" y="71"/>
                  </a:lnTo>
                  <a:lnTo>
                    <a:pt x="63" y="86"/>
                  </a:lnTo>
                  <a:lnTo>
                    <a:pt x="47" y="90"/>
                  </a:lnTo>
                  <a:lnTo>
                    <a:pt x="24" y="86"/>
                  </a:lnTo>
                  <a:lnTo>
                    <a:pt x="0" y="80"/>
                  </a:lnTo>
                  <a:lnTo>
                    <a:pt x="2" y="57"/>
                  </a:lnTo>
                  <a:lnTo>
                    <a:pt x="23" y="63"/>
                  </a:lnTo>
                  <a:lnTo>
                    <a:pt x="42" y="63"/>
                  </a:lnTo>
                  <a:lnTo>
                    <a:pt x="51" y="61"/>
                  </a:lnTo>
                  <a:lnTo>
                    <a:pt x="51" y="48"/>
                  </a:lnTo>
                  <a:lnTo>
                    <a:pt x="42" y="38"/>
                  </a:lnTo>
                  <a:lnTo>
                    <a:pt x="26" y="31"/>
                  </a:lnTo>
                  <a:lnTo>
                    <a:pt x="7" y="2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04" name="Freeform 76"/>
            <p:cNvSpPr>
              <a:spLocks/>
            </p:cNvSpPr>
            <p:nvPr/>
          </p:nvSpPr>
          <p:spPr bwMode="auto">
            <a:xfrm>
              <a:off x="4497388" y="4329113"/>
              <a:ext cx="84137" cy="465137"/>
            </a:xfrm>
            <a:custGeom>
              <a:avLst/>
              <a:gdLst>
                <a:gd name="T0" fmla="*/ 2147483647 w 53"/>
                <a:gd name="T1" fmla="*/ 2147483647 h 293"/>
                <a:gd name="T2" fmla="*/ 0 w 53"/>
                <a:gd name="T3" fmla="*/ 2147483647 h 293"/>
                <a:gd name="T4" fmla="*/ 2147483647 w 53"/>
                <a:gd name="T5" fmla="*/ 2147483647 h 293"/>
                <a:gd name="T6" fmla="*/ 2147483647 w 53"/>
                <a:gd name="T7" fmla="*/ 0 h 293"/>
                <a:gd name="T8" fmla="*/ 2147483647 w 53"/>
                <a:gd name="T9" fmla="*/ 2147483647 h 293"/>
                <a:gd name="T10" fmla="*/ 2147483647 w 53"/>
                <a:gd name="T11" fmla="*/ 2147483647 h 29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293"/>
                <a:gd name="T20" fmla="*/ 53 w 53"/>
                <a:gd name="T21" fmla="*/ 293 h 29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293">
                  <a:moveTo>
                    <a:pt x="19" y="5"/>
                  </a:moveTo>
                  <a:lnTo>
                    <a:pt x="0" y="268"/>
                  </a:lnTo>
                  <a:lnTo>
                    <a:pt x="26" y="293"/>
                  </a:lnTo>
                  <a:lnTo>
                    <a:pt x="53" y="0"/>
                  </a:lnTo>
                  <a:lnTo>
                    <a:pt x="19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05" name="Freeform 77"/>
            <p:cNvSpPr>
              <a:spLocks/>
            </p:cNvSpPr>
            <p:nvPr/>
          </p:nvSpPr>
          <p:spPr bwMode="auto">
            <a:xfrm>
              <a:off x="4433888" y="4830763"/>
              <a:ext cx="104775" cy="798512"/>
            </a:xfrm>
            <a:custGeom>
              <a:avLst/>
              <a:gdLst>
                <a:gd name="T0" fmla="*/ 2147483647 w 66"/>
                <a:gd name="T1" fmla="*/ 2147483647 h 503"/>
                <a:gd name="T2" fmla="*/ 0 w 66"/>
                <a:gd name="T3" fmla="*/ 2147483647 h 503"/>
                <a:gd name="T4" fmla="*/ 2147483647 w 66"/>
                <a:gd name="T5" fmla="*/ 2147483647 h 503"/>
                <a:gd name="T6" fmla="*/ 2147483647 w 66"/>
                <a:gd name="T7" fmla="*/ 0 h 503"/>
                <a:gd name="T8" fmla="*/ 2147483647 w 66"/>
                <a:gd name="T9" fmla="*/ 2147483647 h 503"/>
                <a:gd name="T10" fmla="*/ 2147483647 w 66"/>
                <a:gd name="T11" fmla="*/ 2147483647 h 50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6"/>
                <a:gd name="T19" fmla="*/ 0 h 503"/>
                <a:gd name="T20" fmla="*/ 66 w 66"/>
                <a:gd name="T21" fmla="*/ 503 h 50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6" h="503">
                  <a:moveTo>
                    <a:pt x="36" y="4"/>
                  </a:moveTo>
                  <a:lnTo>
                    <a:pt x="0" y="503"/>
                  </a:lnTo>
                  <a:lnTo>
                    <a:pt x="28" y="503"/>
                  </a:lnTo>
                  <a:lnTo>
                    <a:pt x="66" y="0"/>
                  </a:lnTo>
                  <a:lnTo>
                    <a:pt x="36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06" name="Freeform 78"/>
            <p:cNvSpPr>
              <a:spLocks/>
            </p:cNvSpPr>
            <p:nvPr/>
          </p:nvSpPr>
          <p:spPr bwMode="auto">
            <a:xfrm>
              <a:off x="4438650" y="4048125"/>
              <a:ext cx="284163" cy="1581150"/>
            </a:xfrm>
            <a:custGeom>
              <a:avLst/>
              <a:gdLst>
                <a:gd name="T0" fmla="*/ 2147483647 w 179"/>
                <a:gd name="T1" fmla="*/ 0 h 996"/>
                <a:gd name="T2" fmla="*/ 2147483647 w 179"/>
                <a:gd name="T3" fmla="*/ 2147483647 h 996"/>
                <a:gd name="T4" fmla="*/ 0 w 179"/>
                <a:gd name="T5" fmla="*/ 2147483647 h 996"/>
                <a:gd name="T6" fmla="*/ 2147483647 w 179"/>
                <a:gd name="T7" fmla="*/ 2147483647 h 996"/>
                <a:gd name="T8" fmla="*/ 2147483647 w 179"/>
                <a:gd name="T9" fmla="*/ 2147483647 h 996"/>
                <a:gd name="T10" fmla="*/ 2147483647 w 179"/>
                <a:gd name="T11" fmla="*/ 2147483647 h 996"/>
                <a:gd name="T12" fmla="*/ 2147483647 w 179"/>
                <a:gd name="T13" fmla="*/ 0 h 996"/>
                <a:gd name="T14" fmla="*/ 2147483647 w 179"/>
                <a:gd name="T15" fmla="*/ 0 h 99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79"/>
                <a:gd name="T25" fmla="*/ 0 h 996"/>
                <a:gd name="T26" fmla="*/ 179 w 179"/>
                <a:gd name="T27" fmla="*/ 996 h 99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79" h="996">
                  <a:moveTo>
                    <a:pt x="179" y="0"/>
                  </a:moveTo>
                  <a:lnTo>
                    <a:pt x="111" y="996"/>
                  </a:lnTo>
                  <a:lnTo>
                    <a:pt x="0" y="996"/>
                  </a:lnTo>
                  <a:lnTo>
                    <a:pt x="8" y="965"/>
                  </a:lnTo>
                  <a:lnTo>
                    <a:pt x="82" y="969"/>
                  </a:lnTo>
                  <a:lnTo>
                    <a:pt x="147" y="1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07" name="Freeform 79"/>
            <p:cNvSpPr>
              <a:spLocks/>
            </p:cNvSpPr>
            <p:nvPr/>
          </p:nvSpPr>
          <p:spPr bwMode="auto">
            <a:xfrm>
              <a:off x="4532313" y="4029075"/>
              <a:ext cx="69850" cy="209550"/>
            </a:xfrm>
            <a:custGeom>
              <a:avLst/>
              <a:gdLst>
                <a:gd name="T0" fmla="*/ 2147483647 w 44"/>
                <a:gd name="T1" fmla="*/ 0 h 132"/>
                <a:gd name="T2" fmla="*/ 0 w 44"/>
                <a:gd name="T3" fmla="*/ 2147483647 h 132"/>
                <a:gd name="T4" fmla="*/ 2147483647 w 44"/>
                <a:gd name="T5" fmla="*/ 2147483647 h 132"/>
                <a:gd name="T6" fmla="*/ 2147483647 w 44"/>
                <a:gd name="T7" fmla="*/ 2147483647 h 132"/>
                <a:gd name="T8" fmla="*/ 2147483647 w 44"/>
                <a:gd name="T9" fmla="*/ 0 h 132"/>
                <a:gd name="T10" fmla="*/ 2147483647 w 44"/>
                <a:gd name="T11" fmla="*/ 0 h 1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4"/>
                <a:gd name="T19" fmla="*/ 0 h 132"/>
                <a:gd name="T20" fmla="*/ 44 w 44"/>
                <a:gd name="T21" fmla="*/ 132 h 1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4" h="132">
                  <a:moveTo>
                    <a:pt x="8" y="0"/>
                  </a:moveTo>
                  <a:lnTo>
                    <a:pt x="0" y="132"/>
                  </a:lnTo>
                  <a:lnTo>
                    <a:pt x="33" y="130"/>
                  </a:lnTo>
                  <a:lnTo>
                    <a:pt x="44" y="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08" name="Freeform 80"/>
            <p:cNvSpPr>
              <a:spLocks/>
            </p:cNvSpPr>
            <p:nvPr/>
          </p:nvSpPr>
          <p:spPr bwMode="auto">
            <a:xfrm>
              <a:off x="4157663" y="2986088"/>
              <a:ext cx="531812" cy="1076325"/>
            </a:xfrm>
            <a:custGeom>
              <a:avLst/>
              <a:gdLst>
                <a:gd name="T0" fmla="*/ 2147483647 w 335"/>
                <a:gd name="T1" fmla="*/ 2147483647 h 678"/>
                <a:gd name="T2" fmla="*/ 2147483647 w 335"/>
                <a:gd name="T3" fmla="*/ 2147483647 h 678"/>
                <a:gd name="T4" fmla="*/ 2147483647 w 335"/>
                <a:gd name="T5" fmla="*/ 2147483647 h 678"/>
                <a:gd name="T6" fmla="*/ 2147483647 w 335"/>
                <a:gd name="T7" fmla="*/ 2147483647 h 678"/>
                <a:gd name="T8" fmla="*/ 2147483647 w 335"/>
                <a:gd name="T9" fmla="*/ 2147483647 h 678"/>
                <a:gd name="T10" fmla="*/ 2147483647 w 335"/>
                <a:gd name="T11" fmla="*/ 2147483647 h 678"/>
                <a:gd name="T12" fmla="*/ 2147483647 w 335"/>
                <a:gd name="T13" fmla="*/ 2147483647 h 678"/>
                <a:gd name="T14" fmla="*/ 2147483647 w 335"/>
                <a:gd name="T15" fmla="*/ 2147483647 h 678"/>
                <a:gd name="T16" fmla="*/ 2147483647 w 335"/>
                <a:gd name="T17" fmla="*/ 2147483647 h 678"/>
                <a:gd name="T18" fmla="*/ 2147483647 w 335"/>
                <a:gd name="T19" fmla="*/ 2147483647 h 678"/>
                <a:gd name="T20" fmla="*/ 0 w 335"/>
                <a:gd name="T21" fmla="*/ 2147483647 h 678"/>
                <a:gd name="T22" fmla="*/ 0 w 335"/>
                <a:gd name="T23" fmla="*/ 2147483647 h 678"/>
                <a:gd name="T24" fmla="*/ 2147483647 w 335"/>
                <a:gd name="T25" fmla="*/ 2147483647 h 678"/>
                <a:gd name="T26" fmla="*/ 2147483647 w 335"/>
                <a:gd name="T27" fmla="*/ 2147483647 h 678"/>
                <a:gd name="T28" fmla="*/ 2147483647 w 335"/>
                <a:gd name="T29" fmla="*/ 2147483647 h 678"/>
                <a:gd name="T30" fmla="*/ 2147483647 w 335"/>
                <a:gd name="T31" fmla="*/ 2147483647 h 678"/>
                <a:gd name="T32" fmla="*/ 2147483647 w 335"/>
                <a:gd name="T33" fmla="*/ 2147483647 h 678"/>
                <a:gd name="T34" fmla="*/ 2147483647 w 335"/>
                <a:gd name="T35" fmla="*/ 2147483647 h 678"/>
                <a:gd name="T36" fmla="*/ 2147483647 w 335"/>
                <a:gd name="T37" fmla="*/ 2147483647 h 678"/>
                <a:gd name="T38" fmla="*/ 2147483647 w 335"/>
                <a:gd name="T39" fmla="*/ 2147483647 h 678"/>
                <a:gd name="T40" fmla="*/ 2147483647 w 335"/>
                <a:gd name="T41" fmla="*/ 2147483647 h 678"/>
                <a:gd name="T42" fmla="*/ 2147483647 w 335"/>
                <a:gd name="T43" fmla="*/ 0 h 678"/>
                <a:gd name="T44" fmla="*/ 2147483647 w 335"/>
                <a:gd name="T45" fmla="*/ 2147483647 h 678"/>
                <a:gd name="T46" fmla="*/ 2147483647 w 335"/>
                <a:gd name="T47" fmla="*/ 2147483647 h 678"/>
                <a:gd name="T48" fmla="*/ 2147483647 w 335"/>
                <a:gd name="T49" fmla="*/ 2147483647 h 678"/>
                <a:gd name="T50" fmla="*/ 2147483647 w 335"/>
                <a:gd name="T51" fmla="*/ 2147483647 h 678"/>
                <a:gd name="T52" fmla="*/ 2147483647 w 335"/>
                <a:gd name="T53" fmla="*/ 2147483647 h 678"/>
                <a:gd name="T54" fmla="*/ 2147483647 w 335"/>
                <a:gd name="T55" fmla="*/ 2147483647 h 678"/>
                <a:gd name="T56" fmla="*/ 2147483647 w 335"/>
                <a:gd name="T57" fmla="*/ 2147483647 h 678"/>
                <a:gd name="T58" fmla="*/ 2147483647 w 335"/>
                <a:gd name="T59" fmla="*/ 2147483647 h 678"/>
                <a:gd name="T60" fmla="*/ 2147483647 w 335"/>
                <a:gd name="T61" fmla="*/ 2147483647 h 678"/>
                <a:gd name="T62" fmla="*/ 2147483647 w 335"/>
                <a:gd name="T63" fmla="*/ 2147483647 h 678"/>
                <a:gd name="T64" fmla="*/ 2147483647 w 335"/>
                <a:gd name="T65" fmla="*/ 2147483647 h 678"/>
                <a:gd name="T66" fmla="*/ 2147483647 w 335"/>
                <a:gd name="T67" fmla="*/ 2147483647 h 678"/>
                <a:gd name="T68" fmla="*/ 2147483647 w 335"/>
                <a:gd name="T69" fmla="*/ 2147483647 h 678"/>
                <a:gd name="T70" fmla="*/ 2147483647 w 335"/>
                <a:gd name="T71" fmla="*/ 2147483647 h 678"/>
                <a:gd name="T72" fmla="*/ 2147483647 w 335"/>
                <a:gd name="T73" fmla="*/ 2147483647 h 678"/>
                <a:gd name="T74" fmla="*/ 2147483647 w 335"/>
                <a:gd name="T75" fmla="*/ 2147483647 h 678"/>
                <a:gd name="T76" fmla="*/ 2147483647 w 335"/>
                <a:gd name="T77" fmla="*/ 2147483647 h 678"/>
                <a:gd name="T78" fmla="*/ 2147483647 w 335"/>
                <a:gd name="T79" fmla="*/ 2147483647 h 678"/>
                <a:gd name="T80" fmla="*/ 2147483647 w 335"/>
                <a:gd name="T81" fmla="*/ 2147483647 h 678"/>
                <a:gd name="T82" fmla="*/ 2147483647 w 335"/>
                <a:gd name="T83" fmla="*/ 2147483647 h 678"/>
                <a:gd name="T84" fmla="*/ 2147483647 w 335"/>
                <a:gd name="T85" fmla="*/ 2147483647 h 678"/>
                <a:gd name="T86" fmla="*/ 2147483647 w 335"/>
                <a:gd name="T87" fmla="*/ 2147483647 h 67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35"/>
                <a:gd name="T133" fmla="*/ 0 h 678"/>
                <a:gd name="T134" fmla="*/ 335 w 335"/>
                <a:gd name="T135" fmla="*/ 678 h 67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35" h="678">
                  <a:moveTo>
                    <a:pt x="335" y="644"/>
                  </a:moveTo>
                  <a:lnTo>
                    <a:pt x="335" y="678"/>
                  </a:lnTo>
                  <a:lnTo>
                    <a:pt x="316" y="676"/>
                  </a:lnTo>
                  <a:lnTo>
                    <a:pt x="299" y="674"/>
                  </a:lnTo>
                  <a:lnTo>
                    <a:pt x="282" y="670"/>
                  </a:lnTo>
                  <a:lnTo>
                    <a:pt x="267" y="669"/>
                  </a:lnTo>
                  <a:lnTo>
                    <a:pt x="250" y="663"/>
                  </a:lnTo>
                  <a:lnTo>
                    <a:pt x="233" y="659"/>
                  </a:lnTo>
                  <a:lnTo>
                    <a:pt x="217" y="653"/>
                  </a:lnTo>
                  <a:lnTo>
                    <a:pt x="204" y="650"/>
                  </a:lnTo>
                  <a:lnTo>
                    <a:pt x="187" y="642"/>
                  </a:lnTo>
                  <a:lnTo>
                    <a:pt x="174" y="634"/>
                  </a:lnTo>
                  <a:lnTo>
                    <a:pt x="158" y="625"/>
                  </a:lnTo>
                  <a:lnTo>
                    <a:pt x="147" y="617"/>
                  </a:lnTo>
                  <a:lnTo>
                    <a:pt x="132" y="608"/>
                  </a:lnTo>
                  <a:lnTo>
                    <a:pt x="120" y="598"/>
                  </a:lnTo>
                  <a:lnTo>
                    <a:pt x="109" y="587"/>
                  </a:lnTo>
                  <a:lnTo>
                    <a:pt x="97" y="577"/>
                  </a:lnTo>
                  <a:lnTo>
                    <a:pt x="86" y="564"/>
                  </a:lnTo>
                  <a:lnTo>
                    <a:pt x="75" y="552"/>
                  </a:lnTo>
                  <a:lnTo>
                    <a:pt x="63" y="539"/>
                  </a:lnTo>
                  <a:lnTo>
                    <a:pt x="56" y="526"/>
                  </a:lnTo>
                  <a:lnTo>
                    <a:pt x="46" y="510"/>
                  </a:lnTo>
                  <a:lnTo>
                    <a:pt x="38" y="497"/>
                  </a:lnTo>
                  <a:lnTo>
                    <a:pt x="31" y="482"/>
                  </a:lnTo>
                  <a:lnTo>
                    <a:pt x="25" y="469"/>
                  </a:lnTo>
                  <a:lnTo>
                    <a:pt x="18" y="451"/>
                  </a:lnTo>
                  <a:lnTo>
                    <a:pt x="12" y="436"/>
                  </a:lnTo>
                  <a:lnTo>
                    <a:pt x="8" y="421"/>
                  </a:lnTo>
                  <a:lnTo>
                    <a:pt x="6" y="406"/>
                  </a:lnTo>
                  <a:lnTo>
                    <a:pt x="2" y="389"/>
                  </a:lnTo>
                  <a:lnTo>
                    <a:pt x="0" y="371"/>
                  </a:lnTo>
                  <a:lnTo>
                    <a:pt x="0" y="354"/>
                  </a:lnTo>
                  <a:lnTo>
                    <a:pt x="0" y="339"/>
                  </a:lnTo>
                  <a:lnTo>
                    <a:pt x="0" y="320"/>
                  </a:lnTo>
                  <a:lnTo>
                    <a:pt x="0" y="303"/>
                  </a:lnTo>
                  <a:lnTo>
                    <a:pt x="2" y="286"/>
                  </a:lnTo>
                  <a:lnTo>
                    <a:pt x="6" y="270"/>
                  </a:lnTo>
                  <a:lnTo>
                    <a:pt x="8" y="253"/>
                  </a:lnTo>
                  <a:lnTo>
                    <a:pt x="12" y="236"/>
                  </a:lnTo>
                  <a:lnTo>
                    <a:pt x="18" y="221"/>
                  </a:lnTo>
                  <a:lnTo>
                    <a:pt x="25" y="208"/>
                  </a:lnTo>
                  <a:lnTo>
                    <a:pt x="31" y="190"/>
                  </a:lnTo>
                  <a:lnTo>
                    <a:pt x="38" y="177"/>
                  </a:lnTo>
                  <a:lnTo>
                    <a:pt x="46" y="162"/>
                  </a:lnTo>
                  <a:lnTo>
                    <a:pt x="56" y="151"/>
                  </a:lnTo>
                  <a:lnTo>
                    <a:pt x="63" y="135"/>
                  </a:lnTo>
                  <a:lnTo>
                    <a:pt x="75" y="124"/>
                  </a:lnTo>
                  <a:lnTo>
                    <a:pt x="86" y="112"/>
                  </a:lnTo>
                  <a:lnTo>
                    <a:pt x="97" y="101"/>
                  </a:lnTo>
                  <a:lnTo>
                    <a:pt x="109" y="88"/>
                  </a:lnTo>
                  <a:lnTo>
                    <a:pt x="120" y="76"/>
                  </a:lnTo>
                  <a:lnTo>
                    <a:pt x="132" y="67"/>
                  </a:lnTo>
                  <a:lnTo>
                    <a:pt x="147" y="57"/>
                  </a:lnTo>
                  <a:lnTo>
                    <a:pt x="158" y="48"/>
                  </a:lnTo>
                  <a:lnTo>
                    <a:pt x="174" y="40"/>
                  </a:lnTo>
                  <a:lnTo>
                    <a:pt x="187" y="32"/>
                  </a:lnTo>
                  <a:lnTo>
                    <a:pt x="204" y="27"/>
                  </a:lnTo>
                  <a:lnTo>
                    <a:pt x="217" y="19"/>
                  </a:lnTo>
                  <a:lnTo>
                    <a:pt x="233" y="13"/>
                  </a:lnTo>
                  <a:lnTo>
                    <a:pt x="250" y="10"/>
                  </a:lnTo>
                  <a:lnTo>
                    <a:pt x="267" y="6"/>
                  </a:lnTo>
                  <a:lnTo>
                    <a:pt x="282" y="2"/>
                  </a:lnTo>
                  <a:lnTo>
                    <a:pt x="299" y="0"/>
                  </a:lnTo>
                  <a:lnTo>
                    <a:pt x="316" y="0"/>
                  </a:lnTo>
                  <a:lnTo>
                    <a:pt x="335" y="0"/>
                  </a:lnTo>
                  <a:lnTo>
                    <a:pt x="335" y="36"/>
                  </a:lnTo>
                  <a:lnTo>
                    <a:pt x="318" y="36"/>
                  </a:lnTo>
                  <a:lnTo>
                    <a:pt x="303" y="36"/>
                  </a:lnTo>
                  <a:lnTo>
                    <a:pt x="288" y="38"/>
                  </a:lnTo>
                  <a:lnTo>
                    <a:pt x="273" y="42"/>
                  </a:lnTo>
                  <a:lnTo>
                    <a:pt x="257" y="44"/>
                  </a:lnTo>
                  <a:lnTo>
                    <a:pt x="244" y="48"/>
                  </a:lnTo>
                  <a:lnTo>
                    <a:pt x="229" y="53"/>
                  </a:lnTo>
                  <a:lnTo>
                    <a:pt x="215" y="59"/>
                  </a:lnTo>
                  <a:lnTo>
                    <a:pt x="200" y="65"/>
                  </a:lnTo>
                  <a:lnTo>
                    <a:pt x="187" y="71"/>
                  </a:lnTo>
                  <a:lnTo>
                    <a:pt x="175" y="78"/>
                  </a:lnTo>
                  <a:lnTo>
                    <a:pt x="164" y="86"/>
                  </a:lnTo>
                  <a:lnTo>
                    <a:pt x="151" y="93"/>
                  </a:lnTo>
                  <a:lnTo>
                    <a:pt x="139" y="103"/>
                  </a:lnTo>
                  <a:lnTo>
                    <a:pt x="130" y="114"/>
                  </a:lnTo>
                  <a:lnTo>
                    <a:pt x="120" y="126"/>
                  </a:lnTo>
                  <a:lnTo>
                    <a:pt x="109" y="135"/>
                  </a:lnTo>
                  <a:lnTo>
                    <a:pt x="99" y="145"/>
                  </a:lnTo>
                  <a:lnTo>
                    <a:pt x="90" y="156"/>
                  </a:lnTo>
                  <a:lnTo>
                    <a:pt x="82" y="170"/>
                  </a:lnTo>
                  <a:lnTo>
                    <a:pt x="73" y="181"/>
                  </a:lnTo>
                  <a:lnTo>
                    <a:pt x="67" y="192"/>
                  </a:lnTo>
                  <a:lnTo>
                    <a:pt x="61" y="206"/>
                  </a:lnTo>
                  <a:lnTo>
                    <a:pt x="56" y="221"/>
                  </a:lnTo>
                  <a:lnTo>
                    <a:pt x="50" y="232"/>
                  </a:lnTo>
                  <a:lnTo>
                    <a:pt x="44" y="248"/>
                  </a:lnTo>
                  <a:lnTo>
                    <a:pt x="40" y="261"/>
                  </a:lnTo>
                  <a:lnTo>
                    <a:pt x="38" y="276"/>
                  </a:lnTo>
                  <a:lnTo>
                    <a:pt x="35" y="291"/>
                  </a:lnTo>
                  <a:lnTo>
                    <a:pt x="33" y="307"/>
                  </a:lnTo>
                  <a:lnTo>
                    <a:pt x="33" y="322"/>
                  </a:lnTo>
                  <a:lnTo>
                    <a:pt x="33" y="339"/>
                  </a:lnTo>
                  <a:lnTo>
                    <a:pt x="33" y="352"/>
                  </a:lnTo>
                  <a:lnTo>
                    <a:pt x="33" y="368"/>
                  </a:lnTo>
                  <a:lnTo>
                    <a:pt x="35" y="383"/>
                  </a:lnTo>
                  <a:lnTo>
                    <a:pt x="38" y="398"/>
                  </a:lnTo>
                  <a:lnTo>
                    <a:pt x="40" y="411"/>
                  </a:lnTo>
                  <a:lnTo>
                    <a:pt x="44" y="427"/>
                  </a:lnTo>
                  <a:lnTo>
                    <a:pt x="50" y="440"/>
                  </a:lnTo>
                  <a:lnTo>
                    <a:pt x="56" y="455"/>
                  </a:lnTo>
                  <a:lnTo>
                    <a:pt x="61" y="467"/>
                  </a:lnTo>
                  <a:lnTo>
                    <a:pt x="67" y="480"/>
                  </a:lnTo>
                  <a:lnTo>
                    <a:pt x="73" y="493"/>
                  </a:lnTo>
                  <a:lnTo>
                    <a:pt x="82" y="507"/>
                  </a:lnTo>
                  <a:lnTo>
                    <a:pt x="90" y="518"/>
                  </a:lnTo>
                  <a:lnTo>
                    <a:pt x="99" y="530"/>
                  </a:lnTo>
                  <a:lnTo>
                    <a:pt x="109" y="541"/>
                  </a:lnTo>
                  <a:lnTo>
                    <a:pt x="120" y="552"/>
                  </a:lnTo>
                  <a:lnTo>
                    <a:pt x="130" y="560"/>
                  </a:lnTo>
                  <a:lnTo>
                    <a:pt x="139" y="570"/>
                  </a:lnTo>
                  <a:lnTo>
                    <a:pt x="151" y="579"/>
                  </a:lnTo>
                  <a:lnTo>
                    <a:pt x="164" y="589"/>
                  </a:lnTo>
                  <a:lnTo>
                    <a:pt x="175" y="596"/>
                  </a:lnTo>
                  <a:lnTo>
                    <a:pt x="187" y="604"/>
                  </a:lnTo>
                  <a:lnTo>
                    <a:pt x="200" y="610"/>
                  </a:lnTo>
                  <a:lnTo>
                    <a:pt x="215" y="617"/>
                  </a:lnTo>
                  <a:lnTo>
                    <a:pt x="229" y="621"/>
                  </a:lnTo>
                  <a:lnTo>
                    <a:pt x="244" y="627"/>
                  </a:lnTo>
                  <a:lnTo>
                    <a:pt x="257" y="630"/>
                  </a:lnTo>
                  <a:lnTo>
                    <a:pt x="273" y="634"/>
                  </a:lnTo>
                  <a:lnTo>
                    <a:pt x="288" y="636"/>
                  </a:lnTo>
                  <a:lnTo>
                    <a:pt x="303" y="640"/>
                  </a:lnTo>
                  <a:lnTo>
                    <a:pt x="318" y="642"/>
                  </a:lnTo>
                  <a:lnTo>
                    <a:pt x="335" y="6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09" name="Freeform 81"/>
            <p:cNvSpPr>
              <a:spLocks/>
            </p:cNvSpPr>
            <p:nvPr/>
          </p:nvSpPr>
          <p:spPr bwMode="auto">
            <a:xfrm>
              <a:off x="4686300" y="2986088"/>
              <a:ext cx="538163" cy="1076325"/>
            </a:xfrm>
            <a:custGeom>
              <a:avLst/>
              <a:gdLst>
                <a:gd name="T0" fmla="*/ 2147483647 w 339"/>
                <a:gd name="T1" fmla="*/ 0 h 678"/>
                <a:gd name="T2" fmla="*/ 2147483647 w 339"/>
                <a:gd name="T3" fmla="*/ 2147483647 h 678"/>
                <a:gd name="T4" fmla="*/ 2147483647 w 339"/>
                <a:gd name="T5" fmla="*/ 2147483647 h 678"/>
                <a:gd name="T6" fmla="*/ 2147483647 w 339"/>
                <a:gd name="T7" fmla="*/ 2147483647 h 678"/>
                <a:gd name="T8" fmla="*/ 2147483647 w 339"/>
                <a:gd name="T9" fmla="*/ 2147483647 h 678"/>
                <a:gd name="T10" fmla="*/ 2147483647 w 339"/>
                <a:gd name="T11" fmla="*/ 2147483647 h 678"/>
                <a:gd name="T12" fmla="*/ 2147483647 w 339"/>
                <a:gd name="T13" fmla="*/ 2147483647 h 678"/>
                <a:gd name="T14" fmla="*/ 2147483647 w 339"/>
                <a:gd name="T15" fmla="*/ 2147483647 h 678"/>
                <a:gd name="T16" fmla="*/ 2147483647 w 339"/>
                <a:gd name="T17" fmla="*/ 2147483647 h 678"/>
                <a:gd name="T18" fmla="*/ 2147483647 w 339"/>
                <a:gd name="T19" fmla="*/ 2147483647 h 678"/>
                <a:gd name="T20" fmla="*/ 2147483647 w 339"/>
                <a:gd name="T21" fmla="*/ 2147483647 h 678"/>
                <a:gd name="T22" fmla="*/ 2147483647 w 339"/>
                <a:gd name="T23" fmla="*/ 2147483647 h 678"/>
                <a:gd name="T24" fmla="*/ 2147483647 w 339"/>
                <a:gd name="T25" fmla="*/ 2147483647 h 678"/>
                <a:gd name="T26" fmla="*/ 2147483647 w 339"/>
                <a:gd name="T27" fmla="*/ 2147483647 h 678"/>
                <a:gd name="T28" fmla="*/ 2147483647 w 339"/>
                <a:gd name="T29" fmla="*/ 2147483647 h 678"/>
                <a:gd name="T30" fmla="*/ 2147483647 w 339"/>
                <a:gd name="T31" fmla="*/ 2147483647 h 678"/>
                <a:gd name="T32" fmla="*/ 2147483647 w 339"/>
                <a:gd name="T33" fmla="*/ 2147483647 h 678"/>
                <a:gd name="T34" fmla="*/ 2147483647 w 339"/>
                <a:gd name="T35" fmla="*/ 2147483647 h 678"/>
                <a:gd name="T36" fmla="*/ 2147483647 w 339"/>
                <a:gd name="T37" fmla="*/ 2147483647 h 678"/>
                <a:gd name="T38" fmla="*/ 2147483647 w 339"/>
                <a:gd name="T39" fmla="*/ 2147483647 h 678"/>
                <a:gd name="T40" fmla="*/ 2147483647 w 339"/>
                <a:gd name="T41" fmla="*/ 2147483647 h 678"/>
                <a:gd name="T42" fmla="*/ 2147483647 w 339"/>
                <a:gd name="T43" fmla="*/ 2147483647 h 678"/>
                <a:gd name="T44" fmla="*/ 0 w 339"/>
                <a:gd name="T45" fmla="*/ 2147483647 h 678"/>
                <a:gd name="T46" fmla="*/ 2147483647 w 339"/>
                <a:gd name="T47" fmla="*/ 2147483647 h 678"/>
                <a:gd name="T48" fmla="*/ 2147483647 w 339"/>
                <a:gd name="T49" fmla="*/ 2147483647 h 678"/>
                <a:gd name="T50" fmla="*/ 2147483647 w 339"/>
                <a:gd name="T51" fmla="*/ 2147483647 h 678"/>
                <a:gd name="T52" fmla="*/ 2147483647 w 339"/>
                <a:gd name="T53" fmla="*/ 2147483647 h 678"/>
                <a:gd name="T54" fmla="*/ 2147483647 w 339"/>
                <a:gd name="T55" fmla="*/ 2147483647 h 678"/>
                <a:gd name="T56" fmla="*/ 2147483647 w 339"/>
                <a:gd name="T57" fmla="*/ 2147483647 h 678"/>
                <a:gd name="T58" fmla="*/ 2147483647 w 339"/>
                <a:gd name="T59" fmla="*/ 2147483647 h 678"/>
                <a:gd name="T60" fmla="*/ 2147483647 w 339"/>
                <a:gd name="T61" fmla="*/ 2147483647 h 678"/>
                <a:gd name="T62" fmla="*/ 2147483647 w 339"/>
                <a:gd name="T63" fmla="*/ 2147483647 h 678"/>
                <a:gd name="T64" fmla="*/ 2147483647 w 339"/>
                <a:gd name="T65" fmla="*/ 2147483647 h 678"/>
                <a:gd name="T66" fmla="*/ 2147483647 w 339"/>
                <a:gd name="T67" fmla="*/ 2147483647 h 678"/>
                <a:gd name="T68" fmla="*/ 2147483647 w 339"/>
                <a:gd name="T69" fmla="*/ 2147483647 h 678"/>
                <a:gd name="T70" fmla="*/ 2147483647 w 339"/>
                <a:gd name="T71" fmla="*/ 2147483647 h 678"/>
                <a:gd name="T72" fmla="*/ 2147483647 w 339"/>
                <a:gd name="T73" fmla="*/ 2147483647 h 678"/>
                <a:gd name="T74" fmla="*/ 2147483647 w 339"/>
                <a:gd name="T75" fmla="*/ 2147483647 h 678"/>
                <a:gd name="T76" fmla="*/ 2147483647 w 339"/>
                <a:gd name="T77" fmla="*/ 2147483647 h 678"/>
                <a:gd name="T78" fmla="*/ 2147483647 w 339"/>
                <a:gd name="T79" fmla="*/ 2147483647 h 678"/>
                <a:gd name="T80" fmla="*/ 2147483647 w 339"/>
                <a:gd name="T81" fmla="*/ 2147483647 h 678"/>
                <a:gd name="T82" fmla="*/ 2147483647 w 339"/>
                <a:gd name="T83" fmla="*/ 2147483647 h 678"/>
                <a:gd name="T84" fmla="*/ 2147483647 w 339"/>
                <a:gd name="T85" fmla="*/ 2147483647 h 678"/>
                <a:gd name="T86" fmla="*/ 2147483647 w 339"/>
                <a:gd name="T87" fmla="*/ 2147483647 h 678"/>
                <a:gd name="T88" fmla="*/ 0 w 339"/>
                <a:gd name="T89" fmla="*/ 2147483647 h 67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39"/>
                <a:gd name="T136" fmla="*/ 0 h 678"/>
                <a:gd name="T137" fmla="*/ 339 w 339"/>
                <a:gd name="T138" fmla="*/ 678 h 67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39" h="678">
                  <a:moveTo>
                    <a:pt x="0" y="36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18" y="0"/>
                  </a:lnTo>
                  <a:lnTo>
                    <a:pt x="35" y="0"/>
                  </a:lnTo>
                  <a:lnTo>
                    <a:pt x="52" y="2"/>
                  </a:lnTo>
                  <a:lnTo>
                    <a:pt x="69" y="6"/>
                  </a:lnTo>
                  <a:lnTo>
                    <a:pt x="84" y="10"/>
                  </a:lnTo>
                  <a:lnTo>
                    <a:pt x="99" y="13"/>
                  </a:lnTo>
                  <a:lnTo>
                    <a:pt x="115" y="19"/>
                  </a:lnTo>
                  <a:lnTo>
                    <a:pt x="132" y="27"/>
                  </a:lnTo>
                  <a:lnTo>
                    <a:pt x="145" y="32"/>
                  </a:lnTo>
                  <a:lnTo>
                    <a:pt x="160" y="40"/>
                  </a:lnTo>
                  <a:lnTo>
                    <a:pt x="174" y="48"/>
                  </a:lnTo>
                  <a:lnTo>
                    <a:pt x="189" y="57"/>
                  </a:lnTo>
                  <a:lnTo>
                    <a:pt x="200" y="65"/>
                  </a:lnTo>
                  <a:lnTo>
                    <a:pt x="215" y="76"/>
                  </a:lnTo>
                  <a:lnTo>
                    <a:pt x="227" y="88"/>
                  </a:lnTo>
                  <a:lnTo>
                    <a:pt x="238" y="99"/>
                  </a:lnTo>
                  <a:lnTo>
                    <a:pt x="248" y="111"/>
                  </a:lnTo>
                  <a:lnTo>
                    <a:pt x="259" y="122"/>
                  </a:lnTo>
                  <a:lnTo>
                    <a:pt x="269" y="133"/>
                  </a:lnTo>
                  <a:lnTo>
                    <a:pt x="280" y="149"/>
                  </a:lnTo>
                  <a:lnTo>
                    <a:pt x="286" y="160"/>
                  </a:lnTo>
                  <a:lnTo>
                    <a:pt x="295" y="175"/>
                  </a:lnTo>
                  <a:lnTo>
                    <a:pt x="303" y="190"/>
                  </a:lnTo>
                  <a:lnTo>
                    <a:pt x="311" y="208"/>
                  </a:lnTo>
                  <a:lnTo>
                    <a:pt x="316" y="221"/>
                  </a:lnTo>
                  <a:lnTo>
                    <a:pt x="322" y="236"/>
                  </a:lnTo>
                  <a:lnTo>
                    <a:pt x="326" y="253"/>
                  </a:lnTo>
                  <a:lnTo>
                    <a:pt x="332" y="270"/>
                  </a:lnTo>
                  <a:lnTo>
                    <a:pt x="333" y="286"/>
                  </a:lnTo>
                  <a:lnTo>
                    <a:pt x="335" y="303"/>
                  </a:lnTo>
                  <a:lnTo>
                    <a:pt x="337" y="320"/>
                  </a:lnTo>
                  <a:lnTo>
                    <a:pt x="339" y="339"/>
                  </a:lnTo>
                  <a:lnTo>
                    <a:pt x="337" y="354"/>
                  </a:lnTo>
                  <a:lnTo>
                    <a:pt x="335" y="371"/>
                  </a:lnTo>
                  <a:lnTo>
                    <a:pt x="333" y="389"/>
                  </a:lnTo>
                  <a:lnTo>
                    <a:pt x="332" y="406"/>
                  </a:lnTo>
                  <a:lnTo>
                    <a:pt x="326" y="421"/>
                  </a:lnTo>
                  <a:lnTo>
                    <a:pt x="322" y="436"/>
                  </a:lnTo>
                  <a:lnTo>
                    <a:pt x="316" y="451"/>
                  </a:lnTo>
                  <a:lnTo>
                    <a:pt x="311" y="469"/>
                  </a:lnTo>
                  <a:lnTo>
                    <a:pt x="303" y="482"/>
                  </a:lnTo>
                  <a:lnTo>
                    <a:pt x="295" y="497"/>
                  </a:lnTo>
                  <a:lnTo>
                    <a:pt x="286" y="510"/>
                  </a:lnTo>
                  <a:lnTo>
                    <a:pt x="280" y="526"/>
                  </a:lnTo>
                  <a:lnTo>
                    <a:pt x="269" y="539"/>
                  </a:lnTo>
                  <a:lnTo>
                    <a:pt x="259" y="552"/>
                  </a:lnTo>
                  <a:lnTo>
                    <a:pt x="248" y="564"/>
                  </a:lnTo>
                  <a:lnTo>
                    <a:pt x="238" y="577"/>
                  </a:lnTo>
                  <a:lnTo>
                    <a:pt x="227" y="587"/>
                  </a:lnTo>
                  <a:lnTo>
                    <a:pt x="215" y="598"/>
                  </a:lnTo>
                  <a:lnTo>
                    <a:pt x="200" y="608"/>
                  </a:lnTo>
                  <a:lnTo>
                    <a:pt x="189" y="617"/>
                  </a:lnTo>
                  <a:lnTo>
                    <a:pt x="174" y="625"/>
                  </a:lnTo>
                  <a:lnTo>
                    <a:pt x="160" y="634"/>
                  </a:lnTo>
                  <a:lnTo>
                    <a:pt x="145" y="642"/>
                  </a:lnTo>
                  <a:lnTo>
                    <a:pt x="132" y="650"/>
                  </a:lnTo>
                  <a:lnTo>
                    <a:pt x="115" y="655"/>
                  </a:lnTo>
                  <a:lnTo>
                    <a:pt x="99" y="661"/>
                  </a:lnTo>
                  <a:lnTo>
                    <a:pt x="84" y="665"/>
                  </a:lnTo>
                  <a:lnTo>
                    <a:pt x="69" y="670"/>
                  </a:lnTo>
                  <a:lnTo>
                    <a:pt x="52" y="672"/>
                  </a:lnTo>
                  <a:lnTo>
                    <a:pt x="35" y="674"/>
                  </a:lnTo>
                  <a:lnTo>
                    <a:pt x="18" y="676"/>
                  </a:lnTo>
                  <a:lnTo>
                    <a:pt x="2" y="678"/>
                  </a:lnTo>
                  <a:lnTo>
                    <a:pt x="0" y="678"/>
                  </a:lnTo>
                  <a:lnTo>
                    <a:pt x="0" y="644"/>
                  </a:lnTo>
                  <a:lnTo>
                    <a:pt x="2" y="644"/>
                  </a:lnTo>
                  <a:lnTo>
                    <a:pt x="16" y="642"/>
                  </a:lnTo>
                  <a:lnTo>
                    <a:pt x="33" y="640"/>
                  </a:lnTo>
                  <a:lnTo>
                    <a:pt x="46" y="638"/>
                  </a:lnTo>
                  <a:lnTo>
                    <a:pt x="63" y="636"/>
                  </a:lnTo>
                  <a:lnTo>
                    <a:pt x="77" y="632"/>
                  </a:lnTo>
                  <a:lnTo>
                    <a:pt x="92" y="629"/>
                  </a:lnTo>
                  <a:lnTo>
                    <a:pt x="105" y="623"/>
                  </a:lnTo>
                  <a:lnTo>
                    <a:pt x="120" y="619"/>
                  </a:lnTo>
                  <a:lnTo>
                    <a:pt x="132" y="611"/>
                  </a:lnTo>
                  <a:lnTo>
                    <a:pt x="145" y="606"/>
                  </a:lnTo>
                  <a:lnTo>
                    <a:pt x="156" y="598"/>
                  </a:lnTo>
                  <a:lnTo>
                    <a:pt x="172" y="590"/>
                  </a:lnTo>
                  <a:lnTo>
                    <a:pt x="183" y="581"/>
                  </a:lnTo>
                  <a:lnTo>
                    <a:pt x="193" y="571"/>
                  </a:lnTo>
                  <a:lnTo>
                    <a:pt x="206" y="562"/>
                  </a:lnTo>
                  <a:lnTo>
                    <a:pt x="217" y="554"/>
                  </a:lnTo>
                  <a:lnTo>
                    <a:pt x="225" y="543"/>
                  </a:lnTo>
                  <a:lnTo>
                    <a:pt x="234" y="531"/>
                  </a:lnTo>
                  <a:lnTo>
                    <a:pt x="244" y="520"/>
                  </a:lnTo>
                  <a:lnTo>
                    <a:pt x="254" y="509"/>
                  </a:lnTo>
                  <a:lnTo>
                    <a:pt x="259" y="495"/>
                  </a:lnTo>
                  <a:lnTo>
                    <a:pt x="267" y="482"/>
                  </a:lnTo>
                  <a:lnTo>
                    <a:pt x="273" y="469"/>
                  </a:lnTo>
                  <a:lnTo>
                    <a:pt x="280" y="457"/>
                  </a:lnTo>
                  <a:lnTo>
                    <a:pt x="284" y="442"/>
                  </a:lnTo>
                  <a:lnTo>
                    <a:pt x="290" y="429"/>
                  </a:lnTo>
                  <a:lnTo>
                    <a:pt x="293" y="413"/>
                  </a:lnTo>
                  <a:lnTo>
                    <a:pt x="297" y="400"/>
                  </a:lnTo>
                  <a:lnTo>
                    <a:pt x="299" y="383"/>
                  </a:lnTo>
                  <a:lnTo>
                    <a:pt x="301" y="370"/>
                  </a:lnTo>
                  <a:lnTo>
                    <a:pt x="303" y="352"/>
                  </a:lnTo>
                  <a:lnTo>
                    <a:pt x="305" y="339"/>
                  </a:lnTo>
                  <a:lnTo>
                    <a:pt x="303" y="322"/>
                  </a:lnTo>
                  <a:lnTo>
                    <a:pt x="301" y="307"/>
                  </a:lnTo>
                  <a:lnTo>
                    <a:pt x="299" y="291"/>
                  </a:lnTo>
                  <a:lnTo>
                    <a:pt x="297" y="276"/>
                  </a:lnTo>
                  <a:lnTo>
                    <a:pt x="293" y="261"/>
                  </a:lnTo>
                  <a:lnTo>
                    <a:pt x="290" y="248"/>
                  </a:lnTo>
                  <a:lnTo>
                    <a:pt x="284" y="232"/>
                  </a:lnTo>
                  <a:lnTo>
                    <a:pt x="280" y="219"/>
                  </a:lnTo>
                  <a:lnTo>
                    <a:pt x="273" y="204"/>
                  </a:lnTo>
                  <a:lnTo>
                    <a:pt x="267" y="190"/>
                  </a:lnTo>
                  <a:lnTo>
                    <a:pt x="259" y="179"/>
                  </a:lnTo>
                  <a:lnTo>
                    <a:pt x="254" y="168"/>
                  </a:lnTo>
                  <a:lnTo>
                    <a:pt x="244" y="154"/>
                  </a:lnTo>
                  <a:lnTo>
                    <a:pt x="234" y="143"/>
                  </a:lnTo>
                  <a:lnTo>
                    <a:pt x="225" y="133"/>
                  </a:lnTo>
                  <a:lnTo>
                    <a:pt x="217" y="124"/>
                  </a:lnTo>
                  <a:lnTo>
                    <a:pt x="206" y="112"/>
                  </a:lnTo>
                  <a:lnTo>
                    <a:pt x="193" y="101"/>
                  </a:lnTo>
                  <a:lnTo>
                    <a:pt x="183" y="91"/>
                  </a:lnTo>
                  <a:lnTo>
                    <a:pt x="172" y="84"/>
                  </a:lnTo>
                  <a:lnTo>
                    <a:pt x="156" y="76"/>
                  </a:lnTo>
                  <a:lnTo>
                    <a:pt x="145" y="69"/>
                  </a:lnTo>
                  <a:lnTo>
                    <a:pt x="132" y="63"/>
                  </a:lnTo>
                  <a:lnTo>
                    <a:pt x="120" y="57"/>
                  </a:lnTo>
                  <a:lnTo>
                    <a:pt x="105" y="51"/>
                  </a:lnTo>
                  <a:lnTo>
                    <a:pt x="92" y="46"/>
                  </a:lnTo>
                  <a:lnTo>
                    <a:pt x="77" y="42"/>
                  </a:lnTo>
                  <a:lnTo>
                    <a:pt x="63" y="40"/>
                  </a:lnTo>
                  <a:lnTo>
                    <a:pt x="46" y="36"/>
                  </a:lnTo>
                  <a:lnTo>
                    <a:pt x="33" y="34"/>
                  </a:lnTo>
                  <a:lnTo>
                    <a:pt x="16" y="34"/>
                  </a:lnTo>
                  <a:lnTo>
                    <a:pt x="2" y="34"/>
                  </a:lnTo>
                  <a:lnTo>
                    <a:pt x="0" y="34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10" name="Freeform 82"/>
            <p:cNvSpPr>
              <a:spLocks/>
            </p:cNvSpPr>
            <p:nvPr/>
          </p:nvSpPr>
          <p:spPr bwMode="auto">
            <a:xfrm>
              <a:off x="4310063" y="3155950"/>
              <a:ext cx="371475" cy="742950"/>
            </a:xfrm>
            <a:custGeom>
              <a:avLst/>
              <a:gdLst>
                <a:gd name="T0" fmla="*/ 2147483647 w 234"/>
                <a:gd name="T1" fmla="*/ 2147483647 h 468"/>
                <a:gd name="T2" fmla="*/ 2147483647 w 234"/>
                <a:gd name="T3" fmla="*/ 2147483647 h 468"/>
                <a:gd name="T4" fmla="*/ 2147483647 w 234"/>
                <a:gd name="T5" fmla="*/ 2147483647 h 468"/>
                <a:gd name="T6" fmla="*/ 2147483647 w 234"/>
                <a:gd name="T7" fmla="*/ 2147483647 h 468"/>
                <a:gd name="T8" fmla="*/ 2147483647 w 234"/>
                <a:gd name="T9" fmla="*/ 2147483647 h 468"/>
                <a:gd name="T10" fmla="*/ 2147483647 w 234"/>
                <a:gd name="T11" fmla="*/ 2147483647 h 468"/>
                <a:gd name="T12" fmla="*/ 2147483647 w 234"/>
                <a:gd name="T13" fmla="*/ 2147483647 h 468"/>
                <a:gd name="T14" fmla="*/ 2147483647 w 234"/>
                <a:gd name="T15" fmla="*/ 2147483647 h 468"/>
                <a:gd name="T16" fmla="*/ 2147483647 w 234"/>
                <a:gd name="T17" fmla="*/ 2147483647 h 468"/>
                <a:gd name="T18" fmla="*/ 2147483647 w 234"/>
                <a:gd name="T19" fmla="*/ 2147483647 h 468"/>
                <a:gd name="T20" fmla="*/ 2147483647 w 234"/>
                <a:gd name="T21" fmla="*/ 2147483647 h 468"/>
                <a:gd name="T22" fmla="*/ 2147483647 w 234"/>
                <a:gd name="T23" fmla="*/ 2147483647 h 468"/>
                <a:gd name="T24" fmla="*/ 0 w 234"/>
                <a:gd name="T25" fmla="*/ 2147483647 h 468"/>
                <a:gd name="T26" fmla="*/ 0 w 234"/>
                <a:gd name="T27" fmla="*/ 2147483647 h 468"/>
                <a:gd name="T28" fmla="*/ 0 w 234"/>
                <a:gd name="T29" fmla="*/ 2147483647 h 468"/>
                <a:gd name="T30" fmla="*/ 2147483647 w 234"/>
                <a:gd name="T31" fmla="*/ 2147483647 h 468"/>
                <a:gd name="T32" fmla="*/ 2147483647 w 234"/>
                <a:gd name="T33" fmla="*/ 2147483647 h 468"/>
                <a:gd name="T34" fmla="*/ 2147483647 w 234"/>
                <a:gd name="T35" fmla="*/ 2147483647 h 468"/>
                <a:gd name="T36" fmla="*/ 2147483647 w 234"/>
                <a:gd name="T37" fmla="*/ 2147483647 h 468"/>
                <a:gd name="T38" fmla="*/ 2147483647 w 234"/>
                <a:gd name="T39" fmla="*/ 2147483647 h 468"/>
                <a:gd name="T40" fmla="*/ 2147483647 w 234"/>
                <a:gd name="T41" fmla="*/ 2147483647 h 468"/>
                <a:gd name="T42" fmla="*/ 2147483647 w 234"/>
                <a:gd name="T43" fmla="*/ 2147483647 h 468"/>
                <a:gd name="T44" fmla="*/ 2147483647 w 234"/>
                <a:gd name="T45" fmla="*/ 2147483647 h 468"/>
                <a:gd name="T46" fmla="*/ 2147483647 w 234"/>
                <a:gd name="T47" fmla="*/ 2147483647 h 468"/>
                <a:gd name="T48" fmla="*/ 2147483647 w 234"/>
                <a:gd name="T49" fmla="*/ 2147483647 h 468"/>
                <a:gd name="T50" fmla="*/ 2147483647 w 234"/>
                <a:gd name="T51" fmla="*/ 2147483647 h 468"/>
                <a:gd name="T52" fmla="*/ 2147483647 w 234"/>
                <a:gd name="T53" fmla="*/ 0 h 468"/>
                <a:gd name="T54" fmla="*/ 2147483647 w 234"/>
                <a:gd name="T55" fmla="*/ 0 h 468"/>
                <a:gd name="T56" fmla="*/ 2147483647 w 234"/>
                <a:gd name="T57" fmla="*/ 2147483647 h 468"/>
                <a:gd name="T58" fmla="*/ 2147483647 w 234"/>
                <a:gd name="T59" fmla="*/ 2147483647 h 468"/>
                <a:gd name="T60" fmla="*/ 2147483647 w 234"/>
                <a:gd name="T61" fmla="*/ 2147483647 h 468"/>
                <a:gd name="T62" fmla="*/ 2147483647 w 234"/>
                <a:gd name="T63" fmla="*/ 2147483647 h 468"/>
                <a:gd name="T64" fmla="*/ 2147483647 w 234"/>
                <a:gd name="T65" fmla="*/ 2147483647 h 468"/>
                <a:gd name="T66" fmla="*/ 2147483647 w 234"/>
                <a:gd name="T67" fmla="*/ 2147483647 h 468"/>
                <a:gd name="T68" fmla="*/ 2147483647 w 234"/>
                <a:gd name="T69" fmla="*/ 2147483647 h 468"/>
                <a:gd name="T70" fmla="*/ 2147483647 w 234"/>
                <a:gd name="T71" fmla="*/ 2147483647 h 468"/>
                <a:gd name="T72" fmla="*/ 2147483647 w 234"/>
                <a:gd name="T73" fmla="*/ 2147483647 h 468"/>
                <a:gd name="T74" fmla="*/ 2147483647 w 234"/>
                <a:gd name="T75" fmla="*/ 2147483647 h 468"/>
                <a:gd name="T76" fmla="*/ 2147483647 w 234"/>
                <a:gd name="T77" fmla="*/ 2147483647 h 468"/>
                <a:gd name="T78" fmla="*/ 2147483647 w 234"/>
                <a:gd name="T79" fmla="*/ 2147483647 h 468"/>
                <a:gd name="T80" fmla="*/ 2147483647 w 234"/>
                <a:gd name="T81" fmla="*/ 2147483647 h 468"/>
                <a:gd name="T82" fmla="*/ 2147483647 w 234"/>
                <a:gd name="T83" fmla="*/ 2147483647 h 468"/>
                <a:gd name="T84" fmla="*/ 2147483647 w 234"/>
                <a:gd name="T85" fmla="*/ 2147483647 h 468"/>
                <a:gd name="T86" fmla="*/ 2147483647 w 234"/>
                <a:gd name="T87" fmla="*/ 2147483647 h 468"/>
                <a:gd name="T88" fmla="*/ 2147483647 w 234"/>
                <a:gd name="T89" fmla="*/ 2147483647 h 468"/>
                <a:gd name="T90" fmla="*/ 2147483647 w 234"/>
                <a:gd name="T91" fmla="*/ 2147483647 h 468"/>
                <a:gd name="T92" fmla="*/ 2147483647 w 234"/>
                <a:gd name="T93" fmla="*/ 2147483647 h 468"/>
                <a:gd name="T94" fmla="*/ 2147483647 w 234"/>
                <a:gd name="T95" fmla="*/ 2147483647 h 46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34"/>
                <a:gd name="T145" fmla="*/ 0 h 468"/>
                <a:gd name="T146" fmla="*/ 234 w 234"/>
                <a:gd name="T147" fmla="*/ 468 h 46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34" h="468">
                  <a:moveTo>
                    <a:pt x="234" y="445"/>
                  </a:moveTo>
                  <a:lnTo>
                    <a:pt x="234" y="468"/>
                  </a:lnTo>
                  <a:lnTo>
                    <a:pt x="220" y="466"/>
                  </a:lnTo>
                  <a:lnTo>
                    <a:pt x="209" y="464"/>
                  </a:lnTo>
                  <a:lnTo>
                    <a:pt x="196" y="463"/>
                  </a:lnTo>
                  <a:lnTo>
                    <a:pt x="184" y="461"/>
                  </a:lnTo>
                  <a:lnTo>
                    <a:pt x="173" y="457"/>
                  </a:lnTo>
                  <a:lnTo>
                    <a:pt x="161" y="453"/>
                  </a:lnTo>
                  <a:lnTo>
                    <a:pt x="152" y="449"/>
                  </a:lnTo>
                  <a:lnTo>
                    <a:pt x="142" y="447"/>
                  </a:lnTo>
                  <a:lnTo>
                    <a:pt x="131" y="442"/>
                  </a:lnTo>
                  <a:lnTo>
                    <a:pt x="119" y="436"/>
                  </a:lnTo>
                  <a:lnTo>
                    <a:pt x="110" y="430"/>
                  </a:lnTo>
                  <a:lnTo>
                    <a:pt x="102" y="424"/>
                  </a:lnTo>
                  <a:lnTo>
                    <a:pt x="83" y="411"/>
                  </a:lnTo>
                  <a:lnTo>
                    <a:pt x="68" y="398"/>
                  </a:lnTo>
                  <a:lnTo>
                    <a:pt x="51" y="379"/>
                  </a:lnTo>
                  <a:lnTo>
                    <a:pt x="38" y="362"/>
                  </a:lnTo>
                  <a:lnTo>
                    <a:pt x="24" y="343"/>
                  </a:lnTo>
                  <a:lnTo>
                    <a:pt x="17" y="323"/>
                  </a:lnTo>
                  <a:lnTo>
                    <a:pt x="11" y="312"/>
                  </a:lnTo>
                  <a:lnTo>
                    <a:pt x="7" y="301"/>
                  </a:lnTo>
                  <a:lnTo>
                    <a:pt x="3" y="289"/>
                  </a:lnTo>
                  <a:lnTo>
                    <a:pt x="3" y="278"/>
                  </a:lnTo>
                  <a:lnTo>
                    <a:pt x="0" y="266"/>
                  </a:lnTo>
                  <a:lnTo>
                    <a:pt x="0" y="255"/>
                  </a:lnTo>
                  <a:lnTo>
                    <a:pt x="0" y="243"/>
                  </a:lnTo>
                  <a:lnTo>
                    <a:pt x="0" y="234"/>
                  </a:lnTo>
                  <a:lnTo>
                    <a:pt x="0" y="221"/>
                  </a:lnTo>
                  <a:lnTo>
                    <a:pt x="0" y="209"/>
                  </a:lnTo>
                  <a:lnTo>
                    <a:pt x="0" y="196"/>
                  </a:lnTo>
                  <a:lnTo>
                    <a:pt x="3" y="184"/>
                  </a:lnTo>
                  <a:lnTo>
                    <a:pt x="3" y="173"/>
                  </a:lnTo>
                  <a:lnTo>
                    <a:pt x="7" y="162"/>
                  </a:lnTo>
                  <a:lnTo>
                    <a:pt x="11" y="152"/>
                  </a:lnTo>
                  <a:lnTo>
                    <a:pt x="17" y="143"/>
                  </a:lnTo>
                  <a:lnTo>
                    <a:pt x="20" y="131"/>
                  </a:lnTo>
                  <a:lnTo>
                    <a:pt x="24" y="120"/>
                  </a:lnTo>
                  <a:lnTo>
                    <a:pt x="30" y="110"/>
                  </a:lnTo>
                  <a:lnTo>
                    <a:pt x="38" y="103"/>
                  </a:lnTo>
                  <a:lnTo>
                    <a:pt x="51" y="83"/>
                  </a:lnTo>
                  <a:lnTo>
                    <a:pt x="68" y="68"/>
                  </a:lnTo>
                  <a:lnTo>
                    <a:pt x="83" y="51"/>
                  </a:lnTo>
                  <a:lnTo>
                    <a:pt x="102" y="38"/>
                  </a:lnTo>
                  <a:lnTo>
                    <a:pt x="110" y="30"/>
                  </a:lnTo>
                  <a:lnTo>
                    <a:pt x="119" y="24"/>
                  </a:lnTo>
                  <a:lnTo>
                    <a:pt x="131" y="21"/>
                  </a:lnTo>
                  <a:lnTo>
                    <a:pt x="142" y="17"/>
                  </a:lnTo>
                  <a:lnTo>
                    <a:pt x="152" y="11"/>
                  </a:lnTo>
                  <a:lnTo>
                    <a:pt x="161" y="7"/>
                  </a:lnTo>
                  <a:lnTo>
                    <a:pt x="173" y="4"/>
                  </a:lnTo>
                  <a:lnTo>
                    <a:pt x="184" y="4"/>
                  </a:lnTo>
                  <a:lnTo>
                    <a:pt x="196" y="0"/>
                  </a:lnTo>
                  <a:lnTo>
                    <a:pt x="209" y="0"/>
                  </a:lnTo>
                  <a:lnTo>
                    <a:pt x="220" y="0"/>
                  </a:lnTo>
                  <a:lnTo>
                    <a:pt x="234" y="0"/>
                  </a:lnTo>
                  <a:lnTo>
                    <a:pt x="234" y="23"/>
                  </a:lnTo>
                  <a:lnTo>
                    <a:pt x="222" y="23"/>
                  </a:lnTo>
                  <a:lnTo>
                    <a:pt x="211" y="23"/>
                  </a:lnTo>
                  <a:lnTo>
                    <a:pt x="199" y="23"/>
                  </a:lnTo>
                  <a:lnTo>
                    <a:pt x="188" y="26"/>
                  </a:lnTo>
                  <a:lnTo>
                    <a:pt x="167" y="30"/>
                  </a:lnTo>
                  <a:lnTo>
                    <a:pt x="150" y="38"/>
                  </a:lnTo>
                  <a:lnTo>
                    <a:pt x="131" y="45"/>
                  </a:lnTo>
                  <a:lnTo>
                    <a:pt x="114" y="57"/>
                  </a:lnTo>
                  <a:lnTo>
                    <a:pt x="97" y="68"/>
                  </a:lnTo>
                  <a:lnTo>
                    <a:pt x="83" y="83"/>
                  </a:lnTo>
                  <a:lnTo>
                    <a:pt x="68" y="97"/>
                  </a:lnTo>
                  <a:lnTo>
                    <a:pt x="57" y="114"/>
                  </a:lnTo>
                  <a:lnTo>
                    <a:pt x="45" y="131"/>
                  </a:lnTo>
                  <a:lnTo>
                    <a:pt x="38" y="150"/>
                  </a:lnTo>
                  <a:lnTo>
                    <a:pt x="30" y="167"/>
                  </a:lnTo>
                  <a:lnTo>
                    <a:pt x="26" y="188"/>
                  </a:lnTo>
                  <a:lnTo>
                    <a:pt x="22" y="200"/>
                  </a:lnTo>
                  <a:lnTo>
                    <a:pt x="22" y="211"/>
                  </a:lnTo>
                  <a:lnTo>
                    <a:pt x="22" y="223"/>
                  </a:lnTo>
                  <a:lnTo>
                    <a:pt x="22" y="234"/>
                  </a:lnTo>
                  <a:lnTo>
                    <a:pt x="22" y="253"/>
                  </a:lnTo>
                  <a:lnTo>
                    <a:pt x="26" y="274"/>
                  </a:lnTo>
                  <a:lnTo>
                    <a:pt x="30" y="293"/>
                  </a:lnTo>
                  <a:lnTo>
                    <a:pt x="38" y="314"/>
                  </a:lnTo>
                  <a:lnTo>
                    <a:pt x="45" y="331"/>
                  </a:lnTo>
                  <a:lnTo>
                    <a:pt x="57" y="348"/>
                  </a:lnTo>
                  <a:lnTo>
                    <a:pt x="68" y="365"/>
                  </a:lnTo>
                  <a:lnTo>
                    <a:pt x="83" y="383"/>
                  </a:lnTo>
                  <a:lnTo>
                    <a:pt x="97" y="394"/>
                  </a:lnTo>
                  <a:lnTo>
                    <a:pt x="114" y="407"/>
                  </a:lnTo>
                  <a:lnTo>
                    <a:pt x="131" y="417"/>
                  </a:lnTo>
                  <a:lnTo>
                    <a:pt x="150" y="428"/>
                  </a:lnTo>
                  <a:lnTo>
                    <a:pt x="167" y="434"/>
                  </a:lnTo>
                  <a:lnTo>
                    <a:pt x="188" y="440"/>
                  </a:lnTo>
                  <a:lnTo>
                    <a:pt x="199" y="442"/>
                  </a:lnTo>
                  <a:lnTo>
                    <a:pt x="211" y="443"/>
                  </a:lnTo>
                  <a:lnTo>
                    <a:pt x="222" y="443"/>
                  </a:lnTo>
                  <a:lnTo>
                    <a:pt x="234" y="44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11" name="Freeform 83"/>
            <p:cNvSpPr>
              <a:spLocks/>
            </p:cNvSpPr>
            <p:nvPr/>
          </p:nvSpPr>
          <p:spPr bwMode="auto">
            <a:xfrm>
              <a:off x="4678363" y="3155950"/>
              <a:ext cx="371475" cy="742950"/>
            </a:xfrm>
            <a:custGeom>
              <a:avLst/>
              <a:gdLst>
                <a:gd name="T0" fmla="*/ 0 w 234"/>
                <a:gd name="T1" fmla="*/ 0 h 468"/>
                <a:gd name="T2" fmla="*/ 2147483647 w 234"/>
                <a:gd name="T3" fmla="*/ 0 h 468"/>
                <a:gd name="T4" fmla="*/ 2147483647 w 234"/>
                <a:gd name="T5" fmla="*/ 0 h 468"/>
                <a:gd name="T6" fmla="*/ 2147483647 w 234"/>
                <a:gd name="T7" fmla="*/ 2147483647 h 468"/>
                <a:gd name="T8" fmla="*/ 2147483647 w 234"/>
                <a:gd name="T9" fmla="*/ 2147483647 h 468"/>
                <a:gd name="T10" fmla="*/ 2147483647 w 234"/>
                <a:gd name="T11" fmla="*/ 2147483647 h 468"/>
                <a:gd name="T12" fmla="*/ 2147483647 w 234"/>
                <a:gd name="T13" fmla="*/ 2147483647 h 468"/>
                <a:gd name="T14" fmla="*/ 2147483647 w 234"/>
                <a:gd name="T15" fmla="*/ 2147483647 h 468"/>
                <a:gd name="T16" fmla="*/ 2147483647 w 234"/>
                <a:gd name="T17" fmla="*/ 2147483647 h 468"/>
                <a:gd name="T18" fmla="*/ 2147483647 w 234"/>
                <a:gd name="T19" fmla="*/ 2147483647 h 468"/>
                <a:gd name="T20" fmla="*/ 2147483647 w 234"/>
                <a:gd name="T21" fmla="*/ 2147483647 h 468"/>
                <a:gd name="T22" fmla="*/ 2147483647 w 234"/>
                <a:gd name="T23" fmla="*/ 2147483647 h 468"/>
                <a:gd name="T24" fmla="*/ 2147483647 w 234"/>
                <a:gd name="T25" fmla="*/ 2147483647 h 468"/>
                <a:gd name="T26" fmla="*/ 2147483647 w 234"/>
                <a:gd name="T27" fmla="*/ 2147483647 h 468"/>
                <a:gd name="T28" fmla="*/ 2147483647 w 234"/>
                <a:gd name="T29" fmla="*/ 2147483647 h 468"/>
                <a:gd name="T30" fmla="*/ 2147483647 w 234"/>
                <a:gd name="T31" fmla="*/ 2147483647 h 468"/>
                <a:gd name="T32" fmla="*/ 2147483647 w 234"/>
                <a:gd name="T33" fmla="*/ 2147483647 h 468"/>
                <a:gd name="T34" fmla="*/ 2147483647 w 234"/>
                <a:gd name="T35" fmla="*/ 2147483647 h 468"/>
                <a:gd name="T36" fmla="*/ 2147483647 w 234"/>
                <a:gd name="T37" fmla="*/ 2147483647 h 468"/>
                <a:gd name="T38" fmla="*/ 2147483647 w 234"/>
                <a:gd name="T39" fmla="*/ 2147483647 h 468"/>
                <a:gd name="T40" fmla="*/ 2147483647 w 234"/>
                <a:gd name="T41" fmla="*/ 2147483647 h 468"/>
                <a:gd name="T42" fmla="*/ 2147483647 w 234"/>
                <a:gd name="T43" fmla="*/ 2147483647 h 468"/>
                <a:gd name="T44" fmla="*/ 2147483647 w 234"/>
                <a:gd name="T45" fmla="*/ 2147483647 h 468"/>
                <a:gd name="T46" fmla="*/ 2147483647 w 234"/>
                <a:gd name="T47" fmla="*/ 2147483647 h 468"/>
                <a:gd name="T48" fmla="*/ 2147483647 w 234"/>
                <a:gd name="T49" fmla="*/ 2147483647 h 468"/>
                <a:gd name="T50" fmla="*/ 2147483647 w 234"/>
                <a:gd name="T51" fmla="*/ 2147483647 h 468"/>
                <a:gd name="T52" fmla="*/ 0 w 234"/>
                <a:gd name="T53" fmla="*/ 2147483647 h 468"/>
                <a:gd name="T54" fmla="*/ 2147483647 w 234"/>
                <a:gd name="T55" fmla="*/ 2147483647 h 468"/>
                <a:gd name="T56" fmla="*/ 2147483647 w 234"/>
                <a:gd name="T57" fmla="*/ 2147483647 h 468"/>
                <a:gd name="T58" fmla="*/ 2147483647 w 234"/>
                <a:gd name="T59" fmla="*/ 2147483647 h 468"/>
                <a:gd name="T60" fmla="*/ 2147483647 w 234"/>
                <a:gd name="T61" fmla="*/ 2147483647 h 468"/>
                <a:gd name="T62" fmla="*/ 2147483647 w 234"/>
                <a:gd name="T63" fmla="*/ 2147483647 h 468"/>
                <a:gd name="T64" fmla="*/ 2147483647 w 234"/>
                <a:gd name="T65" fmla="*/ 2147483647 h 468"/>
                <a:gd name="T66" fmla="*/ 2147483647 w 234"/>
                <a:gd name="T67" fmla="*/ 2147483647 h 468"/>
                <a:gd name="T68" fmla="*/ 2147483647 w 234"/>
                <a:gd name="T69" fmla="*/ 2147483647 h 468"/>
                <a:gd name="T70" fmla="*/ 2147483647 w 234"/>
                <a:gd name="T71" fmla="*/ 2147483647 h 468"/>
                <a:gd name="T72" fmla="*/ 2147483647 w 234"/>
                <a:gd name="T73" fmla="*/ 2147483647 h 468"/>
                <a:gd name="T74" fmla="*/ 2147483647 w 234"/>
                <a:gd name="T75" fmla="*/ 2147483647 h 468"/>
                <a:gd name="T76" fmla="*/ 2147483647 w 234"/>
                <a:gd name="T77" fmla="*/ 2147483647 h 468"/>
                <a:gd name="T78" fmla="*/ 2147483647 w 234"/>
                <a:gd name="T79" fmla="*/ 2147483647 h 468"/>
                <a:gd name="T80" fmla="*/ 2147483647 w 234"/>
                <a:gd name="T81" fmla="*/ 2147483647 h 468"/>
                <a:gd name="T82" fmla="*/ 2147483647 w 234"/>
                <a:gd name="T83" fmla="*/ 2147483647 h 468"/>
                <a:gd name="T84" fmla="*/ 2147483647 w 234"/>
                <a:gd name="T85" fmla="*/ 2147483647 h 468"/>
                <a:gd name="T86" fmla="*/ 2147483647 w 234"/>
                <a:gd name="T87" fmla="*/ 2147483647 h 468"/>
                <a:gd name="T88" fmla="*/ 2147483647 w 234"/>
                <a:gd name="T89" fmla="*/ 2147483647 h 468"/>
                <a:gd name="T90" fmla="*/ 0 w 234"/>
                <a:gd name="T91" fmla="*/ 2147483647 h 46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34"/>
                <a:gd name="T139" fmla="*/ 0 h 468"/>
                <a:gd name="T140" fmla="*/ 234 w 234"/>
                <a:gd name="T141" fmla="*/ 468 h 46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34" h="468">
                  <a:moveTo>
                    <a:pt x="0" y="23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13" y="0"/>
                  </a:lnTo>
                  <a:lnTo>
                    <a:pt x="24" y="0"/>
                  </a:lnTo>
                  <a:lnTo>
                    <a:pt x="36" y="0"/>
                  </a:lnTo>
                  <a:lnTo>
                    <a:pt x="47" y="4"/>
                  </a:lnTo>
                  <a:lnTo>
                    <a:pt x="57" y="4"/>
                  </a:lnTo>
                  <a:lnTo>
                    <a:pt x="68" y="7"/>
                  </a:lnTo>
                  <a:lnTo>
                    <a:pt x="80" y="11"/>
                  </a:lnTo>
                  <a:lnTo>
                    <a:pt x="91" y="17"/>
                  </a:lnTo>
                  <a:lnTo>
                    <a:pt x="110" y="24"/>
                  </a:lnTo>
                  <a:lnTo>
                    <a:pt x="131" y="38"/>
                  </a:lnTo>
                  <a:lnTo>
                    <a:pt x="148" y="51"/>
                  </a:lnTo>
                  <a:lnTo>
                    <a:pt x="167" y="68"/>
                  </a:lnTo>
                  <a:lnTo>
                    <a:pt x="179" y="83"/>
                  </a:lnTo>
                  <a:lnTo>
                    <a:pt x="194" y="103"/>
                  </a:lnTo>
                  <a:lnTo>
                    <a:pt x="198" y="110"/>
                  </a:lnTo>
                  <a:lnTo>
                    <a:pt x="205" y="120"/>
                  </a:lnTo>
                  <a:lnTo>
                    <a:pt x="211" y="131"/>
                  </a:lnTo>
                  <a:lnTo>
                    <a:pt x="215" y="143"/>
                  </a:lnTo>
                  <a:lnTo>
                    <a:pt x="217" y="152"/>
                  </a:lnTo>
                  <a:lnTo>
                    <a:pt x="222" y="162"/>
                  </a:lnTo>
                  <a:lnTo>
                    <a:pt x="224" y="173"/>
                  </a:lnTo>
                  <a:lnTo>
                    <a:pt x="230" y="184"/>
                  </a:lnTo>
                  <a:lnTo>
                    <a:pt x="232" y="196"/>
                  </a:lnTo>
                  <a:lnTo>
                    <a:pt x="232" y="209"/>
                  </a:lnTo>
                  <a:lnTo>
                    <a:pt x="232" y="221"/>
                  </a:lnTo>
                  <a:lnTo>
                    <a:pt x="234" y="234"/>
                  </a:lnTo>
                  <a:lnTo>
                    <a:pt x="232" y="245"/>
                  </a:lnTo>
                  <a:lnTo>
                    <a:pt x="232" y="257"/>
                  </a:lnTo>
                  <a:lnTo>
                    <a:pt x="232" y="268"/>
                  </a:lnTo>
                  <a:lnTo>
                    <a:pt x="230" y="280"/>
                  </a:lnTo>
                  <a:lnTo>
                    <a:pt x="224" y="289"/>
                  </a:lnTo>
                  <a:lnTo>
                    <a:pt x="222" y="301"/>
                  </a:lnTo>
                  <a:lnTo>
                    <a:pt x="217" y="312"/>
                  </a:lnTo>
                  <a:lnTo>
                    <a:pt x="215" y="323"/>
                  </a:lnTo>
                  <a:lnTo>
                    <a:pt x="205" y="343"/>
                  </a:lnTo>
                  <a:lnTo>
                    <a:pt x="194" y="363"/>
                  </a:lnTo>
                  <a:lnTo>
                    <a:pt x="179" y="381"/>
                  </a:lnTo>
                  <a:lnTo>
                    <a:pt x="167" y="400"/>
                  </a:lnTo>
                  <a:lnTo>
                    <a:pt x="148" y="413"/>
                  </a:lnTo>
                  <a:lnTo>
                    <a:pt x="131" y="426"/>
                  </a:lnTo>
                  <a:lnTo>
                    <a:pt x="110" y="438"/>
                  </a:lnTo>
                  <a:lnTo>
                    <a:pt x="91" y="449"/>
                  </a:lnTo>
                  <a:lnTo>
                    <a:pt x="80" y="451"/>
                  </a:lnTo>
                  <a:lnTo>
                    <a:pt x="68" y="455"/>
                  </a:lnTo>
                  <a:lnTo>
                    <a:pt x="57" y="459"/>
                  </a:lnTo>
                  <a:lnTo>
                    <a:pt x="47" y="463"/>
                  </a:lnTo>
                  <a:lnTo>
                    <a:pt x="36" y="464"/>
                  </a:lnTo>
                  <a:lnTo>
                    <a:pt x="24" y="466"/>
                  </a:lnTo>
                  <a:lnTo>
                    <a:pt x="13" y="466"/>
                  </a:lnTo>
                  <a:lnTo>
                    <a:pt x="2" y="468"/>
                  </a:lnTo>
                  <a:lnTo>
                    <a:pt x="0" y="468"/>
                  </a:lnTo>
                  <a:lnTo>
                    <a:pt x="0" y="445"/>
                  </a:lnTo>
                  <a:lnTo>
                    <a:pt x="2" y="445"/>
                  </a:lnTo>
                  <a:lnTo>
                    <a:pt x="21" y="443"/>
                  </a:lnTo>
                  <a:lnTo>
                    <a:pt x="42" y="440"/>
                  </a:lnTo>
                  <a:lnTo>
                    <a:pt x="61" y="434"/>
                  </a:lnTo>
                  <a:lnTo>
                    <a:pt x="82" y="428"/>
                  </a:lnTo>
                  <a:lnTo>
                    <a:pt x="99" y="417"/>
                  </a:lnTo>
                  <a:lnTo>
                    <a:pt x="118" y="407"/>
                  </a:lnTo>
                  <a:lnTo>
                    <a:pt x="133" y="394"/>
                  </a:lnTo>
                  <a:lnTo>
                    <a:pt x="150" y="383"/>
                  </a:lnTo>
                  <a:lnTo>
                    <a:pt x="161" y="365"/>
                  </a:lnTo>
                  <a:lnTo>
                    <a:pt x="175" y="350"/>
                  </a:lnTo>
                  <a:lnTo>
                    <a:pt x="184" y="331"/>
                  </a:lnTo>
                  <a:lnTo>
                    <a:pt x="196" y="314"/>
                  </a:lnTo>
                  <a:lnTo>
                    <a:pt x="201" y="293"/>
                  </a:lnTo>
                  <a:lnTo>
                    <a:pt x="205" y="274"/>
                  </a:lnTo>
                  <a:lnTo>
                    <a:pt x="211" y="253"/>
                  </a:lnTo>
                  <a:lnTo>
                    <a:pt x="213" y="234"/>
                  </a:lnTo>
                  <a:lnTo>
                    <a:pt x="211" y="223"/>
                  </a:lnTo>
                  <a:lnTo>
                    <a:pt x="211" y="211"/>
                  </a:lnTo>
                  <a:lnTo>
                    <a:pt x="207" y="200"/>
                  </a:lnTo>
                  <a:lnTo>
                    <a:pt x="205" y="188"/>
                  </a:lnTo>
                  <a:lnTo>
                    <a:pt x="201" y="167"/>
                  </a:lnTo>
                  <a:lnTo>
                    <a:pt x="196" y="150"/>
                  </a:lnTo>
                  <a:lnTo>
                    <a:pt x="184" y="131"/>
                  </a:lnTo>
                  <a:lnTo>
                    <a:pt x="175" y="114"/>
                  </a:lnTo>
                  <a:lnTo>
                    <a:pt x="161" y="97"/>
                  </a:lnTo>
                  <a:lnTo>
                    <a:pt x="150" y="83"/>
                  </a:lnTo>
                  <a:lnTo>
                    <a:pt x="133" y="66"/>
                  </a:lnTo>
                  <a:lnTo>
                    <a:pt x="118" y="55"/>
                  </a:lnTo>
                  <a:lnTo>
                    <a:pt x="99" y="44"/>
                  </a:lnTo>
                  <a:lnTo>
                    <a:pt x="82" y="36"/>
                  </a:lnTo>
                  <a:lnTo>
                    <a:pt x="61" y="28"/>
                  </a:lnTo>
                  <a:lnTo>
                    <a:pt x="42" y="24"/>
                  </a:lnTo>
                  <a:lnTo>
                    <a:pt x="21" y="21"/>
                  </a:lnTo>
                  <a:lnTo>
                    <a:pt x="2" y="21"/>
                  </a:lnTo>
                  <a:lnTo>
                    <a:pt x="0" y="21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12" name="Freeform 84"/>
            <p:cNvSpPr>
              <a:spLocks/>
            </p:cNvSpPr>
            <p:nvPr/>
          </p:nvSpPr>
          <p:spPr bwMode="auto">
            <a:xfrm>
              <a:off x="4348163" y="3170238"/>
              <a:ext cx="461962" cy="577850"/>
            </a:xfrm>
            <a:custGeom>
              <a:avLst/>
              <a:gdLst>
                <a:gd name="T0" fmla="*/ 2147483647 w 291"/>
                <a:gd name="T1" fmla="*/ 0 h 364"/>
                <a:gd name="T2" fmla="*/ 0 w 291"/>
                <a:gd name="T3" fmla="*/ 2147483647 h 364"/>
                <a:gd name="T4" fmla="*/ 2147483647 w 291"/>
                <a:gd name="T5" fmla="*/ 2147483647 h 364"/>
                <a:gd name="T6" fmla="*/ 2147483647 w 291"/>
                <a:gd name="T7" fmla="*/ 2147483647 h 364"/>
                <a:gd name="T8" fmla="*/ 2147483647 w 291"/>
                <a:gd name="T9" fmla="*/ 0 h 364"/>
                <a:gd name="T10" fmla="*/ 2147483647 w 291"/>
                <a:gd name="T11" fmla="*/ 0 h 3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1"/>
                <a:gd name="T19" fmla="*/ 0 h 364"/>
                <a:gd name="T20" fmla="*/ 291 w 291"/>
                <a:gd name="T21" fmla="*/ 364 h 36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1" h="364">
                  <a:moveTo>
                    <a:pt x="251" y="0"/>
                  </a:moveTo>
                  <a:lnTo>
                    <a:pt x="0" y="332"/>
                  </a:lnTo>
                  <a:lnTo>
                    <a:pt x="31" y="364"/>
                  </a:lnTo>
                  <a:lnTo>
                    <a:pt x="291" y="15"/>
                  </a:lnTo>
                  <a:lnTo>
                    <a:pt x="25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13" name="Freeform 85"/>
            <p:cNvSpPr>
              <a:spLocks/>
            </p:cNvSpPr>
            <p:nvPr/>
          </p:nvSpPr>
          <p:spPr bwMode="auto">
            <a:xfrm>
              <a:off x="4524375" y="3270250"/>
              <a:ext cx="452438" cy="617538"/>
            </a:xfrm>
            <a:custGeom>
              <a:avLst/>
              <a:gdLst>
                <a:gd name="T0" fmla="*/ 2147483647 w 285"/>
                <a:gd name="T1" fmla="*/ 0 h 389"/>
                <a:gd name="T2" fmla="*/ 0 w 285"/>
                <a:gd name="T3" fmla="*/ 2147483647 h 389"/>
                <a:gd name="T4" fmla="*/ 2147483647 w 285"/>
                <a:gd name="T5" fmla="*/ 2147483647 h 389"/>
                <a:gd name="T6" fmla="*/ 2147483647 w 285"/>
                <a:gd name="T7" fmla="*/ 2147483647 h 389"/>
                <a:gd name="T8" fmla="*/ 2147483647 w 285"/>
                <a:gd name="T9" fmla="*/ 0 h 389"/>
                <a:gd name="T10" fmla="*/ 2147483647 w 285"/>
                <a:gd name="T11" fmla="*/ 0 h 3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5"/>
                <a:gd name="T19" fmla="*/ 0 h 389"/>
                <a:gd name="T20" fmla="*/ 285 w 285"/>
                <a:gd name="T21" fmla="*/ 389 h 38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5" h="389">
                  <a:moveTo>
                    <a:pt x="249" y="0"/>
                  </a:moveTo>
                  <a:lnTo>
                    <a:pt x="0" y="371"/>
                  </a:lnTo>
                  <a:lnTo>
                    <a:pt x="30" y="389"/>
                  </a:lnTo>
                  <a:lnTo>
                    <a:pt x="285" y="27"/>
                  </a:lnTo>
                  <a:lnTo>
                    <a:pt x="24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14" name="Text Box 86"/>
            <p:cNvSpPr txBox="1">
              <a:spLocks noChangeArrowheads="1"/>
            </p:cNvSpPr>
            <p:nvPr/>
          </p:nvSpPr>
          <p:spPr bwMode="auto">
            <a:xfrm rot="21069829">
              <a:off x="3933825" y="2382838"/>
              <a:ext cx="1914525" cy="51911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2800">
                  <a:latin typeface="+mj-lt"/>
                </a:rPr>
                <a:t>CLOSED</a:t>
              </a:r>
            </a:p>
          </p:txBody>
        </p:sp>
        <p:sp>
          <p:nvSpPr>
            <p:cNvPr id="73815" name="Oval 87"/>
            <p:cNvSpPr>
              <a:spLocks noChangeArrowheads="1"/>
            </p:cNvSpPr>
            <p:nvPr/>
          </p:nvSpPr>
          <p:spPr bwMode="auto">
            <a:xfrm>
              <a:off x="3829050" y="3854450"/>
              <a:ext cx="295275" cy="300038"/>
            </a:xfrm>
            <a:prstGeom prst="ellipse">
              <a:avLst/>
            </a:prstGeom>
            <a:solidFill>
              <a:srgbClr val="FFCC99"/>
            </a:solidFill>
            <a:ln w="508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16" name="Freeform 88"/>
            <p:cNvSpPr>
              <a:spLocks/>
            </p:cNvSpPr>
            <p:nvPr/>
          </p:nvSpPr>
          <p:spPr bwMode="auto">
            <a:xfrm rot="2927466">
              <a:off x="3808413" y="3683000"/>
              <a:ext cx="215900" cy="238125"/>
            </a:xfrm>
            <a:custGeom>
              <a:avLst/>
              <a:gdLst>
                <a:gd name="T0" fmla="*/ 2147483647 w 34"/>
                <a:gd name="T1" fmla="*/ 0 h 38"/>
                <a:gd name="T2" fmla="*/ 2147483647 w 34"/>
                <a:gd name="T3" fmla="*/ 0 h 38"/>
                <a:gd name="T4" fmla="*/ 2147483647 w 34"/>
                <a:gd name="T5" fmla="*/ 2147483647 h 38"/>
                <a:gd name="T6" fmla="*/ 2147483647 w 34"/>
                <a:gd name="T7" fmla="*/ 2147483647 h 38"/>
                <a:gd name="T8" fmla="*/ 2147483647 w 34"/>
                <a:gd name="T9" fmla="*/ 2147483647 h 38"/>
                <a:gd name="T10" fmla="*/ 2147483647 w 34"/>
                <a:gd name="T11" fmla="*/ 2147483647 h 38"/>
                <a:gd name="T12" fmla="*/ 0 w 34"/>
                <a:gd name="T13" fmla="*/ 2147483647 h 38"/>
                <a:gd name="T14" fmla="*/ 0 w 34"/>
                <a:gd name="T15" fmla="*/ 2147483647 h 38"/>
                <a:gd name="T16" fmla="*/ 2147483647 w 34"/>
                <a:gd name="T17" fmla="*/ 2147483647 h 38"/>
                <a:gd name="T18" fmla="*/ 2147483647 w 34"/>
                <a:gd name="T19" fmla="*/ 2147483647 h 38"/>
                <a:gd name="T20" fmla="*/ 2147483647 w 34"/>
                <a:gd name="T21" fmla="*/ 0 h 38"/>
                <a:gd name="T22" fmla="*/ 2147483647 w 34"/>
                <a:gd name="T23" fmla="*/ 0 h 3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4"/>
                <a:gd name="T37" fmla="*/ 0 h 38"/>
                <a:gd name="T38" fmla="*/ 34 w 34"/>
                <a:gd name="T39" fmla="*/ 38 h 3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4" h="38">
                  <a:moveTo>
                    <a:pt x="17" y="0"/>
                  </a:moveTo>
                  <a:lnTo>
                    <a:pt x="26" y="0"/>
                  </a:lnTo>
                  <a:lnTo>
                    <a:pt x="32" y="6"/>
                  </a:lnTo>
                  <a:lnTo>
                    <a:pt x="34" y="15"/>
                  </a:lnTo>
                  <a:lnTo>
                    <a:pt x="32" y="25"/>
                  </a:lnTo>
                  <a:lnTo>
                    <a:pt x="19" y="38"/>
                  </a:lnTo>
                  <a:lnTo>
                    <a:pt x="0" y="34"/>
                  </a:lnTo>
                  <a:lnTo>
                    <a:pt x="0" y="25"/>
                  </a:lnTo>
                  <a:lnTo>
                    <a:pt x="5" y="15"/>
                  </a:lnTo>
                  <a:lnTo>
                    <a:pt x="11" y="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E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17" name="Freeform 89"/>
            <p:cNvSpPr>
              <a:spLocks/>
            </p:cNvSpPr>
            <p:nvPr/>
          </p:nvSpPr>
          <p:spPr bwMode="auto">
            <a:xfrm rot="1301344">
              <a:off x="3860800" y="3798888"/>
              <a:ext cx="222250" cy="215900"/>
            </a:xfrm>
            <a:custGeom>
              <a:avLst/>
              <a:gdLst>
                <a:gd name="T0" fmla="*/ 0 w 45"/>
                <a:gd name="T1" fmla="*/ 2147483647 h 44"/>
                <a:gd name="T2" fmla="*/ 2147483647 w 45"/>
                <a:gd name="T3" fmla="*/ 2147483647 h 44"/>
                <a:gd name="T4" fmla="*/ 2147483647 w 45"/>
                <a:gd name="T5" fmla="*/ 2147483647 h 44"/>
                <a:gd name="T6" fmla="*/ 2147483647 w 45"/>
                <a:gd name="T7" fmla="*/ 0 h 44"/>
                <a:gd name="T8" fmla="*/ 2147483647 w 45"/>
                <a:gd name="T9" fmla="*/ 2147483647 h 44"/>
                <a:gd name="T10" fmla="*/ 2147483647 w 45"/>
                <a:gd name="T11" fmla="*/ 2147483647 h 44"/>
                <a:gd name="T12" fmla="*/ 2147483647 w 45"/>
                <a:gd name="T13" fmla="*/ 2147483647 h 44"/>
                <a:gd name="T14" fmla="*/ 2147483647 w 45"/>
                <a:gd name="T15" fmla="*/ 2147483647 h 44"/>
                <a:gd name="T16" fmla="*/ 2147483647 w 45"/>
                <a:gd name="T17" fmla="*/ 2147483647 h 44"/>
                <a:gd name="T18" fmla="*/ 0 w 45"/>
                <a:gd name="T19" fmla="*/ 2147483647 h 44"/>
                <a:gd name="T20" fmla="*/ 0 w 45"/>
                <a:gd name="T21" fmla="*/ 2147483647 h 4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44"/>
                <a:gd name="T35" fmla="*/ 45 w 45"/>
                <a:gd name="T36" fmla="*/ 44 h 4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44">
                  <a:moveTo>
                    <a:pt x="0" y="35"/>
                  </a:moveTo>
                  <a:lnTo>
                    <a:pt x="1" y="21"/>
                  </a:lnTo>
                  <a:lnTo>
                    <a:pt x="17" y="8"/>
                  </a:lnTo>
                  <a:lnTo>
                    <a:pt x="30" y="0"/>
                  </a:lnTo>
                  <a:lnTo>
                    <a:pt x="41" y="8"/>
                  </a:lnTo>
                  <a:lnTo>
                    <a:pt x="45" y="19"/>
                  </a:lnTo>
                  <a:lnTo>
                    <a:pt x="26" y="21"/>
                  </a:lnTo>
                  <a:lnTo>
                    <a:pt x="15" y="33"/>
                  </a:lnTo>
                  <a:lnTo>
                    <a:pt x="7" y="44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18" name="Freeform 90"/>
            <p:cNvSpPr>
              <a:spLocks/>
            </p:cNvSpPr>
            <p:nvPr/>
          </p:nvSpPr>
          <p:spPr bwMode="auto">
            <a:xfrm>
              <a:off x="3752850" y="3681413"/>
              <a:ext cx="342900" cy="290512"/>
            </a:xfrm>
            <a:custGeom>
              <a:avLst/>
              <a:gdLst>
                <a:gd name="T0" fmla="*/ 2147483647 w 216"/>
                <a:gd name="T1" fmla="*/ 2147483647 h 183"/>
                <a:gd name="T2" fmla="*/ 2147483647 w 216"/>
                <a:gd name="T3" fmla="*/ 2147483647 h 183"/>
                <a:gd name="T4" fmla="*/ 2147483647 w 216"/>
                <a:gd name="T5" fmla="*/ 2147483647 h 183"/>
                <a:gd name="T6" fmla="*/ 0 w 216"/>
                <a:gd name="T7" fmla="*/ 2147483647 h 183"/>
                <a:gd name="T8" fmla="*/ 2147483647 w 216"/>
                <a:gd name="T9" fmla="*/ 2147483647 h 183"/>
                <a:gd name="T10" fmla="*/ 2147483647 w 216"/>
                <a:gd name="T11" fmla="*/ 2147483647 h 183"/>
                <a:gd name="T12" fmla="*/ 2147483647 w 216"/>
                <a:gd name="T13" fmla="*/ 0 h 183"/>
                <a:gd name="T14" fmla="*/ 2147483647 w 216"/>
                <a:gd name="T15" fmla="*/ 2147483647 h 183"/>
                <a:gd name="T16" fmla="*/ 2147483647 w 216"/>
                <a:gd name="T17" fmla="*/ 2147483647 h 183"/>
                <a:gd name="T18" fmla="*/ 2147483647 w 216"/>
                <a:gd name="T19" fmla="*/ 2147483647 h 183"/>
                <a:gd name="T20" fmla="*/ 2147483647 w 216"/>
                <a:gd name="T21" fmla="*/ 2147483647 h 183"/>
                <a:gd name="T22" fmla="*/ 2147483647 w 216"/>
                <a:gd name="T23" fmla="*/ 2147483647 h 183"/>
                <a:gd name="T24" fmla="*/ 2147483647 w 216"/>
                <a:gd name="T25" fmla="*/ 2147483647 h 183"/>
                <a:gd name="T26" fmla="*/ 2147483647 w 216"/>
                <a:gd name="T27" fmla="*/ 2147483647 h 183"/>
                <a:gd name="T28" fmla="*/ 2147483647 w 216"/>
                <a:gd name="T29" fmla="*/ 2147483647 h 183"/>
                <a:gd name="T30" fmla="*/ 2147483647 w 216"/>
                <a:gd name="T31" fmla="*/ 2147483647 h 183"/>
                <a:gd name="T32" fmla="*/ 2147483647 w 216"/>
                <a:gd name="T33" fmla="*/ 2147483647 h 183"/>
                <a:gd name="T34" fmla="*/ 2147483647 w 216"/>
                <a:gd name="T35" fmla="*/ 2147483647 h 183"/>
                <a:gd name="T36" fmla="*/ 2147483647 w 216"/>
                <a:gd name="T37" fmla="*/ 2147483647 h 183"/>
                <a:gd name="T38" fmla="*/ 2147483647 w 216"/>
                <a:gd name="T39" fmla="*/ 2147483647 h 183"/>
                <a:gd name="T40" fmla="*/ 2147483647 w 216"/>
                <a:gd name="T41" fmla="*/ 2147483647 h 183"/>
                <a:gd name="T42" fmla="*/ 2147483647 w 216"/>
                <a:gd name="T43" fmla="*/ 2147483647 h 183"/>
                <a:gd name="T44" fmla="*/ 2147483647 w 216"/>
                <a:gd name="T45" fmla="*/ 2147483647 h 183"/>
                <a:gd name="T46" fmla="*/ 2147483647 w 216"/>
                <a:gd name="T47" fmla="*/ 2147483647 h 183"/>
                <a:gd name="T48" fmla="*/ 2147483647 w 216"/>
                <a:gd name="T49" fmla="*/ 2147483647 h 1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16"/>
                <a:gd name="T76" fmla="*/ 0 h 183"/>
                <a:gd name="T77" fmla="*/ 216 w 216"/>
                <a:gd name="T78" fmla="*/ 183 h 1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16" h="183">
                  <a:moveTo>
                    <a:pt x="33" y="183"/>
                  </a:moveTo>
                  <a:lnTo>
                    <a:pt x="26" y="163"/>
                  </a:lnTo>
                  <a:lnTo>
                    <a:pt x="12" y="132"/>
                  </a:lnTo>
                  <a:lnTo>
                    <a:pt x="0" y="87"/>
                  </a:lnTo>
                  <a:lnTo>
                    <a:pt x="6" y="37"/>
                  </a:lnTo>
                  <a:lnTo>
                    <a:pt x="57" y="6"/>
                  </a:lnTo>
                  <a:lnTo>
                    <a:pt x="114" y="0"/>
                  </a:lnTo>
                  <a:lnTo>
                    <a:pt x="168" y="3"/>
                  </a:lnTo>
                  <a:lnTo>
                    <a:pt x="200" y="31"/>
                  </a:lnTo>
                  <a:lnTo>
                    <a:pt x="216" y="76"/>
                  </a:lnTo>
                  <a:lnTo>
                    <a:pt x="216" y="99"/>
                  </a:lnTo>
                  <a:lnTo>
                    <a:pt x="199" y="142"/>
                  </a:lnTo>
                  <a:lnTo>
                    <a:pt x="152" y="137"/>
                  </a:lnTo>
                  <a:lnTo>
                    <a:pt x="179" y="96"/>
                  </a:lnTo>
                  <a:lnTo>
                    <a:pt x="179" y="72"/>
                  </a:lnTo>
                  <a:lnTo>
                    <a:pt x="173" y="57"/>
                  </a:lnTo>
                  <a:lnTo>
                    <a:pt x="153" y="40"/>
                  </a:lnTo>
                  <a:lnTo>
                    <a:pt x="131" y="31"/>
                  </a:lnTo>
                  <a:lnTo>
                    <a:pt x="87" y="34"/>
                  </a:lnTo>
                  <a:lnTo>
                    <a:pt x="54" y="48"/>
                  </a:lnTo>
                  <a:lnTo>
                    <a:pt x="41" y="76"/>
                  </a:lnTo>
                  <a:lnTo>
                    <a:pt x="48" y="109"/>
                  </a:lnTo>
                  <a:lnTo>
                    <a:pt x="66" y="150"/>
                  </a:lnTo>
                  <a:lnTo>
                    <a:pt x="49" y="179"/>
                  </a:lnTo>
                  <a:lnTo>
                    <a:pt x="33" y="18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19" name="Freeform 91"/>
            <p:cNvSpPr>
              <a:spLocks/>
            </p:cNvSpPr>
            <p:nvPr/>
          </p:nvSpPr>
          <p:spPr bwMode="auto">
            <a:xfrm rot="1301344">
              <a:off x="4000500" y="3846513"/>
              <a:ext cx="319088" cy="125412"/>
            </a:xfrm>
            <a:custGeom>
              <a:avLst/>
              <a:gdLst>
                <a:gd name="T0" fmla="*/ 2147483647 w 65"/>
                <a:gd name="T1" fmla="*/ 0 h 25"/>
                <a:gd name="T2" fmla="*/ 2147483647 w 65"/>
                <a:gd name="T3" fmla="*/ 2147483647 h 25"/>
                <a:gd name="T4" fmla="*/ 2147483647 w 65"/>
                <a:gd name="T5" fmla="*/ 2147483647 h 25"/>
                <a:gd name="T6" fmla="*/ 2147483647 w 65"/>
                <a:gd name="T7" fmla="*/ 2147483647 h 25"/>
                <a:gd name="T8" fmla="*/ 0 w 65"/>
                <a:gd name="T9" fmla="*/ 2147483647 h 25"/>
                <a:gd name="T10" fmla="*/ 2147483647 w 65"/>
                <a:gd name="T11" fmla="*/ 0 h 25"/>
                <a:gd name="T12" fmla="*/ 2147483647 w 65"/>
                <a:gd name="T13" fmla="*/ 0 h 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5"/>
                <a:gd name="T22" fmla="*/ 0 h 25"/>
                <a:gd name="T23" fmla="*/ 65 w 65"/>
                <a:gd name="T24" fmla="*/ 25 h 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5" h="25">
                  <a:moveTo>
                    <a:pt x="10" y="0"/>
                  </a:moveTo>
                  <a:lnTo>
                    <a:pt x="57" y="4"/>
                  </a:lnTo>
                  <a:lnTo>
                    <a:pt x="65" y="18"/>
                  </a:lnTo>
                  <a:lnTo>
                    <a:pt x="27" y="25"/>
                  </a:lnTo>
                  <a:lnTo>
                    <a:pt x="0" y="16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21" name="Text Box 6"/>
            <p:cNvSpPr txBox="1">
              <a:spLocks noChangeArrowheads="1"/>
            </p:cNvSpPr>
            <p:nvPr/>
          </p:nvSpPr>
          <p:spPr bwMode="auto">
            <a:xfrm>
              <a:off x="1198563" y="5919788"/>
              <a:ext cx="6729412" cy="6413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tabLst>
                  <a:tab pos="169863" algn="l"/>
                </a:tabLst>
              </a:pPr>
              <a:r>
                <a:rPr lang="en-US" sz="1800">
                  <a:latin typeface="+mj-lt"/>
                </a:rPr>
                <a:t> …but labor reporting okay until operation closed in SFC or until Work Order Accounting Closed is run</a:t>
              </a:r>
            </a:p>
          </p:txBody>
        </p:sp>
      </p:grp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Manufacturing: Variances</a:t>
            </a:r>
            <a:endParaRPr lang="en-US" dirty="0"/>
          </a:p>
        </p:txBody>
      </p:sp>
      <p:sp>
        <p:nvSpPr>
          <p:cNvPr id="7475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QS-PR-670</a:t>
            </a:r>
          </a:p>
        </p:txBody>
      </p:sp>
      <p:sp>
        <p:nvSpPr>
          <p:cNvPr id="278531" name="Rectangle 3"/>
          <p:cNvSpPr>
            <a:spLocks noChangeArrowheads="1"/>
          </p:cNvSpPr>
          <p:nvPr/>
        </p:nvSpPr>
        <p:spPr bwMode="auto">
          <a:xfrm>
            <a:off x="903288" y="1271745"/>
            <a:ext cx="7321550" cy="4570412"/>
          </a:xfrm>
          <a:prstGeom prst="rect">
            <a:avLst/>
          </a:prstGeom>
          <a:solidFill>
            <a:srgbClr val="D9E5E2"/>
          </a:solidFill>
          <a:ln w="12700">
            <a:solidFill>
              <a:srgbClr val="96969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47625" tIns="228600" rIns="47625" bIns="19050"/>
          <a:lstStyle/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800" dirty="0">
                <a:solidFill>
                  <a:srgbClr val="507269"/>
                </a:solidFill>
                <a:latin typeface="+mj-lt"/>
              </a:rPr>
              <a:t>              </a:t>
            </a:r>
            <a:r>
              <a:rPr lang="en-US" sz="2000" dirty="0">
                <a:solidFill>
                  <a:srgbClr val="507269"/>
                </a:solidFill>
                <a:latin typeface="+mj-lt"/>
              </a:rPr>
              <a:t>Variance	        Calculated By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Labor Rate and Usage Variance		Shop Floor or Repetitive </a:t>
            </a:r>
            <a:r>
              <a:rPr lang="en-US" sz="1500" dirty="0" smtClean="0">
                <a:latin typeface="+mj-lt"/>
              </a:rPr>
              <a:t>	Feedback</a:t>
            </a: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Burden Rate and Usage Variance		(or at Work Order Receipt)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Material Rate Variance		Component Issue or Backflush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Subcontract Rate Variance		Subcontract Purchase Order </a:t>
            </a:r>
            <a:r>
              <a:rPr lang="en-US" sz="1500" dirty="0" smtClean="0">
                <a:latin typeface="+mj-lt"/>
              </a:rPr>
              <a:t>	Receipt</a:t>
            </a: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Applied Overhead		Work Order or Repetitive Receipt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Material Usage Variance		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Subcontract Usage Variance 		 Work Order Accounting Close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Floor Stock 	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Method Variance</a:t>
            </a:r>
          </a:p>
        </p:txBody>
      </p:sp>
      <p:sp>
        <p:nvSpPr>
          <p:cNvPr id="278532" name="AutoShape 4"/>
          <p:cNvSpPr>
            <a:spLocks noChangeArrowheads="1"/>
          </p:cNvSpPr>
          <p:nvPr/>
        </p:nvSpPr>
        <p:spPr bwMode="auto">
          <a:xfrm>
            <a:off x="4397375" y="1771807"/>
            <a:ext cx="334963" cy="438150"/>
          </a:xfrm>
          <a:prstGeom prst="rightArrow">
            <a:avLst>
              <a:gd name="adj1" fmla="val 75000"/>
              <a:gd name="adj2" fmla="val 50005"/>
            </a:avLst>
          </a:prstGeom>
          <a:solidFill>
            <a:srgbClr val="FAF6EB"/>
          </a:solidFill>
          <a:ln w="12700">
            <a:noFill/>
            <a:miter lim="800000"/>
            <a:headEnd/>
            <a:tailEnd/>
          </a:ln>
          <a:effectLst>
            <a:outerShdw dist="50800" dir="54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78534" name="AutoShape 6"/>
          <p:cNvSpPr>
            <a:spLocks noChangeArrowheads="1"/>
          </p:cNvSpPr>
          <p:nvPr/>
        </p:nvSpPr>
        <p:spPr bwMode="auto">
          <a:xfrm>
            <a:off x="4397375" y="3089432"/>
            <a:ext cx="334963" cy="438150"/>
          </a:xfrm>
          <a:prstGeom prst="rightArrow">
            <a:avLst>
              <a:gd name="adj1" fmla="val 75000"/>
              <a:gd name="adj2" fmla="val 50005"/>
            </a:avLst>
          </a:prstGeom>
          <a:solidFill>
            <a:srgbClr val="FAF6EB"/>
          </a:solidFill>
          <a:ln w="12700">
            <a:noFill/>
            <a:miter lim="800000"/>
            <a:headEnd/>
            <a:tailEnd/>
          </a:ln>
          <a:effectLst>
            <a:outerShdw dist="50800" dir="54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78535" name="AutoShape 7"/>
          <p:cNvSpPr>
            <a:spLocks noChangeArrowheads="1"/>
          </p:cNvSpPr>
          <p:nvPr/>
        </p:nvSpPr>
        <p:spPr bwMode="auto">
          <a:xfrm>
            <a:off x="4397375" y="2646520"/>
            <a:ext cx="334963" cy="438150"/>
          </a:xfrm>
          <a:prstGeom prst="rightArrow">
            <a:avLst>
              <a:gd name="adj1" fmla="val 75000"/>
              <a:gd name="adj2" fmla="val 50005"/>
            </a:avLst>
          </a:prstGeom>
          <a:solidFill>
            <a:srgbClr val="FAF6EB"/>
          </a:solidFill>
          <a:ln w="12700">
            <a:noFill/>
            <a:miter lim="800000"/>
            <a:headEnd/>
            <a:tailEnd/>
          </a:ln>
          <a:effectLst>
            <a:outerShdw dist="50800" dir="54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78536" name="AutoShape 8"/>
          <p:cNvSpPr>
            <a:spLocks noChangeArrowheads="1"/>
          </p:cNvSpPr>
          <p:nvPr/>
        </p:nvSpPr>
        <p:spPr bwMode="auto">
          <a:xfrm>
            <a:off x="4397375" y="2203607"/>
            <a:ext cx="334963" cy="438150"/>
          </a:xfrm>
          <a:prstGeom prst="rightArrow">
            <a:avLst>
              <a:gd name="adj1" fmla="val 75000"/>
              <a:gd name="adj2" fmla="val 50005"/>
            </a:avLst>
          </a:prstGeom>
          <a:solidFill>
            <a:srgbClr val="FAF6EB"/>
          </a:solidFill>
          <a:ln w="12700">
            <a:noFill/>
            <a:miter lim="800000"/>
            <a:headEnd/>
            <a:tailEnd/>
          </a:ln>
          <a:effectLst>
            <a:outerShdw dist="50800" dir="54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grpSp>
        <p:nvGrpSpPr>
          <p:cNvPr id="74761" name="Group 18"/>
          <p:cNvGrpSpPr>
            <a:grpSpLocks/>
          </p:cNvGrpSpPr>
          <p:nvPr/>
        </p:nvGrpSpPr>
        <p:grpSpPr bwMode="auto">
          <a:xfrm>
            <a:off x="4395788" y="3583145"/>
            <a:ext cx="642937" cy="1754187"/>
            <a:chOff x="2769" y="2459"/>
            <a:chExt cx="405" cy="1105"/>
          </a:xfrm>
          <a:effectLst>
            <a:outerShdw blurRad="50800" dist="50800" dir="5400000" algn="ctr" rotWithShape="0">
              <a:schemeClr val="tx1">
                <a:lumMod val="75000"/>
                <a:lumOff val="25000"/>
              </a:schemeClr>
            </a:outerShdw>
          </a:effectLst>
        </p:grpSpPr>
        <p:sp>
          <p:nvSpPr>
            <p:cNvPr id="278537" name="Rectangle 9"/>
            <p:cNvSpPr>
              <a:spLocks noChangeArrowheads="1"/>
            </p:cNvSpPr>
            <p:nvPr/>
          </p:nvSpPr>
          <p:spPr bwMode="auto">
            <a:xfrm>
              <a:off x="2769" y="2459"/>
              <a:ext cx="199" cy="1105"/>
            </a:xfrm>
            <a:prstGeom prst="rect">
              <a:avLst/>
            </a:prstGeom>
            <a:solidFill>
              <a:srgbClr val="FAF6EB"/>
            </a:solidFill>
            <a:ln w="127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278533" name="AutoShape 5"/>
            <p:cNvSpPr>
              <a:spLocks noChangeArrowheads="1"/>
            </p:cNvSpPr>
            <p:nvPr/>
          </p:nvSpPr>
          <p:spPr bwMode="auto">
            <a:xfrm>
              <a:off x="2963" y="2653"/>
              <a:ext cx="211" cy="276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rgbClr val="FAF6EB"/>
            </a:solidFill>
            <a:ln w="12700">
              <a:noFill/>
              <a:miter lim="800000"/>
              <a:headEnd/>
              <a:tailEnd/>
            </a:ln>
            <a:effectLst>
              <a:outerShdw dist="7184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Review Employee Record</a:t>
            </a:r>
          </a:p>
        </p:txBody>
      </p:sp>
      <p:sp>
        <p:nvSpPr>
          <p:cNvPr id="7577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QS-PR-680</a:t>
            </a:r>
          </a:p>
        </p:txBody>
      </p:sp>
      <p:pic>
        <p:nvPicPr>
          <p:cNvPr id="75780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0138" y="1080324"/>
            <a:ext cx="6943725" cy="494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Define Control Settings</a:t>
            </a:r>
            <a:endParaRPr lang="en-US" dirty="0"/>
          </a:p>
        </p:txBody>
      </p:sp>
      <p:sp>
        <p:nvSpPr>
          <p:cNvPr id="768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QS-PR-690</a:t>
            </a:r>
          </a:p>
        </p:txBody>
      </p:sp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86285" y="2000428"/>
            <a:ext cx="6371429" cy="2857143"/>
          </a:xfrm>
          <a:prstGeom prst="rect">
            <a:avLst/>
          </a:prstGeo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Create Work Order</a:t>
            </a:r>
            <a:endParaRPr lang="en-US" dirty="0"/>
          </a:p>
        </p:txBody>
      </p:sp>
      <p:sp>
        <p:nvSpPr>
          <p:cNvPr id="7782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QS-PR-700</a:t>
            </a:r>
          </a:p>
        </p:txBody>
      </p:sp>
      <p:pic>
        <p:nvPicPr>
          <p:cNvPr id="8" name="Picture 7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00571" y="1042220"/>
            <a:ext cx="6542858" cy="498095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105400" y="5702300"/>
            <a:ext cx="1485900" cy="2921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78400" y="3873500"/>
            <a:ext cx="1485900" cy="2921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11300" y="4508500"/>
            <a:ext cx="1485900" cy="2921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71172" y="2217420"/>
            <a:ext cx="1485900" cy="2921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Release Work Order</a:t>
            </a:r>
            <a:endParaRPr lang="en-US" dirty="0"/>
          </a:p>
        </p:txBody>
      </p:sp>
      <p:sp>
        <p:nvSpPr>
          <p:cNvPr id="788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QS-PR-710</a:t>
            </a:r>
          </a:p>
        </p:txBody>
      </p:sp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8666" y="1075070"/>
            <a:ext cx="7066667" cy="500952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Purchasing: Supplier</a:t>
            </a:r>
            <a:endParaRPr lang="en-US" dirty="0"/>
          </a:p>
        </p:txBody>
      </p:sp>
      <p:sp>
        <p:nvSpPr>
          <p:cNvPr id="1229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QS-PR-050</a:t>
            </a:r>
          </a:p>
        </p:txBody>
      </p:sp>
      <p:graphicFrame>
        <p:nvGraphicFramePr>
          <p:cNvPr id="151812" name="Group 260"/>
          <p:cNvGraphicFramePr>
            <a:graphicFrameLocks noGrp="1"/>
          </p:cNvGraphicFramePr>
          <p:nvPr/>
        </p:nvGraphicFramePr>
        <p:xfrm>
          <a:off x="1828800" y="1688963"/>
          <a:ext cx="5486400" cy="1600200"/>
        </p:xfrm>
        <a:graphic>
          <a:graphicData uri="http://schemas.openxmlformats.org/drawingml/2006/table">
            <a:tbl>
              <a:tblPr/>
              <a:tblGrid>
                <a:gridCol w="914400"/>
                <a:gridCol w="1828800"/>
                <a:gridCol w="2743200"/>
              </a:tblGrid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QMI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Supplier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Item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6001 Mouse Pad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Bridgefield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Industries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4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UOM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EA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CS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4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1813" name="Group 261"/>
          <p:cNvGraphicFramePr>
            <a:graphicFrameLocks noGrp="1"/>
          </p:cNvGraphicFramePr>
          <p:nvPr/>
        </p:nvGraphicFramePr>
        <p:xfrm>
          <a:off x="1828800" y="3670163"/>
          <a:ext cx="5486400" cy="1600200"/>
        </p:xfrm>
        <a:graphic>
          <a:graphicData uri="http://schemas.openxmlformats.org/drawingml/2006/table">
            <a:tbl>
              <a:tblPr/>
              <a:tblGrid>
                <a:gridCol w="914400"/>
                <a:gridCol w="1828800"/>
                <a:gridCol w="2743200"/>
              </a:tblGrid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QMI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Supplier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</a:rPr>
                        <a:t>Item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60018 Dust Cover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Bridgefield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Industries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4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</a:rPr>
                        <a:t>UOM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EA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CS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Picklist</a:t>
            </a:r>
            <a:endParaRPr lang="en-US" dirty="0"/>
          </a:p>
        </p:txBody>
      </p:sp>
      <p:sp>
        <p:nvSpPr>
          <p:cNvPr id="798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QS-PR-720</a:t>
            </a:r>
          </a:p>
        </p:txBody>
      </p:sp>
      <p:pic>
        <p:nvPicPr>
          <p:cNvPr id="13" name="Picture 12" descr="picklis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95450" y="904875"/>
            <a:ext cx="5753100" cy="5048250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Routing</a:t>
            </a:r>
            <a:endParaRPr lang="en-US" dirty="0"/>
          </a:p>
        </p:txBody>
      </p:sp>
      <p:sp>
        <p:nvSpPr>
          <p:cNvPr id="808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QS-PR-730</a:t>
            </a:r>
          </a:p>
        </p:txBody>
      </p:sp>
      <p:pic>
        <p:nvPicPr>
          <p:cNvPr id="10" name="Picture 9" descr="routin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08100" y="1184274"/>
            <a:ext cx="6502400" cy="4834577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Work Order Status</a:t>
            </a:r>
            <a:endParaRPr lang="en-US" dirty="0"/>
          </a:p>
        </p:txBody>
      </p:sp>
      <p:sp>
        <p:nvSpPr>
          <p:cNvPr id="819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QS-PR-740</a:t>
            </a:r>
          </a:p>
        </p:txBody>
      </p:sp>
      <p:pic>
        <p:nvPicPr>
          <p:cNvPr id="10" name="Picture 9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4380" y="1929000"/>
            <a:ext cx="8095239" cy="3000000"/>
          </a:xfrm>
          <a:prstGeom prst="rect">
            <a:avLst/>
          </a:prstGeom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Order Component Issue </a:t>
            </a:r>
          </a:p>
        </p:txBody>
      </p:sp>
      <p:sp>
        <p:nvSpPr>
          <p:cNvPr id="8294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QS-PR-745</a:t>
            </a:r>
          </a:p>
        </p:txBody>
      </p:sp>
      <p:pic>
        <p:nvPicPr>
          <p:cNvPr id="7" name="Picture 6" descr="woissue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900" y="942975"/>
            <a:ext cx="8458200" cy="497205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901872" y="2166620"/>
            <a:ext cx="1485900" cy="2921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39272" y="3068320"/>
            <a:ext cx="8372928" cy="9829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Order Component Issue </a:t>
            </a:r>
          </a:p>
        </p:txBody>
      </p:sp>
      <p:sp>
        <p:nvSpPr>
          <p:cNvPr id="8499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QS-PR-751</a:t>
            </a:r>
          </a:p>
        </p:txBody>
      </p:sp>
      <p:pic>
        <p:nvPicPr>
          <p:cNvPr id="7" name="Picture 6" descr="woissue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900" y="976312"/>
            <a:ext cx="8458200" cy="4905375"/>
          </a:xfrm>
          <a:prstGeom prst="rect">
            <a:avLst/>
          </a:prstGeom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Work Order Component Issue </a:t>
            </a:r>
          </a:p>
        </p:txBody>
      </p:sp>
      <p:sp>
        <p:nvSpPr>
          <p:cNvPr id="8601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QS-PR-752</a:t>
            </a:r>
          </a:p>
        </p:txBody>
      </p:sp>
      <p:pic>
        <p:nvPicPr>
          <p:cNvPr id="5" name="Picture 4" descr="woissue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1937" y="981075"/>
            <a:ext cx="8620125" cy="4895850"/>
          </a:xfrm>
          <a:prstGeom prst="rect">
            <a:avLst/>
          </a:prstGeom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Non-Standard Component Issue </a:t>
            </a:r>
          </a:p>
        </p:txBody>
      </p:sp>
      <p:sp>
        <p:nvSpPr>
          <p:cNvPr id="87043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QS-PR-759</a:t>
            </a:r>
          </a:p>
        </p:txBody>
      </p:sp>
      <p:pic>
        <p:nvPicPr>
          <p:cNvPr id="7" name="Picture 6" descr="woissue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900" y="942975"/>
            <a:ext cx="8458200" cy="497205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77372" y="4617720"/>
            <a:ext cx="8372928" cy="12242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Review Inventory </a:t>
            </a:r>
          </a:p>
        </p:txBody>
      </p:sp>
      <p:sp>
        <p:nvSpPr>
          <p:cNvPr id="8909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QS-PR-765</a:t>
            </a:r>
          </a:p>
        </p:txBody>
      </p:sp>
      <p:pic>
        <p:nvPicPr>
          <p:cNvPr id="89092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4850" y="1988491"/>
            <a:ext cx="773430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Record Labor</a:t>
            </a:r>
            <a:endParaRPr lang="en-US" dirty="0"/>
          </a:p>
        </p:txBody>
      </p:sp>
      <p:sp>
        <p:nvSpPr>
          <p:cNvPr id="880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QS-PR-760</a:t>
            </a:r>
          </a:p>
        </p:txBody>
      </p:sp>
      <p:pic>
        <p:nvPicPr>
          <p:cNvPr id="8" name="Picture 7" descr="LF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4437" y="871537"/>
            <a:ext cx="6715125" cy="5114925"/>
          </a:xfrm>
          <a:prstGeom prst="rect">
            <a:avLst/>
          </a:prstGeom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Labor Transactions</a:t>
            </a:r>
            <a:endParaRPr lang="en-US" dirty="0"/>
          </a:p>
        </p:txBody>
      </p:sp>
      <p:sp>
        <p:nvSpPr>
          <p:cNvPr id="901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QS-PR-770</a:t>
            </a:r>
          </a:p>
        </p:txBody>
      </p:sp>
      <p:pic>
        <p:nvPicPr>
          <p:cNvPr id="8" name="Picture 7" descr="lf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41475" y="820737"/>
            <a:ext cx="5810250" cy="549592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3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Purchasing: Requisitions</a:t>
            </a:r>
            <a:endParaRPr lang="en-US" dirty="0"/>
          </a:p>
        </p:txBody>
      </p:sp>
      <p:sp>
        <p:nvSpPr>
          <p:cNvPr id="133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QS-PR-060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1402488" y="1006789"/>
            <a:ext cx="6329362" cy="4995863"/>
            <a:chOff x="1166813" y="1647825"/>
            <a:chExt cx="6329362" cy="4995863"/>
          </a:xfrm>
        </p:grpSpPr>
        <p:sp>
          <p:nvSpPr>
            <p:cNvPr id="13316" name="AutoShape 4"/>
            <p:cNvSpPr>
              <a:spLocks noChangeArrowheads="1"/>
            </p:cNvSpPr>
            <p:nvPr/>
          </p:nvSpPr>
          <p:spPr bwMode="auto">
            <a:xfrm>
              <a:off x="1166813" y="1647825"/>
              <a:ext cx="1379537" cy="788988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>
                  <a:latin typeface="+mj-lt"/>
                </a:rPr>
                <a:t>Requisition</a:t>
              </a:r>
            </a:p>
          </p:txBody>
        </p:sp>
        <p:sp>
          <p:nvSpPr>
            <p:cNvPr id="13317" name="AutoShape 5"/>
            <p:cNvSpPr>
              <a:spLocks noChangeArrowheads="1"/>
            </p:cNvSpPr>
            <p:nvPr/>
          </p:nvSpPr>
          <p:spPr bwMode="auto">
            <a:xfrm>
              <a:off x="5943600" y="5835650"/>
              <a:ext cx="1552575" cy="788988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800">
                  <a:latin typeface="+mj-lt"/>
                </a:rPr>
                <a:t>Purchase Order</a:t>
              </a:r>
            </a:p>
          </p:txBody>
        </p:sp>
        <p:sp>
          <p:nvSpPr>
            <p:cNvPr id="13318" name="AutoShape 6"/>
            <p:cNvSpPr>
              <a:spLocks noChangeArrowheads="1"/>
            </p:cNvSpPr>
            <p:nvPr/>
          </p:nvSpPr>
          <p:spPr bwMode="auto">
            <a:xfrm>
              <a:off x="4040188" y="3100388"/>
              <a:ext cx="938212" cy="804862"/>
            </a:xfrm>
            <a:prstGeom prst="flowChartDecision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19" name="AutoShape 7"/>
            <p:cNvSpPr>
              <a:spLocks noChangeArrowheads="1"/>
            </p:cNvSpPr>
            <p:nvPr/>
          </p:nvSpPr>
          <p:spPr bwMode="auto">
            <a:xfrm>
              <a:off x="4040188" y="4470400"/>
              <a:ext cx="938212" cy="803275"/>
            </a:xfrm>
            <a:prstGeom prst="flowChartDecision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0" name="AutoShape 8"/>
            <p:cNvSpPr>
              <a:spLocks noChangeArrowheads="1"/>
            </p:cNvSpPr>
            <p:nvPr/>
          </p:nvSpPr>
          <p:spPr bwMode="auto">
            <a:xfrm>
              <a:off x="4041775" y="5838825"/>
              <a:ext cx="938213" cy="804863"/>
            </a:xfrm>
            <a:prstGeom prst="flowChartDecision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13321" name="AutoShape 9"/>
            <p:cNvCxnSpPr>
              <a:cxnSpLocks noChangeShapeType="1"/>
              <a:stCxn id="153617" idx="2"/>
              <a:endCxn id="13318" idx="0"/>
            </p:cNvCxnSpPr>
            <p:nvPr/>
          </p:nvCxnSpPr>
          <p:spPr bwMode="auto">
            <a:xfrm flipH="1">
              <a:off x="4510088" y="2535238"/>
              <a:ext cx="1587" cy="565150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3322" name="AutoShape 10"/>
            <p:cNvCxnSpPr>
              <a:cxnSpLocks noChangeShapeType="1"/>
              <a:stCxn id="13318" idx="2"/>
              <a:endCxn id="13319" idx="0"/>
            </p:cNvCxnSpPr>
            <p:nvPr/>
          </p:nvCxnSpPr>
          <p:spPr bwMode="auto">
            <a:xfrm>
              <a:off x="4510088" y="3905250"/>
              <a:ext cx="0" cy="565150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3323" name="AutoShape 11"/>
            <p:cNvCxnSpPr>
              <a:cxnSpLocks noChangeShapeType="1"/>
              <a:stCxn id="13319" idx="2"/>
              <a:endCxn id="13320" idx="0"/>
            </p:cNvCxnSpPr>
            <p:nvPr/>
          </p:nvCxnSpPr>
          <p:spPr bwMode="auto">
            <a:xfrm>
              <a:off x="4510088" y="5273675"/>
              <a:ext cx="1587" cy="565150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3324" name="AutoShape 12"/>
            <p:cNvCxnSpPr>
              <a:cxnSpLocks noChangeShapeType="1"/>
              <a:stCxn id="13320" idx="1"/>
              <a:endCxn id="13319" idx="1"/>
            </p:cNvCxnSpPr>
            <p:nvPr/>
          </p:nvCxnSpPr>
          <p:spPr bwMode="auto">
            <a:xfrm rot="10800000">
              <a:off x="4040188" y="4873625"/>
              <a:ext cx="1587" cy="1368425"/>
            </a:xfrm>
            <a:prstGeom prst="bentConnector3">
              <a:avLst>
                <a:gd name="adj1" fmla="val 14500005"/>
              </a:avLst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13325" name="AutoShape 13"/>
            <p:cNvCxnSpPr>
              <a:cxnSpLocks noChangeShapeType="1"/>
              <a:stCxn id="13319" idx="1"/>
              <a:endCxn id="13318" idx="1"/>
            </p:cNvCxnSpPr>
            <p:nvPr/>
          </p:nvCxnSpPr>
          <p:spPr bwMode="auto">
            <a:xfrm rot="10800000" flipH="1">
              <a:off x="4040188" y="3503613"/>
              <a:ext cx="1587" cy="1370012"/>
            </a:xfrm>
            <a:prstGeom prst="bentConnector3">
              <a:avLst>
                <a:gd name="adj1" fmla="val -14400005"/>
              </a:avLst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13326" name="AutoShape 14"/>
            <p:cNvCxnSpPr>
              <a:cxnSpLocks noChangeShapeType="1"/>
              <a:stCxn id="13318" idx="1"/>
              <a:endCxn id="153617" idx="1"/>
            </p:cNvCxnSpPr>
            <p:nvPr/>
          </p:nvCxnSpPr>
          <p:spPr bwMode="auto">
            <a:xfrm rot="10800000" flipH="1">
              <a:off x="4040188" y="2133600"/>
              <a:ext cx="1587" cy="1370013"/>
            </a:xfrm>
            <a:prstGeom prst="bentConnector3">
              <a:avLst>
                <a:gd name="adj1" fmla="val -14400005"/>
              </a:avLst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</p:cxnSp>
        <p:sp>
          <p:nvSpPr>
            <p:cNvPr id="13327" name="Line 15"/>
            <p:cNvSpPr>
              <a:spLocks noChangeShapeType="1"/>
            </p:cNvSpPr>
            <p:nvPr/>
          </p:nvSpPr>
          <p:spPr bwMode="auto">
            <a:xfrm>
              <a:off x="2562225" y="1803400"/>
              <a:ext cx="18557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617" name="AutoShape 17"/>
            <p:cNvSpPr>
              <a:spLocks noChangeArrowheads="1"/>
            </p:cNvSpPr>
            <p:nvPr/>
          </p:nvSpPr>
          <p:spPr bwMode="auto">
            <a:xfrm>
              <a:off x="4041775" y="1731963"/>
              <a:ext cx="938213" cy="803275"/>
            </a:xfrm>
            <a:prstGeom prst="flowChartDecision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9" name="Text Box 18"/>
            <p:cNvSpPr txBox="1">
              <a:spLocks noChangeArrowheads="1"/>
            </p:cNvSpPr>
            <p:nvPr/>
          </p:nvSpPr>
          <p:spPr bwMode="auto">
            <a:xfrm>
              <a:off x="2522538" y="2157413"/>
              <a:ext cx="1414170" cy="3693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>
                  <a:latin typeface="+mj-lt"/>
                </a:rPr>
                <a:t>Approval 1</a:t>
              </a:r>
            </a:p>
          </p:txBody>
        </p:sp>
        <p:sp>
          <p:nvSpPr>
            <p:cNvPr id="13330" name="Text Box 19"/>
            <p:cNvSpPr txBox="1">
              <a:spLocks noChangeArrowheads="1"/>
            </p:cNvSpPr>
            <p:nvPr/>
          </p:nvSpPr>
          <p:spPr bwMode="auto">
            <a:xfrm>
              <a:off x="2503488" y="3198813"/>
              <a:ext cx="1414170" cy="3693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>
                  <a:latin typeface="+mj-lt"/>
                </a:rPr>
                <a:t>Approval 2</a:t>
              </a:r>
            </a:p>
          </p:txBody>
        </p:sp>
        <p:sp>
          <p:nvSpPr>
            <p:cNvPr id="13331" name="Text Box 20"/>
            <p:cNvSpPr txBox="1">
              <a:spLocks noChangeArrowheads="1"/>
            </p:cNvSpPr>
            <p:nvPr/>
          </p:nvSpPr>
          <p:spPr bwMode="auto">
            <a:xfrm>
              <a:off x="2513013" y="4578350"/>
              <a:ext cx="1414170" cy="3693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>
                  <a:latin typeface="+mj-lt"/>
                </a:rPr>
                <a:t>Approval 3</a:t>
              </a:r>
            </a:p>
          </p:txBody>
        </p:sp>
        <p:sp>
          <p:nvSpPr>
            <p:cNvPr id="13332" name="Text Box 21"/>
            <p:cNvSpPr txBox="1">
              <a:spLocks noChangeArrowheads="1"/>
            </p:cNvSpPr>
            <p:nvPr/>
          </p:nvSpPr>
          <p:spPr bwMode="auto">
            <a:xfrm>
              <a:off x="2503488" y="5948363"/>
              <a:ext cx="1414170" cy="3693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>
                  <a:latin typeface="+mj-lt"/>
                </a:rPr>
                <a:t>Approval 4</a:t>
              </a:r>
            </a:p>
          </p:txBody>
        </p:sp>
        <p:sp>
          <p:nvSpPr>
            <p:cNvPr id="13333" name="Text Box 22"/>
            <p:cNvSpPr txBox="1">
              <a:spLocks noChangeArrowheads="1"/>
            </p:cNvSpPr>
            <p:nvPr/>
          </p:nvSpPr>
          <p:spPr bwMode="auto">
            <a:xfrm>
              <a:off x="4271963" y="5326063"/>
              <a:ext cx="521297" cy="36933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OK</a:t>
              </a:r>
            </a:p>
          </p:txBody>
        </p:sp>
        <p:cxnSp>
          <p:nvCxnSpPr>
            <p:cNvPr id="13334" name="AutoShape 23"/>
            <p:cNvCxnSpPr>
              <a:cxnSpLocks noChangeShapeType="1"/>
              <a:stCxn id="13320" idx="3"/>
              <a:endCxn id="13317" idx="1"/>
            </p:cNvCxnSpPr>
            <p:nvPr/>
          </p:nvCxnSpPr>
          <p:spPr bwMode="auto">
            <a:xfrm flipV="1">
              <a:off x="4979988" y="6229350"/>
              <a:ext cx="949325" cy="12700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13335" name="Text Box 24"/>
            <p:cNvSpPr txBox="1">
              <a:spLocks noChangeArrowheads="1"/>
            </p:cNvSpPr>
            <p:nvPr/>
          </p:nvSpPr>
          <p:spPr bwMode="auto">
            <a:xfrm>
              <a:off x="5164138" y="6065838"/>
              <a:ext cx="521297" cy="36933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OK</a:t>
              </a:r>
            </a:p>
          </p:txBody>
        </p:sp>
        <p:sp>
          <p:nvSpPr>
            <p:cNvPr id="13336" name="Text Box 25"/>
            <p:cNvSpPr txBox="1">
              <a:spLocks noChangeArrowheads="1"/>
            </p:cNvSpPr>
            <p:nvPr/>
          </p:nvSpPr>
          <p:spPr bwMode="auto">
            <a:xfrm>
              <a:off x="3627438" y="5326063"/>
              <a:ext cx="550151" cy="36933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NO</a:t>
              </a:r>
            </a:p>
          </p:txBody>
        </p:sp>
        <p:sp>
          <p:nvSpPr>
            <p:cNvPr id="13337" name="Text Box 26"/>
            <p:cNvSpPr txBox="1">
              <a:spLocks noChangeArrowheads="1"/>
            </p:cNvSpPr>
            <p:nvPr/>
          </p:nvSpPr>
          <p:spPr bwMode="auto">
            <a:xfrm>
              <a:off x="3598863" y="3943350"/>
              <a:ext cx="550151" cy="36933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NO</a:t>
              </a:r>
            </a:p>
          </p:txBody>
        </p:sp>
        <p:sp>
          <p:nvSpPr>
            <p:cNvPr id="13338" name="Text Box 27"/>
            <p:cNvSpPr txBox="1">
              <a:spLocks noChangeArrowheads="1"/>
            </p:cNvSpPr>
            <p:nvPr/>
          </p:nvSpPr>
          <p:spPr bwMode="auto">
            <a:xfrm>
              <a:off x="4275138" y="2586038"/>
              <a:ext cx="521297" cy="36933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OK</a:t>
              </a:r>
            </a:p>
          </p:txBody>
        </p:sp>
        <p:sp>
          <p:nvSpPr>
            <p:cNvPr id="13339" name="Text Box 28"/>
            <p:cNvSpPr txBox="1">
              <a:spLocks noChangeArrowheads="1"/>
            </p:cNvSpPr>
            <p:nvPr/>
          </p:nvSpPr>
          <p:spPr bwMode="auto">
            <a:xfrm>
              <a:off x="4316413" y="3943350"/>
              <a:ext cx="521297" cy="36933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OK</a:t>
              </a:r>
            </a:p>
          </p:txBody>
        </p:sp>
        <p:sp>
          <p:nvSpPr>
            <p:cNvPr id="13340" name="Line 29"/>
            <p:cNvSpPr>
              <a:spLocks noChangeShapeType="1"/>
            </p:cNvSpPr>
            <p:nvPr/>
          </p:nvSpPr>
          <p:spPr bwMode="auto">
            <a:xfrm flipV="1">
              <a:off x="3854450" y="5773738"/>
              <a:ext cx="0" cy="2667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41" name="Line 30"/>
            <p:cNvSpPr>
              <a:spLocks noChangeShapeType="1"/>
            </p:cNvSpPr>
            <p:nvPr/>
          </p:nvSpPr>
          <p:spPr bwMode="auto">
            <a:xfrm flipV="1">
              <a:off x="3852863" y="4881563"/>
              <a:ext cx="0" cy="2667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42" name="Line 31"/>
            <p:cNvSpPr>
              <a:spLocks noChangeShapeType="1"/>
            </p:cNvSpPr>
            <p:nvPr/>
          </p:nvSpPr>
          <p:spPr bwMode="auto">
            <a:xfrm flipV="1">
              <a:off x="3852863" y="4332288"/>
              <a:ext cx="0" cy="2682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43" name="Line 32"/>
            <p:cNvSpPr>
              <a:spLocks noChangeShapeType="1"/>
            </p:cNvSpPr>
            <p:nvPr/>
          </p:nvSpPr>
          <p:spPr bwMode="auto">
            <a:xfrm flipV="1">
              <a:off x="3852863" y="3549650"/>
              <a:ext cx="0" cy="2682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13344" name="Group 33"/>
            <p:cNvGrpSpPr>
              <a:grpSpLocks/>
            </p:cNvGrpSpPr>
            <p:nvPr/>
          </p:nvGrpSpPr>
          <p:grpSpPr bwMode="auto">
            <a:xfrm>
              <a:off x="3616327" y="2193925"/>
              <a:ext cx="550396" cy="1125538"/>
              <a:chOff x="2046" y="873"/>
              <a:chExt cx="421" cy="821"/>
            </a:xfrm>
          </p:grpSpPr>
          <p:sp>
            <p:nvSpPr>
              <p:cNvPr id="13345" name="Text Box 34"/>
              <p:cNvSpPr txBox="1">
                <a:spLocks noChangeArrowheads="1"/>
              </p:cNvSpPr>
              <p:nvPr/>
            </p:nvSpPr>
            <p:spPr bwMode="auto">
              <a:xfrm>
                <a:off x="2046" y="1158"/>
                <a:ext cx="421" cy="269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800">
                    <a:latin typeface="+mj-lt"/>
                  </a:rPr>
                  <a:t>NO</a:t>
                </a:r>
              </a:p>
            </p:txBody>
          </p:sp>
          <p:sp>
            <p:nvSpPr>
              <p:cNvPr id="13346" name="Line 35"/>
              <p:cNvSpPr>
                <a:spLocks noChangeShapeType="1"/>
              </p:cNvSpPr>
              <p:nvPr/>
            </p:nvSpPr>
            <p:spPr bwMode="auto">
              <a:xfrm flipV="1">
                <a:off x="2228" y="1499"/>
                <a:ext cx="0" cy="19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3347" name="Line 36"/>
              <p:cNvSpPr>
                <a:spLocks noChangeShapeType="1"/>
              </p:cNvSpPr>
              <p:nvPr/>
            </p:nvSpPr>
            <p:spPr bwMode="auto">
              <a:xfrm flipV="1">
                <a:off x="2227" y="873"/>
                <a:ext cx="0" cy="19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WO Route Operation Status</a:t>
            </a:r>
            <a:endParaRPr lang="en-US" dirty="0"/>
          </a:p>
        </p:txBody>
      </p:sp>
      <p:sp>
        <p:nvSpPr>
          <p:cNvPr id="911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QS-PR-780</a:t>
            </a:r>
          </a:p>
        </p:txBody>
      </p:sp>
      <p:pic>
        <p:nvPicPr>
          <p:cNvPr id="5" name="Picture 4" descr="lf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4825" y="942975"/>
            <a:ext cx="8134350" cy="497205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659097" y="1688124"/>
            <a:ext cx="1485900" cy="7385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56419" y="3264877"/>
            <a:ext cx="2303303" cy="7385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377633" y="3206261"/>
            <a:ext cx="1904721" cy="6447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664569" y="4378569"/>
            <a:ext cx="1143000" cy="38686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Receive and Close Work Order</a:t>
            </a:r>
            <a:endParaRPr lang="en-US" dirty="0"/>
          </a:p>
        </p:txBody>
      </p:sp>
      <p:sp>
        <p:nvSpPr>
          <p:cNvPr id="921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QS-PR-790</a:t>
            </a:r>
          </a:p>
        </p:txBody>
      </p:sp>
      <p:pic>
        <p:nvPicPr>
          <p:cNvPr id="8" name="Picture 7" descr="lf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0112" y="1343025"/>
            <a:ext cx="7343775" cy="4171950"/>
          </a:xfrm>
          <a:prstGeom prst="rect">
            <a:avLst/>
          </a:prstGeom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Review: Work Orders</a:t>
            </a:r>
            <a:endParaRPr lang="en-US" dirty="0"/>
          </a:p>
        </p:txBody>
      </p:sp>
      <p:sp>
        <p:nvSpPr>
          <p:cNvPr id="931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QS-PR-800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742950" y="3065463"/>
            <a:ext cx="7459663" cy="820737"/>
            <a:chOff x="742950" y="3065463"/>
            <a:chExt cx="7459663" cy="820737"/>
          </a:xfrm>
        </p:grpSpPr>
        <p:sp>
          <p:nvSpPr>
            <p:cNvPr id="601100" name="Rectangle 12"/>
            <p:cNvSpPr>
              <a:spLocks noChangeArrowheads="1"/>
            </p:cNvSpPr>
            <p:nvPr/>
          </p:nvSpPr>
          <p:spPr bwMode="auto">
            <a:xfrm>
              <a:off x="742950" y="3065463"/>
              <a:ext cx="1147763" cy="8207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Create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Work</a:t>
              </a:r>
            </a:p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Order</a:t>
              </a:r>
            </a:p>
          </p:txBody>
        </p:sp>
        <p:sp>
          <p:nvSpPr>
            <p:cNvPr id="93189" name="Line 14"/>
            <p:cNvSpPr>
              <a:spLocks noChangeShapeType="1"/>
            </p:cNvSpPr>
            <p:nvPr/>
          </p:nvSpPr>
          <p:spPr bwMode="auto">
            <a:xfrm flipH="1">
              <a:off x="1901825" y="3497263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1103" name="Rectangle 15"/>
            <p:cNvSpPr>
              <a:spLocks noChangeArrowheads="1"/>
            </p:cNvSpPr>
            <p:nvPr/>
          </p:nvSpPr>
          <p:spPr bwMode="auto">
            <a:xfrm>
              <a:off x="2322513" y="3065463"/>
              <a:ext cx="1147762" cy="8207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WO Release</a:t>
              </a:r>
            </a:p>
          </p:txBody>
        </p:sp>
        <p:sp>
          <p:nvSpPr>
            <p:cNvPr id="93191" name="Line 16"/>
            <p:cNvSpPr>
              <a:spLocks noChangeShapeType="1"/>
            </p:cNvSpPr>
            <p:nvPr/>
          </p:nvSpPr>
          <p:spPr bwMode="auto">
            <a:xfrm flipH="1">
              <a:off x="3476625" y="3497263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1105" name="Rectangle 17"/>
            <p:cNvSpPr>
              <a:spLocks noChangeArrowheads="1"/>
            </p:cNvSpPr>
            <p:nvPr/>
          </p:nvSpPr>
          <p:spPr bwMode="auto">
            <a:xfrm>
              <a:off x="3897313" y="3065463"/>
              <a:ext cx="1147762" cy="8207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Issue 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Components</a:t>
              </a:r>
            </a:p>
          </p:txBody>
        </p:sp>
        <p:sp>
          <p:nvSpPr>
            <p:cNvPr id="93193" name="Line 21"/>
            <p:cNvSpPr>
              <a:spLocks noChangeShapeType="1"/>
            </p:cNvSpPr>
            <p:nvPr/>
          </p:nvSpPr>
          <p:spPr bwMode="auto">
            <a:xfrm flipH="1">
              <a:off x="5062538" y="3497263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1110" name="Rectangle 22"/>
            <p:cNvSpPr>
              <a:spLocks noChangeArrowheads="1"/>
            </p:cNvSpPr>
            <p:nvPr/>
          </p:nvSpPr>
          <p:spPr bwMode="auto">
            <a:xfrm>
              <a:off x="5483225" y="3065463"/>
              <a:ext cx="1147763" cy="8207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Report Labor</a:t>
              </a:r>
            </a:p>
          </p:txBody>
        </p:sp>
        <p:sp>
          <p:nvSpPr>
            <p:cNvPr id="93195" name="Line 27"/>
            <p:cNvSpPr>
              <a:spLocks noChangeShapeType="1"/>
            </p:cNvSpPr>
            <p:nvPr/>
          </p:nvSpPr>
          <p:spPr bwMode="auto">
            <a:xfrm flipH="1">
              <a:off x="6634163" y="3497263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1116" name="Rectangle 28"/>
            <p:cNvSpPr>
              <a:spLocks noChangeArrowheads="1"/>
            </p:cNvSpPr>
            <p:nvPr/>
          </p:nvSpPr>
          <p:spPr bwMode="auto">
            <a:xfrm>
              <a:off x="7054850" y="3065463"/>
              <a:ext cx="1147763" cy="8207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Receive and 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Close WO</a:t>
              </a:r>
            </a:p>
          </p:txBody>
        </p:sp>
      </p:grp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 </a:t>
            </a:r>
            <a:r>
              <a:rPr lang="en-US" dirty="0" smtClean="0"/>
              <a:t>7</a:t>
            </a:r>
            <a:endParaRPr lang="en-US" dirty="0"/>
          </a:p>
        </p:txBody>
      </p:sp>
      <p:sp>
        <p:nvSpPr>
          <p:cNvPr id="942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QS-PR-810</a:t>
            </a:r>
          </a:p>
        </p:txBody>
      </p:sp>
      <p:pic>
        <p:nvPicPr>
          <p:cNvPr id="94212" name="Picture 1070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400" dirty="0" smtClean="0"/>
              <a:t>QAD Enterprise Applications Enterprise Edition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Orders, Invoices, Accounts Receivable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</a:t>
            </a:r>
          </a:p>
        </p:txBody>
      </p:sp>
      <p:sp>
        <p:nvSpPr>
          <p:cNvPr id="9830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QS-PR-845</a:t>
            </a:r>
          </a:p>
        </p:txBody>
      </p:sp>
      <p:pic>
        <p:nvPicPr>
          <p:cNvPr id="98308" name="Picture 5" descr="9 Sales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513" y="1818629"/>
            <a:ext cx="7038975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Key Concepts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 Sales Order Process Flow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 Document Layout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 Allocation of Inventory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 Picklists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 Shipment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 Invoice Management</a:t>
            </a:r>
          </a:p>
          <a:p>
            <a:pPr>
              <a:lnSpc>
                <a:spcPct val="80000"/>
              </a:lnSpc>
            </a:pPr>
            <a:r>
              <a:rPr lang="en-US" sz="2800" dirty="0" smtClean="0"/>
              <a:t>Example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 Review Customer Record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 Define Control Settings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 Enter Sales Order, Print Sales Order and Packing List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 Ship Sales Order and  Review Inventory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 </a:t>
            </a:r>
            <a:r>
              <a:rPr lang="en-US" sz="2000" dirty="0" smtClean="0"/>
              <a:t>Post and Print Invoice</a:t>
            </a:r>
            <a:endParaRPr lang="en-US" sz="2000" dirty="0" smtClean="0"/>
          </a:p>
          <a:p>
            <a:pPr eaLnBrk="1" hangingPunct="1"/>
            <a:r>
              <a:rPr lang="en-US" dirty="0" smtClean="0"/>
              <a:t> Exercise</a:t>
            </a:r>
          </a:p>
          <a:p>
            <a:pPr eaLnBrk="1" hangingPunct="1"/>
            <a:endParaRPr lang="en-US" dirty="0" smtClean="0"/>
          </a:p>
        </p:txBody>
      </p:sp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Sales Order Topics</a:t>
            </a:r>
          </a:p>
        </p:txBody>
      </p:sp>
      <p:sp>
        <p:nvSpPr>
          <p:cNvPr id="9626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QS-PR-830</a:t>
            </a: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Describe the basic sales order process flow</a:t>
            </a:r>
          </a:p>
          <a:p>
            <a:r>
              <a:rPr lang="en-US" dirty="0" smtClean="0"/>
              <a:t>Explain the different types of information contained in a sales order document header, line item, and trailer sections</a:t>
            </a:r>
          </a:p>
          <a:p>
            <a:r>
              <a:rPr lang="en-US" dirty="0" smtClean="0"/>
              <a:t>Explain the differences between general and detail allocations</a:t>
            </a:r>
          </a:p>
          <a:p>
            <a:r>
              <a:rPr lang="en-US" dirty="0" smtClean="0"/>
              <a:t>Describe the basic invoice process flow</a:t>
            </a:r>
          </a:p>
          <a:p>
            <a:r>
              <a:rPr lang="en-US" dirty="0" smtClean="0"/>
              <a:t>Enter, print, and ship a sales order</a:t>
            </a:r>
          </a:p>
          <a:p>
            <a:r>
              <a:rPr lang="en-US" dirty="0" smtClean="0"/>
              <a:t>Post and print an </a:t>
            </a:r>
            <a:r>
              <a:rPr lang="en-US" dirty="0" smtClean="0"/>
              <a:t>invoice</a:t>
            </a:r>
          </a:p>
          <a:p>
            <a:endParaRPr lang="en-US" dirty="0"/>
          </a:p>
        </p:txBody>
      </p:sp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Learning Objectives</a:t>
            </a:r>
          </a:p>
        </p:txBody>
      </p:sp>
      <p:sp>
        <p:nvSpPr>
          <p:cNvPr id="9728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QS-PR-840</a:t>
            </a: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Key Concepts</a:t>
            </a:r>
            <a:endParaRPr lang="en-US" dirty="0"/>
          </a:p>
        </p:txBody>
      </p:sp>
      <p:sp>
        <p:nvSpPr>
          <p:cNvPr id="993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QS-PR-850</a:t>
            </a:r>
          </a:p>
        </p:txBody>
      </p:sp>
      <p:sp>
        <p:nvSpPr>
          <p:cNvPr id="99347" name="Line 43"/>
          <p:cNvSpPr>
            <a:spLocks noChangeShapeType="1"/>
          </p:cNvSpPr>
          <p:nvPr/>
        </p:nvSpPr>
        <p:spPr bwMode="auto">
          <a:xfrm flipH="1">
            <a:off x="4296227" y="3981980"/>
            <a:ext cx="9017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99345" name="Line 41"/>
          <p:cNvSpPr>
            <a:spLocks noChangeShapeType="1"/>
          </p:cNvSpPr>
          <p:nvPr/>
        </p:nvSpPr>
        <p:spPr bwMode="auto">
          <a:xfrm>
            <a:off x="3353742" y="5182519"/>
            <a:ext cx="0" cy="2508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99344" name="Line 40"/>
          <p:cNvSpPr>
            <a:spLocks noChangeShapeType="1"/>
          </p:cNvSpPr>
          <p:nvPr/>
        </p:nvSpPr>
        <p:spPr bwMode="auto">
          <a:xfrm>
            <a:off x="3344217" y="4210462"/>
            <a:ext cx="0" cy="3016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99343" name="Line 39"/>
          <p:cNvSpPr>
            <a:spLocks noChangeShapeType="1"/>
          </p:cNvSpPr>
          <p:nvPr/>
        </p:nvSpPr>
        <p:spPr bwMode="auto">
          <a:xfrm>
            <a:off x="3350567" y="3372282"/>
            <a:ext cx="0" cy="2365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99342" name="Line 38"/>
          <p:cNvSpPr>
            <a:spLocks noChangeShapeType="1"/>
          </p:cNvSpPr>
          <p:nvPr/>
        </p:nvSpPr>
        <p:spPr bwMode="auto">
          <a:xfrm>
            <a:off x="3347392" y="2450160"/>
            <a:ext cx="0" cy="2762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99341" name="Line 37"/>
          <p:cNvSpPr>
            <a:spLocks noChangeShapeType="1"/>
          </p:cNvSpPr>
          <p:nvPr/>
        </p:nvSpPr>
        <p:spPr bwMode="auto">
          <a:xfrm>
            <a:off x="3347392" y="1596398"/>
            <a:ext cx="0" cy="212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2" name="Group 27"/>
          <p:cNvGrpSpPr/>
          <p:nvPr/>
        </p:nvGrpSpPr>
        <p:grpSpPr>
          <a:xfrm>
            <a:off x="2694929" y="5486689"/>
            <a:ext cx="1427163" cy="582612"/>
            <a:chOff x="4761235" y="5011676"/>
            <a:chExt cx="1427163" cy="582612"/>
          </a:xfrm>
        </p:grpSpPr>
        <p:grpSp>
          <p:nvGrpSpPr>
            <p:cNvPr id="3" name="Group 26"/>
            <p:cNvGrpSpPr>
              <a:grpSpLocks/>
            </p:cNvGrpSpPr>
            <p:nvPr/>
          </p:nvGrpSpPr>
          <p:grpSpPr bwMode="auto">
            <a:xfrm>
              <a:off x="4761235" y="5011676"/>
              <a:ext cx="1427163" cy="582612"/>
              <a:chOff x="2193" y="3181"/>
              <a:chExt cx="831" cy="371"/>
            </a:xfrm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grpSpPr>
          <p:sp>
            <p:nvSpPr>
              <p:cNvPr id="99354" name="Rectangle 27"/>
              <p:cNvSpPr>
                <a:spLocks noChangeArrowheads="1"/>
              </p:cNvSpPr>
              <p:nvPr/>
            </p:nvSpPr>
            <p:spPr bwMode="auto">
              <a:xfrm>
                <a:off x="2193" y="3181"/>
                <a:ext cx="828" cy="371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9355" name="Line 28"/>
              <p:cNvSpPr>
                <a:spLocks noChangeShapeType="1"/>
              </p:cNvSpPr>
              <p:nvPr/>
            </p:nvSpPr>
            <p:spPr bwMode="auto">
              <a:xfrm>
                <a:off x="2201" y="3191"/>
                <a:ext cx="404" cy="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9356" name="Line 29"/>
              <p:cNvSpPr>
                <a:spLocks noChangeShapeType="1"/>
              </p:cNvSpPr>
              <p:nvPr/>
            </p:nvSpPr>
            <p:spPr bwMode="auto">
              <a:xfrm flipH="1">
                <a:off x="2604" y="3183"/>
                <a:ext cx="420" cy="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99334" name="Rectangle 30"/>
            <p:cNvSpPr>
              <a:spLocks noChangeArrowheads="1"/>
            </p:cNvSpPr>
            <p:nvPr/>
          </p:nvSpPr>
          <p:spPr bwMode="auto">
            <a:xfrm>
              <a:off x="5043750" y="5020438"/>
              <a:ext cx="879475" cy="523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1275" tIns="17462" rIns="41275" bIns="17462">
              <a:spAutoFit/>
            </a:bodyPr>
            <a:lstStyle/>
            <a:p>
              <a:pPr algn="ctr" defTabSz="804863" eaLnBrk="0" hangingPunct="0"/>
              <a:r>
                <a:rPr lang="en-US" sz="1600" dirty="0">
                  <a:solidFill>
                    <a:schemeClr val="tx2"/>
                  </a:solidFill>
                  <a:latin typeface="+mj-lt"/>
                </a:rPr>
                <a:t>Print</a:t>
              </a:r>
              <a:br>
                <a:rPr lang="en-US" sz="1600" dirty="0">
                  <a:solidFill>
                    <a:schemeClr val="tx2"/>
                  </a:solidFill>
                  <a:latin typeface="+mj-lt"/>
                </a:rPr>
              </a:br>
              <a:r>
                <a:rPr lang="en-US" sz="1600" dirty="0">
                  <a:solidFill>
                    <a:schemeClr val="tx2"/>
                  </a:solidFill>
                  <a:latin typeface="+mj-lt"/>
                </a:rPr>
                <a:t>Invoice</a:t>
              </a:r>
            </a:p>
          </p:txBody>
        </p:sp>
      </p:grpSp>
      <p:sp>
        <p:nvSpPr>
          <p:cNvPr id="291871" name="Rectangle 31"/>
          <p:cNvSpPr>
            <a:spLocks noChangeArrowheads="1"/>
          </p:cNvSpPr>
          <p:nvPr/>
        </p:nvSpPr>
        <p:spPr bwMode="auto">
          <a:xfrm>
            <a:off x="2482204" y="911696"/>
            <a:ext cx="1731963" cy="7127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0962" tIns="41275" rIns="80962" bIns="41275" anchor="ctr"/>
          <a:lstStyle/>
          <a:p>
            <a:pPr algn="ctr" defTabSz="804863" eaLnBrk="0" hangingPunct="0">
              <a:defRPr/>
            </a:pPr>
            <a:r>
              <a:rPr lang="en-US" sz="1600" dirty="0">
                <a:latin typeface="+mj-lt"/>
              </a:rPr>
              <a:t>Sales Quotes</a:t>
            </a:r>
          </a:p>
          <a:p>
            <a:pPr algn="ctr" defTabSz="804863" eaLnBrk="0" hangingPunct="0">
              <a:defRPr/>
            </a:pPr>
            <a:r>
              <a:rPr lang="en-US" sz="1600" dirty="0">
                <a:latin typeface="+mj-lt"/>
              </a:rPr>
              <a:t>(optional)</a:t>
            </a:r>
          </a:p>
        </p:txBody>
      </p:sp>
      <p:sp>
        <p:nvSpPr>
          <p:cNvPr id="291872" name="Rectangle 32"/>
          <p:cNvSpPr>
            <a:spLocks noChangeArrowheads="1"/>
          </p:cNvSpPr>
          <p:nvPr/>
        </p:nvSpPr>
        <p:spPr bwMode="auto">
          <a:xfrm>
            <a:off x="2479029" y="1817355"/>
            <a:ext cx="1733550" cy="7127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0962" tIns="41275" rIns="80962" bIns="41275" anchor="ctr"/>
          <a:lstStyle/>
          <a:p>
            <a:pPr algn="ctr" defTabSz="804863" eaLnBrk="0" hangingPunct="0">
              <a:defRPr/>
            </a:pPr>
            <a:r>
              <a:rPr lang="en-US" sz="1600">
                <a:latin typeface="+mj-lt"/>
              </a:rPr>
              <a:t>Sales Orders</a:t>
            </a:r>
          </a:p>
        </p:txBody>
      </p:sp>
      <p:sp>
        <p:nvSpPr>
          <p:cNvPr id="291873" name="Rectangle 33"/>
          <p:cNvSpPr>
            <a:spLocks noChangeArrowheads="1"/>
          </p:cNvSpPr>
          <p:nvPr/>
        </p:nvSpPr>
        <p:spPr bwMode="auto">
          <a:xfrm>
            <a:off x="2480617" y="2728364"/>
            <a:ext cx="1731963" cy="7127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0962" tIns="41275" rIns="80962" bIns="41275" anchor="ctr"/>
          <a:lstStyle/>
          <a:p>
            <a:pPr algn="ctr" defTabSz="804863" eaLnBrk="0" hangingPunct="0">
              <a:defRPr/>
            </a:pPr>
            <a:r>
              <a:rPr lang="en-US" sz="1600">
                <a:latin typeface="+mj-lt"/>
              </a:rPr>
              <a:t>Pick/Packlist</a:t>
            </a:r>
          </a:p>
          <a:p>
            <a:pPr algn="ctr" defTabSz="804863" eaLnBrk="0" hangingPunct="0">
              <a:defRPr/>
            </a:pPr>
            <a:r>
              <a:rPr lang="en-US" sz="1600">
                <a:latin typeface="+mj-lt"/>
              </a:rPr>
              <a:t>(optional)</a:t>
            </a:r>
          </a:p>
        </p:txBody>
      </p:sp>
      <p:sp>
        <p:nvSpPr>
          <p:cNvPr id="291874" name="Rectangle 34"/>
          <p:cNvSpPr>
            <a:spLocks noChangeArrowheads="1"/>
          </p:cNvSpPr>
          <p:nvPr/>
        </p:nvSpPr>
        <p:spPr bwMode="auto">
          <a:xfrm>
            <a:off x="2480617" y="3626380"/>
            <a:ext cx="1731963" cy="7127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0962" tIns="41275" rIns="80962" bIns="41275" anchor="ctr"/>
          <a:lstStyle/>
          <a:p>
            <a:pPr algn="ctr" defTabSz="804863" eaLnBrk="0" hangingPunct="0">
              <a:defRPr/>
            </a:pPr>
            <a:r>
              <a:rPr lang="en-US" sz="1600" dirty="0">
                <a:latin typeface="+mj-lt"/>
              </a:rPr>
              <a:t>Shipments</a:t>
            </a:r>
          </a:p>
        </p:txBody>
      </p:sp>
      <p:sp>
        <p:nvSpPr>
          <p:cNvPr id="291875" name="Rectangle 35"/>
          <p:cNvSpPr>
            <a:spLocks noChangeArrowheads="1"/>
          </p:cNvSpPr>
          <p:nvPr/>
        </p:nvSpPr>
        <p:spPr bwMode="auto">
          <a:xfrm>
            <a:off x="2516243" y="4535684"/>
            <a:ext cx="1731963" cy="7127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0962" tIns="41275" rIns="80962" bIns="41275" anchor="ctr"/>
          <a:lstStyle/>
          <a:p>
            <a:pPr algn="ctr" defTabSz="804863" eaLnBrk="0" hangingPunct="0">
              <a:defRPr/>
            </a:pPr>
            <a:r>
              <a:rPr lang="en-US" sz="1600" dirty="0">
                <a:latin typeface="+mj-lt"/>
              </a:rPr>
              <a:t>Post Invoices</a:t>
            </a:r>
          </a:p>
        </p:txBody>
      </p:sp>
      <p:sp>
        <p:nvSpPr>
          <p:cNvPr id="291876" name="Rectangle 36"/>
          <p:cNvSpPr>
            <a:spLocks noChangeArrowheads="1"/>
          </p:cNvSpPr>
          <p:nvPr/>
        </p:nvSpPr>
        <p:spPr bwMode="auto">
          <a:xfrm>
            <a:off x="4918292" y="3639080"/>
            <a:ext cx="1731963" cy="7127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0962" tIns="41275" rIns="80962" bIns="41275" anchor="ctr"/>
          <a:lstStyle/>
          <a:p>
            <a:pPr algn="ctr" defTabSz="804863" eaLnBrk="0" hangingPunct="0">
              <a:defRPr/>
            </a:pPr>
            <a:r>
              <a:rPr lang="en-US" sz="1600">
                <a:latin typeface="+mj-lt"/>
              </a:rPr>
              <a:t>Returns</a:t>
            </a:r>
          </a:p>
        </p:txBody>
      </p:sp>
      <p:sp>
        <p:nvSpPr>
          <p:cNvPr id="99346" name="Line 42"/>
          <p:cNvSpPr>
            <a:spLocks noChangeShapeType="1"/>
          </p:cNvSpPr>
          <p:nvPr/>
        </p:nvSpPr>
        <p:spPr bwMode="auto">
          <a:xfrm>
            <a:off x="4261792" y="2182284"/>
            <a:ext cx="5715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4" name="Group 51"/>
          <p:cNvGrpSpPr>
            <a:grpSpLocks/>
          </p:cNvGrpSpPr>
          <p:nvPr/>
        </p:nvGrpSpPr>
        <p:grpSpPr bwMode="auto">
          <a:xfrm>
            <a:off x="4872979" y="1734491"/>
            <a:ext cx="1776413" cy="801687"/>
            <a:chOff x="3115" y="1111"/>
            <a:chExt cx="1119" cy="511"/>
          </a:xfrm>
          <a:effectLst>
            <a:outerShdw dist="50800" dir="2700000" algn="ctr" rotWithShape="0">
              <a:schemeClr val="tx1">
                <a:lumMod val="75000"/>
                <a:lumOff val="25000"/>
              </a:schemeClr>
            </a:outerShdw>
          </a:effectLst>
        </p:grpSpPr>
        <p:grpSp>
          <p:nvGrpSpPr>
            <p:cNvPr id="5" name="Group 52"/>
            <p:cNvGrpSpPr>
              <a:grpSpLocks/>
            </p:cNvGrpSpPr>
            <p:nvPr/>
          </p:nvGrpSpPr>
          <p:grpSpPr bwMode="auto">
            <a:xfrm>
              <a:off x="3115" y="1111"/>
              <a:ext cx="1119" cy="511"/>
              <a:chOff x="3115" y="1111"/>
              <a:chExt cx="1119" cy="511"/>
            </a:xfrm>
          </p:grpSpPr>
          <p:sp>
            <p:nvSpPr>
              <p:cNvPr id="99351" name="Rectangle 53"/>
              <p:cNvSpPr>
                <a:spLocks noChangeArrowheads="1"/>
              </p:cNvSpPr>
              <p:nvPr/>
            </p:nvSpPr>
            <p:spPr bwMode="auto">
              <a:xfrm>
                <a:off x="3115" y="1111"/>
                <a:ext cx="1119" cy="511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9352" name="Line 54"/>
              <p:cNvSpPr>
                <a:spLocks noChangeShapeType="1"/>
              </p:cNvSpPr>
              <p:nvPr/>
            </p:nvSpPr>
            <p:spPr bwMode="auto">
              <a:xfrm>
                <a:off x="3115" y="1159"/>
                <a:ext cx="551" cy="3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9353" name="Line 55"/>
              <p:cNvSpPr>
                <a:spLocks noChangeShapeType="1"/>
              </p:cNvSpPr>
              <p:nvPr/>
            </p:nvSpPr>
            <p:spPr bwMode="auto">
              <a:xfrm flipH="1">
                <a:off x="3660" y="1159"/>
                <a:ext cx="567" cy="3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99350" name="Rectangle 56"/>
            <p:cNvSpPr>
              <a:spLocks noChangeArrowheads="1"/>
            </p:cNvSpPr>
            <p:nvPr/>
          </p:nvSpPr>
          <p:spPr bwMode="auto">
            <a:xfrm>
              <a:off x="3165" y="1138"/>
              <a:ext cx="1015" cy="33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1275" tIns="17462" rIns="41275" bIns="17462">
              <a:spAutoFit/>
            </a:bodyPr>
            <a:lstStyle/>
            <a:p>
              <a:pPr algn="ctr" defTabSz="804863" eaLnBrk="0" hangingPunct="0"/>
              <a:r>
                <a:rPr lang="en-US" sz="1600">
                  <a:solidFill>
                    <a:schemeClr val="tx2"/>
                  </a:solidFill>
                  <a:latin typeface="+mj-lt"/>
                </a:rPr>
                <a:t>Print Sales</a:t>
              </a:r>
              <a:br>
                <a:rPr lang="en-US" sz="1600">
                  <a:solidFill>
                    <a:schemeClr val="tx2"/>
                  </a:solidFill>
                  <a:latin typeface="+mj-lt"/>
                </a:rPr>
              </a:br>
              <a:r>
                <a:rPr lang="en-US" sz="1600">
                  <a:solidFill>
                    <a:schemeClr val="tx2"/>
                  </a:solidFill>
                  <a:latin typeface="+mj-lt"/>
                </a:rPr>
                <a:t>Order</a:t>
              </a:r>
            </a:p>
          </p:txBody>
        </p:sp>
      </p:grp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Sales Order Document Layout</a:t>
            </a:r>
            <a:endParaRPr lang="en-US" dirty="0"/>
          </a:p>
        </p:txBody>
      </p:sp>
      <p:sp>
        <p:nvSpPr>
          <p:cNvPr id="2051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QS-PR-860</a:t>
            </a:r>
          </a:p>
        </p:txBody>
      </p:sp>
      <p:graphicFrame>
        <p:nvGraphicFramePr>
          <p:cNvPr id="2050" name="Object 2100"/>
          <p:cNvGraphicFramePr>
            <a:graphicFrameLocks noChangeAspect="1"/>
          </p:cNvGraphicFramePr>
          <p:nvPr/>
        </p:nvGraphicFramePr>
        <p:xfrm>
          <a:off x="2649538" y="1105351"/>
          <a:ext cx="3822700" cy="4727575"/>
        </p:xfrm>
        <a:graphic>
          <a:graphicData uri="http://schemas.openxmlformats.org/presentationml/2006/ole">
            <p:oleObj spid="_x0000_s159746" name="Microsoft ClipArt Gallery" r:id="rId4" imgW="2826720" imgH="3497040" progId="">
              <p:embed/>
            </p:oleObj>
          </a:graphicData>
        </a:graphic>
      </p:graphicFrame>
      <p:cxnSp>
        <p:nvCxnSpPr>
          <p:cNvPr id="2053" name="AutoShape 2101" descr="5%"/>
          <p:cNvCxnSpPr>
            <a:cxnSpLocks noChangeShapeType="1"/>
            <a:stCxn id="293950" idx="2"/>
            <a:endCxn id="293942" idx="1"/>
          </p:cNvCxnSpPr>
          <p:nvPr/>
        </p:nvCxnSpPr>
        <p:spPr bwMode="auto">
          <a:xfrm rot="16200000" flipH="1">
            <a:off x="3829051" y="4494663"/>
            <a:ext cx="2157412" cy="690563"/>
          </a:xfrm>
          <a:prstGeom prst="bentConnector2">
            <a:avLst/>
          </a:prstGeom>
          <a:noFill/>
          <a:ln w="38100">
            <a:solidFill>
              <a:schemeClr val="tx2"/>
            </a:solidFill>
            <a:prstDash val="sysDot"/>
            <a:miter lim="800000"/>
            <a:headEnd/>
            <a:tailEnd/>
          </a:ln>
        </p:spPr>
      </p:cxnSp>
      <p:sp>
        <p:nvSpPr>
          <p:cNvPr id="293942" name="Rectangle 2102"/>
          <p:cNvSpPr>
            <a:spLocks noChangeArrowheads="1"/>
          </p:cNvSpPr>
          <p:nvPr/>
        </p:nvSpPr>
        <p:spPr bwMode="auto">
          <a:xfrm>
            <a:off x="5267325" y="5651951"/>
            <a:ext cx="1447800" cy="533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dash"/>
            <a:miter lim="800000"/>
            <a:headEnd/>
            <a:tailEnd/>
          </a:ln>
          <a:effectLst>
            <a:outerShdw dist="8980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1432" tIns="45716" rIns="91432" bIns="45716" anchor="ctr"/>
          <a:lstStyle/>
          <a:p>
            <a:pPr algn="ctr" eaLnBrk="0" hangingPunct="0">
              <a:defRPr/>
            </a:pPr>
            <a:r>
              <a:rPr kumimoji="1" lang="en-US" sz="1800" dirty="0">
                <a:latin typeface="+mj-lt"/>
              </a:rPr>
              <a:t>Line Item</a:t>
            </a:r>
          </a:p>
        </p:txBody>
      </p:sp>
      <p:sp>
        <p:nvSpPr>
          <p:cNvPr id="293943" name="Rectangle 2103"/>
          <p:cNvSpPr>
            <a:spLocks noChangeArrowheads="1"/>
          </p:cNvSpPr>
          <p:nvPr/>
        </p:nvSpPr>
        <p:spPr bwMode="auto">
          <a:xfrm>
            <a:off x="3495675" y="851351"/>
            <a:ext cx="2133600" cy="990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1432" tIns="45716" rIns="91432" bIns="45716" anchor="ctr"/>
          <a:lstStyle/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Sales</a:t>
            </a:r>
          </a:p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Order</a:t>
            </a:r>
          </a:p>
        </p:txBody>
      </p:sp>
      <p:cxnSp>
        <p:nvCxnSpPr>
          <p:cNvPr id="2056" name="AutoShape 2104" descr="5%"/>
          <p:cNvCxnSpPr>
            <a:cxnSpLocks noChangeShapeType="1"/>
            <a:stCxn id="293943" idx="2"/>
            <a:endCxn id="293950" idx="0"/>
          </p:cNvCxnSpPr>
          <p:nvPr/>
        </p:nvCxnSpPr>
        <p:spPr bwMode="auto">
          <a:xfrm rot="5400000">
            <a:off x="4119562" y="2299152"/>
            <a:ext cx="885825" cy="0"/>
          </a:xfrm>
          <a:prstGeom prst="straightConnector1">
            <a:avLst/>
          </a:prstGeom>
          <a:noFill/>
          <a:ln w="38100">
            <a:solidFill>
              <a:schemeClr val="tx2"/>
            </a:solidFill>
            <a:round/>
            <a:headEnd/>
            <a:tailEnd/>
          </a:ln>
        </p:spPr>
      </p:cxnSp>
      <p:cxnSp>
        <p:nvCxnSpPr>
          <p:cNvPr id="2057" name="AutoShape 2105" descr="Large grid"/>
          <p:cNvCxnSpPr>
            <a:cxnSpLocks noChangeShapeType="1"/>
            <a:stCxn id="293943" idx="2"/>
            <a:endCxn id="293951" idx="0"/>
          </p:cNvCxnSpPr>
          <p:nvPr/>
        </p:nvCxnSpPr>
        <p:spPr bwMode="auto">
          <a:xfrm rot="16200000" flipH="1">
            <a:off x="5500687" y="918027"/>
            <a:ext cx="885825" cy="276225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</p:cxnSp>
      <p:cxnSp>
        <p:nvCxnSpPr>
          <p:cNvPr id="2058" name="AutoShape 2106" descr="Large grid"/>
          <p:cNvCxnSpPr>
            <a:cxnSpLocks noChangeShapeType="1"/>
            <a:stCxn id="293943" idx="2"/>
            <a:endCxn id="293952" idx="0"/>
          </p:cNvCxnSpPr>
          <p:nvPr/>
        </p:nvCxnSpPr>
        <p:spPr bwMode="auto">
          <a:xfrm rot="5400000">
            <a:off x="2751137" y="918027"/>
            <a:ext cx="873125" cy="274955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</p:cxnSp>
      <p:sp>
        <p:nvSpPr>
          <p:cNvPr id="293947" name="Rectangle 2107"/>
          <p:cNvSpPr>
            <a:spLocks noChangeArrowheads="1"/>
          </p:cNvSpPr>
          <p:nvPr/>
        </p:nvSpPr>
        <p:spPr bwMode="auto">
          <a:xfrm>
            <a:off x="5267325" y="4280351"/>
            <a:ext cx="1447800" cy="533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1432" tIns="45716" rIns="91432" bIns="45716" anchor="ctr"/>
          <a:lstStyle/>
          <a:p>
            <a:pPr algn="ctr" eaLnBrk="0" hangingPunct="0">
              <a:defRPr/>
            </a:pPr>
            <a:r>
              <a:rPr kumimoji="1" lang="en-US" sz="1800" dirty="0">
                <a:latin typeface="+mj-lt"/>
              </a:rPr>
              <a:t>Line Item</a:t>
            </a:r>
          </a:p>
        </p:txBody>
      </p:sp>
      <p:cxnSp>
        <p:nvCxnSpPr>
          <p:cNvPr id="2060" name="AutoShape 2108" descr="Dotted grid"/>
          <p:cNvCxnSpPr>
            <a:cxnSpLocks noChangeShapeType="1"/>
            <a:stCxn id="293950" idx="2"/>
            <a:endCxn id="293947" idx="1"/>
          </p:cNvCxnSpPr>
          <p:nvPr/>
        </p:nvCxnSpPr>
        <p:spPr bwMode="auto">
          <a:xfrm rot="16200000" flipH="1">
            <a:off x="4514851" y="3808863"/>
            <a:ext cx="785812" cy="690563"/>
          </a:xfrm>
          <a:prstGeom prst="bentConnector2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</p:cxnSp>
      <p:sp>
        <p:nvSpPr>
          <p:cNvPr id="293949" name="Rectangle 2109"/>
          <p:cNvSpPr>
            <a:spLocks noChangeArrowheads="1"/>
          </p:cNvSpPr>
          <p:nvPr/>
        </p:nvSpPr>
        <p:spPr bwMode="auto">
          <a:xfrm>
            <a:off x="5267325" y="4966151"/>
            <a:ext cx="1447800" cy="533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1432" tIns="45716" rIns="91432" bIns="45716" anchor="ctr"/>
          <a:lstStyle/>
          <a:p>
            <a:pPr algn="ctr" eaLnBrk="0" hangingPunct="0">
              <a:defRPr/>
            </a:pPr>
            <a:r>
              <a:rPr kumimoji="1" lang="en-US" sz="1800" dirty="0">
                <a:latin typeface="+mj-lt"/>
              </a:rPr>
              <a:t>Line Item</a:t>
            </a:r>
          </a:p>
        </p:txBody>
      </p:sp>
      <p:sp>
        <p:nvSpPr>
          <p:cNvPr id="293950" name="Rectangle 2110"/>
          <p:cNvSpPr>
            <a:spLocks noChangeArrowheads="1"/>
          </p:cNvSpPr>
          <p:nvPr/>
        </p:nvSpPr>
        <p:spPr bwMode="auto">
          <a:xfrm>
            <a:off x="3495675" y="2756351"/>
            <a:ext cx="2133600" cy="990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1432" tIns="45716" rIns="91432" bIns="45716" anchor="ctr"/>
          <a:lstStyle/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Line Items</a:t>
            </a:r>
          </a:p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(Body)</a:t>
            </a:r>
          </a:p>
        </p:txBody>
      </p:sp>
      <p:sp>
        <p:nvSpPr>
          <p:cNvPr id="293951" name="Rectangle 2111"/>
          <p:cNvSpPr>
            <a:spLocks noChangeArrowheads="1"/>
          </p:cNvSpPr>
          <p:nvPr/>
        </p:nvSpPr>
        <p:spPr bwMode="auto">
          <a:xfrm>
            <a:off x="6257925" y="2756351"/>
            <a:ext cx="2133600" cy="990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1432" tIns="45716" rIns="91432" bIns="45716" anchor="ctr"/>
          <a:lstStyle/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Trailer</a:t>
            </a:r>
          </a:p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(Footer)</a:t>
            </a:r>
          </a:p>
        </p:txBody>
      </p:sp>
      <p:sp>
        <p:nvSpPr>
          <p:cNvPr id="293952" name="Rectangle 2112"/>
          <p:cNvSpPr>
            <a:spLocks noChangeArrowheads="1"/>
          </p:cNvSpPr>
          <p:nvPr/>
        </p:nvSpPr>
        <p:spPr bwMode="auto">
          <a:xfrm>
            <a:off x="746125" y="2743651"/>
            <a:ext cx="2133600" cy="990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1432" tIns="45716" rIns="91432" bIns="45716" anchor="ctr"/>
          <a:lstStyle/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Header</a:t>
            </a:r>
          </a:p>
        </p:txBody>
      </p:sp>
      <p:cxnSp>
        <p:nvCxnSpPr>
          <p:cNvPr id="2065" name="AutoShape 2113" descr="5%"/>
          <p:cNvCxnSpPr>
            <a:cxnSpLocks noChangeShapeType="1"/>
            <a:stCxn id="293950" idx="2"/>
            <a:endCxn id="293949" idx="1"/>
          </p:cNvCxnSpPr>
          <p:nvPr/>
        </p:nvCxnSpPr>
        <p:spPr bwMode="auto">
          <a:xfrm rot="16200000" flipH="1">
            <a:off x="4171951" y="4151763"/>
            <a:ext cx="1471612" cy="690563"/>
          </a:xfrm>
          <a:prstGeom prst="bentConnector2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Requisition Process Flow</a:t>
            </a:r>
            <a:endParaRPr lang="en-US" dirty="0"/>
          </a:p>
        </p:txBody>
      </p:sp>
      <p:sp>
        <p:nvSpPr>
          <p:cNvPr id="143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QS-PR-070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467509" y="1764575"/>
            <a:ext cx="8189913" cy="3363913"/>
            <a:chOff x="542925" y="2000250"/>
            <a:chExt cx="8189913" cy="3363913"/>
          </a:xfrm>
        </p:grpSpPr>
        <p:sp>
          <p:nvSpPr>
            <p:cNvPr id="14339" name="Rectangle 31"/>
            <p:cNvSpPr>
              <a:spLocks noChangeArrowheads="1"/>
            </p:cNvSpPr>
            <p:nvPr/>
          </p:nvSpPr>
          <p:spPr bwMode="auto">
            <a:xfrm>
              <a:off x="3922713" y="3594100"/>
              <a:ext cx="4810125" cy="1338263"/>
            </a:xfrm>
            <a:prstGeom prst="rect">
              <a:avLst/>
            </a:prstGeom>
            <a:solidFill>
              <a:srgbClr val="E5E1DA"/>
            </a:solidFill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14341" name="Group 17"/>
            <p:cNvGrpSpPr>
              <a:grpSpLocks/>
            </p:cNvGrpSpPr>
            <p:nvPr/>
          </p:nvGrpSpPr>
          <p:grpSpPr bwMode="auto">
            <a:xfrm>
              <a:off x="542925" y="2000250"/>
              <a:ext cx="2636838" cy="3363913"/>
              <a:chOff x="270" y="600"/>
              <a:chExt cx="1661" cy="2119"/>
            </a:xfrm>
          </p:grpSpPr>
          <p:sp>
            <p:nvSpPr>
              <p:cNvPr id="145426" name="Rectangle 18"/>
              <p:cNvSpPr>
                <a:spLocks noChangeArrowheads="1"/>
              </p:cNvSpPr>
              <p:nvPr/>
            </p:nvSpPr>
            <p:spPr bwMode="auto">
              <a:xfrm>
                <a:off x="270" y="600"/>
                <a:ext cx="1661" cy="381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lIns="182880" tIns="320040" rIns="182880" bIns="320040" anchor="ctr"/>
              <a:lstStyle/>
              <a:p>
                <a:pPr algn="ctr" eaLnBrk="0" hangingPunct="0">
                  <a:defRPr/>
                </a:pPr>
                <a:r>
                  <a:rPr lang="en-US" sz="1400">
                    <a:latin typeface="+mj-lt"/>
                  </a:rPr>
                  <a:t>Approve MRP </a:t>
                </a:r>
                <a:br>
                  <a:rPr lang="en-US" sz="1400">
                    <a:latin typeface="+mj-lt"/>
                  </a:rPr>
                </a:br>
                <a:r>
                  <a:rPr lang="en-US" sz="1400">
                    <a:latin typeface="+mj-lt"/>
                  </a:rPr>
                  <a:t>Planned Orders</a:t>
                </a:r>
              </a:p>
            </p:txBody>
          </p:sp>
          <p:sp>
            <p:nvSpPr>
              <p:cNvPr id="14349" name="Line 19"/>
              <p:cNvSpPr>
                <a:spLocks noChangeShapeType="1"/>
              </p:cNvSpPr>
              <p:nvPr/>
            </p:nvSpPr>
            <p:spPr bwMode="auto">
              <a:xfrm>
                <a:off x="1108" y="980"/>
                <a:ext cx="0" cy="19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5428" name="Rectangle 20"/>
              <p:cNvSpPr>
                <a:spLocks noChangeArrowheads="1"/>
              </p:cNvSpPr>
              <p:nvPr/>
            </p:nvSpPr>
            <p:spPr bwMode="auto">
              <a:xfrm>
                <a:off x="270" y="1170"/>
                <a:ext cx="1661" cy="381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lIns="182880" tIns="320040" rIns="182880" bIns="320040" anchor="ctr"/>
              <a:lstStyle/>
              <a:p>
                <a:pPr algn="ctr" eaLnBrk="0" hangingPunct="0">
                  <a:defRPr/>
                </a:pPr>
                <a:r>
                  <a:rPr lang="en-US" sz="1400">
                    <a:latin typeface="+mj-lt"/>
                  </a:rPr>
                  <a:t>Enter/Maintain </a:t>
                </a:r>
                <a:br>
                  <a:rPr lang="en-US" sz="1400">
                    <a:latin typeface="+mj-lt"/>
                  </a:rPr>
                </a:br>
                <a:r>
                  <a:rPr lang="en-US" sz="1400">
                    <a:latin typeface="+mj-lt"/>
                  </a:rPr>
                  <a:t>Purchase Requisition</a:t>
                </a:r>
              </a:p>
            </p:txBody>
          </p:sp>
          <p:sp>
            <p:nvSpPr>
              <p:cNvPr id="14351" name="Line 21"/>
              <p:cNvSpPr>
                <a:spLocks noChangeShapeType="1"/>
              </p:cNvSpPr>
              <p:nvPr/>
            </p:nvSpPr>
            <p:spPr bwMode="auto">
              <a:xfrm>
                <a:off x="1108" y="1553"/>
                <a:ext cx="0" cy="19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5430" name="Rectangle 22"/>
              <p:cNvSpPr>
                <a:spLocks noChangeArrowheads="1"/>
              </p:cNvSpPr>
              <p:nvPr/>
            </p:nvSpPr>
            <p:spPr bwMode="auto">
              <a:xfrm>
                <a:off x="270" y="1744"/>
                <a:ext cx="1661" cy="381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lIns="182880" tIns="320040" rIns="182880" bIns="320040" anchor="ctr"/>
              <a:lstStyle/>
              <a:p>
                <a:pPr algn="ctr" eaLnBrk="0" hangingPunct="0">
                  <a:defRPr/>
                </a:pPr>
                <a:r>
                  <a:rPr lang="en-US" sz="1400" dirty="0">
                    <a:latin typeface="+mj-lt"/>
                  </a:rPr>
                  <a:t>Purchase Requisition</a:t>
                </a:r>
                <a:br>
                  <a:rPr lang="en-US" sz="1400" dirty="0">
                    <a:latin typeface="+mj-lt"/>
                  </a:rPr>
                </a:br>
                <a:r>
                  <a:rPr lang="en-US" sz="1400" dirty="0">
                    <a:latin typeface="+mj-lt"/>
                  </a:rPr>
                  <a:t>Approval Cycle (</a:t>
                </a:r>
                <a:r>
                  <a:rPr lang="en-US" sz="1400" dirty="0" smtClean="0">
                    <a:latin typeface="+mj-lt"/>
                  </a:rPr>
                  <a:t>optional)</a:t>
                </a:r>
                <a:endParaRPr lang="en-US" sz="1400" dirty="0">
                  <a:latin typeface="+mj-lt"/>
                </a:endParaRPr>
              </a:p>
            </p:txBody>
          </p:sp>
          <p:sp>
            <p:nvSpPr>
              <p:cNvPr id="145431" name="Rectangle 23"/>
              <p:cNvSpPr>
                <a:spLocks noChangeArrowheads="1"/>
              </p:cNvSpPr>
              <p:nvPr/>
            </p:nvSpPr>
            <p:spPr bwMode="auto">
              <a:xfrm>
                <a:off x="270" y="2338"/>
                <a:ext cx="1661" cy="381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lIns="182880" tIns="320040" rIns="182880" bIns="320040" anchor="ctr"/>
              <a:lstStyle/>
              <a:p>
                <a:pPr algn="ctr" eaLnBrk="0" hangingPunct="0">
                  <a:defRPr/>
                </a:pPr>
                <a:r>
                  <a:rPr lang="en-US" sz="1400" dirty="0">
                    <a:latin typeface="+mj-lt"/>
                  </a:rPr>
                  <a:t>Enter/Maintain</a:t>
                </a:r>
                <a:br>
                  <a:rPr lang="en-US" sz="1400" dirty="0">
                    <a:latin typeface="+mj-lt"/>
                  </a:rPr>
                </a:br>
                <a:r>
                  <a:rPr lang="en-US" sz="1400" dirty="0">
                    <a:latin typeface="+mj-lt"/>
                  </a:rPr>
                  <a:t>PO/Blanket Order</a:t>
                </a:r>
              </a:p>
            </p:txBody>
          </p:sp>
          <p:sp>
            <p:nvSpPr>
              <p:cNvPr id="14354" name="Line 24"/>
              <p:cNvSpPr>
                <a:spLocks noChangeShapeType="1"/>
              </p:cNvSpPr>
              <p:nvPr/>
            </p:nvSpPr>
            <p:spPr bwMode="auto">
              <a:xfrm>
                <a:off x="1108" y="2137"/>
                <a:ext cx="0" cy="19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45433" name="Rectangle 25"/>
            <p:cNvSpPr>
              <a:spLocks noChangeArrowheads="1"/>
            </p:cNvSpPr>
            <p:nvPr/>
          </p:nvSpPr>
          <p:spPr bwMode="auto">
            <a:xfrm>
              <a:off x="4152900" y="3790950"/>
              <a:ext cx="1147763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Print Approval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Document</a:t>
              </a:r>
            </a:p>
          </p:txBody>
        </p:sp>
        <p:sp>
          <p:nvSpPr>
            <p:cNvPr id="14343" name="Line 26"/>
            <p:cNvSpPr>
              <a:spLocks noChangeShapeType="1"/>
            </p:cNvSpPr>
            <p:nvPr/>
          </p:nvSpPr>
          <p:spPr bwMode="auto">
            <a:xfrm flipH="1">
              <a:off x="5311775" y="4222750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5435" name="Rectangle 27"/>
            <p:cNvSpPr>
              <a:spLocks noChangeArrowheads="1"/>
            </p:cNvSpPr>
            <p:nvPr/>
          </p:nvSpPr>
          <p:spPr bwMode="auto">
            <a:xfrm>
              <a:off x="5732463" y="379095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Approve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Requisition</a:t>
              </a:r>
            </a:p>
          </p:txBody>
        </p:sp>
        <p:sp>
          <p:nvSpPr>
            <p:cNvPr id="14345" name="Line 28"/>
            <p:cNvSpPr>
              <a:spLocks noChangeShapeType="1"/>
            </p:cNvSpPr>
            <p:nvPr/>
          </p:nvSpPr>
          <p:spPr bwMode="auto">
            <a:xfrm flipH="1">
              <a:off x="6886575" y="4222750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5437" name="Rectangle 29"/>
            <p:cNvSpPr>
              <a:spLocks noChangeArrowheads="1"/>
            </p:cNvSpPr>
            <p:nvPr/>
          </p:nvSpPr>
          <p:spPr bwMode="auto">
            <a:xfrm>
              <a:off x="7307263" y="379095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Print Approved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Requisition</a:t>
              </a:r>
            </a:p>
          </p:txBody>
        </p:sp>
        <p:sp>
          <p:nvSpPr>
            <p:cNvPr id="14347" name="AutoShape 32"/>
            <p:cNvSpPr>
              <a:spLocks noChangeArrowheads="1"/>
            </p:cNvSpPr>
            <p:nvPr/>
          </p:nvSpPr>
          <p:spPr bwMode="auto">
            <a:xfrm rot="5400000" flipV="1">
              <a:off x="3194844" y="3872707"/>
              <a:ext cx="968375" cy="687387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bg2"/>
            </a:solidFill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Sales Order: Allocation of Inventory</a:t>
            </a:r>
            <a:endParaRPr lang="en-US" dirty="0"/>
          </a:p>
        </p:txBody>
      </p:sp>
      <p:sp>
        <p:nvSpPr>
          <p:cNvPr id="1003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QS-PR-870</a:t>
            </a:r>
          </a:p>
        </p:txBody>
      </p:sp>
      <p:grpSp>
        <p:nvGrpSpPr>
          <p:cNvPr id="2" name="Group 422"/>
          <p:cNvGrpSpPr>
            <a:grpSpLocks/>
          </p:cNvGrpSpPr>
          <p:nvPr/>
        </p:nvGrpSpPr>
        <p:grpSpPr bwMode="auto">
          <a:xfrm>
            <a:off x="671807" y="2017007"/>
            <a:ext cx="7802562" cy="2954338"/>
            <a:chOff x="176" y="530"/>
            <a:chExt cx="4915" cy="1861"/>
          </a:xfrm>
        </p:grpSpPr>
        <p:pic>
          <p:nvPicPr>
            <p:cNvPr id="100357" name="Picture 418" descr="j009013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38" y="1002"/>
              <a:ext cx="953" cy="7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0358" name="Picture 244" descr="PE06265_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76" y="884"/>
              <a:ext cx="1048" cy="11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0359" name="Text Box 245"/>
            <p:cNvSpPr txBox="1">
              <a:spLocks noChangeArrowheads="1"/>
            </p:cNvSpPr>
            <p:nvPr/>
          </p:nvSpPr>
          <p:spPr bwMode="auto">
            <a:xfrm>
              <a:off x="176" y="2025"/>
              <a:ext cx="1314" cy="36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Travel agent/</a:t>
              </a:r>
              <a:br>
                <a:rPr lang="en-US" sz="1600">
                  <a:latin typeface="+mj-lt"/>
                </a:rPr>
              </a:br>
              <a:r>
                <a:rPr lang="en-US" sz="1600">
                  <a:latin typeface="+mj-lt"/>
                </a:rPr>
                <a:t>ticket counter</a:t>
              </a:r>
            </a:p>
          </p:txBody>
        </p:sp>
        <p:sp>
          <p:nvSpPr>
            <p:cNvPr id="100360" name="Text Box 246"/>
            <p:cNvSpPr txBox="1">
              <a:spLocks noChangeArrowheads="1"/>
            </p:cNvSpPr>
            <p:nvPr/>
          </p:nvSpPr>
          <p:spPr bwMode="auto">
            <a:xfrm>
              <a:off x="176" y="530"/>
              <a:ext cx="2214" cy="2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>
                  <a:latin typeface="+mj-lt"/>
                </a:rPr>
                <a:t>General Allocation</a:t>
              </a:r>
            </a:p>
          </p:txBody>
        </p:sp>
        <p:sp>
          <p:nvSpPr>
            <p:cNvPr id="100361" name="Text Box 247"/>
            <p:cNvSpPr txBox="1">
              <a:spLocks noChangeArrowheads="1"/>
            </p:cNvSpPr>
            <p:nvPr/>
          </p:nvSpPr>
          <p:spPr bwMode="auto">
            <a:xfrm>
              <a:off x="2801" y="2025"/>
              <a:ext cx="2221" cy="21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Boarding Pass; seat 10A</a:t>
              </a:r>
            </a:p>
          </p:txBody>
        </p:sp>
        <p:sp>
          <p:nvSpPr>
            <p:cNvPr id="100362" name="Text Box 248"/>
            <p:cNvSpPr txBox="1">
              <a:spLocks noChangeArrowheads="1"/>
            </p:cNvSpPr>
            <p:nvPr/>
          </p:nvSpPr>
          <p:spPr bwMode="auto">
            <a:xfrm>
              <a:off x="2801" y="530"/>
              <a:ext cx="2214" cy="2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>
                  <a:latin typeface="+mj-lt"/>
                </a:rPr>
                <a:t>Detail Allocation</a:t>
              </a:r>
            </a:p>
          </p:txBody>
        </p:sp>
        <p:sp>
          <p:nvSpPr>
            <p:cNvPr id="605595" name="Rectangle 411"/>
            <p:cNvSpPr>
              <a:spLocks noChangeArrowheads="1"/>
            </p:cNvSpPr>
            <p:nvPr/>
          </p:nvSpPr>
          <p:spPr bwMode="auto">
            <a:xfrm>
              <a:off x="2799" y="1134"/>
              <a:ext cx="1413" cy="567"/>
            </a:xfrm>
            <a:prstGeom prst="rect">
              <a:avLst/>
            </a:prstGeom>
            <a:solidFill>
              <a:srgbClr val="E6E7D7"/>
            </a:solidFill>
            <a:ln w="381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00364" name="Text Box 412"/>
            <p:cNvSpPr txBox="1">
              <a:spLocks noChangeArrowheads="1"/>
            </p:cNvSpPr>
            <p:nvPr/>
          </p:nvSpPr>
          <p:spPr bwMode="auto">
            <a:xfrm>
              <a:off x="2873" y="1197"/>
              <a:ext cx="1300" cy="44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Boarding Pass</a:t>
              </a:r>
            </a:p>
            <a:p>
              <a:pPr algn="ctr" eaLnBrk="0" hangingPunct="0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seat 10A</a:t>
              </a:r>
            </a:p>
          </p:txBody>
        </p:sp>
        <p:sp>
          <p:nvSpPr>
            <p:cNvPr id="605605" name="AutoShape 421"/>
            <p:cNvSpPr>
              <a:spLocks noChangeArrowheads="1"/>
            </p:cNvSpPr>
            <p:nvPr/>
          </p:nvSpPr>
          <p:spPr bwMode="auto">
            <a:xfrm>
              <a:off x="1683" y="1116"/>
              <a:ext cx="783" cy="576"/>
            </a:xfrm>
            <a:prstGeom prst="rightArrow">
              <a:avLst>
                <a:gd name="adj1" fmla="val 50000"/>
                <a:gd name="adj2" fmla="val 33984"/>
              </a:avLst>
            </a:prstGeom>
            <a:solidFill>
              <a:srgbClr val="CED0B0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Printing Picklists</a:t>
            </a:r>
            <a:endParaRPr lang="en-US" dirty="0"/>
          </a:p>
        </p:txBody>
      </p:sp>
      <p:sp>
        <p:nvSpPr>
          <p:cNvPr id="1013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QS-PR-880</a:t>
            </a:r>
          </a:p>
        </p:txBody>
      </p:sp>
      <p:pic>
        <p:nvPicPr>
          <p:cNvPr id="101380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1538" y="838240"/>
            <a:ext cx="7400925" cy="531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itle 7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Shipment</a:t>
            </a:r>
            <a:endParaRPr lang="en-US" dirty="0"/>
          </a:p>
        </p:txBody>
      </p:sp>
      <p:sp>
        <p:nvSpPr>
          <p:cNvPr id="1024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QS-PR-890</a:t>
            </a:r>
          </a:p>
        </p:txBody>
      </p:sp>
      <p:grpSp>
        <p:nvGrpSpPr>
          <p:cNvPr id="2" name="Group 87"/>
          <p:cNvGrpSpPr>
            <a:grpSpLocks/>
          </p:cNvGrpSpPr>
          <p:nvPr/>
        </p:nvGrpSpPr>
        <p:grpSpPr bwMode="auto">
          <a:xfrm>
            <a:off x="1804988" y="1489820"/>
            <a:ext cx="5511800" cy="4167188"/>
            <a:chOff x="684" y="858"/>
            <a:chExt cx="3472" cy="2625"/>
          </a:xfrm>
        </p:grpSpPr>
        <p:sp>
          <p:nvSpPr>
            <p:cNvPr id="102405" name="Line 6"/>
            <p:cNvSpPr>
              <a:spLocks noChangeShapeType="1"/>
            </p:cNvSpPr>
            <p:nvPr/>
          </p:nvSpPr>
          <p:spPr bwMode="auto">
            <a:xfrm>
              <a:off x="1296" y="2547"/>
              <a:ext cx="0" cy="936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2406" name="Line 7"/>
            <p:cNvSpPr>
              <a:spLocks noChangeShapeType="1"/>
            </p:cNvSpPr>
            <p:nvPr/>
          </p:nvSpPr>
          <p:spPr bwMode="auto">
            <a:xfrm>
              <a:off x="684" y="2520"/>
              <a:ext cx="1215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2407" name="Text Box 8"/>
            <p:cNvSpPr txBox="1">
              <a:spLocks noChangeArrowheads="1"/>
            </p:cNvSpPr>
            <p:nvPr/>
          </p:nvSpPr>
          <p:spPr bwMode="auto">
            <a:xfrm>
              <a:off x="702" y="2268"/>
              <a:ext cx="1161" cy="231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latin typeface="+mj-lt"/>
                </a:rPr>
                <a:t>Inventory</a:t>
              </a:r>
            </a:p>
          </p:txBody>
        </p:sp>
        <p:sp>
          <p:nvSpPr>
            <p:cNvPr id="102408" name="Line 9"/>
            <p:cNvSpPr>
              <a:spLocks noChangeShapeType="1"/>
            </p:cNvSpPr>
            <p:nvPr/>
          </p:nvSpPr>
          <p:spPr bwMode="auto">
            <a:xfrm>
              <a:off x="3553" y="2547"/>
              <a:ext cx="0" cy="936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2409" name="Line 10"/>
            <p:cNvSpPr>
              <a:spLocks noChangeShapeType="1"/>
            </p:cNvSpPr>
            <p:nvPr/>
          </p:nvSpPr>
          <p:spPr bwMode="auto">
            <a:xfrm>
              <a:off x="2941" y="2520"/>
              <a:ext cx="1215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2410" name="Text Box 11"/>
            <p:cNvSpPr txBox="1">
              <a:spLocks noChangeArrowheads="1"/>
            </p:cNvSpPr>
            <p:nvPr/>
          </p:nvSpPr>
          <p:spPr bwMode="auto">
            <a:xfrm>
              <a:off x="2959" y="2268"/>
              <a:ext cx="1161" cy="231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latin typeface="+mj-lt"/>
                </a:rPr>
                <a:t>Sales</a:t>
              </a:r>
            </a:p>
          </p:txBody>
        </p:sp>
        <p:sp>
          <p:nvSpPr>
            <p:cNvPr id="102411" name="Line 13"/>
            <p:cNvSpPr>
              <a:spLocks noChangeShapeType="1"/>
            </p:cNvSpPr>
            <p:nvPr/>
          </p:nvSpPr>
          <p:spPr bwMode="auto">
            <a:xfrm>
              <a:off x="1512" y="2709"/>
              <a:ext cx="0" cy="315"/>
            </a:xfrm>
            <a:prstGeom prst="line">
              <a:avLst/>
            </a:prstGeom>
            <a:noFill/>
            <a:ln w="76200">
              <a:solidFill>
                <a:srgbClr val="327C84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2412" name="Line 14"/>
            <p:cNvSpPr>
              <a:spLocks noChangeShapeType="1"/>
            </p:cNvSpPr>
            <p:nvPr/>
          </p:nvSpPr>
          <p:spPr bwMode="auto">
            <a:xfrm flipV="1">
              <a:off x="3294" y="2709"/>
              <a:ext cx="0" cy="315"/>
            </a:xfrm>
            <a:prstGeom prst="line">
              <a:avLst/>
            </a:prstGeom>
            <a:noFill/>
            <a:ln w="76200">
              <a:solidFill>
                <a:srgbClr val="327C84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pic>
          <p:nvPicPr>
            <p:cNvPr id="102413" name="Picture 19" descr="j009002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38" y="858"/>
              <a:ext cx="948" cy="1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86"/>
            <p:cNvGrpSpPr>
              <a:grpSpLocks/>
            </p:cNvGrpSpPr>
            <p:nvPr/>
          </p:nvGrpSpPr>
          <p:grpSpPr bwMode="auto">
            <a:xfrm>
              <a:off x="2952" y="1525"/>
              <a:ext cx="1046" cy="650"/>
              <a:chOff x="3743" y="2776"/>
              <a:chExt cx="1343" cy="835"/>
            </a:xfrm>
          </p:grpSpPr>
          <p:sp>
            <p:nvSpPr>
              <p:cNvPr id="102472" name="Rectangle 80"/>
              <p:cNvSpPr>
                <a:spLocks noChangeArrowheads="1"/>
              </p:cNvSpPr>
              <p:nvPr/>
            </p:nvSpPr>
            <p:spPr bwMode="auto">
              <a:xfrm>
                <a:off x="3743" y="2776"/>
                <a:ext cx="993" cy="691"/>
              </a:xfrm>
              <a:prstGeom prst="rect">
                <a:avLst/>
              </a:prstGeom>
              <a:solidFill>
                <a:srgbClr val="327C8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73" name="Freeform 81"/>
              <p:cNvSpPr>
                <a:spLocks/>
              </p:cNvSpPr>
              <p:nvPr/>
            </p:nvSpPr>
            <p:spPr bwMode="auto">
              <a:xfrm>
                <a:off x="4720" y="2996"/>
                <a:ext cx="366" cy="470"/>
              </a:xfrm>
              <a:custGeom>
                <a:avLst/>
                <a:gdLst>
                  <a:gd name="T0" fmla="*/ 7 w 366"/>
                  <a:gd name="T1" fmla="*/ 0 h 470"/>
                  <a:gd name="T2" fmla="*/ 241 w 366"/>
                  <a:gd name="T3" fmla="*/ 0 h 470"/>
                  <a:gd name="T4" fmla="*/ 366 w 366"/>
                  <a:gd name="T5" fmla="*/ 195 h 470"/>
                  <a:gd name="T6" fmla="*/ 366 w 366"/>
                  <a:gd name="T7" fmla="*/ 470 h 470"/>
                  <a:gd name="T8" fmla="*/ 0 w 366"/>
                  <a:gd name="T9" fmla="*/ 470 h 470"/>
                  <a:gd name="T10" fmla="*/ 7 w 366"/>
                  <a:gd name="T11" fmla="*/ 0 h 47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66"/>
                  <a:gd name="T19" fmla="*/ 0 h 470"/>
                  <a:gd name="T20" fmla="*/ 366 w 366"/>
                  <a:gd name="T21" fmla="*/ 470 h 47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66" h="470">
                    <a:moveTo>
                      <a:pt x="7" y="0"/>
                    </a:moveTo>
                    <a:lnTo>
                      <a:pt x="241" y="0"/>
                    </a:lnTo>
                    <a:lnTo>
                      <a:pt x="366" y="195"/>
                    </a:lnTo>
                    <a:lnTo>
                      <a:pt x="366" y="470"/>
                    </a:lnTo>
                    <a:lnTo>
                      <a:pt x="0" y="47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327C8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74" name="Freeform 82"/>
              <p:cNvSpPr>
                <a:spLocks/>
              </p:cNvSpPr>
              <p:nvPr/>
            </p:nvSpPr>
            <p:spPr bwMode="auto">
              <a:xfrm>
                <a:off x="4763" y="3023"/>
                <a:ext cx="278" cy="170"/>
              </a:xfrm>
              <a:custGeom>
                <a:avLst/>
                <a:gdLst>
                  <a:gd name="T0" fmla="*/ 0 w 278"/>
                  <a:gd name="T1" fmla="*/ 0 h 170"/>
                  <a:gd name="T2" fmla="*/ 171 w 278"/>
                  <a:gd name="T3" fmla="*/ 0 h 170"/>
                  <a:gd name="T4" fmla="*/ 278 w 278"/>
                  <a:gd name="T5" fmla="*/ 170 h 170"/>
                  <a:gd name="T6" fmla="*/ 0 w 278"/>
                  <a:gd name="T7" fmla="*/ 170 h 170"/>
                  <a:gd name="T8" fmla="*/ 0 w 278"/>
                  <a:gd name="T9" fmla="*/ 0 h 1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8"/>
                  <a:gd name="T16" fmla="*/ 0 h 170"/>
                  <a:gd name="T17" fmla="*/ 278 w 278"/>
                  <a:gd name="T18" fmla="*/ 170 h 17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8" h="170">
                    <a:moveTo>
                      <a:pt x="0" y="0"/>
                    </a:moveTo>
                    <a:lnTo>
                      <a:pt x="171" y="0"/>
                    </a:lnTo>
                    <a:lnTo>
                      <a:pt x="278" y="170"/>
                    </a:lnTo>
                    <a:lnTo>
                      <a:pt x="0" y="17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75" name="Rectangle 83"/>
              <p:cNvSpPr>
                <a:spLocks noChangeArrowheads="1"/>
              </p:cNvSpPr>
              <p:nvPr/>
            </p:nvSpPr>
            <p:spPr bwMode="auto">
              <a:xfrm>
                <a:off x="4135" y="3440"/>
                <a:ext cx="553" cy="91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76" name="Freeform 84"/>
              <p:cNvSpPr>
                <a:spLocks/>
              </p:cNvSpPr>
              <p:nvPr/>
            </p:nvSpPr>
            <p:spPr bwMode="auto">
              <a:xfrm>
                <a:off x="3838" y="3395"/>
                <a:ext cx="217" cy="216"/>
              </a:xfrm>
              <a:custGeom>
                <a:avLst/>
                <a:gdLst>
                  <a:gd name="T0" fmla="*/ 108 w 217"/>
                  <a:gd name="T1" fmla="*/ 216 h 216"/>
                  <a:gd name="T2" fmla="*/ 129 w 217"/>
                  <a:gd name="T3" fmla="*/ 213 h 216"/>
                  <a:gd name="T4" fmla="*/ 151 w 217"/>
                  <a:gd name="T5" fmla="*/ 207 h 216"/>
                  <a:gd name="T6" fmla="*/ 169 w 217"/>
                  <a:gd name="T7" fmla="*/ 197 h 216"/>
                  <a:gd name="T8" fmla="*/ 185 w 217"/>
                  <a:gd name="T9" fmla="*/ 184 h 216"/>
                  <a:gd name="T10" fmla="*/ 198 w 217"/>
                  <a:gd name="T11" fmla="*/ 169 h 216"/>
                  <a:gd name="T12" fmla="*/ 208 w 217"/>
                  <a:gd name="T13" fmla="*/ 150 h 216"/>
                  <a:gd name="T14" fmla="*/ 214 w 217"/>
                  <a:gd name="T15" fmla="*/ 130 h 216"/>
                  <a:gd name="T16" fmla="*/ 217 w 217"/>
                  <a:gd name="T17" fmla="*/ 108 h 216"/>
                  <a:gd name="T18" fmla="*/ 214 w 217"/>
                  <a:gd name="T19" fmla="*/ 87 h 216"/>
                  <a:gd name="T20" fmla="*/ 208 w 217"/>
                  <a:gd name="T21" fmla="*/ 67 h 216"/>
                  <a:gd name="T22" fmla="*/ 198 w 217"/>
                  <a:gd name="T23" fmla="*/ 48 h 216"/>
                  <a:gd name="T24" fmla="*/ 185 w 217"/>
                  <a:gd name="T25" fmla="*/ 32 h 216"/>
                  <a:gd name="T26" fmla="*/ 169 w 217"/>
                  <a:gd name="T27" fmla="*/ 19 h 216"/>
                  <a:gd name="T28" fmla="*/ 151 w 217"/>
                  <a:gd name="T29" fmla="*/ 9 h 216"/>
                  <a:gd name="T30" fmla="*/ 129 w 217"/>
                  <a:gd name="T31" fmla="*/ 3 h 216"/>
                  <a:gd name="T32" fmla="*/ 108 w 217"/>
                  <a:gd name="T33" fmla="*/ 0 h 216"/>
                  <a:gd name="T34" fmla="*/ 86 w 217"/>
                  <a:gd name="T35" fmla="*/ 3 h 216"/>
                  <a:gd name="T36" fmla="*/ 66 w 217"/>
                  <a:gd name="T37" fmla="*/ 9 h 216"/>
                  <a:gd name="T38" fmla="*/ 47 w 217"/>
                  <a:gd name="T39" fmla="*/ 19 h 216"/>
                  <a:gd name="T40" fmla="*/ 31 w 217"/>
                  <a:gd name="T41" fmla="*/ 32 h 216"/>
                  <a:gd name="T42" fmla="*/ 18 w 217"/>
                  <a:gd name="T43" fmla="*/ 48 h 216"/>
                  <a:gd name="T44" fmla="*/ 8 w 217"/>
                  <a:gd name="T45" fmla="*/ 67 h 216"/>
                  <a:gd name="T46" fmla="*/ 3 w 217"/>
                  <a:gd name="T47" fmla="*/ 87 h 216"/>
                  <a:gd name="T48" fmla="*/ 0 w 217"/>
                  <a:gd name="T49" fmla="*/ 108 h 216"/>
                  <a:gd name="T50" fmla="*/ 3 w 217"/>
                  <a:gd name="T51" fmla="*/ 130 h 216"/>
                  <a:gd name="T52" fmla="*/ 8 w 217"/>
                  <a:gd name="T53" fmla="*/ 150 h 216"/>
                  <a:gd name="T54" fmla="*/ 18 w 217"/>
                  <a:gd name="T55" fmla="*/ 169 h 216"/>
                  <a:gd name="T56" fmla="*/ 31 w 217"/>
                  <a:gd name="T57" fmla="*/ 184 h 216"/>
                  <a:gd name="T58" fmla="*/ 47 w 217"/>
                  <a:gd name="T59" fmla="*/ 197 h 216"/>
                  <a:gd name="T60" fmla="*/ 66 w 217"/>
                  <a:gd name="T61" fmla="*/ 207 h 216"/>
                  <a:gd name="T62" fmla="*/ 86 w 217"/>
                  <a:gd name="T63" fmla="*/ 213 h 216"/>
                  <a:gd name="T64" fmla="*/ 108 w 217"/>
                  <a:gd name="T65" fmla="*/ 216 h 21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17"/>
                  <a:gd name="T100" fmla="*/ 0 h 216"/>
                  <a:gd name="T101" fmla="*/ 217 w 217"/>
                  <a:gd name="T102" fmla="*/ 216 h 21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17" h="216">
                    <a:moveTo>
                      <a:pt x="108" y="216"/>
                    </a:moveTo>
                    <a:lnTo>
                      <a:pt x="129" y="213"/>
                    </a:lnTo>
                    <a:lnTo>
                      <a:pt x="151" y="207"/>
                    </a:lnTo>
                    <a:lnTo>
                      <a:pt x="169" y="197"/>
                    </a:lnTo>
                    <a:lnTo>
                      <a:pt x="185" y="184"/>
                    </a:lnTo>
                    <a:lnTo>
                      <a:pt x="198" y="169"/>
                    </a:lnTo>
                    <a:lnTo>
                      <a:pt x="208" y="150"/>
                    </a:lnTo>
                    <a:lnTo>
                      <a:pt x="214" y="130"/>
                    </a:lnTo>
                    <a:lnTo>
                      <a:pt x="217" y="108"/>
                    </a:lnTo>
                    <a:lnTo>
                      <a:pt x="214" y="87"/>
                    </a:lnTo>
                    <a:lnTo>
                      <a:pt x="208" y="67"/>
                    </a:lnTo>
                    <a:lnTo>
                      <a:pt x="198" y="48"/>
                    </a:lnTo>
                    <a:lnTo>
                      <a:pt x="185" y="32"/>
                    </a:lnTo>
                    <a:lnTo>
                      <a:pt x="169" y="19"/>
                    </a:lnTo>
                    <a:lnTo>
                      <a:pt x="151" y="9"/>
                    </a:lnTo>
                    <a:lnTo>
                      <a:pt x="129" y="3"/>
                    </a:lnTo>
                    <a:lnTo>
                      <a:pt x="108" y="0"/>
                    </a:lnTo>
                    <a:lnTo>
                      <a:pt x="86" y="3"/>
                    </a:lnTo>
                    <a:lnTo>
                      <a:pt x="66" y="9"/>
                    </a:lnTo>
                    <a:lnTo>
                      <a:pt x="47" y="19"/>
                    </a:lnTo>
                    <a:lnTo>
                      <a:pt x="31" y="32"/>
                    </a:lnTo>
                    <a:lnTo>
                      <a:pt x="18" y="48"/>
                    </a:lnTo>
                    <a:lnTo>
                      <a:pt x="8" y="67"/>
                    </a:lnTo>
                    <a:lnTo>
                      <a:pt x="3" y="87"/>
                    </a:lnTo>
                    <a:lnTo>
                      <a:pt x="0" y="108"/>
                    </a:lnTo>
                    <a:lnTo>
                      <a:pt x="3" y="130"/>
                    </a:lnTo>
                    <a:lnTo>
                      <a:pt x="8" y="150"/>
                    </a:lnTo>
                    <a:lnTo>
                      <a:pt x="18" y="169"/>
                    </a:lnTo>
                    <a:lnTo>
                      <a:pt x="31" y="184"/>
                    </a:lnTo>
                    <a:lnTo>
                      <a:pt x="47" y="197"/>
                    </a:lnTo>
                    <a:lnTo>
                      <a:pt x="66" y="207"/>
                    </a:lnTo>
                    <a:lnTo>
                      <a:pt x="86" y="213"/>
                    </a:lnTo>
                    <a:lnTo>
                      <a:pt x="108" y="2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77" name="Freeform 85"/>
              <p:cNvSpPr>
                <a:spLocks/>
              </p:cNvSpPr>
              <p:nvPr/>
            </p:nvSpPr>
            <p:spPr bwMode="auto">
              <a:xfrm>
                <a:off x="4794" y="3395"/>
                <a:ext cx="216" cy="216"/>
              </a:xfrm>
              <a:custGeom>
                <a:avLst/>
                <a:gdLst>
                  <a:gd name="T0" fmla="*/ 108 w 216"/>
                  <a:gd name="T1" fmla="*/ 216 h 216"/>
                  <a:gd name="T2" fmla="*/ 130 w 216"/>
                  <a:gd name="T3" fmla="*/ 213 h 216"/>
                  <a:gd name="T4" fmla="*/ 150 w 216"/>
                  <a:gd name="T5" fmla="*/ 207 h 216"/>
                  <a:gd name="T6" fmla="*/ 168 w 216"/>
                  <a:gd name="T7" fmla="*/ 197 h 216"/>
                  <a:gd name="T8" fmla="*/ 184 w 216"/>
                  <a:gd name="T9" fmla="*/ 184 h 216"/>
                  <a:gd name="T10" fmla="*/ 197 w 216"/>
                  <a:gd name="T11" fmla="*/ 169 h 216"/>
                  <a:gd name="T12" fmla="*/ 207 w 216"/>
                  <a:gd name="T13" fmla="*/ 150 h 216"/>
                  <a:gd name="T14" fmla="*/ 214 w 216"/>
                  <a:gd name="T15" fmla="*/ 130 h 216"/>
                  <a:gd name="T16" fmla="*/ 216 w 216"/>
                  <a:gd name="T17" fmla="*/ 108 h 216"/>
                  <a:gd name="T18" fmla="*/ 214 w 216"/>
                  <a:gd name="T19" fmla="*/ 87 h 216"/>
                  <a:gd name="T20" fmla="*/ 207 w 216"/>
                  <a:gd name="T21" fmla="*/ 67 h 216"/>
                  <a:gd name="T22" fmla="*/ 197 w 216"/>
                  <a:gd name="T23" fmla="*/ 48 h 216"/>
                  <a:gd name="T24" fmla="*/ 184 w 216"/>
                  <a:gd name="T25" fmla="*/ 32 h 216"/>
                  <a:gd name="T26" fmla="*/ 168 w 216"/>
                  <a:gd name="T27" fmla="*/ 19 h 216"/>
                  <a:gd name="T28" fmla="*/ 150 w 216"/>
                  <a:gd name="T29" fmla="*/ 9 h 216"/>
                  <a:gd name="T30" fmla="*/ 130 w 216"/>
                  <a:gd name="T31" fmla="*/ 3 h 216"/>
                  <a:gd name="T32" fmla="*/ 108 w 216"/>
                  <a:gd name="T33" fmla="*/ 0 h 216"/>
                  <a:gd name="T34" fmla="*/ 87 w 216"/>
                  <a:gd name="T35" fmla="*/ 3 h 216"/>
                  <a:gd name="T36" fmla="*/ 66 w 216"/>
                  <a:gd name="T37" fmla="*/ 9 h 216"/>
                  <a:gd name="T38" fmla="*/ 48 w 216"/>
                  <a:gd name="T39" fmla="*/ 19 h 216"/>
                  <a:gd name="T40" fmla="*/ 32 w 216"/>
                  <a:gd name="T41" fmla="*/ 32 h 216"/>
                  <a:gd name="T42" fmla="*/ 19 w 216"/>
                  <a:gd name="T43" fmla="*/ 48 h 216"/>
                  <a:gd name="T44" fmla="*/ 9 w 216"/>
                  <a:gd name="T45" fmla="*/ 67 h 216"/>
                  <a:gd name="T46" fmla="*/ 3 w 216"/>
                  <a:gd name="T47" fmla="*/ 87 h 216"/>
                  <a:gd name="T48" fmla="*/ 0 w 216"/>
                  <a:gd name="T49" fmla="*/ 108 h 216"/>
                  <a:gd name="T50" fmla="*/ 3 w 216"/>
                  <a:gd name="T51" fmla="*/ 130 h 216"/>
                  <a:gd name="T52" fmla="*/ 9 w 216"/>
                  <a:gd name="T53" fmla="*/ 150 h 216"/>
                  <a:gd name="T54" fmla="*/ 19 w 216"/>
                  <a:gd name="T55" fmla="*/ 169 h 216"/>
                  <a:gd name="T56" fmla="*/ 32 w 216"/>
                  <a:gd name="T57" fmla="*/ 184 h 216"/>
                  <a:gd name="T58" fmla="*/ 48 w 216"/>
                  <a:gd name="T59" fmla="*/ 197 h 216"/>
                  <a:gd name="T60" fmla="*/ 66 w 216"/>
                  <a:gd name="T61" fmla="*/ 207 h 216"/>
                  <a:gd name="T62" fmla="*/ 87 w 216"/>
                  <a:gd name="T63" fmla="*/ 213 h 216"/>
                  <a:gd name="T64" fmla="*/ 108 w 216"/>
                  <a:gd name="T65" fmla="*/ 216 h 21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16"/>
                  <a:gd name="T100" fmla="*/ 0 h 216"/>
                  <a:gd name="T101" fmla="*/ 216 w 216"/>
                  <a:gd name="T102" fmla="*/ 216 h 21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16" h="216">
                    <a:moveTo>
                      <a:pt x="108" y="216"/>
                    </a:moveTo>
                    <a:lnTo>
                      <a:pt x="130" y="213"/>
                    </a:lnTo>
                    <a:lnTo>
                      <a:pt x="150" y="207"/>
                    </a:lnTo>
                    <a:lnTo>
                      <a:pt x="168" y="197"/>
                    </a:lnTo>
                    <a:lnTo>
                      <a:pt x="184" y="184"/>
                    </a:lnTo>
                    <a:lnTo>
                      <a:pt x="197" y="169"/>
                    </a:lnTo>
                    <a:lnTo>
                      <a:pt x="207" y="150"/>
                    </a:lnTo>
                    <a:lnTo>
                      <a:pt x="214" y="130"/>
                    </a:lnTo>
                    <a:lnTo>
                      <a:pt x="216" y="108"/>
                    </a:lnTo>
                    <a:lnTo>
                      <a:pt x="214" y="87"/>
                    </a:lnTo>
                    <a:lnTo>
                      <a:pt x="207" y="67"/>
                    </a:lnTo>
                    <a:lnTo>
                      <a:pt x="197" y="48"/>
                    </a:lnTo>
                    <a:lnTo>
                      <a:pt x="184" y="32"/>
                    </a:lnTo>
                    <a:lnTo>
                      <a:pt x="168" y="19"/>
                    </a:lnTo>
                    <a:lnTo>
                      <a:pt x="150" y="9"/>
                    </a:lnTo>
                    <a:lnTo>
                      <a:pt x="130" y="3"/>
                    </a:lnTo>
                    <a:lnTo>
                      <a:pt x="108" y="0"/>
                    </a:lnTo>
                    <a:lnTo>
                      <a:pt x="87" y="3"/>
                    </a:lnTo>
                    <a:lnTo>
                      <a:pt x="66" y="9"/>
                    </a:lnTo>
                    <a:lnTo>
                      <a:pt x="48" y="19"/>
                    </a:lnTo>
                    <a:lnTo>
                      <a:pt x="32" y="32"/>
                    </a:lnTo>
                    <a:lnTo>
                      <a:pt x="19" y="48"/>
                    </a:lnTo>
                    <a:lnTo>
                      <a:pt x="9" y="67"/>
                    </a:lnTo>
                    <a:lnTo>
                      <a:pt x="3" y="87"/>
                    </a:lnTo>
                    <a:lnTo>
                      <a:pt x="0" y="108"/>
                    </a:lnTo>
                    <a:lnTo>
                      <a:pt x="3" y="130"/>
                    </a:lnTo>
                    <a:lnTo>
                      <a:pt x="9" y="150"/>
                    </a:lnTo>
                    <a:lnTo>
                      <a:pt x="19" y="169"/>
                    </a:lnTo>
                    <a:lnTo>
                      <a:pt x="32" y="184"/>
                    </a:lnTo>
                    <a:lnTo>
                      <a:pt x="48" y="197"/>
                    </a:lnTo>
                    <a:lnTo>
                      <a:pt x="66" y="207"/>
                    </a:lnTo>
                    <a:lnTo>
                      <a:pt x="87" y="213"/>
                    </a:lnTo>
                    <a:lnTo>
                      <a:pt x="108" y="2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4" name="Group 77"/>
            <p:cNvGrpSpPr>
              <a:grpSpLocks/>
            </p:cNvGrpSpPr>
            <p:nvPr/>
          </p:nvGrpSpPr>
          <p:grpSpPr bwMode="auto">
            <a:xfrm flipH="1">
              <a:off x="1940" y="1409"/>
              <a:ext cx="725" cy="712"/>
              <a:chOff x="4111" y="4"/>
              <a:chExt cx="1266" cy="1243"/>
            </a:xfrm>
          </p:grpSpPr>
          <p:sp>
            <p:nvSpPr>
              <p:cNvPr id="102416" name="Freeform 21"/>
              <p:cNvSpPr>
                <a:spLocks/>
              </p:cNvSpPr>
              <p:nvPr/>
            </p:nvSpPr>
            <p:spPr bwMode="auto">
              <a:xfrm>
                <a:off x="4231" y="776"/>
                <a:ext cx="1038" cy="437"/>
              </a:xfrm>
              <a:custGeom>
                <a:avLst/>
                <a:gdLst>
                  <a:gd name="T0" fmla="*/ 1 w 2076"/>
                  <a:gd name="T1" fmla="*/ 2 h 872"/>
                  <a:gd name="T2" fmla="*/ 0 w 2076"/>
                  <a:gd name="T3" fmla="*/ 2 h 872"/>
                  <a:gd name="T4" fmla="*/ 1 w 2076"/>
                  <a:gd name="T5" fmla="*/ 2 h 872"/>
                  <a:gd name="T6" fmla="*/ 1 w 2076"/>
                  <a:gd name="T7" fmla="*/ 2 h 872"/>
                  <a:gd name="T8" fmla="*/ 1 w 2076"/>
                  <a:gd name="T9" fmla="*/ 2 h 872"/>
                  <a:gd name="T10" fmla="*/ 2 w 2076"/>
                  <a:gd name="T11" fmla="*/ 2 h 872"/>
                  <a:gd name="T12" fmla="*/ 2 w 2076"/>
                  <a:gd name="T13" fmla="*/ 2 h 872"/>
                  <a:gd name="T14" fmla="*/ 2 w 2076"/>
                  <a:gd name="T15" fmla="*/ 1 h 872"/>
                  <a:gd name="T16" fmla="*/ 2 w 2076"/>
                  <a:gd name="T17" fmla="*/ 1 h 872"/>
                  <a:gd name="T18" fmla="*/ 4 w 2076"/>
                  <a:gd name="T19" fmla="*/ 1 h 872"/>
                  <a:gd name="T20" fmla="*/ 3 w 2076"/>
                  <a:gd name="T21" fmla="*/ 0 h 872"/>
                  <a:gd name="T22" fmla="*/ 2 w 2076"/>
                  <a:gd name="T23" fmla="*/ 1 h 872"/>
                  <a:gd name="T24" fmla="*/ 1 w 2076"/>
                  <a:gd name="T25" fmla="*/ 2 h 872"/>
                  <a:gd name="T26" fmla="*/ 1 w 2076"/>
                  <a:gd name="T27" fmla="*/ 2 h 87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076"/>
                  <a:gd name="T43" fmla="*/ 0 h 872"/>
                  <a:gd name="T44" fmla="*/ 2076 w 2076"/>
                  <a:gd name="T45" fmla="*/ 872 h 87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076" h="872">
                    <a:moveTo>
                      <a:pt x="4" y="758"/>
                    </a:moveTo>
                    <a:lnTo>
                      <a:pt x="0" y="827"/>
                    </a:lnTo>
                    <a:lnTo>
                      <a:pt x="59" y="872"/>
                    </a:lnTo>
                    <a:lnTo>
                      <a:pt x="542" y="777"/>
                    </a:lnTo>
                    <a:lnTo>
                      <a:pt x="679" y="872"/>
                    </a:lnTo>
                    <a:lnTo>
                      <a:pt x="1118" y="571"/>
                    </a:lnTo>
                    <a:lnTo>
                      <a:pt x="1085" y="521"/>
                    </a:lnTo>
                    <a:lnTo>
                      <a:pt x="1323" y="338"/>
                    </a:lnTo>
                    <a:lnTo>
                      <a:pt x="1497" y="384"/>
                    </a:lnTo>
                    <a:lnTo>
                      <a:pt x="2076" y="78"/>
                    </a:lnTo>
                    <a:lnTo>
                      <a:pt x="1989" y="0"/>
                    </a:lnTo>
                    <a:lnTo>
                      <a:pt x="1108" y="178"/>
                    </a:lnTo>
                    <a:lnTo>
                      <a:pt x="4" y="758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17" name="Freeform 22"/>
              <p:cNvSpPr>
                <a:spLocks/>
              </p:cNvSpPr>
              <p:nvPr/>
            </p:nvSpPr>
            <p:spPr bwMode="auto">
              <a:xfrm>
                <a:off x="4122" y="978"/>
                <a:ext cx="242" cy="123"/>
              </a:xfrm>
              <a:custGeom>
                <a:avLst/>
                <a:gdLst>
                  <a:gd name="T0" fmla="*/ 1 w 484"/>
                  <a:gd name="T1" fmla="*/ 1 h 246"/>
                  <a:gd name="T2" fmla="*/ 0 w 484"/>
                  <a:gd name="T3" fmla="*/ 1 h 246"/>
                  <a:gd name="T4" fmla="*/ 1 w 484"/>
                  <a:gd name="T5" fmla="*/ 1 h 246"/>
                  <a:gd name="T6" fmla="*/ 1 w 484"/>
                  <a:gd name="T7" fmla="*/ 1 h 246"/>
                  <a:gd name="T8" fmla="*/ 1 w 484"/>
                  <a:gd name="T9" fmla="*/ 0 h 246"/>
                  <a:gd name="T10" fmla="*/ 1 w 484"/>
                  <a:gd name="T11" fmla="*/ 1 h 246"/>
                  <a:gd name="T12" fmla="*/ 1 w 484"/>
                  <a:gd name="T13" fmla="*/ 1 h 24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84"/>
                  <a:gd name="T22" fmla="*/ 0 h 246"/>
                  <a:gd name="T23" fmla="*/ 484 w 484"/>
                  <a:gd name="T24" fmla="*/ 246 h 24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84" h="246">
                    <a:moveTo>
                      <a:pt x="27" y="181"/>
                    </a:moveTo>
                    <a:lnTo>
                      <a:pt x="0" y="210"/>
                    </a:lnTo>
                    <a:lnTo>
                      <a:pt x="37" y="246"/>
                    </a:lnTo>
                    <a:lnTo>
                      <a:pt x="484" y="40"/>
                    </a:lnTo>
                    <a:lnTo>
                      <a:pt x="378" y="0"/>
                    </a:lnTo>
                    <a:lnTo>
                      <a:pt x="27" y="181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18" name="Freeform 23"/>
              <p:cNvSpPr>
                <a:spLocks/>
              </p:cNvSpPr>
              <p:nvPr/>
            </p:nvSpPr>
            <p:spPr bwMode="auto">
              <a:xfrm>
                <a:off x="4231" y="1068"/>
                <a:ext cx="268" cy="106"/>
              </a:xfrm>
              <a:custGeom>
                <a:avLst/>
                <a:gdLst>
                  <a:gd name="T0" fmla="*/ 0 w 537"/>
                  <a:gd name="T1" fmla="*/ 1 h 211"/>
                  <a:gd name="T2" fmla="*/ 0 w 537"/>
                  <a:gd name="T3" fmla="*/ 1 h 211"/>
                  <a:gd name="T4" fmla="*/ 0 w 537"/>
                  <a:gd name="T5" fmla="*/ 1 h 211"/>
                  <a:gd name="T6" fmla="*/ 1 w 537"/>
                  <a:gd name="T7" fmla="*/ 1 h 211"/>
                  <a:gd name="T8" fmla="*/ 0 w 537"/>
                  <a:gd name="T9" fmla="*/ 0 h 211"/>
                  <a:gd name="T10" fmla="*/ 0 w 537"/>
                  <a:gd name="T11" fmla="*/ 1 h 211"/>
                  <a:gd name="T12" fmla="*/ 0 w 537"/>
                  <a:gd name="T13" fmla="*/ 1 h 2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37"/>
                  <a:gd name="T22" fmla="*/ 0 h 211"/>
                  <a:gd name="T23" fmla="*/ 537 w 537"/>
                  <a:gd name="T24" fmla="*/ 211 h 21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37" h="211">
                    <a:moveTo>
                      <a:pt x="13" y="101"/>
                    </a:moveTo>
                    <a:lnTo>
                      <a:pt x="0" y="148"/>
                    </a:lnTo>
                    <a:lnTo>
                      <a:pt x="47" y="211"/>
                    </a:lnTo>
                    <a:lnTo>
                      <a:pt x="537" y="101"/>
                    </a:lnTo>
                    <a:lnTo>
                      <a:pt x="395" y="0"/>
                    </a:lnTo>
                    <a:lnTo>
                      <a:pt x="13" y="101"/>
                    </a:lnTo>
                    <a:close/>
                  </a:path>
                </a:pathLst>
              </a:custGeom>
              <a:solidFill>
                <a:srgbClr val="FFCC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19" name="Freeform 24"/>
              <p:cNvSpPr>
                <a:spLocks/>
              </p:cNvSpPr>
              <p:nvPr/>
            </p:nvSpPr>
            <p:spPr bwMode="auto">
              <a:xfrm>
                <a:off x="4120" y="929"/>
                <a:ext cx="200" cy="135"/>
              </a:xfrm>
              <a:custGeom>
                <a:avLst/>
                <a:gdLst>
                  <a:gd name="T0" fmla="*/ 1 w 399"/>
                  <a:gd name="T1" fmla="*/ 0 h 269"/>
                  <a:gd name="T2" fmla="*/ 0 w 399"/>
                  <a:gd name="T3" fmla="*/ 1 h 269"/>
                  <a:gd name="T4" fmla="*/ 1 w 399"/>
                  <a:gd name="T5" fmla="*/ 1 h 269"/>
                  <a:gd name="T6" fmla="*/ 1 w 399"/>
                  <a:gd name="T7" fmla="*/ 1 h 269"/>
                  <a:gd name="T8" fmla="*/ 1 w 399"/>
                  <a:gd name="T9" fmla="*/ 1 h 269"/>
                  <a:gd name="T10" fmla="*/ 1 w 399"/>
                  <a:gd name="T11" fmla="*/ 0 h 269"/>
                  <a:gd name="T12" fmla="*/ 1 w 399"/>
                  <a:gd name="T13" fmla="*/ 0 h 26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99"/>
                  <a:gd name="T22" fmla="*/ 0 h 269"/>
                  <a:gd name="T23" fmla="*/ 399 w 399"/>
                  <a:gd name="T24" fmla="*/ 269 h 26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99" h="269">
                    <a:moveTo>
                      <a:pt x="168" y="0"/>
                    </a:moveTo>
                    <a:lnTo>
                      <a:pt x="0" y="214"/>
                    </a:lnTo>
                    <a:lnTo>
                      <a:pt x="35" y="269"/>
                    </a:lnTo>
                    <a:lnTo>
                      <a:pt x="399" y="105"/>
                    </a:lnTo>
                    <a:lnTo>
                      <a:pt x="295" y="35"/>
                    </a:lnTo>
                    <a:lnTo>
                      <a:pt x="168" y="0"/>
                    </a:lnTo>
                    <a:close/>
                  </a:path>
                </a:pathLst>
              </a:custGeom>
              <a:solidFill>
                <a:srgbClr val="FFCC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20" name="Freeform 25"/>
              <p:cNvSpPr>
                <a:spLocks/>
              </p:cNvSpPr>
              <p:nvPr/>
            </p:nvSpPr>
            <p:spPr bwMode="auto">
              <a:xfrm>
                <a:off x="4567" y="15"/>
                <a:ext cx="362" cy="905"/>
              </a:xfrm>
              <a:custGeom>
                <a:avLst/>
                <a:gdLst>
                  <a:gd name="T0" fmla="*/ 0 w 724"/>
                  <a:gd name="T1" fmla="*/ 0 h 1811"/>
                  <a:gd name="T2" fmla="*/ 1 w 724"/>
                  <a:gd name="T3" fmla="*/ 0 h 1811"/>
                  <a:gd name="T4" fmla="*/ 1 w 724"/>
                  <a:gd name="T5" fmla="*/ 0 h 1811"/>
                  <a:gd name="T6" fmla="*/ 1 w 724"/>
                  <a:gd name="T7" fmla="*/ 1 h 1811"/>
                  <a:gd name="T8" fmla="*/ 1 w 724"/>
                  <a:gd name="T9" fmla="*/ 1 h 1811"/>
                  <a:gd name="T10" fmla="*/ 1 w 724"/>
                  <a:gd name="T11" fmla="*/ 0 h 1811"/>
                  <a:gd name="T12" fmla="*/ 1 w 724"/>
                  <a:gd name="T13" fmla="*/ 0 h 1811"/>
                  <a:gd name="T14" fmla="*/ 1 w 724"/>
                  <a:gd name="T15" fmla="*/ 0 h 1811"/>
                  <a:gd name="T16" fmla="*/ 1 w 724"/>
                  <a:gd name="T17" fmla="*/ 0 h 1811"/>
                  <a:gd name="T18" fmla="*/ 1 w 724"/>
                  <a:gd name="T19" fmla="*/ 0 h 1811"/>
                  <a:gd name="T20" fmla="*/ 1 w 724"/>
                  <a:gd name="T21" fmla="*/ 2 h 1811"/>
                  <a:gd name="T22" fmla="*/ 1 w 724"/>
                  <a:gd name="T23" fmla="*/ 3 h 1811"/>
                  <a:gd name="T24" fmla="*/ 1 w 724"/>
                  <a:gd name="T25" fmla="*/ 3 h 1811"/>
                  <a:gd name="T26" fmla="*/ 1 w 724"/>
                  <a:gd name="T27" fmla="*/ 2 h 1811"/>
                  <a:gd name="T28" fmla="*/ 1 w 724"/>
                  <a:gd name="T29" fmla="*/ 2 h 1811"/>
                  <a:gd name="T30" fmla="*/ 0 w 724"/>
                  <a:gd name="T31" fmla="*/ 0 h 1811"/>
                  <a:gd name="T32" fmla="*/ 0 w 724"/>
                  <a:gd name="T33" fmla="*/ 0 h 181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724"/>
                  <a:gd name="T52" fmla="*/ 0 h 1811"/>
                  <a:gd name="T53" fmla="*/ 724 w 724"/>
                  <a:gd name="T54" fmla="*/ 1811 h 1811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724" h="1811">
                    <a:moveTo>
                      <a:pt x="0" y="16"/>
                    </a:moveTo>
                    <a:lnTo>
                      <a:pt x="48" y="4"/>
                    </a:lnTo>
                    <a:lnTo>
                      <a:pt x="257" y="0"/>
                    </a:lnTo>
                    <a:lnTo>
                      <a:pt x="242" y="795"/>
                    </a:lnTo>
                    <a:lnTo>
                      <a:pt x="460" y="886"/>
                    </a:lnTo>
                    <a:lnTo>
                      <a:pt x="486" y="135"/>
                    </a:lnTo>
                    <a:lnTo>
                      <a:pt x="659" y="96"/>
                    </a:lnTo>
                    <a:lnTo>
                      <a:pt x="724" y="106"/>
                    </a:lnTo>
                    <a:lnTo>
                      <a:pt x="720" y="169"/>
                    </a:lnTo>
                    <a:lnTo>
                      <a:pt x="690" y="200"/>
                    </a:lnTo>
                    <a:lnTo>
                      <a:pt x="655" y="1029"/>
                    </a:lnTo>
                    <a:lnTo>
                      <a:pt x="651" y="1768"/>
                    </a:lnTo>
                    <a:lnTo>
                      <a:pt x="542" y="1811"/>
                    </a:lnTo>
                    <a:lnTo>
                      <a:pt x="295" y="1329"/>
                    </a:lnTo>
                    <a:lnTo>
                      <a:pt x="56" y="1064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CC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21" name="Freeform 26"/>
              <p:cNvSpPr>
                <a:spLocks/>
              </p:cNvSpPr>
              <p:nvPr/>
            </p:nvSpPr>
            <p:spPr bwMode="auto">
              <a:xfrm>
                <a:off x="4860" y="185"/>
                <a:ext cx="455" cy="757"/>
              </a:xfrm>
              <a:custGeom>
                <a:avLst/>
                <a:gdLst>
                  <a:gd name="T0" fmla="*/ 1 w 910"/>
                  <a:gd name="T1" fmla="*/ 1 h 1513"/>
                  <a:gd name="T2" fmla="*/ 1 w 910"/>
                  <a:gd name="T3" fmla="*/ 1 h 1513"/>
                  <a:gd name="T4" fmla="*/ 0 w 910"/>
                  <a:gd name="T5" fmla="*/ 3 h 1513"/>
                  <a:gd name="T6" fmla="*/ 1 w 910"/>
                  <a:gd name="T7" fmla="*/ 3 h 1513"/>
                  <a:gd name="T8" fmla="*/ 1 w 910"/>
                  <a:gd name="T9" fmla="*/ 3 h 1513"/>
                  <a:gd name="T10" fmla="*/ 1 w 910"/>
                  <a:gd name="T11" fmla="*/ 3 h 1513"/>
                  <a:gd name="T12" fmla="*/ 1 w 910"/>
                  <a:gd name="T13" fmla="*/ 3 h 1513"/>
                  <a:gd name="T14" fmla="*/ 2 w 910"/>
                  <a:gd name="T15" fmla="*/ 3 h 1513"/>
                  <a:gd name="T16" fmla="*/ 2 w 910"/>
                  <a:gd name="T17" fmla="*/ 3 h 1513"/>
                  <a:gd name="T18" fmla="*/ 2 w 910"/>
                  <a:gd name="T19" fmla="*/ 3 h 1513"/>
                  <a:gd name="T20" fmla="*/ 2 w 910"/>
                  <a:gd name="T21" fmla="*/ 3 h 1513"/>
                  <a:gd name="T22" fmla="*/ 2 w 910"/>
                  <a:gd name="T23" fmla="*/ 2 h 1513"/>
                  <a:gd name="T24" fmla="*/ 2 w 910"/>
                  <a:gd name="T25" fmla="*/ 2 h 1513"/>
                  <a:gd name="T26" fmla="*/ 2 w 910"/>
                  <a:gd name="T27" fmla="*/ 2 h 1513"/>
                  <a:gd name="T28" fmla="*/ 2 w 910"/>
                  <a:gd name="T29" fmla="*/ 1 h 1513"/>
                  <a:gd name="T30" fmla="*/ 2 w 910"/>
                  <a:gd name="T31" fmla="*/ 1 h 1513"/>
                  <a:gd name="T32" fmla="*/ 1 w 910"/>
                  <a:gd name="T33" fmla="*/ 2 h 1513"/>
                  <a:gd name="T34" fmla="*/ 1 w 910"/>
                  <a:gd name="T35" fmla="*/ 2 h 1513"/>
                  <a:gd name="T36" fmla="*/ 1 w 910"/>
                  <a:gd name="T37" fmla="*/ 1 h 1513"/>
                  <a:gd name="T38" fmla="*/ 2 w 910"/>
                  <a:gd name="T39" fmla="*/ 1 h 1513"/>
                  <a:gd name="T40" fmla="*/ 2 w 910"/>
                  <a:gd name="T41" fmla="*/ 0 h 1513"/>
                  <a:gd name="T42" fmla="*/ 1 w 910"/>
                  <a:gd name="T43" fmla="*/ 1 h 1513"/>
                  <a:gd name="T44" fmla="*/ 1 w 910"/>
                  <a:gd name="T45" fmla="*/ 1 h 1513"/>
                  <a:gd name="T46" fmla="*/ 1 w 910"/>
                  <a:gd name="T47" fmla="*/ 1 h 1513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910"/>
                  <a:gd name="T73" fmla="*/ 0 h 1513"/>
                  <a:gd name="T74" fmla="*/ 910 w 910"/>
                  <a:gd name="T75" fmla="*/ 1513 h 1513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910" h="1513">
                    <a:moveTo>
                      <a:pt x="83" y="64"/>
                    </a:moveTo>
                    <a:lnTo>
                      <a:pt x="295" y="166"/>
                    </a:lnTo>
                    <a:lnTo>
                      <a:pt x="0" y="1430"/>
                    </a:lnTo>
                    <a:lnTo>
                      <a:pt x="148" y="1444"/>
                    </a:lnTo>
                    <a:lnTo>
                      <a:pt x="248" y="1513"/>
                    </a:lnTo>
                    <a:lnTo>
                      <a:pt x="336" y="1486"/>
                    </a:lnTo>
                    <a:lnTo>
                      <a:pt x="369" y="1393"/>
                    </a:lnTo>
                    <a:lnTo>
                      <a:pt x="756" y="1225"/>
                    </a:lnTo>
                    <a:lnTo>
                      <a:pt x="843" y="1251"/>
                    </a:lnTo>
                    <a:lnTo>
                      <a:pt x="898" y="1191"/>
                    </a:lnTo>
                    <a:lnTo>
                      <a:pt x="896" y="1113"/>
                    </a:lnTo>
                    <a:lnTo>
                      <a:pt x="883" y="723"/>
                    </a:lnTo>
                    <a:lnTo>
                      <a:pt x="820" y="683"/>
                    </a:lnTo>
                    <a:lnTo>
                      <a:pt x="715" y="688"/>
                    </a:lnTo>
                    <a:lnTo>
                      <a:pt x="705" y="305"/>
                    </a:lnTo>
                    <a:lnTo>
                      <a:pt x="585" y="231"/>
                    </a:lnTo>
                    <a:lnTo>
                      <a:pt x="507" y="641"/>
                    </a:lnTo>
                    <a:lnTo>
                      <a:pt x="345" y="619"/>
                    </a:lnTo>
                    <a:lnTo>
                      <a:pt x="392" y="189"/>
                    </a:lnTo>
                    <a:lnTo>
                      <a:pt x="907" y="102"/>
                    </a:lnTo>
                    <a:lnTo>
                      <a:pt x="910" y="0"/>
                    </a:lnTo>
                    <a:lnTo>
                      <a:pt x="134" y="1"/>
                    </a:lnTo>
                    <a:lnTo>
                      <a:pt x="83" y="64"/>
                    </a:lnTo>
                    <a:close/>
                  </a:path>
                </a:pathLst>
              </a:custGeom>
              <a:solidFill>
                <a:srgbClr val="FFCC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22" name="Freeform 27"/>
              <p:cNvSpPr>
                <a:spLocks/>
              </p:cNvSpPr>
              <p:nvPr/>
            </p:nvSpPr>
            <p:spPr bwMode="auto">
              <a:xfrm>
                <a:off x="4638" y="145"/>
                <a:ext cx="178" cy="84"/>
              </a:xfrm>
              <a:custGeom>
                <a:avLst/>
                <a:gdLst>
                  <a:gd name="T0" fmla="*/ 0 w 356"/>
                  <a:gd name="T1" fmla="*/ 0 h 169"/>
                  <a:gd name="T2" fmla="*/ 1 w 356"/>
                  <a:gd name="T3" fmla="*/ 0 h 169"/>
                  <a:gd name="T4" fmla="*/ 1 w 356"/>
                  <a:gd name="T5" fmla="*/ 0 h 169"/>
                  <a:gd name="T6" fmla="*/ 1 w 356"/>
                  <a:gd name="T7" fmla="*/ 0 h 169"/>
                  <a:gd name="T8" fmla="*/ 1 w 356"/>
                  <a:gd name="T9" fmla="*/ 0 h 169"/>
                  <a:gd name="T10" fmla="*/ 0 w 356"/>
                  <a:gd name="T11" fmla="*/ 0 h 169"/>
                  <a:gd name="T12" fmla="*/ 0 w 356"/>
                  <a:gd name="T13" fmla="*/ 0 h 16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56"/>
                  <a:gd name="T22" fmla="*/ 0 h 169"/>
                  <a:gd name="T23" fmla="*/ 356 w 356"/>
                  <a:gd name="T24" fmla="*/ 169 h 16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56" h="169">
                    <a:moveTo>
                      <a:pt x="0" y="12"/>
                    </a:moveTo>
                    <a:lnTo>
                      <a:pt x="105" y="0"/>
                    </a:lnTo>
                    <a:lnTo>
                      <a:pt x="352" y="53"/>
                    </a:lnTo>
                    <a:lnTo>
                      <a:pt x="356" y="169"/>
                    </a:lnTo>
                    <a:lnTo>
                      <a:pt x="25" y="7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CC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23" name="Freeform 28"/>
              <p:cNvSpPr>
                <a:spLocks/>
              </p:cNvSpPr>
              <p:nvPr/>
            </p:nvSpPr>
            <p:spPr bwMode="auto">
              <a:xfrm>
                <a:off x="4111" y="906"/>
                <a:ext cx="171" cy="131"/>
              </a:xfrm>
              <a:custGeom>
                <a:avLst/>
                <a:gdLst>
                  <a:gd name="T0" fmla="*/ 1 w 341"/>
                  <a:gd name="T1" fmla="*/ 0 h 264"/>
                  <a:gd name="T2" fmla="*/ 0 w 341"/>
                  <a:gd name="T3" fmla="*/ 0 h 264"/>
                  <a:gd name="T4" fmla="*/ 1 w 341"/>
                  <a:gd name="T5" fmla="*/ 0 h 264"/>
                  <a:gd name="T6" fmla="*/ 1 w 341"/>
                  <a:gd name="T7" fmla="*/ 0 h 264"/>
                  <a:gd name="T8" fmla="*/ 1 w 341"/>
                  <a:gd name="T9" fmla="*/ 0 h 2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1"/>
                  <a:gd name="T16" fmla="*/ 0 h 264"/>
                  <a:gd name="T17" fmla="*/ 341 w 341"/>
                  <a:gd name="T18" fmla="*/ 264 h 2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1" h="264">
                    <a:moveTo>
                      <a:pt x="170" y="0"/>
                    </a:moveTo>
                    <a:lnTo>
                      <a:pt x="0" y="264"/>
                    </a:lnTo>
                    <a:lnTo>
                      <a:pt x="341" y="103"/>
                    </a:lnTo>
                    <a:lnTo>
                      <a:pt x="17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24" name="Freeform 29"/>
              <p:cNvSpPr>
                <a:spLocks/>
              </p:cNvSpPr>
              <p:nvPr/>
            </p:nvSpPr>
            <p:spPr bwMode="auto">
              <a:xfrm>
                <a:off x="4141" y="970"/>
                <a:ext cx="184" cy="109"/>
              </a:xfrm>
              <a:custGeom>
                <a:avLst/>
                <a:gdLst>
                  <a:gd name="T0" fmla="*/ 0 w 369"/>
                  <a:gd name="T1" fmla="*/ 0 h 219"/>
                  <a:gd name="T2" fmla="*/ 0 w 369"/>
                  <a:gd name="T3" fmla="*/ 0 h 219"/>
                  <a:gd name="T4" fmla="*/ 0 w 369"/>
                  <a:gd name="T5" fmla="*/ 0 h 219"/>
                  <a:gd name="T6" fmla="*/ 0 w 369"/>
                  <a:gd name="T7" fmla="*/ 0 h 219"/>
                  <a:gd name="T8" fmla="*/ 0 w 369"/>
                  <a:gd name="T9" fmla="*/ 0 h 219"/>
                  <a:gd name="T10" fmla="*/ 0 w 369"/>
                  <a:gd name="T11" fmla="*/ 0 h 2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69"/>
                  <a:gd name="T19" fmla="*/ 0 h 219"/>
                  <a:gd name="T20" fmla="*/ 369 w 369"/>
                  <a:gd name="T21" fmla="*/ 219 h 21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69" h="219">
                    <a:moveTo>
                      <a:pt x="324" y="0"/>
                    </a:moveTo>
                    <a:lnTo>
                      <a:pt x="6" y="164"/>
                    </a:lnTo>
                    <a:lnTo>
                      <a:pt x="0" y="219"/>
                    </a:lnTo>
                    <a:lnTo>
                      <a:pt x="369" y="42"/>
                    </a:lnTo>
                    <a:lnTo>
                      <a:pt x="32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25" name="Freeform 30"/>
              <p:cNvSpPr>
                <a:spLocks/>
              </p:cNvSpPr>
              <p:nvPr/>
            </p:nvSpPr>
            <p:spPr bwMode="auto">
              <a:xfrm>
                <a:off x="4220" y="1032"/>
                <a:ext cx="240" cy="113"/>
              </a:xfrm>
              <a:custGeom>
                <a:avLst/>
                <a:gdLst>
                  <a:gd name="T0" fmla="*/ 1 w 480"/>
                  <a:gd name="T1" fmla="*/ 0 h 225"/>
                  <a:gd name="T2" fmla="*/ 1 w 480"/>
                  <a:gd name="T3" fmla="*/ 1 h 225"/>
                  <a:gd name="T4" fmla="*/ 0 w 480"/>
                  <a:gd name="T5" fmla="*/ 1 h 225"/>
                  <a:gd name="T6" fmla="*/ 1 w 480"/>
                  <a:gd name="T7" fmla="*/ 1 h 225"/>
                  <a:gd name="T8" fmla="*/ 1 w 480"/>
                  <a:gd name="T9" fmla="*/ 0 h 225"/>
                  <a:gd name="T10" fmla="*/ 1 w 480"/>
                  <a:gd name="T11" fmla="*/ 0 h 2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80"/>
                  <a:gd name="T19" fmla="*/ 0 h 225"/>
                  <a:gd name="T20" fmla="*/ 480 w 480"/>
                  <a:gd name="T21" fmla="*/ 225 h 2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80" h="225">
                    <a:moveTo>
                      <a:pt x="350" y="0"/>
                    </a:moveTo>
                    <a:lnTo>
                      <a:pt x="3" y="172"/>
                    </a:lnTo>
                    <a:lnTo>
                      <a:pt x="0" y="225"/>
                    </a:lnTo>
                    <a:lnTo>
                      <a:pt x="480" y="105"/>
                    </a:lnTo>
                    <a:lnTo>
                      <a:pt x="35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26" name="Freeform 31"/>
              <p:cNvSpPr>
                <a:spLocks/>
              </p:cNvSpPr>
              <p:nvPr/>
            </p:nvSpPr>
            <p:spPr bwMode="auto">
              <a:xfrm>
                <a:off x="4253" y="1105"/>
                <a:ext cx="262" cy="76"/>
              </a:xfrm>
              <a:custGeom>
                <a:avLst/>
                <a:gdLst>
                  <a:gd name="T0" fmla="*/ 0 w 526"/>
                  <a:gd name="T1" fmla="*/ 0 h 152"/>
                  <a:gd name="T2" fmla="*/ 0 w 526"/>
                  <a:gd name="T3" fmla="*/ 1 h 152"/>
                  <a:gd name="T4" fmla="*/ 0 w 526"/>
                  <a:gd name="T5" fmla="*/ 1 h 152"/>
                  <a:gd name="T6" fmla="*/ 1 w 526"/>
                  <a:gd name="T7" fmla="*/ 1 h 152"/>
                  <a:gd name="T8" fmla="*/ 0 w 526"/>
                  <a:gd name="T9" fmla="*/ 0 h 152"/>
                  <a:gd name="T10" fmla="*/ 0 w 526"/>
                  <a:gd name="T11" fmla="*/ 0 h 1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26"/>
                  <a:gd name="T19" fmla="*/ 0 h 152"/>
                  <a:gd name="T20" fmla="*/ 526 w 526"/>
                  <a:gd name="T21" fmla="*/ 152 h 1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26" h="152">
                    <a:moveTo>
                      <a:pt x="471" y="0"/>
                    </a:moveTo>
                    <a:lnTo>
                      <a:pt x="0" y="105"/>
                    </a:lnTo>
                    <a:lnTo>
                      <a:pt x="12" y="152"/>
                    </a:lnTo>
                    <a:lnTo>
                      <a:pt x="526" y="49"/>
                    </a:lnTo>
                    <a:lnTo>
                      <a:pt x="47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27" name="Freeform 32"/>
              <p:cNvSpPr>
                <a:spLocks/>
              </p:cNvSpPr>
              <p:nvPr/>
            </p:nvSpPr>
            <p:spPr bwMode="auto">
              <a:xfrm>
                <a:off x="4646" y="437"/>
                <a:ext cx="120" cy="174"/>
              </a:xfrm>
              <a:custGeom>
                <a:avLst/>
                <a:gdLst>
                  <a:gd name="T0" fmla="*/ 0 w 242"/>
                  <a:gd name="T1" fmla="*/ 1 h 348"/>
                  <a:gd name="T2" fmla="*/ 0 w 242"/>
                  <a:gd name="T3" fmla="*/ 1 h 348"/>
                  <a:gd name="T4" fmla="*/ 0 w 242"/>
                  <a:gd name="T5" fmla="*/ 0 h 348"/>
                  <a:gd name="T6" fmla="*/ 0 w 242"/>
                  <a:gd name="T7" fmla="*/ 1 h 348"/>
                  <a:gd name="T8" fmla="*/ 0 w 242"/>
                  <a:gd name="T9" fmla="*/ 1 h 348"/>
                  <a:gd name="T10" fmla="*/ 0 w 242"/>
                  <a:gd name="T11" fmla="*/ 1 h 3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2"/>
                  <a:gd name="T19" fmla="*/ 0 h 348"/>
                  <a:gd name="T20" fmla="*/ 242 w 242"/>
                  <a:gd name="T21" fmla="*/ 348 h 34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2" h="348">
                    <a:moveTo>
                      <a:pt x="235" y="348"/>
                    </a:moveTo>
                    <a:lnTo>
                      <a:pt x="242" y="102"/>
                    </a:lnTo>
                    <a:lnTo>
                      <a:pt x="0" y="0"/>
                    </a:lnTo>
                    <a:lnTo>
                      <a:pt x="9" y="261"/>
                    </a:lnTo>
                    <a:lnTo>
                      <a:pt x="235" y="34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28" name="Freeform 33"/>
              <p:cNvSpPr>
                <a:spLocks/>
              </p:cNvSpPr>
              <p:nvPr/>
            </p:nvSpPr>
            <p:spPr bwMode="auto">
              <a:xfrm>
                <a:off x="4567" y="23"/>
                <a:ext cx="53" cy="529"/>
              </a:xfrm>
              <a:custGeom>
                <a:avLst/>
                <a:gdLst>
                  <a:gd name="T0" fmla="*/ 0 w 107"/>
                  <a:gd name="T1" fmla="*/ 2 h 1058"/>
                  <a:gd name="T2" fmla="*/ 0 w 107"/>
                  <a:gd name="T3" fmla="*/ 1 h 1058"/>
                  <a:gd name="T4" fmla="*/ 0 w 107"/>
                  <a:gd name="T5" fmla="*/ 0 h 1058"/>
                  <a:gd name="T6" fmla="*/ 0 w 107"/>
                  <a:gd name="T7" fmla="*/ 1 h 1058"/>
                  <a:gd name="T8" fmla="*/ 0 w 107"/>
                  <a:gd name="T9" fmla="*/ 2 h 1058"/>
                  <a:gd name="T10" fmla="*/ 0 w 107"/>
                  <a:gd name="T11" fmla="*/ 2 h 105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7"/>
                  <a:gd name="T19" fmla="*/ 0 h 1058"/>
                  <a:gd name="T20" fmla="*/ 107 w 107"/>
                  <a:gd name="T21" fmla="*/ 1058 h 105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7" h="1058">
                    <a:moveTo>
                      <a:pt x="99" y="1058"/>
                    </a:moveTo>
                    <a:lnTo>
                      <a:pt x="107" y="25"/>
                    </a:lnTo>
                    <a:lnTo>
                      <a:pt x="0" y="0"/>
                    </a:lnTo>
                    <a:lnTo>
                      <a:pt x="8" y="1020"/>
                    </a:lnTo>
                    <a:lnTo>
                      <a:pt x="99" y="105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29" name="Freeform 34"/>
              <p:cNvSpPr>
                <a:spLocks/>
              </p:cNvSpPr>
              <p:nvPr/>
            </p:nvSpPr>
            <p:spPr bwMode="auto">
              <a:xfrm>
                <a:off x="4889" y="199"/>
                <a:ext cx="124" cy="652"/>
              </a:xfrm>
              <a:custGeom>
                <a:avLst/>
                <a:gdLst>
                  <a:gd name="T0" fmla="*/ 1 w 248"/>
                  <a:gd name="T1" fmla="*/ 0 h 1306"/>
                  <a:gd name="T2" fmla="*/ 1 w 248"/>
                  <a:gd name="T3" fmla="*/ 1 h 1306"/>
                  <a:gd name="T4" fmla="*/ 1 w 248"/>
                  <a:gd name="T5" fmla="*/ 2 h 1306"/>
                  <a:gd name="T6" fmla="*/ 0 w 248"/>
                  <a:gd name="T7" fmla="*/ 2 h 1306"/>
                  <a:gd name="T8" fmla="*/ 1 w 248"/>
                  <a:gd name="T9" fmla="*/ 1 h 1306"/>
                  <a:gd name="T10" fmla="*/ 1 w 248"/>
                  <a:gd name="T11" fmla="*/ 1 h 1306"/>
                  <a:gd name="T12" fmla="*/ 1 w 248"/>
                  <a:gd name="T13" fmla="*/ 0 h 1306"/>
                  <a:gd name="T14" fmla="*/ 1 w 248"/>
                  <a:gd name="T15" fmla="*/ 0 h 1306"/>
                  <a:gd name="T16" fmla="*/ 1 w 248"/>
                  <a:gd name="T17" fmla="*/ 0 h 1306"/>
                  <a:gd name="T18" fmla="*/ 1 w 248"/>
                  <a:gd name="T19" fmla="*/ 0 h 1306"/>
                  <a:gd name="T20" fmla="*/ 1 w 248"/>
                  <a:gd name="T21" fmla="*/ 0 h 130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48"/>
                  <a:gd name="T34" fmla="*/ 0 h 1306"/>
                  <a:gd name="T35" fmla="*/ 248 w 248"/>
                  <a:gd name="T36" fmla="*/ 1306 h 130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48" h="1306">
                    <a:moveTo>
                      <a:pt x="248" y="105"/>
                    </a:moveTo>
                    <a:lnTo>
                      <a:pt x="134" y="933"/>
                    </a:lnTo>
                    <a:lnTo>
                      <a:pt x="73" y="1096"/>
                    </a:lnTo>
                    <a:lnTo>
                      <a:pt x="0" y="1306"/>
                    </a:lnTo>
                    <a:lnTo>
                      <a:pt x="4" y="546"/>
                    </a:lnTo>
                    <a:lnTo>
                      <a:pt x="126" y="599"/>
                    </a:lnTo>
                    <a:lnTo>
                      <a:pt x="189" y="152"/>
                    </a:lnTo>
                    <a:lnTo>
                      <a:pt x="43" y="82"/>
                    </a:lnTo>
                    <a:lnTo>
                      <a:pt x="41" y="0"/>
                    </a:lnTo>
                    <a:lnTo>
                      <a:pt x="248" y="10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30" name="Freeform 35"/>
              <p:cNvSpPr>
                <a:spLocks/>
              </p:cNvSpPr>
              <p:nvPr/>
            </p:nvSpPr>
            <p:spPr bwMode="auto">
              <a:xfrm>
                <a:off x="4910" y="135"/>
                <a:ext cx="405" cy="99"/>
              </a:xfrm>
              <a:custGeom>
                <a:avLst/>
                <a:gdLst>
                  <a:gd name="T0" fmla="*/ 1 w 809"/>
                  <a:gd name="T1" fmla="*/ 1 h 198"/>
                  <a:gd name="T2" fmla="*/ 2 w 809"/>
                  <a:gd name="T3" fmla="*/ 1 h 198"/>
                  <a:gd name="T4" fmla="*/ 1 w 809"/>
                  <a:gd name="T5" fmla="*/ 0 h 198"/>
                  <a:gd name="T6" fmla="*/ 1 w 809"/>
                  <a:gd name="T7" fmla="*/ 1 h 198"/>
                  <a:gd name="T8" fmla="*/ 0 w 809"/>
                  <a:gd name="T9" fmla="*/ 1 h 198"/>
                  <a:gd name="T10" fmla="*/ 1 w 809"/>
                  <a:gd name="T11" fmla="*/ 1 h 198"/>
                  <a:gd name="T12" fmla="*/ 1 w 809"/>
                  <a:gd name="T13" fmla="*/ 1 h 19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09"/>
                  <a:gd name="T22" fmla="*/ 0 h 198"/>
                  <a:gd name="T23" fmla="*/ 809 w 809"/>
                  <a:gd name="T24" fmla="*/ 198 h 19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09" h="198">
                    <a:moveTo>
                      <a:pt x="239" y="198"/>
                    </a:moveTo>
                    <a:lnTo>
                      <a:pt x="809" y="100"/>
                    </a:lnTo>
                    <a:lnTo>
                      <a:pt x="289" y="0"/>
                    </a:lnTo>
                    <a:lnTo>
                      <a:pt x="1" y="31"/>
                    </a:lnTo>
                    <a:lnTo>
                      <a:pt x="0" y="138"/>
                    </a:lnTo>
                    <a:lnTo>
                      <a:pt x="239" y="19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31" name="Freeform 36"/>
              <p:cNvSpPr>
                <a:spLocks/>
              </p:cNvSpPr>
              <p:nvPr/>
            </p:nvSpPr>
            <p:spPr bwMode="auto">
              <a:xfrm>
                <a:off x="4997" y="219"/>
                <a:ext cx="321" cy="520"/>
              </a:xfrm>
              <a:custGeom>
                <a:avLst/>
                <a:gdLst>
                  <a:gd name="T0" fmla="*/ 1 w 642"/>
                  <a:gd name="T1" fmla="*/ 1 h 1038"/>
                  <a:gd name="T2" fmla="*/ 1 w 642"/>
                  <a:gd name="T3" fmla="*/ 1 h 1038"/>
                  <a:gd name="T4" fmla="*/ 1 w 642"/>
                  <a:gd name="T5" fmla="*/ 1 h 1038"/>
                  <a:gd name="T6" fmla="*/ 1 w 642"/>
                  <a:gd name="T7" fmla="*/ 1 h 1038"/>
                  <a:gd name="T8" fmla="*/ 1 w 642"/>
                  <a:gd name="T9" fmla="*/ 1 h 1038"/>
                  <a:gd name="T10" fmla="*/ 1 w 642"/>
                  <a:gd name="T11" fmla="*/ 1 h 1038"/>
                  <a:gd name="T12" fmla="*/ 1 w 642"/>
                  <a:gd name="T13" fmla="*/ 1 h 1038"/>
                  <a:gd name="T14" fmla="*/ 1 w 642"/>
                  <a:gd name="T15" fmla="*/ 1 h 1038"/>
                  <a:gd name="T16" fmla="*/ 1 w 642"/>
                  <a:gd name="T17" fmla="*/ 1 h 1038"/>
                  <a:gd name="T18" fmla="*/ 1 w 642"/>
                  <a:gd name="T19" fmla="*/ 1 h 1038"/>
                  <a:gd name="T20" fmla="*/ 1 w 642"/>
                  <a:gd name="T21" fmla="*/ 1 h 1038"/>
                  <a:gd name="T22" fmla="*/ 1 w 642"/>
                  <a:gd name="T23" fmla="*/ 2 h 1038"/>
                  <a:gd name="T24" fmla="*/ 1 w 642"/>
                  <a:gd name="T25" fmla="*/ 2 h 1038"/>
                  <a:gd name="T26" fmla="*/ 1 w 642"/>
                  <a:gd name="T27" fmla="*/ 1 h 1038"/>
                  <a:gd name="T28" fmla="*/ 1 w 642"/>
                  <a:gd name="T29" fmla="*/ 1 h 1038"/>
                  <a:gd name="T30" fmla="*/ 1 w 642"/>
                  <a:gd name="T31" fmla="*/ 1 h 1038"/>
                  <a:gd name="T32" fmla="*/ 1 w 642"/>
                  <a:gd name="T33" fmla="*/ 0 h 1038"/>
                  <a:gd name="T34" fmla="*/ 1 w 642"/>
                  <a:gd name="T35" fmla="*/ 2 h 1038"/>
                  <a:gd name="T36" fmla="*/ 1 w 642"/>
                  <a:gd name="T37" fmla="*/ 2 h 1038"/>
                  <a:gd name="T38" fmla="*/ 1 w 642"/>
                  <a:gd name="T39" fmla="*/ 2 h 1038"/>
                  <a:gd name="T40" fmla="*/ 1 w 642"/>
                  <a:gd name="T41" fmla="*/ 3 h 1038"/>
                  <a:gd name="T42" fmla="*/ 0 w 642"/>
                  <a:gd name="T43" fmla="*/ 2 h 1038"/>
                  <a:gd name="T44" fmla="*/ 1 w 642"/>
                  <a:gd name="T45" fmla="*/ 2 h 1038"/>
                  <a:gd name="T46" fmla="*/ 1 w 642"/>
                  <a:gd name="T47" fmla="*/ 2 h 1038"/>
                  <a:gd name="T48" fmla="*/ 1 w 642"/>
                  <a:gd name="T49" fmla="*/ 2 h 1038"/>
                  <a:gd name="T50" fmla="*/ 1 w 642"/>
                  <a:gd name="T51" fmla="*/ 2 h 1038"/>
                  <a:gd name="T52" fmla="*/ 1 w 642"/>
                  <a:gd name="T53" fmla="*/ 2 h 1038"/>
                  <a:gd name="T54" fmla="*/ 1 w 642"/>
                  <a:gd name="T55" fmla="*/ 2 h 1038"/>
                  <a:gd name="T56" fmla="*/ 1 w 642"/>
                  <a:gd name="T57" fmla="*/ 2 h 1038"/>
                  <a:gd name="T58" fmla="*/ 1 w 642"/>
                  <a:gd name="T59" fmla="*/ 2 h 1038"/>
                  <a:gd name="T60" fmla="*/ 1 w 642"/>
                  <a:gd name="T61" fmla="*/ 2 h 1038"/>
                  <a:gd name="T62" fmla="*/ 1 w 642"/>
                  <a:gd name="T63" fmla="*/ 2 h 1038"/>
                  <a:gd name="T64" fmla="*/ 1 w 642"/>
                  <a:gd name="T65" fmla="*/ 2 h 1038"/>
                  <a:gd name="T66" fmla="*/ 1 w 642"/>
                  <a:gd name="T67" fmla="*/ 2 h 1038"/>
                  <a:gd name="T68" fmla="*/ 1 w 642"/>
                  <a:gd name="T69" fmla="*/ 2 h 1038"/>
                  <a:gd name="T70" fmla="*/ 1 w 642"/>
                  <a:gd name="T71" fmla="*/ 2 h 1038"/>
                  <a:gd name="T72" fmla="*/ 1 w 642"/>
                  <a:gd name="T73" fmla="*/ 2 h 1038"/>
                  <a:gd name="T74" fmla="*/ 1 w 642"/>
                  <a:gd name="T75" fmla="*/ 2 h 1038"/>
                  <a:gd name="T76" fmla="*/ 1 w 642"/>
                  <a:gd name="T77" fmla="*/ 2 h 1038"/>
                  <a:gd name="T78" fmla="*/ 1 w 642"/>
                  <a:gd name="T79" fmla="*/ 2 h 1038"/>
                  <a:gd name="T80" fmla="*/ 1 w 642"/>
                  <a:gd name="T81" fmla="*/ 2 h 1038"/>
                  <a:gd name="T82" fmla="*/ 1 w 642"/>
                  <a:gd name="T83" fmla="*/ 2 h 1038"/>
                  <a:gd name="T84" fmla="*/ 1 w 642"/>
                  <a:gd name="T85" fmla="*/ 2 h 1038"/>
                  <a:gd name="T86" fmla="*/ 1 w 642"/>
                  <a:gd name="T87" fmla="*/ 2 h 1038"/>
                  <a:gd name="T88" fmla="*/ 1 w 642"/>
                  <a:gd name="T89" fmla="*/ 2 h 1038"/>
                  <a:gd name="T90" fmla="*/ 1 w 642"/>
                  <a:gd name="T91" fmla="*/ 2 h 1038"/>
                  <a:gd name="T92" fmla="*/ 1 w 642"/>
                  <a:gd name="T93" fmla="*/ 2 h 1038"/>
                  <a:gd name="T94" fmla="*/ 1 w 642"/>
                  <a:gd name="T95" fmla="*/ 2 h 1038"/>
                  <a:gd name="T96" fmla="*/ 1 w 642"/>
                  <a:gd name="T97" fmla="*/ 2 h 1038"/>
                  <a:gd name="T98" fmla="*/ 1 w 642"/>
                  <a:gd name="T99" fmla="*/ 2 h 1038"/>
                  <a:gd name="T100" fmla="*/ 1 w 642"/>
                  <a:gd name="T101" fmla="*/ 2 h 1038"/>
                  <a:gd name="T102" fmla="*/ 1 w 642"/>
                  <a:gd name="T103" fmla="*/ 2 h 1038"/>
                  <a:gd name="T104" fmla="*/ 1 w 642"/>
                  <a:gd name="T105" fmla="*/ 2 h 1038"/>
                  <a:gd name="T106" fmla="*/ 1 w 642"/>
                  <a:gd name="T107" fmla="*/ 2 h 1038"/>
                  <a:gd name="T108" fmla="*/ 1 w 642"/>
                  <a:gd name="T109" fmla="*/ 1 h 1038"/>
                  <a:gd name="T110" fmla="*/ 1 w 642"/>
                  <a:gd name="T111" fmla="*/ 2 h 1038"/>
                  <a:gd name="T112" fmla="*/ 1 w 642"/>
                  <a:gd name="T113" fmla="*/ 2 h 1038"/>
                  <a:gd name="T114" fmla="*/ 1 w 642"/>
                  <a:gd name="T115" fmla="*/ 1 h 1038"/>
                  <a:gd name="T116" fmla="*/ 1 w 642"/>
                  <a:gd name="T117" fmla="*/ 1 h 1038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642"/>
                  <a:gd name="T178" fmla="*/ 0 h 1038"/>
                  <a:gd name="T179" fmla="*/ 642 w 642"/>
                  <a:gd name="T180" fmla="*/ 1038 h 1038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642" h="1038">
                    <a:moveTo>
                      <a:pt x="303" y="493"/>
                    </a:moveTo>
                    <a:lnTo>
                      <a:pt x="325" y="437"/>
                    </a:lnTo>
                    <a:lnTo>
                      <a:pt x="365" y="452"/>
                    </a:lnTo>
                    <a:lnTo>
                      <a:pt x="383" y="418"/>
                    </a:lnTo>
                    <a:lnTo>
                      <a:pt x="321" y="394"/>
                    </a:lnTo>
                    <a:lnTo>
                      <a:pt x="321" y="335"/>
                    </a:lnTo>
                    <a:lnTo>
                      <a:pt x="382" y="358"/>
                    </a:lnTo>
                    <a:lnTo>
                      <a:pt x="399" y="327"/>
                    </a:lnTo>
                    <a:lnTo>
                      <a:pt x="259" y="261"/>
                    </a:lnTo>
                    <a:lnTo>
                      <a:pt x="297" y="145"/>
                    </a:lnTo>
                    <a:lnTo>
                      <a:pt x="455" y="212"/>
                    </a:lnTo>
                    <a:lnTo>
                      <a:pt x="455" y="602"/>
                    </a:lnTo>
                    <a:lnTo>
                      <a:pt x="520" y="602"/>
                    </a:lnTo>
                    <a:lnTo>
                      <a:pt x="552" y="78"/>
                    </a:lnTo>
                    <a:lnTo>
                      <a:pt x="112" y="151"/>
                    </a:lnTo>
                    <a:lnTo>
                      <a:pt x="100" y="90"/>
                    </a:lnTo>
                    <a:lnTo>
                      <a:pt x="642" y="0"/>
                    </a:lnTo>
                    <a:lnTo>
                      <a:pt x="609" y="654"/>
                    </a:lnTo>
                    <a:lnTo>
                      <a:pt x="306" y="767"/>
                    </a:lnTo>
                    <a:lnTo>
                      <a:pt x="296" y="961"/>
                    </a:lnTo>
                    <a:lnTo>
                      <a:pt x="128" y="1038"/>
                    </a:lnTo>
                    <a:lnTo>
                      <a:pt x="0" y="866"/>
                    </a:lnTo>
                    <a:lnTo>
                      <a:pt x="41" y="551"/>
                    </a:lnTo>
                    <a:lnTo>
                      <a:pt x="71" y="550"/>
                    </a:lnTo>
                    <a:lnTo>
                      <a:pt x="79" y="578"/>
                    </a:lnTo>
                    <a:lnTo>
                      <a:pt x="98" y="609"/>
                    </a:lnTo>
                    <a:lnTo>
                      <a:pt x="105" y="618"/>
                    </a:lnTo>
                    <a:lnTo>
                      <a:pt x="113" y="628"/>
                    </a:lnTo>
                    <a:lnTo>
                      <a:pt x="122" y="638"/>
                    </a:lnTo>
                    <a:lnTo>
                      <a:pt x="132" y="647"/>
                    </a:lnTo>
                    <a:lnTo>
                      <a:pt x="142" y="655"/>
                    </a:lnTo>
                    <a:lnTo>
                      <a:pt x="154" y="664"/>
                    </a:lnTo>
                    <a:lnTo>
                      <a:pt x="166" y="672"/>
                    </a:lnTo>
                    <a:lnTo>
                      <a:pt x="179" y="678"/>
                    </a:lnTo>
                    <a:lnTo>
                      <a:pt x="206" y="688"/>
                    </a:lnTo>
                    <a:lnTo>
                      <a:pt x="236" y="692"/>
                    </a:lnTo>
                    <a:lnTo>
                      <a:pt x="293" y="683"/>
                    </a:lnTo>
                    <a:lnTo>
                      <a:pt x="318" y="674"/>
                    </a:lnTo>
                    <a:lnTo>
                      <a:pt x="340" y="663"/>
                    </a:lnTo>
                    <a:lnTo>
                      <a:pt x="357" y="652"/>
                    </a:lnTo>
                    <a:lnTo>
                      <a:pt x="372" y="643"/>
                    </a:lnTo>
                    <a:lnTo>
                      <a:pt x="383" y="635"/>
                    </a:lnTo>
                    <a:lnTo>
                      <a:pt x="364" y="641"/>
                    </a:lnTo>
                    <a:lnTo>
                      <a:pt x="343" y="647"/>
                    </a:lnTo>
                    <a:lnTo>
                      <a:pt x="316" y="653"/>
                    </a:lnTo>
                    <a:lnTo>
                      <a:pt x="253" y="659"/>
                    </a:lnTo>
                    <a:lnTo>
                      <a:pt x="190" y="647"/>
                    </a:lnTo>
                    <a:lnTo>
                      <a:pt x="159" y="629"/>
                    </a:lnTo>
                    <a:lnTo>
                      <a:pt x="146" y="618"/>
                    </a:lnTo>
                    <a:lnTo>
                      <a:pt x="134" y="606"/>
                    </a:lnTo>
                    <a:lnTo>
                      <a:pt x="187" y="621"/>
                    </a:lnTo>
                    <a:lnTo>
                      <a:pt x="208" y="618"/>
                    </a:lnTo>
                    <a:lnTo>
                      <a:pt x="235" y="602"/>
                    </a:lnTo>
                    <a:lnTo>
                      <a:pt x="270" y="559"/>
                    </a:lnTo>
                    <a:lnTo>
                      <a:pt x="246" y="507"/>
                    </a:lnTo>
                    <a:lnTo>
                      <a:pt x="362" y="559"/>
                    </a:lnTo>
                    <a:lnTo>
                      <a:pt x="380" y="527"/>
                    </a:lnTo>
                    <a:lnTo>
                      <a:pt x="303" y="49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32" name="Freeform 37"/>
              <p:cNvSpPr>
                <a:spLocks/>
              </p:cNvSpPr>
              <p:nvPr/>
            </p:nvSpPr>
            <p:spPr bwMode="auto">
              <a:xfrm>
                <a:off x="4111" y="1023"/>
                <a:ext cx="33" cy="56"/>
              </a:xfrm>
              <a:custGeom>
                <a:avLst/>
                <a:gdLst>
                  <a:gd name="T0" fmla="*/ 0 w 66"/>
                  <a:gd name="T1" fmla="*/ 0 h 113"/>
                  <a:gd name="T2" fmla="*/ 1 w 66"/>
                  <a:gd name="T3" fmla="*/ 0 h 113"/>
                  <a:gd name="T4" fmla="*/ 1 w 66"/>
                  <a:gd name="T5" fmla="*/ 0 h 113"/>
                  <a:gd name="T6" fmla="*/ 1 w 66"/>
                  <a:gd name="T7" fmla="*/ 0 h 113"/>
                  <a:gd name="T8" fmla="*/ 0 w 66"/>
                  <a:gd name="T9" fmla="*/ 0 h 113"/>
                  <a:gd name="T10" fmla="*/ 0 w 66"/>
                  <a:gd name="T11" fmla="*/ 0 h 1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6"/>
                  <a:gd name="T19" fmla="*/ 0 h 113"/>
                  <a:gd name="T20" fmla="*/ 66 w 66"/>
                  <a:gd name="T21" fmla="*/ 113 h 11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6" h="113">
                    <a:moveTo>
                      <a:pt x="0" y="30"/>
                    </a:moveTo>
                    <a:lnTo>
                      <a:pt x="60" y="113"/>
                    </a:lnTo>
                    <a:lnTo>
                      <a:pt x="66" y="58"/>
                    </a:lnTo>
                    <a:lnTo>
                      <a:pt x="28" y="0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33" name="Freeform 38"/>
              <p:cNvSpPr>
                <a:spLocks/>
              </p:cNvSpPr>
              <p:nvPr/>
            </p:nvSpPr>
            <p:spPr bwMode="auto">
              <a:xfrm>
                <a:off x="4220" y="1118"/>
                <a:ext cx="52" cy="56"/>
              </a:xfrm>
              <a:custGeom>
                <a:avLst/>
                <a:gdLst>
                  <a:gd name="T0" fmla="*/ 0 w 104"/>
                  <a:gd name="T1" fmla="*/ 1 h 111"/>
                  <a:gd name="T2" fmla="*/ 1 w 104"/>
                  <a:gd name="T3" fmla="*/ 1 h 111"/>
                  <a:gd name="T4" fmla="*/ 1 w 104"/>
                  <a:gd name="T5" fmla="*/ 1 h 111"/>
                  <a:gd name="T6" fmla="*/ 1 w 104"/>
                  <a:gd name="T7" fmla="*/ 0 h 111"/>
                  <a:gd name="T8" fmla="*/ 0 w 104"/>
                  <a:gd name="T9" fmla="*/ 1 h 111"/>
                  <a:gd name="T10" fmla="*/ 0 w 104"/>
                  <a:gd name="T11" fmla="*/ 1 h 1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4"/>
                  <a:gd name="T19" fmla="*/ 0 h 111"/>
                  <a:gd name="T20" fmla="*/ 104 w 104"/>
                  <a:gd name="T21" fmla="*/ 111 h 1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4" h="111">
                    <a:moveTo>
                      <a:pt x="0" y="53"/>
                    </a:moveTo>
                    <a:lnTo>
                      <a:pt x="69" y="111"/>
                    </a:lnTo>
                    <a:lnTo>
                      <a:pt x="104" y="90"/>
                    </a:lnTo>
                    <a:lnTo>
                      <a:pt x="3" y="0"/>
                    </a:ln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34" name="Freeform 39"/>
              <p:cNvSpPr>
                <a:spLocks/>
              </p:cNvSpPr>
              <p:nvPr/>
            </p:nvSpPr>
            <p:spPr bwMode="auto">
              <a:xfrm>
                <a:off x="5232" y="710"/>
                <a:ext cx="86" cy="115"/>
              </a:xfrm>
              <a:custGeom>
                <a:avLst/>
                <a:gdLst>
                  <a:gd name="T0" fmla="*/ 1 w 172"/>
                  <a:gd name="T1" fmla="*/ 1 h 229"/>
                  <a:gd name="T2" fmla="*/ 1 w 172"/>
                  <a:gd name="T3" fmla="*/ 1 h 229"/>
                  <a:gd name="T4" fmla="*/ 1 w 172"/>
                  <a:gd name="T5" fmla="*/ 1 h 229"/>
                  <a:gd name="T6" fmla="*/ 1 w 172"/>
                  <a:gd name="T7" fmla="*/ 1 h 229"/>
                  <a:gd name="T8" fmla="*/ 0 w 172"/>
                  <a:gd name="T9" fmla="*/ 1 h 229"/>
                  <a:gd name="T10" fmla="*/ 1 w 172"/>
                  <a:gd name="T11" fmla="*/ 1 h 229"/>
                  <a:gd name="T12" fmla="*/ 1 w 172"/>
                  <a:gd name="T13" fmla="*/ 1 h 229"/>
                  <a:gd name="T14" fmla="*/ 1 w 172"/>
                  <a:gd name="T15" fmla="*/ 1 h 229"/>
                  <a:gd name="T16" fmla="*/ 1 w 172"/>
                  <a:gd name="T17" fmla="*/ 1 h 229"/>
                  <a:gd name="T18" fmla="*/ 1 w 172"/>
                  <a:gd name="T19" fmla="*/ 1 h 229"/>
                  <a:gd name="T20" fmla="*/ 1 w 172"/>
                  <a:gd name="T21" fmla="*/ 1 h 229"/>
                  <a:gd name="T22" fmla="*/ 1 w 172"/>
                  <a:gd name="T23" fmla="*/ 1 h 229"/>
                  <a:gd name="T24" fmla="*/ 1 w 172"/>
                  <a:gd name="T25" fmla="*/ 1 h 229"/>
                  <a:gd name="T26" fmla="*/ 1 w 172"/>
                  <a:gd name="T27" fmla="*/ 1 h 229"/>
                  <a:gd name="T28" fmla="*/ 1 w 172"/>
                  <a:gd name="T29" fmla="*/ 1 h 229"/>
                  <a:gd name="T30" fmla="*/ 1 w 172"/>
                  <a:gd name="T31" fmla="*/ 1 h 229"/>
                  <a:gd name="T32" fmla="*/ 1 w 172"/>
                  <a:gd name="T33" fmla="*/ 1 h 229"/>
                  <a:gd name="T34" fmla="*/ 1 w 172"/>
                  <a:gd name="T35" fmla="*/ 1 h 229"/>
                  <a:gd name="T36" fmla="*/ 1 w 172"/>
                  <a:gd name="T37" fmla="*/ 1 h 229"/>
                  <a:gd name="T38" fmla="*/ 1 w 172"/>
                  <a:gd name="T39" fmla="*/ 0 h 229"/>
                  <a:gd name="T40" fmla="*/ 1 w 172"/>
                  <a:gd name="T41" fmla="*/ 1 h 229"/>
                  <a:gd name="T42" fmla="*/ 1 w 172"/>
                  <a:gd name="T43" fmla="*/ 1 h 229"/>
                  <a:gd name="T44" fmla="*/ 1 w 172"/>
                  <a:gd name="T45" fmla="*/ 1 h 229"/>
                  <a:gd name="T46" fmla="*/ 1 w 172"/>
                  <a:gd name="T47" fmla="*/ 1 h 229"/>
                  <a:gd name="T48" fmla="*/ 1 w 172"/>
                  <a:gd name="T49" fmla="*/ 1 h 229"/>
                  <a:gd name="T50" fmla="*/ 1 w 172"/>
                  <a:gd name="T51" fmla="*/ 1 h 229"/>
                  <a:gd name="T52" fmla="*/ 1 w 172"/>
                  <a:gd name="T53" fmla="*/ 1 h 229"/>
                  <a:gd name="T54" fmla="*/ 1 w 172"/>
                  <a:gd name="T55" fmla="*/ 1 h 229"/>
                  <a:gd name="T56" fmla="*/ 1 w 172"/>
                  <a:gd name="T57" fmla="*/ 1 h 229"/>
                  <a:gd name="T58" fmla="*/ 1 w 172"/>
                  <a:gd name="T59" fmla="*/ 1 h 229"/>
                  <a:gd name="T60" fmla="*/ 1 w 172"/>
                  <a:gd name="T61" fmla="*/ 1 h 229"/>
                  <a:gd name="T62" fmla="*/ 1 w 172"/>
                  <a:gd name="T63" fmla="*/ 1 h 229"/>
                  <a:gd name="T64" fmla="*/ 1 w 172"/>
                  <a:gd name="T65" fmla="*/ 1 h 229"/>
                  <a:gd name="T66" fmla="*/ 1 w 172"/>
                  <a:gd name="T67" fmla="*/ 1 h 229"/>
                  <a:gd name="T68" fmla="*/ 1 w 172"/>
                  <a:gd name="T69" fmla="*/ 1 h 229"/>
                  <a:gd name="T70" fmla="*/ 1 w 172"/>
                  <a:gd name="T71" fmla="*/ 1 h 229"/>
                  <a:gd name="T72" fmla="*/ 1 w 172"/>
                  <a:gd name="T73" fmla="*/ 1 h 229"/>
                  <a:gd name="T74" fmla="*/ 1 w 172"/>
                  <a:gd name="T75" fmla="*/ 1 h 229"/>
                  <a:gd name="T76" fmla="*/ 1 w 172"/>
                  <a:gd name="T77" fmla="*/ 1 h 229"/>
                  <a:gd name="T78" fmla="*/ 1 w 172"/>
                  <a:gd name="T79" fmla="*/ 1 h 229"/>
                  <a:gd name="T80" fmla="*/ 1 w 172"/>
                  <a:gd name="T81" fmla="*/ 1 h 229"/>
                  <a:gd name="T82" fmla="*/ 1 w 172"/>
                  <a:gd name="T83" fmla="*/ 1 h 229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2"/>
                  <a:gd name="T127" fmla="*/ 0 h 229"/>
                  <a:gd name="T128" fmla="*/ 172 w 172"/>
                  <a:gd name="T129" fmla="*/ 229 h 229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2" h="229">
                    <a:moveTo>
                      <a:pt x="71" y="93"/>
                    </a:moveTo>
                    <a:lnTo>
                      <a:pt x="41" y="16"/>
                    </a:lnTo>
                    <a:lnTo>
                      <a:pt x="21" y="39"/>
                    </a:lnTo>
                    <a:lnTo>
                      <a:pt x="7" y="70"/>
                    </a:lnTo>
                    <a:lnTo>
                      <a:pt x="0" y="105"/>
                    </a:lnTo>
                    <a:lnTo>
                      <a:pt x="1" y="141"/>
                    </a:lnTo>
                    <a:lnTo>
                      <a:pt x="12" y="174"/>
                    </a:lnTo>
                    <a:lnTo>
                      <a:pt x="29" y="202"/>
                    </a:lnTo>
                    <a:lnTo>
                      <a:pt x="52" y="221"/>
                    </a:lnTo>
                    <a:lnTo>
                      <a:pt x="78" y="229"/>
                    </a:lnTo>
                    <a:lnTo>
                      <a:pt x="104" y="227"/>
                    </a:lnTo>
                    <a:lnTo>
                      <a:pt x="130" y="214"/>
                    </a:lnTo>
                    <a:lnTo>
                      <a:pt x="150" y="191"/>
                    </a:lnTo>
                    <a:lnTo>
                      <a:pt x="165" y="160"/>
                    </a:lnTo>
                    <a:lnTo>
                      <a:pt x="172" y="125"/>
                    </a:lnTo>
                    <a:lnTo>
                      <a:pt x="170" y="89"/>
                    </a:lnTo>
                    <a:lnTo>
                      <a:pt x="160" y="55"/>
                    </a:lnTo>
                    <a:lnTo>
                      <a:pt x="142" y="27"/>
                    </a:lnTo>
                    <a:lnTo>
                      <a:pt x="119" y="8"/>
                    </a:lnTo>
                    <a:lnTo>
                      <a:pt x="93" y="0"/>
                    </a:lnTo>
                    <a:lnTo>
                      <a:pt x="71" y="3"/>
                    </a:lnTo>
                    <a:lnTo>
                      <a:pt x="81" y="84"/>
                    </a:lnTo>
                    <a:lnTo>
                      <a:pt x="92" y="77"/>
                    </a:lnTo>
                    <a:lnTo>
                      <a:pt x="104" y="76"/>
                    </a:lnTo>
                    <a:lnTo>
                      <a:pt x="115" y="81"/>
                    </a:lnTo>
                    <a:lnTo>
                      <a:pt x="125" y="88"/>
                    </a:lnTo>
                    <a:lnTo>
                      <a:pt x="131" y="101"/>
                    </a:lnTo>
                    <a:lnTo>
                      <a:pt x="137" y="116"/>
                    </a:lnTo>
                    <a:lnTo>
                      <a:pt x="137" y="131"/>
                    </a:lnTo>
                    <a:lnTo>
                      <a:pt x="134" y="146"/>
                    </a:lnTo>
                    <a:lnTo>
                      <a:pt x="128" y="159"/>
                    </a:lnTo>
                    <a:lnTo>
                      <a:pt x="119" y="169"/>
                    </a:lnTo>
                    <a:lnTo>
                      <a:pt x="107" y="176"/>
                    </a:lnTo>
                    <a:lnTo>
                      <a:pt x="96" y="176"/>
                    </a:lnTo>
                    <a:lnTo>
                      <a:pt x="84" y="172"/>
                    </a:lnTo>
                    <a:lnTo>
                      <a:pt x="75" y="164"/>
                    </a:lnTo>
                    <a:lnTo>
                      <a:pt x="68" y="152"/>
                    </a:lnTo>
                    <a:lnTo>
                      <a:pt x="64" y="137"/>
                    </a:lnTo>
                    <a:lnTo>
                      <a:pt x="63" y="121"/>
                    </a:lnTo>
                    <a:lnTo>
                      <a:pt x="66" y="107"/>
                    </a:lnTo>
                    <a:lnTo>
                      <a:pt x="71" y="9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35" name="Freeform 40"/>
              <p:cNvSpPr>
                <a:spLocks/>
              </p:cNvSpPr>
              <p:nvPr/>
            </p:nvSpPr>
            <p:spPr bwMode="auto">
              <a:xfrm>
                <a:off x="5043" y="686"/>
                <a:ext cx="265" cy="221"/>
              </a:xfrm>
              <a:custGeom>
                <a:avLst/>
                <a:gdLst>
                  <a:gd name="T0" fmla="*/ 1 w 530"/>
                  <a:gd name="T1" fmla="*/ 1 h 441"/>
                  <a:gd name="T2" fmla="*/ 1 w 530"/>
                  <a:gd name="T3" fmla="*/ 1 h 441"/>
                  <a:gd name="T4" fmla="*/ 1 w 530"/>
                  <a:gd name="T5" fmla="*/ 1 h 441"/>
                  <a:gd name="T6" fmla="*/ 1 w 530"/>
                  <a:gd name="T7" fmla="*/ 0 h 441"/>
                  <a:gd name="T8" fmla="*/ 1 w 530"/>
                  <a:gd name="T9" fmla="*/ 1 h 441"/>
                  <a:gd name="T10" fmla="*/ 1 w 530"/>
                  <a:gd name="T11" fmla="*/ 1 h 441"/>
                  <a:gd name="T12" fmla="*/ 1 w 530"/>
                  <a:gd name="T13" fmla="*/ 1 h 441"/>
                  <a:gd name="T14" fmla="*/ 0 w 530"/>
                  <a:gd name="T15" fmla="*/ 1 h 441"/>
                  <a:gd name="T16" fmla="*/ 1 w 530"/>
                  <a:gd name="T17" fmla="*/ 1 h 441"/>
                  <a:gd name="T18" fmla="*/ 1 w 530"/>
                  <a:gd name="T19" fmla="*/ 1 h 44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30"/>
                  <a:gd name="T31" fmla="*/ 0 h 441"/>
                  <a:gd name="T32" fmla="*/ 530 w 530"/>
                  <a:gd name="T33" fmla="*/ 441 h 44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30" h="441">
                    <a:moveTo>
                      <a:pt x="5" y="366"/>
                    </a:moveTo>
                    <a:lnTo>
                      <a:pt x="369" y="195"/>
                    </a:lnTo>
                    <a:lnTo>
                      <a:pt x="393" y="59"/>
                    </a:lnTo>
                    <a:lnTo>
                      <a:pt x="499" y="0"/>
                    </a:lnTo>
                    <a:lnTo>
                      <a:pt x="530" y="111"/>
                    </a:lnTo>
                    <a:lnTo>
                      <a:pt x="458" y="101"/>
                    </a:lnTo>
                    <a:lnTo>
                      <a:pt x="399" y="235"/>
                    </a:lnTo>
                    <a:lnTo>
                      <a:pt x="0" y="441"/>
                    </a:lnTo>
                    <a:lnTo>
                      <a:pt x="5" y="36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36" name="Freeform 41"/>
              <p:cNvSpPr>
                <a:spLocks/>
              </p:cNvSpPr>
              <p:nvPr/>
            </p:nvSpPr>
            <p:spPr bwMode="auto">
              <a:xfrm>
                <a:off x="5096" y="555"/>
                <a:ext cx="209" cy="201"/>
              </a:xfrm>
              <a:custGeom>
                <a:avLst/>
                <a:gdLst>
                  <a:gd name="T0" fmla="*/ 1 w 418"/>
                  <a:gd name="T1" fmla="*/ 0 h 402"/>
                  <a:gd name="T2" fmla="*/ 1 w 418"/>
                  <a:gd name="T3" fmla="*/ 1 h 402"/>
                  <a:gd name="T4" fmla="*/ 0 w 418"/>
                  <a:gd name="T5" fmla="*/ 1 h 402"/>
                  <a:gd name="T6" fmla="*/ 1 w 418"/>
                  <a:gd name="T7" fmla="*/ 1 h 402"/>
                  <a:gd name="T8" fmla="*/ 1 w 418"/>
                  <a:gd name="T9" fmla="*/ 1 h 402"/>
                  <a:gd name="T10" fmla="*/ 1 w 418"/>
                  <a:gd name="T11" fmla="*/ 1 h 402"/>
                  <a:gd name="T12" fmla="*/ 1 w 418"/>
                  <a:gd name="T13" fmla="*/ 1 h 402"/>
                  <a:gd name="T14" fmla="*/ 1 w 418"/>
                  <a:gd name="T15" fmla="*/ 1 h 402"/>
                  <a:gd name="T16" fmla="*/ 1 w 418"/>
                  <a:gd name="T17" fmla="*/ 1 h 402"/>
                  <a:gd name="T18" fmla="*/ 1 w 418"/>
                  <a:gd name="T19" fmla="*/ 0 h 402"/>
                  <a:gd name="T20" fmla="*/ 1 w 418"/>
                  <a:gd name="T21" fmla="*/ 0 h 4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18"/>
                  <a:gd name="T34" fmla="*/ 0 h 402"/>
                  <a:gd name="T35" fmla="*/ 418 w 418"/>
                  <a:gd name="T36" fmla="*/ 402 h 40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18" h="402">
                    <a:moveTo>
                      <a:pt x="417" y="0"/>
                    </a:moveTo>
                    <a:lnTo>
                      <a:pt x="418" y="207"/>
                    </a:lnTo>
                    <a:lnTo>
                      <a:pt x="0" y="402"/>
                    </a:lnTo>
                    <a:lnTo>
                      <a:pt x="319" y="201"/>
                    </a:lnTo>
                    <a:lnTo>
                      <a:pt x="105" y="278"/>
                    </a:lnTo>
                    <a:lnTo>
                      <a:pt x="336" y="137"/>
                    </a:lnTo>
                    <a:lnTo>
                      <a:pt x="116" y="193"/>
                    </a:lnTo>
                    <a:lnTo>
                      <a:pt x="342" y="71"/>
                    </a:lnTo>
                    <a:lnTo>
                      <a:pt x="118" y="118"/>
                    </a:lnTo>
                    <a:lnTo>
                      <a:pt x="41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37" name="Freeform 42"/>
              <p:cNvSpPr>
                <a:spLocks/>
              </p:cNvSpPr>
              <p:nvPr/>
            </p:nvSpPr>
            <p:spPr bwMode="auto">
              <a:xfrm>
                <a:off x="4916" y="793"/>
                <a:ext cx="139" cy="174"/>
              </a:xfrm>
              <a:custGeom>
                <a:avLst/>
                <a:gdLst>
                  <a:gd name="T0" fmla="*/ 1 w 278"/>
                  <a:gd name="T1" fmla="*/ 0 h 349"/>
                  <a:gd name="T2" fmla="*/ 1 w 278"/>
                  <a:gd name="T3" fmla="*/ 0 h 349"/>
                  <a:gd name="T4" fmla="*/ 1 w 278"/>
                  <a:gd name="T5" fmla="*/ 0 h 349"/>
                  <a:gd name="T6" fmla="*/ 1 w 278"/>
                  <a:gd name="T7" fmla="*/ 0 h 349"/>
                  <a:gd name="T8" fmla="*/ 1 w 278"/>
                  <a:gd name="T9" fmla="*/ 0 h 349"/>
                  <a:gd name="T10" fmla="*/ 1 w 278"/>
                  <a:gd name="T11" fmla="*/ 0 h 349"/>
                  <a:gd name="T12" fmla="*/ 1 w 278"/>
                  <a:gd name="T13" fmla="*/ 0 h 349"/>
                  <a:gd name="T14" fmla="*/ 1 w 278"/>
                  <a:gd name="T15" fmla="*/ 0 h 349"/>
                  <a:gd name="T16" fmla="*/ 1 w 278"/>
                  <a:gd name="T17" fmla="*/ 0 h 349"/>
                  <a:gd name="T18" fmla="*/ 1 w 278"/>
                  <a:gd name="T19" fmla="*/ 0 h 349"/>
                  <a:gd name="T20" fmla="*/ 0 w 278"/>
                  <a:gd name="T21" fmla="*/ 0 h 349"/>
                  <a:gd name="T22" fmla="*/ 1 w 278"/>
                  <a:gd name="T23" fmla="*/ 0 h 349"/>
                  <a:gd name="T24" fmla="*/ 1 w 278"/>
                  <a:gd name="T25" fmla="*/ 0 h 349"/>
                  <a:gd name="T26" fmla="*/ 1 w 278"/>
                  <a:gd name="T27" fmla="*/ 0 h 349"/>
                  <a:gd name="T28" fmla="*/ 1 w 278"/>
                  <a:gd name="T29" fmla="*/ 0 h 349"/>
                  <a:gd name="T30" fmla="*/ 1 w 278"/>
                  <a:gd name="T31" fmla="*/ 0 h 349"/>
                  <a:gd name="T32" fmla="*/ 1 w 278"/>
                  <a:gd name="T33" fmla="*/ 0 h 349"/>
                  <a:gd name="T34" fmla="*/ 1 w 278"/>
                  <a:gd name="T35" fmla="*/ 0 h 349"/>
                  <a:gd name="T36" fmla="*/ 1 w 278"/>
                  <a:gd name="T37" fmla="*/ 0 h 349"/>
                  <a:gd name="T38" fmla="*/ 1 w 278"/>
                  <a:gd name="T39" fmla="*/ 0 h 349"/>
                  <a:gd name="T40" fmla="*/ 1 w 278"/>
                  <a:gd name="T41" fmla="*/ 0 h 349"/>
                  <a:gd name="T42" fmla="*/ 1 w 278"/>
                  <a:gd name="T43" fmla="*/ 0 h 349"/>
                  <a:gd name="T44" fmla="*/ 1 w 278"/>
                  <a:gd name="T45" fmla="*/ 0 h 349"/>
                  <a:gd name="T46" fmla="*/ 1 w 278"/>
                  <a:gd name="T47" fmla="*/ 0 h 349"/>
                  <a:gd name="T48" fmla="*/ 1 w 278"/>
                  <a:gd name="T49" fmla="*/ 0 h 349"/>
                  <a:gd name="T50" fmla="*/ 1 w 278"/>
                  <a:gd name="T51" fmla="*/ 0 h 349"/>
                  <a:gd name="T52" fmla="*/ 1 w 278"/>
                  <a:gd name="T53" fmla="*/ 0 h 349"/>
                  <a:gd name="T54" fmla="*/ 1 w 278"/>
                  <a:gd name="T55" fmla="*/ 0 h 349"/>
                  <a:gd name="T56" fmla="*/ 1 w 278"/>
                  <a:gd name="T57" fmla="*/ 0 h 349"/>
                  <a:gd name="T58" fmla="*/ 1 w 278"/>
                  <a:gd name="T59" fmla="*/ 0 h 349"/>
                  <a:gd name="T60" fmla="*/ 1 w 278"/>
                  <a:gd name="T61" fmla="*/ 0 h 349"/>
                  <a:gd name="T62" fmla="*/ 1 w 278"/>
                  <a:gd name="T63" fmla="*/ 0 h 349"/>
                  <a:gd name="T64" fmla="*/ 1 w 278"/>
                  <a:gd name="T65" fmla="*/ 0 h 349"/>
                  <a:gd name="T66" fmla="*/ 1 w 278"/>
                  <a:gd name="T67" fmla="*/ 0 h 349"/>
                  <a:gd name="T68" fmla="*/ 1 w 278"/>
                  <a:gd name="T69" fmla="*/ 0 h 349"/>
                  <a:gd name="T70" fmla="*/ 1 w 278"/>
                  <a:gd name="T71" fmla="*/ 0 h 349"/>
                  <a:gd name="T72" fmla="*/ 1 w 278"/>
                  <a:gd name="T73" fmla="*/ 0 h 349"/>
                  <a:gd name="T74" fmla="*/ 1 w 278"/>
                  <a:gd name="T75" fmla="*/ 0 h 349"/>
                  <a:gd name="T76" fmla="*/ 1 w 278"/>
                  <a:gd name="T77" fmla="*/ 0 h 349"/>
                  <a:gd name="T78" fmla="*/ 1 w 278"/>
                  <a:gd name="T79" fmla="*/ 0 h 349"/>
                  <a:gd name="T80" fmla="*/ 1 w 278"/>
                  <a:gd name="T81" fmla="*/ 0 h 349"/>
                  <a:gd name="T82" fmla="*/ 1 w 278"/>
                  <a:gd name="T83" fmla="*/ 0 h 349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78"/>
                  <a:gd name="T127" fmla="*/ 0 h 349"/>
                  <a:gd name="T128" fmla="*/ 278 w 278"/>
                  <a:gd name="T129" fmla="*/ 349 h 349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78" h="349">
                    <a:moveTo>
                      <a:pt x="221" y="199"/>
                    </a:moveTo>
                    <a:lnTo>
                      <a:pt x="278" y="149"/>
                    </a:lnTo>
                    <a:lnTo>
                      <a:pt x="257" y="84"/>
                    </a:lnTo>
                    <a:lnTo>
                      <a:pt x="230" y="41"/>
                    </a:lnTo>
                    <a:lnTo>
                      <a:pt x="192" y="13"/>
                    </a:lnTo>
                    <a:lnTo>
                      <a:pt x="151" y="0"/>
                    </a:lnTo>
                    <a:lnTo>
                      <a:pt x="107" y="3"/>
                    </a:lnTo>
                    <a:lnTo>
                      <a:pt x="68" y="24"/>
                    </a:lnTo>
                    <a:lnTo>
                      <a:pt x="35" y="59"/>
                    </a:lnTo>
                    <a:lnTo>
                      <a:pt x="11" y="105"/>
                    </a:lnTo>
                    <a:lnTo>
                      <a:pt x="0" y="158"/>
                    </a:lnTo>
                    <a:lnTo>
                      <a:pt x="3" y="213"/>
                    </a:lnTo>
                    <a:lnTo>
                      <a:pt x="19" y="264"/>
                    </a:lnTo>
                    <a:lnTo>
                      <a:pt x="47" y="306"/>
                    </a:lnTo>
                    <a:lnTo>
                      <a:pt x="84" y="336"/>
                    </a:lnTo>
                    <a:lnTo>
                      <a:pt x="127" y="349"/>
                    </a:lnTo>
                    <a:lnTo>
                      <a:pt x="169" y="345"/>
                    </a:lnTo>
                    <a:lnTo>
                      <a:pt x="209" y="325"/>
                    </a:lnTo>
                    <a:lnTo>
                      <a:pt x="243" y="290"/>
                    </a:lnTo>
                    <a:lnTo>
                      <a:pt x="266" y="243"/>
                    </a:lnTo>
                    <a:lnTo>
                      <a:pt x="277" y="195"/>
                    </a:lnTo>
                    <a:lnTo>
                      <a:pt x="216" y="222"/>
                    </a:lnTo>
                    <a:lnTo>
                      <a:pt x="205" y="242"/>
                    </a:lnTo>
                    <a:lnTo>
                      <a:pt x="191" y="258"/>
                    </a:lnTo>
                    <a:lnTo>
                      <a:pt x="174" y="267"/>
                    </a:lnTo>
                    <a:lnTo>
                      <a:pt x="155" y="268"/>
                    </a:lnTo>
                    <a:lnTo>
                      <a:pt x="137" y="261"/>
                    </a:lnTo>
                    <a:lnTo>
                      <a:pt x="121" y="248"/>
                    </a:lnTo>
                    <a:lnTo>
                      <a:pt x="109" y="231"/>
                    </a:lnTo>
                    <a:lnTo>
                      <a:pt x="103" y="208"/>
                    </a:lnTo>
                    <a:lnTo>
                      <a:pt x="100" y="184"/>
                    </a:lnTo>
                    <a:lnTo>
                      <a:pt x="106" y="162"/>
                    </a:lnTo>
                    <a:lnTo>
                      <a:pt x="116" y="141"/>
                    </a:lnTo>
                    <a:lnTo>
                      <a:pt x="130" y="126"/>
                    </a:lnTo>
                    <a:lnTo>
                      <a:pt x="147" y="117"/>
                    </a:lnTo>
                    <a:lnTo>
                      <a:pt x="167" y="116"/>
                    </a:lnTo>
                    <a:lnTo>
                      <a:pt x="185" y="121"/>
                    </a:lnTo>
                    <a:lnTo>
                      <a:pt x="201" y="134"/>
                    </a:lnTo>
                    <a:lnTo>
                      <a:pt x="213" y="153"/>
                    </a:lnTo>
                    <a:lnTo>
                      <a:pt x="220" y="175"/>
                    </a:lnTo>
                    <a:lnTo>
                      <a:pt x="221" y="19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38" name="Freeform 43"/>
              <p:cNvSpPr>
                <a:spLocks/>
              </p:cNvSpPr>
              <p:nvPr/>
            </p:nvSpPr>
            <p:spPr bwMode="auto">
              <a:xfrm>
                <a:off x="5024" y="868"/>
                <a:ext cx="29" cy="47"/>
              </a:xfrm>
              <a:custGeom>
                <a:avLst/>
                <a:gdLst>
                  <a:gd name="T0" fmla="*/ 1 w 58"/>
                  <a:gd name="T1" fmla="*/ 1 h 93"/>
                  <a:gd name="T2" fmla="*/ 1 w 58"/>
                  <a:gd name="T3" fmla="*/ 1 h 93"/>
                  <a:gd name="T4" fmla="*/ 1 w 58"/>
                  <a:gd name="T5" fmla="*/ 1 h 93"/>
                  <a:gd name="T6" fmla="*/ 0 w 58"/>
                  <a:gd name="T7" fmla="*/ 1 h 93"/>
                  <a:gd name="T8" fmla="*/ 1 w 58"/>
                  <a:gd name="T9" fmla="*/ 1 h 93"/>
                  <a:gd name="T10" fmla="*/ 1 w 58"/>
                  <a:gd name="T11" fmla="*/ 0 h 93"/>
                  <a:gd name="T12" fmla="*/ 1 w 58"/>
                  <a:gd name="T13" fmla="*/ 1 h 93"/>
                  <a:gd name="T14" fmla="*/ 1 w 58"/>
                  <a:gd name="T15" fmla="*/ 1 h 93"/>
                  <a:gd name="T16" fmla="*/ 1 w 58"/>
                  <a:gd name="T17" fmla="*/ 1 h 9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8"/>
                  <a:gd name="T28" fmla="*/ 0 h 93"/>
                  <a:gd name="T29" fmla="*/ 58 w 58"/>
                  <a:gd name="T30" fmla="*/ 93 h 9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8" h="93">
                    <a:moveTo>
                      <a:pt x="5" y="24"/>
                    </a:moveTo>
                    <a:lnTo>
                      <a:pt x="6" y="48"/>
                    </a:lnTo>
                    <a:lnTo>
                      <a:pt x="1" y="73"/>
                    </a:lnTo>
                    <a:lnTo>
                      <a:pt x="0" y="93"/>
                    </a:lnTo>
                    <a:lnTo>
                      <a:pt x="52" y="58"/>
                    </a:lnTo>
                    <a:lnTo>
                      <a:pt x="58" y="0"/>
                    </a:lnTo>
                    <a:lnTo>
                      <a:pt x="19" y="19"/>
                    </a:ln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39" name="Freeform 44"/>
              <p:cNvSpPr>
                <a:spLocks/>
              </p:cNvSpPr>
              <p:nvPr/>
            </p:nvSpPr>
            <p:spPr bwMode="auto">
              <a:xfrm>
                <a:off x="5242" y="710"/>
                <a:ext cx="37" cy="54"/>
              </a:xfrm>
              <a:custGeom>
                <a:avLst/>
                <a:gdLst>
                  <a:gd name="T0" fmla="*/ 1 w 72"/>
                  <a:gd name="T1" fmla="*/ 1 h 107"/>
                  <a:gd name="T2" fmla="*/ 1 w 72"/>
                  <a:gd name="T3" fmla="*/ 1 h 107"/>
                  <a:gd name="T4" fmla="*/ 1 w 72"/>
                  <a:gd name="T5" fmla="*/ 0 h 107"/>
                  <a:gd name="T6" fmla="*/ 1 w 72"/>
                  <a:gd name="T7" fmla="*/ 1 h 107"/>
                  <a:gd name="T8" fmla="*/ 1 w 72"/>
                  <a:gd name="T9" fmla="*/ 1 h 107"/>
                  <a:gd name="T10" fmla="*/ 0 w 72"/>
                  <a:gd name="T11" fmla="*/ 1 h 107"/>
                  <a:gd name="T12" fmla="*/ 1 w 72"/>
                  <a:gd name="T13" fmla="*/ 1 h 107"/>
                  <a:gd name="T14" fmla="*/ 1 w 72"/>
                  <a:gd name="T15" fmla="*/ 1 h 107"/>
                  <a:gd name="T16" fmla="*/ 1 w 72"/>
                  <a:gd name="T17" fmla="*/ 1 h 10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2"/>
                  <a:gd name="T28" fmla="*/ 0 h 107"/>
                  <a:gd name="T29" fmla="*/ 72 w 72"/>
                  <a:gd name="T30" fmla="*/ 107 h 10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2" h="107">
                    <a:moveTo>
                      <a:pt x="50" y="93"/>
                    </a:moveTo>
                    <a:lnTo>
                      <a:pt x="60" y="84"/>
                    </a:lnTo>
                    <a:lnTo>
                      <a:pt x="72" y="0"/>
                    </a:lnTo>
                    <a:lnTo>
                      <a:pt x="50" y="3"/>
                    </a:lnTo>
                    <a:lnTo>
                      <a:pt x="20" y="16"/>
                    </a:lnTo>
                    <a:lnTo>
                      <a:pt x="0" y="39"/>
                    </a:lnTo>
                    <a:lnTo>
                      <a:pt x="45" y="107"/>
                    </a:lnTo>
                    <a:lnTo>
                      <a:pt x="50" y="9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40" name="Freeform 45"/>
              <p:cNvSpPr>
                <a:spLocks/>
              </p:cNvSpPr>
              <p:nvPr/>
            </p:nvSpPr>
            <p:spPr bwMode="auto">
              <a:xfrm>
                <a:off x="5013" y="264"/>
                <a:ext cx="50" cy="263"/>
              </a:xfrm>
              <a:custGeom>
                <a:avLst/>
                <a:gdLst>
                  <a:gd name="T0" fmla="*/ 0 w 101"/>
                  <a:gd name="T1" fmla="*/ 0 h 525"/>
                  <a:gd name="T2" fmla="*/ 0 w 101"/>
                  <a:gd name="T3" fmla="*/ 2 h 525"/>
                  <a:gd name="T4" fmla="*/ 0 w 101"/>
                  <a:gd name="T5" fmla="*/ 2 h 525"/>
                  <a:gd name="T6" fmla="*/ 0 w 101"/>
                  <a:gd name="T7" fmla="*/ 1 h 525"/>
                  <a:gd name="T8" fmla="*/ 0 w 101"/>
                  <a:gd name="T9" fmla="*/ 0 h 525"/>
                  <a:gd name="T10" fmla="*/ 0 w 101"/>
                  <a:gd name="T11" fmla="*/ 0 h 5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1"/>
                  <a:gd name="T19" fmla="*/ 0 h 525"/>
                  <a:gd name="T20" fmla="*/ 101 w 101"/>
                  <a:gd name="T21" fmla="*/ 525 h 5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1" h="525">
                    <a:moveTo>
                      <a:pt x="69" y="0"/>
                    </a:moveTo>
                    <a:lnTo>
                      <a:pt x="0" y="525"/>
                    </a:lnTo>
                    <a:lnTo>
                      <a:pt x="41" y="517"/>
                    </a:lnTo>
                    <a:lnTo>
                      <a:pt x="101" y="15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41" name="Freeform 46"/>
              <p:cNvSpPr>
                <a:spLocks/>
              </p:cNvSpPr>
              <p:nvPr/>
            </p:nvSpPr>
            <p:spPr bwMode="auto">
              <a:xfrm>
                <a:off x="4788" y="44"/>
                <a:ext cx="141" cy="42"/>
              </a:xfrm>
              <a:custGeom>
                <a:avLst/>
                <a:gdLst>
                  <a:gd name="T0" fmla="*/ 0 w 282"/>
                  <a:gd name="T1" fmla="*/ 1 h 84"/>
                  <a:gd name="T2" fmla="*/ 1 w 282"/>
                  <a:gd name="T3" fmla="*/ 0 h 84"/>
                  <a:gd name="T4" fmla="*/ 1 w 282"/>
                  <a:gd name="T5" fmla="*/ 1 h 84"/>
                  <a:gd name="T6" fmla="*/ 1 w 282"/>
                  <a:gd name="T7" fmla="*/ 1 h 84"/>
                  <a:gd name="T8" fmla="*/ 0 w 282"/>
                  <a:gd name="T9" fmla="*/ 1 h 84"/>
                  <a:gd name="T10" fmla="*/ 0 w 282"/>
                  <a:gd name="T11" fmla="*/ 1 h 8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82"/>
                  <a:gd name="T19" fmla="*/ 0 h 84"/>
                  <a:gd name="T20" fmla="*/ 282 w 282"/>
                  <a:gd name="T21" fmla="*/ 84 h 8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82" h="84">
                    <a:moveTo>
                      <a:pt x="0" y="46"/>
                    </a:moveTo>
                    <a:lnTo>
                      <a:pt x="170" y="0"/>
                    </a:lnTo>
                    <a:lnTo>
                      <a:pt x="282" y="48"/>
                    </a:lnTo>
                    <a:lnTo>
                      <a:pt x="130" y="84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42" name="Freeform 47"/>
              <p:cNvSpPr>
                <a:spLocks/>
              </p:cNvSpPr>
              <p:nvPr/>
            </p:nvSpPr>
            <p:spPr bwMode="auto">
              <a:xfrm>
                <a:off x="4638" y="136"/>
                <a:ext cx="215" cy="66"/>
              </a:xfrm>
              <a:custGeom>
                <a:avLst/>
                <a:gdLst>
                  <a:gd name="T0" fmla="*/ 0 w 430"/>
                  <a:gd name="T1" fmla="*/ 0 h 133"/>
                  <a:gd name="T2" fmla="*/ 1 w 430"/>
                  <a:gd name="T3" fmla="*/ 0 h 133"/>
                  <a:gd name="T4" fmla="*/ 1 w 430"/>
                  <a:gd name="T5" fmla="*/ 0 h 133"/>
                  <a:gd name="T6" fmla="*/ 1 w 430"/>
                  <a:gd name="T7" fmla="*/ 0 h 133"/>
                  <a:gd name="T8" fmla="*/ 0 w 430"/>
                  <a:gd name="T9" fmla="*/ 0 h 133"/>
                  <a:gd name="T10" fmla="*/ 0 w 430"/>
                  <a:gd name="T11" fmla="*/ 0 h 13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30"/>
                  <a:gd name="T19" fmla="*/ 0 h 133"/>
                  <a:gd name="T20" fmla="*/ 430 w 430"/>
                  <a:gd name="T21" fmla="*/ 133 h 13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30" h="133">
                    <a:moveTo>
                      <a:pt x="0" y="31"/>
                    </a:moveTo>
                    <a:lnTo>
                      <a:pt x="115" y="0"/>
                    </a:lnTo>
                    <a:lnTo>
                      <a:pt x="430" y="81"/>
                    </a:lnTo>
                    <a:lnTo>
                      <a:pt x="336" y="133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43" name="Freeform 48"/>
              <p:cNvSpPr>
                <a:spLocks/>
              </p:cNvSpPr>
              <p:nvPr/>
            </p:nvSpPr>
            <p:spPr bwMode="auto">
              <a:xfrm>
                <a:off x="4575" y="4"/>
                <a:ext cx="129" cy="141"/>
              </a:xfrm>
              <a:custGeom>
                <a:avLst/>
                <a:gdLst>
                  <a:gd name="T0" fmla="*/ 1 w 257"/>
                  <a:gd name="T1" fmla="*/ 1 h 281"/>
                  <a:gd name="T2" fmla="*/ 1 w 257"/>
                  <a:gd name="T3" fmla="*/ 1 h 281"/>
                  <a:gd name="T4" fmla="*/ 1 w 257"/>
                  <a:gd name="T5" fmla="*/ 1 h 281"/>
                  <a:gd name="T6" fmla="*/ 1 w 257"/>
                  <a:gd name="T7" fmla="*/ 1 h 281"/>
                  <a:gd name="T8" fmla="*/ 1 w 257"/>
                  <a:gd name="T9" fmla="*/ 1 h 281"/>
                  <a:gd name="T10" fmla="*/ 1 w 257"/>
                  <a:gd name="T11" fmla="*/ 0 h 281"/>
                  <a:gd name="T12" fmla="*/ 0 w 257"/>
                  <a:gd name="T13" fmla="*/ 1 h 281"/>
                  <a:gd name="T14" fmla="*/ 1 w 257"/>
                  <a:gd name="T15" fmla="*/ 1 h 281"/>
                  <a:gd name="T16" fmla="*/ 1 w 257"/>
                  <a:gd name="T17" fmla="*/ 1 h 28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57"/>
                  <a:gd name="T28" fmla="*/ 0 h 281"/>
                  <a:gd name="T29" fmla="*/ 257 w 257"/>
                  <a:gd name="T30" fmla="*/ 281 h 28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57" h="281">
                    <a:moveTo>
                      <a:pt x="117" y="52"/>
                    </a:moveTo>
                    <a:lnTo>
                      <a:pt x="231" y="37"/>
                    </a:lnTo>
                    <a:lnTo>
                      <a:pt x="231" y="281"/>
                    </a:lnTo>
                    <a:lnTo>
                      <a:pt x="257" y="276"/>
                    </a:lnTo>
                    <a:lnTo>
                      <a:pt x="257" y="18"/>
                    </a:lnTo>
                    <a:lnTo>
                      <a:pt x="182" y="0"/>
                    </a:lnTo>
                    <a:lnTo>
                      <a:pt x="0" y="24"/>
                    </a:lnTo>
                    <a:lnTo>
                      <a:pt x="117" y="5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44" name="Freeform 49"/>
              <p:cNvSpPr>
                <a:spLocks/>
              </p:cNvSpPr>
              <p:nvPr/>
            </p:nvSpPr>
            <p:spPr bwMode="auto">
              <a:xfrm>
                <a:off x="4650" y="181"/>
                <a:ext cx="158" cy="297"/>
              </a:xfrm>
              <a:custGeom>
                <a:avLst/>
                <a:gdLst>
                  <a:gd name="T0" fmla="*/ 0 w 315"/>
                  <a:gd name="T1" fmla="*/ 0 h 593"/>
                  <a:gd name="T2" fmla="*/ 1 w 315"/>
                  <a:gd name="T3" fmla="*/ 1 h 593"/>
                  <a:gd name="T4" fmla="*/ 1 w 315"/>
                  <a:gd name="T5" fmla="*/ 1 h 593"/>
                  <a:gd name="T6" fmla="*/ 1 w 315"/>
                  <a:gd name="T7" fmla="*/ 2 h 593"/>
                  <a:gd name="T8" fmla="*/ 1 w 315"/>
                  <a:gd name="T9" fmla="*/ 2 h 593"/>
                  <a:gd name="T10" fmla="*/ 1 w 315"/>
                  <a:gd name="T11" fmla="*/ 1 h 593"/>
                  <a:gd name="T12" fmla="*/ 1 w 315"/>
                  <a:gd name="T13" fmla="*/ 1 h 593"/>
                  <a:gd name="T14" fmla="*/ 1 w 315"/>
                  <a:gd name="T15" fmla="*/ 1 h 593"/>
                  <a:gd name="T16" fmla="*/ 0 w 315"/>
                  <a:gd name="T17" fmla="*/ 0 h 593"/>
                  <a:gd name="T18" fmla="*/ 0 w 315"/>
                  <a:gd name="T19" fmla="*/ 0 h 59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15"/>
                  <a:gd name="T31" fmla="*/ 0 h 593"/>
                  <a:gd name="T32" fmla="*/ 315 w 315"/>
                  <a:gd name="T33" fmla="*/ 593 h 59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15" h="593">
                    <a:moveTo>
                      <a:pt x="0" y="0"/>
                    </a:moveTo>
                    <a:lnTo>
                      <a:pt x="101" y="32"/>
                    </a:lnTo>
                    <a:lnTo>
                      <a:pt x="98" y="445"/>
                    </a:lnTo>
                    <a:lnTo>
                      <a:pt x="306" y="528"/>
                    </a:lnTo>
                    <a:lnTo>
                      <a:pt x="315" y="593"/>
                    </a:lnTo>
                    <a:lnTo>
                      <a:pt x="8" y="463"/>
                    </a:lnTo>
                    <a:lnTo>
                      <a:pt x="59" y="434"/>
                    </a:lnTo>
                    <a:lnTo>
                      <a:pt x="59" y="10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45" name="Freeform 50"/>
              <p:cNvSpPr>
                <a:spLocks/>
              </p:cNvSpPr>
              <p:nvPr/>
            </p:nvSpPr>
            <p:spPr bwMode="auto">
              <a:xfrm>
                <a:off x="4705" y="206"/>
                <a:ext cx="49" cy="224"/>
              </a:xfrm>
              <a:custGeom>
                <a:avLst/>
                <a:gdLst>
                  <a:gd name="T0" fmla="*/ 0 w 99"/>
                  <a:gd name="T1" fmla="*/ 0 h 448"/>
                  <a:gd name="T2" fmla="*/ 0 w 99"/>
                  <a:gd name="T3" fmla="*/ 1 h 448"/>
                  <a:gd name="T4" fmla="*/ 0 w 99"/>
                  <a:gd name="T5" fmla="*/ 1 h 448"/>
                  <a:gd name="T6" fmla="*/ 0 w 99"/>
                  <a:gd name="T7" fmla="*/ 1 h 448"/>
                  <a:gd name="T8" fmla="*/ 0 w 99"/>
                  <a:gd name="T9" fmla="*/ 1 h 448"/>
                  <a:gd name="T10" fmla="*/ 0 w 99"/>
                  <a:gd name="T11" fmla="*/ 1 h 448"/>
                  <a:gd name="T12" fmla="*/ 0 w 99"/>
                  <a:gd name="T13" fmla="*/ 1 h 448"/>
                  <a:gd name="T14" fmla="*/ 0 w 99"/>
                  <a:gd name="T15" fmla="*/ 1 h 448"/>
                  <a:gd name="T16" fmla="*/ 0 w 99"/>
                  <a:gd name="T17" fmla="*/ 1 h 448"/>
                  <a:gd name="T18" fmla="*/ 0 w 99"/>
                  <a:gd name="T19" fmla="*/ 1 h 448"/>
                  <a:gd name="T20" fmla="*/ 0 w 99"/>
                  <a:gd name="T21" fmla="*/ 1 h 448"/>
                  <a:gd name="T22" fmla="*/ 0 w 99"/>
                  <a:gd name="T23" fmla="*/ 1 h 448"/>
                  <a:gd name="T24" fmla="*/ 0 w 99"/>
                  <a:gd name="T25" fmla="*/ 0 h 448"/>
                  <a:gd name="T26" fmla="*/ 0 w 99"/>
                  <a:gd name="T27" fmla="*/ 0 h 44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99"/>
                  <a:gd name="T43" fmla="*/ 0 h 448"/>
                  <a:gd name="T44" fmla="*/ 99 w 99"/>
                  <a:gd name="T45" fmla="*/ 448 h 44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99" h="448">
                    <a:moveTo>
                      <a:pt x="40" y="0"/>
                    </a:moveTo>
                    <a:lnTo>
                      <a:pt x="99" y="17"/>
                    </a:lnTo>
                    <a:lnTo>
                      <a:pt x="60" y="112"/>
                    </a:lnTo>
                    <a:lnTo>
                      <a:pt x="99" y="195"/>
                    </a:lnTo>
                    <a:lnTo>
                      <a:pt x="55" y="281"/>
                    </a:lnTo>
                    <a:lnTo>
                      <a:pt x="94" y="375"/>
                    </a:lnTo>
                    <a:lnTo>
                      <a:pt x="63" y="448"/>
                    </a:lnTo>
                    <a:lnTo>
                      <a:pt x="19" y="437"/>
                    </a:lnTo>
                    <a:lnTo>
                      <a:pt x="52" y="375"/>
                    </a:lnTo>
                    <a:lnTo>
                      <a:pt x="0" y="276"/>
                    </a:lnTo>
                    <a:lnTo>
                      <a:pt x="57" y="199"/>
                    </a:lnTo>
                    <a:lnTo>
                      <a:pt x="10" y="9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46" name="Freeform 51"/>
              <p:cNvSpPr>
                <a:spLocks/>
              </p:cNvSpPr>
              <p:nvPr/>
            </p:nvSpPr>
            <p:spPr bwMode="auto">
              <a:xfrm>
                <a:off x="4111" y="439"/>
                <a:ext cx="701" cy="720"/>
              </a:xfrm>
              <a:custGeom>
                <a:avLst/>
                <a:gdLst>
                  <a:gd name="T0" fmla="*/ 0 w 1403"/>
                  <a:gd name="T1" fmla="*/ 1 h 1440"/>
                  <a:gd name="T2" fmla="*/ 0 w 1403"/>
                  <a:gd name="T3" fmla="*/ 1 h 1440"/>
                  <a:gd name="T4" fmla="*/ 1 w 1403"/>
                  <a:gd name="T5" fmla="*/ 3 h 1440"/>
                  <a:gd name="T6" fmla="*/ 2 w 1403"/>
                  <a:gd name="T7" fmla="*/ 3 h 1440"/>
                  <a:gd name="T8" fmla="*/ 2 w 1403"/>
                  <a:gd name="T9" fmla="*/ 1 h 1440"/>
                  <a:gd name="T10" fmla="*/ 1 w 1403"/>
                  <a:gd name="T11" fmla="*/ 0 h 1440"/>
                  <a:gd name="T12" fmla="*/ 0 w 1403"/>
                  <a:gd name="T13" fmla="*/ 1 h 1440"/>
                  <a:gd name="T14" fmla="*/ 0 w 1403"/>
                  <a:gd name="T15" fmla="*/ 1 h 144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403"/>
                  <a:gd name="T25" fmla="*/ 0 h 1440"/>
                  <a:gd name="T26" fmla="*/ 1403 w 1403"/>
                  <a:gd name="T27" fmla="*/ 1440 h 144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403" h="1440">
                    <a:moveTo>
                      <a:pt x="0" y="173"/>
                    </a:moveTo>
                    <a:lnTo>
                      <a:pt x="171" y="903"/>
                    </a:lnTo>
                    <a:lnTo>
                      <a:pt x="867" y="1440"/>
                    </a:lnTo>
                    <a:lnTo>
                      <a:pt x="1394" y="1118"/>
                    </a:lnTo>
                    <a:lnTo>
                      <a:pt x="1403" y="387"/>
                    </a:lnTo>
                    <a:lnTo>
                      <a:pt x="531" y="0"/>
                    </a:lnTo>
                    <a:lnTo>
                      <a:pt x="0" y="173"/>
                    </a:lnTo>
                    <a:close/>
                  </a:path>
                </a:pathLst>
              </a:custGeom>
              <a:solidFill>
                <a:srgbClr val="FFA6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47" name="Freeform 52"/>
              <p:cNvSpPr>
                <a:spLocks/>
              </p:cNvSpPr>
              <p:nvPr/>
            </p:nvSpPr>
            <p:spPr bwMode="auto">
              <a:xfrm>
                <a:off x="4503" y="639"/>
                <a:ext cx="320" cy="520"/>
              </a:xfrm>
              <a:custGeom>
                <a:avLst/>
                <a:gdLst>
                  <a:gd name="T0" fmla="*/ 1 w 640"/>
                  <a:gd name="T1" fmla="*/ 0 h 1040"/>
                  <a:gd name="T2" fmla="*/ 0 w 640"/>
                  <a:gd name="T3" fmla="*/ 1 h 1040"/>
                  <a:gd name="T4" fmla="*/ 1 w 640"/>
                  <a:gd name="T5" fmla="*/ 2 h 1040"/>
                  <a:gd name="T6" fmla="*/ 1 w 640"/>
                  <a:gd name="T7" fmla="*/ 1 h 1040"/>
                  <a:gd name="T8" fmla="*/ 1 w 640"/>
                  <a:gd name="T9" fmla="*/ 1 h 1040"/>
                  <a:gd name="T10" fmla="*/ 1 w 640"/>
                  <a:gd name="T11" fmla="*/ 1 h 1040"/>
                  <a:gd name="T12" fmla="*/ 1 w 640"/>
                  <a:gd name="T13" fmla="*/ 1 h 1040"/>
                  <a:gd name="T14" fmla="*/ 1 w 640"/>
                  <a:gd name="T15" fmla="*/ 1 h 1040"/>
                  <a:gd name="T16" fmla="*/ 1 w 640"/>
                  <a:gd name="T17" fmla="*/ 1 h 1040"/>
                  <a:gd name="T18" fmla="*/ 1 w 640"/>
                  <a:gd name="T19" fmla="*/ 1 h 1040"/>
                  <a:gd name="T20" fmla="*/ 1 w 640"/>
                  <a:gd name="T21" fmla="*/ 1 h 1040"/>
                  <a:gd name="T22" fmla="*/ 1 w 640"/>
                  <a:gd name="T23" fmla="*/ 1 h 1040"/>
                  <a:gd name="T24" fmla="*/ 1 w 640"/>
                  <a:gd name="T25" fmla="*/ 1 h 1040"/>
                  <a:gd name="T26" fmla="*/ 1 w 640"/>
                  <a:gd name="T27" fmla="*/ 1 h 1040"/>
                  <a:gd name="T28" fmla="*/ 1 w 640"/>
                  <a:gd name="T29" fmla="*/ 1 h 1040"/>
                  <a:gd name="T30" fmla="*/ 1 w 640"/>
                  <a:gd name="T31" fmla="*/ 0 h 1040"/>
                  <a:gd name="T32" fmla="*/ 1 w 640"/>
                  <a:gd name="T33" fmla="*/ 0 h 104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640"/>
                  <a:gd name="T52" fmla="*/ 0 h 1040"/>
                  <a:gd name="T53" fmla="*/ 640 w 640"/>
                  <a:gd name="T54" fmla="*/ 1040 h 1040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640" h="1040">
                    <a:moveTo>
                      <a:pt x="640" y="0"/>
                    </a:moveTo>
                    <a:lnTo>
                      <a:pt x="0" y="259"/>
                    </a:lnTo>
                    <a:lnTo>
                      <a:pt x="82" y="1040"/>
                    </a:lnTo>
                    <a:lnTo>
                      <a:pt x="609" y="718"/>
                    </a:lnTo>
                    <a:lnTo>
                      <a:pt x="133" y="937"/>
                    </a:lnTo>
                    <a:lnTo>
                      <a:pt x="592" y="632"/>
                    </a:lnTo>
                    <a:lnTo>
                      <a:pt x="111" y="825"/>
                    </a:lnTo>
                    <a:lnTo>
                      <a:pt x="592" y="524"/>
                    </a:lnTo>
                    <a:lnTo>
                      <a:pt x="120" y="692"/>
                    </a:lnTo>
                    <a:lnTo>
                      <a:pt x="596" y="391"/>
                    </a:lnTo>
                    <a:lnTo>
                      <a:pt x="116" y="563"/>
                    </a:lnTo>
                    <a:lnTo>
                      <a:pt x="588" y="279"/>
                    </a:lnTo>
                    <a:lnTo>
                      <a:pt x="107" y="439"/>
                    </a:lnTo>
                    <a:lnTo>
                      <a:pt x="584" y="176"/>
                    </a:lnTo>
                    <a:lnTo>
                      <a:pt x="89" y="331"/>
                    </a:lnTo>
                    <a:lnTo>
                      <a:pt x="64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48" name="Freeform 53"/>
              <p:cNvSpPr>
                <a:spLocks/>
              </p:cNvSpPr>
              <p:nvPr/>
            </p:nvSpPr>
            <p:spPr bwMode="auto">
              <a:xfrm>
                <a:off x="4111" y="525"/>
                <a:ext cx="401" cy="389"/>
              </a:xfrm>
              <a:custGeom>
                <a:avLst/>
                <a:gdLst>
                  <a:gd name="T0" fmla="*/ 0 w 802"/>
                  <a:gd name="T1" fmla="*/ 0 h 778"/>
                  <a:gd name="T2" fmla="*/ 2 w 802"/>
                  <a:gd name="T3" fmla="*/ 1 h 778"/>
                  <a:gd name="T4" fmla="*/ 2 w 802"/>
                  <a:gd name="T5" fmla="*/ 2 h 778"/>
                  <a:gd name="T6" fmla="*/ 1 w 802"/>
                  <a:gd name="T7" fmla="*/ 1 h 778"/>
                  <a:gd name="T8" fmla="*/ 1 w 802"/>
                  <a:gd name="T9" fmla="*/ 2 h 778"/>
                  <a:gd name="T10" fmla="*/ 1 w 802"/>
                  <a:gd name="T11" fmla="*/ 2 h 778"/>
                  <a:gd name="T12" fmla="*/ 0 w 802"/>
                  <a:gd name="T13" fmla="*/ 0 h 778"/>
                  <a:gd name="T14" fmla="*/ 0 w 802"/>
                  <a:gd name="T15" fmla="*/ 0 h 77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802"/>
                  <a:gd name="T25" fmla="*/ 0 h 778"/>
                  <a:gd name="T26" fmla="*/ 802 w 802"/>
                  <a:gd name="T27" fmla="*/ 778 h 77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802" h="778">
                    <a:moveTo>
                      <a:pt x="0" y="0"/>
                    </a:moveTo>
                    <a:lnTo>
                      <a:pt x="785" y="486"/>
                    </a:lnTo>
                    <a:lnTo>
                      <a:pt x="802" y="537"/>
                    </a:lnTo>
                    <a:lnTo>
                      <a:pt x="37" y="60"/>
                    </a:lnTo>
                    <a:lnTo>
                      <a:pt x="209" y="778"/>
                    </a:lnTo>
                    <a:lnTo>
                      <a:pt x="171" y="7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49" name="Freeform 54"/>
              <p:cNvSpPr>
                <a:spLocks/>
              </p:cNvSpPr>
              <p:nvPr/>
            </p:nvSpPr>
            <p:spPr bwMode="auto">
              <a:xfrm>
                <a:off x="4111" y="439"/>
                <a:ext cx="701" cy="194"/>
              </a:xfrm>
              <a:custGeom>
                <a:avLst/>
                <a:gdLst>
                  <a:gd name="T0" fmla="*/ 0 w 1403"/>
                  <a:gd name="T1" fmla="*/ 1 h 387"/>
                  <a:gd name="T2" fmla="*/ 1 w 1403"/>
                  <a:gd name="T3" fmla="*/ 0 h 387"/>
                  <a:gd name="T4" fmla="*/ 2 w 1403"/>
                  <a:gd name="T5" fmla="*/ 1 h 387"/>
                  <a:gd name="T6" fmla="*/ 1 w 1403"/>
                  <a:gd name="T7" fmla="*/ 1 h 387"/>
                  <a:gd name="T8" fmla="*/ 0 w 1403"/>
                  <a:gd name="T9" fmla="*/ 1 h 387"/>
                  <a:gd name="T10" fmla="*/ 0 w 1403"/>
                  <a:gd name="T11" fmla="*/ 1 h 387"/>
                  <a:gd name="T12" fmla="*/ 0 w 1403"/>
                  <a:gd name="T13" fmla="*/ 1 h 38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403"/>
                  <a:gd name="T22" fmla="*/ 0 h 387"/>
                  <a:gd name="T23" fmla="*/ 1403 w 1403"/>
                  <a:gd name="T24" fmla="*/ 387 h 38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403" h="387">
                    <a:moveTo>
                      <a:pt x="0" y="173"/>
                    </a:moveTo>
                    <a:lnTo>
                      <a:pt x="531" y="0"/>
                    </a:lnTo>
                    <a:lnTo>
                      <a:pt x="1403" y="387"/>
                    </a:lnTo>
                    <a:lnTo>
                      <a:pt x="514" y="35"/>
                    </a:lnTo>
                    <a:lnTo>
                      <a:pt x="20" y="207"/>
                    </a:lnTo>
                    <a:lnTo>
                      <a:pt x="0" y="17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50" name="Freeform 55"/>
              <p:cNvSpPr>
                <a:spLocks/>
              </p:cNvSpPr>
              <p:nvPr/>
            </p:nvSpPr>
            <p:spPr bwMode="auto">
              <a:xfrm>
                <a:off x="4196" y="873"/>
                <a:ext cx="348" cy="286"/>
              </a:xfrm>
              <a:custGeom>
                <a:avLst/>
                <a:gdLst>
                  <a:gd name="T0" fmla="*/ 1 w 696"/>
                  <a:gd name="T1" fmla="*/ 1 h 571"/>
                  <a:gd name="T2" fmla="*/ 1 w 696"/>
                  <a:gd name="T3" fmla="*/ 2 h 571"/>
                  <a:gd name="T4" fmla="*/ 1 w 696"/>
                  <a:gd name="T5" fmla="*/ 2 h 571"/>
                  <a:gd name="T6" fmla="*/ 0 w 696"/>
                  <a:gd name="T7" fmla="*/ 0 h 571"/>
                  <a:gd name="T8" fmla="*/ 1 w 696"/>
                  <a:gd name="T9" fmla="*/ 1 h 571"/>
                  <a:gd name="T10" fmla="*/ 1 w 696"/>
                  <a:gd name="T11" fmla="*/ 1 h 57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96"/>
                  <a:gd name="T19" fmla="*/ 0 h 571"/>
                  <a:gd name="T20" fmla="*/ 696 w 696"/>
                  <a:gd name="T21" fmla="*/ 571 h 57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96" h="571">
                    <a:moveTo>
                      <a:pt x="8" y="69"/>
                    </a:moveTo>
                    <a:lnTo>
                      <a:pt x="696" y="571"/>
                    </a:lnTo>
                    <a:lnTo>
                      <a:pt x="696" y="533"/>
                    </a:lnTo>
                    <a:lnTo>
                      <a:pt x="0" y="0"/>
                    </a:lnTo>
                    <a:lnTo>
                      <a:pt x="8" y="6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51" name="Freeform 56"/>
              <p:cNvSpPr>
                <a:spLocks/>
              </p:cNvSpPr>
              <p:nvPr/>
            </p:nvSpPr>
            <p:spPr bwMode="auto">
              <a:xfrm>
                <a:off x="4162" y="609"/>
                <a:ext cx="116" cy="258"/>
              </a:xfrm>
              <a:custGeom>
                <a:avLst/>
                <a:gdLst>
                  <a:gd name="T0" fmla="*/ 0 w 232"/>
                  <a:gd name="T1" fmla="*/ 0 h 516"/>
                  <a:gd name="T2" fmla="*/ 1 w 232"/>
                  <a:gd name="T3" fmla="*/ 1 h 516"/>
                  <a:gd name="T4" fmla="*/ 1 w 232"/>
                  <a:gd name="T5" fmla="*/ 1 h 516"/>
                  <a:gd name="T6" fmla="*/ 1 w 232"/>
                  <a:gd name="T7" fmla="*/ 1 h 516"/>
                  <a:gd name="T8" fmla="*/ 1 w 232"/>
                  <a:gd name="T9" fmla="*/ 1 h 516"/>
                  <a:gd name="T10" fmla="*/ 0 w 232"/>
                  <a:gd name="T11" fmla="*/ 0 h 516"/>
                  <a:gd name="T12" fmla="*/ 0 w 232"/>
                  <a:gd name="T13" fmla="*/ 0 h 5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2"/>
                  <a:gd name="T22" fmla="*/ 0 h 516"/>
                  <a:gd name="T23" fmla="*/ 232 w 232"/>
                  <a:gd name="T24" fmla="*/ 516 h 51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2" h="516">
                    <a:moveTo>
                      <a:pt x="0" y="0"/>
                    </a:moveTo>
                    <a:lnTo>
                      <a:pt x="125" y="516"/>
                    </a:lnTo>
                    <a:lnTo>
                      <a:pt x="69" y="107"/>
                    </a:lnTo>
                    <a:lnTo>
                      <a:pt x="232" y="215"/>
                    </a:lnTo>
                    <a:lnTo>
                      <a:pt x="223" y="1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52" name="Freeform 57"/>
              <p:cNvSpPr>
                <a:spLocks/>
              </p:cNvSpPr>
              <p:nvPr/>
            </p:nvSpPr>
            <p:spPr bwMode="auto">
              <a:xfrm>
                <a:off x="4787" y="65"/>
                <a:ext cx="69" cy="883"/>
              </a:xfrm>
              <a:custGeom>
                <a:avLst/>
                <a:gdLst>
                  <a:gd name="T0" fmla="*/ 0 w 139"/>
                  <a:gd name="T1" fmla="*/ 2 h 1768"/>
                  <a:gd name="T2" fmla="*/ 0 w 139"/>
                  <a:gd name="T3" fmla="*/ 0 h 1768"/>
                  <a:gd name="T4" fmla="*/ 0 w 139"/>
                  <a:gd name="T5" fmla="*/ 0 h 1768"/>
                  <a:gd name="T6" fmla="*/ 0 w 139"/>
                  <a:gd name="T7" fmla="*/ 3 h 1768"/>
                  <a:gd name="T8" fmla="*/ 0 w 139"/>
                  <a:gd name="T9" fmla="*/ 3 h 1768"/>
                  <a:gd name="T10" fmla="*/ 0 w 139"/>
                  <a:gd name="T11" fmla="*/ 2 h 1768"/>
                  <a:gd name="T12" fmla="*/ 0 w 139"/>
                  <a:gd name="T13" fmla="*/ 2 h 1768"/>
                  <a:gd name="T14" fmla="*/ 0 w 139"/>
                  <a:gd name="T15" fmla="*/ 2 h 176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39"/>
                  <a:gd name="T25" fmla="*/ 0 h 1768"/>
                  <a:gd name="T26" fmla="*/ 139 w 139"/>
                  <a:gd name="T27" fmla="*/ 1768 h 176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39" h="1768">
                    <a:moveTo>
                      <a:pt x="3" y="1119"/>
                    </a:moveTo>
                    <a:lnTo>
                      <a:pt x="0" y="0"/>
                    </a:lnTo>
                    <a:lnTo>
                      <a:pt x="133" y="43"/>
                    </a:lnTo>
                    <a:lnTo>
                      <a:pt x="139" y="1706"/>
                    </a:lnTo>
                    <a:lnTo>
                      <a:pt x="44" y="1768"/>
                    </a:lnTo>
                    <a:lnTo>
                      <a:pt x="52" y="1136"/>
                    </a:lnTo>
                    <a:lnTo>
                      <a:pt x="3" y="11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53" name="Freeform 58"/>
              <p:cNvSpPr>
                <a:spLocks/>
              </p:cNvSpPr>
              <p:nvPr/>
            </p:nvSpPr>
            <p:spPr bwMode="auto">
              <a:xfrm>
                <a:off x="4120" y="819"/>
                <a:ext cx="56" cy="152"/>
              </a:xfrm>
              <a:custGeom>
                <a:avLst/>
                <a:gdLst>
                  <a:gd name="T0" fmla="*/ 1 w 110"/>
                  <a:gd name="T1" fmla="*/ 1 h 304"/>
                  <a:gd name="T2" fmla="*/ 0 w 110"/>
                  <a:gd name="T3" fmla="*/ 1 h 304"/>
                  <a:gd name="T4" fmla="*/ 1 w 110"/>
                  <a:gd name="T5" fmla="*/ 0 h 304"/>
                  <a:gd name="T6" fmla="*/ 1 w 110"/>
                  <a:gd name="T7" fmla="*/ 1 h 304"/>
                  <a:gd name="T8" fmla="*/ 1 w 110"/>
                  <a:gd name="T9" fmla="*/ 1 h 3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0"/>
                  <a:gd name="T16" fmla="*/ 0 h 304"/>
                  <a:gd name="T17" fmla="*/ 110 w 110"/>
                  <a:gd name="T18" fmla="*/ 304 h 30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0" h="304">
                    <a:moveTo>
                      <a:pt x="110" y="158"/>
                    </a:moveTo>
                    <a:lnTo>
                      <a:pt x="0" y="304"/>
                    </a:lnTo>
                    <a:lnTo>
                      <a:pt x="78" y="0"/>
                    </a:lnTo>
                    <a:lnTo>
                      <a:pt x="110" y="15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54" name="Freeform 59"/>
              <p:cNvSpPr>
                <a:spLocks/>
              </p:cNvSpPr>
              <p:nvPr/>
            </p:nvSpPr>
            <p:spPr bwMode="auto">
              <a:xfrm>
                <a:off x="4196" y="1164"/>
                <a:ext cx="131" cy="83"/>
              </a:xfrm>
              <a:custGeom>
                <a:avLst/>
                <a:gdLst>
                  <a:gd name="T0" fmla="*/ 0 w 261"/>
                  <a:gd name="T1" fmla="*/ 0 h 165"/>
                  <a:gd name="T2" fmla="*/ 1 w 261"/>
                  <a:gd name="T3" fmla="*/ 1 h 165"/>
                  <a:gd name="T4" fmla="*/ 1 w 261"/>
                  <a:gd name="T5" fmla="*/ 1 h 165"/>
                  <a:gd name="T6" fmla="*/ 1 w 261"/>
                  <a:gd name="T7" fmla="*/ 1 h 165"/>
                  <a:gd name="T8" fmla="*/ 0 w 261"/>
                  <a:gd name="T9" fmla="*/ 0 h 165"/>
                  <a:gd name="T10" fmla="*/ 0 w 261"/>
                  <a:gd name="T11" fmla="*/ 0 h 16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61"/>
                  <a:gd name="T19" fmla="*/ 0 h 165"/>
                  <a:gd name="T20" fmla="*/ 261 w 261"/>
                  <a:gd name="T21" fmla="*/ 165 h 16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61" h="165">
                    <a:moveTo>
                      <a:pt x="0" y="0"/>
                    </a:moveTo>
                    <a:lnTo>
                      <a:pt x="73" y="95"/>
                    </a:lnTo>
                    <a:lnTo>
                      <a:pt x="261" y="32"/>
                    </a:lnTo>
                    <a:lnTo>
                      <a:pt x="52" y="16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55" name="Freeform 60"/>
              <p:cNvSpPr>
                <a:spLocks/>
              </p:cNvSpPr>
              <p:nvPr/>
            </p:nvSpPr>
            <p:spPr bwMode="auto">
              <a:xfrm>
                <a:off x="4890" y="868"/>
                <a:ext cx="50" cy="47"/>
              </a:xfrm>
              <a:custGeom>
                <a:avLst/>
                <a:gdLst>
                  <a:gd name="T0" fmla="*/ 0 w 100"/>
                  <a:gd name="T1" fmla="*/ 0 h 94"/>
                  <a:gd name="T2" fmla="*/ 0 w 100"/>
                  <a:gd name="T3" fmla="*/ 1 h 94"/>
                  <a:gd name="T4" fmla="*/ 1 w 100"/>
                  <a:gd name="T5" fmla="*/ 1 h 94"/>
                  <a:gd name="T6" fmla="*/ 1 w 100"/>
                  <a:gd name="T7" fmla="*/ 1 h 94"/>
                  <a:gd name="T8" fmla="*/ 0 w 100"/>
                  <a:gd name="T9" fmla="*/ 0 h 94"/>
                  <a:gd name="T10" fmla="*/ 0 w 100"/>
                  <a:gd name="T11" fmla="*/ 0 h 9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0"/>
                  <a:gd name="T19" fmla="*/ 0 h 94"/>
                  <a:gd name="T20" fmla="*/ 100 w 100"/>
                  <a:gd name="T21" fmla="*/ 94 h 9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0" h="94">
                    <a:moveTo>
                      <a:pt x="0" y="0"/>
                    </a:moveTo>
                    <a:lnTo>
                      <a:pt x="0" y="63"/>
                    </a:lnTo>
                    <a:lnTo>
                      <a:pt x="100" y="94"/>
                    </a:lnTo>
                    <a:lnTo>
                      <a:pt x="68" y="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56" name="Freeform 61"/>
              <p:cNvSpPr>
                <a:spLocks/>
              </p:cNvSpPr>
              <p:nvPr/>
            </p:nvSpPr>
            <p:spPr bwMode="auto">
              <a:xfrm>
                <a:off x="4830" y="929"/>
                <a:ext cx="113" cy="52"/>
              </a:xfrm>
              <a:custGeom>
                <a:avLst/>
                <a:gdLst>
                  <a:gd name="T0" fmla="*/ 1 w 225"/>
                  <a:gd name="T1" fmla="*/ 0 h 104"/>
                  <a:gd name="T2" fmla="*/ 0 w 225"/>
                  <a:gd name="T3" fmla="*/ 1 h 104"/>
                  <a:gd name="T4" fmla="*/ 1 w 225"/>
                  <a:gd name="T5" fmla="*/ 1 h 104"/>
                  <a:gd name="T6" fmla="*/ 1 w 225"/>
                  <a:gd name="T7" fmla="*/ 1 h 104"/>
                  <a:gd name="T8" fmla="*/ 1 w 225"/>
                  <a:gd name="T9" fmla="*/ 0 h 104"/>
                  <a:gd name="T10" fmla="*/ 1 w 225"/>
                  <a:gd name="T11" fmla="*/ 0 h 10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25"/>
                  <a:gd name="T19" fmla="*/ 0 h 104"/>
                  <a:gd name="T20" fmla="*/ 225 w 225"/>
                  <a:gd name="T21" fmla="*/ 104 h 10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25" h="104">
                    <a:moveTo>
                      <a:pt x="115" y="0"/>
                    </a:moveTo>
                    <a:lnTo>
                      <a:pt x="0" y="104"/>
                    </a:lnTo>
                    <a:lnTo>
                      <a:pt x="120" y="57"/>
                    </a:lnTo>
                    <a:lnTo>
                      <a:pt x="225" y="57"/>
                    </a:lnTo>
                    <a:lnTo>
                      <a:pt x="11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57" name="Freeform 62"/>
              <p:cNvSpPr>
                <a:spLocks/>
              </p:cNvSpPr>
              <p:nvPr/>
            </p:nvSpPr>
            <p:spPr bwMode="auto">
              <a:xfrm>
                <a:off x="5325" y="761"/>
                <a:ext cx="52" cy="47"/>
              </a:xfrm>
              <a:custGeom>
                <a:avLst/>
                <a:gdLst>
                  <a:gd name="T0" fmla="*/ 0 w 105"/>
                  <a:gd name="T1" fmla="*/ 0 h 94"/>
                  <a:gd name="T2" fmla="*/ 0 w 105"/>
                  <a:gd name="T3" fmla="*/ 1 h 94"/>
                  <a:gd name="T4" fmla="*/ 0 w 105"/>
                  <a:gd name="T5" fmla="*/ 1 h 94"/>
                  <a:gd name="T6" fmla="*/ 0 w 105"/>
                  <a:gd name="T7" fmla="*/ 0 h 94"/>
                  <a:gd name="T8" fmla="*/ 0 w 105"/>
                  <a:gd name="T9" fmla="*/ 0 h 9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5"/>
                  <a:gd name="T16" fmla="*/ 0 h 94"/>
                  <a:gd name="T17" fmla="*/ 105 w 105"/>
                  <a:gd name="T18" fmla="*/ 94 h 9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5" h="94">
                    <a:moveTo>
                      <a:pt x="32" y="0"/>
                    </a:moveTo>
                    <a:lnTo>
                      <a:pt x="0" y="94"/>
                    </a:lnTo>
                    <a:lnTo>
                      <a:pt x="105" y="21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58" name="Freeform 63"/>
              <p:cNvSpPr>
                <a:spLocks/>
              </p:cNvSpPr>
              <p:nvPr/>
            </p:nvSpPr>
            <p:spPr bwMode="auto">
              <a:xfrm>
                <a:off x="5031" y="275"/>
                <a:ext cx="120" cy="274"/>
              </a:xfrm>
              <a:custGeom>
                <a:avLst/>
                <a:gdLst>
                  <a:gd name="T0" fmla="*/ 0 w 241"/>
                  <a:gd name="T1" fmla="*/ 0 h 548"/>
                  <a:gd name="T2" fmla="*/ 0 w 241"/>
                  <a:gd name="T3" fmla="*/ 1 h 548"/>
                  <a:gd name="T4" fmla="*/ 0 w 241"/>
                  <a:gd name="T5" fmla="*/ 1 h 548"/>
                  <a:gd name="T6" fmla="*/ 0 w 241"/>
                  <a:gd name="T7" fmla="*/ 1 h 548"/>
                  <a:gd name="T8" fmla="*/ 0 w 241"/>
                  <a:gd name="T9" fmla="*/ 1 h 548"/>
                  <a:gd name="T10" fmla="*/ 0 w 241"/>
                  <a:gd name="T11" fmla="*/ 1 h 548"/>
                  <a:gd name="T12" fmla="*/ 0 w 241"/>
                  <a:gd name="T13" fmla="*/ 1 h 548"/>
                  <a:gd name="T14" fmla="*/ 0 w 241"/>
                  <a:gd name="T15" fmla="*/ 1 h 548"/>
                  <a:gd name="T16" fmla="*/ 0 w 241"/>
                  <a:gd name="T17" fmla="*/ 1 h 548"/>
                  <a:gd name="T18" fmla="*/ 0 w 241"/>
                  <a:gd name="T19" fmla="*/ 1 h 548"/>
                  <a:gd name="T20" fmla="*/ 0 w 241"/>
                  <a:gd name="T21" fmla="*/ 1 h 548"/>
                  <a:gd name="T22" fmla="*/ 0 w 241"/>
                  <a:gd name="T23" fmla="*/ 1 h 548"/>
                  <a:gd name="T24" fmla="*/ 0 w 241"/>
                  <a:gd name="T25" fmla="*/ 1 h 548"/>
                  <a:gd name="T26" fmla="*/ 0 w 241"/>
                  <a:gd name="T27" fmla="*/ 1 h 548"/>
                  <a:gd name="T28" fmla="*/ 0 w 241"/>
                  <a:gd name="T29" fmla="*/ 0 h 548"/>
                  <a:gd name="T30" fmla="*/ 0 w 241"/>
                  <a:gd name="T31" fmla="*/ 0 h 54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41"/>
                  <a:gd name="T49" fmla="*/ 0 h 548"/>
                  <a:gd name="T50" fmla="*/ 241 w 241"/>
                  <a:gd name="T51" fmla="*/ 548 h 54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41" h="548">
                    <a:moveTo>
                      <a:pt x="109" y="0"/>
                    </a:moveTo>
                    <a:lnTo>
                      <a:pt x="136" y="77"/>
                    </a:lnTo>
                    <a:lnTo>
                      <a:pt x="177" y="95"/>
                    </a:lnTo>
                    <a:lnTo>
                      <a:pt x="215" y="139"/>
                    </a:lnTo>
                    <a:lnTo>
                      <a:pt x="241" y="222"/>
                    </a:lnTo>
                    <a:lnTo>
                      <a:pt x="241" y="307"/>
                    </a:lnTo>
                    <a:lnTo>
                      <a:pt x="221" y="389"/>
                    </a:lnTo>
                    <a:lnTo>
                      <a:pt x="183" y="454"/>
                    </a:lnTo>
                    <a:lnTo>
                      <a:pt x="138" y="492"/>
                    </a:lnTo>
                    <a:lnTo>
                      <a:pt x="0" y="548"/>
                    </a:lnTo>
                    <a:lnTo>
                      <a:pt x="6" y="363"/>
                    </a:lnTo>
                    <a:lnTo>
                      <a:pt x="53" y="312"/>
                    </a:lnTo>
                    <a:lnTo>
                      <a:pt x="21" y="148"/>
                    </a:lnTo>
                    <a:lnTo>
                      <a:pt x="42" y="9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59" name="Freeform 64"/>
              <p:cNvSpPr>
                <a:spLocks/>
              </p:cNvSpPr>
              <p:nvPr/>
            </p:nvSpPr>
            <p:spPr bwMode="auto">
              <a:xfrm>
                <a:off x="4897" y="350"/>
                <a:ext cx="87" cy="83"/>
              </a:xfrm>
              <a:custGeom>
                <a:avLst/>
                <a:gdLst>
                  <a:gd name="T0" fmla="*/ 1 w 174"/>
                  <a:gd name="T1" fmla="*/ 0 h 166"/>
                  <a:gd name="T2" fmla="*/ 1 w 174"/>
                  <a:gd name="T3" fmla="*/ 1 h 166"/>
                  <a:gd name="T4" fmla="*/ 0 w 174"/>
                  <a:gd name="T5" fmla="*/ 1 h 166"/>
                  <a:gd name="T6" fmla="*/ 1 w 174"/>
                  <a:gd name="T7" fmla="*/ 1 h 166"/>
                  <a:gd name="T8" fmla="*/ 1 w 174"/>
                  <a:gd name="T9" fmla="*/ 1 h 166"/>
                  <a:gd name="T10" fmla="*/ 1 w 174"/>
                  <a:gd name="T11" fmla="*/ 0 h 166"/>
                  <a:gd name="T12" fmla="*/ 1 w 174"/>
                  <a:gd name="T13" fmla="*/ 0 h 16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4"/>
                  <a:gd name="T22" fmla="*/ 0 h 166"/>
                  <a:gd name="T23" fmla="*/ 174 w 174"/>
                  <a:gd name="T24" fmla="*/ 166 h 16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4" h="166">
                    <a:moveTo>
                      <a:pt x="174" y="0"/>
                    </a:moveTo>
                    <a:lnTo>
                      <a:pt x="4" y="77"/>
                    </a:lnTo>
                    <a:lnTo>
                      <a:pt x="0" y="166"/>
                    </a:lnTo>
                    <a:lnTo>
                      <a:pt x="71" y="110"/>
                    </a:lnTo>
                    <a:lnTo>
                      <a:pt x="169" y="68"/>
                    </a:lnTo>
                    <a:lnTo>
                      <a:pt x="17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60" name="Freeform 65"/>
              <p:cNvSpPr>
                <a:spLocks/>
              </p:cNvSpPr>
              <p:nvPr/>
            </p:nvSpPr>
            <p:spPr bwMode="auto">
              <a:xfrm>
                <a:off x="4896" y="442"/>
                <a:ext cx="76" cy="46"/>
              </a:xfrm>
              <a:custGeom>
                <a:avLst/>
                <a:gdLst>
                  <a:gd name="T0" fmla="*/ 0 w 153"/>
                  <a:gd name="T1" fmla="*/ 1 h 92"/>
                  <a:gd name="T2" fmla="*/ 0 w 153"/>
                  <a:gd name="T3" fmla="*/ 0 h 92"/>
                  <a:gd name="T4" fmla="*/ 0 w 153"/>
                  <a:gd name="T5" fmla="*/ 1 h 92"/>
                  <a:gd name="T6" fmla="*/ 0 w 153"/>
                  <a:gd name="T7" fmla="*/ 1 h 92"/>
                  <a:gd name="T8" fmla="*/ 0 w 153"/>
                  <a:gd name="T9" fmla="*/ 1 h 92"/>
                  <a:gd name="T10" fmla="*/ 0 w 153"/>
                  <a:gd name="T11" fmla="*/ 1 h 92"/>
                  <a:gd name="T12" fmla="*/ 0 w 153"/>
                  <a:gd name="T13" fmla="*/ 1 h 92"/>
                  <a:gd name="T14" fmla="*/ 0 w 153"/>
                  <a:gd name="T15" fmla="*/ 1 h 92"/>
                  <a:gd name="T16" fmla="*/ 0 w 153"/>
                  <a:gd name="T17" fmla="*/ 1 h 9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53"/>
                  <a:gd name="T28" fmla="*/ 0 h 92"/>
                  <a:gd name="T29" fmla="*/ 153 w 153"/>
                  <a:gd name="T30" fmla="*/ 92 h 9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53" h="92">
                    <a:moveTo>
                      <a:pt x="153" y="26"/>
                    </a:moveTo>
                    <a:lnTo>
                      <a:pt x="38" y="0"/>
                    </a:lnTo>
                    <a:lnTo>
                      <a:pt x="2" y="18"/>
                    </a:lnTo>
                    <a:lnTo>
                      <a:pt x="0" y="65"/>
                    </a:lnTo>
                    <a:lnTo>
                      <a:pt x="32" y="92"/>
                    </a:lnTo>
                    <a:lnTo>
                      <a:pt x="70" y="54"/>
                    </a:lnTo>
                    <a:lnTo>
                      <a:pt x="150" y="77"/>
                    </a:lnTo>
                    <a:lnTo>
                      <a:pt x="153" y="2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61" name="Freeform 66"/>
              <p:cNvSpPr>
                <a:spLocks/>
              </p:cNvSpPr>
              <p:nvPr/>
            </p:nvSpPr>
            <p:spPr bwMode="auto">
              <a:xfrm>
                <a:off x="4974" y="857"/>
                <a:ext cx="46" cy="58"/>
              </a:xfrm>
              <a:custGeom>
                <a:avLst/>
                <a:gdLst>
                  <a:gd name="T0" fmla="*/ 0 w 93"/>
                  <a:gd name="T1" fmla="*/ 1 h 115"/>
                  <a:gd name="T2" fmla="*/ 0 w 93"/>
                  <a:gd name="T3" fmla="*/ 1 h 115"/>
                  <a:gd name="T4" fmla="*/ 0 w 93"/>
                  <a:gd name="T5" fmla="*/ 1 h 115"/>
                  <a:gd name="T6" fmla="*/ 0 w 93"/>
                  <a:gd name="T7" fmla="*/ 1 h 115"/>
                  <a:gd name="T8" fmla="*/ 0 w 93"/>
                  <a:gd name="T9" fmla="*/ 1 h 115"/>
                  <a:gd name="T10" fmla="*/ 0 w 93"/>
                  <a:gd name="T11" fmla="*/ 1 h 115"/>
                  <a:gd name="T12" fmla="*/ 0 w 93"/>
                  <a:gd name="T13" fmla="*/ 1 h 115"/>
                  <a:gd name="T14" fmla="*/ 0 w 93"/>
                  <a:gd name="T15" fmla="*/ 0 h 115"/>
                  <a:gd name="T16" fmla="*/ 0 w 93"/>
                  <a:gd name="T17" fmla="*/ 1 h 115"/>
                  <a:gd name="T18" fmla="*/ 0 w 93"/>
                  <a:gd name="T19" fmla="*/ 1 h 115"/>
                  <a:gd name="T20" fmla="*/ 0 w 93"/>
                  <a:gd name="T21" fmla="*/ 1 h 115"/>
                  <a:gd name="T22" fmla="*/ 0 w 93"/>
                  <a:gd name="T23" fmla="*/ 1 h 115"/>
                  <a:gd name="T24" fmla="*/ 0 w 93"/>
                  <a:gd name="T25" fmla="*/ 1 h 115"/>
                  <a:gd name="T26" fmla="*/ 0 w 93"/>
                  <a:gd name="T27" fmla="*/ 1 h 115"/>
                  <a:gd name="T28" fmla="*/ 0 w 93"/>
                  <a:gd name="T29" fmla="*/ 1 h 115"/>
                  <a:gd name="T30" fmla="*/ 0 w 93"/>
                  <a:gd name="T31" fmla="*/ 1 h 115"/>
                  <a:gd name="T32" fmla="*/ 0 w 93"/>
                  <a:gd name="T33" fmla="*/ 1 h 115"/>
                  <a:gd name="T34" fmla="*/ 0 w 93"/>
                  <a:gd name="T35" fmla="*/ 1 h 115"/>
                  <a:gd name="T36" fmla="*/ 0 w 93"/>
                  <a:gd name="T37" fmla="*/ 1 h 115"/>
                  <a:gd name="T38" fmla="*/ 0 w 93"/>
                  <a:gd name="T39" fmla="*/ 1 h 115"/>
                  <a:gd name="T40" fmla="*/ 0 w 93"/>
                  <a:gd name="T41" fmla="*/ 1 h 115"/>
                  <a:gd name="T42" fmla="*/ 0 w 93"/>
                  <a:gd name="T43" fmla="*/ 1 h 11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93"/>
                  <a:gd name="T67" fmla="*/ 0 h 115"/>
                  <a:gd name="T68" fmla="*/ 93 w 93"/>
                  <a:gd name="T69" fmla="*/ 115 h 115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93" h="115">
                    <a:moveTo>
                      <a:pt x="11" y="104"/>
                    </a:moveTo>
                    <a:lnTo>
                      <a:pt x="4" y="94"/>
                    </a:lnTo>
                    <a:lnTo>
                      <a:pt x="0" y="74"/>
                    </a:lnTo>
                    <a:lnTo>
                      <a:pt x="0" y="51"/>
                    </a:lnTo>
                    <a:lnTo>
                      <a:pt x="6" y="32"/>
                    </a:lnTo>
                    <a:lnTo>
                      <a:pt x="18" y="12"/>
                    </a:lnTo>
                    <a:lnTo>
                      <a:pt x="36" y="2"/>
                    </a:lnTo>
                    <a:lnTo>
                      <a:pt x="54" y="0"/>
                    </a:lnTo>
                    <a:lnTo>
                      <a:pt x="72" y="6"/>
                    </a:lnTo>
                    <a:lnTo>
                      <a:pt x="82" y="16"/>
                    </a:lnTo>
                    <a:lnTo>
                      <a:pt x="90" y="32"/>
                    </a:lnTo>
                    <a:lnTo>
                      <a:pt x="93" y="48"/>
                    </a:lnTo>
                    <a:lnTo>
                      <a:pt x="76" y="36"/>
                    </a:lnTo>
                    <a:lnTo>
                      <a:pt x="57" y="26"/>
                    </a:lnTo>
                    <a:lnTo>
                      <a:pt x="39" y="28"/>
                    </a:lnTo>
                    <a:lnTo>
                      <a:pt x="27" y="39"/>
                    </a:lnTo>
                    <a:lnTo>
                      <a:pt x="19" y="54"/>
                    </a:lnTo>
                    <a:lnTo>
                      <a:pt x="13" y="72"/>
                    </a:lnTo>
                    <a:lnTo>
                      <a:pt x="14" y="90"/>
                    </a:lnTo>
                    <a:lnTo>
                      <a:pt x="20" y="115"/>
                    </a:lnTo>
                    <a:lnTo>
                      <a:pt x="11" y="10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62" name="Freeform 67"/>
              <p:cNvSpPr>
                <a:spLocks/>
              </p:cNvSpPr>
              <p:nvPr/>
            </p:nvSpPr>
            <p:spPr bwMode="auto">
              <a:xfrm>
                <a:off x="5268" y="755"/>
                <a:ext cx="25" cy="32"/>
              </a:xfrm>
              <a:custGeom>
                <a:avLst/>
                <a:gdLst>
                  <a:gd name="T0" fmla="*/ 0 w 51"/>
                  <a:gd name="T1" fmla="*/ 0 h 65"/>
                  <a:gd name="T2" fmla="*/ 0 w 51"/>
                  <a:gd name="T3" fmla="*/ 0 h 65"/>
                  <a:gd name="T4" fmla="*/ 0 w 51"/>
                  <a:gd name="T5" fmla="*/ 0 h 65"/>
                  <a:gd name="T6" fmla="*/ 0 w 51"/>
                  <a:gd name="T7" fmla="*/ 0 h 65"/>
                  <a:gd name="T8" fmla="*/ 0 w 51"/>
                  <a:gd name="T9" fmla="*/ 0 h 65"/>
                  <a:gd name="T10" fmla="*/ 0 w 51"/>
                  <a:gd name="T11" fmla="*/ 0 h 65"/>
                  <a:gd name="T12" fmla="*/ 0 w 51"/>
                  <a:gd name="T13" fmla="*/ 0 h 65"/>
                  <a:gd name="T14" fmla="*/ 0 w 51"/>
                  <a:gd name="T15" fmla="*/ 0 h 65"/>
                  <a:gd name="T16" fmla="*/ 0 w 51"/>
                  <a:gd name="T17" fmla="*/ 0 h 65"/>
                  <a:gd name="T18" fmla="*/ 0 w 51"/>
                  <a:gd name="T19" fmla="*/ 0 h 65"/>
                  <a:gd name="T20" fmla="*/ 0 w 51"/>
                  <a:gd name="T21" fmla="*/ 0 h 65"/>
                  <a:gd name="T22" fmla="*/ 0 w 51"/>
                  <a:gd name="T23" fmla="*/ 0 h 65"/>
                  <a:gd name="T24" fmla="*/ 0 w 51"/>
                  <a:gd name="T25" fmla="*/ 0 h 65"/>
                  <a:gd name="T26" fmla="*/ 0 w 51"/>
                  <a:gd name="T27" fmla="*/ 0 h 65"/>
                  <a:gd name="T28" fmla="*/ 0 w 51"/>
                  <a:gd name="T29" fmla="*/ 0 h 6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1"/>
                  <a:gd name="T46" fmla="*/ 0 h 65"/>
                  <a:gd name="T47" fmla="*/ 51 w 51"/>
                  <a:gd name="T48" fmla="*/ 65 h 6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1" h="65">
                    <a:moveTo>
                      <a:pt x="43" y="6"/>
                    </a:moveTo>
                    <a:lnTo>
                      <a:pt x="33" y="0"/>
                    </a:lnTo>
                    <a:lnTo>
                      <a:pt x="20" y="0"/>
                    </a:lnTo>
                    <a:lnTo>
                      <a:pt x="9" y="6"/>
                    </a:lnTo>
                    <a:lnTo>
                      <a:pt x="4" y="20"/>
                    </a:lnTo>
                    <a:lnTo>
                      <a:pt x="0" y="36"/>
                    </a:lnTo>
                    <a:lnTo>
                      <a:pt x="2" y="53"/>
                    </a:lnTo>
                    <a:lnTo>
                      <a:pt x="9" y="65"/>
                    </a:lnTo>
                    <a:lnTo>
                      <a:pt x="10" y="42"/>
                    </a:lnTo>
                    <a:lnTo>
                      <a:pt x="17" y="22"/>
                    </a:lnTo>
                    <a:lnTo>
                      <a:pt x="27" y="13"/>
                    </a:lnTo>
                    <a:lnTo>
                      <a:pt x="37" y="11"/>
                    </a:lnTo>
                    <a:lnTo>
                      <a:pt x="51" y="17"/>
                    </a:lnTo>
                    <a:lnTo>
                      <a:pt x="43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63" name="Freeform 68"/>
              <p:cNvSpPr>
                <a:spLocks/>
              </p:cNvSpPr>
              <p:nvPr/>
            </p:nvSpPr>
            <p:spPr bwMode="auto">
              <a:xfrm>
                <a:off x="4248" y="529"/>
                <a:ext cx="357" cy="192"/>
              </a:xfrm>
              <a:custGeom>
                <a:avLst/>
                <a:gdLst>
                  <a:gd name="T0" fmla="*/ 0 w 714"/>
                  <a:gd name="T1" fmla="*/ 1 h 383"/>
                  <a:gd name="T2" fmla="*/ 1 w 714"/>
                  <a:gd name="T3" fmla="*/ 1 h 383"/>
                  <a:gd name="T4" fmla="*/ 1 w 714"/>
                  <a:gd name="T5" fmla="*/ 1 h 383"/>
                  <a:gd name="T6" fmla="*/ 1 w 714"/>
                  <a:gd name="T7" fmla="*/ 1 h 383"/>
                  <a:gd name="T8" fmla="*/ 1 w 714"/>
                  <a:gd name="T9" fmla="*/ 1 h 383"/>
                  <a:gd name="T10" fmla="*/ 1 w 714"/>
                  <a:gd name="T11" fmla="*/ 1 h 383"/>
                  <a:gd name="T12" fmla="*/ 1 w 714"/>
                  <a:gd name="T13" fmla="*/ 1 h 383"/>
                  <a:gd name="T14" fmla="*/ 1 w 714"/>
                  <a:gd name="T15" fmla="*/ 1 h 383"/>
                  <a:gd name="T16" fmla="*/ 1 w 714"/>
                  <a:gd name="T17" fmla="*/ 1 h 383"/>
                  <a:gd name="T18" fmla="*/ 1 w 714"/>
                  <a:gd name="T19" fmla="*/ 1 h 383"/>
                  <a:gd name="T20" fmla="*/ 1 w 714"/>
                  <a:gd name="T21" fmla="*/ 1 h 383"/>
                  <a:gd name="T22" fmla="*/ 1 w 714"/>
                  <a:gd name="T23" fmla="*/ 1 h 383"/>
                  <a:gd name="T24" fmla="*/ 1 w 714"/>
                  <a:gd name="T25" fmla="*/ 1 h 383"/>
                  <a:gd name="T26" fmla="*/ 1 w 714"/>
                  <a:gd name="T27" fmla="*/ 1 h 383"/>
                  <a:gd name="T28" fmla="*/ 1 w 714"/>
                  <a:gd name="T29" fmla="*/ 1 h 383"/>
                  <a:gd name="T30" fmla="*/ 1 w 714"/>
                  <a:gd name="T31" fmla="*/ 1 h 383"/>
                  <a:gd name="T32" fmla="*/ 1 w 714"/>
                  <a:gd name="T33" fmla="*/ 1 h 383"/>
                  <a:gd name="T34" fmla="*/ 1 w 714"/>
                  <a:gd name="T35" fmla="*/ 1 h 383"/>
                  <a:gd name="T36" fmla="*/ 1 w 714"/>
                  <a:gd name="T37" fmla="*/ 1 h 383"/>
                  <a:gd name="T38" fmla="*/ 1 w 714"/>
                  <a:gd name="T39" fmla="*/ 1 h 383"/>
                  <a:gd name="T40" fmla="*/ 1 w 714"/>
                  <a:gd name="T41" fmla="*/ 1 h 383"/>
                  <a:gd name="T42" fmla="*/ 1 w 714"/>
                  <a:gd name="T43" fmla="*/ 1 h 383"/>
                  <a:gd name="T44" fmla="*/ 1 w 714"/>
                  <a:gd name="T45" fmla="*/ 0 h 383"/>
                  <a:gd name="T46" fmla="*/ 0 w 714"/>
                  <a:gd name="T47" fmla="*/ 1 h 383"/>
                  <a:gd name="T48" fmla="*/ 0 w 714"/>
                  <a:gd name="T49" fmla="*/ 1 h 38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714"/>
                  <a:gd name="T76" fmla="*/ 0 h 383"/>
                  <a:gd name="T77" fmla="*/ 714 w 714"/>
                  <a:gd name="T78" fmla="*/ 383 h 38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714" h="383">
                    <a:moveTo>
                      <a:pt x="0" y="85"/>
                    </a:moveTo>
                    <a:lnTo>
                      <a:pt x="508" y="383"/>
                    </a:lnTo>
                    <a:lnTo>
                      <a:pt x="714" y="236"/>
                    </a:lnTo>
                    <a:lnTo>
                      <a:pt x="487" y="334"/>
                    </a:lnTo>
                    <a:lnTo>
                      <a:pt x="679" y="210"/>
                    </a:lnTo>
                    <a:lnTo>
                      <a:pt x="442" y="306"/>
                    </a:lnTo>
                    <a:lnTo>
                      <a:pt x="635" y="185"/>
                    </a:lnTo>
                    <a:lnTo>
                      <a:pt x="392" y="278"/>
                    </a:lnTo>
                    <a:lnTo>
                      <a:pt x="578" y="155"/>
                    </a:lnTo>
                    <a:lnTo>
                      <a:pt x="343" y="247"/>
                    </a:lnTo>
                    <a:lnTo>
                      <a:pt x="506" y="135"/>
                    </a:lnTo>
                    <a:lnTo>
                      <a:pt x="281" y="211"/>
                    </a:lnTo>
                    <a:lnTo>
                      <a:pt x="447" y="110"/>
                    </a:lnTo>
                    <a:lnTo>
                      <a:pt x="227" y="180"/>
                    </a:lnTo>
                    <a:lnTo>
                      <a:pt x="393" y="81"/>
                    </a:lnTo>
                    <a:lnTo>
                      <a:pt x="168" y="155"/>
                    </a:lnTo>
                    <a:lnTo>
                      <a:pt x="340" y="56"/>
                    </a:lnTo>
                    <a:lnTo>
                      <a:pt x="119" y="124"/>
                    </a:lnTo>
                    <a:lnTo>
                      <a:pt x="274" y="34"/>
                    </a:lnTo>
                    <a:lnTo>
                      <a:pt x="77" y="110"/>
                    </a:lnTo>
                    <a:lnTo>
                      <a:pt x="230" y="19"/>
                    </a:lnTo>
                    <a:lnTo>
                      <a:pt x="46" y="92"/>
                    </a:lnTo>
                    <a:lnTo>
                      <a:pt x="202" y="0"/>
                    </a:lnTo>
                    <a:lnTo>
                      <a:pt x="0" y="85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64" name="Freeform 69"/>
              <p:cNvSpPr>
                <a:spLocks/>
              </p:cNvSpPr>
              <p:nvPr/>
            </p:nvSpPr>
            <p:spPr bwMode="auto">
              <a:xfrm>
                <a:off x="4374" y="474"/>
                <a:ext cx="356" cy="165"/>
              </a:xfrm>
              <a:custGeom>
                <a:avLst/>
                <a:gdLst>
                  <a:gd name="T0" fmla="*/ 0 w 713"/>
                  <a:gd name="T1" fmla="*/ 0 h 330"/>
                  <a:gd name="T2" fmla="*/ 0 w 713"/>
                  <a:gd name="T3" fmla="*/ 1 h 330"/>
                  <a:gd name="T4" fmla="*/ 1 w 713"/>
                  <a:gd name="T5" fmla="*/ 1 h 330"/>
                  <a:gd name="T6" fmla="*/ 1 w 713"/>
                  <a:gd name="T7" fmla="*/ 1 h 330"/>
                  <a:gd name="T8" fmla="*/ 0 w 713"/>
                  <a:gd name="T9" fmla="*/ 0 h 330"/>
                  <a:gd name="T10" fmla="*/ 0 w 713"/>
                  <a:gd name="T11" fmla="*/ 0 h 33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13"/>
                  <a:gd name="T19" fmla="*/ 0 h 330"/>
                  <a:gd name="T20" fmla="*/ 713 w 713"/>
                  <a:gd name="T21" fmla="*/ 330 h 33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13" h="330">
                    <a:moveTo>
                      <a:pt x="0" y="0"/>
                    </a:moveTo>
                    <a:lnTo>
                      <a:pt x="12" y="40"/>
                    </a:lnTo>
                    <a:lnTo>
                      <a:pt x="663" y="330"/>
                    </a:lnTo>
                    <a:lnTo>
                      <a:pt x="713" y="3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65" name="Freeform 70"/>
              <p:cNvSpPr>
                <a:spLocks/>
              </p:cNvSpPr>
              <p:nvPr/>
            </p:nvSpPr>
            <p:spPr bwMode="auto">
              <a:xfrm>
                <a:off x="4223" y="877"/>
                <a:ext cx="272" cy="204"/>
              </a:xfrm>
              <a:custGeom>
                <a:avLst/>
                <a:gdLst>
                  <a:gd name="T0" fmla="*/ 0 w 544"/>
                  <a:gd name="T1" fmla="*/ 0 h 408"/>
                  <a:gd name="T2" fmla="*/ 1 w 544"/>
                  <a:gd name="T3" fmla="*/ 1 h 408"/>
                  <a:gd name="T4" fmla="*/ 1 w 544"/>
                  <a:gd name="T5" fmla="*/ 1 h 408"/>
                  <a:gd name="T6" fmla="*/ 1 w 544"/>
                  <a:gd name="T7" fmla="*/ 1 h 408"/>
                  <a:gd name="T8" fmla="*/ 0 w 544"/>
                  <a:gd name="T9" fmla="*/ 0 h 408"/>
                  <a:gd name="T10" fmla="*/ 0 w 544"/>
                  <a:gd name="T11" fmla="*/ 0 h 40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44"/>
                  <a:gd name="T19" fmla="*/ 0 h 408"/>
                  <a:gd name="T20" fmla="*/ 544 w 544"/>
                  <a:gd name="T21" fmla="*/ 408 h 40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44" h="408">
                    <a:moveTo>
                      <a:pt x="0" y="0"/>
                    </a:moveTo>
                    <a:lnTo>
                      <a:pt x="47" y="6"/>
                    </a:lnTo>
                    <a:lnTo>
                      <a:pt x="541" y="374"/>
                    </a:lnTo>
                    <a:lnTo>
                      <a:pt x="544" y="40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66" name="Freeform 71"/>
              <p:cNvSpPr>
                <a:spLocks/>
              </p:cNvSpPr>
              <p:nvPr/>
            </p:nvSpPr>
            <p:spPr bwMode="auto">
              <a:xfrm>
                <a:off x="4331" y="752"/>
                <a:ext cx="175" cy="304"/>
              </a:xfrm>
              <a:custGeom>
                <a:avLst/>
                <a:gdLst>
                  <a:gd name="T0" fmla="*/ 0 w 349"/>
                  <a:gd name="T1" fmla="*/ 1 h 606"/>
                  <a:gd name="T2" fmla="*/ 1 w 349"/>
                  <a:gd name="T3" fmla="*/ 2 h 606"/>
                  <a:gd name="T4" fmla="*/ 1 w 349"/>
                  <a:gd name="T5" fmla="*/ 1 h 606"/>
                  <a:gd name="T6" fmla="*/ 1 w 349"/>
                  <a:gd name="T7" fmla="*/ 0 h 606"/>
                  <a:gd name="T8" fmla="*/ 0 w 349"/>
                  <a:gd name="T9" fmla="*/ 1 h 606"/>
                  <a:gd name="T10" fmla="*/ 0 w 349"/>
                  <a:gd name="T11" fmla="*/ 1 h 60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49"/>
                  <a:gd name="T19" fmla="*/ 0 h 606"/>
                  <a:gd name="T20" fmla="*/ 349 w 349"/>
                  <a:gd name="T21" fmla="*/ 606 h 60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49" h="606">
                    <a:moveTo>
                      <a:pt x="0" y="40"/>
                    </a:moveTo>
                    <a:lnTo>
                      <a:pt x="349" y="606"/>
                    </a:lnTo>
                    <a:lnTo>
                      <a:pt x="330" y="480"/>
                    </a:lnTo>
                    <a:lnTo>
                      <a:pt x="3" y="0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67" name="Freeform 72"/>
              <p:cNvSpPr>
                <a:spLocks/>
              </p:cNvSpPr>
              <p:nvPr/>
            </p:nvSpPr>
            <p:spPr bwMode="auto">
              <a:xfrm>
                <a:off x="4396" y="845"/>
                <a:ext cx="103" cy="157"/>
              </a:xfrm>
              <a:custGeom>
                <a:avLst/>
                <a:gdLst>
                  <a:gd name="T0" fmla="*/ 0 w 206"/>
                  <a:gd name="T1" fmla="*/ 0 h 315"/>
                  <a:gd name="T2" fmla="*/ 1 w 206"/>
                  <a:gd name="T3" fmla="*/ 0 h 315"/>
                  <a:gd name="T4" fmla="*/ 1 w 206"/>
                  <a:gd name="T5" fmla="*/ 0 h 315"/>
                  <a:gd name="T6" fmla="*/ 1 w 206"/>
                  <a:gd name="T7" fmla="*/ 0 h 315"/>
                  <a:gd name="T8" fmla="*/ 0 w 206"/>
                  <a:gd name="T9" fmla="*/ 0 h 315"/>
                  <a:gd name="T10" fmla="*/ 0 w 206"/>
                  <a:gd name="T11" fmla="*/ 0 h 31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6"/>
                  <a:gd name="T19" fmla="*/ 0 h 315"/>
                  <a:gd name="T20" fmla="*/ 206 w 206"/>
                  <a:gd name="T21" fmla="*/ 315 h 31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6" h="315">
                    <a:moveTo>
                      <a:pt x="0" y="0"/>
                    </a:moveTo>
                    <a:lnTo>
                      <a:pt x="206" y="315"/>
                    </a:lnTo>
                    <a:lnTo>
                      <a:pt x="176" y="95"/>
                    </a:lnTo>
                    <a:lnTo>
                      <a:pt x="154" y="15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68" name="Freeform 73"/>
              <p:cNvSpPr>
                <a:spLocks/>
              </p:cNvSpPr>
              <p:nvPr/>
            </p:nvSpPr>
            <p:spPr bwMode="auto">
              <a:xfrm>
                <a:off x="4338" y="859"/>
                <a:ext cx="153" cy="207"/>
              </a:xfrm>
              <a:custGeom>
                <a:avLst/>
                <a:gdLst>
                  <a:gd name="T0" fmla="*/ 0 w 305"/>
                  <a:gd name="T1" fmla="*/ 0 h 416"/>
                  <a:gd name="T2" fmla="*/ 1 w 305"/>
                  <a:gd name="T3" fmla="*/ 0 h 416"/>
                  <a:gd name="T4" fmla="*/ 1 w 305"/>
                  <a:gd name="T5" fmla="*/ 0 h 416"/>
                  <a:gd name="T6" fmla="*/ 0 w 305"/>
                  <a:gd name="T7" fmla="*/ 0 h 416"/>
                  <a:gd name="T8" fmla="*/ 0 w 305"/>
                  <a:gd name="T9" fmla="*/ 0 h 4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5"/>
                  <a:gd name="T16" fmla="*/ 0 h 416"/>
                  <a:gd name="T17" fmla="*/ 305 w 305"/>
                  <a:gd name="T18" fmla="*/ 416 h 4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5" h="416">
                    <a:moveTo>
                      <a:pt x="0" y="0"/>
                    </a:moveTo>
                    <a:lnTo>
                      <a:pt x="305" y="416"/>
                    </a:lnTo>
                    <a:lnTo>
                      <a:pt x="17" y="1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69" name="Freeform 74"/>
              <p:cNvSpPr>
                <a:spLocks/>
              </p:cNvSpPr>
              <p:nvPr/>
            </p:nvSpPr>
            <p:spPr bwMode="auto">
              <a:xfrm>
                <a:off x="4213" y="489"/>
                <a:ext cx="503" cy="234"/>
              </a:xfrm>
              <a:custGeom>
                <a:avLst/>
                <a:gdLst>
                  <a:gd name="T0" fmla="*/ 0 w 1005"/>
                  <a:gd name="T1" fmla="*/ 0 h 469"/>
                  <a:gd name="T2" fmla="*/ 1 w 1005"/>
                  <a:gd name="T3" fmla="*/ 0 h 469"/>
                  <a:gd name="T4" fmla="*/ 2 w 1005"/>
                  <a:gd name="T5" fmla="*/ 0 h 469"/>
                  <a:gd name="T6" fmla="*/ 2 w 1005"/>
                  <a:gd name="T7" fmla="*/ 0 h 469"/>
                  <a:gd name="T8" fmla="*/ 2 w 1005"/>
                  <a:gd name="T9" fmla="*/ 0 h 469"/>
                  <a:gd name="T10" fmla="*/ 1 w 1005"/>
                  <a:gd name="T11" fmla="*/ 0 h 469"/>
                  <a:gd name="T12" fmla="*/ 1 w 1005"/>
                  <a:gd name="T13" fmla="*/ 0 h 469"/>
                  <a:gd name="T14" fmla="*/ 0 w 1005"/>
                  <a:gd name="T15" fmla="*/ 0 h 469"/>
                  <a:gd name="T16" fmla="*/ 0 w 1005"/>
                  <a:gd name="T17" fmla="*/ 0 h 46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05"/>
                  <a:gd name="T28" fmla="*/ 0 h 469"/>
                  <a:gd name="T29" fmla="*/ 1005 w 1005"/>
                  <a:gd name="T30" fmla="*/ 469 h 46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05" h="469">
                    <a:moveTo>
                      <a:pt x="0" y="121"/>
                    </a:moveTo>
                    <a:lnTo>
                      <a:pt x="326" y="0"/>
                    </a:lnTo>
                    <a:lnTo>
                      <a:pt x="1005" y="297"/>
                    </a:lnTo>
                    <a:lnTo>
                      <a:pt x="584" y="469"/>
                    </a:lnTo>
                    <a:lnTo>
                      <a:pt x="837" y="292"/>
                    </a:lnTo>
                    <a:lnTo>
                      <a:pt x="326" y="60"/>
                    </a:lnTo>
                    <a:lnTo>
                      <a:pt x="60" y="155"/>
                    </a:lnTo>
                    <a:lnTo>
                      <a:pt x="0" y="12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70" name="Freeform 75"/>
              <p:cNvSpPr>
                <a:spLocks/>
              </p:cNvSpPr>
              <p:nvPr/>
            </p:nvSpPr>
            <p:spPr bwMode="auto">
              <a:xfrm>
                <a:off x="4241" y="822"/>
                <a:ext cx="56" cy="79"/>
              </a:xfrm>
              <a:custGeom>
                <a:avLst/>
                <a:gdLst>
                  <a:gd name="T0" fmla="*/ 1 w 112"/>
                  <a:gd name="T1" fmla="*/ 0 h 158"/>
                  <a:gd name="T2" fmla="*/ 0 w 112"/>
                  <a:gd name="T3" fmla="*/ 1 h 158"/>
                  <a:gd name="T4" fmla="*/ 1 w 112"/>
                  <a:gd name="T5" fmla="*/ 1 h 158"/>
                  <a:gd name="T6" fmla="*/ 1 w 112"/>
                  <a:gd name="T7" fmla="*/ 1 h 158"/>
                  <a:gd name="T8" fmla="*/ 1 w 112"/>
                  <a:gd name="T9" fmla="*/ 1 h 158"/>
                  <a:gd name="T10" fmla="*/ 1 w 112"/>
                  <a:gd name="T11" fmla="*/ 0 h 158"/>
                  <a:gd name="T12" fmla="*/ 1 w 112"/>
                  <a:gd name="T13" fmla="*/ 0 h 15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2"/>
                  <a:gd name="T22" fmla="*/ 0 h 158"/>
                  <a:gd name="T23" fmla="*/ 112 w 112"/>
                  <a:gd name="T24" fmla="*/ 158 h 15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2" h="158">
                    <a:moveTo>
                      <a:pt x="103" y="0"/>
                    </a:moveTo>
                    <a:lnTo>
                      <a:pt x="0" y="116"/>
                    </a:lnTo>
                    <a:lnTo>
                      <a:pt x="65" y="158"/>
                    </a:lnTo>
                    <a:lnTo>
                      <a:pt x="65" y="116"/>
                    </a:lnTo>
                    <a:lnTo>
                      <a:pt x="112" y="64"/>
                    </a:lnTo>
                    <a:lnTo>
                      <a:pt x="10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71" name="Freeform 76"/>
              <p:cNvSpPr>
                <a:spLocks/>
              </p:cNvSpPr>
              <p:nvPr/>
            </p:nvSpPr>
            <p:spPr bwMode="auto">
              <a:xfrm>
                <a:off x="4315" y="714"/>
                <a:ext cx="171" cy="250"/>
              </a:xfrm>
              <a:custGeom>
                <a:avLst/>
                <a:gdLst>
                  <a:gd name="T0" fmla="*/ 0 w 344"/>
                  <a:gd name="T1" fmla="*/ 0 h 499"/>
                  <a:gd name="T2" fmla="*/ 0 w 344"/>
                  <a:gd name="T3" fmla="*/ 1 h 499"/>
                  <a:gd name="T4" fmla="*/ 0 w 344"/>
                  <a:gd name="T5" fmla="*/ 1 h 499"/>
                  <a:gd name="T6" fmla="*/ 0 w 344"/>
                  <a:gd name="T7" fmla="*/ 1 h 499"/>
                  <a:gd name="T8" fmla="*/ 0 w 344"/>
                  <a:gd name="T9" fmla="*/ 1 h 499"/>
                  <a:gd name="T10" fmla="*/ 0 w 344"/>
                  <a:gd name="T11" fmla="*/ 1 h 499"/>
                  <a:gd name="T12" fmla="*/ 0 w 344"/>
                  <a:gd name="T13" fmla="*/ 0 h 499"/>
                  <a:gd name="T14" fmla="*/ 0 w 344"/>
                  <a:gd name="T15" fmla="*/ 0 h 49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44"/>
                  <a:gd name="T25" fmla="*/ 0 h 499"/>
                  <a:gd name="T26" fmla="*/ 344 w 344"/>
                  <a:gd name="T27" fmla="*/ 499 h 49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44" h="499">
                    <a:moveTo>
                      <a:pt x="0" y="0"/>
                    </a:moveTo>
                    <a:lnTo>
                      <a:pt x="47" y="477"/>
                    </a:lnTo>
                    <a:lnTo>
                      <a:pt x="85" y="499"/>
                    </a:lnTo>
                    <a:lnTo>
                      <a:pt x="56" y="100"/>
                    </a:lnTo>
                    <a:lnTo>
                      <a:pt x="344" y="267"/>
                    </a:lnTo>
                    <a:lnTo>
                      <a:pt x="339" y="19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</p:grp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Customer Invoicing Process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QS-PR-900</a:t>
            </a:r>
            <a:endParaRPr lang="en-US" dirty="0"/>
          </a:p>
        </p:txBody>
      </p:sp>
      <p:grpSp>
        <p:nvGrpSpPr>
          <p:cNvPr id="2" name="Group 6"/>
          <p:cNvGrpSpPr/>
          <p:nvPr/>
        </p:nvGrpSpPr>
        <p:grpSpPr>
          <a:xfrm>
            <a:off x="380011" y="843148"/>
            <a:ext cx="8170224" cy="5106391"/>
            <a:chOff x="466725" y="1651000"/>
            <a:chExt cx="7342188" cy="3876675"/>
          </a:xfrm>
        </p:grpSpPr>
        <p:pic>
          <p:nvPicPr>
            <p:cNvPr id="8196" name="Picture 7" descr="AR_process_highlevel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66725" y="1651000"/>
              <a:ext cx="1598613" cy="3776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197" name="Picture 8" descr="AR_Invoices_pmap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55963" y="1870075"/>
              <a:ext cx="4552950" cy="3657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198" name="Line 9"/>
            <p:cNvSpPr>
              <a:spLocks noChangeShapeType="1"/>
            </p:cNvSpPr>
            <p:nvPr/>
          </p:nvSpPr>
          <p:spPr bwMode="auto">
            <a:xfrm flipV="1">
              <a:off x="1993900" y="2263775"/>
              <a:ext cx="958850" cy="463550"/>
            </a:xfrm>
            <a:prstGeom prst="line">
              <a:avLst/>
            </a:prstGeom>
            <a:noFill/>
            <a:ln w="136525">
              <a:solidFill>
                <a:srgbClr val="333399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10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Process Payments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QS-PR-910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285008" y="914400"/>
            <a:ext cx="8585860" cy="5237018"/>
            <a:chOff x="576054" y="1184558"/>
            <a:chExt cx="7970838" cy="4665663"/>
          </a:xfrm>
        </p:grpSpPr>
        <p:pic>
          <p:nvPicPr>
            <p:cNvPr id="10244" name="Picture 11" descr="Process_Recs_pma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793792" y="1544921"/>
              <a:ext cx="5753100" cy="4305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45" name="Picture 12" descr="AR_process_highlevel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76054" y="1184558"/>
              <a:ext cx="1598613" cy="3776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46" name="Line 13"/>
            <p:cNvSpPr>
              <a:spLocks noChangeShapeType="1"/>
            </p:cNvSpPr>
            <p:nvPr/>
          </p:nvSpPr>
          <p:spPr bwMode="auto">
            <a:xfrm>
              <a:off x="1982579" y="3056221"/>
              <a:ext cx="1409700" cy="0"/>
            </a:xfrm>
            <a:prstGeom prst="line">
              <a:avLst/>
            </a:prstGeom>
            <a:noFill/>
            <a:ln w="136525">
              <a:solidFill>
                <a:srgbClr val="000080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Customer Record</a:t>
            </a:r>
            <a:endParaRPr lang="en-US" dirty="0"/>
          </a:p>
        </p:txBody>
      </p:sp>
      <p:sp>
        <p:nvSpPr>
          <p:cNvPr id="1054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QS-PR-920</a:t>
            </a:r>
          </a:p>
        </p:txBody>
      </p:sp>
      <p:pic>
        <p:nvPicPr>
          <p:cNvPr id="105476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7263" y="1041930"/>
            <a:ext cx="7229475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Address Tax Data</a:t>
            </a:r>
          </a:p>
        </p:txBody>
      </p:sp>
      <p:sp>
        <p:nvSpPr>
          <p:cNvPr id="10649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QS-PR-921</a:t>
            </a:r>
          </a:p>
        </p:txBody>
      </p:sp>
      <p:pic>
        <p:nvPicPr>
          <p:cNvPr id="106501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90850" y="1943414"/>
            <a:ext cx="3162300" cy="308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Customer Record</a:t>
            </a:r>
            <a:endParaRPr lang="en-US" dirty="0"/>
          </a:p>
        </p:txBody>
      </p:sp>
      <p:sp>
        <p:nvSpPr>
          <p:cNvPr id="1075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QS-PR-930</a:t>
            </a:r>
          </a:p>
        </p:txBody>
      </p:sp>
      <p:pic>
        <p:nvPicPr>
          <p:cNvPr id="107524" name="Picture 6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62050" y="1030817"/>
            <a:ext cx="6819900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5" name="Picture 7" descr="Region Capture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00163" y="2754842"/>
            <a:ext cx="654367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6" name="Picture 8" descr="Region Capture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14575" y="3775605"/>
            <a:ext cx="451485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7" name="Picture 9" descr="Region Capture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04875" y="5059892"/>
            <a:ext cx="733425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Define Control Settings</a:t>
            </a:r>
            <a:endParaRPr lang="en-US" dirty="0"/>
          </a:p>
        </p:txBody>
      </p:sp>
      <p:sp>
        <p:nvSpPr>
          <p:cNvPr id="1085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QS-PR-940</a:t>
            </a:r>
          </a:p>
        </p:txBody>
      </p:sp>
      <p:pic>
        <p:nvPicPr>
          <p:cNvPr id="8" name="Picture 7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91047" y="1114714"/>
            <a:ext cx="6561905" cy="4628572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536569" y="4194928"/>
            <a:ext cx="2253006" cy="1168924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sx="1000" sy="1000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665509" y="3252247"/>
            <a:ext cx="1564850" cy="51847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Define Control Settings </a:t>
            </a:r>
          </a:p>
        </p:txBody>
      </p:sp>
      <p:sp>
        <p:nvSpPr>
          <p:cNvPr id="10957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QS-PR-941</a:t>
            </a:r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81523" y="1198879"/>
            <a:ext cx="6380953" cy="476190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12728</TotalTime>
  <Words>11554</Words>
  <Application>Microsoft Office PowerPoint</Application>
  <PresentationFormat>On-screen Show (4:3)</PresentationFormat>
  <Paragraphs>2280</Paragraphs>
  <Slides>121</Slides>
  <Notes>59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121</vt:i4>
      </vt:variant>
    </vt:vector>
  </HeadingPairs>
  <TitlesOfParts>
    <vt:vector size="125" baseType="lpstr">
      <vt:lpstr>1_EX06PP_template</vt:lpstr>
      <vt:lpstr>QAD 2010 Template</vt:lpstr>
      <vt:lpstr>Clip</vt:lpstr>
      <vt:lpstr>Microsoft ClipArt Gallery</vt:lpstr>
      <vt:lpstr>QAD Enterprise Applications Enterprise Edition</vt:lpstr>
      <vt:lpstr>QAD Enterprise Applications Enterprise Edition</vt:lpstr>
      <vt:lpstr>Purchasing</vt:lpstr>
      <vt:lpstr>Purchasing: Topics</vt:lpstr>
      <vt:lpstr>Purchasing: Learning Objectives</vt:lpstr>
      <vt:lpstr>Purchasing Process Flow</vt:lpstr>
      <vt:lpstr>Purchasing: Supplier</vt:lpstr>
      <vt:lpstr>Purchasing: Requisitions</vt:lpstr>
      <vt:lpstr>Requisition Process Flow</vt:lpstr>
      <vt:lpstr>Types of Purchase Orders</vt:lpstr>
      <vt:lpstr>Blanket Order</vt:lpstr>
      <vt:lpstr>Supplier Schedules</vt:lpstr>
      <vt:lpstr>Discrete Purchase Orders</vt:lpstr>
      <vt:lpstr>Order Receipt</vt:lpstr>
      <vt:lpstr>Supplier Invoice Process</vt:lpstr>
      <vt:lpstr>AP Payment Instruments</vt:lpstr>
      <vt:lpstr>AP Payment Statuses</vt:lpstr>
      <vt:lpstr>Supplier Create</vt:lpstr>
      <vt:lpstr>Business Relation</vt:lpstr>
      <vt:lpstr>Verify Supplier Data</vt:lpstr>
      <vt:lpstr>Supplier Pricing Data</vt:lpstr>
      <vt:lpstr>Enterprise Material Transfer Data</vt:lpstr>
      <vt:lpstr>Verify Supplier Data - Credit Terms</vt:lpstr>
      <vt:lpstr>Set Up UOM Conversion</vt:lpstr>
      <vt:lpstr>Add Supplier Item</vt:lpstr>
      <vt:lpstr>Verify Purchase Control Settings</vt:lpstr>
      <vt:lpstr>Create Purchase Order</vt:lpstr>
      <vt:lpstr>Enter Header Information</vt:lpstr>
      <vt:lpstr>Enter Line 1 Data</vt:lpstr>
      <vt:lpstr>Enter Line 2 Data </vt:lpstr>
      <vt:lpstr>Enter Line 3 Data</vt:lpstr>
      <vt:lpstr>Enter Line 4 Data</vt:lpstr>
      <vt:lpstr>Enter Trailer Information</vt:lpstr>
      <vt:lpstr>Example: Receive Items</vt:lpstr>
      <vt:lpstr>Example: Receive Items</vt:lpstr>
      <vt:lpstr>Example: Receive Serialized Item</vt:lpstr>
      <vt:lpstr>Display PO Lines</vt:lpstr>
      <vt:lpstr>Purchase Order Receipts</vt:lpstr>
      <vt:lpstr>Review Inventory Levels</vt:lpstr>
      <vt:lpstr>Non-Standard Receipt</vt:lpstr>
      <vt:lpstr>Non-Standard Receipt</vt:lpstr>
      <vt:lpstr>Purchase Receipt Document</vt:lpstr>
      <vt:lpstr>Transaction Detail Inquiry</vt:lpstr>
      <vt:lpstr>Review Transactions</vt:lpstr>
      <vt:lpstr>Review</vt:lpstr>
      <vt:lpstr>Exercise 6</vt:lpstr>
      <vt:lpstr>QAD Enterprise Applications Enterprise Edition </vt:lpstr>
      <vt:lpstr>Work Orders</vt:lpstr>
      <vt:lpstr>Work Orders</vt:lpstr>
      <vt:lpstr>Learning Objectives</vt:lpstr>
      <vt:lpstr>Key Concepts</vt:lpstr>
      <vt:lpstr>Work Order</vt:lpstr>
      <vt:lpstr>Work Order Type</vt:lpstr>
      <vt:lpstr>Work Order Status</vt:lpstr>
      <vt:lpstr>Work Order Bill of Materials</vt:lpstr>
      <vt:lpstr>Work Order Routing</vt:lpstr>
      <vt:lpstr>Work Order Life Cycle</vt:lpstr>
      <vt:lpstr>Release Work Order</vt:lpstr>
      <vt:lpstr>Issue Components</vt:lpstr>
      <vt:lpstr>Non-Standard Component Issue </vt:lpstr>
      <vt:lpstr>Shop Floor Control</vt:lpstr>
      <vt:lpstr>Operation Status</vt:lpstr>
      <vt:lpstr>Receiving Work Orders</vt:lpstr>
      <vt:lpstr>Close Work Order</vt:lpstr>
      <vt:lpstr>Manufacturing: Variances</vt:lpstr>
      <vt:lpstr>Review Employee Record</vt:lpstr>
      <vt:lpstr>Define Control Settings</vt:lpstr>
      <vt:lpstr>Create Work Order</vt:lpstr>
      <vt:lpstr>Release Work Order</vt:lpstr>
      <vt:lpstr>Review Picklist</vt:lpstr>
      <vt:lpstr>Review Routing</vt:lpstr>
      <vt:lpstr>Review Work Order Status</vt:lpstr>
      <vt:lpstr>Work Order Component Issue </vt:lpstr>
      <vt:lpstr>Work Order Component Issue </vt:lpstr>
      <vt:lpstr>Work Order Component Issue </vt:lpstr>
      <vt:lpstr>Non-Standard Component Issue </vt:lpstr>
      <vt:lpstr>Review Inventory </vt:lpstr>
      <vt:lpstr>Record Labor</vt:lpstr>
      <vt:lpstr>Review Labor Transactions</vt:lpstr>
      <vt:lpstr>Review WO Route Operation Status</vt:lpstr>
      <vt:lpstr>Receive and Close Work Order</vt:lpstr>
      <vt:lpstr>Review: Work Orders</vt:lpstr>
      <vt:lpstr>Exercise 7</vt:lpstr>
      <vt:lpstr>QAD Enterprise Applications Enterprise Edition</vt:lpstr>
      <vt:lpstr>Sales</vt:lpstr>
      <vt:lpstr>Sales Order Topics</vt:lpstr>
      <vt:lpstr>Learning Objectives</vt:lpstr>
      <vt:lpstr>Key Concepts</vt:lpstr>
      <vt:lpstr>Sales Order Document Layout</vt:lpstr>
      <vt:lpstr>Sales Order: Allocation of Inventory</vt:lpstr>
      <vt:lpstr>Printing Picklists</vt:lpstr>
      <vt:lpstr>Shipment</vt:lpstr>
      <vt:lpstr>Customer Invoicing Process</vt:lpstr>
      <vt:lpstr>Process Payments</vt:lpstr>
      <vt:lpstr>Review Customer Record</vt:lpstr>
      <vt:lpstr>Address Tax Data</vt:lpstr>
      <vt:lpstr>Review Customer Record</vt:lpstr>
      <vt:lpstr>Define Control Settings</vt:lpstr>
      <vt:lpstr>Define Control Settings </vt:lpstr>
      <vt:lpstr>Define Control Settings: Forecast</vt:lpstr>
      <vt:lpstr>Enter Sales Order: Header Information</vt:lpstr>
      <vt:lpstr>Enter Sales Order: Freight Data</vt:lpstr>
      <vt:lpstr>Enter Sales Order: Line Information</vt:lpstr>
      <vt:lpstr>Enter Sales Order: Line Information</vt:lpstr>
      <vt:lpstr>Enter Sales Order: Trailer Information</vt:lpstr>
      <vt:lpstr>Print Sales Order</vt:lpstr>
      <vt:lpstr>Sales Order Print</vt:lpstr>
      <vt:lpstr>Print Sales Order Packing List</vt:lpstr>
      <vt:lpstr>Sales Order Packing List Print</vt:lpstr>
      <vt:lpstr>Ship Sales Order </vt:lpstr>
      <vt:lpstr>Ship Sales Order: Review Lines</vt:lpstr>
      <vt:lpstr>Ship Sales Order: Trailer</vt:lpstr>
      <vt:lpstr>Review Inventory Detail</vt:lpstr>
      <vt:lpstr>Transactions Detail Inquiry</vt:lpstr>
      <vt:lpstr>Transactions Detail: GL Effects</vt:lpstr>
      <vt:lpstr>Review Pending Invoice</vt:lpstr>
      <vt:lpstr>Invoice Post and Print</vt:lpstr>
      <vt:lpstr>Slide 118</vt:lpstr>
      <vt:lpstr>Invoice Print or Reprint</vt:lpstr>
      <vt:lpstr>Review</vt:lpstr>
      <vt:lpstr>Exercise 8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Helen Ernst</cp:lastModifiedBy>
  <cp:revision>682</cp:revision>
  <cp:lastPrinted>2001-05-04T21:55:40Z</cp:lastPrinted>
  <dcterms:created xsi:type="dcterms:W3CDTF">1998-03-17T23:27:45Z</dcterms:created>
  <dcterms:modified xsi:type="dcterms:W3CDTF">2012-04-13T07:04:51Z</dcterms:modified>
</cp:coreProperties>
</file>