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3" r:id="rId1"/>
    <p:sldMasterId id="2147483689" r:id="rId2"/>
  </p:sldMasterIdLst>
  <p:notesMasterIdLst>
    <p:notesMasterId r:id="rId14"/>
  </p:notesMasterIdLst>
  <p:handoutMasterIdLst>
    <p:handoutMasterId r:id="rId15"/>
  </p:handoutMasterIdLst>
  <p:sldIdLst>
    <p:sldId id="304" r:id="rId3"/>
    <p:sldId id="310" r:id="rId4"/>
    <p:sldId id="311" r:id="rId5"/>
    <p:sldId id="306" r:id="rId6"/>
    <p:sldId id="299" r:id="rId7"/>
    <p:sldId id="301" r:id="rId8"/>
    <p:sldId id="300" r:id="rId9"/>
    <p:sldId id="293" r:id="rId10"/>
    <p:sldId id="313" r:id="rId11"/>
    <p:sldId id="312" r:id="rId12"/>
    <p:sldId id="308" r:id="rId13"/>
  </p:sldIdLst>
  <p:sldSz cx="9144000" cy="6858000" type="screen4x3"/>
  <p:notesSz cx="6991350" cy="9282113"/>
  <p:embeddedFontLst>
    <p:embeddedFont>
      <p:font typeface="Century Gothic" pitchFamily="34" charset="0"/>
      <p:regular r:id="rId16"/>
      <p:bold r:id="rId17"/>
      <p:italic r:id="rId18"/>
      <p:boldItalic r:id="rId19"/>
    </p:embeddedFont>
    <p:embeddedFont>
      <p:font typeface="Tahoma" pitchFamily="34" charset="0"/>
      <p:regular r:id="rId20"/>
      <p:bold r:id="rId21"/>
    </p:embeddedFont>
    <p:embeddedFont>
      <p:font typeface="Webdings" pitchFamily="18" charset="2"/>
      <p:regular r:id="rId22"/>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00CC99"/>
    <a:srgbClr val="0099FF"/>
    <a:srgbClr val="99CCFF"/>
    <a:srgbClr val="6666FF"/>
    <a:srgbClr val="FFFF99"/>
    <a:srgbClr val="FFFF66"/>
    <a:srgbClr val="FFB66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4" d="100"/>
          <a:sy n="104" d="100"/>
        </p:scale>
        <p:origin x="-96" y="-84"/>
      </p:cViewPr>
      <p:guideLst>
        <p:guide orient="horz" pos="158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handoutMaster" Target="handoutMasters/handoutMaster1.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7.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hdr" sz="quarter"/>
          </p:nvPr>
        </p:nvSpPr>
        <p:spPr bwMode="auto">
          <a:xfrm>
            <a:off x="0" y="90488"/>
            <a:ext cx="784225" cy="274637"/>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spAutoFit/>
          </a:bodyPr>
          <a:lstStyle>
            <a:lvl1pPr algn="l" eaLnBrk="0" hangingPunct="0">
              <a:spcBef>
                <a:spcPct val="50000"/>
              </a:spcBef>
              <a:defRPr sz="1200" b="1">
                <a:solidFill>
                  <a:schemeClr val="accent2"/>
                </a:solidFill>
                <a:latin typeface="Arial" pitchFamily="34" charset="0"/>
              </a:defRPr>
            </a:lvl1pPr>
          </a:lstStyle>
          <a:p>
            <a:endParaRPr lang="en-US"/>
          </a:p>
        </p:txBody>
      </p:sp>
      <p:sp>
        <p:nvSpPr>
          <p:cNvPr id="144387" name="Rectangle 3"/>
          <p:cNvSpPr>
            <a:spLocks noGrp="1" noChangeArrowheads="1"/>
          </p:cNvSpPr>
          <p:nvPr>
            <p:ph type="dt" sz="quarter" idx="1"/>
          </p:nvPr>
        </p:nvSpPr>
        <p:spPr bwMode="auto">
          <a:xfrm>
            <a:off x="6056313" y="90488"/>
            <a:ext cx="954087" cy="274637"/>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spAutoFit/>
          </a:bodyPr>
          <a:lstStyle>
            <a:lvl1pPr algn="r" eaLnBrk="0" hangingPunct="0">
              <a:spcBef>
                <a:spcPct val="50000"/>
              </a:spcBef>
              <a:defRPr sz="1200" b="1">
                <a:solidFill>
                  <a:schemeClr val="accent2"/>
                </a:solidFill>
                <a:latin typeface="Arial" pitchFamily="34" charset="0"/>
              </a:defRPr>
            </a:lvl1pPr>
          </a:lstStyle>
          <a:p>
            <a:endParaRPr lang="en-US"/>
          </a:p>
        </p:txBody>
      </p:sp>
      <p:sp>
        <p:nvSpPr>
          <p:cNvPr id="144388" name="Rectangle 4"/>
          <p:cNvSpPr>
            <a:spLocks noGrp="1" noChangeArrowheads="1"/>
          </p:cNvSpPr>
          <p:nvPr>
            <p:ph type="ftr" sz="quarter" idx="2"/>
          </p:nvPr>
        </p:nvSpPr>
        <p:spPr bwMode="auto">
          <a:xfrm>
            <a:off x="0" y="9021763"/>
            <a:ext cx="717550" cy="274637"/>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spAutoFit/>
          </a:bodyPr>
          <a:lstStyle>
            <a:lvl1pPr algn="l" eaLnBrk="0" hangingPunct="0">
              <a:spcBef>
                <a:spcPct val="50000"/>
              </a:spcBef>
              <a:defRPr sz="1200" b="1">
                <a:solidFill>
                  <a:schemeClr val="accent2"/>
                </a:solidFill>
                <a:latin typeface="Arial" pitchFamily="34" charset="0"/>
              </a:defRPr>
            </a:lvl1pPr>
          </a:lstStyle>
          <a:p>
            <a:endParaRPr lang="en-US"/>
          </a:p>
        </p:txBody>
      </p:sp>
      <p:sp>
        <p:nvSpPr>
          <p:cNvPr id="144389" name="Rectangle 5"/>
          <p:cNvSpPr>
            <a:spLocks noGrp="1" noChangeArrowheads="1"/>
          </p:cNvSpPr>
          <p:nvPr>
            <p:ph type="sldNum" sz="quarter" idx="3"/>
          </p:nvPr>
        </p:nvSpPr>
        <p:spPr bwMode="auto">
          <a:xfrm>
            <a:off x="6640513" y="9021763"/>
            <a:ext cx="369887" cy="274637"/>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spAutoFit/>
          </a:bodyPr>
          <a:lstStyle>
            <a:lvl1pPr algn="r" eaLnBrk="0" hangingPunct="0">
              <a:spcBef>
                <a:spcPct val="50000"/>
              </a:spcBef>
              <a:defRPr sz="1200" b="1">
                <a:solidFill>
                  <a:schemeClr val="accent2"/>
                </a:solidFill>
                <a:latin typeface="Arial" pitchFamily="34" charset="0"/>
              </a:defRPr>
            </a:lvl1pPr>
          </a:lstStyle>
          <a:p>
            <a:fld id="{4071B91C-33CF-401F-88AD-C4985CD3DA7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eaLnBrk="0" hangingPunct="0">
              <a:defRPr sz="1200">
                <a:latin typeface="Arial" pitchFamily="34" charset="0"/>
              </a:defRPr>
            </a:lvl1pPr>
          </a:lstStyle>
          <a:p>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pitchFamily="34" charset="0"/>
              </a:defRPr>
            </a:lvl1pPr>
          </a:lstStyle>
          <a:p>
            <a:endParaRPr lang="en-US"/>
          </a:p>
        </p:txBody>
      </p:sp>
      <p:sp>
        <p:nvSpPr>
          <p:cNvPr id="14340"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eaLnBrk="0" hangingPunct="0">
              <a:defRPr sz="1200">
                <a:latin typeface="Arial" pitchFamily="34" charset="0"/>
              </a:defRPr>
            </a:lvl1pPr>
          </a:lstStyle>
          <a:p>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pitchFamily="34" charset="0"/>
              </a:defRPr>
            </a:lvl1pPr>
          </a:lstStyle>
          <a:p>
            <a:fld id="{7DBC825C-05EA-455A-BD0C-3A81CD91EEA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3A0FC889-55D8-47CB-9BD4-9B3BEB8ADD9C}" type="slidenum">
              <a:rPr lang="en-US"/>
              <a:pPr/>
              <a:t>2</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698500" y="4408488"/>
            <a:ext cx="5594350" cy="4176712"/>
          </a:xfrm>
          <a:noFill/>
          <a:ln/>
        </p:spPr>
        <p:txBody>
          <a:bodyPr/>
          <a:lstStyle/>
          <a:p>
            <a:r>
              <a:rPr lang="en-US" smtClean="0">
                <a:latin typeface="Arial" pitchFamily="34" charset="0"/>
              </a:rPr>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5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55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55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55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46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a:srcRect/>
          <a:stretch>
            <a:fillRect/>
          </a:stretch>
        </p:blipFill>
        <p:spPr bwMode="auto">
          <a:xfrm>
            <a:off x="0" y="0"/>
            <a:ext cx="9144000" cy="571500"/>
          </a:xfrm>
          <a:prstGeom prst="rect">
            <a:avLst/>
          </a:prstGeom>
          <a:noFill/>
          <a:ln w="9525">
            <a:noFill/>
            <a:miter lim="800000"/>
            <a:headEnd/>
            <a:tailEnd/>
          </a:ln>
        </p:spPr>
      </p:pic>
      <p:sp>
        <p:nvSpPr>
          <p:cNvPr id="1546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pitchFamily="34" charset="0"/>
              </a:defRPr>
            </a:lvl1pPr>
          </a:lstStyle>
          <a:p>
            <a:pPr>
              <a:defRPr/>
            </a:pPr>
            <a:r>
              <a:rPr lang="en-US"/>
              <a:t>eB-WO-IN-</a:t>
            </a:r>
          </a:p>
        </p:txBody>
      </p:sp>
    </p:spTree>
  </p:cSld>
  <p:clrMap bg1="lt1" tx1="dk1" bg2="lt2" tx2="dk2" accent1="accent1" accent2="accent2" accent3="accent3" accent4="accent4" accent5="accent5" accent6="accent6" hlink="hlink" folHlink="folHlink"/>
  <p:sldLayoutIdLst>
    <p:sldLayoutId id="2147483688"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eB-WO-IN-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type="title"/>
          </p:nvPr>
        </p:nvSpPr>
        <p:spPr/>
        <p:txBody>
          <a:bodyPr/>
          <a:lstStyle/>
          <a:p>
            <a:pPr eaLnBrk="1" hangingPunct="1"/>
            <a:r>
              <a:rPr lang="en-US" dirty="0" smtClean="0"/>
              <a:t>Work Orders</a:t>
            </a:r>
          </a:p>
        </p:txBody>
      </p:sp>
      <p:sp>
        <p:nvSpPr>
          <p:cNvPr id="4098" name="Rectangle 3"/>
          <p:cNvSpPr>
            <a:spLocks noGrp="1" noChangeArrowheads="1"/>
          </p:cNvSpPr>
          <p:nvPr>
            <p:ph type="body" sz="quarter" idx="10"/>
          </p:nvPr>
        </p:nvSpPr>
        <p:spPr/>
        <p:txBody>
          <a:bodyPr/>
          <a:lstStyle/>
          <a:p>
            <a:pPr eaLnBrk="1" hangingPunct="1"/>
            <a:r>
              <a:rPr lang="en-US" sz="2000" dirty="0" smtClean="0"/>
              <a:t>QAD Enterprise Applications</a:t>
            </a:r>
          </a:p>
        </p:txBody>
      </p:sp>
      <p:sp>
        <p:nvSpPr>
          <p:cNvPr id="5" name="Text Placeholder 4"/>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4"/>
          <p:cNvSpPr>
            <a:spLocks noGrp="1" noChangeArrowheads="1"/>
          </p:cNvSpPr>
          <p:nvPr>
            <p:ph type="title"/>
          </p:nvPr>
        </p:nvSpPr>
        <p:spPr/>
        <p:txBody>
          <a:bodyPr/>
          <a:lstStyle/>
          <a:p>
            <a:pPr eaLnBrk="1" hangingPunct="1"/>
            <a:r>
              <a:rPr lang="en-US" smtClean="0">
                <a:latin typeface="+mj-lt"/>
              </a:rPr>
              <a:t>Related Courses</a:t>
            </a:r>
          </a:p>
        </p:txBody>
      </p:sp>
      <p:sp>
        <p:nvSpPr>
          <p:cNvPr id="12290" name="Footer Placeholder 2"/>
          <p:cNvSpPr>
            <a:spLocks noGrp="1"/>
          </p:cNvSpPr>
          <p:nvPr>
            <p:ph type="ftr" sz="quarter" idx="10"/>
          </p:nvPr>
        </p:nvSpPr>
        <p:spPr>
          <a:noFill/>
        </p:spPr>
        <p:txBody>
          <a:bodyPr/>
          <a:lstStyle/>
          <a:p>
            <a:pPr defTabSz="865188"/>
            <a:r>
              <a:rPr lang="en-US"/>
              <a:t>eB-WO-IN-100</a:t>
            </a:r>
          </a:p>
        </p:txBody>
      </p:sp>
      <p:sp>
        <p:nvSpPr>
          <p:cNvPr id="178201" name="Rectangle 25" descr="Small grid"/>
          <p:cNvSpPr>
            <a:spLocks noChangeArrowheads="1"/>
          </p:cNvSpPr>
          <p:nvPr/>
        </p:nvSpPr>
        <p:spPr bwMode="auto">
          <a:xfrm>
            <a:off x="371475" y="529339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endParaRPr lang="en-US" sz="1600" b="1">
              <a:latin typeface="+mj-lt"/>
            </a:endParaRPr>
          </a:p>
        </p:txBody>
      </p:sp>
      <p:sp>
        <p:nvSpPr>
          <p:cNvPr id="12293" name="Rectangle 26"/>
          <p:cNvSpPr>
            <a:spLocks noChangeArrowheads="1"/>
          </p:cNvSpPr>
          <p:nvPr/>
        </p:nvSpPr>
        <p:spPr bwMode="auto">
          <a:xfrm>
            <a:off x="922338" y="5253705"/>
            <a:ext cx="1516762" cy="584775"/>
          </a:xfrm>
          <a:prstGeom prst="rect">
            <a:avLst/>
          </a:prstGeom>
          <a:noFill/>
          <a:ln w="38100">
            <a:noFill/>
            <a:miter lim="800000"/>
            <a:headEnd/>
            <a:tailEnd/>
          </a:ln>
        </p:spPr>
        <p:txBody>
          <a:bodyPr wrap="none" anchor="ctr">
            <a:spAutoFit/>
          </a:bodyPr>
          <a:lstStyle/>
          <a:p>
            <a:pPr algn="l" eaLnBrk="0" hangingPunct="0"/>
            <a:r>
              <a:rPr lang="en-US" sz="1600" b="1">
                <a:solidFill>
                  <a:schemeClr val="hlink"/>
                </a:solidFill>
                <a:latin typeface="+mj-lt"/>
              </a:rPr>
              <a:t>= Prerequisite</a:t>
            </a:r>
          </a:p>
          <a:p>
            <a:pPr algn="l" eaLnBrk="0" hangingPunct="0"/>
            <a:r>
              <a:rPr lang="en-US" sz="1600" b="1">
                <a:solidFill>
                  <a:schemeClr val="hlink"/>
                </a:solidFill>
                <a:latin typeface="+mj-lt"/>
              </a:rPr>
              <a:t> Courses</a:t>
            </a:r>
            <a:endParaRPr lang="en-US" sz="3400" b="1">
              <a:solidFill>
                <a:schemeClr val="hlink"/>
              </a:solidFill>
              <a:latin typeface="+mj-lt"/>
            </a:endParaRPr>
          </a:p>
        </p:txBody>
      </p:sp>
      <p:sp>
        <p:nvSpPr>
          <p:cNvPr id="178203" name="Rectangle 27"/>
          <p:cNvSpPr>
            <a:spLocks noChangeArrowheads="1"/>
          </p:cNvSpPr>
          <p:nvPr/>
        </p:nvSpPr>
        <p:spPr bwMode="auto">
          <a:xfrm>
            <a:off x="2962275" y="263274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Work Order</a:t>
            </a:r>
          </a:p>
        </p:txBody>
      </p:sp>
      <p:sp>
        <p:nvSpPr>
          <p:cNvPr id="178204" name="Rectangle 28"/>
          <p:cNvSpPr>
            <a:spLocks noChangeArrowheads="1"/>
          </p:cNvSpPr>
          <p:nvPr/>
        </p:nvSpPr>
        <p:spPr bwMode="auto">
          <a:xfrm>
            <a:off x="6772275" y="412975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Shop Floor Control</a:t>
            </a:r>
          </a:p>
        </p:txBody>
      </p:sp>
      <p:sp>
        <p:nvSpPr>
          <p:cNvPr id="178205" name="Rectangle 29"/>
          <p:cNvSpPr>
            <a:spLocks noChangeArrowheads="1"/>
          </p:cNvSpPr>
          <p:nvPr/>
        </p:nvSpPr>
        <p:spPr bwMode="auto">
          <a:xfrm>
            <a:off x="6772275" y="319630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Advanced Repetitive</a:t>
            </a:r>
          </a:p>
        </p:txBody>
      </p:sp>
      <p:sp>
        <p:nvSpPr>
          <p:cNvPr id="178206" name="Rectangle 30"/>
          <p:cNvSpPr>
            <a:spLocks noChangeArrowheads="1"/>
          </p:cNvSpPr>
          <p:nvPr/>
        </p:nvSpPr>
        <p:spPr bwMode="auto">
          <a:xfrm>
            <a:off x="6772275" y="226285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Compliance</a:t>
            </a:r>
          </a:p>
        </p:txBody>
      </p:sp>
      <p:cxnSp>
        <p:nvCxnSpPr>
          <p:cNvPr id="12298" name="AutoShape 32"/>
          <p:cNvCxnSpPr>
            <a:cxnSpLocks noChangeShapeType="1"/>
            <a:stCxn id="178203" idx="3"/>
            <a:endCxn id="178206" idx="1"/>
          </p:cNvCxnSpPr>
          <p:nvPr/>
        </p:nvCxnSpPr>
        <p:spPr bwMode="auto">
          <a:xfrm flipV="1">
            <a:off x="6135688" y="2643855"/>
            <a:ext cx="636587" cy="446088"/>
          </a:xfrm>
          <a:prstGeom prst="bentConnector3">
            <a:avLst>
              <a:gd name="adj1" fmla="val 49875"/>
            </a:avLst>
          </a:prstGeom>
          <a:noFill/>
          <a:ln w="38100">
            <a:solidFill>
              <a:schemeClr val="tx1"/>
            </a:solidFill>
            <a:miter lim="800000"/>
            <a:headEnd/>
            <a:tailEnd type="triangle" w="med" len="med"/>
          </a:ln>
        </p:spPr>
      </p:cxnSp>
      <p:cxnSp>
        <p:nvCxnSpPr>
          <p:cNvPr id="12299" name="AutoShape 33"/>
          <p:cNvCxnSpPr>
            <a:cxnSpLocks noChangeShapeType="1"/>
            <a:stCxn id="178203" idx="3"/>
            <a:endCxn id="178205" idx="1"/>
          </p:cNvCxnSpPr>
          <p:nvPr/>
        </p:nvCxnSpPr>
        <p:spPr bwMode="auto">
          <a:xfrm>
            <a:off x="6135688" y="3089943"/>
            <a:ext cx="636587" cy="487362"/>
          </a:xfrm>
          <a:prstGeom prst="bentConnector3">
            <a:avLst>
              <a:gd name="adj1" fmla="val 49875"/>
            </a:avLst>
          </a:prstGeom>
          <a:noFill/>
          <a:ln w="38100">
            <a:solidFill>
              <a:schemeClr val="tx1"/>
            </a:solidFill>
            <a:miter lim="800000"/>
            <a:headEnd/>
            <a:tailEnd type="triangle" w="med" len="med"/>
          </a:ln>
        </p:spPr>
      </p:cxnSp>
      <p:cxnSp>
        <p:nvCxnSpPr>
          <p:cNvPr id="12300" name="AutoShape 34"/>
          <p:cNvCxnSpPr>
            <a:cxnSpLocks noChangeShapeType="1"/>
            <a:stCxn id="178203" idx="3"/>
            <a:endCxn id="178204" idx="1"/>
          </p:cNvCxnSpPr>
          <p:nvPr/>
        </p:nvCxnSpPr>
        <p:spPr bwMode="auto">
          <a:xfrm>
            <a:off x="6135688" y="3089943"/>
            <a:ext cx="636587" cy="1420812"/>
          </a:xfrm>
          <a:prstGeom prst="bentConnector3">
            <a:avLst>
              <a:gd name="adj1" fmla="val 49875"/>
            </a:avLst>
          </a:prstGeom>
          <a:noFill/>
          <a:ln w="38100">
            <a:solidFill>
              <a:schemeClr val="tx1"/>
            </a:solidFill>
            <a:miter lim="800000"/>
            <a:headEnd/>
            <a:tailEnd type="triangle" w="med" len="med"/>
          </a:ln>
        </p:spPr>
      </p:cxnSp>
      <p:sp>
        <p:nvSpPr>
          <p:cNvPr id="178212" name="Rectangle 36" descr="Small grid"/>
          <p:cNvSpPr>
            <a:spLocks noChangeArrowheads="1"/>
          </p:cNvSpPr>
          <p:nvPr/>
        </p:nvSpPr>
        <p:spPr bwMode="auto">
          <a:xfrm>
            <a:off x="371475" y="137226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MRP/CRP</a:t>
            </a:r>
          </a:p>
        </p:txBody>
      </p:sp>
      <p:sp>
        <p:nvSpPr>
          <p:cNvPr id="178213" name="Rectangle 37" descr="Small grid"/>
          <p:cNvSpPr>
            <a:spLocks noChangeArrowheads="1"/>
          </p:cNvSpPr>
          <p:nvPr/>
        </p:nvSpPr>
        <p:spPr bwMode="auto">
          <a:xfrm>
            <a:off x="371475" y="232318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sz="1600" b="1">
                <a:latin typeface="+mj-lt"/>
              </a:rPr>
              <a:t>Work Centers  &amp; Routings</a:t>
            </a:r>
          </a:p>
        </p:txBody>
      </p:sp>
      <p:sp>
        <p:nvSpPr>
          <p:cNvPr id="178214" name="Rectangle 38" descr="Small grid"/>
          <p:cNvSpPr>
            <a:spLocks noChangeArrowheads="1"/>
          </p:cNvSpPr>
          <p:nvPr/>
        </p:nvSpPr>
        <p:spPr bwMode="auto">
          <a:xfrm>
            <a:off x="371475" y="325345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Initial Setup</a:t>
            </a:r>
          </a:p>
        </p:txBody>
      </p:sp>
      <p:sp>
        <p:nvSpPr>
          <p:cNvPr id="178215" name="Rectangle 39" descr="Small grid"/>
          <p:cNvSpPr>
            <a:spLocks noChangeArrowheads="1"/>
          </p:cNvSpPr>
          <p:nvPr/>
        </p:nvSpPr>
        <p:spPr bwMode="auto">
          <a:xfrm>
            <a:off x="371475" y="419166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Product Structures &amp; Formulas</a:t>
            </a:r>
          </a:p>
        </p:txBody>
      </p:sp>
      <p:cxnSp>
        <p:nvCxnSpPr>
          <p:cNvPr id="12305" name="AutoShape 40"/>
          <p:cNvCxnSpPr>
            <a:cxnSpLocks noChangeShapeType="1"/>
            <a:stCxn id="178215" idx="3"/>
            <a:endCxn id="178203" idx="1"/>
          </p:cNvCxnSpPr>
          <p:nvPr/>
        </p:nvCxnSpPr>
        <p:spPr bwMode="auto">
          <a:xfrm flipV="1">
            <a:off x="2428875" y="3089943"/>
            <a:ext cx="533400" cy="1482725"/>
          </a:xfrm>
          <a:prstGeom prst="bentConnector3">
            <a:avLst>
              <a:gd name="adj1" fmla="val 50000"/>
            </a:avLst>
          </a:prstGeom>
          <a:noFill/>
          <a:ln w="38100">
            <a:solidFill>
              <a:schemeClr val="tx1"/>
            </a:solidFill>
            <a:miter lim="800000"/>
            <a:headEnd/>
            <a:tailEnd type="triangle" w="med" len="med"/>
          </a:ln>
        </p:spPr>
      </p:cxnSp>
      <p:cxnSp>
        <p:nvCxnSpPr>
          <p:cNvPr id="12306" name="AutoShape 41"/>
          <p:cNvCxnSpPr>
            <a:cxnSpLocks noChangeShapeType="1"/>
            <a:stCxn id="178214" idx="3"/>
            <a:endCxn id="178203" idx="1"/>
          </p:cNvCxnSpPr>
          <p:nvPr/>
        </p:nvCxnSpPr>
        <p:spPr bwMode="auto">
          <a:xfrm flipV="1">
            <a:off x="2428875" y="3089943"/>
            <a:ext cx="533400" cy="544512"/>
          </a:xfrm>
          <a:prstGeom prst="bentConnector3">
            <a:avLst>
              <a:gd name="adj1" fmla="val 50000"/>
            </a:avLst>
          </a:prstGeom>
          <a:noFill/>
          <a:ln w="38100">
            <a:solidFill>
              <a:schemeClr val="tx1"/>
            </a:solidFill>
            <a:miter lim="800000"/>
            <a:headEnd/>
            <a:tailEnd type="triangle" w="med" len="med"/>
          </a:ln>
        </p:spPr>
      </p:cxnSp>
      <p:cxnSp>
        <p:nvCxnSpPr>
          <p:cNvPr id="12307" name="AutoShape 42"/>
          <p:cNvCxnSpPr>
            <a:cxnSpLocks noChangeShapeType="1"/>
            <a:stCxn id="178213" idx="3"/>
            <a:endCxn id="178203" idx="1"/>
          </p:cNvCxnSpPr>
          <p:nvPr/>
        </p:nvCxnSpPr>
        <p:spPr bwMode="auto">
          <a:xfrm>
            <a:off x="2428875" y="2704180"/>
            <a:ext cx="533400" cy="385763"/>
          </a:xfrm>
          <a:prstGeom prst="bentConnector3">
            <a:avLst>
              <a:gd name="adj1" fmla="val 50000"/>
            </a:avLst>
          </a:prstGeom>
          <a:noFill/>
          <a:ln w="38100">
            <a:solidFill>
              <a:schemeClr val="tx1"/>
            </a:solidFill>
            <a:miter lim="800000"/>
            <a:headEnd/>
            <a:tailEnd type="triangle" w="med" len="med"/>
          </a:ln>
        </p:spPr>
      </p:cxnSp>
      <p:cxnSp>
        <p:nvCxnSpPr>
          <p:cNvPr id="12308" name="AutoShape 43"/>
          <p:cNvCxnSpPr>
            <a:cxnSpLocks noChangeShapeType="1"/>
            <a:stCxn id="178212" idx="3"/>
            <a:endCxn id="178203" idx="1"/>
          </p:cNvCxnSpPr>
          <p:nvPr/>
        </p:nvCxnSpPr>
        <p:spPr bwMode="auto">
          <a:xfrm>
            <a:off x="2428875" y="1753268"/>
            <a:ext cx="533400" cy="1336675"/>
          </a:xfrm>
          <a:prstGeom prst="bentConnector3">
            <a:avLst>
              <a:gd name="adj1" fmla="val 50000"/>
            </a:avLst>
          </a:prstGeom>
          <a:noFill/>
          <a:ln w="38100">
            <a:solidFill>
              <a:schemeClr val="tx1"/>
            </a:solidFill>
            <a:miter lim="800000"/>
            <a:headEnd/>
            <a:tailEnd type="triangle" w="med" len="med"/>
          </a:ln>
        </p:spPr>
      </p:cxnSp>
      <p:sp>
        <p:nvSpPr>
          <p:cNvPr id="178220" name="Rectangle 44"/>
          <p:cNvSpPr>
            <a:spLocks noChangeArrowheads="1"/>
          </p:cNvSpPr>
          <p:nvPr/>
        </p:nvSpPr>
        <p:spPr bwMode="auto">
          <a:xfrm>
            <a:off x="6772275" y="132464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Flow Production</a:t>
            </a:r>
          </a:p>
        </p:txBody>
      </p:sp>
      <p:cxnSp>
        <p:nvCxnSpPr>
          <p:cNvPr id="12310" name="AutoShape 45"/>
          <p:cNvCxnSpPr>
            <a:cxnSpLocks noChangeShapeType="1"/>
            <a:stCxn id="178203" idx="3"/>
            <a:endCxn id="178220" idx="1"/>
          </p:cNvCxnSpPr>
          <p:nvPr/>
        </p:nvCxnSpPr>
        <p:spPr bwMode="auto">
          <a:xfrm flipV="1">
            <a:off x="6135688" y="1705643"/>
            <a:ext cx="636587" cy="1384300"/>
          </a:xfrm>
          <a:prstGeom prst="bentConnector3">
            <a:avLst>
              <a:gd name="adj1" fmla="val 49875"/>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idx="1"/>
          </p:nvPr>
        </p:nvSpPr>
        <p:spPr/>
        <p:txBody>
          <a:bodyPr/>
          <a:lstStyle/>
          <a:p>
            <a:pPr eaLnBrk="1" hangingPunct="1">
              <a:buSzPct val="125000"/>
              <a:buFont typeface="Wingdings" pitchFamily="2" charset="2"/>
              <a:buChar char="ü"/>
            </a:pPr>
            <a:r>
              <a:rPr lang="en-US" b="1" smtClean="0"/>
              <a:t>Introduction to Work Orders</a:t>
            </a:r>
          </a:p>
          <a:p>
            <a:pPr eaLnBrk="1" hangingPunct="1"/>
            <a:r>
              <a:rPr lang="en-US" smtClean="0"/>
              <a:t>Business Considerations</a:t>
            </a:r>
          </a:p>
          <a:p>
            <a:pPr eaLnBrk="1" hangingPunct="1"/>
            <a:r>
              <a:rPr lang="en-US" smtClean="0"/>
              <a:t>Work Order Control Set Up</a:t>
            </a:r>
          </a:p>
          <a:p>
            <a:pPr eaLnBrk="1" hangingPunct="1"/>
            <a:r>
              <a:rPr lang="en-US" smtClean="0"/>
              <a:t>Process Work Orders</a:t>
            </a:r>
          </a:p>
        </p:txBody>
      </p:sp>
      <p:sp>
        <p:nvSpPr>
          <p:cNvPr id="13315" name="Rectangle 14"/>
          <p:cNvSpPr>
            <a:spLocks noGrp="1" noChangeArrowheads="1"/>
          </p:cNvSpPr>
          <p:nvPr>
            <p:ph type="title"/>
          </p:nvPr>
        </p:nvSpPr>
        <p:spPr/>
        <p:txBody>
          <a:bodyPr/>
          <a:lstStyle/>
          <a:p>
            <a:pPr eaLnBrk="1" hangingPunct="1"/>
            <a:r>
              <a:rPr lang="en-US" smtClean="0"/>
              <a:t>Course Overview</a:t>
            </a:r>
          </a:p>
        </p:txBody>
      </p:sp>
      <p:sp>
        <p:nvSpPr>
          <p:cNvPr id="13314" name="Footer Placeholder 3"/>
          <p:cNvSpPr>
            <a:spLocks noGrp="1"/>
          </p:cNvSpPr>
          <p:nvPr>
            <p:ph type="ftr" sz="quarter" idx="10"/>
          </p:nvPr>
        </p:nvSpPr>
        <p:spPr>
          <a:noFill/>
        </p:spPr>
        <p:txBody>
          <a:bodyPr/>
          <a:lstStyle/>
          <a:p>
            <a:pPr defTabSz="865188"/>
            <a:r>
              <a:rPr lang="en-US"/>
              <a:t>eB-WO-IN-110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idx="1"/>
          </p:nvPr>
        </p:nvSpPr>
        <p:spPr>
          <a:xfrm>
            <a:off x="196850" y="327963"/>
            <a:ext cx="8694738" cy="5991225"/>
          </a:xfrm>
          <a:noFill/>
        </p:spPr>
        <p:txBody>
          <a:bodyPr tIns="0" bIns="0">
            <a:normAutofit lnSpcReduction="10000"/>
          </a:bodyPr>
          <a:lstStyle/>
          <a:p>
            <a:pPr marL="0" indent="0" eaLnBrk="1" hangingPunct="1">
              <a:buNone/>
            </a:pPr>
            <a:r>
              <a:rPr lang="en-US" sz="16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6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600" dirty="0" smtClean="0"/>
              <a:t>QAD and MFG/PRO are registered trademarks of QAD Inc. The QAD logo is a trademark of QAD Inc.</a:t>
            </a:r>
          </a:p>
          <a:p>
            <a:pPr marL="0" indent="0" eaLnBrk="1" hangingPunct="1">
              <a:buNone/>
            </a:pPr>
            <a:r>
              <a:rPr lang="en-US" sz="16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600" dirty="0" smtClean="0"/>
              <a:t>Copyright © 2008 by QAD Inc.</a:t>
            </a:r>
          </a:p>
          <a:p>
            <a:pPr marL="0" indent="0">
              <a:buNone/>
            </a:pPr>
            <a:endParaRPr lang="en-US" sz="1600" b="1" dirty="0" smtClean="0"/>
          </a:p>
          <a:p>
            <a:pPr marL="0" indent="0" eaLnBrk="1" hangingPunct="1">
              <a:buNone/>
            </a:pPr>
            <a:r>
              <a:rPr lang="en-US" sz="1600" b="1" dirty="0" smtClean="0"/>
              <a:t>QAD Inc.</a:t>
            </a:r>
            <a:br>
              <a:rPr lang="en-US" sz="1600" b="1" dirty="0" smtClean="0"/>
            </a:br>
            <a:r>
              <a:rPr lang="en-US" sz="1600" dirty="0" smtClean="0"/>
              <a:t>100 Innovation Place</a:t>
            </a:r>
            <a:br>
              <a:rPr lang="en-US" sz="1600" dirty="0" smtClean="0"/>
            </a:br>
            <a:r>
              <a:rPr lang="en-US" sz="1600" dirty="0" smtClean="0"/>
              <a:t>Santa Barbara, California 93108</a:t>
            </a:r>
            <a:br>
              <a:rPr lang="en-US" sz="1600" dirty="0" smtClean="0"/>
            </a:br>
            <a:r>
              <a:rPr lang="en-US" sz="1600" dirty="0" smtClean="0"/>
              <a:t>Phone (805) 684-6614</a:t>
            </a:r>
            <a:br>
              <a:rPr lang="en-US" sz="1600" dirty="0" smtClean="0"/>
            </a:br>
            <a:r>
              <a:rPr lang="en-US" sz="1600" dirty="0" smtClean="0"/>
              <a:t>Fax (805) 684-1890</a:t>
            </a:r>
            <a:br>
              <a:rPr lang="en-US" sz="1600" dirty="0" smtClean="0"/>
            </a:br>
            <a:r>
              <a:rPr lang="en-US" sz="1600" dirty="0" smtClean="0"/>
              <a:t>http://www.qad.com</a:t>
            </a:r>
          </a:p>
        </p:txBody>
      </p:sp>
      <p:sp>
        <p:nvSpPr>
          <p:cNvPr id="5122" name="Footer Placeholder 3"/>
          <p:cNvSpPr>
            <a:spLocks noGrp="1"/>
          </p:cNvSpPr>
          <p:nvPr>
            <p:ph type="ftr" sz="quarter" idx="10"/>
          </p:nvPr>
        </p:nvSpPr>
        <p:spPr>
          <a:noFill/>
        </p:spPr>
        <p:txBody>
          <a:bodyPr/>
          <a:lstStyle/>
          <a:p>
            <a:pPr defTabSz="865188"/>
            <a:r>
              <a:rPr lang="en-US"/>
              <a:t>eB-WO-IN-020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61"/>
          <p:cNvSpPr>
            <a:spLocks noGrp="1" noChangeArrowheads="1"/>
          </p:cNvSpPr>
          <p:nvPr>
            <p:ph type="title"/>
          </p:nvPr>
        </p:nvSpPr>
        <p:spPr/>
        <p:txBody>
          <a:bodyPr/>
          <a:lstStyle/>
          <a:p>
            <a:pPr eaLnBrk="1" hangingPunct="1"/>
            <a:r>
              <a:rPr lang="en-US" dirty="0" smtClean="0">
                <a:latin typeface="+mj-lt"/>
              </a:rPr>
              <a:t>Facilities</a:t>
            </a:r>
          </a:p>
        </p:txBody>
      </p:sp>
      <p:sp>
        <p:nvSpPr>
          <p:cNvPr id="6146" name="Footer Placeholder 3"/>
          <p:cNvSpPr>
            <a:spLocks noGrp="1"/>
          </p:cNvSpPr>
          <p:nvPr>
            <p:ph type="ftr" sz="quarter" idx="10"/>
          </p:nvPr>
        </p:nvSpPr>
        <p:spPr>
          <a:noFill/>
        </p:spPr>
        <p:txBody>
          <a:bodyPr/>
          <a:lstStyle/>
          <a:p>
            <a:pPr defTabSz="865188"/>
            <a:r>
              <a:rPr lang="en-US">
                <a:latin typeface="+mj-lt"/>
              </a:rPr>
              <a:t>eB-WO-IN-030</a:t>
            </a:r>
          </a:p>
        </p:txBody>
      </p:sp>
      <p:grpSp>
        <p:nvGrpSpPr>
          <p:cNvPr id="6147" name="Group 2"/>
          <p:cNvGrpSpPr>
            <a:grpSpLocks/>
          </p:cNvGrpSpPr>
          <p:nvPr/>
        </p:nvGrpSpPr>
        <p:grpSpPr bwMode="auto">
          <a:xfrm>
            <a:off x="542925" y="1087600"/>
            <a:ext cx="7564438" cy="4735513"/>
            <a:chOff x="254" y="729"/>
            <a:chExt cx="5086" cy="3223"/>
          </a:xfrm>
        </p:grpSpPr>
        <p:grpSp>
          <p:nvGrpSpPr>
            <p:cNvPr id="6149" name="Group 3"/>
            <p:cNvGrpSpPr>
              <a:grpSpLocks/>
            </p:cNvGrpSpPr>
            <p:nvPr/>
          </p:nvGrpSpPr>
          <p:grpSpPr bwMode="auto">
            <a:xfrm>
              <a:off x="254" y="729"/>
              <a:ext cx="1291" cy="1014"/>
              <a:chOff x="254" y="912"/>
              <a:chExt cx="1291" cy="1014"/>
            </a:xfrm>
          </p:grpSpPr>
          <p:pic>
            <p:nvPicPr>
              <p:cNvPr id="6205" name="Picture 4" descr="PHONE8"/>
              <p:cNvPicPr>
                <a:picLocks noChangeAspect="1" noChangeArrowheads="1"/>
              </p:cNvPicPr>
              <p:nvPr/>
            </p:nvPicPr>
            <p:blipFill>
              <a:blip r:embed="rId2"/>
              <a:srcRect/>
              <a:stretch>
                <a:fillRect/>
              </a:stretch>
            </p:blipFill>
            <p:spPr bwMode="auto">
              <a:xfrm>
                <a:off x="490" y="912"/>
                <a:ext cx="816" cy="795"/>
              </a:xfrm>
              <a:prstGeom prst="rect">
                <a:avLst/>
              </a:prstGeom>
              <a:noFill/>
              <a:ln w="9525">
                <a:noFill/>
                <a:miter lim="800000"/>
                <a:headEnd/>
                <a:tailEnd/>
              </a:ln>
            </p:spPr>
          </p:pic>
          <p:sp>
            <p:nvSpPr>
              <p:cNvPr id="6206" name="Text Box 5"/>
              <p:cNvSpPr txBox="1">
                <a:spLocks noChangeArrowheads="1"/>
              </p:cNvSpPr>
              <p:nvPr/>
            </p:nvSpPr>
            <p:spPr bwMode="auto">
              <a:xfrm>
                <a:off x="254" y="1676"/>
                <a:ext cx="1291" cy="250"/>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6150" name="Group 6"/>
            <p:cNvGrpSpPr>
              <a:grpSpLocks/>
            </p:cNvGrpSpPr>
            <p:nvPr/>
          </p:nvGrpSpPr>
          <p:grpSpPr bwMode="auto">
            <a:xfrm>
              <a:off x="2387" y="767"/>
              <a:ext cx="979" cy="977"/>
              <a:chOff x="2387" y="950"/>
              <a:chExt cx="979" cy="977"/>
            </a:xfrm>
          </p:grpSpPr>
          <p:pic>
            <p:nvPicPr>
              <p:cNvPr id="6203" name="Picture 7"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6204" name="Text Box 8"/>
              <p:cNvSpPr txBox="1">
                <a:spLocks noChangeArrowheads="1"/>
              </p:cNvSpPr>
              <p:nvPr/>
            </p:nvSpPr>
            <p:spPr bwMode="auto">
              <a:xfrm>
                <a:off x="2387" y="1676"/>
                <a:ext cx="979" cy="251"/>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6151"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mj-lt"/>
                </a:rPr>
                <a:t>EXIT</a:t>
              </a:r>
            </a:p>
          </p:txBody>
        </p:sp>
        <p:grpSp>
          <p:nvGrpSpPr>
            <p:cNvPr id="6152" name="Group 10"/>
            <p:cNvGrpSpPr>
              <a:grpSpLocks/>
            </p:cNvGrpSpPr>
            <p:nvPr/>
          </p:nvGrpSpPr>
          <p:grpSpPr bwMode="auto">
            <a:xfrm>
              <a:off x="463" y="1872"/>
              <a:ext cx="870" cy="926"/>
              <a:chOff x="463" y="1872"/>
              <a:chExt cx="870" cy="926"/>
            </a:xfrm>
          </p:grpSpPr>
          <p:sp>
            <p:nvSpPr>
              <p:cNvPr id="6196" name="Text Box 11"/>
              <p:cNvSpPr txBox="1">
                <a:spLocks noChangeArrowheads="1"/>
              </p:cNvSpPr>
              <p:nvPr/>
            </p:nvSpPr>
            <p:spPr bwMode="auto">
              <a:xfrm>
                <a:off x="463" y="2548"/>
                <a:ext cx="870" cy="250"/>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197" name="Group 12"/>
              <p:cNvGrpSpPr>
                <a:grpSpLocks/>
              </p:cNvGrpSpPr>
              <p:nvPr/>
            </p:nvGrpSpPr>
            <p:grpSpPr bwMode="auto">
              <a:xfrm>
                <a:off x="567" y="1872"/>
                <a:ext cx="681" cy="679"/>
                <a:chOff x="567" y="1891"/>
                <a:chExt cx="681" cy="679"/>
              </a:xfrm>
            </p:grpSpPr>
            <p:sp>
              <p:nvSpPr>
                <p:cNvPr id="6198"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9" name="Group 14"/>
                <p:cNvGrpSpPr>
                  <a:grpSpLocks/>
                </p:cNvGrpSpPr>
                <p:nvPr/>
              </p:nvGrpSpPr>
              <p:grpSpPr bwMode="auto">
                <a:xfrm>
                  <a:off x="658" y="2064"/>
                  <a:ext cx="494" cy="366"/>
                  <a:chOff x="1581" y="2706"/>
                  <a:chExt cx="494" cy="366"/>
                </a:xfrm>
              </p:grpSpPr>
              <p:sp>
                <p:nvSpPr>
                  <p:cNvPr id="6200"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1"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2" name="Freeform 17"/>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3" name="Group 18"/>
            <p:cNvGrpSpPr>
              <a:grpSpLocks/>
            </p:cNvGrpSpPr>
            <p:nvPr/>
          </p:nvGrpSpPr>
          <p:grpSpPr bwMode="auto">
            <a:xfrm>
              <a:off x="2535" y="1872"/>
              <a:ext cx="681" cy="925"/>
              <a:chOff x="2535" y="1872"/>
              <a:chExt cx="681" cy="925"/>
            </a:xfrm>
          </p:grpSpPr>
          <p:sp>
            <p:nvSpPr>
              <p:cNvPr id="6188" name="Text Box 19"/>
              <p:cNvSpPr txBox="1">
                <a:spLocks noChangeArrowheads="1"/>
              </p:cNvSpPr>
              <p:nvPr/>
            </p:nvSpPr>
            <p:spPr bwMode="auto">
              <a:xfrm>
                <a:off x="2565" y="2546"/>
                <a:ext cx="624" cy="25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6189" name="Group 20"/>
              <p:cNvGrpSpPr>
                <a:grpSpLocks/>
              </p:cNvGrpSpPr>
              <p:nvPr/>
            </p:nvGrpSpPr>
            <p:grpSpPr bwMode="auto">
              <a:xfrm>
                <a:off x="2535" y="1872"/>
                <a:ext cx="681" cy="679"/>
                <a:chOff x="2535" y="1872"/>
                <a:chExt cx="681" cy="679"/>
              </a:xfrm>
            </p:grpSpPr>
            <p:sp>
              <p:nvSpPr>
                <p:cNvPr id="6190"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1" name="Group 22"/>
                <p:cNvGrpSpPr>
                  <a:grpSpLocks/>
                </p:cNvGrpSpPr>
                <p:nvPr/>
              </p:nvGrpSpPr>
              <p:grpSpPr bwMode="auto">
                <a:xfrm>
                  <a:off x="2615" y="2064"/>
                  <a:ext cx="505" cy="295"/>
                  <a:chOff x="2643" y="2080"/>
                  <a:chExt cx="505" cy="295"/>
                </a:xfrm>
              </p:grpSpPr>
              <p:sp>
                <p:nvSpPr>
                  <p:cNvPr id="6192" name="Freeform 23"/>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3" name="Group 24"/>
                  <p:cNvGrpSpPr>
                    <a:grpSpLocks/>
                  </p:cNvGrpSpPr>
                  <p:nvPr/>
                </p:nvGrpSpPr>
                <p:grpSpPr bwMode="auto">
                  <a:xfrm>
                    <a:off x="2754" y="2080"/>
                    <a:ext cx="373" cy="234"/>
                    <a:chOff x="2754" y="2080"/>
                    <a:chExt cx="373" cy="234"/>
                  </a:xfrm>
                </p:grpSpPr>
                <p:sp>
                  <p:nvSpPr>
                    <p:cNvPr id="6194" name="Freeform 25"/>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5" name="Freeform 26"/>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4" name="Group 27"/>
            <p:cNvGrpSpPr>
              <a:grpSpLocks/>
            </p:cNvGrpSpPr>
            <p:nvPr/>
          </p:nvGrpSpPr>
          <p:grpSpPr bwMode="auto">
            <a:xfrm>
              <a:off x="4360" y="768"/>
              <a:ext cx="980" cy="975"/>
              <a:chOff x="4360" y="768"/>
              <a:chExt cx="980" cy="975"/>
            </a:xfrm>
          </p:grpSpPr>
          <p:sp>
            <p:nvSpPr>
              <p:cNvPr id="6184" name="Text Box 28"/>
              <p:cNvSpPr txBox="1">
                <a:spLocks noChangeArrowheads="1"/>
              </p:cNvSpPr>
              <p:nvPr/>
            </p:nvSpPr>
            <p:spPr bwMode="auto">
              <a:xfrm>
                <a:off x="4360" y="1493"/>
                <a:ext cx="980" cy="250"/>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6185" name="Group 29"/>
              <p:cNvGrpSpPr>
                <a:grpSpLocks/>
              </p:cNvGrpSpPr>
              <p:nvPr/>
            </p:nvGrpSpPr>
            <p:grpSpPr bwMode="auto">
              <a:xfrm>
                <a:off x="4503" y="768"/>
                <a:ext cx="681" cy="679"/>
                <a:chOff x="3639" y="768"/>
                <a:chExt cx="681" cy="679"/>
              </a:xfrm>
            </p:grpSpPr>
            <p:sp>
              <p:nvSpPr>
                <p:cNvPr id="618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7" name="Freeform 31"/>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5" name="Text Box 32"/>
            <p:cNvSpPr txBox="1">
              <a:spLocks noChangeArrowheads="1"/>
            </p:cNvSpPr>
            <p:nvPr/>
          </p:nvSpPr>
          <p:spPr bwMode="auto">
            <a:xfrm>
              <a:off x="4452" y="3702"/>
              <a:ext cx="796" cy="250"/>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6156"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7" name="Group 34"/>
            <p:cNvGrpSpPr>
              <a:grpSpLocks/>
            </p:cNvGrpSpPr>
            <p:nvPr/>
          </p:nvGrpSpPr>
          <p:grpSpPr bwMode="auto">
            <a:xfrm>
              <a:off x="4699" y="3207"/>
              <a:ext cx="337" cy="213"/>
              <a:chOff x="4682" y="3171"/>
              <a:chExt cx="337" cy="213"/>
            </a:xfrm>
          </p:grpSpPr>
          <p:grpSp>
            <p:nvGrpSpPr>
              <p:cNvPr id="6177" name="Group 35"/>
              <p:cNvGrpSpPr>
                <a:grpSpLocks/>
              </p:cNvGrpSpPr>
              <p:nvPr/>
            </p:nvGrpSpPr>
            <p:grpSpPr bwMode="auto">
              <a:xfrm>
                <a:off x="4682" y="3335"/>
                <a:ext cx="337" cy="49"/>
                <a:chOff x="4682" y="3335"/>
                <a:chExt cx="337" cy="49"/>
              </a:xfrm>
            </p:grpSpPr>
            <p:sp>
              <p:nvSpPr>
                <p:cNvPr id="6181"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2"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3"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78" name="Group 39"/>
              <p:cNvGrpSpPr>
                <a:grpSpLocks/>
              </p:cNvGrpSpPr>
              <p:nvPr/>
            </p:nvGrpSpPr>
            <p:grpSpPr bwMode="auto">
              <a:xfrm>
                <a:off x="4822" y="3171"/>
                <a:ext cx="197" cy="158"/>
                <a:chOff x="4822" y="3171"/>
                <a:chExt cx="197" cy="158"/>
              </a:xfrm>
            </p:grpSpPr>
            <p:sp>
              <p:nvSpPr>
                <p:cNvPr id="6179" name="Freeform 4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0" name="Freeform 4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58" name="Group 42"/>
            <p:cNvGrpSpPr>
              <a:grpSpLocks/>
            </p:cNvGrpSpPr>
            <p:nvPr/>
          </p:nvGrpSpPr>
          <p:grpSpPr bwMode="auto">
            <a:xfrm>
              <a:off x="2539" y="3017"/>
              <a:ext cx="687" cy="935"/>
              <a:chOff x="2539" y="3017"/>
              <a:chExt cx="687" cy="935"/>
            </a:xfrm>
          </p:grpSpPr>
          <p:sp>
            <p:nvSpPr>
              <p:cNvPr id="6171" name="Text Box 43"/>
              <p:cNvSpPr txBox="1">
                <a:spLocks noChangeArrowheads="1"/>
              </p:cNvSpPr>
              <p:nvPr/>
            </p:nvSpPr>
            <p:spPr bwMode="auto">
              <a:xfrm>
                <a:off x="2539" y="3701"/>
                <a:ext cx="687" cy="25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6172" name="Group 44"/>
              <p:cNvGrpSpPr>
                <a:grpSpLocks/>
              </p:cNvGrpSpPr>
              <p:nvPr/>
            </p:nvGrpSpPr>
            <p:grpSpPr bwMode="auto">
              <a:xfrm>
                <a:off x="2544" y="3017"/>
                <a:ext cx="681" cy="679"/>
                <a:chOff x="2544" y="3017"/>
                <a:chExt cx="681" cy="679"/>
              </a:xfrm>
            </p:grpSpPr>
            <p:sp>
              <p:nvSpPr>
                <p:cNvPr id="6173"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4" name="Group 46"/>
                <p:cNvGrpSpPr>
                  <a:grpSpLocks/>
                </p:cNvGrpSpPr>
                <p:nvPr/>
              </p:nvGrpSpPr>
              <p:grpSpPr bwMode="auto">
                <a:xfrm>
                  <a:off x="2697" y="3120"/>
                  <a:ext cx="375" cy="497"/>
                  <a:chOff x="2712" y="3093"/>
                  <a:chExt cx="375" cy="497"/>
                </a:xfrm>
              </p:grpSpPr>
              <p:sp>
                <p:nvSpPr>
                  <p:cNvPr id="6175" name="Freeform 47"/>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6" name="Freeform 48"/>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59" name="Group 49"/>
            <p:cNvGrpSpPr>
              <a:grpSpLocks/>
            </p:cNvGrpSpPr>
            <p:nvPr/>
          </p:nvGrpSpPr>
          <p:grpSpPr bwMode="auto">
            <a:xfrm>
              <a:off x="421" y="3024"/>
              <a:ext cx="889" cy="927"/>
              <a:chOff x="421" y="3024"/>
              <a:chExt cx="889" cy="927"/>
            </a:xfrm>
          </p:grpSpPr>
          <p:sp>
            <p:nvSpPr>
              <p:cNvPr id="6160" name="Text Box 50"/>
              <p:cNvSpPr txBox="1">
                <a:spLocks noChangeArrowheads="1"/>
              </p:cNvSpPr>
              <p:nvPr/>
            </p:nvSpPr>
            <p:spPr bwMode="auto">
              <a:xfrm>
                <a:off x="421" y="3700"/>
                <a:ext cx="889" cy="251"/>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6161" name="Group 51"/>
              <p:cNvGrpSpPr>
                <a:grpSpLocks/>
              </p:cNvGrpSpPr>
              <p:nvPr/>
            </p:nvGrpSpPr>
            <p:grpSpPr bwMode="auto">
              <a:xfrm>
                <a:off x="567" y="3024"/>
                <a:ext cx="681" cy="679"/>
                <a:chOff x="1440" y="3024"/>
                <a:chExt cx="681" cy="679"/>
              </a:xfrm>
            </p:grpSpPr>
            <p:sp>
              <p:nvSpPr>
                <p:cNvPr id="6162"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3" name="Group 53"/>
                <p:cNvGrpSpPr>
                  <a:grpSpLocks/>
                </p:cNvGrpSpPr>
                <p:nvPr/>
              </p:nvGrpSpPr>
              <p:grpSpPr bwMode="auto">
                <a:xfrm>
                  <a:off x="1505" y="3103"/>
                  <a:ext cx="559" cy="545"/>
                  <a:chOff x="625" y="3069"/>
                  <a:chExt cx="559" cy="545"/>
                </a:xfrm>
              </p:grpSpPr>
              <p:grpSp>
                <p:nvGrpSpPr>
                  <p:cNvPr id="6164" name="Group 54"/>
                  <p:cNvGrpSpPr>
                    <a:grpSpLocks/>
                  </p:cNvGrpSpPr>
                  <p:nvPr/>
                </p:nvGrpSpPr>
                <p:grpSpPr bwMode="auto">
                  <a:xfrm>
                    <a:off x="625" y="3075"/>
                    <a:ext cx="209" cy="539"/>
                    <a:chOff x="625" y="3075"/>
                    <a:chExt cx="209" cy="539"/>
                  </a:xfrm>
                </p:grpSpPr>
                <p:sp>
                  <p:nvSpPr>
                    <p:cNvPr id="6169" name="Freeform 55"/>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0"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5" name="Group 57"/>
                  <p:cNvGrpSpPr>
                    <a:grpSpLocks/>
                  </p:cNvGrpSpPr>
                  <p:nvPr/>
                </p:nvGrpSpPr>
                <p:grpSpPr bwMode="auto">
                  <a:xfrm>
                    <a:off x="934" y="3075"/>
                    <a:ext cx="250" cy="538"/>
                    <a:chOff x="934" y="3075"/>
                    <a:chExt cx="250" cy="538"/>
                  </a:xfrm>
                </p:grpSpPr>
                <p:sp>
                  <p:nvSpPr>
                    <p:cNvPr id="6167" name="Freeform 58"/>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68"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6"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7"/>
          <p:cNvSpPr>
            <a:spLocks noGrp="1" noChangeArrowheads="1"/>
          </p:cNvSpPr>
          <p:nvPr>
            <p:ph idx="1"/>
          </p:nvPr>
        </p:nvSpPr>
        <p:spPr/>
        <p:txBody>
          <a:bodyPr/>
          <a:lstStyle/>
          <a:p>
            <a:pPr eaLnBrk="1" hangingPunct="1">
              <a:buFont typeface="Wingdings" pitchFamily="2" charset="2"/>
              <a:buChar char="Ø"/>
            </a:pPr>
            <a:r>
              <a:rPr lang="en-US" b="1" smtClean="0"/>
              <a:t>Introduction to Work Orders</a:t>
            </a:r>
          </a:p>
          <a:p>
            <a:pPr eaLnBrk="1" hangingPunct="1"/>
            <a:r>
              <a:rPr lang="en-US" smtClean="0"/>
              <a:t>Business Considerations</a:t>
            </a:r>
          </a:p>
          <a:p>
            <a:pPr eaLnBrk="1" hangingPunct="1"/>
            <a:r>
              <a:rPr lang="en-US" smtClean="0"/>
              <a:t>Work Order Control Set Up</a:t>
            </a:r>
          </a:p>
          <a:p>
            <a:pPr eaLnBrk="1" hangingPunct="1"/>
            <a:r>
              <a:rPr lang="en-US" smtClean="0"/>
              <a:t>Process Work Orders </a:t>
            </a:r>
          </a:p>
        </p:txBody>
      </p:sp>
      <p:sp>
        <p:nvSpPr>
          <p:cNvPr id="7171" name="Rectangle 18"/>
          <p:cNvSpPr>
            <a:spLocks noGrp="1" noChangeArrowheads="1"/>
          </p:cNvSpPr>
          <p:nvPr>
            <p:ph type="title"/>
          </p:nvPr>
        </p:nvSpPr>
        <p:spPr/>
        <p:txBody>
          <a:bodyPr/>
          <a:lstStyle/>
          <a:p>
            <a:pPr eaLnBrk="1" hangingPunct="1"/>
            <a:r>
              <a:rPr lang="en-US" smtClean="0"/>
              <a:t>Course Overview</a:t>
            </a:r>
          </a:p>
        </p:txBody>
      </p:sp>
      <p:sp>
        <p:nvSpPr>
          <p:cNvPr id="7170" name="Footer Placeholder 3"/>
          <p:cNvSpPr>
            <a:spLocks noGrp="1"/>
          </p:cNvSpPr>
          <p:nvPr>
            <p:ph type="ftr" sz="quarter" idx="10"/>
          </p:nvPr>
        </p:nvSpPr>
        <p:spPr>
          <a:noFill/>
        </p:spPr>
        <p:txBody>
          <a:bodyPr/>
          <a:lstStyle/>
          <a:p>
            <a:pPr defTabSz="865188"/>
            <a:r>
              <a:rPr lang="en-US"/>
              <a:t>eB-WO-IN-040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Rectangle 1162"/>
          <p:cNvSpPr>
            <a:spLocks noGrp="1" noChangeArrowheads="1"/>
          </p:cNvSpPr>
          <p:nvPr>
            <p:ph type="title"/>
          </p:nvPr>
        </p:nvSpPr>
        <p:spPr/>
        <p:txBody>
          <a:bodyPr/>
          <a:lstStyle/>
          <a:p>
            <a:pPr eaLnBrk="1" hangingPunct="1"/>
            <a:r>
              <a:rPr lang="en-US" smtClean="0">
                <a:latin typeface="+mj-lt"/>
              </a:rPr>
              <a:t>Work Orders</a:t>
            </a:r>
          </a:p>
        </p:txBody>
      </p:sp>
      <p:sp>
        <p:nvSpPr>
          <p:cNvPr id="1027" name="Footer Placeholder 2"/>
          <p:cNvSpPr>
            <a:spLocks noGrp="1"/>
          </p:cNvSpPr>
          <p:nvPr>
            <p:ph type="ftr" sz="quarter" idx="10"/>
          </p:nvPr>
        </p:nvSpPr>
        <p:spPr>
          <a:noFill/>
        </p:spPr>
        <p:txBody>
          <a:bodyPr/>
          <a:lstStyle/>
          <a:p>
            <a:pPr defTabSz="865188"/>
            <a:r>
              <a:rPr lang="en-US">
                <a:latin typeface="+mj-lt"/>
              </a:rPr>
              <a:t>eB-WO-IN-050</a:t>
            </a:r>
          </a:p>
        </p:txBody>
      </p:sp>
      <p:sp>
        <p:nvSpPr>
          <p:cNvPr id="127100" name="Text Box 1148"/>
          <p:cNvSpPr txBox="1">
            <a:spLocks noChangeArrowheads="1"/>
          </p:cNvSpPr>
          <p:nvPr/>
        </p:nvSpPr>
        <p:spPr bwMode="auto">
          <a:xfrm>
            <a:off x="1682750" y="2752138"/>
            <a:ext cx="5608638" cy="369332"/>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lIns="0" rIns="0" anchor="ctr">
            <a:spAutoFit/>
          </a:bodyPr>
          <a:lstStyle/>
          <a:p>
            <a:pPr eaLnBrk="0" hangingPunct="0">
              <a:spcBef>
                <a:spcPct val="50000"/>
              </a:spcBef>
              <a:defRPr/>
            </a:pPr>
            <a:r>
              <a:rPr lang="en-US" sz="1800" b="1" dirty="0">
                <a:latin typeface="+mj-lt"/>
              </a:rPr>
              <a:t>Work Order 9999</a:t>
            </a:r>
          </a:p>
        </p:txBody>
      </p:sp>
      <p:sp>
        <p:nvSpPr>
          <p:cNvPr id="127094" name="Rectangle 1142"/>
          <p:cNvSpPr>
            <a:spLocks noChangeArrowheads="1"/>
          </p:cNvSpPr>
          <p:nvPr/>
        </p:nvSpPr>
        <p:spPr bwMode="auto">
          <a:xfrm>
            <a:off x="1074738" y="4198348"/>
            <a:ext cx="6831012" cy="1375137"/>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wrap="square" anchor="ctr">
            <a:noAutofit/>
          </a:bodyPr>
          <a:lstStyle/>
          <a:p>
            <a:endParaRPr lang="en-US">
              <a:latin typeface="+mj-lt"/>
            </a:endParaRPr>
          </a:p>
        </p:txBody>
      </p:sp>
      <p:sp>
        <p:nvSpPr>
          <p:cNvPr id="127098" name="Text Box 1146"/>
          <p:cNvSpPr txBox="1">
            <a:spLocks noChangeArrowheads="1"/>
          </p:cNvSpPr>
          <p:nvPr/>
        </p:nvSpPr>
        <p:spPr bwMode="auto">
          <a:xfrm>
            <a:off x="1682750" y="3156950"/>
            <a:ext cx="5608638" cy="728663"/>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anchor="ctr"/>
          <a:lstStyle/>
          <a:p>
            <a:pPr marL="344488" algn="l" defTabSz="690563" eaLnBrk="0" hangingPunct="0">
              <a:lnSpc>
                <a:spcPct val="90000"/>
              </a:lnSpc>
              <a:spcBef>
                <a:spcPct val="30000"/>
              </a:spcBef>
              <a:defRPr/>
            </a:pPr>
            <a:r>
              <a:rPr lang="en-US" sz="1600" b="1" u="sng" dirty="0">
                <a:solidFill>
                  <a:schemeClr val="hlink"/>
                </a:solidFill>
                <a:latin typeface="+mj-lt"/>
              </a:rPr>
              <a:t>Item 	   Description	              Qty        Date </a:t>
            </a:r>
          </a:p>
          <a:p>
            <a:pPr marL="344488" algn="l" defTabSz="690563" eaLnBrk="0" hangingPunct="0">
              <a:lnSpc>
                <a:spcPct val="90000"/>
              </a:lnSpc>
              <a:spcBef>
                <a:spcPct val="30000"/>
              </a:spcBef>
              <a:defRPr/>
            </a:pPr>
            <a:r>
              <a:rPr lang="en-US" sz="1600" b="1" dirty="0">
                <a:latin typeface="+mj-lt"/>
              </a:rPr>
              <a:t>02001   Automotive Connector  500     12/01/00</a:t>
            </a:r>
          </a:p>
        </p:txBody>
      </p:sp>
      <p:sp>
        <p:nvSpPr>
          <p:cNvPr id="127076" name="Text Box 1124"/>
          <p:cNvSpPr txBox="1">
            <a:spLocks noChangeArrowheads="1"/>
          </p:cNvSpPr>
          <p:nvPr/>
        </p:nvSpPr>
        <p:spPr bwMode="auto">
          <a:xfrm>
            <a:off x="1143000" y="1367838"/>
            <a:ext cx="7359650" cy="946150"/>
          </a:xfrm>
          <a:prstGeom prst="rect">
            <a:avLst/>
          </a:prstGeom>
          <a:noFill/>
          <a:ln w="38100">
            <a:noFill/>
            <a:miter lim="800000"/>
            <a:headEnd/>
            <a:tailEnd/>
          </a:ln>
        </p:spPr>
        <p:txBody>
          <a:bodyPr anchor="ctr">
            <a:spAutoFit/>
          </a:bodyPr>
          <a:lstStyle/>
          <a:p>
            <a:pPr algn="l" eaLnBrk="0" hangingPunct="0">
              <a:spcBef>
                <a:spcPct val="50000"/>
              </a:spcBef>
            </a:pPr>
            <a:r>
              <a:rPr lang="en-US" dirty="0">
                <a:latin typeface="+mj-lt"/>
              </a:rPr>
              <a:t>Authorizations to produce a specific quantity of an item by a certain date</a:t>
            </a:r>
          </a:p>
        </p:txBody>
      </p:sp>
      <p:sp>
        <p:nvSpPr>
          <p:cNvPr id="1032" name="Text Box 1140"/>
          <p:cNvSpPr txBox="1">
            <a:spLocks noChangeArrowheads="1"/>
          </p:cNvSpPr>
          <p:nvPr/>
        </p:nvSpPr>
        <p:spPr bwMode="auto">
          <a:xfrm>
            <a:off x="1257300" y="4280900"/>
            <a:ext cx="2514600" cy="1169551"/>
          </a:xfrm>
          <a:prstGeom prst="rect">
            <a:avLst/>
          </a:prstGeom>
          <a:noFill/>
          <a:ln w="38100">
            <a:noFill/>
            <a:miter lim="800000"/>
            <a:headEnd/>
            <a:tailEnd/>
          </a:ln>
        </p:spPr>
        <p:txBody>
          <a:bodyPr lIns="0" tIns="0" rIns="0" bIns="0" anchor="ctr">
            <a:spAutoFit/>
          </a:bodyPr>
          <a:lstStyle/>
          <a:p>
            <a:pPr eaLnBrk="0" hangingPunct="0">
              <a:spcBef>
                <a:spcPct val="50000"/>
              </a:spcBef>
            </a:pPr>
            <a:r>
              <a:rPr lang="en-US" sz="1900" dirty="0">
                <a:latin typeface="+mj-lt"/>
              </a:rPr>
              <a:t>Work orders may exist for items with Purchase/Manufacture code of M or C</a:t>
            </a:r>
          </a:p>
        </p:txBody>
      </p:sp>
      <p:sp>
        <p:nvSpPr>
          <p:cNvPr id="1033" name="Text Box 1141"/>
          <p:cNvSpPr txBox="1">
            <a:spLocks noChangeArrowheads="1"/>
          </p:cNvSpPr>
          <p:nvPr/>
        </p:nvSpPr>
        <p:spPr bwMode="auto">
          <a:xfrm>
            <a:off x="3981450" y="4976225"/>
            <a:ext cx="3563938" cy="366713"/>
          </a:xfrm>
          <a:prstGeom prst="rect">
            <a:avLst/>
          </a:prstGeom>
          <a:noFill/>
          <a:ln w="38100">
            <a:noFill/>
            <a:miter lim="800000"/>
            <a:headEnd/>
            <a:tailEnd/>
          </a:ln>
        </p:spPr>
        <p:txBody>
          <a:bodyPr wrap="none" anchor="ctr">
            <a:spAutoFit/>
          </a:bodyPr>
          <a:lstStyle/>
          <a:p>
            <a:pPr eaLnBrk="0" hangingPunct="0">
              <a:spcBef>
                <a:spcPct val="50000"/>
              </a:spcBef>
            </a:pPr>
            <a:r>
              <a:rPr lang="en-US" sz="1800" b="1" dirty="0">
                <a:latin typeface="+mj-lt"/>
              </a:rPr>
              <a:t>(Item Planning Maintenance)</a:t>
            </a:r>
            <a:endParaRPr lang="en-US" sz="1800" b="1" dirty="0">
              <a:solidFill>
                <a:schemeClr val="accent2"/>
              </a:solidFill>
              <a:latin typeface="+mj-lt"/>
            </a:endParaRPr>
          </a:p>
        </p:txBody>
      </p:sp>
      <p:graphicFrame>
        <p:nvGraphicFramePr>
          <p:cNvPr id="1026" name="Object 1161"/>
          <p:cNvGraphicFramePr>
            <a:graphicFrameLocks noChangeAspect="1"/>
          </p:cNvGraphicFramePr>
          <p:nvPr/>
        </p:nvGraphicFramePr>
        <p:xfrm>
          <a:off x="3951288" y="4428538"/>
          <a:ext cx="3648075" cy="423862"/>
        </p:xfrm>
        <a:graphic>
          <a:graphicData uri="http://schemas.openxmlformats.org/presentationml/2006/ole">
            <p:oleObj spid="_x0000_s1026" name="Bitmap Image" r:id="rId3" imgW="2029108" imgH="266737" progId="PBrush">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7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07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8"/>
          <p:cNvSpPr>
            <a:spLocks noGrp="1" noChangeArrowheads="1"/>
          </p:cNvSpPr>
          <p:nvPr>
            <p:ph type="title"/>
          </p:nvPr>
        </p:nvSpPr>
        <p:spPr/>
        <p:txBody>
          <a:bodyPr/>
          <a:lstStyle/>
          <a:p>
            <a:pPr eaLnBrk="1" hangingPunct="1"/>
            <a:r>
              <a:rPr lang="en-US" smtClean="0">
                <a:latin typeface="+mj-lt"/>
              </a:rPr>
              <a:t>Work Orders Bills and Routings</a:t>
            </a:r>
          </a:p>
        </p:txBody>
      </p:sp>
      <p:sp>
        <p:nvSpPr>
          <p:cNvPr id="8194" name="Footer Placeholder 2"/>
          <p:cNvSpPr>
            <a:spLocks noGrp="1"/>
          </p:cNvSpPr>
          <p:nvPr>
            <p:ph type="ftr" sz="quarter" idx="10"/>
          </p:nvPr>
        </p:nvSpPr>
        <p:spPr>
          <a:noFill/>
        </p:spPr>
        <p:txBody>
          <a:bodyPr/>
          <a:lstStyle/>
          <a:p>
            <a:pPr defTabSz="865188"/>
            <a:r>
              <a:rPr lang="en-US"/>
              <a:t>eB-WO-IN-060</a:t>
            </a:r>
          </a:p>
        </p:txBody>
      </p:sp>
      <p:grpSp>
        <p:nvGrpSpPr>
          <p:cNvPr id="8196" name="Group 59"/>
          <p:cNvGrpSpPr>
            <a:grpSpLocks/>
          </p:cNvGrpSpPr>
          <p:nvPr/>
        </p:nvGrpSpPr>
        <p:grpSpPr bwMode="auto">
          <a:xfrm>
            <a:off x="900113" y="1686425"/>
            <a:ext cx="5715000" cy="1290638"/>
            <a:chOff x="387" y="1047"/>
            <a:chExt cx="2669" cy="712"/>
          </a:xfrm>
        </p:grpSpPr>
        <p:sp>
          <p:nvSpPr>
            <p:cNvPr id="133180" name="Rectangle 60"/>
            <p:cNvSpPr>
              <a:spLocks noChangeArrowheads="1"/>
            </p:cNvSpPr>
            <p:nvPr/>
          </p:nvSpPr>
          <p:spPr bwMode="auto">
            <a:xfrm>
              <a:off x="387" y="1047"/>
              <a:ext cx="2669" cy="288"/>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45720" tIns="9144" rIns="45720" bIns="9144" anchor="ctr"/>
            <a:lstStyle/>
            <a:p>
              <a:pPr eaLnBrk="0" hangingPunct="0">
                <a:defRPr/>
              </a:pPr>
              <a:r>
                <a:rPr lang="en-US" sz="2000" b="1">
                  <a:latin typeface="+mj-lt"/>
                </a:rPr>
                <a:t>Work Order 9999</a:t>
              </a:r>
            </a:p>
          </p:txBody>
        </p:sp>
        <p:sp>
          <p:nvSpPr>
            <p:cNvPr id="133181" name="Rectangle 61"/>
            <p:cNvSpPr>
              <a:spLocks noChangeArrowheads="1"/>
            </p:cNvSpPr>
            <p:nvPr/>
          </p:nvSpPr>
          <p:spPr bwMode="auto">
            <a:xfrm>
              <a:off x="387" y="1331"/>
              <a:ext cx="2669" cy="428"/>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45720" tIns="9144" rIns="45720" bIns="9144" anchor="ctr"/>
            <a:lstStyle/>
            <a:p>
              <a:pPr marL="174625" lvl="1" algn="l" defTabSz="628650" eaLnBrk="0" hangingPunct="0">
                <a:defRPr/>
              </a:pPr>
              <a:r>
                <a:rPr lang="en-US" sz="1800" b="1" u="sng" dirty="0">
                  <a:solidFill>
                    <a:schemeClr val="hlink"/>
                  </a:solidFill>
                  <a:latin typeface="+mj-lt"/>
                </a:rPr>
                <a:t>Item 	Description	   Qty	      Date	</a:t>
              </a:r>
            </a:p>
            <a:p>
              <a:pPr marL="174625" lvl="1" algn="l" defTabSz="628650" eaLnBrk="0" hangingPunct="0">
                <a:defRPr/>
              </a:pPr>
              <a:r>
                <a:rPr lang="en-US" sz="1800" dirty="0">
                  <a:latin typeface="+mj-lt"/>
                </a:rPr>
                <a:t>02001  Automotive Connector   500    12/01/09</a:t>
              </a:r>
            </a:p>
          </p:txBody>
        </p:sp>
      </p:grpSp>
      <p:cxnSp>
        <p:nvCxnSpPr>
          <p:cNvPr id="8197" name="AutoShape 62"/>
          <p:cNvCxnSpPr>
            <a:cxnSpLocks noChangeShapeType="1"/>
          </p:cNvCxnSpPr>
          <p:nvPr/>
        </p:nvCxnSpPr>
        <p:spPr bwMode="auto">
          <a:xfrm rot="16200000">
            <a:off x="2614613" y="2462713"/>
            <a:ext cx="628650" cy="1657350"/>
          </a:xfrm>
          <a:prstGeom prst="bentConnector3">
            <a:avLst>
              <a:gd name="adj1" fmla="val 50000"/>
            </a:avLst>
          </a:prstGeom>
          <a:noFill/>
          <a:ln w="25400">
            <a:solidFill>
              <a:schemeClr val="tx1"/>
            </a:solidFill>
            <a:miter lim="800000"/>
            <a:headEnd/>
            <a:tailEnd/>
          </a:ln>
        </p:spPr>
      </p:cxnSp>
      <p:cxnSp>
        <p:nvCxnSpPr>
          <p:cNvPr id="8198" name="AutoShape 63"/>
          <p:cNvCxnSpPr>
            <a:cxnSpLocks noChangeShapeType="1"/>
            <a:stCxn id="133185" idx="0"/>
          </p:cNvCxnSpPr>
          <p:nvPr/>
        </p:nvCxnSpPr>
        <p:spPr bwMode="auto">
          <a:xfrm rot="16200000" flipV="1">
            <a:off x="3842544" y="2892132"/>
            <a:ext cx="628650" cy="798512"/>
          </a:xfrm>
          <a:prstGeom prst="bentConnector3">
            <a:avLst>
              <a:gd name="adj1" fmla="val 50000"/>
            </a:avLst>
          </a:prstGeom>
          <a:noFill/>
          <a:ln w="25400">
            <a:solidFill>
              <a:schemeClr val="tx1"/>
            </a:solidFill>
            <a:miter lim="800000"/>
            <a:headEnd/>
            <a:tailEnd/>
          </a:ln>
        </p:spPr>
      </p:cxnSp>
      <p:sp>
        <p:nvSpPr>
          <p:cNvPr id="133185" name="Rectangle 65"/>
          <p:cNvSpPr>
            <a:spLocks noChangeArrowheads="1"/>
          </p:cNvSpPr>
          <p:nvPr/>
        </p:nvSpPr>
        <p:spPr bwMode="auto">
          <a:xfrm>
            <a:off x="3487738" y="3605713"/>
            <a:ext cx="2135187" cy="2273300"/>
          </a:xfrm>
          <a:prstGeom prst="rect">
            <a:avLst/>
          </a:prstGeom>
          <a:solidFill>
            <a:schemeClr val="bg1"/>
          </a:solidFill>
          <a:ln w="17526">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86" name="Rectangle 66"/>
          <p:cNvSpPr>
            <a:spLocks noChangeArrowheads="1"/>
          </p:cNvSpPr>
          <p:nvPr/>
        </p:nvSpPr>
        <p:spPr bwMode="auto">
          <a:xfrm>
            <a:off x="3748151" y="5334500"/>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30</a:t>
            </a:r>
          </a:p>
        </p:txBody>
      </p:sp>
      <p:sp>
        <p:nvSpPr>
          <p:cNvPr id="8201" name="Rectangle 67"/>
          <p:cNvSpPr>
            <a:spLocks noChangeArrowheads="1"/>
          </p:cNvSpPr>
          <p:nvPr/>
        </p:nvSpPr>
        <p:spPr bwMode="auto">
          <a:xfrm>
            <a:off x="3703828" y="3720013"/>
            <a:ext cx="1733168" cy="295466"/>
          </a:xfrm>
          <a:prstGeom prst="rect">
            <a:avLst/>
          </a:prstGeom>
          <a:noFill/>
          <a:ln w="9525">
            <a:noFill/>
            <a:miter lim="800000"/>
            <a:headEnd/>
            <a:tailEnd/>
          </a:ln>
        </p:spPr>
        <p:txBody>
          <a:bodyPr wrap="none" lIns="91440" tIns="9144" rIns="91440" bIns="9144" anchor="ctr">
            <a:spAutoFit/>
          </a:bodyPr>
          <a:lstStyle/>
          <a:p>
            <a:pPr eaLnBrk="0" hangingPunct="0"/>
            <a:r>
              <a:rPr lang="en-US" sz="1800" b="1" dirty="0">
                <a:solidFill>
                  <a:schemeClr val="hlink"/>
                </a:solidFill>
                <a:latin typeface="+mj-lt"/>
              </a:rPr>
              <a:t>Routing 02001</a:t>
            </a:r>
          </a:p>
        </p:txBody>
      </p:sp>
      <p:cxnSp>
        <p:nvCxnSpPr>
          <p:cNvPr id="8202" name="AutoShape 68"/>
          <p:cNvCxnSpPr>
            <a:cxnSpLocks noChangeShapeType="1"/>
            <a:stCxn id="133189" idx="2"/>
            <a:endCxn id="133190" idx="0"/>
          </p:cNvCxnSpPr>
          <p:nvPr/>
        </p:nvCxnSpPr>
        <p:spPr bwMode="auto">
          <a:xfrm rot="16200000" flipH="1">
            <a:off x="4397680" y="4547195"/>
            <a:ext cx="334771" cy="1588"/>
          </a:xfrm>
          <a:prstGeom prst="bentConnector3">
            <a:avLst>
              <a:gd name="adj1" fmla="val 50000"/>
            </a:avLst>
          </a:prstGeom>
          <a:noFill/>
          <a:ln w="25400">
            <a:solidFill>
              <a:schemeClr val="tx1"/>
            </a:solidFill>
            <a:miter lim="800000"/>
            <a:headEnd/>
            <a:tailEnd type="triangle" w="med" len="med"/>
          </a:ln>
        </p:spPr>
      </p:cxnSp>
      <p:sp>
        <p:nvSpPr>
          <p:cNvPr id="133189" name="Rectangle 69"/>
          <p:cNvSpPr>
            <a:spLocks noChangeArrowheads="1"/>
          </p:cNvSpPr>
          <p:nvPr/>
        </p:nvSpPr>
        <p:spPr bwMode="auto">
          <a:xfrm>
            <a:off x="3744976" y="4085138"/>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10</a:t>
            </a:r>
          </a:p>
        </p:txBody>
      </p:sp>
      <p:sp>
        <p:nvSpPr>
          <p:cNvPr id="133190" name="Rectangle 70"/>
          <p:cNvSpPr>
            <a:spLocks noChangeArrowheads="1"/>
          </p:cNvSpPr>
          <p:nvPr/>
        </p:nvSpPr>
        <p:spPr bwMode="auto">
          <a:xfrm>
            <a:off x="3746564" y="4715375"/>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20</a:t>
            </a:r>
          </a:p>
        </p:txBody>
      </p:sp>
      <p:cxnSp>
        <p:nvCxnSpPr>
          <p:cNvPr id="8205" name="AutoShape 71"/>
          <p:cNvCxnSpPr>
            <a:cxnSpLocks noChangeShapeType="1"/>
            <a:stCxn id="133190" idx="2"/>
            <a:endCxn id="133186" idx="0"/>
          </p:cNvCxnSpPr>
          <p:nvPr/>
        </p:nvCxnSpPr>
        <p:spPr bwMode="auto">
          <a:xfrm rot="16200000" flipH="1">
            <a:off x="4404823" y="5171876"/>
            <a:ext cx="323659" cy="1587"/>
          </a:xfrm>
          <a:prstGeom prst="bentConnector3">
            <a:avLst>
              <a:gd name="adj1" fmla="val 50000"/>
            </a:avLst>
          </a:prstGeom>
          <a:noFill/>
          <a:ln w="25400">
            <a:solidFill>
              <a:schemeClr val="tx1"/>
            </a:solidFill>
            <a:miter lim="800000"/>
            <a:headEnd/>
            <a:tailEnd type="triangle" w="med" len="med"/>
          </a:ln>
        </p:spPr>
      </p:cxnSp>
      <p:sp>
        <p:nvSpPr>
          <p:cNvPr id="133193" name="Rectangle 73"/>
          <p:cNvSpPr>
            <a:spLocks noChangeArrowheads="1"/>
          </p:cNvSpPr>
          <p:nvPr/>
        </p:nvSpPr>
        <p:spPr bwMode="auto">
          <a:xfrm>
            <a:off x="1202882" y="447630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4" name="Rectangle 74"/>
          <p:cNvSpPr>
            <a:spLocks noChangeArrowheads="1"/>
          </p:cNvSpPr>
          <p:nvPr/>
        </p:nvSpPr>
        <p:spPr bwMode="auto">
          <a:xfrm>
            <a:off x="1425790" y="5076657"/>
            <a:ext cx="313522" cy="311963"/>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5" name="Rectangle 75"/>
          <p:cNvSpPr>
            <a:spLocks noChangeArrowheads="1"/>
          </p:cNvSpPr>
          <p:nvPr/>
        </p:nvSpPr>
        <p:spPr bwMode="auto">
          <a:xfrm>
            <a:off x="927418" y="5092980"/>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6" name="Rectangle 76"/>
          <p:cNvSpPr>
            <a:spLocks noChangeArrowheads="1"/>
          </p:cNvSpPr>
          <p:nvPr/>
        </p:nvSpPr>
        <p:spPr bwMode="auto">
          <a:xfrm>
            <a:off x="1425790" y="555729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7" name="Rectangle 77"/>
          <p:cNvSpPr>
            <a:spLocks noChangeArrowheads="1"/>
          </p:cNvSpPr>
          <p:nvPr/>
        </p:nvSpPr>
        <p:spPr bwMode="auto">
          <a:xfrm>
            <a:off x="2239496" y="5076657"/>
            <a:ext cx="313522" cy="311963"/>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8" name="Rectangle 78"/>
          <p:cNvSpPr>
            <a:spLocks noChangeArrowheads="1"/>
          </p:cNvSpPr>
          <p:nvPr/>
        </p:nvSpPr>
        <p:spPr bwMode="auto">
          <a:xfrm>
            <a:off x="2239496" y="447630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9" name="Rectangle 79"/>
          <p:cNvSpPr>
            <a:spLocks noChangeArrowheads="1"/>
          </p:cNvSpPr>
          <p:nvPr/>
        </p:nvSpPr>
        <p:spPr bwMode="auto">
          <a:xfrm>
            <a:off x="1248189" y="3605713"/>
            <a:ext cx="1071127"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Bill 2000</a:t>
            </a:r>
          </a:p>
        </p:txBody>
      </p:sp>
      <p:cxnSp>
        <p:nvCxnSpPr>
          <p:cNvPr id="8215" name="AutoShape 80"/>
          <p:cNvCxnSpPr>
            <a:cxnSpLocks noChangeShapeType="1"/>
            <a:stCxn id="133193" idx="0"/>
            <a:endCxn id="133199" idx="2"/>
          </p:cNvCxnSpPr>
          <p:nvPr/>
        </p:nvCxnSpPr>
        <p:spPr bwMode="auto">
          <a:xfrm rot="5400000" flipH="1" flipV="1">
            <a:off x="1284134" y="3976689"/>
            <a:ext cx="575129" cy="424110"/>
          </a:xfrm>
          <a:prstGeom prst="bentConnector3">
            <a:avLst>
              <a:gd name="adj1" fmla="val 50000"/>
            </a:avLst>
          </a:prstGeom>
          <a:noFill/>
          <a:ln w="25400">
            <a:solidFill>
              <a:schemeClr val="tx1"/>
            </a:solidFill>
            <a:miter lim="800000"/>
            <a:headEnd/>
            <a:tailEnd/>
          </a:ln>
        </p:spPr>
      </p:cxnSp>
      <p:cxnSp>
        <p:nvCxnSpPr>
          <p:cNvPr id="8216" name="AutoShape 81"/>
          <p:cNvCxnSpPr>
            <a:cxnSpLocks noChangeShapeType="1"/>
            <a:stCxn id="133198" idx="0"/>
            <a:endCxn id="133199" idx="2"/>
          </p:cNvCxnSpPr>
          <p:nvPr/>
        </p:nvCxnSpPr>
        <p:spPr bwMode="auto">
          <a:xfrm rot="16200000" flipV="1">
            <a:off x="1802441" y="3882492"/>
            <a:ext cx="575129" cy="612504"/>
          </a:xfrm>
          <a:prstGeom prst="bentConnector3">
            <a:avLst>
              <a:gd name="adj1" fmla="val 50000"/>
            </a:avLst>
          </a:prstGeom>
          <a:noFill/>
          <a:ln w="25400">
            <a:solidFill>
              <a:schemeClr val="tx1"/>
            </a:solidFill>
            <a:miter lim="800000"/>
            <a:headEnd/>
            <a:tailEnd/>
          </a:ln>
        </p:spPr>
      </p:cxnSp>
      <p:cxnSp>
        <p:nvCxnSpPr>
          <p:cNvPr id="8217" name="AutoShape 82"/>
          <p:cNvCxnSpPr>
            <a:cxnSpLocks noChangeShapeType="1"/>
            <a:stCxn id="133195" idx="0"/>
            <a:endCxn id="133193" idx="2"/>
          </p:cNvCxnSpPr>
          <p:nvPr/>
        </p:nvCxnSpPr>
        <p:spPr bwMode="auto">
          <a:xfrm rot="16200000">
            <a:off x="1084973" y="4804708"/>
            <a:ext cx="273875" cy="275464"/>
          </a:xfrm>
          <a:prstGeom prst="bentConnector3">
            <a:avLst>
              <a:gd name="adj1" fmla="val 50333"/>
            </a:avLst>
          </a:prstGeom>
          <a:noFill/>
          <a:ln w="25400">
            <a:solidFill>
              <a:schemeClr val="tx1"/>
            </a:solidFill>
            <a:miter lim="800000"/>
            <a:headEnd/>
            <a:tailEnd/>
          </a:ln>
        </p:spPr>
      </p:cxnSp>
      <p:cxnSp>
        <p:nvCxnSpPr>
          <p:cNvPr id="8218" name="AutoShape 83"/>
          <p:cNvCxnSpPr>
            <a:cxnSpLocks noChangeShapeType="1"/>
            <a:stCxn id="133194" idx="0"/>
            <a:endCxn id="133193" idx="2"/>
          </p:cNvCxnSpPr>
          <p:nvPr/>
        </p:nvCxnSpPr>
        <p:spPr bwMode="auto">
          <a:xfrm rot="5400000" flipH="1">
            <a:off x="1344134" y="4821010"/>
            <a:ext cx="257551" cy="222908"/>
          </a:xfrm>
          <a:prstGeom prst="bentConnector3">
            <a:avLst>
              <a:gd name="adj1" fmla="val 50000"/>
            </a:avLst>
          </a:prstGeom>
          <a:noFill/>
          <a:ln w="25400">
            <a:solidFill>
              <a:schemeClr val="tx1"/>
            </a:solidFill>
            <a:miter lim="800000"/>
            <a:headEnd/>
            <a:tailEnd/>
          </a:ln>
        </p:spPr>
      </p:cxnSp>
      <p:cxnSp>
        <p:nvCxnSpPr>
          <p:cNvPr id="8219" name="AutoShape 84"/>
          <p:cNvCxnSpPr>
            <a:cxnSpLocks noChangeShapeType="1"/>
            <a:stCxn id="133196" idx="0"/>
            <a:endCxn id="133194" idx="2"/>
          </p:cNvCxnSpPr>
          <p:nvPr/>
        </p:nvCxnSpPr>
        <p:spPr bwMode="auto">
          <a:xfrm rot="16200000">
            <a:off x="1514535" y="5473866"/>
            <a:ext cx="137844" cy="0"/>
          </a:xfrm>
          <a:prstGeom prst="straightConnector1">
            <a:avLst/>
          </a:prstGeom>
          <a:noFill/>
          <a:ln w="25400">
            <a:solidFill>
              <a:schemeClr val="tx1"/>
            </a:solidFill>
            <a:round/>
            <a:headEnd/>
            <a:tailEnd/>
          </a:ln>
        </p:spPr>
      </p:cxnSp>
      <p:cxnSp>
        <p:nvCxnSpPr>
          <p:cNvPr id="8220" name="AutoShape 85"/>
          <p:cNvCxnSpPr>
            <a:cxnSpLocks noChangeShapeType="1"/>
            <a:stCxn id="133197" idx="0"/>
            <a:endCxn id="133198" idx="2"/>
          </p:cNvCxnSpPr>
          <p:nvPr/>
        </p:nvCxnSpPr>
        <p:spPr bwMode="auto">
          <a:xfrm rot="16200000">
            <a:off x="2268388" y="4933371"/>
            <a:ext cx="257551" cy="0"/>
          </a:xfrm>
          <a:prstGeom prst="straightConnector1">
            <a:avLst/>
          </a:prstGeom>
          <a:noFill/>
          <a:ln w="25400">
            <a:solidFill>
              <a:schemeClr val="tx1"/>
            </a:solidFill>
            <a:round/>
            <a:headEnd/>
            <a:tailEnd/>
          </a:ln>
        </p:spPr>
      </p:cxnSp>
      <p:pic>
        <p:nvPicPr>
          <p:cNvPr id="8207" name="Picture 148" descr="\\shnt07\shared\CTD\Projects\TrainingGuides_v2010EE_QMI_Phase2\Inputs\QMI\QMI_Images\02001 - Automotive Connector.jpg"/>
          <p:cNvPicPr>
            <a:picLocks noChangeAspect="1" noChangeArrowheads="1"/>
          </p:cNvPicPr>
          <p:nvPr/>
        </p:nvPicPr>
        <p:blipFill>
          <a:blip r:embed="rId2"/>
          <a:srcRect/>
          <a:stretch>
            <a:fillRect/>
          </a:stretch>
        </p:blipFill>
        <p:spPr bwMode="auto">
          <a:xfrm>
            <a:off x="5967413" y="3383463"/>
            <a:ext cx="2784475" cy="18462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14"/>
          <p:cNvSpPr>
            <a:spLocks noGrp="1" noChangeArrowheads="1"/>
          </p:cNvSpPr>
          <p:nvPr>
            <p:ph type="title"/>
          </p:nvPr>
        </p:nvSpPr>
        <p:spPr/>
        <p:txBody>
          <a:bodyPr/>
          <a:lstStyle/>
          <a:p>
            <a:pPr eaLnBrk="1" hangingPunct="1"/>
            <a:r>
              <a:rPr lang="en-US" smtClean="0">
                <a:latin typeface="+mj-lt"/>
              </a:rPr>
              <a:t>Work Orders: Source</a:t>
            </a:r>
          </a:p>
        </p:txBody>
      </p:sp>
      <p:sp>
        <p:nvSpPr>
          <p:cNvPr id="9218" name="Footer Placeholder 2"/>
          <p:cNvSpPr>
            <a:spLocks noGrp="1"/>
          </p:cNvSpPr>
          <p:nvPr>
            <p:ph type="ftr" sz="quarter" idx="10"/>
          </p:nvPr>
        </p:nvSpPr>
        <p:spPr>
          <a:noFill/>
        </p:spPr>
        <p:txBody>
          <a:bodyPr/>
          <a:lstStyle/>
          <a:p>
            <a:pPr defTabSz="865188"/>
            <a:r>
              <a:rPr lang="en-US"/>
              <a:t>eB-WO-IN-070</a:t>
            </a:r>
          </a:p>
        </p:txBody>
      </p:sp>
      <p:grpSp>
        <p:nvGrpSpPr>
          <p:cNvPr id="9220" name="Group 422"/>
          <p:cNvGrpSpPr>
            <a:grpSpLocks/>
          </p:cNvGrpSpPr>
          <p:nvPr/>
        </p:nvGrpSpPr>
        <p:grpSpPr bwMode="auto">
          <a:xfrm>
            <a:off x="6564315" y="2090739"/>
            <a:ext cx="1373188" cy="1484313"/>
            <a:chOff x="4030" y="1259"/>
            <a:chExt cx="865" cy="935"/>
          </a:xfrm>
        </p:grpSpPr>
        <p:sp>
          <p:nvSpPr>
            <p:cNvPr id="9891" name="Text Box 368"/>
            <p:cNvSpPr txBox="1">
              <a:spLocks noChangeArrowheads="1"/>
            </p:cNvSpPr>
            <p:nvPr/>
          </p:nvSpPr>
          <p:spPr bwMode="auto">
            <a:xfrm>
              <a:off x="4030" y="1259"/>
              <a:ext cx="864" cy="236"/>
            </a:xfrm>
            <a:prstGeom prst="rect">
              <a:avLst/>
            </a:prstGeom>
            <a:solidFill>
              <a:schemeClr val="accent1"/>
            </a:solidFill>
            <a:ln w="38100">
              <a:solidFill>
                <a:schemeClr val="tx1"/>
              </a:solidFill>
              <a:miter lim="800000"/>
              <a:headEnd/>
              <a:tailEnd/>
            </a:ln>
          </p:spPr>
          <p:txBody>
            <a:bodyPr wrap="none" anchor="ctr"/>
            <a:lstStyle/>
            <a:p>
              <a:pPr eaLnBrk="0" hangingPunct="0">
                <a:spcBef>
                  <a:spcPct val="50000"/>
                </a:spcBef>
              </a:pPr>
              <a:r>
                <a:rPr lang="en-US" sz="1600" b="1" dirty="0">
                  <a:latin typeface="+mj-lt"/>
                </a:rPr>
                <a:t>Sales Order</a:t>
              </a:r>
            </a:p>
          </p:txBody>
        </p:sp>
        <p:sp>
          <p:nvSpPr>
            <p:cNvPr id="9892" name="Rectangle 369"/>
            <p:cNvSpPr>
              <a:spLocks noChangeArrowheads="1"/>
            </p:cNvSpPr>
            <p:nvPr/>
          </p:nvSpPr>
          <p:spPr bwMode="auto">
            <a:xfrm>
              <a:off x="4030" y="1496"/>
              <a:ext cx="865"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grpSp>
      <p:grpSp>
        <p:nvGrpSpPr>
          <p:cNvPr id="9221" name="Group 421"/>
          <p:cNvGrpSpPr>
            <a:grpSpLocks/>
          </p:cNvGrpSpPr>
          <p:nvPr/>
        </p:nvGrpSpPr>
        <p:grpSpPr bwMode="auto">
          <a:xfrm>
            <a:off x="6680205" y="2546351"/>
            <a:ext cx="1376363" cy="1477963"/>
            <a:chOff x="4173" y="2303"/>
            <a:chExt cx="867" cy="931"/>
          </a:xfrm>
        </p:grpSpPr>
        <p:sp>
          <p:nvSpPr>
            <p:cNvPr id="9889" name="Text Box 380"/>
            <p:cNvSpPr txBox="1">
              <a:spLocks noChangeArrowheads="1"/>
            </p:cNvSpPr>
            <p:nvPr/>
          </p:nvSpPr>
          <p:spPr bwMode="auto">
            <a:xfrm>
              <a:off x="4173" y="2303"/>
              <a:ext cx="864" cy="236"/>
            </a:xfrm>
            <a:prstGeom prst="rect">
              <a:avLst/>
            </a:prstGeom>
            <a:solidFill>
              <a:schemeClr val="accent1"/>
            </a:solidFill>
            <a:ln w="38100">
              <a:solidFill>
                <a:schemeClr val="tx1"/>
              </a:solidFill>
              <a:miter lim="800000"/>
              <a:headEnd/>
              <a:tailEnd/>
            </a:ln>
          </p:spPr>
          <p:txBody>
            <a:bodyPr anchor="ctr"/>
            <a:lstStyle/>
            <a:p>
              <a:pPr eaLnBrk="0" hangingPunct="0">
                <a:spcBef>
                  <a:spcPct val="50000"/>
                </a:spcBef>
              </a:pPr>
              <a:r>
                <a:rPr lang="en-US" sz="1600" b="1" dirty="0">
                  <a:latin typeface="+mj-lt"/>
                </a:rPr>
                <a:t>Parent WO</a:t>
              </a:r>
            </a:p>
          </p:txBody>
        </p:sp>
        <p:sp>
          <p:nvSpPr>
            <p:cNvPr id="9890" name="Rectangle 381"/>
            <p:cNvSpPr>
              <a:spLocks noChangeArrowheads="1"/>
            </p:cNvSpPr>
            <p:nvPr/>
          </p:nvSpPr>
          <p:spPr bwMode="auto">
            <a:xfrm>
              <a:off x="4178" y="2536"/>
              <a:ext cx="862"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grpSp>
      <p:grpSp>
        <p:nvGrpSpPr>
          <p:cNvPr id="9222" name="Group 420"/>
          <p:cNvGrpSpPr>
            <a:grpSpLocks/>
          </p:cNvGrpSpPr>
          <p:nvPr/>
        </p:nvGrpSpPr>
        <p:grpSpPr bwMode="auto">
          <a:xfrm>
            <a:off x="6794500" y="2992436"/>
            <a:ext cx="1373188" cy="1479549"/>
            <a:chOff x="3596" y="3319"/>
            <a:chExt cx="865" cy="932"/>
          </a:xfrm>
        </p:grpSpPr>
        <p:sp>
          <p:nvSpPr>
            <p:cNvPr id="9881" name="Text Box 390"/>
            <p:cNvSpPr txBox="1">
              <a:spLocks noChangeArrowheads="1"/>
            </p:cNvSpPr>
            <p:nvPr/>
          </p:nvSpPr>
          <p:spPr bwMode="auto">
            <a:xfrm>
              <a:off x="3597" y="3319"/>
              <a:ext cx="864" cy="236"/>
            </a:xfrm>
            <a:prstGeom prst="rect">
              <a:avLst/>
            </a:prstGeom>
            <a:solidFill>
              <a:schemeClr val="accent1"/>
            </a:solidFill>
            <a:ln w="38100">
              <a:solidFill>
                <a:schemeClr val="tx1"/>
              </a:solidFill>
              <a:miter lim="800000"/>
              <a:headEnd/>
              <a:tailEnd/>
            </a:ln>
          </p:spPr>
          <p:txBody>
            <a:bodyPr anchor="ctr"/>
            <a:lstStyle/>
            <a:p>
              <a:pPr eaLnBrk="0" hangingPunct="0">
                <a:spcBef>
                  <a:spcPct val="50000"/>
                </a:spcBef>
              </a:pPr>
              <a:r>
                <a:rPr lang="en-US" sz="1600" b="1">
                  <a:latin typeface="+mj-lt"/>
                </a:rPr>
                <a:t>RMA</a:t>
              </a:r>
            </a:p>
          </p:txBody>
        </p:sp>
        <p:sp>
          <p:nvSpPr>
            <p:cNvPr id="9882" name="Rectangle 391"/>
            <p:cNvSpPr>
              <a:spLocks noChangeArrowheads="1"/>
            </p:cNvSpPr>
            <p:nvPr/>
          </p:nvSpPr>
          <p:spPr bwMode="auto">
            <a:xfrm>
              <a:off x="3596" y="3553"/>
              <a:ext cx="864"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sp>
          <p:nvSpPr>
            <p:cNvPr id="9883" name="Line 392"/>
            <p:cNvSpPr>
              <a:spLocks noChangeShapeType="1"/>
            </p:cNvSpPr>
            <p:nvPr/>
          </p:nvSpPr>
          <p:spPr bwMode="auto">
            <a:xfrm>
              <a:off x="3736" y="3659"/>
              <a:ext cx="563"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4" name="Line 393"/>
            <p:cNvSpPr>
              <a:spLocks noChangeShapeType="1"/>
            </p:cNvSpPr>
            <p:nvPr/>
          </p:nvSpPr>
          <p:spPr bwMode="auto">
            <a:xfrm>
              <a:off x="3737" y="3755"/>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5" name="Line 394"/>
            <p:cNvSpPr>
              <a:spLocks noChangeShapeType="1"/>
            </p:cNvSpPr>
            <p:nvPr/>
          </p:nvSpPr>
          <p:spPr bwMode="auto">
            <a:xfrm>
              <a:off x="3737" y="3851"/>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6" name="Line 395"/>
            <p:cNvSpPr>
              <a:spLocks noChangeShapeType="1"/>
            </p:cNvSpPr>
            <p:nvPr/>
          </p:nvSpPr>
          <p:spPr bwMode="auto">
            <a:xfrm>
              <a:off x="3737" y="3947"/>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7" name="Line 396"/>
            <p:cNvSpPr>
              <a:spLocks noChangeShapeType="1"/>
            </p:cNvSpPr>
            <p:nvPr/>
          </p:nvSpPr>
          <p:spPr bwMode="auto">
            <a:xfrm>
              <a:off x="3737" y="4043"/>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8" name="Line 397"/>
            <p:cNvSpPr>
              <a:spLocks noChangeShapeType="1"/>
            </p:cNvSpPr>
            <p:nvPr/>
          </p:nvSpPr>
          <p:spPr bwMode="auto">
            <a:xfrm>
              <a:off x="3737" y="4139"/>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grpSp>
      <p:cxnSp>
        <p:nvCxnSpPr>
          <p:cNvPr id="9223" name="AutoShape 416"/>
          <p:cNvCxnSpPr>
            <a:cxnSpLocks noChangeShapeType="1"/>
            <a:endCxn id="129362" idx="0"/>
          </p:cNvCxnSpPr>
          <p:nvPr/>
        </p:nvCxnSpPr>
        <p:spPr bwMode="auto">
          <a:xfrm>
            <a:off x="3995738" y="3359150"/>
            <a:ext cx="1028700" cy="1228725"/>
          </a:xfrm>
          <a:prstGeom prst="bentConnector2">
            <a:avLst/>
          </a:prstGeom>
          <a:noFill/>
          <a:ln w="25400">
            <a:solidFill>
              <a:schemeClr val="tx1"/>
            </a:solidFill>
            <a:miter lim="800000"/>
            <a:headEnd/>
            <a:tailEnd type="triangle" w="med" len="med"/>
          </a:ln>
        </p:spPr>
      </p:cxnSp>
      <p:cxnSp>
        <p:nvCxnSpPr>
          <p:cNvPr id="9224" name="AutoShape 417"/>
          <p:cNvCxnSpPr>
            <a:cxnSpLocks noChangeShapeType="1"/>
            <a:stCxn id="9891" idx="1"/>
            <a:endCxn id="129362" idx="0"/>
          </p:cNvCxnSpPr>
          <p:nvPr/>
        </p:nvCxnSpPr>
        <p:spPr bwMode="auto">
          <a:xfrm rot="10800000" flipV="1">
            <a:off x="5024438" y="2278063"/>
            <a:ext cx="1520825" cy="2309812"/>
          </a:xfrm>
          <a:prstGeom prst="bentConnector2">
            <a:avLst/>
          </a:prstGeom>
          <a:noFill/>
          <a:ln w="25400">
            <a:solidFill>
              <a:schemeClr val="tx1"/>
            </a:solidFill>
            <a:miter lim="800000"/>
            <a:headEnd/>
            <a:tailEnd type="triangle" w="med" len="med"/>
          </a:ln>
        </p:spPr>
      </p:cxnSp>
      <p:cxnSp>
        <p:nvCxnSpPr>
          <p:cNvPr id="9225" name="AutoShape 418"/>
          <p:cNvCxnSpPr>
            <a:cxnSpLocks noChangeShapeType="1"/>
            <a:stCxn id="9889" idx="1"/>
            <a:endCxn id="129362" idx="0"/>
          </p:cNvCxnSpPr>
          <p:nvPr/>
        </p:nvCxnSpPr>
        <p:spPr bwMode="auto">
          <a:xfrm rot="10800000" flipV="1">
            <a:off x="5023404" y="2733675"/>
            <a:ext cx="1656796" cy="1854199"/>
          </a:xfrm>
          <a:prstGeom prst="bentConnector2">
            <a:avLst/>
          </a:prstGeom>
          <a:noFill/>
          <a:ln w="25400">
            <a:solidFill>
              <a:schemeClr val="tx1"/>
            </a:solidFill>
            <a:miter lim="800000"/>
            <a:headEnd/>
            <a:tailEnd type="triangle" w="med" len="med"/>
          </a:ln>
        </p:spPr>
      </p:cxnSp>
      <p:cxnSp>
        <p:nvCxnSpPr>
          <p:cNvPr id="9226" name="AutoShape 419"/>
          <p:cNvCxnSpPr>
            <a:cxnSpLocks noChangeShapeType="1"/>
            <a:stCxn id="9881" idx="1"/>
            <a:endCxn id="129362" idx="0"/>
          </p:cNvCxnSpPr>
          <p:nvPr/>
        </p:nvCxnSpPr>
        <p:spPr bwMode="auto">
          <a:xfrm rot="10800000" flipV="1">
            <a:off x="5024438" y="3179763"/>
            <a:ext cx="1752600" cy="1408112"/>
          </a:xfrm>
          <a:prstGeom prst="bentConnector2">
            <a:avLst/>
          </a:prstGeom>
          <a:noFill/>
          <a:ln w="25400">
            <a:solidFill>
              <a:schemeClr val="tx1"/>
            </a:solidFill>
            <a:miter lim="800000"/>
            <a:headEnd/>
            <a:tailEnd type="triangle" w="med" len="med"/>
          </a:ln>
        </p:spPr>
      </p:cxnSp>
      <p:grpSp>
        <p:nvGrpSpPr>
          <p:cNvPr id="9227" name="Group 1149"/>
          <p:cNvGrpSpPr>
            <a:grpSpLocks/>
          </p:cNvGrpSpPr>
          <p:nvPr/>
        </p:nvGrpSpPr>
        <p:grpSpPr bwMode="auto">
          <a:xfrm>
            <a:off x="908622" y="1736725"/>
            <a:ext cx="3160718" cy="2411413"/>
            <a:chOff x="383" y="986"/>
            <a:chExt cx="1991" cy="1519"/>
          </a:xfrm>
        </p:grpSpPr>
        <p:grpSp>
          <p:nvGrpSpPr>
            <p:cNvPr id="9865" name="Group 1148"/>
            <p:cNvGrpSpPr>
              <a:grpSpLocks/>
            </p:cNvGrpSpPr>
            <p:nvPr/>
          </p:nvGrpSpPr>
          <p:grpSpPr bwMode="auto">
            <a:xfrm>
              <a:off x="383" y="986"/>
              <a:ext cx="994" cy="1393"/>
              <a:chOff x="383" y="986"/>
              <a:chExt cx="994" cy="1393"/>
            </a:xfrm>
          </p:grpSpPr>
          <p:sp>
            <p:nvSpPr>
              <p:cNvPr id="9867" name="AutoShape 1132"/>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latin typeface="+mj-lt"/>
                </a:endParaRPr>
              </a:p>
            </p:txBody>
          </p:sp>
          <p:sp>
            <p:nvSpPr>
              <p:cNvPr id="9868" name="Rectangle 1134"/>
              <p:cNvSpPr>
                <a:spLocks noChangeArrowheads="1"/>
              </p:cNvSpPr>
              <p:nvPr/>
            </p:nvSpPr>
            <p:spPr bwMode="auto">
              <a:xfrm flipH="1">
                <a:off x="384" y="986"/>
                <a:ext cx="993" cy="1391"/>
              </a:xfrm>
              <a:prstGeom prst="rect">
                <a:avLst/>
              </a:prstGeom>
              <a:solidFill>
                <a:schemeClr val="accent1"/>
              </a:solidFill>
              <a:ln w="9525">
                <a:noFill/>
                <a:miter lim="800000"/>
                <a:headEnd/>
                <a:tailEnd/>
              </a:ln>
            </p:spPr>
            <p:txBody>
              <a:bodyPr/>
              <a:lstStyle/>
              <a:p>
                <a:endParaRPr lang="en-US">
                  <a:latin typeface="+mj-lt"/>
                </a:endParaRPr>
              </a:p>
            </p:txBody>
          </p:sp>
          <p:sp>
            <p:nvSpPr>
              <p:cNvPr id="9869" name="Freeform 1135"/>
              <p:cNvSpPr>
                <a:spLocks/>
              </p:cNvSpPr>
              <p:nvPr/>
            </p:nvSpPr>
            <p:spPr bwMode="auto">
              <a:xfrm flipH="1">
                <a:off x="384" y="2061"/>
                <a:ext cx="993" cy="318"/>
              </a:xfrm>
              <a:custGeom>
                <a:avLst/>
                <a:gdLst>
                  <a:gd name="T0" fmla="*/ 993 w 2302"/>
                  <a:gd name="T1" fmla="*/ 250 h 736"/>
                  <a:gd name="T2" fmla="*/ 0 w 2302"/>
                  <a:gd name="T3" fmla="*/ 0 h 736"/>
                  <a:gd name="T4" fmla="*/ 0 w 2302"/>
                  <a:gd name="T5" fmla="*/ 318 h 736"/>
                  <a:gd name="T6" fmla="*/ 993 w 2302"/>
                  <a:gd name="T7" fmla="*/ 318 h 736"/>
                  <a:gd name="T8" fmla="*/ 993 w 2302"/>
                  <a:gd name="T9" fmla="*/ 250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latin typeface="+mj-lt"/>
                </a:endParaRPr>
              </a:p>
            </p:txBody>
          </p:sp>
          <p:sp>
            <p:nvSpPr>
              <p:cNvPr id="9870" name="Freeform 1136"/>
              <p:cNvSpPr>
                <a:spLocks/>
              </p:cNvSpPr>
              <p:nvPr/>
            </p:nvSpPr>
            <p:spPr bwMode="auto">
              <a:xfrm flipH="1">
                <a:off x="383" y="1429"/>
                <a:ext cx="885" cy="948"/>
              </a:xfrm>
              <a:custGeom>
                <a:avLst/>
                <a:gdLst>
                  <a:gd name="T0" fmla="*/ 366 w 2052"/>
                  <a:gd name="T1" fmla="*/ 166 h 2199"/>
                  <a:gd name="T2" fmla="*/ 348 w 2052"/>
                  <a:gd name="T3" fmla="*/ 179 h 2199"/>
                  <a:gd name="T4" fmla="*/ 323 w 2052"/>
                  <a:gd name="T5" fmla="*/ 214 h 2199"/>
                  <a:gd name="T6" fmla="*/ 301 w 2052"/>
                  <a:gd name="T7" fmla="*/ 241 h 2199"/>
                  <a:gd name="T8" fmla="*/ 274 w 2052"/>
                  <a:gd name="T9" fmla="*/ 258 h 2199"/>
                  <a:gd name="T10" fmla="*/ 260 w 2052"/>
                  <a:gd name="T11" fmla="*/ 290 h 2199"/>
                  <a:gd name="T12" fmla="*/ 228 w 2052"/>
                  <a:gd name="T13" fmla="*/ 350 h 2199"/>
                  <a:gd name="T14" fmla="*/ 194 w 2052"/>
                  <a:gd name="T15" fmla="*/ 404 h 2199"/>
                  <a:gd name="T16" fmla="*/ 180 w 2052"/>
                  <a:gd name="T17" fmla="*/ 406 h 2199"/>
                  <a:gd name="T18" fmla="*/ 141 w 2052"/>
                  <a:gd name="T19" fmla="*/ 403 h 2199"/>
                  <a:gd name="T20" fmla="*/ 94 w 2052"/>
                  <a:gd name="T21" fmla="*/ 400 h 2199"/>
                  <a:gd name="T22" fmla="*/ 59 w 2052"/>
                  <a:gd name="T23" fmla="*/ 402 h 2199"/>
                  <a:gd name="T24" fmla="*/ 30 w 2052"/>
                  <a:gd name="T25" fmla="*/ 416 h 2199"/>
                  <a:gd name="T26" fmla="*/ 1 w 2052"/>
                  <a:gd name="T27" fmla="*/ 442 h 2199"/>
                  <a:gd name="T28" fmla="*/ 3 w 2052"/>
                  <a:gd name="T29" fmla="*/ 535 h 2199"/>
                  <a:gd name="T30" fmla="*/ 3 w 2052"/>
                  <a:gd name="T31" fmla="*/ 585 h 2199"/>
                  <a:gd name="T32" fmla="*/ 19 w 2052"/>
                  <a:gd name="T33" fmla="*/ 635 h 2199"/>
                  <a:gd name="T34" fmla="*/ 56 w 2052"/>
                  <a:gd name="T35" fmla="*/ 677 h 2199"/>
                  <a:gd name="T36" fmla="*/ 82 w 2052"/>
                  <a:gd name="T37" fmla="*/ 717 h 2199"/>
                  <a:gd name="T38" fmla="*/ 132 w 2052"/>
                  <a:gd name="T39" fmla="*/ 732 h 2199"/>
                  <a:gd name="T40" fmla="*/ 185 w 2052"/>
                  <a:gd name="T41" fmla="*/ 724 h 2199"/>
                  <a:gd name="T42" fmla="*/ 220 w 2052"/>
                  <a:gd name="T43" fmla="*/ 710 h 2199"/>
                  <a:gd name="T44" fmla="*/ 262 w 2052"/>
                  <a:gd name="T45" fmla="*/ 685 h 2199"/>
                  <a:gd name="T46" fmla="*/ 281 w 2052"/>
                  <a:gd name="T47" fmla="*/ 665 h 2199"/>
                  <a:gd name="T48" fmla="*/ 303 w 2052"/>
                  <a:gd name="T49" fmla="*/ 649 h 2199"/>
                  <a:gd name="T50" fmla="*/ 324 w 2052"/>
                  <a:gd name="T51" fmla="*/ 634 h 2199"/>
                  <a:gd name="T52" fmla="*/ 349 w 2052"/>
                  <a:gd name="T53" fmla="*/ 623 h 2199"/>
                  <a:gd name="T54" fmla="*/ 402 w 2052"/>
                  <a:gd name="T55" fmla="*/ 615 h 2199"/>
                  <a:gd name="T56" fmla="*/ 423 w 2052"/>
                  <a:gd name="T57" fmla="*/ 606 h 2199"/>
                  <a:gd name="T58" fmla="*/ 451 w 2052"/>
                  <a:gd name="T59" fmla="*/ 601 h 2199"/>
                  <a:gd name="T60" fmla="*/ 474 w 2052"/>
                  <a:gd name="T61" fmla="*/ 648 h 2199"/>
                  <a:gd name="T62" fmla="*/ 497 w 2052"/>
                  <a:gd name="T63" fmla="*/ 691 h 2199"/>
                  <a:gd name="T64" fmla="*/ 517 w 2052"/>
                  <a:gd name="T65" fmla="*/ 737 h 2199"/>
                  <a:gd name="T66" fmla="*/ 537 w 2052"/>
                  <a:gd name="T67" fmla="*/ 773 h 2199"/>
                  <a:gd name="T68" fmla="*/ 546 w 2052"/>
                  <a:gd name="T69" fmla="*/ 801 h 2199"/>
                  <a:gd name="T70" fmla="*/ 568 w 2052"/>
                  <a:gd name="T71" fmla="*/ 825 h 2199"/>
                  <a:gd name="T72" fmla="*/ 597 w 2052"/>
                  <a:gd name="T73" fmla="*/ 840 h 2199"/>
                  <a:gd name="T74" fmla="*/ 885 w 2052"/>
                  <a:gd name="T75" fmla="*/ 95 h 2199"/>
                  <a:gd name="T76" fmla="*/ 875 w 2052"/>
                  <a:gd name="T77" fmla="*/ 91 h 2199"/>
                  <a:gd name="T78" fmla="*/ 850 w 2052"/>
                  <a:gd name="T79" fmla="*/ 88 h 2199"/>
                  <a:gd name="T80" fmla="*/ 803 w 2052"/>
                  <a:gd name="T81" fmla="*/ 88 h 2199"/>
                  <a:gd name="T82" fmla="*/ 773 w 2052"/>
                  <a:gd name="T83" fmla="*/ 88 h 2199"/>
                  <a:gd name="T84" fmla="*/ 762 w 2052"/>
                  <a:gd name="T85" fmla="*/ 68 h 2199"/>
                  <a:gd name="T86" fmla="*/ 732 w 2052"/>
                  <a:gd name="T87" fmla="*/ 44 h 2199"/>
                  <a:gd name="T88" fmla="*/ 706 w 2052"/>
                  <a:gd name="T89" fmla="*/ 20 h 2199"/>
                  <a:gd name="T90" fmla="*/ 699 w 2052"/>
                  <a:gd name="T91" fmla="*/ 0 h 2199"/>
                  <a:gd name="T92" fmla="*/ 651 w 2052"/>
                  <a:gd name="T93" fmla="*/ 22 h 2199"/>
                  <a:gd name="T94" fmla="*/ 544 w 2052"/>
                  <a:gd name="T95" fmla="*/ 73 h 2199"/>
                  <a:gd name="T96" fmla="*/ 433 w 2052"/>
                  <a:gd name="T97" fmla="*/ 129 h 2199"/>
                  <a:gd name="T98" fmla="*/ 370 w 2052"/>
                  <a:gd name="T99" fmla="*/ 166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latin typeface="+mj-lt"/>
                </a:endParaRPr>
              </a:p>
            </p:txBody>
          </p:sp>
          <p:sp>
            <p:nvSpPr>
              <p:cNvPr id="9871" name="Freeform 1137"/>
              <p:cNvSpPr>
                <a:spLocks/>
              </p:cNvSpPr>
              <p:nvPr/>
            </p:nvSpPr>
            <p:spPr bwMode="auto">
              <a:xfrm flipH="1">
                <a:off x="931" y="1337"/>
                <a:ext cx="302" cy="598"/>
              </a:xfrm>
              <a:custGeom>
                <a:avLst/>
                <a:gdLst>
                  <a:gd name="T0" fmla="*/ 254 w 701"/>
                  <a:gd name="T1" fmla="*/ 0 h 1386"/>
                  <a:gd name="T2" fmla="*/ 243 w 701"/>
                  <a:gd name="T3" fmla="*/ 8 h 1386"/>
                  <a:gd name="T4" fmla="*/ 236 w 701"/>
                  <a:gd name="T5" fmla="*/ 8 h 1386"/>
                  <a:gd name="T6" fmla="*/ 223 w 701"/>
                  <a:gd name="T7" fmla="*/ 14 h 1386"/>
                  <a:gd name="T8" fmla="*/ 208 w 701"/>
                  <a:gd name="T9" fmla="*/ 28 h 1386"/>
                  <a:gd name="T10" fmla="*/ 206 w 701"/>
                  <a:gd name="T11" fmla="*/ 29 h 1386"/>
                  <a:gd name="T12" fmla="*/ 197 w 701"/>
                  <a:gd name="T13" fmla="*/ 29 h 1386"/>
                  <a:gd name="T14" fmla="*/ 182 w 701"/>
                  <a:gd name="T15" fmla="*/ 35 h 1386"/>
                  <a:gd name="T16" fmla="*/ 167 w 701"/>
                  <a:gd name="T17" fmla="*/ 47 h 1386"/>
                  <a:gd name="T18" fmla="*/ 155 w 701"/>
                  <a:gd name="T19" fmla="*/ 56 h 1386"/>
                  <a:gd name="T20" fmla="*/ 151 w 701"/>
                  <a:gd name="T21" fmla="*/ 59 h 1386"/>
                  <a:gd name="T22" fmla="*/ 146 w 701"/>
                  <a:gd name="T23" fmla="*/ 67 h 1386"/>
                  <a:gd name="T24" fmla="*/ 137 w 701"/>
                  <a:gd name="T25" fmla="*/ 100 h 1386"/>
                  <a:gd name="T26" fmla="*/ 125 w 701"/>
                  <a:gd name="T27" fmla="*/ 143 h 1386"/>
                  <a:gd name="T28" fmla="*/ 118 w 701"/>
                  <a:gd name="T29" fmla="*/ 211 h 1386"/>
                  <a:gd name="T30" fmla="*/ 104 w 701"/>
                  <a:gd name="T31" fmla="*/ 257 h 1386"/>
                  <a:gd name="T32" fmla="*/ 79 w 701"/>
                  <a:gd name="T33" fmla="*/ 332 h 1386"/>
                  <a:gd name="T34" fmla="*/ 62 w 701"/>
                  <a:gd name="T35" fmla="*/ 382 h 1386"/>
                  <a:gd name="T36" fmla="*/ 33 w 701"/>
                  <a:gd name="T37" fmla="*/ 450 h 1386"/>
                  <a:gd name="T38" fmla="*/ 6 w 701"/>
                  <a:gd name="T39" fmla="*/ 521 h 1386"/>
                  <a:gd name="T40" fmla="*/ 1 w 701"/>
                  <a:gd name="T41" fmla="*/ 580 h 1386"/>
                  <a:gd name="T42" fmla="*/ 3 w 701"/>
                  <a:gd name="T43" fmla="*/ 592 h 1386"/>
                  <a:gd name="T44" fmla="*/ 19 w 701"/>
                  <a:gd name="T45" fmla="*/ 593 h 1386"/>
                  <a:gd name="T46" fmla="*/ 48 w 701"/>
                  <a:gd name="T47" fmla="*/ 596 h 1386"/>
                  <a:gd name="T48" fmla="*/ 81 w 701"/>
                  <a:gd name="T49" fmla="*/ 598 h 1386"/>
                  <a:gd name="T50" fmla="*/ 110 w 701"/>
                  <a:gd name="T51" fmla="*/ 598 h 1386"/>
                  <a:gd name="T52" fmla="*/ 128 w 701"/>
                  <a:gd name="T53" fmla="*/ 596 h 1386"/>
                  <a:gd name="T54" fmla="*/ 146 w 701"/>
                  <a:gd name="T55" fmla="*/ 582 h 1386"/>
                  <a:gd name="T56" fmla="*/ 158 w 701"/>
                  <a:gd name="T57" fmla="*/ 563 h 1386"/>
                  <a:gd name="T58" fmla="*/ 161 w 701"/>
                  <a:gd name="T59" fmla="*/ 541 h 1386"/>
                  <a:gd name="T60" fmla="*/ 161 w 701"/>
                  <a:gd name="T61" fmla="*/ 513 h 1386"/>
                  <a:gd name="T62" fmla="*/ 169 w 701"/>
                  <a:gd name="T63" fmla="*/ 392 h 1386"/>
                  <a:gd name="T64" fmla="*/ 193 w 701"/>
                  <a:gd name="T65" fmla="*/ 320 h 1386"/>
                  <a:gd name="T66" fmla="*/ 214 w 701"/>
                  <a:gd name="T67" fmla="*/ 265 h 1386"/>
                  <a:gd name="T68" fmla="*/ 223 w 701"/>
                  <a:gd name="T69" fmla="*/ 239 h 1386"/>
                  <a:gd name="T70" fmla="*/ 230 w 701"/>
                  <a:gd name="T71" fmla="*/ 236 h 1386"/>
                  <a:gd name="T72" fmla="*/ 246 w 701"/>
                  <a:gd name="T73" fmla="*/ 231 h 1386"/>
                  <a:gd name="T74" fmla="*/ 259 w 701"/>
                  <a:gd name="T75" fmla="*/ 226 h 1386"/>
                  <a:gd name="T76" fmla="*/ 273 w 701"/>
                  <a:gd name="T77" fmla="*/ 220 h 1386"/>
                  <a:gd name="T78" fmla="*/ 283 w 701"/>
                  <a:gd name="T79" fmla="*/ 212 h 1386"/>
                  <a:gd name="T80" fmla="*/ 296 w 701"/>
                  <a:gd name="T81" fmla="*/ 186 h 1386"/>
                  <a:gd name="T82" fmla="*/ 300 w 701"/>
                  <a:gd name="T83" fmla="*/ 41 h 1386"/>
                  <a:gd name="T84" fmla="*/ 294 w 701"/>
                  <a:gd name="T85" fmla="*/ 27 h 1386"/>
                  <a:gd name="T86" fmla="*/ 277 w 701"/>
                  <a:gd name="T87" fmla="*/ 5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latin typeface="+mj-lt"/>
                </a:endParaRPr>
              </a:p>
            </p:txBody>
          </p:sp>
          <p:sp>
            <p:nvSpPr>
              <p:cNvPr id="9872" name="Freeform 1138"/>
              <p:cNvSpPr>
                <a:spLocks/>
              </p:cNvSpPr>
              <p:nvPr/>
            </p:nvSpPr>
            <p:spPr bwMode="auto">
              <a:xfrm flipH="1">
                <a:off x="914" y="1396"/>
                <a:ext cx="114" cy="141"/>
              </a:xfrm>
              <a:custGeom>
                <a:avLst/>
                <a:gdLst>
                  <a:gd name="T0" fmla="*/ 18 w 265"/>
                  <a:gd name="T1" fmla="*/ 64 h 324"/>
                  <a:gd name="T2" fmla="*/ 0 w 265"/>
                  <a:gd name="T3" fmla="*/ 85 h 324"/>
                  <a:gd name="T4" fmla="*/ 0 w 265"/>
                  <a:gd name="T5" fmla="*/ 87 h 324"/>
                  <a:gd name="T6" fmla="*/ 0 w 265"/>
                  <a:gd name="T7" fmla="*/ 93 h 324"/>
                  <a:gd name="T8" fmla="*/ 1 w 265"/>
                  <a:gd name="T9" fmla="*/ 100 h 324"/>
                  <a:gd name="T10" fmla="*/ 5 w 265"/>
                  <a:gd name="T11" fmla="*/ 106 h 324"/>
                  <a:gd name="T12" fmla="*/ 8 w 265"/>
                  <a:gd name="T13" fmla="*/ 110 h 324"/>
                  <a:gd name="T14" fmla="*/ 12 w 265"/>
                  <a:gd name="T15" fmla="*/ 114 h 324"/>
                  <a:gd name="T16" fmla="*/ 16 w 265"/>
                  <a:gd name="T17" fmla="*/ 119 h 324"/>
                  <a:gd name="T18" fmla="*/ 21 w 265"/>
                  <a:gd name="T19" fmla="*/ 126 h 324"/>
                  <a:gd name="T20" fmla="*/ 26 w 265"/>
                  <a:gd name="T21" fmla="*/ 131 h 324"/>
                  <a:gd name="T22" fmla="*/ 31 w 265"/>
                  <a:gd name="T23" fmla="*/ 135 h 324"/>
                  <a:gd name="T24" fmla="*/ 36 w 265"/>
                  <a:gd name="T25" fmla="*/ 139 h 324"/>
                  <a:gd name="T26" fmla="*/ 42 w 265"/>
                  <a:gd name="T27" fmla="*/ 141 h 324"/>
                  <a:gd name="T28" fmla="*/ 46 w 265"/>
                  <a:gd name="T29" fmla="*/ 141 h 324"/>
                  <a:gd name="T30" fmla="*/ 51 w 265"/>
                  <a:gd name="T31" fmla="*/ 141 h 324"/>
                  <a:gd name="T32" fmla="*/ 55 w 265"/>
                  <a:gd name="T33" fmla="*/ 140 h 324"/>
                  <a:gd name="T34" fmla="*/ 59 w 265"/>
                  <a:gd name="T35" fmla="*/ 138 h 324"/>
                  <a:gd name="T36" fmla="*/ 62 w 265"/>
                  <a:gd name="T37" fmla="*/ 137 h 324"/>
                  <a:gd name="T38" fmla="*/ 64 w 265"/>
                  <a:gd name="T39" fmla="*/ 135 h 324"/>
                  <a:gd name="T40" fmla="*/ 65 w 265"/>
                  <a:gd name="T41" fmla="*/ 135 h 324"/>
                  <a:gd name="T42" fmla="*/ 65 w 265"/>
                  <a:gd name="T43" fmla="*/ 134 h 324"/>
                  <a:gd name="T44" fmla="*/ 114 w 265"/>
                  <a:gd name="T45" fmla="*/ 85 h 324"/>
                  <a:gd name="T46" fmla="*/ 95 w 265"/>
                  <a:gd name="T47" fmla="*/ 0 h 324"/>
                  <a:gd name="T48" fmla="*/ 79 w 265"/>
                  <a:gd name="T49" fmla="*/ 15 h 324"/>
                  <a:gd name="T50" fmla="*/ 72 w 265"/>
                  <a:gd name="T51" fmla="*/ 15 h 324"/>
                  <a:gd name="T52" fmla="*/ 77 w 265"/>
                  <a:gd name="T53" fmla="*/ 47 h 324"/>
                  <a:gd name="T54" fmla="*/ 77 w 265"/>
                  <a:gd name="T55" fmla="*/ 48 h 324"/>
                  <a:gd name="T56" fmla="*/ 78 w 265"/>
                  <a:gd name="T57" fmla="*/ 50 h 324"/>
                  <a:gd name="T58" fmla="*/ 77 w 265"/>
                  <a:gd name="T59" fmla="*/ 54 h 324"/>
                  <a:gd name="T60" fmla="*/ 72 w 265"/>
                  <a:gd name="T61" fmla="*/ 57 h 324"/>
                  <a:gd name="T62" fmla="*/ 69 w 265"/>
                  <a:gd name="T63" fmla="*/ 57 h 324"/>
                  <a:gd name="T64" fmla="*/ 65 w 265"/>
                  <a:gd name="T65" fmla="*/ 57 h 324"/>
                  <a:gd name="T66" fmla="*/ 61 w 265"/>
                  <a:gd name="T67" fmla="*/ 57 h 324"/>
                  <a:gd name="T68" fmla="*/ 58 w 265"/>
                  <a:gd name="T69" fmla="*/ 56 h 324"/>
                  <a:gd name="T70" fmla="*/ 55 w 265"/>
                  <a:gd name="T71" fmla="*/ 55 h 324"/>
                  <a:gd name="T72" fmla="*/ 53 w 265"/>
                  <a:gd name="T73" fmla="*/ 55 h 324"/>
                  <a:gd name="T74" fmla="*/ 51 w 265"/>
                  <a:gd name="T75" fmla="*/ 54 h 324"/>
                  <a:gd name="T76" fmla="*/ 51 w 265"/>
                  <a:gd name="T77" fmla="*/ 54 h 324"/>
                  <a:gd name="T78" fmla="*/ 51 w 265"/>
                  <a:gd name="T79" fmla="*/ 56 h 324"/>
                  <a:gd name="T80" fmla="*/ 51 w 265"/>
                  <a:gd name="T81" fmla="*/ 60 h 324"/>
                  <a:gd name="T82" fmla="*/ 49 w 265"/>
                  <a:gd name="T83" fmla="*/ 66 h 324"/>
                  <a:gd name="T84" fmla="*/ 44 w 265"/>
                  <a:gd name="T85" fmla="*/ 71 h 324"/>
                  <a:gd name="T86" fmla="*/ 40 w 265"/>
                  <a:gd name="T87" fmla="*/ 72 h 324"/>
                  <a:gd name="T88" fmla="*/ 37 w 265"/>
                  <a:gd name="T89" fmla="*/ 74 h 324"/>
                  <a:gd name="T90" fmla="*/ 34 w 265"/>
                  <a:gd name="T91" fmla="*/ 74 h 324"/>
                  <a:gd name="T92" fmla="*/ 31 w 265"/>
                  <a:gd name="T93" fmla="*/ 74 h 324"/>
                  <a:gd name="T94" fmla="*/ 27 w 265"/>
                  <a:gd name="T95" fmla="*/ 74 h 324"/>
                  <a:gd name="T96" fmla="*/ 24 w 265"/>
                  <a:gd name="T97" fmla="*/ 72 h 324"/>
                  <a:gd name="T98" fmla="*/ 22 w 265"/>
                  <a:gd name="T99" fmla="*/ 68 h 324"/>
                  <a:gd name="T100" fmla="*/ 18 w 265"/>
                  <a:gd name="T101" fmla="*/ 64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latin typeface="+mj-lt"/>
                </a:endParaRPr>
              </a:p>
            </p:txBody>
          </p:sp>
          <p:sp>
            <p:nvSpPr>
              <p:cNvPr id="9873" name="Freeform 1139"/>
              <p:cNvSpPr>
                <a:spLocks/>
              </p:cNvSpPr>
              <p:nvPr/>
            </p:nvSpPr>
            <p:spPr bwMode="auto">
              <a:xfrm flipH="1">
                <a:off x="576" y="1409"/>
                <a:ext cx="174" cy="304"/>
              </a:xfrm>
              <a:custGeom>
                <a:avLst/>
                <a:gdLst>
                  <a:gd name="T0" fmla="*/ 0 w 400"/>
                  <a:gd name="T1" fmla="*/ 203 h 704"/>
                  <a:gd name="T2" fmla="*/ 0 w 400"/>
                  <a:gd name="T3" fmla="*/ 206 h 704"/>
                  <a:gd name="T4" fmla="*/ 0 w 400"/>
                  <a:gd name="T5" fmla="*/ 216 h 704"/>
                  <a:gd name="T6" fmla="*/ 2 w 400"/>
                  <a:gd name="T7" fmla="*/ 229 h 704"/>
                  <a:gd name="T8" fmla="*/ 4 w 400"/>
                  <a:gd name="T9" fmla="*/ 245 h 704"/>
                  <a:gd name="T10" fmla="*/ 6 w 400"/>
                  <a:gd name="T11" fmla="*/ 252 h 704"/>
                  <a:gd name="T12" fmla="*/ 9 w 400"/>
                  <a:gd name="T13" fmla="*/ 261 h 704"/>
                  <a:gd name="T14" fmla="*/ 13 w 400"/>
                  <a:gd name="T15" fmla="*/ 269 h 704"/>
                  <a:gd name="T16" fmla="*/ 17 w 400"/>
                  <a:gd name="T17" fmla="*/ 276 h 704"/>
                  <a:gd name="T18" fmla="*/ 20 w 400"/>
                  <a:gd name="T19" fmla="*/ 282 h 704"/>
                  <a:gd name="T20" fmla="*/ 23 w 400"/>
                  <a:gd name="T21" fmla="*/ 287 h 704"/>
                  <a:gd name="T22" fmla="*/ 25 w 400"/>
                  <a:gd name="T23" fmla="*/ 290 h 704"/>
                  <a:gd name="T24" fmla="*/ 26 w 400"/>
                  <a:gd name="T25" fmla="*/ 291 h 704"/>
                  <a:gd name="T26" fmla="*/ 34 w 400"/>
                  <a:gd name="T27" fmla="*/ 304 h 704"/>
                  <a:gd name="T28" fmla="*/ 37 w 400"/>
                  <a:gd name="T29" fmla="*/ 303 h 704"/>
                  <a:gd name="T30" fmla="*/ 40 w 400"/>
                  <a:gd name="T31" fmla="*/ 299 h 704"/>
                  <a:gd name="T32" fmla="*/ 45 w 400"/>
                  <a:gd name="T33" fmla="*/ 291 h 704"/>
                  <a:gd name="T34" fmla="*/ 47 w 400"/>
                  <a:gd name="T35" fmla="*/ 278 h 704"/>
                  <a:gd name="T36" fmla="*/ 49 w 400"/>
                  <a:gd name="T37" fmla="*/ 263 h 704"/>
                  <a:gd name="T38" fmla="*/ 53 w 400"/>
                  <a:gd name="T39" fmla="*/ 251 h 704"/>
                  <a:gd name="T40" fmla="*/ 57 w 400"/>
                  <a:gd name="T41" fmla="*/ 243 h 704"/>
                  <a:gd name="T42" fmla="*/ 60 w 400"/>
                  <a:gd name="T43" fmla="*/ 240 h 704"/>
                  <a:gd name="T44" fmla="*/ 111 w 400"/>
                  <a:gd name="T45" fmla="*/ 194 h 704"/>
                  <a:gd name="T46" fmla="*/ 112 w 400"/>
                  <a:gd name="T47" fmla="*/ 193 h 704"/>
                  <a:gd name="T48" fmla="*/ 115 w 400"/>
                  <a:gd name="T49" fmla="*/ 188 h 704"/>
                  <a:gd name="T50" fmla="*/ 119 w 400"/>
                  <a:gd name="T51" fmla="*/ 183 h 704"/>
                  <a:gd name="T52" fmla="*/ 124 w 400"/>
                  <a:gd name="T53" fmla="*/ 176 h 704"/>
                  <a:gd name="T54" fmla="*/ 128 w 400"/>
                  <a:gd name="T55" fmla="*/ 168 h 704"/>
                  <a:gd name="T56" fmla="*/ 133 w 400"/>
                  <a:gd name="T57" fmla="*/ 160 h 704"/>
                  <a:gd name="T58" fmla="*/ 137 w 400"/>
                  <a:gd name="T59" fmla="*/ 153 h 704"/>
                  <a:gd name="T60" fmla="*/ 141 w 400"/>
                  <a:gd name="T61" fmla="*/ 147 h 704"/>
                  <a:gd name="T62" fmla="*/ 145 w 400"/>
                  <a:gd name="T63" fmla="*/ 142 h 704"/>
                  <a:gd name="T64" fmla="*/ 150 w 400"/>
                  <a:gd name="T65" fmla="*/ 134 h 704"/>
                  <a:gd name="T66" fmla="*/ 156 w 400"/>
                  <a:gd name="T67" fmla="*/ 126 h 704"/>
                  <a:gd name="T68" fmla="*/ 161 w 400"/>
                  <a:gd name="T69" fmla="*/ 118 h 704"/>
                  <a:gd name="T70" fmla="*/ 166 w 400"/>
                  <a:gd name="T71" fmla="*/ 110 h 704"/>
                  <a:gd name="T72" fmla="*/ 170 w 400"/>
                  <a:gd name="T73" fmla="*/ 104 h 704"/>
                  <a:gd name="T74" fmla="*/ 174 w 400"/>
                  <a:gd name="T75" fmla="*/ 100 h 704"/>
                  <a:gd name="T76" fmla="*/ 174 w 400"/>
                  <a:gd name="T77" fmla="*/ 98 h 704"/>
                  <a:gd name="T78" fmla="*/ 146 w 400"/>
                  <a:gd name="T79" fmla="*/ 0 h 704"/>
                  <a:gd name="T80" fmla="*/ 144 w 400"/>
                  <a:gd name="T81" fmla="*/ 2 h 704"/>
                  <a:gd name="T82" fmla="*/ 140 w 400"/>
                  <a:gd name="T83" fmla="*/ 8 h 704"/>
                  <a:gd name="T84" fmla="*/ 133 w 400"/>
                  <a:gd name="T85" fmla="*/ 17 h 704"/>
                  <a:gd name="T86" fmla="*/ 124 w 400"/>
                  <a:gd name="T87" fmla="*/ 28 h 704"/>
                  <a:gd name="T88" fmla="*/ 113 w 400"/>
                  <a:gd name="T89" fmla="*/ 42 h 704"/>
                  <a:gd name="T90" fmla="*/ 101 w 400"/>
                  <a:gd name="T91" fmla="*/ 57 h 704"/>
                  <a:gd name="T92" fmla="*/ 88 w 400"/>
                  <a:gd name="T93" fmla="*/ 74 h 704"/>
                  <a:gd name="T94" fmla="*/ 74 w 400"/>
                  <a:gd name="T95" fmla="*/ 92 h 704"/>
                  <a:gd name="T96" fmla="*/ 61 w 400"/>
                  <a:gd name="T97" fmla="*/ 109 h 704"/>
                  <a:gd name="T98" fmla="*/ 48 w 400"/>
                  <a:gd name="T99" fmla="*/ 127 h 704"/>
                  <a:gd name="T100" fmla="*/ 36 w 400"/>
                  <a:gd name="T101" fmla="*/ 144 h 704"/>
                  <a:gd name="T102" fmla="*/ 24 w 400"/>
                  <a:gd name="T103" fmla="*/ 160 h 704"/>
                  <a:gd name="T104" fmla="*/ 15 w 400"/>
                  <a:gd name="T105" fmla="*/ 174 h 704"/>
                  <a:gd name="T106" fmla="*/ 7 w 400"/>
                  <a:gd name="T107" fmla="*/ 187 h 704"/>
                  <a:gd name="T108" fmla="*/ 2 w 400"/>
                  <a:gd name="T109" fmla="*/ 196 h 704"/>
                  <a:gd name="T110" fmla="*/ 0 w 400"/>
                  <a:gd name="T111" fmla="*/ 203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latin typeface="+mj-lt"/>
                </a:endParaRPr>
              </a:p>
            </p:txBody>
          </p:sp>
          <p:sp>
            <p:nvSpPr>
              <p:cNvPr id="9874" name="Freeform 1140"/>
              <p:cNvSpPr>
                <a:spLocks/>
              </p:cNvSpPr>
              <p:nvPr/>
            </p:nvSpPr>
            <p:spPr bwMode="auto">
              <a:xfrm flipH="1">
                <a:off x="508" y="1069"/>
                <a:ext cx="477" cy="438"/>
              </a:xfrm>
              <a:custGeom>
                <a:avLst/>
                <a:gdLst>
                  <a:gd name="T0" fmla="*/ 31 w 1108"/>
                  <a:gd name="T1" fmla="*/ 190 h 1016"/>
                  <a:gd name="T2" fmla="*/ 27 w 1108"/>
                  <a:gd name="T3" fmla="*/ 186 h 1016"/>
                  <a:gd name="T4" fmla="*/ 16 w 1108"/>
                  <a:gd name="T5" fmla="*/ 176 h 1016"/>
                  <a:gd name="T6" fmla="*/ 12 w 1108"/>
                  <a:gd name="T7" fmla="*/ 171 h 1016"/>
                  <a:gd name="T8" fmla="*/ 4 w 1108"/>
                  <a:gd name="T9" fmla="*/ 144 h 1016"/>
                  <a:gd name="T10" fmla="*/ 0 w 1108"/>
                  <a:gd name="T11" fmla="*/ 127 h 1016"/>
                  <a:gd name="T12" fmla="*/ 2 w 1108"/>
                  <a:gd name="T13" fmla="*/ 124 h 1016"/>
                  <a:gd name="T14" fmla="*/ 10 w 1108"/>
                  <a:gd name="T15" fmla="*/ 118 h 1016"/>
                  <a:gd name="T16" fmla="*/ 25 w 1108"/>
                  <a:gd name="T17" fmla="*/ 107 h 1016"/>
                  <a:gd name="T18" fmla="*/ 43 w 1108"/>
                  <a:gd name="T19" fmla="*/ 94 h 1016"/>
                  <a:gd name="T20" fmla="*/ 58 w 1108"/>
                  <a:gd name="T21" fmla="*/ 84 h 1016"/>
                  <a:gd name="T22" fmla="*/ 77 w 1108"/>
                  <a:gd name="T23" fmla="*/ 70 h 1016"/>
                  <a:gd name="T24" fmla="*/ 105 w 1108"/>
                  <a:gd name="T25" fmla="*/ 52 h 1016"/>
                  <a:gd name="T26" fmla="*/ 140 w 1108"/>
                  <a:gd name="T27" fmla="*/ 33 h 1016"/>
                  <a:gd name="T28" fmla="*/ 183 w 1108"/>
                  <a:gd name="T29" fmla="*/ 16 h 1016"/>
                  <a:gd name="T30" fmla="*/ 233 w 1108"/>
                  <a:gd name="T31" fmla="*/ 4 h 1016"/>
                  <a:gd name="T32" fmla="*/ 288 w 1108"/>
                  <a:gd name="T33" fmla="*/ 0 h 1016"/>
                  <a:gd name="T34" fmla="*/ 349 w 1108"/>
                  <a:gd name="T35" fmla="*/ 7 h 1016"/>
                  <a:gd name="T36" fmla="*/ 385 w 1108"/>
                  <a:gd name="T37" fmla="*/ 18 h 1016"/>
                  <a:gd name="T38" fmla="*/ 414 w 1108"/>
                  <a:gd name="T39" fmla="*/ 36 h 1016"/>
                  <a:gd name="T40" fmla="*/ 450 w 1108"/>
                  <a:gd name="T41" fmla="*/ 75 h 1016"/>
                  <a:gd name="T42" fmla="*/ 475 w 1108"/>
                  <a:gd name="T43" fmla="*/ 137 h 1016"/>
                  <a:gd name="T44" fmla="*/ 473 w 1108"/>
                  <a:gd name="T45" fmla="*/ 235 h 1016"/>
                  <a:gd name="T46" fmla="*/ 465 w 1108"/>
                  <a:gd name="T47" fmla="*/ 310 h 1016"/>
                  <a:gd name="T48" fmla="*/ 458 w 1108"/>
                  <a:gd name="T49" fmla="*/ 341 h 1016"/>
                  <a:gd name="T50" fmla="*/ 460 w 1108"/>
                  <a:gd name="T51" fmla="*/ 363 h 1016"/>
                  <a:gd name="T52" fmla="*/ 458 w 1108"/>
                  <a:gd name="T53" fmla="*/ 380 h 1016"/>
                  <a:gd name="T54" fmla="*/ 448 w 1108"/>
                  <a:gd name="T55" fmla="*/ 394 h 1016"/>
                  <a:gd name="T56" fmla="*/ 444 w 1108"/>
                  <a:gd name="T57" fmla="*/ 397 h 1016"/>
                  <a:gd name="T58" fmla="*/ 435 w 1108"/>
                  <a:gd name="T59" fmla="*/ 409 h 1016"/>
                  <a:gd name="T60" fmla="*/ 422 w 1108"/>
                  <a:gd name="T61" fmla="*/ 424 h 1016"/>
                  <a:gd name="T62" fmla="*/ 411 w 1108"/>
                  <a:gd name="T63" fmla="*/ 436 h 1016"/>
                  <a:gd name="T64" fmla="*/ 404 w 1108"/>
                  <a:gd name="T65" fmla="*/ 435 h 1016"/>
                  <a:gd name="T66" fmla="*/ 398 w 1108"/>
                  <a:gd name="T67" fmla="*/ 416 h 1016"/>
                  <a:gd name="T68" fmla="*/ 397 w 1108"/>
                  <a:gd name="T69" fmla="*/ 408 h 1016"/>
                  <a:gd name="T70" fmla="*/ 393 w 1108"/>
                  <a:gd name="T71" fmla="*/ 388 h 1016"/>
                  <a:gd name="T72" fmla="*/ 380 w 1108"/>
                  <a:gd name="T73" fmla="*/ 384 h 1016"/>
                  <a:gd name="T74" fmla="*/ 364 w 1108"/>
                  <a:gd name="T75" fmla="*/ 388 h 1016"/>
                  <a:gd name="T76" fmla="*/ 348 w 1108"/>
                  <a:gd name="T77" fmla="*/ 393 h 1016"/>
                  <a:gd name="T78" fmla="*/ 335 w 1108"/>
                  <a:gd name="T79" fmla="*/ 397 h 1016"/>
                  <a:gd name="T80" fmla="*/ 325 w 1108"/>
                  <a:gd name="T81" fmla="*/ 399 h 1016"/>
                  <a:gd name="T82" fmla="*/ 317 w 1108"/>
                  <a:gd name="T83" fmla="*/ 404 h 1016"/>
                  <a:gd name="T84" fmla="*/ 306 w 1108"/>
                  <a:gd name="T85" fmla="*/ 407 h 1016"/>
                  <a:gd name="T86" fmla="*/ 290 w 1108"/>
                  <a:gd name="T87" fmla="*/ 400 h 1016"/>
                  <a:gd name="T88" fmla="*/ 268 w 1108"/>
                  <a:gd name="T89" fmla="*/ 377 h 1016"/>
                  <a:gd name="T90" fmla="*/ 249 w 1108"/>
                  <a:gd name="T91" fmla="*/ 338 h 1016"/>
                  <a:gd name="T92" fmla="*/ 234 w 1108"/>
                  <a:gd name="T93" fmla="*/ 298 h 1016"/>
                  <a:gd name="T94" fmla="*/ 217 w 1108"/>
                  <a:gd name="T95" fmla="*/ 267 h 1016"/>
                  <a:gd name="T96" fmla="*/ 202 w 1108"/>
                  <a:gd name="T97" fmla="*/ 257 h 1016"/>
                  <a:gd name="T98" fmla="*/ 182 w 1108"/>
                  <a:gd name="T99" fmla="*/ 249 h 1016"/>
                  <a:gd name="T100" fmla="*/ 156 w 1108"/>
                  <a:gd name="T101" fmla="*/ 239 h 1016"/>
                  <a:gd name="T102" fmla="*/ 125 w 1108"/>
                  <a:gd name="T103" fmla="*/ 227 h 1016"/>
                  <a:gd name="T104" fmla="*/ 95 w 1108"/>
                  <a:gd name="T105" fmla="*/ 215 h 1016"/>
                  <a:gd name="T106" fmla="*/ 67 w 1108"/>
                  <a:gd name="T107" fmla="*/ 204 h 1016"/>
                  <a:gd name="T108" fmla="*/ 45 w 1108"/>
                  <a:gd name="T109" fmla="*/ 196 h 1016"/>
                  <a:gd name="T110" fmla="*/ 33 w 1108"/>
                  <a:gd name="T111" fmla="*/ 191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latin typeface="+mj-lt"/>
                </a:endParaRPr>
              </a:p>
            </p:txBody>
          </p:sp>
          <p:sp>
            <p:nvSpPr>
              <p:cNvPr id="9875" name="Freeform 1141"/>
              <p:cNvSpPr>
                <a:spLocks/>
              </p:cNvSpPr>
              <p:nvPr/>
            </p:nvSpPr>
            <p:spPr bwMode="auto">
              <a:xfrm flipH="1">
                <a:off x="588" y="1244"/>
                <a:ext cx="389" cy="406"/>
              </a:xfrm>
              <a:custGeom>
                <a:avLst/>
                <a:gdLst>
                  <a:gd name="T0" fmla="*/ 26 w 900"/>
                  <a:gd name="T1" fmla="*/ 10 h 943"/>
                  <a:gd name="T2" fmla="*/ 16 w 900"/>
                  <a:gd name="T3" fmla="*/ 50 h 943"/>
                  <a:gd name="T4" fmla="*/ 4 w 900"/>
                  <a:gd name="T5" fmla="*/ 93 h 943"/>
                  <a:gd name="T6" fmla="*/ 5 w 900"/>
                  <a:gd name="T7" fmla="*/ 109 h 943"/>
                  <a:gd name="T8" fmla="*/ 22 w 900"/>
                  <a:gd name="T9" fmla="*/ 127 h 943"/>
                  <a:gd name="T10" fmla="*/ 33 w 900"/>
                  <a:gd name="T11" fmla="*/ 148 h 943"/>
                  <a:gd name="T12" fmla="*/ 24 w 900"/>
                  <a:gd name="T13" fmla="*/ 209 h 943"/>
                  <a:gd name="T14" fmla="*/ 18 w 900"/>
                  <a:gd name="T15" fmla="*/ 227 h 943"/>
                  <a:gd name="T16" fmla="*/ 11 w 900"/>
                  <a:gd name="T17" fmla="*/ 258 h 943"/>
                  <a:gd name="T18" fmla="*/ 22 w 900"/>
                  <a:gd name="T19" fmla="*/ 276 h 943"/>
                  <a:gd name="T20" fmla="*/ 38 w 900"/>
                  <a:gd name="T21" fmla="*/ 285 h 943"/>
                  <a:gd name="T22" fmla="*/ 38 w 900"/>
                  <a:gd name="T23" fmla="*/ 310 h 943"/>
                  <a:gd name="T24" fmla="*/ 51 w 900"/>
                  <a:gd name="T25" fmla="*/ 319 h 943"/>
                  <a:gd name="T26" fmla="*/ 49 w 900"/>
                  <a:gd name="T27" fmla="*/ 334 h 943"/>
                  <a:gd name="T28" fmla="*/ 64 w 900"/>
                  <a:gd name="T29" fmla="*/ 347 h 943"/>
                  <a:gd name="T30" fmla="*/ 67 w 900"/>
                  <a:gd name="T31" fmla="*/ 351 h 943"/>
                  <a:gd name="T32" fmla="*/ 72 w 900"/>
                  <a:gd name="T33" fmla="*/ 380 h 943"/>
                  <a:gd name="T34" fmla="*/ 74 w 900"/>
                  <a:gd name="T35" fmla="*/ 390 h 943"/>
                  <a:gd name="T36" fmla="*/ 85 w 900"/>
                  <a:gd name="T37" fmla="*/ 399 h 943"/>
                  <a:gd name="T38" fmla="*/ 110 w 900"/>
                  <a:gd name="T39" fmla="*/ 406 h 943"/>
                  <a:gd name="T40" fmla="*/ 137 w 900"/>
                  <a:gd name="T41" fmla="*/ 405 h 943"/>
                  <a:gd name="T42" fmla="*/ 154 w 900"/>
                  <a:gd name="T43" fmla="*/ 401 h 943"/>
                  <a:gd name="T44" fmla="*/ 241 w 900"/>
                  <a:gd name="T45" fmla="*/ 371 h 943"/>
                  <a:gd name="T46" fmla="*/ 276 w 900"/>
                  <a:gd name="T47" fmla="*/ 353 h 943"/>
                  <a:gd name="T48" fmla="*/ 312 w 900"/>
                  <a:gd name="T49" fmla="*/ 326 h 943"/>
                  <a:gd name="T50" fmla="*/ 321 w 900"/>
                  <a:gd name="T51" fmla="*/ 275 h 943"/>
                  <a:gd name="T52" fmla="*/ 325 w 900"/>
                  <a:gd name="T53" fmla="*/ 243 h 943"/>
                  <a:gd name="T54" fmla="*/ 346 w 900"/>
                  <a:gd name="T55" fmla="*/ 241 h 943"/>
                  <a:gd name="T56" fmla="*/ 373 w 900"/>
                  <a:gd name="T57" fmla="*/ 221 h 943"/>
                  <a:gd name="T58" fmla="*/ 389 w 900"/>
                  <a:gd name="T59" fmla="*/ 175 h 943"/>
                  <a:gd name="T60" fmla="*/ 384 w 900"/>
                  <a:gd name="T61" fmla="*/ 130 h 943"/>
                  <a:gd name="T62" fmla="*/ 367 w 900"/>
                  <a:gd name="T63" fmla="*/ 108 h 943"/>
                  <a:gd name="T64" fmla="*/ 344 w 900"/>
                  <a:gd name="T65" fmla="*/ 111 h 943"/>
                  <a:gd name="T66" fmla="*/ 323 w 900"/>
                  <a:gd name="T67" fmla="*/ 120 h 943"/>
                  <a:gd name="T68" fmla="*/ 313 w 900"/>
                  <a:gd name="T69" fmla="*/ 139 h 943"/>
                  <a:gd name="T70" fmla="*/ 309 w 900"/>
                  <a:gd name="T71" fmla="*/ 155 h 943"/>
                  <a:gd name="T72" fmla="*/ 266 w 900"/>
                  <a:gd name="T73" fmla="*/ 173 h 943"/>
                  <a:gd name="T74" fmla="*/ 258 w 900"/>
                  <a:gd name="T75" fmla="*/ 160 h 943"/>
                  <a:gd name="T76" fmla="*/ 244 w 900"/>
                  <a:gd name="T77" fmla="*/ 127 h 943"/>
                  <a:gd name="T78" fmla="*/ 234 w 900"/>
                  <a:gd name="T79" fmla="*/ 87 h 943"/>
                  <a:gd name="T80" fmla="*/ 228 w 900"/>
                  <a:gd name="T81" fmla="*/ 63 h 943"/>
                  <a:gd name="T82" fmla="*/ 217 w 900"/>
                  <a:gd name="T83" fmla="*/ 50 h 943"/>
                  <a:gd name="T84" fmla="*/ 201 w 900"/>
                  <a:gd name="T85" fmla="*/ 37 h 943"/>
                  <a:gd name="T86" fmla="*/ 188 w 900"/>
                  <a:gd name="T87" fmla="*/ 34 h 943"/>
                  <a:gd name="T88" fmla="*/ 163 w 900"/>
                  <a:gd name="T89" fmla="*/ 40 h 943"/>
                  <a:gd name="T90" fmla="*/ 137 w 900"/>
                  <a:gd name="T91" fmla="*/ 43 h 943"/>
                  <a:gd name="T92" fmla="*/ 117 w 900"/>
                  <a:gd name="T93" fmla="*/ 34 h 943"/>
                  <a:gd name="T94" fmla="*/ 86 w 900"/>
                  <a:gd name="T95" fmla="*/ 16 h 943"/>
                  <a:gd name="T96" fmla="*/ 60 w 900"/>
                  <a:gd name="T97" fmla="*/ 3 h 943"/>
                  <a:gd name="T98" fmla="*/ 39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latin typeface="+mj-lt"/>
                </a:endParaRPr>
              </a:p>
            </p:txBody>
          </p:sp>
          <p:sp>
            <p:nvSpPr>
              <p:cNvPr id="9876" name="Freeform 1142"/>
              <p:cNvSpPr>
                <a:spLocks/>
              </p:cNvSpPr>
              <p:nvPr/>
            </p:nvSpPr>
            <p:spPr bwMode="auto">
              <a:xfrm flipH="1">
                <a:off x="384" y="2188"/>
                <a:ext cx="480" cy="189"/>
              </a:xfrm>
              <a:custGeom>
                <a:avLst/>
                <a:gdLst>
                  <a:gd name="T0" fmla="*/ 480 w 1112"/>
                  <a:gd name="T1" fmla="*/ 121 h 438"/>
                  <a:gd name="T2" fmla="*/ 0 w 1112"/>
                  <a:gd name="T3" fmla="*/ 0 h 438"/>
                  <a:gd name="T4" fmla="*/ 0 w 1112"/>
                  <a:gd name="T5" fmla="*/ 189 h 438"/>
                  <a:gd name="T6" fmla="*/ 480 w 1112"/>
                  <a:gd name="T7" fmla="*/ 189 h 438"/>
                  <a:gd name="T8" fmla="*/ 480 w 1112"/>
                  <a:gd name="T9" fmla="*/ 121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latin typeface="+mj-lt"/>
                </a:endParaRPr>
              </a:p>
            </p:txBody>
          </p:sp>
          <p:sp>
            <p:nvSpPr>
              <p:cNvPr id="9877" name="Freeform 1143"/>
              <p:cNvSpPr>
                <a:spLocks/>
              </p:cNvSpPr>
              <p:nvPr/>
            </p:nvSpPr>
            <p:spPr bwMode="auto">
              <a:xfrm flipH="1">
                <a:off x="561" y="1696"/>
                <a:ext cx="181" cy="567"/>
              </a:xfrm>
              <a:custGeom>
                <a:avLst/>
                <a:gdLst>
                  <a:gd name="T0" fmla="*/ 4 w 420"/>
                  <a:gd name="T1" fmla="*/ 3 h 1312"/>
                  <a:gd name="T2" fmla="*/ 6 w 420"/>
                  <a:gd name="T3" fmla="*/ 3 h 1312"/>
                  <a:gd name="T4" fmla="*/ 9 w 420"/>
                  <a:gd name="T5" fmla="*/ 3 h 1312"/>
                  <a:gd name="T6" fmla="*/ 13 w 420"/>
                  <a:gd name="T7" fmla="*/ 2 h 1312"/>
                  <a:gd name="T8" fmla="*/ 20 w 420"/>
                  <a:gd name="T9" fmla="*/ 1 h 1312"/>
                  <a:gd name="T10" fmla="*/ 27 w 420"/>
                  <a:gd name="T11" fmla="*/ 1 h 1312"/>
                  <a:gd name="T12" fmla="*/ 34 w 420"/>
                  <a:gd name="T13" fmla="*/ 0 h 1312"/>
                  <a:gd name="T14" fmla="*/ 41 w 420"/>
                  <a:gd name="T15" fmla="*/ 0 h 1312"/>
                  <a:gd name="T16" fmla="*/ 47 w 420"/>
                  <a:gd name="T17" fmla="*/ 0 h 1312"/>
                  <a:gd name="T18" fmla="*/ 49 w 420"/>
                  <a:gd name="T19" fmla="*/ 0 h 1312"/>
                  <a:gd name="T20" fmla="*/ 52 w 420"/>
                  <a:gd name="T21" fmla="*/ 2 h 1312"/>
                  <a:gd name="T22" fmla="*/ 55 w 420"/>
                  <a:gd name="T23" fmla="*/ 6 h 1312"/>
                  <a:gd name="T24" fmla="*/ 58 w 420"/>
                  <a:gd name="T25" fmla="*/ 13 h 1312"/>
                  <a:gd name="T26" fmla="*/ 56 w 420"/>
                  <a:gd name="T27" fmla="*/ 22 h 1312"/>
                  <a:gd name="T28" fmla="*/ 51 w 420"/>
                  <a:gd name="T29" fmla="*/ 38 h 1312"/>
                  <a:gd name="T30" fmla="*/ 46 w 420"/>
                  <a:gd name="T31" fmla="*/ 51 h 1312"/>
                  <a:gd name="T32" fmla="*/ 44 w 420"/>
                  <a:gd name="T33" fmla="*/ 58 h 1312"/>
                  <a:gd name="T34" fmla="*/ 44 w 420"/>
                  <a:gd name="T35" fmla="*/ 61 h 1312"/>
                  <a:gd name="T36" fmla="*/ 46 w 420"/>
                  <a:gd name="T37" fmla="*/ 71 h 1312"/>
                  <a:gd name="T38" fmla="*/ 49 w 420"/>
                  <a:gd name="T39" fmla="*/ 86 h 1312"/>
                  <a:gd name="T40" fmla="*/ 54 w 420"/>
                  <a:gd name="T41" fmla="*/ 103 h 1312"/>
                  <a:gd name="T42" fmla="*/ 59 w 420"/>
                  <a:gd name="T43" fmla="*/ 124 h 1312"/>
                  <a:gd name="T44" fmla="*/ 66 w 420"/>
                  <a:gd name="T45" fmla="*/ 146 h 1312"/>
                  <a:gd name="T46" fmla="*/ 72 w 420"/>
                  <a:gd name="T47" fmla="*/ 167 h 1312"/>
                  <a:gd name="T48" fmla="*/ 81 w 420"/>
                  <a:gd name="T49" fmla="*/ 187 h 1312"/>
                  <a:gd name="T50" fmla="*/ 91 w 420"/>
                  <a:gd name="T51" fmla="*/ 207 h 1312"/>
                  <a:gd name="T52" fmla="*/ 101 w 420"/>
                  <a:gd name="T53" fmla="*/ 226 h 1312"/>
                  <a:gd name="T54" fmla="*/ 112 w 420"/>
                  <a:gd name="T55" fmla="*/ 249 h 1312"/>
                  <a:gd name="T56" fmla="*/ 123 w 420"/>
                  <a:gd name="T57" fmla="*/ 273 h 1312"/>
                  <a:gd name="T58" fmla="*/ 134 w 420"/>
                  <a:gd name="T59" fmla="*/ 299 h 1312"/>
                  <a:gd name="T60" fmla="*/ 145 w 420"/>
                  <a:gd name="T61" fmla="*/ 326 h 1312"/>
                  <a:gd name="T62" fmla="*/ 154 w 420"/>
                  <a:gd name="T63" fmla="*/ 356 h 1312"/>
                  <a:gd name="T64" fmla="*/ 161 w 420"/>
                  <a:gd name="T65" fmla="*/ 387 h 1312"/>
                  <a:gd name="T66" fmla="*/ 172 w 420"/>
                  <a:gd name="T67" fmla="*/ 444 h 1312"/>
                  <a:gd name="T68" fmla="*/ 178 w 420"/>
                  <a:gd name="T69" fmla="*/ 486 h 1312"/>
                  <a:gd name="T70" fmla="*/ 181 w 420"/>
                  <a:gd name="T71" fmla="*/ 512 h 1312"/>
                  <a:gd name="T72" fmla="*/ 181 w 420"/>
                  <a:gd name="T73" fmla="*/ 520 h 1312"/>
                  <a:gd name="T74" fmla="*/ 178 w 420"/>
                  <a:gd name="T75" fmla="*/ 567 h 1312"/>
                  <a:gd name="T76" fmla="*/ 98 w 420"/>
                  <a:gd name="T77" fmla="*/ 547 h 1312"/>
                  <a:gd name="T78" fmla="*/ 98 w 420"/>
                  <a:gd name="T79" fmla="*/ 527 h 1312"/>
                  <a:gd name="T80" fmla="*/ 98 w 420"/>
                  <a:gd name="T81" fmla="*/ 478 h 1312"/>
                  <a:gd name="T82" fmla="*/ 96 w 420"/>
                  <a:gd name="T83" fmla="*/ 422 h 1312"/>
                  <a:gd name="T84" fmla="*/ 91 w 420"/>
                  <a:gd name="T85" fmla="*/ 376 h 1312"/>
                  <a:gd name="T86" fmla="*/ 87 w 420"/>
                  <a:gd name="T87" fmla="*/ 361 h 1312"/>
                  <a:gd name="T88" fmla="*/ 81 w 420"/>
                  <a:gd name="T89" fmla="*/ 339 h 1312"/>
                  <a:gd name="T90" fmla="*/ 74 w 420"/>
                  <a:gd name="T91" fmla="*/ 311 h 1312"/>
                  <a:gd name="T92" fmla="*/ 66 w 420"/>
                  <a:gd name="T93" fmla="*/ 280 h 1312"/>
                  <a:gd name="T94" fmla="*/ 57 w 420"/>
                  <a:gd name="T95" fmla="*/ 248 h 1312"/>
                  <a:gd name="T96" fmla="*/ 49 w 420"/>
                  <a:gd name="T97" fmla="*/ 218 h 1312"/>
                  <a:gd name="T98" fmla="*/ 41 w 420"/>
                  <a:gd name="T99" fmla="*/ 193 h 1312"/>
                  <a:gd name="T100" fmla="*/ 35 w 420"/>
                  <a:gd name="T101" fmla="*/ 174 h 1312"/>
                  <a:gd name="T102" fmla="*/ 25 w 420"/>
                  <a:gd name="T103" fmla="*/ 134 h 1312"/>
                  <a:gd name="T104" fmla="*/ 21 w 420"/>
                  <a:gd name="T105" fmla="*/ 96 h 1312"/>
                  <a:gd name="T106" fmla="*/ 20 w 420"/>
                  <a:gd name="T107" fmla="*/ 68 h 1312"/>
                  <a:gd name="T108" fmla="*/ 21 w 420"/>
                  <a:gd name="T109" fmla="*/ 58 h 1312"/>
                  <a:gd name="T110" fmla="*/ 1 w 420"/>
                  <a:gd name="T111" fmla="*/ 20 h 1312"/>
                  <a:gd name="T112" fmla="*/ 1 w 420"/>
                  <a:gd name="T113" fmla="*/ 20 h 1312"/>
                  <a:gd name="T114" fmla="*/ 0 w 420"/>
                  <a:gd name="T115" fmla="*/ 18 h 1312"/>
                  <a:gd name="T116" fmla="*/ 1 w 420"/>
                  <a:gd name="T117" fmla="*/ 13 h 1312"/>
                  <a:gd name="T118" fmla="*/ 4 w 420"/>
                  <a:gd name="T119" fmla="*/ 3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latin typeface="+mj-lt"/>
                </a:endParaRPr>
              </a:p>
            </p:txBody>
          </p:sp>
          <p:sp>
            <p:nvSpPr>
              <p:cNvPr id="9878" name="Freeform 1144"/>
              <p:cNvSpPr>
                <a:spLocks/>
              </p:cNvSpPr>
              <p:nvPr/>
            </p:nvSpPr>
            <p:spPr bwMode="auto">
              <a:xfrm flipH="1">
                <a:off x="894" y="1509"/>
                <a:ext cx="61" cy="16"/>
              </a:xfrm>
              <a:custGeom>
                <a:avLst/>
                <a:gdLst>
                  <a:gd name="T0" fmla="*/ 0 w 143"/>
                  <a:gd name="T1" fmla="*/ 11 h 38"/>
                  <a:gd name="T2" fmla="*/ 1 w 143"/>
                  <a:gd name="T3" fmla="*/ 11 h 38"/>
                  <a:gd name="T4" fmla="*/ 2 w 143"/>
                  <a:gd name="T5" fmla="*/ 9 h 38"/>
                  <a:gd name="T6" fmla="*/ 4 w 143"/>
                  <a:gd name="T7" fmla="*/ 8 h 38"/>
                  <a:gd name="T8" fmla="*/ 6 w 143"/>
                  <a:gd name="T9" fmla="*/ 6 h 38"/>
                  <a:gd name="T10" fmla="*/ 10 w 143"/>
                  <a:gd name="T11" fmla="*/ 5 h 38"/>
                  <a:gd name="T12" fmla="*/ 13 w 143"/>
                  <a:gd name="T13" fmla="*/ 4 h 38"/>
                  <a:gd name="T14" fmla="*/ 17 w 143"/>
                  <a:gd name="T15" fmla="*/ 2 h 38"/>
                  <a:gd name="T16" fmla="*/ 21 w 143"/>
                  <a:gd name="T17" fmla="*/ 2 h 38"/>
                  <a:gd name="T18" fmla="*/ 26 w 143"/>
                  <a:gd name="T19" fmla="*/ 2 h 38"/>
                  <a:gd name="T20" fmla="*/ 30 w 143"/>
                  <a:gd name="T21" fmla="*/ 2 h 38"/>
                  <a:gd name="T22" fmla="*/ 33 w 143"/>
                  <a:gd name="T23" fmla="*/ 1 h 38"/>
                  <a:gd name="T24" fmla="*/ 38 w 143"/>
                  <a:gd name="T25" fmla="*/ 1 h 38"/>
                  <a:gd name="T26" fmla="*/ 41 w 143"/>
                  <a:gd name="T27" fmla="*/ 1 h 38"/>
                  <a:gd name="T28" fmla="*/ 44 w 143"/>
                  <a:gd name="T29" fmla="*/ 1 h 38"/>
                  <a:gd name="T30" fmla="*/ 48 w 143"/>
                  <a:gd name="T31" fmla="*/ 1 h 38"/>
                  <a:gd name="T32" fmla="*/ 52 w 143"/>
                  <a:gd name="T33" fmla="*/ 0 h 38"/>
                  <a:gd name="T34" fmla="*/ 57 w 143"/>
                  <a:gd name="T35" fmla="*/ 1 h 38"/>
                  <a:gd name="T36" fmla="*/ 60 w 143"/>
                  <a:gd name="T37" fmla="*/ 2 h 38"/>
                  <a:gd name="T38" fmla="*/ 61 w 143"/>
                  <a:gd name="T39" fmla="*/ 4 h 38"/>
                  <a:gd name="T40" fmla="*/ 61 w 143"/>
                  <a:gd name="T41" fmla="*/ 4 h 38"/>
                  <a:gd name="T42" fmla="*/ 59 w 143"/>
                  <a:gd name="T43" fmla="*/ 6 h 38"/>
                  <a:gd name="T44" fmla="*/ 54 w 143"/>
                  <a:gd name="T45" fmla="*/ 10 h 38"/>
                  <a:gd name="T46" fmla="*/ 48 w 143"/>
                  <a:gd name="T47" fmla="*/ 14 h 38"/>
                  <a:gd name="T48" fmla="*/ 43 w 143"/>
                  <a:gd name="T49" fmla="*/ 16 h 38"/>
                  <a:gd name="T50" fmla="*/ 39 w 143"/>
                  <a:gd name="T51" fmla="*/ 15 h 38"/>
                  <a:gd name="T52" fmla="*/ 34 w 143"/>
                  <a:gd name="T53" fmla="*/ 14 h 38"/>
                  <a:gd name="T54" fmla="*/ 26 w 143"/>
                  <a:gd name="T55" fmla="*/ 14 h 38"/>
                  <a:gd name="T56" fmla="*/ 20 w 143"/>
                  <a:gd name="T57" fmla="*/ 13 h 38"/>
                  <a:gd name="T58" fmla="*/ 12 w 143"/>
                  <a:gd name="T59" fmla="*/ 12 h 38"/>
                  <a:gd name="T60" fmla="*/ 6 w 143"/>
                  <a:gd name="T61" fmla="*/ 11 h 38"/>
                  <a:gd name="T62" fmla="*/ 2 w 143"/>
                  <a:gd name="T63" fmla="*/ 11 h 38"/>
                  <a:gd name="T64" fmla="*/ 0 w 143"/>
                  <a:gd name="T65" fmla="*/ 11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latin typeface="+mj-lt"/>
                </a:endParaRPr>
              </a:p>
            </p:txBody>
          </p:sp>
          <p:sp>
            <p:nvSpPr>
              <p:cNvPr id="9879" name="Freeform 1145"/>
              <p:cNvSpPr>
                <a:spLocks/>
              </p:cNvSpPr>
              <p:nvPr/>
            </p:nvSpPr>
            <p:spPr bwMode="auto">
              <a:xfrm flipH="1">
                <a:off x="875" y="1549"/>
                <a:ext cx="63" cy="17"/>
              </a:xfrm>
              <a:custGeom>
                <a:avLst/>
                <a:gdLst>
                  <a:gd name="T0" fmla="*/ 0 w 147"/>
                  <a:gd name="T1" fmla="*/ 2 h 41"/>
                  <a:gd name="T2" fmla="*/ 0 w 147"/>
                  <a:gd name="T3" fmla="*/ 2 h 41"/>
                  <a:gd name="T4" fmla="*/ 1 w 147"/>
                  <a:gd name="T5" fmla="*/ 2 h 41"/>
                  <a:gd name="T6" fmla="*/ 4 w 147"/>
                  <a:gd name="T7" fmla="*/ 2 h 41"/>
                  <a:gd name="T8" fmla="*/ 9 w 147"/>
                  <a:gd name="T9" fmla="*/ 3 h 41"/>
                  <a:gd name="T10" fmla="*/ 15 w 147"/>
                  <a:gd name="T11" fmla="*/ 3 h 41"/>
                  <a:gd name="T12" fmla="*/ 19 w 147"/>
                  <a:gd name="T13" fmla="*/ 2 h 41"/>
                  <a:gd name="T14" fmla="*/ 24 w 147"/>
                  <a:gd name="T15" fmla="*/ 0 h 41"/>
                  <a:gd name="T16" fmla="*/ 28 w 147"/>
                  <a:gd name="T17" fmla="*/ 0 h 41"/>
                  <a:gd name="T18" fmla="*/ 31 w 147"/>
                  <a:gd name="T19" fmla="*/ 1 h 41"/>
                  <a:gd name="T20" fmla="*/ 36 w 147"/>
                  <a:gd name="T21" fmla="*/ 2 h 41"/>
                  <a:gd name="T22" fmla="*/ 42 w 147"/>
                  <a:gd name="T23" fmla="*/ 4 h 41"/>
                  <a:gd name="T24" fmla="*/ 48 w 147"/>
                  <a:gd name="T25" fmla="*/ 5 h 41"/>
                  <a:gd name="T26" fmla="*/ 54 w 147"/>
                  <a:gd name="T27" fmla="*/ 7 h 41"/>
                  <a:gd name="T28" fmla="*/ 58 w 147"/>
                  <a:gd name="T29" fmla="*/ 8 h 41"/>
                  <a:gd name="T30" fmla="*/ 62 w 147"/>
                  <a:gd name="T31" fmla="*/ 9 h 41"/>
                  <a:gd name="T32" fmla="*/ 63 w 147"/>
                  <a:gd name="T33" fmla="*/ 10 h 41"/>
                  <a:gd name="T34" fmla="*/ 62 w 147"/>
                  <a:gd name="T35" fmla="*/ 10 h 41"/>
                  <a:gd name="T36" fmla="*/ 60 w 147"/>
                  <a:gd name="T37" fmla="*/ 10 h 41"/>
                  <a:gd name="T38" fmla="*/ 57 w 147"/>
                  <a:gd name="T39" fmla="*/ 12 h 41"/>
                  <a:gd name="T40" fmla="*/ 54 w 147"/>
                  <a:gd name="T41" fmla="*/ 13 h 41"/>
                  <a:gd name="T42" fmla="*/ 50 w 147"/>
                  <a:gd name="T43" fmla="*/ 14 h 41"/>
                  <a:gd name="T44" fmla="*/ 46 w 147"/>
                  <a:gd name="T45" fmla="*/ 15 h 41"/>
                  <a:gd name="T46" fmla="*/ 43 w 147"/>
                  <a:gd name="T47" fmla="*/ 16 h 41"/>
                  <a:gd name="T48" fmla="*/ 41 w 147"/>
                  <a:gd name="T49" fmla="*/ 16 h 41"/>
                  <a:gd name="T50" fmla="*/ 34 w 147"/>
                  <a:gd name="T51" fmla="*/ 17 h 41"/>
                  <a:gd name="T52" fmla="*/ 28 w 147"/>
                  <a:gd name="T53" fmla="*/ 16 h 41"/>
                  <a:gd name="T54" fmla="*/ 24 w 147"/>
                  <a:gd name="T55" fmla="*/ 15 h 41"/>
                  <a:gd name="T56" fmla="*/ 22 w 147"/>
                  <a:gd name="T57" fmla="*/ 14 h 41"/>
                  <a:gd name="T58" fmla="*/ 12 w 147"/>
                  <a:gd name="T59" fmla="*/ 15 h 41"/>
                  <a:gd name="T60" fmla="*/ 7 w 147"/>
                  <a:gd name="T61" fmla="*/ 12 h 41"/>
                  <a:gd name="T62" fmla="*/ 6 w 147"/>
                  <a:gd name="T63" fmla="*/ 12 h 41"/>
                  <a:gd name="T64" fmla="*/ 4 w 147"/>
                  <a:gd name="T65" fmla="*/ 9 h 41"/>
                  <a:gd name="T66" fmla="*/ 2 w 147"/>
                  <a:gd name="T67" fmla="*/ 5 h 41"/>
                  <a:gd name="T68" fmla="*/ 0 w 147"/>
                  <a:gd name="T69" fmla="*/ 2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latin typeface="+mj-lt"/>
                </a:endParaRPr>
              </a:p>
            </p:txBody>
          </p:sp>
          <p:sp>
            <p:nvSpPr>
              <p:cNvPr id="9880" name="Freeform 1146"/>
              <p:cNvSpPr>
                <a:spLocks/>
              </p:cNvSpPr>
              <p:nvPr/>
            </p:nvSpPr>
            <p:spPr bwMode="auto">
              <a:xfrm flipH="1">
                <a:off x="800" y="1370"/>
                <a:ext cx="126" cy="60"/>
              </a:xfrm>
              <a:custGeom>
                <a:avLst/>
                <a:gdLst>
                  <a:gd name="T0" fmla="*/ 4 w 292"/>
                  <a:gd name="T1" fmla="*/ 10 h 138"/>
                  <a:gd name="T2" fmla="*/ 17 w 292"/>
                  <a:gd name="T3" fmla="*/ 8 h 138"/>
                  <a:gd name="T4" fmla="*/ 35 w 292"/>
                  <a:gd name="T5" fmla="*/ 4 h 138"/>
                  <a:gd name="T6" fmla="*/ 50 w 292"/>
                  <a:gd name="T7" fmla="*/ 1 h 138"/>
                  <a:gd name="T8" fmla="*/ 57 w 292"/>
                  <a:gd name="T9" fmla="*/ 0 h 138"/>
                  <a:gd name="T10" fmla="*/ 64 w 292"/>
                  <a:gd name="T11" fmla="*/ 0 h 138"/>
                  <a:gd name="T12" fmla="*/ 72 w 292"/>
                  <a:gd name="T13" fmla="*/ 0 h 138"/>
                  <a:gd name="T14" fmla="*/ 79 w 292"/>
                  <a:gd name="T15" fmla="*/ 0 h 138"/>
                  <a:gd name="T16" fmla="*/ 86 w 292"/>
                  <a:gd name="T17" fmla="*/ 3 h 138"/>
                  <a:gd name="T18" fmla="*/ 96 w 292"/>
                  <a:gd name="T19" fmla="*/ 7 h 138"/>
                  <a:gd name="T20" fmla="*/ 110 w 292"/>
                  <a:gd name="T21" fmla="*/ 14 h 138"/>
                  <a:gd name="T22" fmla="*/ 122 w 292"/>
                  <a:gd name="T23" fmla="*/ 21 h 138"/>
                  <a:gd name="T24" fmla="*/ 126 w 292"/>
                  <a:gd name="T25" fmla="*/ 25 h 138"/>
                  <a:gd name="T26" fmla="*/ 124 w 292"/>
                  <a:gd name="T27" fmla="*/ 28 h 138"/>
                  <a:gd name="T28" fmla="*/ 116 w 292"/>
                  <a:gd name="T29" fmla="*/ 27 h 138"/>
                  <a:gd name="T30" fmla="*/ 105 w 292"/>
                  <a:gd name="T31" fmla="*/ 23 h 138"/>
                  <a:gd name="T32" fmla="*/ 94 w 292"/>
                  <a:gd name="T33" fmla="*/ 19 h 138"/>
                  <a:gd name="T34" fmla="*/ 85 w 292"/>
                  <a:gd name="T35" fmla="*/ 15 h 138"/>
                  <a:gd name="T36" fmla="*/ 79 w 292"/>
                  <a:gd name="T37" fmla="*/ 14 h 138"/>
                  <a:gd name="T38" fmla="*/ 72 w 292"/>
                  <a:gd name="T39" fmla="*/ 14 h 138"/>
                  <a:gd name="T40" fmla="*/ 63 w 292"/>
                  <a:gd name="T41" fmla="*/ 14 h 138"/>
                  <a:gd name="T42" fmla="*/ 53 w 292"/>
                  <a:gd name="T43" fmla="*/ 15 h 138"/>
                  <a:gd name="T44" fmla="*/ 39 w 292"/>
                  <a:gd name="T45" fmla="*/ 17 h 138"/>
                  <a:gd name="T46" fmla="*/ 34 w 292"/>
                  <a:gd name="T47" fmla="*/ 18 h 138"/>
                  <a:gd name="T48" fmla="*/ 34 w 292"/>
                  <a:gd name="T49" fmla="*/ 20 h 138"/>
                  <a:gd name="T50" fmla="*/ 39 w 292"/>
                  <a:gd name="T51" fmla="*/ 27 h 138"/>
                  <a:gd name="T52" fmla="*/ 47 w 292"/>
                  <a:gd name="T53" fmla="*/ 31 h 138"/>
                  <a:gd name="T54" fmla="*/ 60 w 292"/>
                  <a:gd name="T55" fmla="*/ 33 h 138"/>
                  <a:gd name="T56" fmla="*/ 77 w 292"/>
                  <a:gd name="T57" fmla="*/ 36 h 138"/>
                  <a:gd name="T58" fmla="*/ 93 w 292"/>
                  <a:gd name="T59" fmla="*/ 38 h 138"/>
                  <a:gd name="T60" fmla="*/ 110 w 292"/>
                  <a:gd name="T61" fmla="*/ 45 h 138"/>
                  <a:gd name="T62" fmla="*/ 104 w 292"/>
                  <a:gd name="T63" fmla="*/ 48 h 138"/>
                  <a:gd name="T64" fmla="*/ 90 w 292"/>
                  <a:gd name="T65" fmla="*/ 55 h 138"/>
                  <a:gd name="T66" fmla="*/ 70 w 292"/>
                  <a:gd name="T67" fmla="*/ 60 h 138"/>
                  <a:gd name="T68" fmla="*/ 47 w 292"/>
                  <a:gd name="T69" fmla="*/ 58 h 138"/>
                  <a:gd name="T70" fmla="*/ 45 w 292"/>
                  <a:gd name="T71" fmla="*/ 54 h 138"/>
                  <a:gd name="T72" fmla="*/ 37 w 292"/>
                  <a:gd name="T73" fmla="*/ 46 h 138"/>
                  <a:gd name="T74" fmla="*/ 28 w 292"/>
                  <a:gd name="T75" fmla="*/ 37 h 138"/>
                  <a:gd name="T76" fmla="*/ 23 w 292"/>
                  <a:gd name="T77" fmla="*/ 32 h 138"/>
                  <a:gd name="T78" fmla="*/ 16 w 292"/>
                  <a:gd name="T79" fmla="*/ 29 h 138"/>
                  <a:gd name="T80" fmla="*/ 7 w 292"/>
                  <a:gd name="T81" fmla="*/ 26 h 138"/>
                  <a:gd name="T82" fmla="*/ 0 w 292"/>
                  <a:gd name="T83" fmla="*/ 20 h 138"/>
                  <a:gd name="T84" fmla="*/ 2 w 292"/>
                  <a:gd name="T85" fmla="*/ 11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latin typeface="+mj-lt"/>
                </a:endParaRPr>
              </a:p>
            </p:txBody>
          </p:sp>
        </p:grpSp>
        <p:pic>
          <p:nvPicPr>
            <p:cNvPr id="9866" name="Picture 1131" descr="j0431595"/>
            <p:cNvPicPr>
              <a:picLocks noChangeAspect="1" noChangeArrowheads="1"/>
            </p:cNvPicPr>
            <p:nvPr/>
          </p:nvPicPr>
          <p:blipFill>
            <a:blip r:embed="rId2"/>
            <a:srcRect/>
            <a:stretch>
              <a:fillRect/>
            </a:stretch>
          </p:blipFill>
          <p:spPr bwMode="auto">
            <a:xfrm flipH="1">
              <a:off x="1380" y="1511"/>
              <a:ext cx="994" cy="994"/>
            </a:xfrm>
            <a:prstGeom prst="rect">
              <a:avLst/>
            </a:prstGeom>
            <a:noFill/>
            <a:ln w="9525">
              <a:noFill/>
              <a:miter lim="800000"/>
              <a:headEnd/>
              <a:tailEnd/>
            </a:ln>
          </p:spPr>
        </p:pic>
      </p:grpSp>
      <p:grpSp>
        <p:nvGrpSpPr>
          <p:cNvPr id="9228" name="Group 423"/>
          <p:cNvGrpSpPr>
            <a:grpSpLocks/>
          </p:cNvGrpSpPr>
          <p:nvPr/>
        </p:nvGrpSpPr>
        <p:grpSpPr bwMode="auto">
          <a:xfrm>
            <a:off x="2278063" y="4587875"/>
            <a:ext cx="5492750" cy="1065213"/>
            <a:chOff x="1804" y="2380"/>
            <a:chExt cx="2656" cy="671"/>
          </a:xfrm>
        </p:grpSpPr>
        <p:sp>
          <p:nvSpPr>
            <p:cNvPr id="129362" name="Text Box 338"/>
            <p:cNvSpPr txBox="1">
              <a:spLocks noChangeArrowheads="1"/>
            </p:cNvSpPr>
            <p:nvPr/>
          </p:nvSpPr>
          <p:spPr bwMode="auto">
            <a:xfrm>
              <a:off x="1804" y="2380"/>
              <a:ext cx="2655" cy="22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0" tIns="0" rIns="0" bIns="0" anchor="ctr"/>
            <a:lstStyle/>
            <a:p>
              <a:pPr eaLnBrk="0" hangingPunct="0">
                <a:spcBef>
                  <a:spcPct val="50000"/>
                </a:spcBef>
                <a:defRPr/>
              </a:pPr>
              <a:r>
                <a:rPr lang="en-US" sz="1800" b="1">
                  <a:latin typeface="+mj-lt"/>
                </a:rPr>
                <a:t>Work Order 9999</a:t>
              </a:r>
            </a:p>
          </p:txBody>
        </p:sp>
        <p:sp>
          <p:nvSpPr>
            <p:cNvPr id="129361" name="Text Box 337"/>
            <p:cNvSpPr txBox="1">
              <a:spLocks noChangeArrowheads="1"/>
            </p:cNvSpPr>
            <p:nvPr/>
          </p:nvSpPr>
          <p:spPr bwMode="auto">
            <a:xfrm>
              <a:off x="1804" y="2600"/>
              <a:ext cx="2656" cy="451"/>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228600" tIns="0" rIns="0" bIns="0" anchor="ctr"/>
            <a:lstStyle/>
            <a:p>
              <a:pPr algn="l" defTabSz="685800" eaLnBrk="0" hangingPunct="0">
                <a:spcBef>
                  <a:spcPct val="50000"/>
                </a:spcBef>
              </a:pPr>
              <a:r>
                <a:rPr lang="en-US" sz="1600" b="1" u="sng" dirty="0">
                  <a:solidFill>
                    <a:schemeClr val="hlink"/>
                  </a:solidFill>
                  <a:latin typeface="+mj-lt"/>
                </a:rPr>
                <a:t>Item	           Description             Qty           Date</a:t>
              </a:r>
              <a:endParaRPr lang="en-US" sz="1600" b="1" dirty="0">
                <a:solidFill>
                  <a:schemeClr val="hlink"/>
                </a:solidFill>
                <a:latin typeface="+mj-lt"/>
              </a:endParaRPr>
            </a:p>
            <a:p>
              <a:pPr algn="l" defTabSz="685800" eaLnBrk="0" hangingPunct="0">
                <a:spcBef>
                  <a:spcPct val="50000"/>
                </a:spcBef>
              </a:pPr>
              <a:r>
                <a:rPr lang="en-US" sz="1600" b="1" dirty="0">
                  <a:latin typeface="+mj-lt"/>
                </a:rPr>
                <a:t>02001   Automotive Connector   500      12/01/09</a:t>
              </a:r>
            </a:p>
          </p:txBody>
        </p:sp>
      </p:grpSp>
      <p:grpSp>
        <p:nvGrpSpPr>
          <p:cNvPr id="9229" name="Group 425"/>
          <p:cNvGrpSpPr>
            <a:grpSpLocks/>
          </p:cNvGrpSpPr>
          <p:nvPr/>
        </p:nvGrpSpPr>
        <p:grpSpPr bwMode="auto">
          <a:xfrm>
            <a:off x="954088" y="4370388"/>
            <a:ext cx="1481137" cy="1481137"/>
            <a:chOff x="663" y="1353"/>
            <a:chExt cx="2286" cy="2286"/>
          </a:xfrm>
        </p:grpSpPr>
        <p:grpSp>
          <p:nvGrpSpPr>
            <p:cNvPr id="9831" name="Group 426"/>
            <p:cNvGrpSpPr>
              <a:grpSpLocks/>
            </p:cNvGrpSpPr>
            <p:nvPr/>
          </p:nvGrpSpPr>
          <p:grpSpPr bwMode="auto">
            <a:xfrm>
              <a:off x="663" y="1353"/>
              <a:ext cx="2286" cy="2286"/>
              <a:chOff x="1731" y="1299"/>
              <a:chExt cx="2286" cy="2286"/>
            </a:xfrm>
          </p:grpSpPr>
          <p:sp>
            <p:nvSpPr>
              <p:cNvPr id="9833" name="Freeform 427"/>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latin typeface="+mj-lt"/>
                </a:endParaRPr>
              </a:p>
            </p:txBody>
          </p:sp>
          <p:sp>
            <p:nvSpPr>
              <p:cNvPr id="9834" name="Freeform 428"/>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latin typeface="+mj-lt"/>
                </a:endParaRPr>
              </a:p>
            </p:txBody>
          </p:sp>
          <p:sp>
            <p:nvSpPr>
              <p:cNvPr id="9835" name="Freeform 429"/>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latin typeface="+mj-lt"/>
                </a:endParaRPr>
              </a:p>
            </p:txBody>
          </p:sp>
          <p:sp>
            <p:nvSpPr>
              <p:cNvPr id="9836" name="Freeform 430"/>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latin typeface="+mj-lt"/>
                </a:endParaRPr>
              </a:p>
            </p:txBody>
          </p:sp>
          <p:sp>
            <p:nvSpPr>
              <p:cNvPr id="9837" name="Freeform 431"/>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latin typeface="+mj-lt"/>
                </a:endParaRPr>
              </a:p>
            </p:txBody>
          </p:sp>
          <p:sp>
            <p:nvSpPr>
              <p:cNvPr id="9838" name="Rectangle 432"/>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latin typeface="+mj-lt"/>
                </a:endParaRPr>
              </a:p>
            </p:txBody>
          </p:sp>
          <p:sp>
            <p:nvSpPr>
              <p:cNvPr id="9839" name="Freeform 433"/>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latin typeface="+mj-lt"/>
                </a:endParaRPr>
              </a:p>
            </p:txBody>
          </p:sp>
          <p:sp>
            <p:nvSpPr>
              <p:cNvPr id="9840" name="Freeform 434"/>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latin typeface="+mj-lt"/>
                </a:endParaRPr>
              </a:p>
            </p:txBody>
          </p:sp>
          <p:sp>
            <p:nvSpPr>
              <p:cNvPr id="9841" name="Rectangle 435"/>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latin typeface="+mj-lt"/>
                </a:endParaRPr>
              </a:p>
            </p:txBody>
          </p:sp>
          <p:sp>
            <p:nvSpPr>
              <p:cNvPr id="9842" name="Freeform 436"/>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latin typeface="+mj-lt"/>
                </a:endParaRPr>
              </a:p>
            </p:txBody>
          </p:sp>
          <p:sp>
            <p:nvSpPr>
              <p:cNvPr id="9843" name="Freeform 437"/>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latin typeface="+mj-lt"/>
                </a:endParaRPr>
              </a:p>
            </p:txBody>
          </p:sp>
          <p:sp>
            <p:nvSpPr>
              <p:cNvPr id="9844" name="Freeform 438"/>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latin typeface="+mj-lt"/>
                </a:endParaRPr>
              </a:p>
            </p:txBody>
          </p:sp>
          <p:sp>
            <p:nvSpPr>
              <p:cNvPr id="9845" name="Freeform 439"/>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latin typeface="+mj-lt"/>
                </a:endParaRPr>
              </a:p>
            </p:txBody>
          </p:sp>
          <p:sp>
            <p:nvSpPr>
              <p:cNvPr id="9846" name="Freeform 440"/>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latin typeface="+mj-lt"/>
                </a:endParaRPr>
              </a:p>
            </p:txBody>
          </p:sp>
          <p:sp>
            <p:nvSpPr>
              <p:cNvPr id="9847" name="Freeform 441"/>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latin typeface="+mj-lt"/>
                </a:endParaRPr>
              </a:p>
            </p:txBody>
          </p:sp>
          <p:sp>
            <p:nvSpPr>
              <p:cNvPr id="9848" name="Freeform 442"/>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latin typeface="+mj-lt"/>
                </a:endParaRPr>
              </a:p>
            </p:txBody>
          </p:sp>
          <p:sp>
            <p:nvSpPr>
              <p:cNvPr id="9849" name="Freeform 443"/>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latin typeface="+mj-lt"/>
                </a:endParaRPr>
              </a:p>
            </p:txBody>
          </p:sp>
          <p:sp>
            <p:nvSpPr>
              <p:cNvPr id="9850" name="Freeform 444"/>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latin typeface="+mj-lt"/>
                </a:endParaRPr>
              </a:p>
            </p:txBody>
          </p:sp>
          <p:sp>
            <p:nvSpPr>
              <p:cNvPr id="9851" name="Freeform 445"/>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latin typeface="+mj-lt"/>
                </a:endParaRPr>
              </a:p>
            </p:txBody>
          </p:sp>
          <p:sp>
            <p:nvSpPr>
              <p:cNvPr id="9852" name="Freeform 446"/>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latin typeface="+mj-lt"/>
                </a:endParaRPr>
              </a:p>
            </p:txBody>
          </p:sp>
          <p:grpSp>
            <p:nvGrpSpPr>
              <p:cNvPr id="9853" name="Group 447"/>
              <p:cNvGrpSpPr>
                <a:grpSpLocks/>
              </p:cNvGrpSpPr>
              <p:nvPr/>
            </p:nvGrpSpPr>
            <p:grpSpPr bwMode="auto">
              <a:xfrm>
                <a:off x="1869" y="1441"/>
                <a:ext cx="2006" cy="1329"/>
                <a:chOff x="1869" y="1441"/>
                <a:chExt cx="2006" cy="1329"/>
              </a:xfrm>
            </p:grpSpPr>
            <p:sp>
              <p:nvSpPr>
                <p:cNvPr id="9855" name="Freeform 448"/>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latin typeface="+mj-lt"/>
                  </a:endParaRPr>
                </a:p>
              </p:txBody>
            </p:sp>
            <p:sp>
              <p:nvSpPr>
                <p:cNvPr id="9856" name="Freeform 449"/>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latin typeface="+mj-lt"/>
                  </a:endParaRPr>
                </a:p>
              </p:txBody>
            </p:sp>
            <p:grpSp>
              <p:nvGrpSpPr>
                <p:cNvPr id="9857" name="Group 450"/>
                <p:cNvGrpSpPr>
                  <a:grpSpLocks/>
                </p:cNvGrpSpPr>
                <p:nvPr/>
              </p:nvGrpSpPr>
              <p:grpSpPr bwMode="auto">
                <a:xfrm>
                  <a:off x="1903" y="1475"/>
                  <a:ext cx="1938" cy="1262"/>
                  <a:chOff x="1903" y="1475"/>
                  <a:chExt cx="1938" cy="1262"/>
                </a:xfrm>
              </p:grpSpPr>
              <p:sp>
                <p:nvSpPr>
                  <p:cNvPr id="9858" name="Freeform 451"/>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859" name="Freeform 452"/>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latin typeface="+mj-lt"/>
                    </a:endParaRPr>
                  </a:p>
                </p:txBody>
              </p:sp>
              <p:sp>
                <p:nvSpPr>
                  <p:cNvPr id="9860" name="Freeform 453"/>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latin typeface="+mj-lt"/>
                    </a:endParaRPr>
                  </a:p>
                </p:txBody>
              </p:sp>
              <p:sp>
                <p:nvSpPr>
                  <p:cNvPr id="9861" name="Freeform 454"/>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latin typeface="+mj-lt"/>
                    </a:endParaRPr>
                  </a:p>
                </p:txBody>
              </p:sp>
              <p:sp>
                <p:nvSpPr>
                  <p:cNvPr id="9862" name="Freeform 455"/>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latin typeface="+mj-lt"/>
                    </a:endParaRPr>
                  </a:p>
                </p:txBody>
              </p:sp>
            </p:grpSp>
          </p:grpSp>
          <p:sp>
            <p:nvSpPr>
              <p:cNvPr id="9854" name="Freeform 456"/>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latin typeface="+mj-lt"/>
                </a:endParaRPr>
              </a:p>
            </p:txBody>
          </p:sp>
        </p:grpSp>
        <p:sp>
          <p:nvSpPr>
            <p:cNvPr id="129481" name="Text Box 457"/>
            <p:cNvSpPr txBox="1">
              <a:spLocks noChangeArrowheads="1"/>
            </p:cNvSpPr>
            <p:nvPr/>
          </p:nvSpPr>
          <p:spPr bwMode="auto">
            <a:xfrm>
              <a:off x="832" y="1532"/>
              <a:ext cx="1931" cy="1254"/>
            </a:xfrm>
            <a:prstGeom prst="rect">
              <a:avLst/>
            </a:prstGeom>
            <a:noFill/>
            <a:ln w="38100">
              <a:noFill/>
              <a:miter lim="800000"/>
              <a:headEnd/>
              <a:tailEnd/>
            </a:ln>
            <a:effectLst/>
          </p:spPr>
          <p:txBody>
            <a:bodyPr lIns="0" tIns="0" rIns="0" bIns="0" anchor="ctr"/>
            <a:lstStyle/>
            <a:p>
              <a:pPr marL="233363" indent="-233363" eaLnBrk="0" hangingPunct="0">
                <a:buClr>
                  <a:schemeClr val="tx1"/>
                </a:buClr>
                <a:buSzPct val="125000"/>
                <a:buFont typeface="Monotype Sorts" pitchFamily="2" charset="2"/>
                <a:buNone/>
                <a:defRPr/>
              </a:pPr>
              <a:r>
                <a:rPr kumimoji="1" lang="en-US" sz="4000" b="1" dirty="0">
                  <a:latin typeface="+mj-lt"/>
                </a:rPr>
                <a:t>MRP</a:t>
              </a:r>
            </a:p>
          </p:txBody>
        </p:sp>
      </p:grpSp>
      <p:pic>
        <p:nvPicPr>
          <p:cNvPr id="677" name="Picture 676" descr="keyboard.emf"/>
          <p:cNvPicPr>
            <a:picLocks noChangeAspect="1"/>
          </p:cNvPicPr>
          <p:nvPr/>
        </p:nvPicPr>
        <p:blipFill>
          <a:blip r:embed="rId3"/>
          <a:stretch>
            <a:fillRect/>
          </a:stretch>
        </p:blipFill>
        <p:spPr>
          <a:xfrm>
            <a:off x="1612201" y="5732735"/>
            <a:ext cx="1378078" cy="52841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825" name="Rectangle 41"/>
          <p:cNvSpPr>
            <a:spLocks noGrp="1" noChangeArrowheads="1"/>
          </p:cNvSpPr>
          <p:nvPr>
            <p:ph idx="1"/>
          </p:nvPr>
        </p:nvSpPr>
        <p:spPr/>
        <p:txBody>
          <a:bodyPr/>
          <a:lstStyle/>
          <a:p>
            <a:pPr eaLnBrk="1" hangingPunct="1"/>
            <a:r>
              <a:rPr lang="en-US" dirty="0" smtClean="0">
                <a:solidFill>
                  <a:srgbClr val="000000"/>
                </a:solidFill>
              </a:rPr>
              <a:t>Routable</a:t>
            </a:r>
          </a:p>
          <a:p>
            <a:pPr eaLnBrk="1" hangingPunct="1"/>
            <a:r>
              <a:rPr lang="en-US" dirty="0" smtClean="0">
                <a:solidFill>
                  <a:srgbClr val="000000"/>
                </a:solidFill>
              </a:rPr>
              <a:t>Rework		</a:t>
            </a:r>
          </a:p>
          <a:p>
            <a:pPr eaLnBrk="1" hangingPunct="1"/>
            <a:r>
              <a:rPr lang="en-US" dirty="0" smtClean="0">
                <a:solidFill>
                  <a:srgbClr val="000000"/>
                </a:solidFill>
              </a:rPr>
              <a:t>Work order splits</a:t>
            </a:r>
          </a:p>
          <a:p>
            <a:pPr eaLnBrk="1" hangingPunct="1"/>
            <a:r>
              <a:rPr lang="en-US" dirty="0" smtClean="0">
                <a:solidFill>
                  <a:srgbClr val="000000"/>
                </a:solidFill>
              </a:rPr>
              <a:t>Work in process (WIP)</a:t>
            </a:r>
          </a:p>
          <a:p>
            <a:pPr eaLnBrk="1" hangingPunct="1"/>
            <a:r>
              <a:rPr lang="en-US" dirty="0" smtClean="0">
                <a:solidFill>
                  <a:srgbClr val="000000"/>
                </a:solidFill>
              </a:rPr>
              <a:t>Due date</a:t>
            </a:r>
          </a:p>
          <a:p>
            <a:pPr eaLnBrk="1" hangingPunct="1"/>
            <a:r>
              <a:rPr lang="en-US" dirty="0" smtClean="0">
                <a:solidFill>
                  <a:srgbClr val="000000"/>
                </a:solidFill>
              </a:rPr>
              <a:t>Release date</a:t>
            </a:r>
          </a:p>
          <a:p>
            <a:pPr eaLnBrk="1" hangingPunct="1"/>
            <a:r>
              <a:rPr lang="en-US" dirty="0" smtClean="0">
                <a:solidFill>
                  <a:srgbClr val="000000"/>
                </a:solidFill>
              </a:rPr>
              <a:t>Manufacturing lead time</a:t>
            </a:r>
          </a:p>
        </p:txBody>
      </p:sp>
      <p:sp>
        <p:nvSpPr>
          <p:cNvPr id="10243" name="Rectangle 40"/>
          <p:cNvSpPr>
            <a:spLocks noGrp="1" noChangeArrowheads="1"/>
          </p:cNvSpPr>
          <p:nvPr>
            <p:ph type="title"/>
          </p:nvPr>
        </p:nvSpPr>
        <p:spPr/>
        <p:txBody>
          <a:bodyPr/>
          <a:lstStyle/>
          <a:p>
            <a:pPr eaLnBrk="1" hangingPunct="1"/>
            <a:r>
              <a:rPr lang="en-US" smtClean="0"/>
              <a:t>Terminology</a:t>
            </a:r>
            <a:endParaRPr lang="en-US" sz="2800" smtClean="0"/>
          </a:p>
        </p:txBody>
      </p:sp>
      <p:sp>
        <p:nvSpPr>
          <p:cNvPr id="10242" name="Footer Placeholder 3"/>
          <p:cNvSpPr>
            <a:spLocks noGrp="1"/>
          </p:cNvSpPr>
          <p:nvPr>
            <p:ph type="ftr" sz="quarter" idx="10"/>
          </p:nvPr>
        </p:nvSpPr>
        <p:spPr>
          <a:noFill/>
        </p:spPr>
        <p:txBody>
          <a:bodyPr/>
          <a:lstStyle/>
          <a:p>
            <a:pPr defTabSz="865188"/>
            <a:r>
              <a:rPr lang="en-US"/>
              <a:t>eB-WO-IN-080</a:t>
            </a:r>
          </a:p>
        </p:txBody>
      </p:sp>
      <p:grpSp>
        <p:nvGrpSpPr>
          <p:cNvPr id="10245" name="Group 139"/>
          <p:cNvGrpSpPr>
            <a:grpSpLocks/>
          </p:cNvGrpSpPr>
          <p:nvPr/>
        </p:nvGrpSpPr>
        <p:grpSpPr bwMode="auto">
          <a:xfrm>
            <a:off x="5513388" y="4948238"/>
            <a:ext cx="2682875" cy="1189037"/>
            <a:chOff x="3744" y="2571"/>
            <a:chExt cx="652" cy="289"/>
          </a:xfrm>
        </p:grpSpPr>
        <p:sp>
          <p:nvSpPr>
            <p:cNvPr id="10246" name="Freeform 140"/>
            <p:cNvSpPr>
              <a:spLocks/>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0247" name="Freeform 141"/>
            <p:cNvSpPr>
              <a:spLocks/>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248" name="Freeform 142"/>
            <p:cNvSpPr>
              <a:spLocks/>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249" name="Freeform 143"/>
            <p:cNvSpPr>
              <a:spLocks/>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0250" name="Freeform 144"/>
            <p:cNvSpPr>
              <a:spLocks/>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0251" name="Freeform 145"/>
            <p:cNvSpPr>
              <a:spLocks/>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0252" name="Freeform 146"/>
            <p:cNvSpPr>
              <a:spLocks/>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0253" name="Freeform 147"/>
            <p:cNvSpPr>
              <a:spLocks/>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4" name="Freeform 148"/>
            <p:cNvSpPr>
              <a:spLocks/>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5" name="Freeform 149"/>
            <p:cNvSpPr>
              <a:spLocks/>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0256" name="Freeform 150"/>
            <p:cNvSpPr>
              <a:spLocks/>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0257" name="Freeform 151"/>
            <p:cNvSpPr>
              <a:spLocks/>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0258" name="Freeform 152"/>
            <p:cNvSpPr>
              <a:spLocks/>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0259" name="Freeform 153"/>
            <p:cNvSpPr>
              <a:spLocks/>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0260" name="Freeform 154"/>
            <p:cNvSpPr>
              <a:spLocks/>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0261" name="Freeform 155"/>
            <p:cNvSpPr>
              <a:spLocks/>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
                                  </p:stCondLst>
                                  <p:childTnLst>
                                    <p:set>
                                      <p:cBhvr>
                                        <p:cTn id="6" dur="1" fill="hold">
                                          <p:stCondLst>
                                            <p:cond delay="499"/>
                                          </p:stCondLst>
                                        </p:cTn>
                                        <p:tgtEl>
                                          <p:spTgt spid="118825">
                                            <p:txEl>
                                              <p:pRg st="0" end="0"/>
                                            </p:txEl>
                                          </p:spTgt>
                                        </p:tgtEl>
                                        <p:attrNameLst>
                                          <p:attrName>style.visibility</p:attrName>
                                        </p:attrNameLst>
                                      </p:cBhvr>
                                      <p:to>
                                        <p:strVal val="visible"/>
                                      </p:to>
                                    </p:set>
                                  </p:childTnLst>
                                </p:cTn>
                              </p:par>
                            </p:childTnLst>
                          </p:cTn>
                        </p:par>
                        <p:par>
                          <p:cTn id="7" fill="hold">
                            <p:stCondLst>
                              <p:cond delay="800"/>
                            </p:stCondLst>
                            <p:childTnLst>
                              <p:par>
                                <p:cTn id="8" presetID="1" presetClass="entr" presetSubtype="0" fill="hold" grpId="0" nodeType="afterEffect">
                                  <p:stCondLst>
                                    <p:cond delay="300"/>
                                  </p:stCondLst>
                                  <p:childTnLst>
                                    <p:set>
                                      <p:cBhvr>
                                        <p:cTn id="9" dur="1" fill="hold">
                                          <p:stCondLst>
                                            <p:cond delay="499"/>
                                          </p:stCondLst>
                                        </p:cTn>
                                        <p:tgtEl>
                                          <p:spTgt spid="118825">
                                            <p:txEl>
                                              <p:pRg st="1" end="1"/>
                                            </p:txEl>
                                          </p:spTgt>
                                        </p:tgtEl>
                                        <p:attrNameLst>
                                          <p:attrName>style.visibility</p:attrName>
                                        </p:attrNameLst>
                                      </p:cBhvr>
                                      <p:to>
                                        <p:strVal val="visible"/>
                                      </p:to>
                                    </p:set>
                                  </p:childTnLst>
                                </p:cTn>
                              </p:par>
                            </p:childTnLst>
                          </p:cTn>
                        </p:par>
                        <p:par>
                          <p:cTn id="10" fill="hold">
                            <p:stCondLst>
                              <p:cond delay="1600"/>
                            </p:stCondLst>
                            <p:childTnLst>
                              <p:par>
                                <p:cTn id="11" presetID="1" presetClass="entr" presetSubtype="0" fill="hold" grpId="0" nodeType="afterEffect">
                                  <p:stCondLst>
                                    <p:cond delay="300"/>
                                  </p:stCondLst>
                                  <p:childTnLst>
                                    <p:set>
                                      <p:cBhvr>
                                        <p:cTn id="12" dur="1" fill="hold">
                                          <p:stCondLst>
                                            <p:cond delay="499"/>
                                          </p:stCondLst>
                                        </p:cTn>
                                        <p:tgtEl>
                                          <p:spTgt spid="118825">
                                            <p:txEl>
                                              <p:pRg st="2" end="2"/>
                                            </p:txEl>
                                          </p:spTgt>
                                        </p:tgtEl>
                                        <p:attrNameLst>
                                          <p:attrName>style.visibility</p:attrName>
                                        </p:attrNameLst>
                                      </p:cBhvr>
                                      <p:to>
                                        <p:strVal val="visible"/>
                                      </p:to>
                                    </p:set>
                                  </p:childTnLst>
                                </p:cTn>
                              </p:par>
                            </p:childTnLst>
                          </p:cTn>
                        </p:par>
                        <p:par>
                          <p:cTn id="13" fill="hold">
                            <p:stCondLst>
                              <p:cond delay="2400"/>
                            </p:stCondLst>
                            <p:childTnLst>
                              <p:par>
                                <p:cTn id="14" presetID="1" presetClass="entr" presetSubtype="0" fill="hold" grpId="0" nodeType="afterEffect">
                                  <p:stCondLst>
                                    <p:cond delay="300"/>
                                  </p:stCondLst>
                                  <p:childTnLst>
                                    <p:set>
                                      <p:cBhvr>
                                        <p:cTn id="15" dur="1" fill="hold">
                                          <p:stCondLst>
                                            <p:cond delay="499"/>
                                          </p:stCondLst>
                                        </p:cTn>
                                        <p:tgtEl>
                                          <p:spTgt spid="118825">
                                            <p:txEl>
                                              <p:pRg st="3" end="3"/>
                                            </p:txEl>
                                          </p:spTgt>
                                        </p:tgtEl>
                                        <p:attrNameLst>
                                          <p:attrName>style.visibility</p:attrName>
                                        </p:attrNameLst>
                                      </p:cBhvr>
                                      <p:to>
                                        <p:strVal val="visible"/>
                                      </p:to>
                                    </p:set>
                                  </p:childTnLst>
                                </p:cTn>
                              </p:par>
                            </p:childTnLst>
                          </p:cTn>
                        </p:par>
                        <p:par>
                          <p:cTn id="16" fill="hold">
                            <p:stCondLst>
                              <p:cond delay="3200"/>
                            </p:stCondLst>
                            <p:childTnLst>
                              <p:par>
                                <p:cTn id="17" presetID="1" presetClass="entr" presetSubtype="0" fill="hold" grpId="0" nodeType="afterEffect">
                                  <p:stCondLst>
                                    <p:cond delay="300"/>
                                  </p:stCondLst>
                                  <p:childTnLst>
                                    <p:set>
                                      <p:cBhvr>
                                        <p:cTn id="18" dur="1" fill="hold">
                                          <p:stCondLst>
                                            <p:cond delay="499"/>
                                          </p:stCondLst>
                                        </p:cTn>
                                        <p:tgtEl>
                                          <p:spTgt spid="118825">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300"/>
                                  </p:stCondLst>
                                  <p:childTnLst>
                                    <p:set>
                                      <p:cBhvr>
                                        <p:cTn id="21" dur="1" fill="hold">
                                          <p:stCondLst>
                                            <p:cond delay="499"/>
                                          </p:stCondLst>
                                        </p:cTn>
                                        <p:tgtEl>
                                          <p:spTgt spid="118825">
                                            <p:txEl>
                                              <p:pRg st="5" end="5"/>
                                            </p:txEl>
                                          </p:spTgt>
                                        </p:tgtEl>
                                        <p:attrNameLst>
                                          <p:attrName>style.visibility</p:attrName>
                                        </p:attrNameLst>
                                      </p:cBhvr>
                                      <p:to>
                                        <p:strVal val="visible"/>
                                      </p:to>
                                    </p:set>
                                  </p:childTnLst>
                                </p:cTn>
                              </p:par>
                            </p:childTnLst>
                          </p:cTn>
                        </p:par>
                        <p:par>
                          <p:cTn id="22" fill="hold">
                            <p:stCondLst>
                              <p:cond delay="4800"/>
                            </p:stCondLst>
                            <p:childTnLst>
                              <p:par>
                                <p:cTn id="23" presetID="1" presetClass="entr" presetSubtype="0" fill="hold" grpId="0" nodeType="afterEffect">
                                  <p:stCondLst>
                                    <p:cond delay="300"/>
                                  </p:stCondLst>
                                  <p:childTnLst>
                                    <p:set>
                                      <p:cBhvr>
                                        <p:cTn id="24" dur="1" fill="hold">
                                          <p:stCondLst>
                                            <p:cond delay="499"/>
                                          </p:stCondLst>
                                        </p:cTn>
                                        <p:tgtEl>
                                          <p:spTgt spid="11882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25" grpId="0" build="p" bldLvl="2" autoUpdateAnimBg="0" advAuto="30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Font typeface="Webdings" pitchFamily="18" charset="2"/>
              <a:buNone/>
            </a:pPr>
            <a:r>
              <a:rPr lang="en-US" b="1" dirty="0" smtClean="0"/>
              <a:t>In this course you will learn how to:</a:t>
            </a:r>
          </a:p>
          <a:p>
            <a:pPr eaLnBrk="1" hangingPunct="1"/>
            <a:r>
              <a:rPr lang="en-US" dirty="0" smtClean="0"/>
              <a:t>Identify some key business considerations before setting up Work Orders in QAD Enterprise Applications</a:t>
            </a:r>
          </a:p>
          <a:p>
            <a:pPr eaLnBrk="1" hangingPunct="1"/>
            <a:r>
              <a:rPr lang="en-US" dirty="0" smtClean="0"/>
              <a:t>Set up Work Order Control in QAD Enterprise Applications</a:t>
            </a:r>
          </a:p>
          <a:p>
            <a:pPr eaLnBrk="1" hangingPunct="1"/>
            <a:r>
              <a:rPr lang="en-US" dirty="0" smtClean="0"/>
              <a:t>Process Work Orders in QAD Enterprise Applications</a:t>
            </a:r>
          </a:p>
        </p:txBody>
      </p:sp>
      <p:sp>
        <p:nvSpPr>
          <p:cNvPr id="11267" name="Rectangle 2"/>
          <p:cNvSpPr>
            <a:spLocks noGrp="1" noChangeArrowheads="1"/>
          </p:cNvSpPr>
          <p:nvPr>
            <p:ph type="title"/>
          </p:nvPr>
        </p:nvSpPr>
        <p:spPr/>
        <p:txBody>
          <a:bodyPr/>
          <a:lstStyle/>
          <a:p>
            <a:pPr eaLnBrk="1" hangingPunct="1"/>
            <a:r>
              <a:rPr lang="en-US" dirty="0" smtClean="0"/>
              <a:t>Course Objectives</a:t>
            </a:r>
          </a:p>
        </p:txBody>
      </p:sp>
      <p:sp>
        <p:nvSpPr>
          <p:cNvPr id="11266" name="Footer Placeholder 3"/>
          <p:cNvSpPr>
            <a:spLocks noGrp="1"/>
          </p:cNvSpPr>
          <p:nvPr>
            <p:ph type="ftr" sz="quarter" idx="10"/>
          </p:nvPr>
        </p:nvSpPr>
        <p:spPr>
          <a:noFill/>
        </p:spPr>
        <p:txBody>
          <a:bodyPr/>
          <a:lstStyle/>
          <a:p>
            <a:pPr defTabSz="865188"/>
            <a:r>
              <a:rPr lang="en-US"/>
              <a:t>eB-WO-IN-090</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6799</TotalTime>
  <Words>409</Words>
  <Application>Microsoft Office PowerPoint</Application>
  <PresentationFormat>On-screen Show (4:3)</PresentationFormat>
  <Paragraphs>91</Paragraphs>
  <Slides>11</Slides>
  <Notes>1</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22" baseType="lpstr">
      <vt:lpstr>Arial</vt:lpstr>
      <vt:lpstr>Century Gothic</vt:lpstr>
      <vt:lpstr>Tahoma</vt:lpstr>
      <vt:lpstr>Wingdings</vt:lpstr>
      <vt:lpstr>Monotype Sorts</vt:lpstr>
      <vt:lpstr>Webdings</vt:lpstr>
      <vt:lpstr>Times New Roman</vt:lpstr>
      <vt:lpstr>Lucida Grande</vt:lpstr>
      <vt:lpstr>1_EX06PP_template</vt:lpstr>
      <vt:lpstr>QAD 2010 Template</vt:lpstr>
      <vt:lpstr>Bitmap Image</vt:lpstr>
      <vt:lpstr>Work Orders</vt:lpstr>
      <vt:lpstr>Slide 2</vt:lpstr>
      <vt:lpstr>Facilities</vt:lpstr>
      <vt:lpstr>Course Overview</vt:lpstr>
      <vt:lpstr>Work Orders</vt:lpstr>
      <vt:lpstr>Work Orders Bills and Routings</vt:lpstr>
      <vt:lpstr>Work Orders: Source</vt:lpstr>
      <vt:lpstr>Terminology</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njm</cp:lastModifiedBy>
  <cp:revision>258</cp:revision>
  <cp:lastPrinted>2001-03-12T21:09:06Z</cp:lastPrinted>
  <dcterms:created xsi:type="dcterms:W3CDTF">1998-02-18T21:36:34Z</dcterms:created>
  <dcterms:modified xsi:type="dcterms:W3CDTF">2011-01-21T18:14:21Z</dcterms:modified>
</cp:coreProperties>
</file>