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49" r:id="rId2"/>
  </p:sldMasterIdLst>
  <p:notesMasterIdLst>
    <p:notesMasterId r:id="rId7"/>
  </p:notesMasterIdLst>
  <p:sldIdLst>
    <p:sldId id="298" r:id="rId3"/>
    <p:sldId id="381" r:id="rId4"/>
    <p:sldId id="382" r:id="rId5"/>
    <p:sldId id="380" r:id="rId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08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48" autoAdjust="0"/>
    <p:restoredTop sz="80960" autoAdjust="0"/>
  </p:normalViewPr>
  <p:slideViewPr>
    <p:cSldViewPr>
      <p:cViewPr>
        <p:scale>
          <a:sx n="100" d="100"/>
          <a:sy n="100" d="100"/>
        </p:scale>
        <p:origin x="-672" y="11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74A74F-2623-4966-A4B5-E3AF77CC45CA}" type="datetimeFigureOut">
              <a:rPr lang="en-US" smtClean="0"/>
              <a:pPr/>
              <a:t>11/15/2011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E29A26-33F5-49A2-8945-F586FC6C2F9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>
                <a:ea typeface="宋体" pitchFamily="2" charset="-122"/>
              </a:rPr>
              <a:t>Reserved Locations indicates this is a reserved location</a:t>
            </a:r>
          </a:p>
          <a:p>
            <a:endParaRPr lang="en-US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>
                <a:ea typeface="宋体" pitchFamily="2" charset="-122"/>
              </a:rPr>
              <a:t>Assign reserved locations to specific customers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 smtClean="0">
              <a:ea typeface="宋体" pitchFamily="2" charset="-122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Use Reserved Location Maintenance to make adjustments to the reserved location data set up in Location Maintenance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 smtClean="0">
              <a:ea typeface="宋体" pitchFamily="2" charset="-122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management of inventory in a reserved location depends on assigning an appropriate inventory status code to the location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r>
              <a:rPr lang="en-US" altLang="zh-CN" dirty="0" smtClean="0">
                <a:ea typeface="宋体" pitchFamily="2" charset="-122"/>
              </a:rPr>
              <a:t>Recommended Status Code Settings for reserved locations</a:t>
            </a:r>
          </a:p>
          <a:p>
            <a:pPr lvl="1"/>
            <a:r>
              <a:rPr lang="en-US" altLang="zh-CN" dirty="0" smtClean="0">
                <a:ea typeface="宋体" pitchFamily="2" charset="-122"/>
              </a:rPr>
              <a:t>Available to Allocate = No</a:t>
            </a:r>
          </a:p>
          <a:p>
            <a:pPr lvl="2"/>
            <a:r>
              <a:rPr lang="en-US" altLang="zh-CN" dirty="0" smtClean="0">
                <a:ea typeface="宋体" pitchFamily="2" charset="-122"/>
              </a:rPr>
              <a:t>To prevent allocating inventory from reserved locations to undesignated customers</a:t>
            </a:r>
          </a:p>
          <a:p>
            <a:pPr lvl="2"/>
            <a:r>
              <a:rPr lang="en-US" altLang="zh-CN" dirty="0" smtClean="0">
                <a:ea typeface="宋体" pitchFamily="2" charset="-122"/>
              </a:rPr>
              <a:t>This setting does not affect customers who have been assigned to a reserved location</a:t>
            </a:r>
          </a:p>
          <a:p>
            <a:pPr lvl="1"/>
            <a:r>
              <a:rPr lang="en-US" altLang="zh-CN" dirty="0" err="1" smtClean="0">
                <a:ea typeface="宋体" pitchFamily="2" charset="-122"/>
              </a:rPr>
              <a:t>Nettable</a:t>
            </a:r>
            <a:r>
              <a:rPr lang="en-US" altLang="zh-CN" dirty="0" smtClean="0">
                <a:ea typeface="宋体" pitchFamily="2" charset="-122"/>
              </a:rPr>
              <a:t> = No</a:t>
            </a:r>
          </a:p>
          <a:p>
            <a:pPr lvl="2"/>
            <a:r>
              <a:rPr lang="en-US" dirty="0" smtClean="0"/>
              <a:t>This excludes reserved inventory from Materials Requirement Planning (MRP) functions</a:t>
            </a:r>
          </a:p>
          <a:p>
            <a:pPr lvl="1"/>
            <a:r>
              <a:rPr lang="en-US" altLang="zh-CN" dirty="0" err="1" smtClean="0">
                <a:ea typeface="宋体" pitchFamily="2" charset="-122"/>
              </a:rPr>
              <a:t>Overissue</a:t>
            </a:r>
            <a:r>
              <a:rPr lang="en-US" altLang="zh-CN" dirty="0" smtClean="0">
                <a:ea typeface="宋体" pitchFamily="2" charset="-122"/>
              </a:rPr>
              <a:t>  = Yes or No depending on your inventory management policy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 smtClean="0">
              <a:ea typeface="宋体" pitchFamily="2" charset="-122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 smtClean="0">
              <a:ea typeface="宋体" pitchFamily="2" charset="-122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 smtClean="0">
              <a:ea typeface="宋体" pitchFamily="2" charset="-122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 smtClean="0">
              <a:ea typeface="宋体" pitchFamily="2" charset="-122"/>
            </a:endParaRPr>
          </a:p>
          <a:p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 smtClean="0">
              <a:ea typeface="宋体" pitchFamily="2" charset="-122"/>
            </a:endParaRP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system checks for reserved location records for the</a:t>
            </a:r>
          </a:p>
          <a:p>
            <a:pPr lvl="1"/>
            <a:r>
              <a:rPr lang="en-US" dirty="0" smtClean="0"/>
              <a:t>Ship-to customer address, then</a:t>
            </a:r>
          </a:p>
          <a:p>
            <a:pPr lvl="1"/>
            <a:r>
              <a:rPr lang="en-US" dirty="0" smtClean="0"/>
              <a:t>Sold-to address, and finally</a:t>
            </a:r>
          </a:p>
          <a:p>
            <a:pPr lvl="1"/>
            <a:r>
              <a:rPr lang="en-US" dirty="0" smtClean="0"/>
              <a:t>Bill-to address </a:t>
            </a:r>
          </a:p>
          <a:p>
            <a:r>
              <a:rPr lang="en-US" dirty="0" smtClean="0"/>
              <a:t>If a record is found with Primary set to Yes, this location is used as the default</a:t>
            </a:r>
          </a:p>
          <a:p>
            <a:r>
              <a:rPr lang="en-US" dirty="0" smtClean="0"/>
              <a:t>If reserved locations are found but none are designated as primary, the first reserved location found alphabetically within the site is used as the default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98488"/>
            <a:ext cx="2057400" cy="57086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98488"/>
            <a:ext cx="6019800" cy="57086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92A83-12B4-4AB4-A2CE-FF6544E18E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6A483-3C08-4132-8493-AF86797BCC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AC013-5221-45F3-8514-09D211D30E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16038"/>
            <a:ext cx="4038600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16038"/>
            <a:ext cx="4038600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E8BC9-D99E-4025-A7F7-3541FF2758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4C4A22-063F-48BD-B1FE-D32C005895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15783-391D-41A7-8AB6-23F1C32EEE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93FBE-6B9E-4758-8EB9-0D41458B90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8533C-9A4C-4B79-9A3F-DD7E3620D1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AE8CC-81D8-4A5F-B2BC-E18F6779E0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DE5EA-9D98-4108-AEF7-6E1AAE2AEB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98488"/>
            <a:ext cx="2057400" cy="57086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98488"/>
            <a:ext cx="6019800" cy="57086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3282F-1CFB-40AB-8B50-F00D750012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16038"/>
            <a:ext cx="4038600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16038"/>
            <a:ext cx="4038600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7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3227388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598488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316038"/>
            <a:ext cx="8229600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5pPr>
      <a:lvl6pPr marL="457200"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6pPr>
      <a:lvl7pPr marL="914400"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7pPr>
      <a:lvl8pPr marL="1371600"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8pPr>
      <a:lvl9pPr marL="1828800"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 sz="2800">
          <a:solidFill>
            <a:srgbClr val="4F4F4F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sz="2400">
          <a:solidFill>
            <a:srgbClr val="4F4F4F"/>
          </a:solidFill>
          <a:latin typeface="+mn-lt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 sz="2000">
          <a:solidFill>
            <a:srgbClr val="4F4F4F"/>
          </a:solidFill>
          <a:latin typeface="+mn-lt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>
          <a:solidFill>
            <a:srgbClr val="4F4F4F"/>
          </a:solidFill>
          <a:latin typeface="+mn-lt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5pPr>
      <a:lvl6pPr marL="25146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6pPr>
      <a:lvl7pPr marL="29718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7pPr>
      <a:lvl8pPr marL="34290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8pPr>
      <a:lvl9pPr marL="38862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598488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316038"/>
            <a:ext cx="8229600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2000" smtClean="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4541C28A-5D4E-4206-87FB-1E7E17945A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4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 sz="2800">
          <a:solidFill>
            <a:srgbClr val="4F4F4F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sz="2400">
          <a:solidFill>
            <a:srgbClr val="4F4F4F"/>
          </a:solidFill>
          <a:latin typeface="+mn-lt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 sz="2000">
          <a:solidFill>
            <a:srgbClr val="4F4F4F"/>
          </a:solidFill>
          <a:latin typeface="+mn-lt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>
          <a:solidFill>
            <a:srgbClr val="4F4F4F"/>
          </a:solidFill>
          <a:latin typeface="+mn-lt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AS-IC-010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08730"/>
          </a:xfrm>
        </p:spPr>
        <p:txBody>
          <a:bodyPr/>
          <a:lstStyle/>
          <a:p>
            <a:r>
              <a:rPr lang="en-US" sz="3000" dirty="0" smtClean="0"/>
              <a:t>Reserve Locations (Inventory Control)</a:t>
            </a:r>
            <a:endParaRPr lang="en-US" sz="30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spcAft>
                <a:spcPts val="600"/>
              </a:spcAft>
              <a:buNone/>
            </a:pPr>
            <a:r>
              <a:rPr lang="en-US" dirty="0" smtClean="0"/>
              <a:t>In this section you will learn how to:</a:t>
            </a:r>
          </a:p>
          <a:p>
            <a:r>
              <a:rPr lang="en-US" dirty="0" smtClean="0"/>
              <a:t>Set up Reserved Locations</a:t>
            </a:r>
          </a:p>
          <a:p>
            <a:r>
              <a:rPr lang="en-US" dirty="0" smtClean="0"/>
              <a:t>Use Reserved Locations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AS-IC-020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08730"/>
          </a:xfrm>
        </p:spPr>
        <p:txBody>
          <a:bodyPr/>
          <a:lstStyle/>
          <a:p>
            <a:r>
              <a:rPr lang="en-US" sz="3000" dirty="0" smtClean="0"/>
              <a:t>Reserve Locations</a:t>
            </a:r>
            <a:br>
              <a:rPr lang="en-US" sz="3000" dirty="0" smtClean="0"/>
            </a:br>
            <a:r>
              <a:rPr lang="en-US" sz="3000" dirty="0" smtClean="0"/>
              <a:t>Introduction</a:t>
            </a:r>
            <a:endParaRPr lang="en-US" sz="30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Reserved locations let you dedicate inventory to a specific customer or customers to ensure an adequate supply for sales orders </a:t>
            </a:r>
          </a:p>
          <a:p>
            <a:r>
              <a:rPr lang="en-US" dirty="0" smtClean="0"/>
              <a:t>When you create a sales order for a customer with a reserved location, the reserved location defaults during line-item entry </a:t>
            </a:r>
          </a:p>
          <a:p>
            <a:pPr>
              <a:lnSpc>
                <a:spcPct val="90000"/>
              </a:lnSpc>
              <a:spcAft>
                <a:spcPts val="600"/>
              </a:spcAft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AS-IC-030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08730"/>
          </a:xfrm>
        </p:spPr>
        <p:txBody>
          <a:bodyPr/>
          <a:lstStyle/>
          <a:p>
            <a:r>
              <a:rPr lang="en-US" dirty="0" smtClean="0"/>
              <a:t>Set Up Reserved Locations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>
              <a:ea typeface="宋体" pitchFamily="2" charset="-122"/>
            </a:endParaRPr>
          </a:p>
          <a:p>
            <a:endParaRPr lang="en-US" altLang="zh-CN" dirty="0" smtClean="0">
              <a:ea typeface="宋体" pitchFamily="2" charset="-122"/>
            </a:endParaRPr>
          </a:p>
          <a:p>
            <a:endParaRPr lang="en-US" altLang="zh-CN" dirty="0" smtClean="0">
              <a:ea typeface="宋体" pitchFamily="2" charset="-122"/>
            </a:endParaRPr>
          </a:p>
          <a:p>
            <a:endParaRPr lang="en-US" altLang="zh-CN" dirty="0" smtClean="0">
              <a:ea typeface="宋体" pitchFamily="2" charset="-122"/>
            </a:endParaRPr>
          </a:p>
          <a:p>
            <a:endParaRPr lang="en-US" altLang="zh-CN" dirty="0" smtClean="0">
              <a:ea typeface="宋体" pitchFamily="2" charset="-122"/>
            </a:endParaRPr>
          </a:p>
          <a:p>
            <a:endParaRPr lang="en-US" altLang="zh-CN" dirty="0" smtClean="0">
              <a:ea typeface="宋体" pitchFamily="2" charset="-122"/>
            </a:endParaRPr>
          </a:p>
          <a:p>
            <a:endParaRPr lang="en-US" altLang="zh-CN" dirty="0" smtClean="0">
              <a:ea typeface="宋体" pitchFamily="2" charset="-122"/>
            </a:endParaRPr>
          </a:p>
          <a:p>
            <a:endParaRPr lang="en-US" altLang="zh-CN" dirty="0" smtClean="0">
              <a:ea typeface="宋体" pitchFamily="2" charset="-122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2057400" y="3962400"/>
            <a:ext cx="1066800" cy="3048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eaLnBrk="0" hangingPunct="0">
              <a:buSzPct val="100000"/>
            </a:pPr>
            <a:endParaRPr lang="en-US" dirty="0">
              <a:solidFill>
                <a:srgbClr val="C00000"/>
              </a:solidFill>
              <a:cs typeface="Tahoma" pitchFamily="34" charset="0"/>
              <a:sym typeface="Tahoma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1143000"/>
            <a:ext cx="3767137" cy="378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Rectangle 19"/>
          <p:cNvSpPr/>
          <p:nvPr/>
        </p:nvSpPr>
        <p:spPr>
          <a:xfrm>
            <a:off x="685800" y="2514600"/>
            <a:ext cx="1676400" cy="15240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533400" y="4038600"/>
            <a:ext cx="1219200" cy="15240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62200" y="1981200"/>
            <a:ext cx="4839206" cy="3083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Rectangle 22"/>
          <p:cNvSpPr/>
          <p:nvPr/>
        </p:nvSpPr>
        <p:spPr>
          <a:xfrm>
            <a:off x="2362200" y="4572000"/>
            <a:ext cx="1143000" cy="30480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6835" y="2743200"/>
            <a:ext cx="4876798" cy="3642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Rectangle 24"/>
          <p:cNvSpPr/>
          <p:nvPr/>
        </p:nvSpPr>
        <p:spPr>
          <a:xfrm>
            <a:off x="4191000" y="5715000"/>
            <a:ext cx="4114800" cy="45720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AS-IC-040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08730"/>
          </a:xfrm>
        </p:spPr>
        <p:txBody>
          <a:bodyPr/>
          <a:lstStyle/>
          <a:p>
            <a:r>
              <a:rPr lang="en-US" dirty="0" smtClean="0"/>
              <a:t>Use Reserved Locations in SO Functions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an item is entered on a sales order, the default location is normally the one associated with the item in Item Master Maintenance</a:t>
            </a:r>
          </a:p>
          <a:p>
            <a:r>
              <a:rPr lang="en-US" dirty="0" smtClean="0"/>
              <a:t>When reserved locations exist for the order customer, a new method is used to determine the default location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QAD 2010 Template">
  <a:themeElements>
    <a:clrScheme name="1_QAD 2010 Template 1">
      <a:dk1>
        <a:srgbClr val="141414"/>
      </a:dk1>
      <a:lt1>
        <a:srgbClr val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FFFFFF"/>
      </a:accent3>
      <a:accent4>
        <a:srgbClr val="0F0F0F"/>
      </a:accent4>
      <a:accent5>
        <a:srgbClr val="B2C1DB"/>
      </a:accent5>
      <a:accent6>
        <a:srgbClr val="E0873F"/>
      </a:accent6>
      <a:hlink>
        <a:srgbClr val="4F81BD"/>
      </a:hlink>
      <a:folHlink>
        <a:srgbClr val="366092"/>
      </a:folHlink>
    </a:clrScheme>
    <a:fontScheme name="1_QAD 2010 Templat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QAD 2010 Template 1">
        <a:dk1>
          <a:srgbClr val="141414"/>
        </a:dk1>
        <a:lt1>
          <a:srgbClr val="FFFFFF"/>
        </a:lt1>
        <a:dk2>
          <a:srgbClr val="141414"/>
        </a:dk2>
        <a:lt2>
          <a:srgbClr val="FFFFFF"/>
        </a:lt2>
        <a:accent1>
          <a:srgbClr val="4F81BD"/>
        </a:accent1>
        <a:accent2>
          <a:srgbClr val="F79646"/>
        </a:accent2>
        <a:accent3>
          <a:srgbClr val="FFFFFF"/>
        </a:accent3>
        <a:accent4>
          <a:srgbClr val="0F0F0F"/>
        </a:accent4>
        <a:accent5>
          <a:srgbClr val="B2C1DB"/>
        </a:accent5>
        <a:accent6>
          <a:srgbClr val="E0873F"/>
        </a:accent6>
        <a:hlink>
          <a:srgbClr val="4F81BD"/>
        </a:hlink>
        <a:folHlink>
          <a:srgbClr val="3660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QAD 2010 Template 1">
      <a:dk1>
        <a:srgbClr val="141414"/>
      </a:dk1>
      <a:lt1>
        <a:srgbClr val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FFFFFF"/>
      </a:accent3>
      <a:accent4>
        <a:srgbClr val="0F0F0F"/>
      </a:accent4>
      <a:accent5>
        <a:srgbClr val="B2C1DB"/>
      </a:accent5>
      <a:accent6>
        <a:srgbClr val="E0873F"/>
      </a:accent6>
      <a:hlink>
        <a:srgbClr val="4F81BD"/>
      </a:hlink>
      <a:folHlink>
        <a:srgbClr val="366092"/>
      </a:folHlink>
    </a:clrScheme>
    <a:fontScheme name="QAD 2010 Templat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QAD 2010 Template 1">
        <a:dk1>
          <a:srgbClr val="141414"/>
        </a:dk1>
        <a:lt1>
          <a:srgbClr val="FFFFFF"/>
        </a:lt1>
        <a:dk2>
          <a:srgbClr val="141414"/>
        </a:dk2>
        <a:lt2>
          <a:srgbClr val="FFFFFF"/>
        </a:lt2>
        <a:accent1>
          <a:srgbClr val="4F81BD"/>
        </a:accent1>
        <a:accent2>
          <a:srgbClr val="F79646"/>
        </a:accent2>
        <a:accent3>
          <a:srgbClr val="FFFFFF"/>
        </a:accent3>
        <a:accent4>
          <a:srgbClr val="0F0F0F"/>
        </a:accent4>
        <a:accent5>
          <a:srgbClr val="B2C1DB"/>
        </a:accent5>
        <a:accent6>
          <a:srgbClr val="E0873F"/>
        </a:accent6>
        <a:hlink>
          <a:srgbClr val="4F81BD"/>
        </a:hlink>
        <a:folHlink>
          <a:srgbClr val="3660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3928</TotalTime>
  <Words>304</Words>
  <Application>Microsoft Office PowerPoint</Application>
  <PresentationFormat>On-screen Show (4:3)</PresentationFormat>
  <Paragraphs>57</Paragraphs>
  <Slides>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1_QAD 2010 Template</vt:lpstr>
      <vt:lpstr>QAD 2010 Template</vt:lpstr>
      <vt:lpstr>Reserve Locations (Inventory Control)</vt:lpstr>
      <vt:lpstr>Reserve Locations Introduction</vt:lpstr>
      <vt:lpstr>Set Up Reserved Locations</vt:lpstr>
      <vt:lpstr>Use Reserved Locations in SO Functions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Approval Statuses</dc:title>
  <dc:creator>QAD</dc:creator>
  <cp:lastModifiedBy>c6s</cp:lastModifiedBy>
  <cp:revision>515</cp:revision>
  <dcterms:created xsi:type="dcterms:W3CDTF">2011-03-04T00:30:06Z</dcterms:created>
  <dcterms:modified xsi:type="dcterms:W3CDTF">2011-11-15T05:44:29Z</dcterms:modified>
</cp:coreProperties>
</file>