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97" r:id="rId3"/>
    <p:sldMasterId id="2147483706" r:id="rId4"/>
  </p:sldMasterIdLst>
  <p:notesMasterIdLst>
    <p:notesMasterId r:id="rId70"/>
  </p:notesMasterIdLst>
  <p:handoutMasterIdLst>
    <p:handoutMasterId r:id="rId71"/>
  </p:handoutMasterIdLst>
  <p:sldIdLst>
    <p:sldId id="349" r:id="rId5"/>
    <p:sldId id="256" r:id="rId6"/>
    <p:sldId id="274" r:id="rId7"/>
    <p:sldId id="355" r:id="rId8"/>
    <p:sldId id="356" r:id="rId9"/>
    <p:sldId id="337" r:id="rId10"/>
    <p:sldId id="357" r:id="rId11"/>
    <p:sldId id="340" r:id="rId12"/>
    <p:sldId id="338" r:id="rId13"/>
    <p:sldId id="358" r:id="rId14"/>
    <p:sldId id="281" r:id="rId15"/>
    <p:sldId id="341" r:id="rId16"/>
    <p:sldId id="326" r:id="rId17"/>
    <p:sldId id="285" r:id="rId18"/>
    <p:sldId id="359" r:id="rId19"/>
    <p:sldId id="360" r:id="rId20"/>
    <p:sldId id="348" r:id="rId21"/>
    <p:sldId id="290" r:id="rId22"/>
    <p:sldId id="342" r:id="rId23"/>
    <p:sldId id="343" r:id="rId24"/>
    <p:sldId id="293" r:id="rId25"/>
    <p:sldId id="294" r:id="rId26"/>
    <p:sldId id="327" r:id="rId27"/>
    <p:sldId id="295" r:id="rId28"/>
    <p:sldId id="361" r:id="rId29"/>
    <p:sldId id="344" r:id="rId30"/>
    <p:sldId id="328" r:id="rId31"/>
    <p:sldId id="339" r:id="rId32"/>
    <p:sldId id="362" r:id="rId33"/>
    <p:sldId id="345" r:id="rId34"/>
    <p:sldId id="301" r:id="rId35"/>
    <p:sldId id="332" r:id="rId36"/>
    <p:sldId id="302" r:id="rId37"/>
    <p:sldId id="363" r:id="rId38"/>
    <p:sldId id="346" r:id="rId39"/>
    <p:sldId id="305" r:id="rId40"/>
    <p:sldId id="364" r:id="rId41"/>
    <p:sldId id="351" r:id="rId42"/>
    <p:sldId id="347" r:id="rId43"/>
    <p:sldId id="330" r:id="rId44"/>
    <p:sldId id="308" r:id="rId45"/>
    <p:sldId id="365" r:id="rId46"/>
    <p:sldId id="310" r:id="rId47"/>
    <p:sldId id="311" r:id="rId48"/>
    <p:sldId id="312" r:id="rId49"/>
    <p:sldId id="331" r:id="rId50"/>
    <p:sldId id="313" r:id="rId51"/>
    <p:sldId id="314" r:id="rId52"/>
    <p:sldId id="366" r:id="rId53"/>
    <p:sldId id="316" r:id="rId54"/>
    <p:sldId id="352" r:id="rId55"/>
    <p:sldId id="333" r:id="rId56"/>
    <p:sldId id="317" r:id="rId57"/>
    <p:sldId id="367" r:id="rId58"/>
    <p:sldId id="319" r:id="rId59"/>
    <p:sldId id="353" r:id="rId60"/>
    <p:sldId id="354" r:id="rId61"/>
    <p:sldId id="320" r:id="rId62"/>
    <p:sldId id="321" r:id="rId63"/>
    <p:sldId id="322" r:id="rId64"/>
    <p:sldId id="323" r:id="rId65"/>
    <p:sldId id="324" r:id="rId66"/>
    <p:sldId id="271" r:id="rId67"/>
    <p:sldId id="368" r:id="rId68"/>
    <p:sldId id="272" r:id="rId69"/>
  </p:sldIdLst>
  <p:sldSz cx="9144000" cy="6858000" type="screen4x3"/>
  <p:notesSz cx="6858000" cy="9144000"/>
  <p:defaultTextStyle>
    <a:defPPr>
      <a:defRPr lang="en-US"/>
    </a:defPPr>
    <a:lvl1pPr algn="ctr" rtl="0" eaLnBrk="0" fontAlgn="base" hangingPunct="0">
      <a:spcBef>
        <a:spcPct val="0"/>
      </a:spcBef>
      <a:spcAft>
        <a:spcPct val="0"/>
      </a:spcAft>
      <a:defRPr kumimoji="1" b="1"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kumimoji="1" b="1"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kumimoji="1" b="1"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kumimoji="1" b="1"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kumimoji="1" b="1" kern="1200">
        <a:solidFill>
          <a:schemeClr val="tx1"/>
        </a:solidFill>
        <a:latin typeface="Tahoma" pitchFamily="34" charset="0"/>
        <a:ea typeface="+mn-ea"/>
        <a:cs typeface="+mn-cs"/>
      </a:defRPr>
    </a:lvl5pPr>
    <a:lvl6pPr marL="2286000" algn="l" defTabSz="914400" rtl="0" eaLnBrk="1" latinLnBrk="0" hangingPunct="1">
      <a:defRPr kumimoji="1" b="1" kern="1200">
        <a:solidFill>
          <a:schemeClr val="tx1"/>
        </a:solidFill>
        <a:latin typeface="Tahoma" pitchFamily="34" charset="0"/>
        <a:ea typeface="+mn-ea"/>
        <a:cs typeface="+mn-cs"/>
      </a:defRPr>
    </a:lvl6pPr>
    <a:lvl7pPr marL="2743200" algn="l" defTabSz="914400" rtl="0" eaLnBrk="1" latinLnBrk="0" hangingPunct="1">
      <a:defRPr kumimoji="1" b="1" kern="1200">
        <a:solidFill>
          <a:schemeClr val="tx1"/>
        </a:solidFill>
        <a:latin typeface="Tahoma" pitchFamily="34" charset="0"/>
        <a:ea typeface="+mn-ea"/>
        <a:cs typeface="+mn-cs"/>
      </a:defRPr>
    </a:lvl7pPr>
    <a:lvl8pPr marL="3200400" algn="l" defTabSz="914400" rtl="0" eaLnBrk="1" latinLnBrk="0" hangingPunct="1">
      <a:defRPr kumimoji="1" b="1" kern="1200">
        <a:solidFill>
          <a:schemeClr val="tx1"/>
        </a:solidFill>
        <a:latin typeface="Tahoma" pitchFamily="34" charset="0"/>
        <a:ea typeface="+mn-ea"/>
        <a:cs typeface="+mn-cs"/>
      </a:defRPr>
    </a:lvl8pPr>
    <a:lvl9pPr marL="3657600" algn="l" defTabSz="914400" rtl="0" eaLnBrk="1" latinLnBrk="0" hangingPunct="1">
      <a:defRPr kumimoji="1"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7A5A00"/>
    <a:srgbClr val="997000"/>
    <a:srgbClr val="FF0000"/>
    <a:srgbClr val="FFFFCC"/>
    <a:srgbClr val="5A87C6"/>
    <a:srgbClr val="808080"/>
    <a:srgbClr val="00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18" autoAdjust="0"/>
    <p:restoredTop sz="94660"/>
  </p:normalViewPr>
  <p:slideViewPr>
    <p:cSldViewPr snapToGrid="0">
      <p:cViewPr>
        <p:scale>
          <a:sx n="80" d="100"/>
          <a:sy n="80" d="100"/>
        </p:scale>
        <p:origin x="-936" y="-78"/>
      </p:cViewPr>
      <p:guideLst>
        <p:guide orient="horz" pos="2160"/>
        <p:guide pos="2892"/>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26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BCD64757-5A34-46C5-AB1D-FB896EE7A09C}" type="datetime1">
              <a:rPr lang="en-US"/>
              <a:pPr/>
              <a:t>9/6/2012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A9EEA725-0D0E-47A5-BAA2-0E9A4136808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a:latin typeface="Times New Roman" pitchFamily="18" charset="0"/>
              </a:defRPr>
            </a:lvl1pPr>
          </a:lstStyle>
          <a:p>
            <a:endParaRPr lang="en-US"/>
          </a:p>
        </p:txBody>
      </p:sp>
      <p:sp>
        <p:nvSpPr>
          <p:cNvPr id="7168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C2581052-2F98-4EF7-9ABB-25215B8ADD31}" type="datetime1">
              <a:rPr lang="en-US"/>
              <a:pPr/>
              <a:t>9/6/2012</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8CC29C4E-6D26-4427-AE27-A83CA4D71C73}"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37</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42</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49</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1"/>
          <p:cNvSpPr>
            <a:spLocks noGrp="1" noChangeArrowheads="1"/>
          </p:cNvSpPr>
          <p:nvPr>
            <p:ph type="dt" sz="quarter" idx="1"/>
          </p:nvPr>
        </p:nvSpPr>
        <p:spPr>
          <a:noFill/>
        </p:spPr>
        <p:txBody>
          <a:bodyPr/>
          <a:lstStyle/>
          <a:p>
            <a:fld id="{75164B10-A773-400A-A895-B3613DBF72C2}" type="datetime1">
              <a:rPr lang="en-US"/>
              <a:pPr/>
              <a:t>9/6/2012</a:t>
            </a:fld>
            <a:endParaRPr lang="en-US"/>
          </a:p>
        </p:txBody>
      </p:sp>
      <p:sp>
        <p:nvSpPr>
          <p:cNvPr id="73731" name="Rectangle 13"/>
          <p:cNvSpPr>
            <a:spLocks noGrp="1" noChangeArrowheads="1"/>
          </p:cNvSpPr>
          <p:nvPr>
            <p:ph type="sldNum" sz="quarter" idx="5"/>
          </p:nvPr>
        </p:nvSpPr>
        <p:spPr>
          <a:noFill/>
        </p:spPr>
        <p:txBody>
          <a:bodyPr/>
          <a:lstStyle/>
          <a:p>
            <a:fld id="{291F76D8-52B1-4CFC-8850-08BB128F0775}" type="slidenum">
              <a:rPr lang="en-US"/>
              <a:pPr/>
              <a:t>50</a:t>
            </a:fld>
            <a:endParaRPr lang="en-US"/>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1"/>
          <p:cNvSpPr>
            <a:spLocks noGrp="1" noChangeArrowheads="1"/>
          </p:cNvSpPr>
          <p:nvPr>
            <p:ph type="dt" sz="quarter" idx="1"/>
          </p:nvPr>
        </p:nvSpPr>
        <p:spPr>
          <a:noFill/>
        </p:spPr>
        <p:txBody>
          <a:bodyPr/>
          <a:lstStyle/>
          <a:p>
            <a:fld id="{3338843C-6A01-4055-B5F3-AAB2054D66A0}" type="datetime1">
              <a:rPr lang="en-US"/>
              <a:pPr/>
              <a:t>9/6/2012</a:t>
            </a:fld>
            <a:endParaRPr lang="en-US"/>
          </a:p>
        </p:txBody>
      </p:sp>
      <p:sp>
        <p:nvSpPr>
          <p:cNvPr id="74755" name="Rectangle 13"/>
          <p:cNvSpPr>
            <a:spLocks noGrp="1" noChangeArrowheads="1"/>
          </p:cNvSpPr>
          <p:nvPr>
            <p:ph type="sldNum" sz="quarter" idx="5"/>
          </p:nvPr>
        </p:nvSpPr>
        <p:spPr>
          <a:noFill/>
        </p:spPr>
        <p:txBody>
          <a:bodyPr/>
          <a:lstStyle/>
          <a:p>
            <a:fld id="{94136456-CA57-46FE-912E-43CDE54DE478}" type="slidenum">
              <a:rPr lang="en-US"/>
              <a:pPr/>
              <a:t>51</a:t>
            </a:fld>
            <a:endParaRPr lang="en-US"/>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64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7</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10</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16</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1"/>
          <p:cNvSpPr>
            <a:spLocks noGrp="1" noChangeArrowheads="1"/>
          </p:cNvSpPr>
          <p:nvPr>
            <p:ph type="dt" sz="quarter" idx="1"/>
          </p:nvPr>
        </p:nvSpPr>
        <p:spPr>
          <a:noFill/>
        </p:spPr>
        <p:txBody>
          <a:bodyPr/>
          <a:lstStyle/>
          <a:p>
            <a:fld id="{E3634802-B7C9-40AB-B3A9-38D610E08830}" type="datetime1">
              <a:rPr lang="en-US"/>
              <a:pPr/>
              <a:t>9/6/2012</a:t>
            </a:fld>
            <a:endParaRPr lang="en-US"/>
          </a:p>
        </p:txBody>
      </p:sp>
      <p:sp>
        <p:nvSpPr>
          <p:cNvPr id="72707" name="Rectangle 13"/>
          <p:cNvSpPr>
            <a:spLocks noGrp="1" noChangeArrowheads="1"/>
          </p:cNvSpPr>
          <p:nvPr>
            <p:ph type="sldNum" sz="quarter" idx="5"/>
          </p:nvPr>
        </p:nvSpPr>
        <p:spPr>
          <a:noFill/>
        </p:spPr>
        <p:txBody>
          <a:bodyPr/>
          <a:lstStyle/>
          <a:p>
            <a:fld id="{69296ACB-9808-4C4F-85CA-D8FCFC8FB551}" type="slidenum">
              <a:rPr lang="en-US"/>
              <a:pPr/>
              <a:t>17</a:t>
            </a:fld>
            <a:endParaRPr lang="en-US"/>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r>
              <a:rPr lang="en-US" smtClean="0"/>
              <a:t>Tell Michael not to delete stuff like this.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25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29</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05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05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957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029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40294"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kumimoji="0" sz="800" b="0">
                <a:latin typeface="Arial" charset="0"/>
              </a:defRPr>
            </a:lvl1pPr>
          </a:lstStyle>
          <a:p>
            <a:r>
              <a:rPr lang="en-US"/>
              <a:t>XX-SU-000</a:t>
            </a:r>
          </a:p>
        </p:txBody>
      </p:sp>
    </p:spTree>
  </p:cSld>
  <p:clrMap bg1="lt1" tx1="dk1" bg2="lt2" tx2="dk2" accent1="accent1" accent2="accent2" accent3="accent3" accent4="accent4" accent5="accent5" accent6="accent6" hlink="hlink" folHlink="folHlink"/>
  <p:sldLayoutIdLst>
    <p:sldLayoutId id="2147483696"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7.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jpeg"/><Relationship Id="rId1" Type="http://schemas.openxmlformats.org/officeDocument/2006/relationships/slideLayout" Target="../slideLayouts/slideLayout27.xml"/><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3.jpeg"/><Relationship Id="rId1" Type="http://schemas.openxmlformats.org/officeDocument/2006/relationships/slideLayout" Target="../slideLayouts/slideLayout27.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2.png"/><Relationship Id="rId7"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2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pPr eaLnBrk="1" hangingPunct="1"/>
            <a:r>
              <a:rPr lang="en-US" smtClean="0"/>
              <a:t>Allocations and Shipping</a:t>
            </a:r>
          </a:p>
        </p:txBody>
      </p:sp>
      <p:sp>
        <p:nvSpPr>
          <p:cNvPr id="5123" name="Rectangle 5"/>
          <p:cNvSpPr>
            <a:spLocks noGrp="1" noChangeArrowheads="1"/>
          </p:cNvSpPr>
          <p:nvPr>
            <p:ph type="body" sz="quarter" idx="10"/>
          </p:nvPr>
        </p:nvSpPr>
        <p:spPr/>
        <p:txBody>
          <a:bodyPr/>
          <a:lstStyle/>
          <a:p>
            <a:pPr eaLnBrk="1" hangingPunct="1"/>
            <a:r>
              <a:rPr lang="en-US" b="1" smtClean="0"/>
              <a:t>Setup</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AS-SU-080</a:t>
            </a:r>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ChangeArrowheads="1"/>
          </p:cNvSpPr>
          <p:nvPr/>
        </p:nvSpPr>
        <p:spPr bwMode="auto">
          <a:xfrm>
            <a:off x="0" y="5831825"/>
            <a:ext cx="9144000" cy="597599"/>
          </a:xfrm>
          <a:prstGeom prst="rect">
            <a:avLst/>
          </a:prstGeom>
          <a:solidFill>
            <a:srgbClr val="FCFEB9"/>
          </a:solidFill>
          <a:ln w="12700">
            <a:solidFill>
              <a:schemeClr val="tx1"/>
            </a:solidFill>
            <a:miter lim="800000"/>
            <a:headEnd/>
            <a:tailEnd/>
          </a:ln>
        </p:spPr>
        <p:txBody>
          <a:bodyPr wrap="square" lIns="90488" tIns="44450" rIns="90488" bIns="44450">
            <a:spAutoFit/>
          </a:bodyPr>
          <a:lstStyle/>
          <a:p>
            <a:r>
              <a:rPr lang="en-US" sz="1100" b="0" dirty="0">
                <a:latin typeface="+mj-lt"/>
              </a:rPr>
              <a:t>These allocation levels may be applied to sales orders, work orders, and distribution orders, (as well as airplane seats). As you move down the levels of allocation the firmness of the allocation increases. This means it becomes more difficult to change an allocation, but it can be done.</a:t>
            </a:r>
          </a:p>
        </p:txBody>
      </p:sp>
      <p:sp>
        <p:nvSpPr>
          <p:cNvPr id="15369" name="Rectangle 21"/>
          <p:cNvSpPr>
            <a:spLocks noGrp="1" noChangeArrowheads="1"/>
          </p:cNvSpPr>
          <p:nvPr>
            <p:ph type="title"/>
          </p:nvPr>
        </p:nvSpPr>
        <p:spPr/>
        <p:txBody>
          <a:bodyPr>
            <a:normAutofit/>
          </a:bodyPr>
          <a:lstStyle/>
          <a:p>
            <a:pPr eaLnBrk="1" hangingPunct="1"/>
            <a:r>
              <a:rPr lang="en-US" smtClean="0">
                <a:solidFill>
                  <a:schemeClr val="tx1"/>
                </a:solidFill>
              </a:rPr>
              <a:t>The Airline Inventory Allocation Analogy</a:t>
            </a:r>
          </a:p>
        </p:txBody>
      </p:sp>
      <p:sp>
        <p:nvSpPr>
          <p:cNvPr id="15362" name="Footer Placeholder 2"/>
          <p:cNvSpPr>
            <a:spLocks noGrp="1"/>
          </p:cNvSpPr>
          <p:nvPr>
            <p:ph type="ftr" sz="quarter" idx="10"/>
          </p:nvPr>
        </p:nvSpPr>
        <p:spPr>
          <a:xfrm>
            <a:off x="8229600" y="6605772"/>
            <a:ext cx="914400" cy="219456"/>
          </a:xfrm>
          <a:noFill/>
        </p:spPr>
        <p:txBody>
          <a:bodyPr/>
          <a:lstStyle/>
          <a:p>
            <a:pPr defTabSz="865188"/>
            <a:r>
              <a:rPr lang="en-US" dirty="0"/>
              <a:t>AS-SU-085</a:t>
            </a:r>
          </a:p>
        </p:txBody>
      </p:sp>
      <p:sp>
        <p:nvSpPr>
          <p:cNvPr id="15364" name="Rectangle 4"/>
          <p:cNvSpPr>
            <a:spLocks noChangeArrowheads="1"/>
          </p:cNvSpPr>
          <p:nvPr/>
        </p:nvSpPr>
        <p:spPr bwMode="auto">
          <a:xfrm>
            <a:off x="2311400" y="1204263"/>
            <a:ext cx="3954463" cy="4572000"/>
          </a:xfrm>
          <a:prstGeom prst="rect">
            <a:avLst/>
          </a:prstGeom>
          <a:noFill/>
          <a:ln w="12700">
            <a:noFill/>
            <a:miter lim="800000"/>
            <a:headEnd/>
            <a:tailEnd/>
          </a:ln>
        </p:spPr>
        <p:txBody>
          <a:bodyPr tIns="91440" bIns="91440"/>
          <a:lstStyle/>
          <a:p>
            <a:pPr>
              <a:lnSpc>
                <a:spcPct val="90000"/>
              </a:lnSpc>
              <a:tabLst>
                <a:tab pos="2279650" algn="l"/>
              </a:tabLst>
            </a:pPr>
            <a:r>
              <a:rPr lang="en-US" sz="1300" b="0">
                <a:latin typeface="+mj-lt"/>
              </a:rPr>
              <a:t>A </a:t>
            </a:r>
            <a:r>
              <a:rPr lang="en-US" sz="1300" b="0" i="1" u="sng">
                <a:latin typeface="+mj-lt"/>
              </a:rPr>
              <a:t>general</a:t>
            </a:r>
            <a:r>
              <a:rPr lang="en-US" sz="1300" b="0">
                <a:latin typeface="+mj-lt"/>
              </a:rPr>
              <a:t> reservation for a specific item, quantity and date</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A </a:t>
            </a:r>
            <a:r>
              <a:rPr lang="en-US" sz="1300" b="0" i="1" u="sng">
                <a:latin typeface="+mj-lt"/>
              </a:rPr>
              <a:t>specific</a:t>
            </a:r>
            <a:r>
              <a:rPr lang="en-US" sz="1300" b="0">
                <a:latin typeface="+mj-lt"/>
              </a:rPr>
              <a:t> reservation by item, quantity, date &amp; site, location, batch, lot or serial number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physically selected for issue and shipment</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An error (human) allocates the same unit of inventory for more than one order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allocation is removed from an item, making it available for some other use.</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subtracted from stock on hand</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physically shipped to receiving customer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truck breaks down and cannot leave, all orders are un-picked, de-allocated and returned to stock</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Not an allocation level, but an inventory status</a:t>
            </a:r>
          </a:p>
        </p:txBody>
      </p:sp>
      <p:sp>
        <p:nvSpPr>
          <p:cNvPr id="15365" name="AutoShape 6"/>
          <p:cNvSpPr>
            <a:spLocks noChangeArrowheads="1"/>
          </p:cNvSpPr>
          <p:nvPr/>
        </p:nvSpPr>
        <p:spPr bwMode="auto">
          <a:xfrm>
            <a:off x="166688" y="1197913"/>
            <a:ext cx="2066925" cy="4546600"/>
          </a:xfrm>
          <a:prstGeom prst="roundRect">
            <a:avLst>
              <a:gd name="adj" fmla="val 0"/>
            </a:avLst>
          </a:prstGeom>
          <a:solidFill>
            <a:schemeClr val="accent6"/>
          </a:solidFill>
          <a:ln w="25400">
            <a:solidFill>
              <a:schemeClr val="tx2"/>
            </a:solidFill>
            <a:round/>
            <a:headEnd/>
            <a:tailEnd/>
          </a:ln>
        </p:spPr>
        <p:txBody>
          <a:bodyPr tIns="91440" bIns="91440"/>
          <a:lstStyle/>
          <a:p>
            <a:pPr algn="l" eaLnBrk="1" hangingPunct="1">
              <a:lnSpc>
                <a:spcPct val="90000"/>
              </a:lnSpc>
            </a:pPr>
            <a:r>
              <a:rPr lang="en-US" sz="1300" b="0" dirty="0">
                <a:latin typeface="+mj-lt"/>
              </a:rPr>
              <a:t>General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Detailed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Picked from Inventory</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Over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De-allocation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Issued from Inventory 	</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Shipped</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Un-planned	</a:t>
            </a:r>
          </a:p>
          <a:p>
            <a:pPr algn="l" eaLnBrk="1" hangingPunct="1">
              <a:lnSpc>
                <a:spcPct val="90000"/>
              </a:lnSpc>
            </a:pPr>
            <a:r>
              <a:rPr lang="en-US" sz="1300" b="0" dirty="0">
                <a:latin typeface="+mj-lt"/>
              </a:rPr>
              <a:t>Return to stock</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In-Transit</a:t>
            </a:r>
            <a:endParaRPr kumimoji="0" lang="en-US" sz="1300" b="0" dirty="0">
              <a:latin typeface="+mj-lt"/>
            </a:endParaRPr>
          </a:p>
        </p:txBody>
      </p:sp>
      <p:sp>
        <p:nvSpPr>
          <p:cNvPr id="15366" name="AutoShape 9"/>
          <p:cNvSpPr>
            <a:spLocks noChangeArrowheads="1"/>
          </p:cNvSpPr>
          <p:nvPr/>
        </p:nvSpPr>
        <p:spPr bwMode="auto">
          <a:xfrm>
            <a:off x="6353175" y="1205850"/>
            <a:ext cx="2651125" cy="4532313"/>
          </a:xfrm>
          <a:prstGeom prst="roundRect">
            <a:avLst>
              <a:gd name="adj" fmla="val 0"/>
            </a:avLst>
          </a:prstGeom>
          <a:solidFill>
            <a:schemeClr val="accent6"/>
          </a:solidFill>
          <a:ln w="25400">
            <a:solidFill>
              <a:schemeClr val="tx2"/>
            </a:solidFill>
            <a:round/>
            <a:headEnd/>
            <a:tailEnd/>
          </a:ln>
        </p:spPr>
        <p:txBody>
          <a:bodyPr tIns="91440" bIns="91440"/>
          <a:lstStyle/>
          <a:p>
            <a:pPr algn="l" eaLnBrk="1" hangingPunct="1">
              <a:lnSpc>
                <a:spcPct val="90000"/>
              </a:lnSpc>
            </a:pPr>
            <a:r>
              <a:rPr lang="en-US" sz="1300" b="0" dirty="0">
                <a:latin typeface="+mj-lt"/>
              </a:rPr>
              <a:t>You reserve an airline flight</a:t>
            </a:r>
          </a:p>
          <a:p>
            <a:pPr algn="l" eaLnBrk="1" hangingPunct="1">
              <a:lnSpc>
                <a:spcPct val="90000"/>
              </a:lnSpc>
            </a:pPr>
            <a:endParaRPr lang="en-US" sz="1300" b="0" dirty="0">
              <a:latin typeface="+mj-lt"/>
            </a:endParaRPr>
          </a:p>
          <a:p>
            <a:pPr algn="l" eaLnBrk="1" hangingPunct="1">
              <a:lnSpc>
                <a:spcPct val="90000"/>
              </a:lnSpc>
            </a:pPr>
            <a:r>
              <a:rPr lang="en-US" sz="1300" b="0" dirty="0" smtClean="0">
                <a:latin typeface="+mj-lt"/>
              </a:rPr>
              <a:t>You  </a:t>
            </a:r>
            <a:r>
              <a:rPr lang="en-US" sz="1300" b="0" dirty="0">
                <a:latin typeface="+mj-lt"/>
              </a:rPr>
              <a:t>go to the airport and receive a boarding pass</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You are allowed to board and sit in your seat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Someone else boards the plane with a ticket for your seat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other persons boarding card is deemed  incorrect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You’re still seated when the      </a:t>
            </a:r>
            <a:r>
              <a:rPr lang="en-US" sz="1300" b="0" dirty="0" smtClean="0">
                <a:latin typeface="+mj-lt"/>
              </a:rPr>
              <a:t>door closes The </a:t>
            </a:r>
            <a:r>
              <a:rPr lang="en-US" sz="1300" b="0" dirty="0">
                <a:latin typeface="+mj-lt"/>
              </a:rPr>
              <a:t>plane takes off</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plane aborts the take-off, returns to the gate and off-loads</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status of a seat in flight</a:t>
            </a:r>
            <a:endParaRPr kumimoji="0" lang="en-US" sz="1300" b="0" dirty="0">
              <a:latin typeface="+mj-lt"/>
            </a:endParaRPr>
          </a:p>
        </p:txBody>
      </p:sp>
      <p:sp>
        <p:nvSpPr>
          <p:cNvPr id="15367" name="Rectangle 18"/>
          <p:cNvSpPr>
            <a:spLocks noChangeArrowheads="1"/>
          </p:cNvSpPr>
          <p:nvPr/>
        </p:nvSpPr>
        <p:spPr bwMode="auto">
          <a:xfrm>
            <a:off x="61913" y="724838"/>
            <a:ext cx="2528887" cy="458787"/>
          </a:xfrm>
          <a:prstGeom prst="rect">
            <a:avLst/>
          </a:prstGeom>
          <a:noFill/>
          <a:ln w="9525" algn="ctr">
            <a:noFill/>
            <a:miter lim="800000"/>
            <a:headEnd/>
            <a:tailEnd/>
          </a:ln>
        </p:spPr>
        <p:txBody>
          <a:bodyPr wrap="none" tIns="91440" bIns="91440">
            <a:spAutoFit/>
          </a:bodyPr>
          <a:lstStyle/>
          <a:p>
            <a:pPr eaLnBrk="1" hangingPunct="1">
              <a:lnSpc>
                <a:spcPct val="90000"/>
              </a:lnSpc>
            </a:pPr>
            <a:r>
              <a:rPr lang="en-US" sz="2000" u="sng">
                <a:latin typeface="+mj-lt"/>
              </a:rPr>
              <a:t>Level of Allocation</a:t>
            </a:r>
          </a:p>
        </p:txBody>
      </p:sp>
      <p:sp>
        <p:nvSpPr>
          <p:cNvPr id="15368" name="Rectangle 19"/>
          <p:cNvSpPr>
            <a:spLocks noChangeArrowheads="1"/>
          </p:cNvSpPr>
          <p:nvPr/>
        </p:nvSpPr>
        <p:spPr bwMode="auto">
          <a:xfrm>
            <a:off x="6408738" y="724838"/>
            <a:ext cx="2620962" cy="458787"/>
          </a:xfrm>
          <a:prstGeom prst="rect">
            <a:avLst/>
          </a:prstGeom>
          <a:noFill/>
          <a:ln w="9525" algn="ctr">
            <a:noFill/>
            <a:miter lim="800000"/>
            <a:headEnd/>
            <a:tailEnd/>
          </a:ln>
        </p:spPr>
        <p:txBody>
          <a:bodyPr tIns="91440" bIns="91440">
            <a:spAutoFit/>
          </a:bodyPr>
          <a:lstStyle/>
          <a:p>
            <a:pPr eaLnBrk="1" hangingPunct="1">
              <a:lnSpc>
                <a:spcPct val="90000"/>
              </a:lnSpc>
            </a:pPr>
            <a:r>
              <a:rPr lang="en-US" sz="2000" u="sng">
                <a:latin typeface="+mj-lt"/>
              </a:rPr>
              <a:t>This is Like</a:t>
            </a:r>
            <a:r>
              <a:rPr lang="en-US" sz="2000">
                <a:latin typeface="+mj-lt"/>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9"/>
          <p:cNvSpPr>
            <a:spLocks noGrp="1" noChangeArrowheads="1"/>
          </p:cNvSpPr>
          <p:nvPr>
            <p:ph type="title"/>
          </p:nvPr>
        </p:nvSpPr>
        <p:spPr/>
        <p:txBody>
          <a:bodyPr/>
          <a:lstStyle/>
          <a:p>
            <a:pPr eaLnBrk="1" hangingPunct="1"/>
            <a:r>
              <a:rPr lang="en-US" dirty="0" smtClean="0">
                <a:solidFill>
                  <a:schemeClr val="tx1"/>
                </a:solidFill>
              </a:rPr>
              <a:t>Sales Order </a:t>
            </a:r>
            <a:r>
              <a:rPr lang="en-US" dirty="0" smtClean="0">
                <a:solidFill>
                  <a:schemeClr val="tx1"/>
                </a:solidFill>
              </a:rPr>
              <a:t>Control</a:t>
            </a:r>
            <a:endParaRPr lang="en-US" dirty="0" smtClean="0">
              <a:solidFill>
                <a:schemeClr val="tx1"/>
              </a:solidFill>
            </a:endParaRPr>
          </a:p>
        </p:txBody>
      </p:sp>
      <p:sp>
        <p:nvSpPr>
          <p:cNvPr id="16386" name="Footer Placeholder 2"/>
          <p:cNvSpPr>
            <a:spLocks noGrp="1"/>
          </p:cNvSpPr>
          <p:nvPr>
            <p:ph type="ftr" sz="quarter" idx="10"/>
          </p:nvPr>
        </p:nvSpPr>
        <p:spPr>
          <a:noFill/>
        </p:spPr>
        <p:txBody>
          <a:bodyPr/>
          <a:lstStyle/>
          <a:p>
            <a:pPr defTabSz="865188"/>
            <a:r>
              <a:rPr lang="en-US"/>
              <a:t>AS-SU-090</a:t>
            </a:r>
          </a:p>
        </p:txBody>
      </p:sp>
      <p:grpSp>
        <p:nvGrpSpPr>
          <p:cNvPr id="8" name="Group 7"/>
          <p:cNvGrpSpPr/>
          <p:nvPr/>
        </p:nvGrpSpPr>
        <p:grpSpPr>
          <a:xfrm>
            <a:off x="633413" y="1294363"/>
            <a:ext cx="7839075" cy="4352925"/>
            <a:chOff x="633413" y="1804988"/>
            <a:chExt cx="7839075" cy="4352925"/>
          </a:xfrm>
        </p:grpSpPr>
        <p:pic>
          <p:nvPicPr>
            <p:cNvPr id="16388" name="Picture 21"/>
            <p:cNvPicPr>
              <a:picLocks noChangeAspect="1" noChangeArrowheads="1"/>
            </p:cNvPicPr>
            <p:nvPr/>
          </p:nvPicPr>
          <p:blipFill>
            <a:blip r:embed="rId2" cstate="print"/>
            <a:srcRect/>
            <a:stretch>
              <a:fillRect/>
            </a:stretch>
          </p:blipFill>
          <p:spPr bwMode="auto">
            <a:xfrm>
              <a:off x="633413" y="1804988"/>
              <a:ext cx="7839075" cy="4352925"/>
            </a:xfrm>
            <a:prstGeom prst="rect">
              <a:avLst/>
            </a:prstGeom>
            <a:noFill/>
            <a:ln w="25400" algn="ctr">
              <a:noFill/>
              <a:miter lim="800000"/>
              <a:headEnd/>
              <a:tailEnd/>
            </a:ln>
          </p:spPr>
        </p:pic>
        <p:sp>
          <p:nvSpPr>
            <p:cNvPr id="16389" name="Rectangle 11"/>
            <p:cNvSpPr>
              <a:spLocks noChangeArrowheads="1"/>
            </p:cNvSpPr>
            <p:nvPr/>
          </p:nvSpPr>
          <p:spPr bwMode="auto">
            <a:xfrm>
              <a:off x="1509713" y="2667000"/>
              <a:ext cx="5564187" cy="671513"/>
            </a:xfrm>
            <a:prstGeom prst="rect">
              <a:avLst/>
            </a:prstGeom>
            <a:noFill/>
            <a:ln w="31750" algn="ctr">
              <a:solidFill>
                <a:srgbClr val="FF0000"/>
              </a:solidFill>
              <a:miter lim="800000"/>
              <a:headEnd/>
              <a:tailEnd/>
            </a:ln>
          </p:spPr>
          <p:txBody>
            <a:bodyPr wrap="none" tIns="91440" bIns="91440" anchor="ctr"/>
            <a:lstStyle/>
            <a:p>
              <a:endParaRPr lang="en-US"/>
            </a:p>
          </p:txBody>
        </p:sp>
        <p:sp>
          <p:nvSpPr>
            <p:cNvPr id="16390" name="Rectangle 14"/>
            <p:cNvSpPr>
              <a:spLocks noChangeArrowheads="1"/>
            </p:cNvSpPr>
            <p:nvPr/>
          </p:nvSpPr>
          <p:spPr bwMode="auto">
            <a:xfrm>
              <a:off x="1149350" y="3794125"/>
              <a:ext cx="1733550" cy="244475"/>
            </a:xfrm>
            <a:prstGeom prst="rect">
              <a:avLst/>
            </a:prstGeom>
            <a:noFill/>
            <a:ln w="31750" algn="ctr">
              <a:solidFill>
                <a:srgbClr val="FF0000"/>
              </a:solidFill>
              <a:miter lim="800000"/>
              <a:headEnd/>
              <a:tailEnd/>
            </a:ln>
          </p:spPr>
          <p:txBody>
            <a:bodyPr wrap="none" tIns="91440" bIns="91440" anchor="ctr"/>
            <a:lstStyle/>
            <a:p>
              <a:endParaRPr lang="en-US"/>
            </a:p>
          </p:txBody>
        </p:sp>
        <p:sp>
          <p:nvSpPr>
            <p:cNvPr id="16391" name="Rectangle 15"/>
            <p:cNvSpPr>
              <a:spLocks noChangeArrowheads="1"/>
            </p:cNvSpPr>
            <p:nvPr/>
          </p:nvSpPr>
          <p:spPr bwMode="auto">
            <a:xfrm>
              <a:off x="1409700" y="4483100"/>
              <a:ext cx="1743075" cy="219075"/>
            </a:xfrm>
            <a:prstGeom prst="rect">
              <a:avLst/>
            </a:prstGeom>
            <a:noFill/>
            <a:ln w="31750" algn="ctr">
              <a:solidFill>
                <a:srgbClr val="FF0000"/>
              </a:solidFill>
              <a:miter lim="800000"/>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1026"/>
          <p:cNvSpPr>
            <a:spLocks noGrp="1" noChangeArrowheads="1"/>
          </p:cNvSpPr>
          <p:nvPr>
            <p:ph type="title"/>
          </p:nvPr>
        </p:nvSpPr>
        <p:spPr/>
        <p:txBody>
          <a:bodyPr/>
          <a:lstStyle/>
          <a:p>
            <a:pPr eaLnBrk="1" hangingPunct="1"/>
            <a:r>
              <a:rPr lang="en-US" smtClean="0"/>
              <a:t>Setup Exercises</a:t>
            </a:r>
          </a:p>
        </p:txBody>
      </p:sp>
      <p:sp>
        <p:nvSpPr>
          <p:cNvPr id="17410" name="Footer Placeholder 2"/>
          <p:cNvSpPr>
            <a:spLocks noGrp="1"/>
          </p:cNvSpPr>
          <p:nvPr>
            <p:ph type="ftr" sz="quarter" idx="10"/>
          </p:nvPr>
        </p:nvSpPr>
        <p:spPr>
          <a:noFill/>
        </p:spPr>
        <p:txBody>
          <a:bodyPr/>
          <a:lstStyle/>
          <a:p>
            <a:pPr defTabSz="865188"/>
            <a:r>
              <a:rPr lang="en-US"/>
              <a:t>AS-SU-500</a:t>
            </a:r>
          </a:p>
        </p:txBody>
      </p:sp>
      <p:pic>
        <p:nvPicPr>
          <p:cNvPr id="17412" name="Picture 1076" descr="hand"/>
          <p:cNvPicPr>
            <a:picLocks noChangeAspect="1" noChangeArrowheads="1"/>
          </p:cNvPicPr>
          <p:nvPr/>
        </p:nvPicPr>
        <p:blipFill>
          <a:blip r:embed="rId2" cstate="print"/>
          <a:srcRect/>
          <a:stretch>
            <a:fillRect/>
          </a:stretch>
        </p:blipFill>
        <p:spPr bwMode="auto">
          <a:xfrm>
            <a:off x="1000125" y="21204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fontScale="90000"/>
          </a:bodyPr>
          <a:lstStyle/>
          <a:p>
            <a:r>
              <a:rPr lang="en-US" dirty="0" smtClean="0"/>
              <a:t>Prepare to Use Enhanced/Global Shipping</a:t>
            </a:r>
            <a:endParaRPr lang="en-US" dirty="0"/>
          </a:p>
        </p:txBody>
      </p:sp>
      <p:sp>
        <p:nvSpPr>
          <p:cNvPr id="18434" name="Footer Placeholder 1"/>
          <p:cNvSpPr>
            <a:spLocks noGrp="1"/>
          </p:cNvSpPr>
          <p:nvPr>
            <p:ph type="ftr" sz="quarter" idx="10"/>
          </p:nvPr>
        </p:nvSpPr>
        <p:spPr>
          <a:noFill/>
        </p:spPr>
        <p:txBody>
          <a:bodyPr/>
          <a:lstStyle/>
          <a:p>
            <a:pPr defTabSz="865188"/>
            <a:r>
              <a:rPr lang="en-US"/>
              <a:t>AS-SU-100</a:t>
            </a:r>
          </a:p>
        </p:txBody>
      </p:sp>
      <p:grpSp>
        <p:nvGrpSpPr>
          <p:cNvPr id="18435" name="Group 195"/>
          <p:cNvGrpSpPr>
            <a:grpSpLocks/>
          </p:cNvGrpSpPr>
          <p:nvPr/>
        </p:nvGrpSpPr>
        <p:grpSpPr bwMode="auto">
          <a:xfrm>
            <a:off x="409575" y="2187513"/>
            <a:ext cx="8301038" cy="2511425"/>
            <a:chOff x="156" y="1363"/>
            <a:chExt cx="5229" cy="1582"/>
          </a:xfrm>
        </p:grpSpPr>
        <p:sp>
          <p:nvSpPr>
            <p:cNvPr id="52245" name="AutoShape 21"/>
            <p:cNvSpPr>
              <a:spLocks noChangeArrowheads="1"/>
            </p:cNvSpPr>
            <p:nvPr/>
          </p:nvSpPr>
          <p:spPr bwMode="auto">
            <a:xfrm>
              <a:off x="156" y="1842"/>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Sales Order</a:t>
              </a:r>
            </a:p>
          </p:txBody>
        </p:sp>
        <p:sp>
          <p:nvSpPr>
            <p:cNvPr id="18438" name="AutoShape 67"/>
            <p:cNvSpPr>
              <a:spLocks/>
            </p:cNvSpPr>
            <p:nvPr/>
          </p:nvSpPr>
          <p:spPr bwMode="auto">
            <a:xfrm>
              <a:off x="1643" y="1363"/>
              <a:ext cx="192" cy="1582"/>
            </a:xfrm>
            <a:prstGeom prst="leftBracket">
              <a:avLst>
                <a:gd name="adj" fmla="val 68663"/>
              </a:avLst>
            </a:prstGeom>
            <a:noFill/>
            <a:ln w="38100">
              <a:solidFill>
                <a:schemeClr val="tx2"/>
              </a:solidFill>
              <a:round/>
              <a:headEnd/>
              <a:tailEnd/>
            </a:ln>
          </p:spPr>
          <p:txBody>
            <a:bodyPr wrap="none" anchor="ctr"/>
            <a:lstStyle/>
            <a:p>
              <a:endParaRPr lang="en-US">
                <a:latin typeface="+mj-lt"/>
              </a:endParaRPr>
            </a:p>
          </p:txBody>
        </p:sp>
        <p:sp>
          <p:nvSpPr>
            <p:cNvPr id="18439" name="AutoShape 68"/>
            <p:cNvSpPr>
              <a:spLocks noChangeArrowheads="1"/>
            </p:cNvSpPr>
            <p:nvPr/>
          </p:nvSpPr>
          <p:spPr bwMode="auto">
            <a:xfrm>
              <a:off x="1298" y="2015"/>
              <a:ext cx="288" cy="288"/>
            </a:xfrm>
            <a:prstGeom prst="rightArrow">
              <a:avLst>
                <a:gd name="adj1" fmla="val 50000"/>
                <a:gd name="adj2" fmla="val 25000"/>
              </a:avLst>
            </a:prstGeom>
            <a:solidFill>
              <a:schemeClr val="tx2"/>
            </a:solidFill>
            <a:ln w="38100">
              <a:noFill/>
              <a:miter lim="800000"/>
              <a:headEnd/>
              <a:tailEnd/>
            </a:ln>
          </p:spPr>
          <p:txBody>
            <a:bodyPr wrap="none" anchor="ctr"/>
            <a:lstStyle/>
            <a:p>
              <a:endParaRPr lang="en-US">
                <a:latin typeface="+mj-lt"/>
              </a:endParaRPr>
            </a:p>
          </p:txBody>
        </p:sp>
        <p:sp>
          <p:nvSpPr>
            <p:cNvPr id="52295" name="AutoShape 71"/>
            <p:cNvSpPr>
              <a:spLocks noChangeArrowheads="1"/>
            </p:cNvSpPr>
            <p:nvPr/>
          </p:nvSpPr>
          <p:spPr bwMode="auto">
            <a:xfrm>
              <a:off x="4349" y="1842"/>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Shipment</a:t>
              </a:r>
            </a:p>
          </p:txBody>
        </p:sp>
        <p:sp>
          <p:nvSpPr>
            <p:cNvPr id="18441" name="AutoShape 115"/>
            <p:cNvSpPr>
              <a:spLocks noChangeArrowheads="1"/>
            </p:cNvSpPr>
            <p:nvPr/>
          </p:nvSpPr>
          <p:spPr bwMode="auto">
            <a:xfrm>
              <a:off x="4015" y="2015"/>
              <a:ext cx="288" cy="288"/>
            </a:xfrm>
            <a:prstGeom prst="rightArrow">
              <a:avLst>
                <a:gd name="adj1" fmla="val 50000"/>
                <a:gd name="adj2" fmla="val 25000"/>
              </a:avLst>
            </a:prstGeom>
            <a:solidFill>
              <a:schemeClr val="tx2"/>
            </a:solidFill>
            <a:ln w="38100">
              <a:noFill/>
              <a:miter lim="800000"/>
              <a:headEnd/>
              <a:tailEnd/>
            </a:ln>
          </p:spPr>
          <p:txBody>
            <a:bodyPr wrap="none" anchor="ctr"/>
            <a:lstStyle/>
            <a:p>
              <a:endParaRPr lang="en-US">
                <a:latin typeface="+mj-lt"/>
              </a:endParaRPr>
            </a:p>
          </p:txBody>
        </p:sp>
        <p:sp>
          <p:nvSpPr>
            <p:cNvPr id="52247" name="AutoShape 23"/>
            <p:cNvSpPr>
              <a:spLocks noChangeArrowheads="1"/>
            </p:cNvSpPr>
            <p:nvPr/>
          </p:nvSpPr>
          <p:spPr bwMode="auto">
            <a:xfrm>
              <a:off x="2868" y="2205"/>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Allocations</a:t>
              </a:r>
            </a:p>
          </p:txBody>
        </p:sp>
        <p:sp>
          <p:nvSpPr>
            <p:cNvPr id="52276" name="AutoShape 52"/>
            <p:cNvSpPr>
              <a:spLocks noChangeArrowheads="1"/>
            </p:cNvSpPr>
            <p:nvPr/>
          </p:nvSpPr>
          <p:spPr bwMode="auto">
            <a:xfrm>
              <a:off x="1710" y="1465"/>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Pre-Shipper</a:t>
              </a:r>
            </a:p>
          </p:txBody>
        </p:sp>
        <p:sp>
          <p:nvSpPr>
            <p:cNvPr id="52350" name="AutoShape 126"/>
            <p:cNvSpPr>
              <a:spLocks noChangeArrowheads="1"/>
            </p:cNvSpPr>
            <p:nvPr/>
          </p:nvSpPr>
          <p:spPr bwMode="auto">
            <a:xfrm>
              <a:off x="1705" y="2206"/>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Inventory </a:t>
              </a:r>
            </a:p>
            <a:p>
              <a:r>
                <a:rPr lang="en-US" sz="2000">
                  <a:latin typeface="+mj-lt"/>
                </a:rPr>
                <a:t>Movement Code</a:t>
              </a:r>
            </a:p>
          </p:txBody>
        </p:sp>
        <p:sp>
          <p:nvSpPr>
            <p:cNvPr id="52366" name="AutoShape 142"/>
            <p:cNvSpPr>
              <a:spLocks noChangeArrowheads="1"/>
            </p:cNvSpPr>
            <p:nvPr/>
          </p:nvSpPr>
          <p:spPr bwMode="auto">
            <a:xfrm>
              <a:off x="2870" y="1464"/>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Confirm</a:t>
              </a:r>
            </a:p>
            <a:p>
              <a:r>
                <a:rPr lang="en-US" sz="2000">
                  <a:latin typeface="+mj-lt"/>
                </a:rPr>
                <a:t>Pre-Shipper</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Review Standard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AS-SU-110</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AS-SU-130</a:t>
            </a: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Assign Numbers by:</a:t>
            </a:r>
          </a:p>
          <a:p>
            <a:pPr lvl="1"/>
            <a:r>
              <a:rPr lang="en-US" dirty="0" smtClean="0"/>
              <a:t>Site</a:t>
            </a:r>
          </a:p>
          <a:p>
            <a:pPr lvl="1"/>
            <a:r>
              <a:rPr lang="en-US" dirty="0" smtClean="0"/>
              <a:t>Date Issued</a:t>
            </a:r>
          </a:p>
          <a:p>
            <a:pPr lvl="1"/>
            <a:r>
              <a:rPr lang="en-US" dirty="0" smtClean="0"/>
              <a:t>Shipment Type</a:t>
            </a:r>
          </a:p>
          <a:p>
            <a:r>
              <a:rPr lang="en-US" dirty="0" smtClean="0"/>
              <a:t>Standards and Conventions</a:t>
            </a:r>
          </a:p>
          <a:p>
            <a:pPr lvl="1"/>
            <a:r>
              <a:rPr lang="en-US" dirty="0" smtClean="0"/>
              <a:t>Temporary Numbers</a:t>
            </a:r>
          </a:p>
          <a:p>
            <a:pPr lvl="1"/>
            <a:r>
              <a:rPr lang="en-US" dirty="0" smtClean="0"/>
              <a:t>Security on Issuing Numbers</a:t>
            </a:r>
          </a:p>
          <a:p>
            <a:pPr lvl="1"/>
            <a:r>
              <a:rPr lang="en-US" dirty="0" smtClean="0"/>
              <a:t>Use of prefixed and/or suffixes</a:t>
            </a:r>
          </a:p>
          <a:p>
            <a:pPr lvl="1"/>
            <a:r>
              <a:rPr lang="en-US" dirty="0" smtClean="0"/>
              <a:t>Void or Disallow Discarded/Unused Numbers</a:t>
            </a:r>
          </a:p>
          <a:p>
            <a:pPr>
              <a:buNone/>
            </a:pPr>
            <a:endParaRPr lang="en-US" dirty="0"/>
          </a:p>
        </p:txBody>
      </p:sp>
      <p:sp>
        <p:nvSpPr>
          <p:cNvPr id="5" name="Title 4"/>
          <p:cNvSpPr>
            <a:spLocks noGrp="1"/>
          </p:cNvSpPr>
          <p:nvPr>
            <p:ph type="title"/>
          </p:nvPr>
        </p:nvSpPr>
        <p:spPr/>
        <p:txBody>
          <a:bodyPr>
            <a:normAutofit/>
          </a:bodyPr>
          <a:lstStyle/>
          <a:p>
            <a:r>
              <a:rPr lang="en-US" dirty="0" smtClean="0"/>
              <a:t>Numbering Standards/Conventions</a:t>
            </a:r>
            <a:endParaRPr lang="en-US" dirty="0"/>
          </a:p>
        </p:txBody>
      </p:sp>
      <p:sp>
        <p:nvSpPr>
          <p:cNvPr id="21506" name="Footer Placeholder 1"/>
          <p:cNvSpPr>
            <a:spLocks noGrp="1"/>
          </p:cNvSpPr>
          <p:nvPr>
            <p:ph type="ftr" sz="quarter" idx="10"/>
          </p:nvPr>
        </p:nvSpPr>
        <p:spPr>
          <a:noFill/>
        </p:spPr>
        <p:txBody>
          <a:bodyPr/>
          <a:lstStyle/>
          <a:p>
            <a:pPr defTabSz="865188"/>
            <a:r>
              <a:rPr lang="en-US"/>
              <a:t>AS-SU-140</a:t>
            </a:r>
          </a:p>
        </p:txBody>
      </p:sp>
      <p:sp>
        <p:nvSpPr>
          <p:cNvPr id="21507" name="Rectangle 216"/>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sp>
        <p:nvSpPr>
          <p:cNvPr id="21508" name="Rectangle 223"/>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342900" indent="-342900" algn="l" eaLnBrk="1" hangingPunct="1">
              <a:lnSpc>
                <a:spcPct val="90000"/>
              </a:lnSpc>
              <a:spcBef>
                <a:spcPct val="30000"/>
              </a:spcBef>
              <a:buClr>
                <a:srgbClr val="890C4C"/>
              </a:buClr>
              <a:buFont typeface="Webdings" pitchFamily="18" charset="2"/>
              <a:buChar char="5"/>
            </a:pPr>
            <a:endParaRPr kumimoji="0" lang="en-US" sz="2800" b="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Identify Segment Types</a:t>
            </a:r>
            <a:endParaRPr lang="en-US" dirty="0"/>
          </a:p>
        </p:txBody>
      </p:sp>
      <p:sp>
        <p:nvSpPr>
          <p:cNvPr id="22530" name="Footer Placeholder 1"/>
          <p:cNvSpPr>
            <a:spLocks noGrp="1"/>
          </p:cNvSpPr>
          <p:nvPr>
            <p:ph type="ftr" sz="quarter" idx="10"/>
          </p:nvPr>
        </p:nvSpPr>
        <p:spPr>
          <a:noFill/>
        </p:spPr>
        <p:txBody>
          <a:bodyPr/>
          <a:lstStyle/>
          <a:p>
            <a:pPr defTabSz="865188"/>
            <a:r>
              <a:rPr lang="en-US"/>
              <a:t>AS-SU-150</a:t>
            </a:r>
          </a:p>
        </p:txBody>
      </p:sp>
      <p:cxnSp>
        <p:nvCxnSpPr>
          <p:cNvPr id="22532" name="AutoShape 29"/>
          <p:cNvCxnSpPr>
            <a:cxnSpLocks noChangeShapeType="1"/>
            <a:stCxn id="57371" idx="1"/>
            <a:endCxn id="57378" idx="0"/>
          </p:cNvCxnSpPr>
          <p:nvPr/>
        </p:nvCxnSpPr>
        <p:spPr bwMode="auto">
          <a:xfrm rot="10800000" flipH="1">
            <a:off x="1358900" y="2385750"/>
            <a:ext cx="3319463" cy="1744663"/>
          </a:xfrm>
          <a:prstGeom prst="bentConnector4">
            <a:avLst>
              <a:gd name="adj1" fmla="val -6889"/>
              <a:gd name="adj2" fmla="val 113102"/>
            </a:avLst>
          </a:prstGeom>
          <a:noFill/>
          <a:ln w="38100">
            <a:solidFill>
              <a:srgbClr val="5A87C6"/>
            </a:solidFill>
            <a:miter lim="800000"/>
            <a:headEnd/>
            <a:tailEnd type="triangle" w="med" len="med"/>
          </a:ln>
          <a:effectLst/>
        </p:spPr>
      </p:cxnSp>
      <p:sp>
        <p:nvSpPr>
          <p:cNvPr id="57376" name="Rectangle 32"/>
          <p:cNvSpPr>
            <a:spLocks noChangeArrowheads="1"/>
          </p:cNvSpPr>
          <p:nvPr/>
        </p:nvSpPr>
        <p:spPr bwMode="auto">
          <a:xfrm>
            <a:off x="4945063" y="2385750"/>
            <a:ext cx="2652712"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07:15:98</a:t>
            </a:r>
          </a:p>
        </p:txBody>
      </p:sp>
      <p:sp>
        <p:nvSpPr>
          <p:cNvPr id="57377" name="Rectangle 33"/>
          <p:cNvSpPr>
            <a:spLocks noChangeArrowheads="1"/>
          </p:cNvSpPr>
          <p:nvPr/>
        </p:nvSpPr>
        <p:spPr bwMode="auto">
          <a:xfrm>
            <a:off x="1717675" y="2385750"/>
            <a:ext cx="1136650"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NY-</a:t>
            </a:r>
          </a:p>
        </p:txBody>
      </p:sp>
      <p:sp>
        <p:nvSpPr>
          <p:cNvPr id="57378" name="Rectangle 34"/>
          <p:cNvSpPr>
            <a:spLocks noChangeArrowheads="1"/>
          </p:cNvSpPr>
          <p:nvPr/>
        </p:nvSpPr>
        <p:spPr bwMode="auto">
          <a:xfrm>
            <a:off x="4498975" y="2385750"/>
            <a:ext cx="357188"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r>
              <a:rPr lang="en-US" sz="3600">
                <a:latin typeface="+mj-lt"/>
              </a:rPr>
              <a:t>-</a:t>
            </a:r>
          </a:p>
        </p:txBody>
      </p:sp>
      <p:sp>
        <p:nvSpPr>
          <p:cNvPr id="57379" name="Rectangle 35"/>
          <p:cNvSpPr>
            <a:spLocks noChangeArrowheads="1"/>
          </p:cNvSpPr>
          <p:nvPr/>
        </p:nvSpPr>
        <p:spPr bwMode="auto">
          <a:xfrm>
            <a:off x="2949575" y="2385750"/>
            <a:ext cx="1460500"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1234</a:t>
            </a:r>
          </a:p>
        </p:txBody>
      </p:sp>
      <p:sp>
        <p:nvSpPr>
          <p:cNvPr id="57369" name="Rectangle 25"/>
          <p:cNvSpPr>
            <a:spLocks noChangeArrowheads="1"/>
          </p:cNvSpPr>
          <p:nvPr/>
        </p:nvSpPr>
        <p:spPr bwMode="auto">
          <a:xfrm>
            <a:off x="5913438" y="3633525"/>
            <a:ext cx="1855787"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Date Driven Segment</a:t>
            </a:r>
          </a:p>
        </p:txBody>
      </p:sp>
      <p:cxnSp>
        <p:nvCxnSpPr>
          <p:cNvPr id="22538" name="AutoShape 26"/>
          <p:cNvCxnSpPr>
            <a:cxnSpLocks noChangeShapeType="1"/>
            <a:stCxn id="57369" idx="0"/>
            <a:endCxn id="57376" idx="2"/>
          </p:cNvCxnSpPr>
          <p:nvPr/>
        </p:nvCxnSpPr>
        <p:spPr bwMode="auto">
          <a:xfrm rot="5400000" flipH="1">
            <a:off x="6253956" y="3045357"/>
            <a:ext cx="606425" cy="569912"/>
          </a:xfrm>
          <a:prstGeom prst="bentConnector3">
            <a:avLst>
              <a:gd name="adj1" fmla="val 50000"/>
            </a:avLst>
          </a:prstGeom>
          <a:noFill/>
          <a:ln w="38100">
            <a:solidFill>
              <a:srgbClr val="5A87C6"/>
            </a:solidFill>
            <a:miter lim="800000"/>
            <a:headEnd/>
            <a:tailEnd type="triangle" w="med" len="med"/>
          </a:ln>
          <a:effectLst/>
        </p:spPr>
      </p:cxnSp>
      <p:sp>
        <p:nvSpPr>
          <p:cNvPr id="57371" name="Rectangle 27"/>
          <p:cNvSpPr>
            <a:spLocks noChangeArrowheads="1"/>
          </p:cNvSpPr>
          <p:nvPr/>
        </p:nvSpPr>
        <p:spPr bwMode="auto">
          <a:xfrm>
            <a:off x="1358900" y="3633525"/>
            <a:ext cx="1855788"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Fixed Value Segments</a:t>
            </a:r>
          </a:p>
        </p:txBody>
      </p:sp>
      <p:cxnSp>
        <p:nvCxnSpPr>
          <p:cNvPr id="22540" name="AutoShape 28"/>
          <p:cNvCxnSpPr>
            <a:cxnSpLocks noChangeShapeType="1"/>
            <a:stCxn id="57371" idx="0"/>
            <a:endCxn id="57377" idx="2"/>
          </p:cNvCxnSpPr>
          <p:nvPr/>
        </p:nvCxnSpPr>
        <p:spPr bwMode="auto">
          <a:xfrm rot="5400000" flipH="1">
            <a:off x="1983581" y="3329519"/>
            <a:ext cx="606425" cy="1588"/>
          </a:xfrm>
          <a:prstGeom prst="bentConnector3">
            <a:avLst>
              <a:gd name="adj1" fmla="val 50000"/>
            </a:avLst>
          </a:prstGeom>
          <a:noFill/>
          <a:ln w="38100">
            <a:solidFill>
              <a:srgbClr val="5A87C6"/>
            </a:solidFill>
            <a:miter lim="800000"/>
            <a:headEnd/>
            <a:tailEnd type="triangle" w="med" len="med"/>
          </a:ln>
          <a:effectLst/>
        </p:spPr>
      </p:cxnSp>
      <p:sp>
        <p:nvSpPr>
          <p:cNvPr id="57380" name="Rectangle 36"/>
          <p:cNvSpPr>
            <a:spLocks noChangeArrowheads="1"/>
          </p:cNvSpPr>
          <p:nvPr/>
        </p:nvSpPr>
        <p:spPr bwMode="auto">
          <a:xfrm>
            <a:off x="3636963" y="3633525"/>
            <a:ext cx="1855787"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Incrementing Integer Segment</a:t>
            </a:r>
          </a:p>
        </p:txBody>
      </p:sp>
      <p:cxnSp>
        <p:nvCxnSpPr>
          <p:cNvPr id="22542" name="AutoShape 37"/>
          <p:cNvCxnSpPr>
            <a:cxnSpLocks noChangeShapeType="1"/>
            <a:stCxn id="57380" idx="0"/>
            <a:endCxn id="57379" idx="2"/>
          </p:cNvCxnSpPr>
          <p:nvPr/>
        </p:nvCxnSpPr>
        <p:spPr bwMode="auto">
          <a:xfrm rot="5400000" flipH="1">
            <a:off x="3819525" y="2887400"/>
            <a:ext cx="606425" cy="885825"/>
          </a:xfrm>
          <a:prstGeom prst="bentConnector3">
            <a:avLst>
              <a:gd name="adj1" fmla="val 50000"/>
            </a:avLst>
          </a:prstGeom>
          <a:noFill/>
          <a:ln w="38100">
            <a:solidFill>
              <a:srgbClr val="5A87C6"/>
            </a:solidFill>
            <a:miter lim="800000"/>
            <a:headEnd/>
            <a:tailEnd type="triangle" w="med" len="med"/>
          </a:ln>
          <a:effectLst/>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Number </a:t>
            </a:r>
            <a:r>
              <a:rPr lang="en-US" dirty="0" smtClean="0"/>
              <a:t>Range Maintenance</a:t>
            </a:r>
            <a:endParaRPr lang="en-US" dirty="0"/>
          </a:p>
        </p:txBody>
      </p:sp>
      <p:sp>
        <p:nvSpPr>
          <p:cNvPr id="23554" name="Footer Placeholder 1"/>
          <p:cNvSpPr>
            <a:spLocks noGrp="1"/>
          </p:cNvSpPr>
          <p:nvPr>
            <p:ph type="ftr" sz="quarter" idx="10"/>
          </p:nvPr>
        </p:nvSpPr>
        <p:spPr>
          <a:noFill/>
        </p:spPr>
        <p:txBody>
          <a:bodyPr/>
          <a:lstStyle/>
          <a:p>
            <a:pPr defTabSz="865188"/>
            <a:r>
              <a:rPr lang="en-US"/>
              <a:t>AS-SU-160</a:t>
            </a:r>
          </a:p>
        </p:txBody>
      </p:sp>
      <p:pic>
        <p:nvPicPr>
          <p:cNvPr id="23556" name="Picture 8"/>
          <p:cNvPicPr>
            <a:picLocks noChangeAspect="1" noChangeArrowheads="1"/>
          </p:cNvPicPr>
          <p:nvPr/>
        </p:nvPicPr>
        <p:blipFill>
          <a:blip r:embed="rId2" cstate="print"/>
          <a:srcRect/>
          <a:stretch>
            <a:fillRect/>
          </a:stretch>
        </p:blipFill>
        <p:spPr bwMode="auto">
          <a:xfrm>
            <a:off x="628650" y="1075288"/>
            <a:ext cx="7886700" cy="482917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7"/>
          <p:cNvSpPr>
            <a:spLocks noGrp="1" noChangeArrowheads="1"/>
          </p:cNvSpPr>
          <p:nvPr>
            <p:ph type="title"/>
          </p:nvPr>
        </p:nvSpPr>
        <p:spPr/>
        <p:txBody>
          <a:bodyPr/>
          <a:lstStyle/>
          <a:p>
            <a:pPr eaLnBrk="1" hangingPunct="1"/>
            <a:r>
              <a:rPr lang="en-US" dirty="0" smtClean="0">
                <a:solidFill>
                  <a:schemeClr val="tx1"/>
                </a:solidFill>
              </a:rPr>
              <a:t>Set Up Allocations and Shipping</a:t>
            </a:r>
          </a:p>
        </p:txBody>
      </p:sp>
      <p:sp>
        <p:nvSpPr>
          <p:cNvPr id="6146" name="Footer Placeholder 3"/>
          <p:cNvSpPr>
            <a:spLocks noGrp="1"/>
          </p:cNvSpPr>
          <p:nvPr>
            <p:ph type="ftr" sz="quarter" idx="10"/>
          </p:nvPr>
        </p:nvSpPr>
        <p:spPr>
          <a:noFill/>
        </p:spPr>
        <p:txBody>
          <a:bodyPr/>
          <a:lstStyle/>
          <a:p>
            <a:pPr defTabSz="865188"/>
            <a:r>
              <a:rPr lang="en-US"/>
              <a:t>AS-SU-010</a:t>
            </a:r>
          </a:p>
        </p:txBody>
      </p:sp>
      <p:sp>
        <p:nvSpPr>
          <p:cNvPr id="5" name="Content Placeholder 4"/>
          <p:cNvSpPr>
            <a:spLocks noGrp="1"/>
          </p:cNvSpPr>
          <p:nvPr>
            <p:ph idx="1"/>
          </p:nvPr>
        </p:nvSpPr>
        <p:spPr/>
        <p:txBody>
          <a:bodyPr/>
          <a:lstStyle/>
          <a:p>
            <a:pPr>
              <a:buNone/>
            </a:pPr>
            <a:r>
              <a:rPr lang="en-US" dirty="0" smtClean="0"/>
              <a:t>In this section you will learn how to:</a:t>
            </a:r>
          </a:p>
          <a:p>
            <a:r>
              <a:rPr lang="en-US" dirty="0" smtClean="0"/>
              <a:t>Set up Allocations and Shipping</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lstStyle/>
          <a:p>
            <a:r>
              <a:rPr lang="en-US" dirty="0" smtClean="0"/>
              <a:t>Segment Editors</a:t>
            </a:r>
            <a:endParaRPr lang="en-US" dirty="0"/>
          </a:p>
        </p:txBody>
      </p:sp>
      <p:sp>
        <p:nvSpPr>
          <p:cNvPr id="24578" name="Footer Placeholder 1"/>
          <p:cNvSpPr>
            <a:spLocks noGrp="1"/>
          </p:cNvSpPr>
          <p:nvPr>
            <p:ph type="ftr" sz="quarter" idx="10"/>
          </p:nvPr>
        </p:nvSpPr>
        <p:spPr/>
        <p:txBody>
          <a:bodyPr/>
          <a:lstStyle/>
          <a:p>
            <a:r>
              <a:rPr lang="en-US" smtClean="0"/>
              <a:t>AS-SU-170</a:t>
            </a:r>
            <a:endParaRPr lang="en-US"/>
          </a:p>
        </p:txBody>
      </p:sp>
      <p:grpSp>
        <p:nvGrpSpPr>
          <p:cNvPr id="21" name="Group 20"/>
          <p:cNvGrpSpPr/>
          <p:nvPr/>
        </p:nvGrpSpPr>
        <p:grpSpPr>
          <a:xfrm>
            <a:off x="999613" y="945363"/>
            <a:ext cx="7135812" cy="5078412"/>
            <a:chOff x="1106488" y="1550988"/>
            <a:chExt cx="7135812" cy="5078412"/>
          </a:xfrm>
        </p:grpSpPr>
        <p:grpSp>
          <p:nvGrpSpPr>
            <p:cNvPr id="24580" name="Group 28"/>
            <p:cNvGrpSpPr>
              <a:grpSpLocks/>
            </p:cNvGrpSpPr>
            <p:nvPr/>
          </p:nvGrpSpPr>
          <p:grpSpPr bwMode="auto">
            <a:xfrm>
              <a:off x="1106488" y="1560513"/>
              <a:ext cx="6902450" cy="1211262"/>
              <a:chOff x="487" y="983"/>
              <a:chExt cx="4348" cy="763"/>
            </a:xfrm>
          </p:grpSpPr>
          <p:pic>
            <p:nvPicPr>
              <p:cNvPr id="24593" name="Picture 14" descr="Region Capture"/>
              <p:cNvPicPr>
                <a:picLocks noChangeAspect="1" noChangeArrowheads="1"/>
              </p:cNvPicPr>
              <p:nvPr/>
            </p:nvPicPr>
            <p:blipFill>
              <a:blip r:embed="rId2" cstate="print"/>
              <a:srcRect/>
              <a:stretch>
                <a:fillRect/>
              </a:stretch>
            </p:blipFill>
            <p:spPr bwMode="auto">
              <a:xfrm>
                <a:off x="487" y="1182"/>
                <a:ext cx="4348" cy="564"/>
              </a:xfrm>
              <a:prstGeom prst="rect">
                <a:avLst/>
              </a:prstGeom>
              <a:noFill/>
              <a:ln w="9525">
                <a:noFill/>
                <a:miter lim="800000"/>
                <a:headEnd/>
                <a:tailEnd/>
              </a:ln>
            </p:spPr>
          </p:pic>
          <p:sp>
            <p:nvSpPr>
              <p:cNvPr id="24594" name="Text Box 18"/>
              <p:cNvSpPr txBox="1">
                <a:spLocks noChangeArrowheads="1"/>
              </p:cNvSpPr>
              <p:nvPr/>
            </p:nvSpPr>
            <p:spPr bwMode="auto">
              <a:xfrm>
                <a:off x="610" y="983"/>
                <a:ext cx="1640"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Integer Segment Editor (INT)</a:t>
                </a:r>
              </a:p>
            </p:txBody>
          </p:sp>
        </p:grpSp>
        <p:sp>
          <p:nvSpPr>
            <p:cNvPr id="24581" name="Text Box 19"/>
            <p:cNvSpPr txBox="1">
              <a:spLocks noChangeArrowheads="1"/>
            </p:cNvSpPr>
            <p:nvPr/>
          </p:nvSpPr>
          <p:spPr bwMode="auto">
            <a:xfrm>
              <a:off x="5591175" y="1550988"/>
              <a:ext cx="2649538" cy="396875"/>
            </a:xfrm>
            <a:prstGeom prst="rect">
              <a:avLst/>
            </a:prstGeom>
            <a:noFill/>
            <a:ln w="9525" algn="ctr">
              <a:noFill/>
              <a:miter lim="800000"/>
              <a:headEnd/>
              <a:tailEnd/>
            </a:ln>
          </p:spPr>
          <p:txBody>
            <a:bodyPr wrap="none" tIns="91440" bIns="91440">
              <a:spAutoFit/>
            </a:bodyPr>
            <a:lstStyle/>
            <a:p>
              <a:pPr eaLnBrk="1" hangingPunct="1"/>
              <a:r>
                <a:rPr kumimoji="0" lang="en-US" sz="1400">
                  <a:solidFill>
                    <a:srgbClr val="FF0000"/>
                  </a:solidFill>
                  <a:latin typeface="+mj-lt"/>
                </a:rPr>
                <a:t>Requires One per Sequence</a:t>
              </a:r>
            </a:p>
          </p:txBody>
        </p:sp>
        <p:grpSp>
          <p:nvGrpSpPr>
            <p:cNvPr id="24582" name="Group 27"/>
            <p:cNvGrpSpPr>
              <a:grpSpLocks/>
            </p:cNvGrpSpPr>
            <p:nvPr/>
          </p:nvGrpSpPr>
          <p:grpSpPr bwMode="auto">
            <a:xfrm>
              <a:off x="1109663" y="2855913"/>
              <a:ext cx="6902450" cy="1192212"/>
              <a:chOff x="489" y="1763"/>
              <a:chExt cx="4348" cy="751"/>
            </a:xfrm>
          </p:grpSpPr>
          <p:pic>
            <p:nvPicPr>
              <p:cNvPr id="24591" name="Picture 15" descr="Region Capture"/>
              <p:cNvPicPr>
                <a:picLocks noChangeAspect="1" noChangeArrowheads="1"/>
              </p:cNvPicPr>
              <p:nvPr/>
            </p:nvPicPr>
            <p:blipFill>
              <a:blip r:embed="rId3" cstate="print"/>
              <a:srcRect/>
              <a:stretch>
                <a:fillRect/>
              </a:stretch>
            </p:blipFill>
            <p:spPr bwMode="auto">
              <a:xfrm>
                <a:off x="489" y="1950"/>
                <a:ext cx="4348" cy="564"/>
              </a:xfrm>
              <a:prstGeom prst="rect">
                <a:avLst/>
              </a:prstGeom>
              <a:noFill/>
              <a:ln w="9525">
                <a:noFill/>
                <a:miter lim="800000"/>
                <a:headEnd/>
                <a:tailEnd/>
              </a:ln>
            </p:spPr>
          </p:pic>
          <p:sp>
            <p:nvSpPr>
              <p:cNvPr id="24592" name="Text Box 20"/>
              <p:cNvSpPr txBox="1">
                <a:spLocks noChangeArrowheads="1"/>
              </p:cNvSpPr>
              <p:nvPr/>
            </p:nvSpPr>
            <p:spPr bwMode="auto">
              <a:xfrm>
                <a:off x="581" y="1763"/>
                <a:ext cx="1617"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Date Segment Editor (DATE)</a:t>
                </a:r>
              </a:p>
            </p:txBody>
          </p:sp>
        </p:grpSp>
        <p:sp>
          <p:nvSpPr>
            <p:cNvPr id="24583" name="Text Box 21"/>
            <p:cNvSpPr txBox="1">
              <a:spLocks noChangeArrowheads="1"/>
            </p:cNvSpPr>
            <p:nvPr/>
          </p:nvSpPr>
          <p:spPr bwMode="auto">
            <a:xfrm>
              <a:off x="5929313" y="2794000"/>
              <a:ext cx="2312987" cy="396875"/>
            </a:xfrm>
            <a:prstGeom prst="rect">
              <a:avLst/>
            </a:prstGeom>
            <a:noFill/>
            <a:ln w="9525" algn="ctr">
              <a:noFill/>
              <a:miter lim="800000"/>
              <a:headEnd/>
              <a:tailEnd/>
            </a:ln>
          </p:spPr>
          <p:txBody>
            <a:bodyPr wrap="none" tIns="91440" bIns="91440">
              <a:spAutoFit/>
            </a:bodyPr>
            <a:lstStyle/>
            <a:p>
              <a:pPr eaLnBrk="1" hangingPunct="1"/>
              <a:r>
                <a:rPr kumimoji="0" lang="en-US" sz="1400">
                  <a:solidFill>
                    <a:srgbClr val="FF0000"/>
                  </a:solidFill>
                  <a:latin typeface="+mj-lt"/>
                </a:rPr>
                <a:t>Limit One per Sequence</a:t>
              </a:r>
            </a:p>
          </p:txBody>
        </p:sp>
        <p:grpSp>
          <p:nvGrpSpPr>
            <p:cNvPr id="24584" name="Group 26"/>
            <p:cNvGrpSpPr>
              <a:grpSpLocks/>
            </p:cNvGrpSpPr>
            <p:nvPr/>
          </p:nvGrpSpPr>
          <p:grpSpPr bwMode="auto">
            <a:xfrm>
              <a:off x="1109663" y="4217988"/>
              <a:ext cx="6902450" cy="1211262"/>
              <a:chOff x="489" y="2531"/>
              <a:chExt cx="4348" cy="763"/>
            </a:xfrm>
          </p:grpSpPr>
          <p:pic>
            <p:nvPicPr>
              <p:cNvPr id="24589" name="Picture 16" descr="Region Capture"/>
              <p:cNvPicPr>
                <a:picLocks noChangeAspect="1" noChangeArrowheads="1"/>
              </p:cNvPicPr>
              <p:nvPr/>
            </p:nvPicPr>
            <p:blipFill>
              <a:blip r:embed="rId4" cstate="print"/>
              <a:srcRect/>
              <a:stretch>
                <a:fillRect/>
              </a:stretch>
            </p:blipFill>
            <p:spPr bwMode="auto">
              <a:xfrm>
                <a:off x="489" y="2730"/>
                <a:ext cx="4348" cy="564"/>
              </a:xfrm>
              <a:prstGeom prst="rect">
                <a:avLst/>
              </a:prstGeom>
              <a:noFill/>
              <a:ln w="9525">
                <a:noFill/>
                <a:miter lim="800000"/>
                <a:headEnd/>
                <a:tailEnd/>
              </a:ln>
            </p:spPr>
          </p:pic>
          <p:sp>
            <p:nvSpPr>
              <p:cNvPr id="24590" name="Text Box 22"/>
              <p:cNvSpPr txBox="1">
                <a:spLocks noChangeArrowheads="1"/>
              </p:cNvSpPr>
              <p:nvPr/>
            </p:nvSpPr>
            <p:spPr bwMode="auto">
              <a:xfrm>
                <a:off x="586" y="2531"/>
                <a:ext cx="1759"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Fiscal Segment Editor (FISCAL)</a:t>
                </a:r>
              </a:p>
            </p:txBody>
          </p:sp>
        </p:grpSp>
        <p:sp>
          <p:nvSpPr>
            <p:cNvPr id="24585" name="Text Box 23"/>
            <p:cNvSpPr txBox="1">
              <a:spLocks noChangeArrowheads="1"/>
            </p:cNvSpPr>
            <p:nvPr/>
          </p:nvSpPr>
          <p:spPr bwMode="auto">
            <a:xfrm>
              <a:off x="5917750" y="4027488"/>
              <a:ext cx="2311850" cy="615553"/>
            </a:xfrm>
            <a:prstGeom prst="rect">
              <a:avLst/>
            </a:prstGeom>
            <a:noFill/>
            <a:ln w="9525" algn="ctr">
              <a:noFill/>
              <a:miter lim="800000"/>
              <a:headEnd/>
              <a:tailEnd/>
            </a:ln>
          </p:spPr>
          <p:txBody>
            <a:bodyPr wrap="none" tIns="91440" bIns="91440">
              <a:spAutoFit/>
            </a:bodyPr>
            <a:lstStyle/>
            <a:p>
              <a:pPr algn="r" eaLnBrk="1" hangingPunct="1"/>
              <a:r>
                <a:rPr kumimoji="0" lang="en-US" sz="1400">
                  <a:solidFill>
                    <a:srgbClr val="FF0000"/>
                  </a:solidFill>
                  <a:latin typeface="+mj-lt"/>
                </a:rPr>
                <a:t>Must Use Expiration Date</a:t>
              </a:r>
            </a:p>
            <a:p>
              <a:pPr algn="r" eaLnBrk="1" hangingPunct="1"/>
              <a:r>
                <a:rPr kumimoji="0" lang="en-US" sz="1400">
                  <a:solidFill>
                    <a:srgbClr val="FF0000"/>
                  </a:solidFill>
                  <a:latin typeface="+mj-lt"/>
                </a:rPr>
                <a:t>Cannot Use with DATE</a:t>
              </a:r>
            </a:p>
          </p:txBody>
        </p:sp>
        <p:grpSp>
          <p:nvGrpSpPr>
            <p:cNvPr id="24586" name="Group 25"/>
            <p:cNvGrpSpPr>
              <a:grpSpLocks/>
            </p:cNvGrpSpPr>
            <p:nvPr/>
          </p:nvGrpSpPr>
          <p:grpSpPr bwMode="auto">
            <a:xfrm>
              <a:off x="1116013" y="5427663"/>
              <a:ext cx="6902450" cy="1201737"/>
              <a:chOff x="493" y="3311"/>
              <a:chExt cx="4348" cy="757"/>
            </a:xfrm>
          </p:grpSpPr>
          <p:pic>
            <p:nvPicPr>
              <p:cNvPr id="24587" name="Picture 17" descr="Region Capture"/>
              <p:cNvPicPr>
                <a:picLocks noChangeAspect="1" noChangeArrowheads="1"/>
              </p:cNvPicPr>
              <p:nvPr/>
            </p:nvPicPr>
            <p:blipFill>
              <a:blip r:embed="rId5" cstate="print"/>
              <a:srcRect/>
              <a:stretch>
                <a:fillRect/>
              </a:stretch>
            </p:blipFill>
            <p:spPr bwMode="auto">
              <a:xfrm>
                <a:off x="493" y="3504"/>
                <a:ext cx="4348" cy="564"/>
              </a:xfrm>
              <a:prstGeom prst="rect">
                <a:avLst/>
              </a:prstGeom>
              <a:noFill/>
              <a:ln w="9525">
                <a:noFill/>
                <a:miter lim="800000"/>
                <a:headEnd/>
                <a:tailEnd/>
              </a:ln>
            </p:spPr>
          </p:pic>
          <p:sp>
            <p:nvSpPr>
              <p:cNvPr id="24588" name="Text Box 24"/>
              <p:cNvSpPr txBox="1">
                <a:spLocks noChangeArrowheads="1"/>
              </p:cNvSpPr>
              <p:nvPr/>
            </p:nvSpPr>
            <p:spPr bwMode="auto">
              <a:xfrm>
                <a:off x="596" y="3311"/>
                <a:ext cx="1680"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Fixed Segment Editor (FIXED)</a:t>
                </a: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Title 214"/>
          <p:cNvSpPr>
            <a:spLocks noGrp="1"/>
          </p:cNvSpPr>
          <p:nvPr>
            <p:ph type="title"/>
          </p:nvPr>
        </p:nvSpPr>
        <p:spPr/>
        <p:txBody>
          <a:bodyPr/>
          <a:lstStyle/>
          <a:p>
            <a:r>
              <a:rPr lang="en-US" dirty="0" smtClean="0"/>
              <a:t>Using Default IDs</a:t>
            </a:r>
            <a:endParaRPr lang="en-US" dirty="0"/>
          </a:p>
        </p:txBody>
      </p:sp>
      <p:sp>
        <p:nvSpPr>
          <p:cNvPr id="25602" name="Footer Placeholder 1"/>
          <p:cNvSpPr>
            <a:spLocks noGrp="1"/>
          </p:cNvSpPr>
          <p:nvPr>
            <p:ph type="ftr" sz="quarter" idx="10"/>
          </p:nvPr>
        </p:nvSpPr>
        <p:spPr>
          <a:noFill/>
        </p:spPr>
        <p:txBody>
          <a:bodyPr/>
          <a:lstStyle/>
          <a:p>
            <a:pPr defTabSz="865188"/>
            <a:r>
              <a:rPr lang="en-US"/>
              <a:t>AS-SU-180</a:t>
            </a:r>
          </a:p>
        </p:txBody>
      </p:sp>
      <p:sp>
        <p:nvSpPr>
          <p:cNvPr id="60419" name="Text Box 3"/>
          <p:cNvSpPr txBox="1">
            <a:spLocks noChangeArrowheads="1"/>
          </p:cNvSpPr>
          <p:nvPr/>
        </p:nvSpPr>
        <p:spPr bwMode="auto">
          <a:xfrm>
            <a:off x="1408500" y="1121838"/>
            <a:ext cx="2565400" cy="368300"/>
          </a:xfrm>
          <a:prstGeom prst="rect">
            <a:avLst/>
          </a:prstGeom>
          <a:noFill/>
          <a:ln w="38100">
            <a:noFill/>
            <a:miter lim="800000"/>
            <a:headEnd/>
            <a:tailEnd/>
          </a:ln>
          <a:effectLst/>
        </p:spPr>
        <p:txBody>
          <a:bodyPr wrap="none"/>
          <a:lstStyle/>
          <a:p>
            <a:pPr marL="233363" indent="-233363">
              <a:buClr>
                <a:schemeClr val="folHlink"/>
              </a:buClr>
            </a:pPr>
            <a:r>
              <a:rPr lang="en-US" sz="1900">
                <a:latin typeface="+mj-lt"/>
              </a:rPr>
              <a:t>Default IDs typically</a:t>
            </a:r>
            <a:endParaRPr lang="en-US">
              <a:solidFill>
                <a:schemeClr val="accent2"/>
              </a:solidFill>
              <a:latin typeface="+mj-lt"/>
            </a:endParaRPr>
          </a:p>
        </p:txBody>
      </p:sp>
      <p:sp>
        <p:nvSpPr>
          <p:cNvPr id="60420" name="Text Box 4"/>
          <p:cNvSpPr txBox="1">
            <a:spLocks noChangeArrowheads="1"/>
          </p:cNvSpPr>
          <p:nvPr/>
        </p:nvSpPr>
        <p:spPr bwMode="auto">
          <a:xfrm>
            <a:off x="625863" y="3971400"/>
            <a:ext cx="4124325" cy="292388"/>
          </a:xfrm>
          <a:prstGeom prst="rect">
            <a:avLst/>
          </a:prstGeom>
          <a:noFill/>
          <a:ln w="38100">
            <a:noFill/>
            <a:miter lim="800000"/>
            <a:headEnd/>
            <a:tailEnd/>
          </a:ln>
          <a:effectLst/>
        </p:spPr>
        <p:txBody>
          <a:bodyPr lIns="0" tIns="0" rIns="0" bIns="0">
            <a:spAutoFit/>
          </a:bodyPr>
          <a:lstStyle/>
          <a:p>
            <a:pPr marL="233363" indent="-233363">
              <a:buClr>
                <a:schemeClr val="folHlink"/>
              </a:buClr>
            </a:pPr>
            <a:r>
              <a:rPr lang="en-US" sz="1900">
                <a:latin typeface="+mj-lt"/>
              </a:rPr>
              <a:t>Generic Default IDs assigned when</a:t>
            </a:r>
            <a:endParaRPr lang="en-US">
              <a:solidFill>
                <a:schemeClr val="accent2"/>
              </a:solidFill>
              <a:latin typeface="+mj-lt"/>
            </a:endParaRPr>
          </a:p>
        </p:txBody>
      </p:sp>
      <p:sp>
        <p:nvSpPr>
          <p:cNvPr id="25605" name="Text Box 6"/>
          <p:cNvSpPr txBox="1">
            <a:spLocks noChangeArrowheads="1"/>
          </p:cNvSpPr>
          <p:nvPr/>
        </p:nvSpPr>
        <p:spPr bwMode="auto">
          <a:xfrm>
            <a:off x="1180288" y="1506698"/>
            <a:ext cx="3005951" cy="646331"/>
          </a:xfrm>
          <a:prstGeom prst="rect">
            <a:avLst/>
          </a:prstGeom>
          <a:noFill/>
          <a:ln w="38100">
            <a:noFill/>
            <a:miter lim="800000"/>
            <a:headEnd/>
            <a:tailEnd/>
          </a:ln>
          <a:effectLst/>
        </p:spPr>
        <p:txBody>
          <a:bodyPr wrap="none" anchor="ctr">
            <a:spAutoFit/>
          </a:bodyPr>
          <a:lstStyle/>
          <a:p>
            <a:r>
              <a:rPr lang="en-US" b="0">
                <a:latin typeface="+mj-lt"/>
              </a:rPr>
              <a:t>Pre-Shippers, Shippers,</a:t>
            </a:r>
          </a:p>
          <a:p>
            <a:r>
              <a:rPr lang="en-US" b="0">
                <a:latin typeface="+mj-lt"/>
              </a:rPr>
              <a:t>and Master Bills of Lading</a:t>
            </a:r>
            <a:endParaRPr lang="en-US">
              <a:latin typeface="+mj-lt"/>
            </a:endParaRPr>
          </a:p>
        </p:txBody>
      </p:sp>
      <p:grpSp>
        <p:nvGrpSpPr>
          <p:cNvPr id="25607" name="Group 167"/>
          <p:cNvGrpSpPr>
            <a:grpSpLocks/>
          </p:cNvGrpSpPr>
          <p:nvPr/>
        </p:nvGrpSpPr>
        <p:grpSpPr bwMode="auto">
          <a:xfrm>
            <a:off x="1554550" y="2121963"/>
            <a:ext cx="2263775" cy="1536700"/>
            <a:chOff x="0" y="1951"/>
            <a:chExt cx="1426" cy="968"/>
          </a:xfrm>
          <a:effectLst/>
        </p:grpSpPr>
        <p:grpSp>
          <p:nvGrpSpPr>
            <p:cNvPr id="25689" name="Group 41"/>
            <p:cNvGrpSpPr>
              <a:grpSpLocks/>
            </p:cNvGrpSpPr>
            <p:nvPr/>
          </p:nvGrpSpPr>
          <p:grpSpPr bwMode="auto">
            <a:xfrm>
              <a:off x="0" y="1951"/>
              <a:ext cx="520" cy="776"/>
              <a:chOff x="3954" y="1919"/>
              <a:chExt cx="1341" cy="2002"/>
            </a:xfrm>
          </p:grpSpPr>
          <p:grpSp>
            <p:nvGrpSpPr>
              <p:cNvPr id="25774" name="Group 42"/>
              <p:cNvGrpSpPr>
                <a:grpSpLocks/>
              </p:cNvGrpSpPr>
              <p:nvPr/>
            </p:nvGrpSpPr>
            <p:grpSpPr bwMode="auto">
              <a:xfrm>
                <a:off x="3954" y="1919"/>
                <a:ext cx="1341" cy="2002"/>
                <a:chOff x="4230" y="2418"/>
                <a:chExt cx="1064" cy="1589"/>
              </a:xfrm>
            </p:grpSpPr>
            <p:sp>
              <p:nvSpPr>
                <p:cNvPr id="25776" name="Freeform 43"/>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777" name="Freeform 44"/>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778" name="Freeform 45"/>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779" name="Freeform 46"/>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780" name="Freeform 47"/>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781" name="Freeform 48"/>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82" name="Freeform 49"/>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83" name="Freeform 50"/>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84" name="Freeform 51"/>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85" name="Freeform 52"/>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86" name="Freeform 53"/>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87" name="Freeform 54"/>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88" name="Freeform 55"/>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89" name="Freeform 56"/>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90" name="Freeform 57"/>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91" name="Freeform 58"/>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92" name="Freeform 59"/>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93" name="Freeform 60"/>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94" name="Freeform 61"/>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95" name="Freeform 62"/>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96" name="Freeform 6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97" name="Freeform 64"/>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98" name="Freeform 65"/>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99" name="Freeform 66"/>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800" name="Freeform 67"/>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801" name="Freeform 68"/>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802" name="Freeform 69"/>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3" name="Freeform 70"/>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4" name="Freeform 71"/>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5" name="Freeform 72"/>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6" name="Freeform 73"/>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7" name="Freeform 74"/>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808" name="Freeform 75"/>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09" name="Freeform 76"/>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0" name="Freeform 77"/>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1" name="Freeform 78"/>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2" name="Freeform 79"/>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3" name="Freeform 80"/>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814" name="Freeform 81"/>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775" name="Text Box 82"/>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PS</a:t>
                </a:r>
              </a:p>
              <a:p>
                <a:r>
                  <a:rPr lang="en-US">
                    <a:solidFill>
                      <a:srgbClr val="FF0000"/>
                    </a:solidFill>
                    <a:latin typeface="+mj-lt"/>
                  </a:rPr>
                  <a:t>101</a:t>
                </a:r>
              </a:p>
            </p:txBody>
          </p:sp>
        </p:grpSp>
        <p:grpSp>
          <p:nvGrpSpPr>
            <p:cNvPr id="25690" name="Group 83"/>
            <p:cNvGrpSpPr>
              <a:grpSpLocks/>
            </p:cNvGrpSpPr>
            <p:nvPr/>
          </p:nvGrpSpPr>
          <p:grpSpPr bwMode="auto">
            <a:xfrm>
              <a:off x="450" y="2047"/>
              <a:ext cx="520" cy="776"/>
              <a:chOff x="3954" y="1919"/>
              <a:chExt cx="1341" cy="2002"/>
            </a:xfrm>
          </p:grpSpPr>
          <p:grpSp>
            <p:nvGrpSpPr>
              <p:cNvPr id="25733" name="Group 84"/>
              <p:cNvGrpSpPr>
                <a:grpSpLocks/>
              </p:cNvGrpSpPr>
              <p:nvPr/>
            </p:nvGrpSpPr>
            <p:grpSpPr bwMode="auto">
              <a:xfrm>
                <a:off x="3954" y="1919"/>
                <a:ext cx="1341" cy="2002"/>
                <a:chOff x="4230" y="2418"/>
                <a:chExt cx="1064" cy="1589"/>
              </a:xfrm>
            </p:grpSpPr>
            <p:sp>
              <p:nvSpPr>
                <p:cNvPr id="25735" name="Freeform 85"/>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736" name="Freeform 86"/>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737" name="Freeform 87"/>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738" name="Freeform 88"/>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739" name="Freeform 89"/>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740" name="Freeform 90"/>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41" name="Freeform 91"/>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42" name="Freeform 92"/>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43" name="Freeform 93"/>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44" name="Freeform 94"/>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45" name="Freeform 95"/>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46" name="Freeform 96"/>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47" name="Freeform 97"/>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48" name="Freeform 98"/>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49" name="Freeform 99"/>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50" name="Freeform 100"/>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51" name="Freeform 101"/>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52" name="Freeform 102"/>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53" name="Freeform 103"/>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54" name="Freeform 104"/>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55" name="Freeform 105"/>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56" name="Freeform 106"/>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57" name="Freeform 107"/>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58" name="Freeform 108"/>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759" name="Freeform 109"/>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760" name="Freeform 110"/>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761" name="Freeform 111"/>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2" name="Freeform 112"/>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3" name="Freeform 113"/>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4" name="Freeform 114"/>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5" name="Freeform 115"/>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6" name="Freeform 116"/>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767" name="Freeform 117"/>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68" name="Freeform 118"/>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69" name="Freeform 119"/>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0" name="Freeform 120"/>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1" name="Freeform 121"/>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2" name="Freeform 122"/>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773" name="Freeform 123"/>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734" name="Text Box 124"/>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S</a:t>
                </a:r>
              </a:p>
              <a:p>
                <a:r>
                  <a:rPr lang="en-US">
                    <a:solidFill>
                      <a:srgbClr val="FF0000"/>
                    </a:solidFill>
                    <a:latin typeface="+mj-lt"/>
                  </a:rPr>
                  <a:t>501</a:t>
                </a:r>
              </a:p>
            </p:txBody>
          </p:sp>
        </p:grpSp>
        <p:grpSp>
          <p:nvGrpSpPr>
            <p:cNvPr id="25691" name="Group 125"/>
            <p:cNvGrpSpPr>
              <a:grpSpLocks/>
            </p:cNvGrpSpPr>
            <p:nvPr/>
          </p:nvGrpSpPr>
          <p:grpSpPr bwMode="auto">
            <a:xfrm>
              <a:off x="906" y="2143"/>
              <a:ext cx="520" cy="776"/>
              <a:chOff x="3954" y="1919"/>
              <a:chExt cx="1341" cy="2002"/>
            </a:xfrm>
          </p:grpSpPr>
          <p:grpSp>
            <p:nvGrpSpPr>
              <p:cNvPr id="25692" name="Group 126"/>
              <p:cNvGrpSpPr>
                <a:grpSpLocks/>
              </p:cNvGrpSpPr>
              <p:nvPr/>
            </p:nvGrpSpPr>
            <p:grpSpPr bwMode="auto">
              <a:xfrm>
                <a:off x="3954" y="1919"/>
                <a:ext cx="1341" cy="2002"/>
                <a:chOff x="4230" y="2418"/>
                <a:chExt cx="1064" cy="1589"/>
              </a:xfrm>
            </p:grpSpPr>
            <p:sp>
              <p:nvSpPr>
                <p:cNvPr id="25694" name="Freeform 127"/>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695" name="Freeform 128"/>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696" name="Freeform 129"/>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697" name="Freeform 130"/>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698" name="Freeform 131"/>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699" name="Freeform 132"/>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00" name="Freeform 133"/>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01" name="Freeform 134"/>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02" name="Freeform 135"/>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03" name="Freeform 136"/>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04" name="Freeform 137"/>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05" name="Freeform 138"/>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06" name="Freeform 139"/>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07" name="Freeform 140"/>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08" name="Freeform 141"/>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09" name="Freeform 142"/>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10" name="Freeform 143"/>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11" name="Freeform 144"/>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12" name="Freeform 145"/>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13" name="Freeform 146"/>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14" name="Freeform 147"/>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15" name="Freeform 148"/>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16" name="Freeform 149"/>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17" name="Freeform 150"/>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718" name="Freeform 151"/>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719" name="Freeform 152"/>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720" name="Freeform 153"/>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1" name="Freeform 154"/>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2" name="Freeform 155"/>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3" name="Freeform 156"/>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4" name="Freeform 157"/>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5" name="Freeform 158"/>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726" name="Freeform 159"/>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7" name="Freeform 160"/>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8" name="Freeform 161"/>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9" name="Freeform 162"/>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30" name="Freeform 163"/>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731" name="Freeform 164"/>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732" name="Freeform 165"/>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693" name="Text Box 166"/>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MBOL</a:t>
                </a:r>
              </a:p>
              <a:p>
                <a:r>
                  <a:rPr lang="en-US">
                    <a:solidFill>
                      <a:srgbClr val="FF0000"/>
                    </a:solidFill>
                    <a:latin typeface="+mj-lt"/>
                  </a:rPr>
                  <a:t>8001</a:t>
                </a:r>
              </a:p>
            </p:txBody>
          </p:sp>
        </p:grpSp>
      </p:grpSp>
      <p:grpSp>
        <p:nvGrpSpPr>
          <p:cNvPr id="25608" name="Group 263"/>
          <p:cNvGrpSpPr>
            <a:grpSpLocks/>
          </p:cNvGrpSpPr>
          <p:nvPr/>
        </p:nvGrpSpPr>
        <p:grpSpPr bwMode="auto">
          <a:xfrm>
            <a:off x="5431225" y="2118788"/>
            <a:ext cx="3152775" cy="1830387"/>
            <a:chOff x="3258" y="1427"/>
            <a:chExt cx="1986" cy="1153"/>
          </a:xfrm>
          <a:effectLst/>
        </p:grpSpPr>
        <p:grpSp>
          <p:nvGrpSpPr>
            <p:cNvPr id="25651" name="Group 187"/>
            <p:cNvGrpSpPr>
              <a:grpSpLocks/>
            </p:cNvGrpSpPr>
            <p:nvPr/>
          </p:nvGrpSpPr>
          <p:grpSpPr bwMode="auto">
            <a:xfrm>
              <a:off x="3258" y="1427"/>
              <a:ext cx="1104" cy="865"/>
              <a:chOff x="4188" y="839"/>
              <a:chExt cx="1158" cy="907"/>
            </a:xfrm>
          </p:grpSpPr>
          <p:grpSp>
            <p:nvGrpSpPr>
              <p:cNvPr id="25671" name="Group 188"/>
              <p:cNvGrpSpPr>
                <a:grpSpLocks/>
              </p:cNvGrpSpPr>
              <p:nvPr/>
            </p:nvGrpSpPr>
            <p:grpSpPr bwMode="auto">
              <a:xfrm>
                <a:off x="4188" y="839"/>
                <a:ext cx="1158" cy="907"/>
                <a:chOff x="3456" y="336"/>
                <a:chExt cx="1728" cy="1354"/>
              </a:xfrm>
            </p:grpSpPr>
            <p:sp>
              <p:nvSpPr>
                <p:cNvPr id="25673" name="Freeform 189"/>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74" name="Freeform 190"/>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75" name="Freeform 191"/>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76" name="Freeform 192"/>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77" name="Freeform 193"/>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78" name="Freeform 194"/>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79" name="Freeform 195"/>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80" name="Freeform 196"/>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81" name="Freeform 197"/>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82" name="Freeform 198"/>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83" name="Freeform 199"/>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84" name="Freeform 200"/>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85" name="Freeform 201"/>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86" name="Freeform 202"/>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87" name="Freeform 203"/>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88" name="Freeform 204"/>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21" name="Text Box 205"/>
              <p:cNvSpPr txBox="1">
                <a:spLocks noChangeArrowheads="1"/>
              </p:cNvSpPr>
              <p:nvPr/>
            </p:nvSpPr>
            <p:spPr bwMode="auto">
              <a:xfrm rot="1682032">
                <a:off x="4287" y="1253"/>
                <a:ext cx="498"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US-101</a:t>
                </a:r>
              </a:p>
            </p:txBody>
          </p:sp>
        </p:grpSp>
        <p:grpSp>
          <p:nvGrpSpPr>
            <p:cNvPr id="25652" name="Group 186"/>
            <p:cNvGrpSpPr>
              <a:grpSpLocks/>
            </p:cNvGrpSpPr>
            <p:nvPr/>
          </p:nvGrpSpPr>
          <p:grpSpPr bwMode="auto">
            <a:xfrm>
              <a:off x="4140" y="1715"/>
              <a:ext cx="1104" cy="865"/>
              <a:chOff x="4188" y="839"/>
              <a:chExt cx="1158" cy="907"/>
            </a:xfrm>
          </p:grpSpPr>
          <p:grpSp>
            <p:nvGrpSpPr>
              <p:cNvPr id="25653" name="Group 168"/>
              <p:cNvGrpSpPr>
                <a:grpSpLocks/>
              </p:cNvGrpSpPr>
              <p:nvPr/>
            </p:nvGrpSpPr>
            <p:grpSpPr bwMode="auto">
              <a:xfrm>
                <a:off x="4188" y="839"/>
                <a:ext cx="1158" cy="907"/>
                <a:chOff x="3456" y="336"/>
                <a:chExt cx="1728" cy="1354"/>
              </a:xfrm>
            </p:grpSpPr>
            <p:sp>
              <p:nvSpPr>
                <p:cNvPr id="25655" name="Freeform 169"/>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56" name="Freeform 170"/>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57" name="Freeform 171"/>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58" name="Freeform 172"/>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59" name="Freeform 173"/>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60" name="Freeform 174"/>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61" name="Freeform 175"/>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62" name="Freeform 176"/>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63" name="Freeform 177"/>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64" name="Freeform 178"/>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65" name="Freeform 179"/>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66" name="Freeform 180"/>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67" name="Freeform 181"/>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68" name="Freeform 182"/>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69" name="Freeform 183"/>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70" name="Freeform 184"/>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01" name="Text Box 185"/>
              <p:cNvSpPr txBox="1">
                <a:spLocks noChangeArrowheads="1"/>
              </p:cNvSpPr>
              <p:nvPr/>
            </p:nvSpPr>
            <p:spPr bwMode="auto">
              <a:xfrm rot="1682032">
                <a:off x="4287" y="1253"/>
                <a:ext cx="498"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US-102</a:t>
                </a:r>
              </a:p>
            </p:txBody>
          </p:sp>
        </p:grpSp>
      </p:grpSp>
      <p:grpSp>
        <p:nvGrpSpPr>
          <p:cNvPr id="25609" name="Group 265"/>
          <p:cNvGrpSpPr>
            <a:grpSpLocks/>
          </p:cNvGrpSpPr>
          <p:nvPr/>
        </p:nvGrpSpPr>
        <p:grpSpPr bwMode="auto">
          <a:xfrm>
            <a:off x="4754950" y="4433363"/>
            <a:ext cx="3848100" cy="1373187"/>
            <a:chOff x="3066" y="3047"/>
            <a:chExt cx="2424" cy="865"/>
          </a:xfrm>
          <a:effectLst/>
        </p:grpSpPr>
        <p:sp>
          <p:nvSpPr>
            <p:cNvPr id="25631" name="Text Box 34"/>
            <p:cNvSpPr txBox="1">
              <a:spLocks noChangeArrowheads="1"/>
            </p:cNvSpPr>
            <p:nvPr/>
          </p:nvSpPr>
          <p:spPr bwMode="auto">
            <a:xfrm>
              <a:off x="3066" y="3164"/>
              <a:ext cx="1338" cy="407"/>
            </a:xfrm>
            <a:prstGeom prst="rect">
              <a:avLst/>
            </a:prstGeom>
            <a:noFill/>
            <a:ln w="38100">
              <a:noFill/>
              <a:miter lim="800000"/>
              <a:headEnd/>
              <a:tailEnd/>
            </a:ln>
          </p:spPr>
          <p:txBody>
            <a:bodyPr wrap="none" anchor="ctr">
              <a:spAutoFit/>
            </a:bodyPr>
            <a:lstStyle/>
            <a:p>
              <a:pPr algn="r"/>
              <a:r>
                <a:rPr lang="en-US" b="0">
                  <a:latin typeface="+mj-lt"/>
                </a:rPr>
                <a:t>No Inventory</a:t>
              </a:r>
            </a:p>
            <a:p>
              <a:pPr algn="r"/>
              <a:r>
                <a:rPr lang="en-US" b="0">
                  <a:latin typeface="+mj-lt"/>
                </a:rPr>
                <a:t>Movement Code</a:t>
              </a:r>
              <a:endParaRPr lang="en-US">
                <a:latin typeface="+mj-lt"/>
              </a:endParaRPr>
            </a:p>
          </p:txBody>
        </p:sp>
        <p:grpSp>
          <p:nvGrpSpPr>
            <p:cNvPr id="25632" name="Group 225"/>
            <p:cNvGrpSpPr>
              <a:grpSpLocks/>
            </p:cNvGrpSpPr>
            <p:nvPr/>
          </p:nvGrpSpPr>
          <p:grpSpPr bwMode="auto">
            <a:xfrm>
              <a:off x="4386" y="3047"/>
              <a:ext cx="1104" cy="865"/>
              <a:chOff x="4188" y="839"/>
              <a:chExt cx="1158" cy="907"/>
            </a:xfrm>
          </p:grpSpPr>
          <p:grpSp>
            <p:nvGrpSpPr>
              <p:cNvPr id="25633" name="Group 226"/>
              <p:cNvGrpSpPr>
                <a:grpSpLocks/>
              </p:cNvGrpSpPr>
              <p:nvPr/>
            </p:nvGrpSpPr>
            <p:grpSpPr bwMode="auto">
              <a:xfrm>
                <a:off x="4188" y="839"/>
                <a:ext cx="1158" cy="907"/>
                <a:chOff x="3456" y="336"/>
                <a:chExt cx="1728" cy="1354"/>
              </a:xfrm>
            </p:grpSpPr>
            <p:sp>
              <p:nvSpPr>
                <p:cNvPr id="25635" name="Freeform 227"/>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36" name="Freeform 228"/>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37" name="Freeform 229"/>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38" name="Freeform 230"/>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39" name="Freeform 231"/>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40" name="Freeform 232"/>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41" name="Freeform 233"/>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42" name="Freeform 234"/>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43" name="Freeform 235"/>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44" name="Freeform 236"/>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45" name="Freeform 237"/>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46" name="Freeform 238"/>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47" name="Freeform 239"/>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48" name="Freeform 240"/>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49" name="Freeform 241"/>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50" name="Freeform 242"/>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59" name="Text Box 243"/>
              <p:cNvSpPr txBox="1">
                <a:spLocks noChangeArrowheads="1"/>
              </p:cNvSpPr>
              <p:nvPr/>
            </p:nvSpPr>
            <p:spPr bwMode="auto">
              <a:xfrm rot="1682032">
                <a:off x="4321" y="1253"/>
                <a:ext cx="429"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70002</a:t>
                </a:r>
              </a:p>
            </p:txBody>
          </p:sp>
        </p:grpSp>
      </p:grpSp>
      <p:grpSp>
        <p:nvGrpSpPr>
          <p:cNvPr id="25610" name="Group 264"/>
          <p:cNvGrpSpPr>
            <a:grpSpLocks/>
          </p:cNvGrpSpPr>
          <p:nvPr/>
        </p:nvGrpSpPr>
        <p:grpSpPr bwMode="auto">
          <a:xfrm>
            <a:off x="524263" y="4338113"/>
            <a:ext cx="3649663" cy="1373187"/>
            <a:chOff x="287" y="3053"/>
            <a:chExt cx="2299" cy="865"/>
          </a:xfrm>
          <a:effectLst/>
        </p:grpSpPr>
        <p:sp>
          <p:nvSpPr>
            <p:cNvPr id="25611" name="Text Box 31"/>
            <p:cNvSpPr txBox="1">
              <a:spLocks noChangeArrowheads="1"/>
            </p:cNvSpPr>
            <p:nvPr/>
          </p:nvSpPr>
          <p:spPr bwMode="auto">
            <a:xfrm>
              <a:off x="287" y="3146"/>
              <a:ext cx="1215" cy="407"/>
            </a:xfrm>
            <a:prstGeom prst="rect">
              <a:avLst/>
            </a:prstGeom>
            <a:noFill/>
            <a:ln w="38100">
              <a:noFill/>
              <a:miter lim="800000"/>
              <a:headEnd/>
              <a:tailEnd/>
            </a:ln>
          </p:spPr>
          <p:txBody>
            <a:bodyPr wrap="none" anchor="ctr">
              <a:spAutoFit/>
            </a:bodyPr>
            <a:lstStyle/>
            <a:p>
              <a:pPr algn="r"/>
              <a:r>
                <a:rPr lang="en-US" b="0">
                  <a:latin typeface="+mj-lt"/>
                </a:rPr>
                <a:t>No Available</a:t>
              </a:r>
            </a:p>
            <a:p>
              <a:pPr algn="r"/>
              <a:r>
                <a:rPr lang="en-US" b="0">
                  <a:latin typeface="+mj-lt"/>
                </a:rPr>
                <a:t>Shipping Group</a:t>
              </a:r>
              <a:endParaRPr lang="en-US">
                <a:latin typeface="+mj-lt"/>
              </a:endParaRPr>
            </a:p>
          </p:txBody>
        </p:sp>
        <p:grpSp>
          <p:nvGrpSpPr>
            <p:cNvPr id="25612" name="Group 244"/>
            <p:cNvGrpSpPr>
              <a:grpSpLocks/>
            </p:cNvGrpSpPr>
            <p:nvPr/>
          </p:nvGrpSpPr>
          <p:grpSpPr bwMode="auto">
            <a:xfrm>
              <a:off x="1482" y="3053"/>
              <a:ext cx="1104" cy="865"/>
              <a:chOff x="4188" y="839"/>
              <a:chExt cx="1158" cy="907"/>
            </a:xfrm>
          </p:grpSpPr>
          <p:grpSp>
            <p:nvGrpSpPr>
              <p:cNvPr id="25613" name="Group 245"/>
              <p:cNvGrpSpPr>
                <a:grpSpLocks/>
              </p:cNvGrpSpPr>
              <p:nvPr/>
            </p:nvGrpSpPr>
            <p:grpSpPr bwMode="auto">
              <a:xfrm>
                <a:off x="4188" y="839"/>
                <a:ext cx="1158" cy="907"/>
                <a:chOff x="3456" y="336"/>
                <a:chExt cx="1728" cy="1354"/>
              </a:xfrm>
            </p:grpSpPr>
            <p:sp>
              <p:nvSpPr>
                <p:cNvPr id="25615" name="Freeform 246"/>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16" name="Freeform 247"/>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17" name="Freeform 248"/>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18" name="Freeform 249"/>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19" name="Freeform 250"/>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20" name="Freeform 251"/>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21" name="Freeform 252"/>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22" name="Freeform 253"/>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23" name="Freeform 254"/>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24" name="Freeform 255"/>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25" name="Freeform 256"/>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26" name="Freeform 257"/>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27" name="Freeform 258"/>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28" name="Freeform 259"/>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29" name="Freeform 260"/>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30" name="Freeform 261"/>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78" name="Text Box 262"/>
              <p:cNvSpPr txBox="1">
                <a:spLocks noChangeArrowheads="1"/>
              </p:cNvSpPr>
              <p:nvPr/>
            </p:nvSpPr>
            <p:spPr bwMode="auto">
              <a:xfrm rot="1682032">
                <a:off x="4321" y="1253"/>
                <a:ext cx="429"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70001</a:t>
                </a:r>
              </a:p>
            </p:txBody>
          </p:sp>
        </p:gr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1"/>
          <p:cNvSpPr>
            <a:spLocks noGrp="1"/>
          </p:cNvSpPr>
          <p:nvPr>
            <p:ph type="ftr" sz="quarter" idx="10"/>
          </p:nvPr>
        </p:nvSpPr>
        <p:spPr>
          <a:noFill/>
        </p:spPr>
        <p:txBody>
          <a:bodyPr/>
          <a:lstStyle/>
          <a:p>
            <a:pPr defTabSz="865188"/>
            <a:r>
              <a:rPr lang="en-US"/>
              <a:t>AS-SU-190</a:t>
            </a:r>
          </a:p>
        </p:txBody>
      </p:sp>
      <p:cxnSp>
        <p:nvCxnSpPr>
          <p:cNvPr id="26627" name="AutoShape 6"/>
          <p:cNvCxnSpPr>
            <a:cxnSpLocks noChangeShapeType="1"/>
            <a:stCxn id="61443" idx="3"/>
            <a:endCxn id="61445" idx="1"/>
          </p:cNvCxnSpPr>
          <p:nvPr/>
        </p:nvCxnSpPr>
        <p:spPr bwMode="auto">
          <a:xfrm flipV="1">
            <a:off x="3305175" y="2100508"/>
            <a:ext cx="1457325" cy="2030"/>
          </a:xfrm>
          <a:prstGeom prst="straightConnector1">
            <a:avLst/>
          </a:prstGeom>
          <a:noFill/>
          <a:ln w="38100">
            <a:solidFill>
              <a:schemeClr val="tx2"/>
            </a:solidFill>
            <a:round/>
            <a:headEnd/>
            <a:tailEnd type="triangle" w="med" len="med"/>
          </a:ln>
          <a:effectLst/>
        </p:spPr>
      </p:cxnSp>
      <p:cxnSp>
        <p:nvCxnSpPr>
          <p:cNvPr id="26628" name="AutoShape 11"/>
          <p:cNvCxnSpPr>
            <a:cxnSpLocks noChangeShapeType="1"/>
            <a:stCxn id="61448" idx="3"/>
            <a:endCxn id="61450" idx="1"/>
          </p:cNvCxnSpPr>
          <p:nvPr/>
        </p:nvCxnSpPr>
        <p:spPr bwMode="auto">
          <a:xfrm flipV="1">
            <a:off x="3305175" y="3734797"/>
            <a:ext cx="1457325" cy="6041"/>
          </a:xfrm>
          <a:prstGeom prst="straightConnector1">
            <a:avLst/>
          </a:prstGeom>
          <a:noFill/>
          <a:ln w="38100">
            <a:solidFill>
              <a:schemeClr val="tx2"/>
            </a:solidFill>
            <a:round/>
            <a:headEnd/>
            <a:tailEnd type="triangle" w="med" len="med"/>
          </a:ln>
          <a:effectLst/>
        </p:spPr>
      </p:cxnSp>
      <p:cxnSp>
        <p:nvCxnSpPr>
          <p:cNvPr id="26629" name="AutoShape 16"/>
          <p:cNvCxnSpPr>
            <a:cxnSpLocks noChangeShapeType="1"/>
            <a:stCxn id="61453" idx="3"/>
            <a:endCxn id="61455" idx="1"/>
          </p:cNvCxnSpPr>
          <p:nvPr/>
        </p:nvCxnSpPr>
        <p:spPr bwMode="auto">
          <a:xfrm>
            <a:off x="3305175" y="5410094"/>
            <a:ext cx="1457325" cy="8731"/>
          </a:xfrm>
          <a:prstGeom prst="straightConnector1">
            <a:avLst/>
          </a:prstGeom>
          <a:noFill/>
          <a:ln w="38100">
            <a:solidFill>
              <a:schemeClr val="tx2"/>
            </a:solidFill>
            <a:round/>
            <a:headEnd/>
            <a:tailEnd type="triangle" w="med" len="med"/>
          </a:ln>
          <a:effectLst/>
        </p:spPr>
      </p:cxnSp>
      <p:sp>
        <p:nvSpPr>
          <p:cNvPr id="61443" name="Rectangle 3"/>
          <p:cNvSpPr>
            <a:spLocks noChangeArrowheads="1"/>
          </p:cNvSpPr>
          <p:nvPr/>
        </p:nvSpPr>
        <p:spPr bwMode="auto">
          <a:xfrm>
            <a:off x="1341912" y="1683438"/>
            <a:ext cx="1963263" cy="838200"/>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Sales Order Shipper</a:t>
            </a:r>
            <a:endParaRPr lang="en-US" sz="1600" b="0" dirty="0">
              <a:latin typeface="+mj-lt"/>
            </a:endParaRPr>
          </a:p>
        </p:txBody>
      </p:sp>
      <p:sp>
        <p:nvSpPr>
          <p:cNvPr id="61448" name="Rectangle 8"/>
          <p:cNvSpPr>
            <a:spLocks noChangeArrowheads="1"/>
          </p:cNvSpPr>
          <p:nvPr/>
        </p:nvSpPr>
        <p:spPr bwMode="auto">
          <a:xfrm>
            <a:off x="1306286" y="3321738"/>
            <a:ext cx="1998889" cy="838200"/>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Subcontract</a:t>
            </a:r>
          </a:p>
          <a:p>
            <a:r>
              <a:rPr lang="en-US" sz="2200" b="0" dirty="0">
                <a:latin typeface="+mj-lt"/>
              </a:rPr>
              <a:t>Shippers</a:t>
            </a:r>
          </a:p>
        </p:txBody>
      </p:sp>
      <p:sp>
        <p:nvSpPr>
          <p:cNvPr id="61453" name="Rectangle 13"/>
          <p:cNvSpPr>
            <a:spLocks noChangeArrowheads="1"/>
          </p:cNvSpPr>
          <p:nvPr/>
        </p:nvSpPr>
        <p:spPr bwMode="auto">
          <a:xfrm>
            <a:off x="1246909" y="4877488"/>
            <a:ext cx="2058266" cy="1065212"/>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Supplier Schedule</a:t>
            </a:r>
          </a:p>
          <a:p>
            <a:r>
              <a:rPr lang="en-US" sz="2200" b="0" dirty="0">
                <a:latin typeface="+mj-lt"/>
              </a:rPr>
              <a:t>Shippers</a:t>
            </a:r>
            <a:endParaRPr lang="en-US" sz="1600" b="0" dirty="0">
              <a:latin typeface="+mj-lt"/>
            </a:endParaRPr>
          </a:p>
        </p:txBody>
      </p:sp>
      <p:sp>
        <p:nvSpPr>
          <p:cNvPr id="26633" name="Rectangle 23"/>
          <p:cNvSpPr>
            <a:spLocks noChangeArrowheads="1"/>
          </p:cNvSpPr>
          <p:nvPr/>
        </p:nvSpPr>
        <p:spPr bwMode="auto">
          <a:xfrm>
            <a:off x="608013" y="418200"/>
            <a:ext cx="3632200" cy="881063"/>
          </a:xfrm>
          <a:prstGeom prst="rect">
            <a:avLst/>
          </a:prstGeom>
          <a:noFill/>
          <a:ln w="9525">
            <a:noFill/>
            <a:miter lim="800000"/>
            <a:headEnd/>
            <a:tailEnd/>
          </a:ln>
          <a:effectLst/>
        </p:spPr>
        <p:txBody>
          <a:bodyPr anchor="b"/>
          <a:lstStyle/>
          <a:p>
            <a:pPr eaLnBrk="1" hangingPunct="1">
              <a:lnSpc>
                <a:spcPct val="90000"/>
              </a:lnSpc>
            </a:pPr>
            <a:r>
              <a:rPr kumimoji="0" lang="en-US" sz="2400" dirty="0">
                <a:latin typeface="+mj-lt"/>
              </a:rPr>
              <a:t>Various Shipper Types</a:t>
            </a:r>
          </a:p>
        </p:txBody>
      </p:sp>
      <p:sp>
        <p:nvSpPr>
          <p:cNvPr id="61445" name="Rectangle 5"/>
          <p:cNvSpPr>
            <a:spLocks noChangeArrowheads="1"/>
          </p:cNvSpPr>
          <p:nvPr/>
        </p:nvSpPr>
        <p:spPr bwMode="auto">
          <a:xfrm>
            <a:off x="4762500" y="1624062"/>
            <a:ext cx="3200400" cy="952891"/>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NRM </a:t>
            </a:r>
          </a:p>
          <a:p>
            <a:r>
              <a:rPr lang="en-US" sz="2200" b="0" dirty="0">
                <a:latin typeface="+mj-lt"/>
              </a:rPr>
              <a:t>generated &amp; validated</a:t>
            </a:r>
            <a:endParaRPr lang="en-US" sz="1600" b="0" dirty="0">
              <a:latin typeface="+mj-lt"/>
            </a:endParaRPr>
          </a:p>
        </p:txBody>
      </p:sp>
      <p:sp>
        <p:nvSpPr>
          <p:cNvPr id="61450" name="Rectangle 10"/>
          <p:cNvSpPr>
            <a:spLocks noChangeArrowheads="1"/>
          </p:cNvSpPr>
          <p:nvPr/>
        </p:nvSpPr>
        <p:spPr bwMode="auto">
          <a:xfrm>
            <a:off x="4762500" y="3040090"/>
            <a:ext cx="3200400" cy="1389413"/>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Incremental numbers from Container/Shipper </a:t>
            </a:r>
            <a:r>
              <a:rPr lang="en-US" sz="2200" b="0" dirty="0" smtClean="0">
                <a:latin typeface="+mj-lt"/>
              </a:rPr>
              <a:t>Control</a:t>
            </a:r>
            <a:endParaRPr lang="en-US" sz="1600" b="0" dirty="0">
              <a:latin typeface="+mj-lt"/>
            </a:endParaRPr>
          </a:p>
        </p:txBody>
      </p:sp>
      <p:sp>
        <p:nvSpPr>
          <p:cNvPr id="61455" name="Rectangle 15"/>
          <p:cNvSpPr>
            <a:spLocks noChangeArrowheads="1"/>
          </p:cNvSpPr>
          <p:nvPr/>
        </p:nvSpPr>
        <p:spPr bwMode="auto">
          <a:xfrm>
            <a:off x="4762500" y="4999725"/>
            <a:ext cx="3200400" cy="838200"/>
          </a:xfrm>
          <a:prstGeom prst="rect">
            <a:avLst/>
          </a:prstGeom>
          <a:solidFill>
            <a:schemeClr val="bg1"/>
          </a:solidFill>
          <a:ln w="12700">
            <a:solidFill>
              <a:schemeClr val="tx1"/>
            </a:solidFill>
            <a:miter lim="800000"/>
            <a:headEnd/>
            <a:tailEnd/>
          </a:ln>
          <a:effectLst/>
        </p:spPr>
        <p:txBody>
          <a:bodyPr anchor="ctr" anchorCtr="1"/>
          <a:lstStyle/>
          <a:p>
            <a:r>
              <a:rPr lang="en-US" sz="2200" b="0">
                <a:latin typeface="+mj-lt"/>
              </a:rPr>
              <a:t>Manually Entered</a:t>
            </a:r>
            <a:endParaRPr lang="en-US" sz="1600" b="0">
              <a:latin typeface="+mj-lt"/>
            </a:endParaRPr>
          </a:p>
        </p:txBody>
      </p:sp>
      <p:sp>
        <p:nvSpPr>
          <p:cNvPr id="26637" name="Rectangle 24"/>
          <p:cNvSpPr>
            <a:spLocks noChangeArrowheads="1"/>
          </p:cNvSpPr>
          <p:nvPr/>
        </p:nvSpPr>
        <p:spPr bwMode="auto">
          <a:xfrm>
            <a:off x="4705350" y="422963"/>
            <a:ext cx="3306763" cy="881062"/>
          </a:xfrm>
          <a:prstGeom prst="rect">
            <a:avLst/>
          </a:prstGeom>
          <a:noFill/>
          <a:ln w="9525">
            <a:noFill/>
            <a:miter lim="800000"/>
            <a:headEnd/>
            <a:tailEnd/>
          </a:ln>
          <a:effectLst/>
        </p:spPr>
        <p:txBody>
          <a:bodyPr anchor="b"/>
          <a:lstStyle/>
          <a:p>
            <a:pPr eaLnBrk="1" hangingPunct="1">
              <a:lnSpc>
                <a:spcPct val="90000"/>
              </a:lnSpc>
            </a:pPr>
            <a:r>
              <a:rPr kumimoji="0" lang="en-US" sz="2400" dirty="0">
                <a:latin typeface="+mj-lt"/>
              </a:rPr>
              <a:t>Number Assignment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51"/>
          <p:cNvSpPr>
            <a:spLocks noGrp="1" noChangeArrowheads="1"/>
          </p:cNvSpPr>
          <p:nvPr>
            <p:ph type="title"/>
          </p:nvPr>
        </p:nvSpPr>
        <p:spPr/>
        <p:txBody>
          <a:bodyPr/>
          <a:lstStyle/>
          <a:p>
            <a:pPr eaLnBrk="1" hangingPunct="1"/>
            <a:r>
              <a:rPr lang="en-US" smtClean="0"/>
              <a:t>Exercise</a:t>
            </a:r>
          </a:p>
        </p:txBody>
      </p:sp>
      <p:sp>
        <p:nvSpPr>
          <p:cNvPr id="27650" name="Footer Placeholder 2"/>
          <p:cNvSpPr>
            <a:spLocks noGrp="1"/>
          </p:cNvSpPr>
          <p:nvPr>
            <p:ph type="ftr" sz="quarter" idx="10"/>
          </p:nvPr>
        </p:nvSpPr>
        <p:spPr>
          <a:noFill/>
        </p:spPr>
        <p:txBody>
          <a:bodyPr/>
          <a:lstStyle/>
          <a:p>
            <a:pPr defTabSz="865188"/>
            <a:r>
              <a:rPr lang="en-US"/>
              <a:t>AS-SU-500</a:t>
            </a:r>
          </a:p>
        </p:txBody>
      </p:sp>
      <p:pic>
        <p:nvPicPr>
          <p:cNvPr id="27652" name="Picture 52" descr="hand"/>
          <p:cNvPicPr>
            <a:picLocks noChangeAspect="1" noChangeArrowheads="1"/>
          </p:cNvPicPr>
          <p:nvPr/>
        </p:nvPicPr>
        <p:blipFill>
          <a:blip r:embed="rId2" cstate="print"/>
          <a:srcRect/>
          <a:stretch>
            <a:fillRect/>
          </a:stretch>
        </p:blipFill>
        <p:spPr bwMode="auto">
          <a:xfrm>
            <a:off x="1000125" y="209668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Set Up Document Formats</a:t>
            </a:r>
            <a:endParaRPr lang="en-US" dirty="0"/>
          </a:p>
        </p:txBody>
      </p:sp>
      <p:sp>
        <p:nvSpPr>
          <p:cNvPr id="28674" name="Footer Placeholder 1"/>
          <p:cNvSpPr>
            <a:spLocks noGrp="1"/>
          </p:cNvSpPr>
          <p:nvPr>
            <p:ph type="ftr" sz="quarter" idx="10"/>
          </p:nvPr>
        </p:nvSpPr>
        <p:spPr>
          <a:noFill/>
        </p:spPr>
        <p:txBody>
          <a:bodyPr/>
          <a:lstStyle/>
          <a:p>
            <a:pPr defTabSz="865188"/>
            <a:r>
              <a:rPr lang="en-US"/>
              <a:t>AS-SU-200</a:t>
            </a:r>
          </a:p>
        </p:txBody>
      </p:sp>
      <p:pic>
        <p:nvPicPr>
          <p:cNvPr id="28675" name="Picture 2" descr="globe"/>
          <p:cNvPicPr>
            <a:picLocks noChangeAspect="1" noChangeArrowheads="1"/>
          </p:cNvPicPr>
          <p:nvPr/>
        </p:nvPicPr>
        <p:blipFill>
          <a:blip r:embed="rId2" cstate="print"/>
          <a:srcRect/>
          <a:stretch>
            <a:fillRect/>
          </a:stretch>
        </p:blipFill>
        <p:spPr bwMode="auto">
          <a:xfrm>
            <a:off x="1906588" y="1215488"/>
            <a:ext cx="5040312" cy="4573587"/>
          </a:xfrm>
          <a:prstGeom prst="rect">
            <a:avLst/>
          </a:prstGeom>
          <a:noFill/>
          <a:ln w="9525">
            <a:noFill/>
            <a:miter lim="800000"/>
            <a:headEnd/>
            <a:tailEnd/>
          </a:ln>
          <a:effectLst/>
        </p:spPr>
      </p:pic>
      <p:grpSp>
        <p:nvGrpSpPr>
          <p:cNvPr id="28676" name="Group 4"/>
          <p:cNvGrpSpPr>
            <a:grpSpLocks/>
          </p:cNvGrpSpPr>
          <p:nvPr/>
        </p:nvGrpSpPr>
        <p:grpSpPr bwMode="auto">
          <a:xfrm>
            <a:off x="5481638" y="944025"/>
            <a:ext cx="1497012" cy="1990725"/>
            <a:chOff x="2981" y="607"/>
            <a:chExt cx="1008" cy="1440"/>
          </a:xfrm>
          <a:effectLst/>
        </p:grpSpPr>
        <p:sp>
          <p:nvSpPr>
            <p:cNvPr id="62469" name="Rectangle 5"/>
            <p:cNvSpPr>
              <a:spLocks noChangeArrowheads="1"/>
            </p:cNvSpPr>
            <p:nvPr/>
          </p:nvSpPr>
          <p:spPr bwMode="auto">
            <a:xfrm>
              <a:off x="2981" y="607"/>
              <a:ext cx="1008" cy="1440"/>
            </a:xfrm>
            <a:prstGeom prst="rect">
              <a:avLst/>
            </a:prstGeom>
            <a:solidFill>
              <a:schemeClr val="bg1"/>
            </a:solidFill>
            <a:ln w="12700">
              <a:solidFill>
                <a:schemeClr val="tx1"/>
              </a:solidFill>
              <a:miter lim="800000"/>
              <a:headEnd/>
              <a:tailEnd/>
            </a:ln>
            <a:effectLst/>
          </p:spPr>
          <p:txBody>
            <a:bodyPr wrap="none" anchorCtr="1"/>
            <a:lstStyle/>
            <a:p>
              <a:r>
                <a:rPr lang="en-US" sz="1600">
                  <a:latin typeface="+mj-lt"/>
                </a:rPr>
                <a:t>US Domestic</a:t>
              </a:r>
            </a:p>
            <a:p>
              <a:r>
                <a:rPr lang="en-US" sz="1600">
                  <a:latin typeface="+mj-lt"/>
                </a:rPr>
                <a:t>Shipper</a:t>
              </a:r>
              <a:endParaRPr lang="en-US">
                <a:latin typeface="+mj-lt"/>
              </a:endParaRPr>
            </a:p>
          </p:txBody>
        </p:sp>
        <p:pic>
          <p:nvPicPr>
            <p:cNvPr id="28695" name="Picture 6" descr="beowulf"/>
            <p:cNvPicPr>
              <a:picLocks noChangeAspect="1" noChangeArrowheads="1"/>
            </p:cNvPicPr>
            <p:nvPr/>
          </p:nvPicPr>
          <p:blipFill>
            <a:blip r:embed="rId3" cstate="print"/>
            <a:srcRect/>
            <a:stretch>
              <a:fillRect/>
            </a:stretch>
          </p:blipFill>
          <p:spPr bwMode="auto">
            <a:xfrm>
              <a:off x="3070" y="1039"/>
              <a:ext cx="843" cy="934"/>
            </a:xfrm>
            <a:prstGeom prst="rect">
              <a:avLst/>
            </a:prstGeom>
            <a:solidFill>
              <a:schemeClr val="bg1"/>
            </a:solidFill>
            <a:ln w="9525">
              <a:noFill/>
              <a:miter lim="800000"/>
              <a:headEnd/>
              <a:tailEnd/>
            </a:ln>
          </p:spPr>
        </p:pic>
      </p:grpSp>
      <p:grpSp>
        <p:nvGrpSpPr>
          <p:cNvPr id="28677" name="Group 7"/>
          <p:cNvGrpSpPr>
            <a:grpSpLocks/>
          </p:cNvGrpSpPr>
          <p:nvPr/>
        </p:nvGrpSpPr>
        <p:grpSpPr bwMode="auto">
          <a:xfrm>
            <a:off x="7091363" y="944025"/>
            <a:ext cx="1776412" cy="2506663"/>
            <a:chOff x="324" y="596"/>
            <a:chExt cx="1135" cy="1800"/>
          </a:xfrm>
          <a:effectLst/>
        </p:grpSpPr>
        <p:sp>
          <p:nvSpPr>
            <p:cNvPr id="62472" name="Rectangle 8"/>
            <p:cNvSpPr>
              <a:spLocks noChangeArrowheads="1"/>
            </p:cNvSpPr>
            <p:nvPr/>
          </p:nvSpPr>
          <p:spPr bwMode="auto">
            <a:xfrm>
              <a:off x="324" y="596"/>
              <a:ext cx="1135" cy="1800"/>
            </a:xfrm>
            <a:prstGeom prst="rect">
              <a:avLst/>
            </a:prstGeom>
            <a:solidFill>
              <a:schemeClr val="bg1"/>
            </a:solidFill>
            <a:ln w="12700">
              <a:solidFill>
                <a:schemeClr val="tx1"/>
              </a:solidFill>
              <a:miter lim="800000"/>
              <a:headEnd/>
              <a:tailEnd/>
            </a:ln>
            <a:effectLst/>
          </p:spPr>
          <p:txBody>
            <a:bodyPr wrap="none" anchorCtr="1"/>
            <a:lstStyle/>
            <a:p>
              <a:r>
                <a:rPr lang="en-US" sz="1600">
                  <a:latin typeface="+mj-lt"/>
                </a:rPr>
                <a:t>US Int’l Shipper</a:t>
              </a:r>
              <a:endParaRPr lang="en-US">
                <a:latin typeface="+mj-lt"/>
              </a:endParaRPr>
            </a:p>
          </p:txBody>
        </p:sp>
        <p:pic>
          <p:nvPicPr>
            <p:cNvPr id="28693" name="Picture 9" descr="beowulf"/>
            <p:cNvPicPr>
              <a:picLocks noChangeAspect="1" noChangeArrowheads="1"/>
            </p:cNvPicPr>
            <p:nvPr/>
          </p:nvPicPr>
          <p:blipFill>
            <a:blip r:embed="rId4" cstate="print"/>
            <a:srcRect/>
            <a:stretch>
              <a:fillRect/>
            </a:stretch>
          </p:blipFill>
          <p:spPr bwMode="auto">
            <a:xfrm>
              <a:off x="424" y="876"/>
              <a:ext cx="949" cy="1428"/>
            </a:xfrm>
            <a:prstGeom prst="rect">
              <a:avLst/>
            </a:prstGeom>
            <a:noFill/>
            <a:ln w="9525">
              <a:noFill/>
              <a:miter lim="800000"/>
              <a:headEnd/>
              <a:tailEnd/>
            </a:ln>
          </p:spPr>
        </p:pic>
      </p:grpSp>
      <p:grpSp>
        <p:nvGrpSpPr>
          <p:cNvPr id="28678" name="Group 10"/>
          <p:cNvGrpSpPr>
            <a:grpSpLocks/>
          </p:cNvGrpSpPr>
          <p:nvPr/>
        </p:nvGrpSpPr>
        <p:grpSpPr bwMode="auto">
          <a:xfrm>
            <a:off x="6615113" y="3536413"/>
            <a:ext cx="1490662" cy="2438400"/>
            <a:chOff x="3973" y="2564"/>
            <a:chExt cx="1003" cy="1641"/>
          </a:xfrm>
          <a:effectLst/>
        </p:grpSpPr>
        <p:sp>
          <p:nvSpPr>
            <p:cNvPr id="62475" name="Rectangle 11"/>
            <p:cNvSpPr>
              <a:spLocks noChangeArrowheads="1"/>
            </p:cNvSpPr>
            <p:nvPr/>
          </p:nvSpPr>
          <p:spPr bwMode="auto">
            <a:xfrm>
              <a:off x="3973" y="2564"/>
              <a:ext cx="1003" cy="1641"/>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Brazil-US</a:t>
              </a:r>
            </a:p>
            <a:p>
              <a:r>
                <a:rPr lang="en-US" sz="1600">
                  <a:latin typeface="+mj-lt"/>
                </a:rPr>
                <a:t>Shipper</a:t>
              </a:r>
              <a:endParaRPr lang="en-US">
                <a:latin typeface="+mj-lt"/>
              </a:endParaRPr>
            </a:p>
          </p:txBody>
        </p:sp>
        <p:pic>
          <p:nvPicPr>
            <p:cNvPr id="28691" name="Picture 12" descr="beowulf"/>
            <p:cNvPicPr>
              <a:picLocks noChangeAspect="1" noChangeArrowheads="1"/>
            </p:cNvPicPr>
            <p:nvPr/>
          </p:nvPicPr>
          <p:blipFill>
            <a:blip r:embed="rId5" cstate="print"/>
            <a:srcRect/>
            <a:stretch>
              <a:fillRect/>
            </a:stretch>
          </p:blipFill>
          <p:spPr bwMode="auto">
            <a:xfrm>
              <a:off x="4050" y="2630"/>
              <a:ext cx="851" cy="1223"/>
            </a:xfrm>
            <a:prstGeom prst="rect">
              <a:avLst/>
            </a:prstGeom>
            <a:noFill/>
            <a:ln w="9525">
              <a:noFill/>
              <a:miter lim="800000"/>
              <a:headEnd/>
              <a:tailEnd/>
            </a:ln>
          </p:spPr>
        </p:pic>
      </p:grpSp>
      <p:grpSp>
        <p:nvGrpSpPr>
          <p:cNvPr id="28679" name="Group 13"/>
          <p:cNvGrpSpPr>
            <a:grpSpLocks/>
          </p:cNvGrpSpPr>
          <p:nvPr/>
        </p:nvGrpSpPr>
        <p:grpSpPr bwMode="auto">
          <a:xfrm>
            <a:off x="273050" y="944025"/>
            <a:ext cx="2292350" cy="1516063"/>
            <a:chOff x="329" y="800"/>
            <a:chExt cx="1543" cy="1021"/>
          </a:xfrm>
          <a:effectLst/>
        </p:grpSpPr>
        <p:sp>
          <p:nvSpPr>
            <p:cNvPr id="62478" name="Rectangle 14"/>
            <p:cNvSpPr>
              <a:spLocks noChangeArrowheads="1"/>
            </p:cNvSpPr>
            <p:nvPr/>
          </p:nvSpPr>
          <p:spPr bwMode="auto">
            <a:xfrm>
              <a:off x="329" y="800"/>
              <a:ext cx="1543" cy="1021"/>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Japan-US Shipper</a:t>
              </a:r>
              <a:endParaRPr lang="en-US">
                <a:latin typeface="+mj-lt"/>
              </a:endParaRPr>
            </a:p>
          </p:txBody>
        </p:sp>
        <p:pic>
          <p:nvPicPr>
            <p:cNvPr id="28688" name="Picture 15" descr="beowulf2"/>
            <p:cNvPicPr>
              <a:picLocks noChangeAspect="1" noChangeArrowheads="1"/>
            </p:cNvPicPr>
            <p:nvPr/>
          </p:nvPicPr>
          <p:blipFill>
            <a:blip r:embed="rId6" cstate="print"/>
            <a:srcRect/>
            <a:stretch>
              <a:fillRect/>
            </a:stretch>
          </p:blipFill>
          <p:spPr bwMode="auto">
            <a:xfrm>
              <a:off x="1200" y="909"/>
              <a:ext cx="576" cy="675"/>
            </a:xfrm>
            <a:prstGeom prst="rect">
              <a:avLst/>
            </a:prstGeom>
            <a:solidFill>
              <a:schemeClr val="bg1"/>
            </a:solidFill>
            <a:ln w="9525">
              <a:noFill/>
              <a:miter lim="800000"/>
              <a:headEnd/>
              <a:tailEnd/>
            </a:ln>
          </p:spPr>
        </p:pic>
        <p:pic>
          <p:nvPicPr>
            <p:cNvPr id="28689" name="Picture 16" descr="beowulf"/>
            <p:cNvPicPr>
              <a:picLocks noChangeAspect="1" noChangeArrowheads="1"/>
            </p:cNvPicPr>
            <p:nvPr/>
          </p:nvPicPr>
          <p:blipFill>
            <a:blip r:embed="rId7" cstate="print"/>
            <a:srcRect/>
            <a:stretch>
              <a:fillRect/>
            </a:stretch>
          </p:blipFill>
          <p:spPr bwMode="auto">
            <a:xfrm>
              <a:off x="425" y="898"/>
              <a:ext cx="652" cy="672"/>
            </a:xfrm>
            <a:prstGeom prst="rect">
              <a:avLst/>
            </a:prstGeom>
            <a:solidFill>
              <a:schemeClr val="bg1"/>
            </a:solidFill>
            <a:ln w="9525">
              <a:noFill/>
              <a:miter lim="800000"/>
              <a:headEnd/>
              <a:tailEnd/>
            </a:ln>
          </p:spPr>
        </p:pic>
      </p:grpSp>
      <p:grpSp>
        <p:nvGrpSpPr>
          <p:cNvPr id="28680" name="Group 17"/>
          <p:cNvGrpSpPr>
            <a:grpSpLocks/>
          </p:cNvGrpSpPr>
          <p:nvPr/>
        </p:nvGrpSpPr>
        <p:grpSpPr bwMode="auto">
          <a:xfrm>
            <a:off x="568325" y="2831563"/>
            <a:ext cx="1427163" cy="2495550"/>
            <a:chOff x="288" y="2256"/>
            <a:chExt cx="960" cy="1680"/>
          </a:xfrm>
          <a:effectLst/>
        </p:grpSpPr>
        <p:sp>
          <p:nvSpPr>
            <p:cNvPr id="62482" name="Rectangle 18"/>
            <p:cNvSpPr>
              <a:spLocks noChangeArrowheads="1"/>
            </p:cNvSpPr>
            <p:nvPr/>
          </p:nvSpPr>
          <p:spPr bwMode="auto">
            <a:xfrm>
              <a:off x="288" y="2256"/>
              <a:ext cx="960" cy="1680"/>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Austr.-Japan</a:t>
              </a:r>
            </a:p>
            <a:p>
              <a:r>
                <a:rPr lang="en-US" sz="1600">
                  <a:latin typeface="+mj-lt"/>
                </a:rPr>
                <a:t>Shipper</a:t>
              </a:r>
              <a:endParaRPr lang="en-US">
                <a:latin typeface="+mj-lt"/>
              </a:endParaRPr>
            </a:p>
          </p:txBody>
        </p:sp>
        <p:pic>
          <p:nvPicPr>
            <p:cNvPr id="28683" name="Picture 19" descr="beowulf"/>
            <p:cNvPicPr>
              <a:picLocks noChangeAspect="1" noChangeArrowheads="1"/>
            </p:cNvPicPr>
            <p:nvPr/>
          </p:nvPicPr>
          <p:blipFill>
            <a:blip r:embed="rId8" cstate="print"/>
            <a:srcRect/>
            <a:stretch>
              <a:fillRect/>
            </a:stretch>
          </p:blipFill>
          <p:spPr bwMode="auto">
            <a:xfrm>
              <a:off x="384" y="2304"/>
              <a:ext cx="720" cy="1248"/>
            </a:xfrm>
            <a:prstGeom prst="rect">
              <a:avLst/>
            </a:prstGeom>
            <a:solidFill>
              <a:schemeClr val="bg1"/>
            </a:solidFill>
            <a:ln w="9525">
              <a:noFill/>
              <a:miter lim="800000"/>
              <a:headEnd/>
              <a:tailEnd/>
            </a:ln>
          </p:spPr>
        </p:pic>
        <p:grpSp>
          <p:nvGrpSpPr>
            <p:cNvPr id="28684" name="Group 20"/>
            <p:cNvGrpSpPr>
              <a:grpSpLocks/>
            </p:cNvGrpSpPr>
            <p:nvPr/>
          </p:nvGrpSpPr>
          <p:grpSpPr bwMode="auto">
            <a:xfrm>
              <a:off x="528" y="2951"/>
              <a:ext cx="700" cy="610"/>
              <a:chOff x="1661" y="3263"/>
              <a:chExt cx="700" cy="610"/>
            </a:xfrm>
          </p:grpSpPr>
          <p:sp>
            <p:nvSpPr>
              <p:cNvPr id="28685" name="Rectangle 21"/>
              <p:cNvSpPr>
                <a:spLocks noChangeArrowheads="1"/>
              </p:cNvSpPr>
              <p:nvPr/>
            </p:nvSpPr>
            <p:spPr bwMode="auto">
              <a:xfrm>
                <a:off x="1661" y="3263"/>
                <a:ext cx="700" cy="610"/>
              </a:xfrm>
              <a:prstGeom prst="rect">
                <a:avLst/>
              </a:prstGeom>
              <a:solidFill>
                <a:schemeClr val="bg1"/>
              </a:solidFill>
              <a:ln w="38100">
                <a:noFill/>
                <a:miter lim="800000"/>
                <a:headEnd/>
                <a:tailEnd/>
              </a:ln>
            </p:spPr>
            <p:txBody>
              <a:bodyPr wrap="none" anchor="ctr"/>
              <a:lstStyle/>
              <a:p>
                <a:endParaRPr lang="en-US">
                  <a:latin typeface="+mj-lt"/>
                </a:endParaRPr>
              </a:p>
            </p:txBody>
          </p:sp>
          <p:pic>
            <p:nvPicPr>
              <p:cNvPr id="28686" name="Picture 22" descr="beowulf2"/>
              <p:cNvPicPr>
                <a:picLocks noChangeAspect="1" noChangeArrowheads="1"/>
              </p:cNvPicPr>
              <p:nvPr/>
            </p:nvPicPr>
            <p:blipFill>
              <a:blip r:embed="rId9" cstate="print"/>
              <a:srcRect/>
              <a:stretch>
                <a:fillRect/>
              </a:stretch>
            </p:blipFill>
            <p:spPr bwMode="auto">
              <a:xfrm>
                <a:off x="1710" y="3314"/>
                <a:ext cx="602" cy="511"/>
              </a:xfrm>
              <a:prstGeom prst="rect">
                <a:avLst/>
              </a:prstGeom>
              <a:solidFill>
                <a:schemeClr val="bg1"/>
              </a:solidFill>
              <a:ln w="9525">
                <a:noFill/>
                <a:miter lim="800000"/>
                <a:headEnd/>
                <a:tailEnd/>
              </a:ln>
            </p:spPr>
          </p:pic>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0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AS-SU-210</a:t>
            </a:r>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Document </a:t>
            </a:r>
            <a:r>
              <a:rPr lang="en-US" dirty="0" smtClean="0"/>
              <a:t>Format </a:t>
            </a:r>
            <a:r>
              <a:rPr lang="en-US" dirty="0" smtClean="0"/>
              <a:t>Maintenance (2.18.13)</a:t>
            </a:r>
            <a:endParaRPr lang="en-US" dirty="0"/>
          </a:p>
        </p:txBody>
      </p:sp>
      <p:sp>
        <p:nvSpPr>
          <p:cNvPr id="30722" name="Footer Placeholder 1"/>
          <p:cNvSpPr>
            <a:spLocks noGrp="1"/>
          </p:cNvSpPr>
          <p:nvPr>
            <p:ph type="ftr" sz="quarter" idx="10"/>
          </p:nvPr>
        </p:nvSpPr>
        <p:spPr>
          <a:noFill/>
        </p:spPr>
        <p:txBody>
          <a:bodyPr/>
          <a:lstStyle/>
          <a:p>
            <a:pPr defTabSz="865188"/>
            <a:r>
              <a:rPr lang="en-US"/>
              <a:t>AS-SU-220</a:t>
            </a:r>
          </a:p>
        </p:txBody>
      </p:sp>
      <p:pic>
        <p:nvPicPr>
          <p:cNvPr id="30724" name="Picture 13"/>
          <p:cNvPicPr>
            <a:picLocks noChangeAspect="1" noChangeArrowheads="1"/>
          </p:cNvPicPr>
          <p:nvPr/>
        </p:nvPicPr>
        <p:blipFill>
          <a:blip r:embed="rId2" cstate="print"/>
          <a:srcRect/>
          <a:stretch>
            <a:fillRect/>
          </a:stretch>
        </p:blipFill>
        <p:spPr bwMode="auto">
          <a:xfrm>
            <a:off x="2171700" y="2008113"/>
            <a:ext cx="4800600" cy="296227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457200" y="609600"/>
            <a:ext cx="4657725" cy="881063"/>
          </a:xfrm>
        </p:spPr>
        <p:txBody>
          <a:bodyPr/>
          <a:lstStyle/>
          <a:p>
            <a:pPr eaLnBrk="1" hangingPunct="1"/>
            <a:r>
              <a:rPr lang="en-US" smtClean="0"/>
              <a:t>Exercise</a:t>
            </a:r>
          </a:p>
        </p:txBody>
      </p:sp>
      <p:sp>
        <p:nvSpPr>
          <p:cNvPr id="31746" name="Footer Placeholder 2"/>
          <p:cNvSpPr>
            <a:spLocks noGrp="1"/>
          </p:cNvSpPr>
          <p:nvPr>
            <p:ph type="ftr" sz="quarter" idx="10"/>
          </p:nvPr>
        </p:nvSpPr>
        <p:spPr>
          <a:noFill/>
        </p:spPr>
        <p:txBody>
          <a:bodyPr/>
          <a:lstStyle/>
          <a:p>
            <a:pPr defTabSz="865188"/>
            <a:r>
              <a:rPr lang="en-US"/>
              <a:t>AS-SU-500</a:t>
            </a:r>
          </a:p>
        </p:txBody>
      </p:sp>
      <p:pic>
        <p:nvPicPr>
          <p:cNvPr id="31748" name="Picture 51"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47"/>
          <p:cNvSpPr>
            <a:spLocks noGrp="1"/>
          </p:cNvSpPr>
          <p:nvPr>
            <p:ph type="title"/>
          </p:nvPr>
        </p:nvSpPr>
        <p:spPr/>
        <p:txBody>
          <a:bodyPr>
            <a:normAutofit/>
          </a:bodyPr>
          <a:lstStyle/>
          <a:p>
            <a:r>
              <a:rPr lang="en-US" dirty="0" smtClean="0"/>
              <a:t>Set Up Inventory Movement Codes</a:t>
            </a:r>
            <a:endParaRPr lang="en-US" dirty="0"/>
          </a:p>
        </p:txBody>
      </p:sp>
      <p:sp>
        <p:nvSpPr>
          <p:cNvPr id="32770" name="Footer Placeholder 1"/>
          <p:cNvSpPr>
            <a:spLocks noGrp="1"/>
          </p:cNvSpPr>
          <p:nvPr>
            <p:ph type="ftr" sz="quarter" idx="10"/>
          </p:nvPr>
        </p:nvSpPr>
        <p:spPr>
          <a:noFill/>
        </p:spPr>
        <p:txBody>
          <a:bodyPr/>
          <a:lstStyle/>
          <a:p>
            <a:pPr defTabSz="865188"/>
            <a:r>
              <a:rPr lang="en-US"/>
              <a:t>AS-SU-230</a:t>
            </a:r>
          </a:p>
        </p:txBody>
      </p:sp>
      <p:pic>
        <p:nvPicPr>
          <p:cNvPr id="32771" name="Picture 180" descr="globe"/>
          <p:cNvPicPr>
            <a:picLocks noChangeAspect="1" noChangeArrowheads="1"/>
          </p:cNvPicPr>
          <p:nvPr/>
        </p:nvPicPr>
        <p:blipFill>
          <a:blip r:embed="rId2" cstate="print"/>
          <a:srcRect/>
          <a:stretch>
            <a:fillRect/>
          </a:stretch>
        </p:blipFill>
        <p:spPr bwMode="auto">
          <a:xfrm>
            <a:off x="1918525" y="1115675"/>
            <a:ext cx="5289550" cy="4802188"/>
          </a:xfrm>
          <a:prstGeom prst="rect">
            <a:avLst/>
          </a:prstGeom>
          <a:noFill/>
          <a:ln w="9525">
            <a:noFill/>
            <a:miter lim="800000"/>
            <a:headEnd/>
            <a:tailEnd/>
          </a:ln>
        </p:spPr>
      </p:pic>
      <p:pic>
        <p:nvPicPr>
          <p:cNvPr id="78" name="Picture 77" descr="Region Capture.PNG"/>
          <p:cNvPicPr>
            <a:picLocks/>
          </p:cNvPicPr>
          <p:nvPr/>
        </p:nvPicPr>
        <p:blipFill>
          <a:blip r:embed="rId3" cstate="print"/>
          <a:stretch>
            <a:fillRect/>
          </a:stretch>
        </p:blipFill>
        <p:spPr>
          <a:xfrm>
            <a:off x="138291" y="2702898"/>
            <a:ext cx="1571756" cy="1463040"/>
          </a:xfrm>
          <a:prstGeom prst="rect">
            <a:avLst/>
          </a:prstGeom>
        </p:spPr>
      </p:pic>
      <p:pic>
        <p:nvPicPr>
          <p:cNvPr id="79" name="Picture 78" descr="Region Capture.PNG"/>
          <p:cNvPicPr>
            <a:picLocks/>
          </p:cNvPicPr>
          <p:nvPr/>
        </p:nvPicPr>
        <p:blipFill>
          <a:blip r:embed="rId4" cstate="print"/>
          <a:stretch>
            <a:fillRect/>
          </a:stretch>
        </p:blipFill>
        <p:spPr>
          <a:xfrm>
            <a:off x="3954497" y="2698075"/>
            <a:ext cx="1230830" cy="1463040"/>
          </a:xfrm>
          <a:prstGeom prst="rect">
            <a:avLst/>
          </a:prstGeom>
          <a:solidFill>
            <a:schemeClr val="accent1">
              <a:lumMod val="20000"/>
              <a:lumOff val="80000"/>
            </a:schemeClr>
          </a:solidFill>
          <a:ln>
            <a:solidFill>
              <a:schemeClr val="tx2"/>
            </a:solidFill>
          </a:ln>
        </p:spPr>
      </p:pic>
      <p:pic>
        <p:nvPicPr>
          <p:cNvPr id="80" name="Picture 79" descr="Region Capture.PNG"/>
          <p:cNvPicPr>
            <a:picLocks noChangeAspect="1"/>
          </p:cNvPicPr>
          <p:nvPr/>
        </p:nvPicPr>
        <p:blipFill>
          <a:blip r:embed="rId5" cstate="print"/>
          <a:stretch>
            <a:fillRect/>
          </a:stretch>
        </p:blipFill>
        <p:spPr>
          <a:xfrm>
            <a:off x="7682217" y="2700429"/>
            <a:ext cx="914400" cy="147266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AS-SU-240</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Prepare to Use Standard Shipping</a:t>
            </a:r>
            <a:endParaRPr lang="en-US" dirty="0"/>
          </a:p>
        </p:txBody>
      </p:sp>
      <p:sp>
        <p:nvSpPr>
          <p:cNvPr id="7170" name="Footer Placeholder 1"/>
          <p:cNvSpPr>
            <a:spLocks noGrp="1"/>
          </p:cNvSpPr>
          <p:nvPr>
            <p:ph type="ftr" sz="quarter" idx="10"/>
          </p:nvPr>
        </p:nvSpPr>
        <p:spPr>
          <a:noFill/>
        </p:spPr>
        <p:txBody>
          <a:bodyPr/>
          <a:lstStyle/>
          <a:p>
            <a:pPr defTabSz="865188"/>
            <a:r>
              <a:rPr lang="en-US"/>
              <a:t>AS-SU-020</a:t>
            </a:r>
          </a:p>
        </p:txBody>
      </p:sp>
      <p:grpSp>
        <p:nvGrpSpPr>
          <p:cNvPr id="12" name="Group 11"/>
          <p:cNvGrpSpPr/>
          <p:nvPr/>
        </p:nvGrpSpPr>
        <p:grpSpPr>
          <a:xfrm>
            <a:off x="906463" y="2090213"/>
            <a:ext cx="7313612" cy="2792412"/>
            <a:chOff x="906463" y="2493963"/>
            <a:chExt cx="7313612" cy="2792412"/>
          </a:xfrm>
        </p:grpSpPr>
        <p:sp>
          <p:nvSpPr>
            <p:cNvPr id="40964" name="AutoShape 4"/>
            <p:cNvSpPr>
              <a:spLocks noChangeArrowheads="1"/>
            </p:cNvSpPr>
            <p:nvPr/>
          </p:nvSpPr>
          <p:spPr bwMode="auto">
            <a:xfrm>
              <a:off x="6391275" y="33067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Shipment</a:t>
              </a:r>
            </a:p>
          </p:txBody>
        </p:sp>
        <p:sp>
          <p:nvSpPr>
            <p:cNvPr id="41026" name="AutoShape 66"/>
            <p:cNvSpPr>
              <a:spLocks noChangeArrowheads="1"/>
            </p:cNvSpPr>
            <p:nvPr/>
          </p:nvSpPr>
          <p:spPr bwMode="auto">
            <a:xfrm>
              <a:off x="906463" y="33067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Sales Order</a:t>
              </a:r>
            </a:p>
          </p:txBody>
        </p:sp>
        <p:sp>
          <p:nvSpPr>
            <p:cNvPr id="41028" name="AutoShape 68"/>
            <p:cNvSpPr>
              <a:spLocks noChangeArrowheads="1"/>
            </p:cNvSpPr>
            <p:nvPr/>
          </p:nvSpPr>
          <p:spPr bwMode="auto">
            <a:xfrm>
              <a:off x="3698875" y="40179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Allocations</a:t>
              </a:r>
            </a:p>
          </p:txBody>
        </p:sp>
        <p:sp>
          <p:nvSpPr>
            <p:cNvPr id="41057" name="AutoShape 97"/>
            <p:cNvSpPr>
              <a:spLocks noChangeArrowheads="1"/>
            </p:cNvSpPr>
            <p:nvPr/>
          </p:nvSpPr>
          <p:spPr bwMode="auto">
            <a:xfrm>
              <a:off x="3683000" y="2590800"/>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Pick/Pack</a:t>
              </a:r>
            </a:p>
            <a:p>
              <a:pPr>
                <a:defRPr/>
              </a:pPr>
              <a:r>
                <a:rPr lang="en-US" sz="2000">
                  <a:latin typeface="+mj-lt"/>
                </a:rPr>
                <a:t>List</a:t>
              </a:r>
            </a:p>
          </p:txBody>
        </p:sp>
        <p:sp>
          <p:nvSpPr>
            <p:cNvPr id="7175" name="AutoShape 112"/>
            <p:cNvSpPr>
              <a:spLocks/>
            </p:cNvSpPr>
            <p:nvPr/>
          </p:nvSpPr>
          <p:spPr bwMode="auto">
            <a:xfrm>
              <a:off x="3602038" y="2493963"/>
              <a:ext cx="304800" cy="2792412"/>
            </a:xfrm>
            <a:prstGeom prst="leftBracket">
              <a:avLst>
                <a:gd name="adj" fmla="val 76345"/>
              </a:avLst>
            </a:prstGeom>
            <a:noFill/>
            <a:ln w="25400">
              <a:solidFill>
                <a:schemeClr val="tx2"/>
              </a:solidFill>
              <a:round/>
              <a:headEnd/>
              <a:tailEnd/>
            </a:ln>
          </p:spPr>
          <p:txBody>
            <a:bodyPr wrap="none" anchor="ctr"/>
            <a:lstStyle/>
            <a:p>
              <a:endParaRPr lang="en-US">
                <a:latin typeface="+mj-lt"/>
              </a:endParaRPr>
            </a:p>
          </p:txBody>
        </p:sp>
        <p:sp>
          <p:nvSpPr>
            <p:cNvPr id="7176" name="AutoShape 113"/>
            <p:cNvSpPr>
              <a:spLocks noChangeArrowheads="1"/>
            </p:cNvSpPr>
            <p:nvPr/>
          </p:nvSpPr>
          <p:spPr bwMode="auto">
            <a:xfrm>
              <a:off x="2851150" y="3581400"/>
              <a:ext cx="685800" cy="615950"/>
            </a:xfrm>
            <a:prstGeom prst="rightArrow">
              <a:avLst>
                <a:gd name="adj1" fmla="val 50000"/>
                <a:gd name="adj2" fmla="val 27835"/>
              </a:avLst>
            </a:prstGeom>
            <a:solidFill>
              <a:schemeClr val="tx2"/>
            </a:solidFill>
            <a:ln w="38100">
              <a:noFill/>
              <a:miter lim="800000"/>
              <a:headEnd/>
              <a:tailEnd/>
            </a:ln>
          </p:spPr>
          <p:txBody>
            <a:bodyPr wrap="none" anchor="ctr"/>
            <a:lstStyle/>
            <a:p>
              <a:endParaRPr lang="en-US">
                <a:latin typeface="+mj-lt"/>
              </a:endParaRPr>
            </a:p>
          </p:txBody>
        </p:sp>
        <p:sp>
          <p:nvSpPr>
            <p:cNvPr id="41074" name="AutoShape 114"/>
            <p:cNvSpPr>
              <a:spLocks noChangeArrowheads="1"/>
            </p:cNvSpPr>
            <p:nvPr/>
          </p:nvSpPr>
          <p:spPr bwMode="auto">
            <a:xfrm>
              <a:off x="5621338" y="3581400"/>
              <a:ext cx="685800" cy="615950"/>
            </a:xfrm>
            <a:prstGeom prst="rightArrow">
              <a:avLst>
                <a:gd name="adj1" fmla="val 50000"/>
                <a:gd name="adj2" fmla="val 27835"/>
              </a:avLst>
            </a:prstGeom>
            <a:solidFill>
              <a:schemeClr val="tx2"/>
            </a:solidFill>
            <a:ln w="381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1.1.9 – Inventory Movement Code Maint</a:t>
            </a:r>
            <a:endParaRPr lang="en-US" dirty="0"/>
          </a:p>
        </p:txBody>
      </p:sp>
      <p:sp>
        <p:nvSpPr>
          <p:cNvPr id="34818" name="Footer Placeholder 1"/>
          <p:cNvSpPr>
            <a:spLocks noGrp="1"/>
          </p:cNvSpPr>
          <p:nvPr>
            <p:ph type="ftr" sz="quarter" idx="10"/>
          </p:nvPr>
        </p:nvSpPr>
        <p:spPr>
          <a:noFill/>
        </p:spPr>
        <p:txBody>
          <a:bodyPr/>
          <a:lstStyle/>
          <a:p>
            <a:pPr defTabSz="865188"/>
            <a:r>
              <a:rPr lang="en-US"/>
              <a:t>AS-SU-250</a:t>
            </a:r>
          </a:p>
        </p:txBody>
      </p:sp>
      <p:grpSp>
        <p:nvGrpSpPr>
          <p:cNvPr id="9" name="Group 8"/>
          <p:cNvGrpSpPr/>
          <p:nvPr/>
        </p:nvGrpSpPr>
        <p:grpSpPr>
          <a:xfrm>
            <a:off x="1633538" y="2049063"/>
            <a:ext cx="5876925" cy="2923778"/>
            <a:chOff x="1633538" y="2500313"/>
            <a:chExt cx="5876925" cy="2923778"/>
          </a:xfrm>
        </p:grpSpPr>
        <p:pic>
          <p:nvPicPr>
            <p:cNvPr id="34819" name="Picture 11"/>
            <p:cNvPicPr>
              <a:picLocks noChangeAspect="1" noChangeArrowheads="1"/>
            </p:cNvPicPr>
            <p:nvPr/>
          </p:nvPicPr>
          <p:blipFill>
            <a:blip r:embed="rId2" cstate="print"/>
            <a:srcRect/>
            <a:stretch>
              <a:fillRect/>
            </a:stretch>
          </p:blipFill>
          <p:spPr bwMode="auto">
            <a:xfrm>
              <a:off x="1633538" y="2500313"/>
              <a:ext cx="5876925" cy="2219325"/>
            </a:xfrm>
            <a:prstGeom prst="rect">
              <a:avLst/>
            </a:prstGeom>
            <a:noFill/>
            <a:ln w="25400" algn="ctr">
              <a:noFill/>
              <a:miter lim="800000"/>
              <a:headEnd/>
              <a:tailEnd/>
            </a:ln>
          </p:spPr>
        </p:pic>
        <p:sp>
          <p:nvSpPr>
            <p:cNvPr id="34821" name="Rectangle 8"/>
            <p:cNvSpPr>
              <a:spLocks noChangeArrowheads="1"/>
            </p:cNvSpPr>
            <p:nvPr/>
          </p:nvSpPr>
          <p:spPr bwMode="auto">
            <a:xfrm>
              <a:off x="2276475" y="4029075"/>
              <a:ext cx="2543175" cy="219075"/>
            </a:xfrm>
            <a:prstGeom prst="rect">
              <a:avLst/>
            </a:prstGeom>
            <a:noFill/>
            <a:ln w="28575" algn="ctr">
              <a:solidFill>
                <a:srgbClr val="FF0000"/>
              </a:solidFill>
              <a:miter lim="800000"/>
              <a:headEnd/>
              <a:tailEnd/>
            </a:ln>
          </p:spPr>
          <p:txBody>
            <a:bodyPr wrap="none" tIns="91440" bIns="91440" anchor="ctr"/>
            <a:lstStyle/>
            <a:p>
              <a:endParaRPr lang="en-US">
                <a:latin typeface="+mj-lt"/>
              </a:endParaRPr>
            </a:p>
          </p:txBody>
        </p:sp>
        <p:sp>
          <p:nvSpPr>
            <p:cNvPr id="131081" name="Text Box 9"/>
            <p:cNvSpPr txBox="1">
              <a:spLocks noChangeArrowheads="1"/>
            </p:cNvSpPr>
            <p:nvPr/>
          </p:nvSpPr>
          <p:spPr bwMode="auto">
            <a:xfrm>
              <a:off x="4501280" y="4808538"/>
              <a:ext cx="1952779" cy="615553"/>
            </a:xfrm>
            <a:prstGeom prst="rect">
              <a:avLst/>
            </a:prstGeom>
            <a:solidFill>
              <a:schemeClr val="bg1"/>
            </a:solidFill>
            <a:ln w="12700" algn="ctr">
              <a:solidFill>
                <a:schemeClr val="tx1"/>
              </a:solidFill>
              <a:miter lim="800000"/>
              <a:headEnd/>
              <a:tailEnd/>
            </a:ln>
            <a:effectLst/>
          </p:spPr>
          <p:txBody>
            <a:bodyPr wrap="none" tIns="91440" bIns="91440">
              <a:spAutoFit/>
            </a:bodyPr>
            <a:lstStyle/>
            <a:p>
              <a:pPr eaLnBrk="1" hangingPunct="1">
                <a:defRPr/>
              </a:pPr>
              <a:r>
                <a:rPr kumimoji="0" lang="en-US" sz="1400" b="0">
                  <a:latin typeface="+mj-lt"/>
                </a:rPr>
                <a:t>Relates to a Specific</a:t>
              </a:r>
            </a:p>
            <a:p>
              <a:pPr eaLnBrk="1" hangingPunct="1">
                <a:defRPr/>
              </a:pPr>
              <a:r>
                <a:rPr kumimoji="0" lang="en-US" sz="1400" b="0">
                  <a:latin typeface="+mj-lt"/>
                </a:rPr>
                <a:t>Type of Transaction</a:t>
              </a:r>
            </a:p>
          </p:txBody>
        </p:sp>
        <p:cxnSp>
          <p:nvCxnSpPr>
            <p:cNvPr id="34823" name="AutoShape 10"/>
            <p:cNvCxnSpPr>
              <a:cxnSpLocks noChangeShapeType="1"/>
              <a:stCxn id="131081" idx="0"/>
              <a:endCxn id="34821" idx="3"/>
            </p:cNvCxnSpPr>
            <p:nvPr/>
          </p:nvCxnSpPr>
          <p:spPr bwMode="auto">
            <a:xfrm rot="16200000" flipV="1">
              <a:off x="4813698" y="4144566"/>
              <a:ext cx="669925" cy="658020"/>
            </a:xfrm>
            <a:prstGeom prst="bentConnector2">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Inventory Movement Codes Required</a:t>
            </a:r>
          </a:p>
          <a:p>
            <a:pPr lvl="1"/>
            <a:r>
              <a:rPr lang="en-US" dirty="0" smtClean="0"/>
              <a:t>Set in </a:t>
            </a:r>
            <a:r>
              <a:rPr lang="en-US" dirty="0" err="1" smtClean="0"/>
              <a:t>Cust</a:t>
            </a:r>
            <a:r>
              <a:rPr lang="en-US" dirty="0" smtClean="0"/>
              <a:t> </a:t>
            </a:r>
            <a:r>
              <a:rPr lang="en-US" dirty="0" err="1" smtClean="0"/>
              <a:t>Sched</a:t>
            </a:r>
            <a:r>
              <a:rPr lang="en-US" smtClean="0"/>
              <a:t>/Shipper Acct Control</a:t>
            </a:r>
            <a:endParaRPr lang="en-US" dirty="0" smtClean="0"/>
          </a:p>
          <a:p>
            <a:r>
              <a:rPr lang="en-US" dirty="0" smtClean="0"/>
              <a:t>Added Functionality</a:t>
            </a:r>
          </a:p>
          <a:p>
            <a:pPr lvl="1"/>
            <a:r>
              <a:rPr lang="en-US" dirty="0" smtClean="0"/>
              <a:t>Can have codes for non-sales transfers</a:t>
            </a:r>
          </a:p>
          <a:p>
            <a:endParaRPr lang="en-US" dirty="0"/>
          </a:p>
        </p:txBody>
      </p:sp>
      <p:sp>
        <p:nvSpPr>
          <p:cNvPr id="5" name="Title 4"/>
          <p:cNvSpPr>
            <a:spLocks noGrp="1"/>
          </p:cNvSpPr>
          <p:nvPr>
            <p:ph type="title"/>
          </p:nvPr>
        </p:nvSpPr>
        <p:spPr/>
        <p:txBody>
          <a:bodyPr>
            <a:normAutofit fontScale="90000"/>
          </a:bodyPr>
          <a:lstStyle/>
          <a:p>
            <a:r>
              <a:rPr lang="en-US" dirty="0" smtClean="0"/>
              <a:t>Inventory Movement Codes – </a:t>
            </a:r>
            <a:r>
              <a:rPr lang="en-US" sz="2700" dirty="0" smtClean="0"/>
              <a:t>Global Shipping</a:t>
            </a:r>
            <a:endParaRPr lang="en-US" sz="2700" dirty="0"/>
          </a:p>
        </p:txBody>
      </p:sp>
      <p:sp>
        <p:nvSpPr>
          <p:cNvPr id="35842" name="Footer Placeholder 1"/>
          <p:cNvSpPr>
            <a:spLocks noGrp="1"/>
          </p:cNvSpPr>
          <p:nvPr>
            <p:ph type="ftr" sz="quarter" idx="10"/>
          </p:nvPr>
        </p:nvSpPr>
        <p:spPr>
          <a:noFill/>
        </p:spPr>
        <p:txBody>
          <a:bodyPr/>
          <a:lstStyle/>
          <a:p>
            <a:pPr defTabSz="865188"/>
            <a:r>
              <a:rPr lang="en-US"/>
              <a:t>AS-SU-260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smtClean="0"/>
              <a:t>Exercise</a:t>
            </a:r>
          </a:p>
        </p:txBody>
      </p:sp>
      <p:sp>
        <p:nvSpPr>
          <p:cNvPr id="36866" name="Footer Placeholder 2"/>
          <p:cNvSpPr>
            <a:spLocks noGrp="1"/>
          </p:cNvSpPr>
          <p:nvPr>
            <p:ph type="ftr" sz="quarter" idx="10"/>
          </p:nvPr>
        </p:nvSpPr>
        <p:spPr>
          <a:noFill/>
        </p:spPr>
        <p:txBody>
          <a:bodyPr/>
          <a:lstStyle/>
          <a:p>
            <a:pPr defTabSz="865188"/>
            <a:r>
              <a:rPr lang="en-US"/>
              <a:t>AS-SU-500</a:t>
            </a:r>
          </a:p>
        </p:txBody>
      </p:sp>
      <p:pic>
        <p:nvPicPr>
          <p:cNvPr id="36868" name="Picture 51" descr="hand"/>
          <p:cNvPicPr>
            <a:picLocks noChangeAspect="1" noChangeArrowheads="1"/>
          </p:cNvPicPr>
          <p:nvPr/>
        </p:nvPicPr>
        <p:blipFill>
          <a:blip r:embed="rId2" cstate="print"/>
          <a:srcRect/>
          <a:stretch>
            <a:fillRect/>
          </a:stretch>
        </p:blipFill>
        <p:spPr bwMode="auto">
          <a:xfrm>
            <a:off x="1000125" y="21679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7"/>
          <p:cNvSpPr>
            <a:spLocks noGrp="1"/>
          </p:cNvSpPr>
          <p:nvPr>
            <p:ph type="title"/>
          </p:nvPr>
        </p:nvSpPr>
        <p:spPr/>
        <p:txBody>
          <a:bodyPr>
            <a:normAutofit fontScale="90000"/>
          </a:bodyPr>
          <a:lstStyle/>
          <a:p>
            <a:r>
              <a:rPr lang="en-US" dirty="0" smtClean="0"/>
              <a:t>Set Up Inventory Movement Code Security</a:t>
            </a:r>
            <a:endParaRPr lang="en-US" dirty="0"/>
          </a:p>
        </p:txBody>
      </p:sp>
      <p:sp>
        <p:nvSpPr>
          <p:cNvPr id="37890" name="Footer Placeholder 1"/>
          <p:cNvSpPr>
            <a:spLocks noGrp="1"/>
          </p:cNvSpPr>
          <p:nvPr>
            <p:ph type="ftr" sz="quarter" idx="10"/>
          </p:nvPr>
        </p:nvSpPr>
        <p:spPr>
          <a:noFill/>
        </p:spPr>
        <p:txBody>
          <a:bodyPr/>
          <a:lstStyle/>
          <a:p>
            <a:pPr defTabSz="865188"/>
            <a:r>
              <a:rPr lang="en-US"/>
              <a:t>AS-SU-270</a:t>
            </a:r>
          </a:p>
        </p:txBody>
      </p:sp>
      <p:sp>
        <p:nvSpPr>
          <p:cNvPr id="37891" name="AutoShape 148"/>
          <p:cNvSpPr>
            <a:spLocks noChangeArrowheads="1"/>
          </p:cNvSpPr>
          <p:nvPr/>
        </p:nvSpPr>
        <p:spPr bwMode="auto">
          <a:xfrm>
            <a:off x="4038600" y="2119988"/>
            <a:ext cx="1860550" cy="1641475"/>
          </a:xfrm>
          <a:prstGeom prst="cube">
            <a:avLst>
              <a:gd name="adj" fmla="val 12088"/>
            </a:avLst>
          </a:prstGeom>
          <a:noFill/>
          <a:ln w="12700">
            <a:solidFill>
              <a:schemeClr val="tx1"/>
            </a:solidFill>
            <a:miter lim="800000"/>
            <a:headEnd/>
            <a:tailEnd/>
          </a:ln>
          <a:effectLst/>
        </p:spPr>
        <p:txBody>
          <a:bodyPr wrap="none" anchor="ctr"/>
          <a:lstStyle/>
          <a:p>
            <a:endParaRPr lang="en-US"/>
          </a:p>
        </p:txBody>
      </p:sp>
      <p:grpSp>
        <p:nvGrpSpPr>
          <p:cNvPr id="37892" name="Group 125"/>
          <p:cNvGrpSpPr>
            <a:grpSpLocks/>
          </p:cNvGrpSpPr>
          <p:nvPr/>
        </p:nvGrpSpPr>
        <p:grpSpPr bwMode="auto">
          <a:xfrm>
            <a:off x="4094163" y="3239175"/>
            <a:ext cx="527050" cy="485775"/>
            <a:chOff x="3296" y="1251"/>
            <a:chExt cx="332" cy="306"/>
          </a:xfrm>
          <a:effectLst/>
        </p:grpSpPr>
        <p:sp>
          <p:nvSpPr>
            <p:cNvPr id="37944" name="AutoShape 124"/>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5" name="AutoShape 38"/>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3" name="Group 126"/>
          <p:cNvGrpSpPr>
            <a:grpSpLocks/>
          </p:cNvGrpSpPr>
          <p:nvPr/>
        </p:nvGrpSpPr>
        <p:grpSpPr bwMode="auto">
          <a:xfrm>
            <a:off x="4611688" y="3239175"/>
            <a:ext cx="527050" cy="485775"/>
            <a:chOff x="3296" y="1251"/>
            <a:chExt cx="332" cy="306"/>
          </a:xfrm>
          <a:effectLst/>
        </p:grpSpPr>
        <p:sp>
          <p:nvSpPr>
            <p:cNvPr id="37942" name="AutoShape 127"/>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3" name="AutoShape 128"/>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4" name="Group 129"/>
          <p:cNvGrpSpPr>
            <a:grpSpLocks/>
          </p:cNvGrpSpPr>
          <p:nvPr/>
        </p:nvGrpSpPr>
        <p:grpSpPr bwMode="auto">
          <a:xfrm>
            <a:off x="5129213" y="3240763"/>
            <a:ext cx="527050" cy="485775"/>
            <a:chOff x="3296" y="1251"/>
            <a:chExt cx="332" cy="306"/>
          </a:xfrm>
          <a:effectLst/>
        </p:grpSpPr>
        <p:sp>
          <p:nvSpPr>
            <p:cNvPr id="37940" name="AutoShape 130"/>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1" name="AutoShape 131"/>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5" name="Group 138"/>
          <p:cNvGrpSpPr>
            <a:grpSpLocks/>
          </p:cNvGrpSpPr>
          <p:nvPr/>
        </p:nvGrpSpPr>
        <p:grpSpPr bwMode="auto">
          <a:xfrm>
            <a:off x="4402138" y="2807375"/>
            <a:ext cx="527050" cy="485775"/>
            <a:chOff x="3296" y="1251"/>
            <a:chExt cx="332" cy="306"/>
          </a:xfrm>
          <a:effectLst/>
        </p:grpSpPr>
        <p:sp>
          <p:nvSpPr>
            <p:cNvPr id="37938" name="AutoShape 139"/>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9" name="AutoShape 140"/>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6" name="Group 141"/>
          <p:cNvGrpSpPr>
            <a:grpSpLocks/>
          </p:cNvGrpSpPr>
          <p:nvPr/>
        </p:nvGrpSpPr>
        <p:grpSpPr bwMode="auto">
          <a:xfrm>
            <a:off x="4919663" y="2807375"/>
            <a:ext cx="527050" cy="485775"/>
            <a:chOff x="3296" y="1251"/>
            <a:chExt cx="332" cy="306"/>
          </a:xfrm>
          <a:effectLst/>
        </p:grpSpPr>
        <p:sp>
          <p:nvSpPr>
            <p:cNvPr id="37936" name="AutoShape 142"/>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7" name="AutoShape 143"/>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7" name="Group 144"/>
          <p:cNvGrpSpPr>
            <a:grpSpLocks/>
          </p:cNvGrpSpPr>
          <p:nvPr/>
        </p:nvGrpSpPr>
        <p:grpSpPr bwMode="auto">
          <a:xfrm>
            <a:off x="4610100" y="2373988"/>
            <a:ext cx="527050" cy="485775"/>
            <a:chOff x="3296" y="1251"/>
            <a:chExt cx="332" cy="306"/>
          </a:xfrm>
          <a:effectLst/>
        </p:grpSpPr>
        <p:sp>
          <p:nvSpPr>
            <p:cNvPr id="37934" name="AutoShape 145"/>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5" name="AutoShape 146"/>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8" name="Group 121"/>
          <p:cNvGrpSpPr>
            <a:grpSpLocks/>
          </p:cNvGrpSpPr>
          <p:nvPr/>
        </p:nvGrpSpPr>
        <p:grpSpPr bwMode="auto">
          <a:xfrm>
            <a:off x="6191250" y="2774038"/>
            <a:ext cx="1676400" cy="1219200"/>
            <a:chOff x="4176" y="2099"/>
            <a:chExt cx="1056" cy="768"/>
          </a:xfrm>
          <a:effectLst/>
        </p:grpSpPr>
        <p:grpSp>
          <p:nvGrpSpPr>
            <p:cNvPr id="37928" name="Group 120"/>
            <p:cNvGrpSpPr>
              <a:grpSpLocks/>
            </p:cNvGrpSpPr>
            <p:nvPr/>
          </p:nvGrpSpPr>
          <p:grpSpPr bwMode="auto">
            <a:xfrm>
              <a:off x="4176" y="2099"/>
              <a:ext cx="1056" cy="480"/>
              <a:chOff x="4176" y="2099"/>
              <a:chExt cx="1056" cy="480"/>
            </a:xfrm>
          </p:grpSpPr>
          <p:sp>
            <p:nvSpPr>
              <p:cNvPr id="37932" name="AutoShape 4"/>
              <p:cNvSpPr>
                <a:spLocks noChangeArrowheads="1"/>
              </p:cNvSpPr>
              <p:nvPr/>
            </p:nvSpPr>
            <p:spPr bwMode="auto">
              <a:xfrm>
                <a:off x="4176" y="2099"/>
                <a:ext cx="1056" cy="480"/>
              </a:xfrm>
              <a:prstGeom prst="cube">
                <a:avLst>
                  <a:gd name="adj" fmla="val 25000"/>
                </a:avLst>
              </a:prstGeom>
              <a:solidFill>
                <a:schemeClr val="accent3"/>
              </a:solidFill>
              <a:ln w="12700">
                <a:solidFill>
                  <a:schemeClr val="tx1"/>
                </a:solidFill>
                <a:miter lim="800000"/>
                <a:headEnd/>
                <a:tailEnd/>
              </a:ln>
            </p:spPr>
            <p:txBody>
              <a:bodyPr wrap="none" anchor="ctr"/>
              <a:lstStyle/>
              <a:p>
                <a:endParaRPr lang="en-US"/>
              </a:p>
            </p:txBody>
          </p:sp>
          <p:sp>
            <p:nvSpPr>
              <p:cNvPr id="37933" name="AutoShape 5"/>
              <p:cNvSpPr>
                <a:spLocks noChangeArrowheads="1"/>
              </p:cNvSpPr>
              <p:nvPr/>
            </p:nvSpPr>
            <p:spPr bwMode="auto">
              <a:xfrm>
                <a:off x="4340" y="2312"/>
                <a:ext cx="707" cy="180"/>
              </a:xfrm>
              <a:prstGeom prst="curvedUpArrow">
                <a:avLst>
                  <a:gd name="adj1" fmla="val 78556"/>
                  <a:gd name="adj2" fmla="val 157111"/>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nvGrpSpPr>
            <p:cNvPr id="37929" name="Group 119"/>
            <p:cNvGrpSpPr>
              <a:grpSpLocks/>
            </p:cNvGrpSpPr>
            <p:nvPr/>
          </p:nvGrpSpPr>
          <p:grpSpPr bwMode="auto">
            <a:xfrm>
              <a:off x="4320" y="2435"/>
              <a:ext cx="432" cy="432"/>
              <a:chOff x="4320" y="2435"/>
              <a:chExt cx="432" cy="432"/>
            </a:xfrm>
          </p:grpSpPr>
          <p:sp>
            <p:nvSpPr>
              <p:cNvPr id="37930" name="AutoShape 7"/>
              <p:cNvSpPr>
                <a:spLocks noChangeArrowheads="1"/>
              </p:cNvSpPr>
              <p:nvPr/>
            </p:nvSpPr>
            <p:spPr bwMode="auto">
              <a:xfrm>
                <a:off x="4320" y="2435"/>
                <a:ext cx="432" cy="432"/>
              </a:xfrm>
              <a:prstGeom prst="cube">
                <a:avLst>
                  <a:gd name="adj" fmla="val 25000"/>
                </a:avLst>
              </a:prstGeom>
              <a:solidFill>
                <a:schemeClr val="accent2"/>
              </a:solidFill>
              <a:ln w="12700">
                <a:solidFill>
                  <a:schemeClr val="accent3"/>
                </a:solidFill>
                <a:miter lim="800000"/>
                <a:headEnd/>
                <a:tailEnd/>
              </a:ln>
            </p:spPr>
            <p:txBody>
              <a:bodyPr wrap="none" anchor="ctr"/>
              <a:lstStyle/>
              <a:p>
                <a:endParaRPr lang="en-US"/>
              </a:p>
            </p:txBody>
          </p:sp>
          <p:sp>
            <p:nvSpPr>
              <p:cNvPr id="37931" name="AutoShape 8"/>
              <p:cNvSpPr>
                <a:spLocks noChangeArrowheads="1"/>
              </p:cNvSpPr>
              <p:nvPr/>
            </p:nvSpPr>
            <p:spPr bwMode="auto">
              <a:xfrm>
                <a:off x="4351" y="2607"/>
                <a:ext cx="287" cy="153"/>
              </a:xfrm>
              <a:prstGeom prst="curvedUpArrow">
                <a:avLst>
                  <a:gd name="adj1" fmla="val 37516"/>
                  <a:gd name="adj2" fmla="val 75033"/>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grpSp>
        <p:nvGrpSpPr>
          <p:cNvPr id="37899" name="Group 118"/>
          <p:cNvGrpSpPr>
            <a:grpSpLocks/>
          </p:cNvGrpSpPr>
          <p:nvPr/>
        </p:nvGrpSpPr>
        <p:grpSpPr bwMode="auto">
          <a:xfrm>
            <a:off x="2714625" y="1935838"/>
            <a:ext cx="990600" cy="1905000"/>
            <a:chOff x="1680" y="1571"/>
            <a:chExt cx="624" cy="1200"/>
          </a:xfrm>
          <a:effectLst/>
        </p:grpSpPr>
        <p:sp>
          <p:nvSpPr>
            <p:cNvPr id="37926" name="AutoShape 41"/>
            <p:cNvSpPr>
              <a:spLocks noChangeArrowheads="1"/>
            </p:cNvSpPr>
            <p:nvPr/>
          </p:nvSpPr>
          <p:spPr bwMode="auto">
            <a:xfrm>
              <a:off x="1680" y="1571"/>
              <a:ext cx="624" cy="1200"/>
            </a:xfrm>
            <a:prstGeom prst="cube">
              <a:avLst>
                <a:gd name="adj" fmla="val 25000"/>
              </a:avLst>
            </a:prstGeom>
            <a:solidFill>
              <a:schemeClr val="accent2"/>
            </a:solidFill>
            <a:ln w="12700">
              <a:solidFill>
                <a:schemeClr val="tx1"/>
              </a:solidFill>
              <a:miter lim="800000"/>
              <a:headEnd/>
              <a:tailEnd/>
            </a:ln>
          </p:spPr>
          <p:txBody>
            <a:bodyPr wrap="none" anchor="ctr"/>
            <a:lstStyle/>
            <a:p>
              <a:endParaRPr lang="en-US"/>
            </a:p>
          </p:txBody>
        </p:sp>
        <p:sp>
          <p:nvSpPr>
            <p:cNvPr id="37927" name="AutoShape 42"/>
            <p:cNvSpPr>
              <a:spLocks noChangeArrowheads="1"/>
            </p:cNvSpPr>
            <p:nvPr/>
          </p:nvSpPr>
          <p:spPr bwMode="auto">
            <a:xfrm>
              <a:off x="1728" y="1955"/>
              <a:ext cx="384" cy="672"/>
            </a:xfrm>
            <a:prstGeom prst="curvedLeftArrow">
              <a:avLst>
                <a:gd name="adj1" fmla="val 35000"/>
                <a:gd name="adj2" fmla="val 70000"/>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nvGrpSpPr>
          <p:cNvPr id="37900" name="Group 117"/>
          <p:cNvGrpSpPr>
            <a:grpSpLocks/>
          </p:cNvGrpSpPr>
          <p:nvPr/>
        </p:nvGrpSpPr>
        <p:grpSpPr bwMode="auto">
          <a:xfrm>
            <a:off x="1247775" y="2316838"/>
            <a:ext cx="1066800" cy="1524000"/>
            <a:chOff x="720" y="1811"/>
            <a:chExt cx="672" cy="960"/>
          </a:xfrm>
          <a:effectLst/>
        </p:grpSpPr>
        <p:sp>
          <p:nvSpPr>
            <p:cNvPr id="37924" name="AutoShape 43"/>
            <p:cNvSpPr>
              <a:spLocks noChangeArrowheads="1"/>
            </p:cNvSpPr>
            <p:nvPr/>
          </p:nvSpPr>
          <p:spPr bwMode="auto">
            <a:xfrm>
              <a:off x="720" y="1811"/>
              <a:ext cx="672" cy="960"/>
            </a:xfrm>
            <a:prstGeom prst="cube">
              <a:avLst>
                <a:gd name="adj" fmla="val 25000"/>
              </a:avLst>
            </a:prstGeom>
            <a:solidFill>
              <a:schemeClr val="accent1">
                <a:lumMod val="20000"/>
                <a:lumOff val="80000"/>
              </a:schemeClr>
            </a:solidFill>
            <a:ln w="12700">
              <a:solidFill>
                <a:schemeClr val="tx1"/>
              </a:solidFill>
              <a:miter lim="800000"/>
              <a:headEnd/>
              <a:tailEnd/>
            </a:ln>
          </p:spPr>
          <p:txBody>
            <a:bodyPr wrap="none" anchor="ctr"/>
            <a:lstStyle/>
            <a:p>
              <a:endParaRPr lang="en-US"/>
            </a:p>
          </p:txBody>
        </p:sp>
        <p:sp>
          <p:nvSpPr>
            <p:cNvPr id="37925" name="AutoShape 44"/>
            <p:cNvSpPr>
              <a:spLocks noChangeArrowheads="1"/>
            </p:cNvSpPr>
            <p:nvPr/>
          </p:nvSpPr>
          <p:spPr bwMode="auto">
            <a:xfrm>
              <a:off x="816" y="2051"/>
              <a:ext cx="384" cy="672"/>
            </a:xfrm>
            <a:custGeom>
              <a:avLst/>
              <a:gdLst>
                <a:gd name="T0" fmla="*/ 269 w 21600"/>
                <a:gd name="T1" fmla="*/ 0 h 21600"/>
                <a:gd name="T2" fmla="*/ 269 w 21600"/>
                <a:gd name="T3" fmla="*/ 378 h 21600"/>
                <a:gd name="T4" fmla="*/ 58 w 21600"/>
                <a:gd name="T5" fmla="*/ 672 h 21600"/>
                <a:gd name="T6" fmla="*/ 384 w 21600"/>
                <a:gd name="T7" fmla="*/ 189 h 21600"/>
                <a:gd name="T8" fmla="*/ 17694720 60000 65536"/>
                <a:gd name="T9" fmla="*/ 5898240 60000 65536"/>
                <a:gd name="T10" fmla="*/ 5898240 60000 65536"/>
                <a:gd name="T11" fmla="*/ 0 60000 65536"/>
                <a:gd name="T12" fmla="*/ 12431 w 21600"/>
                <a:gd name="T13" fmla="*/ 2925 h 21600"/>
                <a:gd name="T14" fmla="*/ 18225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bg1"/>
            </a:solidFill>
            <a:ln w="12700">
              <a:solidFill>
                <a:schemeClr val="tx1"/>
              </a:solidFill>
              <a:miter lim="800000"/>
              <a:headEnd/>
              <a:tailEnd/>
            </a:ln>
          </p:spPr>
          <p:txBody>
            <a:bodyPr wrap="none" anchor="ctr"/>
            <a:lstStyle/>
            <a:p>
              <a:endParaRPr lang="en-US"/>
            </a:p>
          </p:txBody>
        </p:sp>
      </p:grpSp>
      <p:grpSp>
        <p:nvGrpSpPr>
          <p:cNvPr id="37901" name="Group 47"/>
          <p:cNvGrpSpPr>
            <a:grpSpLocks/>
          </p:cNvGrpSpPr>
          <p:nvPr/>
        </p:nvGrpSpPr>
        <p:grpSpPr bwMode="auto">
          <a:xfrm>
            <a:off x="331788" y="1038900"/>
            <a:ext cx="8458200" cy="3505200"/>
            <a:chOff x="213" y="528"/>
            <a:chExt cx="5328" cy="2208"/>
          </a:xfrm>
          <a:effectLst/>
        </p:grpSpPr>
        <p:sp>
          <p:nvSpPr>
            <p:cNvPr id="37915" name="Rectangle 48"/>
            <p:cNvSpPr>
              <a:spLocks noChangeArrowheads="1"/>
            </p:cNvSpPr>
            <p:nvPr/>
          </p:nvSpPr>
          <p:spPr bwMode="auto">
            <a:xfrm>
              <a:off x="213"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6" name="Rectangle 49"/>
            <p:cNvSpPr>
              <a:spLocks noChangeArrowheads="1"/>
            </p:cNvSpPr>
            <p:nvPr/>
          </p:nvSpPr>
          <p:spPr bwMode="auto">
            <a:xfrm>
              <a:off x="1968"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7" name="Rectangle 50"/>
            <p:cNvSpPr>
              <a:spLocks noChangeArrowheads="1"/>
            </p:cNvSpPr>
            <p:nvPr/>
          </p:nvSpPr>
          <p:spPr bwMode="auto">
            <a:xfrm>
              <a:off x="3703"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8" name="Rectangle 51"/>
            <p:cNvSpPr>
              <a:spLocks noChangeArrowheads="1"/>
            </p:cNvSpPr>
            <p:nvPr/>
          </p:nvSpPr>
          <p:spPr bwMode="auto">
            <a:xfrm>
              <a:off x="1104"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9" name="Rectangle 52"/>
            <p:cNvSpPr>
              <a:spLocks noChangeArrowheads="1"/>
            </p:cNvSpPr>
            <p:nvPr/>
          </p:nvSpPr>
          <p:spPr bwMode="auto">
            <a:xfrm>
              <a:off x="2832"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0" name="Rectangle 53"/>
            <p:cNvSpPr>
              <a:spLocks noChangeArrowheads="1"/>
            </p:cNvSpPr>
            <p:nvPr/>
          </p:nvSpPr>
          <p:spPr bwMode="auto">
            <a:xfrm>
              <a:off x="4560"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1" name="Rectangle 54"/>
            <p:cNvSpPr>
              <a:spLocks noChangeArrowheads="1"/>
            </p:cNvSpPr>
            <p:nvPr/>
          </p:nvSpPr>
          <p:spPr bwMode="auto">
            <a:xfrm>
              <a:off x="5445"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2" name="Rectangle 55"/>
            <p:cNvSpPr>
              <a:spLocks noChangeArrowheads="1"/>
            </p:cNvSpPr>
            <p:nvPr/>
          </p:nvSpPr>
          <p:spPr bwMode="auto">
            <a:xfrm>
              <a:off x="213" y="528"/>
              <a:ext cx="5328" cy="96"/>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3" name="Rectangle 56"/>
            <p:cNvSpPr>
              <a:spLocks noChangeArrowheads="1"/>
            </p:cNvSpPr>
            <p:nvPr/>
          </p:nvSpPr>
          <p:spPr bwMode="auto">
            <a:xfrm>
              <a:off x="213" y="2640"/>
              <a:ext cx="5328" cy="96"/>
            </a:xfrm>
            <a:prstGeom prst="rect">
              <a:avLst/>
            </a:prstGeom>
            <a:solidFill>
              <a:srgbClr val="C0C0C0"/>
            </a:solidFill>
            <a:ln w="25400">
              <a:solidFill>
                <a:srgbClr val="808080"/>
              </a:solidFill>
              <a:miter lim="800000"/>
              <a:headEnd/>
              <a:tailEnd/>
            </a:ln>
          </p:spPr>
          <p:txBody>
            <a:bodyPr wrap="none" anchor="ctr"/>
            <a:lstStyle/>
            <a:p>
              <a:endParaRPr lang="en-US"/>
            </a:p>
          </p:txBody>
        </p:sp>
      </p:grpSp>
      <p:grpSp>
        <p:nvGrpSpPr>
          <p:cNvPr id="37903" name="Group 158"/>
          <p:cNvGrpSpPr>
            <a:grpSpLocks/>
          </p:cNvGrpSpPr>
          <p:nvPr/>
        </p:nvGrpSpPr>
        <p:grpSpPr bwMode="auto">
          <a:xfrm>
            <a:off x="3430588" y="3605888"/>
            <a:ext cx="2255837" cy="2363787"/>
            <a:chOff x="2161" y="2623"/>
            <a:chExt cx="1421" cy="1489"/>
          </a:xfrm>
          <a:effectLst/>
        </p:grpSpPr>
        <p:grpSp>
          <p:nvGrpSpPr>
            <p:cNvPr id="37904" name="Group 156"/>
            <p:cNvGrpSpPr>
              <a:grpSpLocks/>
            </p:cNvGrpSpPr>
            <p:nvPr/>
          </p:nvGrpSpPr>
          <p:grpSpPr bwMode="auto">
            <a:xfrm>
              <a:off x="2161" y="2681"/>
              <a:ext cx="1421" cy="1431"/>
              <a:chOff x="2161" y="2681"/>
              <a:chExt cx="1421" cy="1431"/>
            </a:xfrm>
          </p:grpSpPr>
          <p:sp>
            <p:nvSpPr>
              <p:cNvPr id="69697" name="Freeform 65"/>
              <p:cNvSpPr>
                <a:spLocks/>
              </p:cNvSpPr>
              <p:nvPr/>
            </p:nvSpPr>
            <p:spPr bwMode="auto">
              <a:xfrm>
                <a:off x="2161" y="3213"/>
                <a:ext cx="1421" cy="899"/>
              </a:xfrm>
              <a:custGeom>
                <a:avLst/>
                <a:gdLst/>
                <a:ahLst/>
                <a:cxnLst>
                  <a:cxn ang="0">
                    <a:pos x="0" y="3"/>
                  </a:cxn>
                  <a:cxn ang="0">
                    <a:pos x="0" y="1482"/>
                  </a:cxn>
                  <a:cxn ang="0">
                    <a:pos x="29" y="1553"/>
                  </a:cxn>
                  <a:cxn ang="0">
                    <a:pos x="79" y="1591"/>
                  </a:cxn>
                  <a:cxn ang="0">
                    <a:pos x="178" y="1634"/>
                  </a:cxn>
                  <a:cxn ang="0">
                    <a:pos x="306" y="1681"/>
                  </a:cxn>
                  <a:cxn ang="0">
                    <a:pos x="463" y="1722"/>
                  </a:cxn>
                  <a:cxn ang="0">
                    <a:pos x="690" y="1757"/>
                  </a:cxn>
                  <a:cxn ang="0">
                    <a:pos x="882" y="1772"/>
                  </a:cxn>
                  <a:cxn ang="0">
                    <a:pos x="1079" y="1795"/>
                  </a:cxn>
                  <a:cxn ang="0">
                    <a:pos x="1283" y="1798"/>
                  </a:cxn>
                  <a:cxn ang="0">
                    <a:pos x="1539" y="1798"/>
                  </a:cxn>
                  <a:cxn ang="0">
                    <a:pos x="1706" y="1795"/>
                  </a:cxn>
                  <a:cxn ang="0">
                    <a:pos x="1856" y="1786"/>
                  </a:cxn>
                  <a:cxn ang="0">
                    <a:pos x="2001" y="1772"/>
                  </a:cxn>
                  <a:cxn ang="0">
                    <a:pos x="2206" y="1748"/>
                  </a:cxn>
                  <a:cxn ang="0">
                    <a:pos x="2392" y="1719"/>
                  </a:cxn>
                  <a:cxn ang="0">
                    <a:pos x="2534" y="1681"/>
                  </a:cxn>
                  <a:cxn ang="0">
                    <a:pos x="2628" y="1655"/>
                  </a:cxn>
                  <a:cxn ang="0">
                    <a:pos x="2726" y="1608"/>
                  </a:cxn>
                  <a:cxn ang="0">
                    <a:pos x="2790" y="1567"/>
                  </a:cxn>
                  <a:cxn ang="0">
                    <a:pos x="2834" y="1515"/>
                  </a:cxn>
                  <a:cxn ang="0">
                    <a:pos x="2842" y="1470"/>
                  </a:cxn>
                  <a:cxn ang="0">
                    <a:pos x="2842" y="0"/>
                  </a:cxn>
                  <a:cxn ang="0">
                    <a:pos x="0" y="3"/>
                  </a:cxn>
                </a:cxnLst>
                <a:rect l="0" t="0" r="r" b="b"/>
                <a:pathLst>
                  <a:path w="2842" h="1798">
                    <a:moveTo>
                      <a:pt x="0" y="3"/>
                    </a:moveTo>
                    <a:lnTo>
                      <a:pt x="0" y="1482"/>
                    </a:lnTo>
                    <a:lnTo>
                      <a:pt x="29" y="1553"/>
                    </a:lnTo>
                    <a:lnTo>
                      <a:pt x="79" y="1591"/>
                    </a:lnTo>
                    <a:lnTo>
                      <a:pt x="178" y="1634"/>
                    </a:lnTo>
                    <a:lnTo>
                      <a:pt x="306" y="1681"/>
                    </a:lnTo>
                    <a:lnTo>
                      <a:pt x="463" y="1722"/>
                    </a:lnTo>
                    <a:lnTo>
                      <a:pt x="690" y="1757"/>
                    </a:lnTo>
                    <a:lnTo>
                      <a:pt x="882" y="1772"/>
                    </a:lnTo>
                    <a:lnTo>
                      <a:pt x="1079" y="1795"/>
                    </a:lnTo>
                    <a:lnTo>
                      <a:pt x="1283" y="1798"/>
                    </a:lnTo>
                    <a:lnTo>
                      <a:pt x="1539" y="1798"/>
                    </a:lnTo>
                    <a:lnTo>
                      <a:pt x="1706" y="1795"/>
                    </a:lnTo>
                    <a:lnTo>
                      <a:pt x="1856" y="1786"/>
                    </a:lnTo>
                    <a:lnTo>
                      <a:pt x="2001" y="1772"/>
                    </a:lnTo>
                    <a:lnTo>
                      <a:pt x="2206" y="1748"/>
                    </a:lnTo>
                    <a:lnTo>
                      <a:pt x="2392" y="1719"/>
                    </a:lnTo>
                    <a:lnTo>
                      <a:pt x="2534" y="1681"/>
                    </a:lnTo>
                    <a:lnTo>
                      <a:pt x="2628" y="1655"/>
                    </a:lnTo>
                    <a:lnTo>
                      <a:pt x="2726" y="1608"/>
                    </a:lnTo>
                    <a:lnTo>
                      <a:pt x="2790" y="1567"/>
                    </a:lnTo>
                    <a:lnTo>
                      <a:pt x="2834" y="1515"/>
                    </a:lnTo>
                    <a:lnTo>
                      <a:pt x="2842" y="1470"/>
                    </a:lnTo>
                    <a:lnTo>
                      <a:pt x="2842" y="0"/>
                    </a:lnTo>
                    <a:lnTo>
                      <a:pt x="0" y="3"/>
                    </a:lnTo>
                    <a:close/>
                  </a:path>
                </a:pathLst>
              </a:custGeom>
              <a:solidFill>
                <a:srgbClr val="FFFFB2"/>
              </a:solidFill>
              <a:ln w="3175">
                <a:solidFill>
                  <a:srgbClr val="808080"/>
                </a:solidFill>
                <a:round/>
                <a:headEnd/>
                <a:tailEnd/>
              </a:ln>
              <a:effectLst/>
            </p:spPr>
            <p:txBody>
              <a:bodyPr/>
              <a:lstStyle/>
              <a:p>
                <a:pPr>
                  <a:defRPr/>
                </a:pPr>
                <a:endParaRPr lang="en-US"/>
              </a:p>
            </p:txBody>
          </p:sp>
          <p:sp>
            <p:nvSpPr>
              <p:cNvPr id="37909" name="Oval 66"/>
              <p:cNvSpPr>
                <a:spLocks noChangeArrowheads="1"/>
              </p:cNvSpPr>
              <p:nvPr/>
            </p:nvSpPr>
            <p:spPr bwMode="auto">
              <a:xfrm>
                <a:off x="2162" y="3057"/>
                <a:ext cx="1416" cy="331"/>
              </a:xfrm>
              <a:prstGeom prst="ellipse">
                <a:avLst/>
              </a:prstGeom>
              <a:solidFill>
                <a:srgbClr val="FFCC00"/>
              </a:solidFill>
              <a:ln w="3175">
                <a:solidFill>
                  <a:srgbClr val="808080"/>
                </a:solidFill>
                <a:round/>
                <a:headEnd/>
                <a:tailEnd/>
              </a:ln>
            </p:spPr>
            <p:txBody>
              <a:bodyPr/>
              <a:lstStyle/>
              <a:p>
                <a:endParaRPr lang="en-US"/>
              </a:p>
            </p:txBody>
          </p:sp>
          <p:grpSp>
            <p:nvGrpSpPr>
              <p:cNvPr id="37910" name="Group 114"/>
              <p:cNvGrpSpPr>
                <a:grpSpLocks/>
              </p:cNvGrpSpPr>
              <p:nvPr/>
            </p:nvGrpSpPr>
            <p:grpSpPr bwMode="auto">
              <a:xfrm>
                <a:off x="2718" y="3458"/>
                <a:ext cx="306" cy="544"/>
                <a:chOff x="2724" y="3458"/>
                <a:chExt cx="306" cy="544"/>
              </a:xfrm>
            </p:grpSpPr>
            <p:sp>
              <p:nvSpPr>
                <p:cNvPr id="37912" name="Freeform 110"/>
                <p:cNvSpPr>
                  <a:spLocks/>
                </p:cNvSpPr>
                <p:nvPr/>
              </p:nvSpPr>
              <p:spPr bwMode="auto">
                <a:xfrm>
                  <a:off x="2743" y="3492"/>
                  <a:ext cx="267" cy="489"/>
                </a:xfrm>
                <a:custGeom>
                  <a:avLst/>
                  <a:gdLst>
                    <a:gd name="T0" fmla="*/ 112 w 534"/>
                    <a:gd name="T1" fmla="*/ 20 h 978"/>
                    <a:gd name="T2" fmla="*/ 0 w 534"/>
                    <a:gd name="T3" fmla="*/ 218 h 978"/>
                    <a:gd name="T4" fmla="*/ 99 w 534"/>
                    <a:gd name="T5" fmla="*/ 465 h 978"/>
                    <a:gd name="T6" fmla="*/ 70 w 534"/>
                    <a:gd name="T7" fmla="*/ 950 h 978"/>
                    <a:gd name="T8" fmla="*/ 457 w 534"/>
                    <a:gd name="T9" fmla="*/ 978 h 978"/>
                    <a:gd name="T10" fmla="*/ 380 w 534"/>
                    <a:gd name="T11" fmla="*/ 458 h 978"/>
                    <a:gd name="T12" fmla="*/ 534 w 534"/>
                    <a:gd name="T13" fmla="*/ 309 h 978"/>
                    <a:gd name="T14" fmla="*/ 477 w 534"/>
                    <a:gd name="T15" fmla="*/ 114 h 978"/>
                    <a:gd name="T16" fmla="*/ 310 w 534"/>
                    <a:gd name="T17" fmla="*/ 0 h 978"/>
                    <a:gd name="T18" fmla="*/ 112 w 534"/>
                    <a:gd name="T19" fmla="*/ 20 h 978"/>
                    <a:gd name="T20" fmla="*/ 112 w 534"/>
                    <a:gd name="T21" fmla="*/ 20 h 9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4"/>
                    <a:gd name="T34" fmla="*/ 0 h 978"/>
                    <a:gd name="T35" fmla="*/ 534 w 534"/>
                    <a:gd name="T36" fmla="*/ 978 h 9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4" h="978">
                      <a:moveTo>
                        <a:pt x="112" y="20"/>
                      </a:moveTo>
                      <a:lnTo>
                        <a:pt x="0" y="218"/>
                      </a:lnTo>
                      <a:lnTo>
                        <a:pt x="99" y="465"/>
                      </a:lnTo>
                      <a:lnTo>
                        <a:pt x="70" y="950"/>
                      </a:lnTo>
                      <a:lnTo>
                        <a:pt x="457" y="978"/>
                      </a:lnTo>
                      <a:lnTo>
                        <a:pt x="380" y="458"/>
                      </a:lnTo>
                      <a:lnTo>
                        <a:pt x="534" y="309"/>
                      </a:lnTo>
                      <a:lnTo>
                        <a:pt x="477" y="114"/>
                      </a:lnTo>
                      <a:lnTo>
                        <a:pt x="310" y="0"/>
                      </a:lnTo>
                      <a:lnTo>
                        <a:pt x="112" y="20"/>
                      </a:lnTo>
                      <a:close/>
                    </a:path>
                  </a:pathLst>
                </a:custGeom>
                <a:solidFill>
                  <a:schemeClr val="tx1"/>
                </a:solidFill>
                <a:ln w="9525">
                  <a:noFill/>
                  <a:round/>
                  <a:headEnd/>
                  <a:tailEnd/>
                </a:ln>
              </p:spPr>
              <p:txBody>
                <a:bodyPr/>
                <a:lstStyle/>
                <a:p>
                  <a:endParaRPr lang="en-US"/>
                </a:p>
              </p:txBody>
            </p:sp>
            <p:sp>
              <p:nvSpPr>
                <p:cNvPr id="37913" name="Freeform 111"/>
                <p:cNvSpPr>
                  <a:spLocks/>
                </p:cNvSpPr>
                <p:nvPr/>
              </p:nvSpPr>
              <p:spPr bwMode="auto">
                <a:xfrm>
                  <a:off x="2736" y="3699"/>
                  <a:ext cx="264" cy="303"/>
                </a:xfrm>
                <a:custGeom>
                  <a:avLst/>
                  <a:gdLst>
                    <a:gd name="T0" fmla="*/ 0 w 529"/>
                    <a:gd name="T1" fmla="*/ 606 h 606"/>
                    <a:gd name="T2" fmla="*/ 529 w 529"/>
                    <a:gd name="T3" fmla="*/ 606 h 606"/>
                    <a:gd name="T4" fmla="*/ 478 w 529"/>
                    <a:gd name="T5" fmla="*/ 53 h 606"/>
                    <a:gd name="T6" fmla="*/ 352 w 529"/>
                    <a:gd name="T7" fmla="*/ 0 h 606"/>
                    <a:gd name="T8" fmla="*/ 390 w 529"/>
                    <a:gd name="T9" fmla="*/ 484 h 606"/>
                    <a:gd name="T10" fmla="*/ 152 w 529"/>
                    <a:gd name="T11" fmla="*/ 484 h 606"/>
                    <a:gd name="T12" fmla="*/ 207 w 529"/>
                    <a:gd name="T13" fmla="*/ 0 h 606"/>
                    <a:gd name="T14" fmla="*/ 86 w 529"/>
                    <a:gd name="T15" fmla="*/ 53 h 606"/>
                    <a:gd name="T16" fmla="*/ 0 w 529"/>
                    <a:gd name="T17" fmla="*/ 606 h 606"/>
                    <a:gd name="T18" fmla="*/ 0 w 529"/>
                    <a:gd name="T19" fmla="*/ 606 h 6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606"/>
                    <a:gd name="T32" fmla="*/ 529 w 529"/>
                    <a:gd name="T33" fmla="*/ 606 h 6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606">
                      <a:moveTo>
                        <a:pt x="0" y="606"/>
                      </a:moveTo>
                      <a:lnTo>
                        <a:pt x="529" y="606"/>
                      </a:lnTo>
                      <a:lnTo>
                        <a:pt x="478" y="53"/>
                      </a:lnTo>
                      <a:lnTo>
                        <a:pt x="352" y="0"/>
                      </a:lnTo>
                      <a:lnTo>
                        <a:pt x="390" y="484"/>
                      </a:lnTo>
                      <a:lnTo>
                        <a:pt x="152" y="484"/>
                      </a:lnTo>
                      <a:lnTo>
                        <a:pt x="207" y="0"/>
                      </a:lnTo>
                      <a:lnTo>
                        <a:pt x="86" y="53"/>
                      </a:lnTo>
                      <a:lnTo>
                        <a:pt x="0" y="606"/>
                      </a:lnTo>
                      <a:close/>
                    </a:path>
                  </a:pathLst>
                </a:custGeom>
                <a:solidFill>
                  <a:srgbClr val="FFCC00"/>
                </a:solidFill>
                <a:ln w="9525">
                  <a:noFill/>
                  <a:round/>
                  <a:headEnd/>
                  <a:tailEnd/>
                </a:ln>
              </p:spPr>
              <p:txBody>
                <a:bodyPr/>
                <a:lstStyle/>
                <a:p>
                  <a:endParaRPr lang="en-US"/>
                </a:p>
              </p:txBody>
            </p:sp>
            <p:sp>
              <p:nvSpPr>
                <p:cNvPr id="37914" name="Freeform 112"/>
                <p:cNvSpPr>
                  <a:spLocks/>
                </p:cNvSpPr>
                <p:nvPr/>
              </p:nvSpPr>
              <p:spPr bwMode="auto">
                <a:xfrm>
                  <a:off x="2724" y="3458"/>
                  <a:ext cx="306" cy="276"/>
                </a:xfrm>
                <a:custGeom>
                  <a:avLst/>
                  <a:gdLst>
                    <a:gd name="T0" fmla="*/ 415 w 613"/>
                    <a:gd name="T1" fmla="*/ 468 h 551"/>
                    <a:gd name="T2" fmla="*/ 443 w 613"/>
                    <a:gd name="T3" fmla="*/ 443 h 551"/>
                    <a:gd name="T4" fmla="*/ 464 w 613"/>
                    <a:gd name="T5" fmla="*/ 414 h 551"/>
                    <a:gd name="T6" fmla="*/ 481 w 613"/>
                    <a:gd name="T7" fmla="*/ 382 h 551"/>
                    <a:gd name="T8" fmla="*/ 495 w 613"/>
                    <a:gd name="T9" fmla="*/ 312 h 551"/>
                    <a:gd name="T10" fmla="*/ 485 w 613"/>
                    <a:gd name="T11" fmla="*/ 255 h 551"/>
                    <a:gd name="T12" fmla="*/ 474 w 613"/>
                    <a:gd name="T13" fmla="*/ 228 h 551"/>
                    <a:gd name="T14" fmla="*/ 461 w 613"/>
                    <a:gd name="T15" fmla="*/ 203 h 551"/>
                    <a:gd name="T16" fmla="*/ 449 w 613"/>
                    <a:gd name="T17" fmla="*/ 190 h 551"/>
                    <a:gd name="T18" fmla="*/ 423 w 613"/>
                    <a:gd name="T19" fmla="*/ 163 h 551"/>
                    <a:gd name="T20" fmla="*/ 392 w 613"/>
                    <a:gd name="T21" fmla="*/ 144 h 551"/>
                    <a:gd name="T22" fmla="*/ 341 w 613"/>
                    <a:gd name="T23" fmla="*/ 127 h 551"/>
                    <a:gd name="T24" fmla="*/ 230 w 613"/>
                    <a:gd name="T25" fmla="*/ 139 h 551"/>
                    <a:gd name="T26" fmla="*/ 183 w 613"/>
                    <a:gd name="T27" fmla="*/ 169 h 551"/>
                    <a:gd name="T28" fmla="*/ 158 w 613"/>
                    <a:gd name="T29" fmla="*/ 196 h 551"/>
                    <a:gd name="T30" fmla="*/ 139 w 613"/>
                    <a:gd name="T31" fmla="*/ 228 h 551"/>
                    <a:gd name="T32" fmla="*/ 122 w 613"/>
                    <a:gd name="T33" fmla="*/ 279 h 551"/>
                    <a:gd name="T34" fmla="*/ 122 w 613"/>
                    <a:gd name="T35" fmla="*/ 352 h 551"/>
                    <a:gd name="T36" fmla="*/ 135 w 613"/>
                    <a:gd name="T37" fmla="*/ 390 h 551"/>
                    <a:gd name="T38" fmla="*/ 147 w 613"/>
                    <a:gd name="T39" fmla="*/ 411 h 551"/>
                    <a:gd name="T40" fmla="*/ 156 w 613"/>
                    <a:gd name="T41" fmla="*/ 426 h 551"/>
                    <a:gd name="T42" fmla="*/ 175 w 613"/>
                    <a:gd name="T43" fmla="*/ 447 h 551"/>
                    <a:gd name="T44" fmla="*/ 202 w 613"/>
                    <a:gd name="T45" fmla="*/ 469 h 551"/>
                    <a:gd name="T46" fmla="*/ 230 w 613"/>
                    <a:gd name="T47" fmla="*/ 487 h 551"/>
                    <a:gd name="T48" fmla="*/ 105 w 613"/>
                    <a:gd name="T49" fmla="*/ 540 h 551"/>
                    <a:gd name="T50" fmla="*/ 76 w 613"/>
                    <a:gd name="T51" fmla="*/ 509 h 551"/>
                    <a:gd name="T52" fmla="*/ 54 w 613"/>
                    <a:gd name="T53" fmla="*/ 483 h 551"/>
                    <a:gd name="T54" fmla="*/ 38 w 613"/>
                    <a:gd name="T55" fmla="*/ 456 h 551"/>
                    <a:gd name="T56" fmla="*/ 10 w 613"/>
                    <a:gd name="T57" fmla="*/ 386 h 551"/>
                    <a:gd name="T58" fmla="*/ 2 w 613"/>
                    <a:gd name="T59" fmla="*/ 268 h 551"/>
                    <a:gd name="T60" fmla="*/ 16 w 613"/>
                    <a:gd name="T61" fmla="*/ 211 h 551"/>
                    <a:gd name="T62" fmla="*/ 31 w 613"/>
                    <a:gd name="T63" fmla="*/ 171 h 551"/>
                    <a:gd name="T64" fmla="*/ 46 w 613"/>
                    <a:gd name="T65" fmla="*/ 144 h 551"/>
                    <a:gd name="T66" fmla="*/ 63 w 613"/>
                    <a:gd name="T67" fmla="*/ 120 h 551"/>
                    <a:gd name="T68" fmla="*/ 84 w 613"/>
                    <a:gd name="T69" fmla="*/ 97 h 551"/>
                    <a:gd name="T70" fmla="*/ 105 w 613"/>
                    <a:gd name="T71" fmla="*/ 74 h 551"/>
                    <a:gd name="T72" fmla="*/ 132 w 613"/>
                    <a:gd name="T73" fmla="*/ 55 h 551"/>
                    <a:gd name="T74" fmla="*/ 156 w 613"/>
                    <a:gd name="T75" fmla="*/ 40 h 551"/>
                    <a:gd name="T76" fmla="*/ 198 w 613"/>
                    <a:gd name="T77" fmla="*/ 19 h 551"/>
                    <a:gd name="T78" fmla="*/ 255 w 613"/>
                    <a:gd name="T79" fmla="*/ 4 h 551"/>
                    <a:gd name="T80" fmla="*/ 345 w 613"/>
                    <a:gd name="T81" fmla="*/ 2 h 551"/>
                    <a:gd name="T82" fmla="*/ 430 w 613"/>
                    <a:gd name="T83" fmla="*/ 27 h 551"/>
                    <a:gd name="T84" fmla="*/ 481 w 613"/>
                    <a:gd name="T85" fmla="*/ 55 h 551"/>
                    <a:gd name="T86" fmla="*/ 506 w 613"/>
                    <a:gd name="T87" fmla="*/ 74 h 551"/>
                    <a:gd name="T88" fmla="*/ 527 w 613"/>
                    <a:gd name="T89" fmla="*/ 95 h 551"/>
                    <a:gd name="T90" fmla="*/ 548 w 613"/>
                    <a:gd name="T91" fmla="*/ 120 h 551"/>
                    <a:gd name="T92" fmla="*/ 565 w 613"/>
                    <a:gd name="T93" fmla="*/ 144 h 551"/>
                    <a:gd name="T94" fmla="*/ 580 w 613"/>
                    <a:gd name="T95" fmla="*/ 171 h 551"/>
                    <a:gd name="T96" fmla="*/ 613 w 613"/>
                    <a:gd name="T97" fmla="*/ 287 h 551"/>
                    <a:gd name="T98" fmla="*/ 605 w 613"/>
                    <a:gd name="T99" fmla="*/ 374 h 551"/>
                    <a:gd name="T100" fmla="*/ 586 w 613"/>
                    <a:gd name="T101" fmla="*/ 430 h 551"/>
                    <a:gd name="T102" fmla="*/ 573 w 613"/>
                    <a:gd name="T103" fmla="*/ 458 h 551"/>
                    <a:gd name="T104" fmla="*/ 558 w 613"/>
                    <a:gd name="T105" fmla="*/ 483 h 551"/>
                    <a:gd name="T106" fmla="*/ 539 w 613"/>
                    <a:gd name="T107" fmla="*/ 506 h 551"/>
                    <a:gd name="T108" fmla="*/ 518 w 613"/>
                    <a:gd name="T109" fmla="*/ 528 h 551"/>
                    <a:gd name="T110" fmla="*/ 493 w 613"/>
                    <a:gd name="T111" fmla="*/ 549 h 551"/>
                    <a:gd name="T112" fmla="*/ 381 w 613"/>
                    <a:gd name="T113" fmla="*/ 487 h 5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13"/>
                    <a:gd name="T172" fmla="*/ 0 h 551"/>
                    <a:gd name="T173" fmla="*/ 613 w 613"/>
                    <a:gd name="T174" fmla="*/ 551 h 5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13" h="551">
                      <a:moveTo>
                        <a:pt x="381" y="487"/>
                      </a:moveTo>
                      <a:lnTo>
                        <a:pt x="415" y="468"/>
                      </a:lnTo>
                      <a:lnTo>
                        <a:pt x="430" y="456"/>
                      </a:lnTo>
                      <a:lnTo>
                        <a:pt x="443" y="443"/>
                      </a:lnTo>
                      <a:lnTo>
                        <a:pt x="455" y="430"/>
                      </a:lnTo>
                      <a:lnTo>
                        <a:pt x="464" y="414"/>
                      </a:lnTo>
                      <a:lnTo>
                        <a:pt x="474" y="399"/>
                      </a:lnTo>
                      <a:lnTo>
                        <a:pt x="481" y="382"/>
                      </a:lnTo>
                      <a:lnTo>
                        <a:pt x="491" y="348"/>
                      </a:lnTo>
                      <a:lnTo>
                        <a:pt x="495" y="312"/>
                      </a:lnTo>
                      <a:lnTo>
                        <a:pt x="491" y="274"/>
                      </a:lnTo>
                      <a:lnTo>
                        <a:pt x="485" y="255"/>
                      </a:lnTo>
                      <a:lnTo>
                        <a:pt x="480" y="238"/>
                      </a:lnTo>
                      <a:lnTo>
                        <a:pt x="474" y="228"/>
                      </a:lnTo>
                      <a:lnTo>
                        <a:pt x="470" y="220"/>
                      </a:lnTo>
                      <a:lnTo>
                        <a:pt x="461" y="203"/>
                      </a:lnTo>
                      <a:lnTo>
                        <a:pt x="455" y="196"/>
                      </a:lnTo>
                      <a:lnTo>
                        <a:pt x="449" y="190"/>
                      </a:lnTo>
                      <a:lnTo>
                        <a:pt x="436" y="177"/>
                      </a:lnTo>
                      <a:lnTo>
                        <a:pt x="423" y="163"/>
                      </a:lnTo>
                      <a:lnTo>
                        <a:pt x="407" y="154"/>
                      </a:lnTo>
                      <a:lnTo>
                        <a:pt x="392" y="144"/>
                      </a:lnTo>
                      <a:lnTo>
                        <a:pt x="375" y="137"/>
                      </a:lnTo>
                      <a:lnTo>
                        <a:pt x="341" y="127"/>
                      </a:lnTo>
                      <a:lnTo>
                        <a:pt x="305" y="124"/>
                      </a:lnTo>
                      <a:lnTo>
                        <a:pt x="230" y="139"/>
                      </a:lnTo>
                      <a:lnTo>
                        <a:pt x="198" y="158"/>
                      </a:lnTo>
                      <a:lnTo>
                        <a:pt x="183" y="169"/>
                      </a:lnTo>
                      <a:lnTo>
                        <a:pt x="170" y="182"/>
                      </a:lnTo>
                      <a:lnTo>
                        <a:pt x="158" y="196"/>
                      </a:lnTo>
                      <a:lnTo>
                        <a:pt x="149" y="211"/>
                      </a:lnTo>
                      <a:lnTo>
                        <a:pt x="139" y="228"/>
                      </a:lnTo>
                      <a:lnTo>
                        <a:pt x="132" y="243"/>
                      </a:lnTo>
                      <a:lnTo>
                        <a:pt x="122" y="279"/>
                      </a:lnTo>
                      <a:lnTo>
                        <a:pt x="118" y="315"/>
                      </a:lnTo>
                      <a:lnTo>
                        <a:pt x="122" y="352"/>
                      </a:lnTo>
                      <a:lnTo>
                        <a:pt x="128" y="371"/>
                      </a:lnTo>
                      <a:lnTo>
                        <a:pt x="135" y="390"/>
                      </a:lnTo>
                      <a:lnTo>
                        <a:pt x="141" y="403"/>
                      </a:lnTo>
                      <a:lnTo>
                        <a:pt x="147" y="411"/>
                      </a:lnTo>
                      <a:lnTo>
                        <a:pt x="151" y="418"/>
                      </a:lnTo>
                      <a:lnTo>
                        <a:pt x="156" y="426"/>
                      </a:lnTo>
                      <a:lnTo>
                        <a:pt x="162" y="431"/>
                      </a:lnTo>
                      <a:lnTo>
                        <a:pt x="175" y="447"/>
                      </a:lnTo>
                      <a:lnTo>
                        <a:pt x="189" y="458"/>
                      </a:lnTo>
                      <a:lnTo>
                        <a:pt x="202" y="469"/>
                      </a:lnTo>
                      <a:lnTo>
                        <a:pt x="217" y="479"/>
                      </a:lnTo>
                      <a:lnTo>
                        <a:pt x="230" y="487"/>
                      </a:lnTo>
                      <a:lnTo>
                        <a:pt x="120" y="551"/>
                      </a:lnTo>
                      <a:lnTo>
                        <a:pt x="105" y="540"/>
                      </a:lnTo>
                      <a:lnTo>
                        <a:pt x="90" y="525"/>
                      </a:lnTo>
                      <a:lnTo>
                        <a:pt x="76" y="509"/>
                      </a:lnTo>
                      <a:lnTo>
                        <a:pt x="63" y="496"/>
                      </a:lnTo>
                      <a:lnTo>
                        <a:pt x="54" y="483"/>
                      </a:lnTo>
                      <a:lnTo>
                        <a:pt x="46" y="469"/>
                      </a:lnTo>
                      <a:lnTo>
                        <a:pt x="38" y="456"/>
                      </a:lnTo>
                      <a:lnTo>
                        <a:pt x="31" y="443"/>
                      </a:lnTo>
                      <a:lnTo>
                        <a:pt x="10" y="386"/>
                      </a:lnTo>
                      <a:lnTo>
                        <a:pt x="0" y="327"/>
                      </a:lnTo>
                      <a:lnTo>
                        <a:pt x="2" y="268"/>
                      </a:lnTo>
                      <a:lnTo>
                        <a:pt x="6" y="239"/>
                      </a:lnTo>
                      <a:lnTo>
                        <a:pt x="16" y="211"/>
                      </a:lnTo>
                      <a:lnTo>
                        <a:pt x="25" y="184"/>
                      </a:lnTo>
                      <a:lnTo>
                        <a:pt x="31" y="171"/>
                      </a:lnTo>
                      <a:lnTo>
                        <a:pt x="38" y="158"/>
                      </a:lnTo>
                      <a:lnTo>
                        <a:pt x="46" y="144"/>
                      </a:lnTo>
                      <a:lnTo>
                        <a:pt x="54" y="131"/>
                      </a:lnTo>
                      <a:lnTo>
                        <a:pt x="63" y="120"/>
                      </a:lnTo>
                      <a:lnTo>
                        <a:pt x="73" y="108"/>
                      </a:lnTo>
                      <a:lnTo>
                        <a:pt x="84" y="97"/>
                      </a:lnTo>
                      <a:lnTo>
                        <a:pt x="94" y="86"/>
                      </a:lnTo>
                      <a:lnTo>
                        <a:pt x="105" y="74"/>
                      </a:lnTo>
                      <a:lnTo>
                        <a:pt x="118" y="65"/>
                      </a:lnTo>
                      <a:lnTo>
                        <a:pt x="132" y="55"/>
                      </a:lnTo>
                      <a:lnTo>
                        <a:pt x="143" y="47"/>
                      </a:lnTo>
                      <a:lnTo>
                        <a:pt x="156" y="40"/>
                      </a:lnTo>
                      <a:lnTo>
                        <a:pt x="172" y="32"/>
                      </a:lnTo>
                      <a:lnTo>
                        <a:pt x="198" y="19"/>
                      </a:lnTo>
                      <a:lnTo>
                        <a:pt x="227" y="11"/>
                      </a:lnTo>
                      <a:lnTo>
                        <a:pt x="255" y="4"/>
                      </a:lnTo>
                      <a:lnTo>
                        <a:pt x="286" y="0"/>
                      </a:lnTo>
                      <a:lnTo>
                        <a:pt x="345" y="2"/>
                      </a:lnTo>
                      <a:lnTo>
                        <a:pt x="402" y="15"/>
                      </a:lnTo>
                      <a:lnTo>
                        <a:pt x="430" y="27"/>
                      </a:lnTo>
                      <a:lnTo>
                        <a:pt x="455" y="40"/>
                      </a:lnTo>
                      <a:lnTo>
                        <a:pt x="481" y="55"/>
                      </a:lnTo>
                      <a:lnTo>
                        <a:pt x="493" y="65"/>
                      </a:lnTo>
                      <a:lnTo>
                        <a:pt x="506" y="74"/>
                      </a:lnTo>
                      <a:lnTo>
                        <a:pt x="518" y="84"/>
                      </a:lnTo>
                      <a:lnTo>
                        <a:pt x="527" y="95"/>
                      </a:lnTo>
                      <a:lnTo>
                        <a:pt x="539" y="106"/>
                      </a:lnTo>
                      <a:lnTo>
                        <a:pt x="548" y="120"/>
                      </a:lnTo>
                      <a:lnTo>
                        <a:pt x="558" y="131"/>
                      </a:lnTo>
                      <a:lnTo>
                        <a:pt x="565" y="144"/>
                      </a:lnTo>
                      <a:lnTo>
                        <a:pt x="575" y="158"/>
                      </a:lnTo>
                      <a:lnTo>
                        <a:pt x="580" y="171"/>
                      </a:lnTo>
                      <a:lnTo>
                        <a:pt x="601" y="228"/>
                      </a:lnTo>
                      <a:lnTo>
                        <a:pt x="613" y="287"/>
                      </a:lnTo>
                      <a:lnTo>
                        <a:pt x="611" y="346"/>
                      </a:lnTo>
                      <a:lnTo>
                        <a:pt x="605" y="374"/>
                      </a:lnTo>
                      <a:lnTo>
                        <a:pt x="597" y="403"/>
                      </a:lnTo>
                      <a:lnTo>
                        <a:pt x="586" y="430"/>
                      </a:lnTo>
                      <a:lnTo>
                        <a:pt x="580" y="443"/>
                      </a:lnTo>
                      <a:lnTo>
                        <a:pt x="573" y="458"/>
                      </a:lnTo>
                      <a:lnTo>
                        <a:pt x="565" y="469"/>
                      </a:lnTo>
                      <a:lnTo>
                        <a:pt x="558" y="483"/>
                      </a:lnTo>
                      <a:lnTo>
                        <a:pt x="548" y="494"/>
                      </a:lnTo>
                      <a:lnTo>
                        <a:pt x="539" y="506"/>
                      </a:lnTo>
                      <a:lnTo>
                        <a:pt x="529" y="517"/>
                      </a:lnTo>
                      <a:lnTo>
                        <a:pt x="518" y="528"/>
                      </a:lnTo>
                      <a:lnTo>
                        <a:pt x="506" y="540"/>
                      </a:lnTo>
                      <a:lnTo>
                        <a:pt x="493" y="549"/>
                      </a:lnTo>
                      <a:lnTo>
                        <a:pt x="381" y="487"/>
                      </a:lnTo>
                      <a:close/>
                    </a:path>
                  </a:pathLst>
                </a:custGeom>
                <a:solidFill>
                  <a:srgbClr val="FFCC00"/>
                </a:solidFill>
                <a:ln w="9525">
                  <a:noFill/>
                  <a:round/>
                  <a:headEnd/>
                  <a:tailEnd/>
                </a:ln>
              </p:spPr>
              <p:txBody>
                <a:bodyPr/>
                <a:lstStyle/>
                <a:p>
                  <a:endParaRPr lang="en-US"/>
                </a:p>
              </p:txBody>
            </p:sp>
          </p:grpSp>
          <p:sp>
            <p:nvSpPr>
              <p:cNvPr id="37911" name="AutoShape 155"/>
              <p:cNvSpPr>
                <a:spLocks noChangeArrowheads="1"/>
              </p:cNvSpPr>
              <p:nvPr/>
            </p:nvSpPr>
            <p:spPr bwMode="auto">
              <a:xfrm>
                <a:off x="2365" y="2681"/>
                <a:ext cx="1029" cy="1111"/>
              </a:xfrm>
              <a:custGeom>
                <a:avLst/>
                <a:gdLst>
                  <a:gd name="T0" fmla="*/ 515 w 21600"/>
                  <a:gd name="T1" fmla="*/ 0 h 21600"/>
                  <a:gd name="T2" fmla="*/ 92 w 21600"/>
                  <a:gd name="T3" fmla="*/ 555 h 21600"/>
                  <a:gd name="T4" fmla="*/ 515 w 21600"/>
                  <a:gd name="T5" fmla="*/ 199 h 21600"/>
                  <a:gd name="T6" fmla="*/ 937 w 21600"/>
                  <a:gd name="T7" fmla="*/ 555 h 21600"/>
                  <a:gd name="T8" fmla="*/ 0 60000 65536"/>
                  <a:gd name="T9" fmla="*/ 0 60000 65536"/>
                  <a:gd name="T10" fmla="*/ 0 60000 65536"/>
                  <a:gd name="T11" fmla="*/ 0 60000 65536"/>
                  <a:gd name="T12" fmla="*/ 441 w 21600"/>
                  <a:gd name="T13" fmla="*/ 0 h 21600"/>
                  <a:gd name="T14" fmla="*/ 21159 w 21600"/>
                  <a:gd name="T15" fmla="*/ 12773 h 21600"/>
                </a:gdLst>
                <a:ahLst/>
                <a:cxnLst>
                  <a:cxn ang="T8">
                    <a:pos x="T0" y="T1"/>
                  </a:cxn>
                  <a:cxn ang="T9">
                    <a:pos x="T2" y="T3"/>
                  </a:cxn>
                  <a:cxn ang="T10">
                    <a:pos x="T4" y="T5"/>
                  </a:cxn>
                  <a:cxn ang="T11">
                    <a:pos x="T6" y="T7"/>
                  </a:cxn>
                </a:cxnLst>
                <a:rect l="T12" t="T13" r="T14" b="T15"/>
                <a:pathLst>
                  <a:path w="21600" h="21600">
                    <a:moveTo>
                      <a:pt x="3862" y="10790"/>
                    </a:moveTo>
                    <a:cubicBezTo>
                      <a:pt x="3867" y="6962"/>
                      <a:pt x="6972" y="3861"/>
                      <a:pt x="10800" y="3862"/>
                    </a:cubicBezTo>
                    <a:cubicBezTo>
                      <a:pt x="14627" y="3862"/>
                      <a:pt x="17732" y="6962"/>
                      <a:pt x="17737" y="10790"/>
                    </a:cubicBezTo>
                    <a:lnTo>
                      <a:pt x="21599" y="10784"/>
                    </a:lnTo>
                    <a:cubicBezTo>
                      <a:pt x="21591" y="4825"/>
                      <a:pt x="16758" y="-1"/>
                      <a:pt x="10799" y="0"/>
                    </a:cubicBezTo>
                    <a:cubicBezTo>
                      <a:pt x="4841" y="0"/>
                      <a:pt x="8" y="4825"/>
                      <a:pt x="0" y="10784"/>
                    </a:cubicBezTo>
                    <a:close/>
                  </a:path>
                </a:pathLst>
              </a:custGeom>
              <a:solidFill>
                <a:srgbClr val="FFFFCC"/>
              </a:solidFill>
              <a:ln w="3175" algn="ctr">
                <a:solidFill>
                  <a:schemeClr val="tx1">
                    <a:lumMod val="90000"/>
                    <a:lumOff val="10000"/>
                  </a:schemeClr>
                </a:solidFill>
                <a:miter lim="800000"/>
                <a:headEnd/>
                <a:tailEnd/>
              </a:ln>
            </p:spPr>
            <p:txBody>
              <a:bodyPr wrap="none" anchor="ctr"/>
              <a:lstStyle/>
              <a:p>
                <a:endParaRPr lang="en-US"/>
              </a:p>
            </p:txBody>
          </p:sp>
        </p:grpSp>
        <p:grpSp>
          <p:nvGrpSpPr>
            <p:cNvPr id="37905" name="Group 157"/>
            <p:cNvGrpSpPr>
              <a:grpSpLocks/>
            </p:cNvGrpSpPr>
            <p:nvPr/>
          </p:nvGrpSpPr>
          <p:grpSpPr bwMode="auto">
            <a:xfrm>
              <a:off x="2821" y="2623"/>
              <a:ext cx="110" cy="304"/>
              <a:chOff x="2821" y="2623"/>
              <a:chExt cx="110" cy="304"/>
            </a:xfrm>
          </p:grpSpPr>
          <p:sp>
            <p:nvSpPr>
              <p:cNvPr id="37906" name="Rectangle 150"/>
              <p:cNvSpPr>
                <a:spLocks noChangeArrowheads="1"/>
              </p:cNvSpPr>
              <p:nvPr/>
            </p:nvSpPr>
            <p:spPr bwMode="auto">
              <a:xfrm>
                <a:off x="2821" y="2660"/>
                <a:ext cx="110" cy="240"/>
              </a:xfrm>
              <a:prstGeom prst="rect">
                <a:avLst/>
              </a:prstGeom>
              <a:solidFill>
                <a:schemeClr val="bg2"/>
              </a:solidFill>
              <a:ln w="25400" algn="ctr">
                <a:noFill/>
                <a:miter lim="800000"/>
                <a:headEnd/>
                <a:tailEnd/>
              </a:ln>
            </p:spPr>
            <p:txBody>
              <a:bodyPr wrap="none" anchor="ctr"/>
              <a:lstStyle/>
              <a:p>
                <a:endParaRPr lang="en-US"/>
              </a:p>
            </p:txBody>
          </p:sp>
          <p:sp>
            <p:nvSpPr>
              <p:cNvPr id="37907" name="Rectangle 151"/>
              <p:cNvSpPr>
                <a:spLocks noChangeArrowheads="1"/>
              </p:cNvSpPr>
              <p:nvPr/>
            </p:nvSpPr>
            <p:spPr bwMode="auto">
              <a:xfrm>
                <a:off x="2836" y="2623"/>
                <a:ext cx="79" cy="304"/>
              </a:xfrm>
              <a:prstGeom prst="rect">
                <a:avLst/>
              </a:prstGeom>
              <a:solidFill>
                <a:schemeClr val="bg1">
                  <a:lumMod val="75000"/>
                </a:schemeClr>
              </a:solidFill>
              <a:ln w="25400" algn="ctr">
                <a:noFill/>
                <a:miter lim="800000"/>
                <a:headEnd/>
                <a:tailEnd/>
              </a:ln>
            </p:spPr>
            <p:txBody>
              <a:bodyPr wrap="none" anchor="ctr"/>
              <a:lstStyle/>
              <a:p>
                <a:endParaRPr lang="en-US"/>
              </a:p>
            </p:txBody>
          </p:sp>
        </p:gr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AS-SU-280</a:t>
            </a:r>
            <a:endParaRPr 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Inventory Movement Code Security</a:t>
            </a:r>
            <a:endParaRPr lang="en-US" dirty="0"/>
          </a:p>
        </p:txBody>
      </p:sp>
      <p:sp>
        <p:nvSpPr>
          <p:cNvPr id="39938" name="Footer Placeholder 1"/>
          <p:cNvSpPr>
            <a:spLocks noGrp="1"/>
          </p:cNvSpPr>
          <p:nvPr>
            <p:ph type="ftr" sz="quarter" idx="10"/>
          </p:nvPr>
        </p:nvSpPr>
        <p:spPr>
          <a:noFill/>
        </p:spPr>
        <p:txBody>
          <a:bodyPr/>
          <a:lstStyle/>
          <a:p>
            <a:pPr defTabSz="865188"/>
            <a:r>
              <a:rPr lang="en-US"/>
              <a:t>AS-SU-290</a:t>
            </a:r>
          </a:p>
        </p:txBody>
      </p:sp>
      <p:pic>
        <p:nvPicPr>
          <p:cNvPr id="39940" name="Picture 31"/>
          <p:cNvPicPr>
            <a:picLocks noChangeAspect="1" noChangeArrowheads="1"/>
          </p:cNvPicPr>
          <p:nvPr/>
        </p:nvPicPr>
        <p:blipFill>
          <a:blip r:embed="rId2" cstate="print"/>
          <a:srcRect/>
          <a:stretch>
            <a:fillRect/>
          </a:stretch>
        </p:blipFill>
        <p:spPr bwMode="auto">
          <a:xfrm>
            <a:off x="1469525" y="1745100"/>
            <a:ext cx="6199188" cy="3481388"/>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itle 171"/>
          <p:cNvSpPr>
            <a:spLocks noGrp="1"/>
          </p:cNvSpPr>
          <p:nvPr>
            <p:ph type="title"/>
          </p:nvPr>
        </p:nvSpPr>
        <p:spPr/>
        <p:txBody>
          <a:bodyPr>
            <a:normAutofit/>
          </a:bodyPr>
          <a:lstStyle/>
          <a:p>
            <a:r>
              <a:rPr lang="en-US" dirty="0" smtClean="0"/>
              <a:t>Set Up Carriers</a:t>
            </a:r>
            <a:endParaRPr lang="en-US" dirty="0"/>
          </a:p>
        </p:txBody>
      </p:sp>
      <p:sp>
        <p:nvSpPr>
          <p:cNvPr id="40962" name="Footer Placeholder 1"/>
          <p:cNvSpPr>
            <a:spLocks noGrp="1"/>
          </p:cNvSpPr>
          <p:nvPr>
            <p:ph type="ftr" sz="quarter" idx="10"/>
          </p:nvPr>
        </p:nvSpPr>
        <p:spPr>
          <a:noFill/>
        </p:spPr>
        <p:txBody>
          <a:bodyPr/>
          <a:lstStyle/>
          <a:p>
            <a:pPr defTabSz="865188"/>
            <a:r>
              <a:rPr lang="en-US"/>
              <a:t>AS-SU-300</a:t>
            </a:r>
          </a:p>
        </p:txBody>
      </p:sp>
      <p:grpSp>
        <p:nvGrpSpPr>
          <p:cNvPr id="174" name="Group 173"/>
          <p:cNvGrpSpPr/>
          <p:nvPr/>
        </p:nvGrpSpPr>
        <p:grpSpPr>
          <a:xfrm>
            <a:off x="3145350" y="1131550"/>
            <a:ext cx="3054350" cy="2128838"/>
            <a:chOff x="3145350" y="1131550"/>
            <a:chExt cx="3054350" cy="2128838"/>
          </a:xfrm>
        </p:grpSpPr>
        <p:sp>
          <p:nvSpPr>
            <p:cNvPr id="41075" name="Freeform 78"/>
            <p:cNvSpPr>
              <a:spLocks/>
            </p:cNvSpPr>
            <p:nvPr/>
          </p:nvSpPr>
          <p:spPr bwMode="auto">
            <a:xfrm>
              <a:off x="3145350" y="1131550"/>
              <a:ext cx="3054350" cy="2128838"/>
            </a:xfrm>
            <a:custGeom>
              <a:avLst/>
              <a:gdLst>
                <a:gd name="T0" fmla="*/ 0 w 3026"/>
                <a:gd name="T1" fmla="*/ 2110 h 2110"/>
                <a:gd name="T2" fmla="*/ 3026 w 3026"/>
                <a:gd name="T3" fmla="*/ 2110 h 2110"/>
                <a:gd name="T4" fmla="*/ 3026 w 3026"/>
                <a:gd name="T5" fmla="*/ 0 h 2110"/>
                <a:gd name="T6" fmla="*/ 0 w 3026"/>
                <a:gd name="T7" fmla="*/ 0 h 2110"/>
                <a:gd name="T8" fmla="*/ 0 w 3026"/>
                <a:gd name="T9" fmla="*/ 2110 h 2110"/>
                <a:gd name="T10" fmla="*/ 0 w 3026"/>
                <a:gd name="T11" fmla="*/ 2110 h 2110"/>
                <a:gd name="T12" fmla="*/ 0 60000 65536"/>
                <a:gd name="T13" fmla="*/ 0 60000 65536"/>
                <a:gd name="T14" fmla="*/ 0 60000 65536"/>
                <a:gd name="T15" fmla="*/ 0 60000 65536"/>
                <a:gd name="T16" fmla="*/ 0 60000 65536"/>
                <a:gd name="T17" fmla="*/ 0 60000 65536"/>
                <a:gd name="T18" fmla="*/ 0 w 3026"/>
                <a:gd name="T19" fmla="*/ 0 h 2110"/>
                <a:gd name="T20" fmla="*/ 3026 w 3026"/>
                <a:gd name="T21" fmla="*/ 2110 h 2110"/>
              </a:gdLst>
              <a:ahLst/>
              <a:cxnLst>
                <a:cxn ang="T12">
                  <a:pos x="T0" y="T1"/>
                </a:cxn>
                <a:cxn ang="T13">
                  <a:pos x="T2" y="T3"/>
                </a:cxn>
                <a:cxn ang="T14">
                  <a:pos x="T4" y="T5"/>
                </a:cxn>
                <a:cxn ang="T15">
                  <a:pos x="T6" y="T7"/>
                </a:cxn>
                <a:cxn ang="T16">
                  <a:pos x="T8" y="T9"/>
                </a:cxn>
                <a:cxn ang="T17">
                  <a:pos x="T10" y="T11"/>
                </a:cxn>
              </a:cxnLst>
              <a:rect l="T18" t="T19" r="T20" b="T21"/>
              <a:pathLst>
                <a:path w="3026" h="2110">
                  <a:moveTo>
                    <a:pt x="0" y="2110"/>
                  </a:moveTo>
                  <a:lnTo>
                    <a:pt x="3026" y="2110"/>
                  </a:lnTo>
                  <a:lnTo>
                    <a:pt x="3026" y="0"/>
                  </a:lnTo>
                  <a:lnTo>
                    <a:pt x="0" y="0"/>
                  </a:lnTo>
                  <a:lnTo>
                    <a:pt x="0" y="2110"/>
                  </a:lnTo>
                  <a:close/>
                </a:path>
              </a:pathLst>
            </a:custGeom>
            <a:solidFill>
              <a:srgbClr val="000000"/>
            </a:solidFill>
            <a:ln w="9525">
              <a:noFill/>
              <a:round/>
              <a:headEnd/>
              <a:tailEnd/>
            </a:ln>
          </p:spPr>
          <p:txBody>
            <a:bodyPr/>
            <a:lstStyle/>
            <a:p>
              <a:endParaRPr lang="en-US"/>
            </a:p>
          </p:txBody>
        </p:sp>
        <p:sp>
          <p:nvSpPr>
            <p:cNvPr id="41076" name="Freeform 79"/>
            <p:cNvSpPr>
              <a:spLocks/>
            </p:cNvSpPr>
            <p:nvPr/>
          </p:nvSpPr>
          <p:spPr bwMode="auto">
            <a:xfrm>
              <a:off x="3639724" y="1231059"/>
              <a:ext cx="1747441" cy="402929"/>
            </a:xfrm>
            <a:custGeom>
              <a:avLst/>
              <a:gdLst>
                <a:gd name="T0" fmla="*/ 6 w 1730"/>
                <a:gd name="T1" fmla="*/ 7 h 397"/>
                <a:gd name="T2" fmla="*/ 16 w 1730"/>
                <a:gd name="T3" fmla="*/ 23 h 397"/>
                <a:gd name="T4" fmla="*/ 33 w 1730"/>
                <a:gd name="T5" fmla="*/ 47 h 397"/>
                <a:gd name="T6" fmla="*/ 52 w 1730"/>
                <a:gd name="T7" fmla="*/ 83 h 397"/>
                <a:gd name="T8" fmla="*/ 71 w 1730"/>
                <a:gd name="T9" fmla="*/ 129 h 397"/>
                <a:gd name="T10" fmla="*/ 90 w 1730"/>
                <a:gd name="T11" fmla="*/ 186 h 397"/>
                <a:gd name="T12" fmla="*/ 113 w 1730"/>
                <a:gd name="T13" fmla="*/ 251 h 397"/>
                <a:gd name="T14" fmla="*/ 133 w 1730"/>
                <a:gd name="T15" fmla="*/ 315 h 397"/>
                <a:gd name="T16" fmla="*/ 149 w 1730"/>
                <a:gd name="T17" fmla="*/ 367 h 397"/>
                <a:gd name="T18" fmla="*/ 158 w 1730"/>
                <a:gd name="T19" fmla="*/ 395 h 397"/>
                <a:gd name="T20" fmla="*/ 160 w 1730"/>
                <a:gd name="T21" fmla="*/ 393 h 397"/>
                <a:gd name="T22" fmla="*/ 170 w 1730"/>
                <a:gd name="T23" fmla="*/ 376 h 397"/>
                <a:gd name="T24" fmla="*/ 189 w 1730"/>
                <a:gd name="T25" fmla="*/ 351 h 397"/>
                <a:gd name="T26" fmla="*/ 219 w 1730"/>
                <a:gd name="T27" fmla="*/ 319 h 397"/>
                <a:gd name="T28" fmla="*/ 265 w 1730"/>
                <a:gd name="T29" fmla="*/ 289 h 397"/>
                <a:gd name="T30" fmla="*/ 327 w 1730"/>
                <a:gd name="T31" fmla="*/ 260 h 397"/>
                <a:gd name="T32" fmla="*/ 392 w 1730"/>
                <a:gd name="T33" fmla="*/ 251 h 397"/>
                <a:gd name="T34" fmla="*/ 449 w 1730"/>
                <a:gd name="T35" fmla="*/ 251 h 397"/>
                <a:gd name="T36" fmla="*/ 498 w 1730"/>
                <a:gd name="T37" fmla="*/ 260 h 397"/>
                <a:gd name="T38" fmla="*/ 531 w 1730"/>
                <a:gd name="T39" fmla="*/ 268 h 397"/>
                <a:gd name="T40" fmla="*/ 544 w 1730"/>
                <a:gd name="T41" fmla="*/ 275 h 397"/>
                <a:gd name="T42" fmla="*/ 548 w 1730"/>
                <a:gd name="T43" fmla="*/ 258 h 397"/>
                <a:gd name="T44" fmla="*/ 563 w 1730"/>
                <a:gd name="T45" fmla="*/ 216 h 397"/>
                <a:gd name="T46" fmla="*/ 595 w 1730"/>
                <a:gd name="T47" fmla="*/ 161 h 397"/>
                <a:gd name="T48" fmla="*/ 650 w 1730"/>
                <a:gd name="T49" fmla="*/ 104 h 397"/>
                <a:gd name="T50" fmla="*/ 728 w 1730"/>
                <a:gd name="T51" fmla="*/ 55 h 397"/>
                <a:gd name="T52" fmla="*/ 831 w 1730"/>
                <a:gd name="T53" fmla="*/ 28 h 397"/>
                <a:gd name="T54" fmla="*/ 920 w 1730"/>
                <a:gd name="T55" fmla="*/ 21 h 397"/>
                <a:gd name="T56" fmla="*/ 993 w 1730"/>
                <a:gd name="T57" fmla="*/ 28 h 397"/>
                <a:gd name="T58" fmla="*/ 1052 w 1730"/>
                <a:gd name="T59" fmla="*/ 47 h 397"/>
                <a:gd name="T60" fmla="*/ 1101 w 1730"/>
                <a:gd name="T61" fmla="*/ 72 h 397"/>
                <a:gd name="T62" fmla="*/ 1147 w 1730"/>
                <a:gd name="T63" fmla="*/ 76 h 397"/>
                <a:gd name="T64" fmla="*/ 1198 w 1730"/>
                <a:gd name="T65" fmla="*/ 49 h 397"/>
                <a:gd name="T66" fmla="*/ 1243 w 1730"/>
                <a:gd name="T67" fmla="*/ 40 h 397"/>
                <a:gd name="T68" fmla="*/ 1285 w 1730"/>
                <a:gd name="T69" fmla="*/ 42 h 397"/>
                <a:gd name="T70" fmla="*/ 1320 w 1730"/>
                <a:gd name="T71" fmla="*/ 53 h 397"/>
                <a:gd name="T72" fmla="*/ 1348 w 1730"/>
                <a:gd name="T73" fmla="*/ 64 h 397"/>
                <a:gd name="T74" fmla="*/ 1399 w 1730"/>
                <a:gd name="T75" fmla="*/ 42 h 397"/>
                <a:gd name="T76" fmla="*/ 1443 w 1730"/>
                <a:gd name="T77" fmla="*/ 38 h 397"/>
                <a:gd name="T78" fmla="*/ 1477 w 1730"/>
                <a:gd name="T79" fmla="*/ 45 h 397"/>
                <a:gd name="T80" fmla="*/ 1506 w 1730"/>
                <a:gd name="T81" fmla="*/ 59 h 397"/>
                <a:gd name="T82" fmla="*/ 1532 w 1730"/>
                <a:gd name="T83" fmla="*/ 72 h 397"/>
                <a:gd name="T84" fmla="*/ 0 w 1730"/>
                <a:gd name="T85" fmla="*/ 0 h 3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30"/>
                <a:gd name="T130" fmla="*/ 0 h 397"/>
                <a:gd name="T131" fmla="*/ 1730 w 1730"/>
                <a:gd name="T132" fmla="*/ 397 h 39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30" h="397">
                  <a:moveTo>
                    <a:pt x="0" y="0"/>
                  </a:moveTo>
                  <a:lnTo>
                    <a:pt x="2" y="2"/>
                  </a:lnTo>
                  <a:lnTo>
                    <a:pt x="6" y="7"/>
                  </a:lnTo>
                  <a:lnTo>
                    <a:pt x="10" y="11"/>
                  </a:lnTo>
                  <a:lnTo>
                    <a:pt x="12" y="17"/>
                  </a:lnTo>
                  <a:lnTo>
                    <a:pt x="16" y="23"/>
                  </a:lnTo>
                  <a:lnTo>
                    <a:pt x="23" y="30"/>
                  </a:lnTo>
                  <a:lnTo>
                    <a:pt x="27" y="38"/>
                  </a:lnTo>
                  <a:lnTo>
                    <a:pt x="33" y="47"/>
                  </a:lnTo>
                  <a:lnTo>
                    <a:pt x="38" y="59"/>
                  </a:lnTo>
                  <a:lnTo>
                    <a:pt x="44" y="70"/>
                  </a:lnTo>
                  <a:lnTo>
                    <a:pt x="52" y="83"/>
                  </a:lnTo>
                  <a:lnTo>
                    <a:pt x="57" y="97"/>
                  </a:lnTo>
                  <a:lnTo>
                    <a:pt x="63" y="112"/>
                  </a:lnTo>
                  <a:lnTo>
                    <a:pt x="71" y="129"/>
                  </a:lnTo>
                  <a:lnTo>
                    <a:pt x="76" y="146"/>
                  </a:lnTo>
                  <a:lnTo>
                    <a:pt x="84" y="165"/>
                  </a:lnTo>
                  <a:lnTo>
                    <a:pt x="90" y="186"/>
                  </a:lnTo>
                  <a:lnTo>
                    <a:pt x="99" y="207"/>
                  </a:lnTo>
                  <a:lnTo>
                    <a:pt x="105" y="230"/>
                  </a:lnTo>
                  <a:lnTo>
                    <a:pt x="113" y="251"/>
                  </a:lnTo>
                  <a:lnTo>
                    <a:pt x="120" y="273"/>
                  </a:lnTo>
                  <a:lnTo>
                    <a:pt x="128" y="296"/>
                  </a:lnTo>
                  <a:lnTo>
                    <a:pt x="133" y="315"/>
                  </a:lnTo>
                  <a:lnTo>
                    <a:pt x="139" y="334"/>
                  </a:lnTo>
                  <a:lnTo>
                    <a:pt x="145" y="351"/>
                  </a:lnTo>
                  <a:lnTo>
                    <a:pt x="149" y="367"/>
                  </a:lnTo>
                  <a:lnTo>
                    <a:pt x="152" y="380"/>
                  </a:lnTo>
                  <a:lnTo>
                    <a:pt x="156" y="389"/>
                  </a:lnTo>
                  <a:lnTo>
                    <a:pt x="158" y="395"/>
                  </a:lnTo>
                  <a:lnTo>
                    <a:pt x="160" y="397"/>
                  </a:lnTo>
                  <a:lnTo>
                    <a:pt x="160" y="395"/>
                  </a:lnTo>
                  <a:lnTo>
                    <a:pt x="160" y="393"/>
                  </a:lnTo>
                  <a:lnTo>
                    <a:pt x="162" y="389"/>
                  </a:lnTo>
                  <a:lnTo>
                    <a:pt x="166" y="384"/>
                  </a:lnTo>
                  <a:lnTo>
                    <a:pt x="170" y="376"/>
                  </a:lnTo>
                  <a:lnTo>
                    <a:pt x="173" y="369"/>
                  </a:lnTo>
                  <a:lnTo>
                    <a:pt x="179" y="361"/>
                  </a:lnTo>
                  <a:lnTo>
                    <a:pt x="189" y="351"/>
                  </a:lnTo>
                  <a:lnTo>
                    <a:pt x="196" y="340"/>
                  </a:lnTo>
                  <a:lnTo>
                    <a:pt x="208" y="331"/>
                  </a:lnTo>
                  <a:lnTo>
                    <a:pt x="219" y="319"/>
                  </a:lnTo>
                  <a:lnTo>
                    <a:pt x="232" y="310"/>
                  </a:lnTo>
                  <a:lnTo>
                    <a:pt x="247" y="298"/>
                  </a:lnTo>
                  <a:lnTo>
                    <a:pt x="265" y="289"/>
                  </a:lnTo>
                  <a:lnTo>
                    <a:pt x="284" y="279"/>
                  </a:lnTo>
                  <a:lnTo>
                    <a:pt x="306" y="270"/>
                  </a:lnTo>
                  <a:lnTo>
                    <a:pt x="327" y="260"/>
                  </a:lnTo>
                  <a:lnTo>
                    <a:pt x="348" y="256"/>
                  </a:lnTo>
                  <a:lnTo>
                    <a:pt x="369" y="251"/>
                  </a:lnTo>
                  <a:lnTo>
                    <a:pt x="392" y="251"/>
                  </a:lnTo>
                  <a:lnTo>
                    <a:pt x="411" y="249"/>
                  </a:lnTo>
                  <a:lnTo>
                    <a:pt x="430" y="249"/>
                  </a:lnTo>
                  <a:lnTo>
                    <a:pt x="449" y="251"/>
                  </a:lnTo>
                  <a:lnTo>
                    <a:pt x="468" y="254"/>
                  </a:lnTo>
                  <a:lnTo>
                    <a:pt x="483" y="256"/>
                  </a:lnTo>
                  <a:lnTo>
                    <a:pt x="498" y="260"/>
                  </a:lnTo>
                  <a:lnTo>
                    <a:pt x="512" y="262"/>
                  </a:lnTo>
                  <a:lnTo>
                    <a:pt x="523" y="266"/>
                  </a:lnTo>
                  <a:lnTo>
                    <a:pt x="531" y="268"/>
                  </a:lnTo>
                  <a:lnTo>
                    <a:pt x="538" y="272"/>
                  </a:lnTo>
                  <a:lnTo>
                    <a:pt x="542" y="273"/>
                  </a:lnTo>
                  <a:lnTo>
                    <a:pt x="544" y="275"/>
                  </a:lnTo>
                  <a:lnTo>
                    <a:pt x="544" y="272"/>
                  </a:lnTo>
                  <a:lnTo>
                    <a:pt x="546" y="266"/>
                  </a:lnTo>
                  <a:lnTo>
                    <a:pt x="548" y="258"/>
                  </a:lnTo>
                  <a:lnTo>
                    <a:pt x="552" y="247"/>
                  </a:lnTo>
                  <a:lnTo>
                    <a:pt x="557" y="232"/>
                  </a:lnTo>
                  <a:lnTo>
                    <a:pt x="563" y="216"/>
                  </a:lnTo>
                  <a:lnTo>
                    <a:pt x="573" y="199"/>
                  </a:lnTo>
                  <a:lnTo>
                    <a:pt x="584" y="182"/>
                  </a:lnTo>
                  <a:lnTo>
                    <a:pt x="595" y="161"/>
                  </a:lnTo>
                  <a:lnTo>
                    <a:pt x="612" y="142"/>
                  </a:lnTo>
                  <a:lnTo>
                    <a:pt x="630" y="123"/>
                  </a:lnTo>
                  <a:lnTo>
                    <a:pt x="650" y="104"/>
                  </a:lnTo>
                  <a:lnTo>
                    <a:pt x="671" y="87"/>
                  </a:lnTo>
                  <a:lnTo>
                    <a:pt x="700" y="70"/>
                  </a:lnTo>
                  <a:lnTo>
                    <a:pt x="728" y="55"/>
                  </a:lnTo>
                  <a:lnTo>
                    <a:pt x="761" y="43"/>
                  </a:lnTo>
                  <a:lnTo>
                    <a:pt x="797" y="34"/>
                  </a:lnTo>
                  <a:lnTo>
                    <a:pt x="831" y="28"/>
                  </a:lnTo>
                  <a:lnTo>
                    <a:pt x="861" y="23"/>
                  </a:lnTo>
                  <a:lnTo>
                    <a:pt x="892" y="21"/>
                  </a:lnTo>
                  <a:lnTo>
                    <a:pt x="920" y="21"/>
                  </a:lnTo>
                  <a:lnTo>
                    <a:pt x="945" y="21"/>
                  </a:lnTo>
                  <a:lnTo>
                    <a:pt x="970" y="24"/>
                  </a:lnTo>
                  <a:lnTo>
                    <a:pt x="993" y="28"/>
                  </a:lnTo>
                  <a:lnTo>
                    <a:pt x="1013" y="34"/>
                  </a:lnTo>
                  <a:lnTo>
                    <a:pt x="1032" y="40"/>
                  </a:lnTo>
                  <a:lnTo>
                    <a:pt x="1052" y="47"/>
                  </a:lnTo>
                  <a:lnTo>
                    <a:pt x="1069" y="55"/>
                  </a:lnTo>
                  <a:lnTo>
                    <a:pt x="1084" y="64"/>
                  </a:lnTo>
                  <a:lnTo>
                    <a:pt x="1101" y="72"/>
                  </a:lnTo>
                  <a:lnTo>
                    <a:pt x="1116" y="82"/>
                  </a:lnTo>
                  <a:lnTo>
                    <a:pt x="1131" y="89"/>
                  </a:lnTo>
                  <a:lnTo>
                    <a:pt x="1147" y="76"/>
                  </a:lnTo>
                  <a:lnTo>
                    <a:pt x="1164" y="64"/>
                  </a:lnTo>
                  <a:lnTo>
                    <a:pt x="1181" y="55"/>
                  </a:lnTo>
                  <a:lnTo>
                    <a:pt x="1198" y="49"/>
                  </a:lnTo>
                  <a:lnTo>
                    <a:pt x="1213" y="43"/>
                  </a:lnTo>
                  <a:lnTo>
                    <a:pt x="1230" y="42"/>
                  </a:lnTo>
                  <a:lnTo>
                    <a:pt x="1243" y="40"/>
                  </a:lnTo>
                  <a:lnTo>
                    <a:pt x="1259" y="40"/>
                  </a:lnTo>
                  <a:lnTo>
                    <a:pt x="1272" y="40"/>
                  </a:lnTo>
                  <a:lnTo>
                    <a:pt x="1285" y="42"/>
                  </a:lnTo>
                  <a:lnTo>
                    <a:pt x="1297" y="45"/>
                  </a:lnTo>
                  <a:lnTo>
                    <a:pt x="1310" y="49"/>
                  </a:lnTo>
                  <a:lnTo>
                    <a:pt x="1320" y="53"/>
                  </a:lnTo>
                  <a:lnTo>
                    <a:pt x="1331" y="57"/>
                  </a:lnTo>
                  <a:lnTo>
                    <a:pt x="1339" y="59"/>
                  </a:lnTo>
                  <a:lnTo>
                    <a:pt x="1348" y="64"/>
                  </a:lnTo>
                  <a:lnTo>
                    <a:pt x="1365" y="55"/>
                  </a:lnTo>
                  <a:lnTo>
                    <a:pt x="1382" y="47"/>
                  </a:lnTo>
                  <a:lnTo>
                    <a:pt x="1399" y="42"/>
                  </a:lnTo>
                  <a:lnTo>
                    <a:pt x="1415" y="40"/>
                  </a:lnTo>
                  <a:lnTo>
                    <a:pt x="1428" y="38"/>
                  </a:lnTo>
                  <a:lnTo>
                    <a:pt x="1443" y="38"/>
                  </a:lnTo>
                  <a:lnTo>
                    <a:pt x="1454" y="40"/>
                  </a:lnTo>
                  <a:lnTo>
                    <a:pt x="1468" y="42"/>
                  </a:lnTo>
                  <a:lnTo>
                    <a:pt x="1477" y="45"/>
                  </a:lnTo>
                  <a:lnTo>
                    <a:pt x="1489" y="49"/>
                  </a:lnTo>
                  <a:lnTo>
                    <a:pt x="1498" y="55"/>
                  </a:lnTo>
                  <a:lnTo>
                    <a:pt x="1506" y="59"/>
                  </a:lnTo>
                  <a:lnTo>
                    <a:pt x="1515" y="64"/>
                  </a:lnTo>
                  <a:lnTo>
                    <a:pt x="1523" y="68"/>
                  </a:lnTo>
                  <a:lnTo>
                    <a:pt x="1532" y="72"/>
                  </a:lnTo>
                  <a:lnTo>
                    <a:pt x="1540" y="76"/>
                  </a:lnTo>
                  <a:lnTo>
                    <a:pt x="1730" y="0"/>
                  </a:lnTo>
                  <a:lnTo>
                    <a:pt x="0" y="0"/>
                  </a:lnTo>
                  <a:close/>
                </a:path>
              </a:pathLst>
            </a:custGeom>
            <a:solidFill>
              <a:srgbClr val="8AA1FF"/>
            </a:solidFill>
            <a:ln w="9525">
              <a:noFill/>
              <a:round/>
              <a:headEnd/>
              <a:tailEnd/>
            </a:ln>
          </p:spPr>
          <p:txBody>
            <a:bodyPr/>
            <a:lstStyle/>
            <a:p>
              <a:endParaRPr lang="en-US"/>
            </a:p>
          </p:txBody>
        </p:sp>
        <p:sp>
          <p:nvSpPr>
            <p:cNvPr id="41077" name="Freeform 80"/>
            <p:cNvSpPr>
              <a:spLocks/>
            </p:cNvSpPr>
            <p:nvPr/>
          </p:nvSpPr>
          <p:spPr bwMode="auto">
            <a:xfrm>
              <a:off x="3577723" y="2428428"/>
              <a:ext cx="682008" cy="721032"/>
            </a:xfrm>
            <a:custGeom>
              <a:avLst/>
              <a:gdLst>
                <a:gd name="T0" fmla="*/ 0 w 676"/>
                <a:gd name="T1" fmla="*/ 222 h 713"/>
                <a:gd name="T2" fmla="*/ 646 w 676"/>
                <a:gd name="T3" fmla="*/ 0 h 713"/>
                <a:gd name="T4" fmla="*/ 676 w 676"/>
                <a:gd name="T5" fmla="*/ 713 h 713"/>
                <a:gd name="T6" fmla="*/ 22 w 676"/>
                <a:gd name="T7" fmla="*/ 713 h 713"/>
                <a:gd name="T8" fmla="*/ 0 w 676"/>
                <a:gd name="T9" fmla="*/ 222 h 713"/>
                <a:gd name="T10" fmla="*/ 0 w 676"/>
                <a:gd name="T11" fmla="*/ 222 h 713"/>
                <a:gd name="T12" fmla="*/ 0 60000 65536"/>
                <a:gd name="T13" fmla="*/ 0 60000 65536"/>
                <a:gd name="T14" fmla="*/ 0 60000 65536"/>
                <a:gd name="T15" fmla="*/ 0 60000 65536"/>
                <a:gd name="T16" fmla="*/ 0 60000 65536"/>
                <a:gd name="T17" fmla="*/ 0 60000 65536"/>
                <a:gd name="T18" fmla="*/ 0 w 676"/>
                <a:gd name="T19" fmla="*/ 0 h 713"/>
                <a:gd name="T20" fmla="*/ 676 w 676"/>
                <a:gd name="T21" fmla="*/ 713 h 713"/>
              </a:gdLst>
              <a:ahLst/>
              <a:cxnLst>
                <a:cxn ang="T12">
                  <a:pos x="T0" y="T1"/>
                </a:cxn>
                <a:cxn ang="T13">
                  <a:pos x="T2" y="T3"/>
                </a:cxn>
                <a:cxn ang="T14">
                  <a:pos x="T4" y="T5"/>
                </a:cxn>
                <a:cxn ang="T15">
                  <a:pos x="T6" y="T7"/>
                </a:cxn>
                <a:cxn ang="T16">
                  <a:pos x="T8" y="T9"/>
                </a:cxn>
                <a:cxn ang="T17">
                  <a:pos x="T10" y="T11"/>
                </a:cxn>
              </a:cxnLst>
              <a:rect l="T18" t="T19" r="T20" b="T21"/>
              <a:pathLst>
                <a:path w="676" h="713">
                  <a:moveTo>
                    <a:pt x="0" y="222"/>
                  </a:moveTo>
                  <a:lnTo>
                    <a:pt x="646" y="0"/>
                  </a:lnTo>
                  <a:lnTo>
                    <a:pt x="676" y="713"/>
                  </a:lnTo>
                  <a:lnTo>
                    <a:pt x="22" y="713"/>
                  </a:lnTo>
                  <a:lnTo>
                    <a:pt x="0" y="222"/>
                  </a:lnTo>
                  <a:close/>
                </a:path>
              </a:pathLst>
            </a:custGeom>
            <a:solidFill>
              <a:srgbClr val="DEB891"/>
            </a:solidFill>
            <a:ln w="9525">
              <a:noFill/>
              <a:round/>
              <a:headEnd/>
              <a:tailEnd/>
            </a:ln>
          </p:spPr>
          <p:txBody>
            <a:bodyPr/>
            <a:lstStyle/>
            <a:p>
              <a:endParaRPr lang="en-US"/>
            </a:p>
          </p:txBody>
        </p:sp>
        <p:sp>
          <p:nvSpPr>
            <p:cNvPr id="41078" name="Freeform 81"/>
            <p:cNvSpPr>
              <a:spLocks/>
            </p:cNvSpPr>
            <p:nvPr/>
          </p:nvSpPr>
          <p:spPr bwMode="auto">
            <a:xfrm>
              <a:off x="4285836" y="2441479"/>
              <a:ext cx="788061" cy="707981"/>
            </a:xfrm>
            <a:custGeom>
              <a:avLst/>
              <a:gdLst>
                <a:gd name="T0" fmla="*/ 0 w 781"/>
                <a:gd name="T1" fmla="*/ 0 h 702"/>
                <a:gd name="T2" fmla="*/ 768 w 781"/>
                <a:gd name="T3" fmla="*/ 168 h 702"/>
                <a:gd name="T4" fmla="*/ 781 w 781"/>
                <a:gd name="T5" fmla="*/ 675 h 702"/>
                <a:gd name="T6" fmla="*/ 23 w 781"/>
                <a:gd name="T7" fmla="*/ 702 h 702"/>
                <a:gd name="T8" fmla="*/ 0 w 781"/>
                <a:gd name="T9" fmla="*/ 0 h 702"/>
                <a:gd name="T10" fmla="*/ 0 w 781"/>
                <a:gd name="T11" fmla="*/ 0 h 702"/>
                <a:gd name="T12" fmla="*/ 0 60000 65536"/>
                <a:gd name="T13" fmla="*/ 0 60000 65536"/>
                <a:gd name="T14" fmla="*/ 0 60000 65536"/>
                <a:gd name="T15" fmla="*/ 0 60000 65536"/>
                <a:gd name="T16" fmla="*/ 0 60000 65536"/>
                <a:gd name="T17" fmla="*/ 0 60000 65536"/>
                <a:gd name="T18" fmla="*/ 0 w 781"/>
                <a:gd name="T19" fmla="*/ 0 h 702"/>
                <a:gd name="T20" fmla="*/ 781 w 781"/>
                <a:gd name="T21" fmla="*/ 702 h 702"/>
              </a:gdLst>
              <a:ahLst/>
              <a:cxnLst>
                <a:cxn ang="T12">
                  <a:pos x="T0" y="T1"/>
                </a:cxn>
                <a:cxn ang="T13">
                  <a:pos x="T2" y="T3"/>
                </a:cxn>
                <a:cxn ang="T14">
                  <a:pos x="T4" y="T5"/>
                </a:cxn>
                <a:cxn ang="T15">
                  <a:pos x="T6" y="T7"/>
                </a:cxn>
                <a:cxn ang="T16">
                  <a:pos x="T8" y="T9"/>
                </a:cxn>
                <a:cxn ang="T17">
                  <a:pos x="T10" y="T11"/>
                </a:cxn>
              </a:cxnLst>
              <a:rect l="T18" t="T19" r="T20" b="T21"/>
              <a:pathLst>
                <a:path w="781" h="702">
                  <a:moveTo>
                    <a:pt x="0" y="0"/>
                  </a:moveTo>
                  <a:lnTo>
                    <a:pt x="768" y="168"/>
                  </a:lnTo>
                  <a:lnTo>
                    <a:pt x="781" y="675"/>
                  </a:lnTo>
                  <a:lnTo>
                    <a:pt x="23" y="702"/>
                  </a:lnTo>
                  <a:lnTo>
                    <a:pt x="0" y="0"/>
                  </a:lnTo>
                  <a:close/>
                </a:path>
              </a:pathLst>
            </a:custGeom>
            <a:solidFill>
              <a:srgbClr val="A67A4D"/>
            </a:solidFill>
            <a:ln w="9525">
              <a:noFill/>
              <a:round/>
              <a:headEnd/>
              <a:tailEnd/>
            </a:ln>
          </p:spPr>
          <p:txBody>
            <a:bodyPr/>
            <a:lstStyle/>
            <a:p>
              <a:endParaRPr lang="en-US"/>
            </a:p>
          </p:txBody>
        </p:sp>
        <p:sp>
          <p:nvSpPr>
            <p:cNvPr id="41079" name="Freeform 82"/>
            <p:cNvSpPr>
              <a:spLocks/>
            </p:cNvSpPr>
            <p:nvPr/>
          </p:nvSpPr>
          <p:spPr bwMode="auto">
            <a:xfrm>
              <a:off x="5380638" y="2333813"/>
              <a:ext cx="603691" cy="846641"/>
            </a:xfrm>
            <a:custGeom>
              <a:avLst/>
              <a:gdLst>
                <a:gd name="T0" fmla="*/ 97 w 597"/>
                <a:gd name="T1" fmla="*/ 99 h 838"/>
                <a:gd name="T2" fmla="*/ 95 w 597"/>
                <a:gd name="T3" fmla="*/ 80 h 838"/>
                <a:gd name="T4" fmla="*/ 101 w 597"/>
                <a:gd name="T5" fmla="*/ 51 h 838"/>
                <a:gd name="T6" fmla="*/ 113 w 597"/>
                <a:gd name="T7" fmla="*/ 23 h 838"/>
                <a:gd name="T8" fmla="*/ 139 w 597"/>
                <a:gd name="T9" fmla="*/ 4 h 838"/>
                <a:gd name="T10" fmla="*/ 181 w 597"/>
                <a:gd name="T11" fmla="*/ 0 h 838"/>
                <a:gd name="T12" fmla="*/ 213 w 597"/>
                <a:gd name="T13" fmla="*/ 11 h 838"/>
                <a:gd name="T14" fmla="*/ 234 w 597"/>
                <a:gd name="T15" fmla="*/ 36 h 838"/>
                <a:gd name="T16" fmla="*/ 244 w 597"/>
                <a:gd name="T17" fmla="*/ 61 h 838"/>
                <a:gd name="T18" fmla="*/ 247 w 597"/>
                <a:gd name="T19" fmla="*/ 82 h 838"/>
                <a:gd name="T20" fmla="*/ 249 w 597"/>
                <a:gd name="T21" fmla="*/ 91 h 838"/>
                <a:gd name="T22" fmla="*/ 251 w 597"/>
                <a:gd name="T23" fmla="*/ 144 h 838"/>
                <a:gd name="T24" fmla="*/ 278 w 597"/>
                <a:gd name="T25" fmla="*/ 154 h 838"/>
                <a:gd name="T26" fmla="*/ 316 w 597"/>
                <a:gd name="T27" fmla="*/ 171 h 838"/>
                <a:gd name="T28" fmla="*/ 360 w 597"/>
                <a:gd name="T29" fmla="*/ 199 h 838"/>
                <a:gd name="T30" fmla="*/ 401 w 597"/>
                <a:gd name="T31" fmla="*/ 241 h 838"/>
                <a:gd name="T32" fmla="*/ 438 w 597"/>
                <a:gd name="T33" fmla="*/ 291 h 838"/>
                <a:gd name="T34" fmla="*/ 464 w 597"/>
                <a:gd name="T35" fmla="*/ 342 h 838"/>
                <a:gd name="T36" fmla="*/ 483 w 597"/>
                <a:gd name="T37" fmla="*/ 390 h 838"/>
                <a:gd name="T38" fmla="*/ 495 w 597"/>
                <a:gd name="T39" fmla="*/ 429 h 838"/>
                <a:gd name="T40" fmla="*/ 500 w 597"/>
                <a:gd name="T41" fmla="*/ 464 h 838"/>
                <a:gd name="T42" fmla="*/ 502 w 597"/>
                <a:gd name="T43" fmla="*/ 490 h 838"/>
                <a:gd name="T44" fmla="*/ 500 w 597"/>
                <a:gd name="T45" fmla="*/ 513 h 838"/>
                <a:gd name="T46" fmla="*/ 500 w 597"/>
                <a:gd name="T47" fmla="*/ 530 h 838"/>
                <a:gd name="T48" fmla="*/ 498 w 597"/>
                <a:gd name="T49" fmla="*/ 549 h 838"/>
                <a:gd name="T50" fmla="*/ 597 w 597"/>
                <a:gd name="T51" fmla="*/ 825 h 838"/>
                <a:gd name="T52" fmla="*/ 333 w 597"/>
                <a:gd name="T53" fmla="*/ 838 h 838"/>
                <a:gd name="T54" fmla="*/ 232 w 597"/>
                <a:gd name="T55" fmla="*/ 831 h 838"/>
                <a:gd name="T56" fmla="*/ 227 w 597"/>
                <a:gd name="T57" fmla="*/ 804 h 838"/>
                <a:gd name="T58" fmla="*/ 221 w 597"/>
                <a:gd name="T59" fmla="*/ 764 h 838"/>
                <a:gd name="T60" fmla="*/ 213 w 597"/>
                <a:gd name="T61" fmla="*/ 715 h 838"/>
                <a:gd name="T62" fmla="*/ 211 w 597"/>
                <a:gd name="T63" fmla="*/ 669 h 838"/>
                <a:gd name="T64" fmla="*/ 213 w 597"/>
                <a:gd name="T65" fmla="*/ 631 h 838"/>
                <a:gd name="T66" fmla="*/ 219 w 597"/>
                <a:gd name="T67" fmla="*/ 589 h 838"/>
                <a:gd name="T68" fmla="*/ 227 w 597"/>
                <a:gd name="T69" fmla="*/ 549 h 838"/>
                <a:gd name="T70" fmla="*/ 234 w 597"/>
                <a:gd name="T71" fmla="*/ 513 h 838"/>
                <a:gd name="T72" fmla="*/ 238 w 597"/>
                <a:gd name="T73" fmla="*/ 488 h 838"/>
                <a:gd name="T74" fmla="*/ 242 w 597"/>
                <a:gd name="T75" fmla="*/ 479 h 838"/>
                <a:gd name="T76" fmla="*/ 198 w 597"/>
                <a:gd name="T77" fmla="*/ 403 h 838"/>
                <a:gd name="T78" fmla="*/ 185 w 597"/>
                <a:gd name="T79" fmla="*/ 422 h 838"/>
                <a:gd name="T80" fmla="*/ 168 w 597"/>
                <a:gd name="T81" fmla="*/ 452 h 838"/>
                <a:gd name="T82" fmla="*/ 145 w 597"/>
                <a:gd name="T83" fmla="*/ 486 h 838"/>
                <a:gd name="T84" fmla="*/ 122 w 597"/>
                <a:gd name="T85" fmla="*/ 517 h 838"/>
                <a:gd name="T86" fmla="*/ 101 w 597"/>
                <a:gd name="T87" fmla="*/ 542 h 838"/>
                <a:gd name="T88" fmla="*/ 78 w 597"/>
                <a:gd name="T89" fmla="*/ 561 h 838"/>
                <a:gd name="T90" fmla="*/ 57 w 597"/>
                <a:gd name="T91" fmla="*/ 572 h 838"/>
                <a:gd name="T92" fmla="*/ 40 w 597"/>
                <a:gd name="T93" fmla="*/ 580 h 838"/>
                <a:gd name="T94" fmla="*/ 25 w 597"/>
                <a:gd name="T95" fmla="*/ 585 h 838"/>
                <a:gd name="T96" fmla="*/ 0 w 597"/>
                <a:gd name="T97" fmla="*/ 553 h 838"/>
                <a:gd name="T98" fmla="*/ 10 w 597"/>
                <a:gd name="T99" fmla="*/ 538 h 838"/>
                <a:gd name="T100" fmla="*/ 27 w 597"/>
                <a:gd name="T101" fmla="*/ 505 h 838"/>
                <a:gd name="T102" fmla="*/ 50 w 597"/>
                <a:gd name="T103" fmla="*/ 467 h 838"/>
                <a:gd name="T104" fmla="*/ 71 w 597"/>
                <a:gd name="T105" fmla="*/ 428 h 838"/>
                <a:gd name="T106" fmla="*/ 88 w 597"/>
                <a:gd name="T107" fmla="*/ 391 h 838"/>
                <a:gd name="T108" fmla="*/ 97 w 597"/>
                <a:gd name="T109" fmla="*/ 357 h 838"/>
                <a:gd name="T110" fmla="*/ 105 w 597"/>
                <a:gd name="T111" fmla="*/ 323 h 838"/>
                <a:gd name="T112" fmla="*/ 109 w 597"/>
                <a:gd name="T113" fmla="*/ 293 h 838"/>
                <a:gd name="T114" fmla="*/ 113 w 597"/>
                <a:gd name="T115" fmla="*/ 270 h 838"/>
                <a:gd name="T116" fmla="*/ 113 w 597"/>
                <a:gd name="T117" fmla="*/ 256 h 838"/>
                <a:gd name="T118" fmla="*/ 97 w 597"/>
                <a:gd name="T119" fmla="*/ 104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7"/>
                <a:gd name="T181" fmla="*/ 0 h 838"/>
                <a:gd name="T182" fmla="*/ 597 w 597"/>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7" h="838">
                  <a:moveTo>
                    <a:pt x="97" y="104"/>
                  </a:moveTo>
                  <a:lnTo>
                    <a:pt x="97" y="103"/>
                  </a:lnTo>
                  <a:lnTo>
                    <a:pt x="97" y="99"/>
                  </a:lnTo>
                  <a:lnTo>
                    <a:pt x="95" y="93"/>
                  </a:lnTo>
                  <a:lnTo>
                    <a:pt x="95" y="87"/>
                  </a:lnTo>
                  <a:lnTo>
                    <a:pt x="95" y="80"/>
                  </a:lnTo>
                  <a:lnTo>
                    <a:pt x="95" y="70"/>
                  </a:lnTo>
                  <a:lnTo>
                    <a:pt x="97" y="61"/>
                  </a:lnTo>
                  <a:lnTo>
                    <a:pt x="101" y="51"/>
                  </a:lnTo>
                  <a:lnTo>
                    <a:pt x="103" y="42"/>
                  </a:lnTo>
                  <a:lnTo>
                    <a:pt x="107" y="32"/>
                  </a:lnTo>
                  <a:lnTo>
                    <a:pt x="113" y="23"/>
                  </a:lnTo>
                  <a:lnTo>
                    <a:pt x="120" y="15"/>
                  </a:lnTo>
                  <a:lnTo>
                    <a:pt x="128" y="7"/>
                  </a:lnTo>
                  <a:lnTo>
                    <a:pt x="139" y="4"/>
                  </a:lnTo>
                  <a:lnTo>
                    <a:pt x="151" y="0"/>
                  </a:lnTo>
                  <a:lnTo>
                    <a:pt x="168" y="0"/>
                  </a:lnTo>
                  <a:lnTo>
                    <a:pt x="181" y="0"/>
                  </a:lnTo>
                  <a:lnTo>
                    <a:pt x="194" y="2"/>
                  </a:lnTo>
                  <a:lnTo>
                    <a:pt x="204" y="6"/>
                  </a:lnTo>
                  <a:lnTo>
                    <a:pt x="213" y="11"/>
                  </a:lnTo>
                  <a:lnTo>
                    <a:pt x="221" y="19"/>
                  </a:lnTo>
                  <a:lnTo>
                    <a:pt x="228" y="26"/>
                  </a:lnTo>
                  <a:lnTo>
                    <a:pt x="234" y="36"/>
                  </a:lnTo>
                  <a:lnTo>
                    <a:pt x="238" y="45"/>
                  </a:lnTo>
                  <a:lnTo>
                    <a:pt x="242" y="53"/>
                  </a:lnTo>
                  <a:lnTo>
                    <a:pt x="244" y="61"/>
                  </a:lnTo>
                  <a:lnTo>
                    <a:pt x="246" y="68"/>
                  </a:lnTo>
                  <a:lnTo>
                    <a:pt x="247" y="76"/>
                  </a:lnTo>
                  <a:lnTo>
                    <a:pt x="247" y="82"/>
                  </a:lnTo>
                  <a:lnTo>
                    <a:pt x="249" y="87"/>
                  </a:lnTo>
                  <a:lnTo>
                    <a:pt x="249" y="89"/>
                  </a:lnTo>
                  <a:lnTo>
                    <a:pt x="249" y="91"/>
                  </a:lnTo>
                  <a:lnTo>
                    <a:pt x="242" y="142"/>
                  </a:lnTo>
                  <a:lnTo>
                    <a:pt x="246" y="142"/>
                  </a:lnTo>
                  <a:lnTo>
                    <a:pt x="251" y="144"/>
                  </a:lnTo>
                  <a:lnTo>
                    <a:pt x="259" y="148"/>
                  </a:lnTo>
                  <a:lnTo>
                    <a:pt x="266" y="150"/>
                  </a:lnTo>
                  <a:lnTo>
                    <a:pt x="278" y="154"/>
                  </a:lnTo>
                  <a:lnTo>
                    <a:pt x="289" y="158"/>
                  </a:lnTo>
                  <a:lnTo>
                    <a:pt x="303" y="165"/>
                  </a:lnTo>
                  <a:lnTo>
                    <a:pt x="316" y="171"/>
                  </a:lnTo>
                  <a:lnTo>
                    <a:pt x="331" y="180"/>
                  </a:lnTo>
                  <a:lnTo>
                    <a:pt x="344" y="188"/>
                  </a:lnTo>
                  <a:lnTo>
                    <a:pt x="360" y="199"/>
                  </a:lnTo>
                  <a:lnTo>
                    <a:pt x="375" y="211"/>
                  </a:lnTo>
                  <a:lnTo>
                    <a:pt x="388" y="226"/>
                  </a:lnTo>
                  <a:lnTo>
                    <a:pt x="401" y="241"/>
                  </a:lnTo>
                  <a:lnTo>
                    <a:pt x="417" y="258"/>
                  </a:lnTo>
                  <a:lnTo>
                    <a:pt x="428" y="274"/>
                  </a:lnTo>
                  <a:lnTo>
                    <a:pt x="438" y="291"/>
                  </a:lnTo>
                  <a:lnTo>
                    <a:pt x="447" y="310"/>
                  </a:lnTo>
                  <a:lnTo>
                    <a:pt x="457" y="327"/>
                  </a:lnTo>
                  <a:lnTo>
                    <a:pt x="464" y="342"/>
                  </a:lnTo>
                  <a:lnTo>
                    <a:pt x="472" y="357"/>
                  </a:lnTo>
                  <a:lnTo>
                    <a:pt x="477" y="372"/>
                  </a:lnTo>
                  <a:lnTo>
                    <a:pt x="483" y="390"/>
                  </a:lnTo>
                  <a:lnTo>
                    <a:pt x="489" y="403"/>
                  </a:lnTo>
                  <a:lnTo>
                    <a:pt x="493" y="416"/>
                  </a:lnTo>
                  <a:lnTo>
                    <a:pt x="495" y="429"/>
                  </a:lnTo>
                  <a:lnTo>
                    <a:pt x="498" y="443"/>
                  </a:lnTo>
                  <a:lnTo>
                    <a:pt x="498" y="452"/>
                  </a:lnTo>
                  <a:lnTo>
                    <a:pt x="500" y="464"/>
                  </a:lnTo>
                  <a:lnTo>
                    <a:pt x="502" y="473"/>
                  </a:lnTo>
                  <a:lnTo>
                    <a:pt x="504" y="485"/>
                  </a:lnTo>
                  <a:lnTo>
                    <a:pt x="502" y="490"/>
                  </a:lnTo>
                  <a:lnTo>
                    <a:pt x="502" y="498"/>
                  </a:lnTo>
                  <a:lnTo>
                    <a:pt x="500" y="505"/>
                  </a:lnTo>
                  <a:lnTo>
                    <a:pt x="500" y="513"/>
                  </a:lnTo>
                  <a:lnTo>
                    <a:pt x="500" y="519"/>
                  </a:lnTo>
                  <a:lnTo>
                    <a:pt x="500" y="525"/>
                  </a:lnTo>
                  <a:lnTo>
                    <a:pt x="500" y="530"/>
                  </a:lnTo>
                  <a:lnTo>
                    <a:pt x="500" y="536"/>
                  </a:lnTo>
                  <a:lnTo>
                    <a:pt x="498" y="544"/>
                  </a:lnTo>
                  <a:lnTo>
                    <a:pt x="498" y="549"/>
                  </a:lnTo>
                  <a:lnTo>
                    <a:pt x="498" y="553"/>
                  </a:lnTo>
                  <a:lnTo>
                    <a:pt x="498" y="555"/>
                  </a:lnTo>
                  <a:lnTo>
                    <a:pt x="597" y="825"/>
                  </a:lnTo>
                  <a:lnTo>
                    <a:pt x="485" y="832"/>
                  </a:lnTo>
                  <a:lnTo>
                    <a:pt x="388" y="606"/>
                  </a:lnTo>
                  <a:lnTo>
                    <a:pt x="333" y="838"/>
                  </a:lnTo>
                  <a:lnTo>
                    <a:pt x="234" y="838"/>
                  </a:lnTo>
                  <a:lnTo>
                    <a:pt x="234" y="836"/>
                  </a:lnTo>
                  <a:lnTo>
                    <a:pt x="232" y="831"/>
                  </a:lnTo>
                  <a:lnTo>
                    <a:pt x="230" y="825"/>
                  </a:lnTo>
                  <a:lnTo>
                    <a:pt x="228" y="815"/>
                  </a:lnTo>
                  <a:lnTo>
                    <a:pt x="227" y="804"/>
                  </a:lnTo>
                  <a:lnTo>
                    <a:pt x="225" y="793"/>
                  </a:lnTo>
                  <a:lnTo>
                    <a:pt x="223" y="779"/>
                  </a:lnTo>
                  <a:lnTo>
                    <a:pt x="221" y="764"/>
                  </a:lnTo>
                  <a:lnTo>
                    <a:pt x="219" y="749"/>
                  </a:lnTo>
                  <a:lnTo>
                    <a:pt x="215" y="732"/>
                  </a:lnTo>
                  <a:lnTo>
                    <a:pt x="213" y="715"/>
                  </a:lnTo>
                  <a:lnTo>
                    <a:pt x="213" y="699"/>
                  </a:lnTo>
                  <a:lnTo>
                    <a:pt x="211" y="684"/>
                  </a:lnTo>
                  <a:lnTo>
                    <a:pt x="211" y="669"/>
                  </a:lnTo>
                  <a:lnTo>
                    <a:pt x="211" y="654"/>
                  </a:lnTo>
                  <a:lnTo>
                    <a:pt x="213" y="642"/>
                  </a:lnTo>
                  <a:lnTo>
                    <a:pt x="213" y="631"/>
                  </a:lnTo>
                  <a:lnTo>
                    <a:pt x="215" y="618"/>
                  </a:lnTo>
                  <a:lnTo>
                    <a:pt x="217" y="602"/>
                  </a:lnTo>
                  <a:lnTo>
                    <a:pt x="219" y="589"/>
                  </a:lnTo>
                  <a:lnTo>
                    <a:pt x="221" y="576"/>
                  </a:lnTo>
                  <a:lnTo>
                    <a:pt x="225" y="563"/>
                  </a:lnTo>
                  <a:lnTo>
                    <a:pt x="227" y="549"/>
                  </a:lnTo>
                  <a:lnTo>
                    <a:pt x="228" y="536"/>
                  </a:lnTo>
                  <a:lnTo>
                    <a:pt x="232" y="523"/>
                  </a:lnTo>
                  <a:lnTo>
                    <a:pt x="234" y="513"/>
                  </a:lnTo>
                  <a:lnTo>
                    <a:pt x="236" y="504"/>
                  </a:lnTo>
                  <a:lnTo>
                    <a:pt x="238" y="494"/>
                  </a:lnTo>
                  <a:lnTo>
                    <a:pt x="238" y="488"/>
                  </a:lnTo>
                  <a:lnTo>
                    <a:pt x="240" y="483"/>
                  </a:lnTo>
                  <a:lnTo>
                    <a:pt x="240" y="479"/>
                  </a:lnTo>
                  <a:lnTo>
                    <a:pt x="242" y="479"/>
                  </a:lnTo>
                  <a:lnTo>
                    <a:pt x="200" y="399"/>
                  </a:lnTo>
                  <a:lnTo>
                    <a:pt x="198" y="403"/>
                  </a:lnTo>
                  <a:lnTo>
                    <a:pt x="194" y="407"/>
                  </a:lnTo>
                  <a:lnTo>
                    <a:pt x="190" y="414"/>
                  </a:lnTo>
                  <a:lnTo>
                    <a:pt x="185" y="422"/>
                  </a:lnTo>
                  <a:lnTo>
                    <a:pt x="181" y="431"/>
                  </a:lnTo>
                  <a:lnTo>
                    <a:pt x="175" y="441"/>
                  </a:lnTo>
                  <a:lnTo>
                    <a:pt x="168" y="452"/>
                  </a:lnTo>
                  <a:lnTo>
                    <a:pt x="160" y="462"/>
                  </a:lnTo>
                  <a:lnTo>
                    <a:pt x="152" y="475"/>
                  </a:lnTo>
                  <a:lnTo>
                    <a:pt x="145" y="486"/>
                  </a:lnTo>
                  <a:lnTo>
                    <a:pt x="137" y="498"/>
                  </a:lnTo>
                  <a:lnTo>
                    <a:pt x="130" y="507"/>
                  </a:lnTo>
                  <a:lnTo>
                    <a:pt x="122" y="517"/>
                  </a:lnTo>
                  <a:lnTo>
                    <a:pt x="114" y="526"/>
                  </a:lnTo>
                  <a:lnTo>
                    <a:pt x="109" y="536"/>
                  </a:lnTo>
                  <a:lnTo>
                    <a:pt x="101" y="542"/>
                  </a:lnTo>
                  <a:lnTo>
                    <a:pt x="94" y="549"/>
                  </a:lnTo>
                  <a:lnTo>
                    <a:pt x="86" y="553"/>
                  </a:lnTo>
                  <a:lnTo>
                    <a:pt x="78" y="561"/>
                  </a:lnTo>
                  <a:lnTo>
                    <a:pt x="71" y="564"/>
                  </a:lnTo>
                  <a:lnTo>
                    <a:pt x="63" y="568"/>
                  </a:lnTo>
                  <a:lnTo>
                    <a:pt x="57" y="572"/>
                  </a:lnTo>
                  <a:lnTo>
                    <a:pt x="52" y="576"/>
                  </a:lnTo>
                  <a:lnTo>
                    <a:pt x="46" y="578"/>
                  </a:lnTo>
                  <a:lnTo>
                    <a:pt x="40" y="580"/>
                  </a:lnTo>
                  <a:lnTo>
                    <a:pt x="35" y="582"/>
                  </a:lnTo>
                  <a:lnTo>
                    <a:pt x="31" y="583"/>
                  </a:lnTo>
                  <a:lnTo>
                    <a:pt x="25" y="585"/>
                  </a:lnTo>
                  <a:lnTo>
                    <a:pt x="23" y="587"/>
                  </a:lnTo>
                  <a:lnTo>
                    <a:pt x="0" y="555"/>
                  </a:lnTo>
                  <a:lnTo>
                    <a:pt x="0" y="553"/>
                  </a:lnTo>
                  <a:lnTo>
                    <a:pt x="2" y="551"/>
                  </a:lnTo>
                  <a:lnTo>
                    <a:pt x="4" y="545"/>
                  </a:lnTo>
                  <a:lnTo>
                    <a:pt x="10" y="538"/>
                  </a:lnTo>
                  <a:lnTo>
                    <a:pt x="16" y="528"/>
                  </a:lnTo>
                  <a:lnTo>
                    <a:pt x="21" y="517"/>
                  </a:lnTo>
                  <a:lnTo>
                    <a:pt x="27" y="505"/>
                  </a:lnTo>
                  <a:lnTo>
                    <a:pt x="35" y="494"/>
                  </a:lnTo>
                  <a:lnTo>
                    <a:pt x="42" y="481"/>
                  </a:lnTo>
                  <a:lnTo>
                    <a:pt x="50" y="467"/>
                  </a:lnTo>
                  <a:lnTo>
                    <a:pt x="55" y="454"/>
                  </a:lnTo>
                  <a:lnTo>
                    <a:pt x="63" y="441"/>
                  </a:lnTo>
                  <a:lnTo>
                    <a:pt x="71" y="428"/>
                  </a:lnTo>
                  <a:lnTo>
                    <a:pt x="76" y="414"/>
                  </a:lnTo>
                  <a:lnTo>
                    <a:pt x="82" y="401"/>
                  </a:lnTo>
                  <a:lnTo>
                    <a:pt x="88" y="391"/>
                  </a:lnTo>
                  <a:lnTo>
                    <a:pt x="92" y="380"/>
                  </a:lnTo>
                  <a:lnTo>
                    <a:pt x="94" y="369"/>
                  </a:lnTo>
                  <a:lnTo>
                    <a:pt x="97" y="357"/>
                  </a:lnTo>
                  <a:lnTo>
                    <a:pt x="101" y="346"/>
                  </a:lnTo>
                  <a:lnTo>
                    <a:pt x="103" y="334"/>
                  </a:lnTo>
                  <a:lnTo>
                    <a:pt x="105" y="323"/>
                  </a:lnTo>
                  <a:lnTo>
                    <a:pt x="107" y="312"/>
                  </a:lnTo>
                  <a:lnTo>
                    <a:pt x="109" y="302"/>
                  </a:lnTo>
                  <a:lnTo>
                    <a:pt x="109" y="293"/>
                  </a:lnTo>
                  <a:lnTo>
                    <a:pt x="111" y="283"/>
                  </a:lnTo>
                  <a:lnTo>
                    <a:pt x="111" y="275"/>
                  </a:lnTo>
                  <a:lnTo>
                    <a:pt x="113" y="270"/>
                  </a:lnTo>
                  <a:lnTo>
                    <a:pt x="113" y="264"/>
                  </a:lnTo>
                  <a:lnTo>
                    <a:pt x="113" y="258"/>
                  </a:lnTo>
                  <a:lnTo>
                    <a:pt x="113" y="256"/>
                  </a:lnTo>
                  <a:lnTo>
                    <a:pt x="114" y="256"/>
                  </a:lnTo>
                  <a:lnTo>
                    <a:pt x="170" y="188"/>
                  </a:lnTo>
                  <a:lnTo>
                    <a:pt x="97" y="104"/>
                  </a:lnTo>
                  <a:close/>
                </a:path>
              </a:pathLst>
            </a:custGeom>
            <a:solidFill>
              <a:srgbClr val="E68033"/>
            </a:solidFill>
            <a:ln w="9525">
              <a:noFill/>
              <a:round/>
              <a:headEnd/>
              <a:tailEnd/>
            </a:ln>
          </p:spPr>
          <p:txBody>
            <a:bodyPr/>
            <a:lstStyle/>
            <a:p>
              <a:endParaRPr lang="en-US"/>
            </a:p>
          </p:txBody>
        </p:sp>
        <p:sp>
          <p:nvSpPr>
            <p:cNvPr id="41080" name="Freeform 83"/>
            <p:cNvSpPr>
              <a:spLocks/>
            </p:cNvSpPr>
            <p:nvPr/>
          </p:nvSpPr>
          <p:spPr bwMode="auto">
            <a:xfrm>
              <a:off x="4980897" y="2152740"/>
              <a:ext cx="403005" cy="481232"/>
            </a:xfrm>
            <a:custGeom>
              <a:avLst/>
              <a:gdLst>
                <a:gd name="T0" fmla="*/ 179 w 401"/>
                <a:gd name="T1" fmla="*/ 76 h 477"/>
                <a:gd name="T2" fmla="*/ 181 w 401"/>
                <a:gd name="T3" fmla="*/ 63 h 477"/>
                <a:gd name="T4" fmla="*/ 183 w 401"/>
                <a:gd name="T5" fmla="*/ 52 h 477"/>
                <a:gd name="T6" fmla="*/ 188 w 401"/>
                <a:gd name="T7" fmla="*/ 38 h 477"/>
                <a:gd name="T8" fmla="*/ 196 w 401"/>
                <a:gd name="T9" fmla="*/ 25 h 477"/>
                <a:gd name="T10" fmla="*/ 207 w 401"/>
                <a:gd name="T11" fmla="*/ 14 h 477"/>
                <a:gd name="T12" fmla="*/ 224 w 401"/>
                <a:gd name="T13" fmla="*/ 6 h 477"/>
                <a:gd name="T14" fmla="*/ 247 w 401"/>
                <a:gd name="T15" fmla="*/ 0 h 477"/>
                <a:gd name="T16" fmla="*/ 264 w 401"/>
                <a:gd name="T17" fmla="*/ 0 h 477"/>
                <a:gd name="T18" fmla="*/ 280 w 401"/>
                <a:gd name="T19" fmla="*/ 6 h 477"/>
                <a:gd name="T20" fmla="*/ 293 w 401"/>
                <a:gd name="T21" fmla="*/ 14 h 477"/>
                <a:gd name="T22" fmla="*/ 300 w 401"/>
                <a:gd name="T23" fmla="*/ 23 h 477"/>
                <a:gd name="T24" fmla="*/ 306 w 401"/>
                <a:gd name="T25" fmla="*/ 34 h 477"/>
                <a:gd name="T26" fmla="*/ 310 w 401"/>
                <a:gd name="T27" fmla="*/ 44 h 477"/>
                <a:gd name="T28" fmla="*/ 312 w 401"/>
                <a:gd name="T29" fmla="*/ 55 h 477"/>
                <a:gd name="T30" fmla="*/ 312 w 401"/>
                <a:gd name="T31" fmla="*/ 67 h 477"/>
                <a:gd name="T32" fmla="*/ 310 w 401"/>
                <a:gd name="T33" fmla="*/ 80 h 477"/>
                <a:gd name="T34" fmla="*/ 304 w 401"/>
                <a:gd name="T35" fmla="*/ 92 h 477"/>
                <a:gd name="T36" fmla="*/ 299 w 401"/>
                <a:gd name="T37" fmla="*/ 103 h 477"/>
                <a:gd name="T38" fmla="*/ 293 w 401"/>
                <a:gd name="T39" fmla="*/ 116 h 477"/>
                <a:gd name="T40" fmla="*/ 287 w 401"/>
                <a:gd name="T41" fmla="*/ 126 h 477"/>
                <a:gd name="T42" fmla="*/ 281 w 401"/>
                <a:gd name="T43" fmla="*/ 137 h 477"/>
                <a:gd name="T44" fmla="*/ 257 w 401"/>
                <a:gd name="T45" fmla="*/ 149 h 477"/>
                <a:gd name="T46" fmla="*/ 325 w 401"/>
                <a:gd name="T47" fmla="*/ 360 h 477"/>
                <a:gd name="T48" fmla="*/ 219 w 401"/>
                <a:gd name="T49" fmla="*/ 360 h 477"/>
                <a:gd name="T50" fmla="*/ 394 w 401"/>
                <a:gd name="T51" fmla="*/ 477 h 477"/>
                <a:gd name="T52" fmla="*/ 386 w 401"/>
                <a:gd name="T53" fmla="*/ 477 h 477"/>
                <a:gd name="T54" fmla="*/ 369 w 401"/>
                <a:gd name="T55" fmla="*/ 477 h 477"/>
                <a:gd name="T56" fmla="*/ 342 w 401"/>
                <a:gd name="T57" fmla="*/ 475 h 477"/>
                <a:gd name="T58" fmla="*/ 310 w 401"/>
                <a:gd name="T59" fmla="*/ 472 h 477"/>
                <a:gd name="T60" fmla="*/ 274 w 401"/>
                <a:gd name="T61" fmla="*/ 466 h 477"/>
                <a:gd name="T62" fmla="*/ 238 w 401"/>
                <a:gd name="T63" fmla="*/ 458 h 477"/>
                <a:gd name="T64" fmla="*/ 203 w 401"/>
                <a:gd name="T65" fmla="*/ 447 h 477"/>
                <a:gd name="T66" fmla="*/ 175 w 401"/>
                <a:gd name="T67" fmla="*/ 434 h 477"/>
                <a:gd name="T68" fmla="*/ 148 w 401"/>
                <a:gd name="T69" fmla="*/ 417 h 477"/>
                <a:gd name="T70" fmla="*/ 129 w 401"/>
                <a:gd name="T71" fmla="*/ 398 h 477"/>
                <a:gd name="T72" fmla="*/ 114 w 401"/>
                <a:gd name="T73" fmla="*/ 377 h 477"/>
                <a:gd name="T74" fmla="*/ 105 w 401"/>
                <a:gd name="T75" fmla="*/ 358 h 477"/>
                <a:gd name="T76" fmla="*/ 99 w 401"/>
                <a:gd name="T77" fmla="*/ 339 h 477"/>
                <a:gd name="T78" fmla="*/ 95 w 401"/>
                <a:gd name="T79" fmla="*/ 325 h 477"/>
                <a:gd name="T80" fmla="*/ 93 w 401"/>
                <a:gd name="T81" fmla="*/ 316 h 477"/>
                <a:gd name="T82" fmla="*/ 78 w 401"/>
                <a:gd name="T83" fmla="*/ 337 h 477"/>
                <a:gd name="T84" fmla="*/ 0 w 401"/>
                <a:gd name="T85" fmla="*/ 375 h 477"/>
                <a:gd name="T86" fmla="*/ 4 w 401"/>
                <a:gd name="T87" fmla="*/ 367 h 477"/>
                <a:gd name="T88" fmla="*/ 10 w 401"/>
                <a:gd name="T89" fmla="*/ 350 h 477"/>
                <a:gd name="T90" fmla="*/ 21 w 401"/>
                <a:gd name="T91" fmla="*/ 323 h 477"/>
                <a:gd name="T92" fmla="*/ 34 w 401"/>
                <a:gd name="T93" fmla="*/ 293 h 477"/>
                <a:gd name="T94" fmla="*/ 51 w 401"/>
                <a:gd name="T95" fmla="*/ 259 h 477"/>
                <a:gd name="T96" fmla="*/ 69 w 401"/>
                <a:gd name="T97" fmla="*/ 226 h 477"/>
                <a:gd name="T98" fmla="*/ 88 w 401"/>
                <a:gd name="T99" fmla="*/ 200 h 477"/>
                <a:gd name="T100" fmla="*/ 108 w 401"/>
                <a:gd name="T101" fmla="*/ 181 h 477"/>
                <a:gd name="T102" fmla="*/ 126 w 401"/>
                <a:gd name="T103" fmla="*/ 164 h 477"/>
                <a:gd name="T104" fmla="*/ 141 w 401"/>
                <a:gd name="T105" fmla="*/ 152 h 477"/>
                <a:gd name="T106" fmla="*/ 154 w 401"/>
                <a:gd name="T107" fmla="*/ 143 h 477"/>
                <a:gd name="T108" fmla="*/ 165 w 401"/>
                <a:gd name="T109" fmla="*/ 137 h 477"/>
                <a:gd name="T110" fmla="*/ 183 w 401"/>
                <a:gd name="T111" fmla="*/ 130 h 477"/>
                <a:gd name="T112" fmla="*/ 188 w 401"/>
                <a:gd name="T113" fmla="*/ 130 h 477"/>
                <a:gd name="T114" fmla="*/ 181 w 401"/>
                <a:gd name="T115" fmla="*/ 80 h 4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1"/>
                <a:gd name="T175" fmla="*/ 0 h 477"/>
                <a:gd name="T176" fmla="*/ 401 w 401"/>
                <a:gd name="T177" fmla="*/ 477 h 4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1" h="477">
                  <a:moveTo>
                    <a:pt x="181" y="80"/>
                  </a:moveTo>
                  <a:lnTo>
                    <a:pt x="179" y="76"/>
                  </a:lnTo>
                  <a:lnTo>
                    <a:pt x="181" y="69"/>
                  </a:lnTo>
                  <a:lnTo>
                    <a:pt x="181" y="63"/>
                  </a:lnTo>
                  <a:lnTo>
                    <a:pt x="183" y="57"/>
                  </a:lnTo>
                  <a:lnTo>
                    <a:pt x="183" y="52"/>
                  </a:lnTo>
                  <a:lnTo>
                    <a:pt x="186" y="44"/>
                  </a:lnTo>
                  <a:lnTo>
                    <a:pt x="188" y="38"/>
                  </a:lnTo>
                  <a:lnTo>
                    <a:pt x="192" y="31"/>
                  </a:lnTo>
                  <a:lnTo>
                    <a:pt x="196" y="25"/>
                  </a:lnTo>
                  <a:lnTo>
                    <a:pt x="202" y="19"/>
                  </a:lnTo>
                  <a:lnTo>
                    <a:pt x="207" y="14"/>
                  </a:lnTo>
                  <a:lnTo>
                    <a:pt x="217" y="8"/>
                  </a:lnTo>
                  <a:lnTo>
                    <a:pt x="224" y="6"/>
                  </a:lnTo>
                  <a:lnTo>
                    <a:pt x="236" y="4"/>
                  </a:lnTo>
                  <a:lnTo>
                    <a:pt x="247" y="0"/>
                  </a:lnTo>
                  <a:lnTo>
                    <a:pt x="257" y="0"/>
                  </a:lnTo>
                  <a:lnTo>
                    <a:pt x="264" y="0"/>
                  </a:lnTo>
                  <a:lnTo>
                    <a:pt x="274" y="4"/>
                  </a:lnTo>
                  <a:lnTo>
                    <a:pt x="280" y="6"/>
                  </a:lnTo>
                  <a:lnTo>
                    <a:pt x="287" y="10"/>
                  </a:lnTo>
                  <a:lnTo>
                    <a:pt x="293" y="14"/>
                  </a:lnTo>
                  <a:lnTo>
                    <a:pt x="297" y="17"/>
                  </a:lnTo>
                  <a:lnTo>
                    <a:pt x="300" y="23"/>
                  </a:lnTo>
                  <a:lnTo>
                    <a:pt x="304" y="29"/>
                  </a:lnTo>
                  <a:lnTo>
                    <a:pt x="306" y="34"/>
                  </a:lnTo>
                  <a:lnTo>
                    <a:pt x="310" y="40"/>
                  </a:lnTo>
                  <a:lnTo>
                    <a:pt x="310" y="44"/>
                  </a:lnTo>
                  <a:lnTo>
                    <a:pt x="312" y="52"/>
                  </a:lnTo>
                  <a:lnTo>
                    <a:pt x="312" y="55"/>
                  </a:lnTo>
                  <a:lnTo>
                    <a:pt x="314" y="61"/>
                  </a:lnTo>
                  <a:lnTo>
                    <a:pt x="312" y="67"/>
                  </a:lnTo>
                  <a:lnTo>
                    <a:pt x="312" y="73"/>
                  </a:lnTo>
                  <a:lnTo>
                    <a:pt x="310" y="80"/>
                  </a:lnTo>
                  <a:lnTo>
                    <a:pt x="308" y="86"/>
                  </a:lnTo>
                  <a:lnTo>
                    <a:pt x="304" y="92"/>
                  </a:lnTo>
                  <a:lnTo>
                    <a:pt x="302" y="97"/>
                  </a:lnTo>
                  <a:lnTo>
                    <a:pt x="299" y="103"/>
                  </a:lnTo>
                  <a:lnTo>
                    <a:pt x="297" y="111"/>
                  </a:lnTo>
                  <a:lnTo>
                    <a:pt x="293" y="116"/>
                  </a:lnTo>
                  <a:lnTo>
                    <a:pt x="291" y="122"/>
                  </a:lnTo>
                  <a:lnTo>
                    <a:pt x="287" y="126"/>
                  </a:lnTo>
                  <a:lnTo>
                    <a:pt x="285" y="131"/>
                  </a:lnTo>
                  <a:lnTo>
                    <a:pt x="281" y="137"/>
                  </a:lnTo>
                  <a:lnTo>
                    <a:pt x="280" y="139"/>
                  </a:lnTo>
                  <a:lnTo>
                    <a:pt x="257" y="149"/>
                  </a:lnTo>
                  <a:lnTo>
                    <a:pt x="299" y="206"/>
                  </a:lnTo>
                  <a:lnTo>
                    <a:pt x="325" y="360"/>
                  </a:lnTo>
                  <a:lnTo>
                    <a:pt x="203" y="287"/>
                  </a:lnTo>
                  <a:lnTo>
                    <a:pt x="219" y="360"/>
                  </a:lnTo>
                  <a:lnTo>
                    <a:pt x="401" y="447"/>
                  </a:lnTo>
                  <a:lnTo>
                    <a:pt x="394" y="477"/>
                  </a:lnTo>
                  <a:lnTo>
                    <a:pt x="392" y="477"/>
                  </a:lnTo>
                  <a:lnTo>
                    <a:pt x="386" y="477"/>
                  </a:lnTo>
                  <a:lnTo>
                    <a:pt x="378" y="477"/>
                  </a:lnTo>
                  <a:lnTo>
                    <a:pt x="369" y="477"/>
                  </a:lnTo>
                  <a:lnTo>
                    <a:pt x="356" y="475"/>
                  </a:lnTo>
                  <a:lnTo>
                    <a:pt x="342" y="475"/>
                  </a:lnTo>
                  <a:lnTo>
                    <a:pt x="325" y="472"/>
                  </a:lnTo>
                  <a:lnTo>
                    <a:pt x="310" y="472"/>
                  </a:lnTo>
                  <a:lnTo>
                    <a:pt x="293" y="468"/>
                  </a:lnTo>
                  <a:lnTo>
                    <a:pt x="274" y="466"/>
                  </a:lnTo>
                  <a:lnTo>
                    <a:pt x="257" y="462"/>
                  </a:lnTo>
                  <a:lnTo>
                    <a:pt x="238" y="458"/>
                  </a:lnTo>
                  <a:lnTo>
                    <a:pt x="221" y="453"/>
                  </a:lnTo>
                  <a:lnTo>
                    <a:pt x="203" y="447"/>
                  </a:lnTo>
                  <a:lnTo>
                    <a:pt x="188" y="439"/>
                  </a:lnTo>
                  <a:lnTo>
                    <a:pt x="175" y="434"/>
                  </a:lnTo>
                  <a:lnTo>
                    <a:pt x="162" y="424"/>
                  </a:lnTo>
                  <a:lnTo>
                    <a:pt x="148" y="417"/>
                  </a:lnTo>
                  <a:lnTo>
                    <a:pt x="139" y="407"/>
                  </a:lnTo>
                  <a:lnTo>
                    <a:pt x="129" y="398"/>
                  </a:lnTo>
                  <a:lnTo>
                    <a:pt x="120" y="386"/>
                  </a:lnTo>
                  <a:lnTo>
                    <a:pt x="114" y="377"/>
                  </a:lnTo>
                  <a:lnTo>
                    <a:pt x="108" y="367"/>
                  </a:lnTo>
                  <a:lnTo>
                    <a:pt x="105" y="358"/>
                  </a:lnTo>
                  <a:lnTo>
                    <a:pt x="101" y="348"/>
                  </a:lnTo>
                  <a:lnTo>
                    <a:pt x="99" y="339"/>
                  </a:lnTo>
                  <a:lnTo>
                    <a:pt x="95" y="331"/>
                  </a:lnTo>
                  <a:lnTo>
                    <a:pt x="95" y="325"/>
                  </a:lnTo>
                  <a:lnTo>
                    <a:pt x="93" y="320"/>
                  </a:lnTo>
                  <a:lnTo>
                    <a:pt x="93" y="316"/>
                  </a:lnTo>
                  <a:lnTo>
                    <a:pt x="93" y="314"/>
                  </a:lnTo>
                  <a:lnTo>
                    <a:pt x="78" y="337"/>
                  </a:lnTo>
                  <a:lnTo>
                    <a:pt x="101" y="409"/>
                  </a:lnTo>
                  <a:lnTo>
                    <a:pt x="0" y="375"/>
                  </a:lnTo>
                  <a:lnTo>
                    <a:pt x="0" y="373"/>
                  </a:lnTo>
                  <a:lnTo>
                    <a:pt x="4" y="367"/>
                  </a:lnTo>
                  <a:lnTo>
                    <a:pt x="6" y="360"/>
                  </a:lnTo>
                  <a:lnTo>
                    <a:pt x="10" y="350"/>
                  </a:lnTo>
                  <a:lnTo>
                    <a:pt x="13" y="337"/>
                  </a:lnTo>
                  <a:lnTo>
                    <a:pt x="21" y="323"/>
                  </a:lnTo>
                  <a:lnTo>
                    <a:pt x="27" y="308"/>
                  </a:lnTo>
                  <a:lnTo>
                    <a:pt x="34" y="293"/>
                  </a:lnTo>
                  <a:lnTo>
                    <a:pt x="42" y="276"/>
                  </a:lnTo>
                  <a:lnTo>
                    <a:pt x="51" y="259"/>
                  </a:lnTo>
                  <a:lnTo>
                    <a:pt x="59" y="242"/>
                  </a:lnTo>
                  <a:lnTo>
                    <a:pt x="69" y="226"/>
                  </a:lnTo>
                  <a:lnTo>
                    <a:pt x="78" y="211"/>
                  </a:lnTo>
                  <a:lnTo>
                    <a:pt x="88" y="200"/>
                  </a:lnTo>
                  <a:lnTo>
                    <a:pt x="99" y="188"/>
                  </a:lnTo>
                  <a:lnTo>
                    <a:pt x="108" y="181"/>
                  </a:lnTo>
                  <a:lnTo>
                    <a:pt x="116" y="171"/>
                  </a:lnTo>
                  <a:lnTo>
                    <a:pt x="126" y="164"/>
                  </a:lnTo>
                  <a:lnTo>
                    <a:pt x="133" y="158"/>
                  </a:lnTo>
                  <a:lnTo>
                    <a:pt x="141" y="152"/>
                  </a:lnTo>
                  <a:lnTo>
                    <a:pt x="146" y="147"/>
                  </a:lnTo>
                  <a:lnTo>
                    <a:pt x="154" y="143"/>
                  </a:lnTo>
                  <a:lnTo>
                    <a:pt x="160" y="141"/>
                  </a:lnTo>
                  <a:lnTo>
                    <a:pt x="165" y="137"/>
                  </a:lnTo>
                  <a:lnTo>
                    <a:pt x="175" y="131"/>
                  </a:lnTo>
                  <a:lnTo>
                    <a:pt x="183" y="130"/>
                  </a:lnTo>
                  <a:lnTo>
                    <a:pt x="186" y="130"/>
                  </a:lnTo>
                  <a:lnTo>
                    <a:pt x="188" y="130"/>
                  </a:lnTo>
                  <a:lnTo>
                    <a:pt x="181" y="80"/>
                  </a:lnTo>
                  <a:close/>
                </a:path>
              </a:pathLst>
            </a:custGeom>
            <a:solidFill>
              <a:srgbClr val="FFCC00"/>
            </a:solidFill>
            <a:ln w="9525">
              <a:noFill/>
              <a:round/>
              <a:headEnd/>
              <a:tailEnd/>
            </a:ln>
          </p:spPr>
          <p:txBody>
            <a:bodyPr/>
            <a:lstStyle/>
            <a:p>
              <a:endParaRPr lang="en-US"/>
            </a:p>
          </p:txBody>
        </p:sp>
        <p:sp>
          <p:nvSpPr>
            <p:cNvPr id="41081" name="Freeform 84"/>
            <p:cNvSpPr>
              <a:spLocks/>
            </p:cNvSpPr>
            <p:nvPr/>
          </p:nvSpPr>
          <p:spPr bwMode="auto">
            <a:xfrm>
              <a:off x="5090214" y="2635603"/>
              <a:ext cx="223529" cy="239800"/>
            </a:xfrm>
            <a:custGeom>
              <a:avLst/>
              <a:gdLst>
                <a:gd name="T0" fmla="*/ 23 w 223"/>
                <a:gd name="T1" fmla="*/ 0 h 238"/>
                <a:gd name="T2" fmla="*/ 132 w 223"/>
                <a:gd name="T3" fmla="*/ 10 h 238"/>
                <a:gd name="T4" fmla="*/ 191 w 223"/>
                <a:gd name="T5" fmla="*/ 40 h 238"/>
                <a:gd name="T6" fmla="*/ 223 w 223"/>
                <a:gd name="T7" fmla="*/ 200 h 238"/>
                <a:gd name="T8" fmla="*/ 105 w 223"/>
                <a:gd name="T9" fmla="*/ 232 h 238"/>
                <a:gd name="T10" fmla="*/ 56 w 223"/>
                <a:gd name="T11" fmla="*/ 152 h 238"/>
                <a:gd name="T12" fmla="*/ 0 w 223"/>
                <a:gd name="T13" fmla="*/ 238 h 238"/>
                <a:gd name="T14" fmla="*/ 23 w 223"/>
                <a:gd name="T15" fmla="*/ 0 h 238"/>
                <a:gd name="T16" fmla="*/ 23 w 223"/>
                <a:gd name="T17" fmla="*/ 0 h 2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
                <a:gd name="T28" fmla="*/ 0 h 238"/>
                <a:gd name="T29" fmla="*/ 223 w 223"/>
                <a:gd name="T30" fmla="*/ 238 h 2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 h="238">
                  <a:moveTo>
                    <a:pt x="23" y="0"/>
                  </a:moveTo>
                  <a:lnTo>
                    <a:pt x="132" y="10"/>
                  </a:lnTo>
                  <a:lnTo>
                    <a:pt x="191" y="40"/>
                  </a:lnTo>
                  <a:lnTo>
                    <a:pt x="223" y="200"/>
                  </a:lnTo>
                  <a:lnTo>
                    <a:pt x="105" y="232"/>
                  </a:lnTo>
                  <a:lnTo>
                    <a:pt x="56" y="152"/>
                  </a:lnTo>
                  <a:lnTo>
                    <a:pt x="0" y="238"/>
                  </a:lnTo>
                  <a:lnTo>
                    <a:pt x="23" y="0"/>
                  </a:lnTo>
                  <a:close/>
                </a:path>
              </a:pathLst>
            </a:custGeom>
            <a:solidFill>
              <a:srgbClr val="FFCC00"/>
            </a:solidFill>
            <a:ln w="9525">
              <a:noFill/>
              <a:round/>
              <a:headEnd/>
              <a:tailEnd/>
            </a:ln>
          </p:spPr>
          <p:txBody>
            <a:bodyPr/>
            <a:lstStyle/>
            <a:p>
              <a:endParaRPr lang="en-US"/>
            </a:p>
          </p:txBody>
        </p:sp>
        <p:sp>
          <p:nvSpPr>
            <p:cNvPr id="41082" name="Freeform 85"/>
            <p:cNvSpPr>
              <a:spLocks/>
            </p:cNvSpPr>
            <p:nvPr/>
          </p:nvSpPr>
          <p:spPr bwMode="auto">
            <a:xfrm>
              <a:off x="5176689" y="2837883"/>
              <a:ext cx="269214" cy="267532"/>
            </a:xfrm>
            <a:custGeom>
              <a:avLst/>
              <a:gdLst>
                <a:gd name="T0" fmla="*/ 0 w 264"/>
                <a:gd name="T1" fmla="*/ 70 h 266"/>
                <a:gd name="T2" fmla="*/ 188 w 264"/>
                <a:gd name="T3" fmla="*/ 0 h 266"/>
                <a:gd name="T4" fmla="*/ 199 w 264"/>
                <a:gd name="T5" fmla="*/ 38 h 266"/>
                <a:gd name="T6" fmla="*/ 196 w 264"/>
                <a:gd name="T7" fmla="*/ 38 h 266"/>
                <a:gd name="T8" fmla="*/ 188 w 264"/>
                <a:gd name="T9" fmla="*/ 44 h 266"/>
                <a:gd name="T10" fmla="*/ 182 w 264"/>
                <a:gd name="T11" fmla="*/ 47 h 266"/>
                <a:gd name="T12" fmla="*/ 177 w 264"/>
                <a:gd name="T13" fmla="*/ 51 h 266"/>
                <a:gd name="T14" fmla="*/ 173 w 264"/>
                <a:gd name="T15" fmla="*/ 55 h 266"/>
                <a:gd name="T16" fmla="*/ 167 w 264"/>
                <a:gd name="T17" fmla="*/ 61 h 266"/>
                <a:gd name="T18" fmla="*/ 161 w 264"/>
                <a:gd name="T19" fmla="*/ 66 h 266"/>
                <a:gd name="T20" fmla="*/ 158 w 264"/>
                <a:gd name="T21" fmla="*/ 70 h 266"/>
                <a:gd name="T22" fmla="*/ 152 w 264"/>
                <a:gd name="T23" fmla="*/ 78 h 266"/>
                <a:gd name="T24" fmla="*/ 150 w 264"/>
                <a:gd name="T25" fmla="*/ 84 h 266"/>
                <a:gd name="T26" fmla="*/ 146 w 264"/>
                <a:gd name="T27" fmla="*/ 89 h 266"/>
                <a:gd name="T28" fmla="*/ 148 w 264"/>
                <a:gd name="T29" fmla="*/ 95 h 266"/>
                <a:gd name="T30" fmla="*/ 148 w 264"/>
                <a:gd name="T31" fmla="*/ 101 h 266"/>
                <a:gd name="T32" fmla="*/ 154 w 264"/>
                <a:gd name="T33" fmla="*/ 106 h 266"/>
                <a:gd name="T34" fmla="*/ 161 w 264"/>
                <a:gd name="T35" fmla="*/ 114 h 266"/>
                <a:gd name="T36" fmla="*/ 173 w 264"/>
                <a:gd name="T37" fmla="*/ 120 h 266"/>
                <a:gd name="T38" fmla="*/ 179 w 264"/>
                <a:gd name="T39" fmla="*/ 122 h 266"/>
                <a:gd name="T40" fmla="*/ 184 w 264"/>
                <a:gd name="T41" fmla="*/ 122 h 266"/>
                <a:gd name="T42" fmla="*/ 190 w 264"/>
                <a:gd name="T43" fmla="*/ 122 h 266"/>
                <a:gd name="T44" fmla="*/ 198 w 264"/>
                <a:gd name="T45" fmla="*/ 123 h 266"/>
                <a:gd name="T46" fmla="*/ 207 w 264"/>
                <a:gd name="T47" fmla="*/ 122 h 266"/>
                <a:gd name="T48" fmla="*/ 218 w 264"/>
                <a:gd name="T49" fmla="*/ 122 h 266"/>
                <a:gd name="T50" fmla="*/ 224 w 264"/>
                <a:gd name="T51" fmla="*/ 120 h 266"/>
                <a:gd name="T52" fmla="*/ 228 w 264"/>
                <a:gd name="T53" fmla="*/ 120 h 266"/>
                <a:gd name="T54" fmla="*/ 264 w 264"/>
                <a:gd name="T55" fmla="*/ 209 h 266"/>
                <a:gd name="T56" fmla="*/ 68 w 264"/>
                <a:gd name="T57" fmla="*/ 266 h 266"/>
                <a:gd name="T58" fmla="*/ 0 w 264"/>
                <a:gd name="T59" fmla="*/ 70 h 266"/>
                <a:gd name="T60" fmla="*/ 0 w 264"/>
                <a:gd name="T61" fmla="*/ 70 h 2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4"/>
                <a:gd name="T94" fmla="*/ 0 h 266"/>
                <a:gd name="T95" fmla="*/ 264 w 264"/>
                <a:gd name="T96" fmla="*/ 266 h 2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4" h="266">
                  <a:moveTo>
                    <a:pt x="0" y="70"/>
                  </a:moveTo>
                  <a:lnTo>
                    <a:pt x="188" y="0"/>
                  </a:lnTo>
                  <a:lnTo>
                    <a:pt x="199" y="38"/>
                  </a:lnTo>
                  <a:lnTo>
                    <a:pt x="196" y="38"/>
                  </a:lnTo>
                  <a:lnTo>
                    <a:pt x="188" y="44"/>
                  </a:lnTo>
                  <a:lnTo>
                    <a:pt x="182" y="47"/>
                  </a:lnTo>
                  <a:lnTo>
                    <a:pt x="177" y="51"/>
                  </a:lnTo>
                  <a:lnTo>
                    <a:pt x="173" y="55"/>
                  </a:lnTo>
                  <a:lnTo>
                    <a:pt x="167" y="61"/>
                  </a:lnTo>
                  <a:lnTo>
                    <a:pt x="161" y="66"/>
                  </a:lnTo>
                  <a:lnTo>
                    <a:pt x="158" y="70"/>
                  </a:lnTo>
                  <a:lnTo>
                    <a:pt x="152" y="78"/>
                  </a:lnTo>
                  <a:lnTo>
                    <a:pt x="150" y="84"/>
                  </a:lnTo>
                  <a:lnTo>
                    <a:pt x="146" y="89"/>
                  </a:lnTo>
                  <a:lnTo>
                    <a:pt x="148" y="95"/>
                  </a:lnTo>
                  <a:lnTo>
                    <a:pt x="148" y="101"/>
                  </a:lnTo>
                  <a:lnTo>
                    <a:pt x="154" y="106"/>
                  </a:lnTo>
                  <a:lnTo>
                    <a:pt x="161" y="114"/>
                  </a:lnTo>
                  <a:lnTo>
                    <a:pt x="173" y="120"/>
                  </a:lnTo>
                  <a:lnTo>
                    <a:pt x="179" y="122"/>
                  </a:lnTo>
                  <a:lnTo>
                    <a:pt x="184" y="122"/>
                  </a:lnTo>
                  <a:lnTo>
                    <a:pt x="190" y="122"/>
                  </a:lnTo>
                  <a:lnTo>
                    <a:pt x="198" y="123"/>
                  </a:lnTo>
                  <a:lnTo>
                    <a:pt x="207" y="122"/>
                  </a:lnTo>
                  <a:lnTo>
                    <a:pt x="218" y="122"/>
                  </a:lnTo>
                  <a:lnTo>
                    <a:pt x="224" y="120"/>
                  </a:lnTo>
                  <a:lnTo>
                    <a:pt x="228" y="120"/>
                  </a:lnTo>
                  <a:lnTo>
                    <a:pt x="264" y="209"/>
                  </a:lnTo>
                  <a:lnTo>
                    <a:pt x="68" y="266"/>
                  </a:lnTo>
                  <a:lnTo>
                    <a:pt x="0" y="70"/>
                  </a:lnTo>
                  <a:close/>
                </a:path>
              </a:pathLst>
            </a:custGeom>
            <a:solidFill>
              <a:srgbClr val="C29970"/>
            </a:solidFill>
            <a:ln w="9525">
              <a:noFill/>
              <a:round/>
              <a:headEnd/>
              <a:tailEnd/>
            </a:ln>
          </p:spPr>
          <p:txBody>
            <a:bodyPr/>
            <a:lstStyle/>
            <a:p>
              <a:endParaRPr lang="en-US"/>
            </a:p>
          </p:txBody>
        </p:sp>
        <p:sp>
          <p:nvSpPr>
            <p:cNvPr id="41083" name="Freeform 86"/>
            <p:cNvSpPr>
              <a:spLocks/>
            </p:cNvSpPr>
            <p:nvPr/>
          </p:nvSpPr>
          <p:spPr bwMode="auto">
            <a:xfrm>
              <a:off x="3579355" y="2617658"/>
              <a:ext cx="660797" cy="203912"/>
            </a:xfrm>
            <a:custGeom>
              <a:avLst/>
              <a:gdLst>
                <a:gd name="T0" fmla="*/ 0 w 653"/>
                <a:gd name="T1" fmla="*/ 177 h 204"/>
                <a:gd name="T2" fmla="*/ 650 w 653"/>
                <a:gd name="T3" fmla="*/ 0 h 204"/>
                <a:gd name="T4" fmla="*/ 653 w 653"/>
                <a:gd name="T5" fmla="*/ 44 h 204"/>
                <a:gd name="T6" fmla="*/ 5 w 653"/>
                <a:gd name="T7" fmla="*/ 204 h 204"/>
                <a:gd name="T8" fmla="*/ 0 w 653"/>
                <a:gd name="T9" fmla="*/ 177 h 204"/>
                <a:gd name="T10" fmla="*/ 0 w 653"/>
                <a:gd name="T11" fmla="*/ 177 h 204"/>
                <a:gd name="T12" fmla="*/ 0 60000 65536"/>
                <a:gd name="T13" fmla="*/ 0 60000 65536"/>
                <a:gd name="T14" fmla="*/ 0 60000 65536"/>
                <a:gd name="T15" fmla="*/ 0 60000 65536"/>
                <a:gd name="T16" fmla="*/ 0 60000 65536"/>
                <a:gd name="T17" fmla="*/ 0 60000 65536"/>
                <a:gd name="T18" fmla="*/ 0 w 653"/>
                <a:gd name="T19" fmla="*/ 0 h 204"/>
                <a:gd name="T20" fmla="*/ 653 w 653"/>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53" h="204">
                  <a:moveTo>
                    <a:pt x="0" y="177"/>
                  </a:moveTo>
                  <a:lnTo>
                    <a:pt x="650" y="0"/>
                  </a:lnTo>
                  <a:lnTo>
                    <a:pt x="653" y="44"/>
                  </a:lnTo>
                  <a:lnTo>
                    <a:pt x="5" y="204"/>
                  </a:lnTo>
                  <a:lnTo>
                    <a:pt x="0" y="177"/>
                  </a:lnTo>
                  <a:close/>
                </a:path>
              </a:pathLst>
            </a:custGeom>
            <a:solidFill>
              <a:srgbClr val="C29970"/>
            </a:solidFill>
            <a:ln w="9525">
              <a:noFill/>
              <a:round/>
              <a:headEnd/>
              <a:tailEnd/>
            </a:ln>
          </p:spPr>
          <p:txBody>
            <a:bodyPr/>
            <a:lstStyle/>
            <a:p>
              <a:endParaRPr lang="en-US"/>
            </a:p>
          </p:txBody>
        </p:sp>
        <p:sp>
          <p:nvSpPr>
            <p:cNvPr id="41084" name="Freeform 87"/>
            <p:cNvSpPr>
              <a:spLocks/>
            </p:cNvSpPr>
            <p:nvPr/>
          </p:nvSpPr>
          <p:spPr bwMode="auto">
            <a:xfrm>
              <a:off x="3589144" y="2881928"/>
              <a:ext cx="659165" cy="120716"/>
            </a:xfrm>
            <a:custGeom>
              <a:avLst/>
              <a:gdLst>
                <a:gd name="T0" fmla="*/ 0 w 654"/>
                <a:gd name="T1" fmla="*/ 93 h 119"/>
                <a:gd name="T2" fmla="*/ 652 w 654"/>
                <a:gd name="T3" fmla="*/ 0 h 119"/>
                <a:gd name="T4" fmla="*/ 654 w 654"/>
                <a:gd name="T5" fmla="*/ 43 h 119"/>
                <a:gd name="T6" fmla="*/ 10 w 654"/>
                <a:gd name="T7" fmla="*/ 119 h 119"/>
                <a:gd name="T8" fmla="*/ 0 w 654"/>
                <a:gd name="T9" fmla="*/ 93 h 119"/>
                <a:gd name="T10" fmla="*/ 0 w 654"/>
                <a:gd name="T11" fmla="*/ 93 h 119"/>
                <a:gd name="T12" fmla="*/ 0 60000 65536"/>
                <a:gd name="T13" fmla="*/ 0 60000 65536"/>
                <a:gd name="T14" fmla="*/ 0 60000 65536"/>
                <a:gd name="T15" fmla="*/ 0 60000 65536"/>
                <a:gd name="T16" fmla="*/ 0 60000 65536"/>
                <a:gd name="T17" fmla="*/ 0 60000 65536"/>
                <a:gd name="T18" fmla="*/ 0 w 654"/>
                <a:gd name="T19" fmla="*/ 0 h 119"/>
                <a:gd name="T20" fmla="*/ 654 w 654"/>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654" h="119">
                  <a:moveTo>
                    <a:pt x="0" y="93"/>
                  </a:moveTo>
                  <a:lnTo>
                    <a:pt x="652" y="0"/>
                  </a:lnTo>
                  <a:lnTo>
                    <a:pt x="654" y="43"/>
                  </a:lnTo>
                  <a:lnTo>
                    <a:pt x="10" y="119"/>
                  </a:lnTo>
                  <a:lnTo>
                    <a:pt x="0" y="93"/>
                  </a:lnTo>
                  <a:close/>
                </a:path>
              </a:pathLst>
            </a:custGeom>
            <a:solidFill>
              <a:srgbClr val="C29970"/>
            </a:solidFill>
            <a:ln w="9525">
              <a:noFill/>
              <a:round/>
              <a:headEnd/>
              <a:tailEnd/>
            </a:ln>
          </p:spPr>
          <p:txBody>
            <a:bodyPr/>
            <a:lstStyle/>
            <a:p>
              <a:endParaRPr lang="en-US"/>
            </a:p>
          </p:txBody>
        </p:sp>
        <p:sp>
          <p:nvSpPr>
            <p:cNvPr id="41085" name="Freeform 88"/>
            <p:cNvSpPr>
              <a:spLocks/>
            </p:cNvSpPr>
            <p:nvPr/>
          </p:nvSpPr>
          <p:spPr bwMode="auto">
            <a:xfrm>
              <a:off x="3850200" y="2554038"/>
              <a:ext cx="53843" cy="587266"/>
            </a:xfrm>
            <a:custGeom>
              <a:avLst/>
              <a:gdLst>
                <a:gd name="T0" fmla="*/ 0 w 55"/>
                <a:gd name="T1" fmla="*/ 6 h 582"/>
                <a:gd name="T2" fmla="*/ 26 w 55"/>
                <a:gd name="T3" fmla="*/ 582 h 582"/>
                <a:gd name="T4" fmla="*/ 55 w 55"/>
                <a:gd name="T5" fmla="*/ 582 h 582"/>
                <a:gd name="T6" fmla="*/ 26 w 55"/>
                <a:gd name="T7" fmla="*/ 0 h 582"/>
                <a:gd name="T8" fmla="*/ 0 w 55"/>
                <a:gd name="T9" fmla="*/ 6 h 582"/>
                <a:gd name="T10" fmla="*/ 0 w 55"/>
                <a:gd name="T11" fmla="*/ 6 h 582"/>
                <a:gd name="T12" fmla="*/ 0 60000 65536"/>
                <a:gd name="T13" fmla="*/ 0 60000 65536"/>
                <a:gd name="T14" fmla="*/ 0 60000 65536"/>
                <a:gd name="T15" fmla="*/ 0 60000 65536"/>
                <a:gd name="T16" fmla="*/ 0 60000 65536"/>
                <a:gd name="T17" fmla="*/ 0 60000 65536"/>
                <a:gd name="T18" fmla="*/ 0 w 55"/>
                <a:gd name="T19" fmla="*/ 0 h 582"/>
                <a:gd name="T20" fmla="*/ 55 w 55"/>
                <a:gd name="T21" fmla="*/ 582 h 582"/>
              </a:gdLst>
              <a:ahLst/>
              <a:cxnLst>
                <a:cxn ang="T12">
                  <a:pos x="T0" y="T1"/>
                </a:cxn>
                <a:cxn ang="T13">
                  <a:pos x="T2" y="T3"/>
                </a:cxn>
                <a:cxn ang="T14">
                  <a:pos x="T4" y="T5"/>
                </a:cxn>
                <a:cxn ang="T15">
                  <a:pos x="T6" y="T7"/>
                </a:cxn>
                <a:cxn ang="T16">
                  <a:pos x="T8" y="T9"/>
                </a:cxn>
                <a:cxn ang="T17">
                  <a:pos x="T10" y="T11"/>
                </a:cxn>
              </a:cxnLst>
              <a:rect l="T18" t="T19" r="T20" b="T21"/>
              <a:pathLst>
                <a:path w="55" h="582">
                  <a:moveTo>
                    <a:pt x="0" y="6"/>
                  </a:moveTo>
                  <a:lnTo>
                    <a:pt x="26" y="582"/>
                  </a:lnTo>
                  <a:lnTo>
                    <a:pt x="55" y="582"/>
                  </a:lnTo>
                  <a:lnTo>
                    <a:pt x="26" y="0"/>
                  </a:lnTo>
                  <a:lnTo>
                    <a:pt x="0" y="6"/>
                  </a:lnTo>
                  <a:close/>
                </a:path>
              </a:pathLst>
            </a:custGeom>
            <a:solidFill>
              <a:srgbClr val="C29970"/>
            </a:solidFill>
            <a:ln w="9525">
              <a:noFill/>
              <a:round/>
              <a:headEnd/>
              <a:tailEnd/>
            </a:ln>
          </p:spPr>
          <p:txBody>
            <a:bodyPr/>
            <a:lstStyle/>
            <a:p>
              <a:endParaRPr lang="en-US"/>
            </a:p>
          </p:txBody>
        </p:sp>
        <p:sp>
          <p:nvSpPr>
            <p:cNvPr id="41086" name="Freeform 89"/>
            <p:cNvSpPr>
              <a:spLocks/>
            </p:cNvSpPr>
            <p:nvPr/>
          </p:nvSpPr>
          <p:spPr bwMode="auto">
            <a:xfrm>
              <a:off x="4256468" y="2619290"/>
              <a:ext cx="807641" cy="161498"/>
            </a:xfrm>
            <a:custGeom>
              <a:avLst/>
              <a:gdLst>
                <a:gd name="T0" fmla="*/ 0 w 800"/>
                <a:gd name="T1" fmla="*/ 0 h 162"/>
                <a:gd name="T2" fmla="*/ 800 w 800"/>
                <a:gd name="T3" fmla="*/ 133 h 162"/>
                <a:gd name="T4" fmla="*/ 796 w 800"/>
                <a:gd name="T5" fmla="*/ 162 h 162"/>
                <a:gd name="T6" fmla="*/ 30 w 800"/>
                <a:gd name="T7" fmla="*/ 44 h 162"/>
                <a:gd name="T8" fmla="*/ 0 w 800"/>
                <a:gd name="T9" fmla="*/ 0 h 162"/>
                <a:gd name="T10" fmla="*/ 0 w 800"/>
                <a:gd name="T11" fmla="*/ 0 h 162"/>
                <a:gd name="T12" fmla="*/ 0 60000 65536"/>
                <a:gd name="T13" fmla="*/ 0 60000 65536"/>
                <a:gd name="T14" fmla="*/ 0 60000 65536"/>
                <a:gd name="T15" fmla="*/ 0 60000 65536"/>
                <a:gd name="T16" fmla="*/ 0 60000 65536"/>
                <a:gd name="T17" fmla="*/ 0 60000 65536"/>
                <a:gd name="T18" fmla="*/ 0 w 800"/>
                <a:gd name="T19" fmla="*/ 0 h 162"/>
                <a:gd name="T20" fmla="*/ 800 w 800"/>
                <a:gd name="T21" fmla="*/ 162 h 162"/>
              </a:gdLst>
              <a:ahLst/>
              <a:cxnLst>
                <a:cxn ang="T12">
                  <a:pos x="T0" y="T1"/>
                </a:cxn>
                <a:cxn ang="T13">
                  <a:pos x="T2" y="T3"/>
                </a:cxn>
                <a:cxn ang="T14">
                  <a:pos x="T4" y="T5"/>
                </a:cxn>
                <a:cxn ang="T15">
                  <a:pos x="T6" y="T7"/>
                </a:cxn>
                <a:cxn ang="T16">
                  <a:pos x="T8" y="T9"/>
                </a:cxn>
                <a:cxn ang="T17">
                  <a:pos x="T10" y="T11"/>
                </a:cxn>
              </a:cxnLst>
              <a:rect l="T18" t="T19" r="T20" b="T21"/>
              <a:pathLst>
                <a:path w="800" h="162">
                  <a:moveTo>
                    <a:pt x="0" y="0"/>
                  </a:moveTo>
                  <a:lnTo>
                    <a:pt x="800" y="133"/>
                  </a:lnTo>
                  <a:lnTo>
                    <a:pt x="796" y="162"/>
                  </a:lnTo>
                  <a:lnTo>
                    <a:pt x="30" y="44"/>
                  </a:lnTo>
                  <a:lnTo>
                    <a:pt x="0" y="0"/>
                  </a:lnTo>
                  <a:close/>
                </a:path>
              </a:pathLst>
            </a:custGeom>
            <a:solidFill>
              <a:srgbClr val="C29970"/>
            </a:solidFill>
            <a:ln w="9525">
              <a:noFill/>
              <a:round/>
              <a:headEnd/>
              <a:tailEnd/>
            </a:ln>
          </p:spPr>
          <p:txBody>
            <a:bodyPr/>
            <a:lstStyle/>
            <a:p>
              <a:endParaRPr lang="en-US"/>
            </a:p>
          </p:txBody>
        </p:sp>
        <p:sp>
          <p:nvSpPr>
            <p:cNvPr id="41087" name="Freeform 90"/>
            <p:cNvSpPr>
              <a:spLocks/>
            </p:cNvSpPr>
            <p:nvPr/>
          </p:nvSpPr>
          <p:spPr bwMode="auto">
            <a:xfrm>
              <a:off x="4264626" y="2881928"/>
              <a:ext cx="801114" cy="84827"/>
            </a:xfrm>
            <a:custGeom>
              <a:avLst/>
              <a:gdLst>
                <a:gd name="T0" fmla="*/ 0 w 795"/>
                <a:gd name="T1" fmla="*/ 0 h 83"/>
                <a:gd name="T2" fmla="*/ 795 w 795"/>
                <a:gd name="T3" fmla="*/ 64 h 83"/>
                <a:gd name="T4" fmla="*/ 795 w 795"/>
                <a:gd name="T5" fmla="*/ 83 h 83"/>
                <a:gd name="T6" fmla="*/ 36 w 795"/>
                <a:gd name="T7" fmla="*/ 43 h 83"/>
                <a:gd name="T8" fmla="*/ 0 w 795"/>
                <a:gd name="T9" fmla="*/ 0 h 83"/>
                <a:gd name="T10" fmla="*/ 0 w 795"/>
                <a:gd name="T11" fmla="*/ 0 h 83"/>
                <a:gd name="T12" fmla="*/ 0 60000 65536"/>
                <a:gd name="T13" fmla="*/ 0 60000 65536"/>
                <a:gd name="T14" fmla="*/ 0 60000 65536"/>
                <a:gd name="T15" fmla="*/ 0 60000 65536"/>
                <a:gd name="T16" fmla="*/ 0 60000 65536"/>
                <a:gd name="T17" fmla="*/ 0 60000 65536"/>
                <a:gd name="T18" fmla="*/ 0 w 795"/>
                <a:gd name="T19" fmla="*/ 0 h 83"/>
                <a:gd name="T20" fmla="*/ 795 w 795"/>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795" h="83">
                  <a:moveTo>
                    <a:pt x="0" y="0"/>
                  </a:moveTo>
                  <a:lnTo>
                    <a:pt x="795" y="64"/>
                  </a:lnTo>
                  <a:lnTo>
                    <a:pt x="795" y="83"/>
                  </a:lnTo>
                  <a:lnTo>
                    <a:pt x="36" y="43"/>
                  </a:lnTo>
                  <a:lnTo>
                    <a:pt x="0" y="0"/>
                  </a:lnTo>
                  <a:close/>
                </a:path>
              </a:pathLst>
            </a:custGeom>
            <a:solidFill>
              <a:srgbClr val="C29970"/>
            </a:solidFill>
            <a:ln w="9525">
              <a:noFill/>
              <a:round/>
              <a:headEnd/>
              <a:tailEnd/>
            </a:ln>
          </p:spPr>
          <p:txBody>
            <a:bodyPr/>
            <a:lstStyle/>
            <a:p>
              <a:endParaRPr lang="en-US"/>
            </a:p>
          </p:txBody>
        </p:sp>
        <p:sp>
          <p:nvSpPr>
            <p:cNvPr id="41088" name="Freeform 91"/>
            <p:cNvSpPr>
              <a:spLocks/>
            </p:cNvSpPr>
            <p:nvPr/>
          </p:nvSpPr>
          <p:spPr bwMode="auto">
            <a:xfrm>
              <a:off x="4672525" y="2534462"/>
              <a:ext cx="44053" cy="595422"/>
            </a:xfrm>
            <a:custGeom>
              <a:avLst/>
              <a:gdLst>
                <a:gd name="T0" fmla="*/ 0 w 46"/>
                <a:gd name="T1" fmla="*/ 0 h 591"/>
                <a:gd name="T2" fmla="*/ 17 w 46"/>
                <a:gd name="T3" fmla="*/ 591 h 591"/>
                <a:gd name="T4" fmla="*/ 46 w 46"/>
                <a:gd name="T5" fmla="*/ 591 h 591"/>
                <a:gd name="T6" fmla="*/ 31 w 46"/>
                <a:gd name="T7" fmla="*/ 3 h 591"/>
                <a:gd name="T8" fmla="*/ 0 w 46"/>
                <a:gd name="T9" fmla="*/ 0 h 591"/>
                <a:gd name="T10" fmla="*/ 0 w 46"/>
                <a:gd name="T11" fmla="*/ 0 h 591"/>
                <a:gd name="T12" fmla="*/ 0 60000 65536"/>
                <a:gd name="T13" fmla="*/ 0 60000 65536"/>
                <a:gd name="T14" fmla="*/ 0 60000 65536"/>
                <a:gd name="T15" fmla="*/ 0 60000 65536"/>
                <a:gd name="T16" fmla="*/ 0 60000 65536"/>
                <a:gd name="T17" fmla="*/ 0 60000 65536"/>
                <a:gd name="T18" fmla="*/ 0 w 46"/>
                <a:gd name="T19" fmla="*/ 0 h 591"/>
                <a:gd name="T20" fmla="*/ 46 w 46"/>
                <a:gd name="T21" fmla="*/ 591 h 591"/>
              </a:gdLst>
              <a:ahLst/>
              <a:cxnLst>
                <a:cxn ang="T12">
                  <a:pos x="T0" y="T1"/>
                </a:cxn>
                <a:cxn ang="T13">
                  <a:pos x="T2" y="T3"/>
                </a:cxn>
                <a:cxn ang="T14">
                  <a:pos x="T4" y="T5"/>
                </a:cxn>
                <a:cxn ang="T15">
                  <a:pos x="T6" y="T7"/>
                </a:cxn>
                <a:cxn ang="T16">
                  <a:pos x="T8" y="T9"/>
                </a:cxn>
                <a:cxn ang="T17">
                  <a:pos x="T10" y="T11"/>
                </a:cxn>
              </a:cxnLst>
              <a:rect l="T18" t="T19" r="T20" b="T21"/>
              <a:pathLst>
                <a:path w="46" h="591">
                  <a:moveTo>
                    <a:pt x="0" y="0"/>
                  </a:moveTo>
                  <a:lnTo>
                    <a:pt x="17" y="591"/>
                  </a:lnTo>
                  <a:lnTo>
                    <a:pt x="46" y="591"/>
                  </a:lnTo>
                  <a:lnTo>
                    <a:pt x="31" y="3"/>
                  </a:lnTo>
                  <a:lnTo>
                    <a:pt x="0" y="0"/>
                  </a:lnTo>
                  <a:close/>
                </a:path>
              </a:pathLst>
            </a:custGeom>
            <a:solidFill>
              <a:srgbClr val="C29970"/>
            </a:solidFill>
            <a:ln w="9525">
              <a:noFill/>
              <a:round/>
              <a:headEnd/>
              <a:tailEnd/>
            </a:ln>
          </p:spPr>
          <p:txBody>
            <a:bodyPr/>
            <a:lstStyle/>
            <a:p>
              <a:endParaRPr lang="en-US"/>
            </a:p>
          </p:txBody>
        </p:sp>
        <p:sp>
          <p:nvSpPr>
            <p:cNvPr id="41089" name="Freeform 92"/>
            <p:cNvSpPr>
              <a:spLocks/>
            </p:cNvSpPr>
            <p:nvPr/>
          </p:nvSpPr>
          <p:spPr bwMode="auto">
            <a:xfrm>
              <a:off x="3238351" y="2120114"/>
              <a:ext cx="1290593" cy="252850"/>
            </a:xfrm>
            <a:custGeom>
              <a:avLst/>
              <a:gdLst>
                <a:gd name="T0" fmla="*/ 0 w 1279"/>
                <a:gd name="T1" fmla="*/ 0 h 249"/>
                <a:gd name="T2" fmla="*/ 890 w 1279"/>
                <a:gd name="T3" fmla="*/ 9 h 249"/>
                <a:gd name="T4" fmla="*/ 930 w 1279"/>
                <a:gd name="T5" fmla="*/ 13 h 249"/>
                <a:gd name="T6" fmla="*/ 970 w 1279"/>
                <a:gd name="T7" fmla="*/ 21 h 249"/>
                <a:gd name="T8" fmla="*/ 1006 w 1279"/>
                <a:gd name="T9" fmla="*/ 26 h 249"/>
                <a:gd name="T10" fmla="*/ 1042 w 1279"/>
                <a:gd name="T11" fmla="*/ 36 h 249"/>
                <a:gd name="T12" fmla="*/ 1074 w 1279"/>
                <a:gd name="T13" fmla="*/ 42 h 249"/>
                <a:gd name="T14" fmla="*/ 1105 w 1279"/>
                <a:gd name="T15" fmla="*/ 51 h 249"/>
                <a:gd name="T16" fmla="*/ 1133 w 1279"/>
                <a:gd name="T17" fmla="*/ 59 h 249"/>
                <a:gd name="T18" fmla="*/ 1160 w 1279"/>
                <a:gd name="T19" fmla="*/ 70 h 249"/>
                <a:gd name="T20" fmla="*/ 1182 w 1279"/>
                <a:gd name="T21" fmla="*/ 80 h 249"/>
                <a:gd name="T22" fmla="*/ 1203 w 1279"/>
                <a:gd name="T23" fmla="*/ 89 h 249"/>
                <a:gd name="T24" fmla="*/ 1221 w 1279"/>
                <a:gd name="T25" fmla="*/ 99 h 249"/>
                <a:gd name="T26" fmla="*/ 1238 w 1279"/>
                <a:gd name="T27" fmla="*/ 110 h 249"/>
                <a:gd name="T28" fmla="*/ 1251 w 1279"/>
                <a:gd name="T29" fmla="*/ 122 h 249"/>
                <a:gd name="T30" fmla="*/ 1262 w 1279"/>
                <a:gd name="T31" fmla="*/ 131 h 249"/>
                <a:gd name="T32" fmla="*/ 1272 w 1279"/>
                <a:gd name="T33" fmla="*/ 142 h 249"/>
                <a:gd name="T34" fmla="*/ 1278 w 1279"/>
                <a:gd name="T35" fmla="*/ 154 h 249"/>
                <a:gd name="T36" fmla="*/ 1279 w 1279"/>
                <a:gd name="T37" fmla="*/ 161 h 249"/>
                <a:gd name="T38" fmla="*/ 1279 w 1279"/>
                <a:gd name="T39" fmla="*/ 171 h 249"/>
                <a:gd name="T40" fmla="*/ 1278 w 1279"/>
                <a:gd name="T41" fmla="*/ 179 h 249"/>
                <a:gd name="T42" fmla="*/ 1276 w 1279"/>
                <a:gd name="T43" fmla="*/ 188 h 249"/>
                <a:gd name="T44" fmla="*/ 1272 w 1279"/>
                <a:gd name="T45" fmla="*/ 196 h 249"/>
                <a:gd name="T46" fmla="*/ 1268 w 1279"/>
                <a:gd name="T47" fmla="*/ 203 h 249"/>
                <a:gd name="T48" fmla="*/ 1262 w 1279"/>
                <a:gd name="T49" fmla="*/ 211 h 249"/>
                <a:gd name="T50" fmla="*/ 1257 w 1279"/>
                <a:gd name="T51" fmla="*/ 218 h 249"/>
                <a:gd name="T52" fmla="*/ 1251 w 1279"/>
                <a:gd name="T53" fmla="*/ 224 h 249"/>
                <a:gd name="T54" fmla="*/ 1245 w 1279"/>
                <a:gd name="T55" fmla="*/ 230 h 249"/>
                <a:gd name="T56" fmla="*/ 1240 w 1279"/>
                <a:gd name="T57" fmla="*/ 234 h 249"/>
                <a:gd name="T58" fmla="*/ 1234 w 1279"/>
                <a:gd name="T59" fmla="*/ 239 h 249"/>
                <a:gd name="T60" fmla="*/ 1226 w 1279"/>
                <a:gd name="T61" fmla="*/ 245 h 249"/>
                <a:gd name="T62" fmla="*/ 1224 w 1279"/>
                <a:gd name="T63" fmla="*/ 249 h 249"/>
                <a:gd name="T64" fmla="*/ 6 w 1279"/>
                <a:gd name="T65" fmla="*/ 127 h 249"/>
                <a:gd name="T66" fmla="*/ 0 w 1279"/>
                <a:gd name="T67" fmla="*/ 0 h 249"/>
                <a:gd name="T68" fmla="*/ 0 w 1279"/>
                <a:gd name="T69" fmla="*/ 0 h 2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9"/>
                <a:gd name="T106" fmla="*/ 0 h 249"/>
                <a:gd name="T107" fmla="*/ 1279 w 1279"/>
                <a:gd name="T108" fmla="*/ 249 h 2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9" h="249">
                  <a:moveTo>
                    <a:pt x="0" y="0"/>
                  </a:moveTo>
                  <a:lnTo>
                    <a:pt x="890" y="9"/>
                  </a:lnTo>
                  <a:lnTo>
                    <a:pt x="930" y="13"/>
                  </a:lnTo>
                  <a:lnTo>
                    <a:pt x="970" y="21"/>
                  </a:lnTo>
                  <a:lnTo>
                    <a:pt x="1006" y="26"/>
                  </a:lnTo>
                  <a:lnTo>
                    <a:pt x="1042" y="36"/>
                  </a:lnTo>
                  <a:lnTo>
                    <a:pt x="1074" y="42"/>
                  </a:lnTo>
                  <a:lnTo>
                    <a:pt x="1105" y="51"/>
                  </a:lnTo>
                  <a:lnTo>
                    <a:pt x="1133" y="59"/>
                  </a:lnTo>
                  <a:lnTo>
                    <a:pt x="1160" y="70"/>
                  </a:lnTo>
                  <a:lnTo>
                    <a:pt x="1182" y="80"/>
                  </a:lnTo>
                  <a:lnTo>
                    <a:pt x="1203" y="89"/>
                  </a:lnTo>
                  <a:lnTo>
                    <a:pt x="1221" y="99"/>
                  </a:lnTo>
                  <a:lnTo>
                    <a:pt x="1238" y="110"/>
                  </a:lnTo>
                  <a:lnTo>
                    <a:pt x="1251" y="122"/>
                  </a:lnTo>
                  <a:lnTo>
                    <a:pt x="1262" y="131"/>
                  </a:lnTo>
                  <a:lnTo>
                    <a:pt x="1272" y="142"/>
                  </a:lnTo>
                  <a:lnTo>
                    <a:pt x="1278" y="154"/>
                  </a:lnTo>
                  <a:lnTo>
                    <a:pt x="1279" y="161"/>
                  </a:lnTo>
                  <a:lnTo>
                    <a:pt x="1279" y="171"/>
                  </a:lnTo>
                  <a:lnTo>
                    <a:pt x="1278" y="179"/>
                  </a:lnTo>
                  <a:lnTo>
                    <a:pt x="1276" y="188"/>
                  </a:lnTo>
                  <a:lnTo>
                    <a:pt x="1272" y="196"/>
                  </a:lnTo>
                  <a:lnTo>
                    <a:pt x="1268" y="203"/>
                  </a:lnTo>
                  <a:lnTo>
                    <a:pt x="1262" y="211"/>
                  </a:lnTo>
                  <a:lnTo>
                    <a:pt x="1257" y="218"/>
                  </a:lnTo>
                  <a:lnTo>
                    <a:pt x="1251" y="224"/>
                  </a:lnTo>
                  <a:lnTo>
                    <a:pt x="1245" y="230"/>
                  </a:lnTo>
                  <a:lnTo>
                    <a:pt x="1240" y="234"/>
                  </a:lnTo>
                  <a:lnTo>
                    <a:pt x="1234" y="239"/>
                  </a:lnTo>
                  <a:lnTo>
                    <a:pt x="1226" y="245"/>
                  </a:lnTo>
                  <a:lnTo>
                    <a:pt x="1224" y="249"/>
                  </a:lnTo>
                  <a:lnTo>
                    <a:pt x="6" y="127"/>
                  </a:lnTo>
                  <a:lnTo>
                    <a:pt x="0" y="0"/>
                  </a:lnTo>
                  <a:close/>
                </a:path>
              </a:pathLst>
            </a:custGeom>
            <a:solidFill>
              <a:srgbClr val="CCCCCC"/>
            </a:solidFill>
            <a:ln w="9525">
              <a:noFill/>
              <a:round/>
              <a:headEnd/>
              <a:tailEnd/>
            </a:ln>
          </p:spPr>
          <p:txBody>
            <a:bodyPr/>
            <a:lstStyle/>
            <a:p>
              <a:endParaRPr lang="en-US"/>
            </a:p>
          </p:txBody>
        </p:sp>
        <p:sp>
          <p:nvSpPr>
            <p:cNvPr id="41090" name="Freeform 93"/>
            <p:cNvSpPr>
              <a:spLocks/>
            </p:cNvSpPr>
            <p:nvPr/>
          </p:nvSpPr>
          <p:spPr bwMode="auto">
            <a:xfrm>
              <a:off x="3249772" y="2142952"/>
              <a:ext cx="1213908" cy="140291"/>
            </a:xfrm>
            <a:custGeom>
              <a:avLst/>
              <a:gdLst>
                <a:gd name="T0" fmla="*/ 9 w 1201"/>
                <a:gd name="T1" fmla="*/ 0 h 140"/>
                <a:gd name="T2" fmla="*/ 79 w 1201"/>
                <a:gd name="T3" fmla="*/ 0 h 140"/>
                <a:gd name="T4" fmla="*/ 205 w 1201"/>
                <a:gd name="T5" fmla="*/ 0 h 140"/>
                <a:gd name="T6" fmla="*/ 364 w 1201"/>
                <a:gd name="T7" fmla="*/ 4 h 140"/>
                <a:gd name="T8" fmla="*/ 543 w 1201"/>
                <a:gd name="T9" fmla="*/ 7 h 140"/>
                <a:gd name="T10" fmla="*/ 720 w 1201"/>
                <a:gd name="T11" fmla="*/ 13 h 140"/>
                <a:gd name="T12" fmla="*/ 876 w 1201"/>
                <a:gd name="T13" fmla="*/ 23 h 140"/>
                <a:gd name="T14" fmla="*/ 994 w 1201"/>
                <a:gd name="T15" fmla="*/ 34 h 140"/>
                <a:gd name="T16" fmla="*/ 1062 w 1201"/>
                <a:gd name="T17" fmla="*/ 49 h 140"/>
                <a:gd name="T18" fmla="*/ 1110 w 1201"/>
                <a:gd name="T19" fmla="*/ 66 h 140"/>
                <a:gd name="T20" fmla="*/ 1144 w 1201"/>
                <a:gd name="T21" fmla="*/ 82 h 140"/>
                <a:gd name="T22" fmla="*/ 1170 w 1201"/>
                <a:gd name="T23" fmla="*/ 99 h 140"/>
                <a:gd name="T24" fmla="*/ 1186 w 1201"/>
                <a:gd name="T25" fmla="*/ 112 h 140"/>
                <a:gd name="T26" fmla="*/ 1193 w 1201"/>
                <a:gd name="T27" fmla="*/ 123 h 140"/>
                <a:gd name="T28" fmla="*/ 1199 w 1201"/>
                <a:gd name="T29" fmla="*/ 137 h 140"/>
                <a:gd name="T30" fmla="*/ 1144 w 1201"/>
                <a:gd name="T31" fmla="*/ 140 h 140"/>
                <a:gd name="T32" fmla="*/ 1138 w 1201"/>
                <a:gd name="T33" fmla="*/ 137 h 140"/>
                <a:gd name="T34" fmla="*/ 1121 w 1201"/>
                <a:gd name="T35" fmla="*/ 127 h 140"/>
                <a:gd name="T36" fmla="*/ 1085 w 1201"/>
                <a:gd name="T37" fmla="*/ 116 h 140"/>
                <a:gd name="T38" fmla="*/ 1035 w 1201"/>
                <a:gd name="T39" fmla="*/ 102 h 140"/>
                <a:gd name="T40" fmla="*/ 963 w 1201"/>
                <a:gd name="T41" fmla="*/ 83 h 140"/>
                <a:gd name="T42" fmla="*/ 872 w 1201"/>
                <a:gd name="T43" fmla="*/ 68 h 140"/>
                <a:gd name="T44" fmla="*/ 754 w 1201"/>
                <a:gd name="T45" fmla="*/ 53 h 140"/>
                <a:gd name="T46" fmla="*/ 612 w 1201"/>
                <a:gd name="T47" fmla="*/ 40 h 140"/>
                <a:gd name="T48" fmla="*/ 465 w 1201"/>
                <a:gd name="T49" fmla="*/ 30 h 140"/>
                <a:gd name="T50" fmla="*/ 338 w 1201"/>
                <a:gd name="T51" fmla="*/ 23 h 140"/>
                <a:gd name="T52" fmla="*/ 231 w 1201"/>
                <a:gd name="T53" fmla="*/ 21 h 140"/>
                <a:gd name="T54" fmla="*/ 148 w 1201"/>
                <a:gd name="T55" fmla="*/ 21 h 140"/>
                <a:gd name="T56" fmla="*/ 81 w 1201"/>
                <a:gd name="T57" fmla="*/ 21 h 140"/>
                <a:gd name="T58" fmla="*/ 36 w 1201"/>
                <a:gd name="T59" fmla="*/ 23 h 140"/>
                <a:gd name="T60" fmla="*/ 7 w 1201"/>
                <a:gd name="T61" fmla="*/ 23 h 140"/>
                <a:gd name="T62" fmla="*/ 0 w 1201"/>
                <a:gd name="T63" fmla="*/ 24 h 140"/>
                <a:gd name="T64" fmla="*/ 0 w 1201"/>
                <a:gd name="T65" fmla="*/ 0 h 1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01"/>
                <a:gd name="T100" fmla="*/ 0 h 140"/>
                <a:gd name="T101" fmla="*/ 1201 w 1201"/>
                <a:gd name="T102" fmla="*/ 140 h 1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01" h="140">
                  <a:moveTo>
                    <a:pt x="0" y="0"/>
                  </a:moveTo>
                  <a:lnTo>
                    <a:pt x="9" y="0"/>
                  </a:lnTo>
                  <a:lnTo>
                    <a:pt x="36" y="0"/>
                  </a:lnTo>
                  <a:lnTo>
                    <a:pt x="79" y="0"/>
                  </a:lnTo>
                  <a:lnTo>
                    <a:pt x="136" y="0"/>
                  </a:lnTo>
                  <a:lnTo>
                    <a:pt x="205" y="0"/>
                  </a:lnTo>
                  <a:lnTo>
                    <a:pt x="281" y="2"/>
                  </a:lnTo>
                  <a:lnTo>
                    <a:pt x="364" y="4"/>
                  </a:lnTo>
                  <a:lnTo>
                    <a:pt x="454" y="5"/>
                  </a:lnTo>
                  <a:lnTo>
                    <a:pt x="543" y="7"/>
                  </a:lnTo>
                  <a:lnTo>
                    <a:pt x="632" y="9"/>
                  </a:lnTo>
                  <a:lnTo>
                    <a:pt x="720" y="13"/>
                  </a:lnTo>
                  <a:lnTo>
                    <a:pt x="802" y="19"/>
                  </a:lnTo>
                  <a:lnTo>
                    <a:pt x="876" y="23"/>
                  </a:lnTo>
                  <a:lnTo>
                    <a:pt x="940" y="28"/>
                  </a:lnTo>
                  <a:lnTo>
                    <a:pt x="994" y="34"/>
                  </a:lnTo>
                  <a:lnTo>
                    <a:pt x="1034" y="43"/>
                  </a:lnTo>
                  <a:lnTo>
                    <a:pt x="1062" y="49"/>
                  </a:lnTo>
                  <a:lnTo>
                    <a:pt x="1087" y="59"/>
                  </a:lnTo>
                  <a:lnTo>
                    <a:pt x="1110" y="66"/>
                  </a:lnTo>
                  <a:lnTo>
                    <a:pt x="1129" y="74"/>
                  </a:lnTo>
                  <a:lnTo>
                    <a:pt x="1144" y="82"/>
                  </a:lnTo>
                  <a:lnTo>
                    <a:pt x="1159" y="91"/>
                  </a:lnTo>
                  <a:lnTo>
                    <a:pt x="1170" y="99"/>
                  </a:lnTo>
                  <a:lnTo>
                    <a:pt x="1180" y="106"/>
                  </a:lnTo>
                  <a:lnTo>
                    <a:pt x="1186" y="112"/>
                  </a:lnTo>
                  <a:lnTo>
                    <a:pt x="1189" y="120"/>
                  </a:lnTo>
                  <a:lnTo>
                    <a:pt x="1193" y="123"/>
                  </a:lnTo>
                  <a:lnTo>
                    <a:pt x="1197" y="129"/>
                  </a:lnTo>
                  <a:lnTo>
                    <a:pt x="1199" y="137"/>
                  </a:lnTo>
                  <a:lnTo>
                    <a:pt x="1201" y="140"/>
                  </a:lnTo>
                  <a:lnTo>
                    <a:pt x="1144" y="140"/>
                  </a:lnTo>
                  <a:lnTo>
                    <a:pt x="1142" y="139"/>
                  </a:lnTo>
                  <a:lnTo>
                    <a:pt x="1138" y="137"/>
                  </a:lnTo>
                  <a:lnTo>
                    <a:pt x="1130" y="133"/>
                  </a:lnTo>
                  <a:lnTo>
                    <a:pt x="1121" y="127"/>
                  </a:lnTo>
                  <a:lnTo>
                    <a:pt x="1104" y="121"/>
                  </a:lnTo>
                  <a:lnTo>
                    <a:pt x="1085" y="116"/>
                  </a:lnTo>
                  <a:lnTo>
                    <a:pt x="1062" y="108"/>
                  </a:lnTo>
                  <a:lnTo>
                    <a:pt x="1035" y="102"/>
                  </a:lnTo>
                  <a:lnTo>
                    <a:pt x="1001" y="93"/>
                  </a:lnTo>
                  <a:lnTo>
                    <a:pt x="963" y="83"/>
                  </a:lnTo>
                  <a:lnTo>
                    <a:pt x="920" y="76"/>
                  </a:lnTo>
                  <a:lnTo>
                    <a:pt x="872" y="68"/>
                  </a:lnTo>
                  <a:lnTo>
                    <a:pt x="815" y="61"/>
                  </a:lnTo>
                  <a:lnTo>
                    <a:pt x="754" y="53"/>
                  </a:lnTo>
                  <a:lnTo>
                    <a:pt x="686" y="45"/>
                  </a:lnTo>
                  <a:lnTo>
                    <a:pt x="612" y="40"/>
                  </a:lnTo>
                  <a:lnTo>
                    <a:pt x="534" y="34"/>
                  </a:lnTo>
                  <a:lnTo>
                    <a:pt x="465" y="30"/>
                  </a:lnTo>
                  <a:lnTo>
                    <a:pt x="399" y="24"/>
                  </a:lnTo>
                  <a:lnTo>
                    <a:pt x="338" y="23"/>
                  </a:lnTo>
                  <a:lnTo>
                    <a:pt x="283" y="21"/>
                  </a:lnTo>
                  <a:lnTo>
                    <a:pt x="231" y="21"/>
                  </a:lnTo>
                  <a:lnTo>
                    <a:pt x="186" y="19"/>
                  </a:lnTo>
                  <a:lnTo>
                    <a:pt x="148" y="21"/>
                  </a:lnTo>
                  <a:lnTo>
                    <a:pt x="112" y="21"/>
                  </a:lnTo>
                  <a:lnTo>
                    <a:pt x="81" y="21"/>
                  </a:lnTo>
                  <a:lnTo>
                    <a:pt x="55" y="21"/>
                  </a:lnTo>
                  <a:lnTo>
                    <a:pt x="36" y="23"/>
                  </a:lnTo>
                  <a:lnTo>
                    <a:pt x="19" y="23"/>
                  </a:lnTo>
                  <a:lnTo>
                    <a:pt x="7" y="23"/>
                  </a:lnTo>
                  <a:lnTo>
                    <a:pt x="1" y="24"/>
                  </a:lnTo>
                  <a:lnTo>
                    <a:pt x="0" y="24"/>
                  </a:lnTo>
                  <a:lnTo>
                    <a:pt x="0" y="0"/>
                  </a:lnTo>
                  <a:close/>
                </a:path>
              </a:pathLst>
            </a:custGeom>
            <a:solidFill>
              <a:srgbClr val="FFFFFF"/>
            </a:solidFill>
            <a:ln w="9525">
              <a:noFill/>
              <a:round/>
              <a:headEnd/>
              <a:tailEnd/>
            </a:ln>
          </p:spPr>
          <p:txBody>
            <a:bodyPr/>
            <a:lstStyle/>
            <a:p>
              <a:endParaRPr lang="en-US"/>
            </a:p>
          </p:txBody>
        </p:sp>
        <p:sp>
          <p:nvSpPr>
            <p:cNvPr id="41091" name="Freeform 94"/>
            <p:cNvSpPr>
              <a:spLocks/>
            </p:cNvSpPr>
            <p:nvPr/>
          </p:nvSpPr>
          <p:spPr bwMode="auto">
            <a:xfrm>
              <a:off x="3241614" y="2498574"/>
              <a:ext cx="301845" cy="595422"/>
            </a:xfrm>
            <a:custGeom>
              <a:avLst/>
              <a:gdLst>
                <a:gd name="T0" fmla="*/ 0 w 296"/>
                <a:gd name="T1" fmla="*/ 0 h 592"/>
                <a:gd name="T2" fmla="*/ 127 w 296"/>
                <a:gd name="T3" fmla="*/ 33 h 592"/>
                <a:gd name="T4" fmla="*/ 127 w 296"/>
                <a:gd name="T5" fmla="*/ 35 h 592"/>
                <a:gd name="T6" fmla="*/ 129 w 296"/>
                <a:gd name="T7" fmla="*/ 38 h 592"/>
                <a:gd name="T8" fmla="*/ 133 w 296"/>
                <a:gd name="T9" fmla="*/ 44 h 592"/>
                <a:gd name="T10" fmla="*/ 137 w 296"/>
                <a:gd name="T11" fmla="*/ 52 h 592"/>
                <a:gd name="T12" fmla="*/ 141 w 296"/>
                <a:gd name="T13" fmla="*/ 61 h 592"/>
                <a:gd name="T14" fmla="*/ 148 w 296"/>
                <a:gd name="T15" fmla="*/ 75 h 592"/>
                <a:gd name="T16" fmla="*/ 154 w 296"/>
                <a:gd name="T17" fmla="*/ 86 h 592"/>
                <a:gd name="T18" fmla="*/ 163 w 296"/>
                <a:gd name="T19" fmla="*/ 101 h 592"/>
                <a:gd name="T20" fmla="*/ 171 w 296"/>
                <a:gd name="T21" fmla="*/ 114 h 592"/>
                <a:gd name="T22" fmla="*/ 181 w 296"/>
                <a:gd name="T23" fmla="*/ 130 h 592"/>
                <a:gd name="T24" fmla="*/ 190 w 296"/>
                <a:gd name="T25" fmla="*/ 143 h 592"/>
                <a:gd name="T26" fmla="*/ 198 w 296"/>
                <a:gd name="T27" fmla="*/ 158 h 592"/>
                <a:gd name="T28" fmla="*/ 207 w 296"/>
                <a:gd name="T29" fmla="*/ 172 h 592"/>
                <a:gd name="T30" fmla="*/ 215 w 296"/>
                <a:gd name="T31" fmla="*/ 185 h 592"/>
                <a:gd name="T32" fmla="*/ 224 w 296"/>
                <a:gd name="T33" fmla="*/ 198 h 592"/>
                <a:gd name="T34" fmla="*/ 234 w 296"/>
                <a:gd name="T35" fmla="*/ 210 h 592"/>
                <a:gd name="T36" fmla="*/ 239 w 296"/>
                <a:gd name="T37" fmla="*/ 217 h 592"/>
                <a:gd name="T38" fmla="*/ 245 w 296"/>
                <a:gd name="T39" fmla="*/ 227 h 592"/>
                <a:gd name="T40" fmla="*/ 253 w 296"/>
                <a:gd name="T41" fmla="*/ 234 h 592"/>
                <a:gd name="T42" fmla="*/ 258 w 296"/>
                <a:gd name="T43" fmla="*/ 242 h 592"/>
                <a:gd name="T44" fmla="*/ 264 w 296"/>
                <a:gd name="T45" fmla="*/ 248 h 592"/>
                <a:gd name="T46" fmla="*/ 270 w 296"/>
                <a:gd name="T47" fmla="*/ 253 h 592"/>
                <a:gd name="T48" fmla="*/ 274 w 296"/>
                <a:gd name="T49" fmla="*/ 259 h 592"/>
                <a:gd name="T50" fmla="*/ 279 w 296"/>
                <a:gd name="T51" fmla="*/ 265 h 592"/>
                <a:gd name="T52" fmla="*/ 285 w 296"/>
                <a:gd name="T53" fmla="*/ 270 h 592"/>
                <a:gd name="T54" fmla="*/ 293 w 296"/>
                <a:gd name="T55" fmla="*/ 274 h 592"/>
                <a:gd name="T56" fmla="*/ 295 w 296"/>
                <a:gd name="T57" fmla="*/ 278 h 592"/>
                <a:gd name="T58" fmla="*/ 296 w 296"/>
                <a:gd name="T59" fmla="*/ 280 h 592"/>
                <a:gd name="T60" fmla="*/ 295 w 296"/>
                <a:gd name="T61" fmla="*/ 574 h 592"/>
                <a:gd name="T62" fmla="*/ 4 w 296"/>
                <a:gd name="T63" fmla="*/ 592 h 592"/>
                <a:gd name="T64" fmla="*/ 0 w 296"/>
                <a:gd name="T65" fmla="*/ 0 h 592"/>
                <a:gd name="T66" fmla="*/ 0 w 296"/>
                <a:gd name="T67" fmla="*/ 0 h 5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6"/>
                <a:gd name="T103" fmla="*/ 0 h 592"/>
                <a:gd name="T104" fmla="*/ 296 w 296"/>
                <a:gd name="T105" fmla="*/ 592 h 5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6" h="592">
                  <a:moveTo>
                    <a:pt x="0" y="0"/>
                  </a:moveTo>
                  <a:lnTo>
                    <a:pt x="127" y="33"/>
                  </a:lnTo>
                  <a:lnTo>
                    <a:pt x="127" y="35"/>
                  </a:lnTo>
                  <a:lnTo>
                    <a:pt x="129" y="38"/>
                  </a:lnTo>
                  <a:lnTo>
                    <a:pt x="133" y="44"/>
                  </a:lnTo>
                  <a:lnTo>
                    <a:pt x="137" y="52"/>
                  </a:lnTo>
                  <a:lnTo>
                    <a:pt x="141" y="61"/>
                  </a:lnTo>
                  <a:lnTo>
                    <a:pt x="148" y="75"/>
                  </a:lnTo>
                  <a:lnTo>
                    <a:pt x="154" y="86"/>
                  </a:lnTo>
                  <a:lnTo>
                    <a:pt x="163" y="101"/>
                  </a:lnTo>
                  <a:lnTo>
                    <a:pt x="171" y="114"/>
                  </a:lnTo>
                  <a:lnTo>
                    <a:pt x="181" y="130"/>
                  </a:lnTo>
                  <a:lnTo>
                    <a:pt x="190" y="143"/>
                  </a:lnTo>
                  <a:lnTo>
                    <a:pt x="198" y="158"/>
                  </a:lnTo>
                  <a:lnTo>
                    <a:pt x="207" y="172"/>
                  </a:lnTo>
                  <a:lnTo>
                    <a:pt x="215" y="185"/>
                  </a:lnTo>
                  <a:lnTo>
                    <a:pt x="224" y="198"/>
                  </a:lnTo>
                  <a:lnTo>
                    <a:pt x="234" y="210"/>
                  </a:lnTo>
                  <a:lnTo>
                    <a:pt x="239" y="217"/>
                  </a:lnTo>
                  <a:lnTo>
                    <a:pt x="245" y="227"/>
                  </a:lnTo>
                  <a:lnTo>
                    <a:pt x="253" y="234"/>
                  </a:lnTo>
                  <a:lnTo>
                    <a:pt x="258" y="242"/>
                  </a:lnTo>
                  <a:lnTo>
                    <a:pt x="264" y="248"/>
                  </a:lnTo>
                  <a:lnTo>
                    <a:pt x="270" y="253"/>
                  </a:lnTo>
                  <a:lnTo>
                    <a:pt x="274" y="259"/>
                  </a:lnTo>
                  <a:lnTo>
                    <a:pt x="279" y="265"/>
                  </a:lnTo>
                  <a:lnTo>
                    <a:pt x="285" y="270"/>
                  </a:lnTo>
                  <a:lnTo>
                    <a:pt x="293" y="274"/>
                  </a:lnTo>
                  <a:lnTo>
                    <a:pt x="295" y="278"/>
                  </a:lnTo>
                  <a:lnTo>
                    <a:pt x="296" y="280"/>
                  </a:lnTo>
                  <a:lnTo>
                    <a:pt x="295" y="574"/>
                  </a:lnTo>
                  <a:lnTo>
                    <a:pt x="4" y="592"/>
                  </a:lnTo>
                  <a:lnTo>
                    <a:pt x="0" y="0"/>
                  </a:lnTo>
                  <a:close/>
                </a:path>
              </a:pathLst>
            </a:custGeom>
            <a:solidFill>
              <a:srgbClr val="9CB8FF"/>
            </a:solidFill>
            <a:ln w="9525">
              <a:noFill/>
              <a:round/>
              <a:headEnd/>
              <a:tailEnd/>
            </a:ln>
          </p:spPr>
          <p:txBody>
            <a:bodyPr/>
            <a:lstStyle/>
            <a:p>
              <a:endParaRPr lang="en-US"/>
            </a:p>
          </p:txBody>
        </p:sp>
        <p:sp>
          <p:nvSpPr>
            <p:cNvPr id="41092" name="Freeform 95"/>
            <p:cNvSpPr>
              <a:spLocks/>
            </p:cNvSpPr>
            <p:nvPr/>
          </p:nvSpPr>
          <p:spPr bwMode="auto">
            <a:xfrm>
              <a:off x="3522249" y="1216377"/>
              <a:ext cx="2470238" cy="862954"/>
            </a:xfrm>
            <a:custGeom>
              <a:avLst/>
              <a:gdLst>
                <a:gd name="T0" fmla="*/ 607 w 2447"/>
                <a:gd name="T1" fmla="*/ 855 h 855"/>
                <a:gd name="T2" fmla="*/ 2447 w 2447"/>
                <a:gd name="T3" fmla="*/ 0 h 855"/>
                <a:gd name="T4" fmla="*/ 1924 w 2447"/>
                <a:gd name="T5" fmla="*/ 13 h 855"/>
                <a:gd name="T6" fmla="*/ 540 w 2447"/>
                <a:gd name="T7" fmla="*/ 779 h 855"/>
                <a:gd name="T8" fmla="*/ 527 w 2447"/>
                <a:gd name="T9" fmla="*/ 775 h 855"/>
                <a:gd name="T10" fmla="*/ 516 w 2447"/>
                <a:gd name="T11" fmla="*/ 773 h 855"/>
                <a:gd name="T12" fmla="*/ 500 w 2447"/>
                <a:gd name="T13" fmla="*/ 768 h 855"/>
                <a:gd name="T14" fmla="*/ 485 w 2447"/>
                <a:gd name="T15" fmla="*/ 764 h 855"/>
                <a:gd name="T16" fmla="*/ 468 w 2447"/>
                <a:gd name="T17" fmla="*/ 758 h 855"/>
                <a:gd name="T18" fmla="*/ 451 w 2447"/>
                <a:gd name="T19" fmla="*/ 750 h 855"/>
                <a:gd name="T20" fmla="*/ 432 w 2447"/>
                <a:gd name="T21" fmla="*/ 743 h 855"/>
                <a:gd name="T22" fmla="*/ 415 w 2447"/>
                <a:gd name="T23" fmla="*/ 733 h 855"/>
                <a:gd name="T24" fmla="*/ 396 w 2447"/>
                <a:gd name="T25" fmla="*/ 720 h 855"/>
                <a:gd name="T26" fmla="*/ 377 w 2447"/>
                <a:gd name="T27" fmla="*/ 707 h 855"/>
                <a:gd name="T28" fmla="*/ 358 w 2447"/>
                <a:gd name="T29" fmla="*/ 692 h 855"/>
                <a:gd name="T30" fmla="*/ 341 w 2447"/>
                <a:gd name="T31" fmla="*/ 676 h 855"/>
                <a:gd name="T32" fmla="*/ 324 w 2447"/>
                <a:gd name="T33" fmla="*/ 657 h 855"/>
                <a:gd name="T34" fmla="*/ 308 w 2447"/>
                <a:gd name="T35" fmla="*/ 636 h 855"/>
                <a:gd name="T36" fmla="*/ 293 w 2447"/>
                <a:gd name="T37" fmla="*/ 614 h 855"/>
                <a:gd name="T38" fmla="*/ 280 w 2447"/>
                <a:gd name="T39" fmla="*/ 589 h 855"/>
                <a:gd name="T40" fmla="*/ 263 w 2447"/>
                <a:gd name="T41" fmla="*/ 553 h 855"/>
                <a:gd name="T42" fmla="*/ 248 w 2447"/>
                <a:gd name="T43" fmla="*/ 515 h 855"/>
                <a:gd name="T44" fmla="*/ 232 w 2447"/>
                <a:gd name="T45" fmla="*/ 475 h 855"/>
                <a:gd name="T46" fmla="*/ 219 w 2447"/>
                <a:gd name="T47" fmla="*/ 435 h 855"/>
                <a:gd name="T48" fmla="*/ 206 w 2447"/>
                <a:gd name="T49" fmla="*/ 391 h 855"/>
                <a:gd name="T50" fmla="*/ 192 w 2447"/>
                <a:gd name="T51" fmla="*/ 349 h 855"/>
                <a:gd name="T52" fmla="*/ 181 w 2447"/>
                <a:gd name="T53" fmla="*/ 308 h 855"/>
                <a:gd name="T54" fmla="*/ 170 w 2447"/>
                <a:gd name="T55" fmla="*/ 268 h 855"/>
                <a:gd name="T56" fmla="*/ 156 w 2447"/>
                <a:gd name="T57" fmla="*/ 226 h 855"/>
                <a:gd name="T58" fmla="*/ 147 w 2447"/>
                <a:gd name="T59" fmla="*/ 190 h 855"/>
                <a:gd name="T60" fmla="*/ 135 w 2447"/>
                <a:gd name="T61" fmla="*/ 157 h 855"/>
                <a:gd name="T62" fmla="*/ 126 w 2447"/>
                <a:gd name="T63" fmla="*/ 127 h 855"/>
                <a:gd name="T64" fmla="*/ 116 w 2447"/>
                <a:gd name="T65" fmla="*/ 99 h 855"/>
                <a:gd name="T66" fmla="*/ 109 w 2447"/>
                <a:gd name="T67" fmla="*/ 76 h 855"/>
                <a:gd name="T68" fmla="*/ 99 w 2447"/>
                <a:gd name="T69" fmla="*/ 57 h 855"/>
                <a:gd name="T70" fmla="*/ 92 w 2447"/>
                <a:gd name="T71" fmla="*/ 45 h 855"/>
                <a:gd name="T72" fmla="*/ 82 w 2447"/>
                <a:gd name="T73" fmla="*/ 36 h 855"/>
                <a:gd name="T74" fmla="*/ 75 w 2447"/>
                <a:gd name="T75" fmla="*/ 28 h 855"/>
                <a:gd name="T76" fmla="*/ 67 w 2447"/>
                <a:gd name="T77" fmla="*/ 22 h 855"/>
                <a:gd name="T78" fmla="*/ 59 w 2447"/>
                <a:gd name="T79" fmla="*/ 19 h 855"/>
                <a:gd name="T80" fmla="*/ 52 w 2447"/>
                <a:gd name="T81" fmla="*/ 15 h 855"/>
                <a:gd name="T82" fmla="*/ 44 w 2447"/>
                <a:gd name="T83" fmla="*/ 11 h 855"/>
                <a:gd name="T84" fmla="*/ 38 w 2447"/>
                <a:gd name="T85" fmla="*/ 9 h 855"/>
                <a:gd name="T86" fmla="*/ 33 w 2447"/>
                <a:gd name="T87" fmla="*/ 9 h 855"/>
                <a:gd name="T88" fmla="*/ 25 w 2447"/>
                <a:gd name="T89" fmla="*/ 7 h 855"/>
                <a:gd name="T90" fmla="*/ 21 w 2447"/>
                <a:gd name="T91" fmla="*/ 7 h 855"/>
                <a:gd name="T92" fmla="*/ 16 w 2447"/>
                <a:gd name="T93" fmla="*/ 7 h 855"/>
                <a:gd name="T94" fmla="*/ 12 w 2447"/>
                <a:gd name="T95" fmla="*/ 9 h 855"/>
                <a:gd name="T96" fmla="*/ 8 w 2447"/>
                <a:gd name="T97" fmla="*/ 11 h 855"/>
                <a:gd name="T98" fmla="*/ 6 w 2447"/>
                <a:gd name="T99" fmla="*/ 13 h 855"/>
                <a:gd name="T100" fmla="*/ 0 w 2447"/>
                <a:gd name="T101" fmla="*/ 844 h 855"/>
                <a:gd name="T102" fmla="*/ 607 w 2447"/>
                <a:gd name="T103" fmla="*/ 855 h 855"/>
                <a:gd name="T104" fmla="*/ 607 w 2447"/>
                <a:gd name="T105" fmla="*/ 855 h 8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47"/>
                <a:gd name="T160" fmla="*/ 0 h 855"/>
                <a:gd name="T161" fmla="*/ 2447 w 2447"/>
                <a:gd name="T162" fmla="*/ 855 h 85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47" h="855">
                  <a:moveTo>
                    <a:pt x="607" y="855"/>
                  </a:moveTo>
                  <a:lnTo>
                    <a:pt x="2447" y="0"/>
                  </a:lnTo>
                  <a:lnTo>
                    <a:pt x="1924" y="13"/>
                  </a:lnTo>
                  <a:lnTo>
                    <a:pt x="540" y="779"/>
                  </a:lnTo>
                  <a:lnTo>
                    <a:pt x="527" y="775"/>
                  </a:lnTo>
                  <a:lnTo>
                    <a:pt x="516" y="773"/>
                  </a:lnTo>
                  <a:lnTo>
                    <a:pt x="500" y="768"/>
                  </a:lnTo>
                  <a:lnTo>
                    <a:pt x="485" y="764"/>
                  </a:lnTo>
                  <a:lnTo>
                    <a:pt x="468" y="758"/>
                  </a:lnTo>
                  <a:lnTo>
                    <a:pt x="451" y="750"/>
                  </a:lnTo>
                  <a:lnTo>
                    <a:pt x="432" y="743"/>
                  </a:lnTo>
                  <a:lnTo>
                    <a:pt x="415" y="733"/>
                  </a:lnTo>
                  <a:lnTo>
                    <a:pt x="396" y="720"/>
                  </a:lnTo>
                  <a:lnTo>
                    <a:pt x="377" y="707"/>
                  </a:lnTo>
                  <a:lnTo>
                    <a:pt x="358" y="692"/>
                  </a:lnTo>
                  <a:lnTo>
                    <a:pt x="341" y="676"/>
                  </a:lnTo>
                  <a:lnTo>
                    <a:pt x="324" y="657"/>
                  </a:lnTo>
                  <a:lnTo>
                    <a:pt x="308" y="636"/>
                  </a:lnTo>
                  <a:lnTo>
                    <a:pt x="293" y="614"/>
                  </a:lnTo>
                  <a:lnTo>
                    <a:pt x="280" y="589"/>
                  </a:lnTo>
                  <a:lnTo>
                    <a:pt x="263" y="553"/>
                  </a:lnTo>
                  <a:lnTo>
                    <a:pt x="248" y="515"/>
                  </a:lnTo>
                  <a:lnTo>
                    <a:pt x="232" y="475"/>
                  </a:lnTo>
                  <a:lnTo>
                    <a:pt x="219" y="435"/>
                  </a:lnTo>
                  <a:lnTo>
                    <a:pt x="206" y="391"/>
                  </a:lnTo>
                  <a:lnTo>
                    <a:pt x="192" y="349"/>
                  </a:lnTo>
                  <a:lnTo>
                    <a:pt x="181" y="308"/>
                  </a:lnTo>
                  <a:lnTo>
                    <a:pt x="170" y="268"/>
                  </a:lnTo>
                  <a:lnTo>
                    <a:pt x="156" y="226"/>
                  </a:lnTo>
                  <a:lnTo>
                    <a:pt x="147" y="190"/>
                  </a:lnTo>
                  <a:lnTo>
                    <a:pt x="135" y="157"/>
                  </a:lnTo>
                  <a:lnTo>
                    <a:pt x="126" y="127"/>
                  </a:lnTo>
                  <a:lnTo>
                    <a:pt x="116" y="99"/>
                  </a:lnTo>
                  <a:lnTo>
                    <a:pt x="109" y="76"/>
                  </a:lnTo>
                  <a:lnTo>
                    <a:pt x="99" y="57"/>
                  </a:lnTo>
                  <a:lnTo>
                    <a:pt x="92" y="45"/>
                  </a:lnTo>
                  <a:lnTo>
                    <a:pt x="82" y="36"/>
                  </a:lnTo>
                  <a:lnTo>
                    <a:pt x="75" y="28"/>
                  </a:lnTo>
                  <a:lnTo>
                    <a:pt x="67" y="22"/>
                  </a:lnTo>
                  <a:lnTo>
                    <a:pt x="59" y="19"/>
                  </a:lnTo>
                  <a:lnTo>
                    <a:pt x="52" y="15"/>
                  </a:lnTo>
                  <a:lnTo>
                    <a:pt x="44" y="11"/>
                  </a:lnTo>
                  <a:lnTo>
                    <a:pt x="38" y="9"/>
                  </a:lnTo>
                  <a:lnTo>
                    <a:pt x="33" y="9"/>
                  </a:lnTo>
                  <a:lnTo>
                    <a:pt x="25" y="7"/>
                  </a:lnTo>
                  <a:lnTo>
                    <a:pt x="21" y="7"/>
                  </a:lnTo>
                  <a:lnTo>
                    <a:pt x="16" y="7"/>
                  </a:lnTo>
                  <a:lnTo>
                    <a:pt x="12" y="9"/>
                  </a:lnTo>
                  <a:lnTo>
                    <a:pt x="8" y="11"/>
                  </a:lnTo>
                  <a:lnTo>
                    <a:pt x="6" y="13"/>
                  </a:lnTo>
                  <a:lnTo>
                    <a:pt x="0" y="844"/>
                  </a:lnTo>
                  <a:lnTo>
                    <a:pt x="607" y="855"/>
                  </a:lnTo>
                  <a:close/>
                </a:path>
              </a:pathLst>
            </a:custGeom>
            <a:solidFill>
              <a:srgbClr val="FFFFFF"/>
            </a:solidFill>
            <a:ln w="9525">
              <a:noFill/>
              <a:round/>
              <a:headEnd/>
              <a:tailEnd/>
            </a:ln>
          </p:spPr>
          <p:txBody>
            <a:bodyPr/>
            <a:lstStyle/>
            <a:p>
              <a:endParaRPr lang="en-US"/>
            </a:p>
          </p:txBody>
        </p:sp>
        <p:sp>
          <p:nvSpPr>
            <p:cNvPr id="41093" name="Freeform 96"/>
            <p:cNvSpPr>
              <a:spLocks/>
            </p:cNvSpPr>
            <p:nvPr/>
          </p:nvSpPr>
          <p:spPr bwMode="auto">
            <a:xfrm>
              <a:off x="3238351" y="2182103"/>
              <a:ext cx="1213908" cy="189230"/>
            </a:xfrm>
            <a:custGeom>
              <a:avLst/>
              <a:gdLst>
                <a:gd name="T0" fmla="*/ 4 w 1203"/>
                <a:gd name="T1" fmla="*/ 24 h 186"/>
                <a:gd name="T2" fmla="*/ 52 w 1203"/>
                <a:gd name="T3" fmla="*/ 0 h 186"/>
                <a:gd name="T4" fmla="*/ 29 w 1203"/>
                <a:gd name="T5" fmla="*/ 49 h 186"/>
                <a:gd name="T6" fmla="*/ 101 w 1203"/>
                <a:gd name="T7" fmla="*/ 0 h 186"/>
                <a:gd name="T8" fmla="*/ 74 w 1203"/>
                <a:gd name="T9" fmla="*/ 51 h 186"/>
                <a:gd name="T10" fmla="*/ 154 w 1203"/>
                <a:gd name="T11" fmla="*/ 5 h 186"/>
                <a:gd name="T12" fmla="*/ 126 w 1203"/>
                <a:gd name="T13" fmla="*/ 55 h 186"/>
                <a:gd name="T14" fmla="*/ 206 w 1203"/>
                <a:gd name="T15" fmla="*/ 5 h 186"/>
                <a:gd name="T16" fmla="*/ 171 w 1203"/>
                <a:gd name="T17" fmla="*/ 55 h 186"/>
                <a:gd name="T18" fmla="*/ 257 w 1203"/>
                <a:gd name="T19" fmla="*/ 19 h 186"/>
                <a:gd name="T20" fmla="*/ 221 w 1203"/>
                <a:gd name="T21" fmla="*/ 62 h 186"/>
                <a:gd name="T22" fmla="*/ 323 w 1203"/>
                <a:gd name="T23" fmla="*/ 24 h 186"/>
                <a:gd name="T24" fmla="*/ 280 w 1203"/>
                <a:gd name="T25" fmla="*/ 66 h 186"/>
                <a:gd name="T26" fmla="*/ 382 w 1203"/>
                <a:gd name="T27" fmla="*/ 26 h 186"/>
                <a:gd name="T28" fmla="*/ 340 w 1203"/>
                <a:gd name="T29" fmla="*/ 70 h 186"/>
                <a:gd name="T30" fmla="*/ 439 w 1203"/>
                <a:gd name="T31" fmla="*/ 28 h 186"/>
                <a:gd name="T32" fmla="*/ 396 w 1203"/>
                <a:gd name="T33" fmla="*/ 80 h 186"/>
                <a:gd name="T34" fmla="*/ 500 w 1203"/>
                <a:gd name="T35" fmla="*/ 40 h 186"/>
                <a:gd name="T36" fmla="*/ 462 w 1203"/>
                <a:gd name="T37" fmla="*/ 83 h 186"/>
                <a:gd name="T38" fmla="*/ 561 w 1203"/>
                <a:gd name="T39" fmla="*/ 43 h 186"/>
                <a:gd name="T40" fmla="*/ 517 w 1203"/>
                <a:gd name="T41" fmla="*/ 87 h 186"/>
                <a:gd name="T42" fmla="*/ 633 w 1203"/>
                <a:gd name="T43" fmla="*/ 49 h 186"/>
                <a:gd name="T44" fmla="*/ 591 w 1203"/>
                <a:gd name="T45" fmla="*/ 95 h 186"/>
                <a:gd name="T46" fmla="*/ 704 w 1203"/>
                <a:gd name="T47" fmla="*/ 61 h 186"/>
                <a:gd name="T48" fmla="*/ 650 w 1203"/>
                <a:gd name="T49" fmla="*/ 106 h 186"/>
                <a:gd name="T50" fmla="*/ 762 w 1203"/>
                <a:gd name="T51" fmla="*/ 70 h 186"/>
                <a:gd name="T52" fmla="*/ 721 w 1203"/>
                <a:gd name="T53" fmla="*/ 108 h 186"/>
                <a:gd name="T54" fmla="*/ 837 w 1203"/>
                <a:gd name="T55" fmla="*/ 74 h 186"/>
                <a:gd name="T56" fmla="*/ 787 w 1203"/>
                <a:gd name="T57" fmla="*/ 114 h 186"/>
                <a:gd name="T58" fmla="*/ 897 w 1203"/>
                <a:gd name="T59" fmla="*/ 80 h 186"/>
                <a:gd name="T60" fmla="*/ 848 w 1203"/>
                <a:gd name="T61" fmla="*/ 123 h 186"/>
                <a:gd name="T62" fmla="*/ 945 w 1203"/>
                <a:gd name="T63" fmla="*/ 89 h 186"/>
                <a:gd name="T64" fmla="*/ 907 w 1203"/>
                <a:gd name="T65" fmla="*/ 127 h 186"/>
                <a:gd name="T66" fmla="*/ 994 w 1203"/>
                <a:gd name="T67" fmla="*/ 100 h 186"/>
                <a:gd name="T68" fmla="*/ 966 w 1203"/>
                <a:gd name="T69" fmla="*/ 133 h 186"/>
                <a:gd name="T70" fmla="*/ 1023 w 1203"/>
                <a:gd name="T71" fmla="*/ 114 h 186"/>
                <a:gd name="T72" fmla="*/ 1202 w 1203"/>
                <a:gd name="T73" fmla="*/ 163 h 186"/>
                <a:gd name="T74" fmla="*/ 1203 w 1203"/>
                <a:gd name="T75" fmla="*/ 186 h 186"/>
                <a:gd name="T76" fmla="*/ 0 w 1203"/>
                <a:gd name="T77" fmla="*/ 87 h 186"/>
                <a:gd name="T78" fmla="*/ 4 w 1203"/>
                <a:gd name="T79" fmla="*/ 24 h 186"/>
                <a:gd name="T80" fmla="*/ 4 w 1203"/>
                <a:gd name="T81" fmla="*/ 24 h 1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03"/>
                <a:gd name="T124" fmla="*/ 0 h 186"/>
                <a:gd name="T125" fmla="*/ 1203 w 1203"/>
                <a:gd name="T126" fmla="*/ 186 h 1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03" h="186">
                  <a:moveTo>
                    <a:pt x="4" y="24"/>
                  </a:moveTo>
                  <a:lnTo>
                    <a:pt x="52" y="0"/>
                  </a:lnTo>
                  <a:lnTo>
                    <a:pt x="29" y="49"/>
                  </a:lnTo>
                  <a:lnTo>
                    <a:pt x="101" y="0"/>
                  </a:lnTo>
                  <a:lnTo>
                    <a:pt x="74" y="51"/>
                  </a:lnTo>
                  <a:lnTo>
                    <a:pt x="154" y="5"/>
                  </a:lnTo>
                  <a:lnTo>
                    <a:pt x="126" y="55"/>
                  </a:lnTo>
                  <a:lnTo>
                    <a:pt x="206" y="5"/>
                  </a:lnTo>
                  <a:lnTo>
                    <a:pt x="171" y="55"/>
                  </a:lnTo>
                  <a:lnTo>
                    <a:pt x="257" y="19"/>
                  </a:lnTo>
                  <a:lnTo>
                    <a:pt x="221" y="62"/>
                  </a:lnTo>
                  <a:lnTo>
                    <a:pt x="323" y="24"/>
                  </a:lnTo>
                  <a:lnTo>
                    <a:pt x="280" y="66"/>
                  </a:lnTo>
                  <a:lnTo>
                    <a:pt x="382" y="26"/>
                  </a:lnTo>
                  <a:lnTo>
                    <a:pt x="340" y="70"/>
                  </a:lnTo>
                  <a:lnTo>
                    <a:pt x="439" y="28"/>
                  </a:lnTo>
                  <a:lnTo>
                    <a:pt x="396" y="80"/>
                  </a:lnTo>
                  <a:lnTo>
                    <a:pt x="500" y="40"/>
                  </a:lnTo>
                  <a:lnTo>
                    <a:pt x="462" y="83"/>
                  </a:lnTo>
                  <a:lnTo>
                    <a:pt x="561" y="43"/>
                  </a:lnTo>
                  <a:lnTo>
                    <a:pt x="517" y="87"/>
                  </a:lnTo>
                  <a:lnTo>
                    <a:pt x="633" y="49"/>
                  </a:lnTo>
                  <a:lnTo>
                    <a:pt x="591" y="95"/>
                  </a:lnTo>
                  <a:lnTo>
                    <a:pt x="704" y="61"/>
                  </a:lnTo>
                  <a:lnTo>
                    <a:pt x="650" y="106"/>
                  </a:lnTo>
                  <a:lnTo>
                    <a:pt x="762" y="70"/>
                  </a:lnTo>
                  <a:lnTo>
                    <a:pt x="721" y="108"/>
                  </a:lnTo>
                  <a:lnTo>
                    <a:pt x="837" y="74"/>
                  </a:lnTo>
                  <a:lnTo>
                    <a:pt x="787" y="114"/>
                  </a:lnTo>
                  <a:lnTo>
                    <a:pt x="897" y="80"/>
                  </a:lnTo>
                  <a:lnTo>
                    <a:pt x="848" y="123"/>
                  </a:lnTo>
                  <a:lnTo>
                    <a:pt x="945" y="89"/>
                  </a:lnTo>
                  <a:lnTo>
                    <a:pt x="907" y="127"/>
                  </a:lnTo>
                  <a:lnTo>
                    <a:pt x="994" y="100"/>
                  </a:lnTo>
                  <a:lnTo>
                    <a:pt x="966" y="133"/>
                  </a:lnTo>
                  <a:lnTo>
                    <a:pt x="1023" y="114"/>
                  </a:lnTo>
                  <a:lnTo>
                    <a:pt x="1202" y="163"/>
                  </a:lnTo>
                  <a:lnTo>
                    <a:pt x="1203" y="186"/>
                  </a:lnTo>
                  <a:lnTo>
                    <a:pt x="0" y="87"/>
                  </a:lnTo>
                  <a:lnTo>
                    <a:pt x="4" y="24"/>
                  </a:lnTo>
                  <a:close/>
                </a:path>
              </a:pathLst>
            </a:custGeom>
            <a:solidFill>
              <a:srgbClr val="999999"/>
            </a:solidFill>
            <a:ln w="9525">
              <a:noFill/>
              <a:round/>
              <a:headEnd/>
              <a:tailEnd/>
            </a:ln>
          </p:spPr>
          <p:txBody>
            <a:bodyPr/>
            <a:lstStyle/>
            <a:p>
              <a:endParaRPr lang="en-US"/>
            </a:p>
          </p:txBody>
        </p:sp>
        <p:sp>
          <p:nvSpPr>
            <p:cNvPr id="41094" name="Freeform 97"/>
            <p:cNvSpPr>
              <a:spLocks/>
            </p:cNvSpPr>
            <p:nvPr/>
          </p:nvSpPr>
          <p:spPr bwMode="auto">
            <a:xfrm>
              <a:off x="4111256" y="1216377"/>
              <a:ext cx="1967706" cy="965726"/>
            </a:xfrm>
            <a:custGeom>
              <a:avLst/>
              <a:gdLst>
                <a:gd name="T0" fmla="*/ 0 w 1950"/>
                <a:gd name="T1" fmla="*/ 855 h 958"/>
                <a:gd name="T2" fmla="*/ 1811 w 1950"/>
                <a:gd name="T3" fmla="*/ 3 h 958"/>
                <a:gd name="T4" fmla="*/ 1950 w 1950"/>
                <a:gd name="T5" fmla="*/ 0 h 958"/>
                <a:gd name="T6" fmla="*/ 1933 w 1950"/>
                <a:gd name="T7" fmla="*/ 517 h 958"/>
                <a:gd name="T8" fmla="*/ 337 w 1950"/>
                <a:gd name="T9" fmla="*/ 958 h 958"/>
                <a:gd name="T10" fmla="*/ 316 w 1950"/>
                <a:gd name="T11" fmla="*/ 948 h 958"/>
                <a:gd name="T12" fmla="*/ 298 w 1950"/>
                <a:gd name="T13" fmla="*/ 939 h 958"/>
                <a:gd name="T14" fmla="*/ 279 w 1950"/>
                <a:gd name="T15" fmla="*/ 931 h 958"/>
                <a:gd name="T16" fmla="*/ 262 w 1950"/>
                <a:gd name="T17" fmla="*/ 923 h 958"/>
                <a:gd name="T18" fmla="*/ 247 w 1950"/>
                <a:gd name="T19" fmla="*/ 914 h 958"/>
                <a:gd name="T20" fmla="*/ 230 w 1950"/>
                <a:gd name="T21" fmla="*/ 908 h 958"/>
                <a:gd name="T22" fmla="*/ 215 w 1950"/>
                <a:gd name="T23" fmla="*/ 903 h 958"/>
                <a:gd name="T24" fmla="*/ 198 w 1950"/>
                <a:gd name="T25" fmla="*/ 897 h 958"/>
                <a:gd name="T26" fmla="*/ 179 w 1950"/>
                <a:gd name="T27" fmla="*/ 891 h 958"/>
                <a:gd name="T28" fmla="*/ 160 w 1950"/>
                <a:gd name="T29" fmla="*/ 884 h 958"/>
                <a:gd name="T30" fmla="*/ 139 w 1950"/>
                <a:gd name="T31" fmla="*/ 878 h 958"/>
                <a:gd name="T32" fmla="*/ 118 w 1950"/>
                <a:gd name="T33" fmla="*/ 874 h 958"/>
                <a:gd name="T34" fmla="*/ 91 w 1950"/>
                <a:gd name="T35" fmla="*/ 868 h 958"/>
                <a:gd name="T36" fmla="*/ 65 w 1950"/>
                <a:gd name="T37" fmla="*/ 865 h 958"/>
                <a:gd name="T38" fmla="*/ 32 w 1950"/>
                <a:gd name="T39" fmla="*/ 859 h 958"/>
                <a:gd name="T40" fmla="*/ 0 w 1950"/>
                <a:gd name="T41" fmla="*/ 855 h 958"/>
                <a:gd name="T42" fmla="*/ 0 w 1950"/>
                <a:gd name="T43" fmla="*/ 855 h 9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50"/>
                <a:gd name="T67" fmla="*/ 0 h 958"/>
                <a:gd name="T68" fmla="*/ 1950 w 1950"/>
                <a:gd name="T69" fmla="*/ 958 h 9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50" h="958">
                  <a:moveTo>
                    <a:pt x="0" y="855"/>
                  </a:moveTo>
                  <a:lnTo>
                    <a:pt x="1811" y="3"/>
                  </a:lnTo>
                  <a:lnTo>
                    <a:pt x="1950" y="0"/>
                  </a:lnTo>
                  <a:lnTo>
                    <a:pt x="1933" y="517"/>
                  </a:lnTo>
                  <a:lnTo>
                    <a:pt x="337" y="958"/>
                  </a:lnTo>
                  <a:lnTo>
                    <a:pt x="316" y="948"/>
                  </a:lnTo>
                  <a:lnTo>
                    <a:pt x="298" y="939"/>
                  </a:lnTo>
                  <a:lnTo>
                    <a:pt x="279" y="931"/>
                  </a:lnTo>
                  <a:lnTo>
                    <a:pt x="262" y="923"/>
                  </a:lnTo>
                  <a:lnTo>
                    <a:pt x="247" y="914"/>
                  </a:lnTo>
                  <a:lnTo>
                    <a:pt x="230" y="908"/>
                  </a:lnTo>
                  <a:lnTo>
                    <a:pt x="215" y="903"/>
                  </a:lnTo>
                  <a:lnTo>
                    <a:pt x="198" y="897"/>
                  </a:lnTo>
                  <a:lnTo>
                    <a:pt x="179" y="891"/>
                  </a:lnTo>
                  <a:lnTo>
                    <a:pt x="160" y="884"/>
                  </a:lnTo>
                  <a:lnTo>
                    <a:pt x="139" y="878"/>
                  </a:lnTo>
                  <a:lnTo>
                    <a:pt x="118" y="874"/>
                  </a:lnTo>
                  <a:lnTo>
                    <a:pt x="91" y="868"/>
                  </a:lnTo>
                  <a:lnTo>
                    <a:pt x="65" y="865"/>
                  </a:lnTo>
                  <a:lnTo>
                    <a:pt x="32" y="859"/>
                  </a:lnTo>
                  <a:lnTo>
                    <a:pt x="0" y="855"/>
                  </a:lnTo>
                  <a:close/>
                </a:path>
              </a:pathLst>
            </a:custGeom>
            <a:solidFill>
              <a:schemeClr val="accent1">
                <a:lumMod val="20000"/>
                <a:lumOff val="80000"/>
              </a:schemeClr>
            </a:solidFill>
            <a:ln w="9525">
              <a:solidFill>
                <a:schemeClr val="accent1">
                  <a:lumMod val="40000"/>
                  <a:lumOff val="60000"/>
                </a:schemeClr>
              </a:solidFill>
              <a:round/>
              <a:headEnd/>
              <a:tailEnd/>
            </a:ln>
          </p:spPr>
          <p:txBody>
            <a:bodyPr/>
            <a:lstStyle/>
            <a:p>
              <a:endParaRPr lang="en-US"/>
            </a:p>
          </p:txBody>
        </p:sp>
        <p:sp>
          <p:nvSpPr>
            <p:cNvPr id="41095" name="Freeform 98"/>
            <p:cNvSpPr>
              <a:spLocks/>
            </p:cNvSpPr>
            <p:nvPr/>
          </p:nvSpPr>
          <p:spPr bwMode="auto">
            <a:xfrm>
              <a:off x="3541828" y="1258791"/>
              <a:ext cx="502532" cy="800965"/>
            </a:xfrm>
            <a:custGeom>
              <a:avLst/>
              <a:gdLst>
                <a:gd name="T0" fmla="*/ 0 w 498"/>
                <a:gd name="T1" fmla="*/ 0 h 795"/>
                <a:gd name="T2" fmla="*/ 11 w 498"/>
                <a:gd name="T3" fmla="*/ 2 h 795"/>
                <a:gd name="T4" fmla="*/ 24 w 498"/>
                <a:gd name="T5" fmla="*/ 10 h 795"/>
                <a:gd name="T6" fmla="*/ 36 w 498"/>
                <a:gd name="T7" fmla="*/ 21 h 795"/>
                <a:gd name="T8" fmla="*/ 49 w 498"/>
                <a:gd name="T9" fmla="*/ 42 h 795"/>
                <a:gd name="T10" fmla="*/ 60 w 498"/>
                <a:gd name="T11" fmla="*/ 71 h 795"/>
                <a:gd name="T12" fmla="*/ 74 w 498"/>
                <a:gd name="T13" fmla="*/ 107 h 795"/>
                <a:gd name="T14" fmla="*/ 87 w 498"/>
                <a:gd name="T15" fmla="*/ 145 h 795"/>
                <a:gd name="T16" fmla="*/ 98 w 498"/>
                <a:gd name="T17" fmla="*/ 185 h 795"/>
                <a:gd name="T18" fmla="*/ 110 w 498"/>
                <a:gd name="T19" fmla="*/ 227 h 795"/>
                <a:gd name="T20" fmla="*/ 121 w 498"/>
                <a:gd name="T21" fmla="*/ 270 h 795"/>
                <a:gd name="T22" fmla="*/ 135 w 498"/>
                <a:gd name="T23" fmla="*/ 320 h 795"/>
                <a:gd name="T24" fmla="*/ 144 w 498"/>
                <a:gd name="T25" fmla="*/ 369 h 795"/>
                <a:gd name="T26" fmla="*/ 157 w 498"/>
                <a:gd name="T27" fmla="*/ 421 h 795"/>
                <a:gd name="T28" fmla="*/ 169 w 498"/>
                <a:gd name="T29" fmla="*/ 478 h 795"/>
                <a:gd name="T30" fmla="*/ 184 w 498"/>
                <a:gd name="T31" fmla="*/ 529 h 795"/>
                <a:gd name="T32" fmla="*/ 203 w 498"/>
                <a:gd name="T33" fmla="*/ 573 h 795"/>
                <a:gd name="T34" fmla="*/ 228 w 498"/>
                <a:gd name="T35" fmla="*/ 613 h 795"/>
                <a:gd name="T36" fmla="*/ 254 w 498"/>
                <a:gd name="T37" fmla="*/ 647 h 795"/>
                <a:gd name="T38" fmla="*/ 281 w 498"/>
                <a:gd name="T39" fmla="*/ 673 h 795"/>
                <a:gd name="T40" fmla="*/ 309 w 498"/>
                <a:gd name="T41" fmla="*/ 694 h 795"/>
                <a:gd name="T42" fmla="*/ 336 w 498"/>
                <a:gd name="T43" fmla="*/ 709 h 795"/>
                <a:gd name="T44" fmla="*/ 363 w 498"/>
                <a:gd name="T45" fmla="*/ 719 h 795"/>
                <a:gd name="T46" fmla="*/ 387 w 498"/>
                <a:gd name="T47" fmla="*/ 727 h 795"/>
                <a:gd name="T48" fmla="*/ 412 w 498"/>
                <a:gd name="T49" fmla="*/ 734 h 795"/>
                <a:gd name="T50" fmla="*/ 437 w 498"/>
                <a:gd name="T51" fmla="*/ 742 h 795"/>
                <a:gd name="T52" fmla="*/ 458 w 498"/>
                <a:gd name="T53" fmla="*/ 748 h 795"/>
                <a:gd name="T54" fmla="*/ 477 w 498"/>
                <a:gd name="T55" fmla="*/ 753 h 795"/>
                <a:gd name="T56" fmla="*/ 490 w 498"/>
                <a:gd name="T57" fmla="*/ 757 h 795"/>
                <a:gd name="T58" fmla="*/ 496 w 498"/>
                <a:gd name="T59" fmla="*/ 761 h 795"/>
                <a:gd name="T60" fmla="*/ 456 w 498"/>
                <a:gd name="T61" fmla="*/ 795 h 795"/>
                <a:gd name="T62" fmla="*/ 15 w 498"/>
                <a:gd name="T63" fmla="*/ 753 h 795"/>
                <a:gd name="T64" fmla="*/ 0 w 498"/>
                <a:gd name="T65" fmla="*/ 2 h 7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8"/>
                <a:gd name="T100" fmla="*/ 0 h 795"/>
                <a:gd name="T101" fmla="*/ 498 w 498"/>
                <a:gd name="T102" fmla="*/ 795 h 7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8" h="795">
                  <a:moveTo>
                    <a:pt x="0" y="2"/>
                  </a:moveTo>
                  <a:lnTo>
                    <a:pt x="0" y="0"/>
                  </a:lnTo>
                  <a:lnTo>
                    <a:pt x="5" y="0"/>
                  </a:lnTo>
                  <a:lnTo>
                    <a:pt x="11" y="2"/>
                  </a:lnTo>
                  <a:lnTo>
                    <a:pt x="20" y="6"/>
                  </a:lnTo>
                  <a:lnTo>
                    <a:pt x="24" y="10"/>
                  </a:lnTo>
                  <a:lnTo>
                    <a:pt x="32" y="16"/>
                  </a:lnTo>
                  <a:lnTo>
                    <a:pt x="36" y="21"/>
                  </a:lnTo>
                  <a:lnTo>
                    <a:pt x="43" y="33"/>
                  </a:lnTo>
                  <a:lnTo>
                    <a:pt x="49" y="42"/>
                  </a:lnTo>
                  <a:lnTo>
                    <a:pt x="55" y="56"/>
                  </a:lnTo>
                  <a:lnTo>
                    <a:pt x="60" y="71"/>
                  </a:lnTo>
                  <a:lnTo>
                    <a:pt x="68" y="90"/>
                  </a:lnTo>
                  <a:lnTo>
                    <a:pt x="74" y="107"/>
                  </a:lnTo>
                  <a:lnTo>
                    <a:pt x="79" y="126"/>
                  </a:lnTo>
                  <a:lnTo>
                    <a:pt x="87" y="145"/>
                  </a:lnTo>
                  <a:lnTo>
                    <a:pt x="93" y="166"/>
                  </a:lnTo>
                  <a:lnTo>
                    <a:pt x="98" y="185"/>
                  </a:lnTo>
                  <a:lnTo>
                    <a:pt x="104" y="206"/>
                  </a:lnTo>
                  <a:lnTo>
                    <a:pt x="110" y="227"/>
                  </a:lnTo>
                  <a:lnTo>
                    <a:pt x="117" y="249"/>
                  </a:lnTo>
                  <a:lnTo>
                    <a:pt x="121" y="270"/>
                  </a:lnTo>
                  <a:lnTo>
                    <a:pt x="127" y="295"/>
                  </a:lnTo>
                  <a:lnTo>
                    <a:pt x="135" y="320"/>
                  </a:lnTo>
                  <a:lnTo>
                    <a:pt x="140" y="345"/>
                  </a:lnTo>
                  <a:lnTo>
                    <a:pt x="144" y="369"/>
                  </a:lnTo>
                  <a:lnTo>
                    <a:pt x="152" y="396"/>
                  </a:lnTo>
                  <a:lnTo>
                    <a:pt x="157" y="421"/>
                  </a:lnTo>
                  <a:lnTo>
                    <a:pt x="163" y="451"/>
                  </a:lnTo>
                  <a:lnTo>
                    <a:pt x="169" y="478"/>
                  </a:lnTo>
                  <a:lnTo>
                    <a:pt x="174" y="504"/>
                  </a:lnTo>
                  <a:lnTo>
                    <a:pt x="184" y="529"/>
                  </a:lnTo>
                  <a:lnTo>
                    <a:pt x="195" y="552"/>
                  </a:lnTo>
                  <a:lnTo>
                    <a:pt x="203" y="573"/>
                  </a:lnTo>
                  <a:lnTo>
                    <a:pt x="216" y="594"/>
                  </a:lnTo>
                  <a:lnTo>
                    <a:pt x="228" y="613"/>
                  </a:lnTo>
                  <a:lnTo>
                    <a:pt x="241" y="632"/>
                  </a:lnTo>
                  <a:lnTo>
                    <a:pt x="254" y="647"/>
                  </a:lnTo>
                  <a:lnTo>
                    <a:pt x="268" y="660"/>
                  </a:lnTo>
                  <a:lnTo>
                    <a:pt x="281" y="673"/>
                  </a:lnTo>
                  <a:lnTo>
                    <a:pt x="296" y="685"/>
                  </a:lnTo>
                  <a:lnTo>
                    <a:pt x="309" y="694"/>
                  </a:lnTo>
                  <a:lnTo>
                    <a:pt x="323" y="704"/>
                  </a:lnTo>
                  <a:lnTo>
                    <a:pt x="336" y="709"/>
                  </a:lnTo>
                  <a:lnTo>
                    <a:pt x="349" y="715"/>
                  </a:lnTo>
                  <a:lnTo>
                    <a:pt x="363" y="719"/>
                  </a:lnTo>
                  <a:lnTo>
                    <a:pt x="374" y="723"/>
                  </a:lnTo>
                  <a:lnTo>
                    <a:pt x="387" y="727"/>
                  </a:lnTo>
                  <a:lnTo>
                    <a:pt x="401" y="730"/>
                  </a:lnTo>
                  <a:lnTo>
                    <a:pt x="412" y="734"/>
                  </a:lnTo>
                  <a:lnTo>
                    <a:pt x="425" y="738"/>
                  </a:lnTo>
                  <a:lnTo>
                    <a:pt x="437" y="742"/>
                  </a:lnTo>
                  <a:lnTo>
                    <a:pt x="448" y="746"/>
                  </a:lnTo>
                  <a:lnTo>
                    <a:pt x="458" y="748"/>
                  </a:lnTo>
                  <a:lnTo>
                    <a:pt x="467" y="751"/>
                  </a:lnTo>
                  <a:lnTo>
                    <a:pt x="477" y="753"/>
                  </a:lnTo>
                  <a:lnTo>
                    <a:pt x="484" y="755"/>
                  </a:lnTo>
                  <a:lnTo>
                    <a:pt x="490" y="757"/>
                  </a:lnTo>
                  <a:lnTo>
                    <a:pt x="494" y="759"/>
                  </a:lnTo>
                  <a:lnTo>
                    <a:pt x="496" y="761"/>
                  </a:lnTo>
                  <a:lnTo>
                    <a:pt x="498" y="761"/>
                  </a:lnTo>
                  <a:lnTo>
                    <a:pt x="456" y="795"/>
                  </a:lnTo>
                  <a:lnTo>
                    <a:pt x="363" y="791"/>
                  </a:lnTo>
                  <a:lnTo>
                    <a:pt x="15" y="753"/>
                  </a:lnTo>
                  <a:lnTo>
                    <a:pt x="0" y="2"/>
                  </a:lnTo>
                  <a:close/>
                </a:path>
              </a:pathLst>
            </a:custGeom>
            <a:solidFill>
              <a:srgbClr val="E6E6E6"/>
            </a:solidFill>
            <a:ln w="9525">
              <a:noFill/>
              <a:round/>
              <a:headEnd/>
              <a:tailEnd/>
            </a:ln>
          </p:spPr>
          <p:txBody>
            <a:bodyPr/>
            <a:lstStyle/>
            <a:p>
              <a:endParaRPr lang="en-US"/>
            </a:p>
          </p:txBody>
        </p:sp>
        <p:sp>
          <p:nvSpPr>
            <p:cNvPr id="41096" name="Freeform 99"/>
            <p:cNvSpPr>
              <a:spLocks/>
            </p:cNvSpPr>
            <p:nvPr/>
          </p:nvSpPr>
          <p:spPr bwMode="auto">
            <a:xfrm>
              <a:off x="5426323" y="2872140"/>
              <a:ext cx="138686" cy="177811"/>
            </a:xfrm>
            <a:custGeom>
              <a:avLst/>
              <a:gdLst>
                <a:gd name="T0" fmla="*/ 0 w 137"/>
                <a:gd name="T1" fmla="*/ 84 h 177"/>
                <a:gd name="T2" fmla="*/ 34 w 137"/>
                <a:gd name="T3" fmla="*/ 177 h 177"/>
                <a:gd name="T4" fmla="*/ 137 w 137"/>
                <a:gd name="T5" fmla="*/ 118 h 177"/>
                <a:gd name="T6" fmla="*/ 99 w 137"/>
                <a:gd name="T7" fmla="*/ 0 h 177"/>
                <a:gd name="T8" fmla="*/ 0 w 137"/>
                <a:gd name="T9" fmla="*/ 84 h 177"/>
                <a:gd name="T10" fmla="*/ 0 w 137"/>
                <a:gd name="T11" fmla="*/ 84 h 177"/>
                <a:gd name="T12" fmla="*/ 0 60000 65536"/>
                <a:gd name="T13" fmla="*/ 0 60000 65536"/>
                <a:gd name="T14" fmla="*/ 0 60000 65536"/>
                <a:gd name="T15" fmla="*/ 0 60000 65536"/>
                <a:gd name="T16" fmla="*/ 0 60000 65536"/>
                <a:gd name="T17" fmla="*/ 0 60000 65536"/>
                <a:gd name="T18" fmla="*/ 0 w 137"/>
                <a:gd name="T19" fmla="*/ 0 h 177"/>
                <a:gd name="T20" fmla="*/ 137 w 137"/>
                <a:gd name="T21" fmla="*/ 177 h 177"/>
              </a:gdLst>
              <a:ahLst/>
              <a:cxnLst>
                <a:cxn ang="T12">
                  <a:pos x="T0" y="T1"/>
                </a:cxn>
                <a:cxn ang="T13">
                  <a:pos x="T2" y="T3"/>
                </a:cxn>
                <a:cxn ang="T14">
                  <a:pos x="T4" y="T5"/>
                </a:cxn>
                <a:cxn ang="T15">
                  <a:pos x="T6" y="T7"/>
                </a:cxn>
                <a:cxn ang="T16">
                  <a:pos x="T8" y="T9"/>
                </a:cxn>
                <a:cxn ang="T17">
                  <a:pos x="T10" y="T11"/>
                </a:cxn>
              </a:cxnLst>
              <a:rect l="T18" t="T19" r="T20" b="T21"/>
              <a:pathLst>
                <a:path w="137" h="177">
                  <a:moveTo>
                    <a:pt x="0" y="84"/>
                  </a:moveTo>
                  <a:lnTo>
                    <a:pt x="34" y="177"/>
                  </a:lnTo>
                  <a:lnTo>
                    <a:pt x="137" y="118"/>
                  </a:lnTo>
                  <a:lnTo>
                    <a:pt x="99" y="0"/>
                  </a:lnTo>
                  <a:lnTo>
                    <a:pt x="0" y="84"/>
                  </a:lnTo>
                  <a:close/>
                </a:path>
              </a:pathLst>
            </a:custGeom>
            <a:solidFill>
              <a:srgbClr val="A67A4D"/>
            </a:solidFill>
            <a:ln w="9525">
              <a:noFill/>
              <a:round/>
              <a:headEnd/>
              <a:tailEnd/>
            </a:ln>
          </p:spPr>
          <p:txBody>
            <a:bodyPr/>
            <a:lstStyle/>
            <a:p>
              <a:endParaRPr lang="en-US"/>
            </a:p>
          </p:txBody>
        </p:sp>
        <p:sp>
          <p:nvSpPr>
            <p:cNvPr id="41097" name="Freeform 100"/>
            <p:cNvSpPr>
              <a:spLocks/>
            </p:cNvSpPr>
            <p:nvPr/>
          </p:nvSpPr>
          <p:spPr bwMode="auto">
            <a:xfrm>
              <a:off x="3253035" y="1616044"/>
              <a:ext cx="200686" cy="451868"/>
            </a:xfrm>
            <a:custGeom>
              <a:avLst/>
              <a:gdLst>
                <a:gd name="T0" fmla="*/ 0 w 200"/>
                <a:gd name="T1" fmla="*/ 68 h 447"/>
                <a:gd name="T2" fmla="*/ 2 w 200"/>
                <a:gd name="T3" fmla="*/ 65 h 447"/>
                <a:gd name="T4" fmla="*/ 6 w 200"/>
                <a:gd name="T5" fmla="*/ 59 h 447"/>
                <a:gd name="T6" fmla="*/ 8 w 200"/>
                <a:gd name="T7" fmla="*/ 55 h 447"/>
                <a:gd name="T8" fmla="*/ 12 w 200"/>
                <a:gd name="T9" fmla="*/ 49 h 447"/>
                <a:gd name="T10" fmla="*/ 18 w 200"/>
                <a:gd name="T11" fmla="*/ 44 h 447"/>
                <a:gd name="T12" fmla="*/ 25 w 200"/>
                <a:gd name="T13" fmla="*/ 40 h 447"/>
                <a:gd name="T14" fmla="*/ 31 w 200"/>
                <a:gd name="T15" fmla="*/ 32 h 447"/>
                <a:gd name="T16" fmla="*/ 38 w 200"/>
                <a:gd name="T17" fmla="*/ 27 h 447"/>
                <a:gd name="T18" fmla="*/ 46 w 200"/>
                <a:gd name="T19" fmla="*/ 21 h 447"/>
                <a:gd name="T20" fmla="*/ 56 w 200"/>
                <a:gd name="T21" fmla="*/ 17 h 447"/>
                <a:gd name="T22" fmla="*/ 65 w 200"/>
                <a:gd name="T23" fmla="*/ 11 h 447"/>
                <a:gd name="T24" fmla="*/ 76 w 200"/>
                <a:gd name="T25" fmla="*/ 8 h 447"/>
                <a:gd name="T26" fmla="*/ 88 w 200"/>
                <a:gd name="T27" fmla="*/ 4 h 447"/>
                <a:gd name="T28" fmla="*/ 101 w 200"/>
                <a:gd name="T29" fmla="*/ 2 h 447"/>
                <a:gd name="T30" fmla="*/ 113 w 200"/>
                <a:gd name="T31" fmla="*/ 0 h 447"/>
                <a:gd name="T32" fmla="*/ 124 w 200"/>
                <a:gd name="T33" fmla="*/ 0 h 447"/>
                <a:gd name="T34" fmla="*/ 133 w 200"/>
                <a:gd name="T35" fmla="*/ 0 h 447"/>
                <a:gd name="T36" fmla="*/ 143 w 200"/>
                <a:gd name="T37" fmla="*/ 2 h 447"/>
                <a:gd name="T38" fmla="*/ 153 w 200"/>
                <a:gd name="T39" fmla="*/ 4 h 447"/>
                <a:gd name="T40" fmla="*/ 160 w 200"/>
                <a:gd name="T41" fmla="*/ 8 h 447"/>
                <a:gd name="T42" fmla="*/ 168 w 200"/>
                <a:gd name="T43" fmla="*/ 9 h 447"/>
                <a:gd name="T44" fmla="*/ 175 w 200"/>
                <a:gd name="T45" fmla="*/ 13 h 447"/>
                <a:gd name="T46" fmla="*/ 181 w 200"/>
                <a:gd name="T47" fmla="*/ 15 h 447"/>
                <a:gd name="T48" fmla="*/ 185 w 200"/>
                <a:gd name="T49" fmla="*/ 19 h 447"/>
                <a:gd name="T50" fmla="*/ 189 w 200"/>
                <a:gd name="T51" fmla="*/ 23 h 447"/>
                <a:gd name="T52" fmla="*/ 194 w 200"/>
                <a:gd name="T53" fmla="*/ 25 h 447"/>
                <a:gd name="T54" fmla="*/ 198 w 200"/>
                <a:gd name="T55" fmla="*/ 28 h 447"/>
                <a:gd name="T56" fmla="*/ 200 w 200"/>
                <a:gd name="T57" fmla="*/ 30 h 447"/>
                <a:gd name="T58" fmla="*/ 196 w 200"/>
                <a:gd name="T59" fmla="*/ 447 h 447"/>
                <a:gd name="T60" fmla="*/ 6 w 200"/>
                <a:gd name="T61" fmla="*/ 435 h 447"/>
                <a:gd name="T62" fmla="*/ 0 w 200"/>
                <a:gd name="T63" fmla="*/ 68 h 447"/>
                <a:gd name="T64" fmla="*/ 0 w 200"/>
                <a:gd name="T65" fmla="*/ 68 h 4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0"/>
                <a:gd name="T100" fmla="*/ 0 h 447"/>
                <a:gd name="T101" fmla="*/ 200 w 200"/>
                <a:gd name="T102" fmla="*/ 447 h 4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0" h="447">
                  <a:moveTo>
                    <a:pt x="0" y="68"/>
                  </a:moveTo>
                  <a:lnTo>
                    <a:pt x="2" y="65"/>
                  </a:lnTo>
                  <a:lnTo>
                    <a:pt x="6" y="59"/>
                  </a:lnTo>
                  <a:lnTo>
                    <a:pt x="8" y="55"/>
                  </a:lnTo>
                  <a:lnTo>
                    <a:pt x="12" y="49"/>
                  </a:lnTo>
                  <a:lnTo>
                    <a:pt x="18" y="44"/>
                  </a:lnTo>
                  <a:lnTo>
                    <a:pt x="25" y="40"/>
                  </a:lnTo>
                  <a:lnTo>
                    <a:pt x="31" y="32"/>
                  </a:lnTo>
                  <a:lnTo>
                    <a:pt x="38" y="27"/>
                  </a:lnTo>
                  <a:lnTo>
                    <a:pt x="46" y="21"/>
                  </a:lnTo>
                  <a:lnTo>
                    <a:pt x="56" y="17"/>
                  </a:lnTo>
                  <a:lnTo>
                    <a:pt x="65" y="11"/>
                  </a:lnTo>
                  <a:lnTo>
                    <a:pt x="76" y="8"/>
                  </a:lnTo>
                  <a:lnTo>
                    <a:pt x="88" y="4"/>
                  </a:lnTo>
                  <a:lnTo>
                    <a:pt x="101" y="2"/>
                  </a:lnTo>
                  <a:lnTo>
                    <a:pt x="113" y="0"/>
                  </a:lnTo>
                  <a:lnTo>
                    <a:pt x="124" y="0"/>
                  </a:lnTo>
                  <a:lnTo>
                    <a:pt x="133" y="0"/>
                  </a:lnTo>
                  <a:lnTo>
                    <a:pt x="143" y="2"/>
                  </a:lnTo>
                  <a:lnTo>
                    <a:pt x="153" y="4"/>
                  </a:lnTo>
                  <a:lnTo>
                    <a:pt x="160" y="8"/>
                  </a:lnTo>
                  <a:lnTo>
                    <a:pt x="168" y="9"/>
                  </a:lnTo>
                  <a:lnTo>
                    <a:pt x="175" y="13"/>
                  </a:lnTo>
                  <a:lnTo>
                    <a:pt x="181" y="15"/>
                  </a:lnTo>
                  <a:lnTo>
                    <a:pt x="185" y="19"/>
                  </a:lnTo>
                  <a:lnTo>
                    <a:pt x="189" y="23"/>
                  </a:lnTo>
                  <a:lnTo>
                    <a:pt x="194" y="25"/>
                  </a:lnTo>
                  <a:lnTo>
                    <a:pt x="198" y="28"/>
                  </a:lnTo>
                  <a:lnTo>
                    <a:pt x="200" y="30"/>
                  </a:lnTo>
                  <a:lnTo>
                    <a:pt x="196" y="447"/>
                  </a:lnTo>
                  <a:lnTo>
                    <a:pt x="6" y="435"/>
                  </a:lnTo>
                  <a:lnTo>
                    <a:pt x="0" y="68"/>
                  </a:lnTo>
                  <a:close/>
                </a:path>
              </a:pathLst>
            </a:custGeom>
            <a:solidFill>
              <a:srgbClr val="E6E6FF"/>
            </a:solidFill>
            <a:ln w="9525">
              <a:noFill/>
              <a:round/>
              <a:headEnd/>
              <a:tailEnd/>
            </a:ln>
          </p:spPr>
          <p:txBody>
            <a:bodyPr/>
            <a:lstStyle/>
            <a:p>
              <a:endParaRPr lang="en-US"/>
            </a:p>
          </p:txBody>
        </p:sp>
        <p:sp>
          <p:nvSpPr>
            <p:cNvPr id="41098" name="Freeform 101"/>
            <p:cNvSpPr>
              <a:spLocks/>
            </p:cNvSpPr>
            <p:nvPr/>
          </p:nvSpPr>
          <p:spPr bwMode="auto">
            <a:xfrm>
              <a:off x="3266088" y="1642145"/>
              <a:ext cx="187634" cy="172917"/>
            </a:xfrm>
            <a:custGeom>
              <a:avLst/>
              <a:gdLst>
                <a:gd name="T0" fmla="*/ 4 w 186"/>
                <a:gd name="T1" fmla="*/ 53 h 173"/>
                <a:gd name="T2" fmla="*/ 21 w 186"/>
                <a:gd name="T3" fmla="*/ 32 h 173"/>
                <a:gd name="T4" fmla="*/ 38 w 186"/>
                <a:gd name="T5" fmla="*/ 19 h 173"/>
                <a:gd name="T6" fmla="*/ 57 w 186"/>
                <a:gd name="T7" fmla="*/ 7 h 173"/>
                <a:gd name="T8" fmla="*/ 83 w 186"/>
                <a:gd name="T9" fmla="*/ 2 h 173"/>
                <a:gd name="T10" fmla="*/ 108 w 186"/>
                <a:gd name="T11" fmla="*/ 0 h 173"/>
                <a:gd name="T12" fmla="*/ 133 w 186"/>
                <a:gd name="T13" fmla="*/ 3 h 173"/>
                <a:gd name="T14" fmla="*/ 154 w 186"/>
                <a:gd name="T15" fmla="*/ 7 h 173"/>
                <a:gd name="T16" fmla="*/ 173 w 186"/>
                <a:gd name="T17" fmla="*/ 17 h 173"/>
                <a:gd name="T18" fmla="*/ 180 w 186"/>
                <a:gd name="T19" fmla="*/ 159 h 173"/>
                <a:gd name="T20" fmla="*/ 161 w 186"/>
                <a:gd name="T21" fmla="*/ 152 h 173"/>
                <a:gd name="T22" fmla="*/ 137 w 186"/>
                <a:gd name="T23" fmla="*/ 152 h 173"/>
                <a:gd name="T24" fmla="*/ 118 w 186"/>
                <a:gd name="T25" fmla="*/ 154 h 173"/>
                <a:gd name="T26" fmla="*/ 99 w 186"/>
                <a:gd name="T27" fmla="*/ 163 h 173"/>
                <a:gd name="T28" fmla="*/ 87 w 186"/>
                <a:gd name="T29" fmla="*/ 171 h 173"/>
                <a:gd name="T30" fmla="*/ 91 w 186"/>
                <a:gd name="T31" fmla="*/ 161 h 173"/>
                <a:gd name="T32" fmla="*/ 102 w 186"/>
                <a:gd name="T33" fmla="*/ 144 h 173"/>
                <a:gd name="T34" fmla="*/ 125 w 186"/>
                <a:gd name="T35" fmla="*/ 131 h 173"/>
                <a:gd name="T36" fmla="*/ 144 w 186"/>
                <a:gd name="T37" fmla="*/ 125 h 173"/>
                <a:gd name="T38" fmla="*/ 156 w 186"/>
                <a:gd name="T39" fmla="*/ 125 h 173"/>
                <a:gd name="T40" fmla="*/ 139 w 186"/>
                <a:gd name="T41" fmla="*/ 116 h 173"/>
                <a:gd name="T42" fmla="*/ 112 w 186"/>
                <a:gd name="T43" fmla="*/ 116 h 173"/>
                <a:gd name="T44" fmla="*/ 81 w 186"/>
                <a:gd name="T45" fmla="*/ 127 h 173"/>
                <a:gd name="T46" fmla="*/ 59 w 186"/>
                <a:gd name="T47" fmla="*/ 140 h 173"/>
                <a:gd name="T48" fmla="*/ 53 w 186"/>
                <a:gd name="T49" fmla="*/ 142 h 173"/>
                <a:gd name="T50" fmla="*/ 64 w 186"/>
                <a:gd name="T51" fmla="*/ 125 h 173"/>
                <a:gd name="T52" fmla="*/ 81 w 186"/>
                <a:gd name="T53" fmla="*/ 106 h 173"/>
                <a:gd name="T54" fmla="*/ 99 w 186"/>
                <a:gd name="T55" fmla="*/ 97 h 173"/>
                <a:gd name="T56" fmla="*/ 129 w 186"/>
                <a:gd name="T57" fmla="*/ 89 h 173"/>
                <a:gd name="T58" fmla="*/ 152 w 186"/>
                <a:gd name="T59" fmla="*/ 89 h 173"/>
                <a:gd name="T60" fmla="*/ 154 w 186"/>
                <a:gd name="T61" fmla="*/ 89 h 173"/>
                <a:gd name="T62" fmla="*/ 140 w 186"/>
                <a:gd name="T63" fmla="*/ 78 h 173"/>
                <a:gd name="T64" fmla="*/ 114 w 186"/>
                <a:gd name="T65" fmla="*/ 70 h 173"/>
                <a:gd name="T66" fmla="*/ 95 w 186"/>
                <a:gd name="T67" fmla="*/ 76 h 173"/>
                <a:gd name="T68" fmla="*/ 72 w 186"/>
                <a:gd name="T69" fmla="*/ 81 h 173"/>
                <a:gd name="T70" fmla="*/ 53 w 186"/>
                <a:gd name="T71" fmla="*/ 89 h 173"/>
                <a:gd name="T72" fmla="*/ 34 w 186"/>
                <a:gd name="T73" fmla="*/ 98 h 173"/>
                <a:gd name="T74" fmla="*/ 23 w 186"/>
                <a:gd name="T75" fmla="*/ 108 h 173"/>
                <a:gd name="T76" fmla="*/ 32 w 186"/>
                <a:gd name="T77" fmla="*/ 91 h 173"/>
                <a:gd name="T78" fmla="*/ 57 w 186"/>
                <a:gd name="T79" fmla="*/ 64 h 173"/>
                <a:gd name="T80" fmla="*/ 76 w 186"/>
                <a:gd name="T81" fmla="*/ 53 h 173"/>
                <a:gd name="T82" fmla="*/ 99 w 186"/>
                <a:gd name="T83" fmla="*/ 47 h 173"/>
                <a:gd name="T84" fmla="*/ 118 w 186"/>
                <a:gd name="T85" fmla="*/ 47 h 173"/>
                <a:gd name="T86" fmla="*/ 135 w 186"/>
                <a:gd name="T87" fmla="*/ 47 h 173"/>
                <a:gd name="T88" fmla="*/ 154 w 186"/>
                <a:gd name="T89" fmla="*/ 51 h 173"/>
                <a:gd name="T90" fmla="*/ 150 w 186"/>
                <a:gd name="T91" fmla="*/ 45 h 173"/>
                <a:gd name="T92" fmla="*/ 129 w 186"/>
                <a:gd name="T93" fmla="*/ 32 h 173"/>
                <a:gd name="T94" fmla="*/ 112 w 186"/>
                <a:gd name="T95" fmla="*/ 26 h 173"/>
                <a:gd name="T96" fmla="*/ 89 w 186"/>
                <a:gd name="T97" fmla="*/ 24 h 173"/>
                <a:gd name="T98" fmla="*/ 64 w 186"/>
                <a:gd name="T99" fmla="*/ 28 h 173"/>
                <a:gd name="T100" fmla="*/ 40 w 186"/>
                <a:gd name="T101" fmla="*/ 36 h 173"/>
                <a:gd name="T102" fmla="*/ 23 w 186"/>
                <a:gd name="T103" fmla="*/ 47 h 173"/>
                <a:gd name="T104" fmla="*/ 7 w 186"/>
                <a:gd name="T105" fmla="*/ 53 h 173"/>
                <a:gd name="T106" fmla="*/ 0 w 186"/>
                <a:gd name="T107" fmla="*/ 62 h 1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6"/>
                <a:gd name="T163" fmla="*/ 0 h 173"/>
                <a:gd name="T164" fmla="*/ 186 w 186"/>
                <a:gd name="T165" fmla="*/ 173 h 1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6" h="173">
                  <a:moveTo>
                    <a:pt x="0" y="62"/>
                  </a:moveTo>
                  <a:lnTo>
                    <a:pt x="0" y="59"/>
                  </a:lnTo>
                  <a:lnTo>
                    <a:pt x="4" y="53"/>
                  </a:lnTo>
                  <a:lnTo>
                    <a:pt x="9" y="45"/>
                  </a:lnTo>
                  <a:lnTo>
                    <a:pt x="17" y="38"/>
                  </a:lnTo>
                  <a:lnTo>
                    <a:pt x="21" y="32"/>
                  </a:lnTo>
                  <a:lnTo>
                    <a:pt x="24" y="28"/>
                  </a:lnTo>
                  <a:lnTo>
                    <a:pt x="32" y="22"/>
                  </a:lnTo>
                  <a:lnTo>
                    <a:pt x="38" y="19"/>
                  </a:lnTo>
                  <a:lnTo>
                    <a:pt x="43" y="15"/>
                  </a:lnTo>
                  <a:lnTo>
                    <a:pt x="51" y="11"/>
                  </a:lnTo>
                  <a:lnTo>
                    <a:pt x="57" y="7"/>
                  </a:lnTo>
                  <a:lnTo>
                    <a:pt x="66" y="5"/>
                  </a:lnTo>
                  <a:lnTo>
                    <a:pt x="74" y="3"/>
                  </a:lnTo>
                  <a:lnTo>
                    <a:pt x="83" y="2"/>
                  </a:lnTo>
                  <a:lnTo>
                    <a:pt x="93" y="0"/>
                  </a:lnTo>
                  <a:lnTo>
                    <a:pt x="100" y="0"/>
                  </a:lnTo>
                  <a:lnTo>
                    <a:pt x="108" y="0"/>
                  </a:lnTo>
                  <a:lnTo>
                    <a:pt x="116" y="0"/>
                  </a:lnTo>
                  <a:lnTo>
                    <a:pt x="125" y="2"/>
                  </a:lnTo>
                  <a:lnTo>
                    <a:pt x="133" y="3"/>
                  </a:lnTo>
                  <a:lnTo>
                    <a:pt x="139" y="3"/>
                  </a:lnTo>
                  <a:lnTo>
                    <a:pt x="146" y="5"/>
                  </a:lnTo>
                  <a:lnTo>
                    <a:pt x="154" y="7"/>
                  </a:lnTo>
                  <a:lnTo>
                    <a:pt x="159" y="11"/>
                  </a:lnTo>
                  <a:lnTo>
                    <a:pt x="167" y="13"/>
                  </a:lnTo>
                  <a:lnTo>
                    <a:pt x="173" y="17"/>
                  </a:lnTo>
                  <a:lnTo>
                    <a:pt x="180" y="19"/>
                  </a:lnTo>
                  <a:lnTo>
                    <a:pt x="186" y="22"/>
                  </a:lnTo>
                  <a:lnTo>
                    <a:pt x="180" y="159"/>
                  </a:lnTo>
                  <a:lnTo>
                    <a:pt x="177" y="157"/>
                  </a:lnTo>
                  <a:lnTo>
                    <a:pt x="169" y="154"/>
                  </a:lnTo>
                  <a:lnTo>
                    <a:pt x="161" y="152"/>
                  </a:lnTo>
                  <a:lnTo>
                    <a:pt x="156" y="152"/>
                  </a:lnTo>
                  <a:lnTo>
                    <a:pt x="144" y="150"/>
                  </a:lnTo>
                  <a:lnTo>
                    <a:pt x="137" y="152"/>
                  </a:lnTo>
                  <a:lnTo>
                    <a:pt x="129" y="152"/>
                  </a:lnTo>
                  <a:lnTo>
                    <a:pt x="123" y="152"/>
                  </a:lnTo>
                  <a:lnTo>
                    <a:pt x="118" y="154"/>
                  </a:lnTo>
                  <a:lnTo>
                    <a:pt x="114" y="156"/>
                  </a:lnTo>
                  <a:lnTo>
                    <a:pt x="104" y="159"/>
                  </a:lnTo>
                  <a:lnTo>
                    <a:pt x="99" y="163"/>
                  </a:lnTo>
                  <a:lnTo>
                    <a:pt x="93" y="165"/>
                  </a:lnTo>
                  <a:lnTo>
                    <a:pt x="89" y="169"/>
                  </a:lnTo>
                  <a:lnTo>
                    <a:pt x="87" y="171"/>
                  </a:lnTo>
                  <a:lnTo>
                    <a:pt x="87" y="173"/>
                  </a:lnTo>
                  <a:lnTo>
                    <a:pt x="87" y="169"/>
                  </a:lnTo>
                  <a:lnTo>
                    <a:pt x="91" y="161"/>
                  </a:lnTo>
                  <a:lnTo>
                    <a:pt x="93" y="154"/>
                  </a:lnTo>
                  <a:lnTo>
                    <a:pt x="97" y="150"/>
                  </a:lnTo>
                  <a:lnTo>
                    <a:pt x="102" y="144"/>
                  </a:lnTo>
                  <a:lnTo>
                    <a:pt x="110" y="138"/>
                  </a:lnTo>
                  <a:lnTo>
                    <a:pt x="116" y="135"/>
                  </a:lnTo>
                  <a:lnTo>
                    <a:pt x="125" y="131"/>
                  </a:lnTo>
                  <a:lnTo>
                    <a:pt x="133" y="127"/>
                  </a:lnTo>
                  <a:lnTo>
                    <a:pt x="140" y="127"/>
                  </a:lnTo>
                  <a:lnTo>
                    <a:pt x="144" y="125"/>
                  </a:lnTo>
                  <a:lnTo>
                    <a:pt x="152" y="125"/>
                  </a:lnTo>
                  <a:lnTo>
                    <a:pt x="154" y="125"/>
                  </a:lnTo>
                  <a:lnTo>
                    <a:pt x="156" y="125"/>
                  </a:lnTo>
                  <a:lnTo>
                    <a:pt x="154" y="123"/>
                  </a:lnTo>
                  <a:lnTo>
                    <a:pt x="144" y="119"/>
                  </a:lnTo>
                  <a:lnTo>
                    <a:pt x="139" y="116"/>
                  </a:lnTo>
                  <a:lnTo>
                    <a:pt x="131" y="116"/>
                  </a:lnTo>
                  <a:lnTo>
                    <a:pt x="121" y="114"/>
                  </a:lnTo>
                  <a:lnTo>
                    <a:pt x="112" y="116"/>
                  </a:lnTo>
                  <a:lnTo>
                    <a:pt x="100" y="119"/>
                  </a:lnTo>
                  <a:lnTo>
                    <a:pt x="93" y="123"/>
                  </a:lnTo>
                  <a:lnTo>
                    <a:pt x="81" y="127"/>
                  </a:lnTo>
                  <a:lnTo>
                    <a:pt x="72" y="133"/>
                  </a:lnTo>
                  <a:lnTo>
                    <a:pt x="64" y="137"/>
                  </a:lnTo>
                  <a:lnTo>
                    <a:pt x="59" y="140"/>
                  </a:lnTo>
                  <a:lnTo>
                    <a:pt x="55" y="142"/>
                  </a:lnTo>
                  <a:lnTo>
                    <a:pt x="53" y="144"/>
                  </a:lnTo>
                  <a:lnTo>
                    <a:pt x="53" y="142"/>
                  </a:lnTo>
                  <a:lnTo>
                    <a:pt x="55" y="138"/>
                  </a:lnTo>
                  <a:lnTo>
                    <a:pt x="59" y="131"/>
                  </a:lnTo>
                  <a:lnTo>
                    <a:pt x="64" y="125"/>
                  </a:lnTo>
                  <a:lnTo>
                    <a:pt x="70" y="118"/>
                  </a:lnTo>
                  <a:lnTo>
                    <a:pt x="80" y="110"/>
                  </a:lnTo>
                  <a:lnTo>
                    <a:pt x="81" y="106"/>
                  </a:lnTo>
                  <a:lnTo>
                    <a:pt x="87" y="102"/>
                  </a:lnTo>
                  <a:lnTo>
                    <a:pt x="93" y="100"/>
                  </a:lnTo>
                  <a:lnTo>
                    <a:pt x="99" y="97"/>
                  </a:lnTo>
                  <a:lnTo>
                    <a:pt x="110" y="93"/>
                  </a:lnTo>
                  <a:lnTo>
                    <a:pt x="121" y="91"/>
                  </a:lnTo>
                  <a:lnTo>
                    <a:pt x="129" y="89"/>
                  </a:lnTo>
                  <a:lnTo>
                    <a:pt x="139" y="89"/>
                  </a:lnTo>
                  <a:lnTo>
                    <a:pt x="144" y="89"/>
                  </a:lnTo>
                  <a:lnTo>
                    <a:pt x="152" y="89"/>
                  </a:lnTo>
                  <a:lnTo>
                    <a:pt x="154" y="89"/>
                  </a:lnTo>
                  <a:lnTo>
                    <a:pt x="156" y="91"/>
                  </a:lnTo>
                  <a:lnTo>
                    <a:pt x="154" y="89"/>
                  </a:lnTo>
                  <a:lnTo>
                    <a:pt x="152" y="85"/>
                  </a:lnTo>
                  <a:lnTo>
                    <a:pt x="146" y="81"/>
                  </a:lnTo>
                  <a:lnTo>
                    <a:pt x="140" y="78"/>
                  </a:lnTo>
                  <a:lnTo>
                    <a:pt x="131" y="74"/>
                  </a:lnTo>
                  <a:lnTo>
                    <a:pt x="121" y="72"/>
                  </a:lnTo>
                  <a:lnTo>
                    <a:pt x="114" y="70"/>
                  </a:lnTo>
                  <a:lnTo>
                    <a:pt x="108" y="72"/>
                  </a:lnTo>
                  <a:lnTo>
                    <a:pt x="100" y="72"/>
                  </a:lnTo>
                  <a:lnTo>
                    <a:pt x="95" y="76"/>
                  </a:lnTo>
                  <a:lnTo>
                    <a:pt x="85" y="76"/>
                  </a:lnTo>
                  <a:lnTo>
                    <a:pt x="80" y="78"/>
                  </a:lnTo>
                  <a:lnTo>
                    <a:pt x="72" y="81"/>
                  </a:lnTo>
                  <a:lnTo>
                    <a:pt x="66" y="83"/>
                  </a:lnTo>
                  <a:lnTo>
                    <a:pt x="61" y="87"/>
                  </a:lnTo>
                  <a:lnTo>
                    <a:pt x="53" y="89"/>
                  </a:lnTo>
                  <a:lnTo>
                    <a:pt x="47" y="91"/>
                  </a:lnTo>
                  <a:lnTo>
                    <a:pt x="43" y="95"/>
                  </a:lnTo>
                  <a:lnTo>
                    <a:pt x="34" y="98"/>
                  </a:lnTo>
                  <a:lnTo>
                    <a:pt x="28" y="104"/>
                  </a:lnTo>
                  <a:lnTo>
                    <a:pt x="24" y="106"/>
                  </a:lnTo>
                  <a:lnTo>
                    <a:pt x="23" y="108"/>
                  </a:lnTo>
                  <a:lnTo>
                    <a:pt x="23" y="104"/>
                  </a:lnTo>
                  <a:lnTo>
                    <a:pt x="26" y="100"/>
                  </a:lnTo>
                  <a:lnTo>
                    <a:pt x="32" y="91"/>
                  </a:lnTo>
                  <a:lnTo>
                    <a:pt x="38" y="83"/>
                  </a:lnTo>
                  <a:lnTo>
                    <a:pt x="47" y="74"/>
                  </a:lnTo>
                  <a:lnTo>
                    <a:pt x="57" y="64"/>
                  </a:lnTo>
                  <a:lnTo>
                    <a:pt x="62" y="60"/>
                  </a:lnTo>
                  <a:lnTo>
                    <a:pt x="68" y="57"/>
                  </a:lnTo>
                  <a:lnTo>
                    <a:pt x="76" y="53"/>
                  </a:lnTo>
                  <a:lnTo>
                    <a:pt x="83" y="51"/>
                  </a:lnTo>
                  <a:lnTo>
                    <a:pt x="91" y="49"/>
                  </a:lnTo>
                  <a:lnTo>
                    <a:pt x="99" y="47"/>
                  </a:lnTo>
                  <a:lnTo>
                    <a:pt x="106" y="47"/>
                  </a:lnTo>
                  <a:lnTo>
                    <a:pt x="112" y="47"/>
                  </a:lnTo>
                  <a:lnTo>
                    <a:pt x="118" y="47"/>
                  </a:lnTo>
                  <a:lnTo>
                    <a:pt x="123" y="47"/>
                  </a:lnTo>
                  <a:lnTo>
                    <a:pt x="129" y="47"/>
                  </a:lnTo>
                  <a:lnTo>
                    <a:pt x="135" y="47"/>
                  </a:lnTo>
                  <a:lnTo>
                    <a:pt x="142" y="47"/>
                  </a:lnTo>
                  <a:lnTo>
                    <a:pt x="150" y="49"/>
                  </a:lnTo>
                  <a:lnTo>
                    <a:pt x="154" y="51"/>
                  </a:lnTo>
                  <a:lnTo>
                    <a:pt x="156" y="51"/>
                  </a:lnTo>
                  <a:lnTo>
                    <a:pt x="154" y="49"/>
                  </a:lnTo>
                  <a:lnTo>
                    <a:pt x="150" y="45"/>
                  </a:lnTo>
                  <a:lnTo>
                    <a:pt x="144" y="40"/>
                  </a:lnTo>
                  <a:lnTo>
                    <a:pt x="137" y="36"/>
                  </a:lnTo>
                  <a:lnTo>
                    <a:pt x="129" y="32"/>
                  </a:lnTo>
                  <a:lnTo>
                    <a:pt x="123" y="30"/>
                  </a:lnTo>
                  <a:lnTo>
                    <a:pt x="118" y="28"/>
                  </a:lnTo>
                  <a:lnTo>
                    <a:pt x="112" y="26"/>
                  </a:lnTo>
                  <a:lnTo>
                    <a:pt x="104" y="24"/>
                  </a:lnTo>
                  <a:lnTo>
                    <a:pt x="97" y="24"/>
                  </a:lnTo>
                  <a:lnTo>
                    <a:pt x="89" y="24"/>
                  </a:lnTo>
                  <a:lnTo>
                    <a:pt x="81" y="26"/>
                  </a:lnTo>
                  <a:lnTo>
                    <a:pt x="72" y="26"/>
                  </a:lnTo>
                  <a:lnTo>
                    <a:pt x="64" y="28"/>
                  </a:lnTo>
                  <a:lnTo>
                    <a:pt x="55" y="32"/>
                  </a:lnTo>
                  <a:lnTo>
                    <a:pt x="49" y="34"/>
                  </a:lnTo>
                  <a:lnTo>
                    <a:pt x="40" y="36"/>
                  </a:lnTo>
                  <a:lnTo>
                    <a:pt x="34" y="40"/>
                  </a:lnTo>
                  <a:lnTo>
                    <a:pt x="28" y="43"/>
                  </a:lnTo>
                  <a:lnTo>
                    <a:pt x="23" y="47"/>
                  </a:lnTo>
                  <a:lnTo>
                    <a:pt x="17" y="49"/>
                  </a:lnTo>
                  <a:lnTo>
                    <a:pt x="11" y="51"/>
                  </a:lnTo>
                  <a:lnTo>
                    <a:pt x="7" y="53"/>
                  </a:lnTo>
                  <a:lnTo>
                    <a:pt x="5" y="57"/>
                  </a:lnTo>
                  <a:lnTo>
                    <a:pt x="2" y="60"/>
                  </a:lnTo>
                  <a:lnTo>
                    <a:pt x="0" y="62"/>
                  </a:lnTo>
                  <a:close/>
                </a:path>
              </a:pathLst>
            </a:custGeom>
            <a:solidFill>
              <a:srgbClr val="FFFFFF"/>
            </a:solidFill>
            <a:ln w="9525">
              <a:noFill/>
              <a:round/>
              <a:headEnd/>
              <a:tailEnd/>
            </a:ln>
          </p:spPr>
          <p:txBody>
            <a:bodyPr/>
            <a:lstStyle/>
            <a:p>
              <a:endParaRPr lang="en-US"/>
            </a:p>
          </p:txBody>
        </p:sp>
        <p:sp>
          <p:nvSpPr>
            <p:cNvPr id="41099" name="Freeform 102"/>
            <p:cNvSpPr>
              <a:spLocks/>
            </p:cNvSpPr>
            <p:nvPr/>
          </p:nvSpPr>
          <p:spPr bwMode="auto">
            <a:xfrm>
              <a:off x="3824094" y="1289785"/>
              <a:ext cx="1349331" cy="662305"/>
            </a:xfrm>
            <a:custGeom>
              <a:avLst/>
              <a:gdLst>
                <a:gd name="T0" fmla="*/ 1330 w 1334"/>
                <a:gd name="T1" fmla="*/ 51 h 656"/>
                <a:gd name="T2" fmla="*/ 1309 w 1334"/>
                <a:gd name="T3" fmla="*/ 32 h 656"/>
                <a:gd name="T4" fmla="*/ 1290 w 1334"/>
                <a:gd name="T5" fmla="*/ 25 h 656"/>
                <a:gd name="T6" fmla="*/ 1262 w 1334"/>
                <a:gd name="T7" fmla="*/ 17 h 656"/>
                <a:gd name="T8" fmla="*/ 1232 w 1334"/>
                <a:gd name="T9" fmla="*/ 17 h 656"/>
                <a:gd name="T10" fmla="*/ 1205 w 1334"/>
                <a:gd name="T11" fmla="*/ 23 h 656"/>
                <a:gd name="T12" fmla="*/ 1186 w 1334"/>
                <a:gd name="T13" fmla="*/ 32 h 656"/>
                <a:gd name="T14" fmla="*/ 1167 w 1334"/>
                <a:gd name="T15" fmla="*/ 49 h 656"/>
                <a:gd name="T16" fmla="*/ 1157 w 1334"/>
                <a:gd name="T17" fmla="*/ 45 h 656"/>
                <a:gd name="T18" fmla="*/ 1142 w 1334"/>
                <a:gd name="T19" fmla="*/ 36 h 656"/>
                <a:gd name="T20" fmla="*/ 1121 w 1334"/>
                <a:gd name="T21" fmla="*/ 26 h 656"/>
                <a:gd name="T22" fmla="*/ 1091 w 1334"/>
                <a:gd name="T23" fmla="*/ 19 h 656"/>
                <a:gd name="T24" fmla="*/ 1055 w 1334"/>
                <a:gd name="T25" fmla="*/ 19 h 656"/>
                <a:gd name="T26" fmla="*/ 1017 w 1334"/>
                <a:gd name="T27" fmla="*/ 26 h 656"/>
                <a:gd name="T28" fmla="*/ 986 w 1334"/>
                <a:gd name="T29" fmla="*/ 44 h 656"/>
                <a:gd name="T30" fmla="*/ 964 w 1334"/>
                <a:gd name="T31" fmla="*/ 61 h 656"/>
                <a:gd name="T32" fmla="*/ 948 w 1334"/>
                <a:gd name="T33" fmla="*/ 76 h 656"/>
                <a:gd name="T34" fmla="*/ 943 w 1334"/>
                <a:gd name="T35" fmla="*/ 85 h 656"/>
                <a:gd name="T36" fmla="*/ 929 w 1334"/>
                <a:gd name="T37" fmla="*/ 68 h 656"/>
                <a:gd name="T38" fmla="*/ 897 w 1334"/>
                <a:gd name="T39" fmla="*/ 42 h 656"/>
                <a:gd name="T40" fmla="*/ 842 w 1334"/>
                <a:gd name="T41" fmla="*/ 17 h 656"/>
                <a:gd name="T42" fmla="*/ 760 w 1334"/>
                <a:gd name="T43" fmla="*/ 0 h 656"/>
                <a:gd name="T44" fmla="*/ 646 w 1334"/>
                <a:gd name="T45" fmla="*/ 9 h 656"/>
                <a:gd name="T46" fmla="*/ 534 w 1334"/>
                <a:gd name="T47" fmla="*/ 47 h 656"/>
                <a:gd name="T48" fmla="*/ 464 w 1334"/>
                <a:gd name="T49" fmla="*/ 110 h 656"/>
                <a:gd name="T50" fmla="*/ 424 w 1334"/>
                <a:gd name="T51" fmla="*/ 180 h 656"/>
                <a:gd name="T52" fmla="*/ 405 w 1334"/>
                <a:gd name="T53" fmla="*/ 241 h 656"/>
                <a:gd name="T54" fmla="*/ 401 w 1334"/>
                <a:gd name="T55" fmla="*/ 275 h 656"/>
                <a:gd name="T56" fmla="*/ 395 w 1334"/>
                <a:gd name="T57" fmla="*/ 275 h 656"/>
                <a:gd name="T58" fmla="*/ 378 w 1334"/>
                <a:gd name="T59" fmla="*/ 264 h 656"/>
                <a:gd name="T60" fmla="*/ 348 w 1334"/>
                <a:gd name="T61" fmla="*/ 253 h 656"/>
                <a:gd name="T62" fmla="*/ 300 w 1334"/>
                <a:gd name="T63" fmla="*/ 239 h 656"/>
                <a:gd name="T64" fmla="*/ 239 w 1334"/>
                <a:gd name="T65" fmla="*/ 235 h 656"/>
                <a:gd name="T66" fmla="*/ 165 w 1334"/>
                <a:gd name="T67" fmla="*/ 245 h 656"/>
                <a:gd name="T68" fmla="*/ 101 w 1334"/>
                <a:gd name="T69" fmla="*/ 272 h 656"/>
                <a:gd name="T70" fmla="*/ 53 w 1334"/>
                <a:gd name="T71" fmla="*/ 308 h 656"/>
                <a:gd name="T72" fmla="*/ 23 w 1334"/>
                <a:gd name="T73" fmla="*/ 348 h 656"/>
                <a:gd name="T74" fmla="*/ 4 w 1334"/>
                <a:gd name="T75" fmla="*/ 378 h 656"/>
                <a:gd name="T76" fmla="*/ 0 w 1334"/>
                <a:gd name="T77" fmla="*/ 391 h 656"/>
                <a:gd name="T78" fmla="*/ 2 w 1334"/>
                <a:gd name="T79" fmla="*/ 403 h 656"/>
                <a:gd name="T80" fmla="*/ 11 w 1334"/>
                <a:gd name="T81" fmla="*/ 435 h 656"/>
                <a:gd name="T82" fmla="*/ 25 w 1334"/>
                <a:gd name="T83" fmla="*/ 473 h 656"/>
                <a:gd name="T84" fmla="*/ 42 w 1334"/>
                <a:gd name="T85" fmla="*/ 517 h 656"/>
                <a:gd name="T86" fmla="*/ 63 w 1334"/>
                <a:gd name="T87" fmla="*/ 549 h 656"/>
                <a:gd name="T88" fmla="*/ 85 w 1334"/>
                <a:gd name="T89" fmla="*/ 572 h 656"/>
                <a:gd name="T90" fmla="*/ 122 w 1334"/>
                <a:gd name="T91" fmla="*/ 597 h 656"/>
                <a:gd name="T92" fmla="*/ 165 w 1334"/>
                <a:gd name="T93" fmla="*/ 621 h 656"/>
                <a:gd name="T94" fmla="*/ 203 w 1334"/>
                <a:gd name="T95" fmla="*/ 640 h 656"/>
                <a:gd name="T96" fmla="*/ 232 w 1334"/>
                <a:gd name="T97" fmla="*/ 654 h 656"/>
                <a:gd name="T98" fmla="*/ 1334 w 1334"/>
                <a:gd name="T99" fmla="*/ 57 h 6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34"/>
                <a:gd name="T151" fmla="*/ 0 h 656"/>
                <a:gd name="T152" fmla="*/ 1334 w 1334"/>
                <a:gd name="T153" fmla="*/ 656 h 6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34" h="656">
                  <a:moveTo>
                    <a:pt x="1334" y="57"/>
                  </a:moveTo>
                  <a:lnTo>
                    <a:pt x="1332" y="55"/>
                  </a:lnTo>
                  <a:lnTo>
                    <a:pt x="1330" y="51"/>
                  </a:lnTo>
                  <a:lnTo>
                    <a:pt x="1323" y="44"/>
                  </a:lnTo>
                  <a:lnTo>
                    <a:pt x="1315" y="38"/>
                  </a:lnTo>
                  <a:lnTo>
                    <a:pt x="1309" y="32"/>
                  </a:lnTo>
                  <a:lnTo>
                    <a:pt x="1304" y="30"/>
                  </a:lnTo>
                  <a:lnTo>
                    <a:pt x="1296" y="26"/>
                  </a:lnTo>
                  <a:lnTo>
                    <a:pt x="1290" y="25"/>
                  </a:lnTo>
                  <a:lnTo>
                    <a:pt x="1281" y="21"/>
                  </a:lnTo>
                  <a:lnTo>
                    <a:pt x="1271" y="19"/>
                  </a:lnTo>
                  <a:lnTo>
                    <a:pt x="1262" y="17"/>
                  </a:lnTo>
                  <a:lnTo>
                    <a:pt x="1252" y="17"/>
                  </a:lnTo>
                  <a:lnTo>
                    <a:pt x="1241" y="17"/>
                  </a:lnTo>
                  <a:lnTo>
                    <a:pt x="1232" y="17"/>
                  </a:lnTo>
                  <a:lnTo>
                    <a:pt x="1222" y="17"/>
                  </a:lnTo>
                  <a:lnTo>
                    <a:pt x="1213" y="21"/>
                  </a:lnTo>
                  <a:lnTo>
                    <a:pt x="1205" y="23"/>
                  </a:lnTo>
                  <a:lnTo>
                    <a:pt x="1197" y="26"/>
                  </a:lnTo>
                  <a:lnTo>
                    <a:pt x="1192" y="28"/>
                  </a:lnTo>
                  <a:lnTo>
                    <a:pt x="1186" y="32"/>
                  </a:lnTo>
                  <a:lnTo>
                    <a:pt x="1176" y="40"/>
                  </a:lnTo>
                  <a:lnTo>
                    <a:pt x="1171" y="45"/>
                  </a:lnTo>
                  <a:lnTo>
                    <a:pt x="1167" y="49"/>
                  </a:lnTo>
                  <a:lnTo>
                    <a:pt x="1165" y="51"/>
                  </a:lnTo>
                  <a:lnTo>
                    <a:pt x="1163" y="49"/>
                  </a:lnTo>
                  <a:lnTo>
                    <a:pt x="1157" y="45"/>
                  </a:lnTo>
                  <a:lnTo>
                    <a:pt x="1154" y="42"/>
                  </a:lnTo>
                  <a:lnTo>
                    <a:pt x="1148" y="40"/>
                  </a:lnTo>
                  <a:lnTo>
                    <a:pt x="1142" y="36"/>
                  </a:lnTo>
                  <a:lnTo>
                    <a:pt x="1137" y="32"/>
                  </a:lnTo>
                  <a:lnTo>
                    <a:pt x="1129" y="30"/>
                  </a:lnTo>
                  <a:lnTo>
                    <a:pt x="1121" y="26"/>
                  </a:lnTo>
                  <a:lnTo>
                    <a:pt x="1112" y="25"/>
                  </a:lnTo>
                  <a:lnTo>
                    <a:pt x="1102" y="21"/>
                  </a:lnTo>
                  <a:lnTo>
                    <a:pt x="1091" y="19"/>
                  </a:lnTo>
                  <a:lnTo>
                    <a:pt x="1079" y="19"/>
                  </a:lnTo>
                  <a:lnTo>
                    <a:pt x="1068" y="17"/>
                  </a:lnTo>
                  <a:lnTo>
                    <a:pt x="1055" y="19"/>
                  </a:lnTo>
                  <a:lnTo>
                    <a:pt x="1040" y="21"/>
                  </a:lnTo>
                  <a:lnTo>
                    <a:pt x="1028" y="25"/>
                  </a:lnTo>
                  <a:lnTo>
                    <a:pt x="1017" y="26"/>
                  </a:lnTo>
                  <a:lnTo>
                    <a:pt x="1005" y="32"/>
                  </a:lnTo>
                  <a:lnTo>
                    <a:pt x="994" y="38"/>
                  </a:lnTo>
                  <a:lnTo>
                    <a:pt x="986" y="44"/>
                  </a:lnTo>
                  <a:lnTo>
                    <a:pt x="977" y="49"/>
                  </a:lnTo>
                  <a:lnTo>
                    <a:pt x="971" y="55"/>
                  </a:lnTo>
                  <a:lnTo>
                    <a:pt x="964" y="61"/>
                  </a:lnTo>
                  <a:lnTo>
                    <a:pt x="958" y="66"/>
                  </a:lnTo>
                  <a:lnTo>
                    <a:pt x="952" y="72"/>
                  </a:lnTo>
                  <a:lnTo>
                    <a:pt x="948" y="76"/>
                  </a:lnTo>
                  <a:lnTo>
                    <a:pt x="945" y="83"/>
                  </a:lnTo>
                  <a:lnTo>
                    <a:pt x="943" y="87"/>
                  </a:lnTo>
                  <a:lnTo>
                    <a:pt x="943" y="85"/>
                  </a:lnTo>
                  <a:lnTo>
                    <a:pt x="939" y="82"/>
                  </a:lnTo>
                  <a:lnTo>
                    <a:pt x="935" y="74"/>
                  </a:lnTo>
                  <a:lnTo>
                    <a:pt x="929" y="68"/>
                  </a:lnTo>
                  <a:lnTo>
                    <a:pt x="920" y="59"/>
                  </a:lnTo>
                  <a:lnTo>
                    <a:pt x="910" y="51"/>
                  </a:lnTo>
                  <a:lnTo>
                    <a:pt x="897" y="42"/>
                  </a:lnTo>
                  <a:lnTo>
                    <a:pt x="882" y="34"/>
                  </a:lnTo>
                  <a:lnTo>
                    <a:pt x="863" y="25"/>
                  </a:lnTo>
                  <a:lnTo>
                    <a:pt x="842" y="17"/>
                  </a:lnTo>
                  <a:lnTo>
                    <a:pt x="817" y="9"/>
                  </a:lnTo>
                  <a:lnTo>
                    <a:pt x="791" y="4"/>
                  </a:lnTo>
                  <a:lnTo>
                    <a:pt x="760" y="0"/>
                  </a:lnTo>
                  <a:lnTo>
                    <a:pt x="726" y="0"/>
                  </a:lnTo>
                  <a:lnTo>
                    <a:pt x="688" y="4"/>
                  </a:lnTo>
                  <a:lnTo>
                    <a:pt x="646" y="9"/>
                  </a:lnTo>
                  <a:lnTo>
                    <a:pt x="602" y="17"/>
                  </a:lnTo>
                  <a:lnTo>
                    <a:pt x="568" y="30"/>
                  </a:lnTo>
                  <a:lnTo>
                    <a:pt x="534" y="47"/>
                  </a:lnTo>
                  <a:lnTo>
                    <a:pt x="507" y="66"/>
                  </a:lnTo>
                  <a:lnTo>
                    <a:pt x="483" y="87"/>
                  </a:lnTo>
                  <a:lnTo>
                    <a:pt x="464" y="110"/>
                  </a:lnTo>
                  <a:lnTo>
                    <a:pt x="448" y="133"/>
                  </a:lnTo>
                  <a:lnTo>
                    <a:pt x="435" y="158"/>
                  </a:lnTo>
                  <a:lnTo>
                    <a:pt x="424" y="180"/>
                  </a:lnTo>
                  <a:lnTo>
                    <a:pt x="414" y="203"/>
                  </a:lnTo>
                  <a:lnTo>
                    <a:pt x="409" y="222"/>
                  </a:lnTo>
                  <a:lnTo>
                    <a:pt x="405" y="241"/>
                  </a:lnTo>
                  <a:lnTo>
                    <a:pt x="401" y="255"/>
                  </a:lnTo>
                  <a:lnTo>
                    <a:pt x="401" y="268"/>
                  </a:lnTo>
                  <a:lnTo>
                    <a:pt x="401" y="275"/>
                  </a:lnTo>
                  <a:lnTo>
                    <a:pt x="401" y="279"/>
                  </a:lnTo>
                  <a:lnTo>
                    <a:pt x="397" y="277"/>
                  </a:lnTo>
                  <a:lnTo>
                    <a:pt x="395" y="275"/>
                  </a:lnTo>
                  <a:lnTo>
                    <a:pt x="391" y="274"/>
                  </a:lnTo>
                  <a:lnTo>
                    <a:pt x="386" y="270"/>
                  </a:lnTo>
                  <a:lnTo>
                    <a:pt x="378" y="264"/>
                  </a:lnTo>
                  <a:lnTo>
                    <a:pt x="369" y="260"/>
                  </a:lnTo>
                  <a:lnTo>
                    <a:pt x="359" y="256"/>
                  </a:lnTo>
                  <a:lnTo>
                    <a:pt x="348" y="253"/>
                  </a:lnTo>
                  <a:lnTo>
                    <a:pt x="332" y="247"/>
                  </a:lnTo>
                  <a:lnTo>
                    <a:pt x="317" y="243"/>
                  </a:lnTo>
                  <a:lnTo>
                    <a:pt x="300" y="239"/>
                  </a:lnTo>
                  <a:lnTo>
                    <a:pt x="283" y="237"/>
                  </a:lnTo>
                  <a:lnTo>
                    <a:pt x="260" y="235"/>
                  </a:lnTo>
                  <a:lnTo>
                    <a:pt x="239" y="235"/>
                  </a:lnTo>
                  <a:lnTo>
                    <a:pt x="217" y="235"/>
                  </a:lnTo>
                  <a:lnTo>
                    <a:pt x="192" y="239"/>
                  </a:lnTo>
                  <a:lnTo>
                    <a:pt x="165" y="245"/>
                  </a:lnTo>
                  <a:lnTo>
                    <a:pt x="142" y="251"/>
                  </a:lnTo>
                  <a:lnTo>
                    <a:pt x="120" y="260"/>
                  </a:lnTo>
                  <a:lnTo>
                    <a:pt x="101" y="272"/>
                  </a:lnTo>
                  <a:lnTo>
                    <a:pt x="83" y="281"/>
                  </a:lnTo>
                  <a:lnTo>
                    <a:pt x="68" y="294"/>
                  </a:lnTo>
                  <a:lnTo>
                    <a:pt x="53" y="308"/>
                  </a:lnTo>
                  <a:lnTo>
                    <a:pt x="42" y="323"/>
                  </a:lnTo>
                  <a:lnTo>
                    <a:pt x="32" y="334"/>
                  </a:lnTo>
                  <a:lnTo>
                    <a:pt x="23" y="348"/>
                  </a:lnTo>
                  <a:lnTo>
                    <a:pt x="15" y="359"/>
                  </a:lnTo>
                  <a:lnTo>
                    <a:pt x="9" y="370"/>
                  </a:lnTo>
                  <a:lnTo>
                    <a:pt x="4" y="378"/>
                  </a:lnTo>
                  <a:lnTo>
                    <a:pt x="2" y="386"/>
                  </a:lnTo>
                  <a:lnTo>
                    <a:pt x="0" y="389"/>
                  </a:lnTo>
                  <a:lnTo>
                    <a:pt x="0" y="391"/>
                  </a:lnTo>
                  <a:lnTo>
                    <a:pt x="0" y="393"/>
                  </a:lnTo>
                  <a:lnTo>
                    <a:pt x="2" y="397"/>
                  </a:lnTo>
                  <a:lnTo>
                    <a:pt x="2" y="403"/>
                  </a:lnTo>
                  <a:lnTo>
                    <a:pt x="6" y="412"/>
                  </a:lnTo>
                  <a:lnTo>
                    <a:pt x="7" y="422"/>
                  </a:lnTo>
                  <a:lnTo>
                    <a:pt x="11" y="435"/>
                  </a:lnTo>
                  <a:lnTo>
                    <a:pt x="15" y="446"/>
                  </a:lnTo>
                  <a:lnTo>
                    <a:pt x="21" y="460"/>
                  </a:lnTo>
                  <a:lnTo>
                    <a:pt x="25" y="473"/>
                  </a:lnTo>
                  <a:lnTo>
                    <a:pt x="30" y="488"/>
                  </a:lnTo>
                  <a:lnTo>
                    <a:pt x="36" y="502"/>
                  </a:lnTo>
                  <a:lnTo>
                    <a:pt x="42" y="517"/>
                  </a:lnTo>
                  <a:lnTo>
                    <a:pt x="49" y="528"/>
                  </a:lnTo>
                  <a:lnTo>
                    <a:pt x="55" y="540"/>
                  </a:lnTo>
                  <a:lnTo>
                    <a:pt x="63" y="549"/>
                  </a:lnTo>
                  <a:lnTo>
                    <a:pt x="68" y="559"/>
                  </a:lnTo>
                  <a:lnTo>
                    <a:pt x="76" y="564"/>
                  </a:lnTo>
                  <a:lnTo>
                    <a:pt x="85" y="572"/>
                  </a:lnTo>
                  <a:lnTo>
                    <a:pt x="95" y="581"/>
                  </a:lnTo>
                  <a:lnTo>
                    <a:pt x="108" y="589"/>
                  </a:lnTo>
                  <a:lnTo>
                    <a:pt x="122" y="597"/>
                  </a:lnTo>
                  <a:lnTo>
                    <a:pt x="137" y="604"/>
                  </a:lnTo>
                  <a:lnTo>
                    <a:pt x="150" y="614"/>
                  </a:lnTo>
                  <a:lnTo>
                    <a:pt x="165" y="621"/>
                  </a:lnTo>
                  <a:lnTo>
                    <a:pt x="179" y="627"/>
                  </a:lnTo>
                  <a:lnTo>
                    <a:pt x="192" y="635"/>
                  </a:lnTo>
                  <a:lnTo>
                    <a:pt x="203" y="640"/>
                  </a:lnTo>
                  <a:lnTo>
                    <a:pt x="217" y="646"/>
                  </a:lnTo>
                  <a:lnTo>
                    <a:pt x="224" y="648"/>
                  </a:lnTo>
                  <a:lnTo>
                    <a:pt x="232" y="654"/>
                  </a:lnTo>
                  <a:lnTo>
                    <a:pt x="236" y="656"/>
                  </a:lnTo>
                  <a:lnTo>
                    <a:pt x="239" y="656"/>
                  </a:lnTo>
                  <a:lnTo>
                    <a:pt x="1334" y="57"/>
                  </a:lnTo>
                  <a:close/>
                </a:path>
              </a:pathLst>
            </a:custGeom>
            <a:solidFill>
              <a:srgbClr val="E6E6FF"/>
            </a:solidFill>
            <a:ln w="9525">
              <a:noFill/>
              <a:round/>
              <a:headEnd/>
              <a:tailEnd/>
            </a:ln>
          </p:spPr>
          <p:txBody>
            <a:bodyPr/>
            <a:lstStyle/>
            <a:p>
              <a:endParaRPr lang="en-US"/>
            </a:p>
          </p:txBody>
        </p:sp>
        <p:sp>
          <p:nvSpPr>
            <p:cNvPr id="41100" name="Freeform 103"/>
            <p:cNvSpPr>
              <a:spLocks/>
            </p:cNvSpPr>
            <p:nvPr/>
          </p:nvSpPr>
          <p:spPr bwMode="auto">
            <a:xfrm>
              <a:off x="3935043" y="1557318"/>
              <a:ext cx="342635" cy="207174"/>
            </a:xfrm>
            <a:custGeom>
              <a:avLst/>
              <a:gdLst>
                <a:gd name="T0" fmla="*/ 2 w 340"/>
                <a:gd name="T1" fmla="*/ 106 h 205"/>
                <a:gd name="T2" fmla="*/ 19 w 340"/>
                <a:gd name="T3" fmla="*/ 72 h 205"/>
                <a:gd name="T4" fmla="*/ 57 w 340"/>
                <a:gd name="T5" fmla="*/ 32 h 205"/>
                <a:gd name="T6" fmla="*/ 120 w 340"/>
                <a:gd name="T7" fmla="*/ 4 h 205"/>
                <a:gd name="T8" fmla="*/ 200 w 340"/>
                <a:gd name="T9" fmla="*/ 2 h 205"/>
                <a:gd name="T10" fmla="*/ 251 w 340"/>
                <a:gd name="T11" fmla="*/ 17 h 205"/>
                <a:gd name="T12" fmla="*/ 276 w 340"/>
                <a:gd name="T13" fmla="*/ 34 h 205"/>
                <a:gd name="T14" fmla="*/ 287 w 340"/>
                <a:gd name="T15" fmla="*/ 49 h 205"/>
                <a:gd name="T16" fmla="*/ 308 w 340"/>
                <a:gd name="T17" fmla="*/ 72 h 205"/>
                <a:gd name="T18" fmla="*/ 321 w 340"/>
                <a:gd name="T19" fmla="*/ 97 h 205"/>
                <a:gd name="T20" fmla="*/ 331 w 340"/>
                <a:gd name="T21" fmla="*/ 124 h 205"/>
                <a:gd name="T22" fmla="*/ 335 w 340"/>
                <a:gd name="T23" fmla="*/ 150 h 205"/>
                <a:gd name="T24" fmla="*/ 339 w 340"/>
                <a:gd name="T25" fmla="*/ 175 h 205"/>
                <a:gd name="T26" fmla="*/ 340 w 340"/>
                <a:gd name="T27" fmla="*/ 196 h 205"/>
                <a:gd name="T28" fmla="*/ 323 w 340"/>
                <a:gd name="T29" fmla="*/ 194 h 205"/>
                <a:gd name="T30" fmla="*/ 297 w 340"/>
                <a:gd name="T31" fmla="*/ 190 h 205"/>
                <a:gd name="T32" fmla="*/ 266 w 340"/>
                <a:gd name="T33" fmla="*/ 186 h 205"/>
                <a:gd name="T34" fmla="*/ 238 w 340"/>
                <a:gd name="T35" fmla="*/ 192 h 205"/>
                <a:gd name="T36" fmla="*/ 207 w 340"/>
                <a:gd name="T37" fmla="*/ 202 h 205"/>
                <a:gd name="T38" fmla="*/ 202 w 340"/>
                <a:gd name="T39" fmla="*/ 203 h 205"/>
                <a:gd name="T40" fmla="*/ 219 w 340"/>
                <a:gd name="T41" fmla="*/ 182 h 205"/>
                <a:gd name="T42" fmla="*/ 255 w 340"/>
                <a:gd name="T43" fmla="*/ 165 h 205"/>
                <a:gd name="T44" fmla="*/ 287 w 340"/>
                <a:gd name="T45" fmla="*/ 156 h 205"/>
                <a:gd name="T46" fmla="*/ 295 w 340"/>
                <a:gd name="T47" fmla="*/ 154 h 205"/>
                <a:gd name="T48" fmla="*/ 272 w 340"/>
                <a:gd name="T49" fmla="*/ 144 h 205"/>
                <a:gd name="T50" fmla="*/ 245 w 340"/>
                <a:gd name="T51" fmla="*/ 141 h 205"/>
                <a:gd name="T52" fmla="*/ 209 w 340"/>
                <a:gd name="T53" fmla="*/ 144 h 205"/>
                <a:gd name="T54" fmla="*/ 173 w 340"/>
                <a:gd name="T55" fmla="*/ 156 h 205"/>
                <a:gd name="T56" fmla="*/ 145 w 340"/>
                <a:gd name="T57" fmla="*/ 169 h 205"/>
                <a:gd name="T58" fmla="*/ 124 w 340"/>
                <a:gd name="T59" fmla="*/ 184 h 205"/>
                <a:gd name="T60" fmla="*/ 128 w 340"/>
                <a:gd name="T61" fmla="*/ 173 h 205"/>
                <a:gd name="T62" fmla="*/ 143 w 340"/>
                <a:gd name="T63" fmla="*/ 150 h 205"/>
                <a:gd name="T64" fmla="*/ 164 w 340"/>
                <a:gd name="T65" fmla="*/ 127 h 205"/>
                <a:gd name="T66" fmla="*/ 190 w 340"/>
                <a:gd name="T67" fmla="*/ 114 h 205"/>
                <a:gd name="T68" fmla="*/ 221 w 340"/>
                <a:gd name="T69" fmla="*/ 110 h 205"/>
                <a:gd name="T70" fmla="*/ 251 w 340"/>
                <a:gd name="T71" fmla="*/ 110 h 205"/>
                <a:gd name="T72" fmla="*/ 276 w 340"/>
                <a:gd name="T73" fmla="*/ 112 h 205"/>
                <a:gd name="T74" fmla="*/ 270 w 340"/>
                <a:gd name="T75" fmla="*/ 105 h 205"/>
                <a:gd name="T76" fmla="*/ 251 w 340"/>
                <a:gd name="T77" fmla="*/ 95 h 205"/>
                <a:gd name="T78" fmla="*/ 215 w 340"/>
                <a:gd name="T79" fmla="*/ 91 h 205"/>
                <a:gd name="T80" fmla="*/ 162 w 340"/>
                <a:gd name="T81" fmla="*/ 101 h 205"/>
                <a:gd name="T82" fmla="*/ 112 w 340"/>
                <a:gd name="T83" fmla="*/ 118 h 205"/>
                <a:gd name="T84" fmla="*/ 80 w 340"/>
                <a:gd name="T85" fmla="*/ 139 h 205"/>
                <a:gd name="T86" fmla="*/ 61 w 340"/>
                <a:gd name="T87" fmla="*/ 156 h 205"/>
                <a:gd name="T88" fmla="*/ 71 w 340"/>
                <a:gd name="T89" fmla="*/ 141 h 205"/>
                <a:gd name="T90" fmla="*/ 91 w 340"/>
                <a:gd name="T91" fmla="*/ 112 h 205"/>
                <a:gd name="T92" fmla="*/ 126 w 340"/>
                <a:gd name="T93" fmla="*/ 84 h 205"/>
                <a:gd name="T94" fmla="*/ 175 w 340"/>
                <a:gd name="T95" fmla="*/ 68 h 205"/>
                <a:gd name="T96" fmla="*/ 215 w 340"/>
                <a:gd name="T97" fmla="*/ 63 h 205"/>
                <a:gd name="T98" fmla="*/ 245 w 340"/>
                <a:gd name="T99" fmla="*/ 65 h 205"/>
                <a:gd name="T100" fmla="*/ 263 w 340"/>
                <a:gd name="T101" fmla="*/ 68 h 205"/>
                <a:gd name="T102" fmla="*/ 255 w 340"/>
                <a:gd name="T103" fmla="*/ 61 h 205"/>
                <a:gd name="T104" fmla="*/ 232 w 340"/>
                <a:gd name="T105" fmla="*/ 49 h 205"/>
                <a:gd name="T106" fmla="*/ 194 w 340"/>
                <a:gd name="T107" fmla="*/ 42 h 205"/>
                <a:gd name="T108" fmla="*/ 139 w 340"/>
                <a:gd name="T109" fmla="*/ 46 h 205"/>
                <a:gd name="T110" fmla="*/ 82 w 340"/>
                <a:gd name="T111" fmla="*/ 63 h 205"/>
                <a:gd name="T112" fmla="*/ 34 w 340"/>
                <a:gd name="T113" fmla="*/ 89 h 205"/>
                <a:gd name="T114" fmla="*/ 6 w 340"/>
                <a:gd name="T115" fmla="*/ 110 h 205"/>
                <a:gd name="T116" fmla="*/ 0 w 340"/>
                <a:gd name="T117" fmla="*/ 118 h 2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40"/>
                <a:gd name="T178" fmla="*/ 0 h 205"/>
                <a:gd name="T179" fmla="*/ 340 w 340"/>
                <a:gd name="T180" fmla="*/ 205 h 2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40" h="205">
                  <a:moveTo>
                    <a:pt x="0" y="118"/>
                  </a:moveTo>
                  <a:lnTo>
                    <a:pt x="0" y="116"/>
                  </a:lnTo>
                  <a:lnTo>
                    <a:pt x="0" y="112"/>
                  </a:lnTo>
                  <a:lnTo>
                    <a:pt x="2" y="106"/>
                  </a:lnTo>
                  <a:lnTo>
                    <a:pt x="4" y="101"/>
                  </a:lnTo>
                  <a:lnTo>
                    <a:pt x="8" y="91"/>
                  </a:lnTo>
                  <a:lnTo>
                    <a:pt x="14" y="84"/>
                  </a:lnTo>
                  <a:lnTo>
                    <a:pt x="19" y="72"/>
                  </a:lnTo>
                  <a:lnTo>
                    <a:pt x="27" y="63"/>
                  </a:lnTo>
                  <a:lnTo>
                    <a:pt x="34" y="53"/>
                  </a:lnTo>
                  <a:lnTo>
                    <a:pt x="46" y="42"/>
                  </a:lnTo>
                  <a:lnTo>
                    <a:pt x="57" y="32"/>
                  </a:lnTo>
                  <a:lnTo>
                    <a:pt x="71" y="25"/>
                  </a:lnTo>
                  <a:lnTo>
                    <a:pt x="84" y="15"/>
                  </a:lnTo>
                  <a:lnTo>
                    <a:pt x="103" y="10"/>
                  </a:lnTo>
                  <a:lnTo>
                    <a:pt x="120" y="4"/>
                  </a:lnTo>
                  <a:lnTo>
                    <a:pt x="143" y="2"/>
                  </a:lnTo>
                  <a:lnTo>
                    <a:pt x="164" y="0"/>
                  </a:lnTo>
                  <a:lnTo>
                    <a:pt x="183" y="2"/>
                  </a:lnTo>
                  <a:lnTo>
                    <a:pt x="200" y="2"/>
                  </a:lnTo>
                  <a:lnTo>
                    <a:pt x="215" y="6"/>
                  </a:lnTo>
                  <a:lnTo>
                    <a:pt x="228" y="10"/>
                  </a:lnTo>
                  <a:lnTo>
                    <a:pt x="240" y="13"/>
                  </a:lnTo>
                  <a:lnTo>
                    <a:pt x="251" y="17"/>
                  </a:lnTo>
                  <a:lnTo>
                    <a:pt x="259" y="23"/>
                  </a:lnTo>
                  <a:lnTo>
                    <a:pt x="266" y="27"/>
                  </a:lnTo>
                  <a:lnTo>
                    <a:pt x="272" y="30"/>
                  </a:lnTo>
                  <a:lnTo>
                    <a:pt x="276" y="34"/>
                  </a:lnTo>
                  <a:lnTo>
                    <a:pt x="282" y="40"/>
                  </a:lnTo>
                  <a:lnTo>
                    <a:pt x="285" y="46"/>
                  </a:lnTo>
                  <a:lnTo>
                    <a:pt x="287" y="48"/>
                  </a:lnTo>
                  <a:lnTo>
                    <a:pt x="287" y="49"/>
                  </a:lnTo>
                  <a:lnTo>
                    <a:pt x="293" y="53"/>
                  </a:lnTo>
                  <a:lnTo>
                    <a:pt x="297" y="59"/>
                  </a:lnTo>
                  <a:lnTo>
                    <a:pt x="304" y="68"/>
                  </a:lnTo>
                  <a:lnTo>
                    <a:pt x="308" y="72"/>
                  </a:lnTo>
                  <a:lnTo>
                    <a:pt x="312" y="78"/>
                  </a:lnTo>
                  <a:lnTo>
                    <a:pt x="316" y="86"/>
                  </a:lnTo>
                  <a:lnTo>
                    <a:pt x="320" y="91"/>
                  </a:lnTo>
                  <a:lnTo>
                    <a:pt x="321" y="97"/>
                  </a:lnTo>
                  <a:lnTo>
                    <a:pt x="325" y="103"/>
                  </a:lnTo>
                  <a:lnTo>
                    <a:pt x="327" y="110"/>
                  </a:lnTo>
                  <a:lnTo>
                    <a:pt x="329" y="118"/>
                  </a:lnTo>
                  <a:lnTo>
                    <a:pt x="331" y="124"/>
                  </a:lnTo>
                  <a:lnTo>
                    <a:pt x="333" y="129"/>
                  </a:lnTo>
                  <a:lnTo>
                    <a:pt x="333" y="137"/>
                  </a:lnTo>
                  <a:lnTo>
                    <a:pt x="335" y="144"/>
                  </a:lnTo>
                  <a:lnTo>
                    <a:pt x="335" y="150"/>
                  </a:lnTo>
                  <a:lnTo>
                    <a:pt x="337" y="158"/>
                  </a:lnTo>
                  <a:lnTo>
                    <a:pt x="337" y="163"/>
                  </a:lnTo>
                  <a:lnTo>
                    <a:pt x="339" y="171"/>
                  </a:lnTo>
                  <a:lnTo>
                    <a:pt x="339" y="175"/>
                  </a:lnTo>
                  <a:lnTo>
                    <a:pt x="339" y="181"/>
                  </a:lnTo>
                  <a:lnTo>
                    <a:pt x="339" y="186"/>
                  </a:lnTo>
                  <a:lnTo>
                    <a:pt x="340" y="190"/>
                  </a:lnTo>
                  <a:lnTo>
                    <a:pt x="340" y="196"/>
                  </a:lnTo>
                  <a:lnTo>
                    <a:pt x="340" y="200"/>
                  </a:lnTo>
                  <a:lnTo>
                    <a:pt x="337" y="198"/>
                  </a:lnTo>
                  <a:lnTo>
                    <a:pt x="329" y="196"/>
                  </a:lnTo>
                  <a:lnTo>
                    <a:pt x="323" y="194"/>
                  </a:lnTo>
                  <a:lnTo>
                    <a:pt x="318" y="194"/>
                  </a:lnTo>
                  <a:lnTo>
                    <a:pt x="312" y="192"/>
                  </a:lnTo>
                  <a:lnTo>
                    <a:pt x="304" y="192"/>
                  </a:lnTo>
                  <a:lnTo>
                    <a:pt x="297" y="190"/>
                  </a:lnTo>
                  <a:lnTo>
                    <a:pt x="289" y="188"/>
                  </a:lnTo>
                  <a:lnTo>
                    <a:pt x="282" y="188"/>
                  </a:lnTo>
                  <a:lnTo>
                    <a:pt x="274" y="188"/>
                  </a:lnTo>
                  <a:lnTo>
                    <a:pt x="266" y="186"/>
                  </a:lnTo>
                  <a:lnTo>
                    <a:pt x="259" y="186"/>
                  </a:lnTo>
                  <a:lnTo>
                    <a:pt x="253" y="188"/>
                  </a:lnTo>
                  <a:lnTo>
                    <a:pt x="249" y="190"/>
                  </a:lnTo>
                  <a:lnTo>
                    <a:pt x="238" y="192"/>
                  </a:lnTo>
                  <a:lnTo>
                    <a:pt x="228" y="196"/>
                  </a:lnTo>
                  <a:lnTo>
                    <a:pt x="221" y="198"/>
                  </a:lnTo>
                  <a:lnTo>
                    <a:pt x="213" y="202"/>
                  </a:lnTo>
                  <a:lnTo>
                    <a:pt x="207" y="202"/>
                  </a:lnTo>
                  <a:lnTo>
                    <a:pt x="205" y="203"/>
                  </a:lnTo>
                  <a:lnTo>
                    <a:pt x="202" y="203"/>
                  </a:lnTo>
                  <a:lnTo>
                    <a:pt x="202" y="205"/>
                  </a:lnTo>
                  <a:lnTo>
                    <a:pt x="202" y="203"/>
                  </a:lnTo>
                  <a:lnTo>
                    <a:pt x="205" y="200"/>
                  </a:lnTo>
                  <a:lnTo>
                    <a:pt x="207" y="194"/>
                  </a:lnTo>
                  <a:lnTo>
                    <a:pt x="213" y="190"/>
                  </a:lnTo>
                  <a:lnTo>
                    <a:pt x="219" y="182"/>
                  </a:lnTo>
                  <a:lnTo>
                    <a:pt x="226" y="177"/>
                  </a:lnTo>
                  <a:lnTo>
                    <a:pt x="236" y="171"/>
                  </a:lnTo>
                  <a:lnTo>
                    <a:pt x="245" y="169"/>
                  </a:lnTo>
                  <a:lnTo>
                    <a:pt x="255" y="165"/>
                  </a:lnTo>
                  <a:lnTo>
                    <a:pt x="264" y="162"/>
                  </a:lnTo>
                  <a:lnTo>
                    <a:pt x="272" y="160"/>
                  </a:lnTo>
                  <a:lnTo>
                    <a:pt x="282" y="158"/>
                  </a:lnTo>
                  <a:lnTo>
                    <a:pt x="287" y="156"/>
                  </a:lnTo>
                  <a:lnTo>
                    <a:pt x="293" y="156"/>
                  </a:lnTo>
                  <a:lnTo>
                    <a:pt x="295" y="156"/>
                  </a:lnTo>
                  <a:lnTo>
                    <a:pt x="297" y="156"/>
                  </a:lnTo>
                  <a:lnTo>
                    <a:pt x="295" y="154"/>
                  </a:lnTo>
                  <a:lnTo>
                    <a:pt x="293" y="154"/>
                  </a:lnTo>
                  <a:lnTo>
                    <a:pt x="285" y="150"/>
                  </a:lnTo>
                  <a:lnTo>
                    <a:pt x="278" y="146"/>
                  </a:lnTo>
                  <a:lnTo>
                    <a:pt x="272" y="144"/>
                  </a:lnTo>
                  <a:lnTo>
                    <a:pt x="266" y="144"/>
                  </a:lnTo>
                  <a:lnTo>
                    <a:pt x="259" y="143"/>
                  </a:lnTo>
                  <a:lnTo>
                    <a:pt x="253" y="143"/>
                  </a:lnTo>
                  <a:lnTo>
                    <a:pt x="245" y="141"/>
                  </a:lnTo>
                  <a:lnTo>
                    <a:pt x="238" y="141"/>
                  </a:lnTo>
                  <a:lnTo>
                    <a:pt x="228" y="143"/>
                  </a:lnTo>
                  <a:lnTo>
                    <a:pt x="221" y="144"/>
                  </a:lnTo>
                  <a:lnTo>
                    <a:pt x="209" y="144"/>
                  </a:lnTo>
                  <a:lnTo>
                    <a:pt x="200" y="146"/>
                  </a:lnTo>
                  <a:lnTo>
                    <a:pt x="190" y="148"/>
                  </a:lnTo>
                  <a:lnTo>
                    <a:pt x="183" y="152"/>
                  </a:lnTo>
                  <a:lnTo>
                    <a:pt x="173" y="156"/>
                  </a:lnTo>
                  <a:lnTo>
                    <a:pt x="166" y="158"/>
                  </a:lnTo>
                  <a:lnTo>
                    <a:pt x="156" y="162"/>
                  </a:lnTo>
                  <a:lnTo>
                    <a:pt x="150" y="165"/>
                  </a:lnTo>
                  <a:lnTo>
                    <a:pt x="145" y="169"/>
                  </a:lnTo>
                  <a:lnTo>
                    <a:pt x="139" y="173"/>
                  </a:lnTo>
                  <a:lnTo>
                    <a:pt x="133" y="177"/>
                  </a:lnTo>
                  <a:lnTo>
                    <a:pt x="129" y="179"/>
                  </a:lnTo>
                  <a:lnTo>
                    <a:pt x="124" y="184"/>
                  </a:lnTo>
                  <a:lnTo>
                    <a:pt x="122" y="186"/>
                  </a:lnTo>
                  <a:lnTo>
                    <a:pt x="122" y="184"/>
                  </a:lnTo>
                  <a:lnTo>
                    <a:pt x="126" y="177"/>
                  </a:lnTo>
                  <a:lnTo>
                    <a:pt x="128" y="173"/>
                  </a:lnTo>
                  <a:lnTo>
                    <a:pt x="131" y="167"/>
                  </a:lnTo>
                  <a:lnTo>
                    <a:pt x="135" y="162"/>
                  </a:lnTo>
                  <a:lnTo>
                    <a:pt x="139" y="156"/>
                  </a:lnTo>
                  <a:lnTo>
                    <a:pt x="143" y="150"/>
                  </a:lnTo>
                  <a:lnTo>
                    <a:pt x="148" y="144"/>
                  </a:lnTo>
                  <a:lnTo>
                    <a:pt x="152" y="137"/>
                  </a:lnTo>
                  <a:lnTo>
                    <a:pt x="158" y="133"/>
                  </a:lnTo>
                  <a:lnTo>
                    <a:pt x="164" y="127"/>
                  </a:lnTo>
                  <a:lnTo>
                    <a:pt x="169" y="124"/>
                  </a:lnTo>
                  <a:lnTo>
                    <a:pt x="177" y="120"/>
                  </a:lnTo>
                  <a:lnTo>
                    <a:pt x="185" y="118"/>
                  </a:lnTo>
                  <a:lnTo>
                    <a:pt x="190" y="114"/>
                  </a:lnTo>
                  <a:lnTo>
                    <a:pt x="198" y="114"/>
                  </a:lnTo>
                  <a:lnTo>
                    <a:pt x="205" y="112"/>
                  </a:lnTo>
                  <a:lnTo>
                    <a:pt x="213" y="110"/>
                  </a:lnTo>
                  <a:lnTo>
                    <a:pt x="221" y="110"/>
                  </a:lnTo>
                  <a:lnTo>
                    <a:pt x="228" y="110"/>
                  </a:lnTo>
                  <a:lnTo>
                    <a:pt x="236" y="110"/>
                  </a:lnTo>
                  <a:lnTo>
                    <a:pt x="244" y="110"/>
                  </a:lnTo>
                  <a:lnTo>
                    <a:pt x="251" y="110"/>
                  </a:lnTo>
                  <a:lnTo>
                    <a:pt x="257" y="110"/>
                  </a:lnTo>
                  <a:lnTo>
                    <a:pt x="263" y="110"/>
                  </a:lnTo>
                  <a:lnTo>
                    <a:pt x="268" y="112"/>
                  </a:lnTo>
                  <a:lnTo>
                    <a:pt x="276" y="112"/>
                  </a:lnTo>
                  <a:lnTo>
                    <a:pt x="280" y="112"/>
                  </a:lnTo>
                  <a:lnTo>
                    <a:pt x="276" y="110"/>
                  </a:lnTo>
                  <a:lnTo>
                    <a:pt x="274" y="106"/>
                  </a:lnTo>
                  <a:lnTo>
                    <a:pt x="270" y="105"/>
                  </a:lnTo>
                  <a:lnTo>
                    <a:pt x="266" y="103"/>
                  </a:lnTo>
                  <a:lnTo>
                    <a:pt x="263" y="101"/>
                  </a:lnTo>
                  <a:lnTo>
                    <a:pt x="257" y="99"/>
                  </a:lnTo>
                  <a:lnTo>
                    <a:pt x="251" y="95"/>
                  </a:lnTo>
                  <a:lnTo>
                    <a:pt x="244" y="95"/>
                  </a:lnTo>
                  <a:lnTo>
                    <a:pt x="234" y="91"/>
                  </a:lnTo>
                  <a:lnTo>
                    <a:pt x="226" y="91"/>
                  </a:lnTo>
                  <a:lnTo>
                    <a:pt x="215" y="91"/>
                  </a:lnTo>
                  <a:lnTo>
                    <a:pt x="204" y="93"/>
                  </a:lnTo>
                  <a:lnTo>
                    <a:pt x="190" y="95"/>
                  </a:lnTo>
                  <a:lnTo>
                    <a:pt x="177" y="97"/>
                  </a:lnTo>
                  <a:lnTo>
                    <a:pt x="162" y="101"/>
                  </a:lnTo>
                  <a:lnTo>
                    <a:pt x="148" y="105"/>
                  </a:lnTo>
                  <a:lnTo>
                    <a:pt x="135" y="108"/>
                  </a:lnTo>
                  <a:lnTo>
                    <a:pt x="124" y="114"/>
                  </a:lnTo>
                  <a:lnTo>
                    <a:pt x="112" y="118"/>
                  </a:lnTo>
                  <a:lnTo>
                    <a:pt x="103" y="124"/>
                  </a:lnTo>
                  <a:lnTo>
                    <a:pt x="93" y="129"/>
                  </a:lnTo>
                  <a:lnTo>
                    <a:pt x="88" y="135"/>
                  </a:lnTo>
                  <a:lnTo>
                    <a:pt x="80" y="139"/>
                  </a:lnTo>
                  <a:lnTo>
                    <a:pt x="76" y="143"/>
                  </a:lnTo>
                  <a:lnTo>
                    <a:pt x="71" y="146"/>
                  </a:lnTo>
                  <a:lnTo>
                    <a:pt x="67" y="150"/>
                  </a:lnTo>
                  <a:lnTo>
                    <a:pt x="61" y="156"/>
                  </a:lnTo>
                  <a:lnTo>
                    <a:pt x="61" y="160"/>
                  </a:lnTo>
                  <a:lnTo>
                    <a:pt x="61" y="156"/>
                  </a:lnTo>
                  <a:lnTo>
                    <a:pt x="67" y="146"/>
                  </a:lnTo>
                  <a:lnTo>
                    <a:pt x="71" y="141"/>
                  </a:lnTo>
                  <a:lnTo>
                    <a:pt x="74" y="133"/>
                  </a:lnTo>
                  <a:lnTo>
                    <a:pt x="78" y="127"/>
                  </a:lnTo>
                  <a:lnTo>
                    <a:pt x="86" y="120"/>
                  </a:lnTo>
                  <a:lnTo>
                    <a:pt x="91" y="112"/>
                  </a:lnTo>
                  <a:lnTo>
                    <a:pt x="99" y="103"/>
                  </a:lnTo>
                  <a:lnTo>
                    <a:pt x="107" y="97"/>
                  </a:lnTo>
                  <a:lnTo>
                    <a:pt x="118" y="89"/>
                  </a:lnTo>
                  <a:lnTo>
                    <a:pt x="126" y="84"/>
                  </a:lnTo>
                  <a:lnTo>
                    <a:pt x="139" y="78"/>
                  </a:lnTo>
                  <a:lnTo>
                    <a:pt x="150" y="74"/>
                  </a:lnTo>
                  <a:lnTo>
                    <a:pt x="164" y="72"/>
                  </a:lnTo>
                  <a:lnTo>
                    <a:pt x="175" y="68"/>
                  </a:lnTo>
                  <a:lnTo>
                    <a:pt x="186" y="67"/>
                  </a:lnTo>
                  <a:lnTo>
                    <a:pt x="196" y="65"/>
                  </a:lnTo>
                  <a:lnTo>
                    <a:pt x="207" y="65"/>
                  </a:lnTo>
                  <a:lnTo>
                    <a:pt x="215" y="63"/>
                  </a:lnTo>
                  <a:lnTo>
                    <a:pt x="224" y="63"/>
                  </a:lnTo>
                  <a:lnTo>
                    <a:pt x="232" y="63"/>
                  </a:lnTo>
                  <a:lnTo>
                    <a:pt x="240" y="65"/>
                  </a:lnTo>
                  <a:lnTo>
                    <a:pt x="245" y="65"/>
                  </a:lnTo>
                  <a:lnTo>
                    <a:pt x="251" y="65"/>
                  </a:lnTo>
                  <a:lnTo>
                    <a:pt x="255" y="67"/>
                  </a:lnTo>
                  <a:lnTo>
                    <a:pt x="259" y="67"/>
                  </a:lnTo>
                  <a:lnTo>
                    <a:pt x="263" y="68"/>
                  </a:lnTo>
                  <a:lnTo>
                    <a:pt x="266" y="68"/>
                  </a:lnTo>
                  <a:lnTo>
                    <a:pt x="263" y="67"/>
                  </a:lnTo>
                  <a:lnTo>
                    <a:pt x="259" y="63"/>
                  </a:lnTo>
                  <a:lnTo>
                    <a:pt x="255" y="61"/>
                  </a:lnTo>
                  <a:lnTo>
                    <a:pt x="251" y="57"/>
                  </a:lnTo>
                  <a:lnTo>
                    <a:pt x="245" y="55"/>
                  </a:lnTo>
                  <a:lnTo>
                    <a:pt x="240" y="53"/>
                  </a:lnTo>
                  <a:lnTo>
                    <a:pt x="232" y="49"/>
                  </a:lnTo>
                  <a:lnTo>
                    <a:pt x="224" y="46"/>
                  </a:lnTo>
                  <a:lnTo>
                    <a:pt x="215" y="44"/>
                  </a:lnTo>
                  <a:lnTo>
                    <a:pt x="205" y="44"/>
                  </a:lnTo>
                  <a:lnTo>
                    <a:pt x="194" y="42"/>
                  </a:lnTo>
                  <a:lnTo>
                    <a:pt x="183" y="42"/>
                  </a:lnTo>
                  <a:lnTo>
                    <a:pt x="169" y="42"/>
                  </a:lnTo>
                  <a:lnTo>
                    <a:pt x="156" y="44"/>
                  </a:lnTo>
                  <a:lnTo>
                    <a:pt x="139" y="46"/>
                  </a:lnTo>
                  <a:lnTo>
                    <a:pt x="124" y="48"/>
                  </a:lnTo>
                  <a:lnTo>
                    <a:pt x="109" y="53"/>
                  </a:lnTo>
                  <a:lnTo>
                    <a:pt x="95" y="59"/>
                  </a:lnTo>
                  <a:lnTo>
                    <a:pt x="82" y="63"/>
                  </a:lnTo>
                  <a:lnTo>
                    <a:pt x="71" y="70"/>
                  </a:lnTo>
                  <a:lnTo>
                    <a:pt x="57" y="76"/>
                  </a:lnTo>
                  <a:lnTo>
                    <a:pt x="46" y="84"/>
                  </a:lnTo>
                  <a:lnTo>
                    <a:pt x="34" y="89"/>
                  </a:lnTo>
                  <a:lnTo>
                    <a:pt x="27" y="95"/>
                  </a:lnTo>
                  <a:lnTo>
                    <a:pt x="17" y="101"/>
                  </a:lnTo>
                  <a:lnTo>
                    <a:pt x="12" y="106"/>
                  </a:lnTo>
                  <a:lnTo>
                    <a:pt x="6" y="110"/>
                  </a:lnTo>
                  <a:lnTo>
                    <a:pt x="2" y="114"/>
                  </a:lnTo>
                  <a:lnTo>
                    <a:pt x="0" y="116"/>
                  </a:lnTo>
                  <a:lnTo>
                    <a:pt x="0" y="118"/>
                  </a:lnTo>
                  <a:close/>
                </a:path>
              </a:pathLst>
            </a:custGeom>
            <a:solidFill>
              <a:srgbClr val="FFFFFF"/>
            </a:solidFill>
            <a:ln w="9525">
              <a:noFill/>
              <a:round/>
              <a:headEnd/>
              <a:tailEnd/>
            </a:ln>
          </p:spPr>
          <p:txBody>
            <a:bodyPr/>
            <a:lstStyle/>
            <a:p>
              <a:endParaRPr lang="en-US"/>
            </a:p>
          </p:txBody>
        </p:sp>
        <p:sp>
          <p:nvSpPr>
            <p:cNvPr id="41101" name="Freeform 104"/>
            <p:cNvSpPr>
              <a:spLocks/>
            </p:cNvSpPr>
            <p:nvPr/>
          </p:nvSpPr>
          <p:spPr bwMode="auto">
            <a:xfrm>
              <a:off x="4375574" y="1319149"/>
              <a:ext cx="432373" cy="190861"/>
            </a:xfrm>
            <a:custGeom>
              <a:avLst/>
              <a:gdLst>
                <a:gd name="T0" fmla="*/ 6 w 428"/>
                <a:gd name="T1" fmla="*/ 93 h 190"/>
                <a:gd name="T2" fmla="*/ 31 w 428"/>
                <a:gd name="T3" fmla="*/ 61 h 190"/>
                <a:gd name="T4" fmla="*/ 78 w 428"/>
                <a:gd name="T5" fmla="*/ 23 h 190"/>
                <a:gd name="T6" fmla="*/ 151 w 428"/>
                <a:gd name="T7" fmla="*/ 0 h 190"/>
                <a:gd name="T8" fmla="*/ 234 w 428"/>
                <a:gd name="T9" fmla="*/ 4 h 190"/>
                <a:gd name="T10" fmla="*/ 301 w 428"/>
                <a:gd name="T11" fmla="*/ 23 h 190"/>
                <a:gd name="T12" fmla="*/ 352 w 428"/>
                <a:gd name="T13" fmla="*/ 54 h 190"/>
                <a:gd name="T14" fmla="*/ 388 w 428"/>
                <a:gd name="T15" fmla="*/ 90 h 190"/>
                <a:gd name="T16" fmla="*/ 409 w 428"/>
                <a:gd name="T17" fmla="*/ 124 h 190"/>
                <a:gd name="T18" fmla="*/ 420 w 428"/>
                <a:gd name="T19" fmla="*/ 156 h 190"/>
                <a:gd name="T20" fmla="*/ 426 w 428"/>
                <a:gd name="T21" fmla="*/ 177 h 190"/>
                <a:gd name="T22" fmla="*/ 426 w 428"/>
                <a:gd name="T23" fmla="*/ 188 h 190"/>
                <a:gd name="T24" fmla="*/ 405 w 428"/>
                <a:gd name="T25" fmla="*/ 183 h 190"/>
                <a:gd name="T26" fmla="*/ 381 w 428"/>
                <a:gd name="T27" fmla="*/ 177 h 190"/>
                <a:gd name="T28" fmla="*/ 352 w 428"/>
                <a:gd name="T29" fmla="*/ 175 h 190"/>
                <a:gd name="T30" fmla="*/ 324 w 428"/>
                <a:gd name="T31" fmla="*/ 173 h 190"/>
                <a:gd name="T32" fmla="*/ 297 w 428"/>
                <a:gd name="T33" fmla="*/ 175 h 190"/>
                <a:gd name="T34" fmla="*/ 274 w 428"/>
                <a:gd name="T35" fmla="*/ 179 h 190"/>
                <a:gd name="T36" fmla="*/ 266 w 428"/>
                <a:gd name="T37" fmla="*/ 181 h 190"/>
                <a:gd name="T38" fmla="*/ 293 w 428"/>
                <a:gd name="T39" fmla="*/ 160 h 190"/>
                <a:gd name="T40" fmla="*/ 318 w 428"/>
                <a:gd name="T41" fmla="*/ 150 h 190"/>
                <a:gd name="T42" fmla="*/ 341 w 428"/>
                <a:gd name="T43" fmla="*/ 145 h 190"/>
                <a:gd name="T44" fmla="*/ 362 w 428"/>
                <a:gd name="T45" fmla="*/ 141 h 190"/>
                <a:gd name="T46" fmla="*/ 373 w 428"/>
                <a:gd name="T47" fmla="*/ 139 h 190"/>
                <a:gd name="T48" fmla="*/ 344 w 428"/>
                <a:gd name="T49" fmla="*/ 130 h 190"/>
                <a:gd name="T50" fmla="*/ 314 w 428"/>
                <a:gd name="T51" fmla="*/ 124 h 190"/>
                <a:gd name="T52" fmla="*/ 276 w 428"/>
                <a:gd name="T53" fmla="*/ 126 h 190"/>
                <a:gd name="T54" fmla="*/ 240 w 428"/>
                <a:gd name="T55" fmla="*/ 133 h 190"/>
                <a:gd name="T56" fmla="*/ 217 w 428"/>
                <a:gd name="T57" fmla="*/ 143 h 190"/>
                <a:gd name="T58" fmla="*/ 198 w 428"/>
                <a:gd name="T59" fmla="*/ 150 h 190"/>
                <a:gd name="T60" fmla="*/ 209 w 428"/>
                <a:gd name="T61" fmla="*/ 139 h 190"/>
                <a:gd name="T62" fmla="*/ 236 w 428"/>
                <a:gd name="T63" fmla="*/ 116 h 190"/>
                <a:gd name="T64" fmla="*/ 261 w 428"/>
                <a:gd name="T65" fmla="*/ 101 h 190"/>
                <a:gd name="T66" fmla="*/ 291 w 428"/>
                <a:gd name="T67" fmla="*/ 93 h 190"/>
                <a:gd name="T68" fmla="*/ 322 w 428"/>
                <a:gd name="T69" fmla="*/ 93 h 190"/>
                <a:gd name="T70" fmla="*/ 346 w 428"/>
                <a:gd name="T71" fmla="*/ 99 h 190"/>
                <a:gd name="T72" fmla="*/ 358 w 428"/>
                <a:gd name="T73" fmla="*/ 103 h 190"/>
                <a:gd name="T74" fmla="*/ 337 w 428"/>
                <a:gd name="T75" fmla="*/ 88 h 190"/>
                <a:gd name="T76" fmla="*/ 303 w 428"/>
                <a:gd name="T77" fmla="*/ 76 h 190"/>
                <a:gd name="T78" fmla="*/ 253 w 428"/>
                <a:gd name="T79" fmla="*/ 74 h 190"/>
                <a:gd name="T80" fmla="*/ 196 w 428"/>
                <a:gd name="T81" fmla="*/ 88 h 190"/>
                <a:gd name="T82" fmla="*/ 160 w 428"/>
                <a:gd name="T83" fmla="*/ 103 h 190"/>
                <a:gd name="T84" fmla="*/ 137 w 428"/>
                <a:gd name="T85" fmla="*/ 118 h 190"/>
                <a:gd name="T86" fmla="*/ 132 w 428"/>
                <a:gd name="T87" fmla="*/ 124 h 190"/>
                <a:gd name="T88" fmla="*/ 147 w 428"/>
                <a:gd name="T89" fmla="*/ 92 h 190"/>
                <a:gd name="T90" fmla="*/ 177 w 428"/>
                <a:gd name="T91" fmla="*/ 69 h 190"/>
                <a:gd name="T92" fmla="*/ 228 w 428"/>
                <a:gd name="T93" fmla="*/ 55 h 190"/>
                <a:gd name="T94" fmla="*/ 272 w 428"/>
                <a:gd name="T95" fmla="*/ 50 h 190"/>
                <a:gd name="T96" fmla="*/ 304 w 428"/>
                <a:gd name="T97" fmla="*/ 52 h 190"/>
                <a:gd name="T98" fmla="*/ 312 w 428"/>
                <a:gd name="T99" fmla="*/ 55 h 190"/>
                <a:gd name="T100" fmla="*/ 291 w 428"/>
                <a:gd name="T101" fmla="*/ 44 h 190"/>
                <a:gd name="T102" fmla="*/ 257 w 428"/>
                <a:gd name="T103" fmla="*/ 33 h 190"/>
                <a:gd name="T104" fmla="*/ 204 w 428"/>
                <a:gd name="T105" fmla="*/ 29 h 190"/>
                <a:gd name="T106" fmla="*/ 135 w 428"/>
                <a:gd name="T107" fmla="*/ 36 h 190"/>
                <a:gd name="T108" fmla="*/ 71 w 428"/>
                <a:gd name="T109" fmla="*/ 61 h 190"/>
                <a:gd name="T110" fmla="*/ 23 w 428"/>
                <a:gd name="T111" fmla="*/ 88 h 190"/>
                <a:gd name="T112" fmla="*/ 0 w 428"/>
                <a:gd name="T113" fmla="*/ 103 h 1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28"/>
                <a:gd name="T172" fmla="*/ 0 h 190"/>
                <a:gd name="T173" fmla="*/ 428 w 428"/>
                <a:gd name="T174" fmla="*/ 190 h 1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28" h="190">
                  <a:moveTo>
                    <a:pt x="0" y="105"/>
                  </a:moveTo>
                  <a:lnTo>
                    <a:pt x="0" y="103"/>
                  </a:lnTo>
                  <a:lnTo>
                    <a:pt x="2" y="101"/>
                  </a:lnTo>
                  <a:lnTo>
                    <a:pt x="6" y="93"/>
                  </a:lnTo>
                  <a:lnTo>
                    <a:pt x="10" y="88"/>
                  </a:lnTo>
                  <a:lnTo>
                    <a:pt x="16" y="80"/>
                  </a:lnTo>
                  <a:lnTo>
                    <a:pt x="23" y="73"/>
                  </a:lnTo>
                  <a:lnTo>
                    <a:pt x="31" y="61"/>
                  </a:lnTo>
                  <a:lnTo>
                    <a:pt x="42" y="54"/>
                  </a:lnTo>
                  <a:lnTo>
                    <a:pt x="52" y="42"/>
                  </a:lnTo>
                  <a:lnTo>
                    <a:pt x="65" y="33"/>
                  </a:lnTo>
                  <a:lnTo>
                    <a:pt x="78" y="23"/>
                  </a:lnTo>
                  <a:lnTo>
                    <a:pt x="94" y="16"/>
                  </a:lnTo>
                  <a:lnTo>
                    <a:pt x="111" y="10"/>
                  </a:lnTo>
                  <a:lnTo>
                    <a:pt x="130" y="4"/>
                  </a:lnTo>
                  <a:lnTo>
                    <a:pt x="151" y="0"/>
                  </a:lnTo>
                  <a:lnTo>
                    <a:pt x="173" y="0"/>
                  </a:lnTo>
                  <a:lnTo>
                    <a:pt x="192" y="0"/>
                  </a:lnTo>
                  <a:lnTo>
                    <a:pt x="215" y="2"/>
                  </a:lnTo>
                  <a:lnTo>
                    <a:pt x="234" y="4"/>
                  </a:lnTo>
                  <a:lnTo>
                    <a:pt x="253" y="8"/>
                  </a:lnTo>
                  <a:lnTo>
                    <a:pt x="270" y="12"/>
                  </a:lnTo>
                  <a:lnTo>
                    <a:pt x="285" y="17"/>
                  </a:lnTo>
                  <a:lnTo>
                    <a:pt x="301" y="23"/>
                  </a:lnTo>
                  <a:lnTo>
                    <a:pt x="316" y="31"/>
                  </a:lnTo>
                  <a:lnTo>
                    <a:pt x="329" y="36"/>
                  </a:lnTo>
                  <a:lnTo>
                    <a:pt x="341" y="46"/>
                  </a:lnTo>
                  <a:lnTo>
                    <a:pt x="352" y="54"/>
                  </a:lnTo>
                  <a:lnTo>
                    <a:pt x="363" y="63"/>
                  </a:lnTo>
                  <a:lnTo>
                    <a:pt x="371" y="73"/>
                  </a:lnTo>
                  <a:lnTo>
                    <a:pt x="381" y="80"/>
                  </a:lnTo>
                  <a:lnTo>
                    <a:pt x="388" y="90"/>
                  </a:lnTo>
                  <a:lnTo>
                    <a:pt x="396" y="99"/>
                  </a:lnTo>
                  <a:lnTo>
                    <a:pt x="400" y="107"/>
                  </a:lnTo>
                  <a:lnTo>
                    <a:pt x="403" y="116"/>
                  </a:lnTo>
                  <a:lnTo>
                    <a:pt x="409" y="124"/>
                  </a:lnTo>
                  <a:lnTo>
                    <a:pt x="413" y="133"/>
                  </a:lnTo>
                  <a:lnTo>
                    <a:pt x="415" y="141"/>
                  </a:lnTo>
                  <a:lnTo>
                    <a:pt x="419" y="149"/>
                  </a:lnTo>
                  <a:lnTo>
                    <a:pt x="420" y="156"/>
                  </a:lnTo>
                  <a:lnTo>
                    <a:pt x="422" y="162"/>
                  </a:lnTo>
                  <a:lnTo>
                    <a:pt x="422" y="168"/>
                  </a:lnTo>
                  <a:lnTo>
                    <a:pt x="424" y="173"/>
                  </a:lnTo>
                  <a:lnTo>
                    <a:pt x="426" y="177"/>
                  </a:lnTo>
                  <a:lnTo>
                    <a:pt x="426" y="181"/>
                  </a:lnTo>
                  <a:lnTo>
                    <a:pt x="428" y="187"/>
                  </a:lnTo>
                  <a:lnTo>
                    <a:pt x="428" y="190"/>
                  </a:lnTo>
                  <a:lnTo>
                    <a:pt x="426" y="188"/>
                  </a:lnTo>
                  <a:lnTo>
                    <a:pt x="420" y="187"/>
                  </a:lnTo>
                  <a:lnTo>
                    <a:pt x="415" y="185"/>
                  </a:lnTo>
                  <a:lnTo>
                    <a:pt x="411" y="183"/>
                  </a:lnTo>
                  <a:lnTo>
                    <a:pt x="405" y="183"/>
                  </a:lnTo>
                  <a:lnTo>
                    <a:pt x="400" y="181"/>
                  </a:lnTo>
                  <a:lnTo>
                    <a:pt x="392" y="179"/>
                  </a:lnTo>
                  <a:lnTo>
                    <a:pt x="386" y="179"/>
                  </a:lnTo>
                  <a:lnTo>
                    <a:pt x="381" y="177"/>
                  </a:lnTo>
                  <a:lnTo>
                    <a:pt x="373" y="177"/>
                  </a:lnTo>
                  <a:lnTo>
                    <a:pt x="365" y="175"/>
                  </a:lnTo>
                  <a:lnTo>
                    <a:pt x="358" y="175"/>
                  </a:lnTo>
                  <a:lnTo>
                    <a:pt x="352" y="175"/>
                  </a:lnTo>
                  <a:lnTo>
                    <a:pt x="346" y="175"/>
                  </a:lnTo>
                  <a:lnTo>
                    <a:pt x="339" y="173"/>
                  </a:lnTo>
                  <a:lnTo>
                    <a:pt x="331" y="173"/>
                  </a:lnTo>
                  <a:lnTo>
                    <a:pt x="324" y="173"/>
                  </a:lnTo>
                  <a:lnTo>
                    <a:pt x="318" y="175"/>
                  </a:lnTo>
                  <a:lnTo>
                    <a:pt x="310" y="175"/>
                  </a:lnTo>
                  <a:lnTo>
                    <a:pt x="304" y="175"/>
                  </a:lnTo>
                  <a:lnTo>
                    <a:pt x="297" y="175"/>
                  </a:lnTo>
                  <a:lnTo>
                    <a:pt x="291" y="177"/>
                  </a:lnTo>
                  <a:lnTo>
                    <a:pt x="285" y="177"/>
                  </a:lnTo>
                  <a:lnTo>
                    <a:pt x="280" y="179"/>
                  </a:lnTo>
                  <a:lnTo>
                    <a:pt x="274" y="179"/>
                  </a:lnTo>
                  <a:lnTo>
                    <a:pt x="270" y="181"/>
                  </a:lnTo>
                  <a:lnTo>
                    <a:pt x="265" y="183"/>
                  </a:lnTo>
                  <a:lnTo>
                    <a:pt x="265" y="185"/>
                  </a:lnTo>
                  <a:lnTo>
                    <a:pt x="266" y="181"/>
                  </a:lnTo>
                  <a:lnTo>
                    <a:pt x="274" y="173"/>
                  </a:lnTo>
                  <a:lnTo>
                    <a:pt x="280" y="168"/>
                  </a:lnTo>
                  <a:lnTo>
                    <a:pt x="289" y="164"/>
                  </a:lnTo>
                  <a:lnTo>
                    <a:pt x="293" y="160"/>
                  </a:lnTo>
                  <a:lnTo>
                    <a:pt x="299" y="158"/>
                  </a:lnTo>
                  <a:lnTo>
                    <a:pt x="306" y="156"/>
                  </a:lnTo>
                  <a:lnTo>
                    <a:pt x="312" y="152"/>
                  </a:lnTo>
                  <a:lnTo>
                    <a:pt x="318" y="150"/>
                  </a:lnTo>
                  <a:lnTo>
                    <a:pt x="324" y="149"/>
                  </a:lnTo>
                  <a:lnTo>
                    <a:pt x="329" y="147"/>
                  </a:lnTo>
                  <a:lnTo>
                    <a:pt x="335" y="147"/>
                  </a:lnTo>
                  <a:lnTo>
                    <a:pt x="341" y="145"/>
                  </a:lnTo>
                  <a:lnTo>
                    <a:pt x="344" y="143"/>
                  </a:lnTo>
                  <a:lnTo>
                    <a:pt x="350" y="143"/>
                  </a:lnTo>
                  <a:lnTo>
                    <a:pt x="356" y="143"/>
                  </a:lnTo>
                  <a:lnTo>
                    <a:pt x="362" y="141"/>
                  </a:lnTo>
                  <a:lnTo>
                    <a:pt x="369" y="141"/>
                  </a:lnTo>
                  <a:lnTo>
                    <a:pt x="373" y="141"/>
                  </a:lnTo>
                  <a:lnTo>
                    <a:pt x="375" y="141"/>
                  </a:lnTo>
                  <a:lnTo>
                    <a:pt x="373" y="139"/>
                  </a:lnTo>
                  <a:lnTo>
                    <a:pt x="369" y="137"/>
                  </a:lnTo>
                  <a:lnTo>
                    <a:pt x="362" y="133"/>
                  </a:lnTo>
                  <a:lnTo>
                    <a:pt x="352" y="131"/>
                  </a:lnTo>
                  <a:lnTo>
                    <a:pt x="344" y="130"/>
                  </a:lnTo>
                  <a:lnTo>
                    <a:pt x="339" y="128"/>
                  </a:lnTo>
                  <a:lnTo>
                    <a:pt x="331" y="126"/>
                  </a:lnTo>
                  <a:lnTo>
                    <a:pt x="324" y="124"/>
                  </a:lnTo>
                  <a:lnTo>
                    <a:pt x="314" y="124"/>
                  </a:lnTo>
                  <a:lnTo>
                    <a:pt x="306" y="124"/>
                  </a:lnTo>
                  <a:lnTo>
                    <a:pt x="297" y="124"/>
                  </a:lnTo>
                  <a:lnTo>
                    <a:pt x="287" y="126"/>
                  </a:lnTo>
                  <a:lnTo>
                    <a:pt x="276" y="126"/>
                  </a:lnTo>
                  <a:lnTo>
                    <a:pt x="266" y="128"/>
                  </a:lnTo>
                  <a:lnTo>
                    <a:pt x="257" y="130"/>
                  </a:lnTo>
                  <a:lnTo>
                    <a:pt x="249" y="131"/>
                  </a:lnTo>
                  <a:lnTo>
                    <a:pt x="240" y="133"/>
                  </a:lnTo>
                  <a:lnTo>
                    <a:pt x="234" y="135"/>
                  </a:lnTo>
                  <a:lnTo>
                    <a:pt x="227" y="137"/>
                  </a:lnTo>
                  <a:lnTo>
                    <a:pt x="223" y="141"/>
                  </a:lnTo>
                  <a:lnTo>
                    <a:pt x="217" y="143"/>
                  </a:lnTo>
                  <a:lnTo>
                    <a:pt x="211" y="145"/>
                  </a:lnTo>
                  <a:lnTo>
                    <a:pt x="208" y="147"/>
                  </a:lnTo>
                  <a:lnTo>
                    <a:pt x="204" y="149"/>
                  </a:lnTo>
                  <a:lnTo>
                    <a:pt x="198" y="150"/>
                  </a:lnTo>
                  <a:lnTo>
                    <a:pt x="198" y="152"/>
                  </a:lnTo>
                  <a:lnTo>
                    <a:pt x="198" y="150"/>
                  </a:lnTo>
                  <a:lnTo>
                    <a:pt x="204" y="147"/>
                  </a:lnTo>
                  <a:lnTo>
                    <a:pt x="209" y="139"/>
                  </a:lnTo>
                  <a:lnTo>
                    <a:pt x="219" y="131"/>
                  </a:lnTo>
                  <a:lnTo>
                    <a:pt x="223" y="126"/>
                  </a:lnTo>
                  <a:lnTo>
                    <a:pt x="230" y="120"/>
                  </a:lnTo>
                  <a:lnTo>
                    <a:pt x="236" y="116"/>
                  </a:lnTo>
                  <a:lnTo>
                    <a:pt x="242" y="112"/>
                  </a:lnTo>
                  <a:lnTo>
                    <a:pt x="247" y="107"/>
                  </a:lnTo>
                  <a:lnTo>
                    <a:pt x="253" y="105"/>
                  </a:lnTo>
                  <a:lnTo>
                    <a:pt x="261" y="101"/>
                  </a:lnTo>
                  <a:lnTo>
                    <a:pt x="268" y="99"/>
                  </a:lnTo>
                  <a:lnTo>
                    <a:pt x="276" y="95"/>
                  </a:lnTo>
                  <a:lnTo>
                    <a:pt x="284" y="93"/>
                  </a:lnTo>
                  <a:lnTo>
                    <a:pt x="291" y="93"/>
                  </a:lnTo>
                  <a:lnTo>
                    <a:pt x="299" y="93"/>
                  </a:lnTo>
                  <a:lnTo>
                    <a:pt x="306" y="93"/>
                  </a:lnTo>
                  <a:lnTo>
                    <a:pt x="314" y="93"/>
                  </a:lnTo>
                  <a:lnTo>
                    <a:pt x="322" y="93"/>
                  </a:lnTo>
                  <a:lnTo>
                    <a:pt x="329" y="95"/>
                  </a:lnTo>
                  <a:lnTo>
                    <a:pt x="335" y="95"/>
                  </a:lnTo>
                  <a:lnTo>
                    <a:pt x="341" y="99"/>
                  </a:lnTo>
                  <a:lnTo>
                    <a:pt x="346" y="99"/>
                  </a:lnTo>
                  <a:lnTo>
                    <a:pt x="352" y="101"/>
                  </a:lnTo>
                  <a:lnTo>
                    <a:pt x="358" y="103"/>
                  </a:lnTo>
                  <a:lnTo>
                    <a:pt x="362" y="105"/>
                  </a:lnTo>
                  <a:lnTo>
                    <a:pt x="358" y="103"/>
                  </a:lnTo>
                  <a:lnTo>
                    <a:pt x="354" y="99"/>
                  </a:lnTo>
                  <a:lnTo>
                    <a:pt x="348" y="93"/>
                  </a:lnTo>
                  <a:lnTo>
                    <a:pt x="343" y="92"/>
                  </a:lnTo>
                  <a:lnTo>
                    <a:pt x="337" y="88"/>
                  </a:lnTo>
                  <a:lnTo>
                    <a:pt x="331" y="86"/>
                  </a:lnTo>
                  <a:lnTo>
                    <a:pt x="322" y="82"/>
                  </a:lnTo>
                  <a:lnTo>
                    <a:pt x="312" y="78"/>
                  </a:lnTo>
                  <a:lnTo>
                    <a:pt x="303" y="76"/>
                  </a:lnTo>
                  <a:lnTo>
                    <a:pt x="293" y="74"/>
                  </a:lnTo>
                  <a:lnTo>
                    <a:pt x="280" y="74"/>
                  </a:lnTo>
                  <a:lnTo>
                    <a:pt x="266" y="74"/>
                  </a:lnTo>
                  <a:lnTo>
                    <a:pt x="253" y="74"/>
                  </a:lnTo>
                  <a:lnTo>
                    <a:pt x="238" y="78"/>
                  </a:lnTo>
                  <a:lnTo>
                    <a:pt x="223" y="80"/>
                  </a:lnTo>
                  <a:lnTo>
                    <a:pt x="209" y="84"/>
                  </a:lnTo>
                  <a:lnTo>
                    <a:pt x="196" y="88"/>
                  </a:lnTo>
                  <a:lnTo>
                    <a:pt x="187" y="92"/>
                  </a:lnTo>
                  <a:lnTo>
                    <a:pt x="175" y="95"/>
                  </a:lnTo>
                  <a:lnTo>
                    <a:pt x="168" y="101"/>
                  </a:lnTo>
                  <a:lnTo>
                    <a:pt x="160" y="103"/>
                  </a:lnTo>
                  <a:lnTo>
                    <a:pt x="154" y="109"/>
                  </a:lnTo>
                  <a:lnTo>
                    <a:pt x="147" y="112"/>
                  </a:lnTo>
                  <a:lnTo>
                    <a:pt x="143" y="114"/>
                  </a:lnTo>
                  <a:lnTo>
                    <a:pt x="137" y="118"/>
                  </a:lnTo>
                  <a:lnTo>
                    <a:pt x="135" y="122"/>
                  </a:lnTo>
                  <a:lnTo>
                    <a:pt x="132" y="126"/>
                  </a:lnTo>
                  <a:lnTo>
                    <a:pt x="132" y="128"/>
                  </a:lnTo>
                  <a:lnTo>
                    <a:pt x="132" y="124"/>
                  </a:lnTo>
                  <a:lnTo>
                    <a:pt x="132" y="118"/>
                  </a:lnTo>
                  <a:lnTo>
                    <a:pt x="135" y="109"/>
                  </a:lnTo>
                  <a:lnTo>
                    <a:pt x="143" y="99"/>
                  </a:lnTo>
                  <a:lnTo>
                    <a:pt x="147" y="92"/>
                  </a:lnTo>
                  <a:lnTo>
                    <a:pt x="152" y="86"/>
                  </a:lnTo>
                  <a:lnTo>
                    <a:pt x="160" y="80"/>
                  </a:lnTo>
                  <a:lnTo>
                    <a:pt x="168" y="74"/>
                  </a:lnTo>
                  <a:lnTo>
                    <a:pt x="177" y="69"/>
                  </a:lnTo>
                  <a:lnTo>
                    <a:pt x="189" y="65"/>
                  </a:lnTo>
                  <a:lnTo>
                    <a:pt x="200" y="61"/>
                  </a:lnTo>
                  <a:lnTo>
                    <a:pt x="215" y="59"/>
                  </a:lnTo>
                  <a:lnTo>
                    <a:pt x="228" y="55"/>
                  </a:lnTo>
                  <a:lnTo>
                    <a:pt x="242" y="54"/>
                  </a:lnTo>
                  <a:lnTo>
                    <a:pt x="253" y="52"/>
                  </a:lnTo>
                  <a:lnTo>
                    <a:pt x="265" y="52"/>
                  </a:lnTo>
                  <a:lnTo>
                    <a:pt x="272" y="50"/>
                  </a:lnTo>
                  <a:lnTo>
                    <a:pt x="282" y="50"/>
                  </a:lnTo>
                  <a:lnTo>
                    <a:pt x="287" y="50"/>
                  </a:lnTo>
                  <a:lnTo>
                    <a:pt x="295" y="52"/>
                  </a:lnTo>
                  <a:lnTo>
                    <a:pt x="304" y="52"/>
                  </a:lnTo>
                  <a:lnTo>
                    <a:pt x="310" y="54"/>
                  </a:lnTo>
                  <a:lnTo>
                    <a:pt x="314" y="55"/>
                  </a:lnTo>
                  <a:lnTo>
                    <a:pt x="316" y="57"/>
                  </a:lnTo>
                  <a:lnTo>
                    <a:pt x="312" y="55"/>
                  </a:lnTo>
                  <a:lnTo>
                    <a:pt x="308" y="52"/>
                  </a:lnTo>
                  <a:lnTo>
                    <a:pt x="304" y="48"/>
                  </a:lnTo>
                  <a:lnTo>
                    <a:pt x="299" y="46"/>
                  </a:lnTo>
                  <a:lnTo>
                    <a:pt x="291" y="44"/>
                  </a:lnTo>
                  <a:lnTo>
                    <a:pt x="285" y="42"/>
                  </a:lnTo>
                  <a:lnTo>
                    <a:pt x="276" y="38"/>
                  </a:lnTo>
                  <a:lnTo>
                    <a:pt x="266" y="35"/>
                  </a:lnTo>
                  <a:lnTo>
                    <a:pt x="257" y="33"/>
                  </a:lnTo>
                  <a:lnTo>
                    <a:pt x="246" y="31"/>
                  </a:lnTo>
                  <a:lnTo>
                    <a:pt x="232" y="29"/>
                  </a:lnTo>
                  <a:lnTo>
                    <a:pt x="219" y="29"/>
                  </a:lnTo>
                  <a:lnTo>
                    <a:pt x="204" y="29"/>
                  </a:lnTo>
                  <a:lnTo>
                    <a:pt x="189" y="31"/>
                  </a:lnTo>
                  <a:lnTo>
                    <a:pt x="170" y="31"/>
                  </a:lnTo>
                  <a:lnTo>
                    <a:pt x="152" y="35"/>
                  </a:lnTo>
                  <a:lnTo>
                    <a:pt x="135" y="36"/>
                  </a:lnTo>
                  <a:lnTo>
                    <a:pt x="118" y="44"/>
                  </a:lnTo>
                  <a:lnTo>
                    <a:pt x="101" y="48"/>
                  </a:lnTo>
                  <a:lnTo>
                    <a:pt x="86" y="55"/>
                  </a:lnTo>
                  <a:lnTo>
                    <a:pt x="71" y="61"/>
                  </a:lnTo>
                  <a:lnTo>
                    <a:pt x="59" y="69"/>
                  </a:lnTo>
                  <a:lnTo>
                    <a:pt x="46" y="74"/>
                  </a:lnTo>
                  <a:lnTo>
                    <a:pt x="33" y="82"/>
                  </a:lnTo>
                  <a:lnTo>
                    <a:pt x="23" y="88"/>
                  </a:lnTo>
                  <a:lnTo>
                    <a:pt x="16" y="93"/>
                  </a:lnTo>
                  <a:lnTo>
                    <a:pt x="8" y="97"/>
                  </a:lnTo>
                  <a:lnTo>
                    <a:pt x="2" y="101"/>
                  </a:lnTo>
                  <a:lnTo>
                    <a:pt x="0" y="103"/>
                  </a:lnTo>
                  <a:lnTo>
                    <a:pt x="0" y="105"/>
                  </a:lnTo>
                  <a:close/>
                </a:path>
              </a:pathLst>
            </a:custGeom>
            <a:solidFill>
              <a:srgbClr val="FFFFFF"/>
            </a:solidFill>
            <a:ln w="9525">
              <a:noFill/>
              <a:round/>
              <a:headEnd/>
              <a:tailEnd/>
            </a:ln>
          </p:spPr>
          <p:txBody>
            <a:bodyPr/>
            <a:lstStyle/>
            <a:p>
              <a:endParaRPr lang="en-US"/>
            </a:p>
          </p:txBody>
        </p:sp>
        <p:sp>
          <p:nvSpPr>
            <p:cNvPr id="41102" name="Freeform 105"/>
            <p:cNvSpPr>
              <a:spLocks/>
            </p:cNvSpPr>
            <p:nvPr/>
          </p:nvSpPr>
          <p:spPr bwMode="auto">
            <a:xfrm>
              <a:off x="4827527" y="1330568"/>
              <a:ext cx="197423" cy="89721"/>
            </a:xfrm>
            <a:custGeom>
              <a:avLst/>
              <a:gdLst>
                <a:gd name="T0" fmla="*/ 13 w 196"/>
                <a:gd name="T1" fmla="*/ 21 h 87"/>
                <a:gd name="T2" fmla="*/ 30 w 196"/>
                <a:gd name="T3" fmla="*/ 11 h 87"/>
                <a:gd name="T4" fmla="*/ 55 w 196"/>
                <a:gd name="T5" fmla="*/ 4 h 87"/>
                <a:gd name="T6" fmla="*/ 85 w 196"/>
                <a:gd name="T7" fmla="*/ 0 h 87"/>
                <a:gd name="T8" fmla="*/ 118 w 196"/>
                <a:gd name="T9" fmla="*/ 7 h 87"/>
                <a:gd name="T10" fmla="*/ 141 w 196"/>
                <a:gd name="T11" fmla="*/ 17 h 87"/>
                <a:gd name="T12" fmla="*/ 160 w 196"/>
                <a:gd name="T13" fmla="*/ 30 h 87"/>
                <a:gd name="T14" fmla="*/ 179 w 196"/>
                <a:gd name="T15" fmla="*/ 51 h 87"/>
                <a:gd name="T16" fmla="*/ 192 w 196"/>
                <a:gd name="T17" fmla="*/ 76 h 87"/>
                <a:gd name="T18" fmla="*/ 190 w 196"/>
                <a:gd name="T19" fmla="*/ 85 h 87"/>
                <a:gd name="T20" fmla="*/ 169 w 196"/>
                <a:gd name="T21" fmla="*/ 78 h 87"/>
                <a:gd name="T22" fmla="*/ 143 w 196"/>
                <a:gd name="T23" fmla="*/ 78 h 87"/>
                <a:gd name="T24" fmla="*/ 118 w 196"/>
                <a:gd name="T25" fmla="*/ 80 h 87"/>
                <a:gd name="T26" fmla="*/ 103 w 196"/>
                <a:gd name="T27" fmla="*/ 78 h 87"/>
                <a:gd name="T28" fmla="*/ 116 w 196"/>
                <a:gd name="T29" fmla="*/ 66 h 87"/>
                <a:gd name="T30" fmla="*/ 133 w 196"/>
                <a:gd name="T31" fmla="*/ 61 h 87"/>
                <a:gd name="T32" fmla="*/ 154 w 196"/>
                <a:gd name="T33" fmla="*/ 61 h 87"/>
                <a:gd name="T34" fmla="*/ 150 w 196"/>
                <a:gd name="T35" fmla="*/ 53 h 87"/>
                <a:gd name="T36" fmla="*/ 133 w 196"/>
                <a:gd name="T37" fmla="*/ 49 h 87"/>
                <a:gd name="T38" fmla="*/ 118 w 196"/>
                <a:gd name="T39" fmla="*/ 51 h 87"/>
                <a:gd name="T40" fmla="*/ 99 w 196"/>
                <a:gd name="T41" fmla="*/ 55 h 87"/>
                <a:gd name="T42" fmla="*/ 80 w 196"/>
                <a:gd name="T43" fmla="*/ 62 h 87"/>
                <a:gd name="T44" fmla="*/ 80 w 196"/>
                <a:gd name="T45" fmla="*/ 55 h 87"/>
                <a:gd name="T46" fmla="*/ 99 w 196"/>
                <a:gd name="T47" fmla="*/ 43 h 87"/>
                <a:gd name="T48" fmla="*/ 122 w 196"/>
                <a:gd name="T49" fmla="*/ 38 h 87"/>
                <a:gd name="T50" fmla="*/ 143 w 196"/>
                <a:gd name="T51" fmla="*/ 38 h 87"/>
                <a:gd name="T52" fmla="*/ 143 w 196"/>
                <a:gd name="T53" fmla="*/ 36 h 87"/>
                <a:gd name="T54" fmla="*/ 124 w 196"/>
                <a:gd name="T55" fmla="*/ 28 h 87"/>
                <a:gd name="T56" fmla="*/ 104 w 196"/>
                <a:gd name="T57" fmla="*/ 26 h 87"/>
                <a:gd name="T58" fmla="*/ 87 w 196"/>
                <a:gd name="T59" fmla="*/ 28 h 87"/>
                <a:gd name="T60" fmla="*/ 68 w 196"/>
                <a:gd name="T61" fmla="*/ 34 h 87"/>
                <a:gd name="T62" fmla="*/ 40 w 196"/>
                <a:gd name="T63" fmla="*/ 47 h 87"/>
                <a:gd name="T64" fmla="*/ 44 w 196"/>
                <a:gd name="T65" fmla="*/ 36 h 87"/>
                <a:gd name="T66" fmla="*/ 65 w 196"/>
                <a:gd name="T67" fmla="*/ 23 h 87"/>
                <a:gd name="T68" fmla="*/ 82 w 196"/>
                <a:gd name="T69" fmla="*/ 17 h 87"/>
                <a:gd name="T70" fmla="*/ 99 w 196"/>
                <a:gd name="T71" fmla="*/ 17 h 87"/>
                <a:gd name="T72" fmla="*/ 101 w 196"/>
                <a:gd name="T73" fmla="*/ 15 h 87"/>
                <a:gd name="T74" fmla="*/ 85 w 196"/>
                <a:gd name="T75" fmla="*/ 13 h 87"/>
                <a:gd name="T76" fmla="*/ 61 w 196"/>
                <a:gd name="T77" fmla="*/ 13 h 87"/>
                <a:gd name="T78" fmla="*/ 46 w 196"/>
                <a:gd name="T79" fmla="*/ 19 h 87"/>
                <a:gd name="T80" fmla="*/ 27 w 196"/>
                <a:gd name="T81" fmla="*/ 23 h 87"/>
                <a:gd name="T82" fmla="*/ 9 w 196"/>
                <a:gd name="T83" fmla="*/ 30 h 87"/>
                <a:gd name="T84" fmla="*/ 6 w 196"/>
                <a:gd name="T85" fmla="*/ 28 h 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87"/>
                <a:gd name="T131" fmla="*/ 196 w 196"/>
                <a:gd name="T132" fmla="*/ 87 h 8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87">
                  <a:moveTo>
                    <a:pt x="6" y="28"/>
                  </a:moveTo>
                  <a:lnTo>
                    <a:pt x="9" y="24"/>
                  </a:lnTo>
                  <a:lnTo>
                    <a:pt x="13" y="21"/>
                  </a:lnTo>
                  <a:lnTo>
                    <a:pt x="17" y="19"/>
                  </a:lnTo>
                  <a:lnTo>
                    <a:pt x="25" y="15"/>
                  </a:lnTo>
                  <a:lnTo>
                    <a:pt x="30" y="11"/>
                  </a:lnTo>
                  <a:lnTo>
                    <a:pt x="38" y="7"/>
                  </a:lnTo>
                  <a:lnTo>
                    <a:pt x="46" y="4"/>
                  </a:lnTo>
                  <a:lnTo>
                    <a:pt x="55" y="4"/>
                  </a:lnTo>
                  <a:lnTo>
                    <a:pt x="65" y="0"/>
                  </a:lnTo>
                  <a:lnTo>
                    <a:pt x="74" y="0"/>
                  </a:lnTo>
                  <a:lnTo>
                    <a:pt x="85" y="0"/>
                  </a:lnTo>
                  <a:lnTo>
                    <a:pt x="97" y="4"/>
                  </a:lnTo>
                  <a:lnTo>
                    <a:pt x="108" y="4"/>
                  </a:lnTo>
                  <a:lnTo>
                    <a:pt x="118" y="7"/>
                  </a:lnTo>
                  <a:lnTo>
                    <a:pt x="125" y="11"/>
                  </a:lnTo>
                  <a:lnTo>
                    <a:pt x="135" y="13"/>
                  </a:lnTo>
                  <a:lnTo>
                    <a:pt x="141" y="17"/>
                  </a:lnTo>
                  <a:lnTo>
                    <a:pt x="148" y="21"/>
                  </a:lnTo>
                  <a:lnTo>
                    <a:pt x="154" y="24"/>
                  </a:lnTo>
                  <a:lnTo>
                    <a:pt x="160" y="30"/>
                  </a:lnTo>
                  <a:lnTo>
                    <a:pt x="167" y="36"/>
                  </a:lnTo>
                  <a:lnTo>
                    <a:pt x="175" y="45"/>
                  </a:lnTo>
                  <a:lnTo>
                    <a:pt x="179" y="51"/>
                  </a:lnTo>
                  <a:lnTo>
                    <a:pt x="184" y="57"/>
                  </a:lnTo>
                  <a:lnTo>
                    <a:pt x="188" y="64"/>
                  </a:lnTo>
                  <a:lnTo>
                    <a:pt x="192" y="76"/>
                  </a:lnTo>
                  <a:lnTo>
                    <a:pt x="194" y="83"/>
                  </a:lnTo>
                  <a:lnTo>
                    <a:pt x="196" y="87"/>
                  </a:lnTo>
                  <a:lnTo>
                    <a:pt x="190" y="85"/>
                  </a:lnTo>
                  <a:lnTo>
                    <a:pt x="184" y="83"/>
                  </a:lnTo>
                  <a:lnTo>
                    <a:pt x="179" y="81"/>
                  </a:lnTo>
                  <a:lnTo>
                    <a:pt x="169" y="78"/>
                  </a:lnTo>
                  <a:lnTo>
                    <a:pt x="160" y="78"/>
                  </a:lnTo>
                  <a:lnTo>
                    <a:pt x="150" y="76"/>
                  </a:lnTo>
                  <a:lnTo>
                    <a:pt x="143" y="78"/>
                  </a:lnTo>
                  <a:lnTo>
                    <a:pt x="133" y="78"/>
                  </a:lnTo>
                  <a:lnTo>
                    <a:pt x="125" y="78"/>
                  </a:lnTo>
                  <a:lnTo>
                    <a:pt x="118" y="80"/>
                  </a:lnTo>
                  <a:lnTo>
                    <a:pt x="112" y="81"/>
                  </a:lnTo>
                  <a:lnTo>
                    <a:pt x="97" y="85"/>
                  </a:lnTo>
                  <a:lnTo>
                    <a:pt x="103" y="78"/>
                  </a:lnTo>
                  <a:lnTo>
                    <a:pt x="104" y="74"/>
                  </a:lnTo>
                  <a:lnTo>
                    <a:pt x="110" y="70"/>
                  </a:lnTo>
                  <a:lnTo>
                    <a:pt x="116" y="66"/>
                  </a:lnTo>
                  <a:lnTo>
                    <a:pt x="122" y="64"/>
                  </a:lnTo>
                  <a:lnTo>
                    <a:pt x="127" y="62"/>
                  </a:lnTo>
                  <a:lnTo>
                    <a:pt x="133" y="61"/>
                  </a:lnTo>
                  <a:lnTo>
                    <a:pt x="141" y="61"/>
                  </a:lnTo>
                  <a:lnTo>
                    <a:pt x="146" y="61"/>
                  </a:lnTo>
                  <a:lnTo>
                    <a:pt x="154" y="61"/>
                  </a:lnTo>
                  <a:lnTo>
                    <a:pt x="158" y="61"/>
                  </a:lnTo>
                  <a:lnTo>
                    <a:pt x="156" y="57"/>
                  </a:lnTo>
                  <a:lnTo>
                    <a:pt x="150" y="53"/>
                  </a:lnTo>
                  <a:lnTo>
                    <a:pt x="144" y="51"/>
                  </a:lnTo>
                  <a:lnTo>
                    <a:pt x="139" y="49"/>
                  </a:lnTo>
                  <a:lnTo>
                    <a:pt x="133" y="49"/>
                  </a:lnTo>
                  <a:lnTo>
                    <a:pt x="129" y="49"/>
                  </a:lnTo>
                  <a:lnTo>
                    <a:pt x="122" y="49"/>
                  </a:lnTo>
                  <a:lnTo>
                    <a:pt x="118" y="51"/>
                  </a:lnTo>
                  <a:lnTo>
                    <a:pt x="110" y="53"/>
                  </a:lnTo>
                  <a:lnTo>
                    <a:pt x="104" y="53"/>
                  </a:lnTo>
                  <a:lnTo>
                    <a:pt x="99" y="55"/>
                  </a:lnTo>
                  <a:lnTo>
                    <a:pt x="95" y="57"/>
                  </a:lnTo>
                  <a:lnTo>
                    <a:pt x="85" y="59"/>
                  </a:lnTo>
                  <a:lnTo>
                    <a:pt x="80" y="62"/>
                  </a:lnTo>
                  <a:lnTo>
                    <a:pt x="68" y="66"/>
                  </a:lnTo>
                  <a:lnTo>
                    <a:pt x="70" y="62"/>
                  </a:lnTo>
                  <a:lnTo>
                    <a:pt x="80" y="55"/>
                  </a:lnTo>
                  <a:lnTo>
                    <a:pt x="84" y="49"/>
                  </a:lnTo>
                  <a:lnTo>
                    <a:pt x="91" y="45"/>
                  </a:lnTo>
                  <a:lnTo>
                    <a:pt x="99" y="43"/>
                  </a:lnTo>
                  <a:lnTo>
                    <a:pt x="108" y="42"/>
                  </a:lnTo>
                  <a:lnTo>
                    <a:pt x="114" y="38"/>
                  </a:lnTo>
                  <a:lnTo>
                    <a:pt x="122" y="38"/>
                  </a:lnTo>
                  <a:lnTo>
                    <a:pt x="129" y="38"/>
                  </a:lnTo>
                  <a:lnTo>
                    <a:pt x="135" y="38"/>
                  </a:lnTo>
                  <a:lnTo>
                    <a:pt x="143" y="38"/>
                  </a:lnTo>
                  <a:lnTo>
                    <a:pt x="146" y="40"/>
                  </a:lnTo>
                  <a:lnTo>
                    <a:pt x="144" y="38"/>
                  </a:lnTo>
                  <a:lnTo>
                    <a:pt x="143" y="36"/>
                  </a:lnTo>
                  <a:lnTo>
                    <a:pt x="137" y="34"/>
                  </a:lnTo>
                  <a:lnTo>
                    <a:pt x="131" y="32"/>
                  </a:lnTo>
                  <a:lnTo>
                    <a:pt x="124" y="28"/>
                  </a:lnTo>
                  <a:lnTo>
                    <a:pt x="116" y="28"/>
                  </a:lnTo>
                  <a:lnTo>
                    <a:pt x="110" y="26"/>
                  </a:lnTo>
                  <a:lnTo>
                    <a:pt x="104" y="26"/>
                  </a:lnTo>
                  <a:lnTo>
                    <a:pt x="99" y="26"/>
                  </a:lnTo>
                  <a:lnTo>
                    <a:pt x="95" y="28"/>
                  </a:lnTo>
                  <a:lnTo>
                    <a:pt x="87" y="28"/>
                  </a:lnTo>
                  <a:lnTo>
                    <a:pt x="80" y="30"/>
                  </a:lnTo>
                  <a:lnTo>
                    <a:pt x="74" y="32"/>
                  </a:lnTo>
                  <a:lnTo>
                    <a:pt x="68" y="34"/>
                  </a:lnTo>
                  <a:lnTo>
                    <a:pt x="57" y="38"/>
                  </a:lnTo>
                  <a:lnTo>
                    <a:pt x="47" y="43"/>
                  </a:lnTo>
                  <a:lnTo>
                    <a:pt x="40" y="47"/>
                  </a:lnTo>
                  <a:lnTo>
                    <a:pt x="30" y="55"/>
                  </a:lnTo>
                  <a:lnTo>
                    <a:pt x="40" y="42"/>
                  </a:lnTo>
                  <a:lnTo>
                    <a:pt x="44" y="36"/>
                  </a:lnTo>
                  <a:lnTo>
                    <a:pt x="49" y="30"/>
                  </a:lnTo>
                  <a:lnTo>
                    <a:pt x="57" y="26"/>
                  </a:lnTo>
                  <a:lnTo>
                    <a:pt x="65" y="23"/>
                  </a:lnTo>
                  <a:lnTo>
                    <a:pt x="68" y="21"/>
                  </a:lnTo>
                  <a:lnTo>
                    <a:pt x="76" y="19"/>
                  </a:lnTo>
                  <a:lnTo>
                    <a:pt x="82" y="17"/>
                  </a:lnTo>
                  <a:lnTo>
                    <a:pt x="87" y="17"/>
                  </a:lnTo>
                  <a:lnTo>
                    <a:pt x="93" y="17"/>
                  </a:lnTo>
                  <a:lnTo>
                    <a:pt x="99" y="17"/>
                  </a:lnTo>
                  <a:lnTo>
                    <a:pt x="101" y="17"/>
                  </a:lnTo>
                  <a:lnTo>
                    <a:pt x="103" y="17"/>
                  </a:lnTo>
                  <a:lnTo>
                    <a:pt x="101" y="15"/>
                  </a:lnTo>
                  <a:lnTo>
                    <a:pt x="97" y="15"/>
                  </a:lnTo>
                  <a:lnTo>
                    <a:pt x="91" y="13"/>
                  </a:lnTo>
                  <a:lnTo>
                    <a:pt x="85" y="13"/>
                  </a:lnTo>
                  <a:lnTo>
                    <a:pt x="76" y="13"/>
                  </a:lnTo>
                  <a:lnTo>
                    <a:pt x="68" y="13"/>
                  </a:lnTo>
                  <a:lnTo>
                    <a:pt x="61" y="13"/>
                  </a:lnTo>
                  <a:lnTo>
                    <a:pt x="57" y="15"/>
                  </a:lnTo>
                  <a:lnTo>
                    <a:pt x="51" y="15"/>
                  </a:lnTo>
                  <a:lnTo>
                    <a:pt x="46" y="19"/>
                  </a:lnTo>
                  <a:lnTo>
                    <a:pt x="38" y="19"/>
                  </a:lnTo>
                  <a:lnTo>
                    <a:pt x="32" y="21"/>
                  </a:lnTo>
                  <a:lnTo>
                    <a:pt x="27" y="23"/>
                  </a:lnTo>
                  <a:lnTo>
                    <a:pt x="23" y="24"/>
                  </a:lnTo>
                  <a:lnTo>
                    <a:pt x="13" y="28"/>
                  </a:lnTo>
                  <a:lnTo>
                    <a:pt x="9" y="30"/>
                  </a:lnTo>
                  <a:lnTo>
                    <a:pt x="0" y="34"/>
                  </a:lnTo>
                  <a:lnTo>
                    <a:pt x="6" y="28"/>
                  </a:lnTo>
                  <a:close/>
                </a:path>
              </a:pathLst>
            </a:custGeom>
            <a:solidFill>
              <a:srgbClr val="FFFFFF"/>
            </a:solidFill>
            <a:ln w="9525">
              <a:noFill/>
              <a:round/>
              <a:headEnd/>
              <a:tailEnd/>
            </a:ln>
          </p:spPr>
          <p:txBody>
            <a:bodyPr/>
            <a:lstStyle/>
            <a:p>
              <a:endParaRPr lang="en-US"/>
            </a:p>
          </p:txBody>
        </p:sp>
        <p:sp>
          <p:nvSpPr>
            <p:cNvPr id="41103" name="Freeform 106"/>
            <p:cNvSpPr>
              <a:spLocks/>
            </p:cNvSpPr>
            <p:nvPr/>
          </p:nvSpPr>
          <p:spPr bwMode="auto">
            <a:xfrm>
              <a:off x="5021687" y="1324043"/>
              <a:ext cx="122370" cy="42414"/>
            </a:xfrm>
            <a:custGeom>
              <a:avLst/>
              <a:gdLst>
                <a:gd name="T0" fmla="*/ 4 w 124"/>
                <a:gd name="T1" fmla="*/ 19 h 42"/>
                <a:gd name="T2" fmla="*/ 11 w 124"/>
                <a:gd name="T3" fmla="*/ 15 h 42"/>
                <a:gd name="T4" fmla="*/ 25 w 124"/>
                <a:gd name="T5" fmla="*/ 8 h 42"/>
                <a:gd name="T6" fmla="*/ 30 w 124"/>
                <a:gd name="T7" fmla="*/ 6 h 42"/>
                <a:gd name="T8" fmla="*/ 36 w 124"/>
                <a:gd name="T9" fmla="*/ 4 h 42"/>
                <a:gd name="T10" fmla="*/ 42 w 124"/>
                <a:gd name="T11" fmla="*/ 4 h 42"/>
                <a:gd name="T12" fmla="*/ 48 w 124"/>
                <a:gd name="T13" fmla="*/ 0 h 42"/>
                <a:gd name="T14" fmla="*/ 55 w 124"/>
                <a:gd name="T15" fmla="*/ 0 h 42"/>
                <a:gd name="T16" fmla="*/ 61 w 124"/>
                <a:gd name="T17" fmla="*/ 0 h 42"/>
                <a:gd name="T18" fmla="*/ 74 w 124"/>
                <a:gd name="T19" fmla="*/ 2 h 42"/>
                <a:gd name="T20" fmla="*/ 80 w 124"/>
                <a:gd name="T21" fmla="*/ 4 h 42"/>
                <a:gd name="T22" fmla="*/ 86 w 124"/>
                <a:gd name="T23" fmla="*/ 6 h 42"/>
                <a:gd name="T24" fmla="*/ 91 w 124"/>
                <a:gd name="T25" fmla="*/ 8 h 42"/>
                <a:gd name="T26" fmla="*/ 101 w 124"/>
                <a:gd name="T27" fmla="*/ 13 h 42"/>
                <a:gd name="T28" fmla="*/ 108 w 124"/>
                <a:gd name="T29" fmla="*/ 19 h 42"/>
                <a:gd name="T30" fmla="*/ 116 w 124"/>
                <a:gd name="T31" fmla="*/ 25 h 42"/>
                <a:gd name="T32" fmla="*/ 120 w 124"/>
                <a:gd name="T33" fmla="*/ 29 h 42"/>
                <a:gd name="T34" fmla="*/ 122 w 124"/>
                <a:gd name="T35" fmla="*/ 32 h 42"/>
                <a:gd name="T36" fmla="*/ 124 w 124"/>
                <a:gd name="T37" fmla="*/ 34 h 42"/>
                <a:gd name="T38" fmla="*/ 105 w 124"/>
                <a:gd name="T39" fmla="*/ 42 h 42"/>
                <a:gd name="T40" fmla="*/ 103 w 124"/>
                <a:gd name="T41" fmla="*/ 40 h 42"/>
                <a:gd name="T42" fmla="*/ 101 w 124"/>
                <a:gd name="T43" fmla="*/ 38 h 42"/>
                <a:gd name="T44" fmla="*/ 95 w 124"/>
                <a:gd name="T45" fmla="*/ 34 h 42"/>
                <a:gd name="T46" fmla="*/ 89 w 124"/>
                <a:gd name="T47" fmla="*/ 29 h 42"/>
                <a:gd name="T48" fmla="*/ 82 w 124"/>
                <a:gd name="T49" fmla="*/ 25 h 42"/>
                <a:gd name="T50" fmla="*/ 74 w 124"/>
                <a:gd name="T51" fmla="*/ 21 h 42"/>
                <a:gd name="T52" fmla="*/ 65 w 124"/>
                <a:gd name="T53" fmla="*/ 17 h 42"/>
                <a:gd name="T54" fmla="*/ 55 w 124"/>
                <a:gd name="T55" fmla="*/ 17 h 42"/>
                <a:gd name="T56" fmla="*/ 44 w 124"/>
                <a:gd name="T57" fmla="*/ 17 h 42"/>
                <a:gd name="T58" fmla="*/ 34 w 124"/>
                <a:gd name="T59" fmla="*/ 17 h 42"/>
                <a:gd name="T60" fmla="*/ 25 w 124"/>
                <a:gd name="T61" fmla="*/ 19 h 42"/>
                <a:gd name="T62" fmla="*/ 17 w 124"/>
                <a:gd name="T63" fmla="*/ 21 h 42"/>
                <a:gd name="T64" fmla="*/ 8 w 124"/>
                <a:gd name="T65" fmla="*/ 21 h 42"/>
                <a:gd name="T66" fmla="*/ 4 w 124"/>
                <a:gd name="T67" fmla="*/ 23 h 42"/>
                <a:gd name="T68" fmla="*/ 0 w 124"/>
                <a:gd name="T69" fmla="*/ 23 h 42"/>
                <a:gd name="T70" fmla="*/ 4 w 124"/>
                <a:gd name="T71" fmla="*/ 19 h 42"/>
                <a:gd name="T72" fmla="*/ 4 w 124"/>
                <a:gd name="T73" fmla="*/ 19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4"/>
                <a:gd name="T112" fmla="*/ 0 h 42"/>
                <a:gd name="T113" fmla="*/ 124 w 124"/>
                <a:gd name="T114" fmla="*/ 42 h 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4" h="42">
                  <a:moveTo>
                    <a:pt x="4" y="19"/>
                  </a:moveTo>
                  <a:lnTo>
                    <a:pt x="11" y="15"/>
                  </a:lnTo>
                  <a:lnTo>
                    <a:pt x="25" y="8"/>
                  </a:lnTo>
                  <a:lnTo>
                    <a:pt x="30" y="6"/>
                  </a:lnTo>
                  <a:lnTo>
                    <a:pt x="36" y="4"/>
                  </a:lnTo>
                  <a:lnTo>
                    <a:pt x="42" y="4"/>
                  </a:lnTo>
                  <a:lnTo>
                    <a:pt x="48" y="0"/>
                  </a:lnTo>
                  <a:lnTo>
                    <a:pt x="55" y="0"/>
                  </a:lnTo>
                  <a:lnTo>
                    <a:pt x="61" y="0"/>
                  </a:lnTo>
                  <a:lnTo>
                    <a:pt x="74" y="2"/>
                  </a:lnTo>
                  <a:lnTo>
                    <a:pt x="80" y="4"/>
                  </a:lnTo>
                  <a:lnTo>
                    <a:pt x="86" y="6"/>
                  </a:lnTo>
                  <a:lnTo>
                    <a:pt x="91" y="8"/>
                  </a:lnTo>
                  <a:lnTo>
                    <a:pt x="101" y="13"/>
                  </a:lnTo>
                  <a:lnTo>
                    <a:pt x="108" y="19"/>
                  </a:lnTo>
                  <a:lnTo>
                    <a:pt x="116" y="25"/>
                  </a:lnTo>
                  <a:lnTo>
                    <a:pt x="120" y="29"/>
                  </a:lnTo>
                  <a:lnTo>
                    <a:pt x="122" y="32"/>
                  </a:lnTo>
                  <a:lnTo>
                    <a:pt x="124" y="34"/>
                  </a:lnTo>
                  <a:lnTo>
                    <a:pt x="105" y="42"/>
                  </a:lnTo>
                  <a:lnTo>
                    <a:pt x="103" y="40"/>
                  </a:lnTo>
                  <a:lnTo>
                    <a:pt x="101" y="38"/>
                  </a:lnTo>
                  <a:lnTo>
                    <a:pt x="95" y="34"/>
                  </a:lnTo>
                  <a:lnTo>
                    <a:pt x="89" y="29"/>
                  </a:lnTo>
                  <a:lnTo>
                    <a:pt x="82" y="25"/>
                  </a:lnTo>
                  <a:lnTo>
                    <a:pt x="74" y="21"/>
                  </a:lnTo>
                  <a:lnTo>
                    <a:pt x="65" y="17"/>
                  </a:lnTo>
                  <a:lnTo>
                    <a:pt x="55" y="17"/>
                  </a:lnTo>
                  <a:lnTo>
                    <a:pt x="44" y="17"/>
                  </a:lnTo>
                  <a:lnTo>
                    <a:pt x="34" y="17"/>
                  </a:lnTo>
                  <a:lnTo>
                    <a:pt x="25" y="19"/>
                  </a:lnTo>
                  <a:lnTo>
                    <a:pt x="17" y="21"/>
                  </a:lnTo>
                  <a:lnTo>
                    <a:pt x="8" y="21"/>
                  </a:lnTo>
                  <a:lnTo>
                    <a:pt x="4" y="23"/>
                  </a:lnTo>
                  <a:lnTo>
                    <a:pt x="0" y="23"/>
                  </a:lnTo>
                  <a:lnTo>
                    <a:pt x="4" y="19"/>
                  </a:lnTo>
                  <a:close/>
                </a:path>
              </a:pathLst>
            </a:custGeom>
            <a:solidFill>
              <a:srgbClr val="FFFFFF"/>
            </a:solidFill>
            <a:ln w="9525">
              <a:noFill/>
              <a:round/>
              <a:headEnd/>
              <a:tailEnd/>
            </a:ln>
          </p:spPr>
          <p:txBody>
            <a:bodyPr/>
            <a:lstStyle/>
            <a:p>
              <a:endParaRPr lang="en-US"/>
            </a:p>
          </p:txBody>
        </p:sp>
        <p:sp>
          <p:nvSpPr>
            <p:cNvPr id="41104" name="Freeform 107"/>
            <p:cNvSpPr>
              <a:spLocks/>
            </p:cNvSpPr>
            <p:nvPr/>
          </p:nvSpPr>
          <p:spPr bwMode="auto">
            <a:xfrm>
              <a:off x="4435943" y="1728603"/>
              <a:ext cx="1621808" cy="597053"/>
            </a:xfrm>
            <a:custGeom>
              <a:avLst/>
              <a:gdLst>
                <a:gd name="T0" fmla="*/ 0 w 1606"/>
                <a:gd name="T1" fmla="*/ 443 h 593"/>
                <a:gd name="T2" fmla="*/ 1606 w 1606"/>
                <a:gd name="T3" fmla="*/ 0 h 593"/>
                <a:gd name="T4" fmla="*/ 1606 w 1606"/>
                <a:gd name="T5" fmla="*/ 242 h 593"/>
                <a:gd name="T6" fmla="*/ 941 w 1606"/>
                <a:gd name="T7" fmla="*/ 331 h 593"/>
                <a:gd name="T8" fmla="*/ 147 w 1606"/>
                <a:gd name="T9" fmla="*/ 593 h 593"/>
                <a:gd name="T10" fmla="*/ 147 w 1606"/>
                <a:gd name="T11" fmla="*/ 580 h 593"/>
                <a:gd name="T12" fmla="*/ 149 w 1606"/>
                <a:gd name="T13" fmla="*/ 567 h 593"/>
                <a:gd name="T14" fmla="*/ 147 w 1606"/>
                <a:gd name="T15" fmla="*/ 557 h 593"/>
                <a:gd name="T16" fmla="*/ 145 w 1606"/>
                <a:gd name="T17" fmla="*/ 546 h 593"/>
                <a:gd name="T18" fmla="*/ 139 w 1606"/>
                <a:gd name="T19" fmla="*/ 534 h 593"/>
                <a:gd name="T20" fmla="*/ 133 w 1606"/>
                <a:gd name="T21" fmla="*/ 525 h 593"/>
                <a:gd name="T22" fmla="*/ 128 w 1606"/>
                <a:gd name="T23" fmla="*/ 517 h 593"/>
                <a:gd name="T24" fmla="*/ 118 w 1606"/>
                <a:gd name="T25" fmla="*/ 508 h 593"/>
                <a:gd name="T26" fmla="*/ 107 w 1606"/>
                <a:gd name="T27" fmla="*/ 500 h 593"/>
                <a:gd name="T28" fmla="*/ 97 w 1606"/>
                <a:gd name="T29" fmla="*/ 491 h 593"/>
                <a:gd name="T30" fmla="*/ 84 w 1606"/>
                <a:gd name="T31" fmla="*/ 481 h 593"/>
                <a:gd name="T32" fmla="*/ 71 w 1606"/>
                <a:gd name="T33" fmla="*/ 475 h 593"/>
                <a:gd name="T34" fmla="*/ 54 w 1606"/>
                <a:gd name="T35" fmla="*/ 466 h 593"/>
                <a:gd name="T36" fmla="*/ 36 w 1606"/>
                <a:gd name="T37" fmla="*/ 458 h 593"/>
                <a:gd name="T38" fmla="*/ 17 w 1606"/>
                <a:gd name="T39" fmla="*/ 451 h 593"/>
                <a:gd name="T40" fmla="*/ 0 w 1606"/>
                <a:gd name="T41" fmla="*/ 443 h 593"/>
                <a:gd name="T42" fmla="*/ 0 w 1606"/>
                <a:gd name="T43" fmla="*/ 443 h 5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6"/>
                <a:gd name="T67" fmla="*/ 0 h 593"/>
                <a:gd name="T68" fmla="*/ 1606 w 1606"/>
                <a:gd name="T69" fmla="*/ 593 h 5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6" h="593">
                  <a:moveTo>
                    <a:pt x="0" y="443"/>
                  </a:moveTo>
                  <a:lnTo>
                    <a:pt x="1606" y="0"/>
                  </a:lnTo>
                  <a:lnTo>
                    <a:pt x="1606" y="242"/>
                  </a:lnTo>
                  <a:lnTo>
                    <a:pt x="941" y="331"/>
                  </a:lnTo>
                  <a:lnTo>
                    <a:pt x="147" y="593"/>
                  </a:lnTo>
                  <a:lnTo>
                    <a:pt x="147" y="580"/>
                  </a:lnTo>
                  <a:lnTo>
                    <a:pt x="149" y="567"/>
                  </a:lnTo>
                  <a:lnTo>
                    <a:pt x="147" y="557"/>
                  </a:lnTo>
                  <a:lnTo>
                    <a:pt x="145" y="546"/>
                  </a:lnTo>
                  <a:lnTo>
                    <a:pt x="139" y="534"/>
                  </a:lnTo>
                  <a:lnTo>
                    <a:pt x="133" y="525"/>
                  </a:lnTo>
                  <a:lnTo>
                    <a:pt x="128" y="517"/>
                  </a:lnTo>
                  <a:lnTo>
                    <a:pt x="118" y="508"/>
                  </a:lnTo>
                  <a:lnTo>
                    <a:pt x="107" y="500"/>
                  </a:lnTo>
                  <a:lnTo>
                    <a:pt x="97" y="491"/>
                  </a:lnTo>
                  <a:lnTo>
                    <a:pt x="84" y="481"/>
                  </a:lnTo>
                  <a:lnTo>
                    <a:pt x="71" y="475"/>
                  </a:lnTo>
                  <a:lnTo>
                    <a:pt x="54" y="466"/>
                  </a:lnTo>
                  <a:lnTo>
                    <a:pt x="36" y="458"/>
                  </a:lnTo>
                  <a:lnTo>
                    <a:pt x="17" y="451"/>
                  </a:lnTo>
                  <a:lnTo>
                    <a:pt x="0" y="443"/>
                  </a:lnTo>
                  <a:close/>
                </a:path>
              </a:pathLst>
            </a:custGeom>
            <a:solidFill>
              <a:srgbClr val="E6E6E6"/>
            </a:solidFill>
            <a:ln w="9525">
              <a:noFill/>
              <a:round/>
              <a:headEnd/>
              <a:tailEnd/>
            </a:ln>
          </p:spPr>
          <p:txBody>
            <a:bodyPr/>
            <a:lstStyle/>
            <a:p>
              <a:endParaRPr lang="en-US"/>
            </a:p>
          </p:txBody>
        </p:sp>
        <p:sp>
          <p:nvSpPr>
            <p:cNvPr id="41105" name="Freeform 108"/>
            <p:cNvSpPr>
              <a:spLocks/>
            </p:cNvSpPr>
            <p:nvPr/>
          </p:nvSpPr>
          <p:spPr bwMode="auto">
            <a:xfrm>
              <a:off x="3246509" y="1245741"/>
              <a:ext cx="213739" cy="370304"/>
            </a:xfrm>
            <a:custGeom>
              <a:avLst/>
              <a:gdLst>
                <a:gd name="T0" fmla="*/ 4 w 211"/>
                <a:gd name="T1" fmla="*/ 8 h 365"/>
                <a:gd name="T2" fmla="*/ 203 w 211"/>
                <a:gd name="T3" fmla="*/ 0 h 365"/>
                <a:gd name="T4" fmla="*/ 211 w 211"/>
                <a:gd name="T5" fmla="*/ 338 h 365"/>
                <a:gd name="T6" fmla="*/ 196 w 211"/>
                <a:gd name="T7" fmla="*/ 327 h 365"/>
                <a:gd name="T8" fmla="*/ 180 w 211"/>
                <a:gd name="T9" fmla="*/ 321 h 365"/>
                <a:gd name="T10" fmla="*/ 165 w 211"/>
                <a:gd name="T11" fmla="*/ 316 h 365"/>
                <a:gd name="T12" fmla="*/ 150 w 211"/>
                <a:gd name="T13" fmla="*/ 312 h 365"/>
                <a:gd name="T14" fmla="*/ 135 w 211"/>
                <a:gd name="T15" fmla="*/ 308 h 365"/>
                <a:gd name="T16" fmla="*/ 119 w 211"/>
                <a:gd name="T17" fmla="*/ 308 h 365"/>
                <a:gd name="T18" fmla="*/ 106 w 211"/>
                <a:gd name="T19" fmla="*/ 310 h 365"/>
                <a:gd name="T20" fmla="*/ 93 w 211"/>
                <a:gd name="T21" fmla="*/ 312 h 365"/>
                <a:gd name="T22" fmla="*/ 80 w 211"/>
                <a:gd name="T23" fmla="*/ 316 h 365"/>
                <a:gd name="T24" fmla="*/ 66 w 211"/>
                <a:gd name="T25" fmla="*/ 319 h 365"/>
                <a:gd name="T26" fmla="*/ 53 w 211"/>
                <a:gd name="T27" fmla="*/ 325 h 365"/>
                <a:gd name="T28" fmla="*/ 42 w 211"/>
                <a:gd name="T29" fmla="*/ 333 h 365"/>
                <a:gd name="T30" fmla="*/ 28 w 211"/>
                <a:gd name="T31" fmla="*/ 338 h 365"/>
                <a:gd name="T32" fmla="*/ 19 w 211"/>
                <a:gd name="T33" fmla="*/ 346 h 365"/>
                <a:gd name="T34" fmla="*/ 9 w 211"/>
                <a:gd name="T35" fmla="*/ 356 h 365"/>
                <a:gd name="T36" fmla="*/ 0 w 211"/>
                <a:gd name="T37" fmla="*/ 365 h 365"/>
                <a:gd name="T38" fmla="*/ 4 w 211"/>
                <a:gd name="T39" fmla="*/ 8 h 365"/>
                <a:gd name="T40" fmla="*/ 4 w 211"/>
                <a:gd name="T41" fmla="*/ 8 h 3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1"/>
                <a:gd name="T64" fmla="*/ 0 h 365"/>
                <a:gd name="T65" fmla="*/ 211 w 211"/>
                <a:gd name="T66" fmla="*/ 365 h 3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1" h="365">
                  <a:moveTo>
                    <a:pt x="4" y="8"/>
                  </a:moveTo>
                  <a:lnTo>
                    <a:pt x="203" y="0"/>
                  </a:lnTo>
                  <a:lnTo>
                    <a:pt x="211" y="338"/>
                  </a:lnTo>
                  <a:lnTo>
                    <a:pt x="196" y="327"/>
                  </a:lnTo>
                  <a:lnTo>
                    <a:pt x="180" y="321"/>
                  </a:lnTo>
                  <a:lnTo>
                    <a:pt x="165" y="316"/>
                  </a:lnTo>
                  <a:lnTo>
                    <a:pt x="150" y="312"/>
                  </a:lnTo>
                  <a:lnTo>
                    <a:pt x="135" y="308"/>
                  </a:lnTo>
                  <a:lnTo>
                    <a:pt x="119" y="308"/>
                  </a:lnTo>
                  <a:lnTo>
                    <a:pt x="106" y="310"/>
                  </a:lnTo>
                  <a:lnTo>
                    <a:pt x="93" y="312"/>
                  </a:lnTo>
                  <a:lnTo>
                    <a:pt x="80" y="316"/>
                  </a:lnTo>
                  <a:lnTo>
                    <a:pt x="66" y="319"/>
                  </a:lnTo>
                  <a:lnTo>
                    <a:pt x="53" y="325"/>
                  </a:lnTo>
                  <a:lnTo>
                    <a:pt x="42" y="333"/>
                  </a:lnTo>
                  <a:lnTo>
                    <a:pt x="28" y="338"/>
                  </a:lnTo>
                  <a:lnTo>
                    <a:pt x="19" y="346"/>
                  </a:lnTo>
                  <a:lnTo>
                    <a:pt x="9" y="356"/>
                  </a:lnTo>
                  <a:lnTo>
                    <a:pt x="0" y="365"/>
                  </a:lnTo>
                  <a:lnTo>
                    <a:pt x="4" y="8"/>
                  </a:lnTo>
                  <a:close/>
                </a:path>
              </a:pathLst>
            </a:custGeom>
            <a:solidFill>
              <a:srgbClr val="8AA1FF"/>
            </a:solidFill>
            <a:ln w="9525">
              <a:noFill/>
              <a:round/>
              <a:headEnd/>
              <a:tailEnd/>
            </a:ln>
          </p:spPr>
          <p:txBody>
            <a:bodyPr/>
            <a:lstStyle/>
            <a:p>
              <a:endParaRPr lang="en-US"/>
            </a:p>
          </p:txBody>
        </p:sp>
        <p:sp>
          <p:nvSpPr>
            <p:cNvPr id="41106" name="Freeform 109"/>
            <p:cNvSpPr>
              <a:spLocks/>
            </p:cNvSpPr>
            <p:nvPr/>
          </p:nvSpPr>
          <p:spPr bwMode="auto">
            <a:xfrm>
              <a:off x="5489955" y="2172315"/>
              <a:ext cx="355688" cy="383354"/>
            </a:xfrm>
            <a:custGeom>
              <a:avLst/>
              <a:gdLst>
                <a:gd name="T0" fmla="*/ 0 w 351"/>
                <a:gd name="T1" fmla="*/ 126 h 380"/>
                <a:gd name="T2" fmla="*/ 5 w 351"/>
                <a:gd name="T3" fmla="*/ 112 h 380"/>
                <a:gd name="T4" fmla="*/ 9 w 351"/>
                <a:gd name="T5" fmla="*/ 99 h 380"/>
                <a:gd name="T6" fmla="*/ 17 w 351"/>
                <a:gd name="T7" fmla="*/ 86 h 380"/>
                <a:gd name="T8" fmla="*/ 26 w 351"/>
                <a:gd name="T9" fmla="*/ 71 h 380"/>
                <a:gd name="T10" fmla="*/ 38 w 351"/>
                <a:gd name="T11" fmla="*/ 57 h 380"/>
                <a:gd name="T12" fmla="*/ 51 w 351"/>
                <a:gd name="T13" fmla="*/ 44 h 380"/>
                <a:gd name="T14" fmla="*/ 66 w 351"/>
                <a:gd name="T15" fmla="*/ 34 h 380"/>
                <a:gd name="T16" fmla="*/ 87 w 351"/>
                <a:gd name="T17" fmla="*/ 27 h 380"/>
                <a:gd name="T18" fmla="*/ 116 w 351"/>
                <a:gd name="T19" fmla="*/ 19 h 380"/>
                <a:gd name="T20" fmla="*/ 146 w 351"/>
                <a:gd name="T21" fmla="*/ 13 h 380"/>
                <a:gd name="T22" fmla="*/ 176 w 351"/>
                <a:gd name="T23" fmla="*/ 8 h 380"/>
                <a:gd name="T24" fmla="*/ 203 w 351"/>
                <a:gd name="T25" fmla="*/ 4 h 380"/>
                <a:gd name="T26" fmla="*/ 224 w 351"/>
                <a:gd name="T27" fmla="*/ 0 h 380"/>
                <a:gd name="T28" fmla="*/ 235 w 351"/>
                <a:gd name="T29" fmla="*/ 0 h 380"/>
                <a:gd name="T30" fmla="*/ 211 w 351"/>
                <a:gd name="T31" fmla="*/ 99 h 380"/>
                <a:gd name="T32" fmla="*/ 260 w 351"/>
                <a:gd name="T33" fmla="*/ 257 h 380"/>
                <a:gd name="T34" fmla="*/ 310 w 351"/>
                <a:gd name="T35" fmla="*/ 380 h 380"/>
                <a:gd name="T36" fmla="*/ 173 w 351"/>
                <a:gd name="T37" fmla="*/ 291 h 380"/>
                <a:gd name="T38" fmla="*/ 173 w 351"/>
                <a:gd name="T39" fmla="*/ 283 h 380"/>
                <a:gd name="T40" fmla="*/ 169 w 351"/>
                <a:gd name="T41" fmla="*/ 272 h 380"/>
                <a:gd name="T42" fmla="*/ 165 w 351"/>
                <a:gd name="T43" fmla="*/ 257 h 380"/>
                <a:gd name="T44" fmla="*/ 161 w 351"/>
                <a:gd name="T45" fmla="*/ 240 h 380"/>
                <a:gd name="T46" fmla="*/ 157 w 351"/>
                <a:gd name="T47" fmla="*/ 219 h 380"/>
                <a:gd name="T48" fmla="*/ 150 w 351"/>
                <a:gd name="T49" fmla="*/ 200 h 380"/>
                <a:gd name="T50" fmla="*/ 142 w 351"/>
                <a:gd name="T51" fmla="*/ 181 h 380"/>
                <a:gd name="T52" fmla="*/ 131 w 351"/>
                <a:gd name="T53" fmla="*/ 166 h 380"/>
                <a:gd name="T54" fmla="*/ 114 w 351"/>
                <a:gd name="T55" fmla="*/ 154 h 380"/>
                <a:gd name="T56" fmla="*/ 91 w 351"/>
                <a:gd name="T57" fmla="*/ 145 h 380"/>
                <a:gd name="T58" fmla="*/ 68 w 351"/>
                <a:gd name="T59" fmla="*/ 139 h 380"/>
                <a:gd name="T60" fmla="*/ 45 w 351"/>
                <a:gd name="T61" fmla="*/ 133 h 380"/>
                <a:gd name="T62" fmla="*/ 24 w 351"/>
                <a:gd name="T63" fmla="*/ 129 h 380"/>
                <a:gd name="T64" fmla="*/ 9 w 351"/>
                <a:gd name="T65" fmla="*/ 129 h 380"/>
                <a:gd name="T66" fmla="*/ 0 w 351"/>
                <a:gd name="T67" fmla="*/ 129 h 38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1"/>
                <a:gd name="T103" fmla="*/ 0 h 380"/>
                <a:gd name="T104" fmla="*/ 351 w 351"/>
                <a:gd name="T105" fmla="*/ 380 h 38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1" h="380">
                  <a:moveTo>
                    <a:pt x="0" y="129"/>
                  </a:moveTo>
                  <a:lnTo>
                    <a:pt x="0" y="126"/>
                  </a:lnTo>
                  <a:lnTo>
                    <a:pt x="2" y="120"/>
                  </a:lnTo>
                  <a:lnTo>
                    <a:pt x="5" y="112"/>
                  </a:lnTo>
                  <a:lnTo>
                    <a:pt x="7" y="107"/>
                  </a:lnTo>
                  <a:lnTo>
                    <a:pt x="9" y="99"/>
                  </a:lnTo>
                  <a:lnTo>
                    <a:pt x="13" y="93"/>
                  </a:lnTo>
                  <a:lnTo>
                    <a:pt x="17" y="86"/>
                  </a:lnTo>
                  <a:lnTo>
                    <a:pt x="23" y="78"/>
                  </a:lnTo>
                  <a:lnTo>
                    <a:pt x="26" y="71"/>
                  </a:lnTo>
                  <a:lnTo>
                    <a:pt x="32" y="65"/>
                  </a:lnTo>
                  <a:lnTo>
                    <a:pt x="38" y="57"/>
                  </a:lnTo>
                  <a:lnTo>
                    <a:pt x="43" y="50"/>
                  </a:lnTo>
                  <a:lnTo>
                    <a:pt x="51" y="44"/>
                  </a:lnTo>
                  <a:lnTo>
                    <a:pt x="59" y="40"/>
                  </a:lnTo>
                  <a:lnTo>
                    <a:pt x="66" y="34"/>
                  </a:lnTo>
                  <a:lnTo>
                    <a:pt x="76" y="31"/>
                  </a:lnTo>
                  <a:lnTo>
                    <a:pt x="87" y="27"/>
                  </a:lnTo>
                  <a:lnTo>
                    <a:pt x="102" y="23"/>
                  </a:lnTo>
                  <a:lnTo>
                    <a:pt x="116" y="19"/>
                  </a:lnTo>
                  <a:lnTo>
                    <a:pt x="131" y="15"/>
                  </a:lnTo>
                  <a:lnTo>
                    <a:pt x="146" y="13"/>
                  </a:lnTo>
                  <a:lnTo>
                    <a:pt x="161" y="10"/>
                  </a:lnTo>
                  <a:lnTo>
                    <a:pt x="176" y="8"/>
                  </a:lnTo>
                  <a:lnTo>
                    <a:pt x="190" y="6"/>
                  </a:lnTo>
                  <a:lnTo>
                    <a:pt x="203" y="4"/>
                  </a:lnTo>
                  <a:lnTo>
                    <a:pt x="214" y="2"/>
                  </a:lnTo>
                  <a:lnTo>
                    <a:pt x="224" y="0"/>
                  </a:lnTo>
                  <a:lnTo>
                    <a:pt x="232" y="0"/>
                  </a:lnTo>
                  <a:lnTo>
                    <a:pt x="235" y="0"/>
                  </a:lnTo>
                  <a:lnTo>
                    <a:pt x="237" y="0"/>
                  </a:lnTo>
                  <a:lnTo>
                    <a:pt x="211" y="99"/>
                  </a:lnTo>
                  <a:lnTo>
                    <a:pt x="313" y="110"/>
                  </a:lnTo>
                  <a:lnTo>
                    <a:pt x="260" y="257"/>
                  </a:lnTo>
                  <a:lnTo>
                    <a:pt x="351" y="272"/>
                  </a:lnTo>
                  <a:lnTo>
                    <a:pt x="310" y="380"/>
                  </a:lnTo>
                  <a:lnTo>
                    <a:pt x="175" y="293"/>
                  </a:lnTo>
                  <a:lnTo>
                    <a:pt x="173" y="291"/>
                  </a:lnTo>
                  <a:lnTo>
                    <a:pt x="173" y="287"/>
                  </a:lnTo>
                  <a:lnTo>
                    <a:pt x="173" y="283"/>
                  </a:lnTo>
                  <a:lnTo>
                    <a:pt x="171" y="280"/>
                  </a:lnTo>
                  <a:lnTo>
                    <a:pt x="169" y="272"/>
                  </a:lnTo>
                  <a:lnTo>
                    <a:pt x="167" y="266"/>
                  </a:lnTo>
                  <a:lnTo>
                    <a:pt x="165" y="257"/>
                  </a:lnTo>
                  <a:lnTo>
                    <a:pt x="165" y="249"/>
                  </a:lnTo>
                  <a:lnTo>
                    <a:pt x="161" y="240"/>
                  </a:lnTo>
                  <a:lnTo>
                    <a:pt x="159" y="228"/>
                  </a:lnTo>
                  <a:lnTo>
                    <a:pt x="157" y="219"/>
                  </a:lnTo>
                  <a:lnTo>
                    <a:pt x="154" y="209"/>
                  </a:lnTo>
                  <a:lnTo>
                    <a:pt x="150" y="200"/>
                  </a:lnTo>
                  <a:lnTo>
                    <a:pt x="146" y="190"/>
                  </a:lnTo>
                  <a:lnTo>
                    <a:pt x="142" y="181"/>
                  </a:lnTo>
                  <a:lnTo>
                    <a:pt x="137" y="173"/>
                  </a:lnTo>
                  <a:lnTo>
                    <a:pt x="131" y="166"/>
                  </a:lnTo>
                  <a:lnTo>
                    <a:pt x="123" y="160"/>
                  </a:lnTo>
                  <a:lnTo>
                    <a:pt x="114" y="154"/>
                  </a:lnTo>
                  <a:lnTo>
                    <a:pt x="102" y="150"/>
                  </a:lnTo>
                  <a:lnTo>
                    <a:pt x="91" y="145"/>
                  </a:lnTo>
                  <a:lnTo>
                    <a:pt x="80" y="141"/>
                  </a:lnTo>
                  <a:lnTo>
                    <a:pt x="68" y="139"/>
                  </a:lnTo>
                  <a:lnTo>
                    <a:pt x="57" y="137"/>
                  </a:lnTo>
                  <a:lnTo>
                    <a:pt x="45" y="133"/>
                  </a:lnTo>
                  <a:lnTo>
                    <a:pt x="36" y="133"/>
                  </a:lnTo>
                  <a:lnTo>
                    <a:pt x="24" y="129"/>
                  </a:lnTo>
                  <a:lnTo>
                    <a:pt x="17" y="129"/>
                  </a:lnTo>
                  <a:lnTo>
                    <a:pt x="9" y="129"/>
                  </a:lnTo>
                  <a:lnTo>
                    <a:pt x="4" y="129"/>
                  </a:lnTo>
                  <a:lnTo>
                    <a:pt x="0" y="129"/>
                  </a:lnTo>
                  <a:close/>
                </a:path>
              </a:pathLst>
            </a:custGeom>
            <a:solidFill>
              <a:srgbClr val="85291C"/>
            </a:solidFill>
            <a:ln w="9525">
              <a:noFill/>
              <a:round/>
              <a:headEnd/>
              <a:tailEnd/>
            </a:ln>
          </p:spPr>
          <p:txBody>
            <a:bodyPr/>
            <a:lstStyle/>
            <a:p>
              <a:endParaRPr lang="en-US"/>
            </a:p>
          </p:txBody>
        </p:sp>
        <p:sp>
          <p:nvSpPr>
            <p:cNvPr id="41107" name="Freeform 110"/>
            <p:cNvSpPr>
              <a:spLocks/>
            </p:cNvSpPr>
            <p:nvPr/>
          </p:nvSpPr>
          <p:spPr bwMode="auto">
            <a:xfrm>
              <a:off x="4352732" y="2010817"/>
              <a:ext cx="89738" cy="123978"/>
            </a:xfrm>
            <a:custGeom>
              <a:avLst/>
              <a:gdLst>
                <a:gd name="T0" fmla="*/ 39 w 87"/>
                <a:gd name="T1" fmla="*/ 121 h 121"/>
                <a:gd name="T2" fmla="*/ 43 w 87"/>
                <a:gd name="T3" fmla="*/ 121 h 121"/>
                <a:gd name="T4" fmla="*/ 51 w 87"/>
                <a:gd name="T5" fmla="*/ 119 h 121"/>
                <a:gd name="T6" fmla="*/ 58 w 87"/>
                <a:gd name="T7" fmla="*/ 117 h 121"/>
                <a:gd name="T8" fmla="*/ 66 w 87"/>
                <a:gd name="T9" fmla="*/ 112 h 121"/>
                <a:gd name="T10" fmla="*/ 74 w 87"/>
                <a:gd name="T11" fmla="*/ 108 h 121"/>
                <a:gd name="T12" fmla="*/ 77 w 87"/>
                <a:gd name="T13" fmla="*/ 100 h 121"/>
                <a:gd name="T14" fmla="*/ 83 w 87"/>
                <a:gd name="T15" fmla="*/ 93 h 121"/>
                <a:gd name="T16" fmla="*/ 85 w 87"/>
                <a:gd name="T17" fmla="*/ 85 h 121"/>
                <a:gd name="T18" fmla="*/ 87 w 87"/>
                <a:gd name="T19" fmla="*/ 77 h 121"/>
                <a:gd name="T20" fmla="*/ 87 w 87"/>
                <a:gd name="T21" fmla="*/ 43 h 121"/>
                <a:gd name="T22" fmla="*/ 85 w 87"/>
                <a:gd name="T23" fmla="*/ 34 h 121"/>
                <a:gd name="T24" fmla="*/ 83 w 87"/>
                <a:gd name="T25" fmla="*/ 26 h 121"/>
                <a:gd name="T26" fmla="*/ 77 w 87"/>
                <a:gd name="T27" fmla="*/ 19 h 121"/>
                <a:gd name="T28" fmla="*/ 74 w 87"/>
                <a:gd name="T29" fmla="*/ 13 h 121"/>
                <a:gd name="T30" fmla="*/ 66 w 87"/>
                <a:gd name="T31" fmla="*/ 7 h 121"/>
                <a:gd name="T32" fmla="*/ 58 w 87"/>
                <a:gd name="T33" fmla="*/ 3 h 121"/>
                <a:gd name="T34" fmla="*/ 51 w 87"/>
                <a:gd name="T35" fmla="*/ 0 h 121"/>
                <a:gd name="T36" fmla="*/ 43 w 87"/>
                <a:gd name="T37" fmla="*/ 0 h 121"/>
                <a:gd name="T38" fmla="*/ 39 w 87"/>
                <a:gd name="T39" fmla="*/ 0 h 121"/>
                <a:gd name="T40" fmla="*/ 32 w 87"/>
                <a:gd name="T41" fmla="*/ 0 h 121"/>
                <a:gd name="T42" fmla="*/ 22 w 87"/>
                <a:gd name="T43" fmla="*/ 3 h 121"/>
                <a:gd name="T44" fmla="*/ 17 w 87"/>
                <a:gd name="T45" fmla="*/ 7 h 121"/>
                <a:gd name="T46" fmla="*/ 11 w 87"/>
                <a:gd name="T47" fmla="*/ 13 h 121"/>
                <a:gd name="T48" fmla="*/ 5 w 87"/>
                <a:gd name="T49" fmla="*/ 19 h 121"/>
                <a:gd name="T50" fmla="*/ 1 w 87"/>
                <a:gd name="T51" fmla="*/ 26 h 121"/>
                <a:gd name="T52" fmla="*/ 0 w 87"/>
                <a:gd name="T53" fmla="*/ 34 h 121"/>
                <a:gd name="T54" fmla="*/ 0 w 87"/>
                <a:gd name="T55" fmla="*/ 43 h 121"/>
                <a:gd name="T56" fmla="*/ 0 w 87"/>
                <a:gd name="T57" fmla="*/ 77 h 121"/>
                <a:gd name="T58" fmla="*/ 0 w 87"/>
                <a:gd name="T59" fmla="*/ 85 h 121"/>
                <a:gd name="T60" fmla="*/ 1 w 87"/>
                <a:gd name="T61" fmla="*/ 93 h 121"/>
                <a:gd name="T62" fmla="*/ 5 w 87"/>
                <a:gd name="T63" fmla="*/ 100 h 121"/>
                <a:gd name="T64" fmla="*/ 11 w 87"/>
                <a:gd name="T65" fmla="*/ 108 h 121"/>
                <a:gd name="T66" fmla="*/ 17 w 87"/>
                <a:gd name="T67" fmla="*/ 112 h 121"/>
                <a:gd name="T68" fmla="*/ 22 w 87"/>
                <a:gd name="T69" fmla="*/ 117 h 121"/>
                <a:gd name="T70" fmla="*/ 32 w 87"/>
                <a:gd name="T71" fmla="*/ 119 h 121"/>
                <a:gd name="T72" fmla="*/ 39 w 87"/>
                <a:gd name="T73" fmla="*/ 121 h 121"/>
                <a:gd name="T74" fmla="*/ 39 w 87"/>
                <a:gd name="T75" fmla="*/ 121 h 1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
                <a:gd name="T115" fmla="*/ 0 h 121"/>
                <a:gd name="T116" fmla="*/ 87 w 87"/>
                <a:gd name="T117" fmla="*/ 121 h 1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 h="121">
                  <a:moveTo>
                    <a:pt x="39" y="121"/>
                  </a:moveTo>
                  <a:lnTo>
                    <a:pt x="43" y="121"/>
                  </a:lnTo>
                  <a:lnTo>
                    <a:pt x="51" y="119"/>
                  </a:lnTo>
                  <a:lnTo>
                    <a:pt x="58" y="117"/>
                  </a:lnTo>
                  <a:lnTo>
                    <a:pt x="66" y="112"/>
                  </a:lnTo>
                  <a:lnTo>
                    <a:pt x="74" y="108"/>
                  </a:lnTo>
                  <a:lnTo>
                    <a:pt x="77" y="100"/>
                  </a:lnTo>
                  <a:lnTo>
                    <a:pt x="83" y="93"/>
                  </a:lnTo>
                  <a:lnTo>
                    <a:pt x="85" y="85"/>
                  </a:lnTo>
                  <a:lnTo>
                    <a:pt x="87" y="77"/>
                  </a:lnTo>
                  <a:lnTo>
                    <a:pt x="87" y="43"/>
                  </a:lnTo>
                  <a:lnTo>
                    <a:pt x="85" y="34"/>
                  </a:lnTo>
                  <a:lnTo>
                    <a:pt x="83" y="26"/>
                  </a:lnTo>
                  <a:lnTo>
                    <a:pt x="77" y="19"/>
                  </a:lnTo>
                  <a:lnTo>
                    <a:pt x="74" y="13"/>
                  </a:lnTo>
                  <a:lnTo>
                    <a:pt x="66" y="7"/>
                  </a:lnTo>
                  <a:lnTo>
                    <a:pt x="58" y="3"/>
                  </a:lnTo>
                  <a:lnTo>
                    <a:pt x="51" y="0"/>
                  </a:lnTo>
                  <a:lnTo>
                    <a:pt x="43" y="0"/>
                  </a:lnTo>
                  <a:lnTo>
                    <a:pt x="39" y="0"/>
                  </a:lnTo>
                  <a:lnTo>
                    <a:pt x="32" y="0"/>
                  </a:lnTo>
                  <a:lnTo>
                    <a:pt x="22" y="3"/>
                  </a:lnTo>
                  <a:lnTo>
                    <a:pt x="17" y="7"/>
                  </a:lnTo>
                  <a:lnTo>
                    <a:pt x="11" y="13"/>
                  </a:lnTo>
                  <a:lnTo>
                    <a:pt x="5" y="19"/>
                  </a:lnTo>
                  <a:lnTo>
                    <a:pt x="1" y="26"/>
                  </a:lnTo>
                  <a:lnTo>
                    <a:pt x="0" y="34"/>
                  </a:lnTo>
                  <a:lnTo>
                    <a:pt x="0" y="43"/>
                  </a:lnTo>
                  <a:lnTo>
                    <a:pt x="0" y="77"/>
                  </a:lnTo>
                  <a:lnTo>
                    <a:pt x="0" y="85"/>
                  </a:lnTo>
                  <a:lnTo>
                    <a:pt x="1" y="93"/>
                  </a:lnTo>
                  <a:lnTo>
                    <a:pt x="5" y="100"/>
                  </a:lnTo>
                  <a:lnTo>
                    <a:pt x="11" y="108"/>
                  </a:lnTo>
                  <a:lnTo>
                    <a:pt x="17" y="112"/>
                  </a:lnTo>
                  <a:lnTo>
                    <a:pt x="22" y="117"/>
                  </a:lnTo>
                  <a:lnTo>
                    <a:pt x="32" y="119"/>
                  </a:lnTo>
                  <a:lnTo>
                    <a:pt x="39" y="121"/>
                  </a:lnTo>
                  <a:close/>
                </a:path>
              </a:pathLst>
            </a:custGeom>
            <a:solidFill>
              <a:srgbClr val="000000"/>
            </a:solidFill>
            <a:ln w="9525">
              <a:noFill/>
              <a:round/>
              <a:headEnd/>
              <a:tailEnd/>
            </a:ln>
          </p:spPr>
          <p:txBody>
            <a:bodyPr/>
            <a:lstStyle/>
            <a:p>
              <a:endParaRPr lang="en-US"/>
            </a:p>
          </p:txBody>
        </p:sp>
        <p:sp>
          <p:nvSpPr>
            <p:cNvPr id="41108" name="Freeform 111"/>
            <p:cNvSpPr>
              <a:spLocks/>
            </p:cNvSpPr>
            <p:nvPr/>
          </p:nvSpPr>
          <p:spPr bwMode="auto">
            <a:xfrm>
              <a:off x="4512628" y="1950459"/>
              <a:ext cx="93001" cy="127241"/>
            </a:xfrm>
            <a:custGeom>
              <a:avLst/>
              <a:gdLst>
                <a:gd name="T0" fmla="*/ 48 w 93"/>
                <a:gd name="T1" fmla="*/ 125 h 125"/>
                <a:gd name="T2" fmla="*/ 50 w 93"/>
                <a:gd name="T3" fmla="*/ 125 h 125"/>
                <a:gd name="T4" fmla="*/ 57 w 93"/>
                <a:gd name="T5" fmla="*/ 123 h 125"/>
                <a:gd name="T6" fmla="*/ 67 w 93"/>
                <a:gd name="T7" fmla="*/ 121 h 125"/>
                <a:gd name="T8" fmla="*/ 73 w 93"/>
                <a:gd name="T9" fmla="*/ 118 h 125"/>
                <a:gd name="T10" fmla="*/ 80 w 93"/>
                <a:gd name="T11" fmla="*/ 112 h 125"/>
                <a:gd name="T12" fmla="*/ 86 w 93"/>
                <a:gd name="T13" fmla="*/ 104 h 125"/>
                <a:gd name="T14" fmla="*/ 90 w 93"/>
                <a:gd name="T15" fmla="*/ 97 h 125"/>
                <a:gd name="T16" fmla="*/ 92 w 93"/>
                <a:gd name="T17" fmla="*/ 89 h 125"/>
                <a:gd name="T18" fmla="*/ 93 w 93"/>
                <a:gd name="T19" fmla="*/ 81 h 125"/>
                <a:gd name="T20" fmla="*/ 93 w 93"/>
                <a:gd name="T21" fmla="*/ 45 h 125"/>
                <a:gd name="T22" fmla="*/ 92 w 93"/>
                <a:gd name="T23" fmla="*/ 36 h 125"/>
                <a:gd name="T24" fmla="*/ 90 w 93"/>
                <a:gd name="T25" fmla="*/ 28 h 125"/>
                <a:gd name="T26" fmla="*/ 86 w 93"/>
                <a:gd name="T27" fmla="*/ 19 h 125"/>
                <a:gd name="T28" fmla="*/ 80 w 93"/>
                <a:gd name="T29" fmla="*/ 13 h 125"/>
                <a:gd name="T30" fmla="*/ 73 w 93"/>
                <a:gd name="T31" fmla="*/ 7 h 125"/>
                <a:gd name="T32" fmla="*/ 67 w 93"/>
                <a:gd name="T33" fmla="*/ 3 h 125"/>
                <a:gd name="T34" fmla="*/ 57 w 93"/>
                <a:gd name="T35" fmla="*/ 0 h 125"/>
                <a:gd name="T36" fmla="*/ 50 w 93"/>
                <a:gd name="T37" fmla="*/ 0 h 125"/>
                <a:gd name="T38" fmla="*/ 48 w 93"/>
                <a:gd name="T39" fmla="*/ 0 h 125"/>
                <a:gd name="T40" fmla="*/ 38 w 93"/>
                <a:gd name="T41" fmla="*/ 0 h 125"/>
                <a:gd name="T42" fmla="*/ 29 w 93"/>
                <a:gd name="T43" fmla="*/ 3 h 125"/>
                <a:gd name="T44" fmla="*/ 21 w 93"/>
                <a:gd name="T45" fmla="*/ 7 h 125"/>
                <a:gd name="T46" fmla="*/ 14 w 93"/>
                <a:gd name="T47" fmla="*/ 13 h 125"/>
                <a:gd name="T48" fmla="*/ 8 w 93"/>
                <a:gd name="T49" fmla="*/ 19 h 125"/>
                <a:gd name="T50" fmla="*/ 4 w 93"/>
                <a:gd name="T51" fmla="*/ 28 h 125"/>
                <a:gd name="T52" fmla="*/ 0 w 93"/>
                <a:gd name="T53" fmla="*/ 36 h 125"/>
                <a:gd name="T54" fmla="*/ 0 w 93"/>
                <a:gd name="T55" fmla="*/ 45 h 125"/>
                <a:gd name="T56" fmla="*/ 0 w 93"/>
                <a:gd name="T57" fmla="*/ 81 h 125"/>
                <a:gd name="T58" fmla="*/ 0 w 93"/>
                <a:gd name="T59" fmla="*/ 89 h 125"/>
                <a:gd name="T60" fmla="*/ 4 w 93"/>
                <a:gd name="T61" fmla="*/ 97 h 125"/>
                <a:gd name="T62" fmla="*/ 8 w 93"/>
                <a:gd name="T63" fmla="*/ 104 h 125"/>
                <a:gd name="T64" fmla="*/ 14 w 93"/>
                <a:gd name="T65" fmla="*/ 112 h 125"/>
                <a:gd name="T66" fmla="*/ 21 w 93"/>
                <a:gd name="T67" fmla="*/ 118 h 125"/>
                <a:gd name="T68" fmla="*/ 29 w 93"/>
                <a:gd name="T69" fmla="*/ 121 h 125"/>
                <a:gd name="T70" fmla="*/ 38 w 93"/>
                <a:gd name="T71" fmla="*/ 123 h 125"/>
                <a:gd name="T72" fmla="*/ 48 w 93"/>
                <a:gd name="T73" fmla="*/ 125 h 125"/>
                <a:gd name="T74" fmla="*/ 48 w 93"/>
                <a:gd name="T75" fmla="*/ 125 h 1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
                <a:gd name="T115" fmla="*/ 0 h 125"/>
                <a:gd name="T116" fmla="*/ 93 w 93"/>
                <a:gd name="T117" fmla="*/ 125 h 12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 h="125">
                  <a:moveTo>
                    <a:pt x="48" y="125"/>
                  </a:moveTo>
                  <a:lnTo>
                    <a:pt x="50" y="125"/>
                  </a:lnTo>
                  <a:lnTo>
                    <a:pt x="57" y="123"/>
                  </a:lnTo>
                  <a:lnTo>
                    <a:pt x="67" y="121"/>
                  </a:lnTo>
                  <a:lnTo>
                    <a:pt x="73" y="118"/>
                  </a:lnTo>
                  <a:lnTo>
                    <a:pt x="80" y="112"/>
                  </a:lnTo>
                  <a:lnTo>
                    <a:pt x="86" y="104"/>
                  </a:lnTo>
                  <a:lnTo>
                    <a:pt x="90" y="97"/>
                  </a:lnTo>
                  <a:lnTo>
                    <a:pt x="92" y="89"/>
                  </a:lnTo>
                  <a:lnTo>
                    <a:pt x="93" y="81"/>
                  </a:lnTo>
                  <a:lnTo>
                    <a:pt x="93" y="45"/>
                  </a:lnTo>
                  <a:lnTo>
                    <a:pt x="92" y="36"/>
                  </a:lnTo>
                  <a:lnTo>
                    <a:pt x="90" y="28"/>
                  </a:lnTo>
                  <a:lnTo>
                    <a:pt x="86" y="19"/>
                  </a:lnTo>
                  <a:lnTo>
                    <a:pt x="80" y="13"/>
                  </a:lnTo>
                  <a:lnTo>
                    <a:pt x="73" y="7"/>
                  </a:lnTo>
                  <a:lnTo>
                    <a:pt x="67" y="3"/>
                  </a:lnTo>
                  <a:lnTo>
                    <a:pt x="57" y="0"/>
                  </a:lnTo>
                  <a:lnTo>
                    <a:pt x="50" y="0"/>
                  </a:lnTo>
                  <a:lnTo>
                    <a:pt x="48" y="0"/>
                  </a:lnTo>
                  <a:lnTo>
                    <a:pt x="38" y="0"/>
                  </a:lnTo>
                  <a:lnTo>
                    <a:pt x="29" y="3"/>
                  </a:lnTo>
                  <a:lnTo>
                    <a:pt x="21" y="7"/>
                  </a:lnTo>
                  <a:lnTo>
                    <a:pt x="14" y="13"/>
                  </a:lnTo>
                  <a:lnTo>
                    <a:pt x="8" y="19"/>
                  </a:lnTo>
                  <a:lnTo>
                    <a:pt x="4" y="28"/>
                  </a:lnTo>
                  <a:lnTo>
                    <a:pt x="0" y="36"/>
                  </a:lnTo>
                  <a:lnTo>
                    <a:pt x="0" y="45"/>
                  </a:lnTo>
                  <a:lnTo>
                    <a:pt x="0" y="81"/>
                  </a:lnTo>
                  <a:lnTo>
                    <a:pt x="0" y="89"/>
                  </a:lnTo>
                  <a:lnTo>
                    <a:pt x="4" y="97"/>
                  </a:lnTo>
                  <a:lnTo>
                    <a:pt x="8" y="104"/>
                  </a:lnTo>
                  <a:lnTo>
                    <a:pt x="14" y="112"/>
                  </a:lnTo>
                  <a:lnTo>
                    <a:pt x="21" y="118"/>
                  </a:lnTo>
                  <a:lnTo>
                    <a:pt x="29" y="121"/>
                  </a:lnTo>
                  <a:lnTo>
                    <a:pt x="38" y="123"/>
                  </a:lnTo>
                  <a:lnTo>
                    <a:pt x="48" y="125"/>
                  </a:lnTo>
                  <a:close/>
                </a:path>
              </a:pathLst>
            </a:custGeom>
            <a:solidFill>
              <a:srgbClr val="000000"/>
            </a:solidFill>
            <a:ln w="9525">
              <a:noFill/>
              <a:round/>
              <a:headEnd/>
              <a:tailEnd/>
            </a:ln>
          </p:spPr>
          <p:txBody>
            <a:bodyPr/>
            <a:lstStyle/>
            <a:p>
              <a:endParaRPr lang="en-US"/>
            </a:p>
          </p:txBody>
        </p:sp>
        <p:sp>
          <p:nvSpPr>
            <p:cNvPr id="41109" name="Freeform 112"/>
            <p:cNvSpPr>
              <a:spLocks/>
            </p:cNvSpPr>
            <p:nvPr/>
          </p:nvSpPr>
          <p:spPr bwMode="auto">
            <a:xfrm>
              <a:off x="4680683" y="1883576"/>
              <a:ext cx="97896" cy="133766"/>
            </a:xfrm>
            <a:custGeom>
              <a:avLst/>
              <a:gdLst>
                <a:gd name="T0" fmla="*/ 49 w 97"/>
                <a:gd name="T1" fmla="*/ 133 h 133"/>
                <a:gd name="T2" fmla="*/ 57 w 97"/>
                <a:gd name="T3" fmla="*/ 131 h 133"/>
                <a:gd name="T4" fmla="*/ 68 w 97"/>
                <a:gd name="T5" fmla="*/ 129 h 133"/>
                <a:gd name="T6" fmla="*/ 76 w 97"/>
                <a:gd name="T7" fmla="*/ 124 h 133"/>
                <a:gd name="T8" fmla="*/ 83 w 97"/>
                <a:gd name="T9" fmla="*/ 118 h 133"/>
                <a:gd name="T10" fmla="*/ 87 w 97"/>
                <a:gd name="T11" fmla="*/ 112 h 133"/>
                <a:gd name="T12" fmla="*/ 93 w 97"/>
                <a:gd name="T13" fmla="*/ 103 h 133"/>
                <a:gd name="T14" fmla="*/ 95 w 97"/>
                <a:gd name="T15" fmla="*/ 93 h 133"/>
                <a:gd name="T16" fmla="*/ 97 w 97"/>
                <a:gd name="T17" fmla="*/ 84 h 133"/>
                <a:gd name="T18" fmla="*/ 97 w 97"/>
                <a:gd name="T19" fmla="*/ 48 h 133"/>
                <a:gd name="T20" fmla="*/ 95 w 97"/>
                <a:gd name="T21" fmla="*/ 38 h 133"/>
                <a:gd name="T22" fmla="*/ 93 w 97"/>
                <a:gd name="T23" fmla="*/ 29 h 133"/>
                <a:gd name="T24" fmla="*/ 87 w 97"/>
                <a:gd name="T25" fmla="*/ 19 h 133"/>
                <a:gd name="T26" fmla="*/ 83 w 97"/>
                <a:gd name="T27" fmla="*/ 13 h 133"/>
                <a:gd name="T28" fmla="*/ 76 w 97"/>
                <a:gd name="T29" fmla="*/ 8 h 133"/>
                <a:gd name="T30" fmla="*/ 68 w 97"/>
                <a:gd name="T31" fmla="*/ 2 h 133"/>
                <a:gd name="T32" fmla="*/ 57 w 97"/>
                <a:gd name="T33" fmla="*/ 0 h 133"/>
                <a:gd name="T34" fmla="*/ 49 w 97"/>
                <a:gd name="T35" fmla="*/ 0 h 133"/>
                <a:gd name="T36" fmla="*/ 38 w 97"/>
                <a:gd name="T37" fmla="*/ 0 h 133"/>
                <a:gd name="T38" fmla="*/ 28 w 97"/>
                <a:gd name="T39" fmla="*/ 2 h 133"/>
                <a:gd name="T40" fmla="*/ 19 w 97"/>
                <a:gd name="T41" fmla="*/ 8 h 133"/>
                <a:gd name="T42" fmla="*/ 13 w 97"/>
                <a:gd name="T43" fmla="*/ 13 h 133"/>
                <a:gd name="T44" fmla="*/ 7 w 97"/>
                <a:gd name="T45" fmla="*/ 19 h 133"/>
                <a:gd name="T46" fmla="*/ 3 w 97"/>
                <a:gd name="T47" fmla="*/ 29 h 133"/>
                <a:gd name="T48" fmla="*/ 0 w 97"/>
                <a:gd name="T49" fmla="*/ 38 h 133"/>
                <a:gd name="T50" fmla="*/ 0 w 97"/>
                <a:gd name="T51" fmla="*/ 48 h 133"/>
                <a:gd name="T52" fmla="*/ 0 w 97"/>
                <a:gd name="T53" fmla="*/ 84 h 133"/>
                <a:gd name="T54" fmla="*/ 0 w 97"/>
                <a:gd name="T55" fmla="*/ 93 h 133"/>
                <a:gd name="T56" fmla="*/ 3 w 97"/>
                <a:gd name="T57" fmla="*/ 103 h 133"/>
                <a:gd name="T58" fmla="*/ 7 w 97"/>
                <a:gd name="T59" fmla="*/ 112 h 133"/>
                <a:gd name="T60" fmla="*/ 13 w 97"/>
                <a:gd name="T61" fmla="*/ 118 h 133"/>
                <a:gd name="T62" fmla="*/ 19 w 97"/>
                <a:gd name="T63" fmla="*/ 124 h 133"/>
                <a:gd name="T64" fmla="*/ 28 w 97"/>
                <a:gd name="T65" fmla="*/ 129 h 133"/>
                <a:gd name="T66" fmla="*/ 38 w 97"/>
                <a:gd name="T67" fmla="*/ 131 h 133"/>
                <a:gd name="T68" fmla="*/ 49 w 97"/>
                <a:gd name="T69" fmla="*/ 133 h 133"/>
                <a:gd name="T70" fmla="*/ 49 w 97"/>
                <a:gd name="T71" fmla="*/ 133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33"/>
                <a:gd name="T110" fmla="*/ 97 w 97"/>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33">
                  <a:moveTo>
                    <a:pt x="49" y="133"/>
                  </a:moveTo>
                  <a:lnTo>
                    <a:pt x="57" y="131"/>
                  </a:lnTo>
                  <a:lnTo>
                    <a:pt x="68" y="129"/>
                  </a:lnTo>
                  <a:lnTo>
                    <a:pt x="76" y="124"/>
                  </a:lnTo>
                  <a:lnTo>
                    <a:pt x="83" y="118"/>
                  </a:lnTo>
                  <a:lnTo>
                    <a:pt x="87" y="112"/>
                  </a:lnTo>
                  <a:lnTo>
                    <a:pt x="93" y="103"/>
                  </a:lnTo>
                  <a:lnTo>
                    <a:pt x="95" y="93"/>
                  </a:lnTo>
                  <a:lnTo>
                    <a:pt x="97" y="84"/>
                  </a:lnTo>
                  <a:lnTo>
                    <a:pt x="97" y="48"/>
                  </a:lnTo>
                  <a:lnTo>
                    <a:pt x="95" y="38"/>
                  </a:lnTo>
                  <a:lnTo>
                    <a:pt x="93" y="29"/>
                  </a:lnTo>
                  <a:lnTo>
                    <a:pt x="87" y="19"/>
                  </a:lnTo>
                  <a:lnTo>
                    <a:pt x="83" y="13"/>
                  </a:lnTo>
                  <a:lnTo>
                    <a:pt x="76" y="8"/>
                  </a:lnTo>
                  <a:lnTo>
                    <a:pt x="68" y="2"/>
                  </a:lnTo>
                  <a:lnTo>
                    <a:pt x="57" y="0"/>
                  </a:lnTo>
                  <a:lnTo>
                    <a:pt x="49" y="0"/>
                  </a:lnTo>
                  <a:lnTo>
                    <a:pt x="38" y="0"/>
                  </a:lnTo>
                  <a:lnTo>
                    <a:pt x="28" y="2"/>
                  </a:lnTo>
                  <a:lnTo>
                    <a:pt x="19" y="8"/>
                  </a:lnTo>
                  <a:lnTo>
                    <a:pt x="13" y="13"/>
                  </a:lnTo>
                  <a:lnTo>
                    <a:pt x="7" y="19"/>
                  </a:lnTo>
                  <a:lnTo>
                    <a:pt x="3" y="29"/>
                  </a:lnTo>
                  <a:lnTo>
                    <a:pt x="0" y="38"/>
                  </a:lnTo>
                  <a:lnTo>
                    <a:pt x="0" y="48"/>
                  </a:lnTo>
                  <a:lnTo>
                    <a:pt x="0" y="84"/>
                  </a:lnTo>
                  <a:lnTo>
                    <a:pt x="0" y="93"/>
                  </a:lnTo>
                  <a:lnTo>
                    <a:pt x="3" y="103"/>
                  </a:lnTo>
                  <a:lnTo>
                    <a:pt x="7" y="112"/>
                  </a:lnTo>
                  <a:lnTo>
                    <a:pt x="13" y="118"/>
                  </a:lnTo>
                  <a:lnTo>
                    <a:pt x="19" y="124"/>
                  </a:lnTo>
                  <a:lnTo>
                    <a:pt x="28" y="129"/>
                  </a:lnTo>
                  <a:lnTo>
                    <a:pt x="38" y="131"/>
                  </a:lnTo>
                  <a:lnTo>
                    <a:pt x="49" y="133"/>
                  </a:lnTo>
                  <a:close/>
                </a:path>
              </a:pathLst>
            </a:custGeom>
            <a:solidFill>
              <a:srgbClr val="000000"/>
            </a:solidFill>
            <a:ln w="9525">
              <a:noFill/>
              <a:round/>
              <a:headEnd/>
              <a:tailEnd/>
            </a:ln>
          </p:spPr>
          <p:txBody>
            <a:bodyPr/>
            <a:lstStyle/>
            <a:p>
              <a:endParaRPr lang="en-US"/>
            </a:p>
          </p:txBody>
        </p:sp>
        <p:sp>
          <p:nvSpPr>
            <p:cNvPr id="41110" name="Freeform 113"/>
            <p:cNvSpPr>
              <a:spLocks/>
            </p:cNvSpPr>
            <p:nvPr/>
          </p:nvSpPr>
          <p:spPr bwMode="auto">
            <a:xfrm>
              <a:off x="4856895" y="1811799"/>
              <a:ext cx="104422" cy="145185"/>
            </a:xfrm>
            <a:custGeom>
              <a:avLst/>
              <a:gdLst>
                <a:gd name="T0" fmla="*/ 52 w 103"/>
                <a:gd name="T1" fmla="*/ 142 h 142"/>
                <a:gd name="T2" fmla="*/ 59 w 103"/>
                <a:gd name="T3" fmla="*/ 140 h 142"/>
                <a:gd name="T4" fmla="*/ 71 w 103"/>
                <a:gd name="T5" fmla="*/ 137 h 142"/>
                <a:gd name="T6" fmla="*/ 78 w 103"/>
                <a:gd name="T7" fmla="*/ 131 h 142"/>
                <a:gd name="T8" fmla="*/ 88 w 103"/>
                <a:gd name="T9" fmla="*/ 127 h 142"/>
                <a:gd name="T10" fmla="*/ 92 w 103"/>
                <a:gd name="T11" fmla="*/ 118 h 142"/>
                <a:gd name="T12" fmla="*/ 97 w 103"/>
                <a:gd name="T13" fmla="*/ 110 h 142"/>
                <a:gd name="T14" fmla="*/ 101 w 103"/>
                <a:gd name="T15" fmla="*/ 99 h 142"/>
                <a:gd name="T16" fmla="*/ 103 w 103"/>
                <a:gd name="T17" fmla="*/ 89 h 142"/>
                <a:gd name="T18" fmla="*/ 103 w 103"/>
                <a:gd name="T19" fmla="*/ 51 h 142"/>
                <a:gd name="T20" fmla="*/ 101 w 103"/>
                <a:gd name="T21" fmla="*/ 40 h 142"/>
                <a:gd name="T22" fmla="*/ 97 w 103"/>
                <a:gd name="T23" fmla="*/ 30 h 142"/>
                <a:gd name="T24" fmla="*/ 92 w 103"/>
                <a:gd name="T25" fmla="*/ 23 h 142"/>
                <a:gd name="T26" fmla="*/ 88 w 103"/>
                <a:gd name="T27" fmla="*/ 15 h 142"/>
                <a:gd name="T28" fmla="*/ 78 w 103"/>
                <a:gd name="T29" fmla="*/ 7 h 142"/>
                <a:gd name="T30" fmla="*/ 71 w 103"/>
                <a:gd name="T31" fmla="*/ 4 h 142"/>
                <a:gd name="T32" fmla="*/ 59 w 103"/>
                <a:gd name="T33" fmla="*/ 0 h 142"/>
                <a:gd name="T34" fmla="*/ 52 w 103"/>
                <a:gd name="T35" fmla="*/ 0 h 142"/>
                <a:gd name="T36" fmla="*/ 40 w 103"/>
                <a:gd name="T37" fmla="*/ 0 h 142"/>
                <a:gd name="T38" fmla="*/ 31 w 103"/>
                <a:gd name="T39" fmla="*/ 4 h 142"/>
                <a:gd name="T40" fmla="*/ 21 w 103"/>
                <a:gd name="T41" fmla="*/ 7 h 142"/>
                <a:gd name="T42" fmla="*/ 14 w 103"/>
                <a:gd name="T43" fmla="*/ 15 h 142"/>
                <a:gd name="T44" fmla="*/ 8 w 103"/>
                <a:gd name="T45" fmla="*/ 23 h 142"/>
                <a:gd name="T46" fmla="*/ 2 w 103"/>
                <a:gd name="T47" fmla="*/ 30 h 142"/>
                <a:gd name="T48" fmla="*/ 0 w 103"/>
                <a:gd name="T49" fmla="*/ 40 h 142"/>
                <a:gd name="T50" fmla="*/ 0 w 103"/>
                <a:gd name="T51" fmla="*/ 51 h 142"/>
                <a:gd name="T52" fmla="*/ 0 w 103"/>
                <a:gd name="T53" fmla="*/ 89 h 142"/>
                <a:gd name="T54" fmla="*/ 0 w 103"/>
                <a:gd name="T55" fmla="*/ 99 h 142"/>
                <a:gd name="T56" fmla="*/ 2 w 103"/>
                <a:gd name="T57" fmla="*/ 110 h 142"/>
                <a:gd name="T58" fmla="*/ 8 w 103"/>
                <a:gd name="T59" fmla="*/ 118 h 142"/>
                <a:gd name="T60" fmla="*/ 14 w 103"/>
                <a:gd name="T61" fmla="*/ 127 h 142"/>
                <a:gd name="T62" fmla="*/ 21 w 103"/>
                <a:gd name="T63" fmla="*/ 131 h 142"/>
                <a:gd name="T64" fmla="*/ 31 w 103"/>
                <a:gd name="T65" fmla="*/ 137 h 142"/>
                <a:gd name="T66" fmla="*/ 40 w 103"/>
                <a:gd name="T67" fmla="*/ 140 h 142"/>
                <a:gd name="T68" fmla="*/ 52 w 103"/>
                <a:gd name="T69" fmla="*/ 142 h 142"/>
                <a:gd name="T70" fmla="*/ 52 w 103"/>
                <a:gd name="T71" fmla="*/ 142 h 14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3"/>
                <a:gd name="T109" fmla="*/ 0 h 142"/>
                <a:gd name="T110" fmla="*/ 103 w 103"/>
                <a:gd name="T111" fmla="*/ 142 h 14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3" h="142">
                  <a:moveTo>
                    <a:pt x="52" y="142"/>
                  </a:moveTo>
                  <a:lnTo>
                    <a:pt x="59" y="140"/>
                  </a:lnTo>
                  <a:lnTo>
                    <a:pt x="71" y="137"/>
                  </a:lnTo>
                  <a:lnTo>
                    <a:pt x="78" y="131"/>
                  </a:lnTo>
                  <a:lnTo>
                    <a:pt x="88" y="127"/>
                  </a:lnTo>
                  <a:lnTo>
                    <a:pt x="92" y="118"/>
                  </a:lnTo>
                  <a:lnTo>
                    <a:pt x="97" y="110"/>
                  </a:lnTo>
                  <a:lnTo>
                    <a:pt x="101" y="99"/>
                  </a:lnTo>
                  <a:lnTo>
                    <a:pt x="103" y="89"/>
                  </a:lnTo>
                  <a:lnTo>
                    <a:pt x="103" y="51"/>
                  </a:lnTo>
                  <a:lnTo>
                    <a:pt x="101" y="40"/>
                  </a:lnTo>
                  <a:lnTo>
                    <a:pt x="97" y="30"/>
                  </a:lnTo>
                  <a:lnTo>
                    <a:pt x="92" y="23"/>
                  </a:lnTo>
                  <a:lnTo>
                    <a:pt x="88" y="15"/>
                  </a:lnTo>
                  <a:lnTo>
                    <a:pt x="78" y="7"/>
                  </a:lnTo>
                  <a:lnTo>
                    <a:pt x="71" y="4"/>
                  </a:lnTo>
                  <a:lnTo>
                    <a:pt x="59" y="0"/>
                  </a:lnTo>
                  <a:lnTo>
                    <a:pt x="52" y="0"/>
                  </a:lnTo>
                  <a:lnTo>
                    <a:pt x="40" y="0"/>
                  </a:lnTo>
                  <a:lnTo>
                    <a:pt x="31" y="4"/>
                  </a:lnTo>
                  <a:lnTo>
                    <a:pt x="21" y="7"/>
                  </a:lnTo>
                  <a:lnTo>
                    <a:pt x="14" y="15"/>
                  </a:lnTo>
                  <a:lnTo>
                    <a:pt x="8" y="23"/>
                  </a:lnTo>
                  <a:lnTo>
                    <a:pt x="2" y="30"/>
                  </a:lnTo>
                  <a:lnTo>
                    <a:pt x="0" y="40"/>
                  </a:lnTo>
                  <a:lnTo>
                    <a:pt x="0" y="51"/>
                  </a:lnTo>
                  <a:lnTo>
                    <a:pt x="0" y="89"/>
                  </a:lnTo>
                  <a:lnTo>
                    <a:pt x="0" y="99"/>
                  </a:lnTo>
                  <a:lnTo>
                    <a:pt x="2" y="110"/>
                  </a:lnTo>
                  <a:lnTo>
                    <a:pt x="8" y="118"/>
                  </a:lnTo>
                  <a:lnTo>
                    <a:pt x="14" y="127"/>
                  </a:lnTo>
                  <a:lnTo>
                    <a:pt x="21" y="131"/>
                  </a:lnTo>
                  <a:lnTo>
                    <a:pt x="31" y="137"/>
                  </a:lnTo>
                  <a:lnTo>
                    <a:pt x="40" y="140"/>
                  </a:lnTo>
                  <a:lnTo>
                    <a:pt x="52" y="142"/>
                  </a:lnTo>
                  <a:close/>
                </a:path>
              </a:pathLst>
            </a:custGeom>
            <a:solidFill>
              <a:srgbClr val="000000"/>
            </a:solidFill>
            <a:ln w="9525">
              <a:noFill/>
              <a:round/>
              <a:headEnd/>
              <a:tailEnd/>
            </a:ln>
          </p:spPr>
          <p:txBody>
            <a:bodyPr/>
            <a:lstStyle/>
            <a:p>
              <a:endParaRPr lang="en-US"/>
            </a:p>
          </p:txBody>
        </p:sp>
        <p:sp>
          <p:nvSpPr>
            <p:cNvPr id="41111" name="Freeform 114"/>
            <p:cNvSpPr>
              <a:spLocks/>
            </p:cNvSpPr>
            <p:nvPr/>
          </p:nvSpPr>
          <p:spPr bwMode="auto">
            <a:xfrm>
              <a:off x="5031476" y="1743285"/>
              <a:ext cx="109317" cy="148448"/>
            </a:xfrm>
            <a:custGeom>
              <a:avLst/>
              <a:gdLst>
                <a:gd name="T0" fmla="*/ 54 w 109"/>
                <a:gd name="T1" fmla="*/ 149 h 149"/>
                <a:gd name="T2" fmla="*/ 65 w 109"/>
                <a:gd name="T3" fmla="*/ 147 h 149"/>
                <a:gd name="T4" fmla="*/ 75 w 109"/>
                <a:gd name="T5" fmla="*/ 143 h 149"/>
                <a:gd name="T6" fmla="*/ 84 w 109"/>
                <a:gd name="T7" fmla="*/ 139 h 149"/>
                <a:gd name="T8" fmla="*/ 94 w 109"/>
                <a:gd name="T9" fmla="*/ 133 h 149"/>
                <a:gd name="T10" fmla="*/ 97 w 109"/>
                <a:gd name="T11" fmla="*/ 124 h 149"/>
                <a:gd name="T12" fmla="*/ 103 w 109"/>
                <a:gd name="T13" fmla="*/ 114 h 149"/>
                <a:gd name="T14" fmla="*/ 107 w 109"/>
                <a:gd name="T15" fmla="*/ 105 h 149"/>
                <a:gd name="T16" fmla="*/ 109 w 109"/>
                <a:gd name="T17" fmla="*/ 95 h 149"/>
                <a:gd name="T18" fmla="*/ 109 w 109"/>
                <a:gd name="T19" fmla="*/ 54 h 149"/>
                <a:gd name="T20" fmla="*/ 107 w 109"/>
                <a:gd name="T21" fmla="*/ 44 h 149"/>
                <a:gd name="T22" fmla="*/ 103 w 109"/>
                <a:gd name="T23" fmla="*/ 33 h 149"/>
                <a:gd name="T24" fmla="*/ 97 w 109"/>
                <a:gd name="T25" fmla="*/ 23 h 149"/>
                <a:gd name="T26" fmla="*/ 94 w 109"/>
                <a:gd name="T27" fmla="*/ 18 h 149"/>
                <a:gd name="T28" fmla="*/ 84 w 109"/>
                <a:gd name="T29" fmla="*/ 10 h 149"/>
                <a:gd name="T30" fmla="*/ 75 w 109"/>
                <a:gd name="T31" fmla="*/ 4 h 149"/>
                <a:gd name="T32" fmla="*/ 65 w 109"/>
                <a:gd name="T33" fmla="*/ 0 h 149"/>
                <a:gd name="T34" fmla="*/ 54 w 109"/>
                <a:gd name="T35" fmla="*/ 0 h 149"/>
                <a:gd name="T36" fmla="*/ 48 w 109"/>
                <a:gd name="T37" fmla="*/ 0 h 149"/>
                <a:gd name="T38" fmla="*/ 42 w 109"/>
                <a:gd name="T39" fmla="*/ 0 h 149"/>
                <a:gd name="T40" fmla="*/ 37 w 109"/>
                <a:gd name="T41" fmla="*/ 2 h 149"/>
                <a:gd name="T42" fmla="*/ 33 w 109"/>
                <a:gd name="T43" fmla="*/ 4 h 149"/>
                <a:gd name="T44" fmla="*/ 23 w 109"/>
                <a:gd name="T45" fmla="*/ 10 h 149"/>
                <a:gd name="T46" fmla="*/ 16 w 109"/>
                <a:gd name="T47" fmla="*/ 18 h 149"/>
                <a:gd name="T48" fmla="*/ 8 w 109"/>
                <a:gd name="T49" fmla="*/ 23 h 149"/>
                <a:gd name="T50" fmla="*/ 4 w 109"/>
                <a:gd name="T51" fmla="*/ 33 h 149"/>
                <a:gd name="T52" fmla="*/ 0 w 109"/>
                <a:gd name="T53" fmla="*/ 44 h 149"/>
                <a:gd name="T54" fmla="*/ 0 w 109"/>
                <a:gd name="T55" fmla="*/ 54 h 149"/>
                <a:gd name="T56" fmla="*/ 0 w 109"/>
                <a:gd name="T57" fmla="*/ 95 h 149"/>
                <a:gd name="T58" fmla="*/ 0 w 109"/>
                <a:gd name="T59" fmla="*/ 105 h 149"/>
                <a:gd name="T60" fmla="*/ 4 w 109"/>
                <a:gd name="T61" fmla="*/ 114 h 149"/>
                <a:gd name="T62" fmla="*/ 8 w 109"/>
                <a:gd name="T63" fmla="*/ 124 h 149"/>
                <a:gd name="T64" fmla="*/ 16 w 109"/>
                <a:gd name="T65" fmla="*/ 133 h 149"/>
                <a:gd name="T66" fmla="*/ 23 w 109"/>
                <a:gd name="T67" fmla="*/ 139 h 149"/>
                <a:gd name="T68" fmla="*/ 33 w 109"/>
                <a:gd name="T69" fmla="*/ 143 h 149"/>
                <a:gd name="T70" fmla="*/ 37 w 109"/>
                <a:gd name="T71" fmla="*/ 145 h 149"/>
                <a:gd name="T72" fmla="*/ 42 w 109"/>
                <a:gd name="T73" fmla="*/ 147 h 149"/>
                <a:gd name="T74" fmla="*/ 48 w 109"/>
                <a:gd name="T75" fmla="*/ 149 h 149"/>
                <a:gd name="T76" fmla="*/ 54 w 109"/>
                <a:gd name="T77" fmla="*/ 149 h 149"/>
                <a:gd name="T78" fmla="*/ 54 w 109"/>
                <a:gd name="T79" fmla="*/ 149 h 14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9"/>
                <a:gd name="T121" fmla="*/ 0 h 149"/>
                <a:gd name="T122" fmla="*/ 109 w 109"/>
                <a:gd name="T123" fmla="*/ 149 h 14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9" h="149">
                  <a:moveTo>
                    <a:pt x="54" y="149"/>
                  </a:moveTo>
                  <a:lnTo>
                    <a:pt x="65" y="147"/>
                  </a:lnTo>
                  <a:lnTo>
                    <a:pt x="75" y="143"/>
                  </a:lnTo>
                  <a:lnTo>
                    <a:pt x="84" y="139"/>
                  </a:lnTo>
                  <a:lnTo>
                    <a:pt x="94" y="133"/>
                  </a:lnTo>
                  <a:lnTo>
                    <a:pt x="97" y="124"/>
                  </a:lnTo>
                  <a:lnTo>
                    <a:pt x="103" y="114"/>
                  </a:lnTo>
                  <a:lnTo>
                    <a:pt x="107" y="105"/>
                  </a:lnTo>
                  <a:lnTo>
                    <a:pt x="109" y="95"/>
                  </a:lnTo>
                  <a:lnTo>
                    <a:pt x="109" y="54"/>
                  </a:lnTo>
                  <a:lnTo>
                    <a:pt x="107" y="44"/>
                  </a:lnTo>
                  <a:lnTo>
                    <a:pt x="103" y="33"/>
                  </a:lnTo>
                  <a:lnTo>
                    <a:pt x="97" y="23"/>
                  </a:lnTo>
                  <a:lnTo>
                    <a:pt x="94" y="18"/>
                  </a:lnTo>
                  <a:lnTo>
                    <a:pt x="84" y="10"/>
                  </a:lnTo>
                  <a:lnTo>
                    <a:pt x="75" y="4"/>
                  </a:lnTo>
                  <a:lnTo>
                    <a:pt x="65" y="0"/>
                  </a:lnTo>
                  <a:lnTo>
                    <a:pt x="54" y="0"/>
                  </a:lnTo>
                  <a:lnTo>
                    <a:pt x="48" y="0"/>
                  </a:lnTo>
                  <a:lnTo>
                    <a:pt x="42" y="0"/>
                  </a:lnTo>
                  <a:lnTo>
                    <a:pt x="37" y="2"/>
                  </a:lnTo>
                  <a:lnTo>
                    <a:pt x="33" y="4"/>
                  </a:lnTo>
                  <a:lnTo>
                    <a:pt x="23" y="10"/>
                  </a:lnTo>
                  <a:lnTo>
                    <a:pt x="16" y="18"/>
                  </a:lnTo>
                  <a:lnTo>
                    <a:pt x="8" y="23"/>
                  </a:lnTo>
                  <a:lnTo>
                    <a:pt x="4" y="33"/>
                  </a:lnTo>
                  <a:lnTo>
                    <a:pt x="0" y="44"/>
                  </a:lnTo>
                  <a:lnTo>
                    <a:pt x="0" y="54"/>
                  </a:lnTo>
                  <a:lnTo>
                    <a:pt x="0" y="95"/>
                  </a:lnTo>
                  <a:lnTo>
                    <a:pt x="0" y="105"/>
                  </a:lnTo>
                  <a:lnTo>
                    <a:pt x="4" y="114"/>
                  </a:lnTo>
                  <a:lnTo>
                    <a:pt x="8" y="124"/>
                  </a:lnTo>
                  <a:lnTo>
                    <a:pt x="16" y="133"/>
                  </a:lnTo>
                  <a:lnTo>
                    <a:pt x="23" y="139"/>
                  </a:lnTo>
                  <a:lnTo>
                    <a:pt x="33" y="143"/>
                  </a:lnTo>
                  <a:lnTo>
                    <a:pt x="37" y="145"/>
                  </a:lnTo>
                  <a:lnTo>
                    <a:pt x="42" y="147"/>
                  </a:lnTo>
                  <a:lnTo>
                    <a:pt x="48" y="149"/>
                  </a:lnTo>
                  <a:lnTo>
                    <a:pt x="54" y="149"/>
                  </a:lnTo>
                  <a:close/>
                </a:path>
              </a:pathLst>
            </a:custGeom>
            <a:solidFill>
              <a:srgbClr val="000000"/>
            </a:solidFill>
            <a:ln w="9525">
              <a:noFill/>
              <a:round/>
              <a:headEnd/>
              <a:tailEnd/>
            </a:ln>
          </p:spPr>
          <p:txBody>
            <a:bodyPr/>
            <a:lstStyle/>
            <a:p>
              <a:endParaRPr lang="en-US"/>
            </a:p>
          </p:txBody>
        </p:sp>
        <p:sp>
          <p:nvSpPr>
            <p:cNvPr id="41112" name="Freeform 115"/>
            <p:cNvSpPr>
              <a:spLocks/>
            </p:cNvSpPr>
            <p:nvPr/>
          </p:nvSpPr>
          <p:spPr bwMode="auto">
            <a:xfrm>
              <a:off x="5217478" y="1661720"/>
              <a:ext cx="117475" cy="159867"/>
            </a:xfrm>
            <a:custGeom>
              <a:avLst/>
              <a:gdLst>
                <a:gd name="T0" fmla="*/ 57 w 116"/>
                <a:gd name="T1" fmla="*/ 157 h 157"/>
                <a:gd name="T2" fmla="*/ 59 w 116"/>
                <a:gd name="T3" fmla="*/ 157 h 157"/>
                <a:gd name="T4" fmla="*/ 70 w 116"/>
                <a:gd name="T5" fmla="*/ 155 h 157"/>
                <a:gd name="T6" fmla="*/ 82 w 116"/>
                <a:gd name="T7" fmla="*/ 152 h 157"/>
                <a:gd name="T8" fmla="*/ 89 w 116"/>
                <a:gd name="T9" fmla="*/ 146 h 157"/>
                <a:gd name="T10" fmla="*/ 99 w 116"/>
                <a:gd name="T11" fmla="*/ 140 h 157"/>
                <a:gd name="T12" fmla="*/ 104 w 116"/>
                <a:gd name="T13" fmla="*/ 131 h 157"/>
                <a:gd name="T14" fmla="*/ 112 w 116"/>
                <a:gd name="T15" fmla="*/ 121 h 157"/>
                <a:gd name="T16" fmla="*/ 114 w 116"/>
                <a:gd name="T17" fmla="*/ 110 h 157"/>
                <a:gd name="T18" fmla="*/ 116 w 116"/>
                <a:gd name="T19" fmla="*/ 100 h 157"/>
                <a:gd name="T20" fmla="*/ 116 w 116"/>
                <a:gd name="T21" fmla="*/ 57 h 157"/>
                <a:gd name="T22" fmla="*/ 116 w 116"/>
                <a:gd name="T23" fmla="*/ 51 h 157"/>
                <a:gd name="T24" fmla="*/ 114 w 116"/>
                <a:gd name="T25" fmla="*/ 43 h 157"/>
                <a:gd name="T26" fmla="*/ 112 w 116"/>
                <a:gd name="T27" fmla="*/ 39 h 157"/>
                <a:gd name="T28" fmla="*/ 112 w 116"/>
                <a:gd name="T29" fmla="*/ 34 h 157"/>
                <a:gd name="T30" fmla="*/ 104 w 116"/>
                <a:gd name="T31" fmla="*/ 24 h 157"/>
                <a:gd name="T32" fmla="*/ 99 w 116"/>
                <a:gd name="T33" fmla="*/ 17 h 157"/>
                <a:gd name="T34" fmla="*/ 89 w 116"/>
                <a:gd name="T35" fmla="*/ 9 h 157"/>
                <a:gd name="T36" fmla="*/ 82 w 116"/>
                <a:gd name="T37" fmla="*/ 5 h 157"/>
                <a:gd name="T38" fmla="*/ 70 w 116"/>
                <a:gd name="T39" fmla="*/ 0 h 157"/>
                <a:gd name="T40" fmla="*/ 59 w 116"/>
                <a:gd name="T41" fmla="*/ 0 h 157"/>
                <a:gd name="T42" fmla="*/ 57 w 116"/>
                <a:gd name="T43" fmla="*/ 0 h 157"/>
                <a:gd name="T44" fmla="*/ 51 w 116"/>
                <a:gd name="T45" fmla="*/ 0 h 157"/>
                <a:gd name="T46" fmla="*/ 45 w 116"/>
                <a:gd name="T47" fmla="*/ 0 h 157"/>
                <a:gd name="T48" fmla="*/ 40 w 116"/>
                <a:gd name="T49" fmla="*/ 1 h 157"/>
                <a:gd name="T50" fmla="*/ 34 w 116"/>
                <a:gd name="T51" fmla="*/ 5 h 157"/>
                <a:gd name="T52" fmla="*/ 25 w 116"/>
                <a:gd name="T53" fmla="*/ 9 h 157"/>
                <a:gd name="T54" fmla="*/ 17 w 116"/>
                <a:gd name="T55" fmla="*/ 17 h 157"/>
                <a:gd name="T56" fmla="*/ 9 w 116"/>
                <a:gd name="T57" fmla="*/ 24 h 157"/>
                <a:gd name="T58" fmla="*/ 4 w 116"/>
                <a:gd name="T59" fmla="*/ 34 h 157"/>
                <a:gd name="T60" fmla="*/ 2 w 116"/>
                <a:gd name="T61" fmla="*/ 39 h 157"/>
                <a:gd name="T62" fmla="*/ 0 w 116"/>
                <a:gd name="T63" fmla="*/ 43 h 157"/>
                <a:gd name="T64" fmla="*/ 0 w 116"/>
                <a:gd name="T65" fmla="*/ 51 h 157"/>
                <a:gd name="T66" fmla="*/ 0 w 116"/>
                <a:gd name="T67" fmla="*/ 57 h 157"/>
                <a:gd name="T68" fmla="*/ 0 w 116"/>
                <a:gd name="T69" fmla="*/ 100 h 157"/>
                <a:gd name="T70" fmla="*/ 0 w 116"/>
                <a:gd name="T71" fmla="*/ 110 h 157"/>
                <a:gd name="T72" fmla="*/ 4 w 116"/>
                <a:gd name="T73" fmla="*/ 121 h 157"/>
                <a:gd name="T74" fmla="*/ 9 w 116"/>
                <a:gd name="T75" fmla="*/ 131 h 157"/>
                <a:gd name="T76" fmla="*/ 17 w 116"/>
                <a:gd name="T77" fmla="*/ 140 h 157"/>
                <a:gd name="T78" fmla="*/ 25 w 116"/>
                <a:gd name="T79" fmla="*/ 146 h 157"/>
                <a:gd name="T80" fmla="*/ 34 w 116"/>
                <a:gd name="T81" fmla="*/ 152 h 157"/>
                <a:gd name="T82" fmla="*/ 40 w 116"/>
                <a:gd name="T83" fmla="*/ 154 h 157"/>
                <a:gd name="T84" fmla="*/ 45 w 116"/>
                <a:gd name="T85" fmla="*/ 155 h 157"/>
                <a:gd name="T86" fmla="*/ 51 w 116"/>
                <a:gd name="T87" fmla="*/ 155 h 157"/>
                <a:gd name="T88" fmla="*/ 57 w 116"/>
                <a:gd name="T89" fmla="*/ 157 h 157"/>
                <a:gd name="T90" fmla="*/ 57 w 116"/>
                <a:gd name="T91" fmla="*/ 157 h 1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157"/>
                <a:gd name="T140" fmla="*/ 116 w 116"/>
                <a:gd name="T141" fmla="*/ 157 h 1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157">
                  <a:moveTo>
                    <a:pt x="57" y="157"/>
                  </a:moveTo>
                  <a:lnTo>
                    <a:pt x="59" y="157"/>
                  </a:lnTo>
                  <a:lnTo>
                    <a:pt x="70" y="155"/>
                  </a:lnTo>
                  <a:lnTo>
                    <a:pt x="82" y="152"/>
                  </a:lnTo>
                  <a:lnTo>
                    <a:pt x="89" y="146"/>
                  </a:lnTo>
                  <a:lnTo>
                    <a:pt x="99" y="140"/>
                  </a:lnTo>
                  <a:lnTo>
                    <a:pt x="104" y="131"/>
                  </a:lnTo>
                  <a:lnTo>
                    <a:pt x="112" y="121"/>
                  </a:lnTo>
                  <a:lnTo>
                    <a:pt x="114" y="110"/>
                  </a:lnTo>
                  <a:lnTo>
                    <a:pt x="116" y="100"/>
                  </a:lnTo>
                  <a:lnTo>
                    <a:pt x="116" y="57"/>
                  </a:lnTo>
                  <a:lnTo>
                    <a:pt x="116" y="51"/>
                  </a:lnTo>
                  <a:lnTo>
                    <a:pt x="114" y="43"/>
                  </a:lnTo>
                  <a:lnTo>
                    <a:pt x="112" y="39"/>
                  </a:lnTo>
                  <a:lnTo>
                    <a:pt x="112" y="34"/>
                  </a:lnTo>
                  <a:lnTo>
                    <a:pt x="104" y="24"/>
                  </a:lnTo>
                  <a:lnTo>
                    <a:pt x="99" y="17"/>
                  </a:lnTo>
                  <a:lnTo>
                    <a:pt x="89" y="9"/>
                  </a:lnTo>
                  <a:lnTo>
                    <a:pt x="82" y="5"/>
                  </a:lnTo>
                  <a:lnTo>
                    <a:pt x="70" y="0"/>
                  </a:lnTo>
                  <a:lnTo>
                    <a:pt x="59" y="0"/>
                  </a:lnTo>
                  <a:lnTo>
                    <a:pt x="57" y="0"/>
                  </a:lnTo>
                  <a:lnTo>
                    <a:pt x="51" y="0"/>
                  </a:lnTo>
                  <a:lnTo>
                    <a:pt x="45" y="0"/>
                  </a:lnTo>
                  <a:lnTo>
                    <a:pt x="40" y="1"/>
                  </a:lnTo>
                  <a:lnTo>
                    <a:pt x="34" y="5"/>
                  </a:lnTo>
                  <a:lnTo>
                    <a:pt x="25" y="9"/>
                  </a:lnTo>
                  <a:lnTo>
                    <a:pt x="17" y="17"/>
                  </a:lnTo>
                  <a:lnTo>
                    <a:pt x="9" y="24"/>
                  </a:lnTo>
                  <a:lnTo>
                    <a:pt x="4" y="34"/>
                  </a:lnTo>
                  <a:lnTo>
                    <a:pt x="2" y="39"/>
                  </a:lnTo>
                  <a:lnTo>
                    <a:pt x="0" y="43"/>
                  </a:lnTo>
                  <a:lnTo>
                    <a:pt x="0" y="51"/>
                  </a:lnTo>
                  <a:lnTo>
                    <a:pt x="0" y="57"/>
                  </a:lnTo>
                  <a:lnTo>
                    <a:pt x="0" y="100"/>
                  </a:lnTo>
                  <a:lnTo>
                    <a:pt x="0" y="110"/>
                  </a:lnTo>
                  <a:lnTo>
                    <a:pt x="4" y="121"/>
                  </a:lnTo>
                  <a:lnTo>
                    <a:pt x="9" y="131"/>
                  </a:lnTo>
                  <a:lnTo>
                    <a:pt x="17" y="140"/>
                  </a:lnTo>
                  <a:lnTo>
                    <a:pt x="25" y="146"/>
                  </a:lnTo>
                  <a:lnTo>
                    <a:pt x="34" y="152"/>
                  </a:lnTo>
                  <a:lnTo>
                    <a:pt x="40" y="154"/>
                  </a:lnTo>
                  <a:lnTo>
                    <a:pt x="45" y="155"/>
                  </a:lnTo>
                  <a:lnTo>
                    <a:pt x="51" y="155"/>
                  </a:lnTo>
                  <a:lnTo>
                    <a:pt x="57" y="157"/>
                  </a:lnTo>
                  <a:close/>
                </a:path>
              </a:pathLst>
            </a:custGeom>
            <a:solidFill>
              <a:srgbClr val="000000"/>
            </a:solidFill>
            <a:ln w="9525">
              <a:noFill/>
              <a:round/>
              <a:headEnd/>
              <a:tailEnd/>
            </a:ln>
          </p:spPr>
          <p:txBody>
            <a:bodyPr/>
            <a:lstStyle/>
            <a:p>
              <a:endParaRPr lang="en-US"/>
            </a:p>
          </p:txBody>
        </p:sp>
        <p:sp>
          <p:nvSpPr>
            <p:cNvPr id="41113" name="Freeform 116"/>
            <p:cNvSpPr>
              <a:spLocks/>
            </p:cNvSpPr>
            <p:nvPr/>
          </p:nvSpPr>
          <p:spPr bwMode="auto">
            <a:xfrm>
              <a:off x="5421428" y="1570368"/>
              <a:ext cx="120738" cy="161498"/>
            </a:xfrm>
            <a:custGeom>
              <a:avLst/>
              <a:gdLst>
                <a:gd name="T0" fmla="*/ 57 w 120"/>
                <a:gd name="T1" fmla="*/ 162 h 162"/>
                <a:gd name="T2" fmla="*/ 61 w 120"/>
                <a:gd name="T3" fmla="*/ 162 h 162"/>
                <a:gd name="T4" fmla="*/ 65 w 120"/>
                <a:gd name="T5" fmla="*/ 160 h 162"/>
                <a:gd name="T6" fmla="*/ 71 w 120"/>
                <a:gd name="T7" fmla="*/ 160 h 162"/>
                <a:gd name="T8" fmla="*/ 76 w 120"/>
                <a:gd name="T9" fmla="*/ 158 h 162"/>
                <a:gd name="T10" fmla="*/ 82 w 120"/>
                <a:gd name="T11" fmla="*/ 156 h 162"/>
                <a:gd name="T12" fmla="*/ 92 w 120"/>
                <a:gd name="T13" fmla="*/ 150 h 162"/>
                <a:gd name="T14" fmla="*/ 101 w 120"/>
                <a:gd name="T15" fmla="*/ 145 h 162"/>
                <a:gd name="T16" fmla="*/ 109 w 120"/>
                <a:gd name="T17" fmla="*/ 135 h 162"/>
                <a:gd name="T18" fmla="*/ 114 w 120"/>
                <a:gd name="T19" fmla="*/ 124 h 162"/>
                <a:gd name="T20" fmla="*/ 116 w 120"/>
                <a:gd name="T21" fmla="*/ 118 h 162"/>
                <a:gd name="T22" fmla="*/ 118 w 120"/>
                <a:gd name="T23" fmla="*/ 114 h 162"/>
                <a:gd name="T24" fmla="*/ 120 w 120"/>
                <a:gd name="T25" fmla="*/ 107 h 162"/>
                <a:gd name="T26" fmla="*/ 120 w 120"/>
                <a:gd name="T27" fmla="*/ 103 h 162"/>
                <a:gd name="T28" fmla="*/ 120 w 120"/>
                <a:gd name="T29" fmla="*/ 59 h 162"/>
                <a:gd name="T30" fmla="*/ 120 w 120"/>
                <a:gd name="T31" fmla="*/ 52 h 162"/>
                <a:gd name="T32" fmla="*/ 118 w 120"/>
                <a:gd name="T33" fmla="*/ 46 h 162"/>
                <a:gd name="T34" fmla="*/ 116 w 120"/>
                <a:gd name="T35" fmla="*/ 40 h 162"/>
                <a:gd name="T36" fmla="*/ 114 w 120"/>
                <a:gd name="T37" fmla="*/ 35 h 162"/>
                <a:gd name="T38" fmla="*/ 109 w 120"/>
                <a:gd name="T39" fmla="*/ 25 h 162"/>
                <a:gd name="T40" fmla="*/ 101 w 120"/>
                <a:gd name="T41" fmla="*/ 16 h 162"/>
                <a:gd name="T42" fmla="*/ 92 w 120"/>
                <a:gd name="T43" fmla="*/ 10 h 162"/>
                <a:gd name="T44" fmla="*/ 82 w 120"/>
                <a:gd name="T45" fmla="*/ 4 h 162"/>
                <a:gd name="T46" fmla="*/ 76 w 120"/>
                <a:gd name="T47" fmla="*/ 0 h 162"/>
                <a:gd name="T48" fmla="*/ 71 w 120"/>
                <a:gd name="T49" fmla="*/ 0 h 162"/>
                <a:gd name="T50" fmla="*/ 65 w 120"/>
                <a:gd name="T51" fmla="*/ 0 h 162"/>
                <a:gd name="T52" fmla="*/ 61 w 120"/>
                <a:gd name="T53" fmla="*/ 0 h 162"/>
                <a:gd name="T54" fmla="*/ 57 w 120"/>
                <a:gd name="T55" fmla="*/ 0 h 162"/>
                <a:gd name="T56" fmla="*/ 52 w 120"/>
                <a:gd name="T57" fmla="*/ 0 h 162"/>
                <a:gd name="T58" fmla="*/ 46 w 120"/>
                <a:gd name="T59" fmla="*/ 0 h 162"/>
                <a:gd name="T60" fmla="*/ 38 w 120"/>
                <a:gd name="T61" fmla="*/ 0 h 162"/>
                <a:gd name="T62" fmla="*/ 34 w 120"/>
                <a:gd name="T63" fmla="*/ 4 h 162"/>
                <a:gd name="T64" fmla="*/ 23 w 120"/>
                <a:gd name="T65" fmla="*/ 10 h 162"/>
                <a:gd name="T66" fmla="*/ 15 w 120"/>
                <a:gd name="T67" fmla="*/ 16 h 162"/>
                <a:gd name="T68" fmla="*/ 8 w 120"/>
                <a:gd name="T69" fmla="*/ 25 h 162"/>
                <a:gd name="T70" fmla="*/ 4 w 120"/>
                <a:gd name="T71" fmla="*/ 35 h 162"/>
                <a:gd name="T72" fmla="*/ 0 w 120"/>
                <a:gd name="T73" fmla="*/ 40 h 162"/>
                <a:gd name="T74" fmla="*/ 0 w 120"/>
                <a:gd name="T75" fmla="*/ 46 h 162"/>
                <a:gd name="T76" fmla="*/ 0 w 120"/>
                <a:gd name="T77" fmla="*/ 52 h 162"/>
                <a:gd name="T78" fmla="*/ 0 w 120"/>
                <a:gd name="T79" fmla="*/ 59 h 162"/>
                <a:gd name="T80" fmla="*/ 0 w 120"/>
                <a:gd name="T81" fmla="*/ 103 h 162"/>
                <a:gd name="T82" fmla="*/ 0 w 120"/>
                <a:gd name="T83" fmla="*/ 107 h 162"/>
                <a:gd name="T84" fmla="*/ 0 w 120"/>
                <a:gd name="T85" fmla="*/ 114 h 162"/>
                <a:gd name="T86" fmla="*/ 0 w 120"/>
                <a:gd name="T87" fmla="*/ 118 h 162"/>
                <a:gd name="T88" fmla="*/ 4 w 120"/>
                <a:gd name="T89" fmla="*/ 124 h 162"/>
                <a:gd name="T90" fmla="*/ 8 w 120"/>
                <a:gd name="T91" fmla="*/ 135 h 162"/>
                <a:gd name="T92" fmla="*/ 15 w 120"/>
                <a:gd name="T93" fmla="*/ 145 h 162"/>
                <a:gd name="T94" fmla="*/ 23 w 120"/>
                <a:gd name="T95" fmla="*/ 150 h 162"/>
                <a:gd name="T96" fmla="*/ 34 w 120"/>
                <a:gd name="T97" fmla="*/ 156 h 162"/>
                <a:gd name="T98" fmla="*/ 38 w 120"/>
                <a:gd name="T99" fmla="*/ 158 h 162"/>
                <a:gd name="T100" fmla="*/ 46 w 120"/>
                <a:gd name="T101" fmla="*/ 160 h 162"/>
                <a:gd name="T102" fmla="*/ 52 w 120"/>
                <a:gd name="T103" fmla="*/ 160 h 162"/>
                <a:gd name="T104" fmla="*/ 57 w 120"/>
                <a:gd name="T105" fmla="*/ 162 h 162"/>
                <a:gd name="T106" fmla="*/ 57 w 120"/>
                <a:gd name="T107" fmla="*/ 162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162"/>
                <a:gd name="T164" fmla="*/ 120 w 120"/>
                <a:gd name="T165" fmla="*/ 162 h 1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162">
                  <a:moveTo>
                    <a:pt x="57" y="162"/>
                  </a:moveTo>
                  <a:lnTo>
                    <a:pt x="61" y="162"/>
                  </a:lnTo>
                  <a:lnTo>
                    <a:pt x="65" y="160"/>
                  </a:lnTo>
                  <a:lnTo>
                    <a:pt x="71" y="160"/>
                  </a:lnTo>
                  <a:lnTo>
                    <a:pt x="76" y="158"/>
                  </a:lnTo>
                  <a:lnTo>
                    <a:pt x="82" y="156"/>
                  </a:lnTo>
                  <a:lnTo>
                    <a:pt x="92" y="150"/>
                  </a:lnTo>
                  <a:lnTo>
                    <a:pt x="101" y="145"/>
                  </a:lnTo>
                  <a:lnTo>
                    <a:pt x="109" y="135"/>
                  </a:lnTo>
                  <a:lnTo>
                    <a:pt x="114" y="124"/>
                  </a:lnTo>
                  <a:lnTo>
                    <a:pt x="116" y="118"/>
                  </a:lnTo>
                  <a:lnTo>
                    <a:pt x="118" y="114"/>
                  </a:lnTo>
                  <a:lnTo>
                    <a:pt x="120" y="107"/>
                  </a:lnTo>
                  <a:lnTo>
                    <a:pt x="120" y="103"/>
                  </a:lnTo>
                  <a:lnTo>
                    <a:pt x="120" y="59"/>
                  </a:lnTo>
                  <a:lnTo>
                    <a:pt x="120" y="52"/>
                  </a:lnTo>
                  <a:lnTo>
                    <a:pt x="118" y="46"/>
                  </a:lnTo>
                  <a:lnTo>
                    <a:pt x="116" y="40"/>
                  </a:lnTo>
                  <a:lnTo>
                    <a:pt x="114" y="35"/>
                  </a:lnTo>
                  <a:lnTo>
                    <a:pt x="109" y="25"/>
                  </a:lnTo>
                  <a:lnTo>
                    <a:pt x="101" y="16"/>
                  </a:lnTo>
                  <a:lnTo>
                    <a:pt x="92" y="10"/>
                  </a:lnTo>
                  <a:lnTo>
                    <a:pt x="82" y="4"/>
                  </a:lnTo>
                  <a:lnTo>
                    <a:pt x="76" y="0"/>
                  </a:lnTo>
                  <a:lnTo>
                    <a:pt x="71" y="0"/>
                  </a:lnTo>
                  <a:lnTo>
                    <a:pt x="65" y="0"/>
                  </a:lnTo>
                  <a:lnTo>
                    <a:pt x="61" y="0"/>
                  </a:lnTo>
                  <a:lnTo>
                    <a:pt x="57" y="0"/>
                  </a:lnTo>
                  <a:lnTo>
                    <a:pt x="52" y="0"/>
                  </a:lnTo>
                  <a:lnTo>
                    <a:pt x="46" y="0"/>
                  </a:lnTo>
                  <a:lnTo>
                    <a:pt x="38" y="0"/>
                  </a:lnTo>
                  <a:lnTo>
                    <a:pt x="34" y="4"/>
                  </a:lnTo>
                  <a:lnTo>
                    <a:pt x="23" y="10"/>
                  </a:lnTo>
                  <a:lnTo>
                    <a:pt x="15" y="16"/>
                  </a:lnTo>
                  <a:lnTo>
                    <a:pt x="8" y="25"/>
                  </a:lnTo>
                  <a:lnTo>
                    <a:pt x="4" y="35"/>
                  </a:lnTo>
                  <a:lnTo>
                    <a:pt x="0" y="40"/>
                  </a:lnTo>
                  <a:lnTo>
                    <a:pt x="0" y="46"/>
                  </a:lnTo>
                  <a:lnTo>
                    <a:pt x="0" y="52"/>
                  </a:lnTo>
                  <a:lnTo>
                    <a:pt x="0" y="59"/>
                  </a:lnTo>
                  <a:lnTo>
                    <a:pt x="0" y="103"/>
                  </a:lnTo>
                  <a:lnTo>
                    <a:pt x="0" y="107"/>
                  </a:lnTo>
                  <a:lnTo>
                    <a:pt x="0" y="114"/>
                  </a:lnTo>
                  <a:lnTo>
                    <a:pt x="0" y="118"/>
                  </a:lnTo>
                  <a:lnTo>
                    <a:pt x="4" y="124"/>
                  </a:lnTo>
                  <a:lnTo>
                    <a:pt x="8" y="135"/>
                  </a:lnTo>
                  <a:lnTo>
                    <a:pt x="15" y="145"/>
                  </a:lnTo>
                  <a:lnTo>
                    <a:pt x="23" y="150"/>
                  </a:lnTo>
                  <a:lnTo>
                    <a:pt x="34" y="156"/>
                  </a:lnTo>
                  <a:lnTo>
                    <a:pt x="38" y="158"/>
                  </a:lnTo>
                  <a:lnTo>
                    <a:pt x="46" y="160"/>
                  </a:lnTo>
                  <a:lnTo>
                    <a:pt x="52" y="160"/>
                  </a:lnTo>
                  <a:lnTo>
                    <a:pt x="57" y="162"/>
                  </a:lnTo>
                  <a:close/>
                </a:path>
              </a:pathLst>
            </a:custGeom>
            <a:solidFill>
              <a:srgbClr val="000000"/>
            </a:solidFill>
            <a:ln w="9525">
              <a:noFill/>
              <a:round/>
              <a:headEnd/>
              <a:tailEnd/>
            </a:ln>
          </p:spPr>
          <p:txBody>
            <a:bodyPr/>
            <a:lstStyle/>
            <a:p>
              <a:endParaRPr lang="en-US"/>
            </a:p>
          </p:txBody>
        </p:sp>
        <p:sp>
          <p:nvSpPr>
            <p:cNvPr id="41114" name="Freeform 117"/>
            <p:cNvSpPr>
              <a:spLocks/>
            </p:cNvSpPr>
            <p:nvPr/>
          </p:nvSpPr>
          <p:spPr bwMode="auto">
            <a:xfrm>
              <a:off x="5617220" y="1483909"/>
              <a:ext cx="128896" cy="169655"/>
            </a:xfrm>
            <a:custGeom>
              <a:avLst/>
              <a:gdLst>
                <a:gd name="T0" fmla="*/ 65 w 128"/>
                <a:gd name="T1" fmla="*/ 169 h 169"/>
                <a:gd name="T2" fmla="*/ 70 w 128"/>
                <a:gd name="T3" fmla="*/ 169 h 169"/>
                <a:gd name="T4" fmla="*/ 76 w 128"/>
                <a:gd name="T5" fmla="*/ 167 h 169"/>
                <a:gd name="T6" fmla="*/ 82 w 128"/>
                <a:gd name="T7" fmla="*/ 165 h 169"/>
                <a:gd name="T8" fmla="*/ 89 w 128"/>
                <a:gd name="T9" fmla="*/ 163 h 169"/>
                <a:gd name="T10" fmla="*/ 99 w 128"/>
                <a:gd name="T11" fmla="*/ 158 h 169"/>
                <a:gd name="T12" fmla="*/ 109 w 128"/>
                <a:gd name="T13" fmla="*/ 150 h 169"/>
                <a:gd name="T14" fmla="*/ 112 w 128"/>
                <a:gd name="T15" fmla="*/ 146 h 169"/>
                <a:gd name="T16" fmla="*/ 116 w 128"/>
                <a:gd name="T17" fmla="*/ 140 h 169"/>
                <a:gd name="T18" fmla="*/ 120 w 128"/>
                <a:gd name="T19" fmla="*/ 135 h 169"/>
                <a:gd name="T20" fmla="*/ 124 w 128"/>
                <a:gd name="T21" fmla="*/ 131 h 169"/>
                <a:gd name="T22" fmla="*/ 124 w 128"/>
                <a:gd name="T23" fmla="*/ 125 h 169"/>
                <a:gd name="T24" fmla="*/ 126 w 128"/>
                <a:gd name="T25" fmla="*/ 120 h 169"/>
                <a:gd name="T26" fmla="*/ 128 w 128"/>
                <a:gd name="T27" fmla="*/ 114 h 169"/>
                <a:gd name="T28" fmla="*/ 128 w 128"/>
                <a:gd name="T29" fmla="*/ 108 h 169"/>
                <a:gd name="T30" fmla="*/ 128 w 128"/>
                <a:gd name="T31" fmla="*/ 61 h 169"/>
                <a:gd name="T32" fmla="*/ 128 w 128"/>
                <a:gd name="T33" fmla="*/ 55 h 169"/>
                <a:gd name="T34" fmla="*/ 126 w 128"/>
                <a:gd name="T35" fmla="*/ 47 h 169"/>
                <a:gd name="T36" fmla="*/ 124 w 128"/>
                <a:gd name="T37" fmla="*/ 42 h 169"/>
                <a:gd name="T38" fmla="*/ 124 w 128"/>
                <a:gd name="T39" fmla="*/ 36 h 169"/>
                <a:gd name="T40" fmla="*/ 116 w 128"/>
                <a:gd name="T41" fmla="*/ 24 h 169"/>
                <a:gd name="T42" fmla="*/ 109 w 128"/>
                <a:gd name="T43" fmla="*/ 17 h 169"/>
                <a:gd name="T44" fmla="*/ 99 w 128"/>
                <a:gd name="T45" fmla="*/ 9 h 169"/>
                <a:gd name="T46" fmla="*/ 89 w 128"/>
                <a:gd name="T47" fmla="*/ 4 h 169"/>
                <a:gd name="T48" fmla="*/ 82 w 128"/>
                <a:gd name="T49" fmla="*/ 2 h 169"/>
                <a:gd name="T50" fmla="*/ 76 w 128"/>
                <a:gd name="T51" fmla="*/ 0 h 169"/>
                <a:gd name="T52" fmla="*/ 70 w 128"/>
                <a:gd name="T53" fmla="*/ 0 h 169"/>
                <a:gd name="T54" fmla="*/ 65 w 128"/>
                <a:gd name="T55" fmla="*/ 0 h 169"/>
                <a:gd name="T56" fmla="*/ 57 w 128"/>
                <a:gd name="T57" fmla="*/ 0 h 169"/>
                <a:gd name="T58" fmla="*/ 50 w 128"/>
                <a:gd name="T59" fmla="*/ 0 h 169"/>
                <a:gd name="T60" fmla="*/ 44 w 128"/>
                <a:gd name="T61" fmla="*/ 2 h 169"/>
                <a:gd name="T62" fmla="*/ 38 w 128"/>
                <a:gd name="T63" fmla="*/ 4 h 169"/>
                <a:gd name="T64" fmla="*/ 27 w 128"/>
                <a:gd name="T65" fmla="*/ 9 h 169"/>
                <a:gd name="T66" fmla="*/ 19 w 128"/>
                <a:gd name="T67" fmla="*/ 17 h 169"/>
                <a:gd name="T68" fmla="*/ 10 w 128"/>
                <a:gd name="T69" fmla="*/ 24 h 169"/>
                <a:gd name="T70" fmla="*/ 4 w 128"/>
                <a:gd name="T71" fmla="*/ 36 h 169"/>
                <a:gd name="T72" fmla="*/ 2 w 128"/>
                <a:gd name="T73" fmla="*/ 42 h 169"/>
                <a:gd name="T74" fmla="*/ 0 w 128"/>
                <a:gd name="T75" fmla="*/ 47 h 169"/>
                <a:gd name="T76" fmla="*/ 0 w 128"/>
                <a:gd name="T77" fmla="*/ 55 h 169"/>
                <a:gd name="T78" fmla="*/ 0 w 128"/>
                <a:gd name="T79" fmla="*/ 61 h 169"/>
                <a:gd name="T80" fmla="*/ 0 w 128"/>
                <a:gd name="T81" fmla="*/ 108 h 169"/>
                <a:gd name="T82" fmla="*/ 0 w 128"/>
                <a:gd name="T83" fmla="*/ 114 h 169"/>
                <a:gd name="T84" fmla="*/ 0 w 128"/>
                <a:gd name="T85" fmla="*/ 120 h 169"/>
                <a:gd name="T86" fmla="*/ 2 w 128"/>
                <a:gd name="T87" fmla="*/ 125 h 169"/>
                <a:gd name="T88" fmla="*/ 4 w 128"/>
                <a:gd name="T89" fmla="*/ 131 h 169"/>
                <a:gd name="T90" fmla="*/ 6 w 128"/>
                <a:gd name="T91" fmla="*/ 135 h 169"/>
                <a:gd name="T92" fmla="*/ 10 w 128"/>
                <a:gd name="T93" fmla="*/ 140 h 169"/>
                <a:gd name="T94" fmla="*/ 13 w 128"/>
                <a:gd name="T95" fmla="*/ 146 h 169"/>
                <a:gd name="T96" fmla="*/ 19 w 128"/>
                <a:gd name="T97" fmla="*/ 150 h 169"/>
                <a:gd name="T98" fmla="*/ 27 w 128"/>
                <a:gd name="T99" fmla="*/ 158 h 169"/>
                <a:gd name="T100" fmla="*/ 38 w 128"/>
                <a:gd name="T101" fmla="*/ 163 h 169"/>
                <a:gd name="T102" fmla="*/ 44 w 128"/>
                <a:gd name="T103" fmla="*/ 165 h 169"/>
                <a:gd name="T104" fmla="*/ 50 w 128"/>
                <a:gd name="T105" fmla="*/ 167 h 169"/>
                <a:gd name="T106" fmla="*/ 57 w 128"/>
                <a:gd name="T107" fmla="*/ 169 h 169"/>
                <a:gd name="T108" fmla="*/ 65 w 128"/>
                <a:gd name="T109" fmla="*/ 169 h 169"/>
                <a:gd name="T110" fmla="*/ 65 w 128"/>
                <a:gd name="T111" fmla="*/ 169 h 1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8"/>
                <a:gd name="T169" fmla="*/ 0 h 169"/>
                <a:gd name="T170" fmla="*/ 128 w 128"/>
                <a:gd name="T171" fmla="*/ 169 h 1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8" h="169">
                  <a:moveTo>
                    <a:pt x="65" y="169"/>
                  </a:moveTo>
                  <a:lnTo>
                    <a:pt x="70" y="169"/>
                  </a:lnTo>
                  <a:lnTo>
                    <a:pt x="76" y="167"/>
                  </a:lnTo>
                  <a:lnTo>
                    <a:pt x="82" y="165"/>
                  </a:lnTo>
                  <a:lnTo>
                    <a:pt x="89" y="163"/>
                  </a:lnTo>
                  <a:lnTo>
                    <a:pt x="99" y="158"/>
                  </a:lnTo>
                  <a:lnTo>
                    <a:pt x="109" y="150"/>
                  </a:lnTo>
                  <a:lnTo>
                    <a:pt x="112" y="146"/>
                  </a:lnTo>
                  <a:lnTo>
                    <a:pt x="116" y="140"/>
                  </a:lnTo>
                  <a:lnTo>
                    <a:pt x="120" y="135"/>
                  </a:lnTo>
                  <a:lnTo>
                    <a:pt x="124" y="131"/>
                  </a:lnTo>
                  <a:lnTo>
                    <a:pt x="124" y="125"/>
                  </a:lnTo>
                  <a:lnTo>
                    <a:pt x="126" y="120"/>
                  </a:lnTo>
                  <a:lnTo>
                    <a:pt x="128" y="114"/>
                  </a:lnTo>
                  <a:lnTo>
                    <a:pt x="128" y="108"/>
                  </a:lnTo>
                  <a:lnTo>
                    <a:pt x="128" y="61"/>
                  </a:lnTo>
                  <a:lnTo>
                    <a:pt x="128" y="55"/>
                  </a:lnTo>
                  <a:lnTo>
                    <a:pt x="126" y="47"/>
                  </a:lnTo>
                  <a:lnTo>
                    <a:pt x="124" y="42"/>
                  </a:lnTo>
                  <a:lnTo>
                    <a:pt x="124" y="36"/>
                  </a:lnTo>
                  <a:lnTo>
                    <a:pt x="116" y="24"/>
                  </a:lnTo>
                  <a:lnTo>
                    <a:pt x="109" y="17"/>
                  </a:lnTo>
                  <a:lnTo>
                    <a:pt x="99" y="9"/>
                  </a:lnTo>
                  <a:lnTo>
                    <a:pt x="89" y="4"/>
                  </a:lnTo>
                  <a:lnTo>
                    <a:pt x="82" y="2"/>
                  </a:lnTo>
                  <a:lnTo>
                    <a:pt x="76" y="0"/>
                  </a:lnTo>
                  <a:lnTo>
                    <a:pt x="70" y="0"/>
                  </a:lnTo>
                  <a:lnTo>
                    <a:pt x="65" y="0"/>
                  </a:lnTo>
                  <a:lnTo>
                    <a:pt x="57" y="0"/>
                  </a:lnTo>
                  <a:lnTo>
                    <a:pt x="50" y="0"/>
                  </a:lnTo>
                  <a:lnTo>
                    <a:pt x="44" y="2"/>
                  </a:lnTo>
                  <a:lnTo>
                    <a:pt x="38" y="4"/>
                  </a:lnTo>
                  <a:lnTo>
                    <a:pt x="27" y="9"/>
                  </a:lnTo>
                  <a:lnTo>
                    <a:pt x="19" y="17"/>
                  </a:lnTo>
                  <a:lnTo>
                    <a:pt x="10" y="24"/>
                  </a:lnTo>
                  <a:lnTo>
                    <a:pt x="4" y="36"/>
                  </a:lnTo>
                  <a:lnTo>
                    <a:pt x="2" y="42"/>
                  </a:lnTo>
                  <a:lnTo>
                    <a:pt x="0" y="47"/>
                  </a:lnTo>
                  <a:lnTo>
                    <a:pt x="0" y="55"/>
                  </a:lnTo>
                  <a:lnTo>
                    <a:pt x="0" y="61"/>
                  </a:lnTo>
                  <a:lnTo>
                    <a:pt x="0" y="108"/>
                  </a:lnTo>
                  <a:lnTo>
                    <a:pt x="0" y="114"/>
                  </a:lnTo>
                  <a:lnTo>
                    <a:pt x="0" y="120"/>
                  </a:lnTo>
                  <a:lnTo>
                    <a:pt x="2" y="125"/>
                  </a:lnTo>
                  <a:lnTo>
                    <a:pt x="4" y="131"/>
                  </a:lnTo>
                  <a:lnTo>
                    <a:pt x="6" y="135"/>
                  </a:lnTo>
                  <a:lnTo>
                    <a:pt x="10" y="140"/>
                  </a:lnTo>
                  <a:lnTo>
                    <a:pt x="13" y="146"/>
                  </a:lnTo>
                  <a:lnTo>
                    <a:pt x="19" y="150"/>
                  </a:lnTo>
                  <a:lnTo>
                    <a:pt x="27" y="158"/>
                  </a:lnTo>
                  <a:lnTo>
                    <a:pt x="38" y="163"/>
                  </a:lnTo>
                  <a:lnTo>
                    <a:pt x="44" y="165"/>
                  </a:lnTo>
                  <a:lnTo>
                    <a:pt x="50" y="167"/>
                  </a:lnTo>
                  <a:lnTo>
                    <a:pt x="57" y="169"/>
                  </a:lnTo>
                  <a:lnTo>
                    <a:pt x="65" y="169"/>
                  </a:lnTo>
                  <a:close/>
                </a:path>
              </a:pathLst>
            </a:custGeom>
            <a:solidFill>
              <a:srgbClr val="000000"/>
            </a:solidFill>
            <a:ln w="9525">
              <a:noFill/>
              <a:round/>
              <a:headEnd/>
              <a:tailEnd/>
            </a:ln>
          </p:spPr>
          <p:txBody>
            <a:bodyPr/>
            <a:lstStyle/>
            <a:p>
              <a:endParaRPr lang="en-US"/>
            </a:p>
          </p:txBody>
        </p:sp>
        <p:sp>
          <p:nvSpPr>
            <p:cNvPr id="41115" name="Freeform 118"/>
            <p:cNvSpPr>
              <a:spLocks/>
            </p:cNvSpPr>
            <p:nvPr/>
          </p:nvSpPr>
          <p:spPr bwMode="auto">
            <a:xfrm>
              <a:off x="5848907" y="1379507"/>
              <a:ext cx="135423" cy="177811"/>
            </a:xfrm>
            <a:custGeom>
              <a:avLst/>
              <a:gdLst>
                <a:gd name="T0" fmla="*/ 67 w 133"/>
                <a:gd name="T1" fmla="*/ 177 h 177"/>
                <a:gd name="T2" fmla="*/ 70 w 133"/>
                <a:gd name="T3" fmla="*/ 177 h 177"/>
                <a:gd name="T4" fmla="*/ 76 w 133"/>
                <a:gd name="T5" fmla="*/ 175 h 177"/>
                <a:gd name="T6" fmla="*/ 82 w 133"/>
                <a:gd name="T7" fmla="*/ 175 h 177"/>
                <a:gd name="T8" fmla="*/ 88 w 133"/>
                <a:gd name="T9" fmla="*/ 173 h 177"/>
                <a:gd name="T10" fmla="*/ 93 w 133"/>
                <a:gd name="T11" fmla="*/ 171 h 177"/>
                <a:gd name="T12" fmla="*/ 105 w 133"/>
                <a:gd name="T13" fmla="*/ 164 h 177"/>
                <a:gd name="T14" fmla="*/ 114 w 133"/>
                <a:gd name="T15" fmla="*/ 158 h 177"/>
                <a:gd name="T16" fmla="*/ 122 w 133"/>
                <a:gd name="T17" fmla="*/ 147 h 177"/>
                <a:gd name="T18" fmla="*/ 129 w 133"/>
                <a:gd name="T19" fmla="*/ 137 h 177"/>
                <a:gd name="T20" fmla="*/ 129 w 133"/>
                <a:gd name="T21" fmla="*/ 131 h 177"/>
                <a:gd name="T22" fmla="*/ 131 w 133"/>
                <a:gd name="T23" fmla="*/ 124 h 177"/>
                <a:gd name="T24" fmla="*/ 133 w 133"/>
                <a:gd name="T25" fmla="*/ 118 h 177"/>
                <a:gd name="T26" fmla="*/ 133 w 133"/>
                <a:gd name="T27" fmla="*/ 112 h 177"/>
                <a:gd name="T28" fmla="*/ 133 w 133"/>
                <a:gd name="T29" fmla="*/ 63 h 177"/>
                <a:gd name="T30" fmla="*/ 133 w 133"/>
                <a:gd name="T31" fmla="*/ 57 h 177"/>
                <a:gd name="T32" fmla="*/ 131 w 133"/>
                <a:gd name="T33" fmla="*/ 50 h 177"/>
                <a:gd name="T34" fmla="*/ 129 w 133"/>
                <a:gd name="T35" fmla="*/ 44 h 177"/>
                <a:gd name="T36" fmla="*/ 129 w 133"/>
                <a:gd name="T37" fmla="*/ 36 h 177"/>
                <a:gd name="T38" fmla="*/ 122 w 133"/>
                <a:gd name="T39" fmla="*/ 27 h 177"/>
                <a:gd name="T40" fmla="*/ 114 w 133"/>
                <a:gd name="T41" fmla="*/ 17 h 177"/>
                <a:gd name="T42" fmla="*/ 105 w 133"/>
                <a:gd name="T43" fmla="*/ 10 h 177"/>
                <a:gd name="T44" fmla="*/ 93 w 133"/>
                <a:gd name="T45" fmla="*/ 4 h 177"/>
                <a:gd name="T46" fmla="*/ 88 w 133"/>
                <a:gd name="T47" fmla="*/ 0 h 177"/>
                <a:gd name="T48" fmla="*/ 82 w 133"/>
                <a:gd name="T49" fmla="*/ 0 h 177"/>
                <a:gd name="T50" fmla="*/ 76 w 133"/>
                <a:gd name="T51" fmla="*/ 0 h 177"/>
                <a:gd name="T52" fmla="*/ 70 w 133"/>
                <a:gd name="T53" fmla="*/ 0 h 177"/>
                <a:gd name="T54" fmla="*/ 67 w 133"/>
                <a:gd name="T55" fmla="*/ 0 h 177"/>
                <a:gd name="T56" fmla="*/ 59 w 133"/>
                <a:gd name="T57" fmla="*/ 0 h 177"/>
                <a:gd name="T58" fmla="*/ 53 w 133"/>
                <a:gd name="T59" fmla="*/ 0 h 177"/>
                <a:gd name="T60" fmla="*/ 46 w 133"/>
                <a:gd name="T61" fmla="*/ 0 h 177"/>
                <a:gd name="T62" fmla="*/ 40 w 133"/>
                <a:gd name="T63" fmla="*/ 4 h 177"/>
                <a:gd name="T64" fmla="*/ 29 w 133"/>
                <a:gd name="T65" fmla="*/ 10 h 177"/>
                <a:gd name="T66" fmla="*/ 19 w 133"/>
                <a:gd name="T67" fmla="*/ 17 h 177"/>
                <a:gd name="T68" fmla="*/ 12 w 133"/>
                <a:gd name="T69" fmla="*/ 27 h 177"/>
                <a:gd name="T70" fmla="*/ 6 w 133"/>
                <a:gd name="T71" fmla="*/ 36 h 177"/>
                <a:gd name="T72" fmla="*/ 2 w 133"/>
                <a:gd name="T73" fmla="*/ 44 h 177"/>
                <a:gd name="T74" fmla="*/ 2 w 133"/>
                <a:gd name="T75" fmla="*/ 50 h 177"/>
                <a:gd name="T76" fmla="*/ 0 w 133"/>
                <a:gd name="T77" fmla="*/ 57 h 177"/>
                <a:gd name="T78" fmla="*/ 0 w 133"/>
                <a:gd name="T79" fmla="*/ 63 h 177"/>
                <a:gd name="T80" fmla="*/ 0 w 133"/>
                <a:gd name="T81" fmla="*/ 112 h 177"/>
                <a:gd name="T82" fmla="*/ 0 w 133"/>
                <a:gd name="T83" fmla="*/ 118 h 177"/>
                <a:gd name="T84" fmla="*/ 2 w 133"/>
                <a:gd name="T85" fmla="*/ 124 h 177"/>
                <a:gd name="T86" fmla="*/ 2 w 133"/>
                <a:gd name="T87" fmla="*/ 131 h 177"/>
                <a:gd name="T88" fmla="*/ 6 w 133"/>
                <a:gd name="T89" fmla="*/ 137 h 177"/>
                <a:gd name="T90" fmla="*/ 12 w 133"/>
                <a:gd name="T91" fmla="*/ 147 h 177"/>
                <a:gd name="T92" fmla="*/ 19 w 133"/>
                <a:gd name="T93" fmla="*/ 158 h 177"/>
                <a:gd name="T94" fmla="*/ 29 w 133"/>
                <a:gd name="T95" fmla="*/ 164 h 177"/>
                <a:gd name="T96" fmla="*/ 40 w 133"/>
                <a:gd name="T97" fmla="*/ 171 h 177"/>
                <a:gd name="T98" fmla="*/ 46 w 133"/>
                <a:gd name="T99" fmla="*/ 173 h 177"/>
                <a:gd name="T100" fmla="*/ 53 w 133"/>
                <a:gd name="T101" fmla="*/ 175 h 177"/>
                <a:gd name="T102" fmla="*/ 59 w 133"/>
                <a:gd name="T103" fmla="*/ 175 h 177"/>
                <a:gd name="T104" fmla="*/ 67 w 133"/>
                <a:gd name="T105" fmla="*/ 177 h 177"/>
                <a:gd name="T106" fmla="*/ 67 w 133"/>
                <a:gd name="T107" fmla="*/ 177 h 17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33"/>
                <a:gd name="T163" fmla="*/ 0 h 177"/>
                <a:gd name="T164" fmla="*/ 133 w 133"/>
                <a:gd name="T165" fmla="*/ 177 h 17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33" h="177">
                  <a:moveTo>
                    <a:pt x="67" y="177"/>
                  </a:moveTo>
                  <a:lnTo>
                    <a:pt x="70" y="177"/>
                  </a:lnTo>
                  <a:lnTo>
                    <a:pt x="76" y="175"/>
                  </a:lnTo>
                  <a:lnTo>
                    <a:pt x="82" y="175"/>
                  </a:lnTo>
                  <a:lnTo>
                    <a:pt x="88" y="173"/>
                  </a:lnTo>
                  <a:lnTo>
                    <a:pt x="93" y="171"/>
                  </a:lnTo>
                  <a:lnTo>
                    <a:pt x="105" y="164"/>
                  </a:lnTo>
                  <a:lnTo>
                    <a:pt x="114" y="158"/>
                  </a:lnTo>
                  <a:lnTo>
                    <a:pt x="122" y="147"/>
                  </a:lnTo>
                  <a:lnTo>
                    <a:pt x="129" y="137"/>
                  </a:lnTo>
                  <a:lnTo>
                    <a:pt x="129" y="131"/>
                  </a:lnTo>
                  <a:lnTo>
                    <a:pt x="131" y="124"/>
                  </a:lnTo>
                  <a:lnTo>
                    <a:pt x="133" y="118"/>
                  </a:lnTo>
                  <a:lnTo>
                    <a:pt x="133" y="112"/>
                  </a:lnTo>
                  <a:lnTo>
                    <a:pt x="133" y="63"/>
                  </a:lnTo>
                  <a:lnTo>
                    <a:pt x="133" y="57"/>
                  </a:lnTo>
                  <a:lnTo>
                    <a:pt x="131" y="50"/>
                  </a:lnTo>
                  <a:lnTo>
                    <a:pt x="129" y="44"/>
                  </a:lnTo>
                  <a:lnTo>
                    <a:pt x="129" y="36"/>
                  </a:lnTo>
                  <a:lnTo>
                    <a:pt x="122" y="27"/>
                  </a:lnTo>
                  <a:lnTo>
                    <a:pt x="114" y="17"/>
                  </a:lnTo>
                  <a:lnTo>
                    <a:pt x="105" y="10"/>
                  </a:lnTo>
                  <a:lnTo>
                    <a:pt x="93" y="4"/>
                  </a:lnTo>
                  <a:lnTo>
                    <a:pt x="88" y="0"/>
                  </a:lnTo>
                  <a:lnTo>
                    <a:pt x="82" y="0"/>
                  </a:lnTo>
                  <a:lnTo>
                    <a:pt x="76" y="0"/>
                  </a:lnTo>
                  <a:lnTo>
                    <a:pt x="70" y="0"/>
                  </a:lnTo>
                  <a:lnTo>
                    <a:pt x="67" y="0"/>
                  </a:lnTo>
                  <a:lnTo>
                    <a:pt x="59" y="0"/>
                  </a:lnTo>
                  <a:lnTo>
                    <a:pt x="53" y="0"/>
                  </a:lnTo>
                  <a:lnTo>
                    <a:pt x="46" y="0"/>
                  </a:lnTo>
                  <a:lnTo>
                    <a:pt x="40" y="4"/>
                  </a:lnTo>
                  <a:lnTo>
                    <a:pt x="29" y="10"/>
                  </a:lnTo>
                  <a:lnTo>
                    <a:pt x="19" y="17"/>
                  </a:lnTo>
                  <a:lnTo>
                    <a:pt x="12" y="27"/>
                  </a:lnTo>
                  <a:lnTo>
                    <a:pt x="6" y="36"/>
                  </a:lnTo>
                  <a:lnTo>
                    <a:pt x="2" y="44"/>
                  </a:lnTo>
                  <a:lnTo>
                    <a:pt x="2" y="50"/>
                  </a:lnTo>
                  <a:lnTo>
                    <a:pt x="0" y="57"/>
                  </a:lnTo>
                  <a:lnTo>
                    <a:pt x="0" y="63"/>
                  </a:lnTo>
                  <a:lnTo>
                    <a:pt x="0" y="112"/>
                  </a:lnTo>
                  <a:lnTo>
                    <a:pt x="0" y="118"/>
                  </a:lnTo>
                  <a:lnTo>
                    <a:pt x="2" y="124"/>
                  </a:lnTo>
                  <a:lnTo>
                    <a:pt x="2" y="131"/>
                  </a:lnTo>
                  <a:lnTo>
                    <a:pt x="6" y="137"/>
                  </a:lnTo>
                  <a:lnTo>
                    <a:pt x="12" y="147"/>
                  </a:lnTo>
                  <a:lnTo>
                    <a:pt x="19" y="158"/>
                  </a:lnTo>
                  <a:lnTo>
                    <a:pt x="29" y="164"/>
                  </a:lnTo>
                  <a:lnTo>
                    <a:pt x="40" y="171"/>
                  </a:lnTo>
                  <a:lnTo>
                    <a:pt x="46" y="173"/>
                  </a:lnTo>
                  <a:lnTo>
                    <a:pt x="53" y="175"/>
                  </a:lnTo>
                  <a:lnTo>
                    <a:pt x="59" y="175"/>
                  </a:lnTo>
                  <a:lnTo>
                    <a:pt x="67" y="177"/>
                  </a:lnTo>
                  <a:close/>
                </a:path>
              </a:pathLst>
            </a:custGeom>
            <a:solidFill>
              <a:srgbClr val="000000"/>
            </a:solidFill>
            <a:ln w="9525">
              <a:noFill/>
              <a:round/>
              <a:headEnd/>
              <a:tailEnd/>
            </a:ln>
          </p:spPr>
          <p:txBody>
            <a:bodyPr/>
            <a:lstStyle/>
            <a:p>
              <a:endParaRPr lang="en-US"/>
            </a:p>
          </p:txBody>
        </p:sp>
        <p:sp>
          <p:nvSpPr>
            <p:cNvPr id="41116" name="Freeform 119"/>
            <p:cNvSpPr>
              <a:spLocks/>
            </p:cNvSpPr>
            <p:nvPr/>
          </p:nvSpPr>
          <p:spPr bwMode="auto">
            <a:xfrm>
              <a:off x="5550324" y="2501837"/>
              <a:ext cx="316530" cy="290370"/>
            </a:xfrm>
            <a:custGeom>
              <a:avLst/>
              <a:gdLst>
                <a:gd name="T0" fmla="*/ 102 w 313"/>
                <a:gd name="T1" fmla="*/ 0 h 289"/>
                <a:gd name="T2" fmla="*/ 47 w 313"/>
                <a:gd name="T3" fmla="*/ 40 h 289"/>
                <a:gd name="T4" fmla="*/ 0 w 313"/>
                <a:gd name="T5" fmla="*/ 57 h 289"/>
                <a:gd name="T6" fmla="*/ 0 w 313"/>
                <a:gd name="T7" fmla="*/ 74 h 289"/>
                <a:gd name="T8" fmla="*/ 83 w 313"/>
                <a:gd name="T9" fmla="*/ 72 h 289"/>
                <a:gd name="T10" fmla="*/ 81 w 313"/>
                <a:gd name="T11" fmla="*/ 101 h 289"/>
                <a:gd name="T12" fmla="*/ 127 w 313"/>
                <a:gd name="T13" fmla="*/ 101 h 289"/>
                <a:gd name="T14" fmla="*/ 127 w 313"/>
                <a:gd name="T15" fmla="*/ 131 h 289"/>
                <a:gd name="T16" fmla="*/ 178 w 313"/>
                <a:gd name="T17" fmla="*/ 133 h 289"/>
                <a:gd name="T18" fmla="*/ 266 w 313"/>
                <a:gd name="T19" fmla="*/ 234 h 289"/>
                <a:gd name="T20" fmla="*/ 252 w 313"/>
                <a:gd name="T21" fmla="*/ 270 h 289"/>
                <a:gd name="T22" fmla="*/ 313 w 313"/>
                <a:gd name="T23" fmla="*/ 289 h 289"/>
                <a:gd name="T24" fmla="*/ 266 w 313"/>
                <a:gd name="T25" fmla="*/ 154 h 289"/>
                <a:gd name="T26" fmla="*/ 178 w 313"/>
                <a:gd name="T27" fmla="*/ 36 h 289"/>
                <a:gd name="T28" fmla="*/ 102 w 313"/>
                <a:gd name="T29" fmla="*/ 0 h 289"/>
                <a:gd name="T30" fmla="*/ 102 w 313"/>
                <a:gd name="T31" fmla="*/ 0 h 2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3"/>
                <a:gd name="T49" fmla="*/ 0 h 289"/>
                <a:gd name="T50" fmla="*/ 313 w 313"/>
                <a:gd name="T51" fmla="*/ 289 h 28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3" h="289">
                  <a:moveTo>
                    <a:pt x="102" y="0"/>
                  </a:moveTo>
                  <a:lnTo>
                    <a:pt x="47" y="40"/>
                  </a:lnTo>
                  <a:lnTo>
                    <a:pt x="0" y="57"/>
                  </a:lnTo>
                  <a:lnTo>
                    <a:pt x="0" y="74"/>
                  </a:lnTo>
                  <a:lnTo>
                    <a:pt x="83" y="72"/>
                  </a:lnTo>
                  <a:lnTo>
                    <a:pt x="81" y="101"/>
                  </a:lnTo>
                  <a:lnTo>
                    <a:pt x="127" y="101"/>
                  </a:lnTo>
                  <a:lnTo>
                    <a:pt x="127" y="131"/>
                  </a:lnTo>
                  <a:lnTo>
                    <a:pt x="178" y="133"/>
                  </a:lnTo>
                  <a:lnTo>
                    <a:pt x="266" y="234"/>
                  </a:lnTo>
                  <a:lnTo>
                    <a:pt x="252" y="270"/>
                  </a:lnTo>
                  <a:lnTo>
                    <a:pt x="313" y="289"/>
                  </a:lnTo>
                  <a:lnTo>
                    <a:pt x="266" y="154"/>
                  </a:lnTo>
                  <a:lnTo>
                    <a:pt x="178" y="36"/>
                  </a:lnTo>
                  <a:lnTo>
                    <a:pt x="102" y="0"/>
                  </a:lnTo>
                  <a:close/>
                </a:path>
              </a:pathLst>
            </a:custGeom>
            <a:solidFill>
              <a:srgbClr val="FFCC00"/>
            </a:solidFill>
            <a:ln w="9525">
              <a:noFill/>
              <a:round/>
              <a:headEnd/>
              <a:tailEnd/>
            </a:ln>
          </p:spPr>
          <p:txBody>
            <a:bodyPr/>
            <a:lstStyle/>
            <a:p>
              <a:endParaRPr lang="en-US"/>
            </a:p>
          </p:txBody>
        </p:sp>
        <p:sp>
          <p:nvSpPr>
            <p:cNvPr id="41117" name="Freeform 120"/>
            <p:cNvSpPr>
              <a:spLocks/>
            </p:cNvSpPr>
            <p:nvPr/>
          </p:nvSpPr>
          <p:spPr bwMode="auto">
            <a:xfrm>
              <a:off x="5609062" y="2749793"/>
              <a:ext cx="120738" cy="407823"/>
            </a:xfrm>
            <a:custGeom>
              <a:avLst/>
              <a:gdLst>
                <a:gd name="T0" fmla="*/ 45 w 119"/>
                <a:gd name="T1" fmla="*/ 54 h 403"/>
                <a:gd name="T2" fmla="*/ 45 w 119"/>
                <a:gd name="T3" fmla="*/ 55 h 403"/>
                <a:gd name="T4" fmla="*/ 43 w 119"/>
                <a:gd name="T5" fmla="*/ 59 h 403"/>
                <a:gd name="T6" fmla="*/ 39 w 119"/>
                <a:gd name="T7" fmla="*/ 65 h 403"/>
                <a:gd name="T8" fmla="*/ 38 w 119"/>
                <a:gd name="T9" fmla="*/ 74 h 403"/>
                <a:gd name="T10" fmla="*/ 34 w 119"/>
                <a:gd name="T11" fmla="*/ 86 h 403"/>
                <a:gd name="T12" fmla="*/ 30 w 119"/>
                <a:gd name="T13" fmla="*/ 97 h 403"/>
                <a:gd name="T14" fmla="*/ 26 w 119"/>
                <a:gd name="T15" fmla="*/ 111 h 403"/>
                <a:gd name="T16" fmla="*/ 22 w 119"/>
                <a:gd name="T17" fmla="*/ 126 h 403"/>
                <a:gd name="T18" fmla="*/ 17 w 119"/>
                <a:gd name="T19" fmla="*/ 141 h 403"/>
                <a:gd name="T20" fmla="*/ 13 w 119"/>
                <a:gd name="T21" fmla="*/ 156 h 403"/>
                <a:gd name="T22" fmla="*/ 9 w 119"/>
                <a:gd name="T23" fmla="*/ 171 h 403"/>
                <a:gd name="T24" fmla="*/ 7 w 119"/>
                <a:gd name="T25" fmla="*/ 187 h 403"/>
                <a:gd name="T26" fmla="*/ 1 w 119"/>
                <a:gd name="T27" fmla="*/ 200 h 403"/>
                <a:gd name="T28" fmla="*/ 0 w 119"/>
                <a:gd name="T29" fmla="*/ 215 h 403"/>
                <a:gd name="T30" fmla="*/ 0 w 119"/>
                <a:gd name="T31" fmla="*/ 227 h 403"/>
                <a:gd name="T32" fmla="*/ 0 w 119"/>
                <a:gd name="T33" fmla="*/ 238 h 403"/>
                <a:gd name="T34" fmla="*/ 0 w 119"/>
                <a:gd name="T35" fmla="*/ 247 h 403"/>
                <a:gd name="T36" fmla="*/ 0 w 119"/>
                <a:gd name="T37" fmla="*/ 259 h 403"/>
                <a:gd name="T38" fmla="*/ 0 w 119"/>
                <a:gd name="T39" fmla="*/ 270 h 403"/>
                <a:gd name="T40" fmla="*/ 1 w 119"/>
                <a:gd name="T41" fmla="*/ 284 h 403"/>
                <a:gd name="T42" fmla="*/ 1 w 119"/>
                <a:gd name="T43" fmla="*/ 297 h 403"/>
                <a:gd name="T44" fmla="*/ 5 w 119"/>
                <a:gd name="T45" fmla="*/ 310 h 403"/>
                <a:gd name="T46" fmla="*/ 5 w 119"/>
                <a:gd name="T47" fmla="*/ 325 h 403"/>
                <a:gd name="T48" fmla="*/ 9 w 119"/>
                <a:gd name="T49" fmla="*/ 339 h 403"/>
                <a:gd name="T50" fmla="*/ 9 w 119"/>
                <a:gd name="T51" fmla="*/ 350 h 403"/>
                <a:gd name="T52" fmla="*/ 11 w 119"/>
                <a:gd name="T53" fmla="*/ 362 h 403"/>
                <a:gd name="T54" fmla="*/ 13 w 119"/>
                <a:gd name="T55" fmla="*/ 373 h 403"/>
                <a:gd name="T56" fmla="*/ 15 w 119"/>
                <a:gd name="T57" fmla="*/ 384 h 403"/>
                <a:gd name="T58" fmla="*/ 15 w 119"/>
                <a:gd name="T59" fmla="*/ 390 h 403"/>
                <a:gd name="T60" fmla="*/ 15 w 119"/>
                <a:gd name="T61" fmla="*/ 398 h 403"/>
                <a:gd name="T62" fmla="*/ 17 w 119"/>
                <a:gd name="T63" fmla="*/ 401 h 403"/>
                <a:gd name="T64" fmla="*/ 17 w 119"/>
                <a:gd name="T65" fmla="*/ 403 h 403"/>
                <a:gd name="T66" fmla="*/ 38 w 119"/>
                <a:gd name="T67" fmla="*/ 403 h 403"/>
                <a:gd name="T68" fmla="*/ 36 w 119"/>
                <a:gd name="T69" fmla="*/ 268 h 403"/>
                <a:gd name="T70" fmla="*/ 66 w 119"/>
                <a:gd name="T71" fmla="*/ 162 h 403"/>
                <a:gd name="T72" fmla="*/ 102 w 119"/>
                <a:gd name="T73" fmla="*/ 133 h 403"/>
                <a:gd name="T74" fmla="*/ 62 w 119"/>
                <a:gd name="T75" fmla="*/ 116 h 403"/>
                <a:gd name="T76" fmla="*/ 119 w 119"/>
                <a:gd name="T77" fmla="*/ 86 h 403"/>
                <a:gd name="T78" fmla="*/ 119 w 119"/>
                <a:gd name="T79" fmla="*/ 31 h 403"/>
                <a:gd name="T80" fmla="*/ 91 w 119"/>
                <a:gd name="T81" fmla="*/ 0 h 403"/>
                <a:gd name="T82" fmla="*/ 45 w 119"/>
                <a:gd name="T83" fmla="*/ 54 h 403"/>
                <a:gd name="T84" fmla="*/ 45 w 119"/>
                <a:gd name="T85" fmla="*/ 54 h 4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9"/>
                <a:gd name="T130" fmla="*/ 0 h 403"/>
                <a:gd name="T131" fmla="*/ 119 w 119"/>
                <a:gd name="T132" fmla="*/ 403 h 4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9" h="403">
                  <a:moveTo>
                    <a:pt x="45" y="54"/>
                  </a:moveTo>
                  <a:lnTo>
                    <a:pt x="45" y="55"/>
                  </a:lnTo>
                  <a:lnTo>
                    <a:pt x="43" y="59"/>
                  </a:lnTo>
                  <a:lnTo>
                    <a:pt x="39" y="65"/>
                  </a:lnTo>
                  <a:lnTo>
                    <a:pt x="38" y="74"/>
                  </a:lnTo>
                  <a:lnTo>
                    <a:pt x="34" y="86"/>
                  </a:lnTo>
                  <a:lnTo>
                    <a:pt x="30" y="97"/>
                  </a:lnTo>
                  <a:lnTo>
                    <a:pt x="26" y="111"/>
                  </a:lnTo>
                  <a:lnTo>
                    <a:pt x="22" y="126"/>
                  </a:lnTo>
                  <a:lnTo>
                    <a:pt x="17" y="141"/>
                  </a:lnTo>
                  <a:lnTo>
                    <a:pt x="13" y="156"/>
                  </a:lnTo>
                  <a:lnTo>
                    <a:pt x="9" y="171"/>
                  </a:lnTo>
                  <a:lnTo>
                    <a:pt x="7" y="187"/>
                  </a:lnTo>
                  <a:lnTo>
                    <a:pt x="1" y="200"/>
                  </a:lnTo>
                  <a:lnTo>
                    <a:pt x="0" y="215"/>
                  </a:lnTo>
                  <a:lnTo>
                    <a:pt x="0" y="227"/>
                  </a:lnTo>
                  <a:lnTo>
                    <a:pt x="0" y="238"/>
                  </a:lnTo>
                  <a:lnTo>
                    <a:pt x="0" y="247"/>
                  </a:lnTo>
                  <a:lnTo>
                    <a:pt x="0" y="259"/>
                  </a:lnTo>
                  <a:lnTo>
                    <a:pt x="0" y="270"/>
                  </a:lnTo>
                  <a:lnTo>
                    <a:pt x="1" y="284"/>
                  </a:lnTo>
                  <a:lnTo>
                    <a:pt x="1" y="297"/>
                  </a:lnTo>
                  <a:lnTo>
                    <a:pt x="5" y="310"/>
                  </a:lnTo>
                  <a:lnTo>
                    <a:pt x="5" y="325"/>
                  </a:lnTo>
                  <a:lnTo>
                    <a:pt x="9" y="339"/>
                  </a:lnTo>
                  <a:lnTo>
                    <a:pt x="9" y="350"/>
                  </a:lnTo>
                  <a:lnTo>
                    <a:pt x="11" y="362"/>
                  </a:lnTo>
                  <a:lnTo>
                    <a:pt x="13" y="373"/>
                  </a:lnTo>
                  <a:lnTo>
                    <a:pt x="15" y="384"/>
                  </a:lnTo>
                  <a:lnTo>
                    <a:pt x="15" y="390"/>
                  </a:lnTo>
                  <a:lnTo>
                    <a:pt x="15" y="398"/>
                  </a:lnTo>
                  <a:lnTo>
                    <a:pt x="17" y="401"/>
                  </a:lnTo>
                  <a:lnTo>
                    <a:pt x="17" y="403"/>
                  </a:lnTo>
                  <a:lnTo>
                    <a:pt x="38" y="403"/>
                  </a:lnTo>
                  <a:lnTo>
                    <a:pt x="36" y="268"/>
                  </a:lnTo>
                  <a:lnTo>
                    <a:pt x="66" y="162"/>
                  </a:lnTo>
                  <a:lnTo>
                    <a:pt x="102" y="133"/>
                  </a:lnTo>
                  <a:lnTo>
                    <a:pt x="62" y="116"/>
                  </a:lnTo>
                  <a:lnTo>
                    <a:pt x="119" y="86"/>
                  </a:lnTo>
                  <a:lnTo>
                    <a:pt x="119" y="31"/>
                  </a:lnTo>
                  <a:lnTo>
                    <a:pt x="91" y="0"/>
                  </a:lnTo>
                  <a:lnTo>
                    <a:pt x="45" y="54"/>
                  </a:lnTo>
                  <a:close/>
                </a:path>
              </a:pathLst>
            </a:custGeom>
            <a:solidFill>
              <a:srgbClr val="FFA64D"/>
            </a:solidFill>
            <a:ln w="9525">
              <a:noFill/>
              <a:round/>
              <a:headEnd/>
              <a:tailEnd/>
            </a:ln>
          </p:spPr>
          <p:txBody>
            <a:bodyPr/>
            <a:lstStyle/>
            <a:p>
              <a:endParaRPr lang="en-US"/>
            </a:p>
          </p:txBody>
        </p:sp>
        <p:sp>
          <p:nvSpPr>
            <p:cNvPr id="41118" name="Freeform 121"/>
            <p:cNvSpPr>
              <a:spLocks/>
            </p:cNvSpPr>
            <p:nvPr/>
          </p:nvSpPr>
          <p:spPr bwMode="auto">
            <a:xfrm>
              <a:off x="5839117" y="2914554"/>
              <a:ext cx="127265" cy="234906"/>
            </a:xfrm>
            <a:custGeom>
              <a:avLst/>
              <a:gdLst>
                <a:gd name="T0" fmla="*/ 40 w 125"/>
                <a:gd name="T1" fmla="*/ 0 h 234"/>
                <a:gd name="T2" fmla="*/ 0 w 125"/>
                <a:gd name="T3" fmla="*/ 36 h 234"/>
                <a:gd name="T4" fmla="*/ 30 w 125"/>
                <a:gd name="T5" fmla="*/ 72 h 234"/>
                <a:gd name="T6" fmla="*/ 30 w 125"/>
                <a:gd name="T7" fmla="*/ 146 h 234"/>
                <a:gd name="T8" fmla="*/ 110 w 125"/>
                <a:gd name="T9" fmla="*/ 234 h 234"/>
                <a:gd name="T10" fmla="*/ 125 w 125"/>
                <a:gd name="T11" fmla="*/ 228 h 234"/>
                <a:gd name="T12" fmla="*/ 68 w 125"/>
                <a:gd name="T13" fmla="*/ 101 h 234"/>
                <a:gd name="T14" fmla="*/ 66 w 125"/>
                <a:gd name="T15" fmla="*/ 61 h 234"/>
                <a:gd name="T16" fmla="*/ 40 w 125"/>
                <a:gd name="T17" fmla="*/ 0 h 234"/>
                <a:gd name="T18" fmla="*/ 40 w 125"/>
                <a:gd name="T19" fmla="*/ 0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234"/>
                <a:gd name="T32" fmla="*/ 125 w 125"/>
                <a:gd name="T33" fmla="*/ 234 h 2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234">
                  <a:moveTo>
                    <a:pt x="40" y="0"/>
                  </a:moveTo>
                  <a:lnTo>
                    <a:pt x="0" y="36"/>
                  </a:lnTo>
                  <a:lnTo>
                    <a:pt x="30" y="72"/>
                  </a:lnTo>
                  <a:lnTo>
                    <a:pt x="30" y="146"/>
                  </a:lnTo>
                  <a:lnTo>
                    <a:pt x="110" y="234"/>
                  </a:lnTo>
                  <a:lnTo>
                    <a:pt x="125" y="228"/>
                  </a:lnTo>
                  <a:lnTo>
                    <a:pt x="68" y="101"/>
                  </a:lnTo>
                  <a:lnTo>
                    <a:pt x="66" y="61"/>
                  </a:lnTo>
                  <a:lnTo>
                    <a:pt x="40" y="0"/>
                  </a:lnTo>
                  <a:close/>
                </a:path>
              </a:pathLst>
            </a:custGeom>
            <a:solidFill>
              <a:srgbClr val="FFCC00"/>
            </a:solidFill>
            <a:ln w="9525">
              <a:noFill/>
              <a:round/>
              <a:headEnd/>
              <a:tailEnd/>
            </a:ln>
          </p:spPr>
          <p:txBody>
            <a:bodyPr/>
            <a:lstStyle/>
            <a:p>
              <a:endParaRPr lang="en-US"/>
            </a:p>
          </p:txBody>
        </p:sp>
        <p:sp>
          <p:nvSpPr>
            <p:cNvPr id="41119" name="Freeform 122"/>
            <p:cNvSpPr>
              <a:spLocks/>
            </p:cNvSpPr>
            <p:nvPr/>
          </p:nvSpPr>
          <p:spPr bwMode="auto">
            <a:xfrm>
              <a:off x="5423060" y="2588295"/>
              <a:ext cx="141949" cy="287108"/>
            </a:xfrm>
            <a:custGeom>
              <a:avLst/>
              <a:gdLst>
                <a:gd name="T0" fmla="*/ 74 w 141"/>
                <a:gd name="T1" fmla="*/ 0 h 283"/>
                <a:gd name="T2" fmla="*/ 141 w 141"/>
                <a:gd name="T3" fmla="*/ 15 h 283"/>
                <a:gd name="T4" fmla="*/ 124 w 141"/>
                <a:gd name="T5" fmla="*/ 49 h 283"/>
                <a:gd name="T6" fmla="*/ 128 w 141"/>
                <a:gd name="T7" fmla="*/ 72 h 283"/>
                <a:gd name="T8" fmla="*/ 110 w 141"/>
                <a:gd name="T9" fmla="*/ 85 h 283"/>
                <a:gd name="T10" fmla="*/ 90 w 141"/>
                <a:gd name="T11" fmla="*/ 175 h 283"/>
                <a:gd name="T12" fmla="*/ 99 w 141"/>
                <a:gd name="T13" fmla="*/ 192 h 283"/>
                <a:gd name="T14" fmla="*/ 46 w 141"/>
                <a:gd name="T15" fmla="*/ 266 h 283"/>
                <a:gd name="T16" fmla="*/ 2 w 141"/>
                <a:gd name="T17" fmla="*/ 283 h 283"/>
                <a:gd name="T18" fmla="*/ 0 w 141"/>
                <a:gd name="T19" fmla="*/ 256 h 283"/>
                <a:gd name="T20" fmla="*/ 52 w 141"/>
                <a:gd name="T21" fmla="*/ 175 h 283"/>
                <a:gd name="T22" fmla="*/ 46 w 141"/>
                <a:gd name="T23" fmla="*/ 146 h 283"/>
                <a:gd name="T24" fmla="*/ 74 w 141"/>
                <a:gd name="T25" fmla="*/ 0 h 283"/>
                <a:gd name="T26" fmla="*/ 74 w 141"/>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
                <a:gd name="T43" fmla="*/ 0 h 283"/>
                <a:gd name="T44" fmla="*/ 141 w 141"/>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 h="283">
                  <a:moveTo>
                    <a:pt x="74" y="0"/>
                  </a:moveTo>
                  <a:lnTo>
                    <a:pt x="141" y="15"/>
                  </a:lnTo>
                  <a:lnTo>
                    <a:pt x="124" y="49"/>
                  </a:lnTo>
                  <a:lnTo>
                    <a:pt x="128" y="72"/>
                  </a:lnTo>
                  <a:lnTo>
                    <a:pt x="110" y="85"/>
                  </a:lnTo>
                  <a:lnTo>
                    <a:pt x="90" y="175"/>
                  </a:lnTo>
                  <a:lnTo>
                    <a:pt x="99" y="192"/>
                  </a:lnTo>
                  <a:lnTo>
                    <a:pt x="46" y="266"/>
                  </a:lnTo>
                  <a:lnTo>
                    <a:pt x="2" y="283"/>
                  </a:lnTo>
                  <a:lnTo>
                    <a:pt x="0" y="256"/>
                  </a:lnTo>
                  <a:lnTo>
                    <a:pt x="52" y="175"/>
                  </a:lnTo>
                  <a:lnTo>
                    <a:pt x="46" y="146"/>
                  </a:lnTo>
                  <a:lnTo>
                    <a:pt x="74" y="0"/>
                  </a:lnTo>
                  <a:close/>
                </a:path>
              </a:pathLst>
            </a:custGeom>
            <a:solidFill>
              <a:srgbClr val="BF6633"/>
            </a:solidFill>
            <a:ln w="9525">
              <a:noFill/>
              <a:round/>
              <a:headEnd/>
              <a:tailEnd/>
            </a:ln>
          </p:spPr>
          <p:txBody>
            <a:bodyPr/>
            <a:lstStyle/>
            <a:p>
              <a:endParaRPr lang="en-US"/>
            </a:p>
          </p:txBody>
        </p:sp>
        <p:sp>
          <p:nvSpPr>
            <p:cNvPr id="41120" name="Freeform 123"/>
            <p:cNvSpPr>
              <a:spLocks/>
            </p:cNvSpPr>
            <p:nvPr/>
          </p:nvSpPr>
          <p:spPr bwMode="auto">
            <a:xfrm>
              <a:off x="5587851" y="2663335"/>
              <a:ext cx="112580" cy="133766"/>
            </a:xfrm>
            <a:custGeom>
              <a:avLst/>
              <a:gdLst>
                <a:gd name="T0" fmla="*/ 0 w 110"/>
                <a:gd name="T1" fmla="*/ 42 h 131"/>
                <a:gd name="T2" fmla="*/ 19 w 110"/>
                <a:gd name="T3" fmla="*/ 11 h 131"/>
                <a:gd name="T4" fmla="*/ 38 w 110"/>
                <a:gd name="T5" fmla="*/ 0 h 131"/>
                <a:gd name="T6" fmla="*/ 45 w 110"/>
                <a:gd name="T7" fmla="*/ 34 h 131"/>
                <a:gd name="T8" fmla="*/ 89 w 110"/>
                <a:gd name="T9" fmla="*/ 34 h 131"/>
                <a:gd name="T10" fmla="*/ 83 w 110"/>
                <a:gd name="T11" fmla="*/ 70 h 131"/>
                <a:gd name="T12" fmla="*/ 110 w 110"/>
                <a:gd name="T13" fmla="*/ 80 h 131"/>
                <a:gd name="T14" fmla="*/ 57 w 110"/>
                <a:gd name="T15" fmla="*/ 131 h 131"/>
                <a:gd name="T16" fmla="*/ 0 w 110"/>
                <a:gd name="T17" fmla="*/ 42 h 131"/>
                <a:gd name="T18" fmla="*/ 0 w 110"/>
                <a:gd name="T19" fmla="*/ 42 h 1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
                <a:gd name="T31" fmla="*/ 0 h 131"/>
                <a:gd name="T32" fmla="*/ 110 w 110"/>
                <a:gd name="T33" fmla="*/ 131 h 1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 h="131">
                  <a:moveTo>
                    <a:pt x="0" y="42"/>
                  </a:moveTo>
                  <a:lnTo>
                    <a:pt x="19" y="11"/>
                  </a:lnTo>
                  <a:lnTo>
                    <a:pt x="38" y="0"/>
                  </a:lnTo>
                  <a:lnTo>
                    <a:pt x="45" y="34"/>
                  </a:lnTo>
                  <a:lnTo>
                    <a:pt x="89" y="34"/>
                  </a:lnTo>
                  <a:lnTo>
                    <a:pt x="83" y="70"/>
                  </a:lnTo>
                  <a:lnTo>
                    <a:pt x="110" y="80"/>
                  </a:lnTo>
                  <a:lnTo>
                    <a:pt x="57" y="131"/>
                  </a:lnTo>
                  <a:lnTo>
                    <a:pt x="0" y="42"/>
                  </a:lnTo>
                  <a:close/>
                </a:path>
              </a:pathLst>
            </a:custGeom>
            <a:solidFill>
              <a:srgbClr val="BF6633"/>
            </a:solidFill>
            <a:ln w="9525">
              <a:noFill/>
              <a:round/>
              <a:headEnd/>
              <a:tailEnd/>
            </a:ln>
          </p:spPr>
          <p:txBody>
            <a:bodyPr/>
            <a:lstStyle/>
            <a:p>
              <a:endParaRPr lang="en-US"/>
            </a:p>
          </p:txBody>
        </p:sp>
        <p:sp>
          <p:nvSpPr>
            <p:cNvPr id="41121" name="Freeform 124"/>
            <p:cNvSpPr>
              <a:spLocks/>
            </p:cNvSpPr>
            <p:nvPr/>
          </p:nvSpPr>
          <p:spPr bwMode="auto">
            <a:xfrm>
              <a:off x="5524219" y="2346864"/>
              <a:ext cx="99527" cy="92984"/>
            </a:xfrm>
            <a:custGeom>
              <a:avLst/>
              <a:gdLst>
                <a:gd name="T0" fmla="*/ 0 w 99"/>
                <a:gd name="T1" fmla="*/ 21 h 93"/>
                <a:gd name="T2" fmla="*/ 0 w 99"/>
                <a:gd name="T3" fmla="*/ 19 h 93"/>
                <a:gd name="T4" fmla="*/ 4 w 99"/>
                <a:gd name="T5" fmla="*/ 15 h 93"/>
                <a:gd name="T6" fmla="*/ 10 w 99"/>
                <a:gd name="T7" fmla="*/ 12 h 93"/>
                <a:gd name="T8" fmla="*/ 17 w 99"/>
                <a:gd name="T9" fmla="*/ 8 h 93"/>
                <a:gd name="T10" fmla="*/ 25 w 99"/>
                <a:gd name="T11" fmla="*/ 2 h 93"/>
                <a:gd name="T12" fmla="*/ 34 w 99"/>
                <a:gd name="T13" fmla="*/ 0 h 93"/>
                <a:gd name="T14" fmla="*/ 40 w 99"/>
                <a:gd name="T15" fmla="*/ 0 h 93"/>
                <a:gd name="T16" fmla="*/ 48 w 99"/>
                <a:gd name="T17" fmla="*/ 2 h 93"/>
                <a:gd name="T18" fmla="*/ 53 w 99"/>
                <a:gd name="T19" fmla="*/ 2 h 93"/>
                <a:gd name="T20" fmla="*/ 59 w 99"/>
                <a:gd name="T21" fmla="*/ 6 h 93"/>
                <a:gd name="T22" fmla="*/ 67 w 99"/>
                <a:gd name="T23" fmla="*/ 8 h 93"/>
                <a:gd name="T24" fmla="*/ 72 w 99"/>
                <a:gd name="T25" fmla="*/ 12 h 93"/>
                <a:gd name="T26" fmla="*/ 76 w 99"/>
                <a:gd name="T27" fmla="*/ 15 h 93"/>
                <a:gd name="T28" fmla="*/ 82 w 99"/>
                <a:gd name="T29" fmla="*/ 21 h 93"/>
                <a:gd name="T30" fmla="*/ 87 w 99"/>
                <a:gd name="T31" fmla="*/ 31 h 93"/>
                <a:gd name="T32" fmla="*/ 93 w 99"/>
                <a:gd name="T33" fmla="*/ 40 h 93"/>
                <a:gd name="T34" fmla="*/ 95 w 99"/>
                <a:gd name="T35" fmla="*/ 50 h 93"/>
                <a:gd name="T36" fmla="*/ 97 w 99"/>
                <a:gd name="T37" fmla="*/ 57 h 93"/>
                <a:gd name="T38" fmla="*/ 97 w 99"/>
                <a:gd name="T39" fmla="*/ 63 h 93"/>
                <a:gd name="T40" fmla="*/ 99 w 99"/>
                <a:gd name="T41" fmla="*/ 65 h 93"/>
                <a:gd name="T42" fmla="*/ 87 w 99"/>
                <a:gd name="T43" fmla="*/ 88 h 93"/>
                <a:gd name="T44" fmla="*/ 55 w 99"/>
                <a:gd name="T45" fmla="*/ 93 h 93"/>
                <a:gd name="T46" fmla="*/ 44 w 99"/>
                <a:gd name="T47" fmla="*/ 76 h 93"/>
                <a:gd name="T48" fmla="*/ 49 w 99"/>
                <a:gd name="T49" fmla="*/ 59 h 93"/>
                <a:gd name="T50" fmla="*/ 27 w 99"/>
                <a:gd name="T51" fmla="*/ 57 h 93"/>
                <a:gd name="T52" fmla="*/ 34 w 99"/>
                <a:gd name="T53" fmla="*/ 40 h 93"/>
                <a:gd name="T54" fmla="*/ 4 w 99"/>
                <a:gd name="T55" fmla="*/ 40 h 93"/>
                <a:gd name="T56" fmla="*/ 0 w 99"/>
                <a:gd name="T57" fmla="*/ 21 h 93"/>
                <a:gd name="T58" fmla="*/ 0 w 99"/>
                <a:gd name="T59" fmla="*/ 21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9"/>
                <a:gd name="T91" fmla="*/ 0 h 93"/>
                <a:gd name="T92" fmla="*/ 99 w 99"/>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9" h="93">
                  <a:moveTo>
                    <a:pt x="0" y="21"/>
                  </a:moveTo>
                  <a:lnTo>
                    <a:pt x="0" y="19"/>
                  </a:lnTo>
                  <a:lnTo>
                    <a:pt x="4" y="15"/>
                  </a:lnTo>
                  <a:lnTo>
                    <a:pt x="10" y="12"/>
                  </a:lnTo>
                  <a:lnTo>
                    <a:pt x="17" y="8"/>
                  </a:lnTo>
                  <a:lnTo>
                    <a:pt x="25" y="2"/>
                  </a:lnTo>
                  <a:lnTo>
                    <a:pt x="34" y="0"/>
                  </a:lnTo>
                  <a:lnTo>
                    <a:pt x="40" y="0"/>
                  </a:lnTo>
                  <a:lnTo>
                    <a:pt x="48" y="2"/>
                  </a:lnTo>
                  <a:lnTo>
                    <a:pt x="53" y="2"/>
                  </a:lnTo>
                  <a:lnTo>
                    <a:pt x="59" y="6"/>
                  </a:lnTo>
                  <a:lnTo>
                    <a:pt x="67" y="8"/>
                  </a:lnTo>
                  <a:lnTo>
                    <a:pt x="72" y="12"/>
                  </a:lnTo>
                  <a:lnTo>
                    <a:pt x="76" y="15"/>
                  </a:lnTo>
                  <a:lnTo>
                    <a:pt x="82" y="21"/>
                  </a:lnTo>
                  <a:lnTo>
                    <a:pt x="87" y="31"/>
                  </a:lnTo>
                  <a:lnTo>
                    <a:pt x="93" y="40"/>
                  </a:lnTo>
                  <a:lnTo>
                    <a:pt x="95" y="50"/>
                  </a:lnTo>
                  <a:lnTo>
                    <a:pt x="97" y="57"/>
                  </a:lnTo>
                  <a:lnTo>
                    <a:pt x="97" y="63"/>
                  </a:lnTo>
                  <a:lnTo>
                    <a:pt x="99" y="65"/>
                  </a:lnTo>
                  <a:lnTo>
                    <a:pt x="87" y="88"/>
                  </a:lnTo>
                  <a:lnTo>
                    <a:pt x="55" y="93"/>
                  </a:lnTo>
                  <a:lnTo>
                    <a:pt x="44" y="76"/>
                  </a:lnTo>
                  <a:lnTo>
                    <a:pt x="49" y="59"/>
                  </a:lnTo>
                  <a:lnTo>
                    <a:pt x="27" y="57"/>
                  </a:lnTo>
                  <a:lnTo>
                    <a:pt x="34" y="40"/>
                  </a:lnTo>
                  <a:lnTo>
                    <a:pt x="4" y="40"/>
                  </a:lnTo>
                  <a:lnTo>
                    <a:pt x="0" y="21"/>
                  </a:lnTo>
                  <a:close/>
                </a:path>
              </a:pathLst>
            </a:custGeom>
            <a:solidFill>
              <a:srgbClr val="FFA64D"/>
            </a:solidFill>
            <a:ln w="9525">
              <a:noFill/>
              <a:round/>
              <a:headEnd/>
              <a:tailEnd/>
            </a:ln>
          </p:spPr>
          <p:txBody>
            <a:bodyPr/>
            <a:lstStyle/>
            <a:p>
              <a:endParaRPr lang="en-US"/>
            </a:p>
          </p:txBody>
        </p:sp>
        <p:sp>
          <p:nvSpPr>
            <p:cNvPr id="41122" name="Freeform 125"/>
            <p:cNvSpPr>
              <a:spLocks/>
            </p:cNvSpPr>
            <p:nvPr/>
          </p:nvSpPr>
          <p:spPr bwMode="auto">
            <a:xfrm>
              <a:off x="3257930" y="2801995"/>
              <a:ext cx="264319" cy="252850"/>
            </a:xfrm>
            <a:custGeom>
              <a:avLst/>
              <a:gdLst>
                <a:gd name="T0" fmla="*/ 253 w 262"/>
                <a:gd name="T1" fmla="*/ 0 h 251"/>
                <a:gd name="T2" fmla="*/ 262 w 262"/>
                <a:gd name="T3" fmla="*/ 251 h 251"/>
                <a:gd name="T4" fmla="*/ 2 w 262"/>
                <a:gd name="T5" fmla="*/ 245 h 251"/>
                <a:gd name="T6" fmla="*/ 228 w 262"/>
                <a:gd name="T7" fmla="*/ 201 h 251"/>
                <a:gd name="T8" fmla="*/ 0 w 262"/>
                <a:gd name="T9" fmla="*/ 186 h 251"/>
                <a:gd name="T10" fmla="*/ 219 w 262"/>
                <a:gd name="T11" fmla="*/ 142 h 251"/>
                <a:gd name="T12" fmla="*/ 8 w 262"/>
                <a:gd name="T13" fmla="*/ 123 h 251"/>
                <a:gd name="T14" fmla="*/ 219 w 262"/>
                <a:gd name="T15" fmla="*/ 81 h 251"/>
                <a:gd name="T16" fmla="*/ 17 w 262"/>
                <a:gd name="T17" fmla="*/ 45 h 251"/>
                <a:gd name="T18" fmla="*/ 253 w 262"/>
                <a:gd name="T19" fmla="*/ 0 h 251"/>
                <a:gd name="T20" fmla="*/ 253 w 262"/>
                <a:gd name="T21" fmla="*/ 0 h 2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251"/>
                <a:gd name="T35" fmla="*/ 262 w 262"/>
                <a:gd name="T36" fmla="*/ 251 h 2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251">
                  <a:moveTo>
                    <a:pt x="253" y="0"/>
                  </a:moveTo>
                  <a:lnTo>
                    <a:pt x="262" y="251"/>
                  </a:lnTo>
                  <a:lnTo>
                    <a:pt x="2" y="245"/>
                  </a:lnTo>
                  <a:lnTo>
                    <a:pt x="228" y="201"/>
                  </a:lnTo>
                  <a:lnTo>
                    <a:pt x="0" y="186"/>
                  </a:lnTo>
                  <a:lnTo>
                    <a:pt x="219" y="142"/>
                  </a:lnTo>
                  <a:lnTo>
                    <a:pt x="8" y="123"/>
                  </a:lnTo>
                  <a:lnTo>
                    <a:pt x="219" y="81"/>
                  </a:lnTo>
                  <a:lnTo>
                    <a:pt x="17" y="45"/>
                  </a:lnTo>
                  <a:lnTo>
                    <a:pt x="253" y="0"/>
                  </a:lnTo>
                  <a:close/>
                </a:path>
              </a:pathLst>
            </a:custGeom>
            <a:solidFill>
              <a:srgbClr val="BFC9FF"/>
            </a:solidFill>
            <a:ln w="9525">
              <a:noFill/>
              <a:round/>
              <a:headEnd/>
              <a:tailEnd/>
            </a:ln>
          </p:spPr>
          <p:txBody>
            <a:bodyPr/>
            <a:lstStyle/>
            <a:p>
              <a:endParaRPr lang="en-US"/>
            </a:p>
          </p:txBody>
        </p:sp>
        <p:sp>
          <p:nvSpPr>
            <p:cNvPr id="41123" name="Freeform 126"/>
            <p:cNvSpPr>
              <a:spLocks/>
            </p:cNvSpPr>
            <p:nvPr/>
          </p:nvSpPr>
          <p:spPr bwMode="auto">
            <a:xfrm>
              <a:off x="4538734" y="1870526"/>
              <a:ext cx="1523912" cy="561165"/>
            </a:xfrm>
            <a:custGeom>
              <a:avLst/>
              <a:gdLst>
                <a:gd name="T0" fmla="*/ 1509 w 1509"/>
                <a:gd name="T1" fmla="*/ 72 h 557"/>
                <a:gd name="T2" fmla="*/ 1399 w 1509"/>
                <a:gd name="T3" fmla="*/ 80 h 557"/>
                <a:gd name="T4" fmla="*/ 1285 w 1509"/>
                <a:gd name="T5" fmla="*/ 118 h 557"/>
                <a:gd name="T6" fmla="*/ 1161 w 1509"/>
                <a:gd name="T7" fmla="*/ 129 h 557"/>
                <a:gd name="T8" fmla="*/ 1042 w 1509"/>
                <a:gd name="T9" fmla="*/ 141 h 557"/>
                <a:gd name="T10" fmla="*/ 966 w 1509"/>
                <a:gd name="T11" fmla="*/ 152 h 557"/>
                <a:gd name="T12" fmla="*/ 869 w 1509"/>
                <a:gd name="T13" fmla="*/ 169 h 557"/>
                <a:gd name="T14" fmla="*/ 789 w 1509"/>
                <a:gd name="T15" fmla="*/ 196 h 557"/>
                <a:gd name="T16" fmla="*/ 713 w 1509"/>
                <a:gd name="T17" fmla="*/ 213 h 557"/>
                <a:gd name="T18" fmla="*/ 635 w 1509"/>
                <a:gd name="T19" fmla="*/ 213 h 557"/>
                <a:gd name="T20" fmla="*/ 580 w 1509"/>
                <a:gd name="T21" fmla="*/ 241 h 557"/>
                <a:gd name="T22" fmla="*/ 540 w 1509"/>
                <a:gd name="T23" fmla="*/ 258 h 557"/>
                <a:gd name="T24" fmla="*/ 456 w 1509"/>
                <a:gd name="T25" fmla="*/ 277 h 557"/>
                <a:gd name="T26" fmla="*/ 397 w 1509"/>
                <a:gd name="T27" fmla="*/ 285 h 557"/>
                <a:gd name="T28" fmla="*/ 327 w 1509"/>
                <a:gd name="T29" fmla="*/ 294 h 557"/>
                <a:gd name="T30" fmla="*/ 266 w 1509"/>
                <a:gd name="T31" fmla="*/ 310 h 557"/>
                <a:gd name="T32" fmla="*/ 220 w 1509"/>
                <a:gd name="T33" fmla="*/ 340 h 557"/>
                <a:gd name="T34" fmla="*/ 150 w 1509"/>
                <a:gd name="T35" fmla="*/ 357 h 557"/>
                <a:gd name="T36" fmla="*/ 51 w 1509"/>
                <a:gd name="T37" fmla="*/ 429 h 557"/>
                <a:gd name="T38" fmla="*/ 120 w 1509"/>
                <a:gd name="T39" fmla="*/ 557 h 557"/>
                <a:gd name="T40" fmla="*/ 604 w 1509"/>
                <a:gd name="T41" fmla="*/ 393 h 557"/>
                <a:gd name="T42" fmla="*/ 602 w 1509"/>
                <a:gd name="T43" fmla="*/ 388 h 557"/>
                <a:gd name="T44" fmla="*/ 597 w 1509"/>
                <a:gd name="T45" fmla="*/ 378 h 557"/>
                <a:gd name="T46" fmla="*/ 593 w 1509"/>
                <a:gd name="T47" fmla="*/ 361 h 557"/>
                <a:gd name="T48" fmla="*/ 589 w 1509"/>
                <a:gd name="T49" fmla="*/ 342 h 557"/>
                <a:gd name="T50" fmla="*/ 589 w 1509"/>
                <a:gd name="T51" fmla="*/ 321 h 557"/>
                <a:gd name="T52" fmla="*/ 597 w 1509"/>
                <a:gd name="T53" fmla="*/ 300 h 557"/>
                <a:gd name="T54" fmla="*/ 610 w 1509"/>
                <a:gd name="T55" fmla="*/ 281 h 557"/>
                <a:gd name="T56" fmla="*/ 635 w 1509"/>
                <a:gd name="T57" fmla="*/ 266 h 557"/>
                <a:gd name="T58" fmla="*/ 661 w 1509"/>
                <a:gd name="T59" fmla="*/ 256 h 557"/>
                <a:gd name="T60" fmla="*/ 686 w 1509"/>
                <a:gd name="T61" fmla="*/ 253 h 557"/>
                <a:gd name="T62" fmla="*/ 705 w 1509"/>
                <a:gd name="T63" fmla="*/ 253 h 557"/>
                <a:gd name="T64" fmla="*/ 724 w 1509"/>
                <a:gd name="T65" fmla="*/ 256 h 557"/>
                <a:gd name="T66" fmla="*/ 736 w 1509"/>
                <a:gd name="T67" fmla="*/ 260 h 557"/>
                <a:gd name="T68" fmla="*/ 745 w 1509"/>
                <a:gd name="T69" fmla="*/ 264 h 557"/>
                <a:gd name="T70" fmla="*/ 753 w 1509"/>
                <a:gd name="T71" fmla="*/ 270 h 557"/>
                <a:gd name="T72" fmla="*/ 758 w 1509"/>
                <a:gd name="T73" fmla="*/ 409 h 557"/>
                <a:gd name="T74" fmla="*/ 888 w 1509"/>
                <a:gd name="T75" fmla="*/ 407 h 557"/>
                <a:gd name="T76" fmla="*/ 888 w 1509"/>
                <a:gd name="T77" fmla="*/ 397 h 557"/>
                <a:gd name="T78" fmla="*/ 889 w 1509"/>
                <a:gd name="T79" fmla="*/ 382 h 557"/>
                <a:gd name="T80" fmla="*/ 897 w 1509"/>
                <a:gd name="T81" fmla="*/ 365 h 557"/>
                <a:gd name="T82" fmla="*/ 910 w 1509"/>
                <a:gd name="T83" fmla="*/ 344 h 557"/>
                <a:gd name="T84" fmla="*/ 931 w 1509"/>
                <a:gd name="T85" fmla="*/ 321 h 557"/>
                <a:gd name="T86" fmla="*/ 964 w 1509"/>
                <a:gd name="T87" fmla="*/ 300 h 557"/>
                <a:gd name="T88" fmla="*/ 1004 w 1509"/>
                <a:gd name="T89" fmla="*/ 283 h 557"/>
                <a:gd name="T90" fmla="*/ 1057 w 1509"/>
                <a:gd name="T91" fmla="*/ 270 h 557"/>
                <a:gd name="T92" fmla="*/ 1104 w 1509"/>
                <a:gd name="T93" fmla="*/ 260 h 557"/>
                <a:gd name="T94" fmla="*/ 1146 w 1509"/>
                <a:gd name="T95" fmla="*/ 255 h 557"/>
                <a:gd name="T96" fmla="*/ 1180 w 1509"/>
                <a:gd name="T97" fmla="*/ 253 h 557"/>
                <a:gd name="T98" fmla="*/ 1211 w 1509"/>
                <a:gd name="T99" fmla="*/ 253 h 557"/>
                <a:gd name="T100" fmla="*/ 1234 w 1509"/>
                <a:gd name="T101" fmla="*/ 258 h 557"/>
                <a:gd name="T102" fmla="*/ 1254 w 1509"/>
                <a:gd name="T103" fmla="*/ 264 h 557"/>
                <a:gd name="T104" fmla="*/ 1272 w 1509"/>
                <a:gd name="T105" fmla="*/ 274 h 557"/>
                <a:gd name="T106" fmla="*/ 1287 w 1509"/>
                <a:gd name="T107" fmla="*/ 285 h 557"/>
                <a:gd name="T108" fmla="*/ 1300 w 1509"/>
                <a:gd name="T109" fmla="*/ 300 h 557"/>
                <a:gd name="T110" fmla="*/ 1311 w 1509"/>
                <a:gd name="T111" fmla="*/ 315 h 557"/>
                <a:gd name="T112" fmla="*/ 1323 w 1509"/>
                <a:gd name="T113" fmla="*/ 331 h 557"/>
                <a:gd name="T114" fmla="*/ 1332 w 1509"/>
                <a:gd name="T115" fmla="*/ 346 h 557"/>
                <a:gd name="T116" fmla="*/ 1340 w 1509"/>
                <a:gd name="T117" fmla="*/ 359 h 557"/>
                <a:gd name="T118" fmla="*/ 1348 w 1509"/>
                <a:gd name="T119" fmla="*/ 372 h 557"/>
                <a:gd name="T120" fmla="*/ 1505 w 1509"/>
                <a:gd name="T121" fmla="*/ 371 h 5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9"/>
                <a:gd name="T184" fmla="*/ 0 h 557"/>
                <a:gd name="T185" fmla="*/ 1509 w 1509"/>
                <a:gd name="T186" fmla="*/ 557 h 55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9" h="557">
                  <a:moveTo>
                    <a:pt x="1505" y="371"/>
                  </a:moveTo>
                  <a:lnTo>
                    <a:pt x="1509" y="72"/>
                  </a:lnTo>
                  <a:lnTo>
                    <a:pt x="1344" y="0"/>
                  </a:lnTo>
                  <a:lnTo>
                    <a:pt x="1399" y="80"/>
                  </a:lnTo>
                  <a:lnTo>
                    <a:pt x="1224" y="13"/>
                  </a:lnTo>
                  <a:lnTo>
                    <a:pt x="1285" y="118"/>
                  </a:lnTo>
                  <a:lnTo>
                    <a:pt x="1093" y="44"/>
                  </a:lnTo>
                  <a:lnTo>
                    <a:pt x="1161" y="129"/>
                  </a:lnTo>
                  <a:lnTo>
                    <a:pt x="992" y="72"/>
                  </a:lnTo>
                  <a:lnTo>
                    <a:pt x="1042" y="141"/>
                  </a:lnTo>
                  <a:lnTo>
                    <a:pt x="891" y="80"/>
                  </a:lnTo>
                  <a:lnTo>
                    <a:pt x="966" y="152"/>
                  </a:lnTo>
                  <a:lnTo>
                    <a:pt x="817" y="110"/>
                  </a:lnTo>
                  <a:lnTo>
                    <a:pt x="869" y="169"/>
                  </a:lnTo>
                  <a:lnTo>
                    <a:pt x="728" y="129"/>
                  </a:lnTo>
                  <a:lnTo>
                    <a:pt x="789" y="196"/>
                  </a:lnTo>
                  <a:lnTo>
                    <a:pt x="673" y="160"/>
                  </a:lnTo>
                  <a:lnTo>
                    <a:pt x="713" y="213"/>
                  </a:lnTo>
                  <a:lnTo>
                    <a:pt x="625" y="179"/>
                  </a:lnTo>
                  <a:lnTo>
                    <a:pt x="635" y="213"/>
                  </a:lnTo>
                  <a:lnTo>
                    <a:pt x="542" y="190"/>
                  </a:lnTo>
                  <a:lnTo>
                    <a:pt x="580" y="241"/>
                  </a:lnTo>
                  <a:lnTo>
                    <a:pt x="494" y="203"/>
                  </a:lnTo>
                  <a:lnTo>
                    <a:pt x="540" y="258"/>
                  </a:lnTo>
                  <a:lnTo>
                    <a:pt x="426" y="226"/>
                  </a:lnTo>
                  <a:lnTo>
                    <a:pt x="456" y="277"/>
                  </a:lnTo>
                  <a:lnTo>
                    <a:pt x="353" y="247"/>
                  </a:lnTo>
                  <a:lnTo>
                    <a:pt x="397" y="285"/>
                  </a:lnTo>
                  <a:lnTo>
                    <a:pt x="300" y="249"/>
                  </a:lnTo>
                  <a:lnTo>
                    <a:pt x="327" y="294"/>
                  </a:lnTo>
                  <a:lnTo>
                    <a:pt x="236" y="264"/>
                  </a:lnTo>
                  <a:lnTo>
                    <a:pt x="266" y="310"/>
                  </a:lnTo>
                  <a:lnTo>
                    <a:pt x="171" y="275"/>
                  </a:lnTo>
                  <a:lnTo>
                    <a:pt x="220" y="340"/>
                  </a:lnTo>
                  <a:lnTo>
                    <a:pt x="110" y="300"/>
                  </a:lnTo>
                  <a:lnTo>
                    <a:pt x="150" y="357"/>
                  </a:lnTo>
                  <a:lnTo>
                    <a:pt x="42" y="331"/>
                  </a:lnTo>
                  <a:lnTo>
                    <a:pt x="51" y="429"/>
                  </a:lnTo>
                  <a:lnTo>
                    <a:pt x="0" y="536"/>
                  </a:lnTo>
                  <a:lnTo>
                    <a:pt x="120" y="557"/>
                  </a:lnTo>
                  <a:lnTo>
                    <a:pt x="509" y="448"/>
                  </a:lnTo>
                  <a:lnTo>
                    <a:pt x="604" y="393"/>
                  </a:lnTo>
                  <a:lnTo>
                    <a:pt x="602" y="391"/>
                  </a:lnTo>
                  <a:lnTo>
                    <a:pt x="602" y="388"/>
                  </a:lnTo>
                  <a:lnTo>
                    <a:pt x="599" y="382"/>
                  </a:lnTo>
                  <a:lnTo>
                    <a:pt x="597" y="378"/>
                  </a:lnTo>
                  <a:lnTo>
                    <a:pt x="595" y="371"/>
                  </a:lnTo>
                  <a:lnTo>
                    <a:pt x="593" y="361"/>
                  </a:lnTo>
                  <a:lnTo>
                    <a:pt x="589" y="352"/>
                  </a:lnTo>
                  <a:lnTo>
                    <a:pt x="589" y="342"/>
                  </a:lnTo>
                  <a:lnTo>
                    <a:pt x="587" y="331"/>
                  </a:lnTo>
                  <a:lnTo>
                    <a:pt x="589" y="321"/>
                  </a:lnTo>
                  <a:lnTo>
                    <a:pt x="591" y="310"/>
                  </a:lnTo>
                  <a:lnTo>
                    <a:pt x="597" y="300"/>
                  </a:lnTo>
                  <a:lnTo>
                    <a:pt x="601" y="289"/>
                  </a:lnTo>
                  <a:lnTo>
                    <a:pt x="610" y="281"/>
                  </a:lnTo>
                  <a:lnTo>
                    <a:pt x="621" y="274"/>
                  </a:lnTo>
                  <a:lnTo>
                    <a:pt x="635" y="266"/>
                  </a:lnTo>
                  <a:lnTo>
                    <a:pt x="648" y="260"/>
                  </a:lnTo>
                  <a:lnTo>
                    <a:pt x="661" y="256"/>
                  </a:lnTo>
                  <a:lnTo>
                    <a:pt x="675" y="253"/>
                  </a:lnTo>
                  <a:lnTo>
                    <a:pt x="686" y="253"/>
                  </a:lnTo>
                  <a:lnTo>
                    <a:pt x="696" y="251"/>
                  </a:lnTo>
                  <a:lnTo>
                    <a:pt x="705" y="253"/>
                  </a:lnTo>
                  <a:lnTo>
                    <a:pt x="715" y="253"/>
                  </a:lnTo>
                  <a:lnTo>
                    <a:pt x="724" y="256"/>
                  </a:lnTo>
                  <a:lnTo>
                    <a:pt x="730" y="256"/>
                  </a:lnTo>
                  <a:lnTo>
                    <a:pt x="736" y="260"/>
                  </a:lnTo>
                  <a:lnTo>
                    <a:pt x="739" y="262"/>
                  </a:lnTo>
                  <a:lnTo>
                    <a:pt x="745" y="264"/>
                  </a:lnTo>
                  <a:lnTo>
                    <a:pt x="749" y="268"/>
                  </a:lnTo>
                  <a:lnTo>
                    <a:pt x="753" y="270"/>
                  </a:lnTo>
                  <a:lnTo>
                    <a:pt x="787" y="329"/>
                  </a:lnTo>
                  <a:lnTo>
                    <a:pt x="758" y="409"/>
                  </a:lnTo>
                  <a:lnTo>
                    <a:pt x="889" y="409"/>
                  </a:lnTo>
                  <a:lnTo>
                    <a:pt x="888" y="407"/>
                  </a:lnTo>
                  <a:lnTo>
                    <a:pt x="888" y="403"/>
                  </a:lnTo>
                  <a:lnTo>
                    <a:pt x="888" y="397"/>
                  </a:lnTo>
                  <a:lnTo>
                    <a:pt x="889" y="391"/>
                  </a:lnTo>
                  <a:lnTo>
                    <a:pt x="889" y="382"/>
                  </a:lnTo>
                  <a:lnTo>
                    <a:pt x="893" y="374"/>
                  </a:lnTo>
                  <a:lnTo>
                    <a:pt x="897" y="365"/>
                  </a:lnTo>
                  <a:lnTo>
                    <a:pt x="905" y="353"/>
                  </a:lnTo>
                  <a:lnTo>
                    <a:pt x="910" y="344"/>
                  </a:lnTo>
                  <a:lnTo>
                    <a:pt x="920" y="333"/>
                  </a:lnTo>
                  <a:lnTo>
                    <a:pt x="931" y="321"/>
                  </a:lnTo>
                  <a:lnTo>
                    <a:pt x="947" y="310"/>
                  </a:lnTo>
                  <a:lnTo>
                    <a:pt x="964" y="300"/>
                  </a:lnTo>
                  <a:lnTo>
                    <a:pt x="983" y="291"/>
                  </a:lnTo>
                  <a:lnTo>
                    <a:pt x="1004" y="283"/>
                  </a:lnTo>
                  <a:lnTo>
                    <a:pt x="1032" y="277"/>
                  </a:lnTo>
                  <a:lnTo>
                    <a:pt x="1057" y="270"/>
                  </a:lnTo>
                  <a:lnTo>
                    <a:pt x="1083" y="264"/>
                  </a:lnTo>
                  <a:lnTo>
                    <a:pt x="1104" y="260"/>
                  </a:lnTo>
                  <a:lnTo>
                    <a:pt x="1127" y="258"/>
                  </a:lnTo>
                  <a:lnTo>
                    <a:pt x="1146" y="255"/>
                  </a:lnTo>
                  <a:lnTo>
                    <a:pt x="1165" y="253"/>
                  </a:lnTo>
                  <a:lnTo>
                    <a:pt x="1180" y="253"/>
                  </a:lnTo>
                  <a:lnTo>
                    <a:pt x="1197" y="253"/>
                  </a:lnTo>
                  <a:lnTo>
                    <a:pt x="1211" y="253"/>
                  </a:lnTo>
                  <a:lnTo>
                    <a:pt x="1222" y="256"/>
                  </a:lnTo>
                  <a:lnTo>
                    <a:pt x="1234" y="258"/>
                  </a:lnTo>
                  <a:lnTo>
                    <a:pt x="1247" y="260"/>
                  </a:lnTo>
                  <a:lnTo>
                    <a:pt x="1254" y="264"/>
                  </a:lnTo>
                  <a:lnTo>
                    <a:pt x="1264" y="270"/>
                  </a:lnTo>
                  <a:lnTo>
                    <a:pt x="1272" y="274"/>
                  </a:lnTo>
                  <a:lnTo>
                    <a:pt x="1281" y="279"/>
                  </a:lnTo>
                  <a:lnTo>
                    <a:pt x="1287" y="285"/>
                  </a:lnTo>
                  <a:lnTo>
                    <a:pt x="1294" y="293"/>
                  </a:lnTo>
                  <a:lnTo>
                    <a:pt x="1300" y="300"/>
                  </a:lnTo>
                  <a:lnTo>
                    <a:pt x="1308" y="308"/>
                  </a:lnTo>
                  <a:lnTo>
                    <a:pt x="1311" y="315"/>
                  </a:lnTo>
                  <a:lnTo>
                    <a:pt x="1317" y="323"/>
                  </a:lnTo>
                  <a:lnTo>
                    <a:pt x="1323" y="331"/>
                  </a:lnTo>
                  <a:lnTo>
                    <a:pt x="1329" y="338"/>
                  </a:lnTo>
                  <a:lnTo>
                    <a:pt x="1332" y="346"/>
                  </a:lnTo>
                  <a:lnTo>
                    <a:pt x="1338" y="353"/>
                  </a:lnTo>
                  <a:lnTo>
                    <a:pt x="1340" y="359"/>
                  </a:lnTo>
                  <a:lnTo>
                    <a:pt x="1344" y="365"/>
                  </a:lnTo>
                  <a:lnTo>
                    <a:pt x="1348" y="372"/>
                  </a:lnTo>
                  <a:lnTo>
                    <a:pt x="1349" y="376"/>
                  </a:lnTo>
                  <a:lnTo>
                    <a:pt x="1505" y="371"/>
                  </a:lnTo>
                  <a:close/>
                </a:path>
              </a:pathLst>
            </a:custGeom>
            <a:solidFill>
              <a:srgbClr val="CCCCCC"/>
            </a:solidFill>
            <a:ln w="9525">
              <a:noFill/>
              <a:round/>
              <a:headEnd/>
              <a:tailEnd/>
            </a:ln>
          </p:spPr>
          <p:txBody>
            <a:bodyPr/>
            <a:lstStyle/>
            <a:p>
              <a:endParaRPr lang="en-US"/>
            </a:p>
          </p:txBody>
        </p:sp>
        <p:sp>
          <p:nvSpPr>
            <p:cNvPr id="41124" name="Freeform 127"/>
            <p:cNvSpPr>
              <a:spLocks/>
            </p:cNvSpPr>
            <p:nvPr/>
          </p:nvSpPr>
          <p:spPr bwMode="auto">
            <a:xfrm>
              <a:off x="4590945" y="2273455"/>
              <a:ext cx="499269" cy="239800"/>
            </a:xfrm>
            <a:custGeom>
              <a:avLst/>
              <a:gdLst>
                <a:gd name="T0" fmla="*/ 356 w 494"/>
                <a:gd name="T1" fmla="*/ 240 h 240"/>
                <a:gd name="T2" fmla="*/ 445 w 494"/>
                <a:gd name="T3" fmla="*/ 53 h 240"/>
                <a:gd name="T4" fmla="*/ 494 w 494"/>
                <a:gd name="T5" fmla="*/ 25 h 240"/>
                <a:gd name="T6" fmla="*/ 420 w 494"/>
                <a:gd name="T7" fmla="*/ 0 h 240"/>
                <a:gd name="T8" fmla="*/ 441 w 494"/>
                <a:gd name="T9" fmla="*/ 40 h 240"/>
                <a:gd name="T10" fmla="*/ 339 w 494"/>
                <a:gd name="T11" fmla="*/ 6 h 240"/>
                <a:gd name="T12" fmla="*/ 382 w 494"/>
                <a:gd name="T13" fmla="*/ 61 h 240"/>
                <a:gd name="T14" fmla="*/ 282 w 494"/>
                <a:gd name="T15" fmla="*/ 34 h 240"/>
                <a:gd name="T16" fmla="*/ 327 w 494"/>
                <a:gd name="T17" fmla="*/ 84 h 240"/>
                <a:gd name="T18" fmla="*/ 215 w 494"/>
                <a:gd name="T19" fmla="*/ 57 h 240"/>
                <a:gd name="T20" fmla="*/ 251 w 494"/>
                <a:gd name="T21" fmla="*/ 99 h 240"/>
                <a:gd name="T22" fmla="*/ 131 w 494"/>
                <a:gd name="T23" fmla="*/ 68 h 240"/>
                <a:gd name="T24" fmla="*/ 164 w 494"/>
                <a:gd name="T25" fmla="*/ 124 h 240"/>
                <a:gd name="T26" fmla="*/ 53 w 494"/>
                <a:gd name="T27" fmla="*/ 101 h 240"/>
                <a:gd name="T28" fmla="*/ 93 w 494"/>
                <a:gd name="T29" fmla="*/ 143 h 240"/>
                <a:gd name="T30" fmla="*/ 0 w 494"/>
                <a:gd name="T31" fmla="*/ 143 h 240"/>
                <a:gd name="T32" fmla="*/ 356 w 494"/>
                <a:gd name="T33" fmla="*/ 240 h 240"/>
                <a:gd name="T34" fmla="*/ 356 w 494"/>
                <a:gd name="T35" fmla="*/ 240 h 2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4"/>
                <a:gd name="T55" fmla="*/ 0 h 240"/>
                <a:gd name="T56" fmla="*/ 494 w 494"/>
                <a:gd name="T57" fmla="*/ 240 h 2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4" h="240">
                  <a:moveTo>
                    <a:pt x="356" y="240"/>
                  </a:moveTo>
                  <a:lnTo>
                    <a:pt x="445" y="53"/>
                  </a:lnTo>
                  <a:lnTo>
                    <a:pt x="494" y="25"/>
                  </a:lnTo>
                  <a:lnTo>
                    <a:pt x="420" y="0"/>
                  </a:lnTo>
                  <a:lnTo>
                    <a:pt x="441" y="40"/>
                  </a:lnTo>
                  <a:lnTo>
                    <a:pt x="339" y="6"/>
                  </a:lnTo>
                  <a:lnTo>
                    <a:pt x="382" y="61"/>
                  </a:lnTo>
                  <a:lnTo>
                    <a:pt x="282" y="34"/>
                  </a:lnTo>
                  <a:lnTo>
                    <a:pt x="327" y="84"/>
                  </a:lnTo>
                  <a:lnTo>
                    <a:pt x="215" y="57"/>
                  </a:lnTo>
                  <a:lnTo>
                    <a:pt x="251" y="99"/>
                  </a:lnTo>
                  <a:lnTo>
                    <a:pt x="131" y="68"/>
                  </a:lnTo>
                  <a:lnTo>
                    <a:pt x="164" y="124"/>
                  </a:lnTo>
                  <a:lnTo>
                    <a:pt x="53" y="101"/>
                  </a:lnTo>
                  <a:lnTo>
                    <a:pt x="93" y="143"/>
                  </a:lnTo>
                  <a:lnTo>
                    <a:pt x="0" y="143"/>
                  </a:lnTo>
                  <a:lnTo>
                    <a:pt x="356" y="240"/>
                  </a:lnTo>
                  <a:close/>
                </a:path>
              </a:pathLst>
            </a:custGeom>
            <a:solidFill>
              <a:srgbClr val="B3B3B3"/>
            </a:solidFill>
            <a:ln w="9525">
              <a:noFill/>
              <a:round/>
              <a:headEnd/>
              <a:tailEnd/>
            </a:ln>
          </p:spPr>
          <p:txBody>
            <a:bodyPr/>
            <a:lstStyle/>
            <a:p>
              <a:endParaRPr lang="en-US"/>
            </a:p>
          </p:txBody>
        </p:sp>
        <p:sp>
          <p:nvSpPr>
            <p:cNvPr id="41125" name="Freeform 128"/>
            <p:cNvSpPr>
              <a:spLocks/>
            </p:cNvSpPr>
            <p:nvPr/>
          </p:nvSpPr>
          <p:spPr bwMode="auto">
            <a:xfrm>
              <a:off x="5277848" y="2237567"/>
              <a:ext cx="161528" cy="316471"/>
            </a:xfrm>
            <a:custGeom>
              <a:avLst/>
              <a:gdLst>
                <a:gd name="T0" fmla="*/ 57 w 159"/>
                <a:gd name="T1" fmla="*/ 283 h 313"/>
                <a:gd name="T2" fmla="*/ 159 w 159"/>
                <a:gd name="T3" fmla="*/ 313 h 313"/>
                <a:gd name="T4" fmla="*/ 157 w 159"/>
                <a:gd name="T5" fmla="*/ 87 h 313"/>
                <a:gd name="T6" fmla="*/ 157 w 159"/>
                <a:gd name="T7" fmla="*/ 30 h 313"/>
                <a:gd name="T8" fmla="*/ 78 w 159"/>
                <a:gd name="T9" fmla="*/ 0 h 313"/>
                <a:gd name="T10" fmla="*/ 121 w 159"/>
                <a:gd name="T11" fmla="*/ 44 h 313"/>
                <a:gd name="T12" fmla="*/ 34 w 159"/>
                <a:gd name="T13" fmla="*/ 17 h 313"/>
                <a:gd name="T14" fmla="*/ 0 w 159"/>
                <a:gd name="T15" fmla="*/ 76 h 313"/>
                <a:gd name="T16" fmla="*/ 28 w 159"/>
                <a:gd name="T17" fmla="*/ 131 h 313"/>
                <a:gd name="T18" fmla="*/ 57 w 159"/>
                <a:gd name="T19" fmla="*/ 283 h 313"/>
                <a:gd name="T20" fmla="*/ 57 w 159"/>
                <a:gd name="T21" fmla="*/ 283 h 3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313"/>
                <a:gd name="T35" fmla="*/ 159 w 159"/>
                <a:gd name="T36" fmla="*/ 313 h 3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313">
                  <a:moveTo>
                    <a:pt x="57" y="283"/>
                  </a:moveTo>
                  <a:lnTo>
                    <a:pt x="159" y="313"/>
                  </a:lnTo>
                  <a:lnTo>
                    <a:pt x="157" y="87"/>
                  </a:lnTo>
                  <a:lnTo>
                    <a:pt x="157" y="30"/>
                  </a:lnTo>
                  <a:lnTo>
                    <a:pt x="78" y="0"/>
                  </a:lnTo>
                  <a:lnTo>
                    <a:pt x="121" y="44"/>
                  </a:lnTo>
                  <a:lnTo>
                    <a:pt x="34" y="17"/>
                  </a:lnTo>
                  <a:lnTo>
                    <a:pt x="0" y="76"/>
                  </a:lnTo>
                  <a:lnTo>
                    <a:pt x="28" y="131"/>
                  </a:lnTo>
                  <a:lnTo>
                    <a:pt x="57" y="283"/>
                  </a:lnTo>
                  <a:close/>
                </a:path>
              </a:pathLst>
            </a:custGeom>
            <a:solidFill>
              <a:srgbClr val="B3B3B3"/>
            </a:solidFill>
            <a:ln w="9525">
              <a:noFill/>
              <a:round/>
              <a:headEnd/>
              <a:tailEnd/>
            </a:ln>
          </p:spPr>
          <p:txBody>
            <a:bodyPr/>
            <a:lstStyle/>
            <a:p>
              <a:endParaRPr lang="en-US"/>
            </a:p>
          </p:txBody>
        </p:sp>
        <p:sp>
          <p:nvSpPr>
            <p:cNvPr id="41126" name="Freeform 129"/>
            <p:cNvSpPr>
              <a:spLocks/>
            </p:cNvSpPr>
            <p:nvPr/>
          </p:nvSpPr>
          <p:spPr bwMode="auto">
            <a:xfrm>
              <a:off x="5866854" y="2121745"/>
              <a:ext cx="195792" cy="654149"/>
            </a:xfrm>
            <a:custGeom>
              <a:avLst/>
              <a:gdLst>
                <a:gd name="T0" fmla="*/ 194 w 194"/>
                <a:gd name="T1" fmla="*/ 608 h 648"/>
                <a:gd name="T2" fmla="*/ 194 w 194"/>
                <a:gd name="T3" fmla="*/ 59 h 648"/>
                <a:gd name="T4" fmla="*/ 84 w 194"/>
                <a:gd name="T5" fmla="*/ 0 h 648"/>
                <a:gd name="T6" fmla="*/ 130 w 194"/>
                <a:gd name="T7" fmla="*/ 87 h 648"/>
                <a:gd name="T8" fmla="*/ 27 w 194"/>
                <a:gd name="T9" fmla="*/ 32 h 648"/>
                <a:gd name="T10" fmla="*/ 57 w 194"/>
                <a:gd name="T11" fmla="*/ 89 h 648"/>
                <a:gd name="T12" fmla="*/ 0 w 194"/>
                <a:gd name="T13" fmla="*/ 70 h 648"/>
                <a:gd name="T14" fmla="*/ 34 w 194"/>
                <a:gd name="T15" fmla="*/ 146 h 648"/>
                <a:gd name="T16" fmla="*/ 71 w 194"/>
                <a:gd name="T17" fmla="*/ 648 h 648"/>
                <a:gd name="T18" fmla="*/ 194 w 194"/>
                <a:gd name="T19" fmla="*/ 608 h 648"/>
                <a:gd name="T20" fmla="*/ 194 w 194"/>
                <a:gd name="T21" fmla="*/ 608 h 6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648"/>
                <a:gd name="T35" fmla="*/ 194 w 194"/>
                <a:gd name="T36" fmla="*/ 648 h 6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648">
                  <a:moveTo>
                    <a:pt x="194" y="608"/>
                  </a:moveTo>
                  <a:lnTo>
                    <a:pt x="194" y="59"/>
                  </a:lnTo>
                  <a:lnTo>
                    <a:pt x="84" y="0"/>
                  </a:lnTo>
                  <a:lnTo>
                    <a:pt x="130" y="87"/>
                  </a:lnTo>
                  <a:lnTo>
                    <a:pt x="27" y="32"/>
                  </a:lnTo>
                  <a:lnTo>
                    <a:pt x="57" y="89"/>
                  </a:lnTo>
                  <a:lnTo>
                    <a:pt x="0" y="70"/>
                  </a:lnTo>
                  <a:lnTo>
                    <a:pt x="34" y="146"/>
                  </a:lnTo>
                  <a:lnTo>
                    <a:pt x="71" y="648"/>
                  </a:lnTo>
                  <a:lnTo>
                    <a:pt x="194" y="608"/>
                  </a:lnTo>
                  <a:close/>
                </a:path>
              </a:pathLst>
            </a:custGeom>
            <a:solidFill>
              <a:srgbClr val="B3B3B3"/>
            </a:solidFill>
            <a:ln w="9525">
              <a:noFill/>
              <a:round/>
              <a:headEnd/>
              <a:tailEnd/>
            </a:ln>
          </p:spPr>
          <p:txBody>
            <a:bodyPr/>
            <a:lstStyle/>
            <a:p>
              <a:endParaRPr lang="en-US"/>
            </a:p>
          </p:txBody>
        </p:sp>
        <p:sp>
          <p:nvSpPr>
            <p:cNvPr id="41127" name="Freeform 130"/>
            <p:cNvSpPr>
              <a:spLocks/>
            </p:cNvSpPr>
            <p:nvPr/>
          </p:nvSpPr>
          <p:spPr bwMode="auto">
            <a:xfrm>
              <a:off x="5935381" y="2678016"/>
              <a:ext cx="130528" cy="336046"/>
            </a:xfrm>
            <a:custGeom>
              <a:avLst/>
              <a:gdLst>
                <a:gd name="T0" fmla="*/ 127 w 127"/>
                <a:gd name="T1" fmla="*/ 331 h 335"/>
                <a:gd name="T2" fmla="*/ 125 w 127"/>
                <a:gd name="T3" fmla="*/ 50 h 335"/>
                <a:gd name="T4" fmla="*/ 51 w 127"/>
                <a:gd name="T5" fmla="*/ 0 h 335"/>
                <a:gd name="T6" fmla="*/ 72 w 127"/>
                <a:gd name="T7" fmla="*/ 57 h 335"/>
                <a:gd name="T8" fmla="*/ 15 w 127"/>
                <a:gd name="T9" fmla="*/ 29 h 335"/>
                <a:gd name="T10" fmla="*/ 30 w 127"/>
                <a:gd name="T11" fmla="*/ 67 h 335"/>
                <a:gd name="T12" fmla="*/ 0 w 127"/>
                <a:gd name="T13" fmla="*/ 65 h 335"/>
                <a:gd name="T14" fmla="*/ 0 w 127"/>
                <a:gd name="T15" fmla="*/ 204 h 335"/>
                <a:gd name="T16" fmla="*/ 72 w 127"/>
                <a:gd name="T17" fmla="*/ 335 h 335"/>
                <a:gd name="T18" fmla="*/ 127 w 127"/>
                <a:gd name="T19" fmla="*/ 331 h 335"/>
                <a:gd name="T20" fmla="*/ 127 w 127"/>
                <a:gd name="T21" fmla="*/ 331 h 3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7"/>
                <a:gd name="T34" fmla="*/ 0 h 335"/>
                <a:gd name="T35" fmla="*/ 127 w 127"/>
                <a:gd name="T36" fmla="*/ 335 h 3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7" h="335">
                  <a:moveTo>
                    <a:pt x="127" y="331"/>
                  </a:moveTo>
                  <a:lnTo>
                    <a:pt x="125" y="50"/>
                  </a:lnTo>
                  <a:lnTo>
                    <a:pt x="51" y="0"/>
                  </a:lnTo>
                  <a:lnTo>
                    <a:pt x="72" y="57"/>
                  </a:lnTo>
                  <a:lnTo>
                    <a:pt x="15" y="29"/>
                  </a:lnTo>
                  <a:lnTo>
                    <a:pt x="30" y="67"/>
                  </a:lnTo>
                  <a:lnTo>
                    <a:pt x="0" y="65"/>
                  </a:lnTo>
                  <a:lnTo>
                    <a:pt x="0" y="204"/>
                  </a:lnTo>
                  <a:lnTo>
                    <a:pt x="72" y="335"/>
                  </a:lnTo>
                  <a:lnTo>
                    <a:pt x="127" y="331"/>
                  </a:lnTo>
                  <a:close/>
                </a:path>
              </a:pathLst>
            </a:custGeom>
            <a:solidFill>
              <a:srgbClr val="999999"/>
            </a:solidFill>
            <a:ln w="9525">
              <a:noFill/>
              <a:round/>
              <a:headEnd/>
              <a:tailEnd/>
            </a:ln>
          </p:spPr>
          <p:txBody>
            <a:bodyPr/>
            <a:lstStyle/>
            <a:p>
              <a:endParaRPr lang="en-US"/>
            </a:p>
          </p:txBody>
        </p:sp>
        <p:sp>
          <p:nvSpPr>
            <p:cNvPr id="41128" name="Freeform 131"/>
            <p:cNvSpPr>
              <a:spLocks/>
            </p:cNvSpPr>
            <p:nvPr/>
          </p:nvSpPr>
          <p:spPr bwMode="auto">
            <a:xfrm>
              <a:off x="5215847" y="2162527"/>
              <a:ext cx="73422" cy="120716"/>
            </a:xfrm>
            <a:custGeom>
              <a:avLst/>
              <a:gdLst>
                <a:gd name="T0" fmla="*/ 0 w 72"/>
                <a:gd name="T1" fmla="*/ 5 h 119"/>
                <a:gd name="T2" fmla="*/ 2 w 72"/>
                <a:gd name="T3" fmla="*/ 3 h 119"/>
                <a:gd name="T4" fmla="*/ 8 w 72"/>
                <a:gd name="T5" fmla="*/ 3 h 119"/>
                <a:gd name="T6" fmla="*/ 15 w 72"/>
                <a:gd name="T7" fmla="*/ 2 h 119"/>
                <a:gd name="T8" fmla="*/ 27 w 72"/>
                <a:gd name="T9" fmla="*/ 0 h 119"/>
                <a:gd name="T10" fmla="*/ 30 w 72"/>
                <a:gd name="T11" fmla="*/ 0 h 119"/>
                <a:gd name="T12" fmla="*/ 36 w 72"/>
                <a:gd name="T13" fmla="*/ 0 h 119"/>
                <a:gd name="T14" fmla="*/ 42 w 72"/>
                <a:gd name="T15" fmla="*/ 0 h 119"/>
                <a:gd name="T16" fmla="*/ 47 w 72"/>
                <a:gd name="T17" fmla="*/ 3 h 119"/>
                <a:gd name="T18" fmla="*/ 53 w 72"/>
                <a:gd name="T19" fmla="*/ 5 h 119"/>
                <a:gd name="T20" fmla="*/ 57 w 72"/>
                <a:gd name="T21" fmla="*/ 9 h 119"/>
                <a:gd name="T22" fmla="*/ 61 w 72"/>
                <a:gd name="T23" fmla="*/ 15 h 119"/>
                <a:gd name="T24" fmla="*/ 66 w 72"/>
                <a:gd name="T25" fmla="*/ 22 h 119"/>
                <a:gd name="T26" fmla="*/ 68 w 72"/>
                <a:gd name="T27" fmla="*/ 28 h 119"/>
                <a:gd name="T28" fmla="*/ 70 w 72"/>
                <a:gd name="T29" fmla="*/ 36 h 119"/>
                <a:gd name="T30" fmla="*/ 70 w 72"/>
                <a:gd name="T31" fmla="*/ 43 h 119"/>
                <a:gd name="T32" fmla="*/ 72 w 72"/>
                <a:gd name="T33" fmla="*/ 53 h 119"/>
                <a:gd name="T34" fmla="*/ 70 w 72"/>
                <a:gd name="T35" fmla="*/ 59 h 119"/>
                <a:gd name="T36" fmla="*/ 68 w 72"/>
                <a:gd name="T37" fmla="*/ 68 h 119"/>
                <a:gd name="T38" fmla="*/ 65 w 72"/>
                <a:gd name="T39" fmla="*/ 76 h 119"/>
                <a:gd name="T40" fmla="*/ 63 w 72"/>
                <a:gd name="T41" fmla="*/ 83 h 119"/>
                <a:gd name="T42" fmla="*/ 61 w 72"/>
                <a:gd name="T43" fmla="*/ 89 h 119"/>
                <a:gd name="T44" fmla="*/ 57 w 72"/>
                <a:gd name="T45" fmla="*/ 97 h 119"/>
                <a:gd name="T46" fmla="*/ 55 w 72"/>
                <a:gd name="T47" fmla="*/ 102 h 119"/>
                <a:gd name="T48" fmla="*/ 51 w 72"/>
                <a:gd name="T49" fmla="*/ 108 h 119"/>
                <a:gd name="T50" fmla="*/ 47 w 72"/>
                <a:gd name="T51" fmla="*/ 116 h 119"/>
                <a:gd name="T52" fmla="*/ 46 w 72"/>
                <a:gd name="T53" fmla="*/ 119 h 119"/>
                <a:gd name="T54" fmla="*/ 8 w 72"/>
                <a:gd name="T55" fmla="*/ 80 h 119"/>
                <a:gd name="T56" fmla="*/ 23 w 72"/>
                <a:gd name="T57" fmla="*/ 36 h 119"/>
                <a:gd name="T58" fmla="*/ 0 w 72"/>
                <a:gd name="T59" fmla="*/ 5 h 119"/>
                <a:gd name="T60" fmla="*/ 0 w 72"/>
                <a:gd name="T61" fmla="*/ 5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2"/>
                <a:gd name="T94" fmla="*/ 0 h 119"/>
                <a:gd name="T95" fmla="*/ 72 w 72"/>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2" h="119">
                  <a:moveTo>
                    <a:pt x="0" y="5"/>
                  </a:moveTo>
                  <a:lnTo>
                    <a:pt x="2" y="3"/>
                  </a:lnTo>
                  <a:lnTo>
                    <a:pt x="8" y="3"/>
                  </a:lnTo>
                  <a:lnTo>
                    <a:pt x="15" y="2"/>
                  </a:lnTo>
                  <a:lnTo>
                    <a:pt x="27" y="0"/>
                  </a:lnTo>
                  <a:lnTo>
                    <a:pt x="30" y="0"/>
                  </a:lnTo>
                  <a:lnTo>
                    <a:pt x="36" y="0"/>
                  </a:lnTo>
                  <a:lnTo>
                    <a:pt x="42" y="0"/>
                  </a:lnTo>
                  <a:lnTo>
                    <a:pt x="47" y="3"/>
                  </a:lnTo>
                  <a:lnTo>
                    <a:pt x="53" y="5"/>
                  </a:lnTo>
                  <a:lnTo>
                    <a:pt x="57" y="9"/>
                  </a:lnTo>
                  <a:lnTo>
                    <a:pt x="61" y="15"/>
                  </a:lnTo>
                  <a:lnTo>
                    <a:pt x="66" y="22"/>
                  </a:lnTo>
                  <a:lnTo>
                    <a:pt x="68" y="28"/>
                  </a:lnTo>
                  <a:lnTo>
                    <a:pt x="70" y="36"/>
                  </a:lnTo>
                  <a:lnTo>
                    <a:pt x="70" y="43"/>
                  </a:lnTo>
                  <a:lnTo>
                    <a:pt x="72" y="53"/>
                  </a:lnTo>
                  <a:lnTo>
                    <a:pt x="70" y="59"/>
                  </a:lnTo>
                  <a:lnTo>
                    <a:pt x="68" y="68"/>
                  </a:lnTo>
                  <a:lnTo>
                    <a:pt x="65" y="76"/>
                  </a:lnTo>
                  <a:lnTo>
                    <a:pt x="63" y="83"/>
                  </a:lnTo>
                  <a:lnTo>
                    <a:pt x="61" y="89"/>
                  </a:lnTo>
                  <a:lnTo>
                    <a:pt x="57" y="97"/>
                  </a:lnTo>
                  <a:lnTo>
                    <a:pt x="55" y="102"/>
                  </a:lnTo>
                  <a:lnTo>
                    <a:pt x="51" y="108"/>
                  </a:lnTo>
                  <a:lnTo>
                    <a:pt x="47" y="116"/>
                  </a:lnTo>
                  <a:lnTo>
                    <a:pt x="46" y="119"/>
                  </a:lnTo>
                  <a:lnTo>
                    <a:pt x="8" y="80"/>
                  </a:lnTo>
                  <a:lnTo>
                    <a:pt x="23" y="36"/>
                  </a:lnTo>
                  <a:lnTo>
                    <a:pt x="0" y="5"/>
                  </a:lnTo>
                  <a:close/>
                </a:path>
              </a:pathLst>
            </a:custGeom>
            <a:solidFill>
              <a:srgbClr val="FFA64D"/>
            </a:solidFill>
            <a:ln w="9525">
              <a:noFill/>
              <a:round/>
              <a:headEnd/>
              <a:tailEnd/>
            </a:ln>
          </p:spPr>
          <p:txBody>
            <a:bodyPr/>
            <a:lstStyle/>
            <a:p>
              <a:endParaRPr lang="en-US"/>
            </a:p>
          </p:txBody>
        </p:sp>
        <p:sp>
          <p:nvSpPr>
            <p:cNvPr id="41129" name="Freeform 132"/>
            <p:cNvSpPr>
              <a:spLocks/>
            </p:cNvSpPr>
            <p:nvPr/>
          </p:nvSpPr>
          <p:spPr bwMode="auto">
            <a:xfrm>
              <a:off x="5162004" y="2330551"/>
              <a:ext cx="135423" cy="161498"/>
            </a:xfrm>
            <a:custGeom>
              <a:avLst/>
              <a:gdLst>
                <a:gd name="T0" fmla="*/ 0 w 135"/>
                <a:gd name="T1" fmla="*/ 4 h 160"/>
                <a:gd name="T2" fmla="*/ 40 w 135"/>
                <a:gd name="T3" fmla="*/ 0 h 160"/>
                <a:gd name="T4" fmla="*/ 81 w 135"/>
                <a:gd name="T5" fmla="*/ 36 h 160"/>
                <a:gd name="T6" fmla="*/ 99 w 135"/>
                <a:gd name="T7" fmla="*/ 27 h 160"/>
                <a:gd name="T8" fmla="*/ 135 w 135"/>
                <a:gd name="T9" fmla="*/ 160 h 160"/>
                <a:gd name="T10" fmla="*/ 40 w 135"/>
                <a:gd name="T11" fmla="*/ 101 h 160"/>
                <a:gd name="T12" fmla="*/ 55 w 135"/>
                <a:gd name="T13" fmla="*/ 72 h 160"/>
                <a:gd name="T14" fmla="*/ 21 w 135"/>
                <a:gd name="T15" fmla="*/ 65 h 160"/>
                <a:gd name="T16" fmla="*/ 36 w 135"/>
                <a:gd name="T17" fmla="*/ 30 h 160"/>
                <a:gd name="T18" fmla="*/ 0 w 135"/>
                <a:gd name="T19" fmla="*/ 4 h 160"/>
                <a:gd name="T20" fmla="*/ 0 w 135"/>
                <a:gd name="T21" fmla="*/ 4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5"/>
                <a:gd name="T34" fmla="*/ 0 h 160"/>
                <a:gd name="T35" fmla="*/ 135 w 135"/>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5" h="160">
                  <a:moveTo>
                    <a:pt x="0" y="4"/>
                  </a:moveTo>
                  <a:lnTo>
                    <a:pt x="40" y="0"/>
                  </a:lnTo>
                  <a:lnTo>
                    <a:pt x="81" y="36"/>
                  </a:lnTo>
                  <a:lnTo>
                    <a:pt x="99" y="27"/>
                  </a:lnTo>
                  <a:lnTo>
                    <a:pt x="135" y="160"/>
                  </a:lnTo>
                  <a:lnTo>
                    <a:pt x="40" y="101"/>
                  </a:lnTo>
                  <a:lnTo>
                    <a:pt x="55" y="72"/>
                  </a:lnTo>
                  <a:lnTo>
                    <a:pt x="21" y="65"/>
                  </a:lnTo>
                  <a:lnTo>
                    <a:pt x="36" y="30"/>
                  </a:lnTo>
                  <a:lnTo>
                    <a:pt x="0" y="4"/>
                  </a:lnTo>
                  <a:close/>
                </a:path>
              </a:pathLst>
            </a:custGeom>
            <a:solidFill>
              <a:srgbClr val="FFA64D"/>
            </a:solidFill>
            <a:ln w="9525">
              <a:noFill/>
              <a:round/>
              <a:headEnd/>
              <a:tailEnd/>
            </a:ln>
          </p:spPr>
          <p:txBody>
            <a:bodyPr/>
            <a:lstStyle/>
            <a:p>
              <a:endParaRPr lang="en-US"/>
            </a:p>
          </p:txBody>
        </p:sp>
        <p:sp>
          <p:nvSpPr>
            <p:cNvPr id="41130" name="Freeform 133"/>
            <p:cNvSpPr>
              <a:spLocks/>
            </p:cNvSpPr>
            <p:nvPr/>
          </p:nvSpPr>
          <p:spPr bwMode="auto">
            <a:xfrm>
              <a:off x="5157109" y="2544250"/>
              <a:ext cx="190897" cy="75040"/>
            </a:xfrm>
            <a:custGeom>
              <a:avLst/>
              <a:gdLst>
                <a:gd name="T0" fmla="*/ 0 w 190"/>
                <a:gd name="T1" fmla="*/ 38 h 72"/>
                <a:gd name="T2" fmla="*/ 46 w 190"/>
                <a:gd name="T3" fmla="*/ 0 h 72"/>
                <a:gd name="T4" fmla="*/ 57 w 190"/>
                <a:gd name="T5" fmla="*/ 27 h 72"/>
                <a:gd name="T6" fmla="*/ 95 w 190"/>
                <a:gd name="T7" fmla="*/ 15 h 72"/>
                <a:gd name="T8" fmla="*/ 116 w 190"/>
                <a:gd name="T9" fmla="*/ 36 h 72"/>
                <a:gd name="T10" fmla="*/ 190 w 190"/>
                <a:gd name="T11" fmla="*/ 55 h 72"/>
                <a:gd name="T12" fmla="*/ 188 w 190"/>
                <a:gd name="T13" fmla="*/ 72 h 72"/>
                <a:gd name="T14" fmla="*/ 186 w 190"/>
                <a:gd name="T15" fmla="*/ 72 h 72"/>
                <a:gd name="T16" fmla="*/ 182 w 190"/>
                <a:gd name="T17" fmla="*/ 72 h 72"/>
                <a:gd name="T18" fmla="*/ 179 w 190"/>
                <a:gd name="T19" fmla="*/ 72 h 72"/>
                <a:gd name="T20" fmla="*/ 175 w 190"/>
                <a:gd name="T21" fmla="*/ 72 h 72"/>
                <a:gd name="T22" fmla="*/ 167 w 190"/>
                <a:gd name="T23" fmla="*/ 72 h 72"/>
                <a:gd name="T24" fmla="*/ 162 w 190"/>
                <a:gd name="T25" fmla="*/ 72 h 72"/>
                <a:gd name="T26" fmla="*/ 152 w 190"/>
                <a:gd name="T27" fmla="*/ 72 h 72"/>
                <a:gd name="T28" fmla="*/ 146 w 190"/>
                <a:gd name="T29" fmla="*/ 72 h 72"/>
                <a:gd name="T30" fmla="*/ 137 w 190"/>
                <a:gd name="T31" fmla="*/ 70 h 72"/>
                <a:gd name="T32" fmla="*/ 127 w 190"/>
                <a:gd name="T33" fmla="*/ 70 h 72"/>
                <a:gd name="T34" fmla="*/ 118 w 190"/>
                <a:gd name="T35" fmla="*/ 68 h 72"/>
                <a:gd name="T36" fmla="*/ 108 w 190"/>
                <a:gd name="T37" fmla="*/ 68 h 72"/>
                <a:gd name="T38" fmla="*/ 101 w 190"/>
                <a:gd name="T39" fmla="*/ 66 h 72"/>
                <a:gd name="T40" fmla="*/ 91 w 190"/>
                <a:gd name="T41" fmla="*/ 66 h 72"/>
                <a:gd name="T42" fmla="*/ 84 w 190"/>
                <a:gd name="T43" fmla="*/ 65 h 72"/>
                <a:gd name="T44" fmla="*/ 76 w 190"/>
                <a:gd name="T45" fmla="*/ 65 h 72"/>
                <a:gd name="T46" fmla="*/ 68 w 190"/>
                <a:gd name="T47" fmla="*/ 63 h 72"/>
                <a:gd name="T48" fmla="*/ 63 w 190"/>
                <a:gd name="T49" fmla="*/ 61 h 72"/>
                <a:gd name="T50" fmla="*/ 55 w 190"/>
                <a:gd name="T51" fmla="*/ 59 h 72"/>
                <a:gd name="T52" fmla="*/ 49 w 190"/>
                <a:gd name="T53" fmla="*/ 57 h 72"/>
                <a:gd name="T54" fmla="*/ 42 w 190"/>
                <a:gd name="T55" fmla="*/ 55 h 72"/>
                <a:gd name="T56" fmla="*/ 36 w 190"/>
                <a:gd name="T57" fmla="*/ 51 h 72"/>
                <a:gd name="T58" fmla="*/ 30 w 190"/>
                <a:gd name="T59" fmla="*/ 49 h 72"/>
                <a:gd name="T60" fmla="*/ 25 w 190"/>
                <a:gd name="T61" fmla="*/ 47 h 72"/>
                <a:gd name="T62" fmla="*/ 15 w 190"/>
                <a:gd name="T63" fmla="*/ 44 h 72"/>
                <a:gd name="T64" fmla="*/ 8 w 190"/>
                <a:gd name="T65" fmla="*/ 42 h 72"/>
                <a:gd name="T66" fmla="*/ 2 w 190"/>
                <a:gd name="T67" fmla="*/ 38 h 72"/>
                <a:gd name="T68" fmla="*/ 0 w 190"/>
                <a:gd name="T69" fmla="*/ 38 h 72"/>
                <a:gd name="T70" fmla="*/ 0 w 190"/>
                <a:gd name="T71" fmla="*/ 38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0"/>
                <a:gd name="T109" fmla="*/ 0 h 72"/>
                <a:gd name="T110" fmla="*/ 190 w 190"/>
                <a:gd name="T111" fmla="*/ 72 h 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0" h="72">
                  <a:moveTo>
                    <a:pt x="0" y="38"/>
                  </a:moveTo>
                  <a:lnTo>
                    <a:pt x="46" y="0"/>
                  </a:lnTo>
                  <a:lnTo>
                    <a:pt x="57" y="27"/>
                  </a:lnTo>
                  <a:lnTo>
                    <a:pt x="95" y="15"/>
                  </a:lnTo>
                  <a:lnTo>
                    <a:pt x="116" y="36"/>
                  </a:lnTo>
                  <a:lnTo>
                    <a:pt x="190" y="55"/>
                  </a:lnTo>
                  <a:lnTo>
                    <a:pt x="188" y="72"/>
                  </a:lnTo>
                  <a:lnTo>
                    <a:pt x="186" y="72"/>
                  </a:lnTo>
                  <a:lnTo>
                    <a:pt x="182" y="72"/>
                  </a:lnTo>
                  <a:lnTo>
                    <a:pt x="179" y="72"/>
                  </a:lnTo>
                  <a:lnTo>
                    <a:pt x="175" y="72"/>
                  </a:lnTo>
                  <a:lnTo>
                    <a:pt x="167" y="72"/>
                  </a:lnTo>
                  <a:lnTo>
                    <a:pt x="162" y="72"/>
                  </a:lnTo>
                  <a:lnTo>
                    <a:pt x="152" y="72"/>
                  </a:lnTo>
                  <a:lnTo>
                    <a:pt x="146" y="72"/>
                  </a:lnTo>
                  <a:lnTo>
                    <a:pt x="137" y="70"/>
                  </a:lnTo>
                  <a:lnTo>
                    <a:pt x="127" y="70"/>
                  </a:lnTo>
                  <a:lnTo>
                    <a:pt x="118" y="68"/>
                  </a:lnTo>
                  <a:lnTo>
                    <a:pt x="108" y="68"/>
                  </a:lnTo>
                  <a:lnTo>
                    <a:pt x="101" y="66"/>
                  </a:lnTo>
                  <a:lnTo>
                    <a:pt x="91" y="66"/>
                  </a:lnTo>
                  <a:lnTo>
                    <a:pt x="84" y="65"/>
                  </a:lnTo>
                  <a:lnTo>
                    <a:pt x="76" y="65"/>
                  </a:lnTo>
                  <a:lnTo>
                    <a:pt x="68" y="63"/>
                  </a:lnTo>
                  <a:lnTo>
                    <a:pt x="63" y="61"/>
                  </a:lnTo>
                  <a:lnTo>
                    <a:pt x="55" y="59"/>
                  </a:lnTo>
                  <a:lnTo>
                    <a:pt x="49" y="57"/>
                  </a:lnTo>
                  <a:lnTo>
                    <a:pt x="42" y="55"/>
                  </a:lnTo>
                  <a:lnTo>
                    <a:pt x="36" y="51"/>
                  </a:lnTo>
                  <a:lnTo>
                    <a:pt x="30" y="49"/>
                  </a:lnTo>
                  <a:lnTo>
                    <a:pt x="25" y="47"/>
                  </a:lnTo>
                  <a:lnTo>
                    <a:pt x="15" y="44"/>
                  </a:lnTo>
                  <a:lnTo>
                    <a:pt x="8" y="42"/>
                  </a:lnTo>
                  <a:lnTo>
                    <a:pt x="2" y="38"/>
                  </a:lnTo>
                  <a:lnTo>
                    <a:pt x="0" y="38"/>
                  </a:lnTo>
                  <a:close/>
                </a:path>
              </a:pathLst>
            </a:custGeom>
            <a:solidFill>
              <a:srgbClr val="FFA64D"/>
            </a:solidFill>
            <a:ln w="9525">
              <a:noFill/>
              <a:round/>
              <a:headEnd/>
              <a:tailEnd/>
            </a:ln>
          </p:spPr>
          <p:txBody>
            <a:bodyPr/>
            <a:lstStyle/>
            <a:p>
              <a:endParaRPr lang="en-US"/>
            </a:p>
          </p:txBody>
        </p:sp>
        <p:sp>
          <p:nvSpPr>
            <p:cNvPr id="41131" name="Freeform 134"/>
            <p:cNvSpPr>
              <a:spLocks/>
            </p:cNvSpPr>
            <p:nvPr/>
          </p:nvSpPr>
          <p:spPr bwMode="auto">
            <a:xfrm>
              <a:off x="5188110" y="2653547"/>
              <a:ext cx="114212" cy="185967"/>
            </a:xfrm>
            <a:custGeom>
              <a:avLst/>
              <a:gdLst>
                <a:gd name="T0" fmla="*/ 29 w 112"/>
                <a:gd name="T1" fmla="*/ 0 h 185"/>
                <a:gd name="T2" fmla="*/ 84 w 112"/>
                <a:gd name="T3" fmla="*/ 37 h 185"/>
                <a:gd name="T4" fmla="*/ 112 w 112"/>
                <a:gd name="T5" fmla="*/ 173 h 185"/>
                <a:gd name="T6" fmla="*/ 48 w 112"/>
                <a:gd name="T7" fmla="*/ 185 h 185"/>
                <a:gd name="T8" fmla="*/ 55 w 112"/>
                <a:gd name="T9" fmla="*/ 133 h 185"/>
                <a:gd name="T10" fmla="*/ 29 w 112"/>
                <a:gd name="T11" fmla="*/ 124 h 185"/>
                <a:gd name="T12" fmla="*/ 35 w 112"/>
                <a:gd name="T13" fmla="*/ 95 h 185"/>
                <a:gd name="T14" fmla="*/ 0 w 112"/>
                <a:gd name="T15" fmla="*/ 59 h 185"/>
                <a:gd name="T16" fmla="*/ 29 w 112"/>
                <a:gd name="T17" fmla="*/ 0 h 185"/>
                <a:gd name="T18" fmla="*/ 29 w 112"/>
                <a:gd name="T19" fmla="*/ 0 h 1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2"/>
                <a:gd name="T31" fmla="*/ 0 h 185"/>
                <a:gd name="T32" fmla="*/ 112 w 112"/>
                <a:gd name="T33" fmla="*/ 185 h 1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2" h="185">
                  <a:moveTo>
                    <a:pt x="29" y="0"/>
                  </a:moveTo>
                  <a:lnTo>
                    <a:pt x="84" y="37"/>
                  </a:lnTo>
                  <a:lnTo>
                    <a:pt x="112" y="173"/>
                  </a:lnTo>
                  <a:lnTo>
                    <a:pt x="48" y="185"/>
                  </a:lnTo>
                  <a:lnTo>
                    <a:pt x="55" y="133"/>
                  </a:lnTo>
                  <a:lnTo>
                    <a:pt x="29" y="124"/>
                  </a:lnTo>
                  <a:lnTo>
                    <a:pt x="35" y="95"/>
                  </a:lnTo>
                  <a:lnTo>
                    <a:pt x="0" y="59"/>
                  </a:lnTo>
                  <a:lnTo>
                    <a:pt x="29" y="0"/>
                  </a:lnTo>
                  <a:close/>
                </a:path>
              </a:pathLst>
            </a:custGeom>
            <a:solidFill>
              <a:srgbClr val="FFA64D"/>
            </a:solidFill>
            <a:ln w="9525">
              <a:noFill/>
              <a:round/>
              <a:headEnd/>
              <a:tailEnd/>
            </a:ln>
          </p:spPr>
          <p:txBody>
            <a:bodyPr/>
            <a:lstStyle/>
            <a:p>
              <a:endParaRPr lang="en-US"/>
            </a:p>
          </p:txBody>
        </p:sp>
      </p:grpSp>
      <p:grpSp>
        <p:nvGrpSpPr>
          <p:cNvPr id="40965" name="Group 135"/>
          <p:cNvGrpSpPr>
            <a:grpSpLocks noChangeAspect="1"/>
          </p:cNvGrpSpPr>
          <p:nvPr/>
        </p:nvGrpSpPr>
        <p:grpSpPr bwMode="auto">
          <a:xfrm>
            <a:off x="797438" y="3531850"/>
            <a:ext cx="3225800" cy="2190750"/>
            <a:chOff x="745" y="2370"/>
            <a:chExt cx="2032" cy="1380"/>
          </a:xfrm>
        </p:grpSpPr>
        <p:sp>
          <p:nvSpPr>
            <p:cNvPr id="41028" name="AutoShape 136"/>
            <p:cNvSpPr>
              <a:spLocks noChangeAspect="1" noChangeArrowheads="1" noTextEdit="1"/>
            </p:cNvSpPr>
            <p:nvPr/>
          </p:nvSpPr>
          <p:spPr bwMode="auto">
            <a:xfrm>
              <a:off x="745" y="2370"/>
              <a:ext cx="2032" cy="1380"/>
            </a:xfrm>
            <a:prstGeom prst="rect">
              <a:avLst/>
            </a:prstGeom>
            <a:noFill/>
            <a:ln w="9525">
              <a:noFill/>
              <a:miter lim="800000"/>
              <a:headEnd/>
              <a:tailEnd/>
            </a:ln>
          </p:spPr>
          <p:txBody>
            <a:bodyPr/>
            <a:lstStyle/>
            <a:p>
              <a:endParaRPr lang="en-US"/>
            </a:p>
          </p:txBody>
        </p:sp>
        <p:sp>
          <p:nvSpPr>
            <p:cNvPr id="41029" name="Freeform 137"/>
            <p:cNvSpPr>
              <a:spLocks/>
            </p:cNvSpPr>
            <p:nvPr/>
          </p:nvSpPr>
          <p:spPr bwMode="auto">
            <a:xfrm>
              <a:off x="745" y="2389"/>
              <a:ext cx="2013" cy="1342"/>
            </a:xfrm>
            <a:custGeom>
              <a:avLst/>
              <a:gdLst>
                <a:gd name="T0" fmla="*/ 409 w 4026"/>
                <a:gd name="T1" fmla="*/ 2684 h 2684"/>
                <a:gd name="T2" fmla="*/ 3940 w 4026"/>
                <a:gd name="T3" fmla="*/ 2684 h 2684"/>
                <a:gd name="T4" fmla="*/ 3940 w 4026"/>
                <a:gd name="T5" fmla="*/ 1201 h 2684"/>
                <a:gd name="T6" fmla="*/ 4026 w 4026"/>
                <a:gd name="T7" fmla="*/ 1059 h 2684"/>
                <a:gd name="T8" fmla="*/ 4020 w 4026"/>
                <a:gd name="T9" fmla="*/ 806 h 2684"/>
                <a:gd name="T10" fmla="*/ 3940 w 4026"/>
                <a:gd name="T11" fmla="*/ 815 h 2684"/>
                <a:gd name="T12" fmla="*/ 3940 w 4026"/>
                <a:gd name="T13" fmla="*/ 0 h 2684"/>
                <a:gd name="T14" fmla="*/ 409 w 4026"/>
                <a:gd name="T15" fmla="*/ 0 h 2684"/>
                <a:gd name="T16" fmla="*/ 409 w 4026"/>
                <a:gd name="T17" fmla="*/ 1169 h 2684"/>
                <a:gd name="T18" fmla="*/ 238 w 4026"/>
                <a:gd name="T19" fmla="*/ 1249 h 2684"/>
                <a:gd name="T20" fmla="*/ 0 w 4026"/>
                <a:gd name="T21" fmla="*/ 2152 h 2684"/>
                <a:gd name="T22" fmla="*/ 416 w 4026"/>
                <a:gd name="T23" fmla="*/ 2568 h 2684"/>
                <a:gd name="T24" fmla="*/ 409 w 4026"/>
                <a:gd name="T25" fmla="*/ 2684 h 2684"/>
                <a:gd name="T26" fmla="*/ 409 w 4026"/>
                <a:gd name="T27" fmla="*/ 2684 h 26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26"/>
                <a:gd name="T43" fmla="*/ 0 h 2684"/>
                <a:gd name="T44" fmla="*/ 4026 w 4026"/>
                <a:gd name="T45" fmla="*/ 2684 h 26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26" h="2684">
                  <a:moveTo>
                    <a:pt x="409" y="2684"/>
                  </a:moveTo>
                  <a:lnTo>
                    <a:pt x="3940" y="2684"/>
                  </a:lnTo>
                  <a:lnTo>
                    <a:pt x="3940" y="1201"/>
                  </a:lnTo>
                  <a:lnTo>
                    <a:pt x="4026" y="1059"/>
                  </a:lnTo>
                  <a:lnTo>
                    <a:pt x="4020" y="806"/>
                  </a:lnTo>
                  <a:lnTo>
                    <a:pt x="3940" y="815"/>
                  </a:lnTo>
                  <a:lnTo>
                    <a:pt x="3940" y="0"/>
                  </a:lnTo>
                  <a:lnTo>
                    <a:pt x="409" y="0"/>
                  </a:lnTo>
                  <a:lnTo>
                    <a:pt x="409" y="1169"/>
                  </a:lnTo>
                  <a:lnTo>
                    <a:pt x="238" y="1249"/>
                  </a:lnTo>
                  <a:lnTo>
                    <a:pt x="0" y="2152"/>
                  </a:lnTo>
                  <a:lnTo>
                    <a:pt x="416" y="2568"/>
                  </a:lnTo>
                  <a:lnTo>
                    <a:pt x="409" y="2684"/>
                  </a:lnTo>
                  <a:close/>
                </a:path>
              </a:pathLst>
            </a:custGeom>
            <a:solidFill>
              <a:srgbClr val="000000"/>
            </a:solidFill>
            <a:ln w="9525">
              <a:noFill/>
              <a:round/>
              <a:headEnd/>
              <a:tailEnd/>
            </a:ln>
          </p:spPr>
          <p:txBody>
            <a:bodyPr/>
            <a:lstStyle/>
            <a:p>
              <a:endParaRPr lang="en-US"/>
            </a:p>
          </p:txBody>
        </p:sp>
        <p:sp>
          <p:nvSpPr>
            <p:cNvPr id="41030" name="Freeform 138"/>
            <p:cNvSpPr>
              <a:spLocks/>
            </p:cNvSpPr>
            <p:nvPr/>
          </p:nvSpPr>
          <p:spPr bwMode="auto">
            <a:xfrm>
              <a:off x="834" y="3005"/>
              <a:ext cx="369" cy="393"/>
            </a:xfrm>
            <a:custGeom>
              <a:avLst/>
              <a:gdLst>
                <a:gd name="T0" fmla="*/ 0 w 737"/>
                <a:gd name="T1" fmla="*/ 657 h 787"/>
                <a:gd name="T2" fmla="*/ 142 w 737"/>
                <a:gd name="T3" fmla="*/ 116 h 787"/>
                <a:gd name="T4" fmla="*/ 327 w 737"/>
                <a:gd name="T5" fmla="*/ 0 h 787"/>
                <a:gd name="T6" fmla="*/ 737 w 737"/>
                <a:gd name="T7" fmla="*/ 43 h 787"/>
                <a:gd name="T8" fmla="*/ 724 w 737"/>
                <a:gd name="T9" fmla="*/ 51 h 787"/>
                <a:gd name="T10" fmla="*/ 711 w 737"/>
                <a:gd name="T11" fmla="*/ 59 h 787"/>
                <a:gd name="T12" fmla="*/ 699 w 737"/>
                <a:gd name="T13" fmla="*/ 66 h 787"/>
                <a:gd name="T14" fmla="*/ 692 w 737"/>
                <a:gd name="T15" fmla="*/ 74 h 787"/>
                <a:gd name="T16" fmla="*/ 682 w 737"/>
                <a:gd name="T17" fmla="*/ 81 h 787"/>
                <a:gd name="T18" fmla="*/ 676 w 737"/>
                <a:gd name="T19" fmla="*/ 91 h 787"/>
                <a:gd name="T20" fmla="*/ 671 w 737"/>
                <a:gd name="T21" fmla="*/ 100 h 787"/>
                <a:gd name="T22" fmla="*/ 667 w 737"/>
                <a:gd name="T23" fmla="*/ 110 h 787"/>
                <a:gd name="T24" fmla="*/ 661 w 737"/>
                <a:gd name="T25" fmla="*/ 118 h 787"/>
                <a:gd name="T26" fmla="*/ 657 w 737"/>
                <a:gd name="T27" fmla="*/ 129 h 787"/>
                <a:gd name="T28" fmla="*/ 655 w 737"/>
                <a:gd name="T29" fmla="*/ 139 h 787"/>
                <a:gd name="T30" fmla="*/ 654 w 737"/>
                <a:gd name="T31" fmla="*/ 150 h 787"/>
                <a:gd name="T32" fmla="*/ 654 w 737"/>
                <a:gd name="T33" fmla="*/ 159 h 787"/>
                <a:gd name="T34" fmla="*/ 654 w 737"/>
                <a:gd name="T35" fmla="*/ 171 h 787"/>
                <a:gd name="T36" fmla="*/ 654 w 737"/>
                <a:gd name="T37" fmla="*/ 184 h 787"/>
                <a:gd name="T38" fmla="*/ 654 w 737"/>
                <a:gd name="T39" fmla="*/ 196 h 787"/>
                <a:gd name="T40" fmla="*/ 674 w 737"/>
                <a:gd name="T41" fmla="*/ 718 h 787"/>
                <a:gd name="T42" fmla="*/ 186 w 737"/>
                <a:gd name="T43" fmla="*/ 787 h 787"/>
                <a:gd name="T44" fmla="*/ 0 w 737"/>
                <a:gd name="T45" fmla="*/ 657 h 787"/>
                <a:gd name="T46" fmla="*/ 0 w 737"/>
                <a:gd name="T47" fmla="*/ 657 h 78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7"/>
                <a:gd name="T73" fmla="*/ 0 h 787"/>
                <a:gd name="T74" fmla="*/ 737 w 737"/>
                <a:gd name="T75" fmla="*/ 787 h 78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7" h="787">
                  <a:moveTo>
                    <a:pt x="0" y="657"/>
                  </a:moveTo>
                  <a:lnTo>
                    <a:pt x="142" y="116"/>
                  </a:lnTo>
                  <a:lnTo>
                    <a:pt x="327" y="0"/>
                  </a:lnTo>
                  <a:lnTo>
                    <a:pt x="737" y="43"/>
                  </a:lnTo>
                  <a:lnTo>
                    <a:pt x="724" y="51"/>
                  </a:lnTo>
                  <a:lnTo>
                    <a:pt x="711" y="59"/>
                  </a:lnTo>
                  <a:lnTo>
                    <a:pt x="699" y="66"/>
                  </a:lnTo>
                  <a:lnTo>
                    <a:pt x="692" y="74"/>
                  </a:lnTo>
                  <a:lnTo>
                    <a:pt x="682" y="81"/>
                  </a:lnTo>
                  <a:lnTo>
                    <a:pt x="676" y="91"/>
                  </a:lnTo>
                  <a:lnTo>
                    <a:pt x="671" y="100"/>
                  </a:lnTo>
                  <a:lnTo>
                    <a:pt x="667" y="110"/>
                  </a:lnTo>
                  <a:lnTo>
                    <a:pt x="661" y="118"/>
                  </a:lnTo>
                  <a:lnTo>
                    <a:pt x="657" y="129"/>
                  </a:lnTo>
                  <a:lnTo>
                    <a:pt x="655" y="139"/>
                  </a:lnTo>
                  <a:lnTo>
                    <a:pt x="654" y="150"/>
                  </a:lnTo>
                  <a:lnTo>
                    <a:pt x="654" y="159"/>
                  </a:lnTo>
                  <a:lnTo>
                    <a:pt x="654" y="171"/>
                  </a:lnTo>
                  <a:lnTo>
                    <a:pt x="654" y="184"/>
                  </a:lnTo>
                  <a:lnTo>
                    <a:pt x="654" y="196"/>
                  </a:lnTo>
                  <a:lnTo>
                    <a:pt x="674" y="718"/>
                  </a:lnTo>
                  <a:lnTo>
                    <a:pt x="186" y="787"/>
                  </a:lnTo>
                  <a:lnTo>
                    <a:pt x="0" y="657"/>
                  </a:lnTo>
                  <a:close/>
                </a:path>
              </a:pathLst>
            </a:custGeom>
            <a:solidFill>
              <a:schemeClr val="tx2"/>
            </a:solidFill>
            <a:ln w="9525">
              <a:noFill/>
              <a:round/>
              <a:headEnd/>
              <a:tailEnd/>
            </a:ln>
          </p:spPr>
          <p:txBody>
            <a:bodyPr/>
            <a:lstStyle/>
            <a:p>
              <a:endParaRPr lang="en-US"/>
            </a:p>
          </p:txBody>
        </p:sp>
        <p:sp>
          <p:nvSpPr>
            <p:cNvPr id="41031" name="Freeform 139"/>
            <p:cNvSpPr>
              <a:spLocks/>
            </p:cNvSpPr>
            <p:nvPr/>
          </p:nvSpPr>
          <p:spPr bwMode="auto">
            <a:xfrm>
              <a:off x="786" y="3379"/>
              <a:ext cx="478" cy="233"/>
            </a:xfrm>
            <a:custGeom>
              <a:avLst/>
              <a:gdLst>
                <a:gd name="T0" fmla="*/ 57 w 956"/>
                <a:gd name="T1" fmla="*/ 0 h 465"/>
                <a:gd name="T2" fmla="*/ 277 w 956"/>
                <a:gd name="T3" fmla="*/ 119 h 465"/>
                <a:gd name="T4" fmla="*/ 956 w 956"/>
                <a:gd name="T5" fmla="*/ 0 h 465"/>
                <a:gd name="T6" fmla="*/ 952 w 956"/>
                <a:gd name="T7" fmla="*/ 228 h 465"/>
                <a:gd name="T8" fmla="*/ 254 w 956"/>
                <a:gd name="T9" fmla="*/ 465 h 465"/>
                <a:gd name="T10" fmla="*/ 0 w 956"/>
                <a:gd name="T11" fmla="*/ 180 h 465"/>
                <a:gd name="T12" fmla="*/ 57 w 956"/>
                <a:gd name="T13" fmla="*/ 0 h 465"/>
                <a:gd name="T14" fmla="*/ 57 w 956"/>
                <a:gd name="T15" fmla="*/ 0 h 465"/>
                <a:gd name="T16" fmla="*/ 0 60000 65536"/>
                <a:gd name="T17" fmla="*/ 0 60000 65536"/>
                <a:gd name="T18" fmla="*/ 0 60000 65536"/>
                <a:gd name="T19" fmla="*/ 0 60000 65536"/>
                <a:gd name="T20" fmla="*/ 0 60000 65536"/>
                <a:gd name="T21" fmla="*/ 0 60000 65536"/>
                <a:gd name="T22" fmla="*/ 0 60000 65536"/>
                <a:gd name="T23" fmla="*/ 0 60000 65536"/>
                <a:gd name="T24" fmla="*/ 0 w 956"/>
                <a:gd name="T25" fmla="*/ 0 h 465"/>
                <a:gd name="T26" fmla="*/ 956 w 956"/>
                <a:gd name="T27" fmla="*/ 465 h 4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6" h="465">
                  <a:moveTo>
                    <a:pt x="57" y="0"/>
                  </a:moveTo>
                  <a:lnTo>
                    <a:pt x="277" y="119"/>
                  </a:lnTo>
                  <a:lnTo>
                    <a:pt x="956" y="0"/>
                  </a:lnTo>
                  <a:lnTo>
                    <a:pt x="952" y="228"/>
                  </a:lnTo>
                  <a:lnTo>
                    <a:pt x="254" y="465"/>
                  </a:lnTo>
                  <a:lnTo>
                    <a:pt x="0" y="180"/>
                  </a:lnTo>
                  <a:lnTo>
                    <a:pt x="57" y="0"/>
                  </a:lnTo>
                  <a:close/>
                </a:path>
              </a:pathLst>
            </a:custGeom>
            <a:solidFill>
              <a:srgbClr val="B3B3B3"/>
            </a:solidFill>
            <a:ln w="9525">
              <a:noFill/>
              <a:round/>
              <a:headEnd/>
              <a:tailEnd/>
            </a:ln>
          </p:spPr>
          <p:txBody>
            <a:bodyPr/>
            <a:lstStyle/>
            <a:p>
              <a:endParaRPr lang="en-US"/>
            </a:p>
          </p:txBody>
        </p:sp>
        <p:sp>
          <p:nvSpPr>
            <p:cNvPr id="41032" name="Freeform 140"/>
            <p:cNvSpPr>
              <a:spLocks/>
            </p:cNvSpPr>
            <p:nvPr/>
          </p:nvSpPr>
          <p:spPr bwMode="auto">
            <a:xfrm>
              <a:off x="1004" y="2827"/>
              <a:ext cx="644" cy="196"/>
            </a:xfrm>
            <a:custGeom>
              <a:avLst/>
              <a:gdLst>
                <a:gd name="T0" fmla="*/ 217 w 1289"/>
                <a:gd name="T1" fmla="*/ 95 h 392"/>
                <a:gd name="T2" fmla="*/ 563 w 1289"/>
                <a:gd name="T3" fmla="*/ 141 h 392"/>
                <a:gd name="T4" fmla="*/ 559 w 1289"/>
                <a:gd name="T5" fmla="*/ 342 h 392"/>
                <a:gd name="T6" fmla="*/ 616 w 1289"/>
                <a:gd name="T7" fmla="*/ 342 h 392"/>
                <a:gd name="T8" fmla="*/ 625 w 1289"/>
                <a:gd name="T9" fmla="*/ 147 h 392"/>
                <a:gd name="T10" fmla="*/ 764 w 1289"/>
                <a:gd name="T11" fmla="*/ 169 h 392"/>
                <a:gd name="T12" fmla="*/ 764 w 1289"/>
                <a:gd name="T13" fmla="*/ 373 h 392"/>
                <a:gd name="T14" fmla="*/ 1289 w 1289"/>
                <a:gd name="T15" fmla="*/ 392 h 392"/>
                <a:gd name="T16" fmla="*/ 1279 w 1289"/>
                <a:gd name="T17" fmla="*/ 171 h 392"/>
                <a:gd name="T18" fmla="*/ 1228 w 1289"/>
                <a:gd name="T19" fmla="*/ 139 h 392"/>
                <a:gd name="T20" fmla="*/ 224 w 1289"/>
                <a:gd name="T21" fmla="*/ 0 h 392"/>
                <a:gd name="T22" fmla="*/ 0 w 1289"/>
                <a:gd name="T23" fmla="*/ 90 h 392"/>
                <a:gd name="T24" fmla="*/ 6 w 1289"/>
                <a:gd name="T25" fmla="*/ 169 h 392"/>
                <a:gd name="T26" fmla="*/ 217 w 1289"/>
                <a:gd name="T27" fmla="*/ 95 h 392"/>
                <a:gd name="T28" fmla="*/ 217 w 1289"/>
                <a:gd name="T29" fmla="*/ 95 h 3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9"/>
                <a:gd name="T46" fmla="*/ 0 h 392"/>
                <a:gd name="T47" fmla="*/ 1289 w 1289"/>
                <a:gd name="T48" fmla="*/ 392 h 3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9" h="392">
                  <a:moveTo>
                    <a:pt x="217" y="95"/>
                  </a:moveTo>
                  <a:lnTo>
                    <a:pt x="563" y="141"/>
                  </a:lnTo>
                  <a:lnTo>
                    <a:pt x="559" y="342"/>
                  </a:lnTo>
                  <a:lnTo>
                    <a:pt x="616" y="342"/>
                  </a:lnTo>
                  <a:lnTo>
                    <a:pt x="625" y="147"/>
                  </a:lnTo>
                  <a:lnTo>
                    <a:pt x="764" y="169"/>
                  </a:lnTo>
                  <a:lnTo>
                    <a:pt x="764" y="373"/>
                  </a:lnTo>
                  <a:lnTo>
                    <a:pt x="1289" y="392"/>
                  </a:lnTo>
                  <a:lnTo>
                    <a:pt x="1279" y="171"/>
                  </a:lnTo>
                  <a:lnTo>
                    <a:pt x="1228" y="139"/>
                  </a:lnTo>
                  <a:lnTo>
                    <a:pt x="224" y="0"/>
                  </a:lnTo>
                  <a:lnTo>
                    <a:pt x="0" y="90"/>
                  </a:lnTo>
                  <a:lnTo>
                    <a:pt x="6" y="169"/>
                  </a:lnTo>
                  <a:lnTo>
                    <a:pt x="217" y="95"/>
                  </a:lnTo>
                  <a:close/>
                </a:path>
              </a:pathLst>
            </a:custGeom>
            <a:solidFill>
              <a:srgbClr val="999999"/>
            </a:solidFill>
            <a:ln w="9525">
              <a:noFill/>
              <a:round/>
              <a:headEnd/>
              <a:tailEnd/>
            </a:ln>
          </p:spPr>
          <p:txBody>
            <a:bodyPr/>
            <a:lstStyle/>
            <a:p>
              <a:endParaRPr lang="en-US"/>
            </a:p>
          </p:txBody>
        </p:sp>
        <p:sp>
          <p:nvSpPr>
            <p:cNvPr id="41033" name="Freeform 141"/>
            <p:cNvSpPr>
              <a:spLocks/>
            </p:cNvSpPr>
            <p:nvPr/>
          </p:nvSpPr>
          <p:spPr bwMode="auto">
            <a:xfrm>
              <a:off x="1196" y="3030"/>
              <a:ext cx="469" cy="329"/>
            </a:xfrm>
            <a:custGeom>
              <a:avLst/>
              <a:gdLst>
                <a:gd name="T0" fmla="*/ 129 w 937"/>
                <a:gd name="T1" fmla="*/ 0 h 660"/>
                <a:gd name="T2" fmla="*/ 937 w 937"/>
                <a:gd name="T3" fmla="*/ 42 h 660"/>
                <a:gd name="T4" fmla="*/ 931 w 937"/>
                <a:gd name="T5" fmla="*/ 392 h 660"/>
                <a:gd name="T6" fmla="*/ 11 w 937"/>
                <a:gd name="T7" fmla="*/ 660 h 660"/>
                <a:gd name="T8" fmla="*/ 0 w 937"/>
                <a:gd name="T9" fmla="*/ 158 h 660"/>
                <a:gd name="T10" fmla="*/ 0 w 937"/>
                <a:gd name="T11" fmla="*/ 137 h 660"/>
                <a:gd name="T12" fmla="*/ 4 w 937"/>
                <a:gd name="T13" fmla="*/ 122 h 660"/>
                <a:gd name="T14" fmla="*/ 6 w 937"/>
                <a:gd name="T15" fmla="*/ 105 h 660"/>
                <a:gd name="T16" fmla="*/ 11 w 937"/>
                <a:gd name="T17" fmla="*/ 91 h 660"/>
                <a:gd name="T18" fmla="*/ 15 w 937"/>
                <a:gd name="T19" fmla="*/ 78 h 660"/>
                <a:gd name="T20" fmla="*/ 23 w 937"/>
                <a:gd name="T21" fmla="*/ 67 h 660"/>
                <a:gd name="T22" fmla="*/ 28 w 937"/>
                <a:gd name="T23" fmla="*/ 55 h 660"/>
                <a:gd name="T24" fmla="*/ 38 w 937"/>
                <a:gd name="T25" fmla="*/ 48 h 660"/>
                <a:gd name="T26" fmla="*/ 46 w 937"/>
                <a:gd name="T27" fmla="*/ 38 h 660"/>
                <a:gd name="T28" fmla="*/ 55 w 937"/>
                <a:gd name="T29" fmla="*/ 29 h 660"/>
                <a:gd name="T30" fmla="*/ 65 w 937"/>
                <a:gd name="T31" fmla="*/ 23 h 660"/>
                <a:gd name="T32" fmla="*/ 78 w 937"/>
                <a:gd name="T33" fmla="*/ 17 h 660"/>
                <a:gd name="T34" fmla="*/ 89 w 937"/>
                <a:gd name="T35" fmla="*/ 12 h 660"/>
                <a:gd name="T36" fmla="*/ 103 w 937"/>
                <a:gd name="T37" fmla="*/ 8 h 660"/>
                <a:gd name="T38" fmla="*/ 114 w 937"/>
                <a:gd name="T39" fmla="*/ 4 h 660"/>
                <a:gd name="T40" fmla="*/ 129 w 937"/>
                <a:gd name="T41" fmla="*/ 0 h 660"/>
                <a:gd name="T42" fmla="*/ 129 w 937"/>
                <a:gd name="T43" fmla="*/ 0 h 6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7"/>
                <a:gd name="T67" fmla="*/ 0 h 660"/>
                <a:gd name="T68" fmla="*/ 937 w 937"/>
                <a:gd name="T69" fmla="*/ 660 h 6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7" h="660">
                  <a:moveTo>
                    <a:pt x="129" y="0"/>
                  </a:moveTo>
                  <a:lnTo>
                    <a:pt x="937" y="42"/>
                  </a:lnTo>
                  <a:lnTo>
                    <a:pt x="931" y="392"/>
                  </a:lnTo>
                  <a:lnTo>
                    <a:pt x="11" y="660"/>
                  </a:lnTo>
                  <a:lnTo>
                    <a:pt x="0" y="158"/>
                  </a:lnTo>
                  <a:lnTo>
                    <a:pt x="0" y="137"/>
                  </a:lnTo>
                  <a:lnTo>
                    <a:pt x="4" y="122"/>
                  </a:lnTo>
                  <a:lnTo>
                    <a:pt x="6" y="105"/>
                  </a:lnTo>
                  <a:lnTo>
                    <a:pt x="11" y="91"/>
                  </a:lnTo>
                  <a:lnTo>
                    <a:pt x="15" y="78"/>
                  </a:lnTo>
                  <a:lnTo>
                    <a:pt x="23" y="67"/>
                  </a:lnTo>
                  <a:lnTo>
                    <a:pt x="28" y="55"/>
                  </a:lnTo>
                  <a:lnTo>
                    <a:pt x="38" y="48"/>
                  </a:lnTo>
                  <a:lnTo>
                    <a:pt x="46" y="38"/>
                  </a:lnTo>
                  <a:lnTo>
                    <a:pt x="55" y="29"/>
                  </a:lnTo>
                  <a:lnTo>
                    <a:pt x="65" y="23"/>
                  </a:lnTo>
                  <a:lnTo>
                    <a:pt x="78" y="17"/>
                  </a:lnTo>
                  <a:lnTo>
                    <a:pt x="89" y="12"/>
                  </a:lnTo>
                  <a:lnTo>
                    <a:pt x="103" y="8"/>
                  </a:lnTo>
                  <a:lnTo>
                    <a:pt x="114" y="4"/>
                  </a:lnTo>
                  <a:lnTo>
                    <a:pt x="129" y="0"/>
                  </a:lnTo>
                  <a:close/>
                </a:path>
              </a:pathLst>
            </a:custGeom>
            <a:solidFill>
              <a:schemeClr val="tx2"/>
            </a:solidFill>
            <a:ln w="9525">
              <a:noFill/>
              <a:round/>
              <a:headEnd/>
              <a:tailEnd/>
            </a:ln>
          </p:spPr>
          <p:txBody>
            <a:bodyPr/>
            <a:lstStyle/>
            <a:p>
              <a:endParaRPr lang="en-US"/>
            </a:p>
          </p:txBody>
        </p:sp>
        <p:sp>
          <p:nvSpPr>
            <p:cNvPr id="41034" name="Freeform 142"/>
            <p:cNvSpPr>
              <a:spLocks/>
            </p:cNvSpPr>
            <p:nvPr/>
          </p:nvSpPr>
          <p:spPr bwMode="auto">
            <a:xfrm>
              <a:off x="1712" y="2905"/>
              <a:ext cx="442" cy="318"/>
            </a:xfrm>
            <a:custGeom>
              <a:avLst/>
              <a:gdLst>
                <a:gd name="T0" fmla="*/ 4 w 886"/>
                <a:gd name="T1" fmla="*/ 0 h 635"/>
                <a:gd name="T2" fmla="*/ 50 w 886"/>
                <a:gd name="T3" fmla="*/ 36 h 635"/>
                <a:gd name="T4" fmla="*/ 88 w 886"/>
                <a:gd name="T5" fmla="*/ 80 h 635"/>
                <a:gd name="T6" fmla="*/ 118 w 886"/>
                <a:gd name="T7" fmla="*/ 122 h 635"/>
                <a:gd name="T8" fmla="*/ 143 w 886"/>
                <a:gd name="T9" fmla="*/ 167 h 635"/>
                <a:gd name="T10" fmla="*/ 160 w 886"/>
                <a:gd name="T11" fmla="*/ 211 h 635"/>
                <a:gd name="T12" fmla="*/ 169 w 886"/>
                <a:gd name="T13" fmla="*/ 259 h 635"/>
                <a:gd name="T14" fmla="*/ 173 w 886"/>
                <a:gd name="T15" fmla="*/ 304 h 635"/>
                <a:gd name="T16" fmla="*/ 175 w 886"/>
                <a:gd name="T17" fmla="*/ 350 h 635"/>
                <a:gd name="T18" fmla="*/ 167 w 886"/>
                <a:gd name="T19" fmla="*/ 394 h 635"/>
                <a:gd name="T20" fmla="*/ 156 w 886"/>
                <a:gd name="T21" fmla="*/ 435 h 635"/>
                <a:gd name="T22" fmla="*/ 141 w 886"/>
                <a:gd name="T23" fmla="*/ 475 h 635"/>
                <a:gd name="T24" fmla="*/ 122 w 886"/>
                <a:gd name="T25" fmla="*/ 513 h 635"/>
                <a:gd name="T26" fmla="*/ 95 w 886"/>
                <a:gd name="T27" fmla="*/ 550 h 635"/>
                <a:gd name="T28" fmla="*/ 67 w 886"/>
                <a:gd name="T29" fmla="*/ 582 h 635"/>
                <a:gd name="T30" fmla="*/ 34 w 886"/>
                <a:gd name="T31" fmla="*/ 610 h 635"/>
                <a:gd name="T32" fmla="*/ 0 w 886"/>
                <a:gd name="T33" fmla="*/ 635 h 635"/>
                <a:gd name="T34" fmla="*/ 768 w 886"/>
                <a:gd name="T35" fmla="*/ 485 h 635"/>
                <a:gd name="T36" fmla="*/ 797 w 886"/>
                <a:gd name="T37" fmla="*/ 466 h 635"/>
                <a:gd name="T38" fmla="*/ 819 w 886"/>
                <a:gd name="T39" fmla="*/ 443 h 635"/>
                <a:gd name="T40" fmla="*/ 840 w 886"/>
                <a:gd name="T41" fmla="*/ 416 h 635"/>
                <a:gd name="T42" fmla="*/ 857 w 886"/>
                <a:gd name="T43" fmla="*/ 390 h 635"/>
                <a:gd name="T44" fmla="*/ 869 w 886"/>
                <a:gd name="T45" fmla="*/ 358 h 635"/>
                <a:gd name="T46" fmla="*/ 878 w 886"/>
                <a:gd name="T47" fmla="*/ 327 h 635"/>
                <a:gd name="T48" fmla="*/ 884 w 886"/>
                <a:gd name="T49" fmla="*/ 293 h 635"/>
                <a:gd name="T50" fmla="*/ 886 w 886"/>
                <a:gd name="T51" fmla="*/ 261 h 635"/>
                <a:gd name="T52" fmla="*/ 884 w 886"/>
                <a:gd name="T53" fmla="*/ 226 h 635"/>
                <a:gd name="T54" fmla="*/ 880 w 886"/>
                <a:gd name="T55" fmla="*/ 192 h 635"/>
                <a:gd name="T56" fmla="*/ 871 w 886"/>
                <a:gd name="T57" fmla="*/ 158 h 635"/>
                <a:gd name="T58" fmla="*/ 861 w 886"/>
                <a:gd name="T59" fmla="*/ 126 h 635"/>
                <a:gd name="T60" fmla="*/ 844 w 886"/>
                <a:gd name="T61" fmla="*/ 93 h 635"/>
                <a:gd name="T62" fmla="*/ 829 w 886"/>
                <a:gd name="T63" fmla="*/ 63 h 635"/>
                <a:gd name="T64" fmla="*/ 806 w 886"/>
                <a:gd name="T65" fmla="*/ 34 h 635"/>
                <a:gd name="T66" fmla="*/ 783 w 886"/>
                <a:gd name="T67" fmla="*/ 10 h 635"/>
                <a:gd name="T68" fmla="*/ 4 w 886"/>
                <a:gd name="T69" fmla="*/ 0 h 635"/>
                <a:gd name="T70" fmla="*/ 4 w 886"/>
                <a:gd name="T71" fmla="*/ 0 h 6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86"/>
                <a:gd name="T109" fmla="*/ 0 h 635"/>
                <a:gd name="T110" fmla="*/ 886 w 886"/>
                <a:gd name="T111" fmla="*/ 635 h 6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86" h="635">
                  <a:moveTo>
                    <a:pt x="4" y="0"/>
                  </a:moveTo>
                  <a:lnTo>
                    <a:pt x="50" y="36"/>
                  </a:lnTo>
                  <a:lnTo>
                    <a:pt x="88" y="80"/>
                  </a:lnTo>
                  <a:lnTo>
                    <a:pt x="118" y="122"/>
                  </a:lnTo>
                  <a:lnTo>
                    <a:pt x="143" y="167"/>
                  </a:lnTo>
                  <a:lnTo>
                    <a:pt x="160" y="211"/>
                  </a:lnTo>
                  <a:lnTo>
                    <a:pt x="169" y="259"/>
                  </a:lnTo>
                  <a:lnTo>
                    <a:pt x="173" y="304"/>
                  </a:lnTo>
                  <a:lnTo>
                    <a:pt x="175" y="350"/>
                  </a:lnTo>
                  <a:lnTo>
                    <a:pt x="167" y="394"/>
                  </a:lnTo>
                  <a:lnTo>
                    <a:pt x="156" y="435"/>
                  </a:lnTo>
                  <a:lnTo>
                    <a:pt x="141" y="475"/>
                  </a:lnTo>
                  <a:lnTo>
                    <a:pt x="122" y="513"/>
                  </a:lnTo>
                  <a:lnTo>
                    <a:pt x="95" y="550"/>
                  </a:lnTo>
                  <a:lnTo>
                    <a:pt x="67" y="582"/>
                  </a:lnTo>
                  <a:lnTo>
                    <a:pt x="34" y="610"/>
                  </a:lnTo>
                  <a:lnTo>
                    <a:pt x="0" y="635"/>
                  </a:lnTo>
                  <a:lnTo>
                    <a:pt x="768" y="485"/>
                  </a:lnTo>
                  <a:lnTo>
                    <a:pt x="797" y="466"/>
                  </a:lnTo>
                  <a:lnTo>
                    <a:pt x="819" y="443"/>
                  </a:lnTo>
                  <a:lnTo>
                    <a:pt x="840" y="416"/>
                  </a:lnTo>
                  <a:lnTo>
                    <a:pt x="857" y="390"/>
                  </a:lnTo>
                  <a:lnTo>
                    <a:pt x="869" y="358"/>
                  </a:lnTo>
                  <a:lnTo>
                    <a:pt x="878" y="327"/>
                  </a:lnTo>
                  <a:lnTo>
                    <a:pt x="884" y="293"/>
                  </a:lnTo>
                  <a:lnTo>
                    <a:pt x="886" y="261"/>
                  </a:lnTo>
                  <a:lnTo>
                    <a:pt x="884" y="226"/>
                  </a:lnTo>
                  <a:lnTo>
                    <a:pt x="880" y="192"/>
                  </a:lnTo>
                  <a:lnTo>
                    <a:pt x="871" y="158"/>
                  </a:lnTo>
                  <a:lnTo>
                    <a:pt x="861" y="126"/>
                  </a:lnTo>
                  <a:lnTo>
                    <a:pt x="844" y="93"/>
                  </a:lnTo>
                  <a:lnTo>
                    <a:pt x="829" y="63"/>
                  </a:lnTo>
                  <a:lnTo>
                    <a:pt x="806" y="34"/>
                  </a:lnTo>
                  <a:lnTo>
                    <a:pt x="783" y="10"/>
                  </a:lnTo>
                  <a:lnTo>
                    <a:pt x="4" y="0"/>
                  </a:lnTo>
                  <a:close/>
                </a:path>
              </a:pathLst>
            </a:custGeom>
            <a:solidFill>
              <a:schemeClr val="tx2"/>
            </a:solidFill>
            <a:ln w="9525">
              <a:noFill/>
              <a:round/>
              <a:headEnd/>
              <a:tailEnd/>
            </a:ln>
          </p:spPr>
          <p:txBody>
            <a:bodyPr/>
            <a:lstStyle/>
            <a:p>
              <a:endParaRPr lang="en-US"/>
            </a:p>
          </p:txBody>
        </p:sp>
        <p:sp>
          <p:nvSpPr>
            <p:cNvPr id="41035" name="Freeform 143"/>
            <p:cNvSpPr>
              <a:spLocks/>
            </p:cNvSpPr>
            <p:nvPr/>
          </p:nvSpPr>
          <p:spPr bwMode="auto">
            <a:xfrm>
              <a:off x="2147" y="2899"/>
              <a:ext cx="299" cy="233"/>
            </a:xfrm>
            <a:custGeom>
              <a:avLst/>
              <a:gdLst>
                <a:gd name="T0" fmla="*/ 0 w 599"/>
                <a:gd name="T1" fmla="*/ 21 h 465"/>
                <a:gd name="T2" fmla="*/ 19 w 599"/>
                <a:gd name="T3" fmla="*/ 43 h 465"/>
                <a:gd name="T4" fmla="*/ 38 w 599"/>
                <a:gd name="T5" fmla="*/ 72 h 465"/>
                <a:gd name="T6" fmla="*/ 53 w 599"/>
                <a:gd name="T7" fmla="*/ 101 h 465"/>
                <a:gd name="T8" fmla="*/ 66 w 599"/>
                <a:gd name="T9" fmla="*/ 133 h 465"/>
                <a:gd name="T10" fmla="*/ 74 w 599"/>
                <a:gd name="T11" fmla="*/ 163 h 465"/>
                <a:gd name="T12" fmla="*/ 81 w 599"/>
                <a:gd name="T13" fmla="*/ 194 h 465"/>
                <a:gd name="T14" fmla="*/ 85 w 599"/>
                <a:gd name="T15" fmla="*/ 226 h 465"/>
                <a:gd name="T16" fmla="*/ 89 w 599"/>
                <a:gd name="T17" fmla="*/ 258 h 465"/>
                <a:gd name="T18" fmla="*/ 87 w 599"/>
                <a:gd name="T19" fmla="*/ 289 h 465"/>
                <a:gd name="T20" fmla="*/ 83 w 599"/>
                <a:gd name="T21" fmla="*/ 319 h 465"/>
                <a:gd name="T22" fmla="*/ 78 w 599"/>
                <a:gd name="T23" fmla="*/ 348 h 465"/>
                <a:gd name="T24" fmla="*/ 70 w 599"/>
                <a:gd name="T25" fmla="*/ 376 h 465"/>
                <a:gd name="T26" fmla="*/ 59 w 599"/>
                <a:gd name="T27" fmla="*/ 401 h 465"/>
                <a:gd name="T28" fmla="*/ 47 w 599"/>
                <a:gd name="T29" fmla="*/ 424 h 465"/>
                <a:gd name="T30" fmla="*/ 32 w 599"/>
                <a:gd name="T31" fmla="*/ 445 h 465"/>
                <a:gd name="T32" fmla="*/ 17 w 599"/>
                <a:gd name="T33" fmla="*/ 465 h 465"/>
                <a:gd name="T34" fmla="*/ 505 w 599"/>
                <a:gd name="T35" fmla="*/ 350 h 465"/>
                <a:gd name="T36" fmla="*/ 517 w 599"/>
                <a:gd name="T37" fmla="*/ 342 h 465"/>
                <a:gd name="T38" fmla="*/ 532 w 599"/>
                <a:gd name="T39" fmla="*/ 331 h 465"/>
                <a:gd name="T40" fmla="*/ 545 w 599"/>
                <a:gd name="T41" fmla="*/ 315 h 465"/>
                <a:gd name="T42" fmla="*/ 560 w 599"/>
                <a:gd name="T43" fmla="*/ 298 h 465"/>
                <a:gd name="T44" fmla="*/ 572 w 599"/>
                <a:gd name="T45" fmla="*/ 279 h 465"/>
                <a:gd name="T46" fmla="*/ 581 w 599"/>
                <a:gd name="T47" fmla="*/ 256 h 465"/>
                <a:gd name="T48" fmla="*/ 591 w 599"/>
                <a:gd name="T49" fmla="*/ 232 h 465"/>
                <a:gd name="T50" fmla="*/ 597 w 599"/>
                <a:gd name="T51" fmla="*/ 209 h 465"/>
                <a:gd name="T52" fmla="*/ 599 w 599"/>
                <a:gd name="T53" fmla="*/ 180 h 465"/>
                <a:gd name="T54" fmla="*/ 599 w 599"/>
                <a:gd name="T55" fmla="*/ 154 h 465"/>
                <a:gd name="T56" fmla="*/ 595 w 599"/>
                <a:gd name="T57" fmla="*/ 127 h 465"/>
                <a:gd name="T58" fmla="*/ 585 w 599"/>
                <a:gd name="T59" fmla="*/ 101 h 465"/>
                <a:gd name="T60" fmla="*/ 572 w 599"/>
                <a:gd name="T61" fmla="*/ 72 h 465"/>
                <a:gd name="T62" fmla="*/ 553 w 599"/>
                <a:gd name="T63" fmla="*/ 47 h 465"/>
                <a:gd name="T64" fmla="*/ 528 w 599"/>
                <a:gd name="T65" fmla="*/ 21 h 465"/>
                <a:gd name="T66" fmla="*/ 498 w 599"/>
                <a:gd name="T67" fmla="*/ 0 h 465"/>
                <a:gd name="T68" fmla="*/ 0 w 599"/>
                <a:gd name="T69" fmla="*/ 21 h 465"/>
                <a:gd name="T70" fmla="*/ 0 w 599"/>
                <a:gd name="T71" fmla="*/ 21 h 4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9"/>
                <a:gd name="T109" fmla="*/ 0 h 465"/>
                <a:gd name="T110" fmla="*/ 599 w 599"/>
                <a:gd name="T111" fmla="*/ 465 h 4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9" h="465">
                  <a:moveTo>
                    <a:pt x="0" y="21"/>
                  </a:moveTo>
                  <a:lnTo>
                    <a:pt x="19" y="43"/>
                  </a:lnTo>
                  <a:lnTo>
                    <a:pt x="38" y="72"/>
                  </a:lnTo>
                  <a:lnTo>
                    <a:pt x="53" y="101"/>
                  </a:lnTo>
                  <a:lnTo>
                    <a:pt x="66" y="133"/>
                  </a:lnTo>
                  <a:lnTo>
                    <a:pt x="74" y="163"/>
                  </a:lnTo>
                  <a:lnTo>
                    <a:pt x="81" y="194"/>
                  </a:lnTo>
                  <a:lnTo>
                    <a:pt x="85" y="226"/>
                  </a:lnTo>
                  <a:lnTo>
                    <a:pt x="89" y="258"/>
                  </a:lnTo>
                  <a:lnTo>
                    <a:pt x="87" y="289"/>
                  </a:lnTo>
                  <a:lnTo>
                    <a:pt x="83" y="319"/>
                  </a:lnTo>
                  <a:lnTo>
                    <a:pt x="78" y="348"/>
                  </a:lnTo>
                  <a:lnTo>
                    <a:pt x="70" y="376"/>
                  </a:lnTo>
                  <a:lnTo>
                    <a:pt x="59" y="401"/>
                  </a:lnTo>
                  <a:lnTo>
                    <a:pt x="47" y="424"/>
                  </a:lnTo>
                  <a:lnTo>
                    <a:pt x="32" y="445"/>
                  </a:lnTo>
                  <a:lnTo>
                    <a:pt x="17" y="465"/>
                  </a:lnTo>
                  <a:lnTo>
                    <a:pt x="505" y="350"/>
                  </a:lnTo>
                  <a:lnTo>
                    <a:pt x="517" y="342"/>
                  </a:lnTo>
                  <a:lnTo>
                    <a:pt x="532" y="331"/>
                  </a:lnTo>
                  <a:lnTo>
                    <a:pt x="545" y="315"/>
                  </a:lnTo>
                  <a:lnTo>
                    <a:pt x="560" y="298"/>
                  </a:lnTo>
                  <a:lnTo>
                    <a:pt x="572" y="279"/>
                  </a:lnTo>
                  <a:lnTo>
                    <a:pt x="581" y="256"/>
                  </a:lnTo>
                  <a:lnTo>
                    <a:pt x="591" y="232"/>
                  </a:lnTo>
                  <a:lnTo>
                    <a:pt x="597" y="209"/>
                  </a:lnTo>
                  <a:lnTo>
                    <a:pt x="599" y="180"/>
                  </a:lnTo>
                  <a:lnTo>
                    <a:pt x="599" y="154"/>
                  </a:lnTo>
                  <a:lnTo>
                    <a:pt x="595" y="127"/>
                  </a:lnTo>
                  <a:lnTo>
                    <a:pt x="585" y="101"/>
                  </a:lnTo>
                  <a:lnTo>
                    <a:pt x="572" y="72"/>
                  </a:lnTo>
                  <a:lnTo>
                    <a:pt x="553" y="47"/>
                  </a:lnTo>
                  <a:lnTo>
                    <a:pt x="528" y="21"/>
                  </a:lnTo>
                  <a:lnTo>
                    <a:pt x="498" y="0"/>
                  </a:lnTo>
                  <a:lnTo>
                    <a:pt x="0" y="21"/>
                  </a:lnTo>
                  <a:close/>
                </a:path>
              </a:pathLst>
            </a:custGeom>
            <a:solidFill>
              <a:schemeClr val="tx2"/>
            </a:solidFill>
            <a:ln w="9525">
              <a:noFill/>
              <a:round/>
              <a:headEnd/>
              <a:tailEnd/>
            </a:ln>
          </p:spPr>
          <p:txBody>
            <a:bodyPr/>
            <a:lstStyle/>
            <a:p>
              <a:endParaRPr lang="en-US"/>
            </a:p>
          </p:txBody>
        </p:sp>
        <p:sp>
          <p:nvSpPr>
            <p:cNvPr id="41036" name="Freeform 144"/>
            <p:cNvSpPr>
              <a:spLocks/>
            </p:cNvSpPr>
            <p:nvPr/>
          </p:nvSpPr>
          <p:spPr bwMode="auto">
            <a:xfrm>
              <a:off x="2538" y="2834"/>
              <a:ext cx="197" cy="193"/>
            </a:xfrm>
            <a:custGeom>
              <a:avLst/>
              <a:gdLst>
                <a:gd name="T0" fmla="*/ 0 w 393"/>
                <a:gd name="T1" fmla="*/ 98 h 385"/>
                <a:gd name="T2" fmla="*/ 17 w 393"/>
                <a:gd name="T3" fmla="*/ 385 h 385"/>
                <a:gd name="T4" fmla="*/ 393 w 393"/>
                <a:gd name="T5" fmla="*/ 155 h 385"/>
                <a:gd name="T6" fmla="*/ 388 w 393"/>
                <a:gd name="T7" fmla="*/ 0 h 385"/>
                <a:gd name="T8" fmla="*/ 0 w 393"/>
                <a:gd name="T9" fmla="*/ 98 h 385"/>
                <a:gd name="T10" fmla="*/ 0 w 393"/>
                <a:gd name="T11" fmla="*/ 98 h 385"/>
                <a:gd name="T12" fmla="*/ 0 60000 65536"/>
                <a:gd name="T13" fmla="*/ 0 60000 65536"/>
                <a:gd name="T14" fmla="*/ 0 60000 65536"/>
                <a:gd name="T15" fmla="*/ 0 60000 65536"/>
                <a:gd name="T16" fmla="*/ 0 60000 65536"/>
                <a:gd name="T17" fmla="*/ 0 60000 65536"/>
                <a:gd name="T18" fmla="*/ 0 w 393"/>
                <a:gd name="T19" fmla="*/ 0 h 385"/>
                <a:gd name="T20" fmla="*/ 393 w 393"/>
                <a:gd name="T21" fmla="*/ 385 h 385"/>
              </a:gdLst>
              <a:ahLst/>
              <a:cxnLst>
                <a:cxn ang="T12">
                  <a:pos x="T0" y="T1"/>
                </a:cxn>
                <a:cxn ang="T13">
                  <a:pos x="T2" y="T3"/>
                </a:cxn>
                <a:cxn ang="T14">
                  <a:pos x="T4" y="T5"/>
                </a:cxn>
                <a:cxn ang="T15">
                  <a:pos x="T6" y="T7"/>
                </a:cxn>
                <a:cxn ang="T16">
                  <a:pos x="T8" y="T9"/>
                </a:cxn>
                <a:cxn ang="T17">
                  <a:pos x="T10" y="T11"/>
                </a:cxn>
              </a:cxnLst>
              <a:rect l="T18" t="T19" r="T20" b="T21"/>
              <a:pathLst>
                <a:path w="393" h="385">
                  <a:moveTo>
                    <a:pt x="0" y="98"/>
                  </a:moveTo>
                  <a:lnTo>
                    <a:pt x="17" y="385"/>
                  </a:lnTo>
                  <a:lnTo>
                    <a:pt x="393" y="155"/>
                  </a:lnTo>
                  <a:lnTo>
                    <a:pt x="388" y="0"/>
                  </a:lnTo>
                  <a:lnTo>
                    <a:pt x="0" y="98"/>
                  </a:lnTo>
                  <a:close/>
                </a:path>
              </a:pathLst>
            </a:custGeom>
            <a:solidFill>
              <a:schemeClr val="tx2"/>
            </a:solidFill>
            <a:ln w="9525">
              <a:noFill/>
              <a:round/>
              <a:headEnd/>
              <a:tailEnd/>
            </a:ln>
          </p:spPr>
          <p:txBody>
            <a:bodyPr/>
            <a:lstStyle/>
            <a:p>
              <a:endParaRPr lang="en-US"/>
            </a:p>
          </p:txBody>
        </p:sp>
        <p:sp>
          <p:nvSpPr>
            <p:cNvPr id="41037" name="Freeform 145"/>
            <p:cNvSpPr>
              <a:spLocks/>
            </p:cNvSpPr>
            <p:nvPr/>
          </p:nvSpPr>
          <p:spPr bwMode="auto">
            <a:xfrm>
              <a:off x="1055" y="2564"/>
              <a:ext cx="662" cy="282"/>
            </a:xfrm>
            <a:custGeom>
              <a:avLst/>
              <a:gdLst>
                <a:gd name="T0" fmla="*/ 389 w 1325"/>
                <a:gd name="T1" fmla="*/ 99 h 564"/>
                <a:gd name="T2" fmla="*/ 479 w 1325"/>
                <a:gd name="T3" fmla="*/ 102 h 564"/>
                <a:gd name="T4" fmla="*/ 562 w 1325"/>
                <a:gd name="T5" fmla="*/ 118 h 564"/>
                <a:gd name="T6" fmla="*/ 635 w 1325"/>
                <a:gd name="T7" fmla="*/ 140 h 564"/>
                <a:gd name="T8" fmla="*/ 695 w 1325"/>
                <a:gd name="T9" fmla="*/ 173 h 564"/>
                <a:gd name="T10" fmla="*/ 741 w 1325"/>
                <a:gd name="T11" fmla="*/ 201 h 564"/>
                <a:gd name="T12" fmla="*/ 775 w 1325"/>
                <a:gd name="T13" fmla="*/ 226 h 564"/>
                <a:gd name="T14" fmla="*/ 792 w 1325"/>
                <a:gd name="T15" fmla="*/ 241 h 564"/>
                <a:gd name="T16" fmla="*/ 844 w 1325"/>
                <a:gd name="T17" fmla="*/ 226 h 564"/>
                <a:gd name="T18" fmla="*/ 842 w 1325"/>
                <a:gd name="T19" fmla="*/ 220 h 564"/>
                <a:gd name="T20" fmla="*/ 844 w 1325"/>
                <a:gd name="T21" fmla="*/ 205 h 564"/>
                <a:gd name="T22" fmla="*/ 849 w 1325"/>
                <a:gd name="T23" fmla="*/ 182 h 564"/>
                <a:gd name="T24" fmla="*/ 861 w 1325"/>
                <a:gd name="T25" fmla="*/ 156 h 564"/>
                <a:gd name="T26" fmla="*/ 878 w 1325"/>
                <a:gd name="T27" fmla="*/ 121 h 564"/>
                <a:gd name="T28" fmla="*/ 908 w 1325"/>
                <a:gd name="T29" fmla="*/ 89 h 564"/>
                <a:gd name="T30" fmla="*/ 948 w 1325"/>
                <a:gd name="T31" fmla="*/ 57 h 564"/>
                <a:gd name="T32" fmla="*/ 1005 w 1325"/>
                <a:gd name="T33" fmla="*/ 26 h 564"/>
                <a:gd name="T34" fmla="*/ 1064 w 1325"/>
                <a:gd name="T35" fmla="*/ 4 h 564"/>
                <a:gd name="T36" fmla="*/ 1125 w 1325"/>
                <a:gd name="T37" fmla="*/ 0 h 564"/>
                <a:gd name="T38" fmla="*/ 1178 w 1325"/>
                <a:gd name="T39" fmla="*/ 9 h 564"/>
                <a:gd name="T40" fmla="*/ 1228 w 1325"/>
                <a:gd name="T41" fmla="*/ 24 h 564"/>
                <a:gd name="T42" fmla="*/ 1266 w 1325"/>
                <a:gd name="T43" fmla="*/ 43 h 564"/>
                <a:gd name="T44" fmla="*/ 1298 w 1325"/>
                <a:gd name="T45" fmla="*/ 62 h 564"/>
                <a:gd name="T46" fmla="*/ 1317 w 1325"/>
                <a:gd name="T47" fmla="*/ 78 h 564"/>
                <a:gd name="T48" fmla="*/ 1325 w 1325"/>
                <a:gd name="T49" fmla="*/ 85 h 564"/>
                <a:gd name="T50" fmla="*/ 1273 w 1325"/>
                <a:gd name="T51" fmla="*/ 243 h 564"/>
                <a:gd name="T52" fmla="*/ 1262 w 1325"/>
                <a:gd name="T53" fmla="*/ 243 h 564"/>
                <a:gd name="T54" fmla="*/ 1239 w 1325"/>
                <a:gd name="T55" fmla="*/ 243 h 564"/>
                <a:gd name="T56" fmla="*/ 1207 w 1325"/>
                <a:gd name="T57" fmla="*/ 247 h 564"/>
                <a:gd name="T58" fmla="*/ 1171 w 1325"/>
                <a:gd name="T59" fmla="*/ 254 h 564"/>
                <a:gd name="T60" fmla="*/ 1131 w 1325"/>
                <a:gd name="T61" fmla="*/ 264 h 564"/>
                <a:gd name="T62" fmla="*/ 1091 w 1325"/>
                <a:gd name="T63" fmla="*/ 281 h 564"/>
                <a:gd name="T64" fmla="*/ 1051 w 1325"/>
                <a:gd name="T65" fmla="*/ 306 h 564"/>
                <a:gd name="T66" fmla="*/ 1013 w 1325"/>
                <a:gd name="T67" fmla="*/ 336 h 564"/>
                <a:gd name="T68" fmla="*/ 982 w 1325"/>
                <a:gd name="T69" fmla="*/ 372 h 564"/>
                <a:gd name="T70" fmla="*/ 960 w 1325"/>
                <a:gd name="T71" fmla="*/ 412 h 564"/>
                <a:gd name="T72" fmla="*/ 942 w 1325"/>
                <a:gd name="T73" fmla="*/ 452 h 564"/>
                <a:gd name="T74" fmla="*/ 933 w 1325"/>
                <a:gd name="T75" fmla="*/ 488 h 564"/>
                <a:gd name="T76" fmla="*/ 927 w 1325"/>
                <a:gd name="T77" fmla="*/ 522 h 564"/>
                <a:gd name="T78" fmla="*/ 923 w 1325"/>
                <a:gd name="T79" fmla="*/ 547 h 564"/>
                <a:gd name="T80" fmla="*/ 923 w 1325"/>
                <a:gd name="T81" fmla="*/ 561 h 564"/>
                <a:gd name="T82" fmla="*/ 131 w 1325"/>
                <a:gd name="T83" fmla="*/ 450 h 564"/>
                <a:gd name="T84" fmla="*/ 5 w 1325"/>
                <a:gd name="T85" fmla="*/ 460 h 564"/>
                <a:gd name="T86" fmla="*/ 26 w 1325"/>
                <a:gd name="T87" fmla="*/ 386 h 564"/>
                <a:gd name="T88" fmla="*/ 59 w 1325"/>
                <a:gd name="T89" fmla="*/ 319 h 564"/>
                <a:gd name="T90" fmla="*/ 99 w 1325"/>
                <a:gd name="T91" fmla="*/ 260 h 564"/>
                <a:gd name="T92" fmla="*/ 146 w 1325"/>
                <a:gd name="T93" fmla="*/ 207 h 564"/>
                <a:gd name="T94" fmla="*/ 197 w 1325"/>
                <a:gd name="T95" fmla="*/ 163 h 564"/>
                <a:gd name="T96" fmla="*/ 254 w 1325"/>
                <a:gd name="T97" fmla="*/ 131 h 564"/>
                <a:gd name="T98" fmla="*/ 311 w 1325"/>
                <a:gd name="T99" fmla="*/ 112 h 564"/>
                <a:gd name="T100" fmla="*/ 342 w 1325"/>
                <a:gd name="T101" fmla="*/ 108 h 5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5"/>
                <a:gd name="T154" fmla="*/ 0 h 564"/>
                <a:gd name="T155" fmla="*/ 1325 w 1325"/>
                <a:gd name="T156" fmla="*/ 564 h 5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5" h="564">
                  <a:moveTo>
                    <a:pt x="342" y="108"/>
                  </a:moveTo>
                  <a:lnTo>
                    <a:pt x="389" y="99"/>
                  </a:lnTo>
                  <a:lnTo>
                    <a:pt x="437" y="99"/>
                  </a:lnTo>
                  <a:lnTo>
                    <a:pt x="479" y="102"/>
                  </a:lnTo>
                  <a:lnTo>
                    <a:pt x="522" y="108"/>
                  </a:lnTo>
                  <a:lnTo>
                    <a:pt x="562" y="118"/>
                  </a:lnTo>
                  <a:lnTo>
                    <a:pt x="600" y="129"/>
                  </a:lnTo>
                  <a:lnTo>
                    <a:pt x="635" y="140"/>
                  </a:lnTo>
                  <a:lnTo>
                    <a:pt x="667" y="158"/>
                  </a:lnTo>
                  <a:lnTo>
                    <a:pt x="695" y="173"/>
                  </a:lnTo>
                  <a:lnTo>
                    <a:pt x="720" y="188"/>
                  </a:lnTo>
                  <a:lnTo>
                    <a:pt x="741" y="201"/>
                  </a:lnTo>
                  <a:lnTo>
                    <a:pt x="760" y="216"/>
                  </a:lnTo>
                  <a:lnTo>
                    <a:pt x="775" y="226"/>
                  </a:lnTo>
                  <a:lnTo>
                    <a:pt x="785" y="235"/>
                  </a:lnTo>
                  <a:lnTo>
                    <a:pt x="792" y="241"/>
                  </a:lnTo>
                  <a:lnTo>
                    <a:pt x="794" y="245"/>
                  </a:lnTo>
                  <a:lnTo>
                    <a:pt x="844" y="226"/>
                  </a:lnTo>
                  <a:lnTo>
                    <a:pt x="842" y="224"/>
                  </a:lnTo>
                  <a:lnTo>
                    <a:pt x="842" y="220"/>
                  </a:lnTo>
                  <a:lnTo>
                    <a:pt x="842" y="213"/>
                  </a:lnTo>
                  <a:lnTo>
                    <a:pt x="844" y="205"/>
                  </a:lnTo>
                  <a:lnTo>
                    <a:pt x="844" y="194"/>
                  </a:lnTo>
                  <a:lnTo>
                    <a:pt x="849" y="182"/>
                  </a:lnTo>
                  <a:lnTo>
                    <a:pt x="853" y="169"/>
                  </a:lnTo>
                  <a:lnTo>
                    <a:pt x="861" y="156"/>
                  </a:lnTo>
                  <a:lnTo>
                    <a:pt x="868" y="139"/>
                  </a:lnTo>
                  <a:lnTo>
                    <a:pt x="878" y="121"/>
                  </a:lnTo>
                  <a:lnTo>
                    <a:pt x="891" y="106"/>
                  </a:lnTo>
                  <a:lnTo>
                    <a:pt x="908" y="89"/>
                  </a:lnTo>
                  <a:lnTo>
                    <a:pt x="925" y="72"/>
                  </a:lnTo>
                  <a:lnTo>
                    <a:pt x="948" y="57"/>
                  </a:lnTo>
                  <a:lnTo>
                    <a:pt x="975" y="40"/>
                  </a:lnTo>
                  <a:lnTo>
                    <a:pt x="1005" y="26"/>
                  </a:lnTo>
                  <a:lnTo>
                    <a:pt x="1036" y="13"/>
                  </a:lnTo>
                  <a:lnTo>
                    <a:pt x="1064" y="4"/>
                  </a:lnTo>
                  <a:lnTo>
                    <a:pt x="1095" y="0"/>
                  </a:lnTo>
                  <a:lnTo>
                    <a:pt x="1125" y="0"/>
                  </a:lnTo>
                  <a:lnTo>
                    <a:pt x="1152" y="2"/>
                  </a:lnTo>
                  <a:lnTo>
                    <a:pt x="1178" y="9"/>
                  </a:lnTo>
                  <a:lnTo>
                    <a:pt x="1203" y="15"/>
                  </a:lnTo>
                  <a:lnTo>
                    <a:pt x="1228" y="24"/>
                  </a:lnTo>
                  <a:lnTo>
                    <a:pt x="1247" y="32"/>
                  </a:lnTo>
                  <a:lnTo>
                    <a:pt x="1266" y="43"/>
                  </a:lnTo>
                  <a:lnTo>
                    <a:pt x="1281" y="53"/>
                  </a:lnTo>
                  <a:lnTo>
                    <a:pt x="1298" y="62"/>
                  </a:lnTo>
                  <a:lnTo>
                    <a:pt x="1307" y="70"/>
                  </a:lnTo>
                  <a:lnTo>
                    <a:pt x="1317" y="78"/>
                  </a:lnTo>
                  <a:lnTo>
                    <a:pt x="1323" y="82"/>
                  </a:lnTo>
                  <a:lnTo>
                    <a:pt x="1325" y="85"/>
                  </a:lnTo>
                  <a:lnTo>
                    <a:pt x="1275" y="245"/>
                  </a:lnTo>
                  <a:lnTo>
                    <a:pt x="1273" y="243"/>
                  </a:lnTo>
                  <a:lnTo>
                    <a:pt x="1269" y="243"/>
                  </a:lnTo>
                  <a:lnTo>
                    <a:pt x="1262" y="243"/>
                  </a:lnTo>
                  <a:lnTo>
                    <a:pt x="1252" y="243"/>
                  </a:lnTo>
                  <a:lnTo>
                    <a:pt x="1239" y="243"/>
                  </a:lnTo>
                  <a:lnTo>
                    <a:pt x="1224" y="245"/>
                  </a:lnTo>
                  <a:lnTo>
                    <a:pt x="1207" y="247"/>
                  </a:lnTo>
                  <a:lnTo>
                    <a:pt x="1192" y="251"/>
                  </a:lnTo>
                  <a:lnTo>
                    <a:pt x="1171" y="254"/>
                  </a:lnTo>
                  <a:lnTo>
                    <a:pt x="1152" y="258"/>
                  </a:lnTo>
                  <a:lnTo>
                    <a:pt x="1131" y="264"/>
                  </a:lnTo>
                  <a:lnTo>
                    <a:pt x="1112" y="272"/>
                  </a:lnTo>
                  <a:lnTo>
                    <a:pt x="1091" y="281"/>
                  </a:lnTo>
                  <a:lnTo>
                    <a:pt x="1070" y="292"/>
                  </a:lnTo>
                  <a:lnTo>
                    <a:pt x="1051" y="306"/>
                  </a:lnTo>
                  <a:lnTo>
                    <a:pt x="1032" y="321"/>
                  </a:lnTo>
                  <a:lnTo>
                    <a:pt x="1013" y="336"/>
                  </a:lnTo>
                  <a:lnTo>
                    <a:pt x="998" y="353"/>
                  </a:lnTo>
                  <a:lnTo>
                    <a:pt x="982" y="372"/>
                  </a:lnTo>
                  <a:lnTo>
                    <a:pt x="971" y="393"/>
                  </a:lnTo>
                  <a:lnTo>
                    <a:pt x="960" y="412"/>
                  </a:lnTo>
                  <a:lnTo>
                    <a:pt x="952" y="433"/>
                  </a:lnTo>
                  <a:lnTo>
                    <a:pt x="942" y="452"/>
                  </a:lnTo>
                  <a:lnTo>
                    <a:pt x="939" y="473"/>
                  </a:lnTo>
                  <a:lnTo>
                    <a:pt x="933" y="488"/>
                  </a:lnTo>
                  <a:lnTo>
                    <a:pt x="929" y="507"/>
                  </a:lnTo>
                  <a:lnTo>
                    <a:pt x="927" y="522"/>
                  </a:lnTo>
                  <a:lnTo>
                    <a:pt x="925" y="536"/>
                  </a:lnTo>
                  <a:lnTo>
                    <a:pt x="923" y="547"/>
                  </a:lnTo>
                  <a:lnTo>
                    <a:pt x="923" y="555"/>
                  </a:lnTo>
                  <a:lnTo>
                    <a:pt x="923" y="561"/>
                  </a:lnTo>
                  <a:lnTo>
                    <a:pt x="923" y="564"/>
                  </a:lnTo>
                  <a:lnTo>
                    <a:pt x="131" y="450"/>
                  </a:lnTo>
                  <a:lnTo>
                    <a:pt x="0" y="498"/>
                  </a:lnTo>
                  <a:lnTo>
                    <a:pt x="5" y="460"/>
                  </a:lnTo>
                  <a:lnTo>
                    <a:pt x="15" y="424"/>
                  </a:lnTo>
                  <a:lnTo>
                    <a:pt x="26" y="386"/>
                  </a:lnTo>
                  <a:lnTo>
                    <a:pt x="43" y="353"/>
                  </a:lnTo>
                  <a:lnTo>
                    <a:pt x="59" y="319"/>
                  </a:lnTo>
                  <a:lnTo>
                    <a:pt x="78" y="289"/>
                  </a:lnTo>
                  <a:lnTo>
                    <a:pt x="99" y="260"/>
                  </a:lnTo>
                  <a:lnTo>
                    <a:pt x="123" y="234"/>
                  </a:lnTo>
                  <a:lnTo>
                    <a:pt x="146" y="207"/>
                  </a:lnTo>
                  <a:lnTo>
                    <a:pt x="171" y="184"/>
                  </a:lnTo>
                  <a:lnTo>
                    <a:pt x="197" y="163"/>
                  </a:lnTo>
                  <a:lnTo>
                    <a:pt x="226" y="146"/>
                  </a:lnTo>
                  <a:lnTo>
                    <a:pt x="254" y="131"/>
                  </a:lnTo>
                  <a:lnTo>
                    <a:pt x="283" y="120"/>
                  </a:lnTo>
                  <a:lnTo>
                    <a:pt x="311" y="112"/>
                  </a:lnTo>
                  <a:lnTo>
                    <a:pt x="342" y="108"/>
                  </a:lnTo>
                  <a:close/>
                </a:path>
              </a:pathLst>
            </a:custGeom>
            <a:solidFill>
              <a:srgbClr val="E6E6FF"/>
            </a:solidFill>
            <a:ln w="9525">
              <a:noFill/>
              <a:round/>
              <a:headEnd/>
              <a:tailEnd/>
            </a:ln>
          </p:spPr>
          <p:txBody>
            <a:bodyPr/>
            <a:lstStyle/>
            <a:p>
              <a:endParaRPr lang="en-US"/>
            </a:p>
          </p:txBody>
        </p:sp>
        <p:sp>
          <p:nvSpPr>
            <p:cNvPr id="41038" name="Freeform 146"/>
            <p:cNvSpPr>
              <a:spLocks/>
            </p:cNvSpPr>
            <p:nvPr/>
          </p:nvSpPr>
          <p:spPr bwMode="auto">
            <a:xfrm>
              <a:off x="1116" y="3050"/>
              <a:ext cx="1545" cy="623"/>
            </a:xfrm>
            <a:custGeom>
              <a:avLst/>
              <a:gdLst>
                <a:gd name="T0" fmla="*/ 0 w 3091"/>
                <a:gd name="T1" fmla="*/ 1234 h 1245"/>
                <a:gd name="T2" fmla="*/ 61 w 3091"/>
                <a:gd name="T3" fmla="*/ 1091 h 1245"/>
                <a:gd name="T4" fmla="*/ 955 w 3091"/>
                <a:gd name="T5" fmla="*/ 743 h 1245"/>
                <a:gd name="T6" fmla="*/ 1352 w 3091"/>
                <a:gd name="T7" fmla="*/ 622 h 1245"/>
                <a:gd name="T8" fmla="*/ 1361 w 3091"/>
                <a:gd name="T9" fmla="*/ 616 h 1245"/>
                <a:gd name="T10" fmla="*/ 1392 w 3091"/>
                <a:gd name="T11" fmla="*/ 606 h 1245"/>
                <a:gd name="T12" fmla="*/ 1435 w 3091"/>
                <a:gd name="T13" fmla="*/ 593 h 1245"/>
                <a:gd name="T14" fmla="*/ 1496 w 3091"/>
                <a:gd name="T15" fmla="*/ 574 h 1245"/>
                <a:gd name="T16" fmla="*/ 1567 w 3091"/>
                <a:gd name="T17" fmla="*/ 549 h 1245"/>
                <a:gd name="T18" fmla="*/ 1646 w 3091"/>
                <a:gd name="T19" fmla="*/ 525 h 1245"/>
                <a:gd name="T20" fmla="*/ 1730 w 3091"/>
                <a:gd name="T21" fmla="*/ 496 h 1245"/>
                <a:gd name="T22" fmla="*/ 1821 w 3091"/>
                <a:gd name="T23" fmla="*/ 469 h 1245"/>
                <a:gd name="T24" fmla="*/ 1911 w 3091"/>
                <a:gd name="T25" fmla="*/ 439 h 1245"/>
                <a:gd name="T26" fmla="*/ 2000 w 3091"/>
                <a:gd name="T27" fmla="*/ 411 h 1245"/>
                <a:gd name="T28" fmla="*/ 2084 w 3091"/>
                <a:gd name="T29" fmla="*/ 384 h 1245"/>
                <a:gd name="T30" fmla="*/ 2163 w 3091"/>
                <a:gd name="T31" fmla="*/ 361 h 1245"/>
                <a:gd name="T32" fmla="*/ 2232 w 3091"/>
                <a:gd name="T33" fmla="*/ 338 h 1245"/>
                <a:gd name="T34" fmla="*/ 2291 w 3091"/>
                <a:gd name="T35" fmla="*/ 323 h 1245"/>
                <a:gd name="T36" fmla="*/ 2335 w 3091"/>
                <a:gd name="T37" fmla="*/ 312 h 1245"/>
                <a:gd name="T38" fmla="*/ 2363 w 3091"/>
                <a:gd name="T39" fmla="*/ 306 h 1245"/>
                <a:gd name="T40" fmla="*/ 2384 w 3091"/>
                <a:gd name="T41" fmla="*/ 297 h 1245"/>
                <a:gd name="T42" fmla="*/ 2420 w 3091"/>
                <a:gd name="T43" fmla="*/ 287 h 1245"/>
                <a:gd name="T44" fmla="*/ 2462 w 3091"/>
                <a:gd name="T45" fmla="*/ 270 h 1245"/>
                <a:gd name="T46" fmla="*/ 2515 w 3091"/>
                <a:gd name="T47" fmla="*/ 249 h 1245"/>
                <a:gd name="T48" fmla="*/ 2572 w 3091"/>
                <a:gd name="T49" fmla="*/ 226 h 1245"/>
                <a:gd name="T50" fmla="*/ 2633 w 3091"/>
                <a:gd name="T51" fmla="*/ 200 h 1245"/>
                <a:gd name="T52" fmla="*/ 2696 w 3091"/>
                <a:gd name="T53" fmla="*/ 173 h 1245"/>
                <a:gd name="T54" fmla="*/ 2762 w 3091"/>
                <a:gd name="T55" fmla="*/ 146 h 1245"/>
                <a:gd name="T56" fmla="*/ 2823 w 3091"/>
                <a:gd name="T57" fmla="*/ 118 h 1245"/>
                <a:gd name="T58" fmla="*/ 2884 w 3091"/>
                <a:gd name="T59" fmla="*/ 91 h 1245"/>
                <a:gd name="T60" fmla="*/ 2939 w 3091"/>
                <a:gd name="T61" fmla="*/ 67 h 1245"/>
                <a:gd name="T62" fmla="*/ 2990 w 3091"/>
                <a:gd name="T63" fmla="*/ 46 h 1245"/>
                <a:gd name="T64" fmla="*/ 3030 w 3091"/>
                <a:gd name="T65" fmla="*/ 27 h 1245"/>
                <a:gd name="T66" fmla="*/ 3063 w 3091"/>
                <a:gd name="T67" fmla="*/ 13 h 1245"/>
                <a:gd name="T68" fmla="*/ 3083 w 3091"/>
                <a:gd name="T69" fmla="*/ 4 h 1245"/>
                <a:gd name="T70" fmla="*/ 3091 w 3091"/>
                <a:gd name="T71" fmla="*/ 0 h 1245"/>
                <a:gd name="T72" fmla="*/ 3042 w 3091"/>
                <a:gd name="T73" fmla="*/ 1034 h 1245"/>
                <a:gd name="T74" fmla="*/ 3053 w 3091"/>
                <a:gd name="T75" fmla="*/ 1245 h 1245"/>
                <a:gd name="T76" fmla="*/ 0 w 3091"/>
                <a:gd name="T77" fmla="*/ 1234 h 1245"/>
                <a:gd name="T78" fmla="*/ 0 w 3091"/>
                <a:gd name="T79" fmla="*/ 1234 h 12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091"/>
                <a:gd name="T121" fmla="*/ 0 h 1245"/>
                <a:gd name="T122" fmla="*/ 3091 w 3091"/>
                <a:gd name="T123" fmla="*/ 1245 h 12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091" h="1245">
                  <a:moveTo>
                    <a:pt x="0" y="1234"/>
                  </a:moveTo>
                  <a:lnTo>
                    <a:pt x="61" y="1091"/>
                  </a:lnTo>
                  <a:lnTo>
                    <a:pt x="955" y="743"/>
                  </a:lnTo>
                  <a:lnTo>
                    <a:pt x="1352" y="622"/>
                  </a:lnTo>
                  <a:lnTo>
                    <a:pt x="1361" y="616"/>
                  </a:lnTo>
                  <a:lnTo>
                    <a:pt x="1392" y="606"/>
                  </a:lnTo>
                  <a:lnTo>
                    <a:pt x="1435" y="593"/>
                  </a:lnTo>
                  <a:lnTo>
                    <a:pt x="1496" y="574"/>
                  </a:lnTo>
                  <a:lnTo>
                    <a:pt x="1567" y="549"/>
                  </a:lnTo>
                  <a:lnTo>
                    <a:pt x="1646" y="525"/>
                  </a:lnTo>
                  <a:lnTo>
                    <a:pt x="1730" y="496"/>
                  </a:lnTo>
                  <a:lnTo>
                    <a:pt x="1821" y="469"/>
                  </a:lnTo>
                  <a:lnTo>
                    <a:pt x="1911" y="439"/>
                  </a:lnTo>
                  <a:lnTo>
                    <a:pt x="2000" y="411"/>
                  </a:lnTo>
                  <a:lnTo>
                    <a:pt x="2084" y="384"/>
                  </a:lnTo>
                  <a:lnTo>
                    <a:pt x="2163" y="361"/>
                  </a:lnTo>
                  <a:lnTo>
                    <a:pt x="2232" y="338"/>
                  </a:lnTo>
                  <a:lnTo>
                    <a:pt x="2291" y="323"/>
                  </a:lnTo>
                  <a:lnTo>
                    <a:pt x="2335" y="312"/>
                  </a:lnTo>
                  <a:lnTo>
                    <a:pt x="2363" y="306"/>
                  </a:lnTo>
                  <a:lnTo>
                    <a:pt x="2384" y="297"/>
                  </a:lnTo>
                  <a:lnTo>
                    <a:pt x="2420" y="287"/>
                  </a:lnTo>
                  <a:lnTo>
                    <a:pt x="2462" y="270"/>
                  </a:lnTo>
                  <a:lnTo>
                    <a:pt x="2515" y="249"/>
                  </a:lnTo>
                  <a:lnTo>
                    <a:pt x="2572" y="226"/>
                  </a:lnTo>
                  <a:lnTo>
                    <a:pt x="2633" y="200"/>
                  </a:lnTo>
                  <a:lnTo>
                    <a:pt x="2696" y="173"/>
                  </a:lnTo>
                  <a:lnTo>
                    <a:pt x="2762" y="146"/>
                  </a:lnTo>
                  <a:lnTo>
                    <a:pt x="2823" y="118"/>
                  </a:lnTo>
                  <a:lnTo>
                    <a:pt x="2884" y="91"/>
                  </a:lnTo>
                  <a:lnTo>
                    <a:pt x="2939" y="67"/>
                  </a:lnTo>
                  <a:lnTo>
                    <a:pt x="2990" y="46"/>
                  </a:lnTo>
                  <a:lnTo>
                    <a:pt x="3030" y="27"/>
                  </a:lnTo>
                  <a:lnTo>
                    <a:pt x="3063" y="13"/>
                  </a:lnTo>
                  <a:lnTo>
                    <a:pt x="3083" y="4"/>
                  </a:lnTo>
                  <a:lnTo>
                    <a:pt x="3091" y="0"/>
                  </a:lnTo>
                  <a:lnTo>
                    <a:pt x="3042" y="1034"/>
                  </a:lnTo>
                  <a:lnTo>
                    <a:pt x="3053" y="1245"/>
                  </a:lnTo>
                  <a:lnTo>
                    <a:pt x="0" y="1234"/>
                  </a:lnTo>
                  <a:close/>
                </a:path>
              </a:pathLst>
            </a:custGeom>
            <a:solidFill>
              <a:srgbClr val="757833"/>
            </a:solidFill>
            <a:ln w="9525">
              <a:noFill/>
              <a:round/>
              <a:headEnd/>
              <a:tailEnd/>
            </a:ln>
          </p:spPr>
          <p:txBody>
            <a:bodyPr/>
            <a:lstStyle/>
            <a:p>
              <a:endParaRPr lang="en-US"/>
            </a:p>
          </p:txBody>
        </p:sp>
        <p:sp>
          <p:nvSpPr>
            <p:cNvPr id="41039" name="Freeform 147"/>
            <p:cNvSpPr>
              <a:spLocks/>
            </p:cNvSpPr>
            <p:nvPr/>
          </p:nvSpPr>
          <p:spPr bwMode="auto">
            <a:xfrm>
              <a:off x="1201" y="3271"/>
              <a:ext cx="982" cy="372"/>
            </a:xfrm>
            <a:custGeom>
              <a:avLst/>
              <a:gdLst>
                <a:gd name="T0" fmla="*/ 88 w 1964"/>
                <a:gd name="T1" fmla="*/ 656 h 743"/>
                <a:gd name="T2" fmla="*/ 94 w 1964"/>
                <a:gd name="T3" fmla="*/ 650 h 743"/>
                <a:gd name="T4" fmla="*/ 113 w 1964"/>
                <a:gd name="T5" fmla="*/ 644 h 743"/>
                <a:gd name="T6" fmla="*/ 145 w 1964"/>
                <a:gd name="T7" fmla="*/ 631 h 743"/>
                <a:gd name="T8" fmla="*/ 185 w 1964"/>
                <a:gd name="T9" fmla="*/ 618 h 743"/>
                <a:gd name="T10" fmla="*/ 232 w 1964"/>
                <a:gd name="T11" fmla="*/ 599 h 743"/>
                <a:gd name="T12" fmla="*/ 287 w 1964"/>
                <a:gd name="T13" fmla="*/ 578 h 743"/>
                <a:gd name="T14" fmla="*/ 346 w 1964"/>
                <a:gd name="T15" fmla="*/ 555 h 743"/>
                <a:gd name="T16" fmla="*/ 413 w 1964"/>
                <a:gd name="T17" fmla="*/ 532 h 743"/>
                <a:gd name="T18" fmla="*/ 478 w 1964"/>
                <a:gd name="T19" fmla="*/ 506 h 743"/>
                <a:gd name="T20" fmla="*/ 544 w 1964"/>
                <a:gd name="T21" fmla="*/ 481 h 743"/>
                <a:gd name="T22" fmla="*/ 607 w 1964"/>
                <a:gd name="T23" fmla="*/ 456 h 743"/>
                <a:gd name="T24" fmla="*/ 670 w 1964"/>
                <a:gd name="T25" fmla="*/ 433 h 743"/>
                <a:gd name="T26" fmla="*/ 727 w 1964"/>
                <a:gd name="T27" fmla="*/ 409 h 743"/>
                <a:gd name="T28" fmla="*/ 780 w 1964"/>
                <a:gd name="T29" fmla="*/ 390 h 743"/>
                <a:gd name="T30" fmla="*/ 825 w 1964"/>
                <a:gd name="T31" fmla="*/ 371 h 743"/>
                <a:gd name="T32" fmla="*/ 861 w 1964"/>
                <a:gd name="T33" fmla="*/ 357 h 743"/>
                <a:gd name="T34" fmla="*/ 900 w 1964"/>
                <a:gd name="T35" fmla="*/ 340 h 743"/>
                <a:gd name="T36" fmla="*/ 957 w 1964"/>
                <a:gd name="T37" fmla="*/ 319 h 743"/>
                <a:gd name="T38" fmla="*/ 1023 w 1964"/>
                <a:gd name="T39" fmla="*/ 297 h 743"/>
                <a:gd name="T40" fmla="*/ 1103 w 1964"/>
                <a:gd name="T41" fmla="*/ 270 h 743"/>
                <a:gd name="T42" fmla="*/ 1190 w 1964"/>
                <a:gd name="T43" fmla="*/ 241 h 743"/>
                <a:gd name="T44" fmla="*/ 1282 w 1964"/>
                <a:gd name="T45" fmla="*/ 211 h 743"/>
                <a:gd name="T46" fmla="*/ 1377 w 1964"/>
                <a:gd name="T47" fmla="*/ 181 h 743"/>
                <a:gd name="T48" fmla="*/ 1474 w 1964"/>
                <a:gd name="T49" fmla="*/ 152 h 743"/>
                <a:gd name="T50" fmla="*/ 1567 w 1964"/>
                <a:gd name="T51" fmla="*/ 120 h 743"/>
                <a:gd name="T52" fmla="*/ 1658 w 1964"/>
                <a:gd name="T53" fmla="*/ 93 h 743"/>
                <a:gd name="T54" fmla="*/ 1740 w 1964"/>
                <a:gd name="T55" fmla="*/ 67 h 743"/>
                <a:gd name="T56" fmla="*/ 1814 w 1964"/>
                <a:gd name="T57" fmla="*/ 44 h 743"/>
                <a:gd name="T58" fmla="*/ 1875 w 1964"/>
                <a:gd name="T59" fmla="*/ 25 h 743"/>
                <a:gd name="T60" fmla="*/ 1922 w 1964"/>
                <a:gd name="T61" fmla="*/ 11 h 743"/>
                <a:gd name="T62" fmla="*/ 1953 w 1964"/>
                <a:gd name="T63" fmla="*/ 2 h 743"/>
                <a:gd name="T64" fmla="*/ 1964 w 1964"/>
                <a:gd name="T65" fmla="*/ 0 h 743"/>
                <a:gd name="T66" fmla="*/ 746 w 1964"/>
                <a:gd name="T67" fmla="*/ 517 h 743"/>
                <a:gd name="T68" fmla="*/ 1869 w 1964"/>
                <a:gd name="T69" fmla="*/ 156 h 743"/>
                <a:gd name="T70" fmla="*/ 1044 w 1964"/>
                <a:gd name="T71" fmla="*/ 584 h 743"/>
                <a:gd name="T72" fmla="*/ 1865 w 1964"/>
                <a:gd name="T73" fmla="*/ 340 h 743"/>
                <a:gd name="T74" fmla="*/ 1316 w 1964"/>
                <a:gd name="T75" fmla="*/ 631 h 743"/>
                <a:gd name="T76" fmla="*/ 1856 w 1964"/>
                <a:gd name="T77" fmla="*/ 517 h 743"/>
                <a:gd name="T78" fmla="*/ 1513 w 1964"/>
                <a:gd name="T79" fmla="*/ 665 h 743"/>
                <a:gd name="T80" fmla="*/ 1956 w 1964"/>
                <a:gd name="T81" fmla="*/ 604 h 743"/>
                <a:gd name="T82" fmla="*/ 1662 w 1964"/>
                <a:gd name="T83" fmla="*/ 743 h 743"/>
                <a:gd name="T84" fmla="*/ 0 w 1964"/>
                <a:gd name="T85" fmla="*/ 743 h 743"/>
                <a:gd name="T86" fmla="*/ 88 w 1964"/>
                <a:gd name="T87" fmla="*/ 656 h 743"/>
                <a:gd name="T88" fmla="*/ 88 w 1964"/>
                <a:gd name="T89" fmla="*/ 656 h 7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64"/>
                <a:gd name="T136" fmla="*/ 0 h 743"/>
                <a:gd name="T137" fmla="*/ 1964 w 1964"/>
                <a:gd name="T138" fmla="*/ 743 h 74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64" h="743">
                  <a:moveTo>
                    <a:pt x="88" y="656"/>
                  </a:moveTo>
                  <a:lnTo>
                    <a:pt x="94" y="650"/>
                  </a:lnTo>
                  <a:lnTo>
                    <a:pt x="113" y="644"/>
                  </a:lnTo>
                  <a:lnTo>
                    <a:pt x="145" y="631"/>
                  </a:lnTo>
                  <a:lnTo>
                    <a:pt x="185" y="618"/>
                  </a:lnTo>
                  <a:lnTo>
                    <a:pt x="232" y="599"/>
                  </a:lnTo>
                  <a:lnTo>
                    <a:pt x="287" y="578"/>
                  </a:lnTo>
                  <a:lnTo>
                    <a:pt x="346" y="555"/>
                  </a:lnTo>
                  <a:lnTo>
                    <a:pt x="413" y="532"/>
                  </a:lnTo>
                  <a:lnTo>
                    <a:pt x="478" y="506"/>
                  </a:lnTo>
                  <a:lnTo>
                    <a:pt x="544" y="481"/>
                  </a:lnTo>
                  <a:lnTo>
                    <a:pt x="607" y="456"/>
                  </a:lnTo>
                  <a:lnTo>
                    <a:pt x="670" y="433"/>
                  </a:lnTo>
                  <a:lnTo>
                    <a:pt x="727" y="409"/>
                  </a:lnTo>
                  <a:lnTo>
                    <a:pt x="780" y="390"/>
                  </a:lnTo>
                  <a:lnTo>
                    <a:pt x="825" y="371"/>
                  </a:lnTo>
                  <a:lnTo>
                    <a:pt x="861" y="357"/>
                  </a:lnTo>
                  <a:lnTo>
                    <a:pt x="900" y="340"/>
                  </a:lnTo>
                  <a:lnTo>
                    <a:pt x="957" y="319"/>
                  </a:lnTo>
                  <a:lnTo>
                    <a:pt x="1023" y="297"/>
                  </a:lnTo>
                  <a:lnTo>
                    <a:pt x="1103" y="270"/>
                  </a:lnTo>
                  <a:lnTo>
                    <a:pt x="1190" y="241"/>
                  </a:lnTo>
                  <a:lnTo>
                    <a:pt x="1282" y="211"/>
                  </a:lnTo>
                  <a:lnTo>
                    <a:pt x="1377" y="181"/>
                  </a:lnTo>
                  <a:lnTo>
                    <a:pt x="1474" y="152"/>
                  </a:lnTo>
                  <a:lnTo>
                    <a:pt x="1567" y="120"/>
                  </a:lnTo>
                  <a:lnTo>
                    <a:pt x="1658" y="93"/>
                  </a:lnTo>
                  <a:lnTo>
                    <a:pt x="1740" y="67"/>
                  </a:lnTo>
                  <a:lnTo>
                    <a:pt x="1814" y="44"/>
                  </a:lnTo>
                  <a:lnTo>
                    <a:pt x="1875" y="25"/>
                  </a:lnTo>
                  <a:lnTo>
                    <a:pt x="1922" y="11"/>
                  </a:lnTo>
                  <a:lnTo>
                    <a:pt x="1953" y="2"/>
                  </a:lnTo>
                  <a:lnTo>
                    <a:pt x="1964" y="0"/>
                  </a:lnTo>
                  <a:lnTo>
                    <a:pt x="746" y="517"/>
                  </a:lnTo>
                  <a:lnTo>
                    <a:pt x="1869" y="156"/>
                  </a:lnTo>
                  <a:lnTo>
                    <a:pt x="1044" y="584"/>
                  </a:lnTo>
                  <a:lnTo>
                    <a:pt x="1865" y="340"/>
                  </a:lnTo>
                  <a:lnTo>
                    <a:pt x="1316" y="631"/>
                  </a:lnTo>
                  <a:lnTo>
                    <a:pt x="1856" y="517"/>
                  </a:lnTo>
                  <a:lnTo>
                    <a:pt x="1513" y="665"/>
                  </a:lnTo>
                  <a:lnTo>
                    <a:pt x="1956" y="604"/>
                  </a:lnTo>
                  <a:lnTo>
                    <a:pt x="1662" y="743"/>
                  </a:lnTo>
                  <a:lnTo>
                    <a:pt x="0" y="743"/>
                  </a:lnTo>
                  <a:lnTo>
                    <a:pt x="88" y="656"/>
                  </a:lnTo>
                  <a:close/>
                </a:path>
              </a:pathLst>
            </a:custGeom>
            <a:solidFill>
              <a:srgbClr val="A6BF73"/>
            </a:solidFill>
            <a:ln w="9525">
              <a:noFill/>
              <a:round/>
              <a:headEnd/>
              <a:tailEnd/>
            </a:ln>
          </p:spPr>
          <p:txBody>
            <a:bodyPr/>
            <a:lstStyle/>
            <a:p>
              <a:endParaRPr lang="en-US"/>
            </a:p>
          </p:txBody>
        </p:sp>
        <p:sp>
          <p:nvSpPr>
            <p:cNvPr id="41040" name="Freeform 148"/>
            <p:cNvSpPr>
              <a:spLocks/>
            </p:cNvSpPr>
            <p:nvPr/>
          </p:nvSpPr>
          <p:spPr bwMode="auto">
            <a:xfrm>
              <a:off x="2339" y="3089"/>
              <a:ext cx="293" cy="556"/>
            </a:xfrm>
            <a:custGeom>
              <a:avLst/>
              <a:gdLst>
                <a:gd name="T0" fmla="*/ 585 w 585"/>
                <a:gd name="T1" fmla="*/ 0 h 1110"/>
                <a:gd name="T2" fmla="*/ 559 w 585"/>
                <a:gd name="T3" fmla="*/ 926 h 1110"/>
                <a:gd name="T4" fmla="*/ 564 w 585"/>
                <a:gd name="T5" fmla="*/ 1089 h 1110"/>
                <a:gd name="T6" fmla="*/ 260 w 585"/>
                <a:gd name="T7" fmla="*/ 1110 h 1110"/>
                <a:gd name="T8" fmla="*/ 469 w 585"/>
                <a:gd name="T9" fmla="*/ 956 h 1110"/>
                <a:gd name="T10" fmla="*/ 78 w 585"/>
                <a:gd name="T11" fmla="*/ 1055 h 1110"/>
                <a:gd name="T12" fmla="*/ 484 w 585"/>
                <a:gd name="T13" fmla="*/ 793 h 1110"/>
                <a:gd name="T14" fmla="*/ 0 w 585"/>
                <a:gd name="T15" fmla="*/ 964 h 1110"/>
                <a:gd name="T16" fmla="*/ 490 w 585"/>
                <a:gd name="T17" fmla="*/ 642 h 1110"/>
                <a:gd name="T18" fmla="*/ 15 w 585"/>
                <a:gd name="T19" fmla="*/ 804 h 1110"/>
                <a:gd name="T20" fmla="*/ 490 w 585"/>
                <a:gd name="T21" fmla="*/ 450 h 1110"/>
                <a:gd name="T22" fmla="*/ 78 w 585"/>
                <a:gd name="T23" fmla="*/ 612 h 1110"/>
                <a:gd name="T24" fmla="*/ 494 w 585"/>
                <a:gd name="T25" fmla="*/ 315 h 1110"/>
                <a:gd name="T26" fmla="*/ 61 w 585"/>
                <a:gd name="T27" fmla="*/ 445 h 1110"/>
                <a:gd name="T28" fmla="*/ 403 w 585"/>
                <a:gd name="T29" fmla="*/ 224 h 1110"/>
                <a:gd name="T30" fmla="*/ 40 w 585"/>
                <a:gd name="T31" fmla="*/ 295 h 1110"/>
                <a:gd name="T32" fmla="*/ 585 w 585"/>
                <a:gd name="T33" fmla="*/ 0 h 1110"/>
                <a:gd name="T34" fmla="*/ 585 w 585"/>
                <a:gd name="T35" fmla="*/ 0 h 11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5"/>
                <a:gd name="T55" fmla="*/ 0 h 1110"/>
                <a:gd name="T56" fmla="*/ 585 w 585"/>
                <a:gd name="T57" fmla="*/ 1110 h 11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5" h="1110">
                  <a:moveTo>
                    <a:pt x="585" y="0"/>
                  </a:moveTo>
                  <a:lnTo>
                    <a:pt x="559" y="926"/>
                  </a:lnTo>
                  <a:lnTo>
                    <a:pt x="564" y="1089"/>
                  </a:lnTo>
                  <a:lnTo>
                    <a:pt x="260" y="1110"/>
                  </a:lnTo>
                  <a:lnTo>
                    <a:pt x="469" y="956"/>
                  </a:lnTo>
                  <a:lnTo>
                    <a:pt x="78" y="1055"/>
                  </a:lnTo>
                  <a:lnTo>
                    <a:pt x="484" y="793"/>
                  </a:lnTo>
                  <a:lnTo>
                    <a:pt x="0" y="964"/>
                  </a:lnTo>
                  <a:lnTo>
                    <a:pt x="490" y="642"/>
                  </a:lnTo>
                  <a:lnTo>
                    <a:pt x="15" y="804"/>
                  </a:lnTo>
                  <a:lnTo>
                    <a:pt x="490" y="450"/>
                  </a:lnTo>
                  <a:lnTo>
                    <a:pt x="78" y="612"/>
                  </a:lnTo>
                  <a:lnTo>
                    <a:pt x="494" y="315"/>
                  </a:lnTo>
                  <a:lnTo>
                    <a:pt x="61" y="445"/>
                  </a:lnTo>
                  <a:lnTo>
                    <a:pt x="403" y="224"/>
                  </a:lnTo>
                  <a:lnTo>
                    <a:pt x="40" y="295"/>
                  </a:lnTo>
                  <a:lnTo>
                    <a:pt x="585" y="0"/>
                  </a:lnTo>
                  <a:close/>
                </a:path>
              </a:pathLst>
            </a:custGeom>
            <a:solidFill>
              <a:srgbClr val="635E1A"/>
            </a:solidFill>
            <a:ln w="9525">
              <a:noFill/>
              <a:round/>
              <a:headEnd/>
              <a:tailEnd/>
            </a:ln>
          </p:spPr>
          <p:txBody>
            <a:bodyPr/>
            <a:lstStyle/>
            <a:p>
              <a:endParaRPr lang="en-US"/>
            </a:p>
          </p:txBody>
        </p:sp>
        <p:sp>
          <p:nvSpPr>
            <p:cNvPr id="41041" name="Freeform 149"/>
            <p:cNvSpPr>
              <a:spLocks/>
            </p:cNvSpPr>
            <p:nvPr/>
          </p:nvSpPr>
          <p:spPr bwMode="auto">
            <a:xfrm>
              <a:off x="812" y="3411"/>
              <a:ext cx="111" cy="183"/>
            </a:xfrm>
            <a:custGeom>
              <a:avLst/>
              <a:gdLst>
                <a:gd name="T0" fmla="*/ 220 w 220"/>
                <a:gd name="T1" fmla="*/ 88 h 367"/>
                <a:gd name="T2" fmla="*/ 203 w 220"/>
                <a:gd name="T3" fmla="*/ 367 h 367"/>
                <a:gd name="T4" fmla="*/ 0 w 220"/>
                <a:gd name="T5" fmla="*/ 97 h 367"/>
                <a:gd name="T6" fmla="*/ 17 w 220"/>
                <a:gd name="T7" fmla="*/ 0 h 367"/>
                <a:gd name="T8" fmla="*/ 220 w 220"/>
                <a:gd name="T9" fmla="*/ 88 h 367"/>
                <a:gd name="T10" fmla="*/ 220 w 220"/>
                <a:gd name="T11" fmla="*/ 88 h 367"/>
                <a:gd name="T12" fmla="*/ 0 60000 65536"/>
                <a:gd name="T13" fmla="*/ 0 60000 65536"/>
                <a:gd name="T14" fmla="*/ 0 60000 65536"/>
                <a:gd name="T15" fmla="*/ 0 60000 65536"/>
                <a:gd name="T16" fmla="*/ 0 60000 65536"/>
                <a:gd name="T17" fmla="*/ 0 60000 65536"/>
                <a:gd name="T18" fmla="*/ 0 w 220"/>
                <a:gd name="T19" fmla="*/ 0 h 367"/>
                <a:gd name="T20" fmla="*/ 220 w 220"/>
                <a:gd name="T21" fmla="*/ 367 h 367"/>
              </a:gdLst>
              <a:ahLst/>
              <a:cxnLst>
                <a:cxn ang="T12">
                  <a:pos x="T0" y="T1"/>
                </a:cxn>
                <a:cxn ang="T13">
                  <a:pos x="T2" y="T3"/>
                </a:cxn>
                <a:cxn ang="T14">
                  <a:pos x="T4" y="T5"/>
                </a:cxn>
                <a:cxn ang="T15">
                  <a:pos x="T6" y="T7"/>
                </a:cxn>
                <a:cxn ang="T16">
                  <a:pos x="T8" y="T9"/>
                </a:cxn>
                <a:cxn ang="T17">
                  <a:pos x="T10" y="T11"/>
                </a:cxn>
              </a:cxnLst>
              <a:rect l="T18" t="T19" r="T20" b="T21"/>
              <a:pathLst>
                <a:path w="220" h="367">
                  <a:moveTo>
                    <a:pt x="220" y="88"/>
                  </a:moveTo>
                  <a:lnTo>
                    <a:pt x="203" y="367"/>
                  </a:lnTo>
                  <a:lnTo>
                    <a:pt x="0" y="97"/>
                  </a:lnTo>
                  <a:lnTo>
                    <a:pt x="17" y="0"/>
                  </a:lnTo>
                  <a:lnTo>
                    <a:pt x="220" y="88"/>
                  </a:lnTo>
                  <a:close/>
                </a:path>
              </a:pathLst>
            </a:custGeom>
            <a:solidFill>
              <a:srgbClr val="808080"/>
            </a:solidFill>
            <a:ln w="9525">
              <a:noFill/>
              <a:round/>
              <a:headEnd/>
              <a:tailEnd/>
            </a:ln>
          </p:spPr>
          <p:txBody>
            <a:bodyPr/>
            <a:lstStyle/>
            <a:p>
              <a:endParaRPr lang="en-US"/>
            </a:p>
          </p:txBody>
        </p:sp>
        <p:sp>
          <p:nvSpPr>
            <p:cNvPr id="41042" name="Freeform 150"/>
            <p:cNvSpPr>
              <a:spLocks/>
            </p:cNvSpPr>
            <p:nvPr/>
          </p:nvSpPr>
          <p:spPr bwMode="auto">
            <a:xfrm>
              <a:off x="2439" y="2881"/>
              <a:ext cx="86" cy="153"/>
            </a:xfrm>
            <a:custGeom>
              <a:avLst/>
              <a:gdLst>
                <a:gd name="T0" fmla="*/ 0 w 173"/>
                <a:gd name="T1" fmla="*/ 0 h 306"/>
                <a:gd name="T2" fmla="*/ 150 w 173"/>
                <a:gd name="T3" fmla="*/ 9 h 306"/>
                <a:gd name="T4" fmla="*/ 173 w 173"/>
                <a:gd name="T5" fmla="*/ 300 h 306"/>
                <a:gd name="T6" fmla="*/ 71 w 173"/>
                <a:gd name="T7" fmla="*/ 306 h 306"/>
                <a:gd name="T8" fmla="*/ 71 w 173"/>
                <a:gd name="T9" fmla="*/ 302 h 306"/>
                <a:gd name="T10" fmla="*/ 71 w 173"/>
                <a:gd name="T11" fmla="*/ 300 h 306"/>
                <a:gd name="T12" fmla="*/ 73 w 173"/>
                <a:gd name="T13" fmla="*/ 294 h 306"/>
                <a:gd name="T14" fmla="*/ 73 w 173"/>
                <a:gd name="T15" fmla="*/ 287 h 306"/>
                <a:gd name="T16" fmla="*/ 74 w 173"/>
                <a:gd name="T17" fmla="*/ 277 h 306"/>
                <a:gd name="T18" fmla="*/ 78 w 173"/>
                <a:gd name="T19" fmla="*/ 268 h 306"/>
                <a:gd name="T20" fmla="*/ 78 w 173"/>
                <a:gd name="T21" fmla="*/ 254 h 306"/>
                <a:gd name="T22" fmla="*/ 82 w 173"/>
                <a:gd name="T23" fmla="*/ 245 h 306"/>
                <a:gd name="T24" fmla="*/ 82 w 173"/>
                <a:gd name="T25" fmla="*/ 230 h 306"/>
                <a:gd name="T26" fmla="*/ 82 w 173"/>
                <a:gd name="T27" fmla="*/ 216 h 306"/>
                <a:gd name="T28" fmla="*/ 82 w 173"/>
                <a:gd name="T29" fmla="*/ 201 h 306"/>
                <a:gd name="T30" fmla="*/ 84 w 173"/>
                <a:gd name="T31" fmla="*/ 186 h 306"/>
                <a:gd name="T32" fmla="*/ 82 w 173"/>
                <a:gd name="T33" fmla="*/ 171 h 306"/>
                <a:gd name="T34" fmla="*/ 80 w 173"/>
                <a:gd name="T35" fmla="*/ 156 h 306"/>
                <a:gd name="T36" fmla="*/ 78 w 173"/>
                <a:gd name="T37" fmla="*/ 140 h 306"/>
                <a:gd name="T38" fmla="*/ 74 w 173"/>
                <a:gd name="T39" fmla="*/ 129 h 306"/>
                <a:gd name="T40" fmla="*/ 69 w 173"/>
                <a:gd name="T41" fmla="*/ 114 h 306"/>
                <a:gd name="T42" fmla="*/ 63 w 173"/>
                <a:gd name="T43" fmla="*/ 100 h 306"/>
                <a:gd name="T44" fmla="*/ 57 w 173"/>
                <a:gd name="T45" fmla="*/ 89 h 306"/>
                <a:gd name="T46" fmla="*/ 52 w 173"/>
                <a:gd name="T47" fmla="*/ 78 h 306"/>
                <a:gd name="T48" fmla="*/ 44 w 173"/>
                <a:gd name="T49" fmla="*/ 66 h 306"/>
                <a:gd name="T50" fmla="*/ 40 w 173"/>
                <a:gd name="T51" fmla="*/ 55 h 306"/>
                <a:gd name="T52" fmla="*/ 33 w 173"/>
                <a:gd name="T53" fmla="*/ 45 h 306"/>
                <a:gd name="T54" fmla="*/ 29 w 173"/>
                <a:gd name="T55" fmla="*/ 38 h 306"/>
                <a:gd name="T56" fmla="*/ 21 w 173"/>
                <a:gd name="T57" fmla="*/ 28 h 306"/>
                <a:gd name="T58" fmla="*/ 17 w 173"/>
                <a:gd name="T59" fmla="*/ 21 h 306"/>
                <a:gd name="T60" fmla="*/ 12 w 173"/>
                <a:gd name="T61" fmla="*/ 13 h 306"/>
                <a:gd name="T62" fmla="*/ 8 w 173"/>
                <a:gd name="T63" fmla="*/ 9 h 306"/>
                <a:gd name="T64" fmla="*/ 2 w 173"/>
                <a:gd name="T65" fmla="*/ 0 h 306"/>
                <a:gd name="T66" fmla="*/ 0 w 173"/>
                <a:gd name="T67" fmla="*/ 0 h 306"/>
                <a:gd name="T68" fmla="*/ 0 w 173"/>
                <a:gd name="T69" fmla="*/ 0 h 3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3"/>
                <a:gd name="T106" fmla="*/ 0 h 306"/>
                <a:gd name="T107" fmla="*/ 173 w 173"/>
                <a:gd name="T108" fmla="*/ 306 h 3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3" h="306">
                  <a:moveTo>
                    <a:pt x="0" y="0"/>
                  </a:moveTo>
                  <a:lnTo>
                    <a:pt x="150" y="9"/>
                  </a:lnTo>
                  <a:lnTo>
                    <a:pt x="173" y="300"/>
                  </a:lnTo>
                  <a:lnTo>
                    <a:pt x="71" y="306"/>
                  </a:lnTo>
                  <a:lnTo>
                    <a:pt x="71" y="302"/>
                  </a:lnTo>
                  <a:lnTo>
                    <a:pt x="71" y="300"/>
                  </a:lnTo>
                  <a:lnTo>
                    <a:pt x="73" y="294"/>
                  </a:lnTo>
                  <a:lnTo>
                    <a:pt x="73" y="287"/>
                  </a:lnTo>
                  <a:lnTo>
                    <a:pt x="74" y="277"/>
                  </a:lnTo>
                  <a:lnTo>
                    <a:pt x="78" y="268"/>
                  </a:lnTo>
                  <a:lnTo>
                    <a:pt x="78" y="254"/>
                  </a:lnTo>
                  <a:lnTo>
                    <a:pt x="82" y="245"/>
                  </a:lnTo>
                  <a:lnTo>
                    <a:pt x="82" y="230"/>
                  </a:lnTo>
                  <a:lnTo>
                    <a:pt x="82" y="216"/>
                  </a:lnTo>
                  <a:lnTo>
                    <a:pt x="82" y="201"/>
                  </a:lnTo>
                  <a:lnTo>
                    <a:pt x="84" y="186"/>
                  </a:lnTo>
                  <a:lnTo>
                    <a:pt x="82" y="171"/>
                  </a:lnTo>
                  <a:lnTo>
                    <a:pt x="80" y="156"/>
                  </a:lnTo>
                  <a:lnTo>
                    <a:pt x="78" y="140"/>
                  </a:lnTo>
                  <a:lnTo>
                    <a:pt x="74" y="129"/>
                  </a:lnTo>
                  <a:lnTo>
                    <a:pt x="69" y="114"/>
                  </a:lnTo>
                  <a:lnTo>
                    <a:pt x="63" y="100"/>
                  </a:lnTo>
                  <a:lnTo>
                    <a:pt x="57" y="89"/>
                  </a:lnTo>
                  <a:lnTo>
                    <a:pt x="52" y="78"/>
                  </a:lnTo>
                  <a:lnTo>
                    <a:pt x="44" y="66"/>
                  </a:lnTo>
                  <a:lnTo>
                    <a:pt x="40" y="55"/>
                  </a:lnTo>
                  <a:lnTo>
                    <a:pt x="33" y="45"/>
                  </a:lnTo>
                  <a:lnTo>
                    <a:pt x="29" y="38"/>
                  </a:lnTo>
                  <a:lnTo>
                    <a:pt x="21" y="28"/>
                  </a:lnTo>
                  <a:lnTo>
                    <a:pt x="17" y="21"/>
                  </a:lnTo>
                  <a:lnTo>
                    <a:pt x="12" y="13"/>
                  </a:lnTo>
                  <a:lnTo>
                    <a:pt x="8" y="9"/>
                  </a:lnTo>
                  <a:lnTo>
                    <a:pt x="2" y="0"/>
                  </a:lnTo>
                  <a:lnTo>
                    <a:pt x="0" y="0"/>
                  </a:lnTo>
                  <a:close/>
                </a:path>
              </a:pathLst>
            </a:custGeom>
            <a:solidFill>
              <a:schemeClr val="hlink"/>
            </a:solidFill>
            <a:ln w="9525">
              <a:noFill/>
              <a:round/>
              <a:headEnd/>
              <a:tailEnd/>
            </a:ln>
          </p:spPr>
          <p:txBody>
            <a:bodyPr/>
            <a:lstStyle/>
            <a:p>
              <a:endParaRPr lang="en-US"/>
            </a:p>
          </p:txBody>
        </p:sp>
        <p:sp>
          <p:nvSpPr>
            <p:cNvPr id="41043" name="Freeform 151"/>
            <p:cNvSpPr>
              <a:spLocks/>
            </p:cNvSpPr>
            <p:nvPr/>
          </p:nvSpPr>
          <p:spPr bwMode="auto">
            <a:xfrm>
              <a:off x="936" y="3395"/>
              <a:ext cx="315" cy="66"/>
            </a:xfrm>
            <a:custGeom>
              <a:avLst/>
              <a:gdLst>
                <a:gd name="T0" fmla="*/ 0 w 629"/>
                <a:gd name="T1" fmla="*/ 114 h 131"/>
                <a:gd name="T2" fmla="*/ 629 w 629"/>
                <a:gd name="T3" fmla="*/ 0 h 131"/>
                <a:gd name="T4" fmla="*/ 620 w 629"/>
                <a:gd name="T5" fmla="*/ 95 h 131"/>
                <a:gd name="T6" fmla="*/ 591 w 629"/>
                <a:gd name="T7" fmla="*/ 97 h 131"/>
                <a:gd name="T8" fmla="*/ 587 w 629"/>
                <a:gd name="T9" fmla="*/ 95 h 131"/>
                <a:gd name="T10" fmla="*/ 582 w 629"/>
                <a:gd name="T11" fmla="*/ 91 h 131"/>
                <a:gd name="T12" fmla="*/ 576 w 629"/>
                <a:gd name="T13" fmla="*/ 87 h 131"/>
                <a:gd name="T14" fmla="*/ 568 w 629"/>
                <a:gd name="T15" fmla="*/ 84 h 131"/>
                <a:gd name="T16" fmla="*/ 561 w 629"/>
                <a:gd name="T17" fmla="*/ 80 h 131"/>
                <a:gd name="T18" fmla="*/ 551 w 629"/>
                <a:gd name="T19" fmla="*/ 78 h 131"/>
                <a:gd name="T20" fmla="*/ 538 w 629"/>
                <a:gd name="T21" fmla="*/ 72 h 131"/>
                <a:gd name="T22" fmla="*/ 525 w 629"/>
                <a:gd name="T23" fmla="*/ 70 h 131"/>
                <a:gd name="T24" fmla="*/ 508 w 629"/>
                <a:gd name="T25" fmla="*/ 68 h 131"/>
                <a:gd name="T26" fmla="*/ 490 w 629"/>
                <a:gd name="T27" fmla="*/ 68 h 131"/>
                <a:gd name="T28" fmla="*/ 470 w 629"/>
                <a:gd name="T29" fmla="*/ 67 h 131"/>
                <a:gd name="T30" fmla="*/ 445 w 629"/>
                <a:gd name="T31" fmla="*/ 68 h 131"/>
                <a:gd name="T32" fmla="*/ 420 w 629"/>
                <a:gd name="T33" fmla="*/ 68 h 131"/>
                <a:gd name="T34" fmla="*/ 394 w 629"/>
                <a:gd name="T35" fmla="*/ 72 h 131"/>
                <a:gd name="T36" fmla="*/ 361 w 629"/>
                <a:gd name="T37" fmla="*/ 76 h 131"/>
                <a:gd name="T38" fmla="*/ 329 w 629"/>
                <a:gd name="T39" fmla="*/ 80 h 131"/>
                <a:gd name="T40" fmla="*/ 297 w 629"/>
                <a:gd name="T41" fmla="*/ 84 h 131"/>
                <a:gd name="T42" fmla="*/ 264 w 629"/>
                <a:gd name="T43" fmla="*/ 89 h 131"/>
                <a:gd name="T44" fmla="*/ 232 w 629"/>
                <a:gd name="T45" fmla="*/ 93 h 131"/>
                <a:gd name="T46" fmla="*/ 200 w 629"/>
                <a:gd name="T47" fmla="*/ 99 h 131"/>
                <a:gd name="T48" fmla="*/ 169 w 629"/>
                <a:gd name="T49" fmla="*/ 105 h 131"/>
                <a:gd name="T50" fmla="*/ 141 w 629"/>
                <a:gd name="T51" fmla="*/ 110 h 131"/>
                <a:gd name="T52" fmla="*/ 110 w 629"/>
                <a:gd name="T53" fmla="*/ 112 h 131"/>
                <a:gd name="T54" fmla="*/ 86 w 629"/>
                <a:gd name="T55" fmla="*/ 116 h 131"/>
                <a:gd name="T56" fmla="*/ 63 w 629"/>
                <a:gd name="T57" fmla="*/ 120 h 131"/>
                <a:gd name="T58" fmla="*/ 44 w 629"/>
                <a:gd name="T59" fmla="*/ 124 h 131"/>
                <a:gd name="T60" fmla="*/ 29 w 629"/>
                <a:gd name="T61" fmla="*/ 125 h 131"/>
                <a:gd name="T62" fmla="*/ 17 w 629"/>
                <a:gd name="T63" fmla="*/ 129 h 131"/>
                <a:gd name="T64" fmla="*/ 10 w 629"/>
                <a:gd name="T65" fmla="*/ 129 h 131"/>
                <a:gd name="T66" fmla="*/ 8 w 629"/>
                <a:gd name="T67" fmla="*/ 131 h 131"/>
                <a:gd name="T68" fmla="*/ 0 w 629"/>
                <a:gd name="T69" fmla="*/ 114 h 131"/>
                <a:gd name="T70" fmla="*/ 0 w 629"/>
                <a:gd name="T71" fmla="*/ 114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29"/>
                <a:gd name="T109" fmla="*/ 0 h 131"/>
                <a:gd name="T110" fmla="*/ 629 w 629"/>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29" h="131">
                  <a:moveTo>
                    <a:pt x="0" y="114"/>
                  </a:moveTo>
                  <a:lnTo>
                    <a:pt x="629" y="0"/>
                  </a:lnTo>
                  <a:lnTo>
                    <a:pt x="620" y="95"/>
                  </a:lnTo>
                  <a:lnTo>
                    <a:pt x="591" y="97"/>
                  </a:lnTo>
                  <a:lnTo>
                    <a:pt x="587" y="95"/>
                  </a:lnTo>
                  <a:lnTo>
                    <a:pt x="582" y="91"/>
                  </a:lnTo>
                  <a:lnTo>
                    <a:pt x="576" y="87"/>
                  </a:lnTo>
                  <a:lnTo>
                    <a:pt x="568" y="84"/>
                  </a:lnTo>
                  <a:lnTo>
                    <a:pt x="561" y="80"/>
                  </a:lnTo>
                  <a:lnTo>
                    <a:pt x="551" y="78"/>
                  </a:lnTo>
                  <a:lnTo>
                    <a:pt x="538" y="72"/>
                  </a:lnTo>
                  <a:lnTo>
                    <a:pt x="525" y="70"/>
                  </a:lnTo>
                  <a:lnTo>
                    <a:pt x="508" y="68"/>
                  </a:lnTo>
                  <a:lnTo>
                    <a:pt x="490" y="68"/>
                  </a:lnTo>
                  <a:lnTo>
                    <a:pt x="470" y="67"/>
                  </a:lnTo>
                  <a:lnTo>
                    <a:pt x="445" y="68"/>
                  </a:lnTo>
                  <a:lnTo>
                    <a:pt x="420" y="68"/>
                  </a:lnTo>
                  <a:lnTo>
                    <a:pt x="394" y="72"/>
                  </a:lnTo>
                  <a:lnTo>
                    <a:pt x="361" y="76"/>
                  </a:lnTo>
                  <a:lnTo>
                    <a:pt x="329" y="80"/>
                  </a:lnTo>
                  <a:lnTo>
                    <a:pt x="297" y="84"/>
                  </a:lnTo>
                  <a:lnTo>
                    <a:pt x="264" y="89"/>
                  </a:lnTo>
                  <a:lnTo>
                    <a:pt x="232" y="93"/>
                  </a:lnTo>
                  <a:lnTo>
                    <a:pt x="200" y="99"/>
                  </a:lnTo>
                  <a:lnTo>
                    <a:pt x="169" y="105"/>
                  </a:lnTo>
                  <a:lnTo>
                    <a:pt x="141" y="110"/>
                  </a:lnTo>
                  <a:lnTo>
                    <a:pt x="110" y="112"/>
                  </a:lnTo>
                  <a:lnTo>
                    <a:pt x="86" y="116"/>
                  </a:lnTo>
                  <a:lnTo>
                    <a:pt x="63" y="120"/>
                  </a:lnTo>
                  <a:lnTo>
                    <a:pt x="44" y="124"/>
                  </a:lnTo>
                  <a:lnTo>
                    <a:pt x="29" y="125"/>
                  </a:lnTo>
                  <a:lnTo>
                    <a:pt x="17" y="129"/>
                  </a:lnTo>
                  <a:lnTo>
                    <a:pt x="10" y="129"/>
                  </a:lnTo>
                  <a:lnTo>
                    <a:pt x="8" y="131"/>
                  </a:lnTo>
                  <a:lnTo>
                    <a:pt x="0" y="114"/>
                  </a:lnTo>
                  <a:close/>
                </a:path>
              </a:pathLst>
            </a:custGeom>
            <a:solidFill>
              <a:srgbClr val="E6E6E6"/>
            </a:solidFill>
            <a:ln w="9525">
              <a:noFill/>
              <a:round/>
              <a:headEnd/>
              <a:tailEnd/>
            </a:ln>
          </p:spPr>
          <p:txBody>
            <a:bodyPr/>
            <a:lstStyle/>
            <a:p>
              <a:endParaRPr lang="en-US"/>
            </a:p>
          </p:txBody>
        </p:sp>
        <p:sp>
          <p:nvSpPr>
            <p:cNvPr id="41044" name="Freeform 152"/>
            <p:cNvSpPr>
              <a:spLocks/>
            </p:cNvSpPr>
            <p:nvPr/>
          </p:nvSpPr>
          <p:spPr bwMode="auto">
            <a:xfrm>
              <a:off x="1018" y="2900"/>
              <a:ext cx="73" cy="92"/>
            </a:xfrm>
            <a:custGeom>
              <a:avLst/>
              <a:gdLst>
                <a:gd name="T0" fmla="*/ 0 w 146"/>
                <a:gd name="T1" fmla="*/ 59 h 182"/>
                <a:gd name="T2" fmla="*/ 138 w 146"/>
                <a:gd name="T3" fmla="*/ 0 h 182"/>
                <a:gd name="T4" fmla="*/ 146 w 146"/>
                <a:gd name="T5" fmla="*/ 182 h 182"/>
                <a:gd name="T6" fmla="*/ 9 w 146"/>
                <a:gd name="T7" fmla="*/ 161 h 182"/>
                <a:gd name="T8" fmla="*/ 0 w 146"/>
                <a:gd name="T9" fmla="*/ 59 h 182"/>
                <a:gd name="T10" fmla="*/ 0 w 146"/>
                <a:gd name="T11" fmla="*/ 59 h 182"/>
                <a:gd name="T12" fmla="*/ 0 60000 65536"/>
                <a:gd name="T13" fmla="*/ 0 60000 65536"/>
                <a:gd name="T14" fmla="*/ 0 60000 65536"/>
                <a:gd name="T15" fmla="*/ 0 60000 65536"/>
                <a:gd name="T16" fmla="*/ 0 60000 65536"/>
                <a:gd name="T17" fmla="*/ 0 60000 65536"/>
                <a:gd name="T18" fmla="*/ 0 w 146"/>
                <a:gd name="T19" fmla="*/ 0 h 182"/>
                <a:gd name="T20" fmla="*/ 146 w 146"/>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6" h="182">
                  <a:moveTo>
                    <a:pt x="0" y="59"/>
                  </a:moveTo>
                  <a:lnTo>
                    <a:pt x="138" y="0"/>
                  </a:lnTo>
                  <a:lnTo>
                    <a:pt x="146" y="182"/>
                  </a:lnTo>
                  <a:lnTo>
                    <a:pt x="9" y="161"/>
                  </a:lnTo>
                  <a:lnTo>
                    <a:pt x="0" y="59"/>
                  </a:lnTo>
                  <a:close/>
                </a:path>
              </a:pathLst>
            </a:custGeom>
            <a:solidFill>
              <a:srgbClr val="9CB8FF"/>
            </a:solidFill>
            <a:ln w="9525">
              <a:noFill/>
              <a:round/>
              <a:headEnd/>
              <a:tailEnd/>
            </a:ln>
          </p:spPr>
          <p:txBody>
            <a:bodyPr/>
            <a:lstStyle/>
            <a:p>
              <a:endParaRPr lang="en-US"/>
            </a:p>
          </p:txBody>
        </p:sp>
        <p:sp>
          <p:nvSpPr>
            <p:cNvPr id="41045" name="Freeform 153"/>
            <p:cNvSpPr>
              <a:spLocks/>
            </p:cNvSpPr>
            <p:nvPr/>
          </p:nvSpPr>
          <p:spPr bwMode="auto">
            <a:xfrm>
              <a:off x="1122" y="2900"/>
              <a:ext cx="136" cy="92"/>
            </a:xfrm>
            <a:custGeom>
              <a:avLst/>
              <a:gdLst>
                <a:gd name="T0" fmla="*/ 0 w 271"/>
                <a:gd name="T1" fmla="*/ 0 h 182"/>
                <a:gd name="T2" fmla="*/ 3 w 271"/>
                <a:gd name="T3" fmla="*/ 178 h 182"/>
                <a:gd name="T4" fmla="*/ 266 w 271"/>
                <a:gd name="T5" fmla="*/ 182 h 182"/>
                <a:gd name="T6" fmla="*/ 271 w 271"/>
                <a:gd name="T7" fmla="*/ 32 h 182"/>
                <a:gd name="T8" fmla="*/ 0 w 271"/>
                <a:gd name="T9" fmla="*/ 0 h 182"/>
                <a:gd name="T10" fmla="*/ 0 w 271"/>
                <a:gd name="T11" fmla="*/ 0 h 182"/>
                <a:gd name="T12" fmla="*/ 0 60000 65536"/>
                <a:gd name="T13" fmla="*/ 0 60000 65536"/>
                <a:gd name="T14" fmla="*/ 0 60000 65536"/>
                <a:gd name="T15" fmla="*/ 0 60000 65536"/>
                <a:gd name="T16" fmla="*/ 0 60000 65536"/>
                <a:gd name="T17" fmla="*/ 0 60000 65536"/>
                <a:gd name="T18" fmla="*/ 0 w 271"/>
                <a:gd name="T19" fmla="*/ 0 h 182"/>
                <a:gd name="T20" fmla="*/ 271 w 271"/>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271" h="182">
                  <a:moveTo>
                    <a:pt x="0" y="0"/>
                  </a:moveTo>
                  <a:lnTo>
                    <a:pt x="3" y="178"/>
                  </a:lnTo>
                  <a:lnTo>
                    <a:pt x="266" y="182"/>
                  </a:lnTo>
                  <a:lnTo>
                    <a:pt x="271" y="32"/>
                  </a:lnTo>
                  <a:lnTo>
                    <a:pt x="0" y="0"/>
                  </a:lnTo>
                  <a:close/>
                </a:path>
              </a:pathLst>
            </a:custGeom>
            <a:solidFill>
              <a:srgbClr val="BFC9FF"/>
            </a:solidFill>
            <a:ln w="9525">
              <a:noFill/>
              <a:round/>
              <a:headEnd/>
              <a:tailEnd/>
            </a:ln>
          </p:spPr>
          <p:txBody>
            <a:bodyPr/>
            <a:lstStyle/>
            <a:p>
              <a:endParaRPr lang="en-US"/>
            </a:p>
          </p:txBody>
        </p:sp>
        <p:sp>
          <p:nvSpPr>
            <p:cNvPr id="41046" name="Freeform 154"/>
            <p:cNvSpPr>
              <a:spLocks/>
            </p:cNvSpPr>
            <p:nvPr/>
          </p:nvSpPr>
          <p:spPr bwMode="auto">
            <a:xfrm>
              <a:off x="1332" y="3327"/>
              <a:ext cx="298" cy="128"/>
            </a:xfrm>
            <a:custGeom>
              <a:avLst/>
              <a:gdLst>
                <a:gd name="T0" fmla="*/ 0 w 595"/>
                <a:gd name="T1" fmla="*/ 177 h 257"/>
                <a:gd name="T2" fmla="*/ 2 w 595"/>
                <a:gd name="T3" fmla="*/ 181 h 257"/>
                <a:gd name="T4" fmla="*/ 9 w 595"/>
                <a:gd name="T5" fmla="*/ 192 h 257"/>
                <a:gd name="T6" fmla="*/ 13 w 595"/>
                <a:gd name="T7" fmla="*/ 200 h 257"/>
                <a:gd name="T8" fmla="*/ 23 w 595"/>
                <a:gd name="T9" fmla="*/ 207 h 257"/>
                <a:gd name="T10" fmla="*/ 30 w 595"/>
                <a:gd name="T11" fmla="*/ 215 h 257"/>
                <a:gd name="T12" fmla="*/ 42 w 595"/>
                <a:gd name="T13" fmla="*/ 224 h 257"/>
                <a:gd name="T14" fmla="*/ 51 w 595"/>
                <a:gd name="T15" fmla="*/ 232 h 257"/>
                <a:gd name="T16" fmla="*/ 61 w 595"/>
                <a:gd name="T17" fmla="*/ 240 h 257"/>
                <a:gd name="T18" fmla="*/ 74 w 595"/>
                <a:gd name="T19" fmla="*/ 247 h 257"/>
                <a:gd name="T20" fmla="*/ 87 w 595"/>
                <a:gd name="T21" fmla="*/ 251 h 257"/>
                <a:gd name="T22" fmla="*/ 100 w 595"/>
                <a:gd name="T23" fmla="*/ 255 h 257"/>
                <a:gd name="T24" fmla="*/ 116 w 595"/>
                <a:gd name="T25" fmla="*/ 257 h 257"/>
                <a:gd name="T26" fmla="*/ 131 w 595"/>
                <a:gd name="T27" fmla="*/ 255 h 257"/>
                <a:gd name="T28" fmla="*/ 146 w 595"/>
                <a:gd name="T29" fmla="*/ 251 h 257"/>
                <a:gd name="T30" fmla="*/ 159 w 595"/>
                <a:gd name="T31" fmla="*/ 245 h 257"/>
                <a:gd name="T32" fmla="*/ 173 w 595"/>
                <a:gd name="T33" fmla="*/ 238 h 257"/>
                <a:gd name="T34" fmla="*/ 182 w 595"/>
                <a:gd name="T35" fmla="*/ 232 h 257"/>
                <a:gd name="T36" fmla="*/ 192 w 595"/>
                <a:gd name="T37" fmla="*/ 224 h 257"/>
                <a:gd name="T38" fmla="*/ 199 w 595"/>
                <a:gd name="T39" fmla="*/ 217 h 257"/>
                <a:gd name="T40" fmla="*/ 205 w 595"/>
                <a:gd name="T41" fmla="*/ 209 h 257"/>
                <a:gd name="T42" fmla="*/ 211 w 595"/>
                <a:gd name="T43" fmla="*/ 204 h 257"/>
                <a:gd name="T44" fmla="*/ 215 w 595"/>
                <a:gd name="T45" fmla="*/ 196 h 257"/>
                <a:gd name="T46" fmla="*/ 220 w 595"/>
                <a:gd name="T47" fmla="*/ 181 h 257"/>
                <a:gd name="T48" fmla="*/ 222 w 595"/>
                <a:gd name="T49" fmla="*/ 171 h 257"/>
                <a:gd name="T50" fmla="*/ 222 w 595"/>
                <a:gd name="T51" fmla="*/ 164 h 257"/>
                <a:gd name="T52" fmla="*/ 224 w 595"/>
                <a:gd name="T53" fmla="*/ 162 h 257"/>
                <a:gd name="T54" fmla="*/ 427 w 595"/>
                <a:gd name="T55" fmla="*/ 99 h 257"/>
                <a:gd name="T56" fmla="*/ 429 w 595"/>
                <a:gd name="T57" fmla="*/ 101 h 257"/>
                <a:gd name="T58" fmla="*/ 435 w 595"/>
                <a:gd name="T59" fmla="*/ 107 h 257"/>
                <a:gd name="T60" fmla="*/ 443 w 595"/>
                <a:gd name="T61" fmla="*/ 114 h 257"/>
                <a:gd name="T62" fmla="*/ 456 w 595"/>
                <a:gd name="T63" fmla="*/ 126 h 257"/>
                <a:gd name="T64" fmla="*/ 464 w 595"/>
                <a:gd name="T65" fmla="*/ 129 h 257"/>
                <a:gd name="T66" fmla="*/ 471 w 595"/>
                <a:gd name="T67" fmla="*/ 133 h 257"/>
                <a:gd name="T68" fmla="*/ 479 w 595"/>
                <a:gd name="T69" fmla="*/ 135 h 257"/>
                <a:gd name="T70" fmla="*/ 492 w 595"/>
                <a:gd name="T71" fmla="*/ 139 h 257"/>
                <a:gd name="T72" fmla="*/ 500 w 595"/>
                <a:gd name="T73" fmla="*/ 139 h 257"/>
                <a:gd name="T74" fmla="*/ 513 w 595"/>
                <a:gd name="T75" fmla="*/ 139 h 257"/>
                <a:gd name="T76" fmla="*/ 524 w 595"/>
                <a:gd name="T77" fmla="*/ 135 h 257"/>
                <a:gd name="T78" fmla="*/ 538 w 595"/>
                <a:gd name="T79" fmla="*/ 133 h 257"/>
                <a:gd name="T80" fmla="*/ 549 w 595"/>
                <a:gd name="T81" fmla="*/ 126 h 257"/>
                <a:gd name="T82" fmla="*/ 560 w 595"/>
                <a:gd name="T83" fmla="*/ 118 h 257"/>
                <a:gd name="T84" fmla="*/ 568 w 595"/>
                <a:gd name="T85" fmla="*/ 108 h 257"/>
                <a:gd name="T86" fmla="*/ 576 w 595"/>
                <a:gd name="T87" fmla="*/ 101 h 257"/>
                <a:gd name="T88" fmla="*/ 579 w 595"/>
                <a:gd name="T89" fmla="*/ 88 h 257"/>
                <a:gd name="T90" fmla="*/ 585 w 595"/>
                <a:gd name="T91" fmla="*/ 78 h 257"/>
                <a:gd name="T92" fmla="*/ 589 w 595"/>
                <a:gd name="T93" fmla="*/ 67 h 257"/>
                <a:gd name="T94" fmla="*/ 591 w 595"/>
                <a:gd name="T95" fmla="*/ 55 h 257"/>
                <a:gd name="T96" fmla="*/ 591 w 595"/>
                <a:gd name="T97" fmla="*/ 44 h 257"/>
                <a:gd name="T98" fmla="*/ 593 w 595"/>
                <a:gd name="T99" fmla="*/ 34 h 257"/>
                <a:gd name="T100" fmla="*/ 593 w 595"/>
                <a:gd name="T101" fmla="*/ 23 h 257"/>
                <a:gd name="T102" fmla="*/ 595 w 595"/>
                <a:gd name="T103" fmla="*/ 17 h 257"/>
                <a:gd name="T104" fmla="*/ 593 w 595"/>
                <a:gd name="T105" fmla="*/ 8 h 257"/>
                <a:gd name="T106" fmla="*/ 593 w 595"/>
                <a:gd name="T107" fmla="*/ 4 h 257"/>
                <a:gd name="T108" fmla="*/ 593 w 595"/>
                <a:gd name="T109" fmla="*/ 0 h 257"/>
                <a:gd name="T110" fmla="*/ 0 w 595"/>
                <a:gd name="T111" fmla="*/ 177 h 257"/>
                <a:gd name="T112" fmla="*/ 0 w 595"/>
                <a:gd name="T113" fmla="*/ 177 h 25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5"/>
                <a:gd name="T172" fmla="*/ 0 h 257"/>
                <a:gd name="T173" fmla="*/ 595 w 595"/>
                <a:gd name="T174" fmla="*/ 257 h 25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5" h="257">
                  <a:moveTo>
                    <a:pt x="0" y="177"/>
                  </a:moveTo>
                  <a:lnTo>
                    <a:pt x="2" y="181"/>
                  </a:lnTo>
                  <a:lnTo>
                    <a:pt x="9" y="192"/>
                  </a:lnTo>
                  <a:lnTo>
                    <a:pt x="13" y="200"/>
                  </a:lnTo>
                  <a:lnTo>
                    <a:pt x="23" y="207"/>
                  </a:lnTo>
                  <a:lnTo>
                    <a:pt x="30" y="215"/>
                  </a:lnTo>
                  <a:lnTo>
                    <a:pt x="42" y="224"/>
                  </a:lnTo>
                  <a:lnTo>
                    <a:pt x="51" y="232"/>
                  </a:lnTo>
                  <a:lnTo>
                    <a:pt x="61" y="240"/>
                  </a:lnTo>
                  <a:lnTo>
                    <a:pt x="74" y="247"/>
                  </a:lnTo>
                  <a:lnTo>
                    <a:pt x="87" y="251"/>
                  </a:lnTo>
                  <a:lnTo>
                    <a:pt x="100" y="255"/>
                  </a:lnTo>
                  <a:lnTo>
                    <a:pt x="116" y="257"/>
                  </a:lnTo>
                  <a:lnTo>
                    <a:pt x="131" y="255"/>
                  </a:lnTo>
                  <a:lnTo>
                    <a:pt x="146" y="251"/>
                  </a:lnTo>
                  <a:lnTo>
                    <a:pt x="159" y="245"/>
                  </a:lnTo>
                  <a:lnTo>
                    <a:pt x="173" y="238"/>
                  </a:lnTo>
                  <a:lnTo>
                    <a:pt x="182" y="232"/>
                  </a:lnTo>
                  <a:lnTo>
                    <a:pt x="192" y="224"/>
                  </a:lnTo>
                  <a:lnTo>
                    <a:pt x="199" y="217"/>
                  </a:lnTo>
                  <a:lnTo>
                    <a:pt x="205" y="209"/>
                  </a:lnTo>
                  <a:lnTo>
                    <a:pt x="211" y="204"/>
                  </a:lnTo>
                  <a:lnTo>
                    <a:pt x="215" y="196"/>
                  </a:lnTo>
                  <a:lnTo>
                    <a:pt x="220" y="181"/>
                  </a:lnTo>
                  <a:lnTo>
                    <a:pt x="222" y="171"/>
                  </a:lnTo>
                  <a:lnTo>
                    <a:pt x="222" y="164"/>
                  </a:lnTo>
                  <a:lnTo>
                    <a:pt x="224" y="162"/>
                  </a:lnTo>
                  <a:lnTo>
                    <a:pt x="427" y="99"/>
                  </a:lnTo>
                  <a:lnTo>
                    <a:pt x="429" y="101"/>
                  </a:lnTo>
                  <a:lnTo>
                    <a:pt x="435" y="107"/>
                  </a:lnTo>
                  <a:lnTo>
                    <a:pt x="443" y="114"/>
                  </a:lnTo>
                  <a:lnTo>
                    <a:pt x="456" y="126"/>
                  </a:lnTo>
                  <a:lnTo>
                    <a:pt x="464" y="129"/>
                  </a:lnTo>
                  <a:lnTo>
                    <a:pt x="471" y="133"/>
                  </a:lnTo>
                  <a:lnTo>
                    <a:pt x="479" y="135"/>
                  </a:lnTo>
                  <a:lnTo>
                    <a:pt x="492" y="139"/>
                  </a:lnTo>
                  <a:lnTo>
                    <a:pt x="500" y="139"/>
                  </a:lnTo>
                  <a:lnTo>
                    <a:pt x="513" y="139"/>
                  </a:lnTo>
                  <a:lnTo>
                    <a:pt x="524" y="135"/>
                  </a:lnTo>
                  <a:lnTo>
                    <a:pt x="538" y="133"/>
                  </a:lnTo>
                  <a:lnTo>
                    <a:pt x="549" y="126"/>
                  </a:lnTo>
                  <a:lnTo>
                    <a:pt x="560" y="118"/>
                  </a:lnTo>
                  <a:lnTo>
                    <a:pt x="568" y="108"/>
                  </a:lnTo>
                  <a:lnTo>
                    <a:pt x="576" y="101"/>
                  </a:lnTo>
                  <a:lnTo>
                    <a:pt x="579" y="88"/>
                  </a:lnTo>
                  <a:lnTo>
                    <a:pt x="585" y="78"/>
                  </a:lnTo>
                  <a:lnTo>
                    <a:pt x="589" y="67"/>
                  </a:lnTo>
                  <a:lnTo>
                    <a:pt x="591" y="55"/>
                  </a:lnTo>
                  <a:lnTo>
                    <a:pt x="591" y="44"/>
                  </a:lnTo>
                  <a:lnTo>
                    <a:pt x="593" y="34"/>
                  </a:lnTo>
                  <a:lnTo>
                    <a:pt x="593" y="23"/>
                  </a:lnTo>
                  <a:lnTo>
                    <a:pt x="595" y="17"/>
                  </a:lnTo>
                  <a:lnTo>
                    <a:pt x="593" y="8"/>
                  </a:lnTo>
                  <a:lnTo>
                    <a:pt x="593" y="4"/>
                  </a:lnTo>
                  <a:lnTo>
                    <a:pt x="593" y="0"/>
                  </a:lnTo>
                  <a:lnTo>
                    <a:pt x="0" y="177"/>
                  </a:lnTo>
                  <a:close/>
                </a:path>
              </a:pathLst>
            </a:custGeom>
            <a:solidFill>
              <a:srgbClr val="D1BDBD"/>
            </a:solidFill>
            <a:ln w="9525">
              <a:noFill/>
              <a:round/>
              <a:headEnd/>
              <a:tailEnd/>
            </a:ln>
          </p:spPr>
          <p:txBody>
            <a:bodyPr/>
            <a:lstStyle/>
            <a:p>
              <a:endParaRPr lang="en-US"/>
            </a:p>
          </p:txBody>
        </p:sp>
        <p:sp>
          <p:nvSpPr>
            <p:cNvPr id="41047" name="Freeform 155"/>
            <p:cNvSpPr>
              <a:spLocks/>
            </p:cNvSpPr>
            <p:nvPr/>
          </p:nvSpPr>
          <p:spPr bwMode="auto">
            <a:xfrm>
              <a:off x="1735" y="3277"/>
              <a:ext cx="104" cy="45"/>
            </a:xfrm>
            <a:custGeom>
              <a:avLst/>
              <a:gdLst>
                <a:gd name="T0" fmla="*/ 0 w 207"/>
                <a:gd name="T1" fmla="*/ 50 h 92"/>
                <a:gd name="T2" fmla="*/ 9 w 207"/>
                <a:gd name="T3" fmla="*/ 56 h 92"/>
                <a:gd name="T4" fmla="*/ 17 w 207"/>
                <a:gd name="T5" fmla="*/ 61 h 92"/>
                <a:gd name="T6" fmla="*/ 24 w 207"/>
                <a:gd name="T7" fmla="*/ 67 h 92"/>
                <a:gd name="T8" fmla="*/ 32 w 207"/>
                <a:gd name="T9" fmla="*/ 73 h 92"/>
                <a:gd name="T10" fmla="*/ 41 w 207"/>
                <a:gd name="T11" fmla="*/ 76 h 92"/>
                <a:gd name="T12" fmla="*/ 49 w 207"/>
                <a:gd name="T13" fmla="*/ 80 h 92"/>
                <a:gd name="T14" fmla="*/ 57 w 207"/>
                <a:gd name="T15" fmla="*/ 84 h 92"/>
                <a:gd name="T16" fmla="*/ 66 w 207"/>
                <a:gd name="T17" fmla="*/ 88 h 92"/>
                <a:gd name="T18" fmla="*/ 74 w 207"/>
                <a:gd name="T19" fmla="*/ 90 h 92"/>
                <a:gd name="T20" fmla="*/ 83 w 207"/>
                <a:gd name="T21" fmla="*/ 90 h 92"/>
                <a:gd name="T22" fmla="*/ 93 w 207"/>
                <a:gd name="T23" fmla="*/ 90 h 92"/>
                <a:gd name="T24" fmla="*/ 102 w 207"/>
                <a:gd name="T25" fmla="*/ 92 h 92"/>
                <a:gd name="T26" fmla="*/ 112 w 207"/>
                <a:gd name="T27" fmla="*/ 90 h 92"/>
                <a:gd name="T28" fmla="*/ 121 w 207"/>
                <a:gd name="T29" fmla="*/ 88 h 92"/>
                <a:gd name="T30" fmla="*/ 131 w 207"/>
                <a:gd name="T31" fmla="*/ 84 h 92"/>
                <a:gd name="T32" fmla="*/ 142 w 207"/>
                <a:gd name="T33" fmla="*/ 84 h 92"/>
                <a:gd name="T34" fmla="*/ 156 w 207"/>
                <a:gd name="T35" fmla="*/ 75 h 92"/>
                <a:gd name="T36" fmla="*/ 169 w 207"/>
                <a:gd name="T37" fmla="*/ 63 h 92"/>
                <a:gd name="T38" fmla="*/ 180 w 207"/>
                <a:gd name="T39" fmla="*/ 50 h 92"/>
                <a:gd name="T40" fmla="*/ 190 w 207"/>
                <a:gd name="T41" fmla="*/ 37 h 92"/>
                <a:gd name="T42" fmla="*/ 195 w 207"/>
                <a:gd name="T43" fmla="*/ 21 h 92"/>
                <a:gd name="T44" fmla="*/ 201 w 207"/>
                <a:gd name="T45" fmla="*/ 10 h 92"/>
                <a:gd name="T46" fmla="*/ 205 w 207"/>
                <a:gd name="T47" fmla="*/ 2 h 92"/>
                <a:gd name="T48" fmla="*/ 207 w 207"/>
                <a:gd name="T49" fmla="*/ 0 h 92"/>
                <a:gd name="T50" fmla="*/ 0 w 207"/>
                <a:gd name="T51" fmla="*/ 50 h 92"/>
                <a:gd name="T52" fmla="*/ 0 w 207"/>
                <a:gd name="T53" fmla="*/ 5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7"/>
                <a:gd name="T82" fmla="*/ 0 h 92"/>
                <a:gd name="T83" fmla="*/ 207 w 207"/>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7" h="92">
                  <a:moveTo>
                    <a:pt x="0" y="50"/>
                  </a:moveTo>
                  <a:lnTo>
                    <a:pt x="9" y="56"/>
                  </a:lnTo>
                  <a:lnTo>
                    <a:pt x="17" y="61"/>
                  </a:lnTo>
                  <a:lnTo>
                    <a:pt x="24" y="67"/>
                  </a:lnTo>
                  <a:lnTo>
                    <a:pt x="32" y="73"/>
                  </a:lnTo>
                  <a:lnTo>
                    <a:pt x="41" y="76"/>
                  </a:lnTo>
                  <a:lnTo>
                    <a:pt x="49" y="80"/>
                  </a:lnTo>
                  <a:lnTo>
                    <a:pt x="57" y="84"/>
                  </a:lnTo>
                  <a:lnTo>
                    <a:pt x="66" y="88"/>
                  </a:lnTo>
                  <a:lnTo>
                    <a:pt x="74" y="90"/>
                  </a:lnTo>
                  <a:lnTo>
                    <a:pt x="83" y="90"/>
                  </a:lnTo>
                  <a:lnTo>
                    <a:pt x="93" y="90"/>
                  </a:lnTo>
                  <a:lnTo>
                    <a:pt x="102" y="92"/>
                  </a:lnTo>
                  <a:lnTo>
                    <a:pt x="112" y="90"/>
                  </a:lnTo>
                  <a:lnTo>
                    <a:pt x="121" y="88"/>
                  </a:lnTo>
                  <a:lnTo>
                    <a:pt x="131" y="84"/>
                  </a:lnTo>
                  <a:lnTo>
                    <a:pt x="142" y="84"/>
                  </a:lnTo>
                  <a:lnTo>
                    <a:pt x="156" y="75"/>
                  </a:lnTo>
                  <a:lnTo>
                    <a:pt x="169" y="63"/>
                  </a:lnTo>
                  <a:lnTo>
                    <a:pt x="180" y="50"/>
                  </a:lnTo>
                  <a:lnTo>
                    <a:pt x="190" y="37"/>
                  </a:lnTo>
                  <a:lnTo>
                    <a:pt x="195" y="21"/>
                  </a:lnTo>
                  <a:lnTo>
                    <a:pt x="201" y="10"/>
                  </a:lnTo>
                  <a:lnTo>
                    <a:pt x="205" y="2"/>
                  </a:lnTo>
                  <a:lnTo>
                    <a:pt x="207" y="0"/>
                  </a:lnTo>
                  <a:lnTo>
                    <a:pt x="0" y="50"/>
                  </a:lnTo>
                  <a:close/>
                </a:path>
              </a:pathLst>
            </a:custGeom>
            <a:solidFill>
              <a:srgbClr val="D1BDBD"/>
            </a:solidFill>
            <a:ln w="9525">
              <a:noFill/>
              <a:round/>
              <a:headEnd/>
              <a:tailEnd/>
            </a:ln>
          </p:spPr>
          <p:txBody>
            <a:bodyPr/>
            <a:lstStyle/>
            <a:p>
              <a:endParaRPr lang="en-US"/>
            </a:p>
          </p:txBody>
        </p:sp>
        <p:sp>
          <p:nvSpPr>
            <p:cNvPr id="41048" name="Freeform 156"/>
            <p:cNvSpPr>
              <a:spLocks/>
            </p:cNvSpPr>
            <p:nvPr/>
          </p:nvSpPr>
          <p:spPr bwMode="auto">
            <a:xfrm>
              <a:off x="1943" y="3227"/>
              <a:ext cx="76" cy="28"/>
            </a:xfrm>
            <a:custGeom>
              <a:avLst/>
              <a:gdLst>
                <a:gd name="T0" fmla="*/ 0 w 150"/>
                <a:gd name="T1" fmla="*/ 32 h 55"/>
                <a:gd name="T2" fmla="*/ 9 w 150"/>
                <a:gd name="T3" fmla="*/ 38 h 55"/>
                <a:gd name="T4" fmla="*/ 19 w 150"/>
                <a:gd name="T5" fmla="*/ 41 h 55"/>
                <a:gd name="T6" fmla="*/ 30 w 150"/>
                <a:gd name="T7" fmla="*/ 47 h 55"/>
                <a:gd name="T8" fmla="*/ 42 w 150"/>
                <a:gd name="T9" fmla="*/ 53 h 55"/>
                <a:gd name="T10" fmla="*/ 47 w 150"/>
                <a:gd name="T11" fmla="*/ 53 h 55"/>
                <a:gd name="T12" fmla="*/ 55 w 150"/>
                <a:gd name="T13" fmla="*/ 55 h 55"/>
                <a:gd name="T14" fmla="*/ 63 w 150"/>
                <a:gd name="T15" fmla="*/ 55 h 55"/>
                <a:gd name="T16" fmla="*/ 70 w 150"/>
                <a:gd name="T17" fmla="*/ 55 h 55"/>
                <a:gd name="T18" fmla="*/ 80 w 150"/>
                <a:gd name="T19" fmla="*/ 55 h 55"/>
                <a:gd name="T20" fmla="*/ 87 w 150"/>
                <a:gd name="T21" fmla="*/ 55 h 55"/>
                <a:gd name="T22" fmla="*/ 95 w 150"/>
                <a:gd name="T23" fmla="*/ 51 h 55"/>
                <a:gd name="T24" fmla="*/ 106 w 150"/>
                <a:gd name="T25" fmla="*/ 51 h 55"/>
                <a:gd name="T26" fmla="*/ 112 w 150"/>
                <a:gd name="T27" fmla="*/ 45 h 55"/>
                <a:gd name="T28" fmla="*/ 120 w 150"/>
                <a:gd name="T29" fmla="*/ 38 h 55"/>
                <a:gd name="T30" fmla="*/ 125 w 150"/>
                <a:gd name="T31" fmla="*/ 30 h 55"/>
                <a:gd name="T32" fmla="*/ 135 w 150"/>
                <a:gd name="T33" fmla="*/ 22 h 55"/>
                <a:gd name="T34" fmla="*/ 141 w 150"/>
                <a:gd name="T35" fmla="*/ 13 h 55"/>
                <a:gd name="T36" fmla="*/ 144 w 150"/>
                <a:gd name="T37" fmla="*/ 5 h 55"/>
                <a:gd name="T38" fmla="*/ 148 w 150"/>
                <a:gd name="T39" fmla="*/ 0 h 55"/>
                <a:gd name="T40" fmla="*/ 150 w 150"/>
                <a:gd name="T41" fmla="*/ 0 h 55"/>
                <a:gd name="T42" fmla="*/ 0 w 150"/>
                <a:gd name="T43" fmla="*/ 32 h 55"/>
                <a:gd name="T44" fmla="*/ 0 w 150"/>
                <a:gd name="T45" fmla="*/ 32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0"/>
                <a:gd name="T70" fmla="*/ 0 h 55"/>
                <a:gd name="T71" fmla="*/ 150 w 15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0" h="55">
                  <a:moveTo>
                    <a:pt x="0" y="32"/>
                  </a:moveTo>
                  <a:lnTo>
                    <a:pt x="9" y="38"/>
                  </a:lnTo>
                  <a:lnTo>
                    <a:pt x="19" y="41"/>
                  </a:lnTo>
                  <a:lnTo>
                    <a:pt x="30" y="47"/>
                  </a:lnTo>
                  <a:lnTo>
                    <a:pt x="42" y="53"/>
                  </a:lnTo>
                  <a:lnTo>
                    <a:pt x="47" y="53"/>
                  </a:lnTo>
                  <a:lnTo>
                    <a:pt x="55" y="55"/>
                  </a:lnTo>
                  <a:lnTo>
                    <a:pt x="63" y="55"/>
                  </a:lnTo>
                  <a:lnTo>
                    <a:pt x="70" y="55"/>
                  </a:lnTo>
                  <a:lnTo>
                    <a:pt x="80" y="55"/>
                  </a:lnTo>
                  <a:lnTo>
                    <a:pt x="87" y="55"/>
                  </a:lnTo>
                  <a:lnTo>
                    <a:pt x="95" y="51"/>
                  </a:lnTo>
                  <a:lnTo>
                    <a:pt x="106" y="51"/>
                  </a:lnTo>
                  <a:lnTo>
                    <a:pt x="112" y="45"/>
                  </a:lnTo>
                  <a:lnTo>
                    <a:pt x="120" y="38"/>
                  </a:lnTo>
                  <a:lnTo>
                    <a:pt x="125" y="30"/>
                  </a:lnTo>
                  <a:lnTo>
                    <a:pt x="135" y="22"/>
                  </a:lnTo>
                  <a:lnTo>
                    <a:pt x="141" y="13"/>
                  </a:lnTo>
                  <a:lnTo>
                    <a:pt x="144" y="5"/>
                  </a:lnTo>
                  <a:lnTo>
                    <a:pt x="148" y="0"/>
                  </a:lnTo>
                  <a:lnTo>
                    <a:pt x="150" y="0"/>
                  </a:lnTo>
                  <a:lnTo>
                    <a:pt x="0" y="32"/>
                  </a:lnTo>
                  <a:close/>
                </a:path>
              </a:pathLst>
            </a:custGeom>
            <a:solidFill>
              <a:srgbClr val="D1BDBD"/>
            </a:solidFill>
            <a:ln w="9525">
              <a:noFill/>
              <a:round/>
              <a:headEnd/>
              <a:tailEnd/>
            </a:ln>
          </p:spPr>
          <p:txBody>
            <a:bodyPr/>
            <a:lstStyle/>
            <a:p>
              <a:endParaRPr lang="en-US"/>
            </a:p>
          </p:txBody>
        </p:sp>
        <p:sp>
          <p:nvSpPr>
            <p:cNvPr id="41049" name="Freeform 157"/>
            <p:cNvSpPr>
              <a:spLocks/>
            </p:cNvSpPr>
            <p:nvPr/>
          </p:nvSpPr>
          <p:spPr bwMode="auto">
            <a:xfrm>
              <a:off x="1770" y="2934"/>
              <a:ext cx="361" cy="251"/>
            </a:xfrm>
            <a:custGeom>
              <a:avLst/>
              <a:gdLst>
                <a:gd name="T0" fmla="*/ 2 w 722"/>
                <a:gd name="T1" fmla="*/ 10 h 502"/>
                <a:gd name="T2" fmla="*/ 19 w 722"/>
                <a:gd name="T3" fmla="*/ 27 h 502"/>
                <a:gd name="T4" fmla="*/ 34 w 722"/>
                <a:gd name="T5" fmla="*/ 48 h 502"/>
                <a:gd name="T6" fmla="*/ 50 w 722"/>
                <a:gd name="T7" fmla="*/ 76 h 502"/>
                <a:gd name="T8" fmla="*/ 65 w 722"/>
                <a:gd name="T9" fmla="*/ 112 h 502"/>
                <a:gd name="T10" fmla="*/ 78 w 722"/>
                <a:gd name="T11" fmla="*/ 154 h 502"/>
                <a:gd name="T12" fmla="*/ 86 w 722"/>
                <a:gd name="T13" fmla="*/ 205 h 502"/>
                <a:gd name="T14" fmla="*/ 86 w 722"/>
                <a:gd name="T15" fmla="*/ 259 h 502"/>
                <a:gd name="T16" fmla="*/ 76 w 722"/>
                <a:gd name="T17" fmla="*/ 310 h 502"/>
                <a:gd name="T18" fmla="*/ 63 w 722"/>
                <a:gd name="T19" fmla="*/ 358 h 502"/>
                <a:gd name="T20" fmla="*/ 50 w 722"/>
                <a:gd name="T21" fmla="*/ 399 h 502"/>
                <a:gd name="T22" fmla="*/ 34 w 722"/>
                <a:gd name="T23" fmla="*/ 434 h 502"/>
                <a:gd name="T24" fmla="*/ 19 w 722"/>
                <a:gd name="T25" fmla="*/ 462 h 502"/>
                <a:gd name="T26" fmla="*/ 10 w 722"/>
                <a:gd name="T27" fmla="*/ 483 h 502"/>
                <a:gd name="T28" fmla="*/ 4 w 722"/>
                <a:gd name="T29" fmla="*/ 493 h 502"/>
                <a:gd name="T30" fmla="*/ 25 w 722"/>
                <a:gd name="T31" fmla="*/ 502 h 502"/>
                <a:gd name="T32" fmla="*/ 36 w 722"/>
                <a:gd name="T33" fmla="*/ 489 h 502"/>
                <a:gd name="T34" fmla="*/ 51 w 722"/>
                <a:gd name="T35" fmla="*/ 472 h 502"/>
                <a:gd name="T36" fmla="*/ 70 w 722"/>
                <a:gd name="T37" fmla="*/ 451 h 502"/>
                <a:gd name="T38" fmla="*/ 89 w 722"/>
                <a:gd name="T39" fmla="*/ 426 h 502"/>
                <a:gd name="T40" fmla="*/ 108 w 722"/>
                <a:gd name="T41" fmla="*/ 397 h 502"/>
                <a:gd name="T42" fmla="*/ 127 w 722"/>
                <a:gd name="T43" fmla="*/ 365 h 502"/>
                <a:gd name="T44" fmla="*/ 143 w 722"/>
                <a:gd name="T45" fmla="*/ 329 h 502"/>
                <a:gd name="T46" fmla="*/ 152 w 722"/>
                <a:gd name="T47" fmla="*/ 291 h 502"/>
                <a:gd name="T48" fmla="*/ 158 w 722"/>
                <a:gd name="T49" fmla="*/ 251 h 502"/>
                <a:gd name="T50" fmla="*/ 158 w 722"/>
                <a:gd name="T51" fmla="*/ 211 h 502"/>
                <a:gd name="T52" fmla="*/ 156 w 722"/>
                <a:gd name="T53" fmla="*/ 179 h 502"/>
                <a:gd name="T54" fmla="*/ 150 w 722"/>
                <a:gd name="T55" fmla="*/ 147 h 502"/>
                <a:gd name="T56" fmla="*/ 146 w 722"/>
                <a:gd name="T57" fmla="*/ 126 h 502"/>
                <a:gd name="T58" fmla="*/ 143 w 722"/>
                <a:gd name="T59" fmla="*/ 109 h 502"/>
                <a:gd name="T60" fmla="*/ 722 w 722"/>
                <a:gd name="T61" fmla="*/ 74 h 502"/>
                <a:gd name="T62" fmla="*/ 0 w 722"/>
                <a:gd name="T63" fmla="*/ 8 h 5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502"/>
                <a:gd name="T98" fmla="*/ 722 w 722"/>
                <a:gd name="T99" fmla="*/ 502 h 5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502">
                  <a:moveTo>
                    <a:pt x="0" y="8"/>
                  </a:moveTo>
                  <a:lnTo>
                    <a:pt x="2" y="10"/>
                  </a:lnTo>
                  <a:lnTo>
                    <a:pt x="13" y="21"/>
                  </a:lnTo>
                  <a:lnTo>
                    <a:pt x="19" y="27"/>
                  </a:lnTo>
                  <a:lnTo>
                    <a:pt x="27" y="36"/>
                  </a:lnTo>
                  <a:lnTo>
                    <a:pt x="34" y="48"/>
                  </a:lnTo>
                  <a:lnTo>
                    <a:pt x="44" y="63"/>
                  </a:lnTo>
                  <a:lnTo>
                    <a:pt x="50" y="76"/>
                  </a:lnTo>
                  <a:lnTo>
                    <a:pt x="57" y="93"/>
                  </a:lnTo>
                  <a:lnTo>
                    <a:pt x="65" y="112"/>
                  </a:lnTo>
                  <a:lnTo>
                    <a:pt x="72" y="133"/>
                  </a:lnTo>
                  <a:lnTo>
                    <a:pt x="78" y="154"/>
                  </a:lnTo>
                  <a:lnTo>
                    <a:pt x="84" y="179"/>
                  </a:lnTo>
                  <a:lnTo>
                    <a:pt x="86" y="205"/>
                  </a:lnTo>
                  <a:lnTo>
                    <a:pt x="88" y="234"/>
                  </a:lnTo>
                  <a:lnTo>
                    <a:pt x="86" y="259"/>
                  </a:lnTo>
                  <a:lnTo>
                    <a:pt x="82" y="285"/>
                  </a:lnTo>
                  <a:lnTo>
                    <a:pt x="76" y="310"/>
                  </a:lnTo>
                  <a:lnTo>
                    <a:pt x="72" y="337"/>
                  </a:lnTo>
                  <a:lnTo>
                    <a:pt x="63" y="358"/>
                  </a:lnTo>
                  <a:lnTo>
                    <a:pt x="57" y="380"/>
                  </a:lnTo>
                  <a:lnTo>
                    <a:pt x="50" y="399"/>
                  </a:lnTo>
                  <a:lnTo>
                    <a:pt x="44" y="418"/>
                  </a:lnTo>
                  <a:lnTo>
                    <a:pt x="34" y="434"/>
                  </a:lnTo>
                  <a:lnTo>
                    <a:pt x="27" y="451"/>
                  </a:lnTo>
                  <a:lnTo>
                    <a:pt x="19" y="462"/>
                  </a:lnTo>
                  <a:lnTo>
                    <a:pt x="15" y="473"/>
                  </a:lnTo>
                  <a:lnTo>
                    <a:pt x="10" y="483"/>
                  </a:lnTo>
                  <a:lnTo>
                    <a:pt x="6" y="489"/>
                  </a:lnTo>
                  <a:lnTo>
                    <a:pt x="4" y="493"/>
                  </a:lnTo>
                  <a:lnTo>
                    <a:pt x="4" y="496"/>
                  </a:lnTo>
                  <a:lnTo>
                    <a:pt x="25" y="502"/>
                  </a:lnTo>
                  <a:lnTo>
                    <a:pt x="27" y="498"/>
                  </a:lnTo>
                  <a:lnTo>
                    <a:pt x="36" y="489"/>
                  </a:lnTo>
                  <a:lnTo>
                    <a:pt x="44" y="479"/>
                  </a:lnTo>
                  <a:lnTo>
                    <a:pt x="51" y="472"/>
                  </a:lnTo>
                  <a:lnTo>
                    <a:pt x="59" y="460"/>
                  </a:lnTo>
                  <a:lnTo>
                    <a:pt x="70" y="451"/>
                  </a:lnTo>
                  <a:lnTo>
                    <a:pt x="78" y="437"/>
                  </a:lnTo>
                  <a:lnTo>
                    <a:pt x="89" y="426"/>
                  </a:lnTo>
                  <a:lnTo>
                    <a:pt x="99" y="411"/>
                  </a:lnTo>
                  <a:lnTo>
                    <a:pt x="108" y="397"/>
                  </a:lnTo>
                  <a:lnTo>
                    <a:pt x="118" y="380"/>
                  </a:lnTo>
                  <a:lnTo>
                    <a:pt x="127" y="365"/>
                  </a:lnTo>
                  <a:lnTo>
                    <a:pt x="135" y="348"/>
                  </a:lnTo>
                  <a:lnTo>
                    <a:pt x="143" y="329"/>
                  </a:lnTo>
                  <a:lnTo>
                    <a:pt x="146" y="310"/>
                  </a:lnTo>
                  <a:lnTo>
                    <a:pt x="152" y="291"/>
                  </a:lnTo>
                  <a:lnTo>
                    <a:pt x="156" y="270"/>
                  </a:lnTo>
                  <a:lnTo>
                    <a:pt x="158" y="251"/>
                  </a:lnTo>
                  <a:lnTo>
                    <a:pt x="158" y="230"/>
                  </a:lnTo>
                  <a:lnTo>
                    <a:pt x="158" y="211"/>
                  </a:lnTo>
                  <a:lnTo>
                    <a:pt x="156" y="194"/>
                  </a:lnTo>
                  <a:lnTo>
                    <a:pt x="156" y="179"/>
                  </a:lnTo>
                  <a:lnTo>
                    <a:pt x="154" y="162"/>
                  </a:lnTo>
                  <a:lnTo>
                    <a:pt x="150" y="147"/>
                  </a:lnTo>
                  <a:lnTo>
                    <a:pt x="148" y="135"/>
                  </a:lnTo>
                  <a:lnTo>
                    <a:pt x="146" y="126"/>
                  </a:lnTo>
                  <a:lnTo>
                    <a:pt x="145" y="116"/>
                  </a:lnTo>
                  <a:lnTo>
                    <a:pt x="143" y="109"/>
                  </a:lnTo>
                  <a:lnTo>
                    <a:pt x="143" y="105"/>
                  </a:lnTo>
                  <a:lnTo>
                    <a:pt x="722" y="74"/>
                  </a:lnTo>
                  <a:lnTo>
                    <a:pt x="665" y="0"/>
                  </a:lnTo>
                  <a:lnTo>
                    <a:pt x="0" y="8"/>
                  </a:lnTo>
                  <a:close/>
                </a:path>
              </a:pathLst>
            </a:custGeom>
            <a:solidFill>
              <a:schemeClr val="accent1"/>
            </a:solidFill>
            <a:ln w="9525">
              <a:noFill/>
              <a:round/>
              <a:headEnd/>
              <a:tailEnd/>
            </a:ln>
          </p:spPr>
          <p:txBody>
            <a:bodyPr/>
            <a:lstStyle/>
            <a:p>
              <a:endParaRPr lang="en-US"/>
            </a:p>
          </p:txBody>
        </p:sp>
        <p:sp>
          <p:nvSpPr>
            <p:cNvPr id="41050" name="Freeform 158"/>
            <p:cNvSpPr>
              <a:spLocks/>
            </p:cNvSpPr>
            <p:nvPr/>
          </p:nvSpPr>
          <p:spPr bwMode="auto">
            <a:xfrm>
              <a:off x="2556" y="2845"/>
              <a:ext cx="166" cy="151"/>
            </a:xfrm>
            <a:custGeom>
              <a:avLst/>
              <a:gdLst>
                <a:gd name="T0" fmla="*/ 331 w 333"/>
                <a:gd name="T1" fmla="*/ 0 h 303"/>
                <a:gd name="T2" fmla="*/ 333 w 333"/>
                <a:gd name="T3" fmla="*/ 126 h 303"/>
                <a:gd name="T4" fmla="*/ 21 w 333"/>
                <a:gd name="T5" fmla="*/ 303 h 303"/>
                <a:gd name="T6" fmla="*/ 247 w 333"/>
                <a:gd name="T7" fmla="*/ 130 h 303"/>
                <a:gd name="T8" fmla="*/ 12 w 333"/>
                <a:gd name="T9" fmla="*/ 200 h 303"/>
                <a:gd name="T10" fmla="*/ 264 w 333"/>
                <a:gd name="T11" fmla="*/ 65 h 303"/>
                <a:gd name="T12" fmla="*/ 0 w 333"/>
                <a:gd name="T13" fmla="*/ 95 h 303"/>
                <a:gd name="T14" fmla="*/ 331 w 333"/>
                <a:gd name="T15" fmla="*/ 0 h 303"/>
                <a:gd name="T16" fmla="*/ 331 w 333"/>
                <a:gd name="T17" fmla="*/ 0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3"/>
                <a:gd name="T28" fmla="*/ 0 h 303"/>
                <a:gd name="T29" fmla="*/ 333 w 333"/>
                <a:gd name="T30" fmla="*/ 303 h 3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3" h="303">
                  <a:moveTo>
                    <a:pt x="331" y="0"/>
                  </a:moveTo>
                  <a:lnTo>
                    <a:pt x="333" y="126"/>
                  </a:lnTo>
                  <a:lnTo>
                    <a:pt x="21" y="303"/>
                  </a:lnTo>
                  <a:lnTo>
                    <a:pt x="247" y="130"/>
                  </a:lnTo>
                  <a:lnTo>
                    <a:pt x="12" y="200"/>
                  </a:lnTo>
                  <a:lnTo>
                    <a:pt x="264" y="65"/>
                  </a:lnTo>
                  <a:lnTo>
                    <a:pt x="0" y="95"/>
                  </a:lnTo>
                  <a:lnTo>
                    <a:pt x="331" y="0"/>
                  </a:lnTo>
                  <a:close/>
                </a:path>
              </a:pathLst>
            </a:custGeom>
            <a:solidFill>
              <a:schemeClr val="hlink"/>
            </a:solidFill>
            <a:ln w="9525">
              <a:noFill/>
              <a:round/>
              <a:headEnd/>
              <a:tailEnd/>
            </a:ln>
          </p:spPr>
          <p:txBody>
            <a:bodyPr/>
            <a:lstStyle/>
            <a:p>
              <a:endParaRPr lang="en-US"/>
            </a:p>
          </p:txBody>
        </p:sp>
        <p:sp>
          <p:nvSpPr>
            <p:cNvPr id="41051" name="Freeform 159"/>
            <p:cNvSpPr>
              <a:spLocks/>
            </p:cNvSpPr>
            <p:nvPr/>
          </p:nvSpPr>
          <p:spPr bwMode="auto">
            <a:xfrm>
              <a:off x="1086" y="2628"/>
              <a:ext cx="363" cy="200"/>
            </a:xfrm>
            <a:custGeom>
              <a:avLst/>
              <a:gdLst>
                <a:gd name="T0" fmla="*/ 12 w 727"/>
                <a:gd name="T1" fmla="*/ 278 h 401"/>
                <a:gd name="T2" fmla="*/ 57 w 727"/>
                <a:gd name="T3" fmla="*/ 175 h 401"/>
                <a:gd name="T4" fmla="*/ 141 w 727"/>
                <a:gd name="T5" fmla="*/ 70 h 401"/>
                <a:gd name="T6" fmla="*/ 257 w 727"/>
                <a:gd name="T7" fmla="*/ 17 h 401"/>
                <a:gd name="T8" fmla="*/ 365 w 727"/>
                <a:gd name="T9" fmla="*/ 0 h 401"/>
                <a:gd name="T10" fmla="*/ 436 w 727"/>
                <a:gd name="T11" fmla="*/ 0 h 401"/>
                <a:gd name="T12" fmla="*/ 445 w 727"/>
                <a:gd name="T13" fmla="*/ 2 h 401"/>
                <a:gd name="T14" fmla="*/ 390 w 727"/>
                <a:gd name="T15" fmla="*/ 10 h 401"/>
                <a:gd name="T16" fmla="*/ 314 w 727"/>
                <a:gd name="T17" fmla="*/ 29 h 401"/>
                <a:gd name="T18" fmla="*/ 251 w 727"/>
                <a:gd name="T19" fmla="*/ 55 h 401"/>
                <a:gd name="T20" fmla="*/ 202 w 727"/>
                <a:gd name="T21" fmla="*/ 103 h 401"/>
                <a:gd name="T22" fmla="*/ 164 w 727"/>
                <a:gd name="T23" fmla="*/ 154 h 401"/>
                <a:gd name="T24" fmla="*/ 151 w 727"/>
                <a:gd name="T25" fmla="*/ 183 h 401"/>
                <a:gd name="T26" fmla="*/ 175 w 727"/>
                <a:gd name="T27" fmla="*/ 160 h 401"/>
                <a:gd name="T28" fmla="*/ 236 w 727"/>
                <a:gd name="T29" fmla="*/ 116 h 401"/>
                <a:gd name="T30" fmla="*/ 305 w 727"/>
                <a:gd name="T31" fmla="*/ 76 h 401"/>
                <a:gd name="T32" fmla="*/ 367 w 727"/>
                <a:gd name="T33" fmla="*/ 55 h 401"/>
                <a:gd name="T34" fmla="*/ 432 w 727"/>
                <a:gd name="T35" fmla="*/ 48 h 401"/>
                <a:gd name="T36" fmla="*/ 478 w 727"/>
                <a:gd name="T37" fmla="*/ 46 h 401"/>
                <a:gd name="T38" fmla="*/ 453 w 727"/>
                <a:gd name="T39" fmla="*/ 55 h 401"/>
                <a:gd name="T40" fmla="*/ 390 w 727"/>
                <a:gd name="T41" fmla="*/ 82 h 401"/>
                <a:gd name="T42" fmla="*/ 329 w 727"/>
                <a:gd name="T43" fmla="*/ 112 h 401"/>
                <a:gd name="T44" fmla="*/ 286 w 727"/>
                <a:gd name="T45" fmla="*/ 145 h 401"/>
                <a:gd name="T46" fmla="*/ 246 w 727"/>
                <a:gd name="T47" fmla="*/ 190 h 401"/>
                <a:gd name="T48" fmla="*/ 251 w 727"/>
                <a:gd name="T49" fmla="*/ 202 h 401"/>
                <a:gd name="T50" fmla="*/ 322 w 727"/>
                <a:gd name="T51" fmla="*/ 167 h 401"/>
                <a:gd name="T52" fmla="*/ 407 w 727"/>
                <a:gd name="T53" fmla="*/ 133 h 401"/>
                <a:gd name="T54" fmla="*/ 474 w 727"/>
                <a:gd name="T55" fmla="*/ 122 h 401"/>
                <a:gd name="T56" fmla="*/ 525 w 727"/>
                <a:gd name="T57" fmla="*/ 129 h 401"/>
                <a:gd name="T58" fmla="*/ 552 w 727"/>
                <a:gd name="T59" fmla="*/ 145 h 401"/>
                <a:gd name="T60" fmla="*/ 506 w 727"/>
                <a:gd name="T61" fmla="*/ 152 h 401"/>
                <a:gd name="T62" fmla="*/ 449 w 727"/>
                <a:gd name="T63" fmla="*/ 165 h 401"/>
                <a:gd name="T64" fmla="*/ 400 w 727"/>
                <a:gd name="T65" fmla="*/ 188 h 401"/>
                <a:gd name="T66" fmla="*/ 360 w 727"/>
                <a:gd name="T67" fmla="*/ 219 h 401"/>
                <a:gd name="T68" fmla="*/ 339 w 727"/>
                <a:gd name="T69" fmla="*/ 247 h 401"/>
                <a:gd name="T70" fmla="*/ 398 w 727"/>
                <a:gd name="T71" fmla="*/ 223 h 401"/>
                <a:gd name="T72" fmla="*/ 470 w 727"/>
                <a:gd name="T73" fmla="*/ 192 h 401"/>
                <a:gd name="T74" fmla="*/ 529 w 727"/>
                <a:gd name="T75" fmla="*/ 181 h 401"/>
                <a:gd name="T76" fmla="*/ 567 w 727"/>
                <a:gd name="T77" fmla="*/ 183 h 401"/>
                <a:gd name="T78" fmla="*/ 599 w 727"/>
                <a:gd name="T79" fmla="*/ 192 h 401"/>
                <a:gd name="T80" fmla="*/ 563 w 727"/>
                <a:gd name="T81" fmla="*/ 204 h 401"/>
                <a:gd name="T82" fmla="*/ 521 w 727"/>
                <a:gd name="T83" fmla="*/ 221 h 401"/>
                <a:gd name="T84" fmla="*/ 479 w 727"/>
                <a:gd name="T85" fmla="*/ 242 h 401"/>
                <a:gd name="T86" fmla="*/ 432 w 727"/>
                <a:gd name="T87" fmla="*/ 280 h 401"/>
                <a:gd name="T88" fmla="*/ 436 w 727"/>
                <a:gd name="T89" fmla="*/ 281 h 401"/>
                <a:gd name="T90" fmla="*/ 487 w 727"/>
                <a:gd name="T91" fmla="*/ 270 h 401"/>
                <a:gd name="T92" fmla="*/ 546 w 727"/>
                <a:gd name="T93" fmla="*/ 257 h 401"/>
                <a:gd name="T94" fmla="*/ 595 w 727"/>
                <a:gd name="T95" fmla="*/ 253 h 401"/>
                <a:gd name="T96" fmla="*/ 649 w 727"/>
                <a:gd name="T97" fmla="*/ 253 h 401"/>
                <a:gd name="T98" fmla="*/ 692 w 727"/>
                <a:gd name="T99" fmla="*/ 287 h 401"/>
                <a:gd name="T100" fmla="*/ 0 w 727"/>
                <a:gd name="T101" fmla="*/ 310 h 40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27"/>
                <a:gd name="T154" fmla="*/ 0 h 401"/>
                <a:gd name="T155" fmla="*/ 727 w 727"/>
                <a:gd name="T156" fmla="*/ 401 h 40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27" h="401">
                  <a:moveTo>
                    <a:pt x="0" y="310"/>
                  </a:moveTo>
                  <a:lnTo>
                    <a:pt x="0" y="308"/>
                  </a:lnTo>
                  <a:lnTo>
                    <a:pt x="2" y="300"/>
                  </a:lnTo>
                  <a:lnTo>
                    <a:pt x="6" y="289"/>
                  </a:lnTo>
                  <a:lnTo>
                    <a:pt x="12" y="278"/>
                  </a:lnTo>
                  <a:lnTo>
                    <a:pt x="18" y="259"/>
                  </a:lnTo>
                  <a:lnTo>
                    <a:pt x="25" y="240"/>
                  </a:lnTo>
                  <a:lnTo>
                    <a:pt x="35" y="219"/>
                  </a:lnTo>
                  <a:lnTo>
                    <a:pt x="48" y="198"/>
                  </a:lnTo>
                  <a:lnTo>
                    <a:pt x="57" y="175"/>
                  </a:lnTo>
                  <a:lnTo>
                    <a:pt x="71" y="152"/>
                  </a:lnTo>
                  <a:lnTo>
                    <a:pt x="88" y="129"/>
                  </a:lnTo>
                  <a:lnTo>
                    <a:pt x="105" y="108"/>
                  </a:lnTo>
                  <a:lnTo>
                    <a:pt x="122" y="89"/>
                  </a:lnTo>
                  <a:lnTo>
                    <a:pt x="141" y="70"/>
                  </a:lnTo>
                  <a:lnTo>
                    <a:pt x="164" y="55"/>
                  </a:lnTo>
                  <a:lnTo>
                    <a:pt x="189" y="46"/>
                  </a:lnTo>
                  <a:lnTo>
                    <a:pt x="209" y="32"/>
                  </a:lnTo>
                  <a:lnTo>
                    <a:pt x="234" y="25"/>
                  </a:lnTo>
                  <a:lnTo>
                    <a:pt x="257" y="17"/>
                  </a:lnTo>
                  <a:lnTo>
                    <a:pt x="280" y="13"/>
                  </a:lnTo>
                  <a:lnTo>
                    <a:pt x="301" y="8"/>
                  </a:lnTo>
                  <a:lnTo>
                    <a:pt x="324" y="4"/>
                  </a:lnTo>
                  <a:lnTo>
                    <a:pt x="344" y="0"/>
                  </a:lnTo>
                  <a:lnTo>
                    <a:pt x="365" y="0"/>
                  </a:lnTo>
                  <a:lnTo>
                    <a:pt x="382" y="0"/>
                  </a:lnTo>
                  <a:lnTo>
                    <a:pt x="400" y="0"/>
                  </a:lnTo>
                  <a:lnTo>
                    <a:pt x="413" y="0"/>
                  </a:lnTo>
                  <a:lnTo>
                    <a:pt x="426" y="0"/>
                  </a:lnTo>
                  <a:lnTo>
                    <a:pt x="436" y="0"/>
                  </a:lnTo>
                  <a:lnTo>
                    <a:pt x="445" y="0"/>
                  </a:lnTo>
                  <a:lnTo>
                    <a:pt x="451" y="0"/>
                  </a:lnTo>
                  <a:lnTo>
                    <a:pt x="453" y="2"/>
                  </a:lnTo>
                  <a:lnTo>
                    <a:pt x="451" y="2"/>
                  </a:lnTo>
                  <a:lnTo>
                    <a:pt x="445" y="2"/>
                  </a:lnTo>
                  <a:lnTo>
                    <a:pt x="438" y="2"/>
                  </a:lnTo>
                  <a:lnTo>
                    <a:pt x="430" y="4"/>
                  </a:lnTo>
                  <a:lnTo>
                    <a:pt x="417" y="4"/>
                  </a:lnTo>
                  <a:lnTo>
                    <a:pt x="405" y="8"/>
                  </a:lnTo>
                  <a:lnTo>
                    <a:pt x="390" y="10"/>
                  </a:lnTo>
                  <a:lnTo>
                    <a:pt x="377" y="13"/>
                  </a:lnTo>
                  <a:lnTo>
                    <a:pt x="362" y="17"/>
                  </a:lnTo>
                  <a:lnTo>
                    <a:pt x="344" y="19"/>
                  </a:lnTo>
                  <a:lnTo>
                    <a:pt x="329" y="23"/>
                  </a:lnTo>
                  <a:lnTo>
                    <a:pt x="314" y="29"/>
                  </a:lnTo>
                  <a:lnTo>
                    <a:pt x="297" y="32"/>
                  </a:lnTo>
                  <a:lnTo>
                    <a:pt x="286" y="38"/>
                  </a:lnTo>
                  <a:lnTo>
                    <a:pt x="272" y="42"/>
                  </a:lnTo>
                  <a:lnTo>
                    <a:pt x="263" y="50"/>
                  </a:lnTo>
                  <a:lnTo>
                    <a:pt x="251" y="55"/>
                  </a:lnTo>
                  <a:lnTo>
                    <a:pt x="240" y="63"/>
                  </a:lnTo>
                  <a:lnTo>
                    <a:pt x="230" y="70"/>
                  </a:lnTo>
                  <a:lnTo>
                    <a:pt x="221" y="82"/>
                  </a:lnTo>
                  <a:lnTo>
                    <a:pt x="211" y="93"/>
                  </a:lnTo>
                  <a:lnTo>
                    <a:pt x="202" y="103"/>
                  </a:lnTo>
                  <a:lnTo>
                    <a:pt x="192" y="114"/>
                  </a:lnTo>
                  <a:lnTo>
                    <a:pt x="187" y="127"/>
                  </a:lnTo>
                  <a:lnTo>
                    <a:pt x="179" y="135"/>
                  </a:lnTo>
                  <a:lnTo>
                    <a:pt x="171" y="146"/>
                  </a:lnTo>
                  <a:lnTo>
                    <a:pt x="164" y="154"/>
                  </a:lnTo>
                  <a:lnTo>
                    <a:pt x="160" y="164"/>
                  </a:lnTo>
                  <a:lnTo>
                    <a:pt x="154" y="171"/>
                  </a:lnTo>
                  <a:lnTo>
                    <a:pt x="152" y="177"/>
                  </a:lnTo>
                  <a:lnTo>
                    <a:pt x="151" y="179"/>
                  </a:lnTo>
                  <a:lnTo>
                    <a:pt x="151" y="183"/>
                  </a:lnTo>
                  <a:lnTo>
                    <a:pt x="151" y="179"/>
                  </a:lnTo>
                  <a:lnTo>
                    <a:pt x="154" y="177"/>
                  </a:lnTo>
                  <a:lnTo>
                    <a:pt x="160" y="171"/>
                  </a:lnTo>
                  <a:lnTo>
                    <a:pt x="168" y="167"/>
                  </a:lnTo>
                  <a:lnTo>
                    <a:pt x="175" y="160"/>
                  </a:lnTo>
                  <a:lnTo>
                    <a:pt x="187" y="150"/>
                  </a:lnTo>
                  <a:lnTo>
                    <a:pt x="198" y="143"/>
                  </a:lnTo>
                  <a:lnTo>
                    <a:pt x="211" y="135"/>
                  </a:lnTo>
                  <a:lnTo>
                    <a:pt x="223" y="124"/>
                  </a:lnTo>
                  <a:lnTo>
                    <a:pt x="236" y="116"/>
                  </a:lnTo>
                  <a:lnTo>
                    <a:pt x="249" y="107"/>
                  </a:lnTo>
                  <a:lnTo>
                    <a:pt x="265" y="99"/>
                  </a:lnTo>
                  <a:lnTo>
                    <a:pt x="278" y="89"/>
                  </a:lnTo>
                  <a:lnTo>
                    <a:pt x="291" y="84"/>
                  </a:lnTo>
                  <a:lnTo>
                    <a:pt x="305" y="76"/>
                  </a:lnTo>
                  <a:lnTo>
                    <a:pt x="318" y="72"/>
                  </a:lnTo>
                  <a:lnTo>
                    <a:pt x="329" y="67"/>
                  </a:lnTo>
                  <a:lnTo>
                    <a:pt x="341" y="63"/>
                  </a:lnTo>
                  <a:lnTo>
                    <a:pt x="354" y="59"/>
                  </a:lnTo>
                  <a:lnTo>
                    <a:pt x="367" y="55"/>
                  </a:lnTo>
                  <a:lnTo>
                    <a:pt x="381" y="51"/>
                  </a:lnTo>
                  <a:lnTo>
                    <a:pt x="394" y="51"/>
                  </a:lnTo>
                  <a:lnTo>
                    <a:pt x="407" y="50"/>
                  </a:lnTo>
                  <a:lnTo>
                    <a:pt x="422" y="50"/>
                  </a:lnTo>
                  <a:lnTo>
                    <a:pt x="432" y="48"/>
                  </a:lnTo>
                  <a:lnTo>
                    <a:pt x="445" y="46"/>
                  </a:lnTo>
                  <a:lnTo>
                    <a:pt x="455" y="46"/>
                  </a:lnTo>
                  <a:lnTo>
                    <a:pt x="464" y="46"/>
                  </a:lnTo>
                  <a:lnTo>
                    <a:pt x="470" y="46"/>
                  </a:lnTo>
                  <a:lnTo>
                    <a:pt x="478" y="46"/>
                  </a:lnTo>
                  <a:lnTo>
                    <a:pt x="483" y="46"/>
                  </a:lnTo>
                  <a:lnTo>
                    <a:pt x="476" y="48"/>
                  </a:lnTo>
                  <a:lnTo>
                    <a:pt x="470" y="50"/>
                  </a:lnTo>
                  <a:lnTo>
                    <a:pt x="462" y="53"/>
                  </a:lnTo>
                  <a:lnTo>
                    <a:pt x="453" y="55"/>
                  </a:lnTo>
                  <a:lnTo>
                    <a:pt x="441" y="61"/>
                  </a:lnTo>
                  <a:lnTo>
                    <a:pt x="430" y="65"/>
                  </a:lnTo>
                  <a:lnTo>
                    <a:pt x="417" y="70"/>
                  </a:lnTo>
                  <a:lnTo>
                    <a:pt x="403" y="74"/>
                  </a:lnTo>
                  <a:lnTo>
                    <a:pt x="390" y="82"/>
                  </a:lnTo>
                  <a:lnTo>
                    <a:pt x="375" y="88"/>
                  </a:lnTo>
                  <a:lnTo>
                    <a:pt x="363" y="95"/>
                  </a:lnTo>
                  <a:lnTo>
                    <a:pt x="350" y="101"/>
                  </a:lnTo>
                  <a:lnTo>
                    <a:pt x="339" y="108"/>
                  </a:lnTo>
                  <a:lnTo>
                    <a:pt x="329" y="112"/>
                  </a:lnTo>
                  <a:lnTo>
                    <a:pt x="320" y="120"/>
                  </a:lnTo>
                  <a:lnTo>
                    <a:pt x="310" y="124"/>
                  </a:lnTo>
                  <a:lnTo>
                    <a:pt x="303" y="131"/>
                  </a:lnTo>
                  <a:lnTo>
                    <a:pt x="295" y="137"/>
                  </a:lnTo>
                  <a:lnTo>
                    <a:pt x="286" y="145"/>
                  </a:lnTo>
                  <a:lnTo>
                    <a:pt x="278" y="152"/>
                  </a:lnTo>
                  <a:lnTo>
                    <a:pt x="270" y="160"/>
                  </a:lnTo>
                  <a:lnTo>
                    <a:pt x="263" y="169"/>
                  </a:lnTo>
                  <a:lnTo>
                    <a:pt x="259" y="177"/>
                  </a:lnTo>
                  <a:lnTo>
                    <a:pt x="246" y="190"/>
                  </a:lnTo>
                  <a:lnTo>
                    <a:pt x="238" y="202"/>
                  </a:lnTo>
                  <a:lnTo>
                    <a:pt x="230" y="215"/>
                  </a:lnTo>
                  <a:lnTo>
                    <a:pt x="236" y="211"/>
                  </a:lnTo>
                  <a:lnTo>
                    <a:pt x="242" y="207"/>
                  </a:lnTo>
                  <a:lnTo>
                    <a:pt x="251" y="202"/>
                  </a:lnTo>
                  <a:lnTo>
                    <a:pt x="263" y="196"/>
                  </a:lnTo>
                  <a:lnTo>
                    <a:pt x="274" y="188"/>
                  </a:lnTo>
                  <a:lnTo>
                    <a:pt x="289" y="183"/>
                  </a:lnTo>
                  <a:lnTo>
                    <a:pt x="305" y="175"/>
                  </a:lnTo>
                  <a:lnTo>
                    <a:pt x="322" y="167"/>
                  </a:lnTo>
                  <a:lnTo>
                    <a:pt x="339" y="160"/>
                  </a:lnTo>
                  <a:lnTo>
                    <a:pt x="356" y="150"/>
                  </a:lnTo>
                  <a:lnTo>
                    <a:pt x="373" y="145"/>
                  </a:lnTo>
                  <a:lnTo>
                    <a:pt x="388" y="137"/>
                  </a:lnTo>
                  <a:lnTo>
                    <a:pt x="407" y="133"/>
                  </a:lnTo>
                  <a:lnTo>
                    <a:pt x="422" y="127"/>
                  </a:lnTo>
                  <a:lnTo>
                    <a:pt x="438" y="127"/>
                  </a:lnTo>
                  <a:lnTo>
                    <a:pt x="451" y="122"/>
                  </a:lnTo>
                  <a:lnTo>
                    <a:pt x="462" y="122"/>
                  </a:lnTo>
                  <a:lnTo>
                    <a:pt x="474" y="122"/>
                  </a:lnTo>
                  <a:lnTo>
                    <a:pt x="487" y="122"/>
                  </a:lnTo>
                  <a:lnTo>
                    <a:pt x="497" y="122"/>
                  </a:lnTo>
                  <a:lnTo>
                    <a:pt x="506" y="124"/>
                  </a:lnTo>
                  <a:lnTo>
                    <a:pt x="516" y="126"/>
                  </a:lnTo>
                  <a:lnTo>
                    <a:pt x="525" y="129"/>
                  </a:lnTo>
                  <a:lnTo>
                    <a:pt x="536" y="133"/>
                  </a:lnTo>
                  <a:lnTo>
                    <a:pt x="548" y="139"/>
                  </a:lnTo>
                  <a:lnTo>
                    <a:pt x="554" y="141"/>
                  </a:lnTo>
                  <a:lnTo>
                    <a:pt x="557" y="145"/>
                  </a:lnTo>
                  <a:lnTo>
                    <a:pt x="552" y="145"/>
                  </a:lnTo>
                  <a:lnTo>
                    <a:pt x="540" y="145"/>
                  </a:lnTo>
                  <a:lnTo>
                    <a:pt x="533" y="145"/>
                  </a:lnTo>
                  <a:lnTo>
                    <a:pt x="525" y="148"/>
                  </a:lnTo>
                  <a:lnTo>
                    <a:pt x="516" y="150"/>
                  </a:lnTo>
                  <a:lnTo>
                    <a:pt x="506" y="152"/>
                  </a:lnTo>
                  <a:lnTo>
                    <a:pt x="493" y="154"/>
                  </a:lnTo>
                  <a:lnTo>
                    <a:pt x="483" y="156"/>
                  </a:lnTo>
                  <a:lnTo>
                    <a:pt x="472" y="160"/>
                  </a:lnTo>
                  <a:lnTo>
                    <a:pt x="460" y="164"/>
                  </a:lnTo>
                  <a:lnTo>
                    <a:pt x="449" y="165"/>
                  </a:lnTo>
                  <a:lnTo>
                    <a:pt x="438" y="169"/>
                  </a:lnTo>
                  <a:lnTo>
                    <a:pt x="426" y="175"/>
                  </a:lnTo>
                  <a:lnTo>
                    <a:pt x="419" y="181"/>
                  </a:lnTo>
                  <a:lnTo>
                    <a:pt x="409" y="185"/>
                  </a:lnTo>
                  <a:lnTo>
                    <a:pt x="400" y="188"/>
                  </a:lnTo>
                  <a:lnTo>
                    <a:pt x="392" y="194"/>
                  </a:lnTo>
                  <a:lnTo>
                    <a:pt x="384" y="202"/>
                  </a:lnTo>
                  <a:lnTo>
                    <a:pt x="375" y="205"/>
                  </a:lnTo>
                  <a:lnTo>
                    <a:pt x="367" y="211"/>
                  </a:lnTo>
                  <a:lnTo>
                    <a:pt x="360" y="219"/>
                  </a:lnTo>
                  <a:lnTo>
                    <a:pt x="354" y="224"/>
                  </a:lnTo>
                  <a:lnTo>
                    <a:pt x="343" y="236"/>
                  </a:lnTo>
                  <a:lnTo>
                    <a:pt x="333" y="245"/>
                  </a:lnTo>
                  <a:lnTo>
                    <a:pt x="327" y="255"/>
                  </a:lnTo>
                  <a:lnTo>
                    <a:pt x="339" y="247"/>
                  </a:lnTo>
                  <a:lnTo>
                    <a:pt x="346" y="245"/>
                  </a:lnTo>
                  <a:lnTo>
                    <a:pt x="356" y="240"/>
                  </a:lnTo>
                  <a:lnTo>
                    <a:pt x="369" y="234"/>
                  </a:lnTo>
                  <a:lnTo>
                    <a:pt x="381" y="228"/>
                  </a:lnTo>
                  <a:lnTo>
                    <a:pt x="398" y="223"/>
                  </a:lnTo>
                  <a:lnTo>
                    <a:pt x="411" y="215"/>
                  </a:lnTo>
                  <a:lnTo>
                    <a:pt x="426" y="209"/>
                  </a:lnTo>
                  <a:lnTo>
                    <a:pt x="441" y="202"/>
                  </a:lnTo>
                  <a:lnTo>
                    <a:pt x="457" y="198"/>
                  </a:lnTo>
                  <a:lnTo>
                    <a:pt x="470" y="192"/>
                  </a:lnTo>
                  <a:lnTo>
                    <a:pt x="485" y="188"/>
                  </a:lnTo>
                  <a:lnTo>
                    <a:pt x="497" y="185"/>
                  </a:lnTo>
                  <a:lnTo>
                    <a:pt x="510" y="185"/>
                  </a:lnTo>
                  <a:lnTo>
                    <a:pt x="519" y="183"/>
                  </a:lnTo>
                  <a:lnTo>
                    <a:pt x="529" y="181"/>
                  </a:lnTo>
                  <a:lnTo>
                    <a:pt x="536" y="181"/>
                  </a:lnTo>
                  <a:lnTo>
                    <a:pt x="546" y="181"/>
                  </a:lnTo>
                  <a:lnTo>
                    <a:pt x="554" y="181"/>
                  </a:lnTo>
                  <a:lnTo>
                    <a:pt x="561" y="181"/>
                  </a:lnTo>
                  <a:lnTo>
                    <a:pt x="567" y="183"/>
                  </a:lnTo>
                  <a:lnTo>
                    <a:pt x="574" y="183"/>
                  </a:lnTo>
                  <a:lnTo>
                    <a:pt x="584" y="186"/>
                  </a:lnTo>
                  <a:lnTo>
                    <a:pt x="592" y="188"/>
                  </a:lnTo>
                  <a:lnTo>
                    <a:pt x="595" y="190"/>
                  </a:lnTo>
                  <a:lnTo>
                    <a:pt x="599" y="192"/>
                  </a:lnTo>
                  <a:lnTo>
                    <a:pt x="595" y="192"/>
                  </a:lnTo>
                  <a:lnTo>
                    <a:pt x="586" y="196"/>
                  </a:lnTo>
                  <a:lnTo>
                    <a:pt x="578" y="198"/>
                  </a:lnTo>
                  <a:lnTo>
                    <a:pt x="573" y="200"/>
                  </a:lnTo>
                  <a:lnTo>
                    <a:pt x="563" y="204"/>
                  </a:lnTo>
                  <a:lnTo>
                    <a:pt x="557" y="207"/>
                  </a:lnTo>
                  <a:lnTo>
                    <a:pt x="548" y="211"/>
                  </a:lnTo>
                  <a:lnTo>
                    <a:pt x="538" y="215"/>
                  </a:lnTo>
                  <a:lnTo>
                    <a:pt x="529" y="217"/>
                  </a:lnTo>
                  <a:lnTo>
                    <a:pt x="521" y="221"/>
                  </a:lnTo>
                  <a:lnTo>
                    <a:pt x="514" y="224"/>
                  </a:lnTo>
                  <a:lnTo>
                    <a:pt x="506" y="228"/>
                  </a:lnTo>
                  <a:lnTo>
                    <a:pt x="497" y="232"/>
                  </a:lnTo>
                  <a:lnTo>
                    <a:pt x="493" y="236"/>
                  </a:lnTo>
                  <a:lnTo>
                    <a:pt x="479" y="242"/>
                  </a:lnTo>
                  <a:lnTo>
                    <a:pt x="468" y="249"/>
                  </a:lnTo>
                  <a:lnTo>
                    <a:pt x="455" y="257"/>
                  </a:lnTo>
                  <a:lnTo>
                    <a:pt x="447" y="266"/>
                  </a:lnTo>
                  <a:lnTo>
                    <a:pt x="438" y="272"/>
                  </a:lnTo>
                  <a:lnTo>
                    <a:pt x="432" y="280"/>
                  </a:lnTo>
                  <a:lnTo>
                    <a:pt x="428" y="283"/>
                  </a:lnTo>
                  <a:lnTo>
                    <a:pt x="428" y="287"/>
                  </a:lnTo>
                  <a:lnTo>
                    <a:pt x="428" y="285"/>
                  </a:lnTo>
                  <a:lnTo>
                    <a:pt x="432" y="283"/>
                  </a:lnTo>
                  <a:lnTo>
                    <a:pt x="436" y="281"/>
                  </a:lnTo>
                  <a:lnTo>
                    <a:pt x="445" y="281"/>
                  </a:lnTo>
                  <a:lnTo>
                    <a:pt x="453" y="278"/>
                  </a:lnTo>
                  <a:lnTo>
                    <a:pt x="464" y="276"/>
                  </a:lnTo>
                  <a:lnTo>
                    <a:pt x="474" y="272"/>
                  </a:lnTo>
                  <a:lnTo>
                    <a:pt x="487" y="270"/>
                  </a:lnTo>
                  <a:lnTo>
                    <a:pt x="497" y="266"/>
                  </a:lnTo>
                  <a:lnTo>
                    <a:pt x="510" y="262"/>
                  </a:lnTo>
                  <a:lnTo>
                    <a:pt x="521" y="261"/>
                  </a:lnTo>
                  <a:lnTo>
                    <a:pt x="535" y="259"/>
                  </a:lnTo>
                  <a:lnTo>
                    <a:pt x="546" y="257"/>
                  </a:lnTo>
                  <a:lnTo>
                    <a:pt x="557" y="255"/>
                  </a:lnTo>
                  <a:lnTo>
                    <a:pt x="567" y="255"/>
                  </a:lnTo>
                  <a:lnTo>
                    <a:pt x="578" y="255"/>
                  </a:lnTo>
                  <a:lnTo>
                    <a:pt x="586" y="253"/>
                  </a:lnTo>
                  <a:lnTo>
                    <a:pt x="595" y="253"/>
                  </a:lnTo>
                  <a:lnTo>
                    <a:pt x="603" y="253"/>
                  </a:lnTo>
                  <a:lnTo>
                    <a:pt x="611" y="253"/>
                  </a:lnTo>
                  <a:lnTo>
                    <a:pt x="624" y="253"/>
                  </a:lnTo>
                  <a:lnTo>
                    <a:pt x="637" y="253"/>
                  </a:lnTo>
                  <a:lnTo>
                    <a:pt x="649" y="253"/>
                  </a:lnTo>
                  <a:lnTo>
                    <a:pt x="656" y="255"/>
                  </a:lnTo>
                  <a:lnTo>
                    <a:pt x="662" y="255"/>
                  </a:lnTo>
                  <a:lnTo>
                    <a:pt x="666" y="257"/>
                  </a:lnTo>
                  <a:lnTo>
                    <a:pt x="519" y="310"/>
                  </a:lnTo>
                  <a:lnTo>
                    <a:pt x="692" y="287"/>
                  </a:lnTo>
                  <a:lnTo>
                    <a:pt x="618" y="335"/>
                  </a:lnTo>
                  <a:lnTo>
                    <a:pt x="723" y="335"/>
                  </a:lnTo>
                  <a:lnTo>
                    <a:pt x="727" y="401"/>
                  </a:lnTo>
                  <a:lnTo>
                    <a:pt x="82" y="291"/>
                  </a:lnTo>
                  <a:lnTo>
                    <a:pt x="0" y="310"/>
                  </a:lnTo>
                  <a:close/>
                </a:path>
              </a:pathLst>
            </a:custGeom>
            <a:solidFill>
              <a:srgbClr val="BFC9FF"/>
            </a:solidFill>
            <a:ln w="9525">
              <a:noFill/>
              <a:round/>
              <a:headEnd/>
              <a:tailEnd/>
            </a:ln>
          </p:spPr>
          <p:txBody>
            <a:bodyPr/>
            <a:lstStyle/>
            <a:p>
              <a:endParaRPr lang="en-US"/>
            </a:p>
          </p:txBody>
        </p:sp>
        <p:sp>
          <p:nvSpPr>
            <p:cNvPr id="41052" name="Freeform 160"/>
            <p:cNvSpPr>
              <a:spLocks/>
            </p:cNvSpPr>
            <p:nvPr/>
          </p:nvSpPr>
          <p:spPr bwMode="auto">
            <a:xfrm>
              <a:off x="1493" y="2605"/>
              <a:ext cx="106" cy="138"/>
            </a:xfrm>
            <a:custGeom>
              <a:avLst/>
              <a:gdLst>
                <a:gd name="T0" fmla="*/ 0 w 213"/>
                <a:gd name="T1" fmla="*/ 186 h 275"/>
                <a:gd name="T2" fmla="*/ 0 w 213"/>
                <a:gd name="T3" fmla="*/ 167 h 275"/>
                <a:gd name="T4" fmla="*/ 2 w 213"/>
                <a:gd name="T5" fmla="*/ 152 h 275"/>
                <a:gd name="T6" fmla="*/ 6 w 213"/>
                <a:gd name="T7" fmla="*/ 133 h 275"/>
                <a:gd name="T8" fmla="*/ 11 w 213"/>
                <a:gd name="T9" fmla="*/ 110 h 275"/>
                <a:gd name="T10" fmla="*/ 19 w 213"/>
                <a:gd name="T11" fmla="*/ 91 h 275"/>
                <a:gd name="T12" fmla="*/ 30 w 213"/>
                <a:gd name="T13" fmla="*/ 72 h 275"/>
                <a:gd name="T14" fmla="*/ 44 w 213"/>
                <a:gd name="T15" fmla="*/ 53 h 275"/>
                <a:gd name="T16" fmla="*/ 61 w 213"/>
                <a:gd name="T17" fmla="*/ 36 h 275"/>
                <a:gd name="T18" fmla="*/ 76 w 213"/>
                <a:gd name="T19" fmla="*/ 24 h 275"/>
                <a:gd name="T20" fmla="*/ 95 w 213"/>
                <a:gd name="T21" fmla="*/ 15 h 275"/>
                <a:gd name="T22" fmla="*/ 110 w 213"/>
                <a:gd name="T23" fmla="*/ 7 h 275"/>
                <a:gd name="T24" fmla="*/ 124 w 213"/>
                <a:gd name="T25" fmla="*/ 3 h 275"/>
                <a:gd name="T26" fmla="*/ 139 w 213"/>
                <a:gd name="T27" fmla="*/ 0 h 275"/>
                <a:gd name="T28" fmla="*/ 141 w 213"/>
                <a:gd name="T29" fmla="*/ 1 h 275"/>
                <a:gd name="T30" fmla="*/ 124 w 213"/>
                <a:gd name="T31" fmla="*/ 15 h 275"/>
                <a:gd name="T32" fmla="*/ 103 w 213"/>
                <a:gd name="T33" fmla="*/ 38 h 275"/>
                <a:gd name="T34" fmla="*/ 80 w 213"/>
                <a:gd name="T35" fmla="*/ 58 h 275"/>
                <a:gd name="T36" fmla="*/ 66 w 213"/>
                <a:gd name="T37" fmla="*/ 77 h 275"/>
                <a:gd name="T38" fmla="*/ 57 w 213"/>
                <a:gd name="T39" fmla="*/ 96 h 275"/>
                <a:gd name="T40" fmla="*/ 53 w 213"/>
                <a:gd name="T41" fmla="*/ 115 h 275"/>
                <a:gd name="T42" fmla="*/ 51 w 213"/>
                <a:gd name="T43" fmla="*/ 129 h 275"/>
                <a:gd name="T44" fmla="*/ 51 w 213"/>
                <a:gd name="T45" fmla="*/ 129 h 275"/>
                <a:gd name="T46" fmla="*/ 61 w 213"/>
                <a:gd name="T47" fmla="*/ 117 h 275"/>
                <a:gd name="T48" fmla="*/ 76 w 213"/>
                <a:gd name="T49" fmla="*/ 102 h 275"/>
                <a:gd name="T50" fmla="*/ 95 w 213"/>
                <a:gd name="T51" fmla="*/ 87 h 275"/>
                <a:gd name="T52" fmla="*/ 116 w 213"/>
                <a:gd name="T53" fmla="*/ 74 h 275"/>
                <a:gd name="T54" fmla="*/ 137 w 213"/>
                <a:gd name="T55" fmla="*/ 64 h 275"/>
                <a:gd name="T56" fmla="*/ 154 w 213"/>
                <a:gd name="T57" fmla="*/ 55 h 275"/>
                <a:gd name="T58" fmla="*/ 165 w 213"/>
                <a:gd name="T59" fmla="*/ 53 h 275"/>
                <a:gd name="T60" fmla="*/ 165 w 213"/>
                <a:gd name="T61" fmla="*/ 55 h 275"/>
                <a:gd name="T62" fmla="*/ 146 w 213"/>
                <a:gd name="T63" fmla="*/ 70 h 275"/>
                <a:gd name="T64" fmla="*/ 127 w 213"/>
                <a:gd name="T65" fmla="*/ 95 h 275"/>
                <a:gd name="T66" fmla="*/ 110 w 213"/>
                <a:gd name="T67" fmla="*/ 117 h 275"/>
                <a:gd name="T68" fmla="*/ 101 w 213"/>
                <a:gd name="T69" fmla="*/ 131 h 275"/>
                <a:gd name="T70" fmla="*/ 91 w 213"/>
                <a:gd name="T71" fmla="*/ 148 h 275"/>
                <a:gd name="T72" fmla="*/ 80 w 213"/>
                <a:gd name="T73" fmla="*/ 163 h 275"/>
                <a:gd name="T74" fmla="*/ 72 w 213"/>
                <a:gd name="T75" fmla="*/ 176 h 275"/>
                <a:gd name="T76" fmla="*/ 74 w 213"/>
                <a:gd name="T77" fmla="*/ 176 h 275"/>
                <a:gd name="T78" fmla="*/ 87 w 213"/>
                <a:gd name="T79" fmla="*/ 165 h 275"/>
                <a:gd name="T80" fmla="*/ 112 w 213"/>
                <a:gd name="T81" fmla="*/ 148 h 275"/>
                <a:gd name="T82" fmla="*/ 139 w 213"/>
                <a:gd name="T83" fmla="*/ 133 h 275"/>
                <a:gd name="T84" fmla="*/ 163 w 213"/>
                <a:gd name="T85" fmla="*/ 117 h 275"/>
                <a:gd name="T86" fmla="*/ 184 w 213"/>
                <a:gd name="T87" fmla="*/ 110 h 275"/>
                <a:gd name="T88" fmla="*/ 201 w 213"/>
                <a:gd name="T89" fmla="*/ 104 h 275"/>
                <a:gd name="T90" fmla="*/ 211 w 213"/>
                <a:gd name="T91" fmla="*/ 104 h 275"/>
                <a:gd name="T92" fmla="*/ 209 w 213"/>
                <a:gd name="T93" fmla="*/ 106 h 275"/>
                <a:gd name="T94" fmla="*/ 188 w 213"/>
                <a:gd name="T95" fmla="*/ 121 h 275"/>
                <a:gd name="T96" fmla="*/ 162 w 213"/>
                <a:gd name="T97" fmla="*/ 148 h 275"/>
                <a:gd name="T98" fmla="*/ 141 w 213"/>
                <a:gd name="T99" fmla="*/ 171 h 275"/>
                <a:gd name="T100" fmla="*/ 133 w 213"/>
                <a:gd name="T101" fmla="*/ 186 h 275"/>
                <a:gd name="T102" fmla="*/ 127 w 213"/>
                <a:gd name="T103" fmla="*/ 199 h 275"/>
                <a:gd name="T104" fmla="*/ 125 w 213"/>
                <a:gd name="T105" fmla="*/ 218 h 275"/>
                <a:gd name="T106" fmla="*/ 198 w 213"/>
                <a:gd name="T107" fmla="*/ 186 h 275"/>
                <a:gd name="T108" fmla="*/ 80 w 213"/>
                <a:gd name="T109" fmla="*/ 266 h 275"/>
                <a:gd name="T110" fmla="*/ 0 w 213"/>
                <a:gd name="T111" fmla="*/ 190 h 27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3"/>
                <a:gd name="T169" fmla="*/ 0 h 275"/>
                <a:gd name="T170" fmla="*/ 213 w 213"/>
                <a:gd name="T171" fmla="*/ 275 h 27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3" h="275">
                  <a:moveTo>
                    <a:pt x="0" y="190"/>
                  </a:moveTo>
                  <a:lnTo>
                    <a:pt x="0" y="186"/>
                  </a:lnTo>
                  <a:lnTo>
                    <a:pt x="0" y="176"/>
                  </a:lnTo>
                  <a:lnTo>
                    <a:pt x="0" y="167"/>
                  </a:lnTo>
                  <a:lnTo>
                    <a:pt x="0" y="161"/>
                  </a:lnTo>
                  <a:lnTo>
                    <a:pt x="2" y="152"/>
                  </a:lnTo>
                  <a:lnTo>
                    <a:pt x="4" y="144"/>
                  </a:lnTo>
                  <a:lnTo>
                    <a:pt x="6" y="133"/>
                  </a:lnTo>
                  <a:lnTo>
                    <a:pt x="8" y="121"/>
                  </a:lnTo>
                  <a:lnTo>
                    <a:pt x="11" y="110"/>
                  </a:lnTo>
                  <a:lnTo>
                    <a:pt x="15" y="100"/>
                  </a:lnTo>
                  <a:lnTo>
                    <a:pt x="19" y="91"/>
                  </a:lnTo>
                  <a:lnTo>
                    <a:pt x="25" y="81"/>
                  </a:lnTo>
                  <a:lnTo>
                    <a:pt x="30" y="72"/>
                  </a:lnTo>
                  <a:lnTo>
                    <a:pt x="38" y="64"/>
                  </a:lnTo>
                  <a:lnTo>
                    <a:pt x="44" y="53"/>
                  </a:lnTo>
                  <a:lnTo>
                    <a:pt x="53" y="45"/>
                  </a:lnTo>
                  <a:lnTo>
                    <a:pt x="61" y="36"/>
                  </a:lnTo>
                  <a:lnTo>
                    <a:pt x="68" y="30"/>
                  </a:lnTo>
                  <a:lnTo>
                    <a:pt x="76" y="24"/>
                  </a:lnTo>
                  <a:lnTo>
                    <a:pt x="86" y="19"/>
                  </a:lnTo>
                  <a:lnTo>
                    <a:pt x="95" y="15"/>
                  </a:lnTo>
                  <a:lnTo>
                    <a:pt x="105" y="11"/>
                  </a:lnTo>
                  <a:lnTo>
                    <a:pt x="110" y="7"/>
                  </a:lnTo>
                  <a:lnTo>
                    <a:pt x="120" y="5"/>
                  </a:lnTo>
                  <a:lnTo>
                    <a:pt x="124" y="3"/>
                  </a:lnTo>
                  <a:lnTo>
                    <a:pt x="131" y="1"/>
                  </a:lnTo>
                  <a:lnTo>
                    <a:pt x="139" y="0"/>
                  </a:lnTo>
                  <a:lnTo>
                    <a:pt x="143" y="0"/>
                  </a:lnTo>
                  <a:lnTo>
                    <a:pt x="141" y="1"/>
                  </a:lnTo>
                  <a:lnTo>
                    <a:pt x="133" y="7"/>
                  </a:lnTo>
                  <a:lnTo>
                    <a:pt x="124" y="15"/>
                  </a:lnTo>
                  <a:lnTo>
                    <a:pt x="114" y="26"/>
                  </a:lnTo>
                  <a:lnTo>
                    <a:pt x="103" y="38"/>
                  </a:lnTo>
                  <a:lnTo>
                    <a:pt x="91" y="49"/>
                  </a:lnTo>
                  <a:lnTo>
                    <a:pt x="80" y="58"/>
                  </a:lnTo>
                  <a:lnTo>
                    <a:pt x="72" y="70"/>
                  </a:lnTo>
                  <a:lnTo>
                    <a:pt x="66" y="77"/>
                  </a:lnTo>
                  <a:lnTo>
                    <a:pt x="63" y="87"/>
                  </a:lnTo>
                  <a:lnTo>
                    <a:pt x="57" y="96"/>
                  </a:lnTo>
                  <a:lnTo>
                    <a:pt x="55" y="108"/>
                  </a:lnTo>
                  <a:lnTo>
                    <a:pt x="53" y="115"/>
                  </a:lnTo>
                  <a:lnTo>
                    <a:pt x="51" y="123"/>
                  </a:lnTo>
                  <a:lnTo>
                    <a:pt x="51" y="129"/>
                  </a:lnTo>
                  <a:lnTo>
                    <a:pt x="51" y="131"/>
                  </a:lnTo>
                  <a:lnTo>
                    <a:pt x="51" y="129"/>
                  </a:lnTo>
                  <a:lnTo>
                    <a:pt x="55" y="125"/>
                  </a:lnTo>
                  <a:lnTo>
                    <a:pt x="61" y="117"/>
                  </a:lnTo>
                  <a:lnTo>
                    <a:pt x="68" y="110"/>
                  </a:lnTo>
                  <a:lnTo>
                    <a:pt x="76" y="102"/>
                  </a:lnTo>
                  <a:lnTo>
                    <a:pt x="86" y="95"/>
                  </a:lnTo>
                  <a:lnTo>
                    <a:pt x="95" y="87"/>
                  </a:lnTo>
                  <a:lnTo>
                    <a:pt x="106" y="79"/>
                  </a:lnTo>
                  <a:lnTo>
                    <a:pt x="116" y="74"/>
                  </a:lnTo>
                  <a:lnTo>
                    <a:pt x="127" y="68"/>
                  </a:lnTo>
                  <a:lnTo>
                    <a:pt x="137" y="64"/>
                  </a:lnTo>
                  <a:lnTo>
                    <a:pt x="146" y="58"/>
                  </a:lnTo>
                  <a:lnTo>
                    <a:pt x="154" y="55"/>
                  </a:lnTo>
                  <a:lnTo>
                    <a:pt x="162" y="55"/>
                  </a:lnTo>
                  <a:lnTo>
                    <a:pt x="165" y="53"/>
                  </a:lnTo>
                  <a:lnTo>
                    <a:pt x="167" y="53"/>
                  </a:lnTo>
                  <a:lnTo>
                    <a:pt x="165" y="55"/>
                  </a:lnTo>
                  <a:lnTo>
                    <a:pt x="158" y="60"/>
                  </a:lnTo>
                  <a:lnTo>
                    <a:pt x="146" y="70"/>
                  </a:lnTo>
                  <a:lnTo>
                    <a:pt x="137" y="83"/>
                  </a:lnTo>
                  <a:lnTo>
                    <a:pt x="127" y="95"/>
                  </a:lnTo>
                  <a:lnTo>
                    <a:pt x="118" y="106"/>
                  </a:lnTo>
                  <a:lnTo>
                    <a:pt x="110" y="117"/>
                  </a:lnTo>
                  <a:lnTo>
                    <a:pt x="105" y="125"/>
                  </a:lnTo>
                  <a:lnTo>
                    <a:pt x="101" y="131"/>
                  </a:lnTo>
                  <a:lnTo>
                    <a:pt x="95" y="138"/>
                  </a:lnTo>
                  <a:lnTo>
                    <a:pt x="91" y="148"/>
                  </a:lnTo>
                  <a:lnTo>
                    <a:pt x="86" y="157"/>
                  </a:lnTo>
                  <a:lnTo>
                    <a:pt x="80" y="163"/>
                  </a:lnTo>
                  <a:lnTo>
                    <a:pt x="76" y="172"/>
                  </a:lnTo>
                  <a:lnTo>
                    <a:pt x="72" y="176"/>
                  </a:lnTo>
                  <a:lnTo>
                    <a:pt x="72" y="180"/>
                  </a:lnTo>
                  <a:lnTo>
                    <a:pt x="74" y="176"/>
                  </a:lnTo>
                  <a:lnTo>
                    <a:pt x="80" y="172"/>
                  </a:lnTo>
                  <a:lnTo>
                    <a:pt x="87" y="165"/>
                  </a:lnTo>
                  <a:lnTo>
                    <a:pt x="101" y="157"/>
                  </a:lnTo>
                  <a:lnTo>
                    <a:pt x="112" y="148"/>
                  </a:lnTo>
                  <a:lnTo>
                    <a:pt x="125" y="140"/>
                  </a:lnTo>
                  <a:lnTo>
                    <a:pt x="139" y="133"/>
                  </a:lnTo>
                  <a:lnTo>
                    <a:pt x="152" y="125"/>
                  </a:lnTo>
                  <a:lnTo>
                    <a:pt x="163" y="117"/>
                  </a:lnTo>
                  <a:lnTo>
                    <a:pt x="175" y="114"/>
                  </a:lnTo>
                  <a:lnTo>
                    <a:pt x="184" y="110"/>
                  </a:lnTo>
                  <a:lnTo>
                    <a:pt x="194" y="108"/>
                  </a:lnTo>
                  <a:lnTo>
                    <a:pt x="201" y="104"/>
                  </a:lnTo>
                  <a:lnTo>
                    <a:pt x="207" y="104"/>
                  </a:lnTo>
                  <a:lnTo>
                    <a:pt x="211" y="104"/>
                  </a:lnTo>
                  <a:lnTo>
                    <a:pt x="213" y="104"/>
                  </a:lnTo>
                  <a:lnTo>
                    <a:pt x="209" y="106"/>
                  </a:lnTo>
                  <a:lnTo>
                    <a:pt x="201" y="112"/>
                  </a:lnTo>
                  <a:lnTo>
                    <a:pt x="188" y="121"/>
                  </a:lnTo>
                  <a:lnTo>
                    <a:pt x="177" y="134"/>
                  </a:lnTo>
                  <a:lnTo>
                    <a:pt x="162" y="148"/>
                  </a:lnTo>
                  <a:lnTo>
                    <a:pt x="150" y="159"/>
                  </a:lnTo>
                  <a:lnTo>
                    <a:pt x="141" y="171"/>
                  </a:lnTo>
                  <a:lnTo>
                    <a:pt x="137" y="180"/>
                  </a:lnTo>
                  <a:lnTo>
                    <a:pt x="133" y="186"/>
                  </a:lnTo>
                  <a:lnTo>
                    <a:pt x="131" y="193"/>
                  </a:lnTo>
                  <a:lnTo>
                    <a:pt x="127" y="199"/>
                  </a:lnTo>
                  <a:lnTo>
                    <a:pt x="127" y="209"/>
                  </a:lnTo>
                  <a:lnTo>
                    <a:pt x="125" y="218"/>
                  </a:lnTo>
                  <a:lnTo>
                    <a:pt x="125" y="224"/>
                  </a:lnTo>
                  <a:lnTo>
                    <a:pt x="198" y="186"/>
                  </a:lnTo>
                  <a:lnTo>
                    <a:pt x="120" y="275"/>
                  </a:lnTo>
                  <a:lnTo>
                    <a:pt x="80" y="266"/>
                  </a:lnTo>
                  <a:lnTo>
                    <a:pt x="0" y="190"/>
                  </a:lnTo>
                  <a:close/>
                </a:path>
              </a:pathLst>
            </a:custGeom>
            <a:solidFill>
              <a:srgbClr val="BFC9FF"/>
            </a:solidFill>
            <a:ln w="9525">
              <a:noFill/>
              <a:round/>
              <a:headEnd/>
              <a:tailEnd/>
            </a:ln>
          </p:spPr>
          <p:txBody>
            <a:bodyPr/>
            <a:lstStyle/>
            <a:p>
              <a:endParaRPr lang="en-US"/>
            </a:p>
          </p:txBody>
        </p:sp>
        <p:sp>
          <p:nvSpPr>
            <p:cNvPr id="41053" name="Freeform 161"/>
            <p:cNvSpPr>
              <a:spLocks/>
            </p:cNvSpPr>
            <p:nvPr/>
          </p:nvSpPr>
          <p:spPr bwMode="auto">
            <a:xfrm>
              <a:off x="896" y="3034"/>
              <a:ext cx="104" cy="337"/>
            </a:xfrm>
            <a:custGeom>
              <a:avLst/>
              <a:gdLst>
                <a:gd name="T0" fmla="*/ 198 w 207"/>
                <a:gd name="T1" fmla="*/ 0 h 673"/>
                <a:gd name="T2" fmla="*/ 207 w 207"/>
                <a:gd name="T3" fmla="*/ 625 h 673"/>
                <a:gd name="T4" fmla="*/ 76 w 207"/>
                <a:gd name="T5" fmla="*/ 673 h 673"/>
                <a:gd name="T6" fmla="*/ 0 w 207"/>
                <a:gd name="T7" fmla="*/ 612 h 673"/>
                <a:gd name="T8" fmla="*/ 71 w 207"/>
                <a:gd name="T9" fmla="*/ 564 h 673"/>
                <a:gd name="T10" fmla="*/ 72 w 207"/>
                <a:gd name="T11" fmla="*/ 551 h 673"/>
                <a:gd name="T12" fmla="*/ 78 w 207"/>
                <a:gd name="T13" fmla="*/ 536 h 673"/>
                <a:gd name="T14" fmla="*/ 82 w 207"/>
                <a:gd name="T15" fmla="*/ 515 h 673"/>
                <a:gd name="T16" fmla="*/ 90 w 207"/>
                <a:gd name="T17" fmla="*/ 492 h 673"/>
                <a:gd name="T18" fmla="*/ 93 w 207"/>
                <a:gd name="T19" fmla="*/ 465 h 673"/>
                <a:gd name="T20" fmla="*/ 99 w 207"/>
                <a:gd name="T21" fmla="*/ 441 h 673"/>
                <a:gd name="T22" fmla="*/ 103 w 207"/>
                <a:gd name="T23" fmla="*/ 412 h 673"/>
                <a:gd name="T24" fmla="*/ 105 w 207"/>
                <a:gd name="T25" fmla="*/ 384 h 673"/>
                <a:gd name="T26" fmla="*/ 107 w 207"/>
                <a:gd name="T27" fmla="*/ 353 h 673"/>
                <a:gd name="T28" fmla="*/ 109 w 207"/>
                <a:gd name="T29" fmla="*/ 327 h 673"/>
                <a:gd name="T30" fmla="*/ 105 w 207"/>
                <a:gd name="T31" fmla="*/ 298 h 673"/>
                <a:gd name="T32" fmla="*/ 99 w 207"/>
                <a:gd name="T33" fmla="*/ 271 h 673"/>
                <a:gd name="T34" fmla="*/ 91 w 207"/>
                <a:gd name="T35" fmla="*/ 249 h 673"/>
                <a:gd name="T36" fmla="*/ 82 w 207"/>
                <a:gd name="T37" fmla="*/ 230 h 673"/>
                <a:gd name="T38" fmla="*/ 67 w 207"/>
                <a:gd name="T39" fmla="*/ 209 h 673"/>
                <a:gd name="T40" fmla="*/ 59 w 207"/>
                <a:gd name="T41" fmla="*/ 192 h 673"/>
                <a:gd name="T42" fmla="*/ 50 w 207"/>
                <a:gd name="T43" fmla="*/ 173 h 673"/>
                <a:gd name="T44" fmla="*/ 46 w 207"/>
                <a:gd name="T45" fmla="*/ 159 h 673"/>
                <a:gd name="T46" fmla="*/ 42 w 207"/>
                <a:gd name="T47" fmla="*/ 142 h 673"/>
                <a:gd name="T48" fmla="*/ 40 w 207"/>
                <a:gd name="T49" fmla="*/ 131 h 673"/>
                <a:gd name="T50" fmla="*/ 38 w 207"/>
                <a:gd name="T51" fmla="*/ 118 h 673"/>
                <a:gd name="T52" fmla="*/ 40 w 207"/>
                <a:gd name="T53" fmla="*/ 108 h 673"/>
                <a:gd name="T54" fmla="*/ 40 w 207"/>
                <a:gd name="T55" fmla="*/ 97 h 673"/>
                <a:gd name="T56" fmla="*/ 42 w 207"/>
                <a:gd name="T57" fmla="*/ 89 h 673"/>
                <a:gd name="T58" fmla="*/ 44 w 207"/>
                <a:gd name="T59" fmla="*/ 80 h 673"/>
                <a:gd name="T60" fmla="*/ 46 w 207"/>
                <a:gd name="T61" fmla="*/ 76 h 673"/>
                <a:gd name="T62" fmla="*/ 50 w 207"/>
                <a:gd name="T63" fmla="*/ 68 h 673"/>
                <a:gd name="T64" fmla="*/ 53 w 207"/>
                <a:gd name="T65" fmla="*/ 66 h 673"/>
                <a:gd name="T66" fmla="*/ 198 w 207"/>
                <a:gd name="T67" fmla="*/ 0 h 673"/>
                <a:gd name="T68" fmla="*/ 198 w 207"/>
                <a:gd name="T69" fmla="*/ 0 h 6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7"/>
                <a:gd name="T106" fmla="*/ 0 h 673"/>
                <a:gd name="T107" fmla="*/ 207 w 207"/>
                <a:gd name="T108" fmla="*/ 673 h 67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7" h="673">
                  <a:moveTo>
                    <a:pt x="198" y="0"/>
                  </a:moveTo>
                  <a:lnTo>
                    <a:pt x="207" y="625"/>
                  </a:lnTo>
                  <a:lnTo>
                    <a:pt x="76" y="673"/>
                  </a:lnTo>
                  <a:lnTo>
                    <a:pt x="0" y="612"/>
                  </a:lnTo>
                  <a:lnTo>
                    <a:pt x="71" y="564"/>
                  </a:lnTo>
                  <a:lnTo>
                    <a:pt x="72" y="551"/>
                  </a:lnTo>
                  <a:lnTo>
                    <a:pt x="78" y="536"/>
                  </a:lnTo>
                  <a:lnTo>
                    <a:pt x="82" y="515"/>
                  </a:lnTo>
                  <a:lnTo>
                    <a:pt x="90" y="492"/>
                  </a:lnTo>
                  <a:lnTo>
                    <a:pt x="93" y="465"/>
                  </a:lnTo>
                  <a:lnTo>
                    <a:pt x="99" y="441"/>
                  </a:lnTo>
                  <a:lnTo>
                    <a:pt x="103" y="412"/>
                  </a:lnTo>
                  <a:lnTo>
                    <a:pt x="105" y="384"/>
                  </a:lnTo>
                  <a:lnTo>
                    <a:pt x="107" y="353"/>
                  </a:lnTo>
                  <a:lnTo>
                    <a:pt x="109" y="327"/>
                  </a:lnTo>
                  <a:lnTo>
                    <a:pt x="105" y="298"/>
                  </a:lnTo>
                  <a:lnTo>
                    <a:pt x="99" y="271"/>
                  </a:lnTo>
                  <a:lnTo>
                    <a:pt x="91" y="249"/>
                  </a:lnTo>
                  <a:lnTo>
                    <a:pt x="82" y="230"/>
                  </a:lnTo>
                  <a:lnTo>
                    <a:pt x="67" y="209"/>
                  </a:lnTo>
                  <a:lnTo>
                    <a:pt x="59" y="192"/>
                  </a:lnTo>
                  <a:lnTo>
                    <a:pt x="50" y="173"/>
                  </a:lnTo>
                  <a:lnTo>
                    <a:pt x="46" y="159"/>
                  </a:lnTo>
                  <a:lnTo>
                    <a:pt x="42" y="142"/>
                  </a:lnTo>
                  <a:lnTo>
                    <a:pt x="40" y="131"/>
                  </a:lnTo>
                  <a:lnTo>
                    <a:pt x="38" y="118"/>
                  </a:lnTo>
                  <a:lnTo>
                    <a:pt x="40" y="108"/>
                  </a:lnTo>
                  <a:lnTo>
                    <a:pt x="40" y="97"/>
                  </a:lnTo>
                  <a:lnTo>
                    <a:pt x="42" y="89"/>
                  </a:lnTo>
                  <a:lnTo>
                    <a:pt x="44" y="80"/>
                  </a:lnTo>
                  <a:lnTo>
                    <a:pt x="46" y="76"/>
                  </a:lnTo>
                  <a:lnTo>
                    <a:pt x="50" y="68"/>
                  </a:lnTo>
                  <a:lnTo>
                    <a:pt x="53" y="66"/>
                  </a:lnTo>
                  <a:lnTo>
                    <a:pt x="198" y="0"/>
                  </a:lnTo>
                  <a:close/>
                </a:path>
              </a:pathLst>
            </a:custGeom>
            <a:solidFill>
              <a:schemeClr val="hlink"/>
            </a:solidFill>
            <a:ln w="9525">
              <a:noFill/>
              <a:round/>
              <a:headEnd/>
              <a:tailEnd/>
            </a:ln>
          </p:spPr>
          <p:txBody>
            <a:bodyPr/>
            <a:lstStyle/>
            <a:p>
              <a:endParaRPr lang="en-US"/>
            </a:p>
          </p:txBody>
        </p:sp>
        <p:sp>
          <p:nvSpPr>
            <p:cNvPr id="41054" name="Freeform 162"/>
            <p:cNvSpPr>
              <a:spLocks/>
            </p:cNvSpPr>
            <p:nvPr/>
          </p:nvSpPr>
          <p:spPr bwMode="auto">
            <a:xfrm>
              <a:off x="1552" y="2514"/>
              <a:ext cx="1092" cy="365"/>
            </a:xfrm>
            <a:custGeom>
              <a:avLst/>
              <a:gdLst>
                <a:gd name="T0" fmla="*/ 0 w 2184"/>
                <a:gd name="T1" fmla="*/ 658 h 732"/>
                <a:gd name="T2" fmla="*/ 6 w 2184"/>
                <a:gd name="T3" fmla="*/ 601 h 732"/>
                <a:gd name="T4" fmla="*/ 34 w 2184"/>
                <a:gd name="T5" fmla="*/ 527 h 732"/>
                <a:gd name="T6" fmla="*/ 93 w 2184"/>
                <a:gd name="T7" fmla="*/ 462 h 732"/>
                <a:gd name="T8" fmla="*/ 177 w 2184"/>
                <a:gd name="T9" fmla="*/ 420 h 732"/>
                <a:gd name="T10" fmla="*/ 247 w 2184"/>
                <a:gd name="T11" fmla="*/ 399 h 732"/>
                <a:gd name="T12" fmla="*/ 296 w 2184"/>
                <a:gd name="T13" fmla="*/ 392 h 732"/>
                <a:gd name="T14" fmla="*/ 323 w 2184"/>
                <a:gd name="T15" fmla="*/ 390 h 732"/>
                <a:gd name="T16" fmla="*/ 332 w 2184"/>
                <a:gd name="T17" fmla="*/ 340 h 732"/>
                <a:gd name="T18" fmla="*/ 361 w 2184"/>
                <a:gd name="T19" fmla="*/ 257 h 732"/>
                <a:gd name="T20" fmla="*/ 416 w 2184"/>
                <a:gd name="T21" fmla="*/ 165 h 732"/>
                <a:gd name="T22" fmla="*/ 498 w 2184"/>
                <a:gd name="T23" fmla="*/ 99 h 732"/>
                <a:gd name="T24" fmla="*/ 585 w 2184"/>
                <a:gd name="T25" fmla="*/ 67 h 732"/>
                <a:gd name="T26" fmla="*/ 663 w 2184"/>
                <a:gd name="T27" fmla="*/ 63 h 732"/>
                <a:gd name="T28" fmla="*/ 728 w 2184"/>
                <a:gd name="T29" fmla="*/ 72 h 732"/>
                <a:gd name="T30" fmla="*/ 781 w 2184"/>
                <a:gd name="T31" fmla="*/ 87 h 732"/>
                <a:gd name="T32" fmla="*/ 834 w 2184"/>
                <a:gd name="T33" fmla="*/ 110 h 732"/>
                <a:gd name="T34" fmla="*/ 889 w 2184"/>
                <a:gd name="T35" fmla="*/ 143 h 732"/>
                <a:gd name="T36" fmla="*/ 927 w 2184"/>
                <a:gd name="T37" fmla="*/ 167 h 732"/>
                <a:gd name="T38" fmla="*/ 941 w 2184"/>
                <a:gd name="T39" fmla="*/ 171 h 732"/>
                <a:gd name="T40" fmla="*/ 960 w 2184"/>
                <a:gd name="T41" fmla="*/ 148 h 732"/>
                <a:gd name="T42" fmla="*/ 1007 w 2184"/>
                <a:gd name="T43" fmla="*/ 105 h 732"/>
                <a:gd name="T44" fmla="*/ 1087 w 2184"/>
                <a:gd name="T45" fmla="*/ 63 h 732"/>
                <a:gd name="T46" fmla="*/ 1199 w 2184"/>
                <a:gd name="T47" fmla="*/ 44 h 732"/>
                <a:gd name="T48" fmla="*/ 1304 w 2184"/>
                <a:gd name="T49" fmla="*/ 67 h 732"/>
                <a:gd name="T50" fmla="*/ 1384 w 2184"/>
                <a:gd name="T51" fmla="*/ 118 h 732"/>
                <a:gd name="T52" fmla="*/ 1431 w 2184"/>
                <a:gd name="T53" fmla="*/ 165 h 732"/>
                <a:gd name="T54" fmla="*/ 1444 w 2184"/>
                <a:gd name="T55" fmla="*/ 179 h 732"/>
                <a:gd name="T56" fmla="*/ 1467 w 2184"/>
                <a:gd name="T57" fmla="*/ 148 h 732"/>
                <a:gd name="T58" fmla="*/ 1519 w 2184"/>
                <a:gd name="T59" fmla="*/ 97 h 732"/>
                <a:gd name="T60" fmla="*/ 1604 w 2184"/>
                <a:gd name="T61" fmla="*/ 48 h 732"/>
                <a:gd name="T62" fmla="*/ 1722 w 2184"/>
                <a:gd name="T63" fmla="*/ 17 h 732"/>
                <a:gd name="T64" fmla="*/ 1832 w 2184"/>
                <a:gd name="T65" fmla="*/ 21 h 732"/>
                <a:gd name="T66" fmla="*/ 1916 w 2184"/>
                <a:gd name="T67" fmla="*/ 46 h 732"/>
                <a:gd name="T68" fmla="*/ 1967 w 2184"/>
                <a:gd name="T69" fmla="*/ 70 h 732"/>
                <a:gd name="T70" fmla="*/ 2184 w 2184"/>
                <a:gd name="T71" fmla="*/ 0 h 732"/>
                <a:gd name="T72" fmla="*/ 2142 w 2184"/>
                <a:gd name="T73" fmla="*/ 340 h 732"/>
                <a:gd name="T74" fmla="*/ 2039 w 2184"/>
                <a:gd name="T75" fmla="*/ 304 h 732"/>
                <a:gd name="T76" fmla="*/ 1893 w 2184"/>
                <a:gd name="T77" fmla="*/ 266 h 732"/>
                <a:gd name="T78" fmla="*/ 1739 w 2184"/>
                <a:gd name="T79" fmla="*/ 255 h 732"/>
                <a:gd name="T80" fmla="*/ 1602 w 2184"/>
                <a:gd name="T81" fmla="*/ 281 h 732"/>
                <a:gd name="T82" fmla="*/ 1505 w 2184"/>
                <a:gd name="T83" fmla="*/ 327 h 732"/>
                <a:gd name="T84" fmla="*/ 1439 w 2184"/>
                <a:gd name="T85" fmla="*/ 369 h 732"/>
                <a:gd name="T86" fmla="*/ 1410 w 2184"/>
                <a:gd name="T87" fmla="*/ 392 h 732"/>
                <a:gd name="T88" fmla="*/ 1395 w 2184"/>
                <a:gd name="T89" fmla="*/ 384 h 732"/>
                <a:gd name="T90" fmla="*/ 1334 w 2184"/>
                <a:gd name="T91" fmla="*/ 355 h 732"/>
                <a:gd name="T92" fmla="*/ 1233 w 2184"/>
                <a:gd name="T93" fmla="*/ 325 h 732"/>
                <a:gd name="T94" fmla="*/ 1100 w 2184"/>
                <a:gd name="T95" fmla="*/ 321 h 732"/>
                <a:gd name="T96" fmla="*/ 983 w 2184"/>
                <a:gd name="T97" fmla="*/ 348 h 732"/>
                <a:gd name="T98" fmla="*/ 901 w 2184"/>
                <a:gd name="T99" fmla="*/ 397 h 732"/>
                <a:gd name="T100" fmla="*/ 844 w 2184"/>
                <a:gd name="T101" fmla="*/ 451 h 732"/>
                <a:gd name="T102" fmla="*/ 800 w 2184"/>
                <a:gd name="T103" fmla="*/ 502 h 732"/>
                <a:gd name="T104" fmla="*/ 715 w 2184"/>
                <a:gd name="T105" fmla="*/ 506 h 732"/>
                <a:gd name="T106" fmla="*/ 631 w 2184"/>
                <a:gd name="T107" fmla="*/ 500 h 732"/>
                <a:gd name="T108" fmla="*/ 551 w 2184"/>
                <a:gd name="T109" fmla="*/ 517 h 732"/>
                <a:gd name="T110" fmla="*/ 467 w 2184"/>
                <a:gd name="T111" fmla="*/ 565 h 732"/>
                <a:gd name="T112" fmla="*/ 422 w 2184"/>
                <a:gd name="T113" fmla="*/ 604 h 732"/>
                <a:gd name="T114" fmla="*/ 393 w 2184"/>
                <a:gd name="T115" fmla="*/ 646 h 732"/>
                <a:gd name="T116" fmla="*/ 370 w 2184"/>
                <a:gd name="T117" fmla="*/ 684 h 732"/>
                <a:gd name="T118" fmla="*/ 228 w 2184"/>
                <a:gd name="T119" fmla="*/ 711 h 732"/>
                <a:gd name="T120" fmla="*/ 2 w 2184"/>
                <a:gd name="T121" fmla="*/ 675 h 7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84"/>
                <a:gd name="T184" fmla="*/ 0 h 732"/>
                <a:gd name="T185" fmla="*/ 2184 w 2184"/>
                <a:gd name="T186" fmla="*/ 732 h 7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84" h="732">
                  <a:moveTo>
                    <a:pt x="2" y="675"/>
                  </a:moveTo>
                  <a:lnTo>
                    <a:pt x="0" y="671"/>
                  </a:lnTo>
                  <a:lnTo>
                    <a:pt x="0" y="665"/>
                  </a:lnTo>
                  <a:lnTo>
                    <a:pt x="0" y="658"/>
                  </a:lnTo>
                  <a:lnTo>
                    <a:pt x="2" y="646"/>
                  </a:lnTo>
                  <a:lnTo>
                    <a:pt x="2" y="633"/>
                  </a:lnTo>
                  <a:lnTo>
                    <a:pt x="4" y="618"/>
                  </a:lnTo>
                  <a:lnTo>
                    <a:pt x="6" y="601"/>
                  </a:lnTo>
                  <a:lnTo>
                    <a:pt x="11" y="585"/>
                  </a:lnTo>
                  <a:lnTo>
                    <a:pt x="15" y="566"/>
                  </a:lnTo>
                  <a:lnTo>
                    <a:pt x="25" y="547"/>
                  </a:lnTo>
                  <a:lnTo>
                    <a:pt x="34" y="527"/>
                  </a:lnTo>
                  <a:lnTo>
                    <a:pt x="45" y="509"/>
                  </a:lnTo>
                  <a:lnTo>
                    <a:pt x="57" y="490"/>
                  </a:lnTo>
                  <a:lnTo>
                    <a:pt x="74" y="477"/>
                  </a:lnTo>
                  <a:lnTo>
                    <a:pt x="93" y="462"/>
                  </a:lnTo>
                  <a:lnTo>
                    <a:pt x="116" y="451"/>
                  </a:lnTo>
                  <a:lnTo>
                    <a:pt x="137" y="439"/>
                  </a:lnTo>
                  <a:lnTo>
                    <a:pt x="158" y="430"/>
                  </a:lnTo>
                  <a:lnTo>
                    <a:pt x="177" y="420"/>
                  </a:lnTo>
                  <a:lnTo>
                    <a:pt x="198" y="414"/>
                  </a:lnTo>
                  <a:lnTo>
                    <a:pt x="215" y="407"/>
                  </a:lnTo>
                  <a:lnTo>
                    <a:pt x="232" y="403"/>
                  </a:lnTo>
                  <a:lnTo>
                    <a:pt x="247" y="399"/>
                  </a:lnTo>
                  <a:lnTo>
                    <a:pt x="264" y="397"/>
                  </a:lnTo>
                  <a:lnTo>
                    <a:pt x="274" y="393"/>
                  </a:lnTo>
                  <a:lnTo>
                    <a:pt x="287" y="392"/>
                  </a:lnTo>
                  <a:lnTo>
                    <a:pt x="296" y="392"/>
                  </a:lnTo>
                  <a:lnTo>
                    <a:pt x="306" y="392"/>
                  </a:lnTo>
                  <a:lnTo>
                    <a:pt x="317" y="392"/>
                  </a:lnTo>
                  <a:lnTo>
                    <a:pt x="323" y="392"/>
                  </a:lnTo>
                  <a:lnTo>
                    <a:pt x="323" y="390"/>
                  </a:lnTo>
                  <a:lnTo>
                    <a:pt x="323" y="382"/>
                  </a:lnTo>
                  <a:lnTo>
                    <a:pt x="325" y="371"/>
                  </a:lnTo>
                  <a:lnTo>
                    <a:pt x="329" y="359"/>
                  </a:lnTo>
                  <a:lnTo>
                    <a:pt x="332" y="340"/>
                  </a:lnTo>
                  <a:lnTo>
                    <a:pt x="338" y="321"/>
                  </a:lnTo>
                  <a:lnTo>
                    <a:pt x="344" y="300"/>
                  </a:lnTo>
                  <a:lnTo>
                    <a:pt x="353" y="279"/>
                  </a:lnTo>
                  <a:lnTo>
                    <a:pt x="361" y="257"/>
                  </a:lnTo>
                  <a:lnTo>
                    <a:pt x="374" y="234"/>
                  </a:lnTo>
                  <a:lnTo>
                    <a:pt x="386" y="209"/>
                  </a:lnTo>
                  <a:lnTo>
                    <a:pt x="401" y="188"/>
                  </a:lnTo>
                  <a:lnTo>
                    <a:pt x="416" y="165"/>
                  </a:lnTo>
                  <a:lnTo>
                    <a:pt x="435" y="146"/>
                  </a:lnTo>
                  <a:lnTo>
                    <a:pt x="454" y="127"/>
                  </a:lnTo>
                  <a:lnTo>
                    <a:pt x="477" y="114"/>
                  </a:lnTo>
                  <a:lnTo>
                    <a:pt x="498" y="99"/>
                  </a:lnTo>
                  <a:lnTo>
                    <a:pt x="521" y="87"/>
                  </a:lnTo>
                  <a:lnTo>
                    <a:pt x="543" y="78"/>
                  </a:lnTo>
                  <a:lnTo>
                    <a:pt x="564" y="72"/>
                  </a:lnTo>
                  <a:lnTo>
                    <a:pt x="585" y="67"/>
                  </a:lnTo>
                  <a:lnTo>
                    <a:pt x="604" y="65"/>
                  </a:lnTo>
                  <a:lnTo>
                    <a:pt x="625" y="63"/>
                  </a:lnTo>
                  <a:lnTo>
                    <a:pt x="646" y="63"/>
                  </a:lnTo>
                  <a:lnTo>
                    <a:pt x="663" y="63"/>
                  </a:lnTo>
                  <a:lnTo>
                    <a:pt x="680" y="65"/>
                  </a:lnTo>
                  <a:lnTo>
                    <a:pt x="697" y="67"/>
                  </a:lnTo>
                  <a:lnTo>
                    <a:pt x="713" y="70"/>
                  </a:lnTo>
                  <a:lnTo>
                    <a:pt x="728" y="72"/>
                  </a:lnTo>
                  <a:lnTo>
                    <a:pt x="743" y="78"/>
                  </a:lnTo>
                  <a:lnTo>
                    <a:pt x="756" y="80"/>
                  </a:lnTo>
                  <a:lnTo>
                    <a:pt x="770" y="84"/>
                  </a:lnTo>
                  <a:lnTo>
                    <a:pt x="781" y="87"/>
                  </a:lnTo>
                  <a:lnTo>
                    <a:pt x="792" y="91"/>
                  </a:lnTo>
                  <a:lnTo>
                    <a:pt x="806" y="97"/>
                  </a:lnTo>
                  <a:lnTo>
                    <a:pt x="821" y="105"/>
                  </a:lnTo>
                  <a:lnTo>
                    <a:pt x="834" y="110"/>
                  </a:lnTo>
                  <a:lnTo>
                    <a:pt x="848" y="120"/>
                  </a:lnTo>
                  <a:lnTo>
                    <a:pt x="863" y="127"/>
                  </a:lnTo>
                  <a:lnTo>
                    <a:pt x="876" y="135"/>
                  </a:lnTo>
                  <a:lnTo>
                    <a:pt x="889" y="143"/>
                  </a:lnTo>
                  <a:lnTo>
                    <a:pt x="901" y="148"/>
                  </a:lnTo>
                  <a:lnTo>
                    <a:pt x="910" y="156"/>
                  </a:lnTo>
                  <a:lnTo>
                    <a:pt x="922" y="162"/>
                  </a:lnTo>
                  <a:lnTo>
                    <a:pt x="927" y="167"/>
                  </a:lnTo>
                  <a:lnTo>
                    <a:pt x="935" y="171"/>
                  </a:lnTo>
                  <a:lnTo>
                    <a:pt x="937" y="173"/>
                  </a:lnTo>
                  <a:lnTo>
                    <a:pt x="941" y="175"/>
                  </a:lnTo>
                  <a:lnTo>
                    <a:pt x="941" y="171"/>
                  </a:lnTo>
                  <a:lnTo>
                    <a:pt x="943" y="169"/>
                  </a:lnTo>
                  <a:lnTo>
                    <a:pt x="946" y="163"/>
                  </a:lnTo>
                  <a:lnTo>
                    <a:pt x="952" y="158"/>
                  </a:lnTo>
                  <a:lnTo>
                    <a:pt x="960" y="148"/>
                  </a:lnTo>
                  <a:lnTo>
                    <a:pt x="969" y="139"/>
                  </a:lnTo>
                  <a:lnTo>
                    <a:pt x="979" y="127"/>
                  </a:lnTo>
                  <a:lnTo>
                    <a:pt x="994" y="118"/>
                  </a:lnTo>
                  <a:lnTo>
                    <a:pt x="1007" y="105"/>
                  </a:lnTo>
                  <a:lnTo>
                    <a:pt x="1024" y="95"/>
                  </a:lnTo>
                  <a:lnTo>
                    <a:pt x="1043" y="82"/>
                  </a:lnTo>
                  <a:lnTo>
                    <a:pt x="1064" y="72"/>
                  </a:lnTo>
                  <a:lnTo>
                    <a:pt x="1087" y="63"/>
                  </a:lnTo>
                  <a:lnTo>
                    <a:pt x="1112" y="55"/>
                  </a:lnTo>
                  <a:lnTo>
                    <a:pt x="1138" y="49"/>
                  </a:lnTo>
                  <a:lnTo>
                    <a:pt x="1171" y="46"/>
                  </a:lnTo>
                  <a:lnTo>
                    <a:pt x="1199" y="44"/>
                  </a:lnTo>
                  <a:lnTo>
                    <a:pt x="1228" y="46"/>
                  </a:lnTo>
                  <a:lnTo>
                    <a:pt x="1254" y="49"/>
                  </a:lnTo>
                  <a:lnTo>
                    <a:pt x="1281" y="59"/>
                  </a:lnTo>
                  <a:lnTo>
                    <a:pt x="1304" y="67"/>
                  </a:lnTo>
                  <a:lnTo>
                    <a:pt x="1327" y="80"/>
                  </a:lnTo>
                  <a:lnTo>
                    <a:pt x="1348" y="91"/>
                  </a:lnTo>
                  <a:lnTo>
                    <a:pt x="1368" y="105"/>
                  </a:lnTo>
                  <a:lnTo>
                    <a:pt x="1384" y="118"/>
                  </a:lnTo>
                  <a:lnTo>
                    <a:pt x="1401" y="131"/>
                  </a:lnTo>
                  <a:lnTo>
                    <a:pt x="1412" y="143"/>
                  </a:lnTo>
                  <a:lnTo>
                    <a:pt x="1424" y="158"/>
                  </a:lnTo>
                  <a:lnTo>
                    <a:pt x="1431" y="165"/>
                  </a:lnTo>
                  <a:lnTo>
                    <a:pt x="1439" y="173"/>
                  </a:lnTo>
                  <a:lnTo>
                    <a:pt x="1443" y="179"/>
                  </a:lnTo>
                  <a:lnTo>
                    <a:pt x="1444" y="181"/>
                  </a:lnTo>
                  <a:lnTo>
                    <a:pt x="1444" y="179"/>
                  </a:lnTo>
                  <a:lnTo>
                    <a:pt x="1448" y="175"/>
                  </a:lnTo>
                  <a:lnTo>
                    <a:pt x="1452" y="167"/>
                  </a:lnTo>
                  <a:lnTo>
                    <a:pt x="1458" y="160"/>
                  </a:lnTo>
                  <a:lnTo>
                    <a:pt x="1467" y="148"/>
                  </a:lnTo>
                  <a:lnTo>
                    <a:pt x="1477" y="139"/>
                  </a:lnTo>
                  <a:lnTo>
                    <a:pt x="1490" y="124"/>
                  </a:lnTo>
                  <a:lnTo>
                    <a:pt x="1505" y="112"/>
                  </a:lnTo>
                  <a:lnTo>
                    <a:pt x="1519" y="97"/>
                  </a:lnTo>
                  <a:lnTo>
                    <a:pt x="1538" y="86"/>
                  </a:lnTo>
                  <a:lnTo>
                    <a:pt x="1559" y="72"/>
                  </a:lnTo>
                  <a:lnTo>
                    <a:pt x="1581" y="59"/>
                  </a:lnTo>
                  <a:lnTo>
                    <a:pt x="1604" y="48"/>
                  </a:lnTo>
                  <a:lnTo>
                    <a:pt x="1631" y="36"/>
                  </a:lnTo>
                  <a:lnTo>
                    <a:pt x="1659" y="29"/>
                  </a:lnTo>
                  <a:lnTo>
                    <a:pt x="1692" y="23"/>
                  </a:lnTo>
                  <a:lnTo>
                    <a:pt x="1722" y="17"/>
                  </a:lnTo>
                  <a:lnTo>
                    <a:pt x="1752" y="17"/>
                  </a:lnTo>
                  <a:lnTo>
                    <a:pt x="1781" y="17"/>
                  </a:lnTo>
                  <a:lnTo>
                    <a:pt x="1808" y="19"/>
                  </a:lnTo>
                  <a:lnTo>
                    <a:pt x="1832" y="21"/>
                  </a:lnTo>
                  <a:lnTo>
                    <a:pt x="1857" y="27"/>
                  </a:lnTo>
                  <a:lnTo>
                    <a:pt x="1880" y="32"/>
                  </a:lnTo>
                  <a:lnTo>
                    <a:pt x="1901" y="40"/>
                  </a:lnTo>
                  <a:lnTo>
                    <a:pt x="1916" y="46"/>
                  </a:lnTo>
                  <a:lnTo>
                    <a:pt x="1933" y="53"/>
                  </a:lnTo>
                  <a:lnTo>
                    <a:pt x="1946" y="59"/>
                  </a:lnTo>
                  <a:lnTo>
                    <a:pt x="1958" y="67"/>
                  </a:lnTo>
                  <a:lnTo>
                    <a:pt x="1967" y="70"/>
                  </a:lnTo>
                  <a:lnTo>
                    <a:pt x="1973" y="76"/>
                  </a:lnTo>
                  <a:lnTo>
                    <a:pt x="1977" y="78"/>
                  </a:lnTo>
                  <a:lnTo>
                    <a:pt x="1980" y="80"/>
                  </a:lnTo>
                  <a:lnTo>
                    <a:pt x="2184" y="0"/>
                  </a:lnTo>
                  <a:lnTo>
                    <a:pt x="2169" y="355"/>
                  </a:lnTo>
                  <a:lnTo>
                    <a:pt x="2165" y="352"/>
                  </a:lnTo>
                  <a:lnTo>
                    <a:pt x="2155" y="348"/>
                  </a:lnTo>
                  <a:lnTo>
                    <a:pt x="2142" y="340"/>
                  </a:lnTo>
                  <a:lnTo>
                    <a:pt x="2123" y="335"/>
                  </a:lnTo>
                  <a:lnTo>
                    <a:pt x="2098" y="325"/>
                  </a:lnTo>
                  <a:lnTo>
                    <a:pt x="2070" y="316"/>
                  </a:lnTo>
                  <a:lnTo>
                    <a:pt x="2039" y="304"/>
                  </a:lnTo>
                  <a:lnTo>
                    <a:pt x="2007" y="295"/>
                  </a:lnTo>
                  <a:lnTo>
                    <a:pt x="1971" y="283"/>
                  </a:lnTo>
                  <a:lnTo>
                    <a:pt x="1933" y="274"/>
                  </a:lnTo>
                  <a:lnTo>
                    <a:pt x="1893" y="266"/>
                  </a:lnTo>
                  <a:lnTo>
                    <a:pt x="1855" y="260"/>
                  </a:lnTo>
                  <a:lnTo>
                    <a:pt x="1815" y="257"/>
                  </a:lnTo>
                  <a:lnTo>
                    <a:pt x="1777" y="255"/>
                  </a:lnTo>
                  <a:lnTo>
                    <a:pt x="1739" y="255"/>
                  </a:lnTo>
                  <a:lnTo>
                    <a:pt x="1703" y="260"/>
                  </a:lnTo>
                  <a:lnTo>
                    <a:pt x="1667" y="266"/>
                  </a:lnTo>
                  <a:lnTo>
                    <a:pt x="1635" y="274"/>
                  </a:lnTo>
                  <a:lnTo>
                    <a:pt x="1602" y="281"/>
                  </a:lnTo>
                  <a:lnTo>
                    <a:pt x="1576" y="293"/>
                  </a:lnTo>
                  <a:lnTo>
                    <a:pt x="1549" y="302"/>
                  </a:lnTo>
                  <a:lnTo>
                    <a:pt x="1526" y="316"/>
                  </a:lnTo>
                  <a:lnTo>
                    <a:pt x="1505" y="327"/>
                  </a:lnTo>
                  <a:lnTo>
                    <a:pt x="1486" y="338"/>
                  </a:lnTo>
                  <a:lnTo>
                    <a:pt x="1467" y="348"/>
                  </a:lnTo>
                  <a:lnTo>
                    <a:pt x="1452" y="359"/>
                  </a:lnTo>
                  <a:lnTo>
                    <a:pt x="1439" y="369"/>
                  </a:lnTo>
                  <a:lnTo>
                    <a:pt x="1429" y="378"/>
                  </a:lnTo>
                  <a:lnTo>
                    <a:pt x="1420" y="384"/>
                  </a:lnTo>
                  <a:lnTo>
                    <a:pt x="1416" y="390"/>
                  </a:lnTo>
                  <a:lnTo>
                    <a:pt x="1410" y="392"/>
                  </a:lnTo>
                  <a:lnTo>
                    <a:pt x="1410" y="395"/>
                  </a:lnTo>
                  <a:lnTo>
                    <a:pt x="1408" y="392"/>
                  </a:lnTo>
                  <a:lnTo>
                    <a:pt x="1403" y="390"/>
                  </a:lnTo>
                  <a:lnTo>
                    <a:pt x="1395" y="384"/>
                  </a:lnTo>
                  <a:lnTo>
                    <a:pt x="1384" y="378"/>
                  </a:lnTo>
                  <a:lnTo>
                    <a:pt x="1368" y="371"/>
                  </a:lnTo>
                  <a:lnTo>
                    <a:pt x="1353" y="363"/>
                  </a:lnTo>
                  <a:lnTo>
                    <a:pt x="1334" y="355"/>
                  </a:lnTo>
                  <a:lnTo>
                    <a:pt x="1313" y="346"/>
                  </a:lnTo>
                  <a:lnTo>
                    <a:pt x="1289" y="338"/>
                  </a:lnTo>
                  <a:lnTo>
                    <a:pt x="1262" y="331"/>
                  </a:lnTo>
                  <a:lnTo>
                    <a:pt x="1233" y="325"/>
                  </a:lnTo>
                  <a:lnTo>
                    <a:pt x="1205" y="321"/>
                  </a:lnTo>
                  <a:lnTo>
                    <a:pt x="1171" y="317"/>
                  </a:lnTo>
                  <a:lnTo>
                    <a:pt x="1138" y="317"/>
                  </a:lnTo>
                  <a:lnTo>
                    <a:pt x="1100" y="321"/>
                  </a:lnTo>
                  <a:lnTo>
                    <a:pt x="1066" y="327"/>
                  </a:lnTo>
                  <a:lnTo>
                    <a:pt x="1036" y="331"/>
                  </a:lnTo>
                  <a:lnTo>
                    <a:pt x="1007" y="340"/>
                  </a:lnTo>
                  <a:lnTo>
                    <a:pt x="983" y="348"/>
                  </a:lnTo>
                  <a:lnTo>
                    <a:pt x="960" y="359"/>
                  </a:lnTo>
                  <a:lnTo>
                    <a:pt x="937" y="371"/>
                  </a:lnTo>
                  <a:lnTo>
                    <a:pt x="918" y="382"/>
                  </a:lnTo>
                  <a:lnTo>
                    <a:pt x="901" y="397"/>
                  </a:lnTo>
                  <a:lnTo>
                    <a:pt x="886" y="411"/>
                  </a:lnTo>
                  <a:lnTo>
                    <a:pt x="868" y="422"/>
                  </a:lnTo>
                  <a:lnTo>
                    <a:pt x="857" y="437"/>
                  </a:lnTo>
                  <a:lnTo>
                    <a:pt x="844" y="451"/>
                  </a:lnTo>
                  <a:lnTo>
                    <a:pt x="832" y="466"/>
                  </a:lnTo>
                  <a:lnTo>
                    <a:pt x="821" y="477"/>
                  </a:lnTo>
                  <a:lnTo>
                    <a:pt x="811" y="490"/>
                  </a:lnTo>
                  <a:lnTo>
                    <a:pt x="800" y="502"/>
                  </a:lnTo>
                  <a:lnTo>
                    <a:pt x="791" y="515"/>
                  </a:lnTo>
                  <a:lnTo>
                    <a:pt x="764" y="509"/>
                  </a:lnTo>
                  <a:lnTo>
                    <a:pt x="739" y="508"/>
                  </a:lnTo>
                  <a:lnTo>
                    <a:pt x="715" y="506"/>
                  </a:lnTo>
                  <a:lnTo>
                    <a:pt x="694" y="504"/>
                  </a:lnTo>
                  <a:lnTo>
                    <a:pt x="671" y="500"/>
                  </a:lnTo>
                  <a:lnTo>
                    <a:pt x="652" y="500"/>
                  </a:lnTo>
                  <a:lnTo>
                    <a:pt x="631" y="500"/>
                  </a:lnTo>
                  <a:lnTo>
                    <a:pt x="612" y="506"/>
                  </a:lnTo>
                  <a:lnTo>
                    <a:pt x="591" y="506"/>
                  </a:lnTo>
                  <a:lnTo>
                    <a:pt x="572" y="511"/>
                  </a:lnTo>
                  <a:lnTo>
                    <a:pt x="551" y="517"/>
                  </a:lnTo>
                  <a:lnTo>
                    <a:pt x="532" y="527"/>
                  </a:lnTo>
                  <a:lnTo>
                    <a:pt x="511" y="536"/>
                  </a:lnTo>
                  <a:lnTo>
                    <a:pt x="490" y="549"/>
                  </a:lnTo>
                  <a:lnTo>
                    <a:pt x="467" y="565"/>
                  </a:lnTo>
                  <a:lnTo>
                    <a:pt x="445" y="582"/>
                  </a:lnTo>
                  <a:lnTo>
                    <a:pt x="437" y="587"/>
                  </a:lnTo>
                  <a:lnTo>
                    <a:pt x="429" y="595"/>
                  </a:lnTo>
                  <a:lnTo>
                    <a:pt x="422" y="604"/>
                  </a:lnTo>
                  <a:lnTo>
                    <a:pt x="414" y="614"/>
                  </a:lnTo>
                  <a:lnTo>
                    <a:pt x="407" y="623"/>
                  </a:lnTo>
                  <a:lnTo>
                    <a:pt x="399" y="635"/>
                  </a:lnTo>
                  <a:lnTo>
                    <a:pt x="393" y="646"/>
                  </a:lnTo>
                  <a:lnTo>
                    <a:pt x="388" y="658"/>
                  </a:lnTo>
                  <a:lnTo>
                    <a:pt x="380" y="667"/>
                  </a:lnTo>
                  <a:lnTo>
                    <a:pt x="374" y="677"/>
                  </a:lnTo>
                  <a:lnTo>
                    <a:pt x="370" y="684"/>
                  </a:lnTo>
                  <a:lnTo>
                    <a:pt x="367" y="694"/>
                  </a:lnTo>
                  <a:lnTo>
                    <a:pt x="359" y="705"/>
                  </a:lnTo>
                  <a:lnTo>
                    <a:pt x="357" y="711"/>
                  </a:lnTo>
                  <a:lnTo>
                    <a:pt x="228" y="711"/>
                  </a:lnTo>
                  <a:lnTo>
                    <a:pt x="188" y="732"/>
                  </a:lnTo>
                  <a:lnTo>
                    <a:pt x="123" y="684"/>
                  </a:lnTo>
                  <a:lnTo>
                    <a:pt x="2" y="675"/>
                  </a:lnTo>
                  <a:close/>
                </a:path>
              </a:pathLst>
            </a:custGeom>
            <a:solidFill>
              <a:srgbClr val="E6E6E6"/>
            </a:solidFill>
            <a:ln w="9525">
              <a:noFill/>
              <a:round/>
              <a:headEnd/>
              <a:tailEnd/>
            </a:ln>
          </p:spPr>
          <p:txBody>
            <a:bodyPr/>
            <a:lstStyle/>
            <a:p>
              <a:endParaRPr lang="en-US"/>
            </a:p>
          </p:txBody>
        </p:sp>
        <p:sp>
          <p:nvSpPr>
            <p:cNvPr id="41055" name="Freeform 163"/>
            <p:cNvSpPr>
              <a:spLocks/>
            </p:cNvSpPr>
            <p:nvPr/>
          </p:nvSpPr>
          <p:spPr bwMode="auto">
            <a:xfrm>
              <a:off x="1763" y="2668"/>
              <a:ext cx="869" cy="211"/>
            </a:xfrm>
            <a:custGeom>
              <a:avLst/>
              <a:gdLst>
                <a:gd name="T0" fmla="*/ 0 w 1737"/>
                <a:gd name="T1" fmla="*/ 403 h 422"/>
                <a:gd name="T2" fmla="*/ 9 w 1737"/>
                <a:gd name="T3" fmla="*/ 388 h 422"/>
                <a:gd name="T4" fmla="*/ 21 w 1737"/>
                <a:gd name="T5" fmla="*/ 372 h 422"/>
                <a:gd name="T6" fmla="*/ 36 w 1737"/>
                <a:gd name="T7" fmla="*/ 353 h 422"/>
                <a:gd name="T8" fmla="*/ 55 w 1737"/>
                <a:gd name="T9" fmla="*/ 333 h 422"/>
                <a:gd name="T10" fmla="*/ 78 w 1737"/>
                <a:gd name="T11" fmla="*/ 310 h 422"/>
                <a:gd name="T12" fmla="*/ 104 w 1737"/>
                <a:gd name="T13" fmla="*/ 289 h 422"/>
                <a:gd name="T14" fmla="*/ 137 w 1737"/>
                <a:gd name="T15" fmla="*/ 270 h 422"/>
                <a:gd name="T16" fmla="*/ 175 w 1737"/>
                <a:gd name="T17" fmla="*/ 256 h 422"/>
                <a:gd name="T18" fmla="*/ 220 w 1737"/>
                <a:gd name="T19" fmla="*/ 253 h 422"/>
                <a:gd name="T20" fmla="*/ 266 w 1737"/>
                <a:gd name="T21" fmla="*/ 253 h 422"/>
                <a:gd name="T22" fmla="*/ 310 w 1737"/>
                <a:gd name="T23" fmla="*/ 255 h 422"/>
                <a:gd name="T24" fmla="*/ 348 w 1737"/>
                <a:gd name="T25" fmla="*/ 260 h 422"/>
                <a:gd name="T26" fmla="*/ 374 w 1737"/>
                <a:gd name="T27" fmla="*/ 264 h 422"/>
                <a:gd name="T28" fmla="*/ 393 w 1737"/>
                <a:gd name="T29" fmla="*/ 268 h 422"/>
                <a:gd name="T30" fmla="*/ 395 w 1737"/>
                <a:gd name="T31" fmla="*/ 266 h 422"/>
                <a:gd name="T32" fmla="*/ 407 w 1737"/>
                <a:gd name="T33" fmla="*/ 251 h 422"/>
                <a:gd name="T34" fmla="*/ 427 w 1737"/>
                <a:gd name="T35" fmla="*/ 222 h 422"/>
                <a:gd name="T36" fmla="*/ 460 w 1737"/>
                <a:gd name="T37" fmla="*/ 190 h 422"/>
                <a:gd name="T38" fmla="*/ 498 w 1737"/>
                <a:gd name="T39" fmla="*/ 154 h 422"/>
                <a:gd name="T40" fmla="*/ 543 w 1737"/>
                <a:gd name="T41" fmla="*/ 118 h 422"/>
                <a:gd name="T42" fmla="*/ 597 w 1737"/>
                <a:gd name="T43" fmla="*/ 89 h 422"/>
                <a:gd name="T44" fmla="*/ 654 w 1737"/>
                <a:gd name="T45" fmla="*/ 72 h 422"/>
                <a:gd name="T46" fmla="*/ 715 w 1737"/>
                <a:gd name="T47" fmla="*/ 70 h 422"/>
                <a:gd name="T48" fmla="*/ 773 w 1737"/>
                <a:gd name="T49" fmla="*/ 74 h 422"/>
                <a:gd name="T50" fmla="*/ 827 w 1737"/>
                <a:gd name="T51" fmla="*/ 82 h 422"/>
                <a:gd name="T52" fmla="*/ 876 w 1737"/>
                <a:gd name="T53" fmla="*/ 95 h 422"/>
                <a:gd name="T54" fmla="*/ 920 w 1737"/>
                <a:gd name="T55" fmla="*/ 106 h 422"/>
                <a:gd name="T56" fmla="*/ 954 w 1737"/>
                <a:gd name="T57" fmla="*/ 120 h 422"/>
                <a:gd name="T58" fmla="*/ 979 w 1737"/>
                <a:gd name="T59" fmla="*/ 129 h 422"/>
                <a:gd name="T60" fmla="*/ 994 w 1737"/>
                <a:gd name="T61" fmla="*/ 135 h 422"/>
                <a:gd name="T62" fmla="*/ 996 w 1737"/>
                <a:gd name="T63" fmla="*/ 133 h 422"/>
                <a:gd name="T64" fmla="*/ 1007 w 1737"/>
                <a:gd name="T65" fmla="*/ 123 h 422"/>
                <a:gd name="T66" fmla="*/ 1028 w 1737"/>
                <a:gd name="T67" fmla="*/ 106 h 422"/>
                <a:gd name="T68" fmla="*/ 1062 w 1737"/>
                <a:gd name="T69" fmla="*/ 83 h 422"/>
                <a:gd name="T70" fmla="*/ 1106 w 1737"/>
                <a:gd name="T71" fmla="*/ 61 h 422"/>
                <a:gd name="T72" fmla="*/ 1157 w 1737"/>
                <a:gd name="T73" fmla="*/ 36 h 422"/>
                <a:gd name="T74" fmla="*/ 1218 w 1737"/>
                <a:gd name="T75" fmla="*/ 17 h 422"/>
                <a:gd name="T76" fmla="*/ 1287 w 1737"/>
                <a:gd name="T77" fmla="*/ 4 h 422"/>
                <a:gd name="T78" fmla="*/ 1361 w 1737"/>
                <a:gd name="T79" fmla="*/ 0 h 422"/>
                <a:gd name="T80" fmla="*/ 1435 w 1737"/>
                <a:gd name="T81" fmla="*/ 4 h 422"/>
                <a:gd name="T82" fmla="*/ 1507 w 1737"/>
                <a:gd name="T83" fmla="*/ 15 h 422"/>
                <a:gd name="T84" fmla="*/ 1574 w 1737"/>
                <a:gd name="T85" fmla="*/ 30 h 422"/>
                <a:gd name="T86" fmla="*/ 1631 w 1737"/>
                <a:gd name="T87" fmla="*/ 49 h 422"/>
                <a:gd name="T88" fmla="*/ 1676 w 1737"/>
                <a:gd name="T89" fmla="*/ 64 h 422"/>
                <a:gd name="T90" fmla="*/ 1712 w 1737"/>
                <a:gd name="T91" fmla="*/ 78 h 422"/>
                <a:gd name="T92" fmla="*/ 1730 w 1737"/>
                <a:gd name="T93" fmla="*/ 87 h 422"/>
                <a:gd name="T94" fmla="*/ 1737 w 1737"/>
                <a:gd name="T95" fmla="*/ 274 h 422"/>
                <a:gd name="T96" fmla="*/ 1277 w 1737"/>
                <a:gd name="T97" fmla="*/ 412 h 422"/>
                <a:gd name="T98" fmla="*/ 0 w 1737"/>
                <a:gd name="T99" fmla="*/ 407 h 4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37"/>
                <a:gd name="T151" fmla="*/ 0 h 422"/>
                <a:gd name="T152" fmla="*/ 1737 w 1737"/>
                <a:gd name="T153" fmla="*/ 422 h 42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37" h="422">
                  <a:moveTo>
                    <a:pt x="0" y="407"/>
                  </a:moveTo>
                  <a:lnTo>
                    <a:pt x="0" y="403"/>
                  </a:lnTo>
                  <a:lnTo>
                    <a:pt x="6" y="393"/>
                  </a:lnTo>
                  <a:lnTo>
                    <a:pt x="9" y="388"/>
                  </a:lnTo>
                  <a:lnTo>
                    <a:pt x="15" y="380"/>
                  </a:lnTo>
                  <a:lnTo>
                    <a:pt x="21" y="372"/>
                  </a:lnTo>
                  <a:lnTo>
                    <a:pt x="28" y="365"/>
                  </a:lnTo>
                  <a:lnTo>
                    <a:pt x="36" y="353"/>
                  </a:lnTo>
                  <a:lnTo>
                    <a:pt x="45" y="342"/>
                  </a:lnTo>
                  <a:lnTo>
                    <a:pt x="55" y="333"/>
                  </a:lnTo>
                  <a:lnTo>
                    <a:pt x="66" y="323"/>
                  </a:lnTo>
                  <a:lnTo>
                    <a:pt x="78" y="310"/>
                  </a:lnTo>
                  <a:lnTo>
                    <a:pt x="91" y="300"/>
                  </a:lnTo>
                  <a:lnTo>
                    <a:pt x="104" y="289"/>
                  </a:lnTo>
                  <a:lnTo>
                    <a:pt x="121" y="279"/>
                  </a:lnTo>
                  <a:lnTo>
                    <a:pt x="137" y="270"/>
                  </a:lnTo>
                  <a:lnTo>
                    <a:pt x="154" y="262"/>
                  </a:lnTo>
                  <a:lnTo>
                    <a:pt x="175" y="256"/>
                  </a:lnTo>
                  <a:lnTo>
                    <a:pt x="197" y="255"/>
                  </a:lnTo>
                  <a:lnTo>
                    <a:pt x="220" y="253"/>
                  </a:lnTo>
                  <a:lnTo>
                    <a:pt x="243" y="253"/>
                  </a:lnTo>
                  <a:lnTo>
                    <a:pt x="266" y="253"/>
                  </a:lnTo>
                  <a:lnTo>
                    <a:pt x="289" y="255"/>
                  </a:lnTo>
                  <a:lnTo>
                    <a:pt x="310" y="255"/>
                  </a:lnTo>
                  <a:lnTo>
                    <a:pt x="329" y="256"/>
                  </a:lnTo>
                  <a:lnTo>
                    <a:pt x="348" y="260"/>
                  </a:lnTo>
                  <a:lnTo>
                    <a:pt x="363" y="262"/>
                  </a:lnTo>
                  <a:lnTo>
                    <a:pt x="374" y="264"/>
                  </a:lnTo>
                  <a:lnTo>
                    <a:pt x="386" y="266"/>
                  </a:lnTo>
                  <a:lnTo>
                    <a:pt x="393" y="268"/>
                  </a:lnTo>
                  <a:lnTo>
                    <a:pt x="395" y="270"/>
                  </a:lnTo>
                  <a:lnTo>
                    <a:pt x="395" y="266"/>
                  </a:lnTo>
                  <a:lnTo>
                    <a:pt x="401" y="260"/>
                  </a:lnTo>
                  <a:lnTo>
                    <a:pt x="407" y="251"/>
                  </a:lnTo>
                  <a:lnTo>
                    <a:pt x="416" y="237"/>
                  </a:lnTo>
                  <a:lnTo>
                    <a:pt x="427" y="222"/>
                  </a:lnTo>
                  <a:lnTo>
                    <a:pt x="445" y="207"/>
                  </a:lnTo>
                  <a:lnTo>
                    <a:pt x="460" y="190"/>
                  </a:lnTo>
                  <a:lnTo>
                    <a:pt x="479" y="171"/>
                  </a:lnTo>
                  <a:lnTo>
                    <a:pt x="498" y="154"/>
                  </a:lnTo>
                  <a:lnTo>
                    <a:pt x="521" y="135"/>
                  </a:lnTo>
                  <a:lnTo>
                    <a:pt x="543" y="118"/>
                  </a:lnTo>
                  <a:lnTo>
                    <a:pt x="572" y="103"/>
                  </a:lnTo>
                  <a:lnTo>
                    <a:pt x="597" y="89"/>
                  </a:lnTo>
                  <a:lnTo>
                    <a:pt x="625" y="80"/>
                  </a:lnTo>
                  <a:lnTo>
                    <a:pt x="654" y="72"/>
                  </a:lnTo>
                  <a:lnTo>
                    <a:pt x="684" y="72"/>
                  </a:lnTo>
                  <a:lnTo>
                    <a:pt x="715" y="70"/>
                  </a:lnTo>
                  <a:lnTo>
                    <a:pt x="745" y="72"/>
                  </a:lnTo>
                  <a:lnTo>
                    <a:pt x="773" y="74"/>
                  </a:lnTo>
                  <a:lnTo>
                    <a:pt x="802" y="78"/>
                  </a:lnTo>
                  <a:lnTo>
                    <a:pt x="827" y="82"/>
                  </a:lnTo>
                  <a:lnTo>
                    <a:pt x="853" y="89"/>
                  </a:lnTo>
                  <a:lnTo>
                    <a:pt x="876" y="95"/>
                  </a:lnTo>
                  <a:lnTo>
                    <a:pt x="901" y="101"/>
                  </a:lnTo>
                  <a:lnTo>
                    <a:pt x="920" y="106"/>
                  </a:lnTo>
                  <a:lnTo>
                    <a:pt x="939" y="114"/>
                  </a:lnTo>
                  <a:lnTo>
                    <a:pt x="954" y="120"/>
                  </a:lnTo>
                  <a:lnTo>
                    <a:pt x="969" y="125"/>
                  </a:lnTo>
                  <a:lnTo>
                    <a:pt x="979" y="129"/>
                  </a:lnTo>
                  <a:lnTo>
                    <a:pt x="988" y="133"/>
                  </a:lnTo>
                  <a:lnTo>
                    <a:pt x="994" y="135"/>
                  </a:lnTo>
                  <a:lnTo>
                    <a:pt x="996" y="137"/>
                  </a:lnTo>
                  <a:lnTo>
                    <a:pt x="996" y="133"/>
                  </a:lnTo>
                  <a:lnTo>
                    <a:pt x="1000" y="129"/>
                  </a:lnTo>
                  <a:lnTo>
                    <a:pt x="1007" y="123"/>
                  </a:lnTo>
                  <a:lnTo>
                    <a:pt x="1017" y="116"/>
                  </a:lnTo>
                  <a:lnTo>
                    <a:pt x="1028" y="106"/>
                  </a:lnTo>
                  <a:lnTo>
                    <a:pt x="1045" y="97"/>
                  </a:lnTo>
                  <a:lnTo>
                    <a:pt x="1062" y="83"/>
                  </a:lnTo>
                  <a:lnTo>
                    <a:pt x="1083" y="72"/>
                  </a:lnTo>
                  <a:lnTo>
                    <a:pt x="1106" y="61"/>
                  </a:lnTo>
                  <a:lnTo>
                    <a:pt x="1129" y="49"/>
                  </a:lnTo>
                  <a:lnTo>
                    <a:pt x="1157" y="36"/>
                  </a:lnTo>
                  <a:lnTo>
                    <a:pt x="1186" y="26"/>
                  </a:lnTo>
                  <a:lnTo>
                    <a:pt x="1218" y="17"/>
                  </a:lnTo>
                  <a:lnTo>
                    <a:pt x="1251" y="9"/>
                  </a:lnTo>
                  <a:lnTo>
                    <a:pt x="1287" y="4"/>
                  </a:lnTo>
                  <a:lnTo>
                    <a:pt x="1325" y="2"/>
                  </a:lnTo>
                  <a:lnTo>
                    <a:pt x="1361" y="0"/>
                  </a:lnTo>
                  <a:lnTo>
                    <a:pt x="1399" y="2"/>
                  </a:lnTo>
                  <a:lnTo>
                    <a:pt x="1435" y="4"/>
                  </a:lnTo>
                  <a:lnTo>
                    <a:pt x="1473" y="9"/>
                  </a:lnTo>
                  <a:lnTo>
                    <a:pt x="1507" y="15"/>
                  </a:lnTo>
                  <a:lnTo>
                    <a:pt x="1541" y="23"/>
                  </a:lnTo>
                  <a:lnTo>
                    <a:pt x="1574" y="30"/>
                  </a:lnTo>
                  <a:lnTo>
                    <a:pt x="1604" y="40"/>
                  </a:lnTo>
                  <a:lnTo>
                    <a:pt x="1631" y="49"/>
                  </a:lnTo>
                  <a:lnTo>
                    <a:pt x="1655" y="57"/>
                  </a:lnTo>
                  <a:lnTo>
                    <a:pt x="1676" y="64"/>
                  </a:lnTo>
                  <a:lnTo>
                    <a:pt x="1697" y="72"/>
                  </a:lnTo>
                  <a:lnTo>
                    <a:pt x="1712" y="78"/>
                  </a:lnTo>
                  <a:lnTo>
                    <a:pt x="1724" y="83"/>
                  </a:lnTo>
                  <a:lnTo>
                    <a:pt x="1730" y="87"/>
                  </a:lnTo>
                  <a:lnTo>
                    <a:pt x="1733" y="89"/>
                  </a:lnTo>
                  <a:lnTo>
                    <a:pt x="1737" y="274"/>
                  </a:lnTo>
                  <a:lnTo>
                    <a:pt x="1298" y="369"/>
                  </a:lnTo>
                  <a:lnTo>
                    <a:pt x="1277" y="412"/>
                  </a:lnTo>
                  <a:lnTo>
                    <a:pt x="711" y="422"/>
                  </a:lnTo>
                  <a:lnTo>
                    <a:pt x="0" y="407"/>
                  </a:lnTo>
                  <a:close/>
                </a:path>
              </a:pathLst>
            </a:custGeom>
            <a:solidFill>
              <a:srgbClr val="CCCCCC"/>
            </a:solidFill>
            <a:ln w="9525">
              <a:noFill/>
              <a:round/>
              <a:headEnd/>
              <a:tailEnd/>
            </a:ln>
          </p:spPr>
          <p:txBody>
            <a:bodyPr/>
            <a:lstStyle/>
            <a:p>
              <a:endParaRPr lang="en-US"/>
            </a:p>
          </p:txBody>
        </p:sp>
        <p:sp>
          <p:nvSpPr>
            <p:cNvPr id="41056" name="Freeform 164"/>
            <p:cNvSpPr>
              <a:spLocks/>
            </p:cNvSpPr>
            <p:nvPr/>
          </p:nvSpPr>
          <p:spPr bwMode="auto">
            <a:xfrm>
              <a:off x="1010" y="2454"/>
              <a:ext cx="1636" cy="367"/>
            </a:xfrm>
            <a:custGeom>
              <a:avLst/>
              <a:gdLst>
                <a:gd name="T0" fmla="*/ 16 w 3272"/>
                <a:gd name="T1" fmla="*/ 692 h 736"/>
                <a:gd name="T2" fmla="*/ 44 w 3272"/>
                <a:gd name="T3" fmla="*/ 614 h 736"/>
                <a:gd name="T4" fmla="*/ 90 w 3272"/>
                <a:gd name="T5" fmla="*/ 517 h 736"/>
                <a:gd name="T6" fmla="*/ 149 w 3272"/>
                <a:gd name="T7" fmla="*/ 422 h 736"/>
                <a:gd name="T8" fmla="*/ 223 w 3272"/>
                <a:gd name="T9" fmla="*/ 348 h 736"/>
                <a:gd name="T10" fmla="*/ 306 w 3272"/>
                <a:gd name="T11" fmla="*/ 297 h 736"/>
                <a:gd name="T12" fmla="*/ 398 w 3272"/>
                <a:gd name="T13" fmla="*/ 268 h 736"/>
                <a:gd name="T14" fmla="*/ 491 w 3272"/>
                <a:gd name="T15" fmla="*/ 253 h 736"/>
                <a:gd name="T16" fmla="*/ 578 w 3272"/>
                <a:gd name="T17" fmla="*/ 259 h 736"/>
                <a:gd name="T18" fmla="*/ 656 w 3272"/>
                <a:gd name="T19" fmla="*/ 270 h 736"/>
                <a:gd name="T20" fmla="*/ 719 w 3272"/>
                <a:gd name="T21" fmla="*/ 293 h 736"/>
                <a:gd name="T22" fmla="*/ 776 w 3272"/>
                <a:gd name="T23" fmla="*/ 322 h 736"/>
                <a:gd name="T24" fmla="*/ 827 w 3272"/>
                <a:gd name="T25" fmla="*/ 352 h 736"/>
                <a:gd name="T26" fmla="*/ 861 w 3272"/>
                <a:gd name="T27" fmla="*/ 377 h 736"/>
                <a:gd name="T28" fmla="*/ 882 w 3272"/>
                <a:gd name="T29" fmla="*/ 396 h 736"/>
                <a:gd name="T30" fmla="*/ 888 w 3272"/>
                <a:gd name="T31" fmla="*/ 398 h 736"/>
                <a:gd name="T32" fmla="*/ 894 w 3272"/>
                <a:gd name="T33" fmla="*/ 375 h 736"/>
                <a:gd name="T34" fmla="*/ 911 w 3272"/>
                <a:gd name="T35" fmla="*/ 329 h 736"/>
                <a:gd name="T36" fmla="*/ 947 w 3272"/>
                <a:gd name="T37" fmla="*/ 280 h 736"/>
                <a:gd name="T38" fmla="*/ 1006 w 3272"/>
                <a:gd name="T39" fmla="*/ 226 h 736"/>
                <a:gd name="T40" fmla="*/ 1093 w 3272"/>
                <a:gd name="T41" fmla="*/ 187 h 736"/>
                <a:gd name="T42" fmla="*/ 1192 w 3272"/>
                <a:gd name="T43" fmla="*/ 169 h 736"/>
                <a:gd name="T44" fmla="*/ 1283 w 3272"/>
                <a:gd name="T45" fmla="*/ 181 h 736"/>
                <a:gd name="T46" fmla="*/ 1361 w 3272"/>
                <a:gd name="T47" fmla="*/ 209 h 736"/>
                <a:gd name="T48" fmla="*/ 1418 w 3272"/>
                <a:gd name="T49" fmla="*/ 240 h 736"/>
                <a:gd name="T50" fmla="*/ 1449 w 3272"/>
                <a:gd name="T51" fmla="*/ 259 h 736"/>
                <a:gd name="T52" fmla="*/ 1454 w 3272"/>
                <a:gd name="T53" fmla="*/ 253 h 736"/>
                <a:gd name="T54" fmla="*/ 1473 w 3272"/>
                <a:gd name="T55" fmla="*/ 230 h 736"/>
                <a:gd name="T56" fmla="*/ 1513 w 3272"/>
                <a:gd name="T57" fmla="*/ 198 h 736"/>
                <a:gd name="T58" fmla="*/ 1567 w 3272"/>
                <a:gd name="T59" fmla="*/ 162 h 736"/>
                <a:gd name="T60" fmla="*/ 1641 w 3272"/>
                <a:gd name="T61" fmla="*/ 135 h 736"/>
                <a:gd name="T62" fmla="*/ 1728 w 3272"/>
                <a:gd name="T63" fmla="*/ 124 h 736"/>
                <a:gd name="T64" fmla="*/ 1816 w 3272"/>
                <a:gd name="T65" fmla="*/ 137 h 736"/>
                <a:gd name="T66" fmla="*/ 1895 w 3272"/>
                <a:gd name="T67" fmla="*/ 162 h 736"/>
                <a:gd name="T68" fmla="*/ 1958 w 3272"/>
                <a:gd name="T69" fmla="*/ 196 h 736"/>
                <a:gd name="T70" fmla="*/ 2002 w 3272"/>
                <a:gd name="T71" fmla="*/ 221 h 736"/>
                <a:gd name="T72" fmla="*/ 2017 w 3272"/>
                <a:gd name="T73" fmla="*/ 234 h 736"/>
                <a:gd name="T74" fmla="*/ 2029 w 3272"/>
                <a:gd name="T75" fmla="*/ 221 h 736"/>
                <a:gd name="T76" fmla="*/ 2063 w 3272"/>
                <a:gd name="T77" fmla="*/ 190 h 736"/>
                <a:gd name="T78" fmla="*/ 2118 w 3272"/>
                <a:gd name="T79" fmla="*/ 154 h 736"/>
                <a:gd name="T80" fmla="*/ 2188 w 3272"/>
                <a:gd name="T81" fmla="*/ 124 h 736"/>
                <a:gd name="T82" fmla="*/ 2270 w 3272"/>
                <a:gd name="T83" fmla="*/ 107 h 736"/>
                <a:gd name="T84" fmla="*/ 2357 w 3272"/>
                <a:gd name="T85" fmla="*/ 116 h 736"/>
                <a:gd name="T86" fmla="*/ 2424 w 3272"/>
                <a:gd name="T87" fmla="*/ 139 h 736"/>
                <a:gd name="T88" fmla="*/ 2477 w 3272"/>
                <a:gd name="T89" fmla="*/ 169 h 736"/>
                <a:gd name="T90" fmla="*/ 2509 w 3272"/>
                <a:gd name="T91" fmla="*/ 198 h 736"/>
                <a:gd name="T92" fmla="*/ 2528 w 3272"/>
                <a:gd name="T93" fmla="*/ 219 h 736"/>
                <a:gd name="T94" fmla="*/ 2532 w 3272"/>
                <a:gd name="T95" fmla="*/ 221 h 736"/>
                <a:gd name="T96" fmla="*/ 2549 w 3272"/>
                <a:gd name="T97" fmla="*/ 202 h 736"/>
                <a:gd name="T98" fmla="*/ 2584 w 3272"/>
                <a:gd name="T99" fmla="*/ 169 h 736"/>
                <a:gd name="T100" fmla="*/ 2635 w 3272"/>
                <a:gd name="T101" fmla="*/ 131 h 736"/>
                <a:gd name="T102" fmla="*/ 2705 w 3272"/>
                <a:gd name="T103" fmla="*/ 99 h 736"/>
                <a:gd name="T104" fmla="*/ 2789 w 3272"/>
                <a:gd name="T105" fmla="*/ 80 h 736"/>
                <a:gd name="T106" fmla="*/ 2874 w 3272"/>
                <a:gd name="T107" fmla="*/ 78 h 736"/>
                <a:gd name="T108" fmla="*/ 2947 w 3272"/>
                <a:gd name="T109" fmla="*/ 90 h 736"/>
                <a:gd name="T110" fmla="*/ 3004 w 3272"/>
                <a:gd name="T111" fmla="*/ 111 h 736"/>
                <a:gd name="T112" fmla="*/ 3044 w 3272"/>
                <a:gd name="T113" fmla="*/ 130 h 736"/>
                <a:gd name="T114" fmla="*/ 3061 w 3272"/>
                <a:gd name="T115" fmla="*/ 141 h 736"/>
                <a:gd name="T116" fmla="*/ 3272 w 3272"/>
                <a:gd name="T117" fmla="*/ 0 h 7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2"/>
                <a:gd name="T178" fmla="*/ 0 h 736"/>
                <a:gd name="T179" fmla="*/ 3272 w 3272"/>
                <a:gd name="T180" fmla="*/ 736 h 7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2" h="736">
                  <a:moveTo>
                    <a:pt x="2" y="0"/>
                  </a:moveTo>
                  <a:lnTo>
                    <a:pt x="0" y="736"/>
                  </a:lnTo>
                  <a:lnTo>
                    <a:pt x="16" y="692"/>
                  </a:lnTo>
                  <a:lnTo>
                    <a:pt x="21" y="667"/>
                  </a:lnTo>
                  <a:lnTo>
                    <a:pt x="33" y="643"/>
                  </a:lnTo>
                  <a:lnTo>
                    <a:pt x="44" y="614"/>
                  </a:lnTo>
                  <a:lnTo>
                    <a:pt x="59" y="584"/>
                  </a:lnTo>
                  <a:lnTo>
                    <a:pt x="73" y="550"/>
                  </a:lnTo>
                  <a:lnTo>
                    <a:pt x="90" y="517"/>
                  </a:lnTo>
                  <a:lnTo>
                    <a:pt x="107" y="485"/>
                  </a:lnTo>
                  <a:lnTo>
                    <a:pt x="128" y="455"/>
                  </a:lnTo>
                  <a:lnTo>
                    <a:pt x="149" y="422"/>
                  </a:lnTo>
                  <a:lnTo>
                    <a:pt x="171" y="394"/>
                  </a:lnTo>
                  <a:lnTo>
                    <a:pt x="194" y="369"/>
                  </a:lnTo>
                  <a:lnTo>
                    <a:pt x="223" y="348"/>
                  </a:lnTo>
                  <a:lnTo>
                    <a:pt x="247" y="329"/>
                  </a:lnTo>
                  <a:lnTo>
                    <a:pt x="278" y="312"/>
                  </a:lnTo>
                  <a:lnTo>
                    <a:pt x="306" y="297"/>
                  </a:lnTo>
                  <a:lnTo>
                    <a:pt x="337" y="287"/>
                  </a:lnTo>
                  <a:lnTo>
                    <a:pt x="367" y="276"/>
                  </a:lnTo>
                  <a:lnTo>
                    <a:pt x="398" y="268"/>
                  </a:lnTo>
                  <a:lnTo>
                    <a:pt x="428" y="261"/>
                  </a:lnTo>
                  <a:lnTo>
                    <a:pt x="462" y="259"/>
                  </a:lnTo>
                  <a:lnTo>
                    <a:pt x="491" y="253"/>
                  </a:lnTo>
                  <a:lnTo>
                    <a:pt x="521" y="253"/>
                  </a:lnTo>
                  <a:lnTo>
                    <a:pt x="550" y="253"/>
                  </a:lnTo>
                  <a:lnTo>
                    <a:pt x="578" y="259"/>
                  </a:lnTo>
                  <a:lnTo>
                    <a:pt x="607" y="261"/>
                  </a:lnTo>
                  <a:lnTo>
                    <a:pt x="631" y="264"/>
                  </a:lnTo>
                  <a:lnTo>
                    <a:pt x="656" y="270"/>
                  </a:lnTo>
                  <a:lnTo>
                    <a:pt x="679" y="278"/>
                  </a:lnTo>
                  <a:lnTo>
                    <a:pt x="700" y="283"/>
                  </a:lnTo>
                  <a:lnTo>
                    <a:pt x="719" y="293"/>
                  </a:lnTo>
                  <a:lnTo>
                    <a:pt x="738" y="301"/>
                  </a:lnTo>
                  <a:lnTo>
                    <a:pt x="759" y="312"/>
                  </a:lnTo>
                  <a:lnTo>
                    <a:pt x="776" y="322"/>
                  </a:lnTo>
                  <a:lnTo>
                    <a:pt x="795" y="333"/>
                  </a:lnTo>
                  <a:lnTo>
                    <a:pt x="810" y="342"/>
                  </a:lnTo>
                  <a:lnTo>
                    <a:pt x="827" y="352"/>
                  </a:lnTo>
                  <a:lnTo>
                    <a:pt x="839" y="361"/>
                  </a:lnTo>
                  <a:lnTo>
                    <a:pt x="850" y="371"/>
                  </a:lnTo>
                  <a:lnTo>
                    <a:pt x="861" y="377"/>
                  </a:lnTo>
                  <a:lnTo>
                    <a:pt x="871" y="386"/>
                  </a:lnTo>
                  <a:lnTo>
                    <a:pt x="879" y="390"/>
                  </a:lnTo>
                  <a:lnTo>
                    <a:pt x="882" y="396"/>
                  </a:lnTo>
                  <a:lnTo>
                    <a:pt x="886" y="399"/>
                  </a:lnTo>
                  <a:lnTo>
                    <a:pt x="888" y="399"/>
                  </a:lnTo>
                  <a:lnTo>
                    <a:pt x="888" y="398"/>
                  </a:lnTo>
                  <a:lnTo>
                    <a:pt x="888" y="392"/>
                  </a:lnTo>
                  <a:lnTo>
                    <a:pt x="890" y="384"/>
                  </a:lnTo>
                  <a:lnTo>
                    <a:pt x="894" y="375"/>
                  </a:lnTo>
                  <a:lnTo>
                    <a:pt x="898" y="361"/>
                  </a:lnTo>
                  <a:lnTo>
                    <a:pt x="903" y="346"/>
                  </a:lnTo>
                  <a:lnTo>
                    <a:pt x="911" y="329"/>
                  </a:lnTo>
                  <a:lnTo>
                    <a:pt x="922" y="314"/>
                  </a:lnTo>
                  <a:lnTo>
                    <a:pt x="934" y="297"/>
                  </a:lnTo>
                  <a:lnTo>
                    <a:pt x="947" y="280"/>
                  </a:lnTo>
                  <a:lnTo>
                    <a:pt x="964" y="261"/>
                  </a:lnTo>
                  <a:lnTo>
                    <a:pt x="983" y="244"/>
                  </a:lnTo>
                  <a:lnTo>
                    <a:pt x="1006" y="226"/>
                  </a:lnTo>
                  <a:lnTo>
                    <a:pt x="1031" y="211"/>
                  </a:lnTo>
                  <a:lnTo>
                    <a:pt x="1059" y="198"/>
                  </a:lnTo>
                  <a:lnTo>
                    <a:pt x="1093" y="187"/>
                  </a:lnTo>
                  <a:lnTo>
                    <a:pt x="1126" y="175"/>
                  </a:lnTo>
                  <a:lnTo>
                    <a:pt x="1160" y="169"/>
                  </a:lnTo>
                  <a:lnTo>
                    <a:pt x="1192" y="169"/>
                  </a:lnTo>
                  <a:lnTo>
                    <a:pt x="1224" y="171"/>
                  </a:lnTo>
                  <a:lnTo>
                    <a:pt x="1253" y="173"/>
                  </a:lnTo>
                  <a:lnTo>
                    <a:pt x="1283" y="181"/>
                  </a:lnTo>
                  <a:lnTo>
                    <a:pt x="1312" y="188"/>
                  </a:lnTo>
                  <a:lnTo>
                    <a:pt x="1339" y="200"/>
                  </a:lnTo>
                  <a:lnTo>
                    <a:pt x="1361" y="209"/>
                  </a:lnTo>
                  <a:lnTo>
                    <a:pt x="1384" y="221"/>
                  </a:lnTo>
                  <a:lnTo>
                    <a:pt x="1403" y="230"/>
                  </a:lnTo>
                  <a:lnTo>
                    <a:pt x="1418" y="240"/>
                  </a:lnTo>
                  <a:lnTo>
                    <a:pt x="1432" y="247"/>
                  </a:lnTo>
                  <a:lnTo>
                    <a:pt x="1441" y="253"/>
                  </a:lnTo>
                  <a:lnTo>
                    <a:pt x="1449" y="259"/>
                  </a:lnTo>
                  <a:lnTo>
                    <a:pt x="1451" y="261"/>
                  </a:lnTo>
                  <a:lnTo>
                    <a:pt x="1451" y="259"/>
                  </a:lnTo>
                  <a:lnTo>
                    <a:pt x="1454" y="253"/>
                  </a:lnTo>
                  <a:lnTo>
                    <a:pt x="1458" y="247"/>
                  </a:lnTo>
                  <a:lnTo>
                    <a:pt x="1466" y="240"/>
                  </a:lnTo>
                  <a:lnTo>
                    <a:pt x="1473" y="230"/>
                  </a:lnTo>
                  <a:lnTo>
                    <a:pt x="1485" y="221"/>
                  </a:lnTo>
                  <a:lnTo>
                    <a:pt x="1496" y="209"/>
                  </a:lnTo>
                  <a:lnTo>
                    <a:pt x="1513" y="198"/>
                  </a:lnTo>
                  <a:lnTo>
                    <a:pt x="1529" y="187"/>
                  </a:lnTo>
                  <a:lnTo>
                    <a:pt x="1548" y="173"/>
                  </a:lnTo>
                  <a:lnTo>
                    <a:pt x="1567" y="162"/>
                  </a:lnTo>
                  <a:lnTo>
                    <a:pt x="1591" y="152"/>
                  </a:lnTo>
                  <a:lnTo>
                    <a:pt x="1614" y="141"/>
                  </a:lnTo>
                  <a:lnTo>
                    <a:pt x="1641" y="135"/>
                  </a:lnTo>
                  <a:lnTo>
                    <a:pt x="1667" y="130"/>
                  </a:lnTo>
                  <a:lnTo>
                    <a:pt x="1698" y="126"/>
                  </a:lnTo>
                  <a:lnTo>
                    <a:pt x="1728" y="124"/>
                  </a:lnTo>
                  <a:lnTo>
                    <a:pt x="1759" y="126"/>
                  </a:lnTo>
                  <a:lnTo>
                    <a:pt x="1787" y="130"/>
                  </a:lnTo>
                  <a:lnTo>
                    <a:pt x="1816" y="137"/>
                  </a:lnTo>
                  <a:lnTo>
                    <a:pt x="1844" y="143"/>
                  </a:lnTo>
                  <a:lnTo>
                    <a:pt x="1871" y="152"/>
                  </a:lnTo>
                  <a:lnTo>
                    <a:pt x="1895" y="162"/>
                  </a:lnTo>
                  <a:lnTo>
                    <a:pt x="1918" y="173"/>
                  </a:lnTo>
                  <a:lnTo>
                    <a:pt x="1939" y="185"/>
                  </a:lnTo>
                  <a:lnTo>
                    <a:pt x="1958" y="196"/>
                  </a:lnTo>
                  <a:lnTo>
                    <a:pt x="1975" y="206"/>
                  </a:lnTo>
                  <a:lnTo>
                    <a:pt x="1991" y="215"/>
                  </a:lnTo>
                  <a:lnTo>
                    <a:pt x="2002" y="221"/>
                  </a:lnTo>
                  <a:lnTo>
                    <a:pt x="2010" y="228"/>
                  </a:lnTo>
                  <a:lnTo>
                    <a:pt x="2015" y="232"/>
                  </a:lnTo>
                  <a:lnTo>
                    <a:pt x="2017" y="234"/>
                  </a:lnTo>
                  <a:lnTo>
                    <a:pt x="2017" y="232"/>
                  </a:lnTo>
                  <a:lnTo>
                    <a:pt x="2021" y="228"/>
                  </a:lnTo>
                  <a:lnTo>
                    <a:pt x="2029" y="221"/>
                  </a:lnTo>
                  <a:lnTo>
                    <a:pt x="2038" y="213"/>
                  </a:lnTo>
                  <a:lnTo>
                    <a:pt x="2049" y="202"/>
                  </a:lnTo>
                  <a:lnTo>
                    <a:pt x="2063" y="190"/>
                  </a:lnTo>
                  <a:lnTo>
                    <a:pt x="2080" y="179"/>
                  </a:lnTo>
                  <a:lnTo>
                    <a:pt x="2099" y="168"/>
                  </a:lnTo>
                  <a:lnTo>
                    <a:pt x="2118" y="154"/>
                  </a:lnTo>
                  <a:lnTo>
                    <a:pt x="2139" y="143"/>
                  </a:lnTo>
                  <a:lnTo>
                    <a:pt x="2162" y="131"/>
                  </a:lnTo>
                  <a:lnTo>
                    <a:pt x="2188" y="124"/>
                  </a:lnTo>
                  <a:lnTo>
                    <a:pt x="2213" y="114"/>
                  </a:lnTo>
                  <a:lnTo>
                    <a:pt x="2241" y="111"/>
                  </a:lnTo>
                  <a:lnTo>
                    <a:pt x="2270" y="107"/>
                  </a:lnTo>
                  <a:lnTo>
                    <a:pt x="2302" y="109"/>
                  </a:lnTo>
                  <a:lnTo>
                    <a:pt x="2331" y="112"/>
                  </a:lnTo>
                  <a:lnTo>
                    <a:pt x="2357" y="116"/>
                  </a:lnTo>
                  <a:lnTo>
                    <a:pt x="2382" y="122"/>
                  </a:lnTo>
                  <a:lnTo>
                    <a:pt x="2405" y="131"/>
                  </a:lnTo>
                  <a:lnTo>
                    <a:pt x="2424" y="139"/>
                  </a:lnTo>
                  <a:lnTo>
                    <a:pt x="2445" y="149"/>
                  </a:lnTo>
                  <a:lnTo>
                    <a:pt x="2462" y="160"/>
                  </a:lnTo>
                  <a:lnTo>
                    <a:pt x="2477" y="169"/>
                  </a:lnTo>
                  <a:lnTo>
                    <a:pt x="2490" y="179"/>
                  </a:lnTo>
                  <a:lnTo>
                    <a:pt x="2502" y="188"/>
                  </a:lnTo>
                  <a:lnTo>
                    <a:pt x="2509" y="198"/>
                  </a:lnTo>
                  <a:lnTo>
                    <a:pt x="2519" y="207"/>
                  </a:lnTo>
                  <a:lnTo>
                    <a:pt x="2523" y="213"/>
                  </a:lnTo>
                  <a:lnTo>
                    <a:pt x="2528" y="219"/>
                  </a:lnTo>
                  <a:lnTo>
                    <a:pt x="2532" y="221"/>
                  </a:lnTo>
                  <a:lnTo>
                    <a:pt x="2532" y="225"/>
                  </a:lnTo>
                  <a:lnTo>
                    <a:pt x="2532" y="221"/>
                  </a:lnTo>
                  <a:lnTo>
                    <a:pt x="2536" y="217"/>
                  </a:lnTo>
                  <a:lnTo>
                    <a:pt x="2542" y="211"/>
                  </a:lnTo>
                  <a:lnTo>
                    <a:pt x="2549" y="202"/>
                  </a:lnTo>
                  <a:lnTo>
                    <a:pt x="2557" y="192"/>
                  </a:lnTo>
                  <a:lnTo>
                    <a:pt x="2570" y="181"/>
                  </a:lnTo>
                  <a:lnTo>
                    <a:pt x="2584" y="169"/>
                  </a:lnTo>
                  <a:lnTo>
                    <a:pt x="2601" y="158"/>
                  </a:lnTo>
                  <a:lnTo>
                    <a:pt x="2616" y="145"/>
                  </a:lnTo>
                  <a:lnTo>
                    <a:pt x="2635" y="131"/>
                  </a:lnTo>
                  <a:lnTo>
                    <a:pt x="2656" y="120"/>
                  </a:lnTo>
                  <a:lnTo>
                    <a:pt x="2681" y="109"/>
                  </a:lnTo>
                  <a:lnTo>
                    <a:pt x="2705" y="99"/>
                  </a:lnTo>
                  <a:lnTo>
                    <a:pt x="2732" y="90"/>
                  </a:lnTo>
                  <a:lnTo>
                    <a:pt x="2758" y="84"/>
                  </a:lnTo>
                  <a:lnTo>
                    <a:pt x="2789" y="80"/>
                  </a:lnTo>
                  <a:lnTo>
                    <a:pt x="2817" y="76"/>
                  </a:lnTo>
                  <a:lnTo>
                    <a:pt x="2846" y="76"/>
                  </a:lnTo>
                  <a:lnTo>
                    <a:pt x="2874" y="78"/>
                  </a:lnTo>
                  <a:lnTo>
                    <a:pt x="2901" y="82"/>
                  </a:lnTo>
                  <a:lnTo>
                    <a:pt x="2924" y="84"/>
                  </a:lnTo>
                  <a:lnTo>
                    <a:pt x="2947" y="90"/>
                  </a:lnTo>
                  <a:lnTo>
                    <a:pt x="2968" y="95"/>
                  </a:lnTo>
                  <a:lnTo>
                    <a:pt x="2987" y="103"/>
                  </a:lnTo>
                  <a:lnTo>
                    <a:pt x="3004" y="111"/>
                  </a:lnTo>
                  <a:lnTo>
                    <a:pt x="3019" y="116"/>
                  </a:lnTo>
                  <a:lnTo>
                    <a:pt x="3032" y="122"/>
                  </a:lnTo>
                  <a:lnTo>
                    <a:pt x="3044" y="130"/>
                  </a:lnTo>
                  <a:lnTo>
                    <a:pt x="3051" y="133"/>
                  </a:lnTo>
                  <a:lnTo>
                    <a:pt x="3057" y="139"/>
                  </a:lnTo>
                  <a:lnTo>
                    <a:pt x="3061" y="141"/>
                  </a:lnTo>
                  <a:lnTo>
                    <a:pt x="3064" y="143"/>
                  </a:lnTo>
                  <a:lnTo>
                    <a:pt x="3270" y="71"/>
                  </a:lnTo>
                  <a:lnTo>
                    <a:pt x="3272" y="0"/>
                  </a:lnTo>
                  <a:lnTo>
                    <a:pt x="2" y="0"/>
                  </a:lnTo>
                  <a:close/>
                </a:path>
              </a:pathLst>
            </a:custGeom>
            <a:solidFill>
              <a:srgbClr val="BFC9FF"/>
            </a:solidFill>
            <a:ln w="9525">
              <a:noFill/>
              <a:round/>
              <a:headEnd/>
              <a:tailEnd/>
            </a:ln>
          </p:spPr>
          <p:txBody>
            <a:bodyPr/>
            <a:lstStyle/>
            <a:p>
              <a:endParaRPr lang="en-US"/>
            </a:p>
          </p:txBody>
        </p:sp>
        <p:sp>
          <p:nvSpPr>
            <p:cNvPr id="41057" name="Freeform 165"/>
            <p:cNvSpPr>
              <a:spLocks/>
            </p:cNvSpPr>
            <p:nvPr/>
          </p:nvSpPr>
          <p:spPr bwMode="auto">
            <a:xfrm>
              <a:off x="1034" y="2479"/>
              <a:ext cx="656" cy="169"/>
            </a:xfrm>
            <a:custGeom>
              <a:avLst/>
              <a:gdLst>
                <a:gd name="T0" fmla="*/ 0 w 1311"/>
                <a:gd name="T1" fmla="*/ 9 h 338"/>
                <a:gd name="T2" fmla="*/ 1311 w 1311"/>
                <a:gd name="T3" fmla="*/ 0 h 338"/>
                <a:gd name="T4" fmla="*/ 1074 w 1311"/>
                <a:gd name="T5" fmla="*/ 41 h 338"/>
                <a:gd name="T6" fmla="*/ 730 w 1311"/>
                <a:gd name="T7" fmla="*/ 100 h 338"/>
                <a:gd name="T8" fmla="*/ 251 w 1311"/>
                <a:gd name="T9" fmla="*/ 125 h 338"/>
                <a:gd name="T10" fmla="*/ 294 w 1311"/>
                <a:gd name="T11" fmla="*/ 182 h 338"/>
                <a:gd name="T12" fmla="*/ 85 w 1311"/>
                <a:gd name="T13" fmla="*/ 235 h 338"/>
                <a:gd name="T14" fmla="*/ 7 w 1311"/>
                <a:gd name="T15" fmla="*/ 338 h 338"/>
                <a:gd name="T16" fmla="*/ 0 w 1311"/>
                <a:gd name="T17" fmla="*/ 9 h 338"/>
                <a:gd name="T18" fmla="*/ 0 w 1311"/>
                <a:gd name="T19" fmla="*/ 9 h 3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11"/>
                <a:gd name="T31" fmla="*/ 0 h 338"/>
                <a:gd name="T32" fmla="*/ 1311 w 1311"/>
                <a:gd name="T33" fmla="*/ 338 h 3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11" h="338">
                  <a:moveTo>
                    <a:pt x="0" y="9"/>
                  </a:moveTo>
                  <a:lnTo>
                    <a:pt x="1311" y="0"/>
                  </a:lnTo>
                  <a:lnTo>
                    <a:pt x="1074" y="41"/>
                  </a:lnTo>
                  <a:lnTo>
                    <a:pt x="730" y="100"/>
                  </a:lnTo>
                  <a:lnTo>
                    <a:pt x="251" y="125"/>
                  </a:lnTo>
                  <a:lnTo>
                    <a:pt x="294" y="182"/>
                  </a:lnTo>
                  <a:lnTo>
                    <a:pt x="85" y="235"/>
                  </a:lnTo>
                  <a:lnTo>
                    <a:pt x="7" y="338"/>
                  </a:lnTo>
                  <a:lnTo>
                    <a:pt x="0" y="9"/>
                  </a:lnTo>
                  <a:close/>
                </a:path>
              </a:pathLst>
            </a:custGeom>
            <a:solidFill>
              <a:srgbClr val="9CB8FF"/>
            </a:solidFill>
            <a:ln w="9525">
              <a:noFill/>
              <a:round/>
              <a:headEnd/>
              <a:tailEnd/>
            </a:ln>
          </p:spPr>
          <p:txBody>
            <a:bodyPr/>
            <a:lstStyle/>
            <a:p>
              <a:endParaRPr lang="en-US"/>
            </a:p>
          </p:txBody>
        </p:sp>
        <p:sp>
          <p:nvSpPr>
            <p:cNvPr id="41058" name="Freeform 166"/>
            <p:cNvSpPr>
              <a:spLocks/>
            </p:cNvSpPr>
            <p:nvPr/>
          </p:nvSpPr>
          <p:spPr bwMode="auto">
            <a:xfrm>
              <a:off x="1656" y="2773"/>
              <a:ext cx="90" cy="83"/>
            </a:xfrm>
            <a:custGeom>
              <a:avLst/>
              <a:gdLst>
                <a:gd name="T0" fmla="*/ 2 w 179"/>
                <a:gd name="T1" fmla="*/ 162 h 165"/>
                <a:gd name="T2" fmla="*/ 2 w 179"/>
                <a:gd name="T3" fmla="*/ 158 h 165"/>
                <a:gd name="T4" fmla="*/ 2 w 179"/>
                <a:gd name="T5" fmla="*/ 148 h 165"/>
                <a:gd name="T6" fmla="*/ 0 w 179"/>
                <a:gd name="T7" fmla="*/ 141 h 165"/>
                <a:gd name="T8" fmla="*/ 0 w 179"/>
                <a:gd name="T9" fmla="*/ 133 h 165"/>
                <a:gd name="T10" fmla="*/ 0 w 179"/>
                <a:gd name="T11" fmla="*/ 124 h 165"/>
                <a:gd name="T12" fmla="*/ 0 w 179"/>
                <a:gd name="T13" fmla="*/ 116 h 165"/>
                <a:gd name="T14" fmla="*/ 0 w 179"/>
                <a:gd name="T15" fmla="*/ 104 h 165"/>
                <a:gd name="T16" fmla="*/ 0 w 179"/>
                <a:gd name="T17" fmla="*/ 95 h 165"/>
                <a:gd name="T18" fmla="*/ 2 w 179"/>
                <a:gd name="T19" fmla="*/ 85 h 165"/>
                <a:gd name="T20" fmla="*/ 4 w 179"/>
                <a:gd name="T21" fmla="*/ 76 h 165"/>
                <a:gd name="T22" fmla="*/ 8 w 179"/>
                <a:gd name="T23" fmla="*/ 66 h 165"/>
                <a:gd name="T24" fmla="*/ 9 w 179"/>
                <a:gd name="T25" fmla="*/ 57 h 165"/>
                <a:gd name="T26" fmla="*/ 13 w 179"/>
                <a:gd name="T27" fmla="*/ 49 h 165"/>
                <a:gd name="T28" fmla="*/ 21 w 179"/>
                <a:gd name="T29" fmla="*/ 44 h 165"/>
                <a:gd name="T30" fmla="*/ 30 w 179"/>
                <a:gd name="T31" fmla="*/ 30 h 165"/>
                <a:gd name="T32" fmla="*/ 46 w 179"/>
                <a:gd name="T33" fmla="*/ 21 h 165"/>
                <a:gd name="T34" fmla="*/ 57 w 179"/>
                <a:gd name="T35" fmla="*/ 13 h 165"/>
                <a:gd name="T36" fmla="*/ 68 w 179"/>
                <a:gd name="T37" fmla="*/ 8 h 165"/>
                <a:gd name="T38" fmla="*/ 80 w 179"/>
                <a:gd name="T39" fmla="*/ 2 h 165"/>
                <a:gd name="T40" fmla="*/ 97 w 179"/>
                <a:gd name="T41" fmla="*/ 0 h 165"/>
                <a:gd name="T42" fmla="*/ 72 w 179"/>
                <a:gd name="T43" fmla="*/ 51 h 165"/>
                <a:gd name="T44" fmla="*/ 141 w 179"/>
                <a:gd name="T45" fmla="*/ 6 h 165"/>
                <a:gd name="T46" fmla="*/ 104 w 179"/>
                <a:gd name="T47" fmla="*/ 78 h 165"/>
                <a:gd name="T48" fmla="*/ 179 w 179"/>
                <a:gd name="T49" fmla="*/ 28 h 165"/>
                <a:gd name="T50" fmla="*/ 169 w 179"/>
                <a:gd name="T51" fmla="*/ 40 h 165"/>
                <a:gd name="T52" fmla="*/ 163 w 179"/>
                <a:gd name="T53" fmla="*/ 51 h 165"/>
                <a:gd name="T54" fmla="*/ 158 w 179"/>
                <a:gd name="T55" fmla="*/ 61 h 165"/>
                <a:gd name="T56" fmla="*/ 152 w 179"/>
                <a:gd name="T57" fmla="*/ 72 h 165"/>
                <a:gd name="T58" fmla="*/ 148 w 179"/>
                <a:gd name="T59" fmla="*/ 82 h 165"/>
                <a:gd name="T60" fmla="*/ 148 w 179"/>
                <a:gd name="T61" fmla="*/ 91 h 165"/>
                <a:gd name="T62" fmla="*/ 146 w 179"/>
                <a:gd name="T63" fmla="*/ 99 h 165"/>
                <a:gd name="T64" fmla="*/ 146 w 179"/>
                <a:gd name="T65" fmla="*/ 108 h 165"/>
                <a:gd name="T66" fmla="*/ 146 w 179"/>
                <a:gd name="T67" fmla="*/ 122 h 165"/>
                <a:gd name="T68" fmla="*/ 148 w 179"/>
                <a:gd name="T69" fmla="*/ 135 h 165"/>
                <a:gd name="T70" fmla="*/ 148 w 179"/>
                <a:gd name="T71" fmla="*/ 146 h 165"/>
                <a:gd name="T72" fmla="*/ 148 w 179"/>
                <a:gd name="T73" fmla="*/ 156 h 165"/>
                <a:gd name="T74" fmla="*/ 150 w 179"/>
                <a:gd name="T75" fmla="*/ 163 h 165"/>
                <a:gd name="T76" fmla="*/ 152 w 179"/>
                <a:gd name="T77" fmla="*/ 165 h 165"/>
                <a:gd name="T78" fmla="*/ 2 w 179"/>
                <a:gd name="T79" fmla="*/ 162 h 165"/>
                <a:gd name="T80" fmla="*/ 2 w 179"/>
                <a:gd name="T81" fmla="*/ 162 h 1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9"/>
                <a:gd name="T124" fmla="*/ 0 h 165"/>
                <a:gd name="T125" fmla="*/ 179 w 179"/>
                <a:gd name="T126" fmla="*/ 165 h 1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9" h="165">
                  <a:moveTo>
                    <a:pt x="2" y="162"/>
                  </a:moveTo>
                  <a:lnTo>
                    <a:pt x="2" y="158"/>
                  </a:lnTo>
                  <a:lnTo>
                    <a:pt x="2" y="148"/>
                  </a:lnTo>
                  <a:lnTo>
                    <a:pt x="0" y="141"/>
                  </a:lnTo>
                  <a:lnTo>
                    <a:pt x="0" y="133"/>
                  </a:lnTo>
                  <a:lnTo>
                    <a:pt x="0" y="124"/>
                  </a:lnTo>
                  <a:lnTo>
                    <a:pt x="0" y="116"/>
                  </a:lnTo>
                  <a:lnTo>
                    <a:pt x="0" y="104"/>
                  </a:lnTo>
                  <a:lnTo>
                    <a:pt x="0" y="95"/>
                  </a:lnTo>
                  <a:lnTo>
                    <a:pt x="2" y="85"/>
                  </a:lnTo>
                  <a:lnTo>
                    <a:pt x="4" y="76"/>
                  </a:lnTo>
                  <a:lnTo>
                    <a:pt x="8" y="66"/>
                  </a:lnTo>
                  <a:lnTo>
                    <a:pt x="9" y="57"/>
                  </a:lnTo>
                  <a:lnTo>
                    <a:pt x="13" y="49"/>
                  </a:lnTo>
                  <a:lnTo>
                    <a:pt x="21" y="44"/>
                  </a:lnTo>
                  <a:lnTo>
                    <a:pt x="30" y="30"/>
                  </a:lnTo>
                  <a:lnTo>
                    <a:pt x="46" y="21"/>
                  </a:lnTo>
                  <a:lnTo>
                    <a:pt x="57" y="13"/>
                  </a:lnTo>
                  <a:lnTo>
                    <a:pt x="68" y="8"/>
                  </a:lnTo>
                  <a:lnTo>
                    <a:pt x="80" y="2"/>
                  </a:lnTo>
                  <a:lnTo>
                    <a:pt x="97" y="0"/>
                  </a:lnTo>
                  <a:lnTo>
                    <a:pt x="72" y="51"/>
                  </a:lnTo>
                  <a:lnTo>
                    <a:pt x="141" y="6"/>
                  </a:lnTo>
                  <a:lnTo>
                    <a:pt x="104" y="78"/>
                  </a:lnTo>
                  <a:lnTo>
                    <a:pt x="179" y="28"/>
                  </a:lnTo>
                  <a:lnTo>
                    <a:pt x="169" y="40"/>
                  </a:lnTo>
                  <a:lnTo>
                    <a:pt x="163" y="51"/>
                  </a:lnTo>
                  <a:lnTo>
                    <a:pt x="158" y="61"/>
                  </a:lnTo>
                  <a:lnTo>
                    <a:pt x="152" y="72"/>
                  </a:lnTo>
                  <a:lnTo>
                    <a:pt x="148" y="82"/>
                  </a:lnTo>
                  <a:lnTo>
                    <a:pt x="148" y="91"/>
                  </a:lnTo>
                  <a:lnTo>
                    <a:pt x="146" y="99"/>
                  </a:lnTo>
                  <a:lnTo>
                    <a:pt x="146" y="108"/>
                  </a:lnTo>
                  <a:lnTo>
                    <a:pt x="146" y="122"/>
                  </a:lnTo>
                  <a:lnTo>
                    <a:pt x="148" y="135"/>
                  </a:lnTo>
                  <a:lnTo>
                    <a:pt x="148" y="146"/>
                  </a:lnTo>
                  <a:lnTo>
                    <a:pt x="148" y="156"/>
                  </a:lnTo>
                  <a:lnTo>
                    <a:pt x="150" y="163"/>
                  </a:lnTo>
                  <a:lnTo>
                    <a:pt x="152" y="165"/>
                  </a:lnTo>
                  <a:lnTo>
                    <a:pt x="2" y="162"/>
                  </a:lnTo>
                  <a:close/>
                </a:path>
              </a:pathLst>
            </a:custGeom>
            <a:solidFill>
              <a:srgbClr val="CCCCCC"/>
            </a:solidFill>
            <a:ln w="9525">
              <a:noFill/>
              <a:round/>
              <a:headEnd/>
              <a:tailEnd/>
            </a:ln>
          </p:spPr>
          <p:txBody>
            <a:bodyPr/>
            <a:lstStyle/>
            <a:p>
              <a:endParaRPr lang="en-US"/>
            </a:p>
          </p:txBody>
        </p:sp>
        <p:sp>
          <p:nvSpPr>
            <p:cNvPr id="41059" name="Freeform 167"/>
            <p:cNvSpPr>
              <a:spLocks/>
            </p:cNvSpPr>
            <p:nvPr/>
          </p:nvSpPr>
          <p:spPr bwMode="auto">
            <a:xfrm>
              <a:off x="1737" y="2627"/>
              <a:ext cx="109" cy="138"/>
            </a:xfrm>
            <a:custGeom>
              <a:avLst/>
              <a:gdLst>
                <a:gd name="T0" fmla="*/ 0 w 217"/>
                <a:gd name="T1" fmla="*/ 185 h 278"/>
                <a:gd name="T2" fmla="*/ 0 w 217"/>
                <a:gd name="T3" fmla="*/ 167 h 278"/>
                <a:gd name="T4" fmla="*/ 2 w 217"/>
                <a:gd name="T5" fmla="*/ 152 h 278"/>
                <a:gd name="T6" fmla="*/ 6 w 217"/>
                <a:gd name="T7" fmla="*/ 133 h 278"/>
                <a:gd name="T8" fmla="*/ 14 w 217"/>
                <a:gd name="T9" fmla="*/ 110 h 278"/>
                <a:gd name="T10" fmla="*/ 21 w 217"/>
                <a:gd name="T11" fmla="*/ 90 h 278"/>
                <a:gd name="T12" fmla="*/ 33 w 217"/>
                <a:gd name="T13" fmla="*/ 71 h 278"/>
                <a:gd name="T14" fmla="*/ 48 w 217"/>
                <a:gd name="T15" fmla="*/ 53 h 278"/>
                <a:gd name="T16" fmla="*/ 65 w 217"/>
                <a:gd name="T17" fmla="*/ 36 h 278"/>
                <a:gd name="T18" fmla="*/ 82 w 217"/>
                <a:gd name="T19" fmla="*/ 25 h 278"/>
                <a:gd name="T20" fmla="*/ 99 w 217"/>
                <a:gd name="T21" fmla="*/ 15 h 278"/>
                <a:gd name="T22" fmla="*/ 115 w 217"/>
                <a:gd name="T23" fmla="*/ 8 h 278"/>
                <a:gd name="T24" fmla="*/ 128 w 217"/>
                <a:gd name="T25" fmla="*/ 2 h 278"/>
                <a:gd name="T26" fmla="*/ 143 w 217"/>
                <a:gd name="T27" fmla="*/ 0 h 278"/>
                <a:gd name="T28" fmla="*/ 145 w 217"/>
                <a:gd name="T29" fmla="*/ 2 h 278"/>
                <a:gd name="T30" fmla="*/ 128 w 217"/>
                <a:gd name="T31" fmla="*/ 15 h 278"/>
                <a:gd name="T32" fmla="*/ 107 w 217"/>
                <a:gd name="T33" fmla="*/ 38 h 278"/>
                <a:gd name="T34" fmla="*/ 84 w 217"/>
                <a:gd name="T35" fmla="*/ 59 h 278"/>
                <a:gd name="T36" fmla="*/ 71 w 217"/>
                <a:gd name="T37" fmla="*/ 76 h 278"/>
                <a:gd name="T38" fmla="*/ 61 w 217"/>
                <a:gd name="T39" fmla="*/ 95 h 278"/>
                <a:gd name="T40" fmla="*/ 58 w 217"/>
                <a:gd name="T41" fmla="*/ 114 h 278"/>
                <a:gd name="T42" fmla="*/ 56 w 217"/>
                <a:gd name="T43" fmla="*/ 128 h 278"/>
                <a:gd name="T44" fmla="*/ 56 w 217"/>
                <a:gd name="T45" fmla="*/ 128 h 278"/>
                <a:gd name="T46" fmla="*/ 65 w 217"/>
                <a:gd name="T47" fmla="*/ 116 h 278"/>
                <a:gd name="T48" fmla="*/ 80 w 217"/>
                <a:gd name="T49" fmla="*/ 101 h 278"/>
                <a:gd name="T50" fmla="*/ 101 w 217"/>
                <a:gd name="T51" fmla="*/ 86 h 278"/>
                <a:gd name="T52" fmla="*/ 122 w 217"/>
                <a:gd name="T53" fmla="*/ 72 h 278"/>
                <a:gd name="T54" fmla="*/ 141 w 217"/>
                <a:gd name="T55" fmla="*/ 63 h 278"/>
                <a:gd name="T56" fmla="*/ 160 w 217"/>
                <a:gd name="T57" fmla="*/ 55 h 278"/>
                <a:gd name="T58" fmla="*/ 170 w 217"/>
                <a:gd name="T59" fmla="*/ 53 h 278"/>
                <a:gd name="T60" fmla="*/ 170 w 217"/>
                <a:gd name="T61" fmla="*/ 55 h 278"/>
                <a:gd name="T62" fmla="*/ 153 w 217"/>
                <a:gd name="T63" fmla="*/ 72 h 278"/>
                <a:gd name="T64" fmla="*/ 132 w 217"/>
                <a:gd name="T65" fmla="*/ 95 h 278"/>
                <a:gd name="T66" fmla="*/ 113 w 217"/>
                <a:gd name="T67" fmla="*/ 118 h 278"/>
                <a:gd name="T68" fmla="*/ 103 w 217"/>
                <a:gd name="T69" fmla="*/ 131 h 278"/>
                <a:gd name="T70" fmla="*/ 94 w 217"/>
                <a:gd name="T71" fmla="*/ 147 h 278"/>
                <a:gd name="T72" fmla="*/ 84 w 217"/>
                <a:gd name="T73" fmla="*/ 166 h 278"/>
                <a:gd name="T74" fmla="*/ 78 w 217"/>
                <a:gd name="T75" fmla="*/ 181 h 278"/>
                <a:gd name="T76" fmla="*/ 80 w 217"/>
                <a:gd name="T77" fmla="*/ 181 h 278"/>
                <a:gd name="T78" fmla="*/ 92 w 217"/>
                <a:gd name="T79" fmla="*/ 166 h 278"/>
                <a:gd name="T80" fmla="*/ 115 w 217"/>
                <a:gd name="T81" fmla="*/ 148 h 278"/>
                <a:gd name="T82" fmla="*/ 141 w 217"/>
                <a:gd name="T83" fmla="*/ 133 h 278"/>
                <a:gd name="T84" fmla="*/ 164 w 217"/>
                <a:gd name="T85" fmla="*/ 118 h 278"/>
                <a:gd name="T86" fmla="*/ 187 w 217"/>
                <a:gd name="T87" fmla="*/ 110 h 278"/>
                <a:gd name="T88" fmla="*/ 204 w 217"/>
                <a:gd name="T89" fmla="*/ 105 h 278"/>
                <a:gd name="T90" fmla="*/ 215 w 217"/>
                <a:gd name="T91" fmla="*/ 103 h 278"/>
                <a:gd name="T92" fmla="*/ 213 w 217"/>
                <a:gd name="T93" fmla="*/ 105 h 278"/>
                <a:gd name="T94" fmla="*/ 192 w 217"/>
                <a:gd name="T95" fmla="*/ 122 h 278"/>
                <a:gd name="T96" fmla="*/ 166 w 217"/>
                <a:gd name="T97" fmla="*/ 147 h 278"/>
                <a:gd name="T98" fmla="*/ 145 w 217"/>
                <a:gd name="T99" fmla="*/ 171 h 278"/>
                <a:gd name="T100" fmla="*/ 137 w 217"/>
                <a:gd name="T101" fmla="*/ 188 h 278"/>
                <a:gd name="T102" fmla="*/ 132 w 217"/>
                <a:gd name="T103" fmla="*/ 202 h 278"/>
                <a:gd name="T104" fmla="*/ 128 w 217"/>
                <a:gd name="T105" fmla="*/ 217 h 278"/>
                <a:gd name="T106" fmla="*/ 202 w 217"/>
                <a:gd name="T107" fmla="*/ 187 h 278"/>
                <a:gd name="T108" fmla="*/ 84 w 217"/>
                <a:gd name="T109" fmla="*/ 264 h 278"/>
                <a:gd name="T110" fmla="*/ 0 w 217"/>
                <a:gd name="T111" fmla="*/ 19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7"/>
                <a:gd name="T169" fmla="*/ 0 h 278"/>
                <a:gd name="T170" fmla="*/ 217 w 217"/>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7" h="278">
                  <a:moveTo>
                    <a:pt x="0" y="190"/>
                  </a:moveTo>
                  <a:lnTo>
                    <a:pt x="0" y="185"/>
                  </a:lnTo>
                  <a:lnTo>
                    <a:pt x="0" y="175"/>
                  </a:lnTo>
                  <a:lnTo>
                    <a:pt x="0" y="167"/>
                  </a:lnTo>
                  <a:lnTo>
                    <a:pt x="0" y="162"/>
                  </a:lnTo>
                  <a:lnTo>
                    <a:pt x="2" y="152"/>
                  </a:lnTo>
                  <a:lnTo>
                    <a:pt x="6" y="143"/>
                  </a:lnTo>
                  <a:lnTo>
                    <a:pt x="6" y="133"/>
                  </a:lnTo>
                  <a:lnTo>
                    <a:pt x="10" y="122"/>
                  </a:lnTo>
                  <a:lnTo>
                    <a:pt x="14" y="110"/>
                  </a:lnTo>
                  <a:lnTo>
                    <a:pt x="18" y="101"/>
                  </a:lnTo>
                  <a:lnTo>
                    <a:pt x="21" y="90"/>
                  </a:lnTo>
                  <a:lnTo>
                    <a:pt x="27" y="80"/>
                  </a:lnTo>
                  <a:lnTo>
                    <a:pt x="33" y="71"/>
                  </a:lnTo>
                  <a:lnTo>
                    <a:pt x="42" y="63"/>
                  </a:lnTo>
                  <a:lnTo>
                    <a:pt x="48" y="53"/>
                  </a:lnTo>
                  <a:lnTo>
                    <a:pt x="58" y="44"/>
                  </a:lnTo>
                  <a:lnTo>
                    <a:pt x="65" y="36"/>
                  </a:lnTo>
                  <a:lnTo>
                    <a:pt x="75" y="31"/>
                  </a:lnTo>
                  <a:lnTo>
                    <a:pt x="82" y="25"/>
                  </a:lnTo>
                  <a:lnTo>
                    <a:pt x="90" y="19"/>
                  </a:lnTo>
                  <a:lnTo>
                    <a:pt x="99" y="15"/>
                  </a:lnTo>
                  <a:lnTo>
                    <a:pt x="109" y="12"/>
                  </a:lnTo>
                  <a:lnTo>
                    <a:pt x="115" y="8"/>
                  </a:lnTo>
                  <a:lnTo>
                    <a:pt x="122" y="6"/>
                  </a:lnTo>
                  <a:lnTo>
                    <a:pt x="128" y="2"/>
                  </a:lnTo>
                  <a:lnTo>
                    <a:pt x="135" y="2"/>
                  </a:lnTo>
                  <a:lnTo>
                    <a:pt x="143" y="0"/>
                  </a:lnTo>
                  <a:lnTo>
                    <a:pt x="147" y="0"/>
                  </a:lnTo>
                  <a:lnTo>
                    <a:pt x="145" y="2"/>
                  </a:lnTo>
                  <a:lnTo>
                    <a:pt x="137" y="6"/>
                  </a:lnTo>
                  <a:lnTo>
                    <a:pt x="128" y="15"/>
                  </a:lnTo>
                  <a:lnTo>
                    <a:pt x="118" y="27"/>
                  </a:lnTo>
                  <a:lnTo>
                    <a:pt x="107" y="38"/>
                  </a:lnTo>
                  <a:lnTo>
                    <a:pt x="94" y="50"/>
                  </a:lnTo>
                  <a:lnTo>
                    <a:pt x="84" y="59"/>
                  </a:lnTo>
                  <a:lnTo>
                    <a:pt x="78" y="69"/>
                  </a:lnTo>
                  <a:lnTo>
                    <a:pt x="71" y="76"/>
                  </a:lnTo>
                  <a:lnTo>
                    <a:pt x="67" y="86"/>
                  </a:lnTo>
                  <a:lnTo>
                    <a:pt x="61" y="95"/>
                  </a:lnTo>
                  <a:lnTo>
                    <a:pt x="59" y="107"/>
                  </a:lnTo>
                  <a:lnTo>
                    <a:pt x="58" y="114"/>
                  </a:lnTo>
                  <a:lnTo>
                    <a:pt x="56" y="122"/>
                  </a:lnTo>
                  <a:lnTo>
                    <a:pt x="56" y="128"/>
                  </a:lnTo>
                  <a:lnTo>
                    <a:pt x="56" y="129"/>
                  </a:lnTo>
                  <a:lnTo>
                    <a:pt x="56" y="128"/>
                  </a:lnTo>
                  <a:lnTo>
                    <a:pt x="59" y="124"/>
                  </a:lnTo>
                  <a:lnTo>
                    <a:pt x="65" y="116"/>
                  </a:lnTo>
                  <a:lnTo>
                    <a:pt x="73" y="110"/>
                  </a:lnTo>
                  <a:lnTo>
                    <a:pt x="80" y="101"/>
                  </a:lnTo>
                  <a:lnTo>
                    <a:pt x="90" y="93"/>
                  </a:lnTo>
                  <a:lnTo>
                    <a:pt x="101" y="86"/>
                  </a:lnTo>
                  <a:lnTo>
                    <a:pt x="113" y="78"/>
                  </a:lnTo>
                  <a:lnTo>
                    <a:pt x="122" y="72"/>
                  </a:lnTo>
                  <a:lnTo>
                    <a:pt x="132" y="67"/>
                  </a:lnTo>
                  <a:lnTo>
                    <a:pt x="141" y="63"/>
                  </a:lnTo>
                  <a:lnTo>
                    <a:pt x="153" y="59"/>
                  </a:lnTo>
                  <a:lnTo>
                    <a:pt x="160" y="55"/>
                  </a:lnTo>
                  <a:lnTo>
                    <a:pt x="166" y="53"/>
                  </a:lnTo>
                  <a:lnTo>
                    <a:pt x="170" y="53"/>
                  </a:lnTo>
                  <a:lnTo>
                    <a:pt x="173" y="53"/>
                  </a:lnTo>
                  <a:lnTo>
                    <a:pt x="170" y="55"/>
                  </a:lnTo>
                  <a:lnTo>
                    <a:pt x="164" y="63"/>
                  </a:lnTo>
                  <a:lnTo>
                    <a:pt x="153" y="72"/>
                  </a:lnTo>
                  <a:lnTo>
                    <a:pt x="143" y="84"/>
                  </a:lnTo>
                  <a:lnTo>
                    <a:pt x="132" y="95"/>
                  </a:lnTo>
                  <a:lnTo>
                    <a:pt x="122" y="107"/>
                  </a:lnTo>
                  <a:lnTo>
                    <a:pt x="113" y="118"/>
                  </a:lnTo>
                  <a:lnTo>
                    <a:pt x="109" y="126"/>
                  </a:lnTo>
                  <a:lnTo>
                    <a:pt x="103" y="131"/>
                  </a:lnTo>
                  <a:lnTo>
                    <a:pt x="99" y="139"/>
                  </a:lnTo>
                  <a:lnTo>
                    <a:pt x="94" y="147"/>
                  </a:lnTo>
                  <a:lnTo>
                    <a:pt x="90" y="158"/>
                  </a:lnTo>
                  <a:lnTo>
                    <a:pt x="84" y="166"/>
                  </a:lnTo>
                  <a:lnTo>
                    <a:pt x="80" y="175"/>
                  </a:lnTo>
                  <a:lnTo>
                    <a:pt x="78" y="181"/>
                  </a:lnTo>
                  <a:lnTo>
                    <a:pt x="78" y="183"/>
                  </a:lnTo>
                  <a:lnTo>
                    <a:pt x="80" y="181"/>
                  </a:lnTo>
                  <a:lnTo>
                    <a:pt x="84" y="175"/>
                  </a:lnTo>
                  <a:lnTo>
                    <a:pt x="92" y="166"/>
                  </a:lnTo>
                  <a:lnTo>
                    <a:pt x="103" y="160"/>
                  </a:lnTo>
                  <a:lnTo>
                    <a:pt x="115" y="148"/>
                  </a:lnTo>
                  <a:lnTo>
                    <a:pt x="128" y="141"/>
                  </a:lnTo>
                  <a:lnTo>
                    <a:pt x="141" y="133"/>
                  </a:lnTo>
                  <a:lnTo>
                    <a:pt x="154" y="126"/>
                  </a:lnTo>
                  <a:lnTo>
                    <a:pt x="164" y="118"/>
                  </a:lnTo>
                  <a:lnTo>
                    <a:pt x="177" y="114"/>
                  </a:lnTo>
                  <a:lnTo>
                    <a:pt x="187" y="110"/>
                  </a:lnTo>
                  <a:lnTo>
                    <a:pt x="198" y="107"/>
                  </a:lnTo>
                  <a:lnTo>
                    <a:pt x="204" y="105"/>
                  </a:lnTo>
                  <a:lnTo>
                    <a:pt x="211" y="103"/>
                  </a:lnTo>
                  <a:lnTo>
                    <a:pt x="215" y="103"/>
                  </a:lnTo>
                  <a:lnTo>
                    <a:pt x="217" y="103"/>
                  </a:lnTo>
                  <a:lnTo>
                    <a:pt x="213" y="105"/>
                  </a:lnTo>
                  <a:lnTo>
                    <a:pt x="206" y="112"/>
                  </a:lnTo>
                  <a:lnTo>
                    <a:pt x="192" y="122"/>
                  </a:lnTo>
                  <a:lnTo>
                    <a:pt x="181" y="133"/>
                  </a:lnTo>
                  <a:lnTo>
                    <a:pt x="166" y="147"/>
                  </a:lnTo>
                  <a:lnTo>
                    <a:pt x="154" y="160"/>
                  </a:lnTo>
                  <a:lnTo>
                    <a:pt x="145" y="171"/>
                  </a:lnTo>
                  <a:lnTo>
                    <a:pt x="141" y="183"/>
                  </a:lnTo>
                  <a:lnTo>
                    <a:pt x="137" y="188"/>
                  </a:lnTo>
                  <a:lnTo>
                    <a:pt x="135" y="194"/>
                  </a:lnTo>
                  <a:lnTo>
                    <a:pt x="132" y="202"/>
                  </a:lnTo>
                  <a:lnTo>
                    <a:pt x="132" y="209"/>
                  </a:lnTo>
                  <a:lnTo>
                    <a:pt x="128" y="217"/>
                  </a:lnTo>
                  <a:lnTo>
                    <a:pt x="128" y="223"/>
                  </a:lnTo>
                  <a:lnTo>
                    <a:pt x="202" y="187"/>
                  </a:lnTo>
                  <a:lnTo>
                    <a:pt x="122" y="278"/>
                  </a:lnTo>
                  <a:lnTo>
                    <a:pt x="84" y="264"/>
                  </a:lnTo>
                  <a:lnTo>
                    <a:pt x="0" y="190"/>
                  </a:lnTo>
                  <a:close/>
                </a:path>
              </a:pathLst>
            </a:custGeom>
            <a:solidFill>
              <a:srgbClr val="CCCCCC"/>
            </a:solidFill>
            <a:ln w="9525">
              <a:noFill/>
              <a:round/>
              <a:headEnd/>
              <a:tailEnd/>
            </a:ln>
          </p:spPr>
          <p:txBody>
            <a:bodyPr/>
            <a:lstStyle/>
            <a:p>
              <a:endParaRPr lang="en-US"/>
            </a:p>
          </p:txBody>
        </p:sp>
        <p:sp>
          <p:nvSpPr>
            <p:cNvPr id="41060" name="Freeform 168"/>
            <p:cNvSpPr>
              <a:spLocks/>
            </p:cNvSpPr>
            <p:nvPr/>
          </p:nvSpPr>
          <p:spPr bwMode="auto">
            <a:xfrm>
              <a:off x="2173" y="2916"/>
              <a:ext cx="253" cy="198"/>
            </a:xfrm>
            <a:custGeom>
              <a:avLst/>
              <a:gdLst>
                <a:gd name="T0" fmla="*/ 2 w 508"/>
                <a:gd name="T1" fmla="*/ 23 h 395"/>
                <a:gd name="T2" fmla="*/ 11 w 508"/>
                <a:gd name="T3" fmla="*/ 42 h 395"/>
                <a:gd name="T4" fmla="*/ 23 w 508"/>
                <a:gd name="T5" fmla="*/ 63 h 395"/>
                <a:gd name="T6" fmla="*/ 36 w 508"/>
                <a:gd name="T7" fmla="*/ 87 h 395"/>
                <a:gd name="T8" fmla="*/ 48 w 508"/>
                <a:gd name="T9" fmla="*/ 114 h 395"/>
                <a:gd name="T10" fmla="*/ 61 w 508"/>
                <a:gd name="T11" fmla="*/ 144 h 395"/>
                <a:gd name="T12" fmla="*/ 70 w 508"/>
                <a:gd name="T13" fmla="*/ 175 h 395"/>
                <a:gd name="T14" fmla="*/ 74 w 508"/>
                <a:gd name="T15" fmla="*/ 205 h 395"/>
                <a:gd name="T16" fmla="*/ 72 w 508"/>
                <a:gd name="T17" fmla="*/ 238 h 395"/>
                <a:gd name="T18" fmla="*/ 65 w 508"/>
                <a:gd name="T19" fmla="*/ 272 h 395"/>
                <a:gd name="T20" fmla="*/ 55 w 508"/>
                <a:gd name="T21" fmla="*/ 306 h 395"/>
                <a:gd name="T22" fmla="*/ 44 w 508"/>
                <a:gd name="T23" fmla="*/ 336 h 395"/>
                <a:gd name="T24" fmla="*/ 30 w 508"/>
                <a:gd name="T25" fmla="*/ 363 h 395"/>
                <a:gd name="T26" fmla="*/ 23 w 508"/>
                <a:gd name="T27" fmla="*/ 382 h 395"/>
                <a:gd name="T28" fmla="*/ 17 w 508"/>
                <a:gd name="T29" fmla="*/ 392 h 395"/>
                <a:gd name="T30" fmla="*/ 40 w 508"/>
                <a:gd name="T31" fmla="*/ 395 h 395"/>
                <a:gd name="T32" fmla="*/ 49 w 508"/>
                <a:gd name="T33" fmla="*/ 382 h 395"/>
                <a:gd name="T34" fmla="*/ 61 w 508"/>
                <a:gd name="T35" fmla="*/ 367 h 395"/>
                <a:gd name="T36" fmla="*/ 74 w 508"/>
                <a:gd name="T37" fmla="*/ 348 h 395"/>
                <a:gd name="T38" fmla="*/ 86 w 508"/>
                <a:gd name="T39" fmla="*/ 325 h 395"/>
                <a:gd name="T40" fmla="*/ 99 w 508"/>
                <a:gd name="T41" fmla="*/ 300 h 395"/>
                <a:gd name="T42" fmla="*/ 110 w 508"/>
                <a:gd name="T43" fmla="*/ 274 h 395"/>
                <a:gd name="T44" fmla="*/ 120 w 508"/>
                <a:gd name="T45" fmla="*/ 247 h 395"/>
                <a:gd name="T46" fmla="*/ 124 w 508"/>
                <a:gd name="T47" fmla="*/ 217 h 395"/>
                <a:gd name="T48" fmla="*/ 126 w 508"/>
                <a:gd name="T49" fmla="*/ 188 h 395"/>
                <a:gd name="T50" fmla="*/ 124 w 508"/>
                <a:gd name="T51" fmla="*/ 160 h 395"/>
                <a:gd name="T52" fmla="*/ 122 w 508"/>
                <a:gd name="T53" fmla="*/ 139 h 395"/>
                <a:gd name="T54" fmla="*/ 116 w 508"/>
                <a:gd name="T55" fmla="*/ 118 h 395"/>
                <a:gd name="T56" fmla="*/ 114 w 508"/>
                <a:gd name="T57" fmla="*/ 103 h 395"/>
                <a:gd name="T58" fmla="*/ 108 w 508"/>
                <a:gd name="T59" fmla="*/ 91 h 395"/>
                <a:gd name="T60" fmla="*/ 468 w 508"/>
                <a:gd name="T61" fmla="*/ 0 h 395"/>
                <a:gd name="T62" fmla="*/ 0 w 508"/>
                <a:gd name="T63" fmla="*/ 19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8"/>
                <a:gd name="T97" fmla="*/ 0 h 395"/>
                <a:gd name="T98" fmla="*/ 508 w 508"/>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8" h="395">
                  <a:moveTo>
                    <a:pt x="0" y="19"/>
                  </a:moveTo>
                  <a:lnTo>
                    <a:pt x="2" y="23"/>
                  </a:lnTo>
                  <a:lnTo>
                    <a:pt x="8" y="34"/>
                  </a:lnTo>
                  <a:lnTo>
                    <a:pt x="11" y="42"/>
                  </a:lnTo>
                  <a:lnTo>
                    <a:pt x="17" y="51"/>
                  </a:lnTo>
                  <a:lnTo>
                    <a:pt x="23" y="63"/>
                  </a:lnTo>
                  <a:lnTo>
                    <a:pt x="30" y="76"/>
                  </a:lnTo>
                  <a:lnTo>
                    <a:pt x="36" y="87"/>
                  </a:lnTo>
                  <a:lnTo>
                    <a:pt x="44" y="101"/>
                  </a:lnTo>
                  <a:lnTo>
                    <a:pt x="48" y="114"/>
                  </a:lnTo>
                  <a:lnTo>
                    <a:pt x="55" y="129"/>
                  </a:lnTo>
                  <a:lnTo>
                    <a:pt x="61" y="144"/>
                  </a:lnTo>
                  <a:lnTo>
                    <a:pt x="67" y="160"/>
                  </a:lnTo>
                  <a:lnTo>
                    <a:pt x="70" y="175"/>
                  </a:lnTo>
                  <a:lnTo>
                    <a:pt x="74" y="190"/>
                  </a:lnTo>
                  <a:lnTo>
                    <a:pt x="74" y="205"/>
                  </a:lnTo>
                  <a:lnTo>
                    <a:pt x="74" y="220"/>
                  </a:lnTo>
                  <a:lnTo>
                    <a:pt x="72" y="238"/>
                  </a:lnTo>
                  <a:lnTo>
                    <a:pt x="70" y="255"/>
                  </a:lnTo>
                  <a:lnTo>
                    <a:pt x="65" y="272"/>
                  </a:lnTo>
                  <a:lnTo>
                    <a:pt x="61" y="289"/>
                  </a:lnTo>
                  <a:lnTo>
                    <a:pt x="55" y="306"/>
                  </a:lnTo>
                  <a:lnTo>
                    <a:pt x="49" y="323"/>
                  </a:lnTo>
                  <a:lnTo>
                    <a:pt x="44" y="336"/>
                  </a:lnTo>
                  <a:lnTo>
                    <a:pt x="38" y="350"/>
                  </a:lnTo>
                  <a:lnTo>
                    <a:pt x="30" y="363"/>
                  </a:lnTo>
                  <a:lnTo>
                    <a:pt x="27" y="373"/>
                  </a:lnTo>
                  <a:lnTo>
                    <a:pt x="23" y="382"/>
                  </a:lnTo>
                  <a:lnTo>
                    <a:pt x="19" y="388"/>
                  </a:lnTo>
                  <a:lnTo>
                    <a:pt x="17" y="392"/>
                  </a:lnTo>
                  <a:lnTo>
                    <a:pt x="17" y="395"/>
                  </a:lnTo>
                  <a:lnTo>
                    <a:pt x="40" y="395"/>
                  </a:lnTo>
                  <a:lnTo>
                    <a:pt x="44" y="390"/>
                  </a:lnTo>
                  <a:lnTo>
                    <a:pt x="49" y="382"/>
                  </a:lnTo>
                  <a:lnTo>
                    <a:pt x="53" y="373"/>
                  </a:lnTo>
                  <a:lnTo>
                    <a:pt x="61" y="367"/>
                  </a:lnTo>
                  <a:lnTo>
                    <a:pt x="67" y="357"/>
                  </a:lnTo>
                  <a:lnTo>
                    <a:pt x="74" y="348"/>
                  </a:lnTo>
                  <a:lnTo>
                    <a:pt x="80" y="336"/>
                  </a:lnTo>
                  <a:lnTo>
                    <a:pt x="86" y="325"/>
                  </a:lnTo>
                  <a:lnTo>
                    <a:pt x="93" y="314"/>
                  </a:lnTo>
                  <a:lnTo>
                    <a:pt x="99" y="300"/>
                  </a:lnTo>
                  <a:lnTo>
                    <a:pt x="105" y="287"/>
                  </a:lnTo>
                  <a:lnTo>
                    <a:pt x="110" y="274"/>
                  </a:lnTo>
                  <a:lnTo>
                    <a:pt x="114" y="260"/>
                  </a:lnTo>
                  <a:lnTo>
                    <a:pt x="120" y="247"/>
                  </a:lnTo>
                  <a:lnTo>
                    <a:pt x="122" y="230"/>
                  </a:lnTo>
                  <a:lnTo>
                    <a:pt x="124" y="217"/>
                  </a:lnTo>
                  <a:lnTo>
                    <a:pt x="124" y="201"/>
                  </a:lnTo>
                  <a:lnTo>
                    <a:pt x="126" y="188"/>
                  </a:lnTo>
                  <a:lnTo>
                    <a:pt x="124" y="175"/>
                  </a:lnTo>
                  <a:lnTo>
                    <a:pt x="124" y="160"/>
                  </a:lnTo>
                  <a:lnTo>
                    <a:pt x="124" y="148"/>
                  </a:lnTo>
                  <a:lnTo>
                    <a:pt x="122" y="139"/>
                  </a:lnTo>
                  <a:lnTo>
                    <a:pt x="118" y="127"/>
                  </a:lnTo>
                  <a:lnTo>
                    <a:pt x="116" y="118"/>
                  </a:lnTo>
                  <a:lnTo>
                    <a:pt x="114" y="108"/>
                  </a:lnTo>
                  <a:lnTo>
                    <a:pt x="114" y="103"/>
                  </a:lnTo>
                  <a:lnTo>
                    <a:pt x="108" y="93"/>
                  </a:lnTo>
                  <a:lnTo>
                    <a:pt x="108" y="91"/>
                  </a:lnTo>
                  <a:lnTo>
                    <a:pt x="508" y="51"/>
                  </a:lnTo>
                  <a:lnTo>
                    <a:pt x="468" y="0"/>
                  </a:lnTo>
                  <a:lnTo>
                    <a:pt x="0" y="19"/>
                  </a:lnTo>
                  <a:close/>
                </a:path>
              </a:pathLst>
            </a:custGeom>
            <a:solidFill>
              <a:schemeClr val="accent1"/>
            </a:solidFill>
            <a:ln w="9525">
              <a:noFill/>
              <a:round/>
              <a:headEnd/>
              <a:tailEnd/>
            </a:ln>
          </p:spPr>
          <p:txBody>
            <a:bodyPr/>
            <a:lstStyle/>
            <a:p>
              <a:endParaRPr lang="en-US"/>
            </a:p>
          </p:txBody>
        </p:sp>
        <p:sp>
          <p:nvSpPr>
            <p:cNvPr id="41061" name="Freeform 169"/>
            <p:cNvSpPr>
              <a:spLocks/>
            </p:cNvSpPr>
            <p:nvPr/>
          </p:nvSpPr>
          <p:spPr bwMode="auto">
            <a:xfrm>
              <a:off x="2135" y="3176"/>
              <a:ext cx="64" cy="25"/>
            </a:xfrm>
            <a:custGeom>
              <a:avLst/>
              <a:gdLst>
                <a:gd name="T0" fmla="*/ 0 w 127"/>
                <a:gd name="T1" fmla="*/ 30 h 49"/>
                <a:gd name="T2" fmla="*/ 8 w 127"/>
                <a:gd name="T3" fmla="*/ 34 h 49"/>
                <a:gd name="T4" fmla="*/ 17 w 127"/>
                <a:gd name="T5" fmla="*/ 40 h 49"/>
                <a:gd name="T6" fmla="*/ 27 w 127"/>
                <a:gd name="T7" fmla="*/ 42 h 49"/>
                <a:gd name="T8" fmla="*/ 38 w 127"/>
                <a:gd name="T9" fmla="*/ 46 h 49"/>
                <a:gd name="T10" fmla="*/ 49 w 127"/>
                <a:gd name="T11" fmla="*/ 47 h 49"/>
                <a:gd name="T12" fmla="*/ 61 w 127"/>
                <a:gd name="T13" fmla="*/ 49 h 49"/>
                <a:gd name="T14" fmla="*/ 74 w 127"/>
                <a:gd name="T15" fmla="*/ 47 h 49"/>
                <a:gd name="T16" fmla="*/ 87 w 127"/>
                <a:gd name="T17" fmla="*/ 47 h 49"/>
                <a:gd name="T18" fmla="*/ 93 w 127"/>
                <a:gd name="T19" fmla="*/ 44 h 49"/>
                <a:gd name="T20" fmla="*/ 99 w 127"/>
                <a:gd name="T21" fmla="*/ 38 h 49"/>
                <a:gd name="T22" fmla="*/ 106 w 127"/>
                <a:gd name="T23" fmla="*/ 30 h 49"/>
                <a:gd name="T24" fmla="*/ 112 w 127"/>
                <a:gd name="T25" fmla="*/ 23 h 49"/>
                <a:gd name="T26" fmla="*/ 118 w 127"/>
                <a:gd name="T27" fmla="*/ 13 h 49"/>
                <a:gd name="T28" fmla="*/ 122 w 127"/>
                <a:gd name="T29" fmla="*/ 8 h 49"/>
                <a:gd name="T30" fmla="*/ 125 w 127"/>
                <a:gd name="T31" fmla="*/ 2 h 49"/>
                <a:gd name="T32" fmla="*/ 127 w 127"/>
                <a:gd name="T33" fmla="*/ 0 h 49"/>
                <a:gd name="T34" fmla="*/ 0 w 127"/>
                <a:gd name="T35" fmla="*/ 30 h 49"/>
                <a:gd name="T36" fmla="*/ 0 w 127"/>
                <a:gd name="T37" fmla="*/ 3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7"/>
                <a:gd name="T58" fmla="*/ 0 h 49"/>
                <a:gd name="T59" fmla="*/ 127 w 127"/>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7" h="49">
                  <a:moveTo>
                    <a:pt x="0" y="30"/>
                  </a:moveTo>
                  <a:lnTo>
                    <a:pt x="8" y="34"/>
                  </a:lnTo>
                  <a:lnTo>
                    <a:pt x="17" y="40"/>
                  </a:lnTo>
                  <a:lnTo>
                    <a:pt x="27" y="42"/>
                  </a:lnTo>
                  <a:lnTo>
                    <a:pt x="38" y="46"/>
                  </a:lnTo>
                  <a:lnTo>
                    <a:pt x="49" y="47"/>
                  </a:lnTo>
                  <a:lnTo>
                    <a:pt x="61" y="49"/>
                  </a:lnTo>
                  <a:lnTo>
                    <a:pt x="74" y="47"/>
                  </a:lnTo>
                  <a:lnTo>
                    <a:pt x="87" y="47"/>
                  </a:lnTo>
                  <a:lnTo>
                    <a:pt x="93" y="44"/>
                  </a:lnTo>
                  <a:lnTo>
                    <a:pt x="99" y="38"/>
                  </a:lnTo>
                  <a:lnTo>
                    <a:pt x="106" y="30"/>
                  </a:lnTo>
                  <a:lnTo>
                    <a:pt x="112" y="23"/>
                  </a:lnTo>
                  <a:lnTo>
                    <a:pt x="118" y="13"/>
                  </a:lnTo>
                  <a:lnTo>
                    <a:pt x="122" y="8"/>
                  </a:lnTo>
                  <a:lnTo>
                    <a:pt x="125" y="2"/>
                  </a:lnTo>
                  <a:lnTo>
                    <a:pt x="127" y="0"/>
                  </a:lnTo>
                  <a:lnTo>
                    <a:pt x="0" y="30"/>
                  </a:lnTo>
                  <a:close/>
                </a:path>
              </a:pathLst>
            </a:custGeom>
            <a:solidFill>
              <a:srgbClr val="D1BDBD"/>
            </a:solidFill>
            <a:ln w="9525">
              <a:noFill/>
              <a:round/>
              <a:headEnd/>
              <a:tailEnd/>
            </a:ln>
          </p:spPr>
          <p:txBody>
            <a:bodyPr/>
            <a:lstStyle/>
            <a:p>
              <a:endParaRPr lang="en-US"/>
            </a:p>
          </p:txBody>
        </p:sp>
        <p:sp>
          <p:nvSpPr>
            <p:cNvPr id="41062" name="Freeform 170"/>
            <p:cNvSpPr>
              <a:spLocks/>
            </p:cNvSpPr>
            <p:nvPr/>
          </p:nvSpPr>
          <p:spPr bwMode="auto">
            <a:xfrm>
              <a:off x="2296" y="3133"/>
              <a:ext cx="55" cy="19"/>
            </a:xfrm>
            <a:custGeom>
              <a:avLst/>
              <a:gdLst>
                <a:gd name="T0" fmla="*/ 0 w 110"/>
                <a:gd name="T1" fmla="*/ 25 h 38"/>
                <a:gd name="T2" fmla="*/ 4 w 110"/>
                <a:gd name="T3" fmla="*/ 29 h 38"/>
                <a:gd name="T4" fmla="*/ 12 w 110"/>
                <a:gd name="T5" fmla="*/ 33 h 38"/>
                <a:gd name="T6" fmla="*/ 17 w 110"/>
                <a:gd name="T7" fmla="*/ 35 h 38"/>
                <a:gd name="T8" fmla="*/ 25 w 110"/>
                <a:gd name="T9" fmla="*/ 36 h 38"/>
                <a:gd name="T10" fmla="*/ 34 w 110"/>
                <a:gd name="T11" fmla="*/ 36 h 38"/>
                <a:gd name="T12" fmla="*/ 44 w 110"/>
                <a:gd name="T13" fmla="*/ 38 h 38"/>
                <a:gd name="T14" fmla="*/ 55 w 110"/>
                <a:gd name="T15" fmla="*/ 36 h 38"/>
                <a:gd name="T16" fmla="*/ 67 w 110"/>
                <a:gd name="T17" fmla="*/ 36 h 38"/>
                <a:gd name="T18" fmla="*/ 76 w 110"/>
                <a:gd name="T19" fmla="*/ 31 h 38"/>
                <a:gd name="T20" fmla="*/ 84 w 110"/>
                <a:gd name="T21" fmla="*/ 27 h 38"/>
                <a:gd name="T22" fmla="*/ 91 w 110"/>
                <a:gd name="T23" fmla="*/ 21 h 38"/>
                <a:gd name="T24" fmla="*/ 97 w 110"/>
                <a:gd name="T25" fmla="*/ 16 h 38"/>
                <a:gd name="T26" fmla="*/ 105 w 110"/>
                <a:gd name="T27" fmla="*/ 4 h 38"/>
                <a:gd name="T28" fmla="*/ 110 w 110"/>
                <a:gd name="T29" fmla="*/ 0 h 38"/>
                <a:gd name="T30" fmla="*/ 0 w 110"/>
                <a:gd name="T31" fmla="*/ 25 h 38"/>
                <a:gd name="T32" fmla="*/ 0 w 110"/>
                <a:gd name="T33" fmla="*/ 25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38"/>
                <a:gd name="T53" fmla="*/ 110 w 110"/>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38">
                  <a:moveTo>
                    <a:pt x="0" y="25"/>
                  </a:moveTo>
                  <a:lnTo>
                    <a:pt x="4" y="29"/>
                  </a:lnTo>
                  <a:lnTo>
                    <a:pt x="12" y="33"/>
                  </a:lnTo>
                  <a:lnTo>
                    <a:pt x="17" y="35"/>
                  </a:lnTo>
                  <a:lnTo>
                    <a:pt x="25" y="36"/>
                  </a:lnTo>
                  <a:lnTo>
                    <a:pt x="34" y="36"/>
                  </a:lnTo>
                  <a:lnTo>
                    <a:pt x="44" y="38"/>
                  </a:lnTo>
                  <a:lnTo>
                    <a:pt x="55" y="36"/>
                  </a:lnTo>
                  <a:lnTo>
                    <a:pt x="67" y="36"/>
                  </a:lnTo>
                  <a:lnTo>
                    <a:pt x="76" y="31"/>
                  </a:lnTo>
                  <a:lnTo>
                    <a:pt x="84" y="27"/>
                  </a:lnTo>
                  <a:lnTo>
                    <a:pt x="91" y="21"/>
                  </a:lnTo>
                  <a:lnTo>
                    <a:pt x="97" y="16"/>
                  </a:lnTo>
                  <a:lnTo>
                    <a:pt x="105" y="4"/>
                  </a:lnTo>
                  <a:lnTo>
                    <a:pt x="110" y="0"/>
                  </a:lnTo>
                  <a:lnTo>
                    <a:pt x="0" y="25"/>
                  </a:lnTo>
                  <a:close/>
                </a:path>
              </a:pathLst>
            </a:custGeom>
            <a:solidFill>
              <a:srgbClr val="D1BDBD"/>
            </a:solidFill>
            <a:ln w="9525">
              <a:noFill/>
              <a:round/>
              <a:headEnd/>
              <a:tailEnd/>
            </a:ln>
          </p:spPr>
          <p:txBody>
            <a:bodyPr/>
            <a:lstStyle/>
            <a:p>
              <a:endParaRPr lang="en-US"/>
            </a:p>
          </p:txBody>
        </p:sp>
        <p:sp>
          <p:nvSpPr>
            <p:cNvPr id="41063" name="Freeform 171"/>
            <p:cNvSpPr>
              <a:spLocks/>
            </p:cNvSpPr>
            <p:nvPr/>
          </p:nvSpPr>
          <p:spPr bwMode="auto">
            <a:xfrm>
              <a:off x="1814" y="3087"/>
              <a:ext cx="306" cy="93"/>
            </a:xfrm>
            <a:custGeom>
              <a:avLst/>
              <a:gdLst>
                <a:gd name="T0" fmla="*/ 71 w 613"/>
                <a:gd name="T1" fmla="*/ 88 h 187"/>
                <a:gd name="T2" fmla="*/ 0 w 613"/>
                <a:gd name="T3" fmla="*/ 187 h 187"/>
                <a:gd name="T4" fmla="*/ 554 w 613"/>
                <a:gd name="T5" fmla="*/ 78 h 187"/>
                <a:gd name="T6" fmla="*/ 613 w 613"/>
                <a:gd name="T7" fmla="*/ 0 h 187"/>
                <a:gd name="T8" fmla="*/ 71 w 613"/>
                <a:gd name="T9" fmla="*/ 88 h 187"/>
                <a:gd name="T10" fmla="*/ 71 w 613"/>
                <a:gd name="T11" fmla="*/ 88 h 187"/>
                <a:gd name="T12" fmla="*/ 0 60000 65536"/>
                <a:gd name="T13" fmla="*/ 0 60000 65536"/>
                <a:gd name="T14" fmla="*/ 0 60000 65536"/>
                <a:gd name="T15" fmla="*/ 0 60000 65536"/>
                <a:gd name="T16" fmla="*/ 0 60000 65536"/>
                <a:gd name="T17" fmla="*/ 0 60000 65536"/>
                <a:gd name="T18" fmla="*/ 0 w 613"/>
                <a:gd name="T19" fmla="*/ 0 h 187"/>
                <a:gd name="T20" fmla="*/ 613 w 613"/>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613" h="187">
                  <a:moveTo>
                    <a:pt x="71" y="88"/>
                  </a:moveTo>
                  <a:lnTo>
                    <a:pt x="0" y="187"/>
                  </a:lnTo>
                  <a:lnTo>
                    <a:pt x="554" y="78"/>
                  </a:lnTo>
                  <a:lnTo>
                    <a:pt x="613" y="0"/>
                  </a:lnTo>
                  <a:lnTo>
                    <a:pt x="71" y="88"/>
                  </a:lnTo>
                  <a:close/>
                </a:path>
              </a:pathLst>
            </a:custGeom>
            <a:solidFill>
              <a:schemeClr val="hlink"/>
            </a:solidFill>
            <a:ln w="9525">
              <a:noFill/>
              <a:round/>
              <a:headEnd/>
              <a:tailEnd/>
            </a:ln>
          </p:spPr>
          <p:txBody>
            <a:bodyPr/>
            <a:lstStyle/>
            <a:p>
              <a:endParaRPr lang="en-US"/>
            </a:p>
          </p:txBody>
        </p:sp>
        <p:sp>
          <p:nvSpPr>
            <p:cNvPr id="41064" name="Freeform 172"/>
            <p:cNvSpPr>
              <a:spLocks/>
            </p:cNvSpPr>
            <p:nvPr/>
          </p:nvSpPr>
          <p:spPr bwMode="auto">
            <a:xfrm>
              <a:off x="2105" y="2556"/>
              <a:ext cx="163" cy="140"/>
            </a:xfrm>
            <a:custGeom>
              <a:avLst/>
              <a:gdLst>
                <a:gd name="T0" fmla="*/ 57 w 325"/>
                <a:gd name="T1" fmla="*/ 11 h 279"/>
                <a:gd name="T2" fmla="*/ 97 w 325"/>
                <a:gd name="T3" fmla="*/ 1 h 279"/>
                <a:gd name="T4" fmla="*/ 146 w 325"/>
                <a:gd name="T5" fmla="*/ 1 h 279"/>
                <a:gd name="T6" fmla="*/ 202 w 325"/>
                <a:gd name="T7" fmla="*/ 15 h 279"/>
                <a:gd name="T8" fmla="*/ 251 w 325"/>
                <a:gd name="T9" fmla="*/ 47 h 279"/>
                <a:gd name="T10" fmla="*/ 291 w 325"/>
                <a:gd name="T11" fmla="*/ 81 h 279"/>
                <a:gd name="T12" fmla="*/ 321 w 325"/>
                <a:gd name="T13" fmla="*/ 114 h 279"/>
                <a:gd name="T14" fmla="*/ 295 w 325"/>
                <a:gd name="T15" fmla="*/ 275 h 279"/>
                <a:gd name="T16" fmla="*/ 259 w 325"/>
                <a:gd name="T17" fmla="*/ 256 h 279"/>
                <a:gd name="T18" fmla="*/ 202 w 325"/>
                <a:gd name="T19" fmla="*/ 233 h 279"/>
                <a:gd name="T20" fmla="*/ 141 w 325"/>
                <a:gd name="T21" fmla="*/ 214 h 279"/>
                <a:gd name="T22" fmla="*/ 89 w 325"/>
                <a:gd name="T23" fmla="*/ 209 h 279"/>
                <a:gd name="T24" fmla="*/ 48 w 325"/>
                <a:gd name="T25" fmla="*/ 209 h 279"/>
                <a:gd name="T26" fmla="*/ 17 w 325"/>
                <a:gd name="T27" fmla="*/ 209 h 279"/>
                <a:gd name="T28" fmla="*/ 0 w 325"/>
                <a:gd name="T29" fmla="*/ 212 h 279"/>
                <a:gd name="T30" fmla="*/ 17 w 325"/>
                <a:gd name="T31" fmla="*/ 203 h 279"/>
                <a:gd name="T32" fmla="*/ 44 w 325"/>
                <a:gd name="T33" fmla="*/ 193 h 279"/>
                <a:gd name="T34" fmla="*/ 88 w 325"/>
                <a:gd name="T35" fmla="*/ 188 h 279"/>
                <a:gd name="T36" fmla="*/ 141 w 325"/>
                <a:gd name="T37" fmla="*/ 186 h 279"/>
                <a:gd name="T38" fmla="*/ 192 w 325"/>
                <a:gd name="T39" fmla="*/ 195 h 279"/>
                <a:gd name="T40" fmla="*/ 230 w 325"/>
                <a:gd name="T41" fmla="*/ 205 h 279"/>
                <a:gd name="T42" fmla="*/ 242 w 325"/>
                <a:gd name="T43" fmla="*/ 205 h 279"/>
                <a:gd name="T44" fmla="*/ 213 w 325"/>
                <a:gd name="T45" fmla="*/ 182 h 279"/>
                <a:gd name="T46" fmla="*/ 177 w 325"/>
                <a:gd name="T47" fmla="*/ 167 h 279"/>
                <a:gd name="T48" fmla="*/ 124 w 325"/>
                <a:gd name="T49" fmla="*/ 157 h 279"/>
                <a:gd name="T50" fmla="*/ 76 w 325"/>
                <a:gd name="T51" fmla="*/ 152 h 279"/>
                <a:gd name="T52" fmla="*/ 42 w 325"/>
                <a:gd name="T53" fmla="*/ 150 h 279"/>
                <a:gd name="T54" fmla="*/ 21 w 325"/>
                <a:gd name="T55" fmla="*/ 150 h 279"/>
                <a:gd name="T56" fmla="*/ 46 w 325"/>
                <a:gd name="T57" fmla="*/ 140 h 279"/>
                <a:gd name="T58" fmla="*/ 74 w 325"/>
                <a:gd name="T59" fmla="*/ 133 h 279"/>
                <a:gd name="T60" fmla="*/ 114 w 325"/>
                <a:gd name="T61" fmla="*/ 129 h 279"/>
                <a:gd name="T62" fmla="*/ 158 w 325"/>
                <a:gd name="T63" fmla="*/ 131 h 279"/>
                <a:gd name="T64" fmla="*/ 202 w 325"/>
                <a:gd name="T65" fmla="*/ 142 h 279"/>
                <a:gd name="T66" fmla="*/ 234 w 325"/>
                <a:gd name="T67" fmla="*/ 155 h 279"/>
                <a:gd name="T68" fmla="*/ 240 w 325"/>
                <a:gd name="T69" fmla="*/ 154 h 279"/>
                <a:gd name="T70" fmla="*/ 202 w 325"/>
                <a:gd name="T71" fmla="*/ 123 h 279"/>
                <a:gd name="T72" fmla="*/ 165 w 325"/>
                <a:gd name="T73" fmla="*/ 100 h 279"/>
                <a:gd name="T74" fmla="*/ 122 w 325"/>
                <a:gd name="T75" fmla="*/ 91 h 279"/>
                <a:gd name="T76" fmla="*/ 80 w 325"/>
                <a:gd name="T77" fmla="*/ 83 h 279"/>
                <a:gd name="T78" fmla="*/ 48 w 325"/>
                <a:gd name="T79" fmla="*/ 81 h 279"/>
                <a:gd name="T80" fmla="*/ 27 w 325"/>
                <a:gd name="T81" fmla="*/ 81 h 279"/>
                <a:gd name="T82" fmla="*/ 50 w 325"/>
                <a:gd name="T83" fmla="*/ 72 h 279"/>
                <a:gd name="T84" fmla="*/ 84 w 325"/>
                <a:gd name="T85" fmla="*/ 64 h 279"/>
                <a:gd name="T86" fmla="*/ 122 w 325"/>
                <a:gd name="T87" fmla="*/ 58 h 279"/>
                <a:gd name="T88" fmla="*/ 158 w 325"/>
                <a:gd name="T89" fmla="*/ 64 h 279"/>
                <a:gd name="T90" fmla="*/ 196 w 325"/>
                <a:gd name="T91" fmla="*/ 79 h 279"/>
                <a:gd name="T92" fmla="*/ 230 w 325"/>
                <a:gd name="T93" fmla="*/ 98 h 279"/>
                <a:gd name="T94" fmla="*/ 255 w 325"/>
                <a:gd name="T95" fmla="*/ 116 h 279"/>
                <a:gd name="T96" fmla="*/ 230 w 325"/>
                <a:gd name="T97" fmla="*/ 85 h 279"/>
                <a:gd name="T98" fmla="*/ 202 w 325"/>
                <a:gd name="T99" fmla="*/ 58 h 279"/>
                <a:gd name="T100" fmla="*/ 169 w 325"/>
                <a:gd name="T101" fmla="*/ 41 h 279"/>
                <a:gd name="T102" fmla="*/ 126 w 325"/>
                <a:gd name="T103" fmla="*/ 28 h 279"/>
                <a:gd name="T104" fmla="*/ 84 w 325"/>
                <a:gd name="T105" fmla="*/ 20 h 279"/>
                <a:gd name="T106" fmla="*/ 50 w 325"/>
                <a:gd name="T107" fmla="*/ 19 h 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5"/>
                <a:gd name="T163" fmla="*/ 0 h 279"/>
                <a:gd name="T164" fmla="*/ 325 w 325"/>
                <a:gd name="T165" fmla="*/ 279 h 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5" h="279">
                  <a:moveTo>
                    <a:pt x="38" y="19"/>
                  </a:moveTo>
                  <a:lnTo>
                    <a:pt x="40" y="15"/>
                  </a:lnTo>
                  <a:lnTo>
                    <a:pt x="51" y="13"/>
                  </a:lnTo>
                  <a:lnTo>
                    <a:pt x="57" y="11"/>
                  </a:lnTo>
                  <a:lnTo>
                    <a:pt x="65" y="7"/>
                  </a:lnTo>
                  <a:lnTo>
                    <a:pt x="74" y="5"/>
                  </a:lnTo>
                  <a:lnTo>
                    <a:pt x="86" y="5"/>
                  </a:lnTo>
                  <a:lnTo>
                    <a:pt x="97" y="1"/>
                  </a:lnTo>
                  <a:lnTo>
                    <a:pt x="108" y="1"/>
                  </a:lnTo>
                  <a:lnTo>
                    <a:pt x="122" y="0"/>
                  </a:lnTo>
                  <a:lnTo>
                    <a:pt x="135" y="1"/>
                  </a:lnTo>
                  <a:lnTo>
                    <a:pt x="146" y="1"/>
                  </a:lnTo>
                  <a:lnTo>
                    <a:pt x="162" y="3"/>
                  </a:lnTo>
                  <a:lnTo>
                    <a:pt x="175" y="5"/>
                  </a:lnTo>
                  <a:lnTo>
                    <a:pt x="190" y="11"/>
                  </a:lnTo>
                  <a:lnTo>
                    <a:pt x="202" y="15"/>
                  </a:lnTo>
                  <a:lnTo>
                    <a:pt x="215" y="22"/>
                  </a:lnTo>
                  <a:lnTo>
                    <a:pt x="226" y="30"/>
                  </a:lnTo>
                  <a:lnTo>
                    <a:pt x="240" y="38"/>
                  </a:lnTo>
                  <a:lnTo>
                    <a:pt x="251" y="47"/>
                  </a:lnTo>
                  <a:lnTo>
                    <a:pt x="262" y="55"/>
                  </a:lnTo>
                  <a:lnTo>
                    <a:pt x="272" y="64"/>
                  </a:lnTo>
                  <a:lnTo>
                    <a:pt x="283" y="74"/>
                  </a:lnTo>
                  <a:lnTo>
                    <a:pt x="291" y="81"/>
                  </a:lnTo>
                  <a:lnTo>
                    <a:pt x="300" y="89"/>
                  </a:lnTo>
                  <a:lnTo>
                    <a:pt x="306" y="95"/>
                  </a:lnTo>
                  <a:lnTo>
                    <a:pt x="314" y="104"/>
                  </a:lnTo>
                  <a:lnTo>
                    <a:pt x="321" y="114"/>
                  </a:lnTo>
                  <a:lnTo>
                    <a:pt x="325" y="117"/>
                  </a:lnTo>
                  <a:lnTo>
                    <a:pt x="300" y="279"/>
                  </a:lnTo>
                  <a:lnTo>
                    <a:pt x="299" y="277"/>
                  </a:lnTo>
                  <a:lnTo>
                    <a:pt x="295" y="275"/>
                  </a:lnTo>
                  <a:lnTo>
                    <a:pt x="287" y="271"/>
                  </a:lnTo>
                  <a:lnTo>
                    <a:pt x="281" y="269"/>
                  </a:lnTo>
                  <a:lnTo>
                    <a:pt x="270" y="262"/>
                  </a:lnTo>
                  <a:lnTo>
                    <a:pt x="259" y="256"/>
                  </a:lnTo>
                  <a:lnTo>
                    <a:pt x="245" y="250"/>
                  </a:lnTo>
                  <a:lnTo>
                    <a:pt x="234" y="245"/>
                  </a:lnTo>
                  <a:lnTo>
                    <a:pt x="217" y="239"/>
                  </a:lnTo>
                  <a:lnTo>
                    <a:pt x="202" y="233"/>
                  </a:lnTo>
                  <a:lnTo>
                    <a:pt x="186" y="226"/>
                  </a:lnTo>
                  <a:lnTo>
                    <a:pt x="171" y="222"/>
                  </a:lnTo>
                  <a:lnTo>
                    <a:pt x="154" y="216"/>
                  </a:lnTo>
                  <a:lnTo>
                    <a:pt x="141" y="214"/>
                  </a:lnTo>
                  <a:lnTo>
                    <a:pt x="127" y="212"/>
                  </a:lnTo>
                  <a:lnTo>
                    <a:pt x="114" y="212"/>
                  </a:lnTo>
                  <a:lnTo>
                    <a:pt x="101" y="211"/>
                  </a:lnTo>
                  <a:lnTo>
                    <a:pt x="89" y="209"/>
                  </a:lnTo>
                  <a:lnTo>
                    <a:pt x="78" y="209"/>
                  </a:lnTo>
                  <a:lnTo>
                    <a:pt x="67" y="209"/>
                  </a:lnTo>
                  <a:lnTo>
                    <a:pt x="57" y="209"/>
                  </a:lnTo>
                  <a:lnTo>
                    <a:pt x="48" y="209"/>
                  </a:lnTo>
                  <a:lnTo>
                    <a:pt x="38" y="209"/>
                  </a:lnTo>
                  <a:lnTo>
                    <a:pt x="32" y="209"/>
                  </a:lnTo>
                  <a:lnTo>
                    <a:pt x="23" y="209"/>
                  </a:lnTo>
                  <a:lnTo>
                    <a:pt x="17" y="209"/>
                  </a:lnTo>
                  <a:lnTo>
                    <a:pt x="12" y="209"/>
                  </a:lnTo>
                  <a:lnTo>
                    <a:pt x="8" y="211"/>
                  </a:lnTo>
                  <a:lnTo>
                    <a:pt x="2" y="211"/>
                  </a:lnTo>
                  <a:lnTo>
                    <a:pt x="0" y="212"/>
                  </a:lnTo>
                  <a:lnTo>
                    <a:pt x="0" y="211"/>
                  </a:lnTo>
                  <a:lnTo>
                    <a:pt x="4" y="209"/>
                  </a:lnTo>
                  <a:lnTo>
                    <a:pt x="8" y="205"/>
                  </a:lnTo>
                  <a:lnTo>
                    <a:pt x="17" y="203"/>
                  </a:lnTo>
                  <a:lnTo>
                    <a:pt x="21" y="199"/>
                  </a:lnTo>
                  <a:lnTo>
                    <a:pt x="29" y="197"/>
                  </a:lnTo>
                  <a:lnTo>
                    <a:pt x="34" y="195"/>
                  </a:lnTo>
                  <a:lnTo>
                    <a:pt x="44" y="193"/>
                  </a:lnTo>
                  <a:lnTo>
                    <a:pt x="51" y="192"/>
                  </a:lnTo>
                  <a:lnTo>
                    <a:pt x="63" y="190"/>
                  </a:lnTo>
                  <a:lnTo>
                    <a:pt x="74" y="188"/>
                  </a:lnTo>
                  <a:lnTo>
                    <a:pt x="88" y="188"/>
                  </a:lnTo>
                  <a:lnTo>
                    <a:pt x="99" y="184"/>
                  </a:lnTo>
                  <a:lnTo>
                    <a:pt x="112" y="184"/>
                  </a:lnTo>
                  <a:lnTo>
                    <a:pt x="126" y="184"/>
                  </a:lnTo>
                  <a:lnTo>
                    <a:pt x="141" y="186"/>
                  </a:lnTo>
                  <a:lnTo>
                    <a:pt x="152" y="186"/>
                  </a:lnTo>
                  <a:lnTo>
                    <a:pt x="165" y="188"/>
                  </a:lnTo>
                  <a:lnTo>
                    <a:pt x="179" y="192"/>
                  </a:lnTo>
                  <a:lnTo>
                    <a:pt x="192" y="195"/>
                  </a:lnTo>
                  <a:lnTo>
                    <a:pt x="202" y="197"/>
                  </a:lnTo>
                  <a:lnTo>
                    <a:pt x="213" y="199"/>
                  </a:lnTo>
                  <a:lnTo>
                    <a:pt x="221" y="203"/>
                  </a:lnTo>
                  <a:lnTo>
                    <a:pt x="230" y="205"/>
                  </a:lnTo>
                  <a:lnTo>
                    <a:pt x="242" y="209"/>
                  </a:lnTo>
                  <a:lnTo>
                    <a:pt x="247" y="212"/>
                  </a:lnTo>
                  <a:lnTo>
                    <a:pt x="243" y="209"/>
                  </a:lnTo>
                  <a:lnTo>
                    <a:pt x="242" y="205"/>
                  </a:lnTo>
                  <a:lnTo>
                    <a:pt x="234" y="197"/>
                  </a:lnTo>
                  <a:lnTo>
                    <a:pt x="224" y="192"/>
                  </a:lnTo>
                  <a:lnTo>
                    <a:pt x="219" y="186"/>
                  </a:lnTo>
                  <a:lnTo>
                    <a:pt x="213" y="182"/>
                  </a:lnTo>
                  <a:lnTo>
                    <a:pt x="205" y="178"/>
                  </a:lnTo>
                  <a:lnTo>
                    <a:pt x="196" y="174"/>
                  </a:lnTo>
                  <a:lnTo>
                    <a:pt x="186" y="171"/>
                  </a:lnTo>
                  <a:lnTo>
                    <a:pt x="177" y="167"/>
                  </a:lnTo>
                  <a:lnTo>
                    <a:pt x="164" y="165"/>
                  </a:lnTo>
                  <a:lnTo>
                    <a:pt x="152" y="163"/>
                  </a:lnTo>
                  <a:lnTo>
                    <a:pt x="137" y="159"/>
                  </a:lnTo>
                  <a:lnTo>
                    <a:pt x="124" y="157"/>
                  </a:lnTo>
                  <a:lnTo>
                    <a:pt x="112" y="155"/>
                  </a:lnTo>
                  <a:lnTo>
                    <a:pt x="99" y="155"/>
                  </a:lnTo>
                  <a:lnTo>
                    <a:pt x="88" y="154"/>
                  </a:lnTo>
                  <a:lnTo>
                    <a:pt x="76" y="152"/>
                  </a:lnTo>
                  <a:lnTo>
                    <a:pt x="65" y="152"/>
                  </a:lnTo>
                  <a:lnTo>
                    <a:pt x="57" y="152"/>
                  </a:lnTo>
                  <a:lnTo>
                    <a:pt x="48" y="150"/>
                  </a:lnTo>
                  <a:lnTo>
                    <a:pt x="42" y="150"/>
                  </a:lnTo>
                  <a:lnTo>
                    <a:pt x="34" y="150"/>
                  </a:lnTo>
                  <a:lnTo>
                    <a:pt x="31" y="150"/>
                  </a:lnTo>
                  <a:lnTo>
                    <a:pt x="23" y="150"/>
                  </a:lnTo>
                  <a:lnTo>
                    <a:pt x="21" y="150"/>
                  </a:lnTo>
                  <a:lnTo>
                    <a:pt x="21" y="148"/>
                  </a:lnTo>
                  <a:lnTo>
                    <a:pt x="27" y="146"/>
                  </a:lnTo>
                  <a:lnTo>
                    <a:pt x="32" y="142"/>
                  </a:lnTo>
                  <a:lnTo>
                    <a:pt x="46" y="140"/>
                  </a:lnTo>
                  <a:lnTo>
                    <a:pt x="50" y="136"/>
                  </a:lnTo>
                  <a:lnTo>
                    <a:pt x="57" y="136"/>
                  </a:lnTo>
                  <a:lnTo>
                    <a:pt x="65" y="133"/>
                  </a:lnTo>
                  <a:lnTo>
                    <a:pt x="74" y="133"/>
                  </a:lnTo>
                  <a:lnTo>
                    <a:pt x="82" y="131"/>
                  </a:lnTo>
                  <a:lnTo>
                    <a:pt x="93" y="129"/>
                  </a:lnTo>
                  <a:lnTo>
                    <a:pt x="103" y="129"/>
                  </a:lnTo>
                  <a:lnTo>
                    <a:pt x="114" y="129"/>
                  </a:lnTo>
                  <a:lnTo>
                    <a:pt x="124" y="127"/>
                  </a:lnTo>
                  <a:lnTo>
                    <a:pt x="135" y="127"/>
                  </a:lnTo>
                  <a:lnTo>
                    <a:pt x="145" y="127"/>
                  </a:lnTo>
                  <a:lnTo>
                    <a:pt x="158" y="131"/>
                  </a:lnTo>
                  <a:lnTo>
                    <a:pt x="169" y="133"/>
                  </a:lnTo>
                  <a:lnTo>
                    <a:pt x="179" y="135"/>
                  </a:lnTo>
                  <a:lnTo>
                    <a:pt x="190" y="138"/>
                  </a:lnTo>
                  <a:lnTo>
                    <a:pt x="202" y="142"/>
                  </a:lnTo>
                  <a:lnTo>
                    <a:pt x="209" y="146"/>
                  </a:lnTo>
                  <a:lnTo>
                    <a:pt x="219" y="150"/>
                  </a:lnTo>
                  <a:lnTo>
                    <a:pt x="224" y="152"/>
                  </a:lnTo>
                  <a:lnTo>
                    <a:pt x="234" y="155"/>
                  </a:lnTo>
                  <a:lnTo>
                    <a:pt x="243" y="161"/>
                  </a:lnTo>
                  <a:lnTo>
                    <a:pt x="247" y="163"/>
                  </a:lnTo>
                  <a:lnTo>
                    <a:pt x="243" y="161"/>
                  </a:lnTo>
                  <a:lnTo>
                    <a:pt x="240" y="154"/>
                  </a:lnTo>
                  <a:lnTo>
                    <a:pt x="230" y="144"/>
                  </a:lnTo>
                  <a:lnTo>
                    <a:pt x="219" y="135"/>
                  </a:lnTo>
                  <a:lnTo>
                    <a:pt x="211" y="127"/>
                  </a:lnTo>
                  <a:lnTo>
                    <a:pt x="202" y="123"/>
                  </a:lnTo>
                  <a:lnTo>
                    <a:pt x="194" y="116"/>
                  </a:lnTo>
                  <a:lnTo>
                    <a:pt x="186" y="112"/>
                  </a:lnTo>
                  <a:lnTo>
                    <a:pt x="175" y="106"/>
                  </a:lnTo>
                  <a:lnTo>
                    <a:pt x="165" y="100"/>
                  </a:lnTo>
                  <a:lnTo>
                    <a:pt x="154" y="97"/>
                  </a:lnTo>
                  <a:lnTo>
                    <a:pt x="145" y="95"/>
                  </a:lnTo>
                  <a:lnTo>
                    <a:pt x="133" y="91"/>
                  </a:lnTo>
                  <a:lnTo>
                    <a:pt x="122" y="91"/>
                  </a:lnTo>
                  <a:lnTo>
                    <a:pt x="110" y="87"/>
                  </a:lnTo>
                  <a:lnTo>
                    <a:pt x="99" y="87"/>
                  </a:lnTo>
                  <a:lnTo>
                    <a:pt x="89" y="85"/>
                  </a:lnTo>
                  <a:lnTo>
                    <a:pt x="80" y="83"/>
                  </a:lnTo>
                  <a:lnTo>
                    <a:pt x="70" y="83"/>
                  </a:lnTo>
                  <a:lnTo>
                    <a:pt x="63" y="83"/>
                  </a:lnTo>
                  <a:lnTo>
                    <a:pt x="53" y="81"/>
                  </a:lnTo>
                  <a:lnTo>
                    <a:pt x="48" y="81"/>
                  </a:lnTo>
                  <a:lnTo>
                    <a:pt x="40" y="81"/>
                  </a:lnTo>
                  <a:lnTo>
                    <a:pt x="36" y="81"/>
                  </a:lnTo>
                  <a:lnTo>
                    <a:pt x="29" y="81"/>
                  </a:lnTo>
                  <a:lnTo>
                    <a:pt x="27" y="81"/>
                  </a:lnTo>
                  <a:lnTo>
                    <a:pt x="29" y="79"/>
                  </a:lnTo>
                  <a:lnTo>
                    <a:pt x="38" y="76"/>
                  </a:lnTo>
                  <a:lnTo>
                    <a:pt x="42" y="74"/>
                  </a:lnTo>
                  <a:lnTo>
                    <a:pt x="50" y="72"/>
                  </a:lnTo>
                  <a:lnTo>
                    <a:pt x="57" y="70"/>
                  </a:lnTo>
                  <a:lnTo>
                    <a:pt x="67" y="68"/>
                  </a:lnTo>
                  <a:lnTo>
                    <a:pt x="74" y="66"/>
                  </a:lnTo>
                  <a:lnTo>
                    <a:pt x="84" y="64"/>
                  </a:lnTo>
                  <a:lnTo>
                    <a:pt x="93" y="62"/>
                  </a:lnTo>
                  <a:lnTo>
                    <a:pt x="103" y="60"/>
                  </a:lnTo>
                  <a:lnTo>
                    <a:pt x="112" y="58"/>
                  </a:lnTo>
                  <a:lnTo>
                    <a:pt x="122" y="58"/>
                  </a:lnTo>
                  <a:lnTo>
                    <a:pt x="131" y="58"/>
                  </a:lnTo>
                  <a:lnTo>
                    <a:pt x="141" y="62"/>
                  </a:lnTo>
                  <a:lnTo>
                    <a:pt x="150" y="62"/>
                  </a:lnTo>
                  <a:lnTo>
                    <a:pt x="158" y="64"/>
                  </a:lnTo>
                  <a:lnTo>
                    <a:pt x="167" y="66"/>
                  </a:lnTo>
                  <a:lnTo>
                    <a:pt x="177" y="72"/>
                  </a:lnTo>
                  <a:lnTo>
                    <a:pt x="186" y="76"/>
                  </a:lnTo>
                  <a:lnTo>
                    <a:pt x="196" y="79"/>
                  </a:lnTo>
                  <a:lnTo>
                    <a:pt x="205" y="85"/>
                  </a:lnTo>
                  <a:lnTo>
                    <a:pt x="215" y="91"/>
                  </a:lnTo>
                  <a:lnTo>
                    <a:pt x="221" y="95"/>
                  </a:lnTo>
                  <a:lnTo>
                    <a:pt x="230" y="98"/>
                  </a:lnTo>
                  <a:lnTo>
                    <a:pt x="236" y="102"/>
                  </a:lnTo>
                  <a:lnTo>
                    <a:pt x="243" y="108"/>
                  </a:lnTo>
                  <a:lnTo>
                    <a:pt x="251" y="114"/>
                  </a:lnTo>
                  <a:lnTo>
                    <a:pt x="255" y="116"/>
                  </a:lnTo>
                  <a:lnTo>
                    <a:pt x="253" y="114"/>
                  </a:lnTo>
                  <a:lnTo>
                    <a:pt x="247" y="106"/>
                  </a:lnTo>
                  <a:lnTo>
                    <a:pt x="240" y="95"/>
                  </a:lnTo>
                  <a:lnTo>
                    <a:pt x="230" y="85"/>
                  </a:lnTo>
                  <a:lnTo>
                    <a:pt x="223" y="77"/>
                  </a:lnTo>
                  <a:lnTo>
                    <a:pt x="215" y="72"/>
                  </a:lnTo>
                  <a:lnTo>
                    <a:pt x="207" y="64"/>
                  </a:lnTo>
                  <a:lnTo>
                    <a:pt x="202" y="58"/>
                  </a:lnTo>
                  <a:lnTo>
                    <a:pt x="192" y="53"/>
                  </a:lnTo>
                  <a:lnTo>
                    <a:pt x="184" y="47"/>
                  </a:lnTo>
                  <a:lnTo>
                    <a:pt x="177" y="43"/>
                  </a:lnTo>
                  <a:lnTo>
                    <a:pt x="169" y="41"/>
                  </a:lnTo>
                  <a:lnTo>
                    <a:pt x="158" y="38"/>
                  </a:lnTo>
                  <a:lnTo>
                    <a:pt x="146" y="34"/>
                  </a:lnTo>
                  <a:lnTo>
                    <a:pt x="137" y="30"/>
                  </a:lnTo>
                  <a:lnTo>
                    <a:pt x="126" y="28"/>
                  </a:lnTo>
                  <a:lnTo>
                    <a:pt x="114" y="24"/>
                  </a:lnTo>
                  <a:lnTo>
                    <a:pt x="103" y="24"/>
                  </a:lnTo>
                  <a:lnTo>
                    <a:pt x="93" y="20"/>
                  </a:lnTo>
                  <a:lnTo>
                    <a:pt x="84" y="20"/>
                  </a:lnTo>
                  <a:lnTo>
                    <a:pt x="72" y="19"/>
                  </a:lnTo>
                  <a:lnTo>
                    <a:pt x="65" y="19"/>
                  </a:lnTo>
                  <a:lnTo>
                    <a:pt x="57" y="19"/>
                  </a:lnTo>
                  <a:lnTo>
                    <a:pt x="50" y="19"/>
                  </a:lnTo>
                  <a:lnTo>
                    <a:pt x="40" y="19"/>
                  </a:lnTo>
                  <a:lnTo>
                    <a:pt x="38" y="19"/>
                  </a:lnTo>
                  <a:close/>
                </a:path>
              </a:pathLst>
            </a:custGeom>
            <a:solidFill>
              <a:srgbClr val="FFFFFF"/>
            </a:solidFill>
            <a:ln w="9525">
              <a:noFill/>
              <a:round/>
              <a:headEnd/>
              <a:tailEnd/>
            </a:ln>
          </p:spPr>
          <p:txBody>
            <a:bodyPr/>
            <a:lstStyle/>
            <a:p>
              <a:endParaRPr lang="en-US"/>
            </a:p>
          </p:txBody>
        </p:sp>
        <p:sp>
          <p:nvSpPr>
            <p:cNvPr id="41065" name="Freeform 173"/>
            <p:cNvSpPr>
              <a:spLocks/>
            </p:cNvSpPr>
            <p:nvPr/>
          </p:nvSpPr>
          <p:spPr bwMode="auto">
            <a:xfrm>
              <a:off x="1833" y="2563"/>
              <a:ext cx="183" cy="189"/>
            </a:xfrm>
            <a:custGeom>
              <a:avLst/>
              <a:gdLst>
                <a:gd name="T0" fmla="*/ 37 w 365"/>
                <a:gd name="T1" fmla="*/ 17 h 378"/>
                <a:gd name="T2" fmla="*/ 111 w 365"/>
                <a:gd name="T3" fmla="*/ 2 h 378"/>
                <a:gd name="T4" fmla="*/ 200 w 365"/>
                <a:gd name="T5" fmla="*/ 11 h 378"/>
                <a:gd name="T6" fmla="*/ 301 w 365"/>
                <a:gd name="T7" fmla="*/ 59 h 378"/>
                <a:gd name="T8" fmla="*/ 362 w 365"/>
                <a:gd name="T9" fmla="*/ 95 h 378"/>
                <a:gd name="T10" fmla="*/ 331 w 365"/>
                <a:gd name="T11" fmla="*/ 260 h 378"/>
                <a:gd name="T12" fmla="*/ 257 w 365"/>
                <a:gd name="T13" fmla="*/ 317 h 378"/>
                <a:gd name="T14" fmla="*/ 225 w 365"/>
                <a:gd name="T15" fmla="*/ 378 h 378"/>
                <a:gd name="T16" fmla="*/ 191 w 365"/>
                <a:gd name="T17" fmla="*/ 369 h 378"/>
                <a:gd name="T18" fmla="*/ 128 w 365"/>
                <a:gd name="T19" fmla="*/ 359 h 378"/>
                <a:gd name="T20" fmla="*/ 76 w 365"/>
                <a:gd name="T21" fmla="*/ 357 h 378"/>
                <a:gd name="T22" fmla="*/ 52 w 365"/>
                <a:gd name="T23" fmla="*/ 353 h 378"/>
                <a:gd name="T24" fmla="*/ 113 w 365"/>
                <a:gd name="T25" fmla="*/ 334 h 378"/>
                <a:gd name="T26" fmla="*/ 158 w 365"/>
                <a:gd name="T27" fmla="*/ 329 h 378"/>
                <a:gd name="T28" fmla="*/ 211 w 365"/>
                <a:gd name="T29" fmla="*/ 327 h 378"/>
                <a:gd name="T30" fmla="*/ 200 w 365"/>
                <a:gd name="T31" fmla="*/ 317 h 378"/>
                <a:gd name="T32" fmla="*/ 134 w 365"/>
                <a:gd name="T33" fmla="*/ 310 h 378"/>
                <a:gd name="T34" fmla="*/ 82 w 365"/>
                <a:gd name="T35" fmla="*/ 314 h 378"/>
                <a:gd name="T36" fmla="*/ 42 w 365"/>
                <a:gd name="T37" fmla="*/ 317 h 378"/>
                <a:gd name="T38" fmla="*/ 76 w 365"/>
                <a:gd name="T39" fmla="*/ 296 h 378"/>
                <a:gd name="T40" fmla="*/ 122 w 365"/>
                <a:gd name="T41" fmla="*/ 274 h 378"/>
                <a:gd name="T42" fmla="*/ 170 w 365"/>
                <a:gd name="T43" fmla="*/ 272 h 378"/>
                <a:gd name="T44" fmla="*/ 227 w 365"/>
                <a:gd name="T45" fmla="*/ 270 h 378"/>
                <a:gd name="T46" fmla="*/ 246 w 365"/>
                <a:gd name="T47" fmla="*/ 264 h 378"/>
                <a:gd name="T48" fmla="*/ 189 w 365"/>
                <a:gd name="T49" fmla="*/ 247 h 378"/>
                <a:gd name="T50" fmla="*/ 141 w 365"/>
                <a:gd name="T51" fmla="*/ 243 h 378"/>
                <a:gd name="T52" fmla="*/ 80 w 365"/>
                <a:gd name="T53" fmla="*/ 251 h 378"/>
                <a:gd name="T54" fmla="*/ 40 w 365"/>
                <a:gd name="T55" fmla="*/ 253 h 378"/>
                <a:gd name="T56" fmla="*/ 96 w 365"/>
                <a:gd name="T57" fmla="*/ 226 h 378"/>
                <a:gd name="T58" fmla="*/ 153 w 365"/>
                <a:gd name="T59" fmla="*/ 209 h 378"/>
                <a:gd name="T60" fmla="*/ 225 w 365"/>
                <a:gd name="T61" fmla="*/ 209 h 378"/>
                <a:gd name="T62" fmla="*/ 280 w 365"/>
                <a:gd name="T63" fmla="*/ 217 h 378"/>
                <a:gd name="T64" fmla="*/ 240 w 365"/>
                <a:gd name="T65" fmla="*/ 190 h 378"/>
                <a:gd name="T66" fmla="*/ 183 w 365"/>
                <a:gd name="T67" fmla="*/ 175 h 378"/>
                <a:gd name="T68" fmla="*/ 103 w 365"/>
                <a:gd name="T69" fmla="*/ 177 h 378"/>
                <a:gd name="T70" fmla="*/ 35 w 365"/>
                <a:gd name="T71" fmla="*/ 188 h 378"/>
                <a:gd name="T72" fmla="*/ 69 w 365"/>
                <a:gd name="T73" fmla="*/ 167 h 378"/>
                <a:gd name="T74" fmla="*/ 134 w 365"/>
                <a:gd name="T75" fmla="*/ 144 h 378"/>
                <a:gd name="T76" fmla="*/ 202 w 365"/>
                <a:gd name="T77" fmla="*/ 142 h 378"/>
                <a:gd name="T78" fmla="*/ 267 w 365"/>
                <a:gd name="T79" fmla="*/ 154 h 378"/>
                <a:gd name="T80" fmla="*/ 274 w 365"/>
                <a:gd name="T81" fmla="*/ 146 h 378"/>
                <a:gd name="T82" fmla="*/ 215 w 365"/>
                <a:gd name="T83" fmla="*/ 114 h 378"/>
                <a:gd name="T84" fmla="*/ 126 w 365"/>
                <a:gd name="T85" fmla="*/ 101 h 378"/>
                <a:gd name="T86" fmla="*/ 48 w 365"/>
                <a:gd name="T87" fmla="*/ 104 h 378"/>
                <a:gd name="T88" fmla="*/ 10 w 365"/>
                <a:gd name="T89" fmla="*/ 112 h 378"/>
                <a:gd name="T90" fmla="*/ 38 w 365"/>
                <a:gd name="T91" fmla="*/ 91 h 378"/>
                <a:gd name="T92" fmla="*/ 107 w 365"/>
                <a:gd name="T93" fmla="*/ 66 h 378"/>
                <a:gd name="T94" fmla="*/ 183 w 365"/>
                <a:gd name="T95" fmla="*/ 64 h 378"/>
                <a:gd name="T96" fmla="*/ 249 w 365"/>
                <a:gd name="T97" fmla="*/ 87 h 378"/>
                <a:gd name="T98" fmla="*/ 280 w 365"/>
                <a:gd name="T99" fmla="*/ 104 h 378"/>
                <a:gd name="T100" fmla="*/ 234 w 365"/>
                <a:gd name="T101" fmla="*/ 72 h 378"/>
                <a:gd name="T102" fmla="*/ 156 w 365"/>
                <a:gd name="T103" fmla="*/ 42 h 378"/>
                <a:gd name="T104" fmla="*/ 65 w 365"/>
                <a:gd name="T105" fmla="*/ 28 h 378"/>
                <a:gd name="T106" fmla="*/ 14 w 365"/>
                <a:gd name="T107" fmla="*/ 30 h 3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65"/>
                <a:gd name="T163" fmla="*/ 0 h 378"/>
                <a:gd name="T164" fmla="*/ 365 w 365"/>
                <a:gd name="T165" fmla="*/ 378 h 37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65" h="378">
                  <a:moveTo>
                    <a:pt x="0" y="32"/>
                  </a:moveTo>
                  <a:lnTo>
                    <a:pt x="4" y="30"/>
                  </a:lnTo>
                  <a:lnTo>
                    <a:pt x="14" y="25"/>
                  </a:lnTo>
                  <a:lnTo>
                    <a:pt x="19" y="23"/>
                  </a:lnTo>
                  <a:lnTo>
                    <a:pt x="29" y="21"/>
                  </a:lnTo>
                  <a:lnTo>
                    <a:pt x="37" y="17"/>
                  </a:lnTo>
                  <a:lnTo>
                    <a:pt x="48" y="15"/>
                  </a:lnTo>
                  <a:lnTo>
                    <a:pt x="59" y="11"/>
                  </a:lnTo>
                  <a:lnTo>
                    <a:pt x="71" y="7"/>
                  </a:lnTo>
                  <a:lnTo>
                    <a:pt x="84" y="6"/>
                  </a:lnTo>
                  <a:lnTo>
                    <a:pt x="97" y="4"/>
                  </a:lnTo>
                  <a:lnTo>
                    <a:pt x="111" y="2"/>
                  </a:lnTo>
                  <a:lnTo>
                    <a:pt x="126" y="2"/>
                  </a:lnTo>
                  <a:lnTo>
                    <a:pt x="139" y="0"/>
                  </a:lnTo>
                  <a:lnTo>
                    <a:pt x="154" y="2"/>
                  </a:lnTo>
                  <a:lnTo>
                    <a:pt x="168" y="4"/>
                  </a:lnTo>
                  <a:lnTo>
                    <a:pt x="183" y="7"/>
                  </a:lnTo>
                  <a:lnTo>
                    <a:pt x="200" y="11"/>
                  </a:lnTo>
                  <a:lnTo>
                    <a:pt x="217" y="19"/>
                  </a:lnTo>
                  <a:lnTo>
                    <a:pt x="234" y="25"/>
                  </a:lnTo>
                  <a:lnTo>
                    <a:pt x="251" y="34"/>
                  </a:lnTo>
                  <a:lnTo>
                    <a:pt x="268" y="42"/>
                  </a:lnTo>
                  <a:lnTo>
                    <a:pt x="286" y="51"/>
                  </a:lnTo>
                  <a:lnTo>
                    <a:pt x="301" y="59"/>
                  </a:lnTo>
                  <a:lnTo>
                    <a:pt x="316" y="68"/>
                  </a:lnTo>
                  <a:lnTo>
                    <a:pt x="329" y="74"/>
                  </a:lnTo>
                  <a:lnTo>
                    <a:pt x="343" y="82"/>
                  </a:lnTo>
                  <a:lnTo>
                    <a:pt x="350" y="87"/>
                  </a:lnTo>
                  <a:lnTo>
                    <a:pt x="358" y="91"/>
                  </a:lnTo>
                  <a:lnTo>
                    <a:pt x="362" y="95"/>
                  </a:lnTo>
                  <a:lnTo>
                    <a:pt x="365" y="97"/>
                  </a:lnTo>
                  <a:lnTo>
                    <a:pt x="364" y="241"/>
                  </a:lnTo>
                  <a:lnTo>
                    <a:pt x="360" y="241"/>
                  </a:lnTo>
                  <a:lnTo>
                    <a:pt x="352" y="247"/>
                  </a:lnTo>
                  <a:lnTo>
                    <a:pt x="343" y="251"/>
                  </a:lnTo>
                  <a:lnTo>
                    <a:pt x="331" y="260"/>
                  </a:lnTo>
                  <a:lnTo>
                    <a:pt x="316" y="268"/>
                  </a:lnTo>
                  <a:lnTo>
                    <a:pt x="303" y="277"/>
                  </a:lnTo>
                  <a:lnTo>
                    <a:pt x="287" y="285"/>
                  </a:lnTo>
                  <a:lnTo>
                    <a:pt x="276" y="296"/>
                  </a:lnTo>
                  <a:lnTo>
                    <a:pt x="267" y="306"/>
                  </a:lnTo>
                  <a:lnTo>
                    <a:pt x="257" y="317"/>
                  </a:lnTo>
                  <a:lnTo>
                    <a:pt x="248" y="331"/>
                  </a:lnTo>
                  <a:lnTo>
                    <a:pt x="240" y="344"/>
                  </a:lnTo>
                  <a:lnTo>
                    <a:pt x="232" y="355"/>
                  </a:lnTo>
                  <a:lnTo>
                    <a:pt x="229" y="367"/>
                  </a:lnTo>
                  <a:lnTo>
                    <a:pt x="225" y="374"/>
                  </a:lnTo>
                  <a:lnTo>
                    <a:pt x="225" y="378"/>
                  </a:lnTo>
                  <a:lnTo>
                    <a:pt x="223" y="376"/>
                  </a:lnTo>
                  <a:lnTo>
                    <a:pt x="221" y="376"/>
                  </a:lnTo>
                  <a:lnTo>
                    <a:pt x="215" y="374"/>
                  </a:lnTo>
                  <a:lnTo>
                    <a:pt x="208" y="374"/>
                  </a:lnTo>
                  <a:lnTo>
                    <a:pt x="198" y="371"/>
                  </a:lnTo>
                  <a:lnTo>
                    <a:pt x="191" y="369"/>
                  </a:lnTo>
                  <a:lnTo>
                    <a:pt x="181" y="369"/>
                  </a:lnTo>
                  <a:lnTo>
                    <a:pt x="172" y="367"/>
                  </a:lnTo>
                  <a:lnTo>
                    <a:pt x="160" y="365"/>
                  </a:lnTo>
                  <a:lnTo>
                    <a:pt x="149" y="363"/>
                  </a:lnTo>
                  <a:lnTo>
                    <a:pt x="137" y="359"/>
                  </a:lnTo>
                  <a:lnTo>
                    <a:pt x="128" y="359"/>
                  </a:lnTo>
                  <a:lnTo>
                    <a:pt x="118" y="357"/>
                  </a:lnTo>
                  <a:lnTo>
                    <a:pt x="111" y="357"/>
                  </a:lnTo>
                  <a:lnTo>
                    <a:pt x="103" y="357"/>
                  </a:lnTo>
                  <a:lnTo>
                    <a:pt x="97" y="357"/>
                  </a:lnTo>
                  <a:lnTo>
                    <a:pt x="86" y="357"/>
                  </a:lnTo>
                  <a:lnTo>
                    <a:pt x="76" y="357"/>
                  </a:lnTo>
                  <a:lnTo>
                    <a:pt x="67" y="357"/>
                  </a:lnTo>
                  <a:lnTo>
                    <a:pt x="61" y="357"/>
                  </a:lnTo>
                  <a:lnTo>
                    <a:pt x="48" y="357"/>
                  </a:lnTo>
                  <a:lnTo>
                    <a:pt x="46" y="357"/>
                  </a:lnTo>
                  <a:lnTo>
                    <a:pt x="46" y="355"/>
                  </a:lnTo>
                  <a:lnTo>
                    <a:pt x="52" y="353"/>
                  </a:lnTo>
                  <a:lnTo>
                    <a:pt x="57" y="350"/>
                  </a:lnTo>
                  <a:lnTo>
                    <a:pt x="69" y="346"/>
                  </a:lnTo>
                  <a:lnTo>
                    <a:pt x="78" y="342"/>
                  </a:lnTo>
                  <a:lnTo>
                    <a:pt x="90" y="338"/>
                  </a:lnTo>
                  <a:lnTo>
                    <a:pt x="101" y="334"/>
                  </a:lnTo>
                  <a:lnTo>
                    <a:pt x="113" y="334"/>
                  </a:lnTo>
                  <a:lnTo>
                    <a:pt x="118" y="333"/>
                  </a:lnTo>
                  <a:lnTo>
                    <a:pt x="124" y="331"/>
                  </a:lnTo>
                  <a:lnTo>
                    <a:pt x="132" y="331"/>
                  </a:lnTo>
                  <a:lnTo>
                    <a:pt x="141" y="331"/>
                  </a:lnTo>
                  <a:lnTo>
                    <a:pt x="149" y="329"/>
                  </a:lnTo>
                  <a:lnTo>
                    <a:pt x="158" y="329"/>
                  </a:lnTo>
                  <a:lnTo>
                    <a:pt x="168" y="329"/>
                  </a:lnTo>
                  <a:lnTo>
                    <a:pt x="179" y="329"/>
                  </a:lnTo>
                  <a:lnTo>
                    <a:pt x="187" y="327"/>
                  </a:lnTo>
                  <a:lnTo>
                    <a:pt x="194" y="327"/>
                  </a:lnTo>
                  <a:lnTo>
                    <a:pt x="202" y="327"/>
                  </a:lnTo>
                  <a:lnTo>
                    <a:pt x="211" y="327"/>
                  </a:lnTo>
                  <a:lnTo>
                    <a:pt x="221" y="327"/>
                  </a:lnTo>
                  <a:lnTo>
                    <a:pt x="225" y="327"/>
                  </a:lnTo>
                  <a:lnTo>
                    <a:pt x="223" y="327"/>
                  </a:lnTo>
                  <a:lnTo>
                    <a:pt x="217" y="325"/>
                  </a:lnTo>
                  <a:lnTo>
                    <a:pt x="210" y="321"/>
                  </a:lnTo>
                  <a:lnTo>
                    <a:pt x="200" y="317"/>
                  </a:lnTo>
                  <a:lnTo>
                    <a:pt x="189" y="314"/>
                  </a:lnTo>
                  <a:lnTo>
                    <a:pt x="175" y="312"/>
                  </a:lnTo>
                  <a:lnTo>
                    <a:pt x="162" y="310"/>
                  </a:lnTo>
                  <a:lnTo>
                    <a:pt x="151" y="310"/>
                  </a:lnTo>
                  <a:lnTo>
                    <a:pt x="141" y="310"/>
                  </a:lnTo>
                  <a:lnTo>
                    <a:pt x="134" y="310"/>
                  </a:lnTo>
                  <a:lnTo>
                    <a:pt x="126" y="310"/>
                  </a:lnTo>
                  <a:lnTo>
                    <a:pt x="118" y="310"/>
                  </a:lnTo>
                  <a:lnTo>
                    <a:pt x="109" y="310"/>
                  </a:lnTo>
                  <a:lnTo>
                    <a:pt x="99" y="312"/>
                  </a:lnTo>
                  <a:lnTo>
                    <a:pt x="90" y="312"/>
                  </a:lnTo>
                  <a:lnTo>
                    <a:pt x="82" y="314"/>
                  </a:lnTo>
                  <a:lnTo>
                    <a:pt x="73" y="314"/>
                  </a:lnTo>
                  <a:lnTo>
                    <a:pt x="65" y="314"/>
                  </a:lnTo>
                  <a:lnTo>
                    <a:pt x="57" y="314"/>
                  </a:lnTo>
                  <a:lnTo>
                    <a:pt x="52" y="315"/>
                  </a:lnTo>
                  <a:lnTo>
                    <a:pt x="44" y="317"/>
                  </a:lnTo>
                  <a:lnTo>
                    <a:pt x="42" y="317"/>
                  </a:lnTo>
                  <a:lnTo>
                    <a:pt x="42" y="315"/>
                  </a:lnTo>
                  <a:lnTo>
                    <a:pt x="52" y="312"/>
                  </a:lnTo>
                  <a:lnTo>
                    <a:pt x="56" y="308"/>
                  </a:lnTo>
                  <a:lnTo>
                    <a:pt x="61" y="302"/>
                  </a:lnTo>
                  <a:lnTo>
                    <a:pt x="69" y="298"/>
                  </a:lnTo>
                  <a:lnTo>
                    <a:pt x="76" y="296"/>
                  </a:lnTo>
                  <a:lnTo>
                    <a:pt x="84" y="293"/>
                  </a:lnTo>
                  <a:lnTo>
                    <a:pt x="92" y="289"/>
                  </a:lnTo>
                  <a:lnTo>
                    <a:pt x="99" y="283"/>
                  </a:lnTo>
                  <a:lnTo>
                    <a:pt x="107" y="279"/>
                  </a:lnTo>
                  <a:lnTo>
                    <a:pt x="113" y="275"/>
                  </a:lnTo>
                  <a:lnTo>
                    <a:pt x="122" y="274"/>
                  </a:lnTo>
                  <a:lnTo>
                    <a:pt x="130" y="274"/>
                  </a:lnTo>
                  <a:lnTo>
                    <a:pt x="137" y="274"/>
                  </a:lnTo>
                  <a:lnTo>
                    <a:pt x="143" y="272"/>
                  </a:lnTo>
                  <a:lnTo>
                    <a:pt x="151" y="272"/>
                  </a:lnTo>
                  <a:lnTo>
                    <a:pt x="160" y="272"/>
                  </a:lnTo>
                  <a:lnTo>
                    <a:pt x="170" y="272"/>
                  </a:lnTo>
                  <a:lnTo>
                    <a:pt x="179" y="272"/>
                  </a:lnTo>
                  <a:lnTo>
                    <a:pt x="189" y="272"/>
                  </a:lnTo>
                  <a:lnTo>
                    <a:pt x="198" y="272"/>
                  </a:lnTo>
                  <a:lnTo>
                    <a:pt x="210" y="272"/>
                  </a:lnTo>
                  <a:lnTo>
                    <a:pt x="217" y="270"/>
                  </a:lnTo>
                  <a:lnTo>
                    <a:pt x="227" y="270"/>
                  </a:lnTo>
                  <a:lnTo>
                    <a:pt x="234" y="270"/>
                  </a:lnTo>
                  <a:lnTo>
                    <a:pt x="242" y="270"/>
                  </a:lnTo>
                  <a:lnTo>
                    <a:pt x="253" y="270"/>
                  </a:lnTo>
                  <a:lnTo>
                    <a:pt x="257" y="270"/>
                  </a:lnTo>
                  <a:lnTo>
                    <a:pt x="253" y="268"/>
                  </a:lnTo>
                  <a:lnTo>
                    <a:pt x="246" y="264"/>
                  </a:lnTo>
                  <a:lnTo>
                    <a:pt x="234" y="260"/>
                  </a:lnTo>
                  <a:lnTo>
                    <a:pt x="221" y="256"/>
                  </a:lnTo>
                  <a:lnTo>
                    <a:pt x="211" y="255"/>
                  </a:lnTo>
                  <a:lnTo>
                    <a:pt x="204" y="251"/>
                  </a:lnTo>
                  <a:lnTo>
                    <a:pt x="196" y="249"/>
                  </a:lnTo>
                  <a:lnTo>
                    <a:pt x="189" y="247"/>
                  </a:lnTo>
                  <a:lnTo>
                    <a:pt x="179" y="245"/>
                  </a:lnTo>
                  <a:lnTo>
                    <a:pt x="172" y="245"/>
                  </a:lnTo>
                  <a:lnTo>
                    <a:pt x="164" y="243"/>
                  </a:lnTo>
                  <a:lnTo>
                    <a:pt x="158" y="243"/>
                  </a:lnTo>
                  <a:lnTo>
                    <a:pt x="149" y="243"/>
                  </a:lnTo>
                  <a:lnTo>
                    <a:pt x="141" y="243"/>
                  </a:lnTo>
                  <a:lnTo>
                    <a:pt x="132" y="243"/>
                  </a:lnTo>
                  <a:lnTo>
                    <a:pt x="122" y="245"/>
                  </a:lnTo>
                  <a:lnTo>
                    <a:pt x="111" y="247"/>
                  </a:lnTo>
                  <a:lnTo>
                    <a:pt x="99" y="247"/>
                  </a:lnTo>
                  <a:lnTo>
                    <a:pt x="90" y="249"/>
                  </a:lnTo>
                  <a:lnTo>
                    <a:pt x="80" y="251"/>
                  </a:lnTo>
                  <a:lnTo>
                    <a:pt x="71" y="251"/>
                  </a:lnTo>
                  <a:lnTo>
                    <a:pt x="61" y="255"/>
                  </a:lnTo>
                  <a:lnTo>
                    <a:pt x="52" y="255"/>
                  </a:lnTo>
                  <a:lnTo>
                    <a:pt x="46" y="256"/>
                  </a:lnTo>
                  <a:lnTo>
                    <a:pt x="33" y="260"/>
                  </a:lnTo>
                  <a:lnTo>
                    <a:pt x="40" y="253"/>
                  </a:lnTo>
                  <a:lnTo>
                    <a:pt x="50" y="247"/>
                  </a:lnTo>
                  <a:lnTo>
                    <a:pt x="63" y="241"/>
                  </a:lnTo>
                  <a:lnTo>
                    <a:pt x="71" y="237"/>
                  </a:lnTo>
                  <a:lnTo>
                    <a:pt x="78" y="232"/>
                  </a:lnTo>
                  <a:lnTo>
                    <a:pt x="86" y="228"/>
                  </a:lnTo>
                  <a:lnTo>
                    <a:pt x="96" y="226"/>
                  </a:lnTo>
                  <a:lnTo>
                    <a:pt x="103" y="222"/>
                  </a:lnTo>
                  <a:lnTo>
                    <a:pt x="113" y="218"/>
                  </a:lnTo>
                  <a:lnTo>
                    <a:pt x="122" y="217"/>
                  </a:lnTo>
                  <a:lnTo>
                    <a:pt x="134" y="215"/>
                  </a:lnTo>
                  <a:lnTo>
                    <a:pt x="141" y="211"/>
                  </a:lnTo>
                  <a:lnTo>
                    <a:pt x="153" y="209"/>
                  </a:lnTo>
                  <a:lnTo>
                    <a:pt x="164" y="209"/>
                  </a:lnTo>
                  <a:lnTo>
                    <a:pt x="177" y="209"/>
                  </a:lnTo>
                  <a:lnTo>
                    <a:pt x="189" y="209"/>
                  </a:lnTo>
                  <a:lnTo>
                    <a:pt x="200" y="209"/>
                  </a:lnTo>
                  <a:lnTo>
                    <a:pt x="211" y="209"/>
                  </a:lnTo>
                  <a:lnTo>
                    <a:pt x="225" y="209"/>
                  </a:lnTo>
                  <a:lnTo>
                    <a:pt x="234" y="209"/>
                  </a:lnTo>
                  <a:lnTo>
                    <a:pt x="244" y="211"/>
                  </a:lnTo>
                  <a:lnTo>
                    <a:pt x="253" y="213"/>
                  </a:lnTo>
                  <a:lnTo>
                    <a:pt x="263" y="213"/>
                  </a:lnTo>
                  <a:lnTo>
                    <a:pt x="274" y="215"/>
                  </a:lnTo>
                  <a:lnTo>
                    <a:pt x="280" y="217"/>
                  </a:lnTo>
                  <a:lnTo>
                    <a:pt x="276" y="213"/>
                  </a:lnTo>
                  <a:lnTo>
                    <a:pt x="272" y="209"/>
                  </a:lnTo>
                  <a:lnTo>
                    <a:pt x="263" y="203"/>
                  </a:lnTo>
                  <a:lnTo>
                    <a:pt x="253" y="198"/>
                  </a:lnTo>
                  <a:lnTo>
                    <a:pt x="246" y="194"/>
                  </a:lnTo>
                  <a:lnTo>
                    <a:pt x="240" y="190"/>
                  </a:lnTo>
                  <a:lnTo>
                    <a:pt x="230" y="186"/>
                  </a:lnTo>
                  <a:lnTo>
                    <a:pt x="223" y="184"/>
                  </a:lnTo>
                  <a:lnTo>
                    <a:pt x="213" y="180"/>
                  </a:lnTo>
                  <a:lnTo>
                    <a:pt x="204" y="179"/>
                  </a:lnTo>
                  <a:lnTo>
                    <a:pt x="192" y="175"/>
                  </a:lnTo>
                  <a:lnTo>
                    <a:pt x="183" y="175"/>
                  </a:lnTo>
                  <a:lnTo>
                    <a:pt x="170" y="175"/>
                  </a:lnTo>
                  <a:lnTo>
                    <a:pt x="156" y="175"/>
                  </a:lnTo>
                  <a:lnTo>
                    <a:pt x="143" y="175"/>
                  </a:lnTo>
                  <a:lnTo>
                    <a:pt x="130" y="175"/>
                  </a:lnTo>
                  <a:lnTo>
                    <a:pt x="115" y="175"/>
                  </a:lnTo>
                  <a:lnTo>
                    <a:pt x="103" y="177"/>
                  </a:lnTo>
                  <a:lnTo>
                    <a:pt x="90" y="179"/>
                  </a:lnTo>
                  <a:lnTo>
                    <a:pt x="76" y="180"/>
                  </a:lnTo>
                  <a:lnTo>
                    <a:pt x="63" y="182"/>
                  </a:lnTo>
                  <a:lnTo>
                    <a:pt x="52" y="184"/>
                  </a:lnTo>
                  <a:lnTo>
                    <a:pt x="42" y="184"/>
                  </a:lnTo>
                  <a:lnTo>
                    <a:pt x="35" y="188"/>
                  </a:lnTo>
                  <a:lnTo>
                    <a:pt x="19" y="192"/>
                  </a:lnTo>
                  <a:lnTo>
                    <a:pt x="35" y="180"/>
                  </a:lnTo>
                  <a:lnTo>
                    <a:pt x="42" y="179"/>
                  </a:lnTo>
                  <a:lnTo>
                    <a:pt x="52" y="175"/>
                  </a:lnTo>
                  <a:lnTo>
                    <a:pt x="61" y="171"/>
                  </a:lnTo>
                  <a:lnTo>
                    <a:pt x="69" y="167"/>
                  </a:lnTo>
                  <a:lnTo>
                    <a:pt x="80" y="161"/>
                  </a:lnTo>
                  <a:lnTo>
                    <a:pt x="90" y="158"/>
                  </a:lnTo>
                  <a:lnTo>
                    <a:pt x="101" y="156"/>
                  </a:lnTo>
                  <a:lnTo>
                    <a:pt x="113" y="152"/>
                  </a:lnTo>
                  <a:lnTo>
                    <a:pt x="122" y="148"/>
                  </a:lnTo>
                  <a:lnTo>
                    <a:pt x="134" y="144"/>
                  </a:lnTo>
                  <a:lnTo>
                    <a:pt x="145" y="144"/>
                  </a:lnTo>
                  <a:lnTo>
                    <a:pt x="154" y="142"/>
                  </a:lnTo>
                  <a:lnTo>
                    <a:pt x="164" y="141"/>
                  </a:lnTo>
                  <a:lnTo>
                    <a:pt x="177" y="141"/>
                  </a:lnTo>
                  <a:lnTo>
                    <a:pt x="189" y="142"/>
                  </a:lnTo>
                  <a:lnTo>
                    <a:pt x="202" y="142"/>
                  </a:lnTo>
                  <a:lnTo>
                    <a:pt x="213" y="144"/>
                  </a:lnTo>
                  <a:lnTo>
                    <a:pt x="225" y="146"/>
                  </a:lnTo>
                  <a:lnTo>
                    <a:pt x="240" y="148"/>
                  </a:lnTo>
                  <a:lnTo>
                    <a:pt x="249" y="150"/>
                  </a:lnTo>
                  <a:lnTo>
                    <a:pt x="259" y="152"/>
                  </a:lnTo>
                  <a:lnTo>
                    <a:pt x="267" y="154"/>
                  </a:lnTo>
                  <a:lnTo>
                    <a:pt x="276" y="158"/>
                  </a:lnTo>
                  <a:lnTo>
                    <a:pt x="287" y="158"/>
                  </a:lnTo>
                  <a:lnTo>
                    <a:pt x="293" y="161"/>
                  </a:lnTo>
                  <a:lnTo>
                    <a:pt x="289" y="158"/>
                  </a:lnTo>
                  <a:lnTo>
                    <a:pt x="282" y="152"/>
                  </a:lnTo>
                  <a:lnTo>
                    <a:pt x="274" y="146"/>
                  </a:lnTo>
                  <a:lnTo>
                    <a:pt x="267" y="141"/>
                  </a:lnTo>
                  <a:lnTo>
                    <a:pt x="259" y="135"/>
                  </a:lnTo>
                  <a:lnTo>
                    <a:pt x="251" y="131"/>
                  </a:lnTo>
                  <a:lnTo>
                    <a:pt x="240" y="123"/>
                  </a:lnTo>
                  <a:lnTo>
                    <a:pt x="229" y="120"/>
                  </a:lnTo>
                  <a:lnTo>
                    <a:pt x="215" y="114"/>
                  </a:lnTo>
                  <a:lnTo>
                    <a:pt x="202" y="110"/>
                  </a:lnTo>
                  <a:lnTo>
                    <a:pt x="189" y="106"/>
                  </a:lnTo>
                  <a:lnTo>
                    <a:pt x="173" y="104"/>
                  </a:lnTo>
                  <a:lnTo>
                    <a:pt x="158" y="103"/>
                  </a:lnTo>
                  <a:lnTo>
                    <a:pt x="143" y="103"/>
                  </a:lnTo>
                  <a:lnTo>
                    <a:pt x="126" y="101"/>
                  </a:lnTo>
                  <a:lnTo>
                    <a:pt x="111" y="101"/>
                  </a:lnTo>
                  <a:lnTo>
                    <a:pt x="94" y="101"/>
                  </a:lnTo>
                  <a:lnTo>
                    <a:pt x="82" y="103"/>
                  </a:lnTo>
                  <a:lnTo>
                    <a:pt x="71" y="103"/>
                  </a:lnTo>
                  <a:lnTo>
                    <a:pt x="59" y="104"/>
                  </a:lnTo>
                  <a:lnTo>
                    <a:pt x="48" y="104"/>
                  </a:lnTo>
                  <a:lnTo>
                    <a:pt x="40" y="106"/>
                  </a:lnTo>
                  <a:lnTo>
                    <a:pt x="33" y="106"/>
                  </a:lnTo>
                  <a:lnTo>
                    <a:pt x="25" y="108"/>
                  </a:lnTo>
                  <a:lnTo>
                    <a:pt x="19" y="110"/>
                  </a:lnTo>
                  <a:lnTo>
                    <a:pt x="16" y="110"/>
                  </a:lnTo>
                  <a:lnTo>
                    <a:pt x="10" y="112"/>
                  </a:lnTo>
                  <a:lnTo>
                    <a:pt x="8" y="114"/>
                  </a:lnTo>
                  <a:lnTo>
                    <a:pt x="10" y="110"/>
                  </a:lnTo>
                  <a:lnTo>
                    <a:pt x="19" y="104"/>
                  </a:lnTo>
                  <a:lnTo>
                    <a:pt x="23" y="101"/>
                  </a:lnTo>
                  <a:lnTo>
                    <a:pt x="31" y="95"/>
                  </a:lnTo>
                  <a:lnTo>
                    <a:pt x="38" y="91"/>
                  </a:lnTo>
                  <a:lnTo>
                    <a:pt x="50" y="87"/>
                  </a:lnTo>
                  <a:lnTo>
                    <a:pt x="57" y="82"/>
                  </a:lnTo>
                  <a:lnTo>
                    <a:pt x="71" y="78"/>
                  </a:lnTo>
                  <a:lnTo>
                    <a:pt x="80" y="74"/>
                  </a:lnTo>
                  <a:lnTo>
                    <a:pt x="94" y="70"/>
                  </a:lnTo>
                  <a:lnTo>
                    <a:pt x="107" y="66"/>
                  </a:lnTo>
                  <a:lnTo>
                    <a:pt x="118" y="64"/>
                  </a:lnTo>
                  <a:lnTo>
                    <a:pt x="132" y="63"/>
                  </a:lnTo>
                  <a:lnTo>
                    <a:pt x="147" y="63"/>
                  </a:lnTo>
                  <a:lnTo>
                    <a:pt x="160" y="63"/>
                  </a:lnTo>
                  <a:lnTo>
                    <a:pt x="172" y="63"/>
                  </a:lnTo>
                  <a:lnTo>
                    <a:pt x="183" y="64"/>
                  </a:lnTo>
                  <a:lnTo>
                    <a:pt x="196" y="68"/>
                  </a:lnTo>
                  <a:lnTo>
                    <a:pt x="208" y="72"/>
                  </a:lnTo>
                  <a:lnTo>
                    <a:pt x="219" y="76"/>
                  </a:lnTo>
                  <a:lnTo>
                    <a:pt x="230" y="80"/>
                  </a:lnTo>
                  <a:lnTo>
                    <a:pt x="240" y="84"/>
                  </a:lnTo>
                  <a:lnTo>
                    <a:pt x="249" y="87"/>
                  </a:lnTo>
                  <a:lnTo>
                    <a:pt x="257" y="91"/>
                  </a:lnTo>
                  <a:lnTo>
                    <a:pt x="263" y="95"/>
                  </a:lnTo>
                  <a:lnTo>
                    <a:pt x="270" y="99"/>
                  </a:lnTo>
                  <a:lnTo>
                    <a:pt x="278" y="104"/>
                  </a:lnTo>
                  <a:lnTo>
                    <a:pt x="282" y="106"/>
                  </a:lnTo>
                  <a:lnTo>
                    <a:pt x="280" y="104"/>
                  </a:lnTo>
                  <a:lnTo>
                    <a:pt x="272" y="97"/>
                  </a:lnTo>
                  <a:lnTo>
                    <a:pt x="267" y="91"/>
                  </a:lnTo>
                  <a:lnTo>
                    <a:pt x="261" y="87"/>
                  </a:lnTo>
                  <a:lnTo>
                    <a:pt x="253" y="82"/>
                  </a:lnTo>
                  <a:lnTo>
                    <a:pt x="246" y="78"/>
                  </a:lnTo>
                  <a:lnTo>
                    <a:pt x="234" y="72"/>
                  </a:lnTo>
                  <a:lnTo>
                    <a:pt x="225" y="66"/>
                  </a:lnTo>
                  <a:lnTo>
                    <a:pt x="213" y="59"/>
                  </a:lnTo>
                  <a:lnTo>
                    <a:pt x="202" y="55"/>
                  </a:lnTo>
                  <a:lnTo>
                    <a:pt x="187" y="49"/>
                  </a:lnTo>
                  <a:lnTo>
                    <a:pt x="173" y="45"/>
                  </a:lnTo>
                  <a:lnTo>
                    <a:pt x="156" y="42"/>
                  </a:lnTo>
                  <a:lnTo>
                    <a:pt x="141" y="40"/>
                  </a:lnTo>
                  <a:lnTo>
                    <a:pt x="122" y="34"/>
                  </a:lnTo>
                  <a:lnTo>
                    <a:pt x="107" y="34"/>
                  </a:lnTo>
                  <a:lnTo>
                    <a:pt x="90" y="30"/>
                  </a:lnTo>
                  <a:lnTo>
                    <a:pt x="78" y="30"/>
                  </a:lnTo>
                  <a:lnTo>
                    <a:pt x="65" y="28"/>
                  </a:lnTo>
                  <a:lnTo>
                    <a:pt x="54" y="28"/>
                  </a:lnTo>
                  <a:lnTo>
                    <a:pt x="42" y="28"/>
                  </a:lnTo>
                  <a:lnTo>
                    <a:pt x="35" y="30"/>
                  </a:lnTo>
                  <a:lnTo>
                    <a:pt x="25" y="30"/>
                  </a:lnTo>
                  <a:lnTo>
                    <a:pt x="19" y="30"/>
                  </a:lnTo>
                  <a:lnTo>
                    <a:pt x="14" y="30"/>
                  </a:lnTo>
                  <a:lnTo>
                    <a:pt x="10" y="30"/>
                  </a:lnTo>
                  <a:lnTo>
                    <a:pt x="2" y="30"/>
                  </a:lnTo>
                  <a:lnTo>
                    <a:pt x="0" y="32"/>
                  </a:lnTo>
                  <a:close/>
                </a:path>
              </a:pathLst>
            </a:custGeom>
            <a:solidFill>
              <a:srgbClr val="FFFFFF"/>
            </a:solidFill>
            <a:ln w="9525">
              <a:noFill/>
              <a:round/>
              <a:headEnd/>
              <a:tailEnd/>
            </a:ln>
          </p:spPr>
          <p:txBody>
            <a:bodyPr/>
            <a:lstStyle/>
            <a:p>
              <a:endParaRPr lang="en-US"/>
            </a:p>
          </p:txBody>
        </p:sp>
        <p:sp>
          <p:nvSpPr>
            <p:cNvPr id="41066" name="Freeform 174"/>
            <p:cNvSpPr>
              <a:spLocks/>
            </p:cNvSpPr>
            <p:nvPr/>
          </p:nvSpPr>
          <p:spPr bwMode="auto">
            <a:xfrm>
              <a:off x="2380" y="2536"/>
              <a:ext cx="158" cy="112"/>
            </a:xfrm>
            <a:custGeom>
              <a:avLst/>
              <a:gdLst>
                <a:gd name="T0" fmla="*/ 23 w 318"/>
                <a:gd name="T1" fmla="*/ 19 h 224"/>
                <a:gd name="T2" fmla="*/ 69 w 318"/>
                <a:gd name="T3" fmla="*/ 5 h 224"/>
                <a:gd name="T4" fmla="*/ 132 w 318"/>
                <a:gd name="T5" fmla="*/ 0 h 224"/>
                <a:gd name="T6" fmla="*/ 196 w 318"/>
                <a:gd name="T7" fmla="*/ 13 h 224"/>
                <a:gd name="T8" fmla="*/ 249 w 318"/>
                <a:gd name="T9" fmla="*/ 32 h 224"/>
                <a:gd name="T10" fmla="*/ 289 w 318"/>
                <a:gd name="T11" fmla="*/ 49 h 224"/>
                <a:gd name="T12" fmla="*/ 314 w 318"/>
                <a:gd name="T13" fmla="*/ 62 h 224"/>
                <a:gd name="T14" fmla="*/ 289 w 318"/>
                <a:gd name="T15" fmla="*/ 218 h 224"/>
                <a:gd name="T16" fmla="*/ 259 w 318"/>
                <a:gd name="T17" fmla="*/ 209 h 224"/>
                <a:gd name="T18" fmla="*/ 219 w 318"/>
                <a:gd name="T19" fmla="*/ 199 h 224"/>
                <a:gd name="T20" fmla="*/ 177 w 318"/>
                <a:gd name="T21" fmla="*/ 194 h 224"/>
                <a:gd name="T22" fmla="*/ 139 w 318"/>
                <a:gd name="T23" fmla="*/ 190 h 224"/>
                <a:gd name="T24" fmla="*/ 111 w 318"/>
                <a:gd name="T25" fmla="*/ 190 h 224"/>
                <a:gd name="T26" fmla="*/ 88 w 318"/>
                <a:gd name="T27" fmla="*/ 186 h 224"/>
                <a:gd name="T28" fmla="*/ 126 w 318"/>
                <a:gd name="T29" fmla="*/ 171 h 224"/>
                <a:gd name="T30" fmla="*/ 164 w 318"/>
                <a:gd name="T31" fmla="*/ 163 h 224"/>
                <a:gd name="T32" fmla="*/ 196 w 318"/>
                <a:gd name="T33" fmla="*/ 163 h 224"/>
                <a:gd name="T34" fmla="*/ 225 w 318"/>
                <a:gd name="T35" fmla="*/ 165 h 224"/>
                <a:gd name="T36" fmla="*/ 257 w 318"/>
                <a:gd name="T37" fmla="*/ 169 h 224"/>
                <a:gd name="T38" fmla="*/ 242 w 318"/>
                <a:gd name="T39" fmla="*/ 161 h 224"/>
                <a:gd name="T40" fmla="*/ 211 w 318"/>
                <a:gd name="T41" fmla="*/ 148 h 224"/>
                <a:gd name="T42" fmla="*/ 172 w 318"/>
                <a:gd name="T43" fmla="*/ 138 h 224"/>
                <a:gd name="T44" fmla="*/ 135 w 318"/>
                <a:gd name="T45" fmla="*/ 135 h 224"/>
                <a:gd name="T46" fmla="*/ 101 w 318"/>
                <a:gd name="T47" fmla="*/ 135 h 224"/>
                <a:gd name="T48" fmla="*/ 65 w 318"/>
                <a:gd name="T49" fmla="*/ 135 h 224"/>
                <a:gd name="T50" fmla="*/ 54 w 318"/>
                <a:gd name="T51" fmla="*/ 135 h 224"/>
                <a:gd name="T52" fmla="*/ 80 w 318"/>
                <a:gd name="T53" fmla="*/ 125 h 224"/>
                <a:gd name="T54" fmla="*/ 113 w 318"/>
                <a:gd name="T55" fmla="*/ 116 h 224"/>
                <a:gd name="T56" fmla="*/ 145 w 318"/>
                <a:gd name="T57" fmla="*/ 112 h 224"/>
                <a:gd name="T58" fmla="*/ 173 w 318"/>
                <a:gd name="T59" fmla="*/ 112 h 224"/>
                <a:gd name="T60" fmla="*/ 210 w 318"/>
                <a:gd name="T61" fmla="*/ 117 h 224"/>
                <a:gd name="T62" fmla="*/ 242 w 318"/>
                <a:gd name="T63" fmla="*/ 123 h 224"/>
                <a:gd name="T64" fmla="*/ 261 w 318"/>
                <a:gd name="T65" fmla="*/ 125 h 224"/>
                <a:gd name="T66" fmla="*/ 225 w 318"/>
                <a:gd name="T67" fmla="*/ 106 h 224"/>
                <a:gd name="T68" fmla="*/ 187 w 318"/>
                <a:gd name="T69" fmla="*/ 93 h 224"/>
                <a:gd name="T70" fmla="*/ 145 w 318"/>
                <a:gd name="T71" fmla="*/ 83 h 224"/>
                <a:gd name="T72" fmla="*/ 97 w 318"/>
                <a:gd name="T73" fmla="*/ 81 h 224"/>
                <a:gd name="T74" fmla="*/ 59 w 318"/>
                <a:gd name="T75" fmla="*/ 83 h 224"/>
                <a:gd name="T76" fmla="*/ 31 w 318"/>
                <a:gd name="T77" fmla="*/ 91 h 224"/>
                <a:gd name="T78" fmla="*/ 40 w 318"/>
                <a:gd name="T79" fmla="*/ 79 h 224"/>
                <a:gd name="T80" fmla="*/ 78 w 318"/>
                <a:gd name="T81" fmla="*/ 64 h 224"/>
                <a:gd name="T82" fmla="*/ 126 w 318"/>
                <a:gd name="T83" fmla="*/ 59 h 224"/>
                <a:gd name="T84" fmla="*/ 181 w 318"/>
                <a:gd name="T85" fmla="*/ 59 h 224"/>
                <a:gd name="T86" fmla="*/ 223 w 318"/>
                <a:gd name="T87" fmla="*/ 68 h 224"/>
                <a:gd name="T88" fmla="*/ 238 w 318"/>
                <a:gd name="T89" fmla="*/ 70 h 224"/>
                <a:gd name="T90" fmla="*/ 204 w 318"/>
                <a:gd name="T91" fmla="*/ 55 h 224"/>
                <a:gd name="T92" fmla="*/ 154 w 318"/>
                <a:gd name="T93" fmla="*/ 38 h 224"/>
                <a:gd name="T94" fmla="*/ 97 w 318"/>
                <a:gd name="T95" fmla="*/ 28 h 224"/>
                <a:gd name="T96" fmla="*/ 50 w 318"/>
                <a:gd name="T97" fmla="*/ 26 h 224"/>
                <a:gd name="T98" fmla="*/ 18 w 318"/>
                <a:gd name="T99" fmla="*/ 26 h 224"/>
                <a:gd name="T100" fmla="*/ 0 w 318"/>
                <a:gd name="T101" fmla="*/ 32 h 2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8"/>
                <a:gd name="T154" fmla="*/ 0 h 224"/>
                <a:gd name="T155" fmla="*/ 318 w 318"/>
                <a:gd name="T156" fmla="*/ 224 h 2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8" h="224">
                  <a:moveTo>
                    <a:pt x="0" y="32"/>
                  </a:moveTo>
                  <a:lnTo>
                    <a:pt x="4" y="28"/>
                  </a:lnTo>
                  <a:lnTo>
                    <a:pt x="16" y="22"/>
                  </a:lnTo>
                  <a:lnTo>
                    <a:pt x="23" y="19"/>
                  </a:lnTo>
                  <a:lnTo>
                    <a:pt x="33" y="17"/>
                  </a:lnTo>
                  <a:lnTo>
                    <a:pt x="44" y="13"/>
                  </a:lnTo>
                  <a:lnTo>
                    <a:pt x="57" y="9"/>
                  </a:lnTo>
                  <a:lnTo>
                    <a:pt x="69" y="5"/>
                  </a:lnTo>
                  <a:lnTo>
                    <a:pt x="84" y="3"/>
                  </a:lnTo>
                  <a:lnTo>
                    <a:pt x="99" y="0"/>
                  </a:lnTo>
                  <a:lnTo>
                    <a:pt x="116" y="0"/>
                  </a:lnTo>
                  <a:lnTo>
                    <a:pt x="132" y="0"/>
                  </a:lnTo>
                  <a:lnTo>
                    <a:pt x="149" y="2"/>
                  </a:lnTo>
                  <a:lnTo>
                    <a:pt x="164" y="3"/>
                  </a:lnTo>
                  <a:lnTo>
                    <a:pt x="181" y="7"/>
                  </a:lnTo>
                  <a:lnTo>
                    <a:pt x="196" y="13"/>
                  </a:lnTo>
                  <a:lnTo>
                    <a:pt x="211" y="17"/>
                  </a:lnTo>
                  <a:lnTo>
                    <a:pt x="225" y="21"/>
                  </a:lnTo>
                  <a:lnTo>
                    <a:pt x="238" y="26"/>
                  </a:lnTo>
                  <a:lnTo>
                    <a:pt x="249" y="32"/>
                  </a:lnTo>
                  <a:lnTo>
                    <a:pt x="261" y="36"/>
                  </a:lnTo>
                  <a:lnTo>
                    <a:pt x="270" y="41"/>
                  </a:lnTo>
                  <a:lnTo>
                    <a:pt x="282" y="45"/>
                  </a:lnTo>
                  <a:lnTo>
                    <a:pt x="289" y="49"/>
                  </a:lnTo>
                  <a:lnTo>
                    <a:pt x="297" y="53"/>
                  </a:lnTo>
                  <a:lnTo>
                    <a:pt x="303" y="55"/>
                  </a:lnTo>
                  <a:lnTo>
                    <a:pt x="308" y="59"/>
                  </a:lnTo>
                  <a:lnTo>
                    <a:pt x="314" y="62"/>
                  </a:lnTo>
                  <a:lnTo>
                    <a:pt x="318" y="64"/>
                  </a:lnTo>
                  <a:lnTo>
                    <a:pt x="301" y="224"/>
                  </a:lnTo>
                  <a:lnTo>
                    <a:pt x="297" y="220"/>
                  </a:lnTo>
                  <a:lnTo>
                    <a:pt x="289" y="218"/>
                  </a:lnTo>
                  <a:lnTo>
                    <a:pt x="282" y="214"/>
                  </a:lnTo>
                  <a:lnTo>
                    <a:pt x="276" y="213"/>
                  </a:lnTo>
                  <a:lnTo>
                    <a:pt x="267" y="211"/>
                  </a:lnTo>
                  <a:lnTo>
                    <a:pt x="259" y="209"/>
                  </a:lnTo>
                  <a:lnTo>
                    <a:pt x="248" y="205"/>
                  </a:lnTo>
                  <a:lnTo>
                    <a:pt x="238" y="203"/>
                  </a:lnTo>
                  <a:lnTo>
                    <a:pt x="229" y="201"/>
                  </a:lnTo>
                  <a:lnTo>
                    <a:pt x="219" y="199"/>
                  </a:lnTo>
                  <a:lnTo>
                    <a:pt x="206" y="195"/>
                  </a:lnTo>
                  <a:lnTo>
                    <a:pt x="196" y="195"/>
                  </a:lnTo>
                  <a:lnTo>
                    <a:pt x="187" y="194"/>
                  </a:lnTo>
                  <a:lnTo>
                    <a:pt x="177" y="194"/>
                  </a:lnTo>
                  <a:lnTo>
                    <a:pt x="166" y="192"/>
                  </a:lnTo>
                  <a:lnTo>
                    <a:pt x="156" y="192"/>
                  </a:lnTo>
                  <a:lnTo>
                    <a:pt x="147" y="190"/>
                  </a:lnTo>
                  <a:lnTo>
                    <a:pt x="139" y="190"/>
                  </a:lnTo>
                  <a:lnTo>
                    <a:pt x="130" y="190"/>
                  </a:lnTo>
                  <a:lnTo>
                    <a:pt x="122" y="190"/>
                  </a:lnTo>
                  <a:lnTo>
                    <a:pt x="116" y="190"/>
                  </a:lnTo>
                  <a:lnTo>
                    <a:pt x="111" y="190"/>
                  </a:lnTo>
                  <a:lnTo>
                    <a:pt x="99" y="190"/>
                  </a:lnTo>
                  <a:lnTo>
                    <a:pt x="94" y="190"/>
                  </a:lnTo>
                  <a:lnTo>
                    <a:pt x="88" y="190"/>
                  </a:lnTo>
                  <a:lnTo>
                    <a:pt x="88" y="186"/>
                  </a:lnTo>
                  <a:lnTo>
                    <a:pt x="94" y="184"/>
                  </a:lnTo>
                  <a:lnTo>
                    <a:pt x="101" y="180"/>
                  </a:lnTo>
                  <a:lnTo>
                    <a:pt x="113" y="176"/>
                  </a:lnTo>
                  <a:lnTo>
                    <a:pt x="126" y="171"/>
                  </a:lnTo>
                  <a:lnTo>
                    <a:pt x="139" y="167"/>
                  </a:lnTo>
                  <a:lnTo>
                    <a:pt x="149" y="165"/>
                  </a:lnTo>
                  <a:lnTo>
                    <a:pt x="156" y="163"/>
                  </a:lnTo>
                  <a:lnTo>
                    <a:pt x="164" y="163"/>
                  </a:lnTo>
                  <a:lnTo>
                    <a:pt x="172" y="163"/>
                  </a:lnTo>
                  <a:lnTo>
                    <a:pt x="179" y="163"/>
                  </a:lnTo>
                  <a:lnTo>
                    <a:pt x="187" y="163"/>
                  </a:lnTo>
                  <a:lnTo>
                    <a:pt x="196" y="163"/>
                  </a:lnTo>
                  <a:lnTo>
                    <a:pt x="204" y="163"/>
                  </a:lnTo>
                  <a:lnTo>
                    <a:pt x="210" y="163"/>
                  </a:lnTo>
                  <a:lnTo>
                    <a:pt x="219" y="165"/>
                  </a:lnTo>
                  <a:lnTo>
                    <a:pt x="225" y="165"/>
                  </a:lnTo>
                  <a:lnTo>
                    <a:pt x="232" y="167"/>
                  </a:lnTo>
                  <a:lnTo>
                    <a:pt x="242" y="167"/>
                  </a:lnTo>
                  <a:lnTo>
                    <a:pt x="251" y="167"/>
                  </a:lnTo>
                  <a:lnTo>
                    <a:pt x="257" y="169"/>
                  </a:lnTo>
                  <a:lnTo>
                    <a:pt x="261" y="171"/>
                  </a:lnTo>
                  <a:lnTo>
                    <a:pt x="257" y="167"/>
                  </a:lnTo>
                  <a:lnTo>
                    <a:pt x="248" y="163"/>
                  </a:lnTo>
                  <a:lnTo>
                    <a:pt x="242" y="161"/>
                  </a:lnTo>
                  <a:lnTo>
                    <a:pt x="236" y="157"/>
                  </a:lnTo>
                  <a:lnTo>
                    <a:pt x="229" y="156"/>
                  </a:lnTo>
                  <a:lnTo>
                    <a:pt x="221" y="154"/>
                  </a:lnTo>
                  <a:lnTo>
                    <a:pt x="211" y="148"/>
                  </a:lnTo>
                  <a:lnTo>
                    <a:pt x="202" y="146"/>
                  </a:lnTo>
                  <a:lnTo>
                    <a:pt x="192" y="144"/>
                  </a:lnTo>
                  <a:lnTo>
                    <a:pt x="183" y="140"/>
                  </a:lnTo>
                  <a:lnTo>
                    <a:pt x="172" y="138"/>
                  </a:lnTo>
                  <a:lnTo>
                    <a:pt x="162" y="137"/>
                  </a:lnTo>
                  <a:lnTo>
                    <a:pt x="153" y="137"/>
                  </a:lnTo>
                  <a:lnTo>
                    <a:pt x="145" y="137"/>
                  </a:lnTo>
                  <a:lnTo>
                    <a:pt x="135" y="135"/>
                  </a:lnTo>
                  <a:lnTo>
                    <a:pt x="126" y="135"/>
                  </a:lnTo>
                  <a:lnTo>
                    <a:pt x="116" y="135"/>
                  </a:lnTo>
                  <a:lnTo>
                    <a:pt x="109" y="135"/>
                  </a:lnTo>
                  <a:lnTo>
                    <a:pt x="101" y="135"/>
                  </a:lnTo>
                  <a:lnTo>
                    <a:pt x="94" y="135"/>
                  </a:lnTo>
                  <a:lnTo>
                    <a:pt x="84" y="135"/>
                  </a:lnTo>
                  <a:lnTo>
                    <a:pt x="78" y="135"/>
                  </a:lnTo>
                  <a:lnTo>
                    <a:pt x="65" y="135"/>
                  </a:lnTo>
                  <a:lnTo>
                    <a:pt x="57" y="135"/>
                  </a:lnTo>
                  <a:lnTo>
                    <a:pt x="52" y="135"/>
                  </a:lnTo>
                  <a:lnTo>
                    <a:pt x="50" y="137"/>
                  </a:lnTo>
                  <a:lnTo>
                    <a:pt x="54" y="135"/>
                  </a:lnTo>
                  <a:lnTo>
                    <a:pt x="61" y="133"/>
                  </a:lnTo>
                  <a:lnTo>
                    <a:pt x="65" y="131"/>
                  </a:lnTo>
                  <a:lnTo>
                    <a:pt x="73" y="129"/>
                  </a:lnTo>
                  <a:lnTo>
                    <a:pt x="80" y="125"/>
                  </a:lnTo>
                  <a:lnTo>
                    <a:pt x="88" y="125"/>
                  </a:lnTo>
                  <a:lnTo>
                    <a:pt x="97" y="121"/>
                  </a:lnTo>
                  <a:lnTo>
                    <a:pt x="105" y="119"/>
                  </a:lnTo>
                  <a:lnTo>
                    <a:pt x="113" y="116"/>
                  </a:lnTo>
                  <a:lnTo>
                    <a:pt x="122" y="116"/>
                  </a:lnTo>
                  <a:lnTo>
                    <a:pt x="130" y="114"/>
                  </a:lnTo>
                  <a:lnTo>
                    <a:pt x="137" y="112"/>
                  </a:lnTo>
                  <a:lnTo>
                    <a:pt x="145" y="112"/>
                  </a:lnTo>
                  <a:lnTo>
                    <a:pt x="153" y="112"/>
                  </a:lnTo>
                  <a:lnTo>
                    <a:pt x="158" y="112"/>
                  </a:lnTo>
                  <a:lnTo>
                    <a:pt x="166" y="112"/>
                  </a:lnTo>
                  <a:lnTo>
                    <a:pt x="173" y="112"/>
                  </a:lnTo>
                  <a:lnTo>
                    <a:pt x="183" y="114"/>
                  </a:lnTo>
                  <a:lnTo>
                    <a:pt x="191" y="116"/>
                  </a:lnTo>
                  <a:lnTo>
                    <a:pt x="200" y="116"/>
                  </a:lnTo>
                  <a:lnTo>
                    <a:pt x="210" y="117"/>
                  </a:lnTo>
                  <a:lnTo>
                    <a:pt x="219" y="121"/>
                  </a:lnTo>
                  <a:lnTo>
                    <a:pt x="229" y="121"/>
                  </a:lnTo>
                  <a:lnTo>
                    <a:pt x="236" y="123"/>
                  </a:lnTo>
                  <a:lnTo>
                    <a:pt x="242" y="123"/>
                  </a:lnTo>
                  <a:lnTo>
                    <a:pt x="251" y="125"/>
                  </a:lnTo>
                  <a:lnTo>
                    <a:pt x="261" y="127"/>
                  </a:lnTo>
                  <a:lnTo>
                    <a:pt x="265" y="129"/>
                  </a:lnTo>
                  <a:lnTo>
                    <a:pt x="261" y="125"/>
                  </a:lnTo>
                  <a:lnTo>
                    <a:pt x="255" y="123"/>
                  </a:lnTo>
                  <a:lnTo>
                    <a:pt x="244" y="116"/>
                  </a:lnTo>
                  <a:lnTo>
                    <a:pt x="232" y="112"/>
                  </a:lnTo>
                  <a:lnTo>
                    <a:pt x="225" y="106"/>
                  </a:lnTo>
                  <a:lnTo>
                    <a:pt x="215" y="102"/>
                  </a:lnTo>
                  <a:lnTo>
                    <a:pt x="206" y="98"/>
                  </a:lnTo>
                  <a:lnTo>
                    <a:pt x="198" y="97"/>
                  </a:lnTo>
                  <a:lnTo>
                    <a:pt x="187" y="93"/>
                  </a:lnTo>
                  <a:lnTo>
                    <a:pt x="177" y="89"/>
                  </a:lnTo>
                  <a:lnTo>
                    <a:pt x="166" y="87"/>
                  </a:lnTo>
                  <a:lnTo>
                    <a:pt x="156" y="85"/>
                  </a:lnTo>
                  <a:lnTo>
                    <a:pt x="145" y="83"/>
                  </a:lnTo>
                  <a:lnTo>
                    <a:pt x="134" y="81"/>
                  </a:lnTo>
                  <a:lnTo>
                    <a:pt x="120" y="81"/>
                  </a:lnTo>
                  <a:lnTo>
                    <a:pt x="111" y="81"/>
                  </a:lnTo>
                  <a:lnTo>
                    <a:pt x="97" y="81"/>
                  </a:lnTo>
                  <a:lnTo>
                    <a:pt x="88" y="81"/>
                  </a:lnTo>
                  <a:lnTo>
                    <a:pt x="78" y="83"/>
                  </a:lnTo>
                  <a:lnTo>
                    <a:pt x="69" y="83"/>
                  </a:lnTo>
                  <a:lnTo>
                    <a:pt x="59" y="83"/>
                  </a:lnTo>
                  <a:lnTo>
                    <a:pt x="52" y="85"/>
                  </a:lnTo>
                  <a:lnTo>
                    <a:pt x="44" y="87"/>
                  </a:lnTo>
                  <a:lnTo>
                    <a:pt x="38" y="87"/>
                  </a:lnTo>
                  <a:lnTo>
                    <a:pt x="31" y="91"/>
                  </a:lnTo>
                  <a:lnTo>
                    <a:pt x="27" y="93"/>
                  </a:lnTo>
                  <a:lnTo>
                    <a:pt x="27" y="89"/>
                  </a:lnTo>
                  <a:lnTo>
                    <a:pt x="33" y="85"/>
                  </a:lnTo>
                  <a:lnTo>
                    <a:pt x="40" y="79"/>
                  </a:lnTo>
                  <a:lnTo>
                    <a:pt x="56" y="74"/>
                  </a:lnTo>
                  <a:lnTo>
                    <a:pt x="61" y="70"/>
                  </a:lnTo>
                  <a:lnTo>
                    <a:pt x="69" y="68"/>
                  </a:lnTo>
                  <a:lnTo>
                    <a:pt x="78" y="64"/>
                  </a:lnTo>
                  <a:lnTo>
                    <a:pt x="90" y="62"/>
                  </a:lnTo>
                  <a:lnTo>
                    <a:pt x="101" y="59"/>
                  </a:lnTo>
                  <a:lnTo>
                    <a:pt x="114" y="59"/>
                  </a:lnTo>
                  <a:lnTo>
                    <a:pt x="126" y="59"/>
                  </a:lnTo>
                  <a:lnTo>
                    <a:pt x="143" y="59"/>
                  </a:lnTo>
                  <a:lnTo>
                    <a:pt x="156" y="59"/>
                  </a:lnTo>
                  <a:lnTo>
                    <a:pt x="170" y="59"/>
                  </a:lnTo>
                  <a:lnTo>
                    <a:pt x="181" y="59"/>
                  </a:lnTo>
                  <a:lnTo>
                    <a:pt x="194" y="62"/>
                  </a:lnTo>
                  <a:lnTo>
                    <a:pt x="204" y="64"/>
                  </a:lnTo>
                  <a:lnTo>
                    <a:pt x="215" y="66"/>
                  </a:lnTo>
                  <a:lnTo>
                    <a:pt x="223" y="68"/>
                  </a:lnTo>
                  <a:lnTo>
                    <a:pt x="232" y="72"/>
                  </a:lnTo>
                  <a:lnTo>
                    <a:pt x="244" y="76"/>
                  </a:lnTo>
                  <a:lnTo>
                    <a:pt x="253" y="79"/>
                  </a:lnTo>
                  <a:lnTo>
                    <a:pt x="238" y="70"/>
                  </a:lnTo>
                  <a:lnTo>
                    <a:pt x="230" y="66"/>
                  </a:lnTo>
                  <a:lnTo>
                    <a:pt x="225" y="64"/>
                  </a:lnTo>
                  <a:lnTo>
                    <a:pt x="213" y="59"/>
                  </a:lnTo>
                  <a:lnTo>
                    <a:pt x="204" y="55"/>
                  </a:lnTo>
                  <a:lnTo>
                    <a:pt x="191" y="51"/>
                  </a:lnTo>
                  <a:lnTo>
                    <a:pt x="181" y="45"/>
                  </a:lnTo>
                  <a:lnTo>
                    <a:pt x="168" y="41"/>
                  </a:lnTo>
                  <a:lnTo>
                    <a:pt x="154" y="38"/>
                  </a:lnTo>
                  <a:lnTo>
                    <a:pt x="141" y="36"/>
                  </a:lnTo>
                  <a:lnTo>
                    <a:pt x="128" y="34"/>
                  </a:lnTo>
                  <a:lnTo>
                    <a:pt x="111" y="30"/>
                  </a:lnTo>
                  <a:lnTo>
                    <a:pt x="97" y="28"/>
                  </a:lnTo>
                  <a:lnTo>
                    <a:pt x="84" y="26"/>
                  </a:lnTo>
                  <a:lnTo>
                    <a:pt x="75" y="26"/>
                  </a:lnTo>
                  <a:lnTo>
                    <a:pt x="61" y="26"/>
                  </a:lnTo>
                  <a:lnTo>
                    <a:pt x="50" y="26"/>
                  </a:lnTo>
                  <a:lnTo>
                    <a:pt x="40" y="26"/>
                  </a:lnTo>
                  <a:lnTo>
                    <a:pt x="33" y="26"/>
                  </a:lnTo>
                  <a:lnTo>
                    <a:pt x="25" y="26"/>
                  </a:lnTo>
                  <a:lnTo>
                    <a:pt x="18" y="26"/>
                  </a:lnTo>
                  <a:lnTo>
                    <a:pt x="14" y="26"/>
                  </a:lnTo>
                  <a:lnTo>
                    <a:pt x="8" y="28"/>
                  </a:lnTo>
                  <a:lnTo>
                    <a:pt x="2" y="30"/>
                  </a:lnTo>
                  <a:lnTo>
                    <a:pt x="0" y="32"/>
                  </a:lnTo>
                  <a:close/>
                </a:path>
              </a:pathLst>
            </a:custGeom>
            <a:solidFill>
              <a:srgbClr val="FFFFFF"/>
            </a:solidFill>
            <a:ln w="9525">
              <a:noFill/>
              <a:round/>
              <a:headEnd/>
              <a:tailEnd/>
            </a:ln>
          </p:spPr>
          <p:txBody>
            <a:bodyPr/>
            <a:lstStyle/>
            <a:p>
              <a:endParaRPr lang="en-US"/>
            </a:p>
          </p:txBody>
        </p:sp>
        <p:sp>
          <p:nvSpPr>
            <p:cNvPr id="41067" name="Freeform 175"/>
            <p:cNvSpPr>
              <a:spLocks/>
            </p:cNvSpPr>
            <p:nvPr/>
          </p:nvSpPr>
          <p:spPr bwMode="auto">
            <a:xfrm>
              <a:off x="1969" y="2722"/>
              <a:ext cx="184" cy="144"/>
            </a:xfrm>
            <a:custGeom>
              <a:avLst/>
              <a:gdLst>
                <a:gd name="T0" fmla="*/ 4 w 367"/>
                <a:gd name="T1" fmla="*/ 173 h 289"/>
                <a:gd name="T2" fmla="*/ 25 w 367"/>
                <a:gd name="T3" fmla="*/ 147 h 289"/>
                <a:gd name="T4" fmla="*/ 63 w 367"/>
                <a:gd name="T5" fmla="*/ 111 h 289"/>
                <a:gd name="T6" fmla="*/ 109 w 367"/>
                <a:gd name="T7" fmla="*/ 69 h 289"/>
                <a:gd name="T8" fmla="*/ 156 w 367"/>
                <a:gd name="T9" fmla="*/ 35 h 289"/>
                <a:gd name="T10" fmla="*/ 204 w 367"/>
                <a:gd name="T11" fmla="*/ 16 h 289"/>
                <a:gd name="T12" fmla="*/ 244 w 367"/>
                <a:gd name="T13" fmla="*/ 6 h 289"/>
                <a:gd name="T14" fmla="*/ 272 w 367"/>
                <a:gd name="T15" fmla="*/ 0 h 289"/>
                <a:gd name="T16" fmla="*/ 304 w 367"/>
                <a:gd name="T17" fmla="*/ 0 h 289"/>
                <a:gd name="T18" fmla="*/ 310 w 367"/>
                <a:gd name="T19" fmla="*/ 0 h 289"/>
                <a:gd name="T20" fmla="*/ 287 w 367"/>
                <a:gd name="T21" fmla="*/ 10 h 289"/>
                <a:gd name="T22" fmla="*/ 249 w 367"/>
                <a:gd name="T23" fmla="*/ 27 h 289"/>
                <a:gd name="T24" fmla="*/ 206 w 367"/>
                <a:gd name="T25" fmla="*/ 50 h 289"/>
                <a:gd name="T26" fmla="*/ 168 w 367"/>
                <a:gd name="T27" fmla="*/ 69 h 289"/>
                <a:gd name="T28" fmla="*/ 145 w 367"/>
                <a:gd name="T29" fmla="*/ 84 h 289"/>
                <a:gd name="T30" fmla="*/ 114 w 367"/>
                <a:gd name="T31" fmla="*/ 114 h 289"/>
                <a:gd name="T32" fmla="*/ 92 w 367"/>
                <a:gd name="T33" fmla="*/ 150 h 289"/>
                <a:gd name="T34" fmla="*/ 90 w 367"/>
                <a:gd name="T35" fmla="*/ 156 h 289"/>
                <a:gd name="T36" fmla="*/ 118 w 367"/>
                <a:gd name="T37" fmla="*/ 137 h 289"/>
                <a:gd name="T38" fmla="*/ 150 w 367"/>
                <a:gd name="T39" fmla="*/ 118 h 289"/>
                <a:gd name="T40" fmla="*/ 187 w 367"/>
                <a:gd name="T41" fmla="*/ 97 h 289"/>
                <a:gd name="T42" fmla="*/ 215 w 367"/>
                <a:gd name="T43" fmla="*/ 80 h 289"/>
                <a:gd name="T44" fmla="*/ 242 w 367"/>
                <a:gd name="T45" fmla="*/ 71 h 289"/>
                <a:gd name="T46" fmla="*/ 268 w 367"/>
                <a:gd name="T47" fmla="*/ 63 h 289"/>
                <a:gd name="T48" fmla="*/ 297 w 367"/>
                <a:gd name="T49" fmla="*/ 59 h 289"/>
                <a:gd name="T50" fmla="*/ 318 w 367"/>
                <a:gd name="T51" fmla="*/ 54 h 289"/>
                <a:gd name="T52" fmla="*/ 337 w 367"/>
                <a:gd name="T53" fmla="*/ 54 h 289"/>
                <a:gd name="T54" fmla="*/ 314 w 367"/>
                <a:gd name="T55" fmla="*/ 65 h 289"/>
                <a:gd name="T56" fmla="*/ 291 w 367"/>
                <a:gd name="T57" fmla="*/ 80 h 289"/>
                <a:gd name="T58" fmla="*/ 263 w 367"/>
                <a:gd name="T59" fmla="*/ 97 h 289"/>
                <a:gd name="T60" fmla="*/ 232 w 367"/>
                <a:gd name="T61" fmla="*/ 118 h 289"/>
                <a:gd name="T62" fmla="*/ 209 w 367"/>
                <a:gd name="T63" fmla="*/ 133 h 289"/>
                <a:gd name="T64" fmla="*/ 187 w 367"/>
                <a:gd name="T65" fmla="*/ 150 h 289"/>
                <a:gd name="T66" fmla="*/ 150 w 367"/>
                <a:gd name="T67" fmla="*/ 179 h 289"/>
                <a:gd name="T68" fmla="*/ 135 w 367"/>
                <a:gd name="T69" fmla="*/ 192 h 289"/>
                <a:gd name="T70" fmla="*/ 158 w 367"/>
                <a:gd name="T71" fmla="*/ 181 h 289"/>
                <a:gd name="T72" fmla="*/ 188 w 367"/>
                <a:gd name="T73" fmla="*/ 169 h 289"/>
                <a:gd name="T74" fmla="*/ 221 w 367"/>
                <a:gd name="T75" fmla="*/ 154 h 289"/>
                <a:gd name="T76" fmla="*/ 253 w 367"/>
                <a:gd name="T77" fmla="*/ 143 h 289"/>
                <a:gd name="T78" fmla="*/ 280 w 367"/>
                <a:gd name="T79" fmla="*/ 130 h 289"/>
                <a:gd name="T80" fmla="*/ 322 w 367"/>
                <a:gd name="T81" fmla="*/ 118 h 289"/>
                <a:gd name="T82" fmla="*/ 350 w 367"/>
                <a:gd name="T83" fmla="*/ 112 h 289"/>
                <a:gd name="T84" fmla="*/ 361 w 367"/>
                <a:gd name="T85" fmla="*/ 179 h 289"/>
                <a:gd name="T86" fmla="*/ 350 w 367"/>
                <a:gd name="T87" fmla="*/ 282 h 289"/>
                <a:gd name="T88" fmla="*/ 179 w 367"/>
                <a:gd name="T89" fmla="*/ 282 h 289"/>
                <a:gd name="T90" fmla="*/ 158 w 367"/>
                <a:gd name="T91" fmla="*/ 257 h 289"/>
                <a:gd name="T92" fmla="*/ 139 w 367"/>
                <a:gd name="T93" fmla="*/ 240 h 289"/>
                <a:gd name="T94" fmla="*/ 114 w 367"/>
                <a:gd name="T95" fmla="*/ 221 h 289"/>
                <a:gd name="T96" fmla="*/ 86 w 367"/>
                <a:gd name="T97" fmla="*/ 207 h 289"/>
                <a:gd name="T98" fmla="*/ 57 w 367"/>
                <a:gd name="T99" fmla="*/ 196 h 289"/>
                <a:gd name="T100" fmla="*/ 33 w 367"/>
                <a:gd name="T101" fmla="*/ 188 h 289"/>
                <a:gd name="T102" fmla="*/ 2 w 367"/>
                <a:gd name="T103" fmla="*/ 181 h 28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7"/>
                <a:gd name="T157" fmla="*/ 0 h 289"/>
                <a:gd name="T158" fmla="*/ 367 w 367"/>
                <a:gd name="T159" fmla="*/ 289 h 28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7" h="289">
                  <a:moveTo>
                    <a:pt x="0" y="181"/>
                  </a:moveTo>
                  <a:lnTo>
                    <a:pt x="0" y="179"/>
                  </a:lnTo>
                  <a:lnTo>
                    <a:pt x="4" y="173"/>
                  </a:lnTo>
                  <a:lnTo>
                    <a:pt x="10" y="166"/>
                  </a:lnTo>
                  <a:lnTo>
                    <a:pt x="17" y="160"/>
                  </a:lnTo>
                  <a:lnTo>
                    <a:pt x="25" y="147"/>
                  </a:lnTo>
                  <a:lnTo>
                    <a:pt x="38" y="137"/>
                  </a:lnTo>
                  <a:lnTo>
                    <a:pt x="48" y="122"/>
                  </a:lnTo>
                  <a:lnTo>
                    <a:pt x="63" y="111"/>
                  </a:lnTo>
                  <a:lnTo>
                    <a:pt x="76" y="95"/>
                  </a:lnTo>
                  <a:lnTo>
                    <a:pt x="92" y="82"/>
                  </a:lnTo>
                  <a:lnTo>
                    <a:pt x="109" y="69"/>
                  </a:lnTo>
                  <a:lnTo>
                    <a:pt x="124" y="57"/>
                  </a:lnTo>
                  <a:lnTo>
                    <a:pt x="141" y="44"/>
                  </a:lnTo>
                  <a:lnTo>
                    <a:pt x="156" y="35"/>
                  </a:lnTo>
                  <a:lnTo>
                    <a:pt x="173" y="25"/>
                  </a:lnTo>
                  <a:lnTo>
                    <a:pt x="190" y="21"/>
                  </a:lnTo>
                  <a:lnTo>
                    <a:pt x="204" y="16"/>
                  </a:lnTo>
                  <a:lnTo>
                    <a:pt x="219" y="12"/>
                  </a:lnTo>
                  <a:lnTo>
                    <a:pt x="230" y="8"/>
                  </a:lnTo>
                  <a:lnTo>
                    <a:pt x="244" y="6"/>
                  </a:lnTo>
                  <a:lnTo>
                    <a:pt x="253" y="2"/>
                  </a:lnTo>
                  <a:lnTo>
                    <a:pt x="265" y="0"/>
                  </a:lnTo>
                  <a:lnTo>
                    <a:pt x="272" y="0"/>
                  </a:lnTo>
                  <a:lnTo>
                    <a:pt x="282" y="0"/>
                  </a:lnTo>
                  <a:lnTo>
                    <a:pt x="295" y="0"/>
                  </a:lnTo>
                  <a:lnTo>
                    <a:pt x="304" y="0"/>
                  </a:lnTo>
                  <a:lnTo>
                    <a:pt x="310" y="0"/>
                  </a:lnTo>
                  <a:lnTo>
                    <a:pt x="312" y="0"/>
                  </a:lnTo>
                  <a:lnTo>
                    <a:pt x="310" y="0"/>
                  </a:lnTo>
                  <a:lnTo>
                    <a:pt x="304" y="4"/>
                  </a:lnTo>
                  <a:lnTo>
                    <a:pt x="297" y="6"/>
                  </a:lnTo>
                  <a:lnTo>
                    <a:pt x="287" y="10"/>
                  </a:lnTo>
                  <a:lnTo>
                    <a:pt x="276" y="14"/>
                  </a:lnTo>
                  <a:lnTo>
                    <a:pt x="263" y="21"/>
                  </a:lnTo>
                  <a:lnTo>
                    <a:pt x="249" y="27"/>
                  </a:lnTo>
                  <a:lnTo>
                    <a:pt x="236" y="36"/>
                  </a:lnTo>
                  <a:lnTo>
                    <a:pt x="221" y="42"/>
                  </a:lnTo>
                  <a:lnTo>
                    <a:pt x="206" y="50"/>
                  </a:lnTo>
                  <a:lnTo>
                    <a:pt x="192" y="57"/>
                  </a:lnTo>
                  <a:lnTo>
                    <a:pt x="179" y="63"/>
                  </a:lnTo>
                  <a:lnTo>
                    <a:pt x="168" y="69"/>
                  </a:lnTo>
                  <a:lnTo>
                    <a:pt x="158" y="74"/>
                  </a:lnTo>
                  <a:lnTo>
                    <a:pt x="150" y="80"/>
                  </a:lnTo>
                  <a:lnTo>
                    <a:pt x="145" y="84"/>
                  </a:lnTo>
                  <a:lnTo>
                    <a:pt x="135" y="92"/>
                  </a:lnTo>
                  <a:lnTo>
                    <a:pt x="126" y="103"/>
                  </a:lnTo>
                  <a:lnTo>
                    <a:pt x="114" y="114"/>
                  </a:lnTo>
                  <a:lnTo>
                    <a:pt x="107" y="128"/>
                  </a:lnTo>
                  <a:lnTo>
                    <a:pt x="97" y="139"/>
                  </a:lnTo>
                  <a:lnTo>
                    <a:pt x="92" y="150"/>
                  </a:lnTo>
                  <a:lnTo>
                    <a:pt x="86" y="156"/>
                  </a:lnTo>
                  <a:lnTo>
                    <a:pt x="86" y="160"/>
                  </a:lnTo>
                  <a:lnTo>
                    <a:pt x="90" y="156"/>
                  </a:lnTo>
                  <a:lnTo>
                    <a:pt x="101" y="150"/>
                  </a:lnTo>
                  <a:lnTo>
                    <a:pt x="109" y="143"/>
                  </a:lnTo>
                  <a:lnTo>
                    <a:pt x="118" y="137"/>
                  </a:lnTo>
                  <a:lnTo>
                    <a:pt x="128" y="131"/>
                  </a:lnTo>
                  <a:lnTo>
                    <a:pt x="141" y="126"/>
                  </a:lnTo>
                  <a:lnTo>
                    <a:pt x="150" y="118"/>
                  </a:lnTo>
                  <a:lnTo>
                    <a:pt x="164" y="111"/>
                  </a:lnTo>
                  <a:lnTo>
                    <a:pt x="173" y="103"/>
                  </a:lnTo>
                  <a:lnTo>
                    <a:pt x="187" y="97"/>
                  </a:lnTo>
                  <a:lnTo>
                    <a:pt x="196" y="90"/>
                  </a:lnTo>
                  <a:lnTo>
                    <a:pt x="206" y="84"/>
                  </a:lnTo>
                  <a:lnTo>
                    <a:pt x="215" y="80"/>
                  </a:lnTo>
                  <a:lnTo>
                    <a:pt x="225" y="78"/>
                  </a:lnTo>
                  <a:lnTo>
                    <a:pt x="234" y="74"/>
                  </a:lnTo>
                  <a:lnTo>
                    <a:pt x="242" y="71"/>
                  </a:lnTo>
                  <a:lnTo>
                    <a:pt x="251" y="67"/>
                  </a:lnTo>
                  <a:lnTo>
                    <a:pt x="261" y="65"/>
                  </a:lnTo>
                  <a:lnTo>
                    <a:pt x="268" y="63"/>
                  </a:lnTo>
                  <a:lnTo>
                    <a:pt x="278" y="61"/>
                  </a:lnTo>
                  <a:lnTo>
                    <a:pt x="287" y="59"/>
                  </a:lnTo>
                  <a:lnTo>
                    <a:pt x="297" y="59"/>
                  </a:lnTo>
                  <a:lnTo>
                    <a:pt x="304" y="57"/>
                  </a:lnTo>
                  <a:lnTo>
                    <a:pt x="312" y="55"/>
                  </a:lnTo>
                  <a:lnTo>
                    <a:pt x="318" y="54"/>
                  </a:lnTo>
                  <a:lnTo>
                    <a:pt x="323" y="54"/>
                  </a:lnTo>
                  <a:lnTo>
                    <a:pt x="333" y="54"/>
                  </a:lnTo>
                  <a:lnTo>
                    <a:pt x="337" y="54"/>
                  </a:lnTo>
                  <a:lnTo>
                    <a:pt x="333" y="55"/>
                  </a:lnTo>
                  <a:lnTo>
                    <a:pt x="323" y="61"/>
                  </a:lnTo>
                  <a:lnTo>
                    <a:pt x="314" y="65"/>
                  </a:lnTo>
                  <a:lnTo>
                    <a:pt x="308" y="69"/>
                  </a:lnTo>
                  <a:lnTo>
                    <a:pt x="301" y="74"/>
                  </a:lnTo>
                  <a:lnTo>
                    <a:pt x="291" y="80"/>
                  </a:lnTo>
                  <a:lnTo>
                    <a:pt x="282" y="84"/>
                  </a:lnTo>
                  <a:lnTo>
                    <a:pt x="272" y="92"/>
                  </a:lnTo>
                  <a:lnTo>
                    <a:pt x="263" y="97"/>
                  </a:lnTo>
                  <a:lnTo>
                    <a:pt x="253" y="105"/>
                  </a:lnTo>
                  <a:lnTo>
                    <a:pt x="242" y="111"/>
                  </a:lnTo>
                  <a:lnTo>
                    <a:pt x="232" y="118"/>
                  </a:lnTo>
                  <a:lnTo>
                    <a:pt x="225" y="122"/>
                  </a:lnTo>
                  <a:lnTo>
                    <a:pt x="217" y="130"/>
                  </a:lnTo>
                  <a:lnTo>
                    <a:pt x="209" y="133"/>
                  </a:lnTo>
                  <a:lnTo>
                    <a:pt x="202" y="139"/>
                  </a:lnTo>
                  <a:lnTo>
                    <a:pt x="192" y="145"/>
                  </a:lnTo>
                  <a:lnTo>
                    <a:pt x="187" y="150"/>
                  </a:lnTo>
                  <a:lnTo>
                    <a:pt x="171" y="160"/>
                  </a:lnTo>
                  <a:lnTo>
                    <a:pt x="160" y="171"/>
                  </a:lnTo>
                  <a:lnTo>
                    <a:pt x="150" y="179"/>
                  </a:lnTo>
                  <a:lnTo>
                    <a:pt x="141" y="187"/>
                  </a:lnTo>
                  <a:lnTo>
                    <a:pt x="135" y="190"/>
                  </a:lnTo>
                  <a:lnTo>
                    <a:pt x="135" y="192"/>
                  </a:lnTo>
                  <a:lnTo>
                    <a:pt x="139" y="190"/>
                  </a:lnTo>
                  <a:lnTo>
                    <a:pt x="150" y="185"/>
                  </a:lnTo>
                  <a:lnTo>
                    <a:pt x="158" y="181"/>
                  </a:lnTo>
                  <a:lnTo>
                    <a:pt x="168" y="177"/>
                  </a:lnTo>
                  <a:lnTo>
                    <a:pt x="177" y="173"/>
                  </a:lnTo>
                  <a:lnTo>
                    <a:pt x="188" y="169"/>
                  </a:lnTo>
                  <a:lnTo>
                    <a:pt x="200" y="164"/>
                  </a:lnTo>
                  <a:lnTo>
                    <a:pt x="211" y="160"/>
                  </a:lnTo>
                  <a:lnTo>
                    <a:pt x="221" y="154"/>
                  </a:lnTo>
                  <a:lnTo>
                    <a:pt x="232" y="150"/>
                  </a:lnTo>
                  <a:lnTo>
                    <a:pt x="242" y="147"/>
                  </a:lnTo>
                  <a:lnTo>
                    <a:pt x="253" y="143"/>
                  </a:lnTo>
                  <a:lnTo>
                    <a:pt x="261" y="139"/>
                  </a:lnTo>
                  <a:lnTo>
                    <a:pt x="268" y="137"/>
                  </a:lnTo>
                  <a:lnTo>
                    <a:pt x="280" y="130"/>
                  </a:lnTo>
                  <a:lnTo>
                    <a:pt x="295" y="126"/>
                  </a:lnTo>
                  <a:lnTo>
                    <a:pt x="308" y="122"/>
                  </a:lnTo>
                  <a:lnTo>
                    <a:pt x="322" y="118"/>
                  </a:lnTo>
                  <a:lnTo>
                    <a:pt x="333" y="112"/>
                  </a:lnTo>
                  <a:lnTo>
                    <a:pt x="342" y="112"/>
                  </a:lnTo>
                  <a:lnTo>
                    <a:pt x="350" y="112"/>
                  </a:lnTo>
                  <a:lnTo>
                    <a:pt x="352" y="112"/>
                  </a:lnTo>
                  <a:lnTo>
                    <a:pt x="206" y="213"/>
                  </a:lnTo>
                  <a:lnTo>
                    <a:pt x="361" y="179"/>
                  </a:lnTo>
                  <a:lnTo>
                    <a:pt x="251" y="244"/>
                  </a:lnTo>
                  <a:lnTo>
                    <a:pt x="367" y="240"/>
                  </a:lnTo>
                  <a:lnTo>
                    <a:pt x="350" y="282"/>
                  </a:lnTo>
                  <a:lnTo>
                    <a:pt x="183" y="289"/>
                  </a:lnTo>
                  <a:lnTo>
                    <a:pt x="181" y="287"/>
                  </a:lnTo>
                  <a:lnTo>
                    <a:pt x="179" y="282"/>
                  </a:lnTo>
                  <a:lnTo>
                    <a:pt x="171" y="272"/>
                  </a:lnTo>
                  <a:lnTo>
                    <a:pt x="164" y="263"/>
                  </a:lnTo>
                  <a:lnTo>
                    <a:pt x="158" y="257"/>
                  </a:lnTo>
                  <a:lnTo>
                    <a:pt x="152" y="251"/>
                  </a:lnTo>
                  <a:lnTo>
                    <a:pt x="145" y="246"/>
                  </a:lnTo>
                  <a:lnTo>
                    <a:pt x="139" y="240"/>
                  </a:lnTo>
                  <a:lnTo>
                    <a:pt x="131" y="234"/>
                  </a:lnTo>
                  <a:lnTo>
                    <a:pt x="122" y="228"/>
                  </a:lnTo>
                  <a:lnTo>
                    <a:pt x="114" y="221"/>
                  </a:lnTo>
                  <a:lnTo>
                    <a:pt x="107" y="217"/>
                  </a:lnTo>
                  <a:lnTo>
                    <a:pt x="95" y="211"/>
                  </a:lnTo>
                  <a:lnTo>
                    <a:pt x="86" y="207"/>
                  </a:lnTo>
                  <a:lnTo>
                    <a:pt x="74" y="202"/>
                  </a:lnTo>
                  <a:lnTo>
                    <a:pt x="67" y="200"/>
                  </a:lnTo>
                  <a:lnTo>
                    <a:pt x="57" y="196"/>
                  </a:lnTo>
                  <a:lnTo>
                    <a:pt x="48" y="192"/>
                  </a:lnTo>
                  <a:lnTo>
                    <a:pt x="40" y="190"/>
                  </a:lnTo>
                  <a:lnTo>
                    <a:pt x="33" y="188"/>
                  </a:lnTo>
                  <a:lnTo>
                    <a:pt x="19" y="183"/>
                  </a:lnTo>
                  <a:lnTo>
                    <a:pt x="10" y="183"/>
                  </a:lnTo>
                  <a:lnTo>
                    <a:pt x="2" y="181"/>
                  </a:lnTo>
                  <a:lnTo>
                    <a:pt x="0" y="181"/>
                  </a:lnTo>
                  <a:close/>
                </a:path>
              </a:pathLst>
            </a:custGeom>
            <a:solidFill>
              <a:srgbClr val="B3B3B3"/>
            </a:solidFill>
            <a:ln w="9525">
              <a:noFill/>
              <a:round/>
              <a:headEnd/>
              <a:tailEnd/>
            </a:ln>
          </p:spPr>
          <p:txBody>
            <a:bodyPr/>
            <a:lstStyle/>
            <a:p>
              <a:endParaRPr lang="en-US"/>
            </a:p>
          </p:txBody>
        </p:sp>
        <p:sp>
          <p:nvSpPr>
            <p:cNvPr id="41068" name="Freeform 176"/>
            <p:cNvSpPr>
              <a:spLocks/>
            </p:cNvSpPr>
            <p:nvPr/>
          </p:nvSpPr>
          <p:spPr bwMode="auto">
            <a:xfrm>
              <a:off x="2269" y="2684"/>
              <a:ext cx="135" cy="153"/>
            </a:xfrm>
            <a:custGeom>
              <a:avLst/>
              <a:gdLst>
                <a:gd name="T0" fmla="*/ 9 w 270"/>
                <a:gd name="T1" fmla="*/ 126 h 306"/>
                <a:gd name="T2" fmla="*/ 46 w 270"/>
                <a:gd name="T3" fmla="*/ 156 h 306"/>
                <a:gd name="T4" fmla="*/ 72 w 270"/>
                <a:gd name="T5" fmla="*/ 185 h 306"/>
                <a:gd name="T6" fmla="*/ 87 w 270"/>
                <a:gd name="T7" fmla="*/ 206 h 306"/>
                <a:gd name="T8" fmla="*/ 103 w 270"/>
                <a:gd name="T9" fmla="*/ 230 h 306"/>
                <a:gd name="T10" fmla="*/ 116 w 270"/>
                <a:gd name="T11" fmla="*/ 257 h 306"/>
                <a:gd name="T12" fmla="*/ 129 w 270"/>
                <a:gd name="T13" fmla="*/ 282 h 306"/>
                <a:gd name="T14" fmla="*/ 139 w 270"/>
                <a:gd name="T15" fmla="*/ 303 h 306"/>
                <a:gd name="T16" fmla="*/ 154 w 270"/>
                <a:gd name="T17" fmla="*/ 255 h 306"/>
                <a:gd name="T18" fmla="*/ 139 w 270"/>
                <a:gd name="T19" fmla="*/ 209 h 306"/>
                <a:gd name="T20" fmla="*/ 165 w 270"/>
                <a:gd name="T21" fmla="*/ 185 h 306"/>
                <a:gd name="T22" fmla="*/ 194 w 270"/>
                <a:gd name="T23" fmla="*/ 166 h 306"/>
                <a:gd name="T24" fmla="*/ 219 w 270"/>
                <a:gd name="T25" fmla="*/ 147 h 306"/>
                <a:gd name="T26" fmla="*/ 234 w 270"/>
                <a:gd name="T27" fmla="*/ 137 h 306"/>
                <a:gd name="T28" fmla="*/ 226 w 270"/>
                <a:gd name="T29" fmla="*/ 137 h 306"/>
                <a:gd name="T30" fmla="*/ 196 w 270"/>
                <a:gd name="T31" fmla="*/ 139 h 306"/>
                <a:gd name="T32" fmla="*/ 177 w 270"/>
                <a:gd name="T33" fmla="*/ 143 h 306"/>
                <a:gd name="T34" fmla="*/ 139 w 270"/>
                <a:gd name="T35" fmla="*/ 158 h 306"/>
                <a:gd name="T36" fmla="*/ 112 w 270"/>
                <a:gd name="T37" fmla="*/ 166 h 306"/>
                <a:gd name="T38" fmla="*/ 97 w 270"/>
                <a:gd name="T39" fmla="*/ 162 h 306"/>
                <a:gd name="T40" fmla="*/ 110 w 270"/>
                <a:gd name="T41" fmla="*/ 145 h 306"/>
                <a:gd name="T42" fmla="*/ 139 w 270"/>
                <a:gd name="T43" fmla="*/ 120 h 306"/>
                <a:gd name="T44" fmla="*/ 165 w 270"/>
                <a:gd name="T45" fmla="*/ 109 h 306"/>
                <a:gd name="T46" fmla="*/ 192 w 270"/>
                <a:gd name="T47" fmla="*/ 95 h 306"/>
                <a:gd name="T48" fmla="*/ 219 w 270"/>
                <a:gd name="T49" fmla="*/ 84 h 306"/>
                <a:gd name="T50" fmla="*/ 241 w 270"/>
                <a:gd name="T51" fmla="*/ 71 h 306"/>
                <a:gd name="T52" fmla="*/ 260 w 270"/>
                <a:gd name="T53" fmla="*/ 61 h 306"/>
                <a:gd name="T54" fmla="*/ 238 w 270"/>
                <a:gd name="T55" fmla="*/ 61 h 306"/>
                <a:gd name="T56" fmla="*/ 213 w 270"/>
                <a:gd name="T57" fmla="*/ 67 h 306"/>
                <a:gd name="T58" fmla="*/ 181 w 270"/>
                <a:gd name="T59" fmla="*/ 71 h 306"/>
                <a:gd name="T60" fmla="*/ 150 w 270"/>
                <a:gd name="T61" fmla="*/ 80 h 306"/>
                <a:gd name="T62" fmla="*/ 125 w 270"/>
                <a:gd name="T63" fmla="*/ 92 h 306"/>
                <a:gd name="T64" fmla="*/ 104 w 270"/>
                <a:gd name="T65" fmla="*/ 101 h 306"/>
                <a:gd name="T66" fmla="*/ 65 w 270"/>
                <a:gd name="T67" fmla="*/ 118 h 306"/>
                <a:gd name="T68" fmla="*/ 101 w 270"/>
                <a:gd name="T69" fmla="*/ 80 h 306"/>
                <a:gd name="T70" fmla="*/ 124 w 270"/>
                <a:gd name="T71" fmla="*/ 65 h 306"/>
                <a:gd name="T72" fmla="*/ 146 w 270"/>
                <a:gd name="T73" fmla="*/ 50 h 306"/>
                <a:gd name="T74" fmla="*/ 167 w 270"/>
                <a:gd name="T75" fmla="*/ 42 h 306"/>
                <a:gd name="T76" fmla="*/ 196 w 270"/>
                <a:gd name="T77" fmla="*/ 31 h 306"/>
                <a:gd name="T78" fmla="*/ 224 w 270"/>
                <a:gd name="T79" fmla="*/ 21 h 306"/>
                <a:gd name="T80" fmla="*/ 249 w 270"/>
                <a:gd name="T81" fmla="*/ 12 h 306"/>
                <a:gd name="T82" fmla="*/ 270 w 270"/>
                <a:gd name="T83" fmla="*/ 8 h 306"/>
                <a:gd name="T84" fmla="*/ 257 w 270"/>
                <a:gd name="T85" fmla="*/ 2 h 306"/>
                <a:gd name="T86" fmla="*/ 234 w 270"/>
                <a:gd name="T87" fmla="*/ 0 h 306"/>
                <a:gd name="T88" fmla="*/ 207 w 270"/>
                <a:gd name="T89" fmla="*/ 4 h 306"/>
                <a:gd name="T90" fmla="*/ 173 w 270"/>
                <a:gd name="T91" fmla="*/ 15 h 306"/>
                <a:gd name="T92" fmla="*/ 127 w 270"/>
                <a:gd name="T93" fmla="*/ 31 h 306"/>
                <a:gd name="T94" fmla="*/ 84 w 270"/>
                <a:gd name="T95" fmla="*/ 57 h 306"/>
                <a:gd name="T96" fmla="*/ 46 w 270"/>
                <a:gd name="T97" fmla="*/ 82 h 306"/>
                <a:gd name="T98" fmla="*/ 17 w 270"/>
                <a:gd name="T99" fmla="*/ 105 h 306"/>
                <a:gd name="T100" fmla="*/ 0 w 270"/>
                <a:gd name="T101" fmla="*/ 118 h 3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0"/>
                <a:gd name="T154" fmla="*/ 0 h 306"/>
                <a:gd name="T155" fmla="*/ 270 w 270"/>
                <a:gd name="T156" fmla="*/ 306 h 3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0" h="306">
                  <a:moveTo>
                    <a:pt x="0" y="120"/>
                  </a:moveTo>
                  <a:lnTo>
                    <a:pt x="2" y="120"/>
                  </a:lnTo>
                  <a:lnTo>
                    <a:pt x="9" y="126"/>
                  </a:lnTo>
                  <a:lnTo>
                    <a:pt x="19" y="133"/>
                  </a:lnTo>
                  <a:lnTo>
                    <a:pt x="32" y="145"/>
                  </a:lnTo>
                  <a:lnTo>
                    <a:pt x="46" y="156"/>
                  </a:lnTo>
                  <a:lnTo>
                    <a:pt x="61" y="169"/>
                  </a:lnTo>
                  <a:lnTo>
                    <a:pt x="65" y="175"/>
                  </a:lnTo>
                  <a:lnTo>
                    <a:pt x="72" y="185"/>
                  </a:lnTo>
                  <a:lnTo>
                    <a:pt x="78" y="190"/>
                  </a:lnTo>
                  <a:lnTo>
                    <a:pt x="84" y="198"/>
                  </a:lnTo>
                  <a:lnTo>
                    <a:pt x="87" y="206"/>
                  </a:lnTo>
                  <a:lnTo>
                    <a:pt x="93" y="213"/>
                  </a:lnTo>
                  <a:lnTo>
                    <a:pt x="97" y="223"/>
                  </a:lnTo>
                  <a:lnTo>
                    <a:pt x="103" y="230"/>
                  </a:lnTo>
                  <a:lnTo>
                    <a:pt x="106" y="240"/>
                  </a:lnTo>
                  <a:lnTo>
                    <a:pt x="112" y="249"/>
                  </a:lnTo>
                  <a:lnTo>
                    <a:pt x="116" y="257"/>
                  </a:lnTo>
                  <a:lnTo>
                    <a:pt x="122" y="266"/>
                  </a:lnTo>
                  <a:lnTo>
                    <a:pt x="125" y="274"/>
                  </a:lnTo>
                  <a:lnTo>
                    <a:pt x="129" y="282"/>
                  </a:lnTo>
                  <a:lnTo>
                    <a:pt x="131" y="287"/>
                  </a:lnTo>
                  <a:lnTo>
                    <a:pt x="135" y="295"/>
                  </a:lnTo>
                  <a:lnTo>
                    <a:pt x="139" y="303"/>
                  </a:lnTo>
                  <a:lnTo>
                    <a:pt x="141" y="306"/>
                  </a:lnTo>
                  <a:lnTo>
                    <a:pt x="205" y="266"/>
                  </a:lnTo>
                  <a:lnTo>
                    <a:pt x="154" y="255"/>
                  </a:lnTo>
                  <a:lnTo>
                    <a:pt x="207" y="213"/>
                  </a:lnTo>
                  <a:lnTo>
                    <a:pt x="135" y="215"/>
                  </a:lnTo>
                  <a:lnTo>
                    <a:pt x="139" y="209"/>
                  </a:lnTo>
                  <a:lnTo>
                    <a:pt x="150" y="198"/>
                  </a:lnTo>
                  <a:lnTo>
                    <a:pt x="158" y="192"/>
                  </a:lnTo>
                  <a:lnTo>
                    <a:pt x="165" y="185"/>
                  </a:lnTo>
                  <a:lnTo>
                    <a:pt x="175" y="177"/>
                  </a:lnTo>
                  <a:lnTo>
                    <a:pt x="186" y="171"/>
                  </a:lnTo>
                  <a:lnTo>
                    <a:pt x="194" y="166"/>
                  </a:lnTo>
                  <a:lnTo>
                    <a:pt x="203" y="160"/>
                  </a:lnTo>
                  <a:lnTo>
                    <a:pt x="211" y="152"/>
                  </a:lnTo>
                  <a:lnTo>
                    <a:pt x="219" y="147"/>
                  </a:lnTo>
                  <a:lnTo>
                    <a:pt x="226" y="141"/>
                  </a:lnTo>
                  <a:lnTo>
                    <a:pt x="232" y="139"/>
                  </a:lnTo>
                  <a:lnTo>
                    <a:pt x="234" y="137"/>
                  </a:lnTo>
                  <a:lnTo>
                    <a:pt x="238" y="137"/>
                  </a:lnTo>
                  <a:lnTo>
                    <a:pt x="234" y="137"/>
                  </a:lnTo>
                  <a:lnTo>
                    <a:pt x="226" y="137"/>
                  </a:lnTo>
                  <a:lnTo>
                    <a:pt x="215" y="137"/>
                  </a:lnTo>
                  <a:lnTo>
                    <a:pt x="205" y="139"/>
                  </a:lnTo>
                  <a:lnTo>
                    <a:pt x="196" y="139"/>
                  </a:lnTo>
                  <a:lnTo>
                    <a:pt x="190" y="139"/>
                  </a:lnTo>
                  <a:lnTo>
                    <a:pt x="182" y="141"/>
                  </a:lnTo>
                  <a:lnTo>
                    <a:pt x="177" y="143"/>
                  </a:lnTo>
                  <a:lnTo>
                    <a:pt x="163" y="147"/>
                  </a:lnTo>
                  <a:lnTo>
                    <a:pt x="152" y="154"/>
                  </a:lnTo>
                  <a:lnTo>
                    <a:pt x="139" y="158"/>
                  </a:lnTo>
                  <a:lnTo>
                    <a:pt x="129" y="162"/>
                  </a:lnTo>
                  <a:lnTo>
                    <a:pt x="120" y="164"/>
                  </a:lnTo>
                  <a:lnTo>
                    <a:pt x="112" y="166"/>
                  </a:lnTo>
                  <a:lnTo>
                    <a:pt x="101" y="166"/>
                  </a:lnTo>
                  <a:lnTo>
                    <a:pt x="97" y="166"/>
                  </a:lnTo>
                  <a:lnTo>
                    <a:pt x="97" y="162"/>
                  </a:lnTo>
                  <a:lnTo>
                    <a:pt x="101" y="158"/>
                  </a:lnTo>
                  <a:lnTo>
                    <a:pt x="103" y="150"/>
                  </a:lnTo>
                  <a:lnTo>
                    <a:pt x="110" y="145"/>
                  </a:lnTo>
                  <a:lnTo>
                    <a:pt x="116" y="135"/>
                  </a:lnTo>
                  <a:lnTo>
                    <a:pt x="125" y="128"/>
                  </a:lnTo>
                  <a:lnTo>
                    <a:pt x="139" y="120"/>
                  </a:lnTo>
                  <a:lnTo>
                    <a:pt x="152" y="116"/>
                  </a:lnTo>
                  <a:lnTo>
                    <a:pt x="158" y="112"/>
                  </a:lnTo>
                  <a:lnTo>
                    <a:pt x="165" y="109"/>
                  </a:lnTo>
                  <a:lnTo>
                    <a:pt x="173" y="103"/>
                  </a:lnTo>
                  <a:lnTo>
                    <a:pt x="182" y="101"/>
                  </a:lnTo>
                  <a:lnTo>
                    <a:pt x="192" y="95"/>
                  </a:lnTo>
                  <a:lnTo>
                    <a:pt x="200" y="92"/>
                  </a:lnTo>
                  <a:lnTo>
                    <a:pt x="209" y="88"/>
                  </a:lnTo>
                  <a:lnTo>
                    <a:pt x="219" y="84"/>
                  </a:lnTo>
                  <a:lnTo>
                    <a:pt x="226" y="78"/>
                  </a:lnTo>
                  <a:lnTo>
                    <a:pt x="234" y="74"/>
                  </a:lnTo>
                  <a:lnTo>
                    <a:pt x="241" y="71"/>
                  </a:lnTo>
                  <a:lnTo>
                    <a:pt x="247" y="67"/>
                  </a:lnTo>
                  <a:lnTo>
                    <a:pt x="257" y="61"/>
                  </a:lnTo>
                  <a:lnTo>
                    <a:pt x="260" y="61"/>
                  </a:lnTo>
                  <a:lnTo>
                    <a:pt x="257" y="61"/>
                  </a:lnTo>
                  <a:lnTo>
                    <a:pt x="247" y="61"/>
                  </a:lnTo>
                  <a:lnTo>
                    <a:pt x="238" y="61"/>
                  </a:lnTo>
                  <a:lnTo>
                    <a:pt x="232" y="63"/>
                  </a:lnTo>
                  <a:lnTo>
                    <a:pt x="222" y="65"/>
                  </a:lnTo>
                  <a:lnTo>
                    <a:pt x="213" y="67"/>
                  </a:lnTo>
                  <a:lnTo>
                    <a:pt x="201" y="67"/>
                  </a:lnTo>
                  <a:lnTo>
                    <a:pt x="192" y="71"/>
                  </a:lnTo>
                  <a:lnTo>
                    <a:pt x="181" y="71"/>
                  </a:lnTo>
                  <a:lnTo>
                    <a:pt x="171" y="76"/>
                  </a:lnTo>
                  <a:lnTo>
                    <a:pt x="160" y="76"/>
                  </a:lnTo>
                  <a:lnTo>
                    <a:pt x="150" y="80"/>
                  </a:lnTo>
                  <a:lnTo>
                    <a:pt x="141" y="86"/>
                  </a:lnTo>
                  <a:lnTo>
                    <a:pt x="135" y="90"/>
                  </a:lnTo>
                  <a:lnTo>
                    <a:pt x="125" y="92"/>
                  </a:lnTo>
                  <a:lnTo>
                    <a:pt x="118" y="95"/>
                  </a:lnTo>
                  <a:lnTo>
                    <a:pt x="110" y="97"/>
                  </a:lnTo>
                  <a:lnTo>
                    <a:pt x="104" y="101"/>
                  </a:lnTo>
                  <a:lnTo>
                    <a:pt x="93" y="105"/>
                  </a:lnTo>
                  <a:lnTo>
                    <a:pt x="84" y="111"/>
                  </a:lnTo>
                  <a:lnTo>
                    <a:pt x="65" y="118"/>
                  </a:lnTo>
                  <a:lnTo>
                    <a:pt x="82" y="99"/>
                  </a:lnTo>
                  <a:lnTo>
                    <a:pt x="95" y="88"/>
                  </a:lnTo>
                  <a:lnTo>
                    <a:pt x="101" y="80"/>
                  </a:lnTo>
                  <a:lnTo>
                    <a:pt x="108" y="76"/>
                  </a:lnTo>
                  <a:lnTo>
                    <a:pt x="116" y="69"/>
                  </a:lnTo>
                  <a:lnTo>
                    <a:pt x="124" y="65"/>
                  </a:lnTo>
                  <a:lnTo>
                    <a:pt x="129" y="59"/>
                  </a:lnTo>
                  <a:lnTo>
                    <a:pt x="139" y="53"/>
                  </a:lnTo>
                  <a:lnTo>
                    <a:pt x="146" y="50"/>
                  </a:lnTo>
                  <a:lnTo>
                    <a:pt x="154" y="48"/>
                  </a:lnTo>
                  <a:lnTo>
                    <a:pt x="160" y="44"/>
                  </a:lnTo>
                  <a:lnTo>
                    <a:pt x="167" y="42"/>
                  </a:lnTo>
                  <a:lnTo>
                    <a:pt x="177" y="38"/>
                  </a:lnTo>
                  <a:lnTo>
                    <a:pt x="186" y="34"/>
                  </a:lnTo>
                  <a:lnTo>
                    <a:pt x="196" y="31"/>
                  </a:lnTo>
                  <a:lnTo>
                    <a:pt x="205" y="27"/>
                  </a:lnTo>
                  <a:lnTo>
                    <a:pt x="215" y="23"/>
                  </a:lnTo>
                  <a:lnTo>
                    <a:pt x="224" y="21"/>
                  </a:lnTo>
                  <a:lnTo>
                    <a:pt x="234" y="17"/>
                  </a:lnTo>
                  <a:lnTo>
                    <a:pt x="243" y="15"/>
                  </a:lnTo>
                  <a:lnTo>
                    <a:pt x="249" y="12"/>
                  </a:lnTo>
                  <a:lnTo>
                    <a:pt x="257" y="10"/>
                  </a:lnTo>
                  <a:lnTo>
                    <a:pt x="266" y="8"/>
                  </a:lnTo>
                  <a:lnTo>
                    <a:pt x="270" y="8"/>
                  </a:lnTo>
                  <a:lnTo>
                    <a:pt x="268" y="6"/>
                  </a:lnTo>
                  <a:lnTo>
                    <a:pt x="266" y="6"/>
                  </a:lnTo>
                  <a:lnTo>
                    <a:pt x="257" y="2"/>
                  </a:lnTo>
                  <a:lnTo>
                    <a:pt x="249" y="2"/>
                  </a:lnTo>
                  <a:lnTo>
                    <a:pt x="241" y="0"/>
                  </a:lnTo>
                  <a:lnTo>
                    <a:pt x="234" y="0"/>
                  </a:lnTo>
                  <a:lnTo>
                    <a:pt x="226" y="0"/>
                  </a:lnTo>
                  <a:lnTo>
                    <a:pt x="219" y="2"/>
                  </a:lnTo>
                  <a:lnTo>
                    <a:pt x="207" y="4"/>
                  </a:lnTo>
                  <a:lnTo>
                    <a:pt x="196" y="6"/>
                  </a:lnTo>
                  <a:lnTo>
                    <a:pt x="184" y="10"/>
                  </a:lnTo>
                  <a:lnTo>
                    <a:pt x="173" y="15"/>
                  </a:lnTo>
                  <a:lnTo>
                    <a:pt x="158" y="19"/>
                  </a:lnTo>
                  <a:lnTo>
                    <a:pt x="143" y="23"/>
                  </a:lnTo>
                  <a:lnTo>
                    <a:pt x="127" y="31"/>
                  </a:lnTo>
                  <a:lnTo>
                    <a:pt x="112" y="38"/>
                  </a:lnTo>
                  <a:lnTo>
                    <a:pt x="97" y="48"/>
                  </a:lnTo>
                  <a:lnTo>
                    <a:pt x="84" y="57"/>
                  </a:lnTo>
                  <a:lnTo>
                    <a:pt x="70" y="65"/>
                  </a:lnTo>
                  <a:lnTo>
                    <a:pt x="57" y="76"/>
                  </a:lnTo>
                  <a:lnTo>
                    <a:pt x="46" y="82"/>
                  </a:lnTo>
                  <a:lnTo>
                    <a:pt x="34" y="90"/>
                  </a:lnTo>
                  <a:lnTo>
                    <a:pt x="23" y="97"/>
                  </a:lnTo>
                  <a:lnTo>
                    <a:pt x="17" y="105"/>
                  </a:lnTo>
                  <a:lnTo>
                    <a:pt x="8" y="111"/>
                  </a:lnTo>
                  <a:lnTo>
                    <a:pt x="4" y="116"/>
                  </a:lnTo>
                  <a:lnTo>
                    <a:pt x="0" y="118"/>
                  </a:lnTo>
                  <a:lnTo>
                    <a:pt x="0" y="120"/>
                  </a:lnTo>
                  <a:close/>
                </a:path>
              </a:pathLst>
            </a:custGeom>
            <a:solidFill>
              <a:srgbClr val="B3B3B3"/>
            </a:solidFill>
            <a:ln w="9525">
              <a:noFill/>
              <a:round/>
              <a:headEnd/>
              <a:tailEnd/>
            </a:ln>
          </p:spPr>
          <p:txBody>
            <a:bodyPr/>
            <a:lstStyle/>
            <a:p>
              <a:endParaRPr lang="en-US"/>
            </a:p>
          </p:txBody>
        </p:sp>
        <p:sp>
          <p:nvSpPr>
            <p:cNvPr id="41069" name="Freeform 177"/>
            <p:cNvSpPr>
              <a:spLocks/>
            </p:cNvSpPr>
            <p:nvPr/>
          </p:nvSpPr>
          <p:spPr bwMode="auto">
            <a:xfrm>
              <a:off x="1386" y="3415"/>
              <a:ext cx="28" cy="12"/>
            </a:xfrm>
            <a:custGeom>
              <a:avLst/>
              <a:gdLst>
                <a:gd name="T0" fmla="*/ 0 w 57"/>
                <a:gd name="T1" fmla="*/ 0 h 23"/>
                <a:gd name="T2" fmla="*/ 0 w 57"/>
                <a:gd name="T3" fmla="*/ 4 h 23"/>
                <a:gd name="T4" fmla="*/ 4 w 57"/>
                <a:gd name="T5" fmla="*/ 11 h 23"/>
                <a:gd name="T6" fmla="*/ 10 w 57"/>
                <a:gd name="T7" fmla="*/ 19 h 23"/>
                <a:gd name="T8" fmla="*/ 23 w 57"/>
                <a:gd name="T9" fmla="*/ 23 h 23"/>
                <a:gd name="T10" fmla="*/ 34 w 57"/>
                <a:gd name="T11" fmla="*/ 21 h 23"/>
                <a:gd name="T12" fmla="*/ 46 w 57"/>
                <a:gd name="T13" fmla="*/ 15 h 23"/>
                <a:gd name="T14" fmla="*/ 51 w 57"/>
                <a:gd name="T15" fmla="*/ 9 h 23"/>
                <a:gd name="T16" fmla="*/ 57 w 57"/>
                <a:gd name="T17" fmla="*/ 6 h 23"/>
                <a:gd name="T18" fmla="*/ 51 w 57"/>
                <a:gd name="T19" fmla="*/ 0 h 23"/>
                <a:gd name="T20" fmla="*/ 50 w 57"/>
                <a:gd name="T21" fmla="*/ 0 h 23"/>
                <a:gd name="T22" fmla="*/ 44 w 57"/>
                <a:gd name="T23" fmla="*/ 4 h 23"/>
                <a:gd name="T24" fmla="*/ 38 w 57"/>
                <a:gd name="T25" fmla="*/ 6 h 23"/>
                <a:gd name="T26" fmla="*/ 34 w 57"/>
                <a:gd name="T27" fmla="*/ 6 h 23"/>
                <a:gd name="T28" fmla="*/ 27 w 57"/>
                <a:gd name="T29" fmla="*/ 0 h 23"/>
                <a:gd name="T30" fmla="*/ 27 w 57"/>
                <a:gd name="T31" fmla="*/ 0 h 23"/>
                <a:gd name="T32" fmla="*/ 0 w 57"/>
                <a:gd name="T33" fmla="*/ 0 h 23"/>
                <a:gd name="T34" fmla="*/ 0 w 57"/>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3"/>
                <a:gd name="T56" fmla="*/ 57 w 57"/>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3">
                  <a:moveTo>
                    <a:pt x="0" y="0"/>
                  </a:moveTo>
                  <a:lnTo>
                    <a:pt x="0" y="4"/>
                  </a:lnTo>
                  <a:lnTo>
                    <a:pt x="4" y="11"/>
                  </a:lnTo>
                  <a:lnTo>
                    <a:pt x="10" y="19"/>
                  </a:lnTo>
                  <a:lnTo>
                    <a:pt x="23" y="23"/>
                  </a:lnTo>
                  <a:lnTo>
                    <a:pt x="34" y="21"/>
                  </a:lnTo>
                  <a:lnTo>
                    <a:pt x="46" y="15"/>
                  </a:lnTo>
                  <a:lnTo>
                    <a:pt x="51" y="9"/>
                  </a:lnTo>
                  <a:lnTo>
                    <a:pt x="57" y="6"/>
                  </a:lnTo>
                  <a:lnTo>
                    <a:pt x="51" y="0"/>
                  </a:lnTo>
                  <a:lnTo>
                    <a:pt x="50" y="0"/>
                  </a:lnTo>
                  <a:lnTo>
                    <a:pt x="44" y="4"/>
                  </a:lnTo>
                  <a:lnTo>
                    <a:pt x="38" y="6"/>
                  </a:lnTo>
                  <a:lnTo>
                    <a:pt x="34" y="6"/>
                  </a:lnTo>
                  <a:lnTo>
                    <a:pt x="27" y="0"/>
                  </a:lnTo>
                  <a:lnTo>
                    <a:pt x="0" y="0"/>
                  </a:lnTo>
                  <a:close/>
                </a:path>
              </a:pathLst>
            </a:custGeom>
            <a:solidFill>
              <a:srgbClr val="FFFFFF"/>
            </a:solidFill>
            <a:ln w="9525">
              <a:noFill/>
              <a:round/>
              <a:headEnd/>
              <a:tailEnd/>
            </a:ln>
          </p:spPr>
          <p:txBody>
            <a:bodyPr/>
            <a:lstStyle/>
            <a:p>
              <a:endParaRPr lang="en-US"/>
            </a:p>
          </p:txBody>
        </p:sp>
        <p:sp>
          <p:nvSpPr>
            <p:cNvPr id="41070" name="Freeform 178"/>
            <p:cNvSpPr>
              <a:spLocks/>
            </p:cNvSpPr>
            <p:nvPr/>
          </p:nvSpPr>
          <p:spPr bwMode="auto">
            <a:xfrm>
              <a:off x="1576" y="3357"/>
              <a:ext cx="28" cy="13"/>
            </a:xfrm>
            <a:custGeom>
              <a:avLst/>
              <a:gdLst>
                <a:gd name="T0" fmla="*/ 0 w 57"/>
                <a:gd name="T1" fmla="*/ 2 h 27"/>
                <a:gd name="T2" fmla="*/ 0 w 57"/>
                <a:gd name="T3" fmla="*/ 4 h 27"/>
                <a:gd name="T4" fmla="*/ 6 w 57"/>
                <a:gd name="T5" fmla="*/ 13 h 27"/>
                <a:gd name="T6" fmla="*/ 10 w 57"/>
                <a:gd name="T7" fmla="*/ 21 h 27"/>
                <a:gd name="T8" fmla="*/ 23 w 57"/>
                <a:gd name="T9" fmla="*/ 27 h 27"/>
                <a:gd name="T10" fmla="*/ 35 w 57"/>
                <a:gd name="T11" fmla="*/ 23 h 27"/>
                <a:gd name="T12" fmla="*/ 46 w 57"/>
                <a:gd name="T13" fmla="*/ 15 h 27"/>
                <a:gd name="T14" fmla="*/ 52 w 57"/>
                <a:gd name="T15" fmla="*/ 10 h 27"/>
                <a:gd name="T16" fmla="*/ 57 w 57"/>
                <a:gd name="T17" fmla="*/ 6 h 27"/>
                <a:gd name="T18" fmla="*/ 52 w 57"/>
                <a:gd name="T19" fmla="*/ 0 h 27"/>
                <a:gd name="T20" fmla="*/ 50 w 57"/>
                <a:gd name="T21" fmla="*/ 0 h 27"/>
                <a:gd name="T22" fmla="*/ 46 w 57"/>
                <a:gd name="T23" fmla="*/ 4 h 27"/>
                <a:gd name="T24" fmla="*/ 38 w 57"/>
                <a:gd name="T25" fmla="*/ 8 h 27"/>
                <a:gd name="T26" fmla="*/ 35 w 57"/>
                <a:gd name="T27" fmla="*/ 6 h 27"/>
                <a:gd name="T28" fmla="*/ 29 w 57"/>
                <a:gd name="T29" fmla="*/ 0 h 27"/>
                <a:gd name="T30" fmla="*/ 29 w 57"/>
                <a:gd name="T31" fmla="*/ 0 h 27"/>
                <a:gd name="T32" fmla="*/ 0 w 57"/>
                <a:gd name="T33" fmla="*/ 2 h 27"/>
                <a:gd name="T34" fmla="*/ 0 w 57"/>
                <a:gd name="T35" fmla="*/ 2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7"/>
                <a:gd name="T56" fmla="*/ 57 w 57"/>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7">
                  <a:moveTo>
                    <a:pt x="0" y="2"/>
                  </a:moveTo>
                  <a:lnTo>
                    <a:pt x="0" y="4"/>
                  </a:lnTo>
                  <a:lnTo>
                    <a:pt x="6" y="13"/>
                  </a:lnTo>
                  <a:lnTo>
                    <a:pt x="10" y="21"/>
                  </a:lnTo>
                  <a:lnTo>
                    <a:pt x="23" y="27"/>
                  </a:lnTo>
                  <a:lnTo>
                    <a:pt x="35" y="23"/>
                  </a:lnTo>
                  <a:lnTo>
                    <a:pt x="46" y="15"/>
                  </a:lnTo>
                  <a:lnTo>
                    <a:pt x="52" y="10"/>
                  </a:lnTo>
                  <a:lnTo>
                    <a:pt x="57" y="6"/>
                  </a:lnTo>
                  <a:lnTo>
                    <a:pt x="52" y="0"/>
                  </a:lnTo>
                  <a:lnTo>
                    <a:pt x="50" y="0"/>
                  </a:lnTo>
                  <a:lnTo>
                    <a:pt x="46" y="4"/>
                  </a:lnTo>
                  <a:lnTo>
                    <a:pt x="38" y="8"/>
                  </a:lnTo>
                  <a:lnTo>
                    <a:pt x="35" y="6"/>
                  </a:lnTo>
                  <a:lnTo>
                    <a:pt x="29" y="0"/>
                  </a:lnTo>
                  <a:lnTo>
                    <a:pt x="0" y="2"/>
                  </a:lnTo>
                  <a:close/>
                </a:path>
              </a:pathLst>
            </a:custGeom>
            <a:solidFill>
              <a:srgbClr val="FFFFFF"/>
            </a:solidFill>
            <a:ln w="9525">
              <a:noFill/>
              <a:round/>
              <a:headEnd/>
              <a:tailEnd/>
            </a:ln>
          </p:spPr>
          <p:txBody>
            <a:bodyPr/>
            <a:lstStyle/>
            <a:p>
              <a:endParaRPr lang="en-US"/>
            </a:p>
          </p:txBody>
        </p:sp>
        <p:sp>
          <p:nvSpPr>
            <p:cNvPr id="41071" name="Freeform 179"/>
            <p:cNvSpPr>
              <a:spLocks/>
            </p:cNvSpPr>
            <p:nvPr/>
          </p:nvSpPr>
          <p:spPr bwMode="auto">
            <a:xfrm>
              <a:off x="1810" y="2806"/>
              <a:ext cx="124" cy="60"/>
            </a:xfrm>
            <a:custGeom>
              <a:avLst/>
              <a:gdLst>
                <a:gd name="T0" fmla="*/ 163 w 247"/>
                <a:gd name="T1" fmla="*/ 0 h 120"/>
                <a:gd name="T2" fmla="*/ 158 w 247"/>
                <a:gd name="T3" fmla="*/ 0 h 120"/>
                <a:gd name="T4" fmla="*/ 150 w 247"/>
                <a:gd name="T5" fmla="*/ 0 h 120"/>
                <a:gd name="T6" fmla="*/ 144 w 247"/>
                <a:gd name="T7" fmla="*/ 0 h 120"/>
                <a:gd name="T8" fmla="*/ 139 w 247"/>
                <a:gd name="T9" fmla="*/ 0 h 120"/>
                <a:gd name="T10" fmla="*/ 131 w 247"/>
                <a:gd name="T11" fmla="*/ 0 h 120"/>
                <a:gd name="T12" fmla="*/ 123 w 247"/>
                <a:gd name="T13" fmla="*/ 4 h 120"/>
                <a:gd name="T14" fmla="*/ 114 w 247"/>
                <a:gd name="T15" fmla="*/ 4 h 120"/>
                <a:gd name="T16" fmla="*/ 106 w 247"/>
                <a:gd name="T17" fmla="*/ 6 h 120"/>
                <a:gd name="T18" fmla="*/ 97 w 247"/>
                <a:gd name="T19" fmla="*/ 8 h 120"/>
                <a:gd name="T20" fmla="*/ 87 w 247"/>
                <a:gd name="T21" fmla="*/ 12 h 120"/>
                <a:gd name="T22" fmla="*/ 80 w 247"/>
                <a:gd name="T23" fmla="*/ 14 h 120"/>
                <a:gd name="T24" fmla="*/ 72 w 247"/>
                <a:gd name="T25" fmla="*/ 19 h 120"/>
                <a:gd name="T26" fmla="*/ 64 w 247"/>
                <a:gd name="T27" fmla="*/ 23 h 120"/>
                <a:gd name="T28" fmla="*/ 57 w 247"/>
                <a:gd name="T29" fmla="*/ 33 h 120"/>
                <a:gd name="T30" fmla="*/ 42 w 247"/>
                <a:gd name="T31" fmla="*/ 44 h 120"/>
                <a:gd name="T32" fmla="*/ 32 w 247"/>
                <a:gd name="T33" fmla="*/ 59 h 120"/>
                <a:gd name="T34" fmla="*/ 21 w 247"/>
                <a:gd name="T35" fmla="*/ 73 h 120"/>
                <a:gd name="T36" fmla="*/ 13 w 247"/>
                <a:gd name="T37" fmla="*/ 86 h 120"/>
                <a:gd name="T38" fmla="*/ 6 w 247"/>
                <a:gd name="T39" fmla="*/ 97 h 120"/>
                <a:gd name="T40" fmla="*/ 2 w 247"/>
                <a:gd name="T41" fmla="*/ 107 h 120"/>
                <a:gd name="T42" fmla="*/ 0 w 247"/>
                <a:gd name="T43" fmla="*/ 113 h 120"/>
                <a:gd name="T44" fmla="*/ 0 w 247"/>
                <a:gd name="T45" fmla="*/ 116 h 120"/>
                <a:gd name="T46" fmla="*/ 222 w 247"/>
                <a:gd name="T47" fmla="*/ 120 h 120"/>
                <a:gd name="T48" fmla="*/ 247 w 247"/>
                <a:gd name="T49" fmla="*/ 99 h 120"/>
                <a:gd name="T50" fmla="*/ 188 w 247"/>
                <a:gd name="T51" fmla="*/ 96 h 120"/>
                <a:gd name="T52" fmla="*/ 218 w 247"/>
                <a:gd name="T53" fmla="*/ 71 h 120"/>
                <a:gd name="T54" fmla="*/ 148 w 247"/>
                <a:gd name="T55" fmla="*/ 75 h 120"/>
                <a:gd name="T56" fmla="*/ 182 w 247"/>
                <a:gd name="T57" fmla="*/ 42 h 120"/>
                <a:gd name="T58" fmla="*/ 97 w 247"/>
                <a:gd name="T59" fmla="*/ 44 h 120"/>
                <a:gd name="T60" fmla="*/ 163 w 247"/>
                <a:gd name="T61" fmla="*/ 0 h 120"/>
                <a:gd name="T62" fmla="*/ 163 w 247"/>
                <a:gd name="T63" fmla="*/ 0 h 1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7"/>
                <a:gd name="T97" fmla="*/ 0 h 120"/>
                <a:gd name="T98" fmla="*/ 247 w 247"/>
                <a:gd name="T99" fmla="*/ 120 h 1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7" h="120">
                  <a:moveTo>
                    <a:pt x="163" y="0"/>
                  </a:moveTo>
                  <a:lnTo>
                    <a:pt x="158" y="0"/>
                  </a:lnTo>
                  <a:lnTo>
                    <a:pt x="150" y="0"/>
                  </a:lnTo>
                  <a:lnTo>
                    <a:pt x="144" y="0"/>
                  </a:lnTo>
                  <a:lnTo>
                    <a:pt x="139" y="0"/>
                  </a:lnTo>
                  <a:lnTo>
                    <a:pt x="131" y="0"/>
                  </a:lnTo>
                  <a:lnTo>
                    <a:pt x="123" y="4"/>
                  </a:lnTo>
                  <a:lnTo>
                    <a:pt x="114" y="4"/>
                  </a:lnTo>
                  <a:lnTo>
                    <a:pt x="106" y="6"/>
                  </a:lnTo>
                  <a:lnTo>
                    <a:pt x="97" y="8"/>
                  </a:lnTo>
                  <a:lnTo>
                    <a:pt x="87" y="12"/>
                  </a:lnTo>
                  <a:lnTo>
                    <a:pt x="80" y="14"/>
                  </a:lnTo>
                  <a:lnTo>
                    <a:pt x="72" y="19"/>
                  </a:lnTo>
                  <a:lnTo>
                    <a:pt x="64" y="23"/>
                  </a:lnTo>
                  <a:lnTo>
                    <a:pt x="57" y="33"/>
                  </a:lnTo>
                  <a:lnTo>
                    <a:pt x="42" y="44"/>
                  </a:lnTo>
                  <a:lnTo>
                    <a:pt x="32" y="59"/>
                  </a:lnTo>
                  <a:lnTo>
                    <a:pt x="21" y="73"/>
                  </a:lnTo>
                  <a:lnTo>
                    <a:pt x="13" y="86"/>
                  </a:lnTo>
                  <a:lnTo>
                    <a:pt x="6" y="97"/>
                  </a:lnTo>
                  <a:lnTo>
                    <a:pt x="2" y="107"/>
                  </a:lnTo>
                  <a:lnTo>
                    <a:pt x="0" y="113"/>
                  </a:lnTo>
                  <a:lnTo>
                    <a:pt x="0" y="116"/>
                  </a:lnTo>
                  <a:lnTo>
                    <a:pt x="222" y="120"/>
                  </a:lnTo>
                  <a:lnTo>
                    <a:pt x="247" y="99"/>
                  </a:lnTo>
                  <a:lnTo>
                    <a:pt x="188" y="96"/>
                  </a:lnTo>
                  <a:lnTo>
                    <a:pt x="218" y="71"/>
                  </a:lnTo>
                  <a:lnTo>
                    <a:pt x="148" y="75"/>
                  </a:lnTo>
                  <a:lnTo>
                    <a:pt x="182" y="42"/>
                  </a:lnTo>
                  <a:lnTo>
                    <a:pt x="97" y="44"/>
                  </a:lnTo>
                  <a:lnTo>
                    <a:pt x="163" y="0"/>
                  </a:lnTo>
                  <a:close/>
                </a:path>
              </a:pathLst>
            </a:custGeom>
            <a:solidFill>
              <a:srgbClr val="B3B3B3"/>
            </a:solidFill>
            <a:ln w="9525">
              <a:noFill/>
              <a:round/>
              <a:headEnd/>
              <a:tailEnd/>
            </a:ln>
          </p:spPr>
          <p:txBody>
            <a:bodyPr/>
            <a:lstStyle/>
            <a:p>
              <a:endParaRPr lang="en-US"/>
            </a:p>
          </p:txBody>
        </p:sp>
        <p:sp>
          <p:nvSpPr>
            <p:cNvPr id="41072" name="Freeform 180"/>
            <p:cNvSpPr>
              <a:spLocks/>
            </p:cNvSpPr>
            <p:nvPr/>
          </p:nvSpPr>
          <p:spPr bwMode="auto">
            <a:xfrm>
              <a:off x="2220" y="3030"/>
              <a:ext cx="199" cy="66"/>
            </a:xfrm>
            <a:custGeom>
              <a:avLst/>
              <a:gdLst>
                <a:gd name="T0" fmla="*/ 42 w 397"/>
                <a:gd name="T1" fmla="*/ 61 h 133"/>
                <a:gd name="T2" fmla="*/ 0 w 397"/>
                <a:gd name="T3" fmla="*/ 133 h 133"/>
                <a:gd name="T4" fmla="*/ 352 w 397"/>
                <a:gd name="T5" fmla="*/ 51 h 133"/>
                <a:gd name="T6" fmla="*/ 397 w 397"/>
                <a:gd name="T7" fmla="*/ 0 h 133"/>
                <a:gd name="T8" fmla="*/ 42 w 397"/>
                <a:gd name="T9" fmla="*/ 61 h 133"/>
                <a:gd name="T10" fmla="*/ 42 w 397"/>
                <a:gd name="T11" fmla="*/ 61 h 133"/>
                <a:gd name="T12" fmla="*/ 0 60000 65536"/>
                <a:gd name="T13" fmla="*/ 0 60000 65536"/>
                <a:gd name="T14" fmla="*/ 0 60000 65536"/>
                <a:gd name="T15" fmla="*/ 0 60000 65536"/>
                <a:gd name="T16" fmla="*/ 0 60000 65536"/>
                <a:gd name="T17" fmla="*/ 0 60000 65536"/>
                <a:gd name="T18" fmla="*/ 0 w 397"/>
                <a:gd name="T19" fmla="*/ 0 h 133"/>
                <a:gd name="T20" fmla="*/ 397 w 397"/>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397" h="133">
                  <a:moveTo>
                    <a:pt x="42" y="61"/>
                  </a:moveTo>
                  <a:lnTo>
                    <a:pt x="0" y="133"/>
                  </a:lnTo>
                  <a:lnTo>
                    <a:pt x="352" y="51"/>
                  </a:lnTo>
                  <a:lnTo>
                    <a:pt x="397" y="0"/>
                  </a:lnTo>
                  <a:lnTo>
                    <a:pt x="42" y="61"/>
                  </a:lnTo>
                  <a:close/>
                </a:path>
              </a:pathLst>
            </a:custGeom>
            <a:solidFill>
              <a:schemeClr val="hlink"/>
            </a:solidFill>
            <a:ln w="9525">
              <a:noFill/>
              <a:round/>
              <a:headEnd/>
              <a:tailEnd/>
            </a:ln>
          </p:spPr>
          <p:txBody>
            <a:bodyPr/>
            <a:lstStyle/>
            <a:p>
              <a:endParaRPr lang="en-US"/>
            </a:p>
          </p:txBody>
        </p:sp>
        <p:sp>
          <p:nvSpPr>
            <p:cNvPr id="41073" name="Freeform 181"/>
            <p:cNvSpPr>
              <a:spLocks/>
            </p:cNvSpPr>
            <p:nvPr/>
          </p:nvSpPr>
          <p:spPr bwMode="auto">
            <a:xfrm>
              <a:off x="1114" y="2840"/>
              <a:ext cx="188" cy="48"/>
            </a:xfrm>
            <a:custGeom>
              <a:avLst/>
              <a:gdLst>
                <a:gd name="T0" fmla="*/ 0 w 376"/>
                <a:gd name="T1" fmla="*/ 0 h 95"/>
                <a:gd name="T2" fmla="*/ 0 w 376"/>
                <a:gd name="T3" fmla="*/ 47 h 95"/>
                <a:gd name="T4" fmla="*/ 376 w 376"/>
                <a:gd name="T5" fmla="*/ 95 h 95"/>
                <a:gd name="T6" fmla="*/ 376 w 376"/>
                <a:gd name="T7" fmla="*/ 91 h 95"/>
                <a:gd name="T8" fmla="*/ 376 w 376"/>
                <a:gd name="T9" fmla="*/ 89 h 95"/>
                <a:gd name="T10" fmla="*/ 376 w 376"/>
                <a:gd name="T11" fmla="*/ 84 h 95"/>
                <a:gd name="T12" fmla="*/ 376 w 376"/>
                <a:gd name="T13" fmla="*/ 76 h 95"/>
                <a:gd name="T14" fmla="*/ 368 w 376"/>
                <a:gd name="T15" fmla="*/ 68 h 95"/>
                <a:gd name="T16" fmla="*/ 361 w 376"/>
                <a:gd name="T17" fmla="*/ 61 h 95"/>
                <a:gd name="T18" fmla="*/ 351 w 376"/>
                <a:gd name="T19" fmla="*/ 55 h 95"/>
                <a:gd name="T20" fmla="*/ 345 w 376"/>
                <a:gd name="T21" fmla="*/ 51 h 95"/>
                <a:gd name="T22" fmla="*/ 336 w 376"/>
                <a:gd name="T23" fmla="*/ 47 h 95"/>
                <a:gd name="T24" fmla="*/ 325 w 376"/>
                <a:gd name="T25" fmla="*/ 44 h 95"/>
                <a:gd name="T26" fmla="*/ 0 w 376"/>
                <a:gd name="T27" fmla="*/ 0 h 95"/>
                <a:gd name="T28" fmla="*/ 0 w 376"/>
                <a:gd name="T29" fmla="*/ 0 h 9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6"/>
                <a:gd name="T46" fmla="*/ 0 h 95"/>
                <a:gd name="T47" fmla="*/ 376 w 376"/>
                <a:gd name="T48" fmla="*/ 95 h 9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6" h="95">
                  <a:moveTo>
                    <a:pt x="0" y="0"/>
                  </a:moveTo>
                  <a:lnTo>
                    <a:pt x="0" y="47"/>
                  </a:lnTo>
                  <a:lnTo>
                    <a:pt x="376" y="95"/>
                  </a:lnTo>
                  <a:lnTo>
                    <a:pt x="376" y="91"/>
                  </a:lnTo>
                  <a:lnTo>
                    <a:pt x="376" y="89"/>
                  </a:lnTo>
                  <a:lnTo>
                    <a:pt x="376" y="84"/>
                  </a:lnTo>
                  <a:lnTo>
                    <a:pt x="376" y="76"/>
                  </a:lnTo>
                  <a:lnTo>
                    <a:pt x="368" y="68"/>
                  </a:lnTo>
                  <a:lnTo>
                    <a:pt x="361" y="61"/>
                  </a:lnTo>
                  <a:lnTo>
                    <a:pt x="351" y="55"/>
                  </a:lnTo>
                  <a:lnTo>
                    <a:pt x="345" y="51"/>
                  </a:lnTo>
                  <a:lnTo>
                    <a:pt x="336" y="47"/>
                  </a:lnTo>
                  <a:lnTo>
                    <a:pt x="325" y="44"/>
                  </a:lnTo>
                  <a:lnTo>
                    <a:pt x="0" y="0"/>
                  </a:lnTo>
                  <a:close/>
                </a:path>
              </a:pathLst>
            </a:custGeom>
            <a:solidFill>
              <a:srgbClr val="CCCCCC"/>
            </a:solidFill>
            <a:ln w="9525">
              <a:noFill/>
              <a:round/>
              <a:headEnd/>
              <a:tailEnd/>
            </a:ln>
          </p:spPr>
          <p:txBody>
            <a:bodyPr/>
            <a:lstStyle/>
            <a:p>
              <a:endParaRPr lang="en-US"/>
            </a:p>
          </p:txBody>
        </p:sp>
        <p:sp>
          <p:nvSpPr>
            <p:cNvPr id="41074" name="Freeform 182"/>
            <p:cNvSpPr>
              <a:spLocks/>
            </p:cNvSpPr>
            <p:nvPr/>
          </p:nvSpPr>
          <p:spPr bwMode="auto">
            <a:xfrm>
              <a:off x="1219" y="3046"/>
              <a:ext cx="436" cy="196"/>
            </a:xfrm>
            <a:custGeom>
              <a:avLst/>
              <a:gdLst>
                <a:gd name="T0" fmla="*/ 98 w 870"/>
                <a:gd name="T1" fmla="*/ 0 h 394"/>
                <a:gd name="T2" fmla="*/ 93 w 870"/>
                <a:gd name="T3" fmla="*/ 0 h 394"/>
                <a:gd name="T4" fmla="*/ 83 w 870"/>
                <a:gd name="T5" fmla="*/ 4 h 394"/>
                <a:gd name="T6" fmla="*/ 76 w 870"/>
                <a:gd name="T7" fmla="*/ 6 h 394"/>
                <a:gd name="T8" fmla="*/ 68 w 870"/>
                <a:gd name="T9" fmla="*/ 10 h 394"/>
                <a:gd name="T10" fmla="*/ 60 w 870"/>
                <a:gd name="T11" fmla="*/ 16 h 394"/>
                <a:gd name="T12" fmla="*/ 53 w 870"/>
                <a:gd name="T13" fmla="*/ 21 h 394"/>
                <a:gd name="T14" fmla="*/ 43 w 870"/>
                <a:gd name="T15" fmla="*/ 27 h 394"/>
                <a:gd name="T16" fmla="*/ 34 w 870"/>
                <a:gd name="T17" fmla="*/ 35 h 394"/>
                <a:gd name="T18" fmla="*/ 26 w 870"/>
                <a:gd name="T19" fmla="*/ 42 h 394"/>
                <a:gd name="T20" fmla="*/ 19 w 870"/>
                <a:gd name="T21" fmla="*/ 50 h 394"/>
                <a:gd name="T22" fmla="*/ 13 w 870"/>
                <a:gd name="T23" fmla="*/ 58 h 394"/>
                <a:gd name="T24" fmla="*/ 9 w 870"/>
                <a:gd name="T25" fmla="*/ 67 h 394"/>
                <a:gd name="T26" fmla="*/ 5 w 870"/>
                <a:gd name="T27" fmla="*/ 77 h 394"/>
                <a:gd name="T28" fmla="*/ 3 w 870"/>
                <a:gd name="T29" fmla="*/ 90 h 394"/>
                <a:gd name="T30" fmla="*/ 0 w 870"/>
                <a:gd name="T31" fmla="*/ 101 h 394"/>
                <a:gd name="T32" fmla="*/ 0 w 870"/>
                <a:gd name="T33" fmla="*/ 118 h 394"/>
                <a:gd name="T34" fmla="*/ 0 w 870"/>
                <a:gd name="T35" fmla="*/ 137 h 394"/>
                <a:gd name="T36" fmla="*/ 0 w 870"/>
                <a:gd name="T37" fmla="*/ 160 h 394"/>
                <a:gd name="T38" fmla="*/ 0 w 870"/>
                <a:gd name="T39" fmla="*/ 185 h 394"/>
                <a:gd name="T40" fmla="*/ 0 w 870"/>
                <a:gd name="T41" fmla="*/ 210 h 394"/>
                <a:gd name="T42" fmla="*/ 0 w 870"/>
                <a:gd name="T43" fmla="*/ 236 h 394"/>
                <a:gd name="T44" fmla="*/ 1 w 870"/>
                <a:gd name="T45" fmla="*/ 265 h 394"/>
                <a:gd name="T46" fmla="*/ 1 w 870"/>
                <a:gd name="T47" fmla="*/ 288 h 394"/>
                <a:gd name="T48" fmla="*/ 1 w 870"/>
                <a:gd name="T49" fmla="*/ 312 h 394"/>
                <a:gd name="T50" fmla="*/ 1 w 870"/>
                <a:gd name="T51" fmla="*/ 333 h 394"/>
                <a:gd name="T52" fmla="*/ 3 w 870"/>
                <a:gd name="T53" fmla="*/ 354 h 394"/>
                <a:gd name="T54" fmla="*/ 3 w 870"/>
                <a:gd name="T55" fmla="*/ 369 h 394"/>
                <a:gd name="T56" fmla="*/ 5 w 870"/>
                <a:gd name="T57" fmla="*/ 383 h 394"/>
                <a:gd name="T58" fmla="*/ 5 w 870"/>
                <a:gd name="T59" fmla="*/ 390 h 394"/>
                <a:gd name="T60" fmla="*/ 5 w 870"/>
                <a:gd name="T61" fmla="*/ 394 h 394"/>
                <a:gd name="T62" fmla="*/ 304 w 870"/>
                <a:gd name="T63" fmla="*/ 322 h 394"/>
                <a:gd name="T64" fmla="*/ 43 w 870"/>
                <a:gd name="T65" fmla="*/ 312 h 394"/>
                <a:gd name="T66" fmla="*/ 572 w 870"/>
                <a:gd name="T67" fmla="*/ 234 h 394"/>
                <a:gd name="T68" fmla="*/ 76 w 870"/>
                <a:gd name="T69" fmla="*/ 227 h 394"/>
                <a:gd name="T70" fmla="*/ 779 w 870"/>
                <a:gd name="T71" fmla="*/ 132 h 394"/>
                <a:gd name="T72" fmla="*/ 140 w 870"/>
                <a:gd name="T73" fmla="*/ 130 h 394"/>
                <a:gd name="T74" fmla="*/ 870 w 870"/>
                <a:gd name="T75" fmla="*/ 39 h 394"/>
                <a:gd name="T76" fmla="*/ 98 w 870"/>
                <a:gd name="T77" fmla="*/ 0 h 394"/>
                <a:gd name="T78" fmla="*/ 98 w 870"/>
                <a:gd name="T79" fmla="*/ 0 h 3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70"/>
                <a:gd name="T121" fmla="*/ 0 h 394"/>
                <a:gd name="T122" fmla="*/ 870 w 870"/>
                <a:gd name="T123" fmla="*/ 394 h 3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70" h="394">
                  <a:moveTo>
                    <a:pt x="98" y="0"/>
                  </a:moveTo>
                  <a:lnTo>
                    <a:pt x="93" y="0"/>
                  </a:lnTo>
                  <a:lnTo>
                    <a:pt x="83" y="4"/>
                  </a:lnTo>
                  <a:lnTo>
                    <a:pt x="76" y="6"/>
                  </a:lnTo>
                  <a:lnTo>
                    <a:pt x="68" y="10"/>
                  </a:lnTo>
                  <a:lnTo>
                    <a:pt x="60" y="16"/>
                  </a:lnTo>
                  <a:lnTo>
                    <a:pt x="53" y="21"/>
                  </a:lnTo>
                  <a:lnTo>
                    <a:pt x="43" y="27"/>
                  </a:lnTo>
                  <a:lnTo>
                    <a:pt x="34" y="35"/>
                  </a:lnTo>
                  <a:lnTo>
                    <a:pt x="26" y="42"/>
                  </a:lnTo>
                  <a:lnTo>
                    <a:pt x="19" y="50"/>
                  </a:lnTo>
                  <a:lnTo>
                    <a:pt x="13" y="58"/>
                  </a:lnTo>
                  <a:lnTo>
                    <a:pt x="9" y="67"/>
                  </a:lnTo>
                  <a:lnTo>
                    <a:pt x="5" y="77"/>
                  </a:lnTo>
                  <a:lnTo>
                    <a:pt x="3" y="90"/>
                  </a:lnTo>
                  <a:lnTo>
                    <a:pt x="0" y="101"/>
                  </a:lnTo>
                  <a:lnTo>
                    <a:pt x="0" y="118"/>
                  </a:lnTo>
                  <a:lnTo>
                    <a:pt x="0" y="137"/>
                  </a:lnTo>
                  <a:lnTo>
                    <a:pt x="0" y="160"/>
                  </a:lnTo>
                  <a:lnTo>
                    <a:pt x="0" y="185"/>
                  </a:lnTo>
                  <a:lnTo>
                    <a:pt x="0" y="210"/>
                  </a:lnTo>
                  <a:lnTo>
                    <a:pt x="0" y="236"/>
                  </a:lnTo>
                  <a:lnTo>
                    <a:pt x="1" y="265"/>
                  </a:lnTo>
                  <a:lnTo>
                    <a:pt x="1" y="288"/>
                  </a:lnTo>
                  <a:lnTo>
                    <a:pt x="1" y="312"/>
                  </a:lnTo>
                  <a:lnTo>
                    <a:pt x="1" y="333"/>
                  </a:lnTo>
                  <a:lnTo>
                    <a:pt x="3" y="354"/>
                  </a:lnTo>
                  <a:lnTo>
                    <a:pt x="3" y="369"/>
                  </a:lnTo>
                  <a:lnTo>
                    <a:pt x="5" y="383"/>
                  </a:lnTo>
                  <a:lnTo>
                    <a:pt x="5" y="390"/>
                  </a:lnTo>
                  <a:lnTo>
                    <a:pt x="5" y="394"/>
                  </a:lnTo>
                  <a:lnTo>
                    <a:pt x="304" y="322"/>
                  </a:lnTo>
                  <a:lnTo>
                    <a:pt x="43" y="312"/>
                  </a:lnTo>
                  <a:lnTo>
                    <a:pt x="572" y="234"/>
                  </a:lnTo>
                  <a:lnTo>
                    <a:pt x="76" y="227"/>
                  </a:lnTo>
                  <a:lnTo>
                    <a:pt x="779" y="132"/>
                  </a:lnTo>
                  <a:lnTo>
                    <a:pt x="140" y="130"/>
                  </a:lnTo>
                  <a:lnTo>
                    <a:pt x="870" y="39"/>
                  </a:lnTo>
                  <a:lnTo>
                    <a:pt x="98" y="0"/>
                  </a:lnTo>
                  <a:close/>
                </a:path>
              </a:pathLst>
            </a:custGeom>
            <a:solidFill>
              <a:schemeClr val="hlink"/>
            </a:solidFill>
            <a:ln w="9525">
              <a:noFill/>
              <a:round/>
              <a:headEnd/>
              <a:tailEnd/>
            </a:ln>
          </p:spPr>
          <p:txBody>
            <a:bodyPr/>
            <a:lstStyle/>
            <a:p>
              <a:endParaRPr lang="en-US"/>
            </a:p>
          </p:txBody>
        </p:sp>
      </p:grpSp>
      <p:grpSp>
        <p:nvGrpSpPr>
          <p:cNvPr id="40966" name="Group 183"/>
          <p:cNvGrpSpPr>
            <a:grpSpLocks/>
          </p:cNvGrpSpPr>
          <p:nvPr/>
        </p:nvGrpSpPr>
        <p:grpSpPr bwMode="auto">
          <a:xfrm>
            <a:off x="5353563" y="3560425"/>
            <a:ext cx="2986087" cy="2133600"/>
            <a:chOff x="2942" y="2438"/>
            <a:chExt cx="1722" cy="1230"/>
          </a:xfrm>
        </p:grpSpPr>
        <p:sp>
          <p:nvSpPr>
            <p:cNvPr id="40967" name="AutoShape 184"/>
            <p:cNvSpPr>
              <a:spLocks noChangeAspect="1" noChangeArrowheads="1" noTextEdit="1"/>
            </p:cNvSpPr>
            <p:nvPr/>
          </p:nvSpPr>
          <p:spPr bwMode="auto">
            <a:xfrm>
              <a:off x="2976" y="2448"/>
              <a:ext cx="1672" cy="1219"/>
            </a:xfrm>
            <a:prstGeom prst="rect">
              <a:avLst/>
            </a:prstGeom>
            <a:noFill/>
            <a:ln w="9525">
              <a:noFill/>
              <a:miter lim="800000"/>
              <a:headEnd/>
              <a:tailEnd/>
            </a:ln>
          </p:spPr>
          <p:txBody>
            <a:bodyPr/>
            <a:lstStyle/>
            <a:p>
              <a:endParaRPr lang="en-US"/>
            </a:p>
          </p:txBody>
        </p:sp>
        <p:sp>
          <p:nvSpPr>
            <p:cNvPr id="40968" name="Freeform 185"/>
            <p:cNvSpPr>
              <a:spLocks/>
            </p:cNvSpPr>
            <p:nvPr/>
          </p:nvSpPr>
          <p:spPr bwMode="auto">
            <a:xfrm>
              <a:off x="2942" y="2438"/>
              <a:ext cx="1722" cy="1230"/>
            </a:xfrm>
            <a:custGeom>
              <a:avLst/>
              <a:gdLst>
                <a:gd name="T0" fmla="*/ 0 w 3306"/>
                <a:gd name="T1" fmla="*/ 2362 h 2362"/>
                <a:gd name="T2" fmla="*/ 3306 w 3306"/>
                <a:gd name="T3" fmla="*/ 2362 h 2362"/>
                <a:gd name="T4" fmla="*/ 3306 w 3306"/>
                <a:gd name="T5" fmla="*/ 0 h 2362"/>
                <a:gd name="T6" fmla="*/ 0 w 3306"/>
                <a:gd name="T7" fmla="*/ 0 h 2362"/>
                <a:gd name="T8" fmla="*/ 0 w 3306"/>
                <a:gd name="T9" fmla="*/ 2362 h 2362"/>
                <a:gd name="T10" fmla="*/ 0 w 3306"/>
                <a:gd name="T11" fmla="*/ 2362 h 2362"/>
                <a:gd name="T12" fmla="*/ 0 60000 65536"/>
                <a:gd name="T13" fmla="*/ 0 60000 65536"/>
                <a:gd name="T14" fmla="*/ 0 60000 65536"/>
                <a:gd name="T15" fmla="*/ 0 60000 65536"/>
                <a:gd name="T16" fmla="*/ 0 60000 65536"/>
                <a:gd name="T17" fmla="*/ 0 60000 65536"/>
                <a:gd name="T18" fmla="*/ 0 w 3306"/>
                <a:gd name="T19" fmla="*/ 0 h 2362"/>
                <a:gd name="T20" fmla="*/ 3306 w 3306"/>
                <a:gd name="T21" fmla="*/ 2362 h 2362"/>
              </a:gdLst>
              <a:ahLst/>
              <a:cxnLst>
                <a:cxn ang="T12">
                  <a:pos x="T0" y="T1"/>
                </a:cxn>
                <a:cxn ang="T13">
                  <a:pos x="T2" y="T3"/>
                </a:cxn>
                <a:cxn ang="T14">
                  <a:pos x="T4" y="T5"/>
                </a:cxn>
                <a:cxn ang="T15">
                  <a:pos x="T6" y="T7"/>
                </a:cxn>
                <a:cxn ang="T16">
                  <a:pos x="T8" y="T9"/>
                </a:cxn>
                <a:cxn ang="T17">
                  <a:pos x="T10" y="T11"/>
                </a:cxn>
              </a:cxnLst>
              <a:rect l="T18" t="T19" r="T20" b="T21"/>
              <a:pathLst>
                <a:path w="3306" h="2362">
                  <a:moveTo>
                    <a:pt x="0" y="2362"/>
                  </a:moveTo>
                  <a:lnTo>
                    <a:pt x="3306" y="2362"/>
                  </a:lnTo>
                  <a:lnTo>
                    <a:pt x="3306" y="0"/>
                  </a:lnTo>
                  <a:lnTo>
                    <a:pt x="0" y="0"/>
                  </a:lnTo>
                  <a:lnTo>
                    <a:pt x="0" y="2362"/>
                  </a:lnTo>
                  <a:close/>
                </a:path>
              </a:pathLst>
            </a:custGeom>
            <a:solidFill>
              <a:schemeClr val="tx1"/>
            </a:solidFill>
            <a:ln w="9525">
              <a:noFill/>
              <a:round/>
              <a:headEnd/>
              <a:tailEnd/>
            </a:ln>
          </p:spPr>
          <p:txBody>
            <a:bodyPr/>
            <a:lstStyle/>
            <a:p>
              <a:endParaRPr lang="en-US"/>
            </a:p>
          </p:txBody>
        </p:sp>
        <p:sp>
          <p:nvSpPr>
            <p:cNvPr id="40969" name="Freeform 186"/>
            <p:cNvSpPr>
              <a:spLocks/>
            </p:cNvSpPr>
            <p:nvPr/>
          </p:nvSpPr>
          <p:spPr bwMode="auto">
            <a:xfrm>
              <a:off x="3109" y="2979"/>
              <a:ext cx="835" cy="401"/>
            </a:xfrm>
            <a:custGeom>
              <a:avLst/>
              <a:gdLst>
                <a:gd name="T0" fmla="*/ 0 w 1669"/>
                <a:gd name="T1" fmla="*/ 128 h 803"/>
                <a:gd name="T2" fmla="*/ 167 w 1669"/>
                <a:gd name="T3" fmla="*/ 803 h 803"/>
                <a:gd name="T4" fmla="*/ 188 w 1669"/>
                <a:gd name="T5" fmla="*/ 801 h 803"/>
                <a:gd name="T6" fmla="*/ 249 w 1669"/>
                <a:gd name="T7" fmla="*/ 801 h 803"/>
                <a:gd name="T8" fmla="*/ 337 w 1669"/>
                <a:gd name="T9" fmla="*/ 799 h 803"/>
                <a:gd name="T10" fmla="*/ 447 w 1669"/>
                <a:gd name="T11" fmla="*/ 797 h 803"/>
                <a:gd name="T12" fmla="*/ 569 w 1669"/>
                <a:gd name="T13" fmla="*/ 789 h 803"/>
                <a:gd name="T14" fmla="*/ 696 w 1669"/>
                <a:gd name="T15" fmla="*/ 782 h 803"/>
                <a:gd name="T16" fmla="*/ 816 w 1669"/>
                <a:gd name="T17" fmla="*/ 770 h 803"/>
                <a:gd name="T18" fmla="*/ 924 w 1669"/>
                <a:gd name="T19" fmla="*/ 755 h 803"/>
                <a:gd name="T20" fmla="*/ 1027 w 1669"/>
                <a:gd name="T21" fmla="*/ 730 h 803"/>
                <a:gd name="T22" fmla="*/ 1135 w 1669"/>
                <a:gd name="T23" fmla="*/ 698 h 803"/>
                <a:gd name="T24" fmla="*/ 1243 w 1669"/>
                <a:gd name="T25" fmla="*/ 660 h 803"/>
                <a:gd name="T26" fmla="*/ 1346 w 1669"/>
                <a:gd name="T27" fmla="*/ 624 h 803"/>
                <a:gd name="T28" fmla="*/ 1434 w 1669"/>
                <a:gd name="T29" fmla="*/ 586 h 803"/>
                <a:gd name="T30" fmla="*/ 1506 w 1669"/>
                <a:gd name="T31" fmla="*/ 555 h 803"/>
                <a:gd name="T32" fmla="*/ 1553 w 1669"/>
                <a:gd name="T33" fmla="*/ 535 h 803"/>
                <a:gd name="T34" fmla="*/ 1570 w 1669"/>
                <a:gd name="T35" fmla="*/ 529 h 803"/>
                <a:gd name="T36" fmla="*/ 1563 w 1669"/>
                <a:gd name="T37" fmla="*/ 272 h 803"/>
                <a:gd name="T38" fmla="*/ 1669 w 1669"/>
                <a:gd name="T39" fmla="*/ 228 h 803"/>
                <a:gd name="T40" fmla="*/ 1409 w 1669"/>
                <a:gd name="T41" fmla="*/ 67 h 803"/>
                <a:gd name="T42" fmla="*/ 1253 w 1669"/>
                <a:gd name="T43" fmla="*/ 67 h 803"/>
                <a:gd name="T44" fmla="*/ 1183 w 1669"/>
                <a:gd name="T45" fmla="*/ 0 h 803"/>
                <a:gd name="T46" fmla="*/ 1167 w 1669"/>
                <a:gd name="T47" fmla="*/ 6 h 803"/>
                <a:gd name="T48" fmla="*/ 1126 w 1669"/>
                <a:gd name="T49" fmla="*/ 21 h 803"/>
                <a:gd name="T50" fmla="*/ 1059 w 1669"/>
                <a:gd name="T51" fmla="*/ 46 h 803"/>
                <a:gd name="T52" fmla="*/ 975 w 1669"/>
                <a:gd name="T53" fmla="*/ 74 h 803"/>
                <a:gd name="T54" fmla="*/ 873 w 1669"/>
                <a:gd name="T55" fmla="*/ 101 h 803"/>
                <a:gd name="T56" fmla="*/ 761 w 1669"/>
                <a:gd name="T57" fmla="*/ 131 h 803"/>
                <a:gd name="T58" fmla="*/ 639 w 1669"/>
                <a:gd name="T59" fmla="*/ 152 h 803"/>
                <a:gd name="T60" fmla="*/ 513 w 1669"/>
                <a:gd name="T61" fmla="*/ 168 h 803"/>
                <a:gd name="T62" fmla="*/ 394 w 1669"/>
                <a:gd name="T63" fmla="*/ 171 h 803"/>
                <a:gd name="T64" fmla="*/ 291 w 1669"/>
                <a:gd name="T65" fmla="*/ 169 h 803"/>
                <a:gd name="T66" fmla="*/ 202 w 1669"/>
                <a:gd name="T67" fmla="*/ 164 h 803"/>
                <a:gd name="T68" fmla="*/ 129 w 1669"/>
                <a:gd name="T69" fmla="*/ 154 h 803"/>
                <a:gd name="T70" fmla="*/ 72 w 1669"/>
                <a:gd name="T71" fmla="*/ 145 h 803"/>
                <a:gd name="T72" fmla="*/ 32 w 1669"/>
                <a:gd name="T73" fmla="*/ 135 h 803"/>
                <a:gd name="T74" fmla="*/ 8 w 1669"/>
                <a:gd name="T75" fmla="*/ 129 h 803"/>
                <a:gd name="T76" fmla="*/ 0 w 1669"/>
                <a:gd name="T77" fmla="*/ 128 h 803"/>
                <a:gd name="T78" fmla="*/ 0 w 1669"/>
                <a:gd name="T79" fmla="*/ 128 h 8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69"/>
                <a:gd name="T121" fmla="*/ 0 h 803"/>
                <a:gd name="T122" fmla="*/ 1669 w 1669"/>
                <a:gd name="T123" fmla="*/ 803 h 8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69" h="803">
                  <a:moveTo>
                    <a:pt x="0" y="128"/>
                  </a:moveTo>
                  <a:lnTo>
                    <a:pt x="167" y="803"/>
                  </a:lnTo>
                  <a:lnTo>
                    <a:pt x="188" y="801"/>
                  </a:lnTo>
                  <a:lnTo>
                    <a:pt x="249" y="801"/>
                  </a:lnTo>
                  <a:lnTo>
                    <a:pt x="337" y="799"/>
                  </a:lnTo>
                  <a:lnTo>
                    <a:pt x="447" y="797"/>
                  </a:lnTo>
                  <a:lnTo>
                    <a:pt x="569" y="789"/>
                  </a:lnTo>
                  <a:lnTo>
                    <a:pt x="696" y="782"/>
                  </a:lnTo>
                  <a:lnTo>
                    <a:pt x="816" y="770"/>
                  </a:lnTo>
                  <a:lnTo>
                    <a:pt x="924" y="755"/>
                  </a:lnTo>
                  <a:lnTo>
                    <a:pt x="1027" y="730"/>
                  </a:lnTo>
                  <a:lnTo>
                    <a:pt x="1135" y="698"/>
                  </a:lnTo>
                  <a:lnTo>
                    <a:pt x="1243" y="660"/>
                  </a:lnTo>
                  <a:lnTo>
                    <a:pt x="1346" y="624"/>
                  </a:lnTo>
                  <a:lnTo>
                    <a:pt x="1434" y="586"/>
                  </a:lnTo>
                  <a:lnTo>
                    <a:pt x="1506" y="555"/>
                  </a:lnTo>
                  <a:lnTo>
                    <a:pt x="1553" y="535"/>
                  </a:lnTo>
                  <a:lnTo>
                    <a:pt x="1570" y="529"/>
                  </a:lnTo>
                  <a:lnTo>
                    <a:pt x="1563" y="272"/>
                  </a:lnTo>
                  <a:lnTo>
                    <a:pt x="1669" y="228"/>
                  </a:lnTo>
                  <a:lnTo>
                    <a:pt x="1409" y="67"/>
                  </a:lnTo>
                  <a:lnTo>
                    <a:pt x="1253" y="67"/>
                  </a:lnTo>
                  <a:lnTo>
                    <a:pt x="1183" y="0"/>
                  </a:lnTo>
                  <a:lnTo>
                    <a:pt x="1167" y="6"/>
                  </a:lnTo>
                  <a:lnTo>
                    <a:pt x="1126" y="21"/>
                  </a:lnTo>
                  <a:lnTo>
                    <a:pt x="1059" y="46"/>
                  </a:lnTo>
                  <a:lnTo>
                    <a:pt x="975" y="74"/>
                  </a:lnTo>
                  <a:lnTo>
                    <a:pt x="873" y="101"/>
                  </a:lnTo>
                  <a:lnTo>
                    <a:pt x="761" y="131"/>
                  </a:lnTo>
                  <a:lnTo>
                    <a:pt x="639" y="152"/>
                  </a:lnTo>
                  <a:lnTo>
                    <a:pt x="513" y="168"/>
                  </a:lnTo>
                  <a:lnTo>
                    <a:pt x="394" y="171"/>
                  </a:lnTo>
                  <a:lnTo>
                    <a:pt x="291" y="169"/>
                  </a:lnTo>
                  <a:lnTo>
                    <a:pt x="202" y="164"/>
                  </a:lnTo>
                  <a:lnTo>
                    <a:pt x="129" y="154"/>
                  </a:lnTo>
                  <a:lnTo>
                    <a:pt x="72" y="145"/>
                  </a:lnTo>
                  <a:lnTo>
                    <a:pt x="32" y="135"/>
                  </a:lnTo>
                  <a:lnTo>
                    <a:pt x="8" y="129"/>
                  </a:lnTo>
                  <a:lnTo>
                    <a:pt x="0" y="128"/>
                  </a:lnTo>
                  <a:close/>
                </a:path>
              </a:pathLst>
            </a:custGeom>
            <a:solidFill>
              <a:schemeClr val="hlink"/>
            </a:solidFill>
            <a:ln w="9525">
              <a:noFill/>
              <a:round/>
              <a:headEnd/>
              <a:tailEnd/>
            </a:ln>
          </p:spPr>
          <p:txBody>
            <a:bodyPr/>
            <a:lstStyle/>
            <a:p>
              <a:endParaRPr lang="en-US"/>
            </a:p>
          </p:txBody>
        </p:sp>
        <p:sp>
          <p:nvSpPr>
            <p:cNvPr id="40970" name="Freeform 187"/>
            <p:cNvSpPr>
              <a:spLocks/>
            </p:cNvSpPr>
            <p:nvPr/>
          </p:nvSpPr>
          <p:spPr bwMode="auto">
            <a:xfrm>
              <a:off x="3184" y="3236"/>
              <a:ext cx="713" cy="284"/>
            </a:xfrm>
            <a:custGeom>
              <a:avLst/>
              <a:gdLst>
                <a:gd name="T0" fmla="*/ 10 w 1426"/>
                <a:gd name="T1" fmla="*/ 262 h 566"/>
                <a:gd name="T2" fmla="*/ 0 w 1426"/>
                <a:gd name="T3" fmla="*/ 566 h 566"/>
                <a:gd name="T4" fmla="*/ 16 w 1426"/>
                <a:gd name="T5" fmla="*/ 562 h 566"/>
                <a:gd name="T6" fmla="*/ 59 w 1426"/>
                <a:gd name="T7" fmla="*/ 557 h 566"/>
                <a:gd name="T8" fmla="*/ 124 w 1426"/>
                <a:gd name="T9" fmla="*/ 549 h 566"/>
                <a:gd name="T10" fmla="*/ 206 w 1426"/>
                <a:gd name="T11" fmla="*/ 538 h 566"/>
                <a:gd name="T12" fmla="*/ 293 w 1426"/>
                <a:gd name="T13" fmla="*/ 524 h 566"/>
                <a:gd name="T14" fmla="*/ 384 w 1426"/>
                <a:gd name="T15" fmla="*/ 511 h 566"/>
                <a:gd name="T16" fmla="*/ 472 w 1426"/>
                <a:gd name="T17" fmla="*/ 496 h 566"/>
                <a:gd name="T18" fmla="*/ 548 w 1426"/>
                <a:gd name="T19" fmla="*/ 484 h 566"/>
                <a:gd name="T20" fmla="*/ 614 w 1426"/>
                <a:gd name="T21" fmla="*/ 469 h 566"/>
                <a:gd name="T22" fmla="*/ 683 w 1426"/>
                <a:gd name="T23" fmla="*/ 456 h 566"/>
                <a:gd name="T24" fmla="*/ 749 w 1426"/>
                <a:gd name="T25" fmla="*/ 439 h 566"/>
                <a:gd name="T26" fmla="*/ 816 w 1426"/>
                <a:gd name="T27" fmla="*/ 424 h 566"/>
                <a:gd name="T28" fmla="*/ 879 w 1426"/>
                <a:gd name="T29" fmla="*/ 408 h 566"/>
                <a:gd name="T30" fmla="*/ 938 w 1426"/>
                <a:gd name="T31" fmla="*/ 391 h 566"/>
                <a:gd name="T32" fmla="*/ 993 w 1426"/>
                <a:gd name="T33" fmla="*/ 372 h 566"/>
                <a:gd name="T34" fmla="*/ 1042 w 1426"/>
                <a:gd name="T35" fmla="*/ 357 h 566"/>
                <a:gd name="T36" fmla="*/ 1093 w 1426"/>
                <a:gd name="T37" fmla="*/ 332 h 566"/>
                <a:gd name="T38" fmla="*/ 1154 w 1426"/>
                <a:gd name="T39" fmla="*/ 302 h 566"/>
                <a:gd name="T40" fmla="*/ 1217 w 1426"/>
                <a:gd name="T41" fmla="*/ 266 h 566"/>
                <a:gd name="T42" fmla="*/ 1280 w 1426"/>
                <a:gd name="T43" fmla="*/ 230 h 566"/>
                <a:gd name="T44" fmla="*/ 1337 w 1426"/>
                <a:gd name="T45" fmla="*/ 193 h 566"/>
                <a:gd name="T46" fmla="*/ 1382 w 1426"/>
                <a:gd name="T47" fmla="*/ 167 h 566"/>
                <a:gd name="T48" fmla="*/ 1415 w 1426"/>
                <a:gd name="T49" fmla="*/ 146 h 566"/>
                <a:gd name="T50" fmla="*/ 1426 w 1426"/>
                <a:gd name="T51" fmla="*/ 140 h 566"/>
                <a:gd name="T52" fmla="*/ 1420 w 1426"/>
                <a:gd name="T53" fmla="*/ 0 h 566"/>
                <a:gd name="T54" fmla="*/ 1400 w 1426"/>
                <a:gd name="T55" fmla="*/ 7 h 566"/>
                <a:gd name="T56" fmla="*/ 1344 w 1426"/>
                <a:gd name="T57" fmla="*/ 26 h 566"/>
                <a:gd name="T58" fmla="*/ 1261 w 1426"/>
                <a:gd name="T59" fmla="*/ 55 h 566"/>
                <a:gd name="T60" fmla="*/ 1164 w 1426"/>
                <a:gd name="T61" fmla="*/ 89 h 566"/>
                <a:gd name="T62" fmla="*/ 1057 w 1426"/>
                <a:gd name="T63" fmla="*/ 123 h 566"/>
                <a:gd name="T64" fmla="*/ 955 w 1426"/>
                <a:gd name="T65" fmla="*/ 157 h 566"/>
                <a:gd name="T66" fmla="*/ 863 w 1426"/>
                <a:gd name="T67" fmla="*/ 182 h 566"/>
                <a:gd name="T68" fmla="*/ 797 w 1426"/>
                <a:gd name="T69" fmla="*/ 199 h 566"/>
                <a:gd name="T70" fmla="*/ 721 w 1426"/>
                <a:gd name="T71" fmla="*/ 209 h 566"/>
                <a:gd name="T72" fmla="*/ 612 w 1426"/>
                <a:gd name="T73" fmla="*/ 218 h 566"/>
                <a:gd name="T74" fmla="*/ 483 w 1426"/>
                <a:gd name="T75" fmla="*/ 228 h 566"/>
                <a:gd name="T76" fmla="*/ 348 w 1426"/>
                <a:gd name="T77" fmla="*/ 237 h 566"/>
                <a:gd name="T78" fmla="*/ 221 w 1426"/>
                <a:gd name="T79" fmla="*/ 247 h 566"/>
                <a:gd name="T80" fmla="*/ 113 w 1426"/>
                <a:gd name="T81" fmla="*/ 254 h 566"/>
                <a:gd name="T82" fmla="*/ 38 w 1426"/>
                <a:gd name="T83" fmla="*/ 258 h 566"/>
                <a:gd name="T84" fmla="*/ 10 w 1426"/>
                <a:gd name="T85" fmla="*/ 262 h 566"/>
                <a:gd name="T86" fmla="*/ 10 w 1426"/>
                <a:gd name="T87" fmla="*/ 262 h 5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26"/>
                <a:gd name="T133" fmla="*/ 0 h 566"/>
                <a:gd name="T134" fmla="*/ 1426 w 1426"/>
                <a:gd name="T135" fmla="*/ 566 h 5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26" h="566">
                  <a:moveTo>
                    <a:pt x="10" y="262"/>
                  </a:moveTo>
                  <a:lnTo>
                    <a:pt x="0" y="566"/>
                  </a:lnTo>
                  <a:lnTo>
                    <a:pt x="16" y="562"/>
                  </a:lnTo>
                  <a:lnTo>
                    <a:pt x="59" y="557"/>
                  </a:lnTo>
                  <a:lnTo>
                    <a:pt x="124" y="549"/>
                  </a:lnTo>
                  <a:lnTo>
                    <a:pt x="206" y="538"/>
                  </a:lnTo>
                  <a:lnTo>
                    <a:pt x="293" y="524"/>
                  </a:lnTo>
                  <a:lnTo>
                    <a:pt x="384" y="511"/>
                  </a:lnTo>
                  <a:lnTo>
                    <a:pt x="472" y="496"/>
                  </a:lnTo>
                  <a:lnTo>
                    <a:pt x="548" y="484"/>
                  </a:lnTo>
                  <a:lnTo>
                    <a:pt x="614" y="469"/>
                  </a:lnTo>
                  <a:lnTo>
                    <a:pt x="683" y="456"/>
                  </a:lnTo>
                  <a:lnTo>
                    <a:pt x="749" y="439"/>
                  </a:lnTo>
                  <a:lnTo>
                    <a:pt x="816" y="424"/>
                  </a:lnTo>
                  <a:lnTo>
                    <a:pt x="879" y="408"/>
                  </a:lnTo>
                  <a:lnTo>
                    <a:pt x="938" y="391"/>
                  </a:lnTo>
                  <a:lnTo>
                    <a:pt x="993" y="372"/>
                  </a:lnTo>
                  <a:lnTo>
                    <a:pt x="1042" y="357"/>
                  </a:lnTo>
                  <a:lnTo>
                    <a:pt x="1093" y="332"/>
                  </a:lnTo>
                  <a:lnTo>
                    <a:pt x="1154" y="302"/>
                  </a:lnTo>
                  <a:lnTo>
                    <a:pt x="1217" y="266"/>
                  </a:lnTo>
                  <a:lnTo>
                    <a:pt x="1280" y="230"/>
                  </a:lnTo>
                  <a:lnTo>
                    <a:pt x="1337" y="193"/>
                  </a:lnTo>
                  <a:lnTo>
                    <a:pt x="1382" y="167"/>
                  </a:lnTo>
                  <a:lnTo>
                    <a:pt x="1415" y="146"/>
                  </a:lnTo>
                  <a:lnTo>
                    <a:pt x="1426" y="140"/>
                  </a:lnTo>
                  <a:lnTo>
                    <a:pt x="1420" y="0"/>
                  </a:lnTo>
                  <a:lnTo>
                    <a:pt x="1400" y="7"/>
                  </a:lnTo>
                  <a:lnTo>
                    <a:pt x="1344" y="26"/>
                  </a:lnTo>
                  <a:lnTo>
                    <a:pt x="1261" y="55"/>
                  </a:lnTo>
                  <a:lnTo>
                    <a:pt x="1164" y="89"/>
                  </a:lnTo>
                  <a:lnTo>
                    <a:pt x="1057" y="123"/>
                  </a:lnTo>
                  <a:lnTo>
                    <a:pt x="955" y="157"/>
                  </a:lnTo>
                  <a:lnTo>
                    <a:pt x="863" y="182"/>
                  </a:lnTo>
                  <a:lnTo>
                    <a:pt x="797" y="199"/>
                  </a:lnTo>
                  <a:lnTo>
                    <a:pt x="721" y="209"/>
                  </a:lnTo>
                  <a:lnTo>
                    <a:pt x="612" y="218"/>
                  </a:lnTo>
                  <a:lnTo>
                    <a:pt x="483" y="228"/>
                  </a:lnTo>
                  <a:lnTo>
                    <a:pt x="348" y="237"/>
                  </a:lnTo>
                  <a:lnTo>
                    <a:pt x="221" y="247"/>
                  </a:lnTo>
                  <a:lnTo>
                    <a:pt x="113" y="254"/>
                  </a:lnTo>
                  <a:lnTo>
                    <a:pt x="38" y="258"/>
                  </a:lnTo>
                  <a:lnTo>
                    <a:pt x="10" y="262"/>
                  </a:lnTo>
                  <a:close/>
                </a:path>
              </a:pathLst>
            </a:custGeom>
            <a:solidFill>
              <a:schemeClr val="tx2"/>
            </a:solidFill>
            <a:ln w="9525">
              <a:noFill/>
              <a:round/>
              <a:headEnd/>
              <a:tailEnd/>
            </a:ln>
          </p:spPr>
          <p:txBody>
            <a:bodyPr/>
            <a:lstStyle/>
            <a:p>
              <a:endParaRPr lang="en-US"/>
            </a:p>
          </p:txBody>
        </p:sp>
        <p:sp>
          <p:nvSpPr>
            <p:cNvPr id="40971" name="Freeform 188"/>
            <p:cNvSpPr>
              <a:spLocks/>
            </p:cNvSpPr>
            <p:nvPr/>
          </p:nvSpPr>
          <p:spPr bwMode="auto">
            <a:xfrm>
              <a:off x="3640" y="2845"/>
              <a:ext cx="961" cy="675"/>
            </a:xfrm>
            <a:custGeom>
              <a:avLst/>
              <a:gdLst>
                <a:gd name="T0" fmla="*/ 0 w 1922"/>
                <a:gd name="T1" fmla="*/ 76 h 1348"/>
                <a:gd name="T2" fmla="*/ 717 w 1922"/>
                <a:gd name="T3" fmla="*/ 451 h 1348"/>
                <a:gd name="T4" fmla="*/ 713 w 1922"/>
                <a:gd name="T5" fmla="*/ 521 h 1348"/>
                <a:gd name="T6" fmla="*/ 566 w 1922"/>
                <a:gd name="T7" fmla="*/ 565 h 1348"/>
                <a:gd name="T8" fmla="*/ 589 w 1922"/>
                <a:gd name="T9" fmla="*/ 915 h 1348"/>
                <a:gd name="T10" fmla="*/ 705 w 1922"/>
                <a:gd name="T11" fmla="*/ 907 h 1348"/>
                <a:gd name="T12" fmla="*/ 846 w 1922"/>
                <a:gd name="T13" fmla="*/ 1150 h 1348"/>
                <a:gd name="T14" fmla="*/ 842 w 1922"/>
                <a:gd name="T15" fmla="*/ 1343 h 1348"/>
                <a:gd name="T16" fmla="*/ 956 w 1922"/>
                <a:gd name="T17" fmla="*/ 1348 h 1348"/>
                <a:gd name="T18" fmla="*/ 962 w 1922"/>
                <a:gd name="T19" fmla="*/ 1164 h 1348"/>
                <a:gd name="T20" fmla="*/ 1165 w 1922"/>
                <a:gd name="T21" fmla="*/ 894 h 1348"/>
                <a:gd name="T22" fmla="*/ 1912 w 1922"/>
                <a:gd name="T23" fmla="*/ 894 h 1348"/>
                <a:gd name="T24" fmla="*/ 1922 w 1922"/>
                <a:gd name="T25" fmla="*/ 491 h 1348"/>
                <a:gd name="T26" fmla="*/ 1201 w 1922"/>
                <a:gd name="T27" fmla="*/ 468 h 1348"/>
                <a:gd name="T28" fmla="*/ 1165 w 1922"/>
                <a:gd name="T29" fmla="*/ 346 h 1348"/>
                <a:gd name="T30" fmla="*/ 28 w 1922"/>
                <a:gd name="T31" fmla="*/ 0 h 1348"/>
                <a:gd name="T32" fmla="*/ 0 w 1922"/>
                <a:gd name="T33" fmla="*/ 76 h 1348"/>
                <a:gd name="T34" fmla="*/ 0 w 1922"/>
                <a:gd name="T35" fmla="*/ 76 h 13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22"/>
                <a:gd name="T55" fmla="*/ 0 h 1348"/>
                <a:gd name="T56" fmla="*/ 1922 w 1922"/>
                <a:gd name="T57" fmla="*/ 1348 h 13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22" h="1348">
                  <a:moveTo>
                    <a:pt x="0" y="76"/>
                  </a:moveTo>
                  <a:lnTo>
                    <a:pt x="717" y="451"/>
                  </a:lnTo>
                  <a:lnTo>
                    <a:pt x="713" y="521"/>
                  </a:lnTo>
                  <a:lnTo>
                    <a:pt x="566" y="565"/>
                  </a:lnTo>
                  <a:lnTo>
                    <a:pt x="589" y="915"/>
                  </a:lnTo>
                  <a:lnTo>
                    <a:pt x="705" y="907"/>
                  </a:lnTo>
                  <a:lnTo>
                    <a:pt x="846" y="1150"/>
                  </a:lnTo>
                  <a:lnTo>
                    <a:pt x="842" y="1343"/>
                  </a:lnTo>
                  <a:lnTo>
                    <a:pt x="956" y="1348"/>
                  </a:lnTo>
                  <a:lnTo>
                    <a:pt x="962" y="1164"/>
                  </a:lnTo>
                  <a:lnTo>
                    <a:pt x="1165" y="894"/>
                  </a:lnTo>
                  <a:lnTo>
                    <a:pt x="1912" y="894"/>
                  </a:lnTo>
                  <a:lnTo>
                    <a:pt x="1922" y="491"/>
                  </a:lnTo>
                  <a:lnTo>
                    <a:pt x="1201" y="468"/>
                  </a:lnTo>
                  <a:lnTo>
                    <a:pt x="1165" y="346"/>
                  </a:lnTo>
                  <a:lnTo>
                    <a:pt x="28" y="0"/>
                  </a:lnTo>
                  <a:lnTo>
                    <a:pt x="0" y="76"/>
                  </a:lnTo>
                  <a:close/>
                </a:path>
              </a:pathLst>
            </a:custGeom>
            <a:solidFill>
              <a:srgbClr val="FFE600"/>
            </a:solidFill>
            <a:ln w="9525">
              <a:noFill/>
              <a:round/>
              <a:headEnd/>
              <a:tailEnd/>
            </a:ln>
          </p:spPr>
          <p:txBody>
            <a:bodyPr/>
            <a:lstStyle/>
            <a:p>
              <a:endParaRPr lang="en-US"/>
            </a:p>
          </p:txBody>
        </p:sp>
        <p:sp>
          <p:nvSpPr>
            <p:cNvPr id="40972" name="Freeform 189"/>
            <p:cNvSpPr>
              <a:spLocks/>
            </p:cNvSpPr>
            <p:nvPr/>
          </p:nvSpPr>
          <p:spPr bwMode="auto">
            <a:xfrm>
              <a:off x="3003" y="2498"/>
              <a:ext cx="1590" cy="1112"/>
            </a:xfrm>
            <a:custGeom>
              <a:avLst/>
              <a:gdLst>
                <a:gd name="T0" fmla="*/ 130 w 3181"/>
                <a:gd name="T1" fmla="*/ 1002 h 2223"/>
                <a:gd name="T2" fmla="*/ 133 w 3181"/>
                <a:gd name="T3" fmla="*/ 994 h 2223"/>
                <a:gd name="T4" fmla="*/ 149 w 3181"/>
                <a:gd name="T5" fmla="*/ 972 h 2223"/>
                <a:gd name="T6" fmla="*/ 175 w 3181"/>
                <a:gd name="T7" fmla="*/ 937 h 2223"/>
                <a:gd name="T8" fmla="*/ 211 w 3181"/>
                <a:gd name="T9" fmla="*/ 895 h 2223"/>
                <a:gd name="T10" fmla="*/ 257 w 3181"/>
                <a:gd name="T11" fmla="*/ 852 h 2223"/>
                <a:gd name="T12" fmla="*/ 314 w 3181"/>
                <a:gd name="T13" fmla="*/ 806 h 2223"/>
                <a:gd name="T14" fmla="*/ 380 w 3181"/>
                <a:gd name="T15" fmla="*/ 766 h 2223"/>
                <a:gd name="T16" fmla="*/ 456 w 3181"/>
                <a:gd name="T17" fmla="*/ 736 h 2223"/>
                <a:gd name="T18" fmla="*/ 529 w 3181"/>
                <a:gd name="T19" fmla="*/ 713 h 2223"/>
                <a:gd name="T20" fmla="*/ 586 w 3181"/>
                <a:gd name="T21" fmla="*/ 696 h 2223"/>
                <a:gd name="T22" fmla="*/ 631 w 3181"/>
                <a:gd name="T23" fmla="*/ 684 h 2223"/>
                <a:gd name="T24" fmla="*/ 662 w 3181"/>
                <a:gd name="T25" fmla="*/ 679 h 2223"/>
                <a:gd name="T26" fmla="*/ 685 w 3181"/>
                <a:gd name="T27" fmla="*/ 673 h 2223"/>
                <a:gd name="T28" fmla="*/ 698 w 3181"/>
                <a:gd name="T29" fmla="*/ 673 h 2223"/>
                <a:gd name="T30" fmla="*/ 706 w 3181"/>
                <a:gd name="T31" fmla="*/ 673 h 2223"/>
                <a:gd name="T32" fmla="*/ 707 w 3181"/>
                <a:gd name="T33" fmla="*/ 673 h 2223"/>
                <a:gd name="T34" fmla="*/ 945 w 3181"/>
                <a:gd name="T35" fmla="*/ 728 h 2223"/>
                <a:gd name="T36" fmla="*/ 1302 w 3181"/>
                <a:gd name="T37" fmla="*/ 614 h 2223"/>
                <a:gd name="T38" fmla="*/ 1335 w 3181"/>
                <a:gd name="T39" fmla="*/ 641 h 2223"/>
                <a:gd name="T40" fmla="*/ 1658 w 3181"/>
                <a:gd name="T41" fmla="*/ 544 h 2223"/>
                <a:gd name="T42" fmla="*/ 1647 w 3181"/>
                <a:gd name="T43" fmla="*/ 487 h 2223"/>
                <a:gd name="T44" fmla="*/ 1859 w 3181"/>
                <a:gd name="T45" fmla="*/ 418 h 2223"/>
                <a:gd name="T46" fmla="*/ 1966 w 3181"/>
                <a:gd name="T47" fmla="*/ 435 h 2223"/>
                <a:gd name="T48" fmla="*/ 2301 w 3181"/>
                <a:gd name="T49" fmla="*/ 325 h 2223"/>
                <a:gd name="T50" fmla="*/ 2289 w 3181"/>
                <a:gd name="T51" fmla="*/ 196 h 2223"/>
                <a:gd name="T52" fmla="*/ 2192 w 3181"/>
                <a:gd name="T53" fmla="*/ 127 h 2223"/>
                <a:gd name="T54" fmla="*/ 2192 w 3181"/>
                <a:gd name="T55" fmla="*/ 40 h 2223"/>
                <a:gd name="T56" fmla="*/ 2909 w 3181"/>
                <a:gd name="T57" fmla="*/ 40 h 2223"/>
                <a:gd name="T58" fmla="*/ 2920 w 3181"/>
                <a:gd name="T59" fmla="*/ 148 h 2223"/>
                <a:gd name="T60" fmla="*/ 2821 w 3181"/>
                <a:gd name="T61" fmla="*/ 232 h 2223"/>
                <a:gd name="T62" fmla="*/ 2827 w 3181"/>
                <a:gd name="T63" fmla="*/ 336 h 2223"/>
                <a:gd name="T64" fmla="*/ 2932 w 3181"/>
                <a:gd name="T65" fmla="*/ 361 h 2223"/>
                <a:gd name="T66" fmla="*/ 2949 w 3181"/>
                <a:gd name="T67" fmla="*/ 437 h 2223"/>
                <a:gd name="T68" fmla="*/ 3181 w 3181"/>
                <a:gd name="T69" fmla="*/ 431 h 2223"/>
                <a:gd name="T70" fmla="*/ 3181 w 3181"/>
                <a:gd name="T71" fmla="*/ 5 h 2223"/>
                <a:gd name="T72" fmla="*/ 0 w 3181"/>
                <a:gd name="T73" fmla="*/ 0 h 2223"/>
                <a:gd name="T74" fmla="*/ 0 w 3181"/>
                <a:gd name="T75" fmla="*/ 2223 h 2223"/>
                <a:gd name="T76" fmla="*/ 1148 w 3181"/>
                <a:gd name="T77" fmla="*/ 2223 h 2223"/>
                <a:gd name="T78" fmla="*/ 1673 w 3181"/>
                <a:gd name="T79" fmla="*/ 1786 h 2223"/>
                <a:gd name="T80" fmla="*/ 1654 w 3181"/>
                <a:gd name="T81" fmla="*/ 1791 h 2223"/>
                <a:gd name="T82" fmla="*/ 1609 w 3181"/>
                <a:gd name="T83" fmla="*/ 1812 h 2223"/>
                <a:gd name="T84" fmla="*/ 1538 w 3181"/>
                <a:gd name="T85" fmla="*/ 1841 h 2223"/>
                <a:gd name="T86" fmla="*/ 1449 w 3181"/>
                <a:gd name="T87" fmla="*/ 1877 h 2223"/>
                <a:gd name="T88" fmla="*/ 1346 w 3181"/>
                <a:gd name="T89" fmla="*/ 1915 h 2223"/>
                <a:gd name="T90" fmla="*/ 1238 w 3181"/>
                <a:gd name="T91" fmla="*/ 1953 h 2223"/>
                <a:gd name="T92" fmla="*/ 1128 w 3181"/>
                <a:gd name="T93" fmla="*/ 1987 h 2223"/>
                <a:gd name="T94" fmla="*/ 1023 w 3181"/>
                <a:gd name="T95" fmla="*/ 2016 h 2223"/>
                <a:gd name="T96" fmla="*/ 915 w 3181"/>
                <a:gd name="T97" fmla="*/ 2038 h 2223"/>
                <a:gd name="T98" fmla="*/ 795 w 3181"/>
                <a:gd name="T99" fmla="*/ 2061 h 2223"/>
                <a:gd name="T100" fmla="*/ 671 w 3181"/>
                <a:gd name="T101" fmla="*/ 2082 h 2223"/>
                <a:gd name="T102" fmla="*/ 553 w 3181"/>
                <a:gd name="T103" fmla="*/ 2099 h 2223"/>
                <a:gd name="T104" fmla="*/ 449 w 3181"/>
                <a:gd name="T105" fmla="*/ 2113 h 2223"/>
                <a:gd name="T106" fmla="*/ 365 w 3181"/>
                <a:gd name="T107" fmla="*/ 2124 h 2223"/>
                <a:gd name="T108" fmla="*/ 308 w 3181"/>
                <a:gd name="T109" fmla="*/ 2130 h 2223"/>
                <a:gd name="T110" fmla="*/ 289 w 3181"/>
                <a:gd name="T111" fmla="*/ 2134 h 2223"/>
                <a:gd name="T112" fmla="*/ 322 w 3181"/>
                <a:gd name="T113" fmla="*/ 1763 h 2223"/>
                <a:gd name="T114" fmla="*/ 130 w 3181"/>
                <a:gd name="T115" fmla="*/ 1002 h 2223"/>
                <a:gd name="T116" fmla="*/ 130 w 3181"/>
                <a:gd name="T117" fmla="*/ 1002 h 22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1"/>
                <a:gd name="T178" fmla="*/ 0 h 2223"/>
                <a:gd name="T179" fmla="*/ 3181 w 3181"/>
                <a:gd name="T180" fmla="*/ 2223 h 22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1" h="2223">
                  <a:moveTo>
                    <a:pt x="130" y="1002"/>
                  </a:moveTo>
                  <a:lnTo>
                    <a:pt x="133" y="994"/>
                  </a:lnTo>
                  <a:lnTo>
                    <a:pt x="149" y="972"/>
                  </a:lnTo>
                  <a:lnTo>
                    <a:pt x="175" y="937"/>
                  </a:lnTo>
                  <a:lnTo>
                    <a:pt x="211" y="895"/>
                  </a:lnTo>
                  <a:lnTo>
                    <a:pt x="257" y="852"/>
                  </a:lnTo>
                  <a:lnTo>
                    <a:pt x="314" y="806"/>
                  </a:lnTo>
                  <a:lnTo>
                    <a:pt x="380" y="766"/>
                  </a:lnTo>
                  <a:lnTo>
                    <a:pt x="456" y="736"/>
                  </a:lnTo>
                  <a:lnTo>
                    <a:pt x="529" y="713"/>
                  </a:lnTo>
                  <a:lnTo>
                    <a:pt x="586" y="696"/>
                  </a:lnTo>
                  <a:lnTo>
                    <a:pt x="631" y="684"/>
                  </a:lnTo>
                  <a:lnTo>
                    <a:pt x="662" y="679"/>
                  </a:lnTo>
                  <a:lnTo>
                    <a:pt x="685" y="673"/>
                  </a:lnTo>
                  <a:lnTo>
                    <a:pt x="698" y="673"/>
                  </a:lnTo>
                  <a:lnTo>
                    <a:pt x="706" y="673"/>
                  </a:lnTo>
                  <a:lnTo>
                    <a:pt x="707" y="673"/>
                  </a:lnTo>
                  <a:lnTo>
                    <a:pt x="945" y="728"/>
                  </a:lnTo>
                  <a:lnTo>
                    <a:pt x="1302" y="614"/>
                  </a:lnTo>
                  <a:lnTo>
                    <a:pt x="1335" y="641"/>
                  </a:lnTo>
                  <a:lnTo>
                    <a:pt x="1658" y="544"/>
                  </a:lnTo>
                  <a:lnTo>
                    <a:pt x="1647" y="487"/>
                  </a:lnTo>
                  <a:lnTo>
                    <a:pt x="1859" y="418"/>
                  </a:lnTo>
                  <a:lnTo>
                    <a:pt x="1966" y="435"/>
                  </a:lnTo>
                  <a:lnTo>
                    <a:pt x="2301" y="325"/>
                  </a:lnTo>
                  <a:lnTo>
                    <a:pt x="2289" y="196"/>
                  </a:lnTo>
                  <a:lnTo>
                    <a:pt x="2192" y="127"/>
                  </a:lnTo>
                  <a:lnTo>
                    <a:pt x="2192" y="40"/>
                  </a:lnTo>
                  <a:lnTo>
                    <a:pt x="2909" y="40"/>
                  </a:lnTo>
                  <a:lnTo>
                    <a:pt x="2920" y="148"/>
                  </a:lnTo>
                  <a:lnTo>
                    <a:pt x="2821" y="232"/>
                  </a:lnTo>
                  <a:lnTo>
                    <a:pt x="2827" y="336"/>
                  </a:lnTo>
                  <a:lnTo>
                    <a:pt x="2932" y="361"/>
                  </a:lnTo>
                  <a:lnTo>
                    <a:pt x="2949" y="437"/>
                  </a:lnTo>
                  <a:lnTo>
                    <a:pt x="3181" y="431"/>
                  </a:lnTo>
                  <a:lnTo>
                    <a:pt x="3181" y="5"/>
                  </a:lnTo>
                  <a:lnTo>
                    <a:pt x="0" y="0"/>
                  </a:lnTo>
                  <a:lnTo>
                    <a:pt x="0" y="2223"/>
                  </a:lnTo>
                  <a:lnTo>
                    <a:pt x="1148" y="2223"/>
                  </a:lnTo>
                  <a:lnTo>
                    <a:pt x="1673" y="1786"/>
                  </a:lnTo>
                  <a:lnTo>
                    <a:pt x="1654" y="1791"/>
                  </a:lnTo>
                  <a:lnTo>
                    <a:pt x="1609" y="1812"/>
                  </a:lnTo>
                  <a:lnTo>
                    <a:pt x="1538" y="1841"/>
                  </a:lnTo>
                  <a:lnTo>
                    <a:pt x="1449" y="1877"/>
                  </a:lnTo>
                  <a:lnTo>
                    <a:pt x="1346" y="1915"/>
                  </a:lnTo>
                  <a:lnTo>
                    <a:pt x="1238" y="1953"/>
                  </a:lnTo>
                  <a:lnTo>
                    <a:pt x="1128" y="1987"/>
                  </a:lnTo>
                  <a:lnTo>
                    <a:pt x="1023" y="2016"/>
                  </a:lnTo>
                  <a:lnTo>
                    <a:pt x="915" y="2038"/>
                  </a:lnTo>
                  <a:lnTo>
                    <a:pt x="795" y="2061"/>
                  </a:lnTo>
                  <a:lnTo>
                    <a:pt x="671" y="2082"/>
                  </a:lnTo>
                  <a:lnTo>
                    <a:pt x="553" y="2099"/>
                  </a:lnTo>
                  <a:lnTo>
                    <a:pt x="449" y="2113"/>
                  </a:lnTo>
                  <a:lnTo>
                    <a:pt x="365" y="2124"/>
                  </a:lnTo>
                  <a:lnTo>
                    <a:pt x="308" y="2130"/>
                  </a:lnTo>
                  <a:lnTo>
                    <a:pt x="289" y="2134"/>
                  </a:lnTo>
                  <a:lnTo>
                    <a:pt x="322" y="1763"/>
                  </a:lnTo>
                  <a:lnTo>
                    <a:pt x="130" y="1002"/>
                  </a:lnTo>
                  <a:close/>
                </a:path>
              </a:pathLst>
            </a:custGeom>
            <a:solidFill>
              <a:srgbClr val="8AA1FF"/>
            </a:solidFill>
            <a:ln w="9525">
              <a:noFill/>
              <a:round/>
              <a:headEnd/>
              <a:tailEnd/>
            </a:ln>
          </p:spPr>
          <p:txBody>
            <a:bodyPr/>
            <a:lstStyle/>
            <a:p>
              <a:endParaRPr lang="en-US"/>
            </a:p>
          </p:txBody>
        </p:sp>
        <p:sp>
          <p:nvSpPr>
            <p:cNvPr id="40973" name="Freeform 190"/>
            <p:cNvSpPr>
              <a:spLocks/>
            </p:cNvSpPr>
            <p:nvPr/>
          </p:nvSpPr>
          <p:spPr bwMode="auto">
            <a:xfrm>
              <a:off x="3639" y="3345"/>
              <a:ext cx="961" cy="261"/>
            </a:xfrm>
            <a:custGeom>
              <a:avLst/>
              <a:gdLst>
                <a:gd name="T0" fmla="*/ 0 w 1922"/>
                <a:gd name="T1" fmla="*/ 523 h 523"/>
                <a:gd name="T2" fmla="*/ 646 w 1922"/>
                <a:gd name="T3" fmla="*/ 0 h 523"/>
                <a:gd name="T4" fmla="*/ 489 w 1922"/>
                <a:gd name="T5" fmla="*/ 232 h 523"/>
                <a:gd name="T6" fmla="*/ 717 w 1922"/>
                <a:gd name="T7" fmla="*/ 35 h 523"/>
                <a:gd name="T8" fmla="*/ 565 w 1922"/>
                <a:gd name="T9" fmla="*/ 268 h 523"/>
                <a:gd name="T10" fmla="*/ 757 w 1922"/>
                <a:gd name="T11" fmla="*/ 114 h 523"/>
                <a:gd name="T12" fmla="*/ 633 w 1922"/>
                <a:gd name="T13" fmla="*/ 345 h 523"/>
                <a:gd name="T14" fmla="*/ 757 w 1922"/>
                <a:gd name="T15" fmla="*/ 249 h 523"/>
                <a:gd name="T16" fmla="*/ 700 w 1922"/>
                <a:gd name="T17" fmla="*/ 390 h 523"/>
                <a:gd name="T18" fmla="*/ 1000 w 1922"/>
                <a:gd name="T19" fmla="*/ 390 h 523"/>
                <a:gd name="T20" fmla="*/ 1350 w 1922"/>
                <a:gd name="T21" fmla="*/ 74 h 523"/>
                <a:gd name="T22" fmla="*/ 1234 w 1922"/>
                <a:gd name="T23" fmla="*/ 297 h 523"/>
                <a:gd name="T24" fmla="*/ 1504 w 1922"/>
                <a:gd name="T25" fmla="*/ 54 h 523"/>
                <a:gd name="T26" fmla="*/ 1390 w 1922"/>
                <a:gd name="T27" fmla="*/ 297 h 523"/>
                <a:gd name="T28" fmla="*/ 1618 w 1922"/>
                <a:gd name="T29" fmla="*/ 63 h 523"/>
                <a:gd name="T30" fmla="*/ 1538 w 1922"/>
                <a:gd name="T31" fmla="*/ 293 h 523"/>
                <a:gd name="T32" fmla="*/ 1728 w 1922"/>
                <a:gd name="T33" fmla="*/ 59 h 523"/>
                <a:gd name="T34" fmla="*/ 1683 w 1922"/>
                <a:gd name="T35" fmla="*/ 274 h 523"/>
                <a:gd name="T36" fmla="*/ 1846 w 1922"/>
                <a:gd name="T37" fmla="*/ 74 h 523"/>
                <a:gd name="T38" fmla="*/ 1804 w 1922"/>
                <a:gd name="T39" fmla="*/ 268 h 523"/>
                <a:gd name="T40" fmla="*/ 1922 w 1922"/>
                <a:gd name="T41" fmla="*/ 71 h 523"/>
                <a:gd name="T42" fmla="*/ 1922 w 1922"/>
                <a:gd name="T43" fmla="*/ 519 h 523"/>
                <a:gd name="T44" fmla="*/ 0 w 1922"/>
                <a:gd name="T45" fmla="*/ 523 h 523"/>
                <a:gd name="T46" fmla="*/ 0 w 1922"/>
                <a:gd name="T47" fmla="*/ 523 h 5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22"/>
                <a:gd name="T73" fmla="*/ 0 h 523"/>
                <a:gd name="T74" fmla="*/ 1922 w 1922"/>
                <a:gd name="T75" fmla="*/ 523 h 5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22" h="523">
                  <a:moveTo>
                    <a:pt x="0" y="523"/>
                  </a:moveTo>
                  <a:lnTo>
                    <a:pt x="646" y="0"/>
                  </a:lnTo>
                  <a:lnTo>
                    <a:pt x="489" y="232"/>
                  </a:lnTo>
                  <a:lnTo>
                    <a:pt x="717" y="35"/>
                  </a:lnTo>
                  <a:lnTo>
                    <a:pt x="565" y="268"/>
                  </a:lnTo>
                  <a:lnTo>
                    <a:pt x="757" y="114"/>
                  </a:lnTo>
                  <a:lnTo>
                    <a:pt x="633" y="345"/>
                  </a:lnTo>
                  <a:lnTo>
                    <a:pt x="757" y="249"/>
                  </a:lnTo>
                  <a:lnTo>
                    <a:pt x="700" y="390"/>
                  </a:lnTo>
                  <a:lnTo>
                    <a:pt x="1000" y="390"/>
                  </a:lnTo>
                  <a:lnTo>
                    <a:pt x="1350" y="74"/>
                  </a:lnTo>
                  <a:lnTo>
                    <a:pt x="1234" y="297"/>
                  </a:lnTo>
                  <a:lnTo>
                    <a:pt x="1504" y="54"/>
                  </a:lnTo>
                  <a:lnTo>
                    <a:pt x="1390" y="297"/>
                  </a:lnTo>
                  <a:lnTo>
                    <a:pt x="1618" y="63"/>
                  </a:lnTo>
                  <a:lnTo>
                    <a:pt x="1538" y="293"/>
                  </a:lnTo>
                  <a:lnTo>
                    <a:pt x="1728" y="59"/>
                  </a:lnTo>
                  <a:lnTo>
                    <a:pt x="1683" y="274"/>
                  </a:lnTo>
                  <a:lnTo>
                    <a:pt x="1846" y="74"/>
                  </a:lnTo>
                  <a:lnTo>
                    <a:pt x="1804" y="268"/>
                  </a:lnTo>
                  <a:lnTo>
                    <a:pt x="1922" y="71"/>
                  </a:lnTo>
                  <a:lnTo>
                    <a:pt x="1922" y="519"/>
                  </a:lnTo>
                  <a:lnTo>
                    <a:pt x="0" y="523"/>
                  </a:lnTo>
                  <a:close/>
                </a:path>
              </a:pathLst>
            </a:custGeom>
            <a:solidFill>
              <a:srgbClr val="D99966"/>
            </a:solidFill>
            <a:ln w="9525">
              <a:noFill/>
              <a:round/>
              <a:headEnd/>
              <a:tailEnd/>
            </a:ln>
          </p:spPr>
          <p:txBody>
            <a:bodyPr/>
            <a:lstStyle/>
            <a:p>
              <a:endParaRPr lang="en-US"/>
            </a:p>
          </p:txBody>
        </p:sp>
        <p:sp>
          <p:nvSpPr>
            <p:cNvPr id="40974" name="Freeform 191"/>
            <p:cNvSpPr>
              <a:spLocks/>
            </p:cNvSpPr>
            <p:nvPr/>
          </p:nvSpPr>
          <p:spPr bwMode="auto">
            <a:xfrm>
              <a:off x="4028" y="2698"/>
              <a:ext cx="430" cy="314"/>
            </a:xfrm>
            <a:custGeom>
              <a:avLst/>
              <a:gdLst>
                <a:gd name="T0" fmla="*/ 0 w 860"/>
                <a:gd name="T1" fmla="*/ 464 h 628"/>
                <a:gd name="T2" fmla="*/ 27 w 860"/>
                <a:gd name="T3" fmla="*/ 453 h 628"/>
                <a:gd name="T4" fmla="*/ 101 w 860"/>
                <a:gd name="T5" fmla="*/ 424 h 628"/>
                <a:gd name="T6" fmla="*/ 206 w 860"/>
                <a:gd name="T7" fmla="*/ 380 h 628"/>
                <a:gd name="T8" fmla="*/ 331 w 860"/>
                <a:gd name="T9" fmla="*/ 331 h 628"/>
                <a:gd name="T10" fmla="*/ 459 w 860"/>
                <a:gd name="T11" fmla="*/ 278 h 628"/>
                <a:gd name="T12" fmla="*/ 578 w 860"/>
                <a:gd name="T13" fmla="*/ 225 h 628"/>
                <a:gd name="T14" fmla="*/ 675 w 860"/>
                <a:gd name="T15" fmla="*/ 181 h 628"/>
                <a:gd name="T16" fmla="*/ 736 w 860"/>
                <a:gd name="T17" fmla="*/ 150 h 628"/>
                <a:gd name="T18" fmla="*/ 769 w 860"/>
                <a:gd name="T19" fmla="*/ 124 h 628"/>
                <a:gd name="T20" fmla="*/ 793 w 860"/>
                <a:gd name="T21" fmla="*/ 99 h 628"/>
                <a:gd name="T22" fmla="*/ 812 w 860"/>
                <a:gd name="T23" fmla="*/ 72 h 628"/>
                <a:gd name="T24" fmla="*/ 826 w 860"/>
                <a:gd name="T25" fmla="*/ 51 h 628"/>
                <a:gd name="T26" fmla="*/ 833 w 860"/>
                <a:gd name="T27" fmla="*/ 31 h 628"/>
                <a:gd name="T28" fmla="*/ 837 w 860"/>
                <a:gd name="T29" fmla="*/ 13 h 628"/>
                <a:gd name="T30" fmla="*/ 839 w 860"/>
                <a:gd name="T31" fmla="*/ 4 h 628"/>
                <a:gd name="T32" fmla="*/ 841 w 860"/>
                <a:gd name="T33" fmla="*/ 0 h 628"/>
                <a:gd name="T34" fmla="*/ 846 w 860"/>
                <a:gd name="T35" fmla="*/ 31 h 628"/>
                <a:gd name="T36" fmla="*/ 854 w 860"/>
                <a:gd name="T37" fmla="*/ 63 h 628"/>
                <a:gd name="T38" fmla="*/ 858 w 860"/>
                <a:gd name="T39" fmla="*/ 93 h 628"/>
                <a:gd name="T40" fmla="*/ 860 w 860"/>
                <a:gd name="T41" fmla="*/ 126 h 628"/>
                <a:gd name="T42" fmla="*/ 858 w 860"/>
                <a:gd name="T43" fmla="*/ 154 h 628"/>
                <a:gd name="T44" fmla="*/ 854 w 860"/>
                <a:gd name="T45" fmla="*/ 183 h 628"/>
                <a:gd name="T46" fmla="*/ 846 w 860"/>
                <a:gd name="T47" fmla="*/ 209 h 628"/>
                <a:gd name="T48" fmla="*/ 839 w 860"/>
                <a:gd name="T49" fmla="*/ 232 h 628"/>
                <a:gd name="T50" fmla="*/ 472 w 860"/>
                <a:gd name="T51" fmla="*/ 628 h 628"/>
                <a:gd name="T52" fmla="*/ 0 w 860"/>
                <a:gd name="T53" fmla="*/ 464 h 628"/>
                <a:gd name="T54" fmla="*/ 0 w 860"/>
                <a:gd name="T55" fmla="*/ 464 h 6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60"/>
                <a:gd name="T85" fmla="*/ 0 h 628"/>
                <a:gd name="T86" fmla="*/ 860 w 860"/>
                <a:gd name="T87" fmla="*/ 628 h 6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60" h="628">
                  <a:moveTo>
                    <a:pt x="0" y="464"/>
                  </a:moveTo>
                  <a:lnTo>
                    <a:pt x="27" y="453"/>
                  </a:lnTo>
                  <a:lnTo>
                    <a:pt x="101" y="424"/>
                  </a:lnTo>
                  <a:lnTo>
                    <a:pt x="206" y="380"/>
                  </a:lnTo>
                  <a:lnTo>
                    <a:pt x="331" y="331"/>
                  </a:lnTo>
                  <a:lnTo>
                    <a:pt x="459" y="278"/>
                  </a:lnTo>
                  <a:lnTo>
                    <a:pt x="578" y="225"/>
                  </a:lnTo>
                  <a:lnTo>
                    <a:pt x="675" y="181"/>
                  </a:lnTo>
                  <a:lnTo>
                    <a:pt x="736" y="150"/>
                  </a:lnTo>
                  <a:lnTo>
                    <a:pt x="769" y="124"/>
                  </a:lnTo>
                  <a:lnTo>
                    <a:pt x="793" y="99"/>
                  </a:lnTo>
                  <a:lnTo>
                    <a:pt x="812" y="72"/>
                  </a:lnTo>
                  <a:lnTo>
                    <a:pt x="826" y="51"/>
                  </a:lnTo>
                  <a:lnTo>
                    <a:pt x="833" y="31"/>
                  </a:lnTo>
                  <a:lnTo>
                    <a:pt x="837" y="13"/>
                  </a:lnTo>
                  <a:lnTo>
                    <a:pt x="839" y="4"/>
                  </a:lnTo>
                  <a:lnTo>
                    <a:pt x="841" y="0"/>
                  </a:lnTo>
                  <a:lnTo>
                    <a:pt x="846" y="31"/>
                  </a:lnTo>
                  <a:lnTo>
                    <a:pt x="854" y="63"/>
                  </a:lnTo>
                  <a:lnTo>
                    <a:pt x="858" y="93"/>
                  </a:lnTo>
                  <a:lnTo>
                    <a:pt x="860" y="126"/>
                  </a:lnTo>
                  <a:lnTo>
                    <a:pt x="858" y="154"/>
                  </a:lnTo>
                  <a:lnTo>
                    <a:pt x="854" y="183"/>
                  </a:lnTo>
                  <a:lnTo>
                    <a:pt x="846" y="209"/>
                  </a:lnTo>
                  <a:lnTo>
                    <a:pt x="839" y="232"/>
                  </a:lnTo>
                  <a:lnTo>
                    <a:pt x="472" y="628"/>
                  </a:lnTo>
                  <a:lnTo>
                    <a:pt x="0" y="464"/>
                  </a:lnTo>
                  <a:close/>
                </a:path>
              </a:pathLst>
            </a:custGeom>
            <a:solidFill>
              <a:schemeClr val="tx2"/>
            </a:solidFill>
            <a:ln w="9525">
              <a:noFill/>
              <a:round/>
              <a:headEnd/>
              <a:tailEnd/>
            </a:ln>
          </p:spPr>
          <p:txBody>
            <a:bodyPr/>
            <a:lstStyle/>
            <a:p>
              <a:endParaRPr lang="en-US"/>
            </a:p>
          </p:txBody>
        </p:sp>
        <p:sp>
          <p:nvSpPr>
            <p:cNvPr id="40975" name="Freeform 192"/>
            <p:cNvSpPr>
              <a:spLocks/>
            </p:cNvSpPr>
            <p:nvPr/>
          </p:nvSpPr>
          <p:spPr bwMode="auto">
            <a:xfrm>
              <a:off x="3112" y="2872"/>
              <a:ext cx="584" cy="154"/>
            </a:xfrm>
            <a:custGeom>
              <a:avLst/>
              <a:gdLst>
                <a:gd name="T0" fmla="*/ 490 w 1167"/>
                <a:gd name="T1" fmla="*/ 2 h 308"/>
                <a:gd name="T2" fmla="*/ 1167 w 1167"/>
                <a:gd name="T3" fmla="*/ 152 h 308"/>
                <a:gd name="T4" fmla="*/ 1146 w 1167"/>
                <a:gd name="T5" fmla="*/ 158 h 308"/>
                <a:gd name="T6" fmla="*/ 1089 w 1167"/>
                <a:gd name="T7" fmla="*/ 175 h 308"/>
                <a:gd name="T8" fmla="*/ 1004 w 1167"/>
                <a:gd name="T9" fmla="*/ 200 h 308"/>
                <a:gd name="T10" fmla="*/ 895 w 1167"/>
                <a:gd name="T11" fmla="*/ 226 h 308"/>
                <a:gd name="T12" fmla="*/ 772 w 1167"/>
                <a:gd name="T13" fmla="*/ 255 h 308"/>
                <a:gd name="T14" fmla="*/ 641 w 1167"/>
                <a:gd name="T15" fmla="*/ 280 h 308"/>
                <a:gd name="T16" fmla="*/ 507 w 1167"/>
                <a:gd name="T17" fmla="*/ 299 h 308"/>
                <a:gd name="T18" fmla="*/ 380 w 1167"/>
                <a:gd name="T19" fmla="*/ 308 h 308"/>
                <a:gd name="T20" fmla="*/ 270 w 1167"/>
                <a:gd name="T21" fmla="*/ 306 h 308"/>
                <a:gd name="T22" fmla="*/ 182 w 1167"/>
                <a:gd name="T23" fmla="*/ 301 h 308"/>
                <a:gd name="T24" fmla="*/ 116 w 1167"/>
                <a:gd name="T25" fmla="*/ 293 h 308"/>
                <a:gd name="T26" fmla="*/ 68 w 1167"/>
                <a:gd name="T27" fmla="*/ 282 h 308"/>
                <a:gd name="T28" fmla="*/ 34 w 1167"/>
                <a:gd name="T29" fmla="*/ 270 h 308"/>
                <a:gd name="T30" fmla="*/ 13 w 1167"/>
                <a:gd name="T31" fmla="*/ 261 h 308"/>
                <a:gd name="T32" fmla="*/ 2 w 1167"/>
                <a:gd name="T33" fmla="*/ 255 h 308"/>
                <a:gd name="T34" fmla="*/ 0 w 1167"/>
                <a:gd name="T35" fmla="*/ 253 h 308"/>
                <a:gd name="T36" fmla="*/ 4 w 1167"/>
                <a:gd name="T37" fmla="*/ 245 h 308"/>
                <a:gd name="T38" fmla="*/ 15 w 1167"/>
                <a:gd name="T39" fmla="*/ 232 h 308"/>
                <a:gd name="T40" fmla="*/ 34 w 1167"/>
                <a:gd name="T41" fmla="*/ 207 h 308"/>
                <a:gd name="T42" fmla="*/ 61 w 1167"/>
                <a:gd name="T43" fmla="*/ 181 h 308"/>
                <a:gd name="T44" fmla="*/ 95 w 1167"/>
                <a:gd name="T45" fmla="*/ 148 h 308"/>
                <a:gd name="T46" fmla="*/ 139 w 1167"/>
                <a:gd name="T47" fmla="*/ 118 h 308"/>
                <a:gd name="T48" fmla="*/ 188 w 1167"/>
                <a:gd name="T49" fmla="*/ 86 h 308"/>
                <a:gd name="T50" fmla="*/ 249 w 1167"/>
                <a:gd name="T51" fmla="*/ 61 h 308"/>
                <a:gd name="T52" fmla="*/ 306 w 1167"/>
                <a:gd name="T53" fmla="*/ 38 h 308"/>
                <a:gd name="T54" fmla="*/ 357 w 1167"/>
                <a:gd name="T55" fmla="*/ 23 h 308"/>
                <a:gd name="T56" fmla="*/ 399 w 1167"/>
                <a:gd name="T57" fmla="*/ 13 h 308"/>
                <a:gd name="T58" fmla="*/ 433 w 1167"/>
                <a:gd name="T59" fmla="*/ 6 h 308"/>
                <a:gd name="T60" fmla="*/ 456 w 1167"/>
                <a:gd name="T61" fmla="*/ 2 h 308"/>
                <a:gd name="T62" fmla="*/ 475 w 1167"/>
                <a:gd name="T63" fmla="*/ 2 h 308"/>
                <a:gd name="T64" fmla="*/ 487 w 1167"/>
                <a:gd name="T65" fmla="*/ 0 h 308"/>
                <a:gd name="T66" fmla="*/ 490 w 1167"/>
                <a:gd name="T67" fmla="*/ 2 h 308"/>
                <a:gd name="T68" fmla="*/ 490 w 1167"/>
                <a:gd name="T69" fmla="*/ 2 h 3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7"/>
                <a:gd name="T106" fmla="*/ 0 h 308"/>
                <a:gd name="T107" fmla="*/ 1167 w 1167"/>
                <a:gd name="T108" fmla="*/ 308 h 3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7" h="308">
                  <a:moveTo>
                    <a:pt x="490" y="2"/>
                  </a:moveTo>
                  <a:lnTo>
                    <a:pt x="1167" y="152"/>
                  </a:lnTo>
                  <a:lnTo>
                    <a:pt x="1146" y="158"/>
                  </a:lnTo>
                  <a:lnTo>
                    <a:pt x="1089" y="175"/>
                  </a:lnTo>
                  <a:lnTo>
                    <a:pt x="1004" y="200"/>
                  </a:lnTo>
                  <a:lnTo>
                    <a:pt x="895" y="226"/>
                  </a:lnTo>
                  <a:lnTo>
                    <a:pt x="772" y="255"/>
                  </a:lnTo>
                  <a:lnTo>
                    <a:pt x="641" y="280"/>
                  </a:lnTo>
                  <a:lnTo>
                    <a:pt x="507" y="299"/>
                  </a:lnTo>
                  <a:lnTo>
                    <a:pt x="380" y="308"/>
                  </a:lnTo>
                  <a:lnTo>
                    <a:pt x="270" y="306"/>
                  </a:lnTo>
                  <a:lnTo>
                    <a:pt x="182" y="301"/>
                  </a:lnTo>
                  <a:lnTo>
                    <a:pt x="116" y="293"/>
                  </a:lnTo>
                  <a:lnTo>
                    <a:pt x="68" y="282"/>
                  </a:lnTo>
                  <a:lnTo>
                    <a:pt x="34" y="270"/>
                  </a:lnTo>
                  <a:lnTo>
                    <a:pt x="13" y="261"/>
                  </a:lnTo>
                  <a:lnTo>
                    <a:pt x="2" y="255"/>
                  </a:lnTo>
                  <a:lnTo>
                    <a:pt x="0" y="253"/>
                  </a:lnTo>
                  <a:lnTo>
                    <a:pt x="4" y="245"/>
                  </a:lnTo>
                  <a:lnTo>
                    <a:pt x="15" y="232"/>
                  </a:lnTo>
                  <a:lnTo>
                    <a:pt x="34" y="207"/>
                  </a:lnTo>
                  <a:lnTo>
                    <a:pt x="61" y="181"/>
                  </a:lnTo>
                  <a:lnTo>
                    <a:pt x="95" y="148"/>
                  </a:lnTo>
                  <a:lnTo>
                    <a:pt x="139" y="118"/>
                  </a:lnTo>
                  <a:lnTo>
                    <a:pt x="188" y="86"/>
                  </a:lnTo>
                  <a:lnTo>
                    <a:pt x="249" y="61"/>
                  </a:lnTo>
                  <a:lnTo>
                    <a:pt x="306" y="38"/>
                  </a:lnTo>
                  <a:lnTo>
                    <a:pt x="357" y="23"/>
                  </a:lnTo>
                  <a:lnTo>
                    <a:pt x="399" y="13"/>
                  </a:lnTo>
                  <a:lnTo>
                    <a:pt x="433" y="6"/>
                  </a:lnTo>
                  <a:lnTo>
                    <a:pt x="456" y="2"/>
                  </a:lnTo>
                  <a:lnTo>
                    <a:pt x="475" y="2"/>
                  </a:lnTo>
                  <a:lnTo>
                    <a:pt x="487" y="0"/>
                  </a:lnTo>
                  <a:lnTo>
                    <a:pt x="490" y="2"/>
                  </a:lnTo>
                  <a:close/>
                </a:path>
              </a:pathLst>
            </a:custGeom>
            <a:solidFill>
              <a:srgbClr val="D1BDBD"/>
            </a:solidFill>
            <a:ln w="9525">
              <a:noFill/>
              <a:round/>
              <a:headEnd/>
              <a:tailEnd/>
            </a:ln>
          </p:spPr>
          <p:txBody>
            <a:bodyPr/>
            <a:lstStyle/>
            <a:p>
              <a:endParaRPr lang="en-US"/>
            </a:p>
          </p:txBody>
        </p:sp>
        <p:sp>
          <p:nvSpPr>
            <p:cNvPr id="40976" name="Freeform 193"/>
            <p:cNvSpPr>
              <a:spLocks/>
            </p:cNvSpPr>
            <p:nvPr/>
          </p:nvSpPr>
          <p:spPr bwMode="auto">
            <a:xfrm>
              <a:off x="4302" y="2743"/>
              <a:ext cx="295" cy="313"/>
            </a:xfrm>
            <a:custGeom>
              <a:avLst/>
              <a:gdLst>
                <a:gd name="T0" fmla="*/ 589 w 589"/>
                <a:gd name="T1" fmla="*/ 13 h 625"/>
                <a:gd name="T2" fmla="*/ 589 w 589"/>
                <a:gd name="T3" fmla="*/ 625 h 625"/>
                <a:gd name="T4" fmla="*/ 0 w 589"/>
                <a:gd name="T5" fmla="*/ 614 h 625"/>
                <a:gd name="T6" fmla="*/ 359 w 589"/>
                <a:gd name="T7" fmla="*/ 117 h 625"/>
                <a:gd name="T8" fmla="*/ 373 w 589"/>
                <a:gd name="T9" fmla="*/ 0 h 625"/>
                <a:gd name="T10" fmla="*/ 589 w 589"/>
                <a:gd name="T11" fmla="*/ 13 h 625"/>
                <a:gd name="T12" fmla="*/ 589 w 589"/>
                <a:gd name="T13" fmla="*/ 13 h 625"/>
                <a:gd name="T14" fmla="*/ 0 60000 65536"/>
                <a:gd name="T15" fmla="*/ 0 60000 65536"/>
                <a:gd name="T16" fmla="*/ 0 60000 65536"/>
                <a:gd name="T17" fmla="*/ 0 60000 65536"/>
                <a:gd name="T18" fmla="*/ 0 60000 65536"/>
                <a:gd name="T19" fmla="*/ 0 60000 65536"/>
                <a:gd name="T20" fmla="*/ 0 60000 65536"/>
                <a:gd name="T21" fmla="*/ 0 w 589"/>
                <a:gd name="T22" fmla="*/ 0 h 625"/>
                <a:gd name="T23" fmla="*/ 589 w 589"/>
                <a:gd name="T24" fmla="*/ 625 h 6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625">
                  <a:moveTo>
                    <a:pt x="589" y="13"/>
                  </a:moveTo>
                  <a:lnTo>
                    <a:pt x="589" y="625"/>
                  </a:lnTo>
                  <a:lnTo>
                    <a:pt x="0" y="614"/>
                  </a:lnTo>
                  <a:lnTo>
                    <a:pt x="359" y="117"/>
                  </a:lnTo>
                  <a:lnTo>
                    <a:pt x="373" y="0"/>
                  </a:lnTo>
                  <a:lnTo>
                    <a:pt x="589" y="13"/>
                  </a:lnTo>
                  <a:close/>
                </a:path>
              </a:pathLst>
            </a:custGeom>
            <a:solidFill>
              <a:srgbClr val="D99966"/>
            </a:solidFill>
            <a:ln w="9525">
              <a:noFill/>
              <a:round/>
              <a:headEnd/>
              <a:tailEnd/>
            </a:ln>
          </p:spPr>
          <p:txBody>
            <a:bodyPr/>
            <a:lstStyle/>
            <a:p>
              <a:endParaRPr lang="en-US"/>
            </a:p>
          </p:txBody>
        </p:sp>
        <p:sp>
          <p:nvSpPr>
            <p:cNvPr id="40977" name="Freeform 194"/>
            <p:cNvSpPr>
              <a:spLocks/>
            </p:cNvSpPr>
            <p:nvPr/>
          </p:nvSpPr>
          <p:spPr bwMode="auto">
            <a:xfrm>
              <a:off x="4123" y="2536"/>
              <a:ext cx="301" cy="148"/>
            </a:xfrm>
            <a:custGeom>
              <a:avLst/>
              <a:gdLst>
                <a:gd name="T0" fmla="*/ 13 w 600"/>
                <a:gd name="T1" fmla="*/ 0 h 295"/>
                <a:gd name="T2" fmla="*/ 0 w 600"/>
                <a:gd name="T3" fmla="*/ 30 h 295"/>
                <a:gd name="T4" fmla="*/ 95 w 600"/>
                <a:gd name="T5" fmla="*/ 91 h 295"/>
                <a:gd name="T6" fmla="*/ 108 w 600"/>
                <a:gd name="T7" fmla="*/ 258 h 295"/>
                <a:gd name="T8" fmla="*/ 509 w 600"/>
                <a:gd name="T9" fmla="*/ 295 h 295"/>
                <a:gd name="T10" fmla="*/ 503 w 600"/>
                <a:gd name="T11" fmla="*/ 116 h 295"/>
                <a:gd name="T12" fmla="*/ 600 w 600"/>
                <a:gd name="T13" fmla="*/ 63 h 295"/>
                <a:gd name="T14" fmla="*/ 593 w 600"/>
                <a:gd name="T15" fmla="*/ 17 h 295"/>
                <a:gd name="T16" fmla="*/ 13 w 600"/>
                <a:gd name="T17" fmla="*/ 0 h 295"/>
                <a:gd name="T18" fmla="*/ 13 w 600"/>
                <a:gd name="T19" fmla="*/ 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0"/>
                <a:gd name="T31" fmla="*/ 0 h 295"/>
                <a:gd name="T32" fmla="*/ 600 w 600"/>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0" h="295">
                  <a:moveTo>
                    <a:pt x="13" y="0"/>
                  </a:moveTo>
                  <a:lnTo>
                    <a:pt x="0" y="30"/>
                  </a:lnTo>
                  <a:lnTo>
                    <a:pt x="95" y="91"/>
                  </a:lnTo>
                  <a:lnTo>
                    <a:pt x="108" y="258"/>
                  </a:lnTo>
                  <a:lnTo>
                    <a:pt x="509" y="295"/>
                  </a:lnTo>
                  <a:lnTo>
                    <a:pt x="503" y="116"/>
                  </a:lnTo>
                  <a:lnTo>
                    <a:pt x="600" y="63"/>
                  </a:lnTo>
                  <a:lnTo>
                    <a:pt x="593" y="17"/>
                  </a:lnTo>
                  <a:lnTo>
                    <a:pt x="13" y="0"/>
                  </a:lnTo>
                  <a:close/>
                </a:path>
              </a:pathLst>
            </a:custGeom>
            <a:solidFill>
              <a:srgbClr val="E6E6FF"/>
            </a:solidFill>
            <a:ln w="9525">
              <a:noFill/>
              <a:round/>
              <a:headEnd/>
              <a:tailEnd/>
            </a:ln>
          </p:spPr>
          <p:txBody>
            <a:bodyPr/>
            <a:lstStyle/>
            <a:p>
              <a:endParaRPr lang="en-US"/>
            </a:p>
          </p:txBody>
        </p:sp>
        <p:sp>
          <p:nvSpPr>
            <p:cNvPr id="40978" name="Freeform 195"/>
            <p:cNvSpPr>
              <a:spLocks/>
            </p:cNvSpPr>
            <p:nvPr/>
          </p:nvSpPr>
          <p:spPr bwMode="auto">
            <a:xfrm>
              <a:off x="3389" y="2996"/>
              <a:ext cx="540" cy="318"/>
            </a:xfrm>
            <a:custGeom>
              <a:avLst/>
              <a:gdLst>
                <a:gd name="T0" fmla="*/ 859 w 1080"/>
                <a:gd name="T1" fmla="*/ 61 h 637"/>
                <a:gd name="T2" fmla="*/ 975 w 1080"/>
                <a:gd name="T3" fmla="*/ 447 h 637"/>
                <a:gd name="T4" fmla="*/ 880 w 1080"/>
                <a:gd name="T5" fmla="*/ 483 h 637"/>
                <a:gd name="T6" fmla="*/ 669 w 1080"/>
                <a:gd name="T7" fmla="*/ 558 h 637"/>
                <a:gd name="T8" fmla="*/ 454 w 1080"/>
                <a:gd name="T9" fmla="*/ 609 h 637"/>
                <a:gd name="T10" fmla="*/ 255 w 1080"/>
                <a:gd name="T11" fmla="*/ 630 h 637"/>
                <a:gd name="T12" fmla="*/ 129 w 1080"/>
                <a:gd name="T13" fmla="*/ 636 h 637"/>
                <a:gd name="T14" fmla="*/ 167 w 1080"/>
                <a:gd name="T15" fmla="*/ 626 h 637"/>
                <a:gd name="T16" fmla="*/ 350 w 1080"/>
                <a:gd name="T17" fmla="*/ 588 h 637"/>
                <a:gd name="T18" fmla="*/ 540 w 1080"/>
                <a:gd name="T19" fmla="*/ 535 h 637"/>
                <a:gd name="T20" fmla="*/ 684 w 1080"/>
                <a:gd name="T21" fmla="*/ 468 h 637"/>
                <a:gd name="T22" fmla="*/ 795 w 1080"/>
                <a:gd name="T23" fmla="*/ 413 h 637"/>
                <a:gd name="T24" fmla="*/ 806 w 1080"/>
                <a:gd name="T25" fmla="*/ 404 h 637"/>
                <a:gd name="T26" fmla="*/ 639 w 1080"/>
                <a:gd name="T27" fmla="*/ 447 h 637"/>
                <a:gd name="T28" fmla="*/ 433 w 1080"/>
                <a:gd name="T29" fmla="*/ 497 h 637"/>
                <a:gd name="T30" fmla="*/ 306 w 1080"/>
                <a:gd name="T31" fmla="*/ 520 h 637"/>
                <a:gd name="T32" fmla="*/ 175 w 1080"/>
                <a:gd name="T33" fmla="*/ 539 h 637"/>
                <a:gd name="T34" fmla="*/ 112 w 1080"/>
                <a:gd name="T35" fmla="*/ 550 h 637"/>
                <a:gd name="T36" fmla="*/ 228 w 1080"/>
                <a:gd name="T37" fmla="*/ 510 h 637"/>
                <a:gd name="T38" fmla="*/ 458 w 1080"/>
                <a:gd name="T39" fmla="*/ 436 h 637"/>
                <a:gd name="T40" fmla="*/ 624 w 1080"/>
                <a:gd name="T41" fmla="*/ 373 h 637"/>
                <a:gd name="T42" fmla="*/ 715 w 1080"/>
                <a:gd name="T43" fmla="*/ 329 h 637"/>
                <a:gd name="T44" fmla="*/ 757 w 1080"/>
                <a:gd name="T45" fmla="*/ 308 h 637"/>
                <a:gd name="T46" fmla="*/ 690 w 1080"/>
                <a:gd name="T47" fmla="*/ 322 h 637"/>
                <a:gd name="T48" fmla="*/ 441 w 1080"/>
                <a:gd name="T49" fmla="*/ 369 h 637"/>
                <a:gd name="T50" fmla="*/ 230 w 1080"/>
                <a:gd name="T51" fmla="*/ 413 h 637"/>
                <a:gd name="T52" fmla="*/ 125 w 1080"/>
                <a:gd name="T53" fmla="*/ 421 h 637"/>
                <a:gd name="T54" fmla="*/ 61 w 1080"/>
                <a:gd name="T55" fmla="*/ 423 h 637"/>
                <a:gd name="T56" fmla="*/ 67 w 1080"/>
                <a:gd name="T57" fmla="*/ 417 h 637"/>
                <a:gd name="T58" fmla="*/ 289 w 1080"/>
                <a:gd name="T59" fmla="*/ 360 h 637"/>
                <a:gd name="T60" fmla="*/ 546 w 1080"/>
                <a:gd name="T61" fmla="*/ 289 h 637"/>
                <a:gd name="T62" fmla="*/ 646 w 1080"/>
                <a:gd name="T63" fmla="*/ 248 h 637"/>
                <a:gd name="T64" fmla="*/ 707 w 1080"/>
                <a:gd name="T65" fmla="*/ 211 h 637"/>
                <a:gd name="T66" fmla="*/ 732 w 1080"/>
                <a:gd name="T67" fmla="*/ 194 h 637"/>
                <a:gd name="T68" fmla="*/ 601 w 1080"/>
                <a:gd name="T69" fmla="*/ 221 h 637"/>
                <a:gd name="T70" fmla="*/ 359 w 1080"/>
                <a:gd name="T71" fmla="*/ 272 h 637"/>
                <a:gd name="T72" fmla="*/ 200 w 1080"/>
                <a:gd name="T73" fmla="*/ 295 h 637"/>
                <a:gd name="T74" fmla="*/ 163 w 1080"/>
                <a:gd name="T75" fmla="*/ 272 h 637"/>
                <a:gd name="T76" fmla="*/ 403 w 1080"/>
                <a:gd name="T77" fmla="*/ 213 h 637"/>
                <a:gd name="T78" fmla="*/ 519 w 1080"/>
                <a:gd name="T79" fmla="*/ 168 h 637"/>
                <a:gd name="T80" fmla="*/ 570 w 1080"/>
                <a:gd name="T81" fmla="*/ 132 h 637"/>
                <a:gd name="T82" fmla="*/ 599 w 1080"/>
                <a:gd name="T83" fmla="*/ 107 h 637"/>
                <a:gd name="T84" fmla="*/ 570 w 1080"/>
                <a:gd name="T85" fmla="*/ 113 h 637"/>
                <a:gd name="T86" fmla="*/ 433 w 1080"/>
                <a:gd name="T87" fmla="*/ 141 h 637"/>
                <a:gd name="T88" fmla="*/ 259 w 1080"/>
                <a:gd name="T89" fmla="*/ 173 h 637"/>
                <a:gd name="T90" fmla="*/ 0 w 1080"/>
                <a:gd name="T91" fmla="*/ 181 h 637"/>
                <a:gd name="T92" fmla="*/ 181 w 1080"/>
                <a:gd name="T93" fmla="*/ 141 h 637"/>
                <a:gd name="T94" fmla="*/ 333 w 1080"/>
                <a:gd name="T95" fmla="*/ 101 h 637"/>
                <a:gd name="T96" fmla="*/ 466 w 1080"/>
                <a:gd name="T97" fmla="*/ 52 h 637"/>
                <a:gd name="T98" fmla="*/ 582 w 1080"/>
                <a:gd name="T99" fmla="*/ 10 h 637"/>
                <a:gd name="T100" fmla="*/ 612 w 1080"/>
                <a:gd name="T101" fmla="*/ 0 h 6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80"/>
                <a:gd name="T154" fmla="*/ 0 h 637"/>
                <a:gd name="T155" fmla="*/ 1080 w 1080"/>
                <a:gd name="T156" fmla="*/ 637 h 6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80" h="637">
                  <a:moveTo>
                    <a:pt x="612" y="0"/>
                  </a:moveTo>
                  <a:lnTo>
                    <a:pt x="679" y="69"/>
                  </a:lnTo>
                  <a:lnTo>
                    <a:pt x="859" y="61"/>
                  </a:lnTo>
                  <a:lnTo>
                    <a:pt x="1080" y="200"/>
                  </a:lnTo>
                  <a:lnTo>
                    <a:pt x="968" y="234"/>
                  </a:lnTo>
                  <a:lnTo>
                    <a:pt x="975" y="447"/>
                  </a:lnTo>
                  <a:lnTo>
                    <a:pt x="962" y="451"/>
                  </a:lnTo>
                  <a:lnTo>
                    <a:pt x="930" y="464"/>
                  </a:lnTo>
                  <a:lnTo>
                    <a:pt x="880" y="483"/>
                  </a:lnTo>
                  <a:lnTo>
                    <a:pt x="817" y="508"/>
                  </a:lnTo>
                  <a:lnTo>
                    <a:pt x="745" y="533"/>
                  </a:lnTo>
                  <a:lnTo>
                    <a:pt x="669" y="558"/>
                  </a:lnTo>
                  <a:lnTo>
                    <a:pt x="595" y="580"/>
                  </a:lnTo>
                  <a:lnTo>
                    <a:pt x="525" y="599"/>
                  </a:lnTo>
                  <a:lnTo>
                    <a:pt x="454" y="609"/>
                  </a:lnTo>
                  <a:lnTo>
                    <a:pt x="386" y="618"/>
                  </a:lnTo>
                  <a:lnTo>
                    <a:pt x="317" y="624"/>
                  </a:lnTo>
                  <a:lnTo>
                    <a:pt x="255" y="630"/>
                  </a:lnTo>
                  <a:lnTo>
                    <a:pt x="200" y="632"/>
                  </a:lnTo>
                  <a:lnTo>
                    <a:pt x="158" y="636"/>
                  </a:lnTo>
                  <a:lnTo>
                    <a:pt x="129" y="636"/>
                  </a:lnTo>
                  <a:lnTo>
                    <a:pt x="120" y="637"/>
                  </a:lnTo>
                  <a:lnTo>
                    <a:pt x="131" y="634"/>
                  </a:lnTo>
                  <a:lnTo>
                    <a:pt x="167" y="626"/>
                  </a:lnTo>
                  <a:lnTo>
                    <a:pt x="219" y="617"/>
                  </a:lnTo>
                  <a:lnTo>
                    <a:pt x="281" y="605"/>
                  </a:lnTo>
                  <a:lnTo>
                    <a:pt x="350" y="588"/>
                  </a:lnTo>
                  <a:lnTo>
                    <a:pt x="420" y="571"/>
                  </a:lnTo>
                  <a:lnTo>
                    <a:pt x="485" y="554"/>
                  </a:lnTo>
                  <a:lnTo>
                    <a:pt x="540" y="535"/>
                  </a:lnTo>
                  <a:lnTo>
                    <a:pt x="587" y="512"/>
                  </a:lnTo>
                  <a:lnTo>
                    <a:pt x="637" y="489"/>
                  </a:lnTo>
                  <a:lnTo>
                    <a:pt x="684" y="468"/>
                  </a:lnTo>
                  <a:lnTo>
                    <a:pt x="728" y="447"/>
                  </a:lnTo>
                  <a:lnTo>
                    <a:pt x="764" y="428"/>
                  </a:lnTo>
                  <a:lnTo>
                    <a:pt x="795" y="413"/>
                  </a:lnTo>
                  <a:lnTo>
                    <a:pt x="814" y="404"/>
                  </a:lnTo>
                  <a:lnTo>
                    <a:pt x="821" y="400"/>
                  </a:lnTo>
                  <a:lnTo>
                    <a:pt x="806" y="404"/>
                  </a:lnTo>
                  <a:lnTo>
                    <a:pt x="766" y="413"/>
                  </a:lnTo>
                  <a:lnTo>
                    <a:pt x="707" y="428"/>
                  </a:lnTo>
                  <a:lnTo>
                    <a:pt x="639" y="447"/>
                  </a:lnTo>
                  <a:lnTo>
                    <a:pt x="565" y="464"/>
                  </a:lnTo>
                  <a:lnTo>
                    <a:pt x="494" y="482"/>
                  </a:lnTo>
                  <a:lnTo>
                    <a:pt x="433" y="497"/>
                  </a:lnTo>
                  <a:lnTo>
                    <a:pt x="388" y="508"/>
                  </a:lnTo>
                  <a:lnTo>
                    <a:pt x="350" y="512"/>
                  </a:lnTo>
                  <a:lnTo>
                    <a:pt x="306" y="520"/>
                  </a:lnTo>
                  <a:lnTo>
                    <a:pt x="260" y="527"/>
                  </a:lnTo>
                  <a:lnTo>
                    <a:pt x="217" y="533"/>
                  </a:lnTo>
                  <a:lnTo>
                    <a:pt x="175" y="539"/>
                  </a:lnTo>
                  <a:lnTo>
                    <a:pt x="143" y="544"/>
                  </a:lnTo>
                  <a:lnTo>
                    <a:pt x="120" y="548"/>
                  </a:lnTo>
                  <a:lnTo>
                    <a:pt x="112" y="550"/>
                  </a:lnTo>
                  <a:lnTo>
                    <a:pt x="127" y="544"/>
                  </a:lnTo>
                  <a:lnTo>
                    <a:pt x="169" y="531"/>
                  </a:lnTo>
                  <a:lnTo>
                    <a:pt x="228" y="510"/>
                  </a:lnTo>
                  <a:lnTo>
                    <a:pt x="302" y="489"/>
                  </a:lnTo>
                  <a:lnTo>
                    <a:pt x="380" y="463"/>
                  </a:lnTo>
                  <a:lnTo>
                    <a:pt x="458" y="436"/>
                  </a:lnTo>
                  <a:lnTo>
                    <a:pt x="527" y="413"/>
                  </a:lnTo>
                  <a:lnTo>
                    <a:pt x="582" y="392"/>
                  </a:lnTo>
                  <a:lnTo>
                    <a:pt x="624" y="373"/>
                  </a:lnTo>
                  <a:lnTo>
                    <a:pt x="660" y="356"/>
                  </a:lnTo>
                  <a:lnTo>
                    <a:pt x="690" y="341"/>
                  </a:lnTo>
                  <a:lnTo>
                    <a:pt x="715" y="329"/>
                  </a:lnTo>
                  <a:lnTo>
                    <a:pt x="734" y="320"/>
                  </a:lnTo>
                  <a:lnTo>
                    <a:pt x="747" y="314"/>
                  </a:lnTo>
                  <a:lnTo>
                    <a:pt x="757" y="308"/>
                  </a:lnTo>
                  <a:lnTo>
                    <a:pt x="759" y="308"/>
                  </a:lnTo>
                  <a:lnTo>
                    <a:pt x="739" y="310"/>
                  </a:lnTo>
                  <a:lnTo>
                    <a:pt x="690" y="322"/>
                  </a:lnTo>
                  <a:lnTo>
                    <a:pt x="618" y="335"/>
                  </a:lnTo>
                  <a:lnTo>
                    <a:pt x="532" y="354"/>
                  </a:lnTo>
                  <a:lnTo>
                    <a:pt x="441" y="369"/>
                  </a:lnTo>
                  <a:lnTo>
                    <a:pt x="355" y="388"/>
                  </a:lnTo>
                  <a:lnTo>
                    <a:pt x="281" y="402"/>
                  </a:lnTo>
                  <a:lnTo>
                    <a:pt x="230" y="413"/>
                  </a:lnTo>
                  <a:lnTo>
                    <a:pt x="190" y="415"/>
                  </a:lnTo>
                  <a:lnTo>
                    <a:pt x="156" y="421"/>
                  </a:lnTo>
                  <a:lnTo>
                    <a:pt x="125" y="421"/>
                  </a:lnTo>
                  <a:lnTo>
                    <a:pt x="99" y="423"/>
                  </a:lnTo>
                  <a:lnTo>
                    <a:pt x="76" y="423"/>
                  </a:lnTo>
                  <a:lnTo>
                    <a:pt x="61" y="423"/>
                  </a:lnTo>
                  <a:lnTo>
                    <a:pt x="49" y="423"/>
                  </a:lnTo>
                  <a:lnTo>
                    <a:pt x="47" y="423"/>
                  </a:lnTo>
                  <a:lnTo>
                    <a:pt x="67" y="417"/>
                  </a:lnTo>
                  <a:lnTo>
                    <a:pt x="120" y="404"/>
                  </a:lnTo>
                  <a:lnTo>
                    <a:pt x="198" y="383"/>
                  </a:lnTo>
                  <a:lnTo>
                    <a:pt x="289" y="360"/>
                  </a:lnTo>
                  <a:lnTo>
                    <a:pt x="382" y="335"/>
                  </a:lnTo>
                  <a:lnTo>
                    <a:pt x="473" y="310"/>
                  </a:lnTo>
                  <a:lnTo>
                    <a:pt x="546" y="289"/>
                  </a:lnTo>
                  <a:lnTo>
                    <a:pt x="593" y="274"/>
                  </a:lnTo>
                  <a:lnTo>
                    <a:pt x="620" y="261"/>
                  </a:lnTo>
                  <a:lnTo>
                    <a:pt x="646" y="248"/>
                  </a:lnTo>
                  <a:lnTo>
                    <a:pt x="671" y="234"/>
                  </a:lnTo>
                  <a:lnTo>
                    <a:pt x="692" y="223"/>
                  </a:lnTo>
                  <a:lnTo>
                    <a:pt x="707" y="211"/>
                  </a:lnTo>
                  <a:lnTo>
                    <a:pt x="720" y="202"/>
                  </a:lnTo>
                  <a:lnTo>
                    <a:pt x="728" y="196"/>
                  </a:lnTo>
                  <a:lnTo>
                    <a:pt x="732" y="194"/>
                  </a:lnTo>
                  <a:lnTo>
                    <a:pt x="715" y="198"/>
                  </a:lnTo>
                  <a:lnTo>
                    <a:pt x="669" y="208"/>
                  </a:lnTo>
                  <a:lnTo>
                    <a:pt x="601" y="221"/>
                  </a:lnTo>
                  <a:lnTo>
                    <a:pt x="523" y="238"/>
                  </a:lnTo>
                  <a:lnTo>
                    <a:pt x="439" y="255"/>
                  </a:lnTo>
                  <a:lnTo>
                    <a:pt x="359" y="272"/>
                  </a:lnTo>
                  <a:lnTo>
                    <a:pt x="289" y="284"/>
                  </a:lnTo>
                  <a:lnTo>
                    <a:pt x="240" y="293"/>
                  </a:lnTo>
                  <a:lnTo>
                    <a:pt x="200" y="295"/>
                  </a:lnTo>
                  <a:lnTo>
                    <a:pt x="162" y="297"/>
                  </a:lnTo>
                  <a:lnTo>
                    <a:pt x="32" y="303"/>
                  </a:lnTo>
                  <a:lnTo>
                    <a:pt x="163" y="272"/>
                  </a:lnTo>
                  <a:lnTo>
                    <a:pt x="245" y="253"/>
                  </a:lnTo>
                  <a:lnTo>
                    <a:pt x="327" y="232"/>
                  </a:lnTo>
                  <a:lnTo>
                    <a:pt x="403" y="213"/>
                  </a:lnTo>
                  <a:lnTo>
                    <a:pt x="462" y="194"/>
                  </a:lnTo>
                  <a:lnTo>
                    <a:pt x="500" y="181"/>
                  </a:lnTo>
                  <a:lnTo>
                    <a:pt x="519" y="168"/>
                  </a:lnTo>
                  <a:lnTo>
                    <a:pt x="538" y="154"/>
                  </a:lnTo>
                  <a:lnTo>
                    <a:pt x="555" y="141"/>
                  </a:lnTo>
                  <a:lnTo>
                    <a:pt x="570" y="132"/>
                  </a:lnTo>
                  <a:lnTo>
                    <a:pt x="584" y="120"/>
                  </a:lnTo>
                  <a:lnTo>
                    <a:pt x="593" y="113"/>
                  </a:lnTo>
                  <a:lnTo>
                    <a:pt x="599" y="107"/>
                  </a:lnTo>
                  <a:lnTo>
                    <a:pt x="603" y="105"/>
                  </a:lnTo>
                  <a:lnTo>
                    <a:pt x="593" y="107"/>
                  </a:lnTo>
                  <a:lnTo>
                    <a:pt x="570" y="113"/>
                  </a:lnTo>
                  <a:lnTo>
                    <a:pt x="534" y="120"/>
                  </a:lnTo>
                  <a:lnTo>
                    <a:pt x="489" y="132"/>
                  </a:lnTo>
                  <a:lnTo>
                    <a:pt x="433" y="141"/>
                  </a:lnTo>
                  <a:lnTo>
                    <a:pt x="376" y="154"/>
                  </a:lnTo>
                  <a:lnTo>
                    <a:pt x="317" y="164"/>
                  </a:lnTo>
                  <a:lnTo>
                    <a:pt x="259" y="173"/>
                  </a:lnTo>
                  <a:lnTo>
                    <a:pt x="201" y="175"/>
                  </a:lnTo>
                  <a:lnTo>
                    <a:pt x="152" y="179"/>
                  </a:lnTo>
                  <a:lnTo>
                    <a:pt x="0" y="181"/>
                  </a:lnTo>
                  <a:lnTo>
                    <a:pt x="76" y="166"/>
                  </a:lnTo>
                  <a:lnTo>
                    <a:pt x="127" y="154"/>
                  </a:lnTo>
                  <a:lnTo>
                    <a:pt x="181" y="141"/>
                  </a:lnTo>
                  <a:lnTo>
                    <a:pt x="238" y="130"/>
                  </a:lnTo>
                  <a:lnTo>
                    <a:pt x="287" y="114"/>
                  </a:lnTo>
                  <a:lnTo>
                    <a:pt x="333" y="101"/>
                  </a:lnTo>
                  <a:lnTo>
                    <a:pt x="374" y="84"/>
                  </a:lnTo>
                  <a:lnTo>
                    <a:pt x="420" y="67"/>
                  </a:lnTo>
                  <a:lnTo>
                    <a:pt x="466" y="52"/>
                  </a:lnTo>
                  <a:lnTo>
                    <a:pt x="509" y="35"/>
                  </a:lnTo>
                  <a:lnTo>
                    <a:pt x="549" y="21"/>
                  </a:lnTo>
                  <a:lnTo>
                    <a:pt x="582" y="10"/>
                  </a:lnTo>
                  <a:lnTo>
                    <a:pt x="603" y="4"/>
                  </a:lnTo>
                  <a:lnTo>
                    <a:pt x="612" y="0"/>
                  </a:lnTo>
                  <a:close/>
                </a:path>
              </a:pathLst>
            </a:custGeom>
            <a:solidFill>
              <a:schemeClr val="tx2"/>
            </a:solidFill>
            <a:ln w="9525">
              <a:noFill/>
              <a:round/>
              <a:headEnd/>
              <a:tailEnd/>
            </a:ln>
          </p:spPr>
          <p:txBody>
            <a:bodyPr/>
            <a:lstStyle/>
            <a:p>
              <a:endParaRPr lang="en-US"/>
            </a:p>
          </p:txBody>
        </p:sp>
        <p:sp>
          <p:nvSpPr>
            <p:cNvPr id="40979" name="Freeform 196"/>
            <p:cNvSpPr>
              <a:spLocks/>
            </p:cNvSpPr>
            <p:nvPr/>
          </p:nvSpPr>
          <p:spPr bwMode="auto">
            <a:xfrm>
              <a:off x="3483" y="3257"/>
              <a:ext cx="402" cy="190"/>
            </a:xfrm>
            <a:custGeom>
              <a:avLst/>
              <a:gdLst>
                <a:gd name="T0" fmla="*/ 782 w 804"/>
                <a:gd name="T1" fmla="*/ 6 h 381"/>
                <a:gd name="T2" fmla="*/ 692 w 804"/>
                <a:gd name="T3" fmla="*/ 40 h 381"/>
                <a:gd name="T4" fmla="*/ 559 w 804"/>
                <a:gd name="T5" fmla="*/ 92 h 381"/>
                <a:gd name="T6" fmla="*/ 434 w 804"/>
                <a:gd name="T7" fmla="*/ 139 h 381"/>
                <a:gd name="T8" fmla="*/ 342 w 804"/>
                <a:gd name="T9" fmla="*/ 166 h 381"/>
                <a:gd name="T10" fmla="*/ 221 w 804"/>
                <a:gd name="T11" fmla="*/ 189 h 381"/>
                <a:gd name="T12" fmla="*/ 97 w 804"/>
                <a:gd name="T13" fmla="*/ 211 h 381"/>
                <a:gd name="T14" fmla="*/ 12 w 804"/>
                <a:gd name="T15" fmla="*/ 227 h 381"/>
                <a:gd name="T16" fmla="*/ 6 w 804"/>
                <a:gd name="T17" fmla="*/ 229 h 381"/>
                <a:gd name="T18" fmla="*/ 54 w 804"/>
                <a:gd name="T19" fmla="*/ 229 h 381"/>
                <a:gd name="T20" fmla="*/ 133 w 804"/>
                <a:gd name="T21" fmla="*/ 229 h 381"/>
                <a:gd name="T22" fmla="*/ 223 w 804"/>
                <a:gd name="T23" fmla="*/ 223 h 381"/>
                <a:gd name="T24" fmla="*/ 308 w 804"/>
                <a:gd name="T25" fmla="*/ 208 h 381"/>
                <a:gd name="T26" fmla="*/ 407 w 804"/>
                <a:gd name="T27" fmla="*/ 179 h 381"/>
                <a:gd name="T28" fmla="*/ 496 w 804"/>
                <a:gd name="T29" fmla="*/ 149 h 381"/>
                <a:gd name="T30" fmla="*/ 553 w 804"/>
                <a:gd name="T31" fmla="*/ 130 h 381"/>
                <a:gd name="T32" fmla="*/ 557 w 804"/>
                <a:gd name="T33" fmla="*/ 132 h 381"/>
                <a:gd name="T34" fmla="*/ 514 w 804"/>
                <a:gd name="T35" fmla="*/ 156 h 381"/>
                <a:gd name="T36" fmla="*/ 443 w 804"/>
                <a:gd name="T37" fmla="*/ 194 h 381"/>
                <a:gd name="T38" fmla="*/ 354 w 804"/>
                <a:gd name="T39" fmla="*/ 234 h 381"/>
                <a:gd name="T40" fmla="*/ 255 w 804"/>
                <a:gd name="T41" fmla="*/ 263 h 381"/>
                <a:gd name="T42" fmla="*/ 158 w 804"/>
                <a:gd name="T43" fmla="*/ 280 h 381"/>
                <a:gd name="T44" fmla="*/ 76 w 804"/>
                <a:gd name="T45" fmla="*/ 289 h 381"/>
                <a:gd name="T46" fmla="*/ 25 w 804"/>
                <a:gd name="T47" fmla="*/ 295 h 381"/>
                <a:gd name="T48" fmla="*/ 25 w 804"/>
                <a:gd name="T49" fmla="*/ 295 h 381"/>
                <a:gd name="T50" fmla="*/ 63 w 804"/>
                <a:gd name="T51" fmla="*/ 303 h 381"/>
                <a:gd name="T52" fmla="*/ 128 w 804"/>
                <a:gd name="T53" fmla="*/ 310 h 381"/>
                <a:gd name="T54" fmla="*/ 206 w 804"/>
                <a:gd name="T55" fmla="*/ 310 h 381"/>
                <a:gd name="T56" fmla="*/ 285 w 804"/>
                <a:gd name="T57" fmla="*/ 297 h 381"/>
                <a:gd name="T58" fmla="*/ 375 w 804"/>
                <a:gd name="T59" fmla="*/ 269 h 381"/>
                <a:gd name="T60" fmla="*/ 460 w 804"/>
                <a:gd name="T61" fmla="*/ 240 h 381"/>
                <a:gd name="T62" fmla="*/ 514 w 804"/>
                <a:gd name="T63" fmla="*/ 221 h 381"/>
                <a:gd name="T64" fmla="*/ 514 w 804"/>
                <a:gd name="T65" fmla="*/ 221 h 381"/>
                <a:gd name="T66" fmla="*/ 457 w 804"/>
                <a:gd name="T67" fmla="*/ 249 h 381"/>
                <a:gd name="T68" fmla="*/ 367 w 804"/>
                <a:gd name="T69" fmla="*/ 289 h 381"/>
                <a:gd name="T70" fmla="*/ 274 w 804"/>
                <a:gd name="T71" fmla="*/ 326 h 381"/>
                <a:gd name="T72" fmla="*/ 194 w 804"/>
                <a:gd name="T73" fmla="*/ 345 h 381"/>
                <a:gd name="T74" fmla="*/ 124 w 804"/>
                <a:gd name="T75" fmla="*/ 358 h 381"/>
                <a:gd name="T76" fmla="*/ 67 w 804"/>
                <a:gd name="T77" fmla="*/ 369 h 381"/>
                <a:gd name="T78" fmla="*/ 33 w 804"/>
                <a:gd name="T79" fmla="*/ 377 h 381"/>
                <a:gd name="T80" fmla="*/ 34 w 804"/>
                <a:gd name="T81" fmla="*/ 381 h 381"/>
                <a:gd name="T82" fmla="*/ 76 w 804"/>
                <a:gd name="T83" fmla="*/ 381 h 381"/>
                <a:gd name="T84" fmla="*/ 156 w 804"/>
                <a:gd name="T85" fmla="*/ 373 h 381"/>
                <a:gd name="T86" fmla="*/ 272 w 804"/>
                <a:gd name="T87" fmla="*/ 350 h 381"/>
                <a:gd name="T88" fmla="*/ 417 w 804"/>
                <a:gd name="T89" fmla="*/ 305 h 381"/>
                <a:gd name="T90" fmla="*/ 571 w 804"/>
                <a:gd name="T91" fmla="*/ 227 h 381"/>
                <a:gd name="T92" fmla="*/ 707 w 804"/>
                <a:gd name="T93" fmla="*/ 147 h 381"/>
                <a:gd name="T94" fmla="*/ 791 w 804"/>
                <a:gd name="T95" fmla="*/ 92 h 381"/>
                <a:gd name="T96" fmla="*/ 797 w 804"/>
                <a:gd name="T97" fmla="*/ 0 h 3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04"/>
                <a:gd name="T148" fmla="*/ 0 h 381"/>
                <a:gd name="T149" fmla="*/ 804 w 804"/>
                <a:gd name="T150" fmla="*/ 381 h 38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04" h="381">
                  <a:moveTo>
                    <a:pt x="797" y="0"/>
                  </a:moveTo>
                  <a:lnTo>
                    <a:pt x="782" y="6"/>
                  </a:lnTo>
                  <a:lnTo>
                    <a:pt x="745" y="19"/>
                  </a:lnTo>
                  <a:lnTo>
                    <a:pt x="692" y="40"/>
                  </a:lnTo>
                  <a:lnTo>
                    <a:pt x="628" y="65"/>
                  </a:lnTo>
                  <a:lnTo>
                    <a:pt x="559" y="92"/>
                  </a:lnTo>
                  <a:lnTo>
                    <a:pt x="493" y="116"/>
                  </a:lnTo>
                  <a:lnTo>
                    <a:pt x="434" y="139"/>
                  </a:lnTo>
                  <a:lnTo>
                    <a:pt x="388" y="154"/>
                  </a:lnTo>
                  <a:lnTo>
                    <a:pt x="342" y="166"/>
                  </a:lnTo>
                  <a:lnTo>
                    <a:pt x="285" y="177"/>
                  </a:lnTo>
                  <a:lnTo>
                    <a:pt x="221" y="189"/>
                  </a:lnTo>
                  <a:lnTo>
                    <a:pt x="158" y="202"/>
                  </a:lnTo>
                  <a:lnTo>
                    <a:pt x="97" y="211"/>
                  </a:lnTo>
                  <a:lnTo>
                    <a:pt x="46" y="221"/>
                  </a:lnTo>
                  <a:lnTo>
                    <a:pt x="12" y="227"/>
                  </a:lnTo>
                  <a:lnTo>
                    <a:pt x="0" y="229"/>
                  </a:lnTo>
                  <a:lnTo>
                    <a:pt x="6" y="229"/>
                  </a:lnTo>
                  <a:lnTo>
                    <a:pt x="25" y="229"/>
                  </a:lnTo>
                  <a:lnTo>
                    <a:pt x="54" y="229"/>
                  </a:lnTo>
                  <a:lnTo>
                    <a:pt x="92" y="229"/>
                  </a:lnTo>
                  <a:lnTo>
                    <a:pt x="133" y="229"/>
                  </a:lnTo>
                  <a:lnTo>
                    <a:pt x="179" y="227"/>
                  </a:lnTo>
                  <a:lnTo>
                    <a:pt x="223" y="223"/>
                  </a:lnTo>
                  <a:lnTo>
                    <a:pt x="266" y="217"/>
                  </a:lnTo>
                  <a:lnTo>
                    <a:pt x="308" y="208"/>
                  </a:lnTo>
                  <a:lnTo>
                    <a:pt x="358" y="194"/>
                  </a:lnTo>
                  <a:lnTo>
                    <a:pt x="407" y="179"/>
                  </a:lnTo>
                  <a:lnTo>
                    <a:pt x="455" y="166"/>
                  </a:lnTo>
                  <a:lnTo>
                    <a:pt x="496" y="149"/>
                  </a:lnTo>
                  <a:lnTo>
                    <a:pt x="531" y="139"/>
                  </a:lnTo>
                  <a:lnTo>
                    <a:pt x="553" y="130"/>
                  </a:lnTo>
                  <a:lnTo>
                    <a:pt x="563" y="128"/>
                  </a:lnTo>
                  <a:lnTo>
                    <a:pt x="557" y="132"/>
                  </a:lnTo>
                  <a:lnTo>
                    <a:pt x="540" y="141"/>
                  </a:lnTo>
                  <a:lnTo>
                    <a:pt x="514" y="156"/>
                  </a:lnTo>
                  <a:lnTo>
                    <a:pt x="483" y="175"/>
                  </a:lnTo>
                  <a:lnTo>
                    <a:pt x="443" y="194"/>
                  </a:lnTo>
                  <a:lnTo>
                    <a:pt x="401" y="215"/>
                  </a:lnTo>
                  <a:lnTo>
                    <a:pt x="354" y="234"/>
                  </a:lnTo>
                  <a:lnTo>
                    <a:pt x="306" y="249"/>
                  </a:lnTo>
                  <a:lnTo>
                    <a:pt x="255" y="263"/>
                  </a:lnTo>
                  <a:lnTo>
                    <a:pt x="206" y="272"/>
                  </a:lnTo>
                  <a:lnTo>
                    <a:pt x="158" y="280"/>
                  </a:lnTo>
                  <a:lnTo>
                    <a:pt x="114" y="288"/>
                  </a:lnTo>
                  <a:lnTo>
                    <a:pt x="76" y="289"/>
                  </a:lnTo>
                  <a:lnTo>
                    <a:pt x="46" y="293"/>
                  </a:lnTo>
                  <a:lnTo>
                    <a:pt x="25" y="295"/>
                  </a:lnTo>
                  <a:lnTo>
                    <a:pt x="19" y="295"/>
                  </a:lnTo>
                  <a:lnTo>
                    <a:pt x="25" y="295"/>
                  </a:lnTo>
                  <a:lnTo>
                    <a:pt x="40" y="299"/>
                  </a:lnTo>
                  <a:lnTo>
                    <a:pt x="63" y="303"/>
                  </a:lnTo>
                  <a:lnTo>
                    <a:pt x="93" y="308"/>
                  </a:lnTo>
                  <a:lnTo>
                    <a:pt x="128" y="310"/>
                  </a:lnTo>
                  <a:lnTo>
                    <a:pt x="166" y="312"/>
                  </a:lnTo>
                  <a:lnTo>
                    <a:pt x="206" y="310"/>
                  </a:lnTo>
                  <a:lnTo>
                    <a:pt x="246" y="308"/>
                  </a:lnTo>
                  <a:lnTo>
                    <a:pt x="285" y="297"/>
                  </a:lnTo>
                  <a:lnTo>
                    <a:pt x="329" y="284"/>
                  </a:lnTo>
                  <a:lnTo>
                    <a:pt x="375" y="269"/>
                  </a:lnTo>
                  <a:lnTo>
                    <a:pt x="420" y="255"/>
                  </a:lnTo>
                  <a:lnTo>
                    <a:pt x="460" y="240"/>
                  </a:lnTo>
                  <a:lnTo>
                    <a:pt x="493" y="229"/>
                  </a:lnTo>
                  <a:lnTo>
                    <a:pt x="514" y="221"/>
                  </a:lnTo>
                  <a:lnTo>
                    <a:pt x="523" y="217"/>
                  </a:lnTo>
                  <a:lnTo>
                    <a:pt x="514" y="221"/>
                  </a:lnTo>
                  <a:lnTo>
                    <a:pt x="491" y="234"/>
                  </a:lnTo>
                  <a:lnTo>
                    <a:pt x="457" y="249"/>
                  </a:lnTo>
                  <a:lnTo>
                    <a:pt x="417" y="270"/>
                  </a:lnTo>
                  <a:lnTo>
                    <a:pt x="367" y="289"/>
                  </a:lnTo>
                  <a:lnTo>
                    <a:pt x="320" y="310"/>
                  </a:lnTo>
                  <a:lnTo>
                    <a:pt x="274" y="326"/>
                  </a:lnTo>
                  <a:lnTo>
                    <a:pt x="232" y="337"/>
                  </a:lnTo>
                  <a:lnTo>
                    <a:pt x="194" y="345"/>
                  </a:lnTo>
                  <a:lnTo>
                    <a:pt x="158" y="350"/>
                  </a:lnTo>
                  <a:lnTo>
                    <a:pt x="124" y="358"/>
                  </a:lnTo>
                  <a:lnTo>
                    <a:pt x="93" y="365"/>
                  </a:lnTo>
                  <a:lnTo>
                    <a:pt x="67" y="369"/>
                  </a:lnTo>
                  <a:lnTo>
                    <a:pt x="46" y="375"/>
                  </a:lnTo>
                  <a:lnTo>
                    <a:pt x="33" y="377"/>
                  </a:lnTo>
                  <a:lnTo>
                    <a:pt x="31" y="381"/>
                  </a:lnTo>
                  <a:lnTo>
                    <a:pt x="34" y="381"/>
                  </a:lnTo>
                  <a:lnTo>
                    <a:pt x="52" y="381"/>
                  </a:lnTo>
                  <a:lnTo>
                    <a:pt x="76" y="381"/>
                  </a:lnTo>
                  <a:lnTo>
                    <a:pt x="112" y="379"/>
                  </a:lnTo>
                  <a:lnTo>
                    <a:pt x="156" y="373"/>
                  </a:lnTo>
                  <a:lnTo>
                    <a:pt x="211" y="365"/>
                  </a:lnTo>
                  <a:lnTo>
                    <a:pt x="272" y="350"/>
                  </a:lnTo>
                  <a:lnTo>
                    <a:pt x="342" y="333"/>
                  </a:lnTo>
                  <a:lnTo>
                    <a:pt x="417" y="305"/>
                  </a:lnTo>
                  <a:lnTo>
                    <a:pt x="495" y="269"/>
                  </a:lnTo>
                  <a:lnTo>
                    <a:pt x="571" y="227"/>
                  </a:lnTo>
                  <a:lnTo>
                    <a:pt x="645" y="187"/>
                  </a:lnTo>
                  <a:lnTo>
                    <a:pt x="707" y="147"/>
                  </a:lnTo>
                  <a:lnTo>
                    <a:pt x="757" y="114"/>
                  </a:lnTo>
                  <a:lnTo>
                    <a:pt x="791" y="92"/>
                  </a:lnTo>
                  <a:lnTo>
                    <a:pt x="804" y="84"/>
                  </a:lnTo>
                  <a:lnTo>
                    <a:pt x="797" y="0"/>
                  </a:lnTo>
                  <a:close/>
                </a:path>
              </a:pathLst>
            </a:custGeom>
            <a:solidFill>
              <a:schemeClr val="accent1"/>
            </a:solidFill>
            <a:ln w="9525">
              <a:noFill/>
              <a:round/>
              <a:headEnd/>
              <a:tailEnd/>
            </a:ln>
          </p:spPr>
          <p:txBody>
            <a:bodyPr/>
            <a:lstStyle/>
            <a:p>
              <a:endParaRPr lang="en-US"/>
            </a:p>
          </p:txBody>
        </p:sp>
        <p:sp>
          <p:nvSpPr>
            <p:cNvPr id="40980" name="Freeform 197"/>
            <p:cNvSpPr>
              <a:spLocks/>
            </p:cNvSpPr>
            <p:nvPr/>
          </p:nvSpPr>
          <p:spPr bwMode="auto">
            <a:xfrm>
              <a:off x="4067" y="2796"/>
              <a:ext cx="349" cy="197"/>
            </a:xfrm>
            <a:custGeom>
              <a:avLst/>
              <a:gdLst>
                <a:gd name="T0" fmla="*/ 0 w 698"/>
                <a:gd name="T1" fmla="*/ 264 h 394"/>
                <a:gd name="T2" fmla="*/ 653 w 698"/>
                <a:gd name="T3" fmla="*/ 0 h 394"/>
                <a:gd name="T4" fmla="*/ 282 w 698"/>
                <a:gd name="T5" fmla="*/ 230 h 394"/>
                <a:gd name="T6" fmla="*/ 691 w 698"/>
                <a:gd name="T7" fmla="*/ 11 h 394"/>
                <a:gd name="T8" fmla="*/ 394 w 698"/>
                <a:gd name="T9" fmla="*/ 270 h 394"/>
                <a:gd name="T10" fmla="*/ 698 w 698"/>
                <a:gd name="T11" fmla="*/ 68 h 394"/>
                <a:gd name="T12" fmla="*/ 394 w 698"/>
                <a:gd name="T13" fmla="*/ 394 h 394"/>
                <a:gd name="T14" fmla="*/ 0 w 698"/>
                <a:gd name="T15" fmla="*/ 264 h 394"/>
                <a:gd name="T16" fmla="*/ 0 w 698"/>
                <a:gd name="T17" fmla="*/ 264 h 3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8"/>
                <a:gd name="T28" fmla="*/ 0 h 394"/>
                <a:gd name="T29" fmla="*/ 698 w 698"/>
                <a:gd name="T30" fmla="*/ 394 h 3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8" h="394">
                  <a:moveTo>
                    <a:pt x="0" y="264"/>
                  </a:moveTo>
                  <a:lnTo>
                    <a:pt x="653" y="0"/>
                  </a:lnTo>
                  <a:lnTo>
                    <a:pt x="282" y="230"/>
                  </a:lnTo>
                  <a:lnTo>
                    <a:pt x="691" y="11"/>
                  </a:lnTo>
                  <a:lnTo>
                    <a:pt x="394" y="270"/>
                  </a:lnTo>
                  <a:lnTo>
                    <a:pt x="698" y="68"/>
                  </a:lnTo>
                  <a:lnTo>
                    <a:pt x="394" y="394"/>
                  </a:lnTo>
                  <a:lnTo>
                    <a:pt x="0" y="264"/>
                  </a:lnTo>
                  <a:close/>
                </a:path>
              </a:pathLst>
            </a:custGeom>
            <a:solidFill>
              <a:schemeClr val="accent1"/>
            </a:solidFill>
            <a:ln w="9525">
              <a:noFill/>
              <a:round/>
              <a:headEnd/>
              <a:tailEnd/>
            </a:ln>
          </p:spPr>
          <p:txBody>
            <a:bodyPr/>
            <a:lstStyle/>
            <a:p>
              <a:endParaRPr lang="en-US"/>
            </a:p>
          </p:txBody>
        </p:sp>
        <p:sp>
          <p:nvSpPr>
            <p:cNvPr id="40981" name="Freeform 198"/>
            <p:cNvSpPr>
              <a:spLocks/>
            </p:cNvSpPr>
            <p:nvPr/>
          </p:nvSpPr>
          <p:spPr bwMode="auto">
            <a:xfrm>
              <a:off x="3729" y="3038"/>
              <a:ext cx="175" cy="198"/>
            </a:xfrm>
            <a:custGeom>
              <a:avLst/>
              <a:gdLst>
                <a:gd name="T0" fmla="*/ 180 w 349"/>
                <a:gd name="T1" fmla="*/ 0 h 396"/>
                <a:gd name="T2" fmla="*/ 349 w 349"/>
                <a:gd name="T3" fmla="*/ 103 h 396"/>
                <a:gd name="T4" fmla="*/ 254 w 349"/>
                <a:gd name="T5" fmla="*/ 143 h 396"/>
                <a:gd name="T6" fmla="*/ 273 w 349"/>
                <a:gd name="T7" fmla="*/ 342 h 396"/>
                <a:gd name="T8" fmla="*/ 102 w 349"/>
                <a:gd name="T9" fmla="*/ 396 h 396"/>
                <a:gd name="T10" fmla="*/ 222 w 349"/>
                <a:gd name="T11" fmla="*/ 287 h 396"/>
                <a:gd name="T12" fmla="*/ 22 w 349"/>
                <a:gd name="T13" fmla="*/ 302 h 396"/>
                <a:gd name="T14" fmla="*/ 199 w 349"/>
                <a:gd name="T15" fmla="*/ 177 h 396"/>
                <a:gd name="T16" fmla="*/ 9 w 349"/>
                <a:gd name="T17" fmla="*/ 196 h 396"/>
                <a:gd name="T18" fmla="*/ 175 w 349"/>
                <a:gd name="T19" fmla="*/ 82 h 396"/>
                <a:gd name="T20" fmla="*/ 0 w 349"/>
                <a:gd name="T21" fmla="*/ 80 h 396"/>
                <a:gd name="T22" fmla="*/ 95 w 349"/>
                <a:gd name="T23" fmla="*/ 15 h 396"/>
                <a:gd name="T24" fmla="*/ 180 w 349"/>
                <a:gd name="T25" fmla="*/ 0 h 396"/>
                <a:gd name="T26" fmla="*/ 180 w 349"/>
                <a:gd name="T27" fmla="*/ 0 h 3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9"/>
                <a:gd name="T43" fmla="*/ 0 h 396"/>
                <a:gd name="T44" fmla="*/ 349 w 349"/>
                <a:gd name="T45" fmla="*/ 396 h 3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9" h="396">
                  <a:moveTo>
                    <a:pt x="180" y="0"/>
                  </a:moveTo>
                  <a:lnTo>
                    <a:pt x="349" y="103"/>
                  </a:lnTo>
                  <a:lnTo>
                    <a:pt x="254" y="143"/>
                  </a:lnTo>
                  <a:lnTo>
                    <a:pt x="273" y="342"/>
                  </a:lnTo>
                  <a:lnTo>
                    <a:pt x="102" y="396"/>
                  </a:lnTo>
                  <a:lnTo>
                    <a:pt x="222" y="287"/>
                  </a:lnTo>
                  <a:lnTo>
                    <a:pt x="22" y="302"/>
                  </a:lnTo>
                  <a:lnTo>
                    <a:pt x="199" y="177"/>
                  </a:lnTo>
                  <a:lnTo>
                    <a:pt x="9" y="196"/>
                  </a:lnTo>
                  <a:lnTo>
                    <a:pt x="175" y="82"/>
                  </a:lnTo>
                  <a:lnTo>
                    <a:pt x="0" y="80"/>
                  </a:lnTo>
                  <a:lnTo>
                    <a:pt x="95" y="15"/>
                  </a:lnTo>
                  <a:lnTo>
                    <a:pt x="180" y="0"/>
                  </a:lnTo>
                  <a:close/>
                </a:path>
              </a:pathLst>
            </a:custGeom>
            <a:solidFill>
              <a:schemeClr val="accent1"/>
            </a:solidFill>
            <a:ln w="9525">
              <a:noFill/>
              <a:round/>
              <a:headEnd/>
              <a:tailEnd/>
            </a:ln>
          </p:spPr>
          <p:txBody>
            <a:bodyPr/>
            <a:lstStyle/>
            <a:p>
              <a:endParaRPr lang="en-US"/>
            </a:p>
          </p:txBody>
        </p:sp>
        <p:sp>
          <p:nvSpPr>
            <p:cNvPr id="40982" name="Freeform 199"/>
            <p:cNvSpPr>
              <a:spLocks/>
            </p:cNvSpPr>
            <p:nvPr/>
          </p:nvSpPr>
          <p:spPr bwMode="auto">
            <a:xfrm>
              <a:off x="3703" y="2808"/>
              <a:ext cx="387" cy="107"/>
            </a:xfrm>
            <a:custGeom>
              <a:avLst/>
              <a:gdLst>
                <a:gd name="T0" fmla="*/ 0 w 774"/>
                <a:gd name="T1" fmla="*/ 61 h 213"/>
                <a:gd name="T2" fmla="*/ 555 w 774"/>
                <a:gd name="T3" fmla="*/ 213 h 213"/>
                <a:gd name="T4" fmla="*/ 774 w 774"/>
                <a:gd name="T5" fmla="*/ 114 h 213"/>
                <a:gd name="T6" fmla="*/ 183 w 774"/>
                <a:gd name="T7" fmla="*/ 0 h 213"/>
                <a:gd name="T8" fmla="*/ 0 w 774"/>
                <a:gd name="T9" fmla="*/ 61 h 213"/>
                <a:gd name="T10" fmla="*/ 0 w 774"/>
                <a:gd name="T11" fmla="*/ 61 h 213"/>
                <a:gd name="T12" fmla="*/ 0 60000 65536"/>
                <a:gd name="T13" fmla="*/ 0 60000 65536"/>
                <a:gd name="T14" fmla="*/ 0 60000 65536"/>
                <a:gd name="T15" fmla="*/ 0 60000 65536"/>
                <a:gd name="T16" fmla="*/ 0 60000 65536"/>
                <a:gd name="T17" fmla="*/ 0 60000 65536"/>
                <a:gd name="T18" fmla="*/ 0 w 774"/>
                <a:gd name="T19" fmla="*/ 0 h 213"/>
                <a:gd name="T20" fmla="*/ 774 w 774"/>
                <a:gd name="T21" fmla="*/ 213 h 213"/>
              </a:gdLst>
              <a:ahLst/>
              <a:cxnLst>
                <a:cxn ang="T12">
                  <a:pos x="T0" y="T1"/>
                </a:cxn>
                <a:cxn ang="T13">
                  <a:pos x="T2" y="T3"/>
                </a:cxn>
                <a:cxn ang="T14">
                  <a:pos x="T4" y="T5"/>
                </a:cxn>
                <a:cxn ang="T15">
                  <a:pos x="T6" y="T7"/>
                </a:cxn>
                <a:cxn ang="T16">
                  <a:pos x="T8" y="T9"/>
                </a:cxn>
                <a:cxn ang="T17">
                  <a:pos x="T10" y="T11"/>
                </a:cxn>
              </a:cxnLst>
              <a:rect l="T18" t="T19" r="T20" b="T21"/>
              <a:pathLst>
                <a:path w="774" h="213">
                  <a:moveTo>
                    <a:pt x="0" y="61"/>
                  </a:moveTo>
                  <a:lnTo>
                    <a:pt x="555" y="213"/>
                  </a:lnTo>
                  <a:lnTo>
                    <a:pt x="774" y="114"/>
                  </a:lnTo>
                  <a:lnTo>
                    <a:pt x="183" y="0"/>
                  </a:lnTo>
                  <a:lnTo>
                    <a:pt x="0" y="61"/>
                  </a:lnTo>
                  <a:close/>
                </a:path>
              </a:pathLst>
            </a:custGeom>
            <a:solidFill>
              <a:srgbClr val="D1BDBD"/>
            </a:solidFill>
            <a:ln w="9525">
              <a:noFill/>
              <a:round/>
              <a:headEnd/>
              <a:tailEnd/>
            </a:ln>
          </p:spPr>
          <p:txBody>
            <a:bodyPr/>
            <a:lstStyle/>
            <a:p>
              <a:endParaRPr lang="en-US"/>
            </a:p>
          </p:txBody>
        </p:sp>
        <p:sp>
          <p:nvSpPr>
            <p:cNvPr id="40983" name="Freeform 200"/>
            <p:cNvSpPr>
              <a:spLocks/>
            </p:cNvSpPr>
            <p:nvPr/>
          </p:nvSpPr>
          <p:spPr bwMode="auto">
            <a:xfrm>
              <a:off x="3856" y="2730"/>
              <a:ext cx="341" cy="81"/>
            </a:xfrm>
            <a:custGeom>
              <a:avLst/>
              <a:gdLst>
                <a:gd name="T0" fmla="*/ 0 w 683"/>
                <a:gd name="T1" fmla="*/ 51 h 161"/>
                <a:gd name="T2" fmla="*/ 548 w 683"/>
                <a:gd name="T3" fmla="*/ 161 h 161"/>
                <a:gd name="T4" fmla="*/ 683 w 683"/>
                <a:gd name="T5" fmla="*/ 104 h 161"/>
                <a:gd name="T6" fmla="*/ 132 w 683"/>
                <a:gd name="T7" fmla="*/ 0 h 161"/>
                <a:gd name="T8" fmla="*/ 0 w 683"/>
                <a:gd name="T9" fmla="*/ 51 h 161"/>
                <a:gd name="T10" fmla="*/ 0 w 683"/>
                <a:gd name="T11" fmla="*/ 51 h 161"/>
                <a:gd name="T12" fmla="*/ 0 60000 65536"/>
                <a:gd name="T13" fmla="*/ 0 60000 65536"/>
                <a:gd name="T14" fmla="*/ 0 60000 65536"/>
                <a:gd name="T15" fmla="*/ 0 60000 65536"/>
                <a:gd name="T16" fmla="*/ 0 60000 65536"/>
                <a:gd name="T17" fmla="*/ 0 60000 65536"/>
                <a:gd name="T18" fmla="*/ 0 w 683"/>
                <a:gd name="T19" fmla="*/ 0 h 161"/>
                <a:gd name="T20" fmla="*/ 683 w 6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683" h="161">
                  <a:moveTo>
                    <a:pt x="0" y="51"/>
                  </a:moveTo>
                  <a:lnTo>
                    <a:pt x="548" y="161"/>
                  </a:lnTo>
                  <a:lnTo>
                    <a:pt x="683" y="104"/>
                  </a:lnTo>
                  <a:lnTo>
                    <a:pt x="132" y="0"/>
                  </a:lnTo>
                  <a:lnTo>
                    <a:pt x="0" y="51"/>
                  </a:lnTo>
                  <a:close/>
                </a:path>
              </a:pathLst>
            </a:custGeom>
            <a:solidFill>
              <a:srgbClr val="D1BDBD"/>
            </a:solidFill>
            <a:ln w="9525">
              <a:noFill/>
              <a:round/>
              <a:headEnd/>
              <a:tailEnd/>
            </a:ln>
          </p:spPr>
          <p:txBody>
            <a:bodyPr/>
            <a:lstStyle/>
            <a:p>
              <a:endParaRPr lang="en-US"/>
            </a:p>
          </p:txBody>
        </p:sp>
        <p:sp>
          <p:nvSpPr>
            <p:cNvPr id="40984" name="Freeform 201"/>
            <p:cNvSpPr>
              <a:spLocks/>
            </p:cNvSpPr>
            <p:nvPr/>
          </p:nvSpPr>
          <p:spPr bwMode="auto">
            <a:xfrm>
              <a:off x="4045" y="2719"/>
              <a:ext cx="308" cy="97"/>
            </a:xfrm>
            <a:custGeom>
              <a:avLst/>
              <a:gdLst>
                <a:gd name="T0" fmla="*/ 0 w 616"/>
                <a:gd name="T1" fmla="*/ 30 h 194"/>
                <a:gd name="T2" fmla="*/ 370 w 616"/>
                <a:gd name="T3" fmla="*/ 87 h 194"/>
                <a:gd name="T4" fmla="*/ 370 w 616"/>
                <a:gd name="T5" fmla="*/ 194 h 194"/>
                <a:gd name="T6" fmla="*/ 616 w 616"/>
                <a:gd name="T7" fmla="*/ 93 h 194"/>
                <a:gd name="T8" fmla="*/ 106 w 616"/>
                <a:gd name="T9" fmla="*/ 0 h 194"/>
                <a:gd name="T10" fmla="*/ 0 w 616"/>
                <a:gd name="T11" fmla="*/ 30 h 194"/>
                <a:gd name="T12" fmla="*/ 0 w 616"/>
                <a:gd name="T13" fmla="*/ 30 h 194"/>
                <a:gd name="T14" fmla="*/ 0 60000 65536"/>
                <a:gd name="T15" fmla="*/ 0 60000 65536"/>
                <a:gd name="T16" fmla="*/ 0 60000 65536"/>
                <a:gd name="T17" fmla="*/ 0 60000 65536"/>
                <a:gd name="T18" fmla="*/ 0 60000 65536"/>
                <a:gd name="T19" fmla="*/ 0 60000 65536"/>
                <a:gd name="T20" fmla="*/ 0 60000 65536"/>
                <a:gd name="T21" fmla="*/ 0 w 616"/>
                <a:gd name="T22" fmla="*/ 0 h 194"/>
                <a:gd name="T23" fmla="*/ 616 w 616"/>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6" h="194">
                  <a:moveTo>
                    <a:pt x="0" y="30"/>
                  </a:moveTo>
                  <a:lnTo>
                    <a:pt x="370" y="87"/>
                  </a:lnTo>
                  <a:lnTo>
                    <a:pt x="370" y="194"/>
                  </a:lnTo>
                  <a:lnTo>
                    <a:pt x="616" y="93"/>
                  </a:lnTo>
                  <a:lnTo>
                    <a:pt x="106" y="0"/>
                  </a:lnTo>
                  <a:lnTo>
                    <a:pt x="0" y="30"/>
                  </a:lnTo>
                  <a:close/>
                </a:path>
              </a:pathLst>
            </a:custGeom>
            <a:solidFill>
              <a:srgbClr val="D1BDBD"/>
            </a:solidFill>
            <a:ln w="9525">
              <a:noFill/>
              <a:round/>
              <a:headEnd/>
              <a:tailEnd/>
            </a:ln>
          </p:spPr>
          <p:txBody>
            <a:bodyPr/>
            <a:lstStyle/>
            <a:p>
              <a:endParaRPr lang="en-US"/>
            </a:p>
          </p:txBody>
        </p:sp>
        <p:sp>
          <p:nvSpPr>
            <p:cNvPr id="40985" name="Freeform 202"/>
            <p:cNvSpPr>
              <a:spLocks/>
            </p:cNvSpPr>
            <p:nvPr/>
          </p:nvSpPr>
          <p:spPr bwMode="auto">
            <a:xfrm>
              <a:off x="4107" y="2683"/>
              <a:ext cx="288" cy="41"/>
            </a:xfrm>
            <a:custGeom>
              <a:avLst/>
              <a:gdLst>
                <a:gd name="T0" fmla="*/ 0 w 576"/>
                <a:gd name="T1" fmla="*/ 28 h 81"/>
                <a:gd name="T2" fmla="*/ 493 w 576"/>
                <a:gd name="T3" fmla="*/ 81 h 81"/>
                <a:gd name="T4" fmla="*/ 576 w 576"/>
                <a:gd name="T5" fmla="*/ 55 h 81"/>
                <a:gd name="T6" fmla="*/ 80 w 576"/>
                <a:gd name="T7" fmla="*/ 0 h 81"/>
                <a:gd name="T8" fmla="*/ 0 w 576"/>
                <a:gd name="T9" fmla="*/ 28 h 81"/>
                <a:gd name="T10" fmla="*/ 0 w 576"/>
                <a:gd name="T11" fmla="*/ 28 h 81"/>
                <a:gd name="T12" fmla="*/ 0 60000 65536"/>
                <a:gd name="T13" fmla="*/ 0 60000 65536"/>
                <a:gd name="T14" fmla="*/ 0 60000 65536"/>
                <a:gd name="T15" fmla="*/ 0 60000 65536"/>
                <a:gd name="T16" fmla="*/ 0 60000 65536"/>
                <a:gd name="T17" fmla="*/ 0 60000 65536"/>
                <a:gd name="T18" fmla="*/ 0 w 576"/>
                <a:gd name="T19" fmla="*/ 0 h 81"/>
                <a:gd name="T20" fmla="*/ 576 w 57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576" h="81">
                  <a:moveTo>
                    <a:pt x="0" y="28"/>
                  </a:moveTo>
                  <a:lnTo>
                    <a:pt x="493" y="81"/>
                  </a:lnTo>
                  <a:lnTo>
                    <a:pt x="576" y="55"/>
                  </a:lnTo>
                  <a:lnTo>
                    <a:pt x="80" y="0"/>
                  </a:lnTo>
                  <a:lnTo>
                    <a:pt x="0" y="28"/>
                  </a:lnTo>
                  <a:close/>
                </a:path>
              </a:pathLst>
            </a:custGeom>
            <a:solidFill>
              <a:srgbClr val="D1BDBD"/>
            </a:solidFill>
            <a:ln w="9525">
              <a:noFill/>
              <a:round/>
              <a:headEnd/>
              <a:tailEnd/>
            </a:ln>
          </p:spPr>
          <p:txBody>
            <a:bodyPr/>
            <a:lstStyle/>
            <a:p>
              <a:endParaRPr lang="en-US"/>
            </a:p>
          </p:txBody>
        </p:sp>
        <p:sp>
          <p:nvSpPr>
            <p:cNvPr id="40986" name="Freeform 203"/>
            <p:cNvSpPr>
              <a:spLocks/>
            </p:cNvSpPr>
            <p:nvPr/>
          </p:nvSpPr>
          <p:spPr bwMode="auto">
            <a:xfrm>
              <a:off x="3008" y="3227"/>
              <a:ext cx="129" cy="147"/>
            </a:xfrm>
            <a:custGeom>
              <a:avLst/>
              <a:gdLst>
                <a:gd name="T0" fmla="*/ 3 w 256"/>
                <a:gd name="T1" fmla="*/ 0 h 294"/>
                <a:gd name="T2" fmla="*/ 169 w 256"/>
                <a:gd name="T3" fmla="*/ 0 h 294"/>
                <a:gd name="T4" fmla="*/ 216 w 256"/>
                <a:gd name="T5" fmla="*/ 91 h 294"/>
                <a:gd name="T6" fmla="*/ 118 w 256"/>
                <a:gd name="T7" fmla="*/ 131 h 294"/>
                <a:gd name="T8" fmla="*/ 247 w 256"/>
                <a:gd name="T9" fmla="*/ 167 h 294"/>
                <a:gd name="T10" fmla="*/ 256 w 256"/>
                <a:gd name="T11" fmla="*/ 243 h 294"/>
                <a:gd name="T12" fmla="*/ 252 w 256"/>
                <a:gd name="T13" fmla="*/ 243 h 294"/>
                <a:gd name="T14" fmla="*/ 243 w 256"/>
                <a:gd name="T15" fmla="*/ 243 h 294"/>
                <a:gd name="T16" fmla="*/ 228 w 256"/>
                <a:gd name="T17" fmla="*/ 243 h 294"/>
                <a:gd name="T18" fmla="*/ 209 w 256"/>
                <a:gd name="T19" fmla="*/ 247 h 294"/>
                <a:gd name="T20" fmla="*/ 184 w 256"/>
                <a:gd name="T21" fmla="*/ 249 h 294"/>
                <a:gd name="T22" fmla="*/ 161 w 256"/>
                <a:gd name="T23" fmla="*/ 252 h 294"/>
                <a:gd name="T24" fmla="*/ 135 w 256"/>
                <a:gd name="T25" fmla="*/ 256 h 294"/>
                <a:gd name="T26" fmla="*/ 110 w 256"/>
                <a:gd name="T27" fmla="*/ 264 h 294"/>
                <a:gd name="T28" fmla="*/ 85 w 256"/>
                <a:gd name="T29" fmla="*/ 268 h 294"/>
                <a:gd name="T30" fmla="*/ 64 w 256"/>
                <a:gd name="T31" fmla="*/ 273 h 294"/>
                <a:gd name="T32" fmla="*/ 47 w 256"/>
                <a:gd name="T33" fmla="*/ 277 h 294"/>
                <a:gd name="T34" fmla="*/ 34 w 256"/>
                <a:gd name="T35" fmla="*/ 283 h 294"/>
                <a:gd name="T36" fmla="*/ 21 w 256"/>
                <a:gd name="T37" fmla="*/ 287 h 294"/>
                <a:gd name="T38" fmla="*/ 13 w 256"/>
                <a:gd name="T39" fmla="*/ 290 h 294"/>
                <a:gd name="T40" fmla="*/ 9 w 256"/>
                <a:gd name="T41" fmla="*/ 292 h 294"/>
                <a:gd name="T42" fmla="*/ 7 w 256"/>
                <a:gd name="T43" fmla="*/ 294 h 294"/>
                <a:gd name="T44" fmla="*/ 3 w 256"/>
                <a:gd name="T45" fmla="*/ 247 h 294"/>
                <a:gd name="T46" fmla="*/ 118 w 256"/>
                <a:gd name="T47" fmla="*/ 190 h 294"/>
                <a:gd name="T48" fmla="*/ 11 w 256"/>
                <a:gd name="T49" fmla="*/ 159 h 294"/>
                <a:gd name="T50" fmla="*/ 0 w 256"/>
                <a:gd name="T51" fmla="*/ 104 h 294"/>
                <a:gd name="T52" fmla="*/ 81 w 256"/>
                <a:gd name="T53" fmla="*/ 76 h 294"/>
                <a:gd name="T54" fmla="*/ 3 w 256"/>
                <a:gd name="T55" fmla="*/ 47 h 294"/>
                <a:gd name="T56" fmla="*/ 3 w 256"/>
                <a:gd name="T57" fmla="*/ 0 h 294"/>
                <a:gd name="T58" fmla="*/ 3 w 256"/>
                <a:gd name="T59" fmla="*/ 0 h 2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56"/>
                <a:gd name="T91" fmla="*/ 0 h 294"/>
                <a:gd name="T92" fmla="*/ 256 w 256"/>
                <a:gd name="T93" fmla="*/ 294 h 2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56" h="294">
                  <a:moveTo>
                    <a:pt x="3" y="0"/>
                  </a:moveTo>
                  <a:lnTo>
                    <a:pt x="169" y="0"/>
                  </a:lnTo>
                  <a:lnTo>
                    <a:pt x="216" y="91"/>
                  </a:lnTo>
                  <a:lnTo>
                    <a:pt x="118" y="131"/>
                  </a:lnTo>
                  <a:lnTo>
                    <a:pt x="247" y="167"/>
                  </a:lnTo>
                  <a:lnTo>
                    <a:pt x="256" y="243"/>
                  </a:lnTo>
                  <a:lnTo>
                    <a:pt x="252" y="243"/>
                  </a:lnTo>
                  <a:lnTo>
                    <a:pt x="243" y="243"/>
                  </a:lnTo>
                  <a:lnTo>
                    <a:pt x="228" y="243"/>
                  </a:lnTo>
                  <a:lnTo>
                    <a:pt x="209" y="247"/>
                  </a:lnTo>
                  <a:lnTo>
                    <a:pt x="184" y="249"/>
                  </a:lnTo>
                  <a:lnTo>
                    <a:pt x="161" y="252"/>
                  </a:lnTo>
                  <a:lnTo>
                    <a:pt x="135" y="256"/>
                  </a:lnTo>
                  <a:lnTo>
                    <a:pt x="110" y="264"/>
                  </a:lnTo>
                  <a:lnTo>
                    <a:pt x="85" y="268"/>
                  </a:lnTo>
                  <a:lnTo>
                    <a:pt x="64" y="273"/>
                  </a:lnTo>
                  <a:lnTo>
                    <a:pt x="47" y="277"/>
                  </a:lnTo>
                  <a:lnTo>
                    <a:pt x="34" y="283"/>
                  </a:lnTo>
                  <a:lnTo>
                    <a:pt x="21" y="287"/>
                  </a:lnTo>
                  <a:lnTo>
                    <a:pt x="13" y="290"/>
                  </a:lnTo>
                  <a:lnTo>
                    <a:pt x="9" y="292"/>
                  </a:lnTo>
                  <a:lnTo>
                    <a:pt x="7" y="294"/>
                  </a:lnTo>
                  <a:lnTo>
                    <a:pt x="3" y="247"/>
                  </a:lnTo>
                  <a:lnTo>
                    <a:pt x="118" y="190"/>
                  </a:lnTo>
                  <a:lnTo>
                    <a:pt x="11" y="159"/>
                  </a:lnTo>
                  <a:lnTo>
                    <a:pt x="0" y="104"/>
                  </a:lnTo>
                  <a:lnTo>
                    <a:pt x="81" y="76"/>
                  </a:lnTo>
                  <a:lnTo>
                    <a:pt x="3" y="47"/>
                  </a:lnTo>
                  <a:lnTo>
                    <a:pt x="3" y="0"/>
                  </a:lnTo>
                  <a:close/>
                </a:path>
              </a:pathLst>
            </a:custGeom>
            <a:solidFill>
              <a:srgbClr val="5E75FC"/>
            </a:solidFill>
            <a:ln w="9525">
              <a:noFill/>
              <a:round/>
              <a:headEnd/>
              <a:tailEnd/>
            </a:ln>
          </p:spPr>
          <p:txBody>
            <a:bodyPr/>
            <a:lstStyle/>
            <a:p>
              <a:endParaRPr lang="en-US"/>
            </a:p>
          </p:txBody>
        </p:sp>
        <p:sp>
          <p:nvSpPr>
            <p:cNvPr id="40987" name="Freeform 204"/>
            <p:cNvSpPr>
              <a:spLocks/>
            </p:cNvSpPr>
            <p:nvPr/>
          </p:nvSpPr>
          <p:spPr bwMode="auto">
            <a:xfrm>
              <a:off x="3014" y="3409"/>
              <a:ext cx="139" cy="117"/>
            </a:xfrm>
            <a:custGeom>
              <a:avLst/>
              <a:gdLst>
                <a:gd name="T0" fmla="*/ 19 w 278"/>
                <a:gd name="T1" fmla="*/ 28 h 234"/>
                <a:gd name="T2" fmla="*/ 23 w 278"/>
                <a:gd name="T3" fmla="*/ 26 h 234"/>
                <a:gd name="T4" fmla="*/ 34 w 278"/>
                <a:gd name="T5" fmla="*/ 21 h 234"/>
                <a:gd name="T6" fmla="*/ 53 w 278"/>
                <a:gd name="T7" fmla="*/ 15 h 234"/>
                <a:gd name="T8" fmla="*/ 76 w 278"/>
                <a:gd name="T9" fmla="*/ 7 h 234"/>
                <a:gd name="T10" fmla="*/ 103 w 278"/>
                <a:gd name="T11" fmla="*/ 2 h 234"/>
                <a:gd name="T12" fmla="*/ 129 w 278"/>
                <a:gd name="T13" fmla="*/ 0 h 234"/>
                <a:gd name="T14" fmla="*/ 158 w 278"/>
                <a:gd name="T15" fmla="*/ 2 h 234"/>
                <a:gd name="T16" fmla="*/ 184 w 278"/>
                <a:gd name="T17" fmla="*/ 9 h 234"/>
                <a:gd name="T18" fmla="*/ 205 w 278"/>
                <a:gd name="T19" fmla="*/ 17 h 234"/>
                <a:gd name="T20" fmla="*/ 224 w 278"/>
                <a:gd name="T21" fmla="*/ 26 h 234"/>
                <a:gd name="T22" fmla="*/ 240 w 278"/>
                <a:gd name="T23" fmla="*/ 36 h 234"/>
                <a:gd name="T24" fmla="*/ 253 w 278"/>
                <a:gd name="T25" fmla="*/ 43 h 234"/>
                <a:gd name="T26" fmla="*/ 264 w 278"/>
                <a:gd name="T27" fmla="*/ 49 h 234"/>
                <a:gd name="T28" fmla="*/ 272 w 278"/>
                <a:gd name="T29" fmla="*/ 55 h 234"/>
                <a:gd name="T30" fmla="*/ 276 w 278"/>
                <a:gd name="T31" fmla="*/ 59 h 234"/>
                <a:gd name="T32" fmla="*/ 278 w 278"/>
                <a:gd name="T33" fmla="*/ 60 h 234"/>
                <a:gd name="T34" fmla="*/ 251 w 278"/>
                <a:gd name="T35" fmla="*/ 133 h 234"/>
                <a:gd name="T36" fmla="*/ 110 w 278"/>
                <a:gd name="T37" fmla="*/ 148 h 234"/>
                <a:gd name="T38" fmla="*/ 251 w 278"/>
                <a:gd name="T39" fmla="*/ 188 h 234"/>
                <a:gd name="T40" fmla="*/ 245 w 278"/>
                <a:gd name="T41" fmla="*/ 234 h 234"/>
                <a:gd name="T42" fmla="*/ 10 w 278"/>
                <a:gd name="T43" fmla="*/ 220 h 234"/>
                <a:gd name="T44" fmla="*/ 0 w 278"/>
                <a:gd name="T45" fmla="*/ 140 h 234"/>
                <a:gd name="T46" fmla="*/ 105 w 278"/>
                <a:gd name="T47" fmla="*/ 85 h 234"/>
                <a:gd name="T48" fmla="*/ 19 w 278"/>
                <a:gd name="T49" fmla="*/ 68 h 234"/>
                <a:gd name="T50" fmla="*/ 19 w 278"/>
                <a:gd name="T51" fmla="*/ 28 h 234"/>
                <a:gd name="T52" fmla="*/ 19 w 278"/>
                <a:gd name="T53" fmla="*/ 28 h 2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8"/>
                <a:gd name="T82" fmla="*/ 0 h 234"/>
                <a:gd name="T83" fmla="*/ 278 w 278"/>
                <a:gd name="T84" fmla="*/ 234 h 2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8" h="234">
                  <a:moveTo>
                    <a:pt x="19" y="28"/>
                  </a:moveTo>
                  <a:lnTo>
                    <a:pt x="23" y="26"/>
                  </a:lnTo>
                  <a:lnTo>
                    <a:pt x="34" y="21"/>
                  </a:lnTo>
                  <a:lnTo>
                    <a:pt x="53" y="15"/>
                  </a:lnTo>
                  <a:lnTo>
                    <a:pt x="76" y="7"/>
                  </a:lnTo>
                  <a:lnTo>
                    <a:pt x="103" y="2"/>
                  </a:lnTo>
                  <a:lnTo>
                    <a:pt x="129" y="0"/>
                  </a:lnTo>
                  <a:lnTo>
                    <a:pt x="158" y="2"/>
                  </a:lnTo>
                  <a:lnTo>
                    <a:pt x="184" y="9"/>
                  </a:lnTo>
                  <a:lnTo>
                    <a:pt x="205" y="17"/>
                  </a:lnTo>
                  <a:lnTo>
                    <a:pt x="224" y="26"/>
                  </a:lnTo>
                  <a:lnTo>
                    <a:pt x="240" y="36"/>
                  </a:lnTo>
                  <a:lnTo>
                    <a:pt x="253" y="43"/>
                  </a:lnTo>
                  <a:lnTo>
                    <a:pt x="264" y="49"/>
                  </a:lnTo>
                  <a:lnTo>
                    <a:pt x="272" y="55"/>
                  </a:lnTo>
                  <a:lnTo>
                    <a:pt x="276" y="59"/>
                  </a:lnTo>
                  <a:lnTo>
                    <a:pt x="278" y="60"/>
                  </a:lnTo>
                  <a:lnTo>
                    <a:pt x="251" y="133"/>
                  </a:lnTo>
                  <a:lnTo>
                    <a:pt x="110" y="148"/>
                  </a:lnTo>
                  <a:lnTo>
                    <a:pt x="251" y="188"/>
                  </a:lnTo>
                  <a:lnTo>
                    <a:pt x="245" y="234"/>
                  </a:lnTo>
                  <a:lnTo>
                    <a:pt x="10" y="220"/>
                  </a:lnTo>
                  <a:lnTo>
                    <a:pt x="0" y="140"/>
                  </a:lnTo>
                  <a:lnTo>
                    <a:pt x="105" y="85"/>
                  </a:lnTo>
                  <a:lnTo>
                    <a:pt x="19" y="68"/>
                  </a:lnTo>
                  <a:lnTo>
                    <a:pt x="19" y="28"/>
                  </a:lnTo>
                  <a:close/>
                </a:path>
              </a:pathLst>
            </a:custGeom>
            <a:solidFill>
              <a:srgbClr val="5E75FC"/>
            </a:solidFill>
            <a:ln w="9525">
              <a:noFill/>
              <a:round/>
              <a:headEnd/>
              <a:tailEnd/>
            </a:ln>
          </p:spPr>
          <p:txBody>
            <a:bodyPr/>
            <a:lstStyle/>
            <a:p>
              <a:endParaRPr lang="en-US"/>
            </a:p>
          </p:txBody>
        </p:sp>
        <p:sp>
          <p:nvSpPr>
            <p:cNvPr id="40988" name="Freeform 205"/>
            <p:cNvSpPr>
              <a:spLocks/>
            </p:cNvSpPr>
            <p:nvPr/>
          </p:nvSpPr>
          <p:spPr bwMode="auto">
            <a:xfrm>
              <a:off x="3029" y="3543"/>
              <a:ext cx="110" cy="51"/>
            </a:xfrm>
            <a:custGeom>
              <a:avLst/>
              <a:gdLst>
                <a:gd name="T0" fmla="*/ 6 w 221"/>
                <a:gd name="T1" fmla="*/ 26 h 101"/>
                <a:gd name="T2" fmla="*/ 166 w 221"/>
                <a:gd name="T3" fmla="*/ 0 h 101"/>
                <a:gd name="T4" fmla="*/ 221 w 221"/>
                <a:gd name="T5" fmla="*/ 40 h 101"/>
                <a:gd name="T6" fmla="*/ 200 w 221"/>
                <a:gd name="T7" fmla="*/ 85 h 101"/>
                <a:gd name="T8" fmla="*/ 0 w 221"/>
                <a:gd name="T9" fmla="*/ 101 h 101"/>
                <a:gd name="T10" fmla="*/ 6 w 221"/>
                <a:gd name="T11" fmla="*/ 26 h 101"/>
                <a:gd name="T12" fmla="*/ 6 w 221"/>
                <a:gd name="T13" fmla="*/ 26 h 101"/>
                <a:gd name="T14" fmla="*/ 0 60000 65536"/>
                <a:gd name="T15" fmla="*/ 0 60000 65536"/>
                <a:gd name="T16" fmla="*/ 0 60000 65536"/>
                <a:gd name="T17" fmla="*/ 0 60000 65536"/>
                <a:gd name="T18" fmla="*/ 0 60000 65536"/>
                <a:gd name="T19" fmla="*/ 0 60000 65536"/>
                <a:gd name="T20" fmla="*/ 0 60000 65536"/>
                <a:gd name="T21" fmla="*/ 0 w 221"/>
                <a:gd name="T22" fmla="*/ 0 h 101"/>
                <a:gd name="T23" fmla="*/ 221 w 221"/>
                <a:gd name="T24" fmla="*/ 101 h 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01">
                  <a:moveTo>
                    <a:pt x="6" y="26"/>
                  </a:moveTo>
                  <a:lnTo>
                    <a:pt x="166" y="0"/>
                  </a:lnTo>
                  <a:lnTo>
                    <a:pt x="221" y="40"/>
                  </a:lnTo>
                  <a:lnTo>
                    <a:pt x="200" y="85"/>
                  </a:lnTo>
                  <a:lnTo>
                    <a:pt x="0" y="101"/>
                  </a:lnTo>
                  <a:lnTo>
                    <a:pt x="6" y="26"/>
                  </a:lnTo>
                  <a:close/>
                </a:path>
              </a:pathLst>
            </a:custGeom>
            <a:solidFill>
              <a:srgbClr val="5E75FC"/>
            </a:solidFill>
            <a:ln w="9525">
              <a:noFill/>
              <a:round/>
              <a:headEnd/>
              <a:tailEnd/>
            </a:ln>
          </p:spPr>
          <p:txBody>
            <a:bodyPr/>
            <a:lstStyle/>
            <a:p>
              <a:endParaRPr lang="en-US"/>
            </a:p>
          </p:txBody>
        </p:sp>
        <p:sp>
          <p:nvSpPr>
            <p:cNvPr id="40989" name="Freeform 206"/>
            <p:cNvSpPr>
              <a:spLocks/>
            </p:cNvSpPr>
            <p:nvPr/>
          </p:nvSpPr>
          <p:spPr bwMode="auto">
            <a:xfrm>
              <a:off x="3225" y="3506"/>
              <a:ext cx="438" cy="87"/>
            </a:xfrm>
            <a:custGeom>
              <a:avLst/>
              <a:gdLst>
                <a:gd name="T0" fmla="*/ 0 w 876"/>
                <a:gd name="T1" fmla="*/ 154 h 173"/>
                <a:gd name="T2" fmla="*/ 329 w 876"/>
                <a:gd name="T3" fmla="*/ 85 h 173"/>
                <a:gd name="T4" fmla="*/ 335 w 876"/>
                <a:gd name="T5" fmla="*/ 85 h 173"/>
                <a:gd name="T6" fmla="*/ 352 w 876"/>
                <a:gd name="T7" fmla="*/ 91 h 173"/>
                <a:gd name="T8" fmla="*/ 376 w 876"/>
                <a:gd name="T9" fmla="*/ 95 h 173"/>
                <a:gd name="T10" fmla="*/ 409 w 876"/>
                <a:gd name="T11" fmla="*/ 100 h 173"/>
                <a:gd name="T12" fmla="*/ 443 w 876"/>
                <a:gd name="T13" fmla="*/ 104 h 173"/>
                <a:gd name="T14" fmla="*/ 477 w 876"/>
                <a:gd name="T15" fmla="*/ 110 h 173"/>
                <a:gd name="T16" fmla="*/ 511 w 876"/>
                <a:gd name="T17" fmla="*/ 110 h 173"/>
                <a:gd name="T18" fmla="*/ 540 w 876"/>
                <a:gd name="T19" fmla="*/ 108 h 173"/>
                <a:gd name="T20" fmla="*/ 565 w 876"/>
                <a:gd name="T21" fmla="*/ 100 h 173"/>
                <a:gd name="T22" fmla="*/ 589 w 876"/>
                <a:gd name="T23" fmla="*/ 93 h 173"/>
                <a:gd name="T24" fmla="*/ 612 w 876"/>
                <a:gd name="T25" fmla="*/ 81 h 173"/>
                <a:gd name="T26" fmla="*/ 633 w 876"/>
                <a:gd name="T27" fmla="*/ 70 h 173"/>
                <a:gd name="T28" fmla="*/ 652 w 876"/>
                <a:gd name="T29" fmla="*/ 59 h 173"/>
                <a:gd name="T30" fmla="*/ 665 w 876"/>
                <a:gd name="T31" fmla="*/ 49 h 173"/>
                <a:gd name="T32" fmla="*/ 675 w 876"/>
                <a:gd name="T33" fmla="*/ 43 h 173"/>
                <a:gd name="T34" fmla="*/ 679 w 876"/>
                <a:gd name="T35" fmla="*/ 40 h 173"/>
                <a:gd name="T36" fmla="*/ 610 w 876"/>
                <a:gd name="T37" fmla="*/ 28 h 173"/>
                <a:gd name="T38" fmla="*/ 662 w 876"/>
                <a:gd name="T39" fmla="*/ 0 h 173"/>
                <a:gd name="T40" fmla="*/ 876 w 876"/>
                <a:gd name="T41" fmla="*/ 9 h 173"/>
                <a:gd name="T42" fmla="*/ 871 w 876"/>
                <a:gd name="T43" fmla="*/ 13 h 173"/>
                <a:gd name="T44" fmla="*/ 856 w 876"/>
                <a:gd name="T45" fmla="*/ 30 h 173"/>
                <a:gd name="T46" fmla="*/ 829 w 876"/>
                <a:gd name="T47" fmla="*/ 53 h 173"/>
                <a:gd name="T48" fmla="*/ 795 w 876"/>
                <a:gd name="T49" fmla="*/ 83 h 173"/>
                <a:gd name="T50" fmla="*/ 749 w 876"/>
                <a:gd name="T51" fmla="*/ 110 h 173"/>
                <a:gd name="T52" fmla="*/ 698 w 876"/>
                <a:gd name="T53" fmla="*/ 137 h 173"/>
                <a:gd name="T54" fmla="*/ 637 w 876"/>
                <a:gd name="T55" fmla="*/ 156 h 173"/>
                <a:gd name="T56" fmla="*/ 570 w 876"/>
                <a:gd name="T57" fmla="*/ 167 h 173"/>
                <a:gd name="T58" fmla="*/ 491 w 876"/>
                <a:gd name="T59" fmla="*/ 171 h 173"/>
                <a:gd name="T60" fmla="*/ 399 w 876"/>
                <a:gd name="T61" fmla="*/ 173 h 173"/>
                <a:gd name="T62" fmla="*/ 304 w 876"/>
                <a:gd name="T63" fmla="*/ 169 h 173"/>
                <a:gd name="T64" fmla="*/ 215 w 876"/>
                <a:gd name="T65" fmla="*/ 167 h 173"/>
                <a:gd name="T66" fmla="*/ 131 w 876"/>
                <a:gd name="T67" fmla="*/ 161 h 173"/>
                <a:gd name="T68" fmla="*/ 63 w 876"/>
                <a:gd name="T69" fmla="*/ 157 h 173"/>
                <a:gd name="T70" fmla="*/ 17 w 876"/>
                <a:gd name="T71" fmla="*/ 154 h 173"/>
                <a:gd name="T72" fmla="*/ 0 w 876"/>
                <a:gd name="T73" fmla="*/ 154 h 173"/>
                <a:gd name="T74" fmla="*/ 0 w 876"/>
                <a:gd name="T75" fmla="*/ 154 h 17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6"/>
                <a:gd name="T115" fmla="*/ 0 h 173"/>
                <a:gd name="T116" fmla="*/ 876 w 876"/>
                <a:gd name="T117" fmla="*/ 173 h 17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6" h="173">
                  <a:moveTo>
                    <a:pt x="0" y="154"/>
                  </a:moveTo>
                  <a:lnTo>
                    <a:pt x="329" y="85"/>
                  </a:lnTo>
                  <a:lnTo>
                    <a:pt x="335" y="85"/>
                  </a:lnTo>
                  <a:lnTo>
                    <a:pt x="352" y="91"/>
                  </a:lnTo>
                  <a:lnTo>
                    <a:pt x="376" y="95"/>
                  </a:lnTo>
                  <a:lnTo>
                    <a:pt x="409" y="100"/>
                  </a:lnTo>
                  <a:lnTo>
                    <a:pt x="443" y="104"/>
                  </a:lnTo>
                  <a:lnTo>
                    <a:pt x="477" y="110"/>
                  </a:lnTo>
                  <a:lnTo>
                    <a:pt x="511" y="110"/>
                  </a:lnTo>
                  <a:lnTo>
                    <a:pt x="540" y="108"/>
                  </a:lnTo>
                  <a:lnTo>
                    <a:pt x="565" y="100"/>
                  </a:lnTo>
                  <a:lnTo>
                    <a:pt x="589" y="93"/>
                  </a:lnTo>
                  <a:lnTo>
                    <a:pt x="612" y="81"/>
                  </a:lnTo>
                  <a:lnTo>
                    <a:pt x="633" y="70"/>
                  </a:lnTo>
                  <a:lnTo>
                    <a:pt x="652" y="59"/>
                  </a:lnTo>
                  <a:lnTo>
                    <a:pt x="665" y="49"/>
                  </a:lnTo>
                  <a:lnTo>
                    <a:pt x="675" y="43"/>
                  </a:lnTo>
                  <a:lnTo>
                    <a:pt x="679" y="40"/>
                  </a:lnTo>
                  <a:lnTo>
                    <a:pt x="610" y="28"/>
                  </a:lnTo>
                  <a:lnTo>
                    <a:pt x="662" y="0"/>
                  </a:lnTo>
                  <a:lnTo>
                    <a:pt x="876" y="9"/>
                  </a:lnTo>
                  <a:lnTo>
                    <a:pt x="871" y="13"/>
                  </a:lnTo>
                  <a:lnTo>
                    <a:pt x="856" y="30"/>
                  </a:lnTo>
                  <a:lnTo>
                    <a:pt x="829" y="53"/>
                  </a:lnTo>
                  <a:lnTo>
                    <a:pt x="795" y="83"/>
                  </a:lnTo>
                  <a:lnTo>
                    <a:pt x="749" y="110"/>
                  </a:lnTo>
                  <a:lnTo>
                    <a:pt x="698" y="137"/>
                  </a:lnTo>
                  <a:lnTo>
                    <a:pt x="637" y="156"/>
                  </a:lnTo>
                  <a:lnTo>
                    <a:pt x="570" y="167"/>
                  </a:lnTo>
                  <a:lnTo>
                    <a:pt x="491" y="171"/>
                  </a:lnTo>
                  <a:lnTo>
                    <a:pt x="399" y="173"/>
                  </a:lnTo>
                  <a:lnTo>
                    <a:pt x="304" y="169"/>
                  </a:lnTo>
                  <a:lnTo>
                    <a:pt x="215" y="167"/>
                  </a:lnTo>
                  <a:lnTo>
                    <a:pt x="131" y="161"/>
                  </a:lnTo>
                  <a:lnTo>
                    <a:pt x="63" y="157"/>
                  </a:lnTo>
                  <a:lnTo>
                    <a:pt x="17" y="154"/>
                  </a:lnTo>
                  <a:lnTo>
                    <a:pt x="0" y="154"/>
                  </a:lnTo>
                  <a:close/>
                </a:path>
              </a:pathLst>
            </a:custGeom>
            <a:solidFill>
              <a:srgbClr val="5E75FC"/>
            </a:solidFill>
            <a:ln w="9525">
              <a:noFill/>
              <a:round/>
              <a:headEnd/>
              <a:tailEnd/>
            </a:ln>
          </p:spPr>
          <p:txBody>
            <a:bodyPr/>
            <a:lstStyle/>
            <a:p>
              <a:endParaRPr lang="en-US"/>
            </a:p>
          </p:txBody>
        </p:sp>
        <p:sp>
          <p:nvSpPr>
            <p:cNvPr id="40990" name="Freeform 207"/>
            <p:cNvSpPr>
              <a:spLocks/>
            </p:cNvSpPr>
            <p:nvPr/>
          </p:nvSpPr>
          <p:spPr bwMode="auto">
            <a:xfrm>
              <a:off x="3016" y="3135"/>
              <a:ext cx="80" cy="67"/>
            </a:xfrm>
            <a:custGeom>
              <a:avLst/>
              <a:gdLst>
                <a:gd name="T0" fmla="*/ 0 w 160"/>
                <a:gd name="T1" fmla="*/ 55 h 133"/>
                <a:gd name="T2" fmla="*/ 93 w 160"/>
                <a:gd name="T3" fmla="*/ 72 h 133"/>
                <a:gd name="T4" fmla="*/ 21 w 160"/>
                <a:gd name="T5" fmla="*/ 120 h 133"/>
                <a:gd name="T6" fmla="*/ 93 w 160"/>
                <a:gd name="T7" fmla="*/ 133 h 133"/>
                <a:gd name="T8" fmla="*/ 160 w 160"/>
                <a:gd name="T9" fmla="*/ 101 h 133"/>
                <a:gd name="T10" fmla="*/ 142 w 160"/>
                <a:gd name="T11" fmla="*/ 40 h 133"/>
                <a:gd name="T12" fmla="*/ 87 w 160"/>
                <a:gd name="T13" fmla="*/ 0 h 133"/>
                <a:gd name="T14" fmla="*/ 6 w 160"/>
                <a:gd name="T15" fmla="*/ 21 h 133"/>
                <a:gd name="T16" fmla="*/ 0 w 160"/>
                <a:gd name="T17" fmla="*/ 55 h 133"/>
                <a:gd name="T18" fmla="*/ 0 w 160"/>
                <a:gd name="T19" fmla="*/ 55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33"/>
                <a:gd name="T32" fmla="*/ 160 w 160"/>
                <a:gd name="T33" fmla="*/ 133 h 1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33">
                  <a:moveTo>
                    <a:pt x="0" y="55"/>
                  </a:moveTo>
                  <a:lnTo>
                    <a:pt x="93" y="72"/>
                  </a:lnTo>
                  <a:lnTo>
                    <a:pt x="21" y="120"/>
                  </a:lnTo>
                  <a:lnTo>
                    <a:pt x="93" y="133"/>
                  </a:lnTo>
                  <a:lnTo>
                    <a:pt x="160" y="101"/>
                  </a:lnTo>
                  <a:lnTo>
                    <a:pt x="142" y="40"/>
                  </a:lnTo>
                  <a:lnTo>
                    <a:pt x="87" y="0"/>
                  </a:lnTo>
                  <a:lnTo>
                    <a:pt x="6" y="21"/>
                  </a:lnTo>
                  <a:lnTo>
                    <a:pt x="0" y="55"/>
                  </a:lnTo>
                  <a:close/>
                </a:path>
              </a:pathLst>
            </a:custGeom>
            <a:solidFill>
              <a:srgbClr val="5E75FC"/>
            </a:solidFill>
            <a:ln w="9525">
              <a:noFill/>
              <a:round/>
              <a:headEnd/>
              <a:tailEnd/>
            </a:ln>
          </p:spPr>
          <p:txBody>
            <a:bodyPr/>
            <a:lstStyle/>
            <a:p>
              <a:endParaRPr lang="en-US"/>
            </a:p>
          </p:txBody>
        </p:sp>
        <p:sp>
          <p:nvSpPr>
            <p:cNvPr id="40991" name="Freeform 208"/>
            <p:cNvSpPr>
              <a:spLocks/>
            </p:cNvSpPr>
            <p:nvPr/>
          </p:nvSpPr>
          <p:spPr bwMode="auto">
            <a:xfrm>
              <a:off x="3008" y="2818"/>
              <a:ext cx="270" cy="93"/>
            </a:xfrm>
            <a:custGeom>
              <a:avLst/>
              <a:gdLst>
                <a:gd name="T0" fmla="*/ 28 w 540"/>
                <a:gd name="T1" fmla="*/ 167 h 186"/>
                <a:gd name="T2" fmla="*/ 175 w 540"/>
                <a:gd name="T3" fmla="*/ 186 h 186"/>
                <a:gd name="T4" fmla="*/ 262 w 540"/>
                <a:gd name="T5" fmla="*/ 127 h 186"/>
                <a:gd name="T6" fmla="*/ 79 w 540"/>
                <a:gd name="T7" fmla="*/ 97 h 186"/>
                <a:gd name="T8" fmla="*/ 190 w 540"/>
                <a:gd name="T9" fmla="*/ 61 h 186"/>
                <a:gd name="T10" fmla="*/ 444 w 540"/>
                <a:gd name="T11" fmla="*/ 70 h 186"/>
                <a:gd name="T12" fmla="*/ 540 w 540"/>
                <a:gd name="T13" fmla="*/ 34 h 186"/>
                <a:gd name="T14" fmla="*/ 228 w 540"/>
                <a:gd name="T15" fmla="*/ 0 h 186"/>
                <a:gd name="T16" fmla="*/ 62 w 540"/>
                <a:gd name="T17" fmla="*/ 19 h 186"/>
                <a:gd name="T18" fmla="*/ 0 w 540"/>
                <a:gd name="T19" fmla="*/ 89 h 186"/>
                <a:gd name="T20" fmla="*/ 28 w 540"/>
                <a:gd name="T21" fmla="*/ 167 h 186"/>
                <a:gd name="T22" fmla="*/ 28 w 540"/>
                <a:gd name="T23" fmla="*/ 167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0"/>
                <a:gd name="T37" fmla="*/ 0 h 186"/>
                <a:gd name="T38" fmla="*/ 540 w 54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0" h="186">
                  <a:moveTo>
                    <a:pt x="28" y="167"/>
                  </a:moveTo>
                  <a:lnTo>
                    <a:pt x="175" y="186"/>
                  </a:lnTo>
                  <a:lnTo>
                    <a:pt x="262" y="127"/>
                  </a:lnTo>
                  <a:lnTo>
                    <a:pt x="79" y="97"/>
                  </a:lnTo>
                  <a:lnTo>
                    <a:pt x="190" y="61"/>
                  </a:lnTo>
                  <a:lnTo>
                    <a:pt x="444" y="70"/>
                  </a:lnTo>
                  <a:lnTo>
                    <a:pt x="540" y="34"/>
                  </a:lnTo>
                  <a:lnTo>
                    <a:pt x="228" y="0"/>
                  </a:lnTo>
                  <a:lnTo>
                    <a:pt x="62" y="19"/>
                  </a:lnTo>
                  <a:lnTo>
                    <a:pt x="0" y="89"/>
                  </a:lnTo>
                  <a:lnTo>
                    <a:pt x="28" y="167"/>
                  </a:lnTo>
                  <a:close/>
                </a:path>
              </a:pathLst>
            </a:custGeom>
            <a:solidFill>
              <a:srgbClr val="5E75FC"/>
            </a:solidFill>
            <a:ln w="9525">
              <a:noFill/>
              <a:round/>
              <a:headEnd/>
              <a:tailEnd/>
            </a:ln>
          </p:spPr>
          <p:txBody>
            <a:bodyPr/>
            <a:lstStyle/>
            <a:p>
              <a:endParaRPr lang="en-US"/>
            </a:p>
          </p:txBody>
        </p:sp>
        <p:sp>
          <p:nvSpPr>
            <p:cNvPr id="40992" name="Freeform 209"/>
            <p:cNvSpPr>
              <a:spLocks/>
            </p:cNvSpPr>
            <p:nvPr/>
          </p:nvSpPr>
          <p:spPr bwMode="auto">
            <a:xfrm>
              <a:off x="3016" y="3053"/>
              <a:ext cx="46" cy="63"/>
            </a:xfrm>
            <a:custGeom>
              <a:avLst/>
              <a:gdLst>
                <a:gd name="T0" fmla="*/ 13 w 93"/>
                <a:gd name="T1" fmla="*/ 126 h 126"/>
                <a:gd name="T2" fmla="*/ 93 w 93"/>
                <a:gd name="T3" fmla="*/ 61 h 126"/>
                <a:gd name="T4" fmla="*/ 61 w 93"/>
                <a:gd name="T5" fmla="*/ 0 h 126"/>
                <a:gd name="T6" fmla="*/ 0 w 93"/>
                <a:gd name="T7" fmla="*/ 6 h 126"/>
                <a:gd name="T8" fmla="*/ 13 w 93"/>
                <a:gd name="T9" fmla="*/ 126 h 126"/>
                <a:gd name="T10" fmla="*/ 13 w 93"/>
                <a:gd name="T11" fmla="*/ 126 h 126"/>
                <a:gd name="T12" fmla="*/ 0 60000 65536"/>
                <a:gd name="T13" fmla="*/ 0 60000 65536"/>
                <a:gd name="T14" fmla="*/ 0 60000 65536"/>
                <a:gd name="T15" fmla="*/ 0 60000 65536"/>
                <a:gd name="T16" fmla="*/ 0 60000 65536"/>
                <a:gd name="T17" fmla="*/ 0 60000 65536"/>
                <a:gd name="T18" fmla="*/ 0 w 93"/>
                <a:gd name="T19" fmla="*/ 0 h 126"/>
                <a:gd name="T20" fmla="*/ 93 w 9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93" h="126">
                  <a:moveTo>
                    <a:pt x="13" y="126"/>
                  </a:moveTo>
                  <a:lnTo>
                    <a:pt x="93" y="61"/>
                  </a:lnTo>
                  <a:lnTo>
                    <a:pt x="61" y="0"/>
                  </a:lnTo>
                  <a:lnTo>
                    <a:pt x="0" y="6"/>
                  </a:lnTo>
                  <a:lnTo>
                    <a:pt x="13" y="126"/>
                  </a:lnTo>
                  <a:close/>
                </a:path>
              </a:pathLst>
            </a:custGeom>
            <a:solidFill>
              <a:srgbClr val="5E75FC"/>
            </a:solidFill>
            <a:ln w="9525">
              <a:noFill/>
              <a:round/>
              <a:headEnd/>
              <a:tailEnd/>
            </a:ln>
          </p:spPr>
          <p:txBody>
            <a:bodyPr/>
            <a:lstStyle/>
            <a:p>
              <a:endParaRPr lang="en-US"/>
            </a:p>
          </p:txBody>
        </p:sp>
        <p:sp>
          <p:nvSpPr>
            <p:cNvPr id="40993" name="Freeform 210"/>
            <p:cNvSpPr>
              <a:spLocks/>
            </p:cNvSpPr>
            <p:nvPr/>
          </p:nvSpPr>
          <p:spPr bwMode="auto">
            <a:xfrm>
              <a:off x="3171" y="2741"/>
              <a:ext cx="446" cy="73"/>
            </a:xfrm>
            <a:custGeom>
              <a:avLst/>
              <a:gdLst>
                <a:gd name="T0" fmla="*/ 61 w 891"/>
                <a:gd name="T1" fmla="*/ 82 h 146"/>
                <a:gd name="T2" fmla="*/ 370 w 891"/>
                <a:gd name="T3" fmla="*/ 140 h 146"/>
                <a:gd name="T4" fmla="*/ 517 w 891"/>
                <a:gd name="T5" fmla="*/ 101 h 146"/>
                <a:gd name="T6" fmla="*/ 686 w 891"/>
                <a:gd name="T7" fmla="*/ 85 h 146"/>
                <a:gd name="T8" fmla="*/ 627 w 891"/>
                <a:gd name="T9" fmla="*/ 135 h 146"/>
                <a:gd name="T10" fmla="*/ 701 w 891"/>
                <a:gd name="T11" fmla="*/ 146 h 146"/>
                <a:gd name="T12" fmla="*/ 891 w 891"/>
                <a:gd name="T13" fmla="*/ 59 h 146"/>
                <a:gd name="T14" fmla="*/ 878 w 891"/>
                <a:gd name="T15" fmla="*/ 19 h 146"/>
                <a:gd name="T16" fmla="*/ 865 w 891"/>
                <a:gd name="T17" fmla="*/ 19 h 146"/>
                <a:gd name="T18" fmla="*/ 834 w 891"/>
                <a:gd name="T19" fmla="*/ 17 h 146"/>
                <a:gd name="T20" fmla="*/ 787 w 891"/>
                <a:gd name="T21" fmla="*/ 15 h 146"/>
                <a:gd name="T22" fmla="*/ 730 w 891"/>
                <a:gd name="T23" fmla="*/ 13 h 146"/>
                <a:gd name="T24" fmla="*/ 667 w 891"/>
                <a:gd name="T25" fmla="*/ 11 h 146"/>
                <a:gd name="T26" fmla="*/ 604 w 891"/>
                <a:gd name="T27" fmla="*/ 11 h 146"/>
                <a:gd name="T28" fmla="*/ 547 w 891"/>
                <a:gd name="T29" fmla="*/ 9 h 146"/>
                <a:gd name="T30" fmla="*/ 502 w 891"/>
                <a:gd name="T31" fmla="*/ 9 h 146"/>
                <a:gd name="T32" fmla="*/ 462 w 891"/>
                <a:gd name="T33" fmla="*/ 11 h 146"/>
                <a:gd name="T34" fmla="*/ 424 w 891"/>
                <a:gd name="T35" fmla="*/ 17 h 146"/>
                <a:gd name="T36" fmla="*/ 386 w 891"/>
                <a:gd name="T37" fmla="*/ 23 h 146"/>
                <a:gd name="T38" fmla="*/ 351 w 891"/>
                <a:gd name="T39" fmla="*/ 32 h 146"/>
                <a:gd name="T40" fmla="*/ 323 w 891"/>
                <a:gd name="T41" fmla="*/ 40 h 146"/>
                <a:gd name="T42" fmla="*/ 302 w 891"/>
                <a:gd name="T43" fmla="*/ 45 h 146"/>
                <a:gd name="T44" fmla="*/ 287 w 891"/>
                <a:gd name="T45" fmla="*/ 51 h 146"/>
                <a:gd name="T46" fmla="*/ 283 w 891"/>
                <a:gd name="T47" fmla="*/ 53 h 146"/>
                <a:gd name="T48" fmla="*/ 93 w 891"/>
                <a:gd name="T49" fmla="*/ 0 h 146"/>
                <a:gd name="T50" fmla="*/ 0 w 891"/>
                <a:gd name="T51" fmla="*/ 36 h 146"/>
                <a:gd name="T52" fmla="*/ 61 w 891"/>
                <a:gd name="T53" fmla="*/ 82 h 146"/>
                <a:gd name="T54" fmla="*/ 61 w 891"/>
                <a:gd name="T55" fmla="*/ 82 h 1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91"/>
                <a:gd name="T85" fmla="*/ 0 h 146"/>
                <a:gd name="T86" fmla="*/ 891 w 891"/>
                <a:gd name="T87" fmla="*/ 146 h 1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91" h="146">
                  <a:moveTo>
                    <a:pt x="61" y="82"/>
                  </a:moveTo>
                  <a:lnTo>
                    <a:pt x="370" y="140"/>
                  </a:lnTo>
                  <a:lnTo>
                    <a:pt x="517" y="101"/>
                  </a:lnTo>
                  <a:lnTo>
                    <a:pt x="686" y="85"/>
                  </a:lnTo>
                  <a:lnTo>
                    <a:pt x="627" y="135"/>
                  </a:lnTo>
                  <a:lnTo>
                    <a:pt x="701" y="146"/>
                  </a:lnTo>
                  <a:lnTo>
                    <a:pt x="891" y="59"/>
                  </a:lnTo>
                  <a:lnTo>
                    <a:pt x="878" y="19"/>
                  </a:lnTo>
                  <a:lnTo>
                    <a:pt x="865" y="19"/>
                  </a:lnTo>
                  <a:lnTo>
                    <a:pt x="834" y="17"/>
                  </a:lnTo>
                  <a:lnTo>
                    <a:pt x="787" y="15"/>
                  </a:lnTo>
                  <a:lnTo>
                    <a:pt x="730" y="13"/>
                  </a:lnTo>
                  <a:lnTo>
                    <a:pt x="667" y="11"/>
                  </a:lnTo>
                  <a:lnTo>
                    <a:pt x="604" y="11"/>
                  </a:lnTo>
                  <a:lnTo>
                    <a:pt x="547" y="9"/>
                  </a:lnTo>
                  <a:lnTo>
                    <a:pt x="502" y="9"/>
                  </a:lnTo>
                  <a:lnTo>
                    <a:pt x="462" y="11"/>
                  </a:lnTo>
                  <a:lnTo>
                    <a:pt x="424" y="17"/>
                  </a:lnTo>
                  <a:lnTo>
                    <a:pt x="386" y="23"/>
                  </a:lnTo>
                  <a:lnTo>
                    <a:pt x="351" y="32"/>
                  </a:lnTo>
                  <a:lnTo>
                    <a:pt x="323" y="40"/>
                  </a:lnTo>
                  <a:lnTo>
                    <a:pt x="302" y="45"/>
                  </a:lnTo>
                  <a:lnTo>
                    <a:pt x="287" y="51"/>
                  </a:lnTo>
                  <a:lnTo>
                    <a:pt x="283" y="53"/>
                  </a:lnTo>
                  <a:lnTo>
                    <a:pt x="93" y="0"/>
                  </a:lnTo>
                  <a:lnTo>
                    <a:pt x="0" y="36"/>
                  </a:lnTo>
                  <a:lnTo>
                    <a:pt x="61" y="82"/>
                  </a:lnTo>
                  <a:close/>
                </a:path>
              </a:pathLst>
            </a:custGeom>
            <a:solidFill>
              <a:srgbClr val="5E75FC"/>
            </a:solidFill>
            <a:ln w="9525">
              <a:noFill/>
              <a:round/>
              <a:headEnd/>
              <a:tailEnd/>
            </a:ln>
          </p:spPr>
          <p:txBody>
            <a:bodyPr/>
            <a:lstStyle/>
            <a:p>
              <a:endParaRPr lang="en-US"/>
            </a:p>
          </p:txBody>
        </p:sp>
        <p:sp>
          <p:nvSpPr>
            <p:cNvPr id="40994" name="Freeform 211"/>
            <p:cNvSpPr>
              <a:spLocks/>
            </p:cNvSpPr>
            <p:nvPr/>
          </p:nvSpPr>
          <p:spPr bwMode="auto">
            <a:xfrm>
              <a:off x="3022" y="2614"/>
              <a:ext cx="380" cy="110"/>
            </a:xfrm>
            <a:custGeom>
              <a:avLst/>
              <a:gdLst>
                <a:gd name="T0" fmla="*/ 0 w 761"/>
                <a:gd name="T1" fmla="*/ 160 h 218"/>
                <a:gd name="T2" fmla="*/ 202 w 761"/>
                <a:gd name="T3" fmla="*/ 218 h 218"/>
                <a:gd name="T4" fmla="*/ 445 w 761"/>
                <a:gd name="T5" fmla="*/ 175 h 218"/>
                <a:gd name="T6" fmla="*/ 588 w 761"/>
                <a:gd name="T7" fmla="*/ 192 h 218"/>
                <a:gd name="T8" fmla="*/ 738 w 761"/>
                <a:gd name="T9" fmla="*/ 169 h 218"/>
                <a:gd name="T10" fmla="*/ 761 w 761"/>
                <a:gd name="T11" fmla="*/ 127 h 218"/>
                <a:gd name="T12" fmla="*/ 418 w 761"/>
                <a:gd name="T13" fmla="*/ 72 h 218"/>
                <a:gd name="T14" fmla="*/ 215 w 761"/>
                <a:gd name="T15" fmla="*/ 127 h 218"/>
                <a:gd name="T16" fmla="*/ 141 w 761"/>
                <a:gd name="T17" fmla="*/ 93 h 218"/>
                <a:gd name="T18" fmla="*/ 219 w 761"/>
                <a:gd name="T19" fmla="*/ 61 h 218"/>
                <a:gd name="T20" fmla="*/ 365 w 761"/>
                <a:gd name="T21" fmla="*/ 28 h 218"/>
                <a:gd name="T22" fmla="*/ 310 w 761"/>
                <a:gd name="T23" fmla="*/ 0 h 218"/>
                <a:gd name="T24" fmla="*/ 131 w 761"/>
                <a:gd name="T25" fmla="*/ 13 h 218"/>
                <a:gd name="T26" fmla="*/ 21 w 761"/>
                <a:gd name="T27" fmla="*/ 83 h 218"/>
                <a:gd name="T28" fmla="*/ 0 w 761"/>
                <a:gd name="T29" fmla="*/ 160 h 218"/>
                <a:gd name="T30" fmla="*/ 0 w 761"/>
                <a:gd name="T31" fmla="*/ 160 h 2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61"/>
                <a:gd name="T49" fmla="*/ 0 h 218"/>
                <a:gd name="T50" fmla="*/ 761 w 761"/>
                <a:gd name="T51" fmla="*/ 218 h 2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61" h="218">
                  <a:moveTo>
                    <a:pt x="0" y="160"/>
                  </a:moveTo>
                  <a:lnTo>
                    <a:pt x="202" y="218"/>
                  </a:lnTo>
                  <a:lnTo>
                    <a:pt x="445" y="175"/>
                  </a:lnTo>
                  <a:lnTo>
                    <a:pt x="588" y="192"/>
                  </a:lnTo>
                  <a:lnTo>
                    <a:pt x="738" y="169"/>
                  </a:lnTo>
                  <a:lnTo>
                    <a:pt x="761" y="127"/>
                  </a:lnTo>
                  <a:lnTo>
                    <a:pt x="418" y="72"/>
                  </a:lnTo>
                  <a:lnTo>
                    <a:pt x="215" y="127"/>
                  </a:lnTo>
                  <a:lnTo>
                    <a:pt x="141" y="93"/>
                  </a:lnTo>
                  <a:lnTo>
                    <a:pt x="219" y="61"/>
                  </a:lnTo>
                  <a:lnTo>
                    <a:pt x="365" y="28"/>
                  </a:lnTo>
                  <a:lnTo>
                    <a:pt x="310" y="0"/>
                  </a:lnTo>
                  <a:lnTo>
                    <a:pt x="131" y="13"/>
                  </a:lnTo>
                  <a:lnTo>
                    <a:pt x="21" y="83"/>
                  </a:lnTo>
                  <a:lnTo>
                    <a:pt x="0" y="160"/>
                  </a:lnTo>
                  <a:close/>
                </a:path>
              </a:pathLst>
            </a:custGeom>
            <a:solidFill>
              <a:srgbClr val="9CB8FF"/>
            </a:solidFill>
            <a:ln w="9525">
              <a:noFill/>
              <a:round/>
              <a:headEnd/>
              <a:tailEnd/>
            </a:ln>
          </p:spPr>
          <p:txBody>
            <a:bodyPr/>
            <a:lstStyle/>
            <a:p>
              <a:endParaRPr lang="en-US"/>
            </a:p>
          </p:txBody>
        </p:sp>
        <p:sp>
          <p:nvSpPr>
            <p:cNvPr id="40995" name="Freeform 212"/>
            <p:cNvSpPr>
              <a:spLocks/>
            </p:cNvSpPr>
            <p:nvPr/>
          </p:nvSpPr>
          <p:spPr bwMode="auto">
            <a:xfrm>
              <a:off x="3340" y="2598"/>
              <a:ext cx="544" cy="115"/>
            </a:xfrm>
            <a:custGeom>
              <a:avLst/>
              <a:gdLst>
                <a:gd name="T0" fmla="*/ 0 w 1088"/>
                <a:gd name="T1" fmla="*/ 46 h 231"/>
                <a:gd name="T2" fmla="*/ 302 w 1088"/>
                <a:gd name="T3" fmla="*/ 116 h 231"/>
                <a:gd name="T4" fmla="*/ 550 w 1088"/>
                <a:gd name="T5" fmla="*/ 105 h 231"/>
                <a:gd name="T6" fmla="*/ 550 w 1088"/>
                <a:gd name="T7" fmla="*/ 160 h 231"/>
                <a:gd name="T8" fmla="*/ 251 w 1088"/>
                <a:gd name="T9" fmla="*/ 170 h 231"/>
                <a:gd name="T10" fmla="*/ 211 w 1088"/>
                <a:gd name="T11" fmla="*/ 217 h 231"/>
                <a:gd name="T12" fmla="*/ 572 w 1088"/>
                <a:gd name="T13" fmla="*/ 231 h 231"/>
                <a:gd name="T14" fmla="*/ 578 w 1088"/>
                <a:gd name="T15" fmla="*/ 231 h 231"/>
                <a:gd name="T16" fmla="*/ 593 w 1088"/>
                <a:gd name="T17" fmla="*/ 231 h 231"/>
                <a:gd name="T18" fmla="*/ 618 w 1088"/>
                <a:gd name="T19" fmla="*/ 229 h 231"/>
                <a:gd name="T20" fmla="*/ 650 w 1088"/>
                <a:gd name="T21" fmla="*/ 229 h 231"/>
                <a:gd name="T22" fmla="*/ 685 w 1088"/>
                <a:gd name="T23" fmla="*/ 223 h 231"/>
                <a:gd name="T24" fmla="*/ 721 w 1088"/>
                <a:gd name="T25" fmla="*/ 217 h 231"/>
                <a:gd name="T26" fmla="*/ 757 w 1088"/>
                <a:gd name="T27" fmla="*/ 210 h 231"/>
                <a:gd name="T28" fmla="*/ 789 w 1088"/>
                <a:gd name="T29" fmla="*/ 198 h 231"/>
                <a:gd name="T30" fmla="*/ 821 w 1088"/>
                <a:gd name="T31" fmla="*/ 185 h 231"/>
                <a:gd name="T32" fmla="*/ 865 w 1088"/>
                <a:gd name="T33" fmla="*/ 175 h 231"/>
                <a:gd name="T34" fmla="*/ 911 w 1088"/>
                <a:gd name="T35" fmla="*/ 168 h 231"/>
                <a:gd name="T36" fmla="*/ 958 w 1088"/>
                <a:gd name="T37" fmla="*/ 164 h 231"/>
                <a:gd name="T38" fmla="*/ 1000 w 1088"/>
                <a:gd name="T39" fmla="*/ 162 h 231"/>
                <a:gd name="T40" fmla="*/ 1038 w 1088"/>
                <a:gd name="T41" fmla="*/ 160 h 231"/>
                <a:gd name="T42" fmla="*/ 1061 w 1088"/>
                <a:gd name="T43" fmla="*/ 160 h 231"/>
                <a:gd name="T44" fmla="*/ 1072 w 1088"/>
                <a:gd name="T45" fmla="*/ 160 h 231"/>
                <a:gd name="T46" fmla="*/ 1088 w 1088"/>
                <a:gd name="T47" fmla="*/ 94 h 231"/>
                <a:gd name="T48" fmla="*/ 1076 w 1088"/>
                <a:gd name="T49" fmla="*/ 88 h 231"/>
                <a:gd name="T50" fmla="*/ 1048 w 1088"/>
                <a:gd name="T51" fmla="*/ 77 h 231"/>
                <a:gd name="T52" fmla="*/ 1004 w 1088"/>
                <a:gd name="T53" fmla="*/ 63 h 231"/>
                <a:gd name="T54" fmla="*/ 953 w 1088"/>
                <a:gd name="T55" fmla="*/ 46 h 231"/>
                <a:gd name="T56" fmla="*/ 892 w 1088"/>
                <a:gd name="T57" fmla="*/ 29 h 231"/>
                <a:gd name="T58" fmla="*/ 829 w 1088"/>
                <a:gd name="T59" fmla="*/ 14 h 231"/>
                <a:gd name="T60" fmla="*/ 768 w 1088"/>
                <a:gd name="T61" fmla="*/ 4 h 231"/>
                <a:gd name="T62" fmla="*/ 713 w 1088"/>
                <a:gd name="T63" fmla="*/ 0 h 231"/>
                <a:gd name="T64" fmla="*/ 660 w 1088"/>
                <a:gd name="T65" fmla="*/ 2 h 231"/>
                <a:gd name="T66" fmla="*/ 607 w 1088"/>
                <a:gd name="T67" fmla="*/ 6 h 231"/>
                <a:gd name="T68" fmla="*/ 553 w 1088"/>
                <a:gd name="T69" fmla="*/ 14 h 231"/>
                <a:gd name="T70" fmla="*/ 504 w 1088"/>
                <a:gd name="T71" fmla="*/ 21 h 231"/>
                <a:gd name="T72" fmla="*/ 458 w 1088"/>
                <a:gd name="T73" fmla="*/ 29 h 231"/>
                <a:gd name="T74" fmla="*/ 424 w 1088"/>
                <a:gd name="T75" fmla="*/ 35 h 231"/>
                <a:gd name="T76" fmla="*/ 397 w 1088"/>
                <a:gd name="T77" fmla="*/ 40 h 231"/>
                <a:gd name="T78" fmla="*/ 384 w 1088"/>
                <a:gd name="T79" fmla="*/ 42 h 231"/>
                <a:gd name="T80" fmla="*/ 365 w 1088"/>
                <a:gd name="T81" fmla="*/ 40 h 231"/>
                <a:gd name="T82" fmla="*/ 327 w 1088"/>
                <a:gd name="T83" fmla="*/ 37 h 231"/>
                <a:gd name="T84" fmla="*/ 276 w 1088"/>
                <a:gd name="T85" fmla="*/ 29 h 231"/>
                <a:gd name="T86" fmla="*/ 221 w 1088"/>
                <a:gd name="T87" fmla="*/ 23 h 231"/>
                <a:gd name="T88" fmla="*/ 166 w 1088"/>
                <a:gd name="T89" fmla="*/ 18 h 231"/>
                <a:gd name="T90" fmla="*/ 118 w 1088"/>
                <a:gd name="T91" fmla="*/ 12 h 231"/>
                <a:gd name="T92" fmla="*/ 84 w 1088"/>
                <a:gd name="T93" fmla="*/ 8 h 231"/>
                <a:gd name="T94" fmla="*/ 72 w 1088"/>
                <a:gd name="T95" fmla="*/ 6 h 231"/>
                <a:gd name="T96" fmla="*/ 0 w 1088"/>
                <a:gd name="T97" fmla="*/ 46 h 231"/>
                <a:gd name="T98" fmla="*/ 0 w 1088"/>
                <a:gd name="T99" fmla="*/ 46 h 2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8"/>
                <a:gd name="T151" fmla="*/ 0 h 231"/>
                <a:gd name="T152" fmla="*/ 1088 w 1088"/>
                <a:gd name="T153" fmla="*/ 231 h 2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8" h="231">
                  <a:moveTo>
                    <a:pt x="0" y="46"/>
                  </a:moveTo>
                  <a:lnTo>
                    <a:pt x="302" y="116"/>
                  </a:lnTo>
                  <a:lnTo>
                    <a:pt x="550" y="105"/>
                  </a:lnTo>
                  <a:lnTo>
                    <a:pt x="550" y="160"/>
                  </a:lnTo>
                  <a:lnTo>
                    <a:pt x="251" y="170"/>
                  </a:lnTo>
                  <a:lnTo>
                    <a:pt x="211" y="217"/>
                  </a:lnTo>
                  <a:lnTo>
                    <a:pt x="572" y="231"/>
                  </a:lnTo>
                  <a:lnTo>
                    <a:pt x="578" y="231"/>
                  </a:lnTo>
                  <a:lnTo>
                    <a:pt x="593" y="231"/>
                  </a:lnTo>
                  <a:lnTo>
                    <a:pt x="618" y="229"/>
                  </a:lnTo>
                  <a:lnTo>
                    <a:pt x="650" y="229"/>
                  </a:lnTo>
                  <a:lnTo>
                    <a:pt x="685" y="223"/>
                  </a:lnTo>
                  <a:lnTo>
                    <a:pt x="721" y="217"/>
                  </a:lnTo>
                  <a:lnTo>
                    <a:pt x="757" y="210"/>
                  </a:lnTo>
                  <a:lnTo>
                    <a:pt x="789" y="198"/>
                  </a:lnTo>
                  <a:lnTo>
                    <a:pt x="821" y="185"/>
                  </a:lnTo>
                  <a:lnTo>
                    <a:pt x="865" y="175"/>
                  </a:lnTo>
                  <a:lnTo>
                    <a:pt x="911" y="168"/>
                  </a:lnTo>
                  <a:lnTo>
                    <a:pt x="958" y="164"/>
                  </a:lnTo>
                  <a:lnTo>
                    <a:pt x="1000" y="162"/>
                  </a:lnTo>
                  <a:lnTo>
                    <a:pt x="1038" y="160"/>
                  </a:lnTo>
                  <a:lnTo>
                    <a:pt x="1061" y="160"/>
                  </a:lnTo>
                  <a:lnTo>
                    <a:pt x="1072" y="160"/>
                  </a:lnTo>
                  <a:lnTo>
                    <a:pt x="1088" y="94"/>
                  </a:lnTo>
                  <a:lnTo>
                    <a:pt x="1076" y="88"/>
                  </a:lnTo>
                  <a:lnTo>
                    <a:pt x="1048" y="77"/>
                  </a:lnTo>
                  <a:lnTo>
                    <a:pt x="1004" y="63"/>
                  </a:lnTo>
                  <a:lnTo>
                    <a:pt x="953" y="46"/>
                  </a:lnTo>
                  <a:lnTo>
                    <a:pt x="892" y="29"/>
                  </a:lnTo>
                  <a:lnTo>
                    <a:pt x="829" y="14"/>
                  </a:lnTo>
                  <a:lnTo>
                    <a:pt x="768" y="4"/>
                  </a:lnTo>
                  <a:lnTo>
                    <a:pt x="713" y="0"/>
                  </a:lnTo>
                  <a:lnTo>
                    <a:pt x="660" y="2"/>
                  </a:lnTo>
                  <a:lnTo>
                    <a:pt x="607" y="6"/>
                  </a:lnTo>
                  <a:lnTo>
                    <a:pt x="553" y="14"/>
                  </a:lnTo>
                  <a:lnTo>
                    <a:pt x="504" y="21"/>
                  </a:lnTo>
                  <a:lnTo>
                    <a:pt x="458" y="29"/>
                  </a:lnTo>
                  <a:lnTo>
                    <a:pt x="424" y="35"/>
                  </a:lnTo>
                  <a:lnTo>
                    <a:pt x="397" y="40"/>
                  </a:lnTo>
                  <a:lnTo>
                    <a:pt x="384" y="42"/>
                  </a:lnTo>
                  <a:lnTo>
                    <a:pt x="365" y="40"/>
                  </a:lnTo>
                  <a:lnTo>
                    <a:pt x="327" y="37"/>
                  </a:lnTo>
                  <a:lnTo>
                    <a:pt x="276" y="29"/>
                  </a:lnTo>
                  <a:lnTo>
                    <a:pt x="221" y="23"/>
                  </a:lnTo>
                  <a:lnTo>
                    <a:pt x="166" y="18"/>
                  </a:lnTo>
                  <a:lnTo>
                    <a:pt x="118" y="12"/>
                  </a:lnTo>
                  <a:lnTo>
                    <a:pt x="84" y="8"/>
                  </a:lnTo>
                  <a:lnTo>
                    <a:pt x="72" y="6"/>
                  </a:lnTo>
                  <a:lnTo>
                    <a:pt x="0" y="46"/>
                  </a:lnTo>
                  <a:close/>
                </a:path>
              </a:pathLst>
            </a:custGeom>
            <a:solidFill>
              <a:srgbClr val="9CB8FF"/>
            </a:solidFill>
            <a:ln w="9525">
              <a:noFill/>
              <a:round/>
              <a:headEnd/>
              <a:tailEnd/>
            </a:ln>
          </p:spPr>
          <p:txBody>
            <a:bodyPr/>
            <a:lstStyle/>
            <a:p>
              <a:endParaRPr lang="en-US"/>
            </a:p>
          </p:txBody>
        </p:sp>
        <p:sp>
          <p:nvSpPr>
            <p:cNvPr id="40996" name="Freeform 213"/>
            <p:cNvSpPr>
              <a:spLocks/>
            </p:cNvSpPr>
            <p:nvPr/>
          </p:nvSpPr>
          <p:spPr bwMode="auto">
            <a:xfrm>
              <a:off x="3046" y="2528"/>
              <a:ext cx="1034" cy="62"/>
            </a:xfrm>
            <a:custGeom>
              <a:avLst/>
              <a:gdLst>
                <a:gd name="T0" fmla="*/ 13 w 2066"/>
                <a:gd name="T1" fmla="*/ 34 h 123"/>
                <a:gd name="T2" fmla="*/ 118 w 2066"/>
                <a:gd name="T3" fmla="*/ 23 h 123"/>
                <a:gd name="T4" fmla="*/ 270 w 2066"/>
                <a:gd name="T5" fmla="*/ 9 h 123"/>
                <a:gd name="T6" fmla="*/ 420 w 2066"/>
                <a:gd name="T7" fmla="*/ 0 h 123"/>
                <a:gd name="T8" fmla="*/ 530 w 2066"/>
                <a:gd name="T9" fmla="*/ 0 h 123"/>
                <a:gd name="T10" fmla="*/ 665 w 2066"/>
                <a:gd name="T11" fmla="*/ 7 h 123"/>
                <a:gd name="T12" fmla="*/ 796 w 2066"/>
                <a:gd name="T13" fmla="*/ 17 h 123"/>
                <a:gd name="T14" fmla="*/ 884 w 2066"/>
                <a:gd name="T15" fmla="*/ 24 h 123"/>
                <a:gd name="T16" fmla="*/ 908 w 2066"/>
                <a:gd name="T17" fmla="*/ 26 h 123"/>
                <a:gd name="T18" fmla="*/ 992 w 2066"/>
                <a:gd name="T19" fmla="*/ 23 h 123"/>
                <a:gd name="T20" fmla="*/ 1121 w 2066"/>
                <a:gd name="T21" fmla="*/ 17 h 123"/>
                <a:gd name="T22" fmla="*/ 1260 w 2066"/>
                <a:gd name="T23" fmla="*/ 11 h 123"/>
                <a:gd name="T24" fmla="*/ 1378 w 2066"/>
                <a:gd name="T25" fmla="*/ 5 h 123"/>
                <a:gd name="T26" fmla="*/ 1505 w 2066"/>
                <a:gd name="T27" fmla="*/ 2 h 123"/>
                <a:gd name="T28" fmla="*/ 1623 w 2066"/>
                <a:gd name="T29" fmla="*/ 2 h 123"/>
                <a:gd name="T30" fmla="*/ 1697 w 2066"/>
                <a:gd name="T31" fmla="*/ 2 h 123"/>
                <a:gd name="T32" fmla="*/ 2034 w 2066"/>
                <a:gd name="T33" fmla="*/ 17 h 123"/>
                <a:gd name="T34" fmla="*/ 1865 w 2066"/>
                <a:gd name="T35" fmla="*/ 123 h 123"/>
                <a:gd name="T36" fmla="*/ 1827 w 2066"/>
                <a:gd name="T37" fmla="*/ 114 h 123"/>
                <a:gd name="T38" fmla="*/ 1728 w 2066"/>
                <a:gd name="T39" fmla="*/ 97 h 123"/>
                <a:gd name="T40" fmla="*/ 1589 w 2066"/>
                <a:gd name="T41" fmla="*/ 80 h 123"/>
                <a:gd name="T42" fmla="*/ 1429 w 2066"/>
                <a:gd name="T43" fmla="*/ 70 h 123"/>
                <a:gd name="T44" fmla="*/ 1252 w 2066"/>
                <a:gd name="T45" fmla="*/ 76 h 123"/>
                <a:gd name="T46" fmla="*/ 1076 w 2066"/>
                <a:gd name="T47" fmla="*/ 89 h 123"/>
                <a:gd name="T48" fmla="*/ 939 w 2066"/>
                <a:gd name="T49" fmla="*/ 102 h 123"/>
                <a:gd name="T50" fmla="*/ 886 w 2066"/>
                <a:gd name="T51" fmla="*/ 108 h 123"/>
                <a:gd name="T52" fmla="*/ 815 w 2066"/>
                <a:gd name="T53" fmla="*/ 101 h 123"/>
                <a:gd name="T54" fmla="*/ 654 w 2066"/>
                <a:gd name="T55" fmla="*/ 82 h 123"/>
                <a:gd name="T56" fmla="*/ 469 w 2066"/>
                <a:gd name="T57" fmla="*/ 61 h 123"/>
                <a:gd name="T58" fmla="*/ 330 w 2066"/>
                <a:gd name="T59" fmla="*/ 53 h 123"/>
                <a:gd name="T60" fmla="*/ 226 w 2066"/>
                <a:gd name="T61" fmla="*/ 63 h 123"/>
                <a:gd name="T62" fmla="*/ 123 w 2066"/>
                <a:gd name="T63" fmla="*/ 85 h 123"/>
                <a:gd name="T64" fmla="*/ 42 w 2066"/>
                <a:gd name="T65" fmla="*/ 108 h 123"/>
                <a:gd name="T66" fmla="*/ 9 w 2066"/>
                <a:gd name="T67" fmla="*/ 120 h 123"/>
                <a:gd name="T68" fmla="*/ 0 w 2066"/>
                <a:gd name="T69" fmla="*/ 36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66"/>
                <a:gd name="T106" fmla="*/ 0 h 123"/>
                <a:gd name="T107" fmla="*/ 2066 w 2066"/>
                <a:gd name="T108" fmla="*/ 123 h 12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66" h="123">
                  <a:moveTo>
                    <a:pt x="0" y="36"/>
                  </a:moveTo>
                  <a:lnTo>
                    <a:pt x="13" y="34"/>
                  </a:lnTo>
                  <a:lnTo>
                    <a:pt x="57" y="30"/>
                  </a:lnTo>
                  <a:lnTo>
                    <a:pt x="118" y="23"/>
                  </a:lnTo>
                  <a:lnTo>
                    <a:pt x="192" y="17"/>
                  </a:lnTo>
                  <a:lnTo>
                    <a:pt x="270" y="9"/>
                  </a:lnTo>
                  <a:lnTo>
                    <a:pt x="349" y="5"/>
                  </a:lnTo>
                  <a:lnTo>
                    <a:pt x="420" y="0"/>
                  </a:lnTo>
                  <a:lnTo>
                    <a:pt x="477" y="0"/>
                  </a:lnTo>
                  <a:lnTo>
                    <a:pt x="530" y="0"/>
                  </a:lnTo>
                  <a:lnTo>
                    <a:pt x="595" y="2"/>
                  </a:lnTo>
                  <a:lnTo>
                    <a:pt x="665" y="7"/>
                  </a:lnTo>
                  <a:lnTo>
                    <a:pt x="733" y="13"/>
                  </a:lnTo>
                  <a:lnTo>
                    <a:pt x="796" y="17"/>
                  </a:lnTo>
                  <a:lnTo>
                    <a:pt x="849" y="21"/>
                  </a:lnTo>
                  <a:lnTo>
                    <a:pt x="884" y="24"/>
                  </a:lnTo>
                  <a:lnTo>
                    <a:pt x="897" y="26"/>
                  </a:lnTo>
                  <a:lnTo>
                    <a:pt x="908" y="26"/>
                  </a:lnTo>
                  <a:lnTo>
                    <a:pt x="943" y="24"/>
                  </a:lnTo>
                  <a:lnTo>
                    <a:pt x="992" y="23"/>
                  </a:lnTo>
                  <a:lnTo>
                    <a:pt x="1053" y="21"/>
                  </a:lnTo>
                  <a:lnTo>
                    <a:pt x="1121" y="17"/>
                  </a:lnTo>
                  <a:lnTo>
                    <a:pt x="1192" y="15"/>
                  </a:lnTo>
                  <a:lnTo>
                    <a:pt x="1260" y="11"/>
                  </a:lnTo>
                  <a:lnTo>
                    <a:pt x="1321" y="9"/>
                  </a:lnTo>
                  <a:lnTo>
                    <a:pt x="1378" y="5"/>
                  </a:lnTo>
                  <a:lnTo>
                    <a:pt x="1443" y="4"/>
                  </a:lnTo>
                  <a:lnTo>
                    <a:pt x="1505" y="2"/>
                  </a:lnTo>
                  <a:lnTo>
                    <a:pt x="1570" y="2"/>
                  </a:lnTo>
                  <a:lnTo>
                    <a:pt x="1623" y="2"/>
                  </a:lnTo>
                  <a:lnTo>
                    <a:pt x="1667" y="2"/>
                  </a:lnTo>
                  <a:lnTo>
                    <a:pt x="1697" y="2"/>
                  </a:lnTo>
                  <a:lnTo>
                    <a:pt x="1709" y="4"/>
                  </a:lnTo>
                  <a:lnTo>
                    <a:pt x="2034" y="17"/>
                  </a:lnTo>
                  <a:lnTo>
                    <a:pt x="2066" y="97"/>
                  </a:lnTo>
                  <a:lnTo>
                    <a:pt x="1865" y="123"/>
                  </a:lnTo>
                  <a:lnTo>
                    <a:pt x="1855" y="120"/>
                  </a:lnTo>
                  <a:lnTo>
                    <a:pt x="1827" y="114"/>
                  </a:lnTo>
                  <a:lnTo>
                    <a:pt x="1783" y="106"/>
                  </a:lnTo>
                  <a:lnTo>
                    <a:pt x="1728" y="97"/>
                  </a:lnTo>
                  <a:lnTo>
                    <a:pt x="1661" y="87"/>
                  </a:lnTo>
                  <a:lnTo>
                    <a:pt x="1589" y="80"/>
                  </a:lnTo>
                  <a:lnTo>
                    <a:pt x="1511" y="72"/>
                  </a:lnTo>
                  <a:lnTo>
                    <a:pt x="1429" y="70"/>
                  </a:lnTo>
                  <a:lnTo>
                    <a:pt x="1344" y="72"/>
                  </a:lnTo>
                  <a:lnTo>
                    <a:pt x="1252" y="76"/>
                  </a:lnTo>
                  <a:lnTo>
                    <a:pt x="1161" y="82"/>
                  </a:lnTo>
                  <a:lnTo>
                    <a:pt x="1076" y="89"/>
                  </a:lnTo>
                  <a:lnTo>
                    <a:pt x="1000" y="95"/>
                  </a:lnTo>
                  <a:lnTo>
                    <a:pt x="939" y="102"/>
                  </a:lnTo>
                  <a:lnTo>
                    <a:pt x="899" y="106"/>
                  </a:lnTo>
                  <a:lnTo>
                    <a:pt x="886" y="108"/>
                  </a:lnTo>
                  <a:lnTo>
                    <a:pt x="865" y="106"/>
                  </a:lnTo>
                  <a:lnTo>
                    <a:pt x="815" y="101"/>
                  </a:lnTo>
                  <a:lnTo>
                    <a:pt x="741" y="89"/>
                  </a:lnTo>
                  <a:lnTo>
                    <a:pt x="654" y="82"/>
                  </a:lnTo>
                  <a:lnTo>
                    <a:pt x="559" y="70"/>
                  </a:lnTo>
                  <a:lnTo>
                    <a:pt x="469" y="61"/>
                  </a:lnTo>
                  <a:lnTo>
                    <a:pt x="389" y="55"/>
                  </a:lnTo>
                  <a:lnTo>
                    <a:pt x="330" y="53"/>
                  </a:lnTo>
                  <a:lnTo>
                    <a:pt x="279" y="55"/>
                  </a:lnTo>
                  <a:lnTo>
                    <a:pt x="226" y="63"/>
                  </a:lnTo>
                  <a:lnTo>
                    <a:pt x="173" y="72"/>
                  </a:lnTo>
                  <a:lnTo>
                    <a:pt x="123" y="85"/>
                  </a:lnTo>
                  <a:lnTo>
                    <a:pt x="78" y="97"/>
                  </a:lnTo>
                  <a:lnTo>
                    <a:pt x="42" y="108"/>
                  </a:lnTo>
                  <a:lnTo>
                    <a:pt x="17" y="116"/>
                  </a:lnTo>
                  <a:lnTo>
                    <a:pt x="9" y="120"/>
                  </a:lnTo>
                  <a:lnTo>
                    <a:pt x="0" y="36"/>
                  </a:lnTo>
                  <a:close/>
                </a:path>
              </a:pathLst>
            </a:custGeom>
            <a:solidFill>
              <a:srgbClr val="9CB8FF"/>
            </a:solidFill>
            <a:ln w="9525">
              <a:noFill/>
              <a:round/>
              <a:headEnd/>
              <a:tailEnd/>
            </a:ln>
          </p:spPr>
          <p:txBody>
            <a:bodyPr/>
            <a:lstStyle/>
            <a:p>
              <a:endParaRPr lang="en-US"/>
            </a:p>
          </p:txBody>
        </p:sp>
        <p:sp>
          <p:nvSpPr>
            <p:cNvPr id="40997" name="Freeform 214"/>
            <p:cNvSpPr>
              <a:spLocks/>
            </p:cNvSpPr>
            <p:nvPr/>
          </p:nvSpPr>
          <p:spPr bwMode="auto">
            <a:xfrm>
              <a:off x="3927" y="2614"/>
              <a:ext cx="194" cy="64"/>
            </a:xfrm>
            <a:custGeom>
              <a:avLst/>
              <a:gdLst>
                <a:gd name="T0" fmla="*/ 2 w 388"/>
                <a:gd name="T1" fmla="*/ 45 h 127"/>
                <a:gd name="T2" fmla="*/ 9 w 388"/>
                <a:gd name="T3" fmla="*/ 45 h 127"/>
                <a:gd name="T4" fmla="*/ 32 w 388"/>
                <a:gd name="T5" fmla="*/ 47 h 127"/>
                <a:gd name="T6" fmla="*/ 67 w 388"/>
                <a:gd name="T7" fmla="*/ 47 h 127"/>
                <a:gd name="T8" fmla="*/ 106 w 388"/>
                <a:gd name="T9" fmla="*/ 47 h 127"/>
                <a:gd name="T10" fmla="*/ 148 w 388"/>
                <a:gd name="T11" fmla="*/ 47 h 127"/>
                <a:gd name="T12" fmla="*/ 190 w 388"/>
                <a:gd name="T13" fmla="*/ 45 h 127"/>
                <a:gd name="T14" fmla="*/ 224 w 388"/>
                <a:gd name="T15" fmla="*/ 42 h 127"/>
                <a:gd name="T16" fmla="*/ 251 w 388"/>
                <a:gd name="T17" fmla="*/ 38 h 127"/>
                <a:gd name="T18" fmla="*/ 270 w 388"/>
                <a:gd name="T19" fmla="*/ 30 h 127"/>
                <a:gd name="T20" fmla="*/ 291 w 388"/>
                <a:gd name="T21" fmla="*/ 23 h 127"/>
                <a:gd name="T22" fmla="*/ 310 w 388"/>
                <a:gd name="T23" fmla="*/ 15 h 127"/>
                <a:gd name="T24" fmla="*/ 331 w 388"/>
                <a:gd name="T25" fmla="*/ 11 h 127"/>
                <a:gd name="T26" fmla="*/ 346 w 388"/>
                <a:gd name="T27" fmla="*/ 6 h 127"/>
                <a:gd name="T28" fmla="*/ 361 w 388"/>
                <a:gd name="T29" fmla="*/ 2 h 127"/>
                <a:gd name="T30" fmla="*/ 371 w 388"/>
                <a:gd name="T31" fmla="*/ 0 h 127"/>
                <a:gd name="T32" fmla="*/ 374 w 388"/>
                <a:gd name="T33" fmla="*/ 0 h 127"/>
                <a:gd name="T34" fmla="*/ 388 w 388"/>
                <a:gd name="T35" fmla="*/ 87 h 127"/>
                <a:gd name="T36" fmla="*/ 380 w 388"/>
                <a:gd name="T37" fmla="*/ 89 h 127"/>
                <a:gd name="T38" fmla="*/ 365 w 388"/>
                <a:gd name="T39" fmla="*/ 93 h 127"/>
                <a:gd name="T40" fmla="*/ 342 w 388"/>
                <a:gd name="T41" fmla="*/ 99 h 127"/>
                <a:gd name="T42" fmla="*/ 316 w 388"/>
                <a:gd name="T43" fmla="*/ 108 h 127"/>
                <a:gd name="T44" fmla="*/ 283 w 388"/>
                <a:gd name="T45" fmla="*/ 114 h 127"/>
                <a:gd name="T46" fmla="*/ 251 w 388"/>
                <a:gd name="T47" fmla="*/ 122 h 127"/>
                <a:gd name="T48" fmla="*/ 219 w 388"/>
                <a:gd name="T49" fmla="*/ 125 h 127"/>
                <a:gd name="T50" fmla="*/ 190 w 388"/>
                <a:gd name="T51" fmla="*/ 127 h 127"/>
                <a:gd name="T52" fmla="*/ 162 w 388"/>
                <a:gd name="T53" fmla="*/ 125 h 127"/>
                <a:gd name="T54" fmla="*/ 131 w 388"/>
                <a:gd name="T55" fmla="*/ 125 h 127"/>
                <a:gd name="T56" fmla="*/ 99 w 388"/>
                <a:gd name="T57" fmla="*/ 123 h 127"/>
                <a:gd name="T58" fmla="*/ 68 w 388"/>
                <a:gd name="T59" fmla="*/ 122 h 127"/>
                <a:gd name="T60" fmla="*/ 40 w 388"/>
                <a:gd name="T61" fmla="*/ 118 h 127"/>
                <a:gd name="T62" fmla="*/ 19 w 388"/>
                <a:gd name="T63" fmla="*/ 116 h 127"/>
                <a:gd name="T64" fmla="*/ 4 w 388"/>
                <a:gd name="T65" fmla="*/ 116 h 127"/>
                <a:gd name="T66" fmla="*/ 0 w 388"/>
                <a:gd name="T67" fmla="*/ 116 h 127"/>
                <a:gd name="T68" fmla="*/ 2 w 388"/>
                <a:gd name="T69" fmla="*/ 45 h 127"/>
                <a:gd name="T70" fmla="*/ 2 w 388"/>
                <a:gd name="T71" fmla="*/ 45 h 12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8"/>
                <a:gd name="T109" fmla="*/ 0 h 127"/>
                <a:gd name="T110" fmla="*/ 388 w 388"/>
                <a:gd name="T111" fmla="*/ 127 h 12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8" h="127">
                  <a:moveTo>
                    <a:pt x="2" y="45"/>
                  </a:moveTo>
                  <a:lnTo>
                    <a:pt x="9" y="45"/>
                  </a:lnTo>
                  <a:lnTo>
                    <a:pt x="32" y="47"/>
                  </a:lnTo>
                  <a:lnTo>
                    <a:pt x="67" y="47"/>
                  </a:lnTo>
                  <a:lnTo>
                    <a:pt x="106" y="47"/>
                  </a:lnTo>
                  <a:lnTo>
                    <a:pt x="148" y="47"/>
                  </a:lnTo>
                  <a:lnTo>
                    <a:pt x="190" y="45"/>
                  </a:lnTo>
                  <a:lnTo>
                    <a:pt x="224" y="42"/>
                  </a:lnTo>
                  <a:lnTo>
                    <a:pt x="251" y="38"/>
                  </a:lnTo>
                  <a:lnTo>
                    <a:pt x="270" y="30"/>
                  </a:lnTo>
                  <a:lnTo>
                    <a:pt x="291" y="23"/>
                  </a:lnTo>
                  <a:lnTo>
                    <a:pt x="310" y="15"/>
                  </a:lnTo>
                  <a:lnTo>
                    <a:pt x="331" y="11"/>
                  </a:lnTo>
                  <a:lnTo>
                    <a:pt x="346" y="6"/>
                  </a:lnTo>
                  <a:lnTo>
                    <a:pt x="361" y="2"/>
                  </a:lnTo>
                  <a:lnTo>
                    <a:pt x="371" y="0"/>
                  </a:lnTo>
                  <a:lnTo>
                    <a:pt x="374" y="0"/>
                  </a:lnTo>
                  <a:lnTo>
                    <a:pt x="388" y="87"/>
                  </a:lnTo>
                  <a:lnTo>
                    <a:pt x="380" y="89"/>
                  </a:lnTo>
                  <a:lnTo>
                    <a:pt x="365" y="93"/>
                  </a:lnTo>
                  <a:lnTo>
                    <a:pt x="342" y="99"/>
                  </a:lnTo>
                  <a:lnTo>
                    <a:pt x="316" y="108"/>
                  </a:lnTo>
                  <a:lnTo>
                    <a:pt x="283" y="114"/>
                  </a:lnTo>
                  <a:lnTo>
                    <a:pt x="251" y="122"/>
                  </a:lnTo>
                  <a:lnTo>
                    <a:pt x="219" y="125"/>
                  </a:lnTo>
                  <a:lnTo>
                    <a:pt x="190" y="127"/>
                  </a:lnTo>
                  <a:lnTo>
                    <a:pt x="162" y="125"/>
                  </a:lnTo>
                  <a:lnTo>
                    <a:pt x="131" y="125"/>
                  </a:lnTo>
                  <a:lnTo>
                    <a:pt x="99" y="123"/>
                  </a:lnTo>
                  <a:lnTo>
                    <a:pt x="68" y="122"/>
                  </a:lnTo>
                  <a:lnTo>
                    <a:pt x="40" y="118"/>
                  </a:lnTo>
                  <a:lnTo>
                    <a:pt x="19" y="116"/>
                  </a:lnTo>
                  <a:lnTo>
                    <a:pt x="4" y="116"/>
                  </a:lnTo>
                  <a:lnTo>
                    <a:pt x="0" y="116"/>
                  </a:lnTo>
                  <a:lnTo>
                    <a:pt x="2" y="45"/>
                  </a:lnTo>
                  <a:close/>
                </a:path>
              </a:pathLst>
            </a:custGeom>
            <a:solidFill>
              <a:srgbClr val="9CB8FF"/>
            </a:solidFill>
            <a:ln w="9525">
              <a:noFill/>
              <a:round/>
              <a:headEnd/>
              <a:tailEnd/>
            </a:ln>
          </p:spPr>
          <p:txBody>
            <a:bodyPr/>
            <a:lstStyle/>
            <a:p>
              <a:endParaRPr lang="en-US"/>
            </a:p>
          </p:txBody>
        </p:sp>
        <p:sp>
          <p:nvSpPr>
            <p:cNvPr id="40998" name="Freeform 215"/>
            <p:cNvSpPr>
              <a:spLocks/>
            </p:cNvSpPr>
            <p:nvPr/>
          </p:nvSpPr>
          <p:spPr bwMode="auto">
            <a:xfrm>
              <a:off x="3660" y="2721"/>
              <a:ext cx="166" cy="60"/>
            </a:xfrm>
            <a:custGeom>
              <a:avLst/>
              <a:gdLst>
                <a:gd name="T0" fmla="*/ 0 w 331"/>
                <a:gd name="T1" fmla="*/ 59 h 120"/>
                <a:gd name="T2" fmla="*/ 23 w 331"/>
                <a:gd name="T3" fmla="*/ 120 h 120"/>
                <a:gd name="T4" fmla="*/ 268 w 331"/>
                <a:gd name="T5" fmla="*/ 72 h 120"/>
                <a:gd name="T6" fmla="*/ 331 w 331"/>
                <a:gd name="T7" fmla="*/ 0 h 120"/>
                <a:gd name="T8" fmla="*/ 165 w 331"/>
                <a:gd name="T9" fmla="*/ 2 h 120"/>
                <a:gd name="T10" fmla="*/ 78 w 331"/>
                <a:gd name="T11" fmla="*/ 53 h 120"/>
                <a:gd name="T12" fmla="*/ 0 w 331"/>
                <a:gd name="T13" fmla="*/ 59 h 120"/>
                <a:gd name="T14" fmla="*/ 0 w 331"/>
                <a:gd name="T15" fmla="*/ 59 h 120"/>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120"/>
                <a:gd name="T26" fmla="*/ 331 w 331"/>
                <a:gd name="T27" fmla="*/ 120 h 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120">
                  <a:moveTo>
                    <a:pt x="0" y="59"/>
                  </a:moveTo>
                  <a:lnTo>
                    <a:pt x="23" y="120"/>
                  </a:lnTo>
                  <a:lnTo>
                    <a:pt x="268" y="72"/>
                  </a:lnTo>
                  <a:lnTo>
                    <a:pt x="331" y="0"/>
                  </a:lnTo>
                  <a:lnTo>
                    <a:pt x="165" y="2"/>
                  </a:lnTo>
                  <a:lnTo>
                    <a:pt x="78" y="53"/>
                  </a:lnTo>
                  <a:lnTo>
                    <a:pt x="0" y="59"/>
                  </a:lnTo>
                  <a:close/>
                </a:path>
              </a:pathLst>
            </a:custGeom>
            <a:solidFill>
              <a:srgbClr val="9CB8FF"/>
            </a:solidFill>
            <a:ln w="9525">
              <a:noFill/>
              <a:round/>
              <a:headEnd/>
              <a:tailEnd/>
            </a:ln>
          </p:spPr>
          <p:txBody>
            <a:bodyPr/>
            <a:lstStyle/>
            <a:p>
              <a:endParaRPr lang="en-US"/>
            </a:p>
          </p:txBody>
        </p:sp>
        <p:sp>
          <p:nvSpPr>
            <p:cNvPr id="40999" name="Freeform 216"/>
            <p:cNvSpPr>
              <a:spLocks/>
            </p:cNvSpPr>
            <p:nvPr/>
          </p:nvSpPr>
          <p:spPr bwMode="auto">
            <a:xfrm>
              <a:off x="4444" y="2554"/>
              <a:ext cx="141" cy="100"/>
            </a:xfrm>
            <a:custGeom>
              <a:avLst/>
              <a:gdLst>
                <a:gd name="T0" fmla="*/ 0 w 284"/>
                <a:gd name="T1" fmla="*/ 181 h 200"/>
                <a:gd name="T2" fmla="*/ 0 w 284"/>
                <a:gd name="T3" fmla="*/ 124 h 200"/>
                <a:gd name="T4" fmla="*/ 92 w 284"/>
                <a:gd name="T5" fmla="*/ 101 h 200"/>
                <a:gd name="T6" fmla="*/ 225 w 284"/>
                <a:gd name="T7" fmla="*/ 124 h 200"/>
                <a:gd name="T8" fmla="*/ 234 w 284"/>
                <a:gd name="T9" fmla="*/ 76 h 200"/>
                <a:gd name="T10" fmla="*/ 84 w 284"/>
                <a:gd name="T11" fmla="*/ 53 h 200"/>
                <a:gd name="T12" fmla="*/ 92 w 284"/>
                <a:gd name="T13" fmla="*/ 13 h 200"/>
                <a:gd name="T14" fmla="*/ 265 w 284"/>
                <a:gd name="T15" fmla="*/ 0 h 200"/>
                <a:gd name="T16" fmla="*/ 284 w 284"/>
                <a:gd name="T17" fmla="*/ 68 h 200"/>
                <a:gd name="T18" fmla="*/ 272 w 284"/>
                <a:gd name="T19" fmla="*/ 200 h 200"/>
                <a:gd name="T20" fmla="*/ 105 w 284"/>
                <a:gd name="T21" fmla="*/ 183 h 200"/>
                <a:gd name="T22" fmla="*/ 0 w 284"/>
                <a:gd name="T23" fmla="*/ 181 h 200"/>
                <a:gd name="T24" fmla="*/ 0 w 284"/>
                <a:gd name="T25" fmla="*/ 181 h 2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4"/>
                <a:gd name="T40" fmla="*/ 0 h 200"/>
                <a:gd name="T41" fmla="*/ 284 w 284"/>
                <a:gd name="T42" fmla="*/ 200 h 2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4" h="200">
                  <a:moveTo>
                    <a:pt x="0" y="181"/>
                  </a:moveTo>
                  <a:lnTo>
                    <a:pt x="0" y="124"/>
                  </a:lnTo>
                  <a:lnTo>
                    <a:pt x="92" y="101"/>
                  </a:lnTo>
                  <a:lnTo>
                    <a:pt x="225" y="124"/>
                  </a:lnTo>
                  <a:lnTo>
                    <a:pt x="234" y="76"/>
                  </a:lnTo>
                  <a:lnTo>
                    <a:pt x="84" y="53"/>
                  </a:lnTo>
                  <a:lnTo>
                    <a:pt x="92" y="13"/>
                  </a:lnTo>
                  <a:lnTo>
                    <a:pt x="265" y="0"/>
                  </a:lnTo>
                  <a:lnTo>
                    <a:pt x="284" y="68"/>
                  </a:lnTo>
                  <a:lnTo>
                    <a:pt x="272" y="200"/>
                  </a:lnTo>
                  <a:lnTo>
                    <a:pt x="105" y="183"/>
                  </a:lnTo>
                  <a:lnTo>
                    <a:pt x="0" y="181"/>
                  </a:lnTo>
                  <a:close/>
                </a:path>
              </a:pathLst>
            </a:custGeom>
            <a:solidFill>
              <a:srgbClr val="9CB8FF"/>
            </a:solidFill>
            <a:ln w="9525">
              <a:noFill/>
              <a:round/>
              <a:headEnd/>
              <a:tailEnd/>
            </a:ln>
          </p:spPr>
          <p:txBody>
            <a:bodyPr/>
            <a:lstStyle/>
            <a:p>
              <a:endParaRPr lang="en-US"/>
            </a:p>
          </p:txBody>
        </p:sp>
        <p:sp>
          <p:nvSpPr>
            <p:cNvPr id="41000" name="Freeform 217"/>
            <p:cNvSpPr>
              <a:spLocks/>
            </p:cNvSpPr>
            <p:nvPr/>
          </p:nvSpPr>
          <p:spPr bwMode="auto">
            <a:xfrm>
              <a:off x="3550" y="2848"/>
              <a:ext cx="86" cy="55"/>
            </a:xfrm>
            <a:custGeom>
              <a:avLst/>
              <a:gdLst>
                <a:gd name="T0" fmla="*/ 171 w 171"/>
                <a:gd name="T1" fmla="*/ 0 h 108"/>
                <a:gd name="T2" fmla="*/ 105 w 171"/>
                <a:gd name="T3" fmla="*/ 9 h 108"/>
                <a:gd name="T4" fmla="*/ 65 w 171"/>
                <a:gd name="T5" fmla="*/ 26 h 108"/>
                <a:gd name="T6" fmla="*/ 44 w 171"/>
                <a:gd name="T7" fmla="*/ 17 h 108"/>
                <a:gd name="T8" fmla="*/ 0 w 171"/>
                <a:gd name="T9" fmla="*/ 74 h 108"/>
                <a:gd name="T10" fmla="*/ 80 w 171"/>
                <a:gd name="T11" fmla="*/ 108 h 108"/>
                <a:gd name="T12" fmla="*/ 120 w 171"/>
                <a:gd name="T13" fmla="*/ 66 h 108"/>
                <a:gd name="T14" fmla="*/ 154 w 171"/>
                <a:gd name="T15" fmla="*/ 53 h 108"/>
                <a:gd name="T16" fmla="*/ 171 w 171"/>
                <a:gd name="T17" fmla="*/ 0 h 108"/>
                <a:gd name="T18" fmla="*/ 171 w 171"/>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1"/>
                <a:gd name="T31" fmla="*/ 0 h 108"/>
                <a:gd name="T32" fmla="*/ 171 w 171"/>
                <a:gd name="T33" fmla="*/ 108 h 1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1" h="108">
                  <a:moveTo>
                    <a:pt x="171" y="0"/>
                  </a:moveTo>
                  <a:lnTo>
                    <a:pt x="105" y="9"/>
                  </a:lnTo>
                  <a:lnTo>
                    <a:pt x="65" y="26"/>
                  </a:lnTo>
                  <a:lnTo>
                    <a:pt x="44" y="17"/>
                  </a:lnTo>
                  <a:lnTo>
                    <a:pt x="0" y="74"/>
                  </a:lnTo>
                  <a:lnTo>
                    <a:pt x="80" y="108"/>
                  </a:lnTo>
                  <a:lnTo>
                    <a:pt x="120" y="66"/>
                  </a:lnTo>
                  <a:lnTo>
                    <a:pt x="154" y="53"/>
                  </a:lnTo>
                  <a:lnTo>
                    <a:pt x="171" y="0"/>
                  </a:lnTo>
                  <a:close/>
                </a:path>
              </a:pathLst>
            </a:custGeom>
            <a:solidFill>
              <a:srgbClr val="F2CC99"/>
            </a:solidFill>
            <a:ln w="9525">
              <a:noFill/>
              <a:round/>
              <a:headEnd/>
              <a:tailEnd/>
            </a:ln>
          </p:spPr>
          <p:txBody>
            <a:bodyPr/>
            <a:lstStyle/>
            <a:p>
              <a:endParaRPr lang="en-US"/>
            </a:p>
          </p:txBody>
        </p:sp>
        <p:sp>
          <p:nvSpPr>
            <p:cNvPr id="41001" name="Freeform 218"/>
            <p:cNvSpPr>
              <a:spLocks/>
            </p:cNvSpPr>
            <p:nvPr/>
          </p:nvSpPr>
          <p:spPr bwMode="auto">
            <a:xfrm>
              <a:off x="3676" y="3407"/>
              <a:ext cx="908" cy="186"/>
            </a:xfrm>
            <a:custGeom>
              <a:avLst/>
              <a:gdLst>
                <a:gd name="T0" fmla="*/ 449 w 1818"/>
                <a:gd name="T1" fmla="*/ 0 h 371"/>
                <a:gd name="T2" fmla="*/ 0 w 1818"/>
                <a:gd name="T3" fmla="*/ 371 h 371"/>
                <a:gd name="T4" fmla="*/ 1810 w 1818"/>
                <a:gd name="T5" fmla="*/ 371 h 371"/>
                <a:gd name="T6" fmla="*/ 1818 w 1818"/>
                <a:gd name="T7" fmla="*/ 57 h 371"/>
                <a:gd name="T8" fmla="*/ 1690 w 1818"/>
                <a:gd name="T9" fmla="*/ 283 h 371"/>
                <a:gd name="T10" fmla="*/ 1721 w 1818"/>
                <a:gd name="T11" fmla="*/ 72 h 371"/>
                <a:gd name="T12" fmla="*/ 1553 w 1818"/>
                <a:gd name="T13" fmla="*/ 266 h 371"/>
                <a:gd name="T14" fmla="*/ 1593 w 1818"/>
                <a:gd name="T15" fmla="*/ 49 h 371"/>
                <a:gd name="T16" fmla="*/ 1405 w 1818"/>
                <a:gd name="T17" fmla="*/ 291 h 371"/>
                <a:gd name="T18" fmla="*/ 1464 w 1818"/>
                <a:gd name="T19" fmla="*/ 68 h 371"/>
                <a:gd name="T20" fmla="*/ 1247 w 1818"/>
                <a:gd name="T21" fmla="*/ 285 h 371"/>
                <a:gd name="T22" fmla="*/ 1329 w 1818"/>
                <a:gd name="T23" fmla="*/ 64 h 371"/>
                <a:gd name="T24" fmla="*/ 1103 w 1818"/>
                <a:gd name="T25" fmla="*/ 277 h 371"/>
                <a:gd name="T26" fmla="*/ 1167 w 1818"/>
                <a:gd name="T27" fmla="*/ 72 h 371"/>
                <a:gd name="T28" fmla="*/ 922 w 1818"/>
                <a:gd name="T29" fmla="*/ 306 h 371"/>
                <a:gd name="T30" fmla="*/ 588 w 1818"/>
                <a:gd name="T31" fmla="*/ 306 h 371"/>
                <a:gd name="T32" fmla="*/ 620 w 1818"/>
                <a:gd name="T33" fmla="*/ 196 h 371"/>
                <a:gd name="T34" fmla="*/ 513 w 1818"/>
                <a:gd name="T35" fmla="*/ 291 h 371"/>
                <a:gd name="T36" fmla="*/ 588 w 1818"/>
                <a:gd name="T37" fmla="*/ 116 h 371"/>
                <a:gd name="T38" fmla="*/ 386 w 1818"/>
                <a:gd name="T39" fmla="*/ 296 h 371"/>
                <a:gd name="T40" fmla="*/ 519 w 1818"/>
                <a:gd name="T41" fmla="*/ 57 h 371"/>
                <a:gd name="T42" fmla="*/ 289 w 1818"/>
                <a:gd name="T43" fmla="*/ 272 h 371"/>
                <a:gd name="T44" fmla="*/ 449 w 1818"/>
                <a:gd name="T45" fmla="*/ 0 h 371"/>
                <a:gd name="T46" fmla="*/ 449 w 1818"/>
                <a:gd name="T47" fmla="*/ 0 h 3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18"/>
                <a:gd name="T73" fmla="*/ 0 h 371"/>
                <a:gd name="T74" fmla="*/ 1818 w 1818"/>
                <a:gd name="T75" fmla="*/ 371 h 3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18" h="371">
                  <a:moveTo>
                    <a:pt x="449" y="0"/>
                  </a:moveTo>
                  <a:lnTo>
                    <a:pt x="0" y="371"/>
                  </a:lnTo>
                  <a:lnTo>
                    <a:pt x="1810" y="371"/>
                  </a:lnTo>
                  <a:lnTo>
                    <a:pt x="1818" y="57"/>
                  </a:lnTo>
                  <a:lnTo>
                    <a:pt x="1690" y="283"/>
                  </a:lnTo>
                  <a:lnTo>
                    <a:pt x="1721" y="72"/>
                  </a:lnTo>
                  <a:lnTo>
                    <a:pt x="1553" y="266"/>
                  </a:lnTo>
                  <a:lnTo>
                    <a:pt x="1593" y="49"/>
                  </a:lnTo>
                  <a:lnTo>
                    <a:pt x="1405" y="291"/>
                  </a:lnTo>
                  <a:lnTo>
                    <a:pt x="1464" y="68"/>
                  </a:lnTo>
                  <a:lnTo>
                    <a:pt x="1247" y="285"/>
                  </a:lnTo>
                  <a:lnTo>
                    <a:pt x="1329" y="64"/>
                  </a:lnTo>
                  <a:lnTo>
                    <a:pt x="1103" y="277"/>
                  </a:lnTo>
                  <a:lnTo>
                    <a:pt x="1167" y="72"/>
                  </a:lnTo>
                  <a:lnTo>
                    <a:pt x="922" y="306"/>
                  </a:lnTo>
                  <a:lnTo>
                    <a:pt x="588" y="306"/>
                  </a:lnTo>
                  <a:lnTo>
                    <a:pt x="620" y="196"/>
                  </a:lnTo>
                  <a:lnTo>
                    <a:pt x="513" y="291"/>
                  </a:lnTo>
                  <a:lnTo>
                    <a:pt x="588" y="116"/>
                  </a:lnTo>
                  <a:lnTo>
                    <a:pt x="386" y="296"/>
                  </a:lnTo>
                  <a:lnTo>
                    <a:pt x="519" y="57"/>
                  </a:lnTo>
                  <a:lnTo>
                    <a:pt x="289" y="272"/>
                  </a:lnTo>
                  <a:lnTo>
                    <a:pt x="449" y="0"/>
                  </a:lnTo>
                  <a:close/>
                </a:path>
              </a:pathLst>
            </a:custGeom>
            <a:solidFill>
              <a:srgbClr val="E6B380"/>
            </a:solidFill>
            <a:ln w="9525">
              <a:noFill/>
              <a:round/>
              <a:headEnd/>
              <a:tailEnd/>
            </a:ln>
          </p:spPr>
          <p:txBody>
            <a:bodyPr/>
            <a:lstStyle/>
            <a:p>
              <a:endParaRPr lang="en-US"/>
            </a:p>
          </p:txBody>
        </p:sp>
        <p:sp>
          <p:nvSpPr>
            <p:cNvPr id="41002" name="Freeform 219"/>
            <p:cNvSpPr>
              <a:spLocks/>
            </p:cNvSpPr>
            <p:nvPr/>
          </p:nvSpPr>
          <p:spPr bwMode="auto">
            <a:xfrm>
              <a:off x="4331" y="2761"/>
              <a:ext cx="255" cy="291"/>
            </a:xfrm>
            <a:custGeom>
              <a:avLst/>
              <a:gdLst>
                <a:gd name="T0" fmla="*/ 329 w 509"/>
                <a:gd name="T1" fmla="*/ 0 h 582"/>
                <a:gd name="T2" fmla="*/ 506 w 509"/>
                <a:gd name="T3" fmla="*/ 5 h 582"/>
                <a:gd name="T4" fmla="*/ 509 w 509"/>
                <a:gd name="T5" fmla="*/ 549 h 582"/>
                <a:gd name="T6" fmla="*/ 445 w 509"/>
                <a:gd name="T7" fmla="*/ 563 h 582"/>
                <a:gd name="T8" fmla="*/ 471 w 509"/>
                <a:gd name="T9" fmla="*/ 338 h 582"/>
                <a:gd name="T10" fmla="*/ 355 w 509"/>
                <a:gd name="T11" fmla="*/ 564 h 582"/>
                <a:gd name="T12" fmla="*/ 401 w 509"/>
                <a:gd name="T13" fmla="*/ 306 h 582"/>
                <a:gd name="T14" fmla="*/ 241 w 509"/>
                <a:gd name="T15" fmla="*/ 557 h 582"/>
                <a:gd name="T16" fmla="*/ 310 w 509"/>
                <a:gd name="T17" fmla="*/ 293 h 582"/>
                <a:gd name="T18" fmla="*/ 144 w 509"/>
                <a:gd name="T19" fmla="*/ 549 h 582"/>
                <a:gd name="T20" fmla="*/ 188 w 509"/>
                <a:gd name="T21" fmla="*/ 370 h 582"/>
                <a:gd name="T22" fmla="*/ 0 w 509"/>
                <a:gd name="T23" fmla="*/ 582 h 582"/>
                <a:gd name="T24" fmla="*/ 329 w 509"/>
                <a:gd name="T25" fmla="*/ 83 h 582"/>
                <a:gd name="T26" fmla="*/ 329 w 509"/>
                <a:gd name="T27" fmla="*/ 0 h 582"/>
                <a:gd name="T28" fmla="*/ 329 w 509"/>
                <a:gd name="T29" fmla="*/ 0 h 5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9"/>
                <a:gd name="T46" fmla="*/ 0 h 582"/>
                <a:gd name="T47" fmla="*/ 509 w 509"/>
                <a:gd name="T48" fmla="*/ 582 h 5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9" h="582">
                  <a:moveTo>
                    <a:pt x="329" y="0"/>
                  </a:moveTo>
                  <a:lnTo>
                    <a:pt x="506" y="5"/>
                  </a:lnTo>
                  <a:lnTo>
                    <a:pt x="509" y="549"/>
                  </a:lnTo>
                  <a:lnTo>
                    <a:pt x="445" y="563"/>
                  </a:lnTo>
                  <a:lnTo>
                    <a:pt x="471" y="338"/>
                  </a:lnTo>
                  <a:lnTo>
                    <a:pt x="355" y="564"/>
                  </a:lnTo>
                  <a:lnTo>
                    <a:pt x="401" y="306"/>
                  </a:lnTo>
                  <a:lnTo>
                    <a:pt x="241" y="557"/>
                  </a:lnTo>
                  <a:lnTo>
                    <a:pt x="310" y="293"/>
                  </a:lnTo>
                  <a:lnTo>
                    <a:pt x="144" y="549"/>
                  </a:lnTo>
                  <a:lnTo>
                    <a:pt x="188" y="370"/>
                  </a:lnTo>
                  <a:lnTo>
                    <a:pt x="0" y="582"/>
                  </a:lnTo>
                  <a:lnTo>
                    <a:pt x="329" y="83"/>
                  </a:lnTo>
                  <a:lnTo>
                    <a:pt x="329" y="0"/>
                  </a:lnTo>
                  <a:close/>
                </a:path>
              </a:pathLst>
            </a:custGeom>
            <a:solidFill>
              <a:srgbClr val="A67A4D"/>
            </a:solidFill>
            <a:ln w="9525">
              <a:noFill/>
              <a:round/>
              <a:headEnd/>
              <a:tailEnd/>
            </a:ln>
          </p:spPr>
          <p:txBody>
            <a:bodyPr/>
            <a:lstStyle/>
            <a:p>
              <a:endParaRPr lang="en-US"/>
            </a:p>
          </p:txBody>
        </p:sp>
        <p:sp>
          <p:nvSpPr>
            <p:cNvPr id="41003" name="Freeform 220"/>
            <p:cNvSpPr>
              <a:spLocks/>
            </p:cNvSpPr>
            <p:nvPr/>
          </p:nvSpPr>
          <p:spPr bwMode="auto">
            <a:xfrm>
              <a:off x="4022" y="3299"/>
              <a:ext cx="50" cy="85"/>
            </a:xfrm>
            <a:custGeom>
              <a:avLst/>
              <a:gdLst>
                <a:gd name="T0" fmla="*/ 0 w 101"/>
                <a:gd name="T1" fmla="*/ 2 h 169"/>
                <a:gd name="T2" fmla="*/ 101 w 101"/>
                <a:gd name="T3" fmla="*/ 169 h 169"/>
                <a:gd name="T4" fmla="*/ 97 w 101"/>
                <a:gd name="T5" fmla="*/ 0 h 169"/>
                <a:gd name="T6" fmla="*/ 0 w 101"/>
                <a:gd name="T7" fmla="*/ 2 h 169"/>
                <a:gd name="T8" fmla="*/ 0 w 101"/>
                <a:gd name="T9" fmla="*/ 2 h 169"/>
                <a:gd name="T10" fmla="*/ 0 60000 65536"/>
                <a:gd name="T11" fmla="*/ 0 60000 65536"/>
                <a:gd name="T12" fmla="*/ 0 60000 65536"/>
                <a:gd name="T13" fmla="*/ 0 60000 65536"/>
                <a:gd name="T14" fmla="*/ 0 60000 65536"/>
                <a:gd name="T15" fmla="*/ 0 w 101"/>
                <a:gd name="T16" fmla="*/ 0 h 169"/>
                <a:gd name="T17" fmla="*/ 101 w 101"/>
                <a:gd name="T18" fmla="*/ 169 h 169"/>
              </a:gdLst>
              <a:ahLst/>
              <a:cxnLst>
                <a:cxn ang="T10">
                  <a:pos x="T0" y="T1"/>
                </a:cxn>
                <a:cxn ang="T11">
                  <a:pos x="T2" y="T3"/>
                </a:cxn>
                <a:cxn ang="T12">
                  <a:pos x="T4" y="T5"/>
                </a:cxn>
                <a:cxn ang="T13">
                  <a:pos x="T6" y="T7"/>
                </a:cxn>
                <a:cxn ang="T14">
                  <a:pos x="T8" y="T9"/>
                </a:cxn>
              </a:cxnLst>
              <a:rect l="T15" t="T16" r="T17" b="T18"/>
              <a:pathLst>
                <a:path w="101" h="169">
                  <a:moveTo>
                    <a:pt x="0" y="2"/>
                  </a:moveTo>
                  <a:lnTo>
                    <a:pt x="101" y="169"/>
                  </a:lnTo>
                  <a:lnTo>
                    <a:pt x="97" y="0"/>
                  </a:lnTo>
                  <a:lnTo>
                    <a:pt x="0" y="2"/>
                  </a:lnTo>
                  <a:close/>
                </a:path>
              </a:pathLst>
            </a:custGeom>
            <a:solidFill>
              <a:srgbClr val="85291C"/>
            </a:solidFill>
            <a:ln w="9525">
              <a:noFill/>
              <a:round/>
              <a:headEnd/>
              <a:tailEnd/>
            </a:ln>
          </p:spPr>
          <p:txBody>
            <a:bodyPr/>
            <a:lstStyle/>
            <a:p>
              <a:endParaRPr lang="en-US"/>
            </a:p>
          </p:txBody>
        </p:sp>
        <p:sp>
          <p:nvSpPr>
            <p:cNvPr id="41004" name="Freeform 221"/>
            <p:cNvSpPr>
              <a:spLocks/>
            </p:cNvSpPr>
            <p:nvPr/>
          </p:nvSpPr>
          <p:spPr bwMode="auto">
            <a:xfrm>
              <a:off x="4119" y="3297"/>
              <a:ext cx="59" cy="82"/>
            </a:xfrm>
            <a:custGeom>
              <a:avLst/>
              <a:gdLst>
                <a:gd name="T0" fmla="*/ 10 w 120"/>
                <a:gd name="T1" fmla="*/ 0 h 164"/>
                <a:gd name="T2" fmla="*/ 0 w 120"/>
                <a:gd name="T3" fmla="*/ 164 h 164"/>
                <a:gd name="T4" fmla="*/ 120 w 120"/>
                <a:gd name="T5" fmla="*/ 0 h 164"/>
                <a:gd name="T6" fmla="*/ 10 w 120"/>
                <a:gd name="T7" fmla="*/ 0 h 164"/>
                <a:gd name="T8" fmla="*/ 10 w 120"/>
                <a:gd name="T9" fmla="*/ 0 h 164"/>
                <a:gd name="T10" fmla="*/ 0 60000 65536"/>
                <a:gd name="T11" fmla="*/ 0 60000 65536"/>
                <a:gd name="T12" fmla="*/ 0 60000 65536"/>
                <a:gd name="T13" fmla="*/ 0 60000 65536"/>
                <a:gd name="T14" fmla="*/ 0 60000 65536"/>
                <a:gd name="T15" fmla="*/ 0 w 120"/>
                <a:gd name="T16" fmla="*/ 0 h 164"/>
                <a:gd name="T17" fmla="*/ 120 w 120"/>
                <a:gd name="T18" fmla="*/ 164 h 164"/>
              </a:gdLst>
              <a:ahLst/>
              <a:cxnLst>
                <a:cxn ang="T10">
                  <a:pos x="T0" y="T1"/>
                </a:cxn>
                <a:cxn ang="T11">
                  <a:pos x="T2" y="T3"/>
                </a:cxn>
                <a:cxn ang="T12">
                  <a:pos x="T4" y="T5"/>
                </a:cxn>
                <a:cxn ang="T13">
                  <a:pos x="T6" y="T7"/>
                </a:cxn>
                <a:cxn ang="T14">
                  <a:pos x="T8" y="T9"/>
                </a:cxn>
              </a:cxnLst>
              <a:rect l="T15" t="T16" r="T17" b="T18"/>
              <a:pathLst>
                <a:path w="120" h="164">
                  <a:moveTo>
                    <a:pt x="10" y="0"/>
                  </a:moveTo>
                  <a:lnTo>
                    <a:pt x="0" y="164"/>
                  </a:lnTo>
                  <a:lnTo>
                    <a:pt x="120" y="0"/>
                  </a:lnTo>
                  <a:lnTo>
                    <a:pt x="10" y="0"/>
                  </a:lnTo>
                  <a:close/>
                </a:path>
              </a:pathLst>
            </a:custGeom>
            <a:solidFill>
              <a:srgbClr val="85291C"/>
            </a:solidFill>
            <a:ln w="9525">
              <a:noFill/>
              <a:round/>
              <a:headEnd/>
              <a:tailEnd/>
            </a:ln>
          </p:spPr>
          <p:txBody>
            <a:bodyPr/>
            <a:lstStyle/>
            <a:p>
              <a:endParaRPr lang="en-US"/>
            </a:p>
          </p:txBody>
        </p:sp>
        <p:sp>
          <p:nvSpPr>
            <p:cNvPr id="41005" name="Freeform 222"/>
            <p:cNvSpPr>
              <a:spLocks/>
            </p:cNvSpPr>
            <p:nvPr/>
          </p:nvSpPr>
          <p:spPr bwMode="auto">
            <a:xfrm>
              <a:off x="3947" y="3164"/>
              <a:ext cx="658" cy="27"/>
            </a:xfrm>
            <a:custGeom>
              <a:avLst/>
              <a:gdLst>
                <a:gd name="T0" fmla="*/ 0 w 1315"/>
                <a:gd name="T1" fmla="*/ 0 h 53"/>
                <a:gd name="T2" fmla="*/ 1306 w 1315"/>
                <a:gd name="T3" fmla="*/ 0 h 53"/>
                <a:gd name="T4" fmla="*/ 1315 w 1315"/>
                <a:gd name="T5" fmla="*/ 53 h 53"/>
                <a:gd name="T6" fmla="*/ 0 w 1315"/>
                <a:gd name="T7" fmla="*/ 48 h 53"/>
                <a:gd name="T8" fmla="*/ 0 w 1315"/>
                <a:gd name="T9" fmla="*/ 0 h 53"/>
                <a:gd name="T10" fmla="*/ 0 w 1315"/>
                <a:gd name="T11" fmla="*/ 0 h 53"/>
                <a:gd name="T12" fmla="*/ 0 60000 65536"/>
                <a:gd name="T13" fmla="*/ 0 60000 65536"/>
                <a:gd name="T14" fmla="*/ 0 60000 65536"/>
                <a:gd name="T15" fmla="*/ 0 60000 65536"/>
                <a:gd name="T16" fmla="*/ 0 60000 65536"/>
                <a:gd name="T17" fmla="*/ 0 60000 65536"/>
                <a:gd name="T18" fmla="*/ 0 w 1315"/>
                <a:gd name="T19" fmla="*/ 0 h 53"/>
                <a:gd name="T20" fmla="*/ 1315 w 131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1315" h="53">
                  <a:moveTo>
                    <a:pt x="0" y="0"/>
                  </a:moveTo>
                  <a:lnTo>
                    <a:pt x="1306" y="0"/>
                  </a:lnTo>
                  <a:lnTo>
                    <a:pt x="1315" y="53"/>
                  </a:lnTo>
                  <a:lnTo>
                    <a:pt x="0" y="48"/>
                  </a:lnTo>
                  <a:lnTo>
                    <a:pt x="0" y="0"/>
                  </a:lnTo>
                  <a:close/>
                </a:path>
              </a:pathLst>
            </a:custGeom>
            <a:solidFill>
              <a:srgbClr val="85291C"/>
            </a:solidFill>
            <a:ln w="9525">
              <a:noFill/>
              <a:round/>
              <a:headEnd/>
              <a:tailEnd/>
            </a:ln>
          </p:spPr>
          <p:txBody>
            <a:bodyPr/>
            <a:lstStyle/>
            <a:p>
              <a:endParaRPr lang="en-US"/>
            </a:p>
          </p:txBody>
        </p:sp>
        <p:sp>
          <p:nvSpPr>
            <p:cNvPr id="41006" name="Freeform 223"/>
            <p:cNvSpPr>
              <a:spLocks/>
            </p:cNvSpPr>
            <p:nvPr/>
          </p:nvSpPr>
          <p:spPr bwMode="auto">
            <a:xfrm>
              <a:off x="3952" y="3172"/>
              <a:ext cx="68" cy="88"/>
            </a:xfrm>
            <a:custGeom>
              <a:avLst/>
              <a:gdLst>
                <a:gd name="T0" fmla="*/ 135 w 135"/>
                <a:gd name="T1" fmla="*/ 23 h 177"/>
                <a:gd name="T2" fmla="*/ 6 w 135"/>
                <a:gd name="T3" fmla="*/ 177 h 177"/>
                <a:gd name="T4" fmla="*/ 0 w 135"/>
                <a:gd name="T5" fmla="*/ 0 h 177"/>
                <a:gd name="T6" fmla="*/ 135 w 135"/>
                <a:gd name="T7" fmla="*/ 23 h 177"/>
                <a:gd name="T8" fmla="*/ 135 w 135"/>
                <a:gd name="T9" fmla="*/ 23 h 177"/>
                <a:gd name="T10" fmla="*/ 0 60000 65536"/>
                <a:gd name="T11" fmla="*/ 0 60000 65536"/>
                <a:gd name="T12" fmla="*/ 0 60000 65536"/>
                <a:gd name="T13" fmla="*/ 0 60000 65536"/>
                <a:gd name="T14" fmla="*/ 0 60000 65536"/>
                <a:gd name="T15" fmla="*/ 0 w 135"/>
                <a:gd name="T16" fmla="*/ 0 h 177"/>
                <a:gd name="T17" fmla="*/ 135 w 135"/>
                <a:gd name="T18" fmla="*/ 177 h 177"/>
              </a:gdLst>
              <a:ahLst/>
              <a:cxnLst>
                <a:cxn ang="T10">
                  <a:pos x="T0" y="T1"/>
                </a:cxn>
                <a:cxn ang="T11">
                  <a:pos x="T2" y="T3"/>
                </a:cxn>
                <a:cxn ang="T12">
                  <a:pos x="T4" y="T5"/>
                </a:cxn>
                <a:cxn ang="T13">
                  <a:pos x="T6" y="T7"/>
                </a:cxn>
                <a:cxn ang="T14">
                  <a:pos x="T8" y="T9"/>
                </a:cxn>
              </a:cxnLst>
              <a:rect l="T15" t="T16" r="T17" b="T18"/>
              <a:pathLst>
                <a:path w="135" h="177">
                  <a:moveTo>
                    <a:pt x="135" y="23"/>
                  </a:moveTo>
                  <a:lnTo>
                    <a:pt x="6" y="177"/>
                  </a:lnTo>
                  <a:lnTo>
                    <a:pt x="0" y="0"/>
                  </a:lnTo>
                  <a:lnTo>
                    <a:pt x="135" y="23"/>
                  </a:lnTo>
                  <a:close/>
                </a:path>
              </a:pathLst>
            </a:custGeom>
            <a:solidFill>
              <a:srgbClr val="85291C"/>
            </a:solidFill>
            <a:ln w="9525">
              <a:noFill/>
              <a:round/>
              <a:headEnd/>
              <a:tailEnd/>
            </a:ln>
          </p:spPr>
          <p:txBody>
            <a:bodyPr/>
            <a:lstStyle/>
            <a:p>
              <a:endParaRPr lang="en-US"/>
            </a:p>
          </p:txBody>
        </p:sp>
        <p:sp>
          <p:nvSpPr>
            <p:cNvPr id="41007" name="Freeform 224"/>
            <p:cNvSpPr>
              <a:spLocks/>
            </p:cNvSpPr>
            <p:nvPr/>
          </p:nvSpPr>
          <p:spPr bwMode="auto">
            <a:xfrm>
              <a:off x="3983" y="3215"/>
              <a:ext cx="87" cy="48"/>
            </a:xfrm>
            <a:custGeom>
              <a:avLst/>
              <a:gdLst>
                <a:gd name="T0" fmla="*/ 72 w 175"/>
                <a:gd name="T1" fmla="*/ 0 h 95"/>
                <a:gd name="T2" fmla="*/ 0 w 175"/>
                <a:gd name="T3" fmla="*/ 95 h 95"/>
                <a:gd name="T4" fmla="*/ 175 w 175"/>
                <a:gd name="T5" fmla="*/ 95 h 95"/>
                <a:gd name="T6" fmla="*/ 72 w 175"/>
                <a:gd name="T7" fmla="*/ 0 h 95"/>
                <a:gd name="T8" fmla="*/ 72 w 175"/>
                <a:gd name="T9" fmla="*/ 0 h 95"/>
                <a:gd name="T10" fmla="*/ 0 60000 65536"/>
                <a:gd name="T11" fmla="*/ 0 60000 65536"/>
                <a:gd name="T12" fmla="*/ 0 60000 65536"/>
                <a:gd name="T13" fmla="*/ 0 60000 65536"/>
                <a:gd name="T14" fmla="*/ 0 60000 65536"/>
                <a:gd name="T15" fmla="*/ 0 w 175"/>
                <a:gd name="T16" fmla="*/ 0 h 95"/>
                <a:gd name="T17" fmla="*/ 175 w 175"/>
                <a:gd name="T18" fmla="*/ 95 h 95"/>
              </a:gdLst>
              <a:ahLst/>
              <a:cxnLst>
                <a:cxn ang="T10">
                  <a:pos x="T0" y="T1"/>
                </a:cxn>
                <a:cxn ang="T11">
                  <a:pos x="T2" y="T3"/>
                </a:cxn>
                <a:cxn ang="T12">
                  <a:pos x="T4" y="T5"/>
                </a:cxn>
                <a:cxn ang="T13">
                  <a:pos x="T6" y="T7"/>
                </a:cxn>
                <a:cxn ang="T14">
                  <a:pos x="T8" y="T9"/>
                </a:cxn>
              </a:cxnLst>
              <a:rect l="T15" t="T16" r="T17" b="T18"/>
              <a:pathLst>
                <a:path w="175" h="95">
                  <a:moveTo>
                    <a:pt x="72" y="0"/>
                  </a:moveTo>
                  <a:lnTo>
                    <a:pt x="0" y="95"/>
                  </a:lnTo>
                  <a:lnTo>
                    <a:pt x="175" y="95"/>
                  </a:lnTo>
                  <a:lnTo>
                    <a:pt x="72" y="0"/>
                  </a:lnTo>
                  <a:close/>
                </a:path>
              </a:pathLst>
            </a:custGeom>
            <a:solidFill>
              <a:srgbClr val="85291C"/>
            </a:solidFill>
            <a:ln w="9525">
              <a:noFill/>
              <a:round/>
              <a:headEnd/>
              <a:tailEnd/>
            </a:ln>
          </p:spPr>
          <p:txBody>
            <a:bodyPr/>
            <a:lstStyle/>
            <a:p>
              <a:endParaRPr lang="en-US"/>
            </a:p>
          </p:txBody>
        </p:sp>
        <p:sp>
          <p:nvSpPr>
            <p:cNvPr id="41008" name="Freeform 225"/>
            <p:cNvSpPr>
              <a:spLocks/>
            </p:cNvSpPr>
            <p:nvPr/>
          </p:nvSpPr>
          <p:spPr bwMode="auto">
            <a:xfrm>
              <a:off x="4026" y="3176"/>
              <a:ext cx="60" cy="60"/>
            </a:xfrm>
            <a:custGeom>
              <a:avLst/>
              <a:gdLst>
                <a:gd name="T0" fmla="*/ 0 w 119"/>
                <a:gd name="T1" fmla="*/ 7 h 120"/>
                <a:gd name="T2" fmla="*/ 119 w 119"/>
                <a:gd name="T3" fmla="*/ 120 h 120"/>
                <a:gd name="T4" fmla="*/ 118 w 119"/>
                <a:gd name="T5" fmla="*/ 0 h 120"/>
                <a:gd name="T6" fmla="*/ 0 w 119"/>
                <a:gd name="T7" fmla="*/ 7 h 120"/>
                <a:gd name="T8" fmla="*/ 0 w 119"/>
                <a:gd name="T9" fmla="*/ 7 h 120"/>
                <a:gd name="T10" fmla="*/ 0 60000 65536"/>
                <a:gd name="T11" fmla="*/ 0 60000 65536"/>
                <a:gd name="T12" fmla="*/ 0 60000 65536"/>
                <a:gd name="T13" fmla="*/ 0 60000 65536"/>
                <a:gd name="T14" fmla="*/ 0 60000 65536"/>
                <a:gd name="T15" fmla="*/ 0 w 119"/>
                <a:gd name="T16" fmla="*/ 0 h 120"/>
                <a:gd name="T17" fmla="*/ 119 w 119"/>
                <a:gd name="T18" fmla="*/ 120 h 120"/>
              </a:gdLst>
              <a:ahLst/>
              <a:cxnLst>
                <a:cxn ang="T10">
                  <a:pos x="T0" y="T1"/>
                </a:cxn>
                <a:cxn ang="T11">
                  <a:pos x="T2" y="T3"/>
                </a:cxn>
                <a:cxn ang="T12">
                  <a:pos x="T4" y="T5"/>
                </a:cxn>
                <a:cxn ang="T13">
                  <a:pos x="T6" y="T7"/>
                </a:cxn>
                <a:cxn ang="T14">
                  <a:pos x="T8" y="T9"/>
                </a:cxn>
              </a:cxnLst>
              <a:rect l="T15" t="T16" r="T17" b="T18"/>
              <a:pathLst>
                <a:path w="119" h="120">
                  <a:moveTo>
                    <a:pt x="0" y="7"/>
                  </a:moveTo>
                  <a:lnTo>
                    <a:pt x="119" y="120"/>
                  </a:lnTo>
                  <a:lnTo>
                    <a:pt x="118" y="0"/>
                  </a:lnTo>
                  <a:lnTo>
                    <a:pt x="0" y="7"/>
                  </a:lnTo>
                  <a:close/>
                </a:path>
              </a:pathLst>
            </a:custGeom>
            <a:solidFill>
              <a:srgbClr val="85291C"/>
            </a:solidFill>
            <a:ln w="9525">
              <a:noFill/>
              <a:round/>
              <a:headEnd/>
              <a:tailEnd/>
            </a:ln>
          </p:spPr>
          <p:txBody>
            <a:bodyPr/>
            <a:lstStyle/>
            <a:p>
              <a:endParaRPr lang="en-US"/>
            </a:p>
          </p:txBody>
        </p:sp>
        <p:sp>
          <p:nvSpPr>
            <p:cNvPr id="41009" name="Freeform 226"/>
            <p:cNvSpPr>
              <a:spLocks/>
            </p:cNvSpPr>
            <p:nvPr/>
          </p:nvSpPr>
          <p:spPr bwMode="auto">
            <a:xfrm>
              <a:off x="4113" y="3176"/>
              <a:ext cx="78" cy="85"/>
            </a:xfrm>
            <a:custGeom>
              <a:avLst/>
              <a:gdLst>
                <a:gd name="T0" fmla="*/ 2 w 156"/>
                <a:gd name="T1" fmla="*/ 0 h 169"/>
                <a:gd name="T2" fmla="*/ 0 w 156"/>
                <a:gd name="T3" fmla="*/ 169 h 169"/>
                <a:gd name="T4" fmla="*/ 156 w 156"/>
                <a:gd name="T5" fmla="*/ 13 h 169"/>
                <a:gd name="T6" fmla="*/ 2 w 156"/>
                <a:gd name="T7" fmla="*/ 0 h 169"/>
                <a:gd name="T8" fmla="*/ 2 w 156"/>
                <a:gd name="T9" fmla="*/ 0 h 169"/>
                <a:gd name="T10" fmla="*/ 0 60000 65536"/>
                <a:gd name="T11" fmla="*/ 0 60000 65536"/>
                <a:gd name="T12" fmla="*/ 0 60000 65536"/>
                <a:gd name="T13" fmla="*/ 0 60000 65536"/>
                <a:gd name="T14" fmla="*/ 0 60000 65536"/>
                <a:gd name="T15" fmla="*/ 0 w 156"/>
                <a:gd name="T16" fmla="*/ 0 h 169"/>
                <a:gd name="T17" fmla="*/ 156 w 156"/>
                <a:gd name="T18" fmla="*/ 169 h 169"/>
              </a:gdLst>
              <a:ahLst/>
              <a:cxnLst>
                <a:cxn ang="T10">
                  <a:pos x="T0" y="T1"/>
                </a:cxn>
                <a:cxn ang="T11">
                  <a:pos x="T2" y="T3"/>
                </a:cxn>
                <a:cxn ang="T12">
                  <a:pos x="T4" y="T5"/>
                </a:cxn>
                <a:cxn ang="T13">
                  <a:pos x="T6" y="T7"/>
                </a:cxn>
                <a:cxn ang="T14">
                  <a:pos x="T8" y="T9"/>
                </a:cxn>
              </a:cxnLst>
              <a:rect l="T15" t="T16" r="T17" b="T18"/>
              <a:pathLst>
                <a:path w="156" h="169">
                  <a:moveTo>
                    <a:pt x="2" y="0"/>
                  </a:moveTo>
                  <a:lnTo>
                    <a:pt x="0" y="169"/>
                  </a:lnTo>
                  <a:lnTo>
                    <a:pt x="156" y="13"/>
                  </a:lnTo>
                  <a:lnTo>
                    <a:pt x="2" y="0"/>
                  </a:lnTo>
                  <a:close/>
                </a:path>
              </a:pathLst>
            </a:custGeom>
            <a:solidFill>
              <a:srgbClr val="85291C"/>
            </a:solidFill>
            <a:ln w="9525">
              <a:noFill/>
              <a:round/>
              <a:headEnd/>
              <a:tailEnd/>
            </a:ln>
          </p:spPr>
          <p:txBody>
            <a:bodyPr/>
            <a:lstStyle/>
            <a:p>
              <a:endParaRPr lang="en-US"/>
            </a:p>
          </p:txBody>
        </p:sp>
        <p:sp>
          <p:nvSpPr>
            <p:cNvPr id="41010" name="Freeform 227"/>
            <p:cNvSpPr>
              <a:spLocks/>
            </p:cNvSpPr>
            <p:nvPr/>
          </p:nvSpPr>
          <p:spPr bwMode="auto">
            <a:xfrm>
              <a:off x="4147" y="3217"/>
              <a:ext cx="92" cy="46"/>
            </a:xfrm>
            <a:custGeom>
              <a:avLst/>
              <a:gdLst>
                <a:gd name="T0" fmla="*/ 0 w 185"/>
                <a:gd name="T1" fmla="*/ 92 h 92"/>
                <a:gd name="T2" fmla="*/ 97 w 185"/>
                <a:gd name="T3" fmla="*/ 0 h 92"/>
                <a:gd name="T4" fmla="*/ 185 w 185"/>
                <a:gd name="T5" fmla="*/ 86 h 92"/>
                <a:gd name="T6" fmla="*/ 0 w 185"/>
                <a:gd name="T7" fmla="*/ 92 h 92"/>
                <a:gd name="T8" fmla="*/ 0 w 185"/>
                <a:gd name="T9" fmla="*/ 92 h 92"/>
                <a:gd name="T10" fmla="*/ 0 60000 65536"/>
                <a:gd name="T11" fmla="*/ 0 60000 65536"/>
                <a:gd name="T12" fmla="*/ 0 60000 65536"/>
                <a:gd name="T13" fmla="*/ 0 60000 65536"/>
                <a:gd name="T14" fmla="*/ 0 60000 65536"/>
                <a:gd name="T15" fmla="*/ 0 w 185"/>
                <a:gd name="T16" fmla="*/ 0 h 92"/>
                <a:gd name="T17" fmla="*/ 185 w 185"/>
                <a:gd name="T18" fmla="*/ 92 h 92"/>
              </a:gdLst>
              <a:ahLst/>
              <a:cxnLst>
                <a:cxn ang="T10">
                  <a:pos x="T0" y="T1"/>
                </a:cxn>
                <a:cxn ang="T11">
                  <a:pos x="T2" y="T3"/>
                </a:cxn>
                <a:cxn ang="T12">
                  <a:pos x="T4" y="T5"/>
                </a:cxn>
                <a:cxn ang="T13">
                  <a:pos x="T6" y="T7"/>
                </a:cxn>
                <a:cxn ang="T14">
                  <a:pos x="T8" y="T9"/>
                </a:cxn>
              </a:cxnLst>
              <a:rect l="T15" t="T16" r="T17" b="T18"/>
              <a:pathLst>
                <a:path w="185" h="92">
                  <a:moveTo>
                    <a:pt x="0" y="92"/>
                  </a:moveTo>
                  <a:lnTo>
                    <a:pt x="97" y="0"/>
                  </a:lnTo>
                  <a:lnTo>
                    <a:pt x="185" y="86"/>
                  </a:lnTo>
                  <a:lnTo>
                    <a:pt x="0" y="92"/>
                  </a:lnTo>
                  <a:close/>
                </a:path>
              </a:pathLst>
            </a:custGeom>
            <a:solidFill>
              <a:srgbClr val="85291C"/>
            </a:solidFill>
            <a:ln w="9525">
              <a:noFill/>
              <a:round/>
              <a:headEnd/>
              <a:tailEnd/>
            </a:ln>
          </p:spPr>
          <p:txBody>
            <a:bodyPr/>
            <a:lstStyle/>
            <a:p>
              <a:endParaRPr lang="en-US"/>
            </a:p>
          </p:txBody>
        </p:sp>
        <p:sp>
          <p:nvSpPr>
            <p:cNvPr id="41011" name="Freeform 228"/>
            <p:cNvSpPr>
              <a:spLocks/>
            </p:cNvSpPr>
            <p:nvPr/>
          </p:nvSpPr>
          <p:spPr bwMode="auto">
            <a:xfrm>
              <a:off x="4203" y="3183"/>
              <a:ext cx="45" cy="48"/>
            </a:xfrm>
            <a:custGeom>
              <a:avLst/>
              <a:gdLst>
                <a:gd name="T0" fmla="*/ 0 w 90"/>
                <a:gd name="T1" fmla="*/ 6 h 95"/>
                <a:gd name="T2" fmla="*/ 88 w 90"/>
                <a:gd name="T3" fmla="*/ 95 h 95"/>
                <a:gd name="T4" fmla="*/ 90 w 90"/>
                <a:gd name="T5" fmla="*/ 0 h 95"/>
                <a:gd name="T6" fmla="*/ 0 w 90"/>
                <a:gd name="T7" fmla="*/ 6 h 95"/>
                <a:gd name="T8" fmla="*/ 0 w 90"/>
                <a:gd name="T9" fmla="*/ 6 h 95"/>
                <a:gd name="T10" fmla="*/ 0 60000 65536"/>
                <a:gd name="T11" fmla="*/ 0 60000 65536"/>
                <a:gd name="T12" fmla="*/ 0 60000 65536"/>
                <a:gd name="T13" fmla="*/ 0 60000 65536"/>
                <a:gd name="T14" fmla="*/ 0 60000 65536"/>
                <a:gd name="T15" fmla="*/ 0 w 90"/>
                <a:gd name="T16" fmla="*/ 0 h 95"/>
                <a:gd name="T17" fmla="*/ 90 w 90"/>
                <a:gd name="T18" fmla="*/ 95 h 95"/>
              </a:gdLst>
              <a:ahLst/>
              <a:cxnLst>
                <a:cxn ang="T10">
                  <a:pos x="T0" y="T1"/>
                </a:cxn>
                <a:cxn ang="T11">
                  <a:pos x="T2" y="T3"/>
                </a:cxn>
                <a:cxn ang="T12">
                  <a:pos x="T4" y="T5"/>
                </a:cxn>
                <a:cxn ang="T13">
                  <a:pos x="T6" y="T7"/>
                </a:cxn>
                <a:cxn ang="T14">
                  <a:pos x="T8" y="T9"/>
                </a:cxn>
              </a:cxnLst>
              <a:rect l="T15" t="T16" r="T17" b="T18"/>
              <a:pathLst>
                <a:path w="90" h="95">
                  <a:moveTo>
                    <a:pt x="0" y="6"/>
                  </a:moveTo>
                  <a:lnTo>
                    <a:pt x="88" y="95"/>
                  </a:lnTo>
                  <a:lnTo>
                    <a:pt x="90" y="0"/>
                  </a:lnTo>
                  <a:lnTo>
                    <a:pt x="0" y="6"/>
                  </a:lnTo>
                  <a:close/>
                </a:path>
              </a:pathLst>
            </a:custGeom>
            <a:solidFill>
              <a:srgbClr val="85291C"/>
            </a:solidFill>
            <a:ln w="9525">
              <a:noFill/>
              <a:round/>
              <a:headEnd/>
              <a:tailEnd/>
            </a:ln>
          </p:spPr>
          <p:txBody>
            <a:bodyPr/>
            <a:lstStyle/>
            <a:p>
              <a:endParaRPr lang="en-US"/>
            </a:p>
          </p:txBody>
        </p:sp>
        <p:sp>
          <p:nvSpPr>
            <p:cNvPr id="41012" name="Freeform 229"/>
            <p:cNvSpPr>
              <a:spLocks/>
            </p:cNvSpPr>
            <p:nvPr/>
          </p:nvSpPr>
          <p:spPr bwMode="auto">
            <a:xfrm>
              <a:off x="4275" y="3186"/>
              <a:ext cx="95" cy="74"/>
            </a:xfrm>
            <a:custGeom>
              <a:avLst/>
              <a:gdLst>
                <a:gd name="T0" fmla="*/ 2 w 190"/>
                <a:gd name="T1" fmla="*/ 0 h 148"/>
                <a:gd name="T2" fmla="*/ 0 w 190"/>
                <a:gd name="T3" fmla="*/ 148 h 148"/>
                <a:gd name="T4" fmla="*/ 190 w 190"/>
                <a:gd name="T5" fmla="*/ 0 h 148"/>
                <a:gd name="T6" fmla="*/ 2 w 190"/>
                <a:gd name="T7" fmla="*/ 0 h 148"/>
                <a:gd name="T8" fmla="*/ 2 w 190"/>
                <a:gd name="T9" fmla="*/ 0 h 148"/>
                <a:gd name="T10" fmla="*/ 0 60000 65536"/>
                <a:gd name="T11" fmla="*/ 0 60000 65536"/>
                <a:gd name="T12" fmla="*/ 0 60000 65536"/>
                <a:gd name="T13" fmla="*/ 0 60000 65536"/>
                <a:gd name="T14" fmla="*/ 0 60000 65536"/>
                <a:gd name="T15" fmla="*/ 0 w 190"/>
                <a:gd name="T16" fmla="*/ 0 h 148"/>
                <a:gd name="T17" fmla="*/ 190 w 190"/>
                <a:gd name="T18" fmla="*/ 148 h 148"/>
              </a:gdLst>
              <a:ahLst/>
              <a:cxnLst>
                <a:cxn ang="T10">
                  <a:pos x="T0" y="T1"/>
                </a:cxn>
                <a:cxn ang="T11">
                  <a:pos x="T2" y="T3"/>
                </a:cxn>
                <a:cxn ang="T12">
                  <a:pos x="T4" y="T5"/>
                </a:cxn>
                <a:cxn ang="T13">
                  <a:pos x="T6" y="T7"/>
                </a:cxn>
                <a:cxn ang="T14">
                  <a:pos x="T8" y="T9"/>
                </a:cxn>
              </a:cxnLst>
              <a:rect l="T15" t="T16" r="T17" b="T18"/>
              <a:pathLst>
                <a:path w="190" h="148">
                  <a:moveTo>
                    <a:pt x="2" y="0"/>
                  </a:moveTo>
                  <a:lnTo>
                    <a:pt x="0" y="148"/>
                  </a:lnTo>
                  <a:lnTo>
                    <a:pt x="190" y="0"/>
                  </a:lnTo>
                  <a:lnTo>
                    <a:pt x="2" y="0"/>
                  </a:lnTo>
                  <a:close/>
                </a:path>
              </a:pathLst>
            </a:custGeom>
            <a:solidFill>
              <a:srgbClr val="85291C"/>
            </a:solidFill>
            <a:ln w="9525">
              <a:noFill/>
              <a:round/>
              <a:headEnd/>
              <a:tailEnd/>
            </a:ln>
          </p:spPr>
          <p:txBody>
            <a:bodyPr/>
            <a:lstStyle/>
            <a:p>
              <a:endParaRPr lang="en-US"/>
            </a:p>
          </p:txBody>
        </p:sp>
        <p:sp>
          <p:nvSpPr>
            <p:cNvPr id="41013" name="Freeform 230"/>
            <p:cNvSpPr>
              <a:spLocks/>
            </p:cNvSpPr>
            <p:nvPr/>
          </p:nvSpPr>
          <p:spPr bwMode="auto">
            <a:xfrm>
              <a:off x="4316" y="3212"/>
              <a:ext cx="108" cy="49"/>
            </a:xfrm>
            <a:custGeom>
              <a:avLst/>
              <a:gdLst>
                <a:gd name="T0" fmla="*/ 0 w 214"/>
                <a:gd name="T1" fmla="*/ 99 h 99"/>
                <a:gd name="T2" fmla="*/ 123 w 214"/>
                <a:gd name="T3" fmla="*/ 0 h 99"/>
                <a:gd name="T4" fmla="*/ 214 w 214"/>
                <a:gd name="T5" fmla="*/ 99 h 99"/>
                <a:gd name="T6" fmla="*/ 0 w 214"/>
                <a:gd name="T7" fmla="*/ 99 h 99"/>
                <a:gd name="T8" fmla="*/ 0 w 214"/>
                <a:gd name="T9" fmla="*/ 99 h 99"/>
                <a:gd name="T10" fmla="*/ 0 60000 65536"/>
                <a:gd name="T11" fmla="*/ 0 60000 65536"/>
                <a:gd name="T12" fmla="*/ 0 60000 65536"/>
                <a:gd name="T13" fmla="*/ 0 60000 65536"/>
                <a:gd name="T14" fmla="*/ 0 60000 65536"/>
                <a:gd name="T15" fmla="*/ 0 w 214"/>
                <a:gd name="T16" fmla="*/ 0 h 99"/>
                <a:gd name="T17" fmla="*/ 214 w 214"/>
                <a:gd name="T18" fmla="*/ 99 h 99"/>
              </a:gdLst>
              <a:ahLst/>
              <a:cxnLst>
                <a:cxn ang="T10">
                  <a:pos x="T0" y="T1"/>
                </a:cxn>
                <a:cxn ang="T11">
                  <a:pos x="T2" y="T3"/>
                </a:cxn>
                <a:cxn ang="T12">
                  <a:pos x="T4" y="T5"/>
                </a:cxn>
                <a:cxn ang="T13">
                  <a:pos x="T6" y="T7"/>
                </a:cxn>
                <a:cxn ang="T14">
                  <a:pos x="T8" y="T9"/>
                </a:cxn>
              </a:cxnLst>
              <a:rect l="T15" t="T16" r="T17" b="T18"/>
              <a:pathLst>
                <a:path w="214" h="99">
                  <a:moveTo>
                    <a:pt x="0" y="99"/>
                  </a:moveTo>
                  <a:lnTo>
                    <a:pt x="123" y="0"/>
                  </a:lnTo>
                  <a:lnTo>
                    <a:pt x="214" y="99"/>
                  </a:lnTo>
                  <a:lnTo>
                    <a:pt x="0" y="99"/>
                  </a:lnTo>
                  <a:close/>
                </a:path>
              </a:pathLst>
            </a:custGeom>
            <a:solidFill>
              <a:srgbClr val="85291C"/>
            </a:solidFill>
            <a:ln w="9525">
              <a:noFill/>
              <a:round/>
              <a:headEnd/>
              <a:tailEnd/>
            </a:ln>
          </p:spPr>
          <p:txBody>
            <a:bodyPr/>
            <a:lstStyle/>
            <a:p>
              <a:endParaRPr lang="en-US"/>
            </a:p>
          </p:txBody>
        </p:sp>
        <p:sp>
          <p:nvSpPr>
            <p:cNvPr id="41014" name="Freeform 231"/>
            <p:cNvSpPr>
              <a:spLocks/>
            </p:cNvSpPr>
            <p:nvPr/>
          </p:nvSpPr>
          <p:spPr bwMode="auto">
            <a:xfrm>
              <a:off x="4396" y="3177"/>
              <a:ext cx="53" cy="64"/>
            </a:xfrm>
            <a:custGeom>
              <a:avLst/>
              <a:gdLst>
                <a:gd name="T0" fmla="*/ 0 w 107"/>
                <a:gd name="T1" fmla="*/ 9 h 127"/>
                <a:gd name="T2" fmla="*/ 103 w 107"/>
                <a:gd name="T3" fmla="*/ 127 h 127"/>
                <a:gd name="T4" fmla="*/ 107 w 107"/>
                <a:gd name="T5" fmla="*/ 0 h 127"/>
                <a:gd name="T6" fmla="*/ 0 w 107"/>
                <a:gd name="T7" fmla="*/ 9 h 127"/>
                <a:gd name="T8" fmla="*/ 0 w 107"/>
                <a:gd name="T9" fmla="*/ 9 h 127"/>
                <a:gd name="T10" fmla="*/ 0 60000 65536"/>
                <a:gd name="T11" fmla="*/ 0 60000 65536"/>
                <a:gd name="T12" fmla="*/ 0 60000 65536"/>
                <a:gd name="T13" fmla="*/ 0 60000 65536"/>
                <a:gd name="T14" fmla="*/ 0 60000 65536"/>
                <a:gd name="T15" fmla="*/ 0 w 107"/>
                <a:gd name="T16" fmla="*/ 0 h 127"/>
                <a:gd name="T17" fmla="*/ 107 w 107"/>
                <a:gd name="T18" fmla="*/ 127 h 127"/>
              </a:gdLst>
              <a:ahLst/>
              <a:cxnLst>
                <a:cxn ang="T10">
                  <a:pos x="T0" y="T1"/>
                </a:cxn>
                <a:cxn ang="T11">
                  <a:pos x="T2" y="T3"/>
                </a:cxn>
                <a:cxn ang="T12">
                  <a:pos x="T4" y="T5"/>
                </a:cxn>
                <a:cxn ang="T13">
                  <a:pos x="T6" y="T7"/>
                </a:cxn>
                <a:cxn ang="T14">
                  <a:pos x="T8" y="T9"/>
                </a:cxn>
              </a:cxnLst>
              <a:rect l="T15" t="T16" r="T17" b="T18"/>
              <a:pathLst>
                <a:path w="107" h="127">
                  <a:moveTo>
                    <a:pt x="0" y="9"/>
                  </a:moveTo>
                  <a:lnTo>
                    <a:pt x="103" y="127"/>
                  </a:lnTo>
                  <a:lnTo>
                    <a:pt x="107" y="0"/>
                  </a:lnTo>
                  <a:lnTo>
                    <a:pt x="0" y="9"/>
                  </a:lnTo>
                  <a:close/>
                </a:path>
              </a:pathLst>
            </a:custGeom>
            <a:solidFill>
              <a:srgbClr val="85291C"/>
            </a:solidFill>
            <a:ln w="9525">
              <a:noFill/>
              <a:round/>
              <a:headEnd/>
              <a:tailEnd/>
            </a:ln>
          </p:spPr>
          <p:txBody>
            <a:bodyPr/>
            <a:lstStyle/>
            <a:p>
              <a:endParaRPr lang="en-US"/>
            </a:p>
          </p:txBody>
        </p:sp>
        <p:sp>
          <p:nvSpPr>
            <p:cNvPr id="41015" name="Freeform 232"/>
            <p:cNvSpPr>
              <a:spLocks/>
            </p:cNvSpPr>
            <p:nvPr/>
          </p:nvSpPr>
          <p:spPr bwMode="auto">
            <a:xfrm>
              <a:off x="4485" y="3176"/>
              <a:ext cx="59" cy="81"/>
            </a:xfrm>
            <a:custGeom>
              <a:avLst/>
              <a:gdLst>
                <a:gd name="T0" fmla="*/ 4 w 120"/>
                <a:gd name="T1" fmla="*/ 0 h 161"/>
                <a:gd name="T2" fmla="*/ 0 w 120"/>
                <a:gd name="T3" fmla="*/ 161 h 161"/>
                <a:gd name="T4" fmla="*/ 120 w 120"/>
                <a:gd name="T5" fmla="*/ 21 h 161"/>
                <a:gd name="T6" fmla="*/ 4 w 120"/>
                <a:gd name="T7" fmla="*/ 0 h 161"/>
                <a:gd name="T8" fmla="*/ 4 w 120"/>
                <a:gd name="T9" fmla="*/ 0 h 161"/>
                <a:gd name="T10" fmla="*/ 0 60000 65536"/>
                <a:gd name="T11" fmla="*/ 0 60000 65536"/>
                <a:gd name="T12" fmla="*/ 0 60000 65536"/>
                <a:gd name="T13" fmla="*/ 0 60000 65536"/>
                <a:gd name="T14" fmla="*/ 0 60000 65536"/>
                <a:gd name="T15" fmla="*/ 0 w 120"/>
                <a:gd name="T16" fmla="*/ 0 h 161"/>
                <a:gd name="T17" fmla="*/ 120 w 120"/>
                <a:gd name="T18" fmla="*/ 161 h 161"/>
              </a:gdLst>
              <a:ahLst/>
              <a:cxnLst>
                <a:cxn ang="T10">
                  <a:pos x="T0" y="T1"/>
                </a:cxn>
                <a:cxn ang="T11">
                  <a:pos x="T2" y="T3"/>
                </a:cxn>
                <a:cxn ang="T12">
                  <a:pos x="T4" y="T5"/>
                </a:cxn>
                <a:cxn ang="T13">
                  <a:pos x="T6" y="T7"/>
                </a:cxn>
                <a:cxn ang="T14">
                  <a:pos x="T8" y="T9"/>
                </a:cxn>
              </a:cxnLst>
              <a:rect l="T15" t="T16" r="T17" b="T18"/>
              <a:pathLst>
                <a:path w="120" h="161">
                  <a:moveTo>
                    <a:pt x="4" y="0"/>
                  </a:moveTo>
                  <a:lnTo>
                    <a:pt x="0" y="161"/>
                  </a:lnTo>
                  <a:lnTo>
                    <a:pt x="120" y="21"/>
                  </a:lnTo>
                  <a:lnTo>
                    <a:pt x="4" y="0"/>
                  </a:lnTo>
                  <a:close/>
                </a:path>
              </a:pathLst>
            </a:custGeom>
            <a:solidFill>
              <a:srgbClr val="85291C"/>
            </a:solidFill>
            <a:ln w="9525">
              <a:noFill/>
              <a:round/>
              <a:headEnd/>
              <a:tailEnd/>
            </a:ln>
          </p:spPr>
          <p:txBody>
            <a:bodyPr/>
            <a:lstStyle/>
            <a:p>
              <a:endParaRPr lang="en-US"/>
            </a:p>
          </p:txBody>
        </p:sp>
        <p:sp>
          <p:nvSpPr>
            <p:cNvPr id="41016" name="Freeform 233"/>
            <p:cNvSpPr>
              <a:spLocks/>
            </p:cNvSpPr>
            <p:nvPr/>
          </p:nvSpPr>
          <p:spPr bwMode="auto">
            <a:xfrm>
              <a:off x="4515" y="3211"/>
              <a:ext cx="83" cy="50"/>
            </a:xfrm>
            <a:custGeom>
              <a:avLst/>
              <a:gdLst>
                <a:gd name="T0" fmla="*/ 95 w 165"/>
                <a:gd name="T1" fmla="*/ 0 h 101"/>
                <a:gd name="T2" fmla="*/ 0 w 165"/>
                <a:gd name="T3" fmla="*/ 101 h 101"/>
                <a:gd name="T4" fmla="*/ 165 w 165"/>
                <a:gd name="T5" fmla="*/ 101 h 101"/>
                <a:gd name="T6" fmla="*/ 95 w 165"/>
                <a:gd name="T7" fmla="*/ 0 h 101"/>
                <a:gd name="T8" fmla="*/ 95 w 165"/>
                <a:gd name="T9" fmla="*/ 0 h 101"/>
                <a:gd name="T10" fmla="*/ 0 60000 65536"/>
                <a:gd name="T11" fmla="*/ 0 60000 65536"/>
                <a:gd name="T12" fmla="*/ 0 60000 65536"/>
                <a:gd name="T13" fmla="*/ 0 60000 65536"/>
                <a:gd name="T14" fmla="*/ 0 60000 65536"/>
                <a:gd name="T15" fmla="*/ 0 w 165"/>
                <a:gd name="T16" fmla="*/ 0 h 101"/>
                <a:gd name="T17" fmla="*/ 165 w 165"/>
                <a:gd name="T18" fmla="*/ 101 h 101"/>
              </a:gdLst>
              <a:ahLst/>
              <a:cxnLst>
                <a:cxn ang="T10">
                  <a:pos x="T0" y="T1"/>
                </a:cxn>
                <a:cxn ang="T11">
                  <a:pos x="T2" y="T3"/>
                </a:cxn>
                <a:cxn ang="T12">
                  <a:pos x="T4" y="T5"/>
                </a:cxn>
                <a:cxn ang="T13">
                  <a:pos x="T6" y="T7"/>
                </a:cxn>
                <a:cxn ang="T14">
                  <a:pos x="T8" y="T9"/>
                </a:cxn>
              </a:cxnLst>
              <a:rect l="T15" t="T16" r="T17" b="T18"/>
              <a:pathLst>
                <a:path w="165" h="101">
                  <a:moveTo>
                    <a:pt x="95" y="0"/>
                  </a:moveTo>
                  <a:lnTo>
                    <a:pt x="0" y="101"/>
                  </a:lnTo>
                  <a:lnTo>
                    <a:pt x="165" y="101"/>
                  </a:lnTo>
                  <a:lnTo>
                    <a:pt x="95" y="0"/>
                  </a:lnTo>
                  <a:close/>
                </a:path>
              </a:pathLst>
            </a:custGeom>
            <a:solidFill>
              <a:srgbClr val="85291C"/>
            </a:solidFill>
            <a:ln w="9525">
              <a:noFill/>
              <a:round/>
              <a:headEnd/>
              <a:tailEnd/>
            </a:ln>
          </p:spPr>
          <p:txBody>
            <a:bodyPr/>
            <a:lstStyle/>
            <a:p>
              <a:endParaRPr lang="en-US"/>
            </a:p>
          </p:txBody>
        </p:sp>
        <p:sp>
          <p:nvSpPr>
            <p:cNvPr id="41017" name="Freeform 234"/>
            <p:cNvSpPr>
              <a:spLocks/>
            </p:cNvSpPr>
            <p:nvPr/>
          </p:nvSpPr>
          <p:spPr bwMode="auto">
            <a:xfrm>
              <a:off x="3660" y="2861"/>
              <a:ext cx="499" cy="225"/>
            </a:xfrm>
            <a:custGeom>
              <a:avLst/>
              <a:gdLst>
                <a:gd name="T0" fmla="*/ 13 w 998"/>
                <a:gd name="T1" fmla="*/ 0 h 451"/>
                <a:gd name="T2" fmla="*/ 979 w 998"/>
                <a:gd name="T3" fmla="*/ 343 h 451"/>
                <a:gd name="T4" fmla="*/ 998 w 998"/>
                <a:gd name="T5" fmla="*/ 449 h 451"/>
                <a:gd name="T6" fmla="*/ 931 w 998"/>
                <a:gd name="T7" fmla="*/ 451 h 451"/>
                <a:gd name="T8" fmla="*/ 908 w 998"/>
                <a:gd name="T9" fmla="*/ 371 h 451"/>
                <a:gd name="T10" fmla="*/ 0 w 998"/>
                <a:gd name="T11" fmla="*/ 16 h 451"/>
                <a:gd name="T12" fmla="*/ 13 w 998"/>
                <a:gd name="T13" fmla="*/ 0 h 451"/>
                <a:gd name="T14" fmla="*/ 13 w 998"/>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998"/>
                <a:gd name="T25" fmla="*/ 0 h 451"/>
                <a:gd name="T26" fmla="*/ 998 w 998"/>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8" h="451">
                  <a:moveTo>
                    <a:pt x="13" y="0"/>
                  </a:moveTo>
                  <a:lnTo>
                    <a:pt x="979" y="343"/>
                  </a:lnTo>
                  <a:lnTo>
                    <a:pt x="998" y="449"/>
                  </a:lnTo>
                  <a:lnTo>
                    <a:pt x="931" y="451"/>
                  </a:lnTo>
                  <a:lnTo>
                    <a:pt x="908" y="371"/>
                  </a:lnTo>
                  <a:lnTo>
                    <a:pt x="0" y="16"/>
                  </a:lnTo>
                  <a:lnTo>
                    <a:pt x="13" y="0"/>
                  </a:lnTo>
                  <a:close/>
                </a:path>
              </a:pathLst>
            </a:custGeom>
            <a:solidFill>
              <a:srgbClr val="B34D1A"/>
            </a:solidFill>
            <a:ln w="9525">
              <a:noFill/>
              <a:round/>
              <a:headEnd/>
              <a:tailEnd/>
            </a:ln>
          </p:spPr>
          <p:txBody>
            <a:bodyPr/>
            <a:lstStyle/>
            <a:p>
              <a:endParaRPr lang="en-US"/>
            </a:p>
          </p:txBody>
        </p:sp>
        <p:sp>
          <p:nvSpPr>
            <p:cNvPr id="41018" name="Freeform 235"/>
            <p:cNvSpPr>
              <a:spLocks/>
            </p:cNvSpPr>
            <p:nvPr/>
          </p:nvSpPr>
          <p:spPr bwMode="auto">
            <a:xfrm>
              <a:off x="3952" y="3110"/>
              <a:ext cx="637" cy="20"/>
            </a:xfrm>
            <a:custGeom>
              <a:avLst/>
              <a:gdLst>
                <a:gd name="T0" fmla="*/ 0 w 1274"/>
                <a:gd name="T1" fmla="*/ 40 h 40"/>
                <a:gd name="T2" fmla="*/ 1274 w 1274"/>
                <a:gd name="T3" fmla="*/ 40 h 40"/>
                <a:gd name="T4" fmla="*/ 1274 w 1274"/>
                <a:gd name="T5" fmla="*/ 0 h 40"/>
                <a:gd name="T6" fmla="*/ 107 w 1274"/>
                <a:gd name="T7" fmla="*/ 3 h 40"/>
                <a:gd name="T8" fmla="*/ 0 w 1274"/>
                <a:gd name="T9" fmla="*/ 40 h 40"/>
                <a:gd name="T10" fmla="*/ 0 w 1274"/>
                <a:gd name="T11" fmla="*/ 40 h 40"/>
                <a:gd name="T12" fmla="*/ 0 60000 65536"/>
                <a:gd name="T13" fmla="*/ 0 60000 65536"/>
                <a:gd name="T14" fmla="*/ 0 60000 65536"/>
                <a:gd name="T15" fmla="*/ 0 60000 65536"/>
                <a:gd name="T16" fmla="*/ 0 60000 65536"/>
                <a:gd name="T17" fmla="*/ 0 60000 65536"/>
                <a:gd name="T18" fmla="*/ 0 w 1274"/>
                <a:gd name="T19" fmla="*/ 0 h 40"/>
                <a:gd name="T20" fmla="*/ 1274 w 1274"/>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74" h="40">
                  <a:moveTo>
                    <a:pt x="0" y="40"/>
                  </a:moveTo>
                  <a:lnTo>
                    <a:pt x="1274" y="40"/>
                  </a:lnTo>
                  <a:lnTo>
                    <a:pt x="1274" y="0"/>
                  </a:lnTo>
                  <a:lnTo>
                    <a:pt x="107" y="3"/>
                  </a:lnTo>
                  <a:lnTo>
                    <a:pt x="0" y="40"/>
                  </a:lnTo>
                  <a:close/>
                </a:path>
              </a:pathLst>
            </a:custGeom>
            <a:solidFill>
              <a:srgbClr val="FFFFFF"/>
            </a:solidFill>
            <a:ln w="9525">
              <a:noFill/>
              <a:round/>
              <a:headEnd/>
              <a:tailEnd/>
            </a:ln>
          </p:spPr>
          <p:txBody>
            <a:bodyPr/>
            <a:lstStyle/>
            <a:p>
              <a:endParaRPr lang="en-US"/>
            </a:p>
          </p:txBody>
        </p:sp>
        <p:sp>
          <p:nvSpPr>
            <p:cNvPr id="41019" name="Freeform 236"/>
            <p:cNvSpPr>
              <a:spLocks/>
            </p:cNvSpPr>
            <p:nvPr/>
          </p:nvSpPr>
          <p:spPr bwMode="auto">
            <a:xfrm>
              <a:off x="3657" y="2877"/>
              <a:ext cx="377" cy="194"/>
            </a:xfrm>
            <a:custGeom>
              <a:avLst/>
              <a:gdLst>
                <a:gd name="T0" fmla="*/ 0 w 755"/>
                <a:gd name="T1" fmla="*/ 9 h 388"/>
                <a:gd name="T2" fmla="*/ 736 w 755"/>
                <a:gd name="T3" fmla="*/ 388 h 388"/>
                <a:gd name="T4" fmla="*/ 755 w 755"/>
                <a:gd name="T5" fmla="*/ 376 h 388"/>
                <a:gd name="T6" fmla="*/ 12 w 755"/>
                <a:gd name="T7" fmla="*/ 0 h 388"/>
                <a:gd name="T8" fmla="*/ 0 w 755"/>
                <a:gd name="T9" fmla="*/ 9 h 388"/>
                <a:gd name="T10" fmla="*/ 0 w 755"/>
                <a:gd name="T11" fmla="*/ 9 h 388"/>
                <a:gd name="T12" fmla="*/ 0 60000 65536"/>
                <a:gd name="T13" fmla="*/ 0 60000 65536"/>
                <a:gd name="T14" fmla="*/ 0 60000 65536"/>
                <a:gd name="T15" fmla="*/ 0 60000 65536"/>
                <a:gd name="T16" fmla="*/ 0 60000 65536"/>
                <a:gd name="T17" fmla="*/ 0 60000 65536"/>
                <a:gd name="T18" fmla="*/ 0 w 755"/>
                <a:gd name="T19" fmla="*/ 0 h 388"/>
                <a:gd name="T20" fmla="*/ 755 w 755"/>
                <a:gd name="T21" fmla="*/ 388 h 388"/>
              </a:gdLst>
              <a:ahLst/>
              <a:cxnLst>
                <a:cxn ang="T12">
                  <a:pos x="T0" y="T1"/>
                </a:cxn>
                <a:cxn ang="T13">
                  <a:pos x="T2" y="T3"/>
                </a:cxn>
                <a:cxn ang="T14">
                  <a:pos x="T4" y="T5"/>
                </a:cxn>
                <a:cxn ang="T15">
                  <a:pos x="T6" y="T7"/>
                </a:cxn>
                <a:cxn ang="T16">
                  <a:pos x="T8" y="T9"/>
                </a:cxn>
                <a:cxn ang="T17">
                  <a:pos x="T10" y="T11"/>
                </a:cxn>
              </a:cxnLst>
              <a:rect l="T18" t="T19" r="T20" b="T21"/>
              <a:pathLst>
                <a:path w="755" h="388">
                  <a:moveTo>
                    <a:pt x="0" y="9"/>
                  </a:moveTo>
                  <a:lnTo>
                    <a:pt x="736" y="388"/>
                  </a:lnTo>
                  <a:lnTo>
                    <a:pt x="755" y="376"/>
                  </a:lnTo>
                  <a:lnTo>
                    <a:pt x="12" y="0"/>
                  </a:lnTo>
                  <a:lnTo>
                    <a:pt x="0" y="9"/>
                  </a:lnTo>
                  <a:close/>
                </a:path>
              </a:pathLst>
            </a:custGeom>
            <a:solidFill>
              <a:srgbClr val="FFFFFF"/>
            </a:solidFill>
            <a:ln w="9525">
              <a:noFill/>
              <a:round/>
              <a:headEnd/>
              <a:tailEnd/>
            </a:ln>
          </p:spPr>
          <p:txBody>
            <a:bodyPr/>
            <a:lstStyle/>
            <a:p>
              <a:endParaRPr lang="en-US"/>
            </a:p>
          </p:txBody>
        </p:sp>
        <p:sp>
          <p:nvSpPr>
            <p:cNvPr id="41020" name="Freeform 237"/>
            <p:cNvSpPr>
              <a:spLocks/>
            </p:cNvSpPr>
            <p:nvPr/>
          </p:nvSpPr>
          <p:spPr bwMode="auto">
            <a:xfrm>
              <a:off x="3668" y="2866"/>
              <a:ext cx="463" cy="219"/>
            </a:xfrm>
            <a:custGeom>
              <a:avLst/>
              <a:gdLst>
                <a:gd name="T0" fmla="*/ 0 w 926"/>
                <a:gd name="T1" fmla="*/ 7 h 437"/>
                <a:gd name="T2" fmla="*/ 32 w 926"/>
                <a:gd name="T3" fmla="*/ 64 h 437"/>
                <a:gd name="T4" fmla="*/ 110 w 926"/>
                <a:gd name="T5" fmla="*/ 51 h 437"/>
                <a:gd name="T6" fmla="*/ 158 w 926"/>
                <a:gd name="T7" fmla="*/ 127 h 437"/>
                <a:gd name="T8" fmla="*/ 257 w 926"/>
                <a:gd name="T9" fmla="*/ 110 h 437"/>
                <a:gd name="T10" fmla="*/ 314 w 926"/>
                <a:gd name="T11" fmla="*/ 201 h 437"/>
                <a:gd name="T12" fmla="*/ 439 w 926"/>
                <a:gd name="T13" fmla="*/ 177 h 437"/>
                <a:gd name="T14" fmla="*/ 506 w 926"/>
                <a:gd name="T15" fmla="*/ 302 h 437"/>
                <a:gd name="T16" fmla="*/ 701 w 926"/>
                <a:gd name="T17" fmla="*/ 283 h 437"/>
                <a:gd name="T18" fmla="*/ 781 w 926"/>
                <a:gd name="T19" fmla="*/ 437 h 437"/>
                <a:gd name="T20" fmla="*/ 926 w 926"/>
                <a:gd name="T21" fmla="*/ 378 h 437"/>
                <a:gd name="T22" fmla="*/ 916 w 926"/>
                <a:gd name="T23" fmla="*/ 353 h 437"/>
                <a:gd name="T24" fmla="*/ 797 w 926"/>
                <a:gd name="T25" fmla="*/ 397 h 437"/>
                <a:gd name="T26" fmla="*/ 722 w 926"/>
                <a:gd name="T27" fmla="*/ 258 h 437"/>
                <a:gd name="T28" fmla="*/ 519 w 926"/>
                <a:gd name="T29" fmla="*/ 279 h 437"/>
                <a:gd name="T30" fmla="*/ 449 w 926"/>
                <a:gd name="T31" fmla="*/ 158 h 437"/>
                <a:gd name="T32" fmla="*/ 323 w 926"/>
                <a:gd name="T33" fmla="*/ 182 h 437"/>
                <a:gd name="T34" fmla="*/ 266 w 926"/>
                <a:gd name="T35" fmla="*/ 95 h 437"/>
                <a:gd name="T36" fmla="*/ 165 w 926"/>
                <a:gd name="T37" fmla="*/ 112 h 437"/>
                <a:gd name="T38" fmla="*/ 120 w 926"/>
                <a:gd name="T39" fmla="*/ 42 h 437"/>
                <a:gd name="T40" fmla="*/ 40 w 926"/>
                <a:gd name="T41" fmla="*/ 49 h 437"/>
                <a:gd name="T42" fmla="*/ 11 w 926"/>
                <a:gd name="T43" fmla="*/ 0 h 437"/>
                <a:gd name="T44" fmla="*/ 0 w 926"/>
                <a:gd name="T45" fmla="*/ 7 h 437"/>
                <a:gd name="T46" fmla="*/ 0 w 926"/>
                <a:gd name="T47" fmla="*/ 7 h 4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26"/>
                <a:gd name="T73" fmla="*/ 0 h 437"/>
                <a:gd name="T74" fmla="*/ 926 w 926"/>
                <a:gd name="T75" fmla="*/ 437 h 4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26" h="437">
                  <a:moveTo>
                    <a:pt x="0" y="7"/>
                  </a:moveTo>
                  <a:lnTo>
                    <a:pt x="32" y="64"/>
                  </a:lnTo>
                  <a:lnTo>
                    <a:pt x="110" y="51"/>
                  </a:lnTo>
                  <a:lnTo>
                    <a:pt x="158" y="127"/>
                  </a:lnTo>
                  <a:lnTo>
                    <a:pt x="257" y="110"/>
                  </a:lnTo>
                  <a:lnTo>
                    <a:pt x="314" y="201"/>
                  </a:lnTo>
                  <a:lnTo>
                    <a:pt x="439" y="177"/>
                  </a:lnTo>
                  <a:lnTo>
                    <a:pt x="506" y="302"/>
                  </a:lnTo>
                  <a:lnTo>
                    <a:pt x="701" y="283"/>
                  </a:lnTo>
                  <a:lnTo>
                    <a:pt x="781" y="437"/>
                  </a:lnTo>
                  <a:lnTo>
                    <a:pt x="926" y="378"/>
                  </a:lnTo>
                  <a:lnTo>
                    <a:pt x="916" y="353"/>
                  </a:lnTo>
                  <a:lnTo>
                    <a:pt x="797" y="397"/>
                  </a:lnTo>
                  <a:lnTo>
                    <a:pt x="722" y="258"/>
                  </a:lnTo>
                  <a:lnTo>
                    <a:pt x="519" y="279"/>
                  </a:lnTo>
                  <a:lnTo>
                    <a:pt x="449" y="158"/>
                  </a:lnTo>
                  <a:lnTo>
                    <a:pt x="323" y="182"/>
                  </a:lnTo>
                  <a:lnTo>
                    <a:pt x="266" y="95"/>
                  </a:lnTo>
                  <a:lnTo>
                    <a:pt x="165" y="112"/>
                  </a:lnTo>
                  <a:lnTo>
                    <a:pt x="120" y="42"/>
                  </a:lnTo>
                  <a:lnTo>
                    <a:pt x="40" y="49"/>
                  </a:lnTo>
                  <a:lnTo>
                    <a:pt x="11" y="0"/>
                  </a:lnTo>
                  <a:lnTo>
                    <a:pt x="0" y="7"/>
                  </a:lnTo>
                  <a:close/>
                </a:path>
              </a:pathLst>
            </a:custGeom>
            <a:solidFill>
              <a:srgbClr val="B34D1A"/>
            </a:solidFill>
            <a:ln w="9525">
              <a:noFill/>
              <a:round/>
              <a:headEnd/>
              <a:tailEnd/>
            </a:ln>
          </p:spPr>
          <p:txBody>
            <a:bodyPr/>
            <a:lstStyle/>
            <a:p>
              <a:endParaRPr lang="en-US"/>
            </a:p>
          </p:txBody>
        </p:sp>
        <p:sp>
          <p:nvSpPr>
            <p:cNvPr id="41021" name="Freeform 238"/>
            <p:cNvSpPr>
              <a:spLocks/>
            </p:cNvSpPr>
            <p:nvPr/>
          </p:nvSpPr>
          <p:spPr bwMode="auto">
            <a:xfrm>
              <a:off x="4122" y="3299"/>
              <a:ext cx="70" cy="93"/>
            </a:xfrm>
            <a:custGeom>
              <a:avLst/>
              <a:gdLst>
                <a:gd name="T0" fmla="*/ 127 w 138"/>
                <a:gd name="T1" fmla="*/ 0 h 186"/>
                <a:gd name="T2" fmla="*/ 0 w 138"/>
                <a:gd name="T3" fmla="*/ 165 h 186"/>
                <a:gd name="T4" fmla="*/ 0 w 138"/>
                <a:gd name="T5" fmla="*/ 186 h 186"/>
                <a:gd name="T6" fmla="*/ 138 w 138"/>
                <a:gd name="T7" fmla="*/ 10 h 186"/>
                <a:gd name="T8" fmla="*/ 127 w 138"/>
                <a:gd name="T9" fmla="*/ 0 h 186"/>
                <a:gd name="T10" fmla="*/ 127 w 138"/>
                <a:gd name="T11" fmla="*/ 0 h 186"/>
                <a:gd name="T12" fmla="*/ 0 60000 65536"/>
                <a:gd name="T13" fmla="*/ 0 60000 65536"/>
                <a:gd name="T14" fmla="*/ 0 60000 65536"/>
                <a:gd name="T15" fmla="*/ 0 60000 65536"/>
                <a:gd name="T16" fmla="*/ 0 60000 65536"/>
                <a:gd name="T17" fmla="*/ 0 60000 65536"/>
                <a:gd name="T18" fmla="*/ 0 w 138"/>
                <a:gd name="T19" fmla="*/ 0 h 186"/>
                <a:gd name="T20" fmla="*/ 138 w 138"/>
                <a:gd name="T21" fmla="*/ 186 h 186"/>
              </a:gdLst>
              <a:ahLst/>
              <a:cxnLst>
                <a:cxn ang="T12">
                  <a:pos x="T0" y="T1"/>
                </a:cxn>
                <a:cxn ang="T13">
                  <a:pos x="T2" y="T3"/>
                </a:cxn>
                <a:cxn ang="T14">
                  <a:pos x="T4" y="T5"/>
                </a:cxn>
                <a:cxn ang="T15">
                  <a:pos x="T6" y="T7"/>
                </a:cxn>
                <a:cxn ang="T16">
                  <a:pos x="T8" y="T9"/>
                </a:cxn>
                <a:cxn ang="T17">
                  <a:pos x="T10" y="T11"/>
                </a:cxn>
              </a:cxnLst>
              <a:rect l="T18" t="T19" r="T20" b="T21"/>
              <a:pathLst>
                <a:path w="138" h="186">
                  <a:moveTo>
                    <a:pt x="127" y="0"/>
                  </a:moveTo>
                  <a:lnTo>
                    <a:pt x="0" y="165"/>
                  </a:lnTo>
                  <a:lnTo>
                    <a:pt x="0" y="186"/>
                  </a:lnTo>
                  <a:lnTo>
                    <a:pt x="138" y="10"/>
                  </a:lnTo>
                  <a:lnTo>
                    <a:pt x="127" y="0"/>
                  </a:lnTo>
                  <a:close/>
                </a:path>
              </a:pathLst>
            </a:custGeom>
            <a:solidFill>
              <a:srgbClr val="FFFFFF"/>
            </a:solidFill>
            <a:ln w="9525">
              <a:noFill/>
              <a:round/>
              <a:headEnd/>
              <a:tailEnd/>
            </a:ln>
          </p:spPr>
          <p:txBody>
            <a:bodyPr/>
            <a:lstStyle/>
            <a:p>
              <a:endParaRPr lang="en-US"/>
            </a:p>
          </p:txBody>
        </p:sp>
        <p:sp>
          <p:nvSpPr>
            <p:cNvPr id="41022" name="Freeform 239"/>
            <p:cNvSpPr>
              <a:spLocks/>
            </p:cNvSpPr>
            <p:nvPr/>
          </p:nvSpPr>
          <p:spPr bwMode="auto">
            <a:xfrm>
              <a:off x="4022" y="3190"/>
              <a:ext cx="61" cy="61"/>
            </a:xfrm>
            <a:custGeom>
              <a:avLst/>
              <a:gdLst>
                <a:gd name="T0" fmla="*/ 27 w 124"/>
                <a:gd name="T1" fmla="*/ 0 h 124"/>
                <a:gd name="T2" fmla="*/ 0 w 124"/>
                <a:gd name="T3" fmla="*/ 12 h 124"/>
                <a:gd name="T4" fmla="*/ 120 w 124"/>
                <a:gd name="T5" fmla="*/ 124 h 124"/>
                <a:gd name="T6" fmla="*/ 124 w 124"/>
                <a:gd name="T7" fmla="*/ 103 h 124"/>
                <a:gd name="T8" fmla="*/ 27 w 124"/>
                <a:gd name="T9" fmla="*/ 0 h 124"/>
                <a:gd name="T10" fmla="*/ 27 w 124"/>
                <a:gd name="T11" fmla="*/ 0 h 124"/>
                <a:gd name="T12" fmla="*/ 0 60000 65536"/>
                <a:gd name="T13" fmla="*/ 0 60000 65536"/>
                <a:gd name="T14" fmla="*/ 0 60000 65536"/>
                <a:gd name="T15" fmla="*/ 0 60000 65536"/>
                <a:gd name="T16" fmla="*/ 0 60000 65536"/>
                <a:gd name="T17" fmla="*/ 0 60000 65536"/>
                <a:gd name="T18" fmla="*/ 0 w 124"/>
                <a:gd name="T19" fmla="*/ 0 h 124"/>
                <a:gd name="T20" fmla="*/ 124 w 124"/>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24" h="124">
                  <a:moveTo>
                    <a:pt x="27" y="0"/>
                  </a:moveTo>
                  <a:lnTo>
                    <a:pt x="0" y="12"/>
                  </a:lnTo>
                  <a:lnTo>
                    <a:pt x="120" y="124"/>
                  </a:lnTo>
                  <a:lnTo>
                    <a:pt x="124" y="103"/>
                  </a:lnTo>
                  <a:lnTo>
                    <a:pt x="27" y="0"/>
                  </a:lnTo>
                  <a:close/>
                </a:path>
              </a:pathLst>
            </a:custGeom>
            <a:solidFill>
              <a:srgbClr val="FFFFFF"/>
            </a:solidFill>
            <a:ln w="9525">
              <a:noFill/>
              <a:round/>
              <a:headEnd/>
              <a:tailEnd/>
            </a:ln>
          </p:spPr>
          <p:txBody>
            <a:bodyPr/>
            <a:lstStyle/>
            <a:p>
              <a:endParaRPr lang="en-US"/>
            </a:p>
          </p:txBody>
        </p:sp>
        <p:sp>
          <p:nvSpPr>
            <p:cNvPr id="41023" name="Freeform 240"/>
            <p:cNvSpPr>
              <a:spLocks/>
            </p:cNvSpPr>
            <p:nvPr/>
          </p:nvSpPr>
          <p:spPr bwMode="auto">
            <a:xfrm>
              <a:off x="3959" y="3267"/>
              <a:ext cx="635" cy="12"/>
            </a:xfrm>
            <a:custGeom>
              <a:avLst/>
              <a:gdLst>
                <a:gd name="T0" fmla="*/ 0 w 1270"/>
                <a:gd name="T1" fmla="*/ 6 h 25"/>
                <a:gd name="T2" fmla="*/ 1270 w 1270"/>
                <a:gd name="T3" fmla="*/ 0 h 25"/>
                <a:gd name="T4" fmla="*/ 1270 w 1270"/>
                <a:gd name="T5" fmla="*/ 19 h 25"/>
                <a:gd name="T6" fmla="*/ 0 w 1270"/>
                <a:gd name="T7" fmla="*/ 25 h 25"/>
                <a:gd name="T8" fmla="*/ 0 w 1270"/>
                <a:gd name="T9" fmla="*/ 6 h 25"/>
                <a:gd name="T10" fmla="*/ 0 w 1270"/>
                <a:gd name="T11" fmla="*/ 6 h 25"/>
                <a:gd name="T12" fmla="*/ 0 60000 65536"/>
                <a:gd name="T13" fmla="*/ 0 60000 65536"/>
                <a:gd name="T14" fmla="*/ 0 60000 65536"/>
                <a:gd name="T15" fmla="*/ 0 60000 65536"/>
                <a:gd name="T16" fmla="*/ 0 60000 65536"/>
                <a:gd name="T17" fmla="*/ 0 60000 65536"/>
                <a:gd name="T18" fmla="*/ 0 w 1270"/>
                <a:gd name="T19" fmla="*/ 0 h 25"/>
                <a:gd name="T20" fmla="*/ 1270 w 1270"/>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270" h="25">
                  <a:moveTo>
                    <a:pt x="0" y="6"/>
                  </a:moveTo>
                  <a:lnTo>
                    <a:pt x="1270" y="0"/>
                  </a:lnTo>
                  <a:lnTo>
                    <a:pt x="1270" y="19"/>
                  </a:lnTo>
                  <a:lnTo>
                    <a:pt x="0" y="25"/>
                  </a:lnTo>
                  <a:lnTo>
                    <a:pt x="0" y="6"/>
                  </a:lnTo>
                  <a:close/>
                </a:path>
              </a:pathLst>
            </a:custGeom>
            <a:solidFill>
              <a:srgbClr val="FFFFFF"/>
            </a:solidFill>
            <a:ln w="9525">
              <a:noFill/>
              <a:round/>
              <a:headEnd/>
              <a:tailEnd/>
            </a:ln>
          </p:spPr>
          <p:txBody>
            <a:bodyPr/>
            <a:lstStyle/>
            <a:p>
              <a:endParaRPr lang="en-US"/>
            </a:p>
          </p:txBody>
        </p:sp>
        <p:sp>
          <p:nvSpPr>
            <p:cNvPr id="41024" name="Freeform 241"/>
            <p:cNvSpPr>
              <a:spLocks/>
            </p:cNvSpPr>
            <p:nvPr/>
          </p:nvSpPr>
          <p:spPr bwMode="auto">
            <a:xfrm>
              <a:off x="4099" y="3296"/>
              <a:ext cx="16" cy="215"/>
            </a:xfrm>
            <a:custGeom>
              <a:avLst/>
              <a:gdLst>
                <a:gd name="T0" fmla="*/ 6 w 32"/>
                <a:gd name="T1" fmla="*/ 0 h 430"/>
                <a:gd name="T2" fmla="*/ 32 w 32"/>
                <a:gd name="T3" fmla="*/ 0 h 430"/>
                <a:gd name="T4" fmla="*/ 21 w 32"/>
                <a:gd name="T5" fmla="*/ 430 h 430"/>
                <a:gd name="T6" fmla="*/ 0 w 32"/>
                <a:gd name="T7" fmla="*/ 430 h 430"/>
                <a:gd name="T8" fmla="*/ 6 w 32"/>
                <a:gd name="T9" fmla="*/ 0 h 430"/>
                <a:gd name="T10" fmla="*/ 6 w 32"/>
                <a:gd name="T11" fmla="*/ 0 h 430"/>
                <a:gd name="T12" fmla="*/ 0 60000 65536"/>
                <a:gd name="T13" fmla="*/ 0 60000 65536"/>
                <a:gd name="T14" fmla="*/ 0 60000 65536"/>
                <a:gd name="T15" fmla="*/ 0 60000 65536"/>
                <a:gd name="T16" fmla="*/ 0 60000 65536"/>
                <a:gd name="T17" fmla="*/ 0 60000 65536"/>
                <a:gd name="T18" fmla="*/ 0 w 32"/>
                <a:gd name="T19" fmla="*/ 0 h 430"/>
                <a:gd name="T20" fmla="*/ 32 w 32"/>
                <a:gd name="T21" fmla="*/ 430 h 430"/>
              </a:gdLst>
              <a:ahLst/>
              <a:cxnLst>
                <a:cxn ang="T12">
                  <a:pos x="T0" y="T1"/>
                </a:cxn>
                <a:cxn ang="T13">
                  <a:pos x="T2" y="T3"/>
                </a:cxn>
                <a:cxn ang="T14">
                  <a:pos x="T4" y="T5"/>
                </a:cxn>
                <a:cxn ang="T15">
                  <a:pos x="T6" y="T7"/>
                </a:cxn>
                <a:cxn ang="T16">
                  <a:pos x="T8" y="T9"/>
                </a:cxn>
                <a:cxn ang="T17">
                  <a:pos x="T10" y="T11"/>
                </a:cxn>
              </a:cxnLst>
              <a:rect l="T18" t="T19" r="T20" b="T21"/>
              <a:pathLst>
                <a:path w="32" h="430">
                  <a:moveTo>
                    <a:pt x="6" y="0"/>
                  </a:moveTo>
                  <a:lnTo>
                    <a:pt x="32" y="0"/>
                  </a:lnTo>
                  <a:lnTo>
                    <a:pt x="21" y="430"/>
                  </a:lnTo>
                  <a:lnTo>
                    <a:pt x="0" y="430"/>
                  </a:lnTo>
                  <a:lnTo>
                    <a:pt x="6" y="0"/>
                  </a:lnTo>
                  <a:close/>
                </a:path>
              </a:pathLst>
            </a:custGeom>
            <a:solidFill>
              <a:srgbClr val="FFFFFF"/>
            </a:solidFill>
            <a:ln w="9525">
              <a:noFill/>
              <a:round/>
              <a:headEnd/>
              <a:tailEnd/>
            </a:ln>
          </p:spPr>
          <p:txBody>
            <a:bodyPr/>
            <a:lstStyle/>
            <a:p>
              <a:endParaRPr lang="en-US"/>
            </a:p>
          </p:txBody>
        </p:sp>
        <p:sp>
          <p:nvSpPr>
            <p:cNvPr id="41025" name="Freeform 242"/>
            <p:cNvSpPr>
              <a:spLocks/>
            </p:cNvSpPr>
            <p:nvPr/>
          </p:nvSpPr>
          <p:spPr bwMode="auto">
            <a:xfrm>
              <a:off x="3166" y="2882"/>
              <a:ext cx="490" cy="123"/>
            </a:xfrm>
            <a:custGeom>
              <a:avLst/>
              <a:gdLst>
                <a:gd name="T0" fmla="*/ 360 w 979"/>
                <a:gd name="T1" fmla="*/ 0 h 247"/>
                <a:gd name="T2" fmla="*/ 979 w 979"/>
                <a:gd name="T3" fmla="*/ 128 h 247"/>
                <a:gd name="T4" fmla="*/ 968 w 979"/>
                <a:gd name="T5" fmla="*/ 131 h 247"/>
                <a:gd name="T6" fmla="*/ 936 w 979"/>
                <a:gd name="T7" fmla="*/ 141 h 247"/>
                <a:gd name="T8" fmla="*/ 888 w 979"/>
                <a:gd name="T9" fmla="*/ 154 h 247"/>
                <a:gd name="T10" fmla="*/ 831 w 979"/>
                <a:gd name="T11" fmla="*/ 173 h 247"/>
                <a:gd name="T12" fmla="*/ 770 w 979"/>
                <a:gd name="T13" fmla="*/ 188 h 247"/>
                <a:gd name="T14" fmla="*/ 711 w 979"/>
                <a:gd name="T15" fmla="*/ 204 h 247"/>
                <a:gd name="T16" fmla="*/ 660 w 979"/>
                <a:gd name="T17" fmla="*/ 215 h 247"/>
                <a:gd name="T18" fmla="*/ 622 w 979"/>
                <a:gd name="T19" fmla="*/ 221 h 247"/>
                <a:gd name="T20" fmla="*/ 590 w 979"/>
                <a:gd name="T21" fmla="*/ 223 h 247"/>
                <a:gd name="T22" fmla="*/ 561 w 979"/>
                <a:gd name="T23" fmla="*/ 226 h 247"/>
                <a:gd name="T24" fmla="*/ 533 w 979"/>
                <a:gd name="T25" fmla="*/ 228 h 247"/>
                <a:gd name="T26" fmla="*/ 510 w 979"/>
                <a:gd name="T27" fmla="*/ 230 h 247"/>
                <a:gd name="T28" fmla="*/ 489 w 979"/>
                <a:gd name="T29" fmla="*/ 232 h 247"/>
                <a:gd name="T30" fmla="*/ 474 w 979"/>
                <a:gd name="T31" fmla="*/ 234 h 247"/>
                <a:gd name="T32" fmla="*/ 462 w 979"/>
                <a:gd name="T33" fmla="*/ 236 h 247"/>
                <a:gd name="T34" fmla="*/ 460 w 979"/>
                <a:gd name="T35" fmla="*/ 236 h 247"/>
                <a:gd name="T36" fmla="*/ 706 w 979"/>
                <a:gd name="T37" fmla="*/ 129 h 247"/>
                <a:gd name="T38" fmla="*/ 249 w 979"/>
                <a:gd name="T39" fmla="*/ 247 h 247"/>
                <a:gd name="T40" fmla="*/ 550 w 979"/>
                <a:gd name="T41" fmla="*/ 107 h 247"/>
                <a:gd name="T42" fmla="*/ 80 w 979"/>
                <a:gd name="T43" fmla="*/ 236 h 247"/>
                <a:gd name="T44" fmla="*/ 447 w 979"/>
                <a:gd name="T45" fmla="*/ 74 h 247"/>
                <a:gd name="T46" fmla="*/ 0 w 979"/>
                <a:gd name="T47" fmla="*/ 187 h 247"/>
                <a:gd name="T48" fmla="*/ 2 w 979"/>
                <a:gd name="T49" fmla="*/ 185 h 247"/>
                <a:gd name="T50" fmla="*/ 10 w 979"/>
                <a:gd name="T51" fmla="*/ 175 h 247"/>
                <a:gd name="T52" fmla="*/ 23 w 979"/>
                <a:gd name="T53" fmla="*/ 162 h 247"/>
                <a:gd name="T54" fmla="*/ 42 w 979"/>
                <a:gd name="T55" fmla="*/ 147 h 247"/>
                <a:gd name="T56" fmla="*/ 63 w 979"/>
                <a:gd name="T57" fmla="*/ 128 h 247"/>
                <a:gd name="T58" fmla="*/ 90 w 979"/>
                <a:gd name="T59" fmla="*/ 110 h 247"/>
                <a:gd name="T60" fmla="*/ 118 w 979"/>
                <a:gd name="T61" fmla="*/ 91 h 247"/>
                <a:gd name="T62" fmla="*/ 152 w 979"/>
                <a:gd name="T63" fmla="*/ 74 h 247"/>
                <a:gd name="T64" fmla="*/ 187 w 979"/>
                <a:gd name="T65" fmla="*/ 57 h 247"/>
                <a:gd name="T66" fmla="*/ 223 w 979"/>
                <a:gd name="T67" fmla="*/ 44 h 247"/>
                <a:gd name="T68" fmla="*/ 259 w 979"/>
                <a:gd name="T69" fmla="*/ 31 h 247"/>
                <a:gd name="T70" fmla="*/ 291 w 979"/>
                <a:gd name="T71" fmla="*/ 19 h 247"/>
                <a:gd name="T72" fmla="*/ 318 w 979"/>
                <a:gd name="T73" fmla="*/ 10 h 247"/>
                <a:gd name="T74" fmla="*/ 341 w 979"/>
                <a:gd name="T75" fmla="*/ 4 h 247"/>
                <a:gd name="T76" fmla="*/ 354 w 979"/>
                <a:gd name="T77" fmla="*/ 0 h 247"/>
                <a:gd name="T78" fmla="*/ 360 w 979"/>
                <a:gd name="T79" fmla="*/ 0 h 247"/>
                <a:gd name="T80" fmla="*/ 360 w 979"/>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9"/>
                <a:gd name="T124" fmla="*/ 0 h 247"/>
                <a:gd name="T125" fmla="*/ 979 w 979"/>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9" h="247">
                  <a:moveTo>
                    <a:pt x="360" y="0"/>
                  </a:moveTo>
                  <a:lnTo>
                    <a:pt x="979" y="128"/>
                  </a:lnTo>
                  <a:lnTo>
                    <a:pt x="968" y="131"/>
                  </a:lnTo>
                  <a:lnTo>
                    <a:pt x="936" y="141"/>
                  </a:lnTo>
                  <a:lnTo>
                    <a:pt x="888" y="154"/>
                  </a:lnTo>
                  <a:lnTo>
                    <a:pt x="831" y="173"/>
                  </a:lnTo>
                  <a:lnTo>
                    <a:pt x="770" y="188"/>
                  </a:lnTo>
                  <a:lnTo>
                    <a:pt x="711" y="204"/>
                  </a:lnTo>
                  <a:lnTo>
                    <a:pt x="660" y="215"/>
                  </a:lnTo>
                  <a:lnTo>
                    <a:pt x="622" y="221"/>
                  </a:lnTo>
                  <a:lnTo>
                    <a:pt x="590" y="223"/>
                  </a:lnTo>
                  <a:lnTo>
                    <a:pt x="561" y="226"/>
                  </a:lnTo>
                  <a:lnTo>
                    <a:pt x="533" y="228"/>
                  </a:lnTo>
                  <a:lnTo>
                    <a:pt x="510" y="230"/>
                  </a:lnTo>
                  <a:lnTo>
                    <a:pt x="489" y="232"/>
                  </a:lnTo>
                  <a:lnTo>
                    <a:pt x="474" y="234"/>
                  </a:lnTo>
                  <a:lnTo>
                    <a:pt x="462" y="236"/>
                  </a:lnTo>
                  <a:lnTo>
                    <a:pt x="460" y="236"/>
                  </a:lnTo>
                  <a:lnTo>
                    <a:pt x="706" y="129"/>
                  </a:lnTo>
                  <a:lnTo>
                    <a:pt x="249" y="247"/>
                  </a:lnTo>
                  <a:lnTo>
                    <a:pt x="550" y="107"/>
                  </a:lnTo>
                  <a:lnTo>
                    <a:pt x="80" y="236"/>
                  </a:lnTo>
                  <a:lnTo>
                    <a:pt x="447" y="74"/>
                  </a:lnTo>
                  <a:lnTo>
                    <a:pt x="0" y="187"/>
                  </a:lnTo>
                  <a:lnTo>
                    <a:pt x="2" y="185"/>
                  </a:lnTo>
                  <a:lnTo>
                    <a:pt x="10" y="175"/>
                  </a:lnTo>
                  <a:lnTo>
                    <a:pt x="23" y="162"/>
                  </a:lnTo>
                  <a:lnTo>
                    <a:pt x="42" y="147"/>
                  </a:lnTo>
                  <a:lnTo>
                    <a:pt x="63" y="128"/>
                  </a:lnTo>
                  <a:lnTo>
                    <a:pt x="90" y="110"/>
                  </a:lnTo>
                  <a:lnTo>
                    <a:pt x="118" y="91"/>
                  </a:lnTo>
                  <a:lnTo>
                    <a:pt x="152" y="74"/>
                  </a:lnTo>
                  <a:lnTo>
                    <a:pt x="187" y="57"/>
                  </a:lnTo>
                  <a:lnTo>
                    <a:pt x="223" y="44"/>
                  </a:lnTo>
                  <a:lnTo>
                    <a:pt x="259" y="31"/>
                  </a:lnTo>
                  <a:lnTo>
                    <a:pt x="291" y="19"/>
                  </a:lnTo>
                  <a:lnTo>
                    <a:pt x="318" y="10"/>
                  </a:lnTo>
                  <a:lnTo>
                    <a:pt x="341" y="4"/>
                  </a:lnTo>
                  <a:lnTo>
                    <a:pt x="354" y="0"/>
                  </a:lnTo>
                  <a:lnTo>
                    <a:pt x="360" y="0"/>
                  </a:lnTo>
                  <a:close/>
                </a:path>
              </a:pathLst>
            </a:custGeom>
            <a:solidFill>
              <a:srgbClr val="E8D9D9"/>
            </a:solidFill>
            <a:ln w="9525">
              <a:noFill/>
              <a:round/>
              <a:headEnd/>
              <a:tailEnd/>
            </a:ln>
          </p:spPr>
          <p:txBody>
            <a:bodyPr/>
            <a:lstStyle/>
            <a:p>
              <a:endParaRPr lang="en-US"/>
            </a:p>
          </p:txBody>
        </p:sp>
        <p:sp>
          <p:nvSpPr>
            <p:cNvPr id="41026" name="Freeform 243"/>
            <p:cNvSpPr>
              <a:spLocks/>
            </p:cNvSpPr>
            <p:nvPr/>
          </p:nvSpPr>
          <p:spPr bwMode="auto">
            <a:xfrm>
              <a:off x="4329" y="2561"/>
              <a:ext cx="79" cy="118"/>
            </a:xfrm>
            <a:custGeom>
              <a:avLst/>
              <a:gdLst>
                <a:gd name="T0" fmla="*/ 156 w 160"/>
                <a:gd name="T1" fmla="*/ 0 h 236"/>
                <a:gd name="T2" fmla="*/ 40 w 160"/>
                <a:gd name="T3" fmla="*/ 40 h 236"/>
                <a:gd name="T4" fmla="*/ 38 w 160"/>
                <a:gd name="T5" fmla="*/ 42 h 236"/>
                <a:gd name="T6" fmla="*/ 33 w 160"/>
                <a:gd name="T7" fmla="*/ 48 h 236"/>
                <a:gd name="T8" fmla="*/ 25 w 160"/>
                <a:gd name="T9" fmla="*/ 55 h 236"/>
                <a:gd name="T10" fmla="*/ 17 w 160"/>
                <a:gd name="T11" fmla="*/ 65 h 236"/>
                <a:gd name="T12" fmla="*/ 10 w 160"/>
                <a:gd name="T13" fmla="*/ 78 h 236"/>
                <a:gd name="T14" fmla="*/ 4 w 160"/>
                <a:gd name="T15" fmla="*/ 95 h 236"/>
                <a:gd name="T16" fmla="*/ 0 w 160"/>
                <a:gd name="T17" fmla="*/ 113 h 236"/>
                <a:gd name="T18" fmla="*/ 0 w 160"/>
                <a:gd name="T19" fmla="*/ 132 h 236"/>
                <a:gd name="T20" fmla="*/ 2 w 160"/>
                <a:gd name="T21" fmla="*/ 151 h 236"/>
                <a:gd name="T22" fmla="*/ 8 w 160"/>
                <a:gd name="T23" fmla="*/ 170 h 236"/>
                <a:gd name="T24" fmla="*/ 15 w 160"/>
                <a:gd name="T25" fmla="*/ 185 h 236"/>
                <a:gd name="T26" fmla="*/ 25 w 160"/>
                <a:gd name="T27" fmla="*/ 202 h 236"/>
                <a:gd name="T28" fmla="*/ 33 w 160"/>
                <a:gd name="T29" fmla="*/ 213 h 236"/>
                <a:gd name="T30" fmla="*/ 40 w 160"/>
                <a:gd name="T31" fmla="*/ 223 h 236"/>
                <a:gd name="T32" fmla="*/ 46 w 160"/>
                <a:gd name="T33" fmla="*/ 229 h 236"/>
                <a:gd name="T34" fmla="*/ 48 w 160"/>
                <a:gd name="T35" fmla="*/ 232 h 236"/>
                <a:gd name="T36" fmla="*/ 88 w 160"/>
                <a:gd name="T37" fmla="*/ 236 h 236"/>
                <a:gd name="T38" fmla="*/ 80 w 160"/>
                <a:gd name="T39" fmla="*/ 63 h 236"/>
                <a:gd name="T40" fmla="*/ 160 w 160"/>
                <a:gd name="T41" fmla="*/ 21 h 236"/>
                <a:gd name="T42" fmla="*/ 156 w 160"/>
                <a:gd name="T43" fmla="*/ 0 h 236"/>
                <a:gd name="T44" fmla="*/ 156 w 160"/>
                <a:gd name="T45" fmla="*/ 0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0"/>
                <a:gd name="T70" fmla="*/ 0 h 236"/>
                <a:gd name="T71" fmla="*/ 160 w 160"/>
                <a:gd name="T72" fmla="*/ 236 h 2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0" h="236">
                  <a:moveTo>
                    <a:pt x="156" y="0"/>
                  </a:moveTo>
                  <a:lnTo>
                    <a:pt x="40" y="40"/>
                  </a:lnTo>
                  <a:lnTo>
                    <a:pt x="38" y="42"/>
                  </a:lnTo>
                  <a:lnTo>
                    <a:pt x="33" y="48"/>
                  </a:lnTo>
                  <a:lnTo>
                    <a:pt x="25" y="55"/>
                  </a:lnTo>
                  <a:lnTo>
                    <a:pt x="17" y="65"/>
                  </a:lnTo>
                  <a:lnTo>
                    <a:pt x="10" y="78"/>
                  </a:lnTo>
                  <a:lnTo>
                    <a:pt x="4" y="95"/>
                  </a:lnTo>
                  <a:lnTo>
                    <a:pt x="0" y="113"/>
                  </a:lnTo>
                  <a:lnTo>
                    <a:pt x="0" y="132"/>
                  </a:lnTo>
                  <a:lnTo>
                    <a:pt x="2" y="151"/>
                  </a:lnTo>
                  <a:lnTo>
                    <a:pt x="8" y="170"/>
                  </a:lnTo>
                  <a:lnTo>
                    <a:pt x="15" y="185"/>
                  </a:lnTo>
                  <a:lnTo>
                    <a:pt x="25" y="202"/>
                  </a:lnTo>
                  <a:lnTo>
                    <a:pt x="33" y="213"/>
                  </a:lnTo>
                  <a:lnTo>
                    <a:pt x="40" y="223"/>
                  </a:lnTo>
                  <a:lnTo>
                    <a:pt x="46" y="229"/>
                  </a:lnTo>
                  <a:lnTo>
                    <a:pt x="48" y="232"/>
                  </a:lnTo>
                  <a:lnTo>
                    <a:pt x="88" y="236"/>
                  </a:lnTo>
                  <a:lnTo>
                    <a:pt x="80" y="63"/>
                  </a:lnTo>
                  <a:lnTo>
                    <a:pt x="160" y="21"/>
                  </a:lnTo>
                  <a:lnTo>
                    <a:pt x="156" y="0"/>
                  </a:lnTo>
                  <a:close/>
                </a:path>
              </a:pathLst>
            </a:custGeom>
            <a:solidFill>
              <a:srgbClr val="B8B8D9"/>
            </a:solidFill>
            <a:ln w="9525">
              <a:noFill/>
              <a:round/>
              <a:headEnd/>
              <a:tailEnd/>
            </a:ln>
          </p:spPr>
          <p:txBody>
            <a:bodyPr/>
            <a:lstStyle/>
            <a:p>
              <a:endParaRPr lang="en-US"/>
            </a:p>
          </p:txBody>
        </p:sp>
        <p:sp>
          <p:nvSpPr>
            <p:cNvPr id="41027" name="Freeform 244"/>
            <p:cNvSpPr>
              <a:spLocks/>
            </p:cNvSpPr>
            <p:nvPr/>
          </p:nvSpPr>
          <p:spPr bwMode="auto">
            <a:xfrm>
              <a:off x="4131" y="2541"/>
              <a:ext cx="276" cy="15"/>
            </a:xfrm>
            <a:custGeom>
              <a:avLst/>
              <a:gdLst>
                <a:gd name="T0" fmla="*/ 7 w 551"/>
                <a:gd name="T1" fmla="*/ 0 h 31"/>
                <a:gd name="T2" fmla="*/ 0 w 551"/>
                <a:gd name="T3" fmla="*/ 17 h 31"/>
                <a:gd name="T4" fmla="*/ 547 w 551"/>
                <a:gd name="T5" fmla="*/ 31 h 31"/>
                <a:gd name="T6" fmla="*/ 551 w 551"/>
                <a:gd name="T7" fmla="*/ 16 h 31"/>
                <a:gd name="T8" fmla="*/ 7 w 551"/>
                <a:gd name="T9" fmla="*/ 0 h 31"/>
                <a:gd name="T10" fmla="*/ 7 w 551"/>
                <a:gd name="T11" fmla="*/ 0 h 31"/>
                <a:gd name="T12" fmla="*/ 0 60000 65536"/>
                <a:gd name="T13" fmla="*/ 0 60000 65536"/>
                <a:gd name="T14" fmla="*/ 0 60000 65536"/>
                <a:gd name="T15" fmla="*/ 0 60000 65536"/>
                <a:gd name="T16" fmla="*/ 0 60000 65536"/>
                <a:gd name="T17" fmla="*/ 0 60000 65536"/>
                <a:gd name="T18" fmla="*/ 0 w 551"/>
                <a:gd name="T19" fmla="*/ 0 h 31"/>
                <a:gd name="T20" fmla="*/ 551 w 551"/>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551" h="31">
                  <a:moveTo>
                    <a:pt x="7" y="0"/>
                  </a:moveTo>
                  <a:lnTo>
                    <a:pt x="0" y="17"/>
                  </a:lnTo>
                  <a:lnTo>
                    <a:pt x="547" y="31"/>
                  </a:lnTo>
                  <a:lnTo>
                    <a:pt x="551" y="16"/>
                  </a:lnTo>
                  <a:lnTo>
                    <a:pt x="7" y="0"/>
                  </a:lnTo>
                  <a:close/>
                </a:path>
              </a:pathLst>
            </a:custGeom>
            <a:solidFill>
              <a:srgbClr val="FFFFFF"/>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AS-SU-310</a:t>
            </a:r>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Carrier Control</a:t>
            </a:r>
          </a:p>
        </p:txBody>
      </p:sp>
      <p:sp>
        <p:nvSpPr>
          <p:cNvPr id="43010" name="Footer Placeholder 3"/>
          <p:cNvSpPr>
            <a:spLocks noGrp="1"/>
          </p:cNvSpPr>
          <p:nvPr>
            <p:ph type="ftr" sz="quarter" idx="10"/>
          </p:nvPr>
        </p:nvSpPr>
        <p:spPr>
          <a:noFill/>
        </p:spPr>
        <p:txBody>
          <a:bodyPr/>
          <a:lstStyle/>
          <a:p>
            <a:pPr defTabSz="865188"/>
            <a:r>
              <a:rPr lang="en-US"/>
              <a:t>AS-SU-311</a:t>
            </a:r>
          </a:p>
        </p:txBody>
      </p:sp>
      <p:pic>
        <p:nvPicPr>
          <p:cNvPr id="43012" name="Picture 4"/>
          <p:cNvPicPr>
            <a:picLocks noChangeAspect="1" noChangeArrowheads="1"/>
          </p:cNvPicPr>
          <p:nvPr/>
        </p:nvPicPr>
        <p:blipFill>
          <a:blip r:embed="rId2" cstate="print"/>
          <a:srcRect/>
          <a:stretch>
            <a:fillRect/>
          </a:stretch>
        </p:blipFill>
        <p:spPr bwMode="auto">
          <a:xfrm>
            <a:off x="2457450" y="2473625"/>
            <a:ext cx="4210050" cy="1905000"/>
          </a:xfrm>
          <a:prstGeom prst="rect">
            <a:avLst/>
          </a:prstGeom>
          <a:noFill/>
          <a:ln w="25400" algn="ctr">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Carrier Maintenance (2.17.1)</a:t>
            </a:r>
            <a:endParaRPr lang="en-US" dirty="0"/>
          </a:p>
        </p:txBody>
      </p:sp>
      <p:sp>
        <p:nvSpPr>
          <p:cNvPr id="44034" name="Footer Placeholder 1"/>
          <p:cNvSpPr>
            <a:spLocks noGrp="1"/>
          </p:cNvSpPr>
          <p:nvPr>
            <p:ph type="ftr" sz="quarter" idx="10"/>
          </p:nvPr>
        </p:nvSpPr>
        <p:spPr>
          <a:noFill/>
        </p:spPr>
        <p:txBody>
          <a:bodyPr/>
          <a:lstStyle/>
          <a:p>
            <a:pPr defTabSz="865188"/>
            <a:r>
              <a:rPr lang="en-US"/>
              <a:t>AS-SU-320</a:t>
            </a:r>
          </a:p>
        </p:txBody>
      </p:sp>
      <p:pic>
        <p:nvPicPr>
          <p:cNvPr id="44036" name="Picture 17"/>
          <p:cNvPicPr>
            <a:picLocks noChangeAspect="1" noChangeArrowheads="1"/>
          </p:cNvPicPr>
          <p:nvPr/>
        </p:nvPicPr>
        <p:blipFill>
          <a:blip r:embed="rId2" cstate="print"/>
          <a:srcRect/>
          <a:stretch>
            <a:fillRect/>
          </a:stretch>
        </p:blipFill>
        <p:spPr bwMode="auto">
          <a:xfrm>
            <a:off x="514350" y="1134663"/>
            <a:ext cx="8115300" cy="467677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lnSpcReduction="10000"/>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0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AS-SU-110</a:t>
            </a:r>
            <a:endParaRPr lang="en-US"/>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smtClean="0"/>
              <a:t>Exercise</a:t>
            </a:r>
          </a:p>
        </p:txBody>
      </p:sp>
      <p:sp>
        <p:nvSpPr>
          <p:cNvPr id="45058" name="Footer Placeholder 2"/>
          <p:cNvSpPr>
            <a:spLocks noGrp="1"/>
          </p:cNvSpPr>
          <p:nvPr>
            <p:ph type="ftr" sz="quarter" idx="10"/>
          </p:nvPr>
        </p:nvSpPr>
        <p:spPr>
          <a:noFill/>
        </p:spPr>
        <p:txBody>
          <a:bodyPr/>
          <a:lstStyle/>
          <a:p>
            <a:pPr defTabSz="865188"/>
            <a:r>
              <a:rPr lang="en-US"/>
              <a:t>AS-SU-500</a:t>
            </a:r>
          </a:p>
        </p:txBody>
      </p:sp>
      <p:pic>
        <p:nvPicPr>
          <p:cNvPr id="45060" name="Picture 52" descr="hand"/>
          <p:cNvPicPr>
            <a:picLocks noChangeAspect="1" noChangeArrowheads="1"/>
          </p:cNvPicPr>
          <p:nvPr/>
        </p:nvPicPr>
        <p:blipFill>
          <a:blip r:embed="rId2" cstate="print"/>
          <a:srcRect/>
          <a:stretch>
            <a:fillRect/>
          </a:stretch>
        </p:blipFill>
        <p:spPr bwMode="auto">
          <a:xfrm>
            <a:off x="1000125" y="210856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p:txBody>
          <a:bodyPr>
            <a:normAutofit/>
          </a:bodyPr>
          <a:lstStyle/>
          <a:p>
            <a:r>
              <a:rPr lang="en-US" dirty="0" smtClean="0"/>
              <a:t>Set Up Shipping Groups</a:t>
            </a:r>
            <a:endParaRPr lang="en-US" dirty="0"/>
          </a:p>
        </p:txBody>
      </p:sp>
      <p:sp>
        <p:nvSpPr>
          <p:cNvPr id="46082" name="Footer Placeholder 1"/>
          <p:cNvSpPr>
            <a:spLocks noGrp="1"/>
          </p:cNvSpPr>
          <p:nvPr>
            <p:ph type="ftr" sz="quarter" idx="10"/>
          </p:nvPr>
        </p:nvSpPr>
        <p:spPr>
          <a:noFill/>
        </p:spPr>
        <p:txBody>
          <a:bodyPr/>
          <a:lstStyle/>
          <a:p>
            <a:pPr defTabSz="865188"/>
            <a:r>
              <a:rPr lang="en-US"/>
              <a:t>AS-SU-330</a:t>
            </a:r>
          </a:p>
        </p:txBody>
      </p:sp>
      <p:sp>
        <p:nvSpPr>
          <p:cNvPr id="46083" name="AutoShape 7"/>
          <p:cNvSpPr>
            <a:spLocks noChangeArrowheads="1"/>
          </p:cNvSpPr>
          <p:nvPr/>
        </p:nvSpPr>
        <p:spPr bwMode="auto">
          <a:xfrm>
            <a:off x="909638" y="1469688"/>
            <a:ext cx="4267200" cy="1752600"/>
          </a:xfrm>
          <a:prstGeom prst="roundRect">
            <a:avLst>
              <a:gd name="adj" fmla="val 16667"/>
            </a:avLst>
          </a:prstGeom>
          <a:solidFill>
            <a:schemeClr val="bg1"/>
          </a:solidFill>
          <a:ln w="31750">
            <a:solidFill>
              <a:schemeClr val="tx2"/>
            </a:solidFill>
            <a:round/>
            <a:headEnd/>
            <a:tailEnd/>
          </a:ln>
          <a:effectLst/>
        </p:spPr>
        <p:txBody>
          <a:bodyPr wrap="none" anchorCtr="1"/>
          <a:lstStyle/>
          <a:p>
            <a:r>
              <a:rPr lang="en-US">
                <a:latin typeface="+mj-lt"/>
              </a:rPr>
              <a:t>Shipping Group Key Fields</a:t>
            </a:r>
          </a:p>
        </p:txBody>
      </p:sp>
      <p:sp>
        <p:nvSpPr>
          <p:cNvPr id="75780" name="Rectangle 4"/>
          <p:cNvSpPr>
            <a:spLocks noChangeArrowheads="1"/>
          </p:cNvSpPr>
          <p:nvPr/>
        </p:nvSpPr>
        <p:spPr bwMode="auto">
          <a:xfrm>
            <a:off x="1100138" y="2055475"/>
            <a:ext cx="1524000" cy="914400"/>
          </a:xfrm>
          <a:prstGeom prst="rect">
            <a:avLst/>
          </a:prstGeom>
          <a:solidFill>
            <a:schemeClr val="bg1"/>
          </a:solidFill>
          <a:ln w="12700">
            <a:solidFill>
              <a:schemeClr val="tx1"/>
            </a:solidFill>
            <a:miter lim="800000"/>
            <a:headEnd/>
            <a:tailEnd/>
          </a:ln>
          <a:effectLst/>
        </p:spPr>
        <p:txBody>
          <a:bodyPr anchor="ctr" anchorCtr="1"/>
          <a:lstStyle/>
          <a:p>
            <a:pPr>
              <a:defRPr/>
            </a:pPr>
            <a:r>
              <a:rPr lang="en-US" sz="2000" b="0">
                <a:latin typeface="+mj-lt"/>
              </a:rPr>
              <a:t>Source</a:t>
            </a:r>
          </a:p>
          <a:p>
            <a:pPr>
              <a:defRPr/>
            </a:pPr>
            <a:r>
              <a:rPr lang="en-US" sz="2000" b="0">
                <a:latin typeface="+mj-lt"/>
              </a:rPr>
              <a:t>Address</a:t>
            </a:r>
          </a:p>
        </p:txBody>
      </p:sp>
      <p:sp>
        <p:nvSpPr>
          <p:cNvPr id="75781" name="Rectangle 5"/>
          <p:cNvSpPr>
            <a:spLocks noChangeArrowheads="1"/>
          </p:cNvSpPr>
          <p:nvPr/>
        </p:nvSpPr>
        <p:spPr bwMode="auto">
          <a:xfrm>
            <a:off x="3384468" y="2043600"/>
            <a:ext cx="1627847" cy="914400"/>
          </a:xfrm>
          <a:prstGeom prst="rect">
            <a:avLst/>
          </a:prstGeom>
          <a:solidFill>
            <a:schemeClr val="bg1"/>
          </a:solidFill>
          <a:ln w="12700">
            <a:solidFill>
              <a:schemeClr val="tx1"/>
            </a:solidFill>
            <a:miter lim="800000"/>
            <a:headEnd/>
            <a:tailEnd/>
          </a:ln>
          <a:effectLst/>
        </p:spPr>
        <p:txBody>
          <a:bodyPr anchor="ctr" anchorCtr="1"/>
          <a:lstStyle/>
          <a:p>
            <a:pPr>
              <a:defRPr/>
            </a:pPr>
            <a:r>
              <a:rPr lang="en-US" sz="2000" b="0">
                <a:latin typeface="+mj-lt"/>
              </a:rPr>
              <a:t>Destination</a:t>
            </a:r>
          </a:p>
          <a:p>
            <a:pPr>
              <a:defRPr/>
            </a:pPr>
            <a:r>
              <a:rPr lang="en-US" sz="2000" b="0">
                <a:latin typeface="+mj-lt"/>
              </a:rPr>
              <a:t>Address</a:t>
            </a:r>
          </a:p>
        </p:txBody>
      </p:sp>
      <p:sp>
        <p:nvSpPr>
          <p:cNvPr id="46086" name="Text Box 6"/>
          <p:cNvSpPr txBox="1">
            <a:spLocks noChangeArrowheads="1"/>
          </p:cNvSpPr>
          <p:nvPr/>
        </p:nvSpPr>
        <p:spPr bwMode="auto">
          <a:xfrm>
            <a:off x="2699210" y="2312621"/>
            <a:ext cx="692818" cy="400110"/>
          </a:xfrm>
          <a:prstGeom prst="rect">
            <a:avLst/>
          </a:prstGeom>
          <a:noFill/>
          <a:ln w="38100">
            <a:noFill/>
            <a:miter lim="800000"/>
            <a:headEnd/>
            <a:tailEnd/>
          </a:ln>
          <a:effectLst/>
        </p:spPr>
        <p:txBody>
          <a:bodyPr wrap="none" anchor="ctr">
            <a:spAutoFit/>
          </a:bodyPr>
          <a:lstStyle/>
          <a:p>
            <a:r>
              <a:rPr lang="en-US" sz="2000" b="0">
                <a:latin typeface="+mj-lt"/>
              </a:rPr>
              <a:t>and</a:t>
            </a:r>
            <a:endParaRPr lang="en-US">
              <a:latin typeface="+mj-lt"/>
            </a:endParaRPr>
          </a:p>
        </p:txBody>
      </p:sp>
      <p:cxnSp>
        <p:nvCxnSpPr>
          <p:cNvPr id="46087" name="AutoShape 25"/>
          <p:cNvCxnSpPr>
            <a:cxnSpLocks noChangeShapeType="1"/>
            <a:stCxn id="46083" idx="2"/>
            <a:endCxn id="75802" idx="1"/>
          </p:cNvCxnSpPr>
          <p:nvPr/>
        </p:nvCxnSpPr>
        <p:spPr bwMode="auto">
          <a:xfrm rot="16200000" flipH="1">
            <a:off x="2669381" y="3596144"/>
            <a:ext cx="1354138" cy="606425"/>
          </a:xfrm>
          <a:prstGeom prst="bentConnector2">
            <a:avLst/>
          </a:prstGeom>
          <a:noFill/>
          <a:ln w="31750">
            <a:solidFill>
              <a:schemeClr val="tx2"/>
            </a:solidFill>
            <a:miter lim="800000"/>
            <a:headEnd/>
            <a:tailEnd type="triangle" w="med" len="med"/>
          </a:ln>
          <a:effectLst/>
        </p:spPr>
      </p:cxnSp>
      <p:sp>
        <p:nvSpPr>
          <p:cNvPr id="75802" name="Rectangle 26"/>
          <p:cNvSpPr>
            <a:spLocks noChangeArrowheads="1"/>
          </p:cNvSpPr>
          <p:nvPr/>
        </p:nvSpPr>
        <p:spPr bwMode="auto">
          <a:xfrm>
            <a:off x="3649663" y="3453041"/>
            <a:ext cx="4347665" cy="2246769"/>
          </a:xfrm>
          <a:prstGeom prst="rect">
            <a:avLst/>
          </a:prstGeom>
          <a:solidFill>
            <a:schemeClr val="bg1"/>
          </a:solidFill>
          <a:ln w="31750">
            <a:solidFill>
              <a:schemeClr val="tx2"/>
            </a:solidFill>
            <a:miter lim="800000"/>
            <a:headEnd/>
            <a:tailEnd/>
          </a:ln>
          <a:effectLst/>
        </p:spPr>
        <p:txBody>
          <a:bodyPr wrap="none" anchor="ctr">
            <a:spAutoFit/>
          </a:bodyPr>
          <a:lstStyle/>
          <a:p>
            <a:pPr algn="l">
              <a:defRPr/>
            </a:pPr>
            <a:r>
              <a:rPr lang="en-US" sz="2000" b="0" dirty="0" smtClean="0">
                <a:latin typeface="+mj-lt"/>
              </a:rPr>
              <a:t>Set up </a:t>
            </a:r>
            <a:r>
              <a:rPr lang="en-US" sz="2000" dirty="0">
                <a:solidFill>
                  <a:srgbClr val="FF0000"/>
                </a:solidFill>
                <a:latin typeface="+mj-lt"/>
              </a:rPr>
              <a:t>Before</a:t>
            </a:r>
            <a:r>
              <a:rPr lang="en-US" sz="2000" b="0" dirty="0">
                <a:latin typeface="+mj-lt"/>
              </a:rPr>
              <a:t> Shipping Groups:</a:t>
            </a:r>
          </a:p>
          <a:p>
            <a:pPr lvl="1" algn="l">
              <a:buFontTx/>
              <a:buChar char="•"/>
              <a:defRPr/>
            </a:pPr>
            <a:r>
              <a:rPr lang="en-US" sz="2000" b="0" dirty="0">
                <a:latin typeface="+mj-lt"/>
              </a:rPr>
              <a:t> Master Bill of Lading NRM</a:t>
            </a:r>
          </a:p>
          <a:p>
            <a:pPr lvl="1" algn="l">
              <a:buFontTx/>
              <a:buChar char="•"/>
              <a:defRPr/>
            </a:pPr>
            <a:r>
              <a:rPr lang="en-US" sz="2000" b="0" dirty="0">
                <a:latin typeface="+mj-lt"/>
              </a:rPr>
              <a:t> Pre-Shipper NRM</a:t>
            </a:r>
          </a:p>
          <a:p>
            <a:pPr lvl="1" algn="l">
              <a:buFontTx/>
              <a:buChar char="•"/>
              <a:defRPr/>
            </a:pPr>
            <a:r>
              <a:rPr lang="en-US" sz="2000" b="0" dirty="0">
                <a:latin typeface="+mj-lt"/>
              </a:rPr>
              <a:t> Shipper NRM</a:t>
            </a:r>
          </a:p>
          <a:p>
            <a:pPr lvl="1" algn="l">
              <a:buFontTx/>
              <a:buChar char="•"/>
              <a:defRPr/>
            </a:pPr>
            <a:r>
              <a:rPr lang="en-US" sz="2000" b="0" dirty="0">
                <a:latin typeface="+mj-lt"/>
              </a:rPr>
              <a:t> Inventory Movement Codes</a:t>
            </a:r>
          </a:p>
          <a:p>
            <a:pPr lvl="1" algn="l">
              <a:buFontTx/>
              <a:buChar char="•"/>
              <a:defRPr/>
            </a:pPr>
            <a:r>
              <a:rPr lang="en-US" sz="2000" b="0" dirty="0">
                <a:latin typeface="+mj-lt"/>
              </a:rPr>
              <a:t> Document Format Codes</a:t>
            </a:r>
          </a:p>
          <a:p>
            <a:pPr lvl="1" algn="l">
              <a:buFontTx/>
              <a:buChar char="•"/>
              <a:defRPr/>
            </a:pPr>
            <a:r>
              <a:rPr lang="en-US" sz="2000" b="0" dirty="0">
                <a:latin typeface="+mj-lt"/>
              </a:rPr>
              <a:t> Carrier Codes</a:t>
            </a:r>
          </a:p>
        </p:txBody>
      </p:sp>
      <p:grpSp>
        <p:nvGrpSpPr>
          <p:cNvPr id="46090" name="Group 33"/>
          <p:cNvGrpSpPr>
            <a:grpSpLocks/>
          </p:cNvGrpSpPr>
          <p:nvPr/>
        </p:nvGrpSpPr>
        <p:grpSpPr bwMode="auto">
          <a:xfrm>
            <a:off x="5486400" y="1214100"/>
            <a:ext cx="2743200" cy="2149475"/>
            <a:chOff x="3456" y="336"/>
            <a:chExt cx="1728" cy="1354"/>
          </a:xfrm>
          <a:effectLst/>
        </p:grpSpPr>
        <p:sp>
          <p:nvSpPr>
            <p:cNvPr id="46091" name="Freeform 34"/>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46092" name="Freeform 35"/>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46093" name="Freeform 36"/>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46094" name="Freeform 37"/>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46095" name="Freeform 38"/>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46096" name="Freeform 39"/>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46097" name="Freeform 40"/>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46098" name="Freeform 41"/>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46099" name="Freeform 42"/>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46100" name="Freeform 43"/>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46101" name="Freeform 44"/>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46102" name="Freeform 45"/>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46103" name="Freeform 46"/>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46104" name="Freeform 47"/>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46105" name="Freeform 48"/>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46106" name="Freeform 49"/>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AS-SU-340</a:t>
            </a:r>
            <a:endParaRPr 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Shipping Group Maintenance</a:t>
            </a:r>
            <a:endParaRPr lang="en-US" dirty="0"/>
          </a:p>
        </p:txBody>
      </p:sp>
      <p:sp>
        <p:nvSpPr>
          <p:cNvPr id="48130" name="Footer Placeholder 1"/>
          <p:cNvSpPr>
            <a:spLocks noGrp="1"/>
          </p:cNvSpPr>
          <p:nvPr>
            <p:ph type="ftr" sz="quarter" idx="10"/>
          </p:nvPr>
        </p:nvSpPr>
        <p:spPr>
          <a:noFill/>
        </p:spPr>
        <p:txBody>
          <a:bodyPr/>
          <a:lstStyle/>
          <a:p>
            <a:pPr defTabSz="865188"/>
            <a:r>
              <a:rPr lang="en-US"/>
              <a:t>AS-SU-350</a:t>
            </a:r>
          </a:p>
        </p:txBody>
      </p:sp>
      <p:pic>
        <p:nvPicPr>
          <p:cNvPr id="48132" name="Picture 30"/>
          <p:cNvPicPr>
            <a:picLocks noChangeAspect="1" noChangeArrowheads="1"/>
          </p:cNvPicPr>
          <p:nvPr/>
        </p:nvPicPr>
        <p:blipFill>
          <a:blip r:embed="rId2" cstate="print"/>
          <a:srcRect/>
          <a:stretch>
            <a:fillRect/>
          </a:stretch>
        </p:blipFill>
        <p:spPr bwMode="auto">
          <a:xfrm>
            <a:off x="1221350" y="948988"/>
            <a:ext cx="6684963" cy="5186362"/>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Inventory Movement Details</a:t>
            </a:r>
            <a:endParaRPr lang="en-US" dirty="0"/>
          </a:p>
        </p:txBody>
      </p:sp>
      <p:sp>
        <p:nvSpPr>
          <p:cNvPr id="49154" name="Footer Placeholder 1"/>
          <p:cNvSpPr>
            <a:spLocks noGrp="1"/>
          </p:cNvSpPr>
          <p:nvPr>
            <p:ph type="ftr" sz="quarter" idx="10"/>
          </p:nvPr>
        </p:nvSpPr>
        <p:spPr>
          <a:noFill/>
        </p:spPr>
        <p:txBody>
          <a:bodyPr/>
          <a:lstStyle/>
          <a:p>
            <a:pPr defTabSz="865188"/>
            <a:r>
              <a:rPr lang="en-US"/>
              <a:t>AS-SU-360</a:t>
            </a:r>
          </a:p>
        </p:txBody>
      </p:sp>
      <p:pic>
        <p:nvPicPr>
          <p:cNvPr id="49156" name="Picture 33"/>
          <p:cNvPicPr>
            <a:picLocks noChangeAspect="1" noChangeArrowheads="1"/>
          </p:cNvPicPr>
          <p:nvPr/>
        </p:nvPicPr>
        <p:blipFill>
          <a:blip r:embed="rId2" cstate="print"/>
          <a:srcRect/>
          <a:stretch>
            <a:fillRect/>
          </a:stretch>
        </p:blipFill>
        <p:spPr bwMode="auto">
          <a:xfrm>
            <a:off x="259650" y="1534400"/>
            <a:ext cx="8610600" cy="398145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Carrier Codes</a:t>
            </a:r>
            <a:endParaRPr lang="en-US" dirty="0"/>
          </a:p>
        </p:txBody>
      </p:sp>
      <p:sp>
        <p:nvSpPr>
          <p:cNvPr id="50178" name="Footer Placeholder 1"/>
          <p:cNvSpPr>
            <a:spLocks noGrp="1"/>
          </p:cNvSpPr>
          <p:nvPr>
            <p:ph type="ftr" sz="quarter" idx="10"/>
          </p:nvPr>
        </p:nvSpPr>
        <p:spPr>
          <a:noFill/>
        </p:spPr>
        <p:txBody>
          <a:bodyPr/>
          <a:lstStyle/>
          <a:p>
            <a:pPr defTabSz="865188"/>
            <a:r>
              <a:rPr lang="en-US"/>
              <a:t>AS-SU-365</a:t>
            </a:r>
          </a:p>
        </p:txBody>
      </p:sp>
      <p:pic>
        <p:nvPicPr>
          <p:cNvPr id="50180" name="Picture 13"/>
          <p:cNvPicPr>
            <a:picLocks noChangeAspect="1" noChangeArrowheads="1"/>
          </p:cNvPicPr>
          <p:nvPr/>
        </p:nvPicPr>
        <p:blipFill>
          <a:blip r:embed="rId2" cstate="print"/>
          <a:srcRect/>
          <a:stretch>
            <a:fillRect/>
          </a:stretch>
        </p:blipFill>
        <p:spPr bwMode="auto">
          <a:xfrm>
            <a:off x="1323975" y="896913"/>
            <a:ext cx="6496050" cy="5114925"/>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51"/>
          <p:cNvSpPr>
            <a:spLocks noGrp="1" noChangeArrowheads="1"/>
          </p:cNvSpPr>
          <p:nvPr>
            <p:ph type="title"/>
          </p:nvPr>
        </p:nvSpPr>
        <p:spPr/>
        <p:txBody>
          <a:bodyPr/>
          <a:lstStyle/>
          <a:p>
            <a:pPr eaLnBrk="1" hangingPunct="1"/>
            <a:r>
              <a:rPr lang="en-US" smtClean="0"/>
              <a:t>Exercise</a:t>
            </a:r>
          </a:p>
        </p:txBody>
      </p:sp>
      <p:sp>
        <p:nvSpPr>
          <p:cNvPr id="51202" name="Footer Placeholder 2"/>
          <p:cNvSpPr>
            <a:spLocks noGrp="1"/>
          </p:cNvSpPr>
          <p:nvPr>
            <p:ph type="ftr" sz="quarter" idx="10"/>
          </p:nvPr>
        </p:nvSpPr>
        <p:spPr>
          <a:noFill/>
        </p:spPr>
        <p:txBody>
          <a:bodyPr/>
          <a:lstStyle/>
          <a:p>
            <a:pPr defTabSz="865188"/>
            <a:r>
              <a:rPr lang="en-US"/>
              <a:t>AS-SU-500</a:t>
            </a:r>
          </a:p>
        </p:txBody>
      </p:sp>
      <p:pic>
        <p:nvPicPr>
          <p:cNvPr id="51204" name="Picture 52" descr="hand"/>
          <p:cNvPicPr>
            <a:picLocks noChangeAspect="1" noChangeArrowheads="1"/>
          </p:cNvPicPr>
          <p:nvPr/>
        </p:nvPicPr>
        <p:blipFill>
          <a:blip r:embed="rId2" cstate="print"/>
          <a:srcRect/>
          <a:stretch>
            <a:fillRect/>
          </a:stretch>
        </p:blipFill>
        <p:spPr bwMode="auto">
          <a:xfrm>
            <a:off x="1000125" y="210856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title"/>
          </p:nvPr>
        </p:nvSpPr>
        <p:spPr/>
        <p:txBody>
          <a:bodyPr>
            <a:normAutofit/>
          </a:bodyPr>
          <a:lstStyle/>
          <a:p>
            <a:r>
              <a:rPr lang="en-US" dirty="0" smtClean="0"/>
              <a:t>Shipping Group Matching Criteria</a:t>
            </a:r>
            <a:endParaRPr lang="en-US" dirty="0"/>
          </a:p>
        </p:txBody>
      </p:sp>
      <p:sp>
        <p:nvSpPr>
          <p:cNvPr id="52226" name="Footer Placeholder 1"/>
          <p:cNvSpPr>
            <a:spLocks noGrp="1"/>
          </p:cNvSpPr>
          <p:nvPr>
            <p:ph type="ftr" sz="quarter" idx="10"/>
          </p:nvPr>
        </p:nvSpPr>
        <p:spPr>
          <a:noFill/>
        </p:spPr>
        <p:txBody>
          <a:bodyPr/>
          <a:lstStyle/>
          <a:p>
            <a:pPr defTabSz="865188"/>
            <a:r>
              <a:rPr lang="en-US"/>
              <a:t>AS-SU-370</a:t>
            </a:r>
          </a:p>
        </p:txBody>
      </p:sp>
      <p:grpSp>
        <p:nvGrpSpPr>
          <p:cNvPr id="38" name="Group 37"/>
          <p:cNvGrpSpPr/>
          <p:nvPr/>
        </p:nvGrpSpPr>
        <p:grpSpPr>
          <a:xfrm>
            <a:off x="230188" y="878774"/>
            <a:ext cx="8661400" cy="5213268"/>
            <a:chOff x="230188" y="1665288"/>
            <a:chExt cx="8661400" cy="4754562"/>
          </a:xfrm>
        </p:grpSpPr>
        <p:sp>
          <p:nvSpPr>
            <p:cNvPr id="80901" name="AutoShape 5"/>
            <p:cNvSpPr>
              <a:spLocks noChangeArrowheads="1"/>
            </p:cNvSpPr>
            <p:nvPr/>
          </p:nvSpPr>
          <p:spPr bwMode="auto">
            <a:xfrm>
              <a:off x="230188" y="1774825"/>
              <a:ext cx="2286000" cy="800100"/>
            </a:xfrm>
            <a:prstGeom prst="flowChartInputOutput">
              <a:avLst/>
            </a:prstGeom>
            <a:solidFill>
              <a:schemeClr val="accent1">
                <a:lumMod val="20000"/>
                <a:lumOff val="80000"/>
              </a:schemeClr>
            </a:solidFill>
            <a:ln w="31750">
              <a:solidFill>
                <a:schemeClr val="hlink"/>
              </a:solidFill>
              <a:miter lim="800000"/>
              <a:headEnd/>
              <a:tailEnd/>
            </a:ln>
            <a:effectLst/>
          </p:spPr>
          <p:txBody>
            <a:bodyPr anchor="ctr" anchorCtr="1"/>
            <a:lstStyle/>
            <a:p>
              <a:pPr>
                <a:defRPr/>
              </a:pPr>
              <a:r>
                <a:rPr lang="en-US" sz="1600" b="0">
                  <a:latin typeface="+mj-lt"/>
                </a:rPr>
                <a:t>Matching</a:t>
              </a:r>
            </a:p>
            <a:p>
              <a:pPr>
                <a:defRPr/>
              </a:pPr>
              <a:r>
                <a:rPr lang="en-US" sz="1600" b="0">
                  <a:latin typeface="+mj-lt"/>
                </a:rPr>
                <a:t>Source Address</a:t>
              </a:r>
            </a:p>
          </p:txBody>
        </p:sp>
        <p:sp>
          <p:nvSpPr>
            <p:cNvPr id="80902" name="AutoShape 6"/>
            <p:cNvSpPr>
              <a:spLocks noChangeArrowheads="1"/>
            </p:cNvSpPr>
            <p:nvPr/>
          </p:nvSpPr>
          <p:spPr bwMode="auto">
            <a:xfrm>
              <a:off x="2363788" y="1774825"/>
              <a:ext cx="2286000" cy="800100"/>
            </a:xfrm>
            <a:prstGeom prst="flowChartInputOutput">
              <a:avLst/>
            </a:prstGeom>
            <a:solidFill>
              <a:schemeClr val="accent1">
                <a:lumMod val="20000"/>
                <a:lumOff val="80000"/>
              </a:schemeClr>
            </a:solidFill>
            <a:ln w="31750">
              <a:solidFill>
                <a:schemeClr val="hlink"/>
              </a:solidFill>
              <a:miter lim="800000"/>
              <a:headEnd/>
              <a:tailEnd/>
            </a:ln>
            <a:effectLst/>
          </p:spPr>
          <p:txBody>
            <a:bodyPr rIns="0" anchor="ctr" anchorCtr="1"/>
            <a:lstStyle/>
            <a:p>
              <a:pPr>
                <a:defRPr/>
              </a:pPr>
              <a:r>
                <a:rPr lang="en-US" sz="1600" dirty="0">
                  <a:latin typeface="+mj-lt"/>
                </a:rPr>
                <a:t>and</a:t>
              </a:r>
              <a:r>
                <a:rPr lang="en-US" sz="1600" b="0" dirty="0">
                  <a:latin typeface="+mj-lt"/>
                </a:rPr>
                <a:t> Matching</a:t>
              </a:r>
            </a:p>
            <a:p>
              <a:pPr>
                <a:defRPr/>
              </a:pPr>
              <a:r>
                <a:rPr lang="en-US" sz="1600" b="0" dirty="0">
                  <a:latin typeface="+mj-lt"/>
                </a:rPr>
                <a:t>Destination Address</a:t>
              </a:r>
            </a:p>
          </p:txBody>
        </p:sp>
        <p:cxnSp>
          <p:nvCxnSpPr>
            <p:cNvPr id="52230" name="AutoShape 7"/>
            <p:cNvCxnSpPr>
              <a:cxnSpLocks noChangeShapeType="1"/>
              <a:stCxn id="80901" idx="5"/>
              <a:endCxn id="80902" idx="2"/>
            </p:cNvCxnSpPr>
            <p:nvPr/>
          </p:nvCxnSpPr>
          <p:spPr bwMode="auto">
            <a:xfrm>
              <a:off x="2298700" y="2174875"/>
              <a:ext cx="277813" cy="0"/>
            </a:xfrm>
            <a:prstGeom prst="straightConnector1">
              <a:avLst/>
            </a:prstGeom>
            <a:noFill/>
            <a:ln w="38100">
              <a:solidFill>
                <a:schemeClr val="tx1"/>
              </a:solidFill>
              <a:round/>
              <a:headEnd/>
              <a:tailEnd/>
            </a:ln>
          </p:spPr>
        </p:cxnSp>
        <p:sp>
          <p:nvSpPr>
            <p:cNvPr id="80905" name="AutoShape 9"/>
            <p:cNvSpPr>
              <a:spLocks noChangeArrowheads="1"/>
            </p:cNvSpPr>
            <p:nvPr/>
          </p:nvSpPr>
          <p:spPr bwMode="auto">
            <a:xfrm>
              <a:off x="2363788" y="3054350"/>
              <a:ext cx="2286000" cy="804863"/>
            </a:xfrm>
            <a:prstGeom prst="flowChartInputOutput">
              <a:avLst/>
            </a:prstGeom>
            <a:solidFill>
              <a:schemeClr val="accent1">
                <a:lumMod val="20000"/>
                <a:lumOff val="80000"/>
              </a:schemeClr>
            </a:solidFill>
            <a:ln w="31750">
              <a:solidFill>
                <a:schemeClr val="hlink"/>
              </a:solidFill>
              <a:miter lim="800000"/>
              <a:headEnd/>
              <a:tailEnd/>
            </a:ln>
            <a:effectLst/>
          </p:spPr>
          <p:txBody>
            <a:bodyPr rIns="0" anchor="ctr" anchorCtr="1"/>
            <a:lstStyle/>
            <a:p>
              <a:pPr>
                <a:defRPr/>
              </a:pPr>
              <a:r>
                <a:rPr lang="en-US" sz="1600" dirty="0">
                  <a:latin typeface="+mj-lt"/>
                </a:rPr>
                <a:t>and</a:t>
              </a:r>
              <a:r>
                <a:rPr lang="en-US" sz="1600" b="0" dirty="0">
                  <a:latin typeface="+mj-lt"/>
                </a:rPr>
                <a:t> Matching</a:t>
              </a:r>
            </a:p>
            <a:p>
              <a:pPr>
                <a:defRPr/>
              </a:pPr>
              <a:r>
                <a:rPr lang="en-US" sz="1600" b="0" dirty="0">
                  <a:latin typeface="+mj-lt"/>
                </a:rPr>
                <a:t>Destination Address</a:t>
              </a:r>
            </a:p>
          </p:txBody>
        </p:sp>
        <p:sp>
          <p:nvSpPr>
            <p:cNvPr id="80906" name="AutoShape 10"/>
            <p:cNvSpPr>
              <a:spLocks noChangeArrowheads="1"/>
            </p:cNvSpPr>
            <p:nvPr/>
          </p:nvSpPr>
          <p:spPr bwMode="auto">
            <a:xfrm>
              <a:off x="230188" y="3054350"/>
              <a:ext cx="2286000" cy="804863"/>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b="0">
                  <a:latin typeface="+mj-lt"/>
                </a:rPr>
                <a:t>Blank Source Address</a:t>
              </a:r>
            </a:p>
          </p:txBody>
        </p:sp>
        <p:cxnSp>
          <p:nvCxnSpPr>
            <p:cNvPr id="52233" name="AutoShape 11"/>
            <p:cNvCxnSpPr>
              <a:cxnSpLocks noChangeShapeType="1"/>
              <a:stCxn id="80906" idx="5"/>
              <a:endCxn id="80905" idx="2"/>
            </p:cNvCxnSpPr>
            <p:nvPr/>
          </p:nvCxnSpPr>
          <p:spPr bwMode="auto">
            <a:xfrm>
              <a:off x="2298700" y="3457575"/>
              <a:ext cx="277813" cy="0"/>
            </a:xfrm>
            <a:prstGeom prst="straightConnector1">
              <a:avLst/>
            </a:prstGeom>
            <a:noFill/>
            <a:ln w="38100">
              <a:solidFill>
                <a:schemeClr val="tx1"/>
              </a:solidFill>
              <a:round/>
              <a:headEnd/>
              <a:tailEnd/>
            </a:ln>
          </p:spPr>
        </p:cxnSp>
        <p:sp>
          <p:nvSpPr>
            <p:cNvPr id="80909" name="AutoShape 13"/>
            <p:cNvSpPr>
              <a:spLocks noChangeArrowheads="1"/>
            </p:cNvSpPr>
            <p:nvPr/>
          </p:nvSpPr>
          <p:spPr bwMode="auto">
            <a:xfrm>
              <a:off x="2363788" y="4333875"/>
              <a:ext cx="2286000" cy="804863"/>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a:latin typeface="+mj-lt"/>
                </a:rPr>
                <a:t>and</a:t>
              </a:r>
              <a:r>
                <a:rPr lang="en-US" sz="1600" b="0">
                  <a:latin typeface="+mj-lt"/>
                </a:rPr>
                <a:t> Blank Destination Address</a:t>
              </a:r>
            </a:p>
          </p:txBody>
        </p:sp>
        <p:sp>
          <p:nvSpPr>
            <p:cNvPr id="80910" name="AutoShape 14"/>
            <p:cNvSpPr>
              <a:spLocks noChangeArrowheads="1"/>
            </p:cNvSpPr>
            <p:nvPr/>
          </p:nvSpPr>
          <p:spPr bwMode="auto">
            <a:xfrm>
              <a:off x="230188" y="4333875"/>
              <a:ext cx="2286000" cy="804863"/>
            </a:xfrm>
            <a:prstGeom prst="flowChartInputOutput">
              <a:avLst/>
            </a:prstGeom>
            <a:solidFill>
              <a:schemeClr val="accent1">
                <a:lumMod val="20000"/>
                <a:lumOff val="80000"/>
              </a:schemeClr>
            </a:solidFill>
            <a:ln w="31750">
              <a:solidFill>
                <a:schemeClr val="hlink"/>
              </a:solidFill>
              <a:miter lim="800000"/>
              <a:headEnd/>
              <a:tailEnd/>
            </a:ln>
            <a:effectLst/>
          </p:spPr>
          <p:txBody>
            <a:bodyPr anchor="ctr" anchorCtr="1"/>
            <a:lstStyle/>
            <a:p>
              <a:pPr>
                <a:defRPr/>
              </a:pPr>
              <a:r>
                <a:rPr lang="en-US" sz="1600" b="0">
                  <a:latin typeface="+mj-lt"/>
                </a:rPr>
                <a:t>Matching</a:t>
              </a:r>
            </a:p>
            <a:p>
              <a:pPr>
                <a:defRPr/>
              </a:pPr>
              <a:r>
                <a:rPr lang="en-US" sz="1600" b="0">
                  <a:latin typeface="+mj-lt"/>
                </a:rPr>
                <a:t>Source Address</a:t>
              </a:r>
            </a:p>
          </p:txBody>
        </p:sp>
        <p:cxnSp>
          <p:nvCxnSpPr>
            <p:cNvPr id="52236" name="AutoShape 15"/>
            <p:cNvCxnSpPr>
              <a:cxnSpLocks noChangeShapeType="1"/>
              <a:stCxn id="80910" idx="5"/>
              <a:endCxn id="80909" idx="2"/>
            </p:cNvCxnSpPr>
            <p:nvPr/>
          </p:nvCxnSpPr>
          <p:spPr bwMode="auto">
            <a:xfrm>
              <a:off x="2298700" y="4737100"/>
              <a:ext cx="277813" cy="0"/>
            </a:xfrm>
            <a:prstGeom prst="straightConnector1">
              <a:avLst/>
            </a:prstGeom>
            <a:noFill/>
            <a:ln w="38100">
              <a:solidFill>
                <a:schemeClr val="tx1"/>
              </a:solidFill>
              <a:round/>
              <a:headEnd/>
              <a:tailEnd/>
            </a:ln>
          </p:spPr>
        </p:cxnSp>
        <p:sp>
          <p:nvSpPr>
            <p:cNvPr id="80913" name="AutoShape 17"/>
            <p:cNvSpPr>
              <a:spLocks noChangeArrowheads="1"/>
            </p:cNvSpPr>
            <p:nvPr/>
          </p:nvSpPr>
          <p:spPr bwMode="auto">
            <a:xfrm>
              <a:off x="2363788" y="5614988"/>
              <a:ext cx="2286000" cy="800100"/>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a:latin typeface="+mj-lt"/>
                </a:rPr>
                <a:t>and</a:t>
              </a:r>
              <a:r>
                <a:rPr lang="en-US" sz="1600" b="0">
                  <a:latin typeface="+mj-lt"/>
                </a:rPr>
                <a:t> Blank Destination Address</a:t>
              </a:r>
            </a:p>
          </p:txBody>
        </p:sp>
        <p:sp>
          <p:nvSpPr>
            <p:cNvPr id="80914" name="AutoShape 18"/>
            <p:cNvSpPr>
              <a:spLocks noChangeArrowheads="1"/>
            </p:cNvSpPr>
            <p:nvPr/>
          </p:nvSpPr>
          <p:spPr bwMode="auto">
            <a:xfrm>
              <a:off x="230188" y="5614988"/>
              <a:ext cx="2286000" cy="800100"/>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b="0">
                  <a:latin typeface="+mj-lt"/>
                </a:rPr>
                <a:t>Blank Source Address</a:t>
              </a:r>
            </a:p>
          </p:txBody>
        </p:sp>
        <p:cxnSp>
          <p:nvCxnSpPr>
            <p:cNvPr id="52239" name="AutoShape 19"/>
            <p:cNvCxnSpPr>
              <a:cxnSpLocks noChangeShapeType="1"/>
              <a:stCxn id="80914" idx="5"/>
              <a:endCxn id="80913" idx="2"/>
            </p:cNvCxnSpPr>
            <p:nvPr/>
          </p:nvCxnSpPr>
          <p:spPr bwMode="auto">
            <a:xfrm>
              <a:off x="2298700" y="6015038"/>
              <a:ext cx="277813" cy="0"/>
            </a:xfrm>
            <a:prstGeom prst="straightConnector1">
              <a:avLst/>
            </a:prstGeom>
            <a:noFill/>
            <a:ln w="38100">
              <a:solidFill>
                <a:schemeClr val="tx1"/>
              </a:solidFill>
              <a:round/>
              <a:headEnd/>
              <a:tailEnd/>
            </a:ln>
          </p:spPr>
        </p:cxnSp>
        <p:sp>
          <p:nvSpPr>
            <p:cNvPr id="80918" name="Rectangle 22"/>
            <p:cNvSpPr>
              <a:spLocks noChangeArrowheads="1"/>
            </p:cNvSpPr>
            <p:nvPr/>
          </p:nvSpPr>
          <p:spPr bwMode="auto">
            <a:xfrm>
              <a:off x="7119938" y="5614988"/>
              <a:ext cx="1771650" cy="804862"/>
            </a:xfrm>
            <a:prstGeom prst="rect">
              <a:avLst/>
            </a:prstGeom>
            <a:solidFill>
              <a:schemeClr val="accent3">
                <a:lumMod val="20000"/>
                <a:lumOff val="80000"/>
              </a:schemeClr>
            </a:solidFill>
            <a:ln w="31750">
              <a:solidFill>
                <a:srgbClr val="99CC00"/>
              </a:solidFill>
              <a:miter lim="800000"/>
              <a:headEnd/>
              <a:tailEnd/>
            </a:ln>
            <a:effectLst/>
          </p:spPr>
          <p:txBody>
            <a:bodyPr anchor="ctr" anchorCtr="1"/>
            <a:lstStyle/>
            <a:p>
              <a:pPr>
                <a:defRPr/>
              </a:pPr>
              <a:r>
                <a:rPr lang="en-US" sz="1600" b="0">
                  <a:latin typeface="+mj-lt"/>
                </a:rPr>
                <a:t>Assign </a:t>
              </a:r>
            </a:p>
            <a:p>
              <a:pPr>
                <a:defRPr/>
              </a:pPr>
              <a:r>
                <a:rPr lang="en-US" sz="1600" b="0">
                  <a:latin typeface="+mj-lt"/>
                </a:rPr>
                <a:t>Shipping Group</a:t>
              </a:r>
            </a:p>
          </p:txBody>
        </p:sp>
        <p:cxnSp>
          <p:nvCxnSpPr>
            <p:cNvPr id="52241" name="AutoShape 23"/>
            <p:cNvCxnSpPr>
              <a:cxnSpLocks noChangeShapeType="1"/>
              <a:stCxn id="80921" idx="3"/>
              <a:endCxn id="80918" idx="0"/>
            </p:cNvCxnSpPr>
            <p:nvPr/>
          </p:nvCxnSpPr>
          <p:spPr bwMode="auto">
            <a:xfrm>
              <a:off x="7659688" y="2168525"/>
              <a:ext cx="346075" cy="3430588"/>
            </a:xfrm>
            <a:prstGeom prst="bentConnector2">
              <a:avLst/>
            </a:prstGeom>
            <a:noFill/>
            <a:ln w="38100">
              <a:solidFill>
                <a:schemeClr val="tx1"/>
              </a:solidFill>
              <a:miter lim="800000"/>
              <a:headEnd/>
              <a:tailEnd type="triangle" w="med" len="med"/>
            </a:ln>
          </p:spPr>
        </p:cxnSp>
        <p:sp>
          <p:nvSpPr>
            <p:cNvPr id="80921" name="AutoShape 25"/>
            <p:cNvSpPr>
              <a:spLocks noChangeArrowheads="1"/>
            </p:cNvSpPr>
            <p:nvPr/>
          </p:nvSpPr>
          <p:spPr bwMode="auto">
            <a:xfrm>
              <a:off x="4840288" y="1665288"/>
              <a:ext cx="2819400" cy="1004887"/>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Shipment</a:t>
              </a:r>
            </a:p>
            <a:p>
              <a:pPr>
                <a:defRPr/>
              </a:pPr>
              <a:r>
                <a:rPr lang="en-US" sz="1600">
                  <a:latin typeface="+mj-lt"/>
                </a:rPr>
                <a:t>Matches Shipping</a:t>
              </a:r>
            </a:p>
            <a:p>
              <a:pPr>
                <a:defRPr/>
              </a:pPr>
              <a:r>
                <a:rPr lang="en-US" sz="1600">
                  <a:latin typeface="+mj-lt"/>
                </a:rPr>
                <a:t>Group?</a:t>
              </a:r>
            </a:p>
          </p:txBody>
        </p:sp>
        <p:cxnSp>
          <p:nvCxnSpPr>
            <p:cNvPr id="52243" name="AutoShape 26"/>
            <p:cNvCxnSpPr>
              <a:cxnSpLocks noChangeShapeType="1"/>
              <a:stCxn id="80902" idx="5"/>
              <a:endCxn id="80921" idx="1"/>
            </p:cNvCxnSpPr>
            <p:nvPr/>
          </p:nvCxnSpPr>
          <p:spPr bwMode="auto">
            <a:xfrm flipV="1">
              <a:off x="4432300" y="2168525"/>
              <a:ext cx="407988" cy="6350"/>
            </a:xfrm>
            <a:prstGeom prst="bentConnector3">
              <a:avLst>
                <a:gd name="adj1" fmla="val 76653"/>
              </a:avLst>
            </a:prstGeom>
            <a:noFill/>
            <a:ln w="38100">
              <a:solidFill>
                <a:schemeClr val="tx1"/>
              </a:solidFill>
              <a:miter lim="800000"/>
              <a:headEnd/>
              <a:tailEnd type="triangle" w="med" len="med"/>
            </a:ln>
          </p:spPr>
        </p:cxnSp>
        <p:cxnSp>
          <p:nvCxnSpPr>
            <p:cNvPr id="52244" name="AutoShape 28"/>
            <p:cNvCxnSpPr>
              <a:cxnSpLocks noChangeShapeType="1"/>
              <a:stCxn id="80921" idx="2"/>
              <a:endCxn id="80906" idx="1"/>
            </p:cNvCxnSpPr>
            <p:nvPr/>
          </p:nvCxnSpPr>
          <p:spPr bwMode="auto">
            <a:xfrm rot="5400000">
              <a:off x="3627438" y="415925"/>
              <a:ext cx="368300" cy="4876800"/>
            </a:xfrm>
            <a:prstGeom prst="bentConnector3">
              <a:avLst>
                <a:gd name="adj1" fmla="val 51722"/>
              </a:avLst>
            </a:prstGeom>
            <a:noFill/>
            <a:ln w="38100">
              <a:solidFill>
                <a:schemeClr val="tx1"/>
              </a:solidFill>
              <a:miter lim="800000"/>
              <a:headEnd/>
              <a:tailEnd type="triangle" w="med" len="med"/>
            </a:ln>
          </p:spPr>
        </p:cxnSp>
        <p:sp>
          <p:nvSpPr>
            <p:cNvPr id="52245" name="Text Box 29"/>
            <p:cNvSpPr txBox="1">
              <a:spLocks noChangeArrowheads="1"/>
            </p:cNvSpPr>
            <p:nvPr/>
          </p:nvSpPr>
          <p:spPr bwMode="auto">
            <a:xfrm>
              <a:off x="5622925" y="271621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sp>
          <p:nvSpPr>
            <p:cNvPr id="80927" name="AutoShape 31"/>
            <p:cNvSpPr>
              <a:spLocks noChangeArrowheads="1"/>
            </p:cNvSpPr>
            <p:nvPr/>
          </p:nvSpPr>
          <p:spPr bwMode="auto">
            <a:xfrm>
              <a:off x="5367338" y="3054350"/>
              <a:ext cx="1676400" cy="804863"/>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Matches?</a:t>
              </a:r>
            </a:p>
          </p:txBody>
        </p:sp>
        <p:cxnSp>
          <p:nvCxnSpPr>
            <p:cNvPr id="52247" name="AutoShape 32"/>
            <p:cNvCxnSpPr>
              <a:cxnSpLocks noChangeShapeType="1"/>
              <a:stCxn id="80905" idx="5"/>
              <a:endCxn id="80927" idx="1"/>
            </p:cNvCxnSpPr>
            <p:nvPr/>
          </p:nvCxnSpPr>
          <p:spPr bwMode="auto">
            <a:xfrm>
              <a:off x="4432300" y="3457575"/>
              <a:ext cx="935038" cy="0"/>
            </a:xfrm>
            <a:prstGeom prst="straightConnector1">
              <a:avLst/>
            </a:prstGeom>
            <a:noFill/>
            <a:ln w="38100">
              <a:solidFill>
                <a:schemeClr val="tx1"/>
              </a:solidFill>
              <a:round/>
              <a:headEnd/>
              <a:tailEnd type="triangle" w="med" len="med"/>
            </a:ln>
          </p:spPr>
        </p:cxnSp>
        <p:cxnSp>
          <p:nvCxnSpPr>
            <p:cNvPr id="52248" name="AutoShape 34"/>
            <p:cNvCxnSpPr>
              <a:cxnSpLocks noChangeShapeType="1"/>
              <a:stCxn id="80933" idx="3"/>
              <a:endCxn id="80918" idx="0"/>
            </p:cNvCxnSpPr>
            <p:nvPr/>
          </p:nvCxnSpPr>
          <p:spPr bwMode="auto">
            <a:xfrm>
              <a:off x="7043738" y="4737100"/>
              <a:ext cx="962025" cy="862013"/>
            </a:xfrm>
            <a:prstGeom prst="bentConnector2">
              <a:avLst/>
            </a:prstGeom>
            <a:noFill/>
            <a:ln w="38100">
              <a:solidFill>
                <a:schemeClr val="tx1"/>
              </a:solidFill>
              <a:miter lim="800000"/>
              <a:headEnd/>
              <a:tailEnd type="triangle" w="med" len="med"/>
            </a:ln>
          </p:spPr>
        </p:cxnSp>
        <p:sp>
          <p:nvSpPr>
            <p:cNvPr id="52249" name="Text Box 35"/>
            <p:cNvSpPr txBox="1">
              <a:spLocks noChangeArrowheads="1"/>
            </p:cNvSpPr>
            <p:nvPr/>
          </p:nvSpPr>
          <p:spPr bwMode="auto">
            <a:xfrm>
              <a:off x="7359650" y="459105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sp>
          <p:nvSpPr>
            <p:cNvPr id="80933" name="AutoShape 37"/>
            <p:cNvSpPr>
              <a:spLocks noChangeArrowheads="1"/>
            </p:cNvSpPr>
            <p:nvPr/>
          </p:nvSpPr>
          <p:spPr bwMode="auto">
            <a:xfrm>
              <a:off x="5367338" y="4333875"/>
              <a:ext cx="1676400" cy="804863"/>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Matches?</a:t>
              </a:r>
            </a:p>
          </p:txBody>
        </p:sp>
        <p:cxnSp>
          <p:nvCxnSpPr>
            <p:cNvPr id="52251" name="AutoShape 38"/>
            <p:cNvCxnSpPr>
              <a:cxnSpLocks noChangeShapeType="1"/>
              <a:stCxn id="80909" idx="5"/>
              <a:endCxn id="80933" idx="1"/>
            </p:cNvCxnSpPr>
            <p:nvPr/>
          </p:nvCxnSpPr>
          <p:spPr bwMode="auto">
            <a:xfrm>
              <a:off x="4432300" y="4737100"/>
              <a:ext cx="935038" cy="0"/>
            </a:xfrm>
            <a:prstGeom prst="straightConnector1">
              <a:avLst/>
            </a:prstGeom>
            <a:noFill/>
            <a:ln w="38100">
              <a:solidFill>
                <a:schemeClr val="tx1"/>
              </a:solidFill>
              <a:round/>
              <a:headEnd/>
              <a:tailEnd type="triangle" w="med" len="med"/>
            </a:ln>
          </p:spPr>
        </p:cxnSp>
        <p:cxnSp>
          <p:nvCxnSpPr>
            <p:cNvPr id="52252" name="AutoShape 40"/>
            <p:cNvCxnSpPr>
              <a:cxnSpLocks noChangeShapeType="1"/>
              <a:stCxn id="80927" idx="3"/>
              <a:endCxn id="80918" idx="0"/>
            </p:cNvCxnSpPr>
            <p:nvPr/>
          </p:nvCxnSpPr>
          <p:spPr bwMode="auto">
            <a:xfrm>
              <a:off x="7043738" y="3457575"/>
              <a:ext cx="962025" cy="2141538"/>
            </a:xfrm>
            <a:prstGeom prst="bentConnector2">
              <a:avLst/>
            </a:prstGeom>
            <a:noFill/>
            <a:ln w="38100">
              <a:solidFill>
                <a:schemeClr val="tx1"/>
              </a:solidFill>
              <a:miter lim="800000"/>
              <a:headEnd/>
              <a:tailEnd type="triangle" w="med" len="med"/>
            </a:ln>
          </p:spPr>
        </p:cxnSp>
        <p:sp>
          <p:nvSpPr>
            <p:cNvPr id="52253" name="Text Box 41"/>
            <p:cNvSpPr txBox="1">
              <a:spLocks noChangeArrowheads="1"/>
            </p:cNvSpPr>
            <p:nvPr/>
          </p:nvSpPr>
          <p:spPr bwMode="auto">
            <a:xfrm>
              <a:off x="7359650" y="3317875"/>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cxnSp>
          <p:nvCxnSpPr>
            <p:cNvPr id="52254" name="AutoShape 43"/>
            <p:cNvCxnSpPr>
              <a:cxnSpLocks noChangeShapeType="1"/>
              <a:stCxn id="80927" idx="2"/>
              <a:endCxn id="80910" idx="1"/>
            </p:cNvCxnSpPr>
            <p:nvPr/>
          </p:nvCxnSpPr>
          <p:spPr bwMode="auto">
            <a:xfrm rot="5400000">
              <a:off x="3559969" y="1672432"/>
              <a:ext cx="458787" cy="4832350"/>
            </a:xfrm>
            <a:prstGeom prst="bentConnector3">
              <a:avLst>
                <a:gd name="adj1" fmla="val 51556"/>
              </a:avLst>
            </a:prstGeom>
            <a:noFill/>
            <a:ln w="38100">
              <a:solidFill>
                <a:schemeClr val="tx1"/>
              </a:solidFill>
              <a:miter lim="800000"/>
              <a:headEnd/>
              <a:tailEnd type="triangle" w="med" len="med"/>
            </a:ln>
          </p:spPr>
        </p:cxnSp>
        <p:sp>
          <p:nvSpPr>
            <p:cNvPr id="52255" name="Text Box 44"/>
            <p:cNvSpPr txBox="1">
              <a:spLocks noChangeArrowheads="1"/>
            </p:cNvSpPr>
            <p:nvPr/>
          </p:nvSpPr>
          <p:spPr bwMode="auto">
            <a:xfrm>
              <a:off x="5622925" y="394970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cxnSp>
          <p:nvCxnSpPr>
            <p:cNvPr id="52256" name="AutoShape 46"/>
            <p:cNvCxnSpPr>
              <a:cxnSpLocks noChangeShapeType="1"/>
              <a:stCxn id="80933" idx="2"/>
              <a:endCxn id="80914" idx="1"/>
            </p:cNvCxnSpPr>
            <p:nvPr/>
          </p:nvCxnSpPr>
          <p:spPr bwMode="auto">
            <a:xfrm rot="5400000">
              <a:off x="3559175" y="2952751"/>
              <a:ext cx="460375" cy="4832350"/>
            </a:xfrm>
            <a:prstGeom prst="bentConnector3">
              <a:avLst>
                <a:gd name="adj1" fmla="val 51380"/>
              </a:avLst>
            </a:prstGeom>
            <a:noFill/>
            <a:ln w="38100">
              <a:solidFill>
                <a:schemeClr val="tx1"/>
              </a:solidFill>
              <a:miter lim="800000"/>
              <a:headEnd/>
              <a:tailEnd type="triangle" w="med" len="med"/>
            </a:ln>
          </p:spPr>
        </p:cxnSp>
        <p:sp>
          <p:nvSpPr>
            <p:cNvPr id="52257" name="Text Box 47"/>
            <p:cNvSpPr txBox="1">
              <a:spLocks noChangeArrowheads="1"/>
            </p:cNvSpPr>
            <p:nvPr/>
          </p:nvSpPr>
          <p:spPr bwMode="auto">
            <a:xfrm>
              <a:off x="5622925" y="523240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cxnSp>
          <p:nvCxnSpPr>
            <p:cNvPr id="52258" name="AutoShape 49"/>
            <p:cNvCxnSpPr>
              <a:cxnSpLocks noChangeShapeType="1"/>
              <a:stCxn id="80913" idx="5"/>
              <a:endCxn id="80918" idx="1"/>
            </p:cNvCxnSpPr>
            <p:nvPr/>
          </p:nvCxnSpPr>
          <p:spPr bwMode="auto">
            <a:xfrm>
              <a:off x="4432300" y="6015038"/>
              <a:ext cx="2671763" cy="3175"/>
            </a:xfrm>
            <a:prstGeom prst="straightConnector1">
              <a:avLst/>
            </a:prstGeom>
            <a:noFill/>
            <a:ln w="38100">
              <a:solidFill>
                <a:schemeClr val="tx1"/>
              </a:solidFill>
              <a:round/>
              <a:headEnd/>
              <a:tailEnd type="triangle" w="med" len="med"/>
            </a:ln>
          </p:spPr>
        </p:cxnSp>
        <p:sp>
          <p:nvSpPr>
            <p:cNvPr id="52259" name="Text Box 50"/>
            <p:cNvSpPr txBox="1">
              <a:spLocks noChangeArrowheads="1"/>
            </p:cNvSpPr>
            <p:nvPr/>
          </p:nvSpPr>
          <p:spPr bwMode="auto">
            <a:xfrm>
              <a:off x="5622925" y="587216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sp>
          <p:nvSpPr>
            <p:cNvPr id="52260" name="Text Box 21"/>
            <p:cNvSpPr txBox="1">
              <a:spLocks noChangeArrowheads="1"/>
            </p:cNvSpPr>
            <p:nvPr/>
          </p:nvSpPr>
          <p:spPr bwMode="auto">
            <a:xfrm>
              <a:off x="7359650" y="201136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52"/>
          <p:cNvSpPr>
            <a:spLocks noGrp="1"/>
          </p:cNvSpPr>
          <p:nvPr>
            <p:ph type="title"/>
          </p:nvPr>
        </p:nvSpPr>
        <p:spPr/>
        <p:txBody>
          <a:bodyPr>
            <a:normAutofit/>
          </a:bodyPr>
          <a:lstStyle/>
          <a:p>
            <a:r>
              <a:rPr lang="en-US" dirty="0" smtClean="0"/>
              <a:t>Set Up Global Shipping Control Settings</a:t>
            </a:r>
            <a:endParaRPr lang="en-US" dirty="0"/>
          </a:p>
        </p:txBody>
      </p:sp>
      <p:sp>
        <p:nvSpPr>
          <p:cNvPr id="53250" name="Footer Placeholder 1"/>
          <p:cNvSpPr>
            <a:spLocks noGrp="1"/>
          </p:cNvSpPr>
          <p:nvPr>
            <p:ph type="ftr" sz="quarter" idx="10"/>
          </p:nvPr>
        </p:nvSpPr>
        <p:spPr>
          <a:noFill/>
        </p:spPr>
        <p:txBody>
          <a:bodyPr/>
          <a:lstStyle/>
          <a:p>
            <a:pPr defTabSz="865188"/>
            <a:r>
              <a:rPr lang="en-US"/>
              <a:t>AS-SU-380</a:t>
            </a:r>
          </a:p>
        </p:txBody>
      </p:sp>
      <p:grpSp>
        <p:nvGrpSpPr>
          <p:cNvPr id="154" name="Group 153"/>
          <p:cNvGrpSpPr/>
          <p:nvPr/>
        </p:nvGrpSpPr>
        <p:grpSpPr>
          <a:xfrm>
            <a:off x="567563" y="1462888"/>
            <a:ext cx="8007350" cy="4095750"/>
            <a:chOff x="579438" y="2068513"/>
            <a:chExt cx="8007350" cy="4095750"/>
          </a:xfrm>
        </p:grpSpPr>
        <p:pic>
          <p:nvPicPr>
            <p:cNvPr id="53251" name="Picture 21" descr="globe"/>
            <p:cNvPicPr>
              <a:picLocks noChangeAspect="1" noChangeArrowheads="1"/>
            </p:cNvPicPr>
            <p:nvPr/>
          </p:nvPicPr>
          <p:blipFill>
            <a:blip r:embed="rId2" cstate="print"/>
            <a:srcRect/>
            <a:stretch>
              <a:fillRect/>
            </a:stretch>
          </p:blipFill>
          <p:spPr bwMode="auto">
            <a:xfrm>
              <a:off x="579438" y="2228850"/>
              <a:ext cx="4335462" cy="3935413"/>
            </a:xfrm>
            <a:prstGeom prst="rect">
              <a:avLst/>
            </a:prstGeom>
            <a:noFill/>
            <a:ln w="9525">
              <a:noFill/>
              <a:miter lim="800000"/>
              <a:headEnd/>
              <a:tailEnd/>
            </a:ln>
          </p:spPr>
        </p:pic>
        <p:grpSp>
          <p:nvGrpSpPr>
            <p:cNvPr id="53253" name="Group 135"/>
            <p:cNvGrpSpPr>
              <a:grpSpLocks/>
            </p:cNvGrpSpPr>
            <p:nvPr/>
          </p:nvGrpSpPr>
          <p:grpSpPr bwMode="auto">
            <a:xfrm>
              <a:off x="4957763" y="2147888"/>
              <a:ext cx="3629025" cy="3629025"/>
              <a:chOff x="663" y="1353"/>
              <a:chExt cx="2286" cy="2286"/>
            </a:xfrm>
          </p:grpSpPr>
          <p:grpSp>
            <p:nvGrpSpPr>
              <p:cNvPr id="53369" name="Group 136"/>
              <p:cNvGrpSpPr>
                <a:grpSpLocks/>
              </p:cNvGrpSpPr>
              <p:nvPr/>
            </p:nvGrpSpPr>
            <p:grpSpPr bwMode="auto">
              <a:xfrm>
                <a:off x="663" y="1353"/>
                <a:ext cx="2286" cy="2286"/>
                <a:chOff x="1731" y="1299"/>
                <a:chExt cx="2286" cy="2286"/>
              </a:xfrm>
            </p:grpSpPr>
            <p:sp>
              <p:nvSpPr>
                <p:cNvPr id="53371" name="Freeform 137"/>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p>
              </p:txBody>
            </p:sp>
            <p:sp>
              <p:nvSpPr>
                <p:cNvPr id="53372" name="Freeform 138"/>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p>
              </p:txBody>
            </p:sp>
            <p:sp>
              <p:nvSpPr>
                <p:cNvPr id="53373" name="Freeform 139"/>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p>
              </p:txBody>
            </p:sp>
            <p:sp>
              <p:nvSpPr>
                <p:cNvPr id="53374" name="Freeform 140"/>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p>
              </p:txBody>
            </p:sp>
            <p:sp>
              <p:nvSpPr>
                <p:cNvPr id="53375" name="Freeform 141"/>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p>
              </p:txBody>
            </p:sp>
            <p:sp>
              <p:nvSpPr>
                <p:cNvPr id="53376" name="Rectangle 142"/>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p>
              </p:txBody>
            </p:sp>
            <p:sp>
              <p:nvSpPr>
                <p:cNvPr id="53377" name="Freeform 143"/>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p>
              </p:txBody>
            </p:sp>
            <p:sp>
              <p:nvSpPr>
                <p:cNvPr id="53378" name="Freeform 144"/>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p>
              </p:txBody>
            </p:sp>
            <p:sp>
              <p:nvSpPr>
                <p:cNvPr id="53379" name="Rectangle 145"/>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p>
              </p:txBody>
            </p:sp>
            <p:sp>
              <p:nvSpPr>
                <p:cNvPr id="53380" name="Freeform 146"/>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p>
              </p:txBody>
            </p:sp>
            <p:sp>
              <p:nvSpPr>
                <p:cNvPr id="53381" name="Freeform 147"/>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p>
              </p:txBody>
            </p:sp>
            <p:sp>
              <p:nvSpPr>
                <p:cNvPr id="53382" name="Freeform 148"/>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p>
              </p:txBody>
            </p:sp>
            <p:sp>
              <p:nvSpPr>
                <p:cNvPr id="53383" name="Freeform 149"/>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p>
              </p:txBody>
            </p:sp>
            <p:sp>
              <p:nvSpPr>
                <p:cNvPr id="53384" name="Freeform 150"/>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p>
              </p:txBody>
            </p:sp>
            <p:sp>
              <p:nvSpPr>
                <p:cNvPr id="53385" name="Freeform 151"/>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p>
              </p:txBody>
            </p:sp>
            <p:sp>
              <p:nvSpPr>
                <p:cNvPr id="53386" name="Freeform 152"/>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p>
              </p:txBody>
            </p:sp>
            <p:sp>
              <p:nvSpPr>
                <p:cNvPr id="53387" name="Freeform 153"/>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p>
              </p:txBody>
            </p:sp>
            <p:sp>
              <p:nvSpPr>
                <p:cNvPr id="53388" name="Freeform 154"/>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p>
              </p:txBody>
            </p:sp>
            <p:sp>
              <p:nvSpPr>
                <p:cNvPr id="53389" name="Freeform 155"/>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p>
              </p:txBody>
            </p:sp>
            <p:sp>
              <p:nvSpPr>
                <p:cNvPr id="53390" name="Freeform 156"/>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p>
              </p:txBody>
            </p:sp>
            <p:grpSp>
              <p:nvGrpSpPr>
                <p:cNvPr id="53391" name="Group 157"/>
                <p:cNvGrpSpPr>
                  <a:grpSpLocks/>
                </p:cNvGrpSpPr>
                <p:nvPr/>
              </p:nvGrpSpPr>
              <p:grpSpPr bwMode="auto">
                <a:xfrm>
                  <a:off x="1869" y="1441"/>
                  <a:ext cx="2006" cy="1329"/>
                  <a:chOff x="1869" y="1441"/>
                  <a:chExt cx="2006" cy="1329"/>
                </a:xfrm>
              </p:grpSpPr>
              <p:sp>
                <p:nvSpPr>
                  <p:cNvPr id="53393" name="Freeform 158"/>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p>
                </p:txBody>
              </p:sp>
              <p:sp>
                <p:nvSpPr>
                  <p:cNvPr id="53394" name="Freeform 159"/>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p>
                </p:txBody>
              </p:sp>
              <p:grpSp>
                <p:nvGrpSpPr>
                  <p:cNvPr id="53395" name="Group 160"/>
                  <p:cNvGrpSpPr>
                    <a:grpSpLocks/>
                  </p:cNvGrpSpPr>
                  <p:nvPr/>
                </p:nvGrpSpPr>
                <p:grpSpPr bwMode="auto">
                  <a:xfrm>
                    <a:off x="1903" y="1475"/>
                    <a:ext cx="1938" cy="1262"/>
                    <a:chOff x="1903" y="1475"/>
                    <a:chExt cx="1938" cy="1262"/>
                  </a:xfrm>
                </p:grpSpPr>
                <p:sp>
                  <p:nvSpPr>
                    <p:cNvPr id="53396" name="Freeform 161"/>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tx2"/>
                    </a:solidFill>
                    <a:ln w="9525">
                      <a:noFill/>
                      <a:round/>
                      <a:headEnd/>
                      <a:tailEnd/>
                    </a:ln>
                  </p:spPr>
                  <p:txBody>
                    <a:bodyPr/>
                    <a:lstStyle/>
                    <a:p>
                      <a:endParaRPr lang="en-US"/>
                    </a:p>
                  </p:txBody>
                </p:sp>
                <p:sp>
                  <p:nvSpPr>
                    <p:cNvPr id="53397" name="Freeform 162"/>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p>
                  </p:txBody>
                </p:sp>
                <p:sp>
                  <p:nvSpPr>
                    <p:cNvPr id="53398" name="Freeform 163"/>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p>
                  </p:txBody>
                </p:sp>
                <p:sp>
                  <p:nvSpPr>
                    <p:cNvPr id="53399" name="Freeform 164"/>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p>
                  </p:txBody>
                </p:sp>
                <p:sp>
                  <p:nvSpPr>
                    <p:cNvPr id="53400" name="Freeform 165"/>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p>
                  </p:txBody>
                </p:sp>
              </p:grpSp>
            </p:grpSp>
            <p:sp>
              <p:nvSpPr>
                <p:cNvPr id="53392" name="Freeform 166"/>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p>
              </p:txBody>
            </p:sp>
          </p:grpSp>
          <p:sp>
            <p:nvSpPr>
              <p:cNvPr id="82087" name="Text Box 167"/>
              <p:cNvSpPr txBox="1">
                <a:spLocks noChangeArrowheads="1"/>
              </p:cNvSpPr>
              <p:nvPr/>
            </p:nvSpPr>
            <p:spPr bwMode="auto">
              <a:xfrm>
                <a:off x="833" y="1531"/>
                <a:ext cx="1931" cy="1256"/>
              </a:xfrm>
              <a:prstGeom prst="rect">
                <a:avLst/>
              </a:prstGeom>
              <a:noFill/>
              <a:ln w="38100">
                <a:noFill/>
                <a:miter lim="800000"/>
                <a:headEnd/>
                <a:tailEnd/>
              </a:ln>
              <a:effectLst>
                <a:outerShdw dist="17961" dir="2700000" algn="ctr" rotWithShape="0">
                  <a:schemeClr val="bg1"/>
                </a:outerShdw>
              </a:effectLst>
            </p:spPr>
            <p:txBody>
              <a:bodyPr lIns="0" tIns="0" rIns="0" bIns="0" anchor="ctr"/>
              <a:lstStyle/>
              <a:p>
                <a:pPr marL="233363" indent="-233363">
                  <a:buClr>
                    <a:schemeClr val="tx1"/>
                  </a:buClr>
                  <a:buSzPct val="125000"/>
                  <a:buFont typeface="Monotype Sorts" pitchFamily="2" charset="2"/>
                  <a:buNone/>
                  <a:defRPr/>
                </a:pPr>
                <a:r>
                  <a:rPr lang="en-US" sz="2400" dirty="0"/>
                  <a:t> </a:t>
                </a:r>
                <a:r>
                  <a:rPr lang="en-US" sz="3200" dirty="0">
                    <a:solidFill>
                      <a:schemeClr val="bg1"/>
                    </a:solidFill>
                  </a:rPr>
                  <a:t>GLOBAL</a:t>
                </a:r>
              </a:p>
              <a:p>
                <a:pPr marL="233363" indent="-233363">
                  <a:buClr>
                    <a:schemeClr val="tx1"/>
                  </a:buClr>
                  <a:buSzPct val="125000"/>
                  <a:buFont typeface="Monotype Sorts" pitchFamily="2" charset="2"/>
                  <a:buNone/>
                  <a:defRPr/>
                </a:pPr>
                <a:r>
                  <a:rPr lang="en-US" sz="3200" dirty="0">
                    <a:solidFill>
                      <a:schemeClr val="bg1"/>
                    </a:solidFill>
                  </a:rPr>
                  <a:t>SHIPPING</a:t>
                </a:r>
              </a:p>
            </p:txBody>
          </p:sp>
        </p:grpSp>
        <p:grpSp>
          <p:nvGrpSpPr>
            <p:cNvPr id="53255" name="Group 396"/>
            <p:cNvGrpSpPr>
              <a:grpSpLocks noChangeAspect="1"/>
            </p:cNvGrpSpPr>
            <p:nvPr/>
          </p:nvGrpSpPr>
          <p:grpSpPr bwMode="auto">
            <a:xfrm rot="2458377">
              <a:off x="3830638" y="2351088"/>
              <a:ext cx="547687" cy="914400"/>
              <a:chOff x="4157" y="1194"/>
              <a:chExt cx="525" cy="877"/>
            </a:xfrm>
          </p:grpSpPr>
          <p:sp>
            <p:nvSpPr>
              <p:cNvPr id="53339" name="AutoShape 170"/>
              <p:cNvSpPr>
                <a:spLocks noChangeAspect="1" noChangeArrowheads="1"/>
              </p:cNvSpPr>
              <p:nvPr/>
            </p:nvSpPr>
            <p:spPr bwMode="auto">
              <a:xfrm>
                <a:off x="4157" y="1198"/>
                <a:ext cx="518" cy="868"/>
              </a:xfrm>
              <a:prstGeom prst="cube">
                <a:avLst>
                  <a:gd name="adj" fmla="val 24995"/>
                </a:avLst>
              </a:prstGeom>
              <a:pattFill prst="horzBrick">
                <a:fgClr>
                  <a:srgbClr val="FCD396"/>
                </a:fgClr>
                <a:bgClr>
                  <a:schemeClr val="bg1"/>
                </a:bgClr>
              </a:pattFill>
              <a:ln w="6350">
                <a:solidFill>
                  <a:schemeClr val="tx1"/>
                </a:solidFill>
                <a:miter lim="800000"/>
                <a:headEnd/>
                <a:tailEnd/>
              </a:ln>
            </p:spPr>
            <p:txBody>
              <a:bodyPr wrap="none" anchor="ctr"/>
              <a:lstStyle/>
              <a:p>
                <a:endParaRPr lang="en-US"/>
              </a:p>
            </p:txBody>
          </p:sp>
          <p:sp>
            <p:nvSpPr>
              <p:cNvPr id="53340" name="Freeform 171"/>
              <p:cNvSpPr>
                <a:spLocks noChangeAspect="1"/>
              </p:cNvSpPr>
              <p:nvPr/>
            </p:nvSpPr>
            <p:spPr bwMode="auto">
              <a:xfrm>
                <a:off x="4550" y="1194"/>
                <a:ext cx="132" cy="877"/>
              </a:xfrm>
              <a:custGeom>
                <a:avLst/>
                <a:gdLst>
                  <a:gd name="T0" fmla="*/ 130 w 132"/>
                  <a:gd name="T1" fmla="*/ 0 h 877"/>
                  <a:gd name="T2" fmla="*/ 0 w 132"/>
                  <a:gd name="T3" fmla="*/ 129 h 877"/>
                  <a:gd name="T4" fmla="*/ 0 w 132"/>
                  <a:gd name="T5" fmla="*/ 876 h 877"/>
                  <a:gd name="T6" fmla="*/ 131 w 132"/>
                  <a:gd name="T7" fmla="*/ 746 h 877"/>
                  <a:gd name="T8" fmla="*/ 130 w 132"/>
                  <a:gd name="T9" fmla="*/ 0 h 877"/>
                  <a:gd name="T10" fmla="*/ 0 60000 65536"/>
                  <a:gd name="T11" fmla="*/ 0 60000 65536"/>
                  <a:gd name="T12" fmla="*/ 0 60000 65536"/>
                  <a:gd name="T13" fmla="*/ 0 60000 65536"/>
                  <a:gd name="T14" fmla="*/ 0 60000 65536"/>
                  <a:gd name="T15" fmla="*/ 0 w 132"/>
                  <a:gd name="T16" fmla="*/ 0 h 877"/>
                  <a:gd name="T17" fmla="*/ 132 w 132"/>
                  <a:gd name="T18" fmla="*/ 877 h 877"/>
                </a:gdLst>
                <a:ahLst/>
                <a:cxnLst>
                  <a:cxn ang="T10">
                    <a:pos x="T0" y="T1"/>
                  </a:cxn>
                  <a:cxn ang="T11">
                    <a:pos x="T2" y="T3"/>
                  </a:cxn>
                  <a:cxn ang="T12">
                    <a:pos x="T4" y="T5"/>
                  </a:cxn>
                  <a:cxn ang="T13">
                    <a:pos x="T6" y="T7"/>
                  </a:cxn>
                  <a:cxn ang="T14">
                    <a:pos x="T8" y="T9"/>
                  </a:cxn>
                </a:cxnLst>
                <a:rect l="T15" t="T16" r="T17" b="T18"/>
                <a:pathLst>
                  <a:path w="132" h="877">
                    <a:moveTo>
                      <a:pt x="130" y="0"/>
                    </a:moveTo>
                    <a:lnTo>
                      <a:pt x="0" y="129"/>
                    </a:lnTo>
                    <a:lnTo>
                      <a:pt x="0" y="876"/>
                    </a:lnTo>
                    <a:lnTo>
                      <a:pt x="131" y="746"/>
                    </a:lnTo>
                    <a:lnTo>
                      <a:pt x="130" y="0"/>
                    </a:lnTo>
                  </a:path>
                </a:pathLst>
              </a:custGeom>
              <a:pattFill prst="diagBrick">
                <a:fgClr>
                  <a:schemeClr val="bg1"/>
                </a:fgClr>
                <a:bgClr>
                  <a:srgbClr val="FCD396"/>
                </a:bgClr>
              </a:pattFill>
              <a:ln w="6350" cap="rnd" cmpd="sng">
                <a:solidFill>
                  <a:schemeClr val="tx1"/>
                </a:solidFill>
                <a:prstDash val="solid"/>
                <a:round/>
                <a:headEnd type="none" w="med" len="med"/>
                <a:tailEnd type="none" w="med" len="med"/>
              </a:ln>
            </p:spPr>
            <p:txBody>
              <a:bodyPr/>
              <a:lstStyle/>
              <a:p>
                <a:endParaRPr lang="en-US"/>
              </a:p>
            </p:txBody>
          </p:sp>
          <p:sp>
            <p:nvSpPr>
              <p:cNvPr id="53341" name="AutoShape 172"/>
              <p:cNvSpPr>
                <a:spLocks noChangeAspect="1" noChangeArrowheads="1"/>
              </p:cNvSpPr>
              <p:nvPr/>
            </p:nvSpPr>
            <p:spPr bwMode="auto">
              <a:xfrm>
                <a:off x="4348" y="1369"/>
                <a:ext cx="133" cy="193"/>
              </a:xfrm>
              <a:prstGeom prst="star16">
                <a:avLst>
                  <a:gd name="adj" fmla="val 37500"/>
                </a:avLst>
              </a:prstGeom>
              <a:solidFill>
                <a:srgbClr val="CBC4D7"/>
              </a:solidFill>
              <a:ln w="12700">
                <a:solidFill>
                  <a:schemeClr val="tx1"/>
                </a:solidFill>
                <a:miter lim="800000"/>
                <a:headEnd/>
                <a:tailEnd/>
              </a:ln>
            </p:spPr>
            <p:txBody>
              <a:bodyPr wrap="none" anchor="ctr"/>
              <a:lstStyle/>
              <a:p>
                <a:endParaRPr lang="en-US"/>
              </a:p>
            </p:txBody>
          </p:sp>
          <p:sp>
            <p:nvSpPr>
              <p:cNvPr id="53342" name="Rectangle 173"/>
              <p:cNvSpPr>
                <a:spLocks noChangeAspect="1" noChangeArrowheads="1"/>
              </p:cNvSpPr>
              <p:nvPr/>
            </p:nvSpPr>
            <p:spPr bwMode="auto">
              <a:xfrm>
                <a:off x="4197" y="1512"/>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3" name="Rectangle 174"/>
              <p:cNvSpPr>
                <a:spLocks noChangeAspect="1" noChangeArrowheads="1"/>
              </p:cNvSpPr>
              <p:nvPr/>
            </p:nvSpPr>
            <p:spPr bwMode="auto">
              <a:xfrm>
                <a:off x="4263" y="1578"/>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4" name="Rectangle 175"/>
              <p:cNvSpPr>
                <a:spLocks noChangeAspect="1" noChangeArrowheads="1"/>
              </p:cNvSpPr>
              <p:nvPr/>
            </p:nvSpPr>
            <p:spPr bwMode="auto">
              <a:xfrm>
                <a:off x="4329" y="1645"/>
                <a:ext cx="38"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5" name="Rectangle 176"/>
              <p:cNvSpPr>
                <a:spLocks noChangeAspect="1" noChangeArrowheads="1"/>
              </p:cNvSpPr>
              <p:nvPr/>
            </p:nvSpPr>
            <p:spPr bwMode="auto">
              <a:xfrm>
                <a:off x="4396" y="1710"/>
                <a:ext cx="37"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6" name="Rectangle 177"/>
              <p:cNvSpPr>
                <a:spLocks noChangeAspect="1" noChangeArrowheads="1"/>
              </p:cNvSpPr>
              <p:nvPr/>
            </p:nvSpPr>
            <p:spPr bwMode="auto">
              <a:xfrm>
                <a:off x="4462" y="1777"/>
                <a:ext cx="37"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7" name="Rectangle 178"/>
              <p:cNvSpPr>
                <a:spLocks noChangeAspect="1" noChangeArrowheads="1"/>
              </p:cNvSpPr>
              <p:nvPr/>
            </p:nvSpPr>
            <p:spPr bwMode="auto">
              <a:xfrm>
                <a:off x="4197" y="1689"/>
                <a:ext cx="38"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8" name="Rectangle 179"/>
              <p:cNvSpPr>
                <a:spLocks noChangeAspect="1" noChangeArrowheads="1"/>
              </p:cNvSpPr>
              <p:nvPr/>
            </p:nvSpPr>
            <p:spPr bwMode="auto">
              <a:xfrm>
                <a:off x="4263" y="1754"/>
                <a:ext cx="38" cy="63"/>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9" name="Rectangle 180"/>
              <p:cNvSpPr>
                <a:spLocks noChangeAspect="1" noChangeArrowheads="1"/>
              </p:cNvSpPr>
              <p:nvPr/>
            </p:nvSpPr>
            <p:spPr bwMode="auto">
              <a:xfrm>
                <a:off x="4329" y="1820"/>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0" name="Rectangle 181"/>
              <p:cNvSpPr>
                <a:spLocks noChangeAspect="1" noChangeArrowheads="1"/>
              </p:cNvSpPr>
              <p:nvPr/>
            </p:nvSpPr>
            <p:spPr bwMode="auto">
              <a:xfrm>
                <a:off x="4396" y="1887"/>
                <a:ext cx="37"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1" name="Rectangle 182"/>
              <p:cNvSpPr>
                <a:spLocks noChangeAspect="1" noChangeArrowheads="1"/>
              </p:cNvSpPr>
              <p:nvPr/>
            </p:nvSpPr>
            <p:spPr bwMode="auto">
              <a:xfrm>
                <a:off x="4462" y="1952"/>
                <a:ext cx="37"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2" name="Freeform 183"/>
              <p:cNvSpPr>
                <a:spLocks noChangeAspect="1"/>
              </p:cNvSpPr>
              <p:nvPr/>
            </p:nvSpPr>
            <p:spPr bwMode="auto">
              <a:xfrm>
                <a:off x="4565" y="1774"/>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3" name="Freeform 184"/>
              <p:cNvSpPr>
                <a:spLocks noChangeAspect="1"/>
              </p:cNvSpPr>
              <p:nvPr/>
            </p:nvSpPr>
            <p:spPr bwMode="auto">
              <a:xfrm>
                <a:off x="4591" y="1702"/>
                <a:ext cx="11" cy="75"/>
              </a:xfrm>
              <a:custGeom>
                <a:avLst/>
                <a:gdLst>
                  <a:gd name="T0" fmla="*/ 0 w 11"/>
                  <a:gd name="T1" fmla="*/ 74 h 75"/>
                  <a:gd name="T2" fmla="*/ 0 w 11"/>
                  <a:gd name="T3" fmla="*/ 11 h 75"/>
                  <a:gd name="T4" fmla="*/ 10 w 11"/>
                  <a:gd name="T5" fmla="*/ 0 h 75"/>
                  <a:gd name="T6" fmla="*/ 10 w 11"/>
                  <a:gd name="T7" fmla="*/ 62 h 75"/>
                  <a:gd name="T8" fmla="*/ 0 w 11"/>
                  <a:gd name="T9" fmla="*/ 74 h 75"/>
                  <a:gd name="T10" fmla="*/ 0 60000 65536"/>
                  <a:gd name="T11" fmla="*/ 0 60000 65536"/>
                  <a:gd name="T12" fmla="*/ 0 60000 65536"/>
                  <a:gd name="T13" fmla="*/ 0 60000 65536"/>
                  <a:gd name="T14" fmla="*/ 0 60000 65536"/>
                  <a:gd name="T15" fmla="*/ 0 w 11"/>
                  <a:gd name="T16" fmla="*/ 0 h 75"/>
                  <a:gd name="T17" fmla="*/ 11 w 11"/>
                  <a:gd name="T18" fmla="*/ 75 h 75"/>
                </a:gdLst>
                <a:ahLst/>
                <a:cxnLst>
                  <a:cxn ang="T10">
                    <a:pos x="T0" y="T1"/>
                  </a:cxn>
                  <a:cxn ang="T11">
                    <a:pos x="T2" y="T3"/>
                  </a:cxn>
                  <a:cxn ang="T12">
                    <a:pos x="T4" y="T5"/>
                  </a:cxn>
                  <a:cxn ang="T13">
                    <a:pos x="T6" y="T7"/>
                  </a:cxn>
                  <a:cxn ang="T14">
                    <a:pos x="T8" y="T9"/>
                  </a:cxn>
                </a:cxnLst>
                <a:rect l="T15" t="T16" r="T17" b="T18"/>
                <a:pathLst>
                  <a:path w="11" h="75">
                    <a:moveTo>
                      <a:pt x="0" y="74"/>
                    </a:moveTo>
                    <a:lnTo>
                      <a:pt x="0" y="11"/>
                    </a:lnTo>
                    <a:lnTo>
                      <a:pt x="10" y="0"/>
                    </a:lnTo>
                    <a:lnTo>
                      <a:pt x="10"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4" name="Freeform 185"/>
              <p:cNvSpPr>
                <a:spLocks noChangeAspect="1"/>
              </p:cNvSpPr>
              <p:nvPr/>
            </p:nvSpPr>
            <p:spPr bwMode="auto">
              <a:xfrm>
                <a:off x="4615" y="1636"/>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5" name="Freeform 186"/>
              <p:cNvSpPr>
                <a:spLocks noChangeAspect="1"/>
              </p:cNvSpPr>
              <p:nvPr/>
            </p:nvSpPr>
            <p:spPr bwMode="auto">
              <a:xfrm>
                <a:off x="4637" y="1572"/>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6" name="Freeform 187"/>
              <p:cNvSpPr>
                <a:spLocks noChangeAspect="1"/>
              </p:cNvSpPr>
              <p:nvPr/>
            </p:nvSpPr>
            <p:spPr bwMode="auto">
              <a:xfrm>
                <a:off x="4661" y="1506"/>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7" name="Freeform 188"/>
              <p:cNvSpPr>
                <a:spLocks noChangeAspect="1"/>
              </p:cNvSpPr>
              <p:nvPr/>
            </p:nvSpPr>
            <p:spPr bwMode="auto">
              <a:xfrm>
                <a:off x="4565" y="1944"/>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8" name="Freeform 189"/>
              <p:cNvSpPr>
                <a:spLocks noChangeAspect="1"/>
              </p:cNvSpPr>
              <p:nvPr/>
            </p:nvSpPr>
            <p:spPr bwMode="auto">
              <a:xfrm>
                <a:off x="4591" y="1871"/>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9" name="Freeform 190"/>
              <p:cNvSpPr>
                <a:spLocks noChangeAspect="1"/>
              </p:cNvSpPr>
              <p:nvPr/>
            </p:nvSpPr>
            <p:spPr bwMode="auto">
              <a:xfrm>
                <a:off x="4615" y="1806"/>
                <a:ext cx="13" cy="74"/>
              </a:xfrm>
              <a:custGeom>
                <a:avLst/>
                <a:gdLst>
                  <a:gd name="T0" fmla="*/ 0 w 13"/>
                  <a:gd name="T1" fmla="*/ 73 h 74"/>
                  <a:gd name="T2" fmla="*/ 0 w 13"/>
                  <a:gd name="T3" fmla="*/ 11 h 74"/>
                  <a:gd name="T4" fmla="*/ 12 w 13"/>
                  <a:gd name="T5" fmla="*/ 0 h 74"/>
                  <a:gd name="T6" fmla="*/ 12 w 13"/>
                  <a:gd name="T7" fmla="*/ 61 h 74"/>
                  <a:gd name="T8" fmla="*/ 0 w 13"/>
                  <a:gd name="T9" fmla="*/ 73 h 74"/>
                  <a:gd name="T10" fmla="*/ 0 60000 65536"/>
                  <a:gd name="T11" fmla="*/ 0 60000 65536"/>
                  <a:gd name="T12" fmla="*/ 0 60000 65536"/>
                  <a:gd name="T13" fmla="*/ 0 60000 65536"/>
                  <a:gd name="T14" fmla="*/ 0 60000 65536"/>
                  <a:gd name="T15" fmla="*/ 0 w 13"/>
                  <a:gd name="T16" fmla="*/ 0 h 74"/>
                  <a:gd name="T17" fmla="*/ 13 w 13"/>
                  <a:gd name="T18" fmla="*/ 74 h 74"/>
                </a:gdLst>
                <a:ahLst/>
                <a:cxnLst>
                  <a:cxn ang="T10">
                    <a:pos x="T0" y="T1"/>
                  </a:cxn>
                  <a:cxn ang="T11">
                    <a:pos x="T2" y="T3"/>
                  </a:cxn>
                  <a:cxn ang="T12">
                    <a:pos x="T4" y="T5"/>
                  </a:cxn>
                  <a:cxn ang="T13">
                    <a:pos x="T6" y="T7"/>
                  </a:cxn>
                  <a:cxn ang="T14">
                    <a:pos x="T8" y="T9"/>
                  </a:cxn>
                </a:cxnLst>
                <a:rect l="T15" t="T16" r="T17" b="T18"/>
                <a:pathLst>
                  <a:path w="13" h="74">
                    <a:moveTo>
                      <a:pt x="0" y="73"/>
                    </a:moveTo>
                    <a:lnTo>
                      <a:pt x="0" y="11"/>
                    </a:lnTo>
                    <a:lnTo>
                      <a:pt x="12" y="0"/>
                    </a:lnTo>
                    <a:lnTo>
                      <a:pt x="12"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0" name="Freeform 191"/>
              <p:cNvSpPr>
                <a:spLocks noChangeAspect="1"/>
              </p:cNvSpPr>
              <p:nvPr/>
            </p:nvSpPr>
            <p:spPr bwMode="auto">
              <a:xfrm>
                <a:off x="4637" y="1741"/>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1" name="Freeform 192"/>
              <p:cNvSpPr>
                <a:spLocks noChangeAspect="1"/>
              </p:cNvSpPr>
              <p:nvPr/>
            </p:nvSpPr>
            <p:spPr bwMode="auto">
              <a:xfrm>
                <a:off x="4661" y="1676"/>
                <a:ext cx="12" cy="74"/>
              </a:xfrm>
              <a:custGeom>
                <a:avLst/>
                <a:gdLst>
                  <a:gd name="T0" fmla="*/ 0 w 12"/>
                  <a:gd name="T1" fmla="*/ 73 h 74"/>
                  <a:gd name="T2" fmla="*/ 0 w 12"/>
                  <a:gd name="T3" fmla="*/ 11 h 74"/>
                  <a:gd name="T4" fmla="*/ 11 w 12"/>
                  <a:gd name="T5" fmla="*/ 0 h 74"/>
                  <a:gd name="T6" fmla="*/ 11 w 12"/>
                  <a:gd name="T7" fmla="*/ 61 h 74"/>
                  <a:gd name="T8" fmla="*/ 0 w 12"/>
                  <a:gd name="T9" fmla="*/ 73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0" y="73"/>
                    </a:moveTo>
                    <a:lnTo>
                      <a:pt x="0" y="11"/>
                    </a:lnTo>
                    <a:lnTo>
                      <a:pt x="11" y="0"/>
                    </a:lnTo>
                    <a:lnTo>
                      <a:pt x="11"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2" name="Freeform 193"/>
              <p:cNvSpPr>
                <a:spLocks noChangeAspect="1"/>
              </p:cNvSpPr>
              <p:nvPr/>
            </p:nvSpPr>
            <p:spPr bwMode="auto">
              <a:xfrm>
                <a:off x="4565" y="1588"/>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3" name="Freeform 194"/>
              <p:cNvSpPr>
                <a:spLocks noChangeAspect="1"/>
              </p:cNvSpPr>
              <p:nvPr/>
            </p:nvSpPr>
            <p:spPr bwMode="auto">
              <a:xfrm>
                <a:off x="4591" y="1516"/>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4" name="Freeform 195"/>
              <p:cNvSpPr>
                <a:spLocks noChangeAspect="1"/>
              </p:cNvSpPr>
              <p:nvPr/>
            </p:nvSpPr>
            <p:spPr bwMode="auto">
              <a:xfrm>
                <a:off x="4615" y="1450"/>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5" name="Freeform 196"/>
              <p:cNvSpPr>
                <a:spLocks noChangeAspect="1"/>
              </p:cNvSpPr>
              <p:nvPr/>
            </p:nvSpPr>
            <p:spPr bwMode="auto">
              <a:xfrm>
                <a:off x="4637" y="1386"/>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6" name="Freeform 197"/>
              <p:cNvSpPr>
                <a:spLocks noChangeAspect="1"/>
              </p:cNvSpPr>
              <p:nvPr/>
            </p:nvSpPr>
            <p:spPr bwMode="auto">
              <a:xfrm>
                <a:off x="4661" y="1320"/>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7" name="AutoShape 198"/>
              <p:cNvSpPr>
                <a:spLocks noChangeAspect="1" noChangeArrowheads="1"/>
              </p:cNvSpPr>
              <p:nvPr/>
            </p:nvSpPr>
            <p:spPr bwMode="auto">
              <a:xfrm>
                <a:off x="4205" y="1941"/>
                <a:ext cx="110" cy="122"/>
              </a:xfrm>
              <a:prstGeom prst="roundRect">
                <a:avLst>
                  <a:gd name="adj" fmla="val 12495"/>
                </a:avLst>
              </a:prstGeom>
              <a:solidFill>
                <a:schemeClr val="tx2"/>
              </a:solidFill>
              <a:ln w="6350">
                <a:solidFill>
                  <a:schemeClr val="tx1"/>
                </a:solidFill>
                <a:round/>
                <a:headEnd/>
                <a:tailEnd/>
              </a:ln>
            </p:spPr>
            <p:txBody>
              <a:bodyPr wrap="none" anchor="ctr"/>
              <a:lstStyle/>
              <a:p>
                <a:endParaRPr lang="en-US"/>
              </a:p>
            </p:txBody>
          </p:sp>
          <p:sp>
            <p:nvSpPr>
              <p:cNvPr id="53368" name="Line 199"/>
              <p:cNvSpPr>
                <a:spLocks noChangeAspect="1" noChangeShapeType="1"/>
              </p:cNvSpPr>
              <p:nvPr/>
            </p:nvSpPr>
            <p:spPr bwMode="auto">
              <a:xfrm>
                <a:off x="4261" y="1943"/>
                <a:ext cx="0" cy="120"/>
              </a:xfrm>
              <a:prstGeom prst="line">
                <a:avLst/>
              </a:prstGeom>
              <a:noFill/>
              <a:ln w="6350">
                <a:solidFill>
                  <a:schemeClr val="tx1"/>
                </a:solidFill>
                <a:round/>
                <a:headEnd/>
                <a:tailEnd/>
              </a:ln>
            </p:spPr>
            <p:txBody>
              <a:bodyPr wrap="none" anchor="ctr"/>
              <a:lstStyle/>
              <a:p>
                <a:endParaRPr lang="en-US"/>
              </a:p>
            </p:txBody>
          </p:sp>
        </p:grpSp>
        <p:grpSp>
          <p:nvGrpSpPr>
            <p:cNvPr id="53256" name="Group 400"/>
            <p:cNvGrpSpPr>
              <a:grpSpLocks noChangeAspect="1"/>
            </p:cNvGrpSpPr>
            <p:nvPr/>
          </p:nvGrpSpPr>
          <p:grpSpPr bwMode="auto">
            <a:xfrm rot="7753771">
              <a:off x="3687763" y="5054600"/>
              <a:ext cx="1270000" cy="695325"/>
              <a:chOff x="3957" y="3651"/>
              <a:chExt cx="1218" cy="668"/>
            </a:xfrm>
          </p:grpSpPr>
          <p:sp>
            <p:nvSpPr>
              <p:cNvPr id="53327" name="AutoShape 203" descr="Horizontal brick"/>
              <p:cNvSpPr>
                <a:spLocks noChangeAspect="1" noChangeArrowheads="1"/>
              </p:cNvSpPr>
              <p:nvPr/>
            </p:nvSpPr>
            <p:spPr bwMode="auto">
              <a:xfrm>
                <a:off x="3957" y="4047"/>
                <a:ext cx="419" cy="200"/>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p>
            </p:txBody>
          </p:sp>
          <p:sp>
            <p:nvSpPr>
              <p:cNvPr id="53328" name="AutoShape 204"/>
              <p:cNvSpPr>
                <a:spLocks noChangeAspect="1" noChangeArrowheads="1"/>
              </p:cNvSpPr>
              <p:nvPr/>
            </p:nvSpPr>
            <p:spPr bwMode="auto">
              <a:xfrm>
                <a:off x="4293" y="3882"/>
                <a:ext cx="880" cy="434"/>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p>
            </p:txBody>
          </p:sp>
          <p:sp>
            <p:nvSpPr>
              <p:cNvPr id="53329" name="AutoShape 205"/>
              <p:cNvSpPr>
                <a:spLocks noChangeAspect="1" noChangeArrowheads="1"/>
              </p:cNvSpPr>
              <p:nvPr/>
            </p:nvSpPr>
            <p:spPr bwMode="auto">
              <a:xfrm>
                <a:off x="4816" y="4049"/>
                <a:ext cx="121"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0" name="AutoShape 206"/>
              <p:cNvSpPr>
                <a:spLocks noChangeAspect="1" noChangeArrowheads="1"/>
              </p:cNvSpPr>
              <p:nvPr/>
            </p:nvSpPr>
            <p:spPr bwMode="auto">
              <a:xfrm>
                <a:off x="4634" y="4049"/>
                <a:ext cx="120"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1" name="Rectangle 207"/>
              <p:cNvSpPr>
                <a:spLocks noChangeAspect="1" noChangeArrowheads="1"/>
              </p:cNvSpPr>
              <p:nvPr/>
            </p:nvSpPr>
            <p:spPr bwMode="auto">
              <a:xfrm>
                <a:off x="4393" y="4181"/>
                <a:ext cx="208" cy="130"/>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2" name="Rectangle 208"/>
              <p:cNvSpPr>
                <a:spLocks noChangeAspect="1" noChangeArrowheads="1"/>
              </p:cNvSpPr>
              <p:nvPr/>
            </p:nvSpPr>
            <p:spPr bwMode="auto">
              <a:xfrm>
                <a:off x="4755" y="4181"/>
                <a:ext cx="211" cy="134"/>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3" name="AutoShape 209"/>
              <p:cNvSpPr>
                <a:spLocks noChangeAspect="1" noChangeArrowheads="1"/>
              </p:cNvSpPr>
              <p:nvPr/>
            </p:nvSpPr>
            <p:spPr bwMode="auto">
              <a:xfrm>
                <a:off x="4433" y="4054"/>
                <a:ext cx="121"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4" name="Rectangle 210"/>
              <p:cNvSpPr>
                <a:spLocks noChangeAspect="1" noChangeArrowheads="1"/>
              </p:cNvSpPr>
              <p:nvPr/>
            </p:nvSpPr>
            <p:spPr bwMode="auto">
              <a:xfrm>
                <a:off x="4040" y="4157"/>
                <a:ext cx="67" cy="90"/>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5" name="AutoShape 211" descr="Horizontal brick"/>
              <p:cNvSpPr>
                <a:spLocks noChangeAspect="1" noChangeArrowheads="1"/>
              </p:cNvSpPr>
              <p:nvPr/>
            </p:nvSpPr>
            <p:spPr bwMode="auto">
              <a:xfrm>
                <a:off x="4165" y="3651"/>
                <a:ext cx="73" cy="425"/>
              </a:xfrm>
              <a:prstGeom prst="cube">
                <a:avLst>
                  <a:gd name="adj" fmla="val 24995"/>
                </a:avLst>
              </a:prstGeom>
              <a:pattFill prst="horzBrick">
                <a:fgClr>
                  <a:schemeClr val="bg1"/>
                </a:fgClr>
                <a:bgClr>
                  <a:srgbClr val="FDDDAD"/>
                </a:bgClr>
              </a:pattFill>
              <a:ln w="12700">
                <a:solidFill>
                  <a:schemeClr val="tx1"/>
                </a:solidFill>
                <a:miter lim="800000"/>
                <a:headEnd/>
                <a:tailEnd/>
              </a:ln>
            </p:spPr>
            <p:txBody>
              <a:bodyPr wrap="none" anchor="ctr"/>
              <a:lstStyle/>
              <a:p>
                <a:endParaRPr lang="en-US"/>
              </a:p>
            </p:txBody>
          </p:sp>
          <p:sp>
            <p:nvSpPr>
              <p:cNvPr id="53336" name="AutoShape 212"/>
              <p:cNvSpPr>
                <a:spLocks noChangeAspect="1" noChangeArrowheads="1"/>
              </p:cNvSpPr>
              <p:nvPr/>
            </p:nvSpPr>
            <p:spPr bwMode="auto">
              <a:xfrm>
                <a:off x="4594" y="3859"/>
                <a:ext cx="150" cy="8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53337" name="AutoShape 213"/>
              <p:cNvSpPr>
                <a:spLocks noChangeAspect="1" noChangeArrowheads="1"/>
              </p:cNvSpPr>
              <p:nvPr/>
            </p:nvSpPr>
            <p:spPr bwMode="auto">
              <a:xfrm>
                <a:off x="4883" y="3819"/>
                <a:ext cx="32" cy="10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53338" name="Freeform 214"/>
              <p:cNvSpPr>
                <a:spLocks noChangeAspect="1"/>
              </p:cNvSpPr>
              <p:nvPr/>
            </p:nvSpPr>
            <p:spPr bwMode="auto">
              <a:xfrm>
                <a:off x="5065" y="3881"/>
                <a:ext cx="110" cy="438"/>
              </a:xfrm>
              <a:custGeom>
                <a:avLst/>
                <a:gdLst>
                  <a:gd name="T0" fmla="*/ 0 w 110"/>
                  <a:gd name="T1" fmla="*/ 437 h 438"/>
                  <a:gd name="T2" fmla="*/ 0 w 110"/>
                  <a:gd name="T3" fmla="*/ 108 h 438"/>
                  <a:gd name="T4" fmla="*/ 109 w 110"/>
                  <a:gd name="T5" fmla="*/ 0 h 438"/>
                  <a:gd name="T6" fmla="*/ 109 w 110"/>
                  <a:gd name="T7" fmla="*/ 333 h 438"/>
                  <a:gd name="T8" fmla="*/ 0 w 110"/>
                  <a:gd name="T9" fmla="*/ 437 h 438"/>
                  <a:gd name="T10" fmla="*/ 0 60000 65536"/>
                  <a:gd name="T11" fmla="*/ 0 60000 65536"/>
                  <a:gd name="T12" fmla="*/ 0 60000 65536"/>
                  <a:gd name="T13" fmla="*/ 0 60000 65536"/>
                  <a:gd name="T14" fmla="*/ 0 60000 65536"/>
                  <a:gd name="T15" fmla="*/ 0 w 110"/>
                  <a:gd name="T16" fmla="*/ 0 h 438"/>
                  <a:gd name="T17" fmla="*/ 110 w 110"/>
                  <a:gd name="T18" fmla="*/ 438 h 438"/>
                </a:gdLst>
                <a:ahLst/>
                <a:cxnLst>
                  <a:cxn ang="T10">
                    <a:pos x="T0" y="T1"/>
                  </a:cxn>
                  <a:cxn ang="T11">
                    <a:pos x="T2" y="T3"/>
                  </a:cxn>
                  <a:cxn ang="T12">
                    <a:pos x="T4" y="T5"/>
                  </a:cxn>
                  <a:cxn ang="T13">
                    <a:pos x="T6" y="T7"/>
                  </a:cxn>
                  <a:cxn ang="T14">
                    <a:pos x="T8" y="T9"/>
                  </a:cxn>
                </a:cxnLst>
                <a:rect l="T15" t="T16" r="T17" b="T18"/>
                <a:pathLst>
                  <a:path w="110" h="438">
                    <a:moveTo>
                      <a:pt x="0" y="437"/>
                    </a:moveTo>
                    <a:lnTo>
                      <a:pt x="0" y="108"/>
                    </a:lnTo>
                    <a:lnTo>
                      <a:pt x="109" y="0"/>
                    </a:lnTo>
                    <a:lnTo>
                      <a:pt x="109" y="333"/>
                    </a:lnTo>
                    <a:lnTo>
                      <a:pt x="0" y="437"/>
                    </a:lnTo>
                  </a:path>
                </a:pathLst>
              </a:custGeom>
              <a:pattFill prst="diagBrick">
                <a:fgClr>
                  <a:srgbClr val="FEEED4"/>
                </a:fgClr>
                <a:bgClr>
                  <a:srgbClr val="FDDDAD"/>
                </a:bgClr>
              </a:pattFill>
              <a:ln w="12700" cap="rnd" cmpd="sng">
                <a:solidFill>
                  <a:schemeClr val="tx1"/>
                </a:solidFill>
                <a:prstDash val="solid"/>
                <a:round/>
                <a:headEnd type="none" w="med" len="med"/>
                <a:tailEnd type="none" w="med" len="med"/>
              </a:ln>
            </p:spPr>
            <p:txBody>
              <a:bodyPr/>
              <a:lstStyle/>
              <a:p>
                <a:endParaRPr lang="en-US"/>
              </a:p>
            </p:txBody>
          </p:sp>
        </p:grpSp>
        <p:grpSp>
          <p:nvGrpSpPr>
            <p:cNvPr id="53257" name="Group 399"/>
            <p:cNvGrpSpPr>
              <a:grpSpLocks noChangeAspect="1"/>
            </p:cNvGrpSpPr>
            <p:nvPr/>
          </p:nvGrpSpPr>
          <p:grpSpPr bwMode="auto">
            <a:xfrm rot="-2884609">
              <a:off x="881063" y="3754438"/>
              <a:ext cx="1211262" cy="328612"/>
              <a:chOff x="2580" y="4004"/>
              <a:chExt cx="1163" cy="314"/>
            </a:xfrm>
          </p:grpSpPr>
          <p:sp>
            <p:nvSpPr>
              <p:cNvPr id="53303" name="AutoShape 217" descr="Horizontal brick"/>
              <p:cNvSpPr>
                <a:spLocks noChangeAspect="1" noChangeArrowheads="1"/>
              </p:cNvSpPr>
              <p:nvPr/>
            </p:nvSpPr>
            <p:spPr bwMode="auto">
              <a:xfrm>
                <a:off x="2581" y="4008"/>
                <a:ext cx="655" cy="307"/>
              </a:xfrm>
              <a:prstGeom prst="cube">
                <a:avLst>
                  <a:gd name="adj" fmla="val 24995"/>
                </a:avLst>
              </a:prstGeom>
              <a:pattFill prst="horzBrick">
                <a:fgClr>
                  <a:srgbClr val="FDDDAD"/>
                </a:fgClr>
                <a:bgClr>
                  <a:schemeClr val="bg1"/>
                </a:bgClr>
              </a:pattFill>
              <a:ln w="3175">
                <a:solidFill>
                  <a:schemeClr val="tx1"/>
                </a:solidFill>
                <a:miter lim="800000"/>
                <a:headEnd/>
                <a:tailEnd/>
              </a:ln>
            </p:spPr>
            <p:txBody>
              <a:bodyPr wrap="none" anchor="ctr"/>
              <a:lstStyle/>
              <a:p>
                <a:endParaRPr lang="en-US"/>
              </a:p>
            </p:txBody>
          </p:sp>
          <p:sp>
            <p:nvSpPr>
              <p:cNvPr id="53304" name="Freeform 218"/>
              <p:cNvSpPr>
                <a:spLocks noChangeAspect="1"/>
              </p:cNvSpPr>
              <p:nvPr/>
            </p:nvSpPr>
            <p:spPr bwMode="auto">
              <a:xfrm>
                <a:off x="3160" y="4004"/>
                <a:ext cx="79" cy="314"/>
              </a:xfrm>
              <a:custGeom>
                <a:avLst/>
                <a:gdLst>
                  <a:gd name="T0" fmla="*/ 1 w 86"/>
                  <a:gd name="T1" fmla="*/ 85 h 342"/>
                  <a:gd name="T2" fmla="*/ 85 w 86"/>
                  <a:gd name="T3" fmla="*/ 0 h 342"/>
                  <a:gd name="T4" fmla="*/ 85 w 86"/>
                  <a:gd name="T5" fmla="*/ 255 h 342"/>
                  <a:gd name="T6" fmla="*/ 0 w 86"/>
                  <a:gd name="T7" fmla="*/ 341 h 342"/>
                  <a:gd name="T8" fmla="*/ 1 w 86"/>
                  <a:gd name="T9" fmla="*/ 85 h 342"/>
                  <a:gd name="T10" fmla="*/ 0 60000 65536"/>
                  <a:gd name="T11" fmla="*/ 0 60000 65536"/>
                  <a:gd name="T12" fmla="*/ 0 60000 65536"/>
                  <a:gd name="T13" fmla="*/ 0 60000 65536"/>
                  <a:gd name="T14" fmla="*/ 0 60000 65536"/>
                  <a:gd name="T15" fmla="*/ 0 w 86"/>
                  <a:gd name="T16" fmla="*/ 0 h 342"/>
                  <a:gd name="T17" fmla="*/ 86 w 86"/>
                  <a:gd name="T18" fmla="*/ 342 h 342"/>
                </a:gdLst>
                <a:ahLst/>
                <a:cxnLst>
                  <a:cxn ang="T10">
                    <a:pos x="T0" y="T1"/>
                  </a:cxn>
                  <a:cxn ang="T11">
                    <a:pos x="T2" y="T3"/>
                  </a:cxn>
                  <a:cxn ang="T12">
                    <a:pos x="T4" y="T5"/>
                  </a:cxn>
                  <a:cxn ang="T13">
                    <a:pos x="T6" y="T7"/>
                  </a:cxn>
                  <a:cxn ang="T14">
                    <a:pos x="T8" y="T9"/>
                  </a:cxn>
                </a:cxnLst>
                <a:rect l="T15" t="T16" r="T17" b="T18"/>
                <a:pathLst>
                  <a:path w="86" h="342">
                    <a:moveTo>
                      <a:pt x="1" y="85"/>
                    </a:moveTo>
                    <a:lnTo>
                      <a:pt x="85" y="0"/>
                    </a:lnTo>
                    <a:lnTo>
                      <a:pt x="85" y="255"/>
                    </a:lnTo>
                    <a:lnTo>
                      <a:pt x="0" y="341"/>
                    </a:lnTo>
                    <a:lnTo>
                      <a:pt x="1" y="85"/>
                    </a:lnTo>
                  </a:path>
                </a:pathLst>
              </a:custGeom>
              <a:solidFill>
                <a:srgbClr val="FCCE88"/>
              </a:solidFill>
              <a:ln w="3175" cap="flat" cmpd="sng">
                <a:solidFill>
                  <a:schemeClr val="tx1"/>
                </a:solidFill>
                <a:prstDash val="solid"/>
                <a:round/>
                <a:headEnd type="none" w="med" len="med"/>
                <a:tailEnd type="none" w="med" len="med"/>
              </a:ln>
            </p:spPr>
            <p:txBody>
              <a:bodyPr/>
              <a:lstStyle/>
              <a:p>
                <a:endParaRPr lang="en-US"/>
              </a:p>
            </p:txBody>
          </p:sp>
          <p:sp>
            <p:nvSpPr>
              <p:cNvPr id="53305" name="AutoShape 219"/>
              <p:cNvSpPr>
                <a:spLocks noChangeAspect="1" noChangeArrowheads="1"/>
              </p:cNvSpPr>
              <p:nvPr/>
            </p:nvSpPr>
            <p:spPr bwMode="auto">
              <a:xfrm>
                <a:off x="2611" y="4121"/>
                <a:ext cx="101" cy="45"/>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06" name="AutoShape 220"/>
              <p:cNvSpPr>
                <a:spLocks noChangeAspect="1" noChangeArrowheads="1"/>
              </p:cNvSpPr>
              <p:nvPr/>
            </p:nvSpPr>
            <p:spPr bwMode="auto">
              <a:xfrm>
                <a:off x="2758" y="4121"/>
                <a:ext cx="102" cy="45"/>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07" name="Freeform 221"/>
              <p:cNvSpPr>
                <a:spLocks noChangeAspect="1"/>
              </p:cNvSpPr>
              <p:nvPr/>
            </p:nvSpPr>
            <p:spPr bwMode="auto">
              <a:xfrm>
                <a:off x="3182" y="4078"/>
                <a:ext cx="40" cy="191"/>
              </a:xfrm>
              <a:custGeom>
                <a:avLst/>
                <a:gdLst>
                  <a:gd name="T0" fmla="*/ 0 w 43"/>
                  <a:gd name="T1" fmla="*/ 207 h 208"/>
                  <a:gd name="T2" fmla="*/ 0 w 43"/>
                  <a:gd name="T3" fmla="*/ 44 h 208"/>
                  <a:gd name="T4" fmla="*/ 42 w 43"/>
                  <a:gd name="T5" fmla="*/ 0 h 208"/>
                  <a:gd name="T6" fmla="*/ 42 w 43"/>
                  <a:gd name="T7" fmla="*/ 167 h 208"/>
                  <a:gd name="T8" fmla="*/ 0 w 43"/>
                  <a:gd name="T9" fmla="*/ 207 h 208"/>
                  <a:gd name="T10" fmla="*/ 0 60000 65536"/>
                  <a:gd name="T11" fmla="*/ 0 60000 65536"/>
                  <a:gd name="T12" fmla="*/ 0 60000 65536"/>
                  <a:gd name="T13" fmla="*/ 0 60000 65536"/>
                  <a:gd name="T14" fmla="*/ 0 60000 65536"/>
                  <a:gd name="T15" fmla="*/ 0 w 43"/>
                  <a:gd name="T16" fmla="*/ 0 h 208"/>
                  <a:gd name="T17" fmla="*/ 43 w 43"/>
                  <a:gd name="T18" fmla="*/ 208 h 208"/>
                </a:gdLst>
                <a:ahLst/>
                <a:cxnLst>
                  <a:cxn ang="T10">
                    <a:pos x="T0" y="T1"/>
                  </a:cxn>
                  <a:cxn ang="T11">
                    <a:pos x="T2" y="T3"/>
                  </a:cxn>
                  <a:cxn ang="T12">
                    <a:pos x="T4" y="T5"/>
                  </a:cxn>
                  <a:cxn ang="T13">
                    <a:pos x="T6" y="T7"/>
                  </a:cxn>
                  <a:cxn ang="T14">
                    <a:pos x="T8" y="T9"/>
                  </a:cxn>
                </a:cxnLst>
                <a:rect l="T15" t="T16" r="T17" b="T18"/>
                <a:pathLst>
                  <a:path w="43" h="208">
                    <a:moveTo>
                      <a:pt x="0" y="207"/>
                    </a:moveTo>
                    <a:lnTo>
                      <a:pt x="0" y="44"/>
                    </a:lnTo>
                    <a:lnTo>
                      <a:pt x="42" y="0"/>
                    </a:lnTo>
                    <a:lnTo>
                      <a:pt x="42" y="167"/>
                    </a:lnTo>
                    <a:lnTo>
                      <a:pt x="0" y="207"/>
                    </a:lnTo>
                  </a:path>
                </a:pathLst>
              </a:custGeom>
              <a:solidFill>
                <a:schemeClr val="hlink"/>
              </a:solidFill>
              <a:ln w="3175" cap="flat" cmpd="sng">
                <a:solidFill>
                  <a:schemeClr val="tx1"/>
                </a:solidFill>
                <a:prstDash val="solid"/>
                <a:round/>
                <a:headEnd type="none" w="med" len="med"/>
                <a:tailEnd type="none" w="med" len="med"/>
              </a:ln>
            </p:spPr>
            <p:txBody>
              <a:bodyPr/>
              <a:lstStyle/>
              <a:p>
                <a:endParaRPr lang="en-US"/>
              </a:p>
            </p:txBody>
          </p:sp>
          <p:sp>
            <p:nvSpPr>
              <p:cNvPr id="53308" name="Rectangle 222"/>
              <p:cNvSpPr>
                <a:spLocks noChangeAspect="1" noChangeArrowheads="1"/>
              </p:cNvSpPr>
              <p:nvPr/>
            </p:nvSpPr>
            <p:spPr bwMode="auto">
              <a:xfrm>
                <a:off x="3186" y="4199"/>
                <a:ext cx="27" cy="61"/>
              </a:xfrm>
              <a:prstGeom prst="rect">
                <a:avLst/>
              </a:prstGeom>
              <a:solidFill>
                <a:srgbClr val="EF9100"/>
              </a:solidFill>
              <a:ln w="3175">
                <a:solidFill>
                  <a:schemeClr val="tx1"/>
                </a:solidFill>
                <a:miter lim="800000"/>
                <a:headEnd/>
                <a:tailEnd/>
              </a:ln>
            </p:spPr>
            <p:txBody>
              <a:bodyPr wrap="none" anchor="ctr"/>
              <a:lstStyle/>
              <a:p>
                <a:endParaRPr lang="en-US"/>
              </a:p>
            </p:txBody>
          </p:sp>
          <p:sp>
            <p:nvSpPr>
              <p:cNvPr id="53309" name="AutoShape 223"/>
              <p:cNvSpPr>
                <a:spLocks noChangeAspect="1" noChangeArrowheads="1"/>
              </p:cNvSpPr>
              <p:nvPr/>
            </p:nvSpPr>
            <p:spPr bwMode="auto">
              <a:xfrm>
                <a:off x="3184" y="4199"/>
                <a:ext cx="266" cy="61"/>
              </a:xfrm>
              <a:prstGeom prst="cube">
                <a:avLst>
                  <a:gd name="adj" fmla="val 24995"/>
                </a:avLst>
              </a:prstGeom>
              <a:solidFill>
                <a:srgbClr val="EF9100"/>
              </a:solidFill>
              <a:ln w="3175">
                <a:solidFill>
                  <a:schemeClr val="tx1"/>
                </a:solidFill>
                <a:miter lim="800000"/>
                <a:headEnd/>
                <a:tailEnd/>
              </a:ln>
            </p:spPr>
            <p:txBody>
              <a:bodyPr wrap="none" anchor="ctr"/>
              <a:lstStyle/>
              <a:p>
                <a:endParaRPr lang="en-US"/>
              </a:p>
            </p:txBody>
          </p:sp>
          <p:sp>
            <p:nvSpPr>
              <p:cNvPr id="53310" name="AutoShape 224"/>
              <p:cNvSpPr>
                <a:spLocks noChangeAspect="1" noChangeArrowheads="1"/>
              </p:cNvSpPr>
              <p:nvPr/>
            </p:nvSpPr>
            <p:spPr bwMode="auto">
              <a:xfrm>
                <a:off x="3315" y="4164"/>
                <a:ext cx="51"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11" name="Freeform 225"/>
              <p:cNvSpPr>
                <a:spLocks noChangeAspect="1"/>
              </p:cNvSpPr>
              <p:nvPr/>
            </p:nvSpPr>
            <p:spPr bwMode="auto">
              <a:xfrm>
                <a:off x="2580" y="4004"/>
                <a:ext cx="661" cy="81"/>
              </a:xfrm>
              <a:custGeom>
                <a:avLst/>
                <a:gdLst>
                  <a:gd name="T0" fmla="*/ 85 w 720"/>
                  <a:gd name="T1" fmla="*/ 2 h 88"/>
                  <a:gd name="T2" fmla="*/ 0 w 720"/>
                  <a:gd name="T3" fmla="*/ 87 h 88"/>
                  <a:gd name="T4" fmla="*/ 633 w 720"/>
                  <a:gd name="T5" fmla="*/ 87 h 88"/>
                  <a:gd name="T6" fmla="*/ 719 w 720"/>
                  <a:gd name="T7" fmla="*/ 0 h 88"/>
                  <a:gd name="T8" fmla="*/ 85 w 720"/>
                  <a:gd name="T9" fmla="*/ 2 h 88"/>
                  <a:gd name="T10" fmla="*/ 0 60000 65536"/>
                  <a:gd name="T11" fmla="*/ 0 60000 65536"/>
                  <a:gd name="T12" fmla="*/ 0 60000 65536"/>
                  <a:gd name="T13" fmla="*/ 0 60000 65536"/>
                  <a:gd name="T14" fmla="*/ 0 60000 65536"/>
                  <a:gd name="T15" fmla="*/ 0 w 720"/>
                  <a:gd name="T16" fmla="*/ 0 h 88"/>
                  <a:gd name="T17" fmla="*/ 720 w 720"/>
                  <a:gd name="T18" fmla="*/ 88 h 88"/>
                </a:gdLst>
                <a:ahLst/>
                <a:cxnLst>
                  <a:cxn ang="T10">
                    <a:pos x="T0" y="T1"/>
                  </a:cxn>
                  <a:cxn ang="T11">
                    <a:pos x="T2" y="T3"/>
                  </a:cxn>
                  <a:cxn ang="T12">
                    <a:pos x="T4" y="T5"/>
                  </a:cxn>
                  <a:cxn ang="T13">
                    <a:pos x="T6" y="T7"/>
                  </a:cxn>
                  <a:cxn ang="T14">
                    <a:pos x="T8" y="T9"/>
                  </a:cxn>
                </a:cxnLst>
                <a:rect l="T15" t="T16" r="T17" b="T18"/>
                <a:pathLst>
                  <a:path w="720" h="88">
                    <a:moveTo>
                      <a:pt x="85" y="2"/>
                    </a:moveTo>
                    <a:lnTo>
                      <a:pt x="0" y="87"/>
                    </a:lnTo>
                    <a:lnTo>
                      <a:pt x="633" y="87"/>
                    </a:lnTo>
                    <a:lnTo>
                      <a:pt x="719" y="0"/>
                    </a:lnTo>
                    <a:lnTo>
                      <a:pt x="85" y="2"/>
                    </a:lnTo>
                  </a:path>
                </a:pathLst>
              </a:custGeom>
              <a:solidFill>
                <a:srgbClr val="FEEDD3"/>
              </a:solidFill>
              <a:ln w="3175" cap="flat" cmpd="sng">
                <a:solidFill>
                  <a:schemeClr val="tx1"/>
                </a:solidFill>
                <a:prstDash val="solid"/>
                <a:round/>
                <a:headEnd type="none" w="med" len="med"/>
                <a:tailEnd type="none" w="med" len="med"/>
              </a:ln>
            </p:spPr>
            <p:txBody>
              <a:bodyPr/>
              <a:lstStyle/>
              <a:p>
                <a:endParaRPr lang="en-US"/>
              </a:p>
            </p:txBody>
          </p:sp>
          <p:sp>
            <p:nvSpPr>
              <p:cNvPr id="53312" name="AutoShape 226"/>
              <p:cNvSpPr>
                <a:spLocks noChangeAspect="1" noChangeArrowheads="1"/>
              </p:cNvSpPr>
              <p:nvPr/>
            </p:nvSpPr>
            <p:spPr bwMode="auto">
              <a:xfrm>
                <a:off x="2918" y="4114"/>
                <a:ext cx="210" cy="67"/>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13" name="AutoShape 227"/>
              <p:cNvSpPr>
                <a:spLocks noChangeAspect="1" noChangeArrowheads="1"/>
              </p:cNvSpPr>
              <p:nvPr/>
            </p:nvSpPr>
            <p:spPr bwMode="auto">
              <a:xfrm>
                <a:off x="2669" y="4216"/>
                <a:ext cx="321" cy="99"/>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14" name="AutoShape 228"/>
              <p:cNvSpPr>
                <a:spLocks noChangeAspect="1" noChangeArrowheads="1"/>
              </p:cNvSpPr>
              <p:nvPr/>
            </p:nvSpPr>
            <p:spPr bwMode="auto">
              <a:xfrm>
                <a:off x="2692" y="4230"/>
                <a:ext cx="277" cy="84"/>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5" name="AutoShape 229"/>
              <p:cNvSpPr>
                <a:spLocks noChangeAspect="1" noChangeArrowheads="1"/>
              </p:cNvSpPr>
              <p:nvPr/>
            </p:nvSpPr>
            <p:spPr bwMode="auto">
              <a:xfrm>
                <a:off x="2927" y="4120"/>
                <a:ext cx="189" cy="55"/>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6" name="AutoShape 230"/>
              <p:cNvSpPr>
                <a:spLocks noChangeAspect="1" noChangeArrowheads="1"/>
              </p:cNvSpPr>
              <p:nvPr/>
            </p:nvSpPr>
            <p:spPr bwMode="auto">
              <a:xfrm>
                <a:off x="2768" y="4131"/>
                <a:ext cx="83" cy="28"/>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7" name="AutoShape 231"/>
              <p:cNvSpPr>
                <a:spLocks noChangeAspect="1" noChangeArrowheads="1"/>
              </p:cNvSpPr>
              <p:nvPr/>
            </p:nvSpPr>
            <p:spPr bwMode="auto">
              <a:xfrm>
                <a:off x="2620" y="4131"/>
                <a:ext cx="82" cy="28"/>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8" name="Freeform 235"/>
              <p:cNvSpPr>
                <a:spLocks noChangeAspect="1"/>
              </p:cNvSpPr>
              <p:nvPr/>
            </p:nvSpPr>
            <p:spPr bwMode="auto">
              <a:xfrm>
                <a:off x="3475" y="4268"/>
                <a:ext cx="59" cy="46"/>
              </a:xfrm>
              <a:custGeom>
                <a:avLst/>
                <a:gdLst>
                  <a:gd name="T0" fmla="*/ 18 w 64"/>
                  <a:gd name="T1" fmla="*/ 0 h 51"/>
                  <a:gd name="T2" fmla="*/ 63 w 64"/>
                  <a:gd name="T3" fmla="*/ 27 h 51"/>
                  <a:gd name="T4" fmla="*/ 40 w 64"/>
                  <a:gd name="T5" fmla="*/ 50 h 51"/>
                  <a:gd name="T6" fmla="*/ 0 w 64"/>
                  <a:gd name="T7" fmla="*/ 33 h 51"/>
                  <a:gd name="T8" fmla="*/ 18 w 64"/>
                  <a:gd name="T9" fmla="*/ 0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18" y="0"/>
                    </a:moveTo>
                    <a:lnTo>
                      <a:pt x="63" y="27"/>
                    </a:lnTo>
                    <a:lnTo>
                      <a:pt x="40" y="50"/>
                    </a:lnTo>
                    <a:lnTo>
                      <a:pt x="0" y="33"/>
                    </a:lnTo>
                    <a:lnTo>
                      <a:pt x="18" y="0"/>
                    </a:lnTo>
                  </a:path>
                </a:pathLst>
              </a:custGeom>
              <a:solidFill>
                <a:schemeClr val="bg2"/>
              </a:solidFill>
              <a:ln w="3175" cap="flat" cmpd="sng">
                <a:solidFill>
                  <a:schemeClr val="tx1"/>
                </a:solidFill>
                <a:prstDash val="solid"/>
                <a:round/>
                <a:headEnd type="none" w="med" len="med"/>
                <a:tailEnd type="none" w="med" len="med"/>
              </a:ln>
            </p:spPr>
            <p:txBody>
              <a:bodyPr/>
              <a:lstStyle/>
              <a:p>
                <a:endParaRPr lang="en-US"/>
              </a:p>
            </p:txBody>
          </p:sp>
          <p:sp>
            <p:nvSpPr>
              <p:cNvPr id="53319" name="AutoShape 236"/>
              <p:cNvSpPr>
                <a:spLocks noChangeAspect="1" noChangeArrowheads="1"/>
              </p:cNvSpPr>
              <p:nvPr/>
            </p:nvSpPr>
            <p:spPr bwMode="auto">
              <a:xfrm>
                <a:off x="3445" y="4203"/>
                <a:ext cx="260" cy="111"/>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20" name="Freeform 237"/>
              <p:cNvSpPr>
                <a:spLocks noChangeAspect="1"/>
              </p:cNvSpPr>
              <p:nvPr/>
            </p:nvSpPr>
            <p:spPr bwMode="auto">
              <a:xfrm>
                <a:off x="3444" y="4199"/>
                <a:ext cx="265" cy="31"/>
              </a:xfrm>
              <a:custGeom>
                <a:avLst/>
                <a:gdLst>
                  <a:gd name="T0" fmla="*/ 41 w 289"/>
                  <a:gd name="T1" fmla="*/ 0 h 33"/>
                  <a:gd name="T2" fmla="*/ 0 w 289"/>
                  <a:gd name="T3" fmla="*/ 32 h 33"/>
                  <a:gd name="T4" fmla="*/ 247 w 289"/>
                  <a:gd name="T5" fmla="*/ 32 h 33"/>
                  <a:gd name="T6" fmla="*/ 288 w 289"/>
                  <a:gd name="T7" fmla="*/ 0 h 33"/>
                  <a:gd name="T8" fmla="*/ 41 w 289"/>
                  <a:gd name="T9" fmla="*/ 0 h 33"/>
                  <a:gd name="T10" fmla="*/ 0 60000 65536"/>
                  <a:gd name="T11" fmla="*/ 0 60000 65536"/>
                  <a:gd name="T12" fmla="*/ 0 60000 65536"/>
                  <a:gd name="T13" fmla="*/ 0 60000 65536"/>
                  <a:gd name="T14" fmla="*/ 0 60000 65536"/>
                  <a:gd name="T15" fmla="*/ 0 w 289"/>
                  <a:gd name="T16" fmla="*/ 0 h 33"/>
                  <a:gd name="T17" fmla="*/ 289 w 289"/>
                  <a:gd name="T18" fmla="*/ 33 h 33"/>
                </a:gdLst>
                <a:ahLst/>
                <a:cxnLst>
                  <a:cxn ang="T10">
                    <a:pos x="T0" y="T1"/>
                  </a:cxn>
                  <a:cxn ang="T11">
                    <a:pos x="T2" y="T3"/>
                  </a:cxn>
                  <a:cxn ang="T12">
                    <a:pos x="T4" y="T5"/>
                  </a:cxn>
                  <a:cxn ang="T13">
                    <a:pos x="T6" y="T7"/>
                  </a:cxn>
                  <a:cxn ang="T14">
                    <a:pos x="T8" y="T9"/>
                  </a:cxn>
                </a:cxnLst>
                <a:rect l="T15" t="T16" r="T17" b="T18"/>
                <a:pathLst>
                  <a:path w="289" h="33">
                    <a:moveTo>
                      <a:pt x="41" y="0"/>
                    </a:moveTo>
                    <a:lnTo>
                      <a:pt x="0" y="32"/>
                    </a:lnTo>
                    <a:lnTo>
                      <a:pt x="247" y="32"/>
                    </a:lnTo>
                    <a:lnTo>
                      <a:pt x="288" y="0"/>
                    </a:lnTo>
                    <a:lnTo>
                      <a:pt x="41"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1" name="Line 238"/>
              <p:cNvSpPr>
                <a:spLocks noChangeAspect="1" noChangeShapeType="1"/>
              </p:cNvSpPr>
              <p:nvPr/>
            </p:nvSpPr>
            <p:spPr bwMode="auto">
              <a:xfrm>
                <a:off x="3481" y="4203"/>
                <a:ext cx="0" cy="22"/>
              </a:xfrm>
              <a:prstGeom prst="line">
                <a:avLst/>
              </a:prstGeom>
              <a:noFill/>
              <a:ln w="3175">
                <a:solidFill>
                  <a:schemeClr val="tx1"/>
                </a:solidFill>
                <a:round/>
                <a:headEnd/>
                <a:tailEnd/>
              </a:ln>
            </p:spPr>
            <p:txBody>
              <a:bodyPr wrap="none" anchor="ctr"/>
              <a:lstStyle/>
              <a:p>
                <a:endParaRPr lang="en-US"/>
              </a:p>
            </p:txBody>
          </p:sp>
          <p:sp>
            <p:nvSpPr>
              <p:cNvPr id="53322" name="Freeform 239"/>
              <p:cNvSpPr>
                <a:spLocks noChangeAspect="1"/>
              </p:cNvSpPr>
              <p:nvPr/>
            </p:nvSpPr>
            <p:spPr bwMode="auto">
              <a:xfrm>
                <a:off x="3673" y="4199"/>
                <a:ext cx="70" cy="54"/>
              </a:xfrm>
              <a:custGeom>
                <a:avLst/>
                <a:gdLst>
                  <a:gd name="T0" fmla="*/ 39 w 76"/>
                  <a:gd name="T1" fmla="*/ 0 h 59"/>
                  <a:gd name="T2" fmla="*/ 0 w 76"/>
                  <a:gd name="T3" fmla="*/ 28 h 59"/>
                  <a:gd name="T4" fmla="*/ 29 w 76"/>
                  <a:gd name="T5" fmla="*/ 58 h 59"/>
                  <a:gd name="T6" fmla="*/ 75 w 76"/>
                  <a:gd name="T7" fmla="*/ 26 h 59"/>
                  <a:gd name="T8" fmla="*/ 39 w 76"/>
                  <a:gd name="T9" fmla="*/ 0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9" y="0"/>
                    </a:moveTo>
                    <a:lnTo>
                      <a:pt x="0" y="28"/>
                    </a:lnTo>
                    <a:lnTo>
                      <a:pt x="29" y="58"/>
                    </a:lnTo>
                    <a:lnTo>
                      <a:pt x="75" y="26"/>
                    </a:lnTo>
                    <a:lnTo>
                      <a:pt x="39"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3" name="AutoShape 240"/>
              <p:cNvSpPr>
                <a:spLocks noChangeAspect="1" noChangeArrowheads="1"/>
              </p:cNvSpPr>
              <p:nvPr/>
            </p:nvSpPr>
            <p:spPr bwMode="auto">
              <a:xfrm rot="2580000">
                <a:off x="3437" y="4169"/>
                <a:ext cx="52"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24" name="Freeform 241"/>
              <p:cNvSpPr>
                <a:spLocks noChangeAspect="1"/>
              </p:cNvSpPr>
              <p:nvPr/>
            </p:nvSpPr>
            <p:spPr bwMode="auto">
              <a:xfrm>
                <a:off x="3429" y="4229"/>
                <a:ext cx="243" cy="40"/>
              </a:xfrm>
              <a:custGeom>
                <a:avLst/>
                <a:gdLst>
                  <a:gd name="T0" fmla="*/ 17 w 266"/>
                  <a:gd name="T1" fmla="*/ 0 h 43"/>
                  <a:gd name="T2" fmla="*/ 0 w 266"/>
                  <a:gd name="T3" fmla="*/ 42 h 43"/>
                  <a:gd name="T4" fmla="*/ 247 w 266"/>
                  <a:gd name="T5" fmla="*/ 42 h 43"/>
                  <a:gd name="T6" fmla="*/ 265 w 266"/>
                  <a:gd name="T7" fmla="*/ 1 h 43"/>
                  <a:gd name="T8" fmla="*/ 17 w 266"/>
                  <a:gd name="T9" fmla="*/ 0 h 43"/>
                  <a:gd name="T10" fmla="*/ 0 60000 65536"/>
                  <a:gd name="T11" fmla="*/ 0 60000 65536"/>
                  <a:gd name="T12" fmla="*/ 0 60000 65536"/>
                  <a:gd name="T13" fmla="*/ 0 60000 65536"/>
                  <a:gd name="T14" fmla="*/ 0 60000 65536"/>
                  <a:gd name="T15" fmla="*/ 0 w 266"/>
                  <a:gd name="T16" fmla="*/ 0 h 43"/>
                  <a:gd name="T17" fmla="*/ 266 w 266"/>
                  <a:gd name="T18" fmla="*/ 43 h 43"/>
                </a:gdLst>
                <a:ahLst/>
                <a:cxnLst>
                  <a:cxn ang="T10">
                    <a:pos x="T0" y="T1"/>
                  </a:cxn>
                  <a:cxn ang="T11">
                    <a:pos x="T2" y="T3"/>
                  </a:cxn>
                  <a:cxn ang="T12">
                    <a:pos x="T4" y="T5"/>
                  </a:cxn>
                  <a:cxn ang="T13">
                    <a:pos x="T6" y="T7"/>
                  </a:cxn>
                  <a:cxn ang="T14">
                    <a:pos x="T8" y="T9"/>
                  </a:cxn>
                </a:cxnLst>
                <a:rect l="T15" t="T16" r="T17" b="T18"/>
                <a:pathLst>
                  <a:path w="266" h="43">
                    <a:moveTo>
                      <a:pt x="17" y="0"/>
                    </a:moveTo>
                    <a:lnTo>
                      <a:pt x="0" y="42"/>
                    </a:lnTo>
                    <a:lnTo>
                      <a:pt x="247" y="42"/>
                    </a:lnTo>
                    <a:lnTo>
                      <a:pt x="265" y="1"/>
                    </a:lnTo>
                    <a:lnTo>
                      <a:pt x="17"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5" name="Freeform 242"/>
              <p:cNvSpPr>
                <a:spLocks noChangeAspect="1"/>
              </p:cNvSpPr>
              <p:nvPr/>
            </p:nvSpPr>
            <p:spPr bwMode="auto">
              <a:xfrm>
                <a:off x="3185" y="4198"/>
                <a:ext cx="75" cy="15"/>
              </a:xfrm>
              <a:custGeom>
                <a:avLst/>
                <a:gdLst>
                  <a:gd name="T0" fmla="*/ 1 w 144"/>
                  <a:gd name="T1" fmla="*/ 0 h 28"/>
                  <a:gd name="T2" fmla="*/ 0 w 144"/>
                  <a:gd name="T3" fmla="*/ 28 h 28"/>
                  <a:gd name="T4" fmla="*/ 119 w 144"/>
                  <a:gd name="T5" fmla="*/ 27 h 28"/>
                  <a:gd name="T6" fmla="*/ 144 w 144"/>
                  <a:gd name="T7" fmla="*/ 3 h 28"/>
                  <a:gd name="T8" fmla="*/ 0 60000 65536"/>
                  <a:gd name="T9" fmla="*/ 0 60000 65536"/>
                  <a:gd name="T10" fmla="*/ 0 60000 65536"/>
                  <a:gd name="T11" fmla="*/ 0 60000 65536"/>
                  <a:gd name="T12" fmla="*/ 0 w 144"/>
                  <a:gd name="T13" fmla="*/ 0 h 28"/>
                  <a:gd name="T14" fmla="*/ 144 w 144"/>
                  <a:gd name="T15" fmla="*/ 28 h 28"/>
                </a:gdLst>
                <a:ahLst/>
                <a:cxnLst>
                  <a:cxn ang="T8">
                    <a:pos x="T0" y="T1"/>
                  </a:cxn>
                  <a:cxn ang="T9">
                    <a:pos x="T2" y="T3"/>
                  </a:cxn>
                  <a:cxn ang="T10">
                    <a:pos x="T4" y="T5"/>
                  </a:cxn>
                  <a:cxn ang="T11">
                    <a:pos x="T6" y="T7"/>
                  </a:cxn>
                </a:cxnLst>
                <a:rect l="T12" t="T13" r="T14" b="T15"/>
                <a:pathLst>
                  <a:path w="144" h="28">
                    <a:moveTo>
                      <a:pt x="1" y="0"/>
                    </a:moveTo>
                    <a:lnTo>
                      <a:pt x="0" y="28"/>
                    </a:lnTo>
                    <a:lnTo>
                      <a:pt x="119" y="27"/>
                    </a:lnTo>
                    <a:lnTo>
                      <a:pt x="144" y="3"/>
                    </a:lnTo>
                  </a:path>
                </a:pathLst>
              </a:custGeom>
              <a:solidFill>
                <a:srgbClr val="FFB343"/>
              </a:solidFill>
              <a:ln w="3175" cap="flat" cmpd="sng">
                <a:noFill/>
                <a:prstDash val="solid"/>
                <a:round/>
                <a:headEnd type="none" w="med" len="med"/>
                <a:tailEnd type="none" w="med" len="med"/>
              </a:ln>
            </p:spPr>
            <p:txBody>
              <a:bodyPr/>
              <a:lstStyle/>
              <a:p>
                <a:endParaRPr lang="en-US"/>
              </a:p>
            </p:txBody>
          </p:sp>
          <p:sp>
            <p:nvSpPr>
              <p:cNvPr id="53326" name="AutoShape 243"/>
              <p:cNvSpPr>
                <a:spLocks noChangeAspect="1" noChangeArrowheads="1"/>
              </p:cNvSpPr>
              <p:nvPr/>
            </p:nvSpPr>
            <p:spPr bwMode="auto">
              <a:xfrm>
                <a:off x="3211" y="4164"/>
                <a:ext cx="51"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grpSp>
        <p:grpSp>
          <p:nvGrpSpPr>
            <p:cNvPr id="53258" name="Group 397"/>
            <p:cNvGrpSpPr>
              <a:grpSpLocks noChangeAspect="1"/>
            </p:cNvGrpSpPr>
            <p:nvPr/>
          </p:nvGrpSpPr>
          <p:grpSpPr bwMode="auto">
            <a:xfrm rot="-1287218">
              <a:off x="1536700" y="2068513"/>
              <a:ext cx="620713" cy="758825"/>
              <a:chOff x="0" y="3447"/>
              <a:chExt cx="714" cy="873"/>
            </a:xfrm>
          </p:grpSpPr>
          <p:sp>
            <p:nvSpPr>
              <p:cNvPr id="53274" name="Freeform 245"/>
              <p:cNvSpPr>
                <a:spLocks noChangeAspect="1"/>
              </p:cNvSpPr>
              <p:nvPr/>
            </p:nvSpPr>
            <p:spPr bwMode="auto">
              <a:xfrm>
                <a:off x="332" y="3447"/>
                <a:ext cx="136" cy="233"/>
              </a:xfrm>
              <a:custGeom>
                <a:avLst/>
                <a:gdLst>
                  <a:gd name="T0" fmla="*/ 57 w 243"/>
                  <a:gd name="T1" fmla="*/ 304 h 382"/>
                  <a:gd name="T2" fmla="*/ 54 w 243"/>
                  <a:gd name="T3" fmla="*/ 277 h 382"/>
                  <a:gd name="T4" fmla="*/ 50 w 243"/>
                  <a:gd name="T5" fmla="*/ 240 h 382"/>
                  <a:gd name="T6" fmla="*/ 50 w 243"/>
                  <a:gd name="T7" fmla="*/ 211 h 382"/>
                  <a:gd name="T8" fmla="*/ 52 w 243"/>
                  <a:gd name="T9" fmla="*/ 183 h 382"/>
                  <a:gd name="T10" fmla="*/ 68 w 243"/>
                  <a:gd name="T11" fmla="*/ 159 h 382"/>
                  <a:gd name="T12" fmla="*/ 69 w 243"/>
                  <a:gd name="T13" fmla="*/ 174 h 382"/>
                  <a:gd name="T14" fmla="*/ 69 w 243"/>
                  <a:gd name="T15" fmla="*/ 194 h 382"/>
                  <a:gd name="T16" fmla="*/ 69 w 243"/>
                  <a:gd name="T17" fmla="*/ 159 h 382"/>
                  <a:gd name="T18" fmla="*/ 69 w 243"/>
                  <a:gd name="T19" fmla="*/ 106 h 382"/>
                  <a:gd name="T20" fmla="*/ 77 w 243"/>
                  <a:gd name="T21" fmla="*/ 83 h 382"/>
                  <a:gd name="T22" fmla="*/ 91 w 243"/>
                  <a:gd name="T23" fmla="*/ 76 h 382"/>
                  <a:gd name="T24" fmla="*/ 106 w 243"/>
                  <a:gd name="T25" fmla="*/ 81 h 382"/>
                  <a:gd name="T26" fmla="*/ 106 w 243"/>
                  <a:gd name="T27" fmla="*/ 102 h 382"/>
                  <a:gd name="T28" fmla="*/ 106 w 243"/>
                  <a:gd name="T29" fmla="*/ 91 h 382"/>
                  <a:gd name="T30" fmla="*/ 115 w 243"/>
                  <a:gd name="T31" fmla="*/ 56 h 382"/>
                  <a:gd name="T32" fmla="*/ 140 w 243"/>
                  <a:gd name="T33" fmla="*/ 12 h 382"/>
                  <a:gd name="T34" fmla="*/ 155 w 243"/>
                  <a:gd name="T35" fmla="*/ 0 h 382"/>
                  <a:gd name="T36" fmla="*/ 172 w 243"/>
                  <a:gd name="T37" fmla="*/ 7 h 382"/>
                  <a:gd name="T38" fmla="*/ 175 w 243"/>
                  <a:gd name="T39" fmla="*/ 41 h 382"/>
                  <a:gd name="T40" fmla="*/ 175 w 243"/>
                  <a:gd name="T41" fmla="*/ 91 h 382"/>
                  <a:gd name="T42" fmla="*/ 175 w 243"/>
                  <a:gd name="T43" fmla="*/ 115 h 382"/>
                  <a:gd name="T44" fmla="*/ 193 w 243"/>
                  <a:gd name="T45" fmla="*/ 91 h 382"/>
                  <a:gd name="T46" fmla="*/ 216 w 243"/>
                  <a:gd name="T47" fmla="*/ 79 h 382"/>
                  <a:gd name="T48" fmla="*/ 231 w 243"/>
                  <a:gd name="T49" fmla="*/ 91 h 382"/>
                  <a:gd name="T50" fmla="*/ 243 w 243"/>
                  <a:gd name="T51" fmla="*/ 120 h 382"/>
                  <a:gd name="T52" fmla="*/ 240 w 243"/>
                  <a:gd name="T53" fmla="*/ 145 h 382"/>
                  <a:gd name="T54" fmla="*/ 216 w 243"/>
                  <a:gd name="T55" fmla="*/ 170 h 382"/>
                  <a:gd name="T56" fmla="*/ 189 w 243"/>
                  <a:gd name="T57" fmla="*/ 183 h 382"/>
                  <a:gd name="T58" fmla="*/ 175 w 243"/>
                  <a:gd name="T59" fmla="*/ 189 h 382"/>
                  <a:gd name="T60" fmla="*/ 189 w 243"/>
                  <a:gd name="T61" fmla="*/ 217 h 382"/>
                  <a:gd name="T62" fmla="*/ 189 w 243"/>
                  <a:gd name="T63" fmla="*/ 247 h 382"/>
                  <a:gd name="T64" fmla="*/ 179 w 243"/>
                  <a:gd name="T65" fmla="*/ 265 h 382"/>
                  <a:gd name="T66" fmla="*/ 133 w 243"/>
                  <a:gd name="T67" fmla="*/ 270 h 382"/>
                  <a:gd name="T68" fmla="*/ 140 w 243"/>
                  <a:gd name="T69" fmla="*/ 292 h 382"/>
                  <a:gd name="T70" fmla="*/ 148 w 243"/>
                  <a:gd name="T71" fmla="*/ 319 h 382"/>
                  <a:gd name="T72" fmla="*/ 145 w 243"/>
                  <a:gd name="T73" fmla="*/ 342 h 382"/>
                  <a:gd name="T74" fmla="*/ 132 w 243"/>
                  <a:gd name="T75" fmla="*/ 356 h 382"/>
                  <a:gd name="T76" fmla="*/ 106 w 243"/>
                  <a:gd name="T77" fmla="*/ 372 h 382"/>
                  <a:gd name="T78" fmla="*/ 86 w 243"/>
                  <a:gd name="T79" fmla="*/ 379 h 382"/>
                  <a:gd name="T80" fmla="*/ 68 w 243"/>
                  <a:gd name="T81" fmla="*/ 382 h 382"/>
                  <a:gd name="T82" fmla="*/ 57 w 243"/>
                  <a:gd name="T83" fmla="*/ 365 h 382"/>
                  <a:gd name="T84" fmla="*/ 41 w 243"/>
                  <a:gd name="T85" fmla="*/ 363 h 382"/>
                  <a:gd name="T86" fmla="*/ 24 w 243"/>
                  <a:gd name="T87" fmla="*/ 365 h 382"/>
                  <a:gd name="T88" fmla="*/ 4 w 243"/>
                  <a:gd name="T89" fmla="*/ 363 h 382"/>
                  <a:gd name="T90" fmla="*/ 0 w 243"/>
                  <a:gd name="T91" fmla="*/ 345 h 382"/>
                  <a:gd name="T92" fmla="*/ 0 w 243"/>
                  <a:gd name="T93" fmla="*/ 326 h 382"/>
                  <a:gd name="T94" fmla="*/ 11 w 243"/>
                  <a:gd name="T95" fmla="*/ 308 h 382"/>
                  <a:gd name="T96" fmla="*/ 34 w 243"/>
                  <a:gd name="T97" fmla="*/ 291 h 382"/>
                  <a:gd name="T98" fmla="*/ 50 w 243"/>
                  <a:gd name="T99" fmla="*/ 292 h 382"/>
                  <a:gd name="T100" fmla="*/ 61 w 243"/>
                  <a:gd name="T101" fmla="*/ 314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3"/>
                  <a:gd name="T154" fmla="*/ 0 h 382"/>
                  <a:gd name="T155" fmla="*/ 243 w 243"/>
                  <a:gd name="T156" fmla="*/ 382 h 3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3" h="382">
                    <a:moveTo>
                      <a:pt x="61" y="314"/>
                    </a:moveTo>
                    <a:lnTo>
                      <a:pt x="57" y="304"/>
                    </a:lnTo>
                    <a:lnTo>
                      <a:pt x="54" y="292"/>
                    </a:lnTo>
                    <a:lnTo>
                      <a:pt x="54" y="277"/>
                    </a:lnTo>
                    <a:lnTo>
                      <a:pt x="52" y="258"/>
                    </a:lnTo>
                    <a:lnTo>
                      <a:pt x="50" y="240"/>
                    </a:lnTo>
                    <a:lnTo>
                      <a:pt x="50" y="224"/>
                    </a:lnTo>
                    <a:lnTo>
                      <a:pt x="50" y="211"/>
                    </a:lnTo>
                    <a:lnTo>
                      <a:pt x="50" y="200"/>
                    </a:lnTo>
                    <a:lnTo>
                      <a:pt x="52" y="183"/>
                    </a:lnTo>
                    <a:lnTo>
                      <a:pt x="61" y="167"/>
                    </a:lnTo>
                    <a:lnTo>
                      <a:pt x="68" y="159"/>
                    </a:lnTo>
                    <a:lnTo>
                      <a:pt x="69" y="166"/>
                    </a:lnTo>
                    <a:lnTo>
                      <a:pt x="69" y="174"/>
                    </a:lnTo>
                    <a:lnTo>
                      <a:pt x="69" y="186"/>
                    </a:lnTo>
                    <a:lnTo>
                      <a:pt x="69" y="194"/>
                    </a:lnTo>
                    <a:lnTo>
                      <a:pt x="69" y="177"/>
                    </a:lnTo>
                    <a:lnTo>
                      <a:pt x="69" y="159"/>
                    </a:lnTo>
                    <a:lnTo>
                      <a:pt x="69" y="132"/>
                    </a:lnTo>
                    <a:lnTo>
                      <a:pt x="69" y="106"/>
                    </a:lnTo>
                    <a:lnTo>
                      <a:pt x="72" y="92"/>
                    </a:lnTo>
                    <a:lnTo>
                      <a:pt x="77" y="83"/>
                    </a:lnTo>
                    <a:lnTo>
                      <a:pt x="84" y="79"/>
                    </a:lnTo>
                    <a:lnTo>
                      <a:pt x="91" y="76"/>
                    </a:lnTo>
                    <a:lnTo>
                      <a:pt x="98" y="75"/>
                    </a:lnTo>
                    <a:lnTo>
                      <a:pt x="106" y="81"/>
                    </a:lnTo>
                    <a:lnTo>
                      <a:pt x="106" y="91"/>
                    </a:lnTo>
                    <a:lnTo>
                      <a:pt x="106" y="102"/>
                    </a:lnTo>
                    <a:lnTo>
                      <a:pt x="106" y="110"/>
                    </a:lnTo>
                    <a:lnTo>
                      <a:pt x="106" y="91"/>
                    </a:lnTo>
                    <a:lnTo>
                      <a:pt x="111" y="72"/>
                    </a:lnTo>
                    <a:lnTo>
                      <a:pt x="115" y="56"/>
                    </a:lnTo>
                    <a:lnTo>
                      <a:pt x="125" y="38"/>
                    </a:lnTo>
                    <a:lnTo>
                      <a:pt x="140" y="12"/>
                    </a:lnTo>
                    <a:lnTo>
                      <a:pt x="148" y="1"/>
                    </a:lnTo>
                    <a:lnTo>
                      <a:pt x="155" y="0"/>
                    </a:lnTo>
                    <a:lnTo>
                      <a:pt x="163" y="0"/>
                    </a:lnTo>
                    <a:lnTo>
                      <a:pt x="172" y="7"/>
                    </a:lnTo>
                    <a:lnTo>
                      <a:pt x="175" y="15"/>
                    </a:lnTo>
                    <a:lnTo>
                      <a:pt x="175" y="41"/>
                    </a:lnTo>
                    <a:lnTo>
                      <a:pt x="175" y="72"/>
                    </a:lnTo>
                    <a:lnTo>
                      <a:pt x="175" y="91"/>
                    </a:lnTo>
                    <a:lnTo>
                      <a:pt x="175" y="106"/>
                    </a:lnTo>
                    <a:lnTo>
                      <a:pt x="175" y="115"/>
                    </a:lnTo>
                    <a:lnTo>
                      <a:pt x="177" y="102"/>
                    </a:lnTo>
                    <a:lnTo>
                      <a:pt x="193" y="91"/>
                    </a:lnTo>
                    <a:lnTo>
                      <a:pt x="206" y="81"/>
                    </a:lnTo>
                    <a:lnTo>
                      <a:pt x="216" y="79"/>
                    </a:lnTo>
                    <a:lnTo>
                      <a:pt x="223" y="79"/>
                    </a:lnTo>
                    <a:lnTo>
                      <a:pt x="231" y="91"/>
                    </a:lnTo>
                    <a:lnTo>
                      <a:pt x="240" y="106"/>
                    </a:lnTo>
                    <a:lnTo>
                      <a:pt x="243" y="120"/>
                    </a:lnTo>
                    <a:lnTo>
                      <a:pt x="243" y="132"/>
                    </a:lnTo>
                    <a:lnTo>
                      <a:pt x="240" y="145"/>
                    </a:lnTo>
                    <a:lnTo>
                      <a:pt x="229" y="159"/>
                    </a:lnTo>
                    <a:lnTo>
                      <a:pt x="216" y="170"/>
                    </a:lnTo>
                    <a:lnTo>
                      <a:pt x="200" y="179"/>
                    </a:lnTo>
                    <a:lnTo>
                      <a:pt x="189" y="183"/>
                    </a:lnTo>
                    <a:lnTo>
                      <a:pt x="182" y="186"/>
                    </a:lnTo>
                    <a:lnTo>
                      <a:pt x="175" y="189"/>
                    </a:lnTo>
                    <a:lnTo>
                      <a:pt x="186" y="200"/>
                    </a:lnTo>
                    <a:lnTo>
                      <a:pt x="189" y="217"/>
                    </a:lnTo>
                    <a:lnTo>
                      <a:pt x="189" y="234"/>
                    </a:lnTo>
                    <a:lnTo>
                      <a:pt x="189" y="247"/>
                    </a:lnTo>
                    <a:lnTo>
                      <a:pt x="189" y="257"/>
                    </a:lnTo>
                    <a:lnTo>
                      <a:pt x="179" y="265"/>
                    </a:lnTo>
                    <a:lnTo>
                      <a:pt x="148" y="268"/>
                    </a:lnTo>
                    <a:lnTo>
                      <a:pt x="133" y="270"/>
                    </a:lnTo>
                    <a:lnTo>
                      <a:pt x="132" y="280"/>
                    </a:lnTo>
                    <a:lnTo>
                      <a:pt x="140" y="292"/>
                    </a:lnTo>
                    <a:lnTo>
                      <a:pt x="145" y="307"/>
                    </a:lnTo>
                    <a:lnTo>
                      <a:pt x="148" y="319"/>
                    </a:lnTo>
                    <a:lnTo>
                      <a:pt x="148" y="331"/>
                    </a:lnTo>
                    <a:lnTo>
                      <a:pt x="145" y="342"/>
                    </a:lnTo>
                    <a:lnTo>
                      <a:pt x="140" y="349"/>
                    </a:lnTo>
                    <a:lnTo>
                      <a:pt x="132" y="356"/>
                    </a:lnTo>
                    <a:lnTo>
                      <a:pt x="118" y="365"/>
                    </a:lnTo>
                    <a:lnTo>
                      <a:pt x="106" y="372"/>
                    </a:lnTo>
                    <a:lnTo>
                      <a:pt x="98" y="376"/>
                    </a:lnTo>
                    <a:lnTo>
                      <a:pt x="86" y="379"/>
                    </a:lnTo>
                    <a:lnTo>
                      <a:pt x="75" y="382"/>
                    </a:lnTo>
                    <a:lnTo>
                      <a:pt x="68" y="382"/>
                    </a:lnTo>
                    <a:lnTo>
                      <a:pt x="61" y="376"/>
                    </a:lnTo>
                    <a:lnTo>
                      <a:pt x="57" y="365"/>
                    </a:lnTo>
                    <a:lnTo>
                      <a:pt x="52" y="356"/>
                    </a:lnTo>
                    <a:lnTo>
                      <a:pt x="41" y="363"/>
                    </a:lnTo>
                    <a:lnTo>
                      <a:pt x="34" y="363"/>
                    </a:lnTo>
                    <a:lnTo>
                      <a:pt x="24" y="365"/>
                    </a:lnTo>
                    <a:lnTo>
                      <a:pt x="13" y="368"/>
                    </a:lnTo>
                    <a:lnTo>
                      <a:pt x="4" y="363"/>
                    </a:lnTo>
                    <a:lnTo>
                      <a:pt x="0" y="353"/>
                    </a:lnTo>
                    <a:lnTo>
                      <a:pt x="0" y="345"/>
                    </a:lnTo>
                    <a:lnTo>
                      <a:pt x="0" y="336"/>
                    </a:lnTo>
                    <a:lnTo>
                      <a:pt x="0" y="326"/>
                    </a:lnTo>
                    <a:lnTo>
                      <a:pt x="4" y="318"/>
                    </a:lnTo>
                    <a:lnTo>
                      <a:pt x="11" y="308"/>
                    </a:lnTo>
                    <a:lnTo>
                      <a:pt x="27" y="292"/>
                    </a:lnTo>
                    <a:lnTo>
                      <a:pt x="34" y="291"/>
                    </a:lnTo>
                    <a:lnTo>
                      <a:pt x="41" y="291"/>
                    </a:lnTo>
                    <a:lnTo>
                      <a:pt x="50" y="292"/>
                    </a:lnTo>
                    <a:lnTo>
                      <a:pt x="58" y="304"/>
                    </a:lnTo>
                    <a:lnTo>
                      <a:pt x="61" y="314"/>
                    </a:lnTo>
                    <a:close/>
                  </a:path>
                </a:pathLst>
              </a:custGeom>
              <a:solidFill>
                <a:srgbClr val="B9DE88"/>
              </a:solidFill>
              <a:ln w="9525">
                <a:solidFill>
                  <a:srgbClr val="000000"/>
                </a:solidFill>
                <a:prstDash val="solid"/>
                <a:round/>
                <a:headEnd/>
                <a:tailEnd/>
              </a:ln>
            </p:spPr>
            <p:txBody>
              <a:bodyPr/>
              <a:lstStyle/>
              <a:p>
                <a:endParaRPr lang="en-US"/>
              </a:p>
            </p:txBody>
          </p:sp>
          <p:grpSp>
            <p:nvGrpSpPr>
              <p:cNvPr id="53275" name="Group 248"/>
              <p:cNvGrpSpPr>
                <a:grpSpLocks noChangeAspect="1"/>
              </p:cNvGrpSpPr>
              <p:nvPr/>
            </p:nvGrpSpPr>
            <p:grpSpPr bwMode="auto">
              <a:xfrm>
                <a:off x="0" y="3597"/>
                <a:ext cx="714" cy="722"/>
                <a:chOff x="1963" y="3396"/>
                <a:chExt cx="636" cy="593"/>
              </a:xfrm>
            </p:grpSpPr>
            <p:sp>
              <p:nvSpPr>
                <p:cNvPr id="53299" name="Freeform 249"/>
                <p:cNvSpPr>
                  <a:spLocks noChangeAspect="1"/>
                </p:cNvSpPr>
                <p:nvPr/>
              </p:nvSpPr>
              <p:spPr bwMode="auto">
                <a:xfrm>
                  <a:off x="1963" y="3396"/>
                  <a:ext cx="636" cy="593"/>
                </a:xfrm>
                <a:custGeom>
                  <a:avLst/>
                  <a:gdLst>
                    <a:gd name="T0" fmla="*/ 297 w 1271"/>
                    <a:gd name="T1" fmla="*/ 0 h 1185"/>
                    <a:gd name="T2" fmla="*/ 0 w 1271"/>
                    <a:gd name="T3" fmla="*/ 297 h 1185"/>
                    <a:gd name="T4" fmla="*/ 0 w 1271"/>
                    <a:gd name="T5" fmla="*/ 1185 h 1185"/>
                    <a:gd name="T6" fmla="*/ 976 w 1271"/>
                    <a:gd name="T7" fmla="*/ 1185 h 1185"/>
                    <a:gd name="T8" fmla="*/ 1271 w 1271"/>
                    <a:gd name="T9" fmla="*/ 890 h 1185"/>
                    <a:gd name="T10" fmla="*/ 1271 w 1271"/>
                    <a:gd name="T11" fmla="*/ 0 h 1185"/>
                    <a:gd name="T12" fmla="*/ 297 w 1271"/>
                    <a:gd name="T13" fmla="*/ 0 h 1185"/>
                    <a:gd name="T14" fmla="*/ 0 60000 65536"/>
                    <a:gd name="T15" fmla="*/ 0 60000 65536"/>
                    <a:gd name="T16" fmla="*/ 0 60000 65536"/>
                    <a:gd name="T17" fmla="*/ 0 60000 65536"/>
                    <a:gd name="T18" fmla="*/ 0 60000 65536"/>
                    <a:gd name="T19" fmla="*/ 0 60000 65536"/>
                    <a:gd name="T20" fmla="*/ 0 60000 65536"/>
                    <a:gd name="T21" fmla="*/ 0 w 1271"/>
                    <a:gd name="T22" fmla="*/ 0 h 1185"/>
                    <a:gd name="T23" fmla="*/ 1271 w 1271"/>
                    <a:gd name="T24" fmla="*/ 1185 h 1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1" h="1185">
                      <a:moveTo>
                        <a:pt x="297" y="0"/>
                      </a:moveTo>
                      <a:lnTo>
                        <a:pt x="0" y="297"/>
                      </a:lnTo>
                      <a:lnTo>
                        <a:pt x="0" y="1185"/>
                      </a:lnTo>
                      <a:lnTo>
                        <a:pt x="976" y="1185"/>
                      </a:lnTo>
                      <a:lnTo>
                        <a:pt x="1271" y="890"/>
                      </a:lnTo>
                      <a:lnTo>
                        <a:pt x="1271" y="0"/>
                      </a:lnTo>
                      <a:lnTo>
                        <a:pt x="297" y="0"/>
                      </a:lnTo>
                      <a:close/>
                    </a:path>
                  </a:pathLst>
                </a:custGeom>
                <a:solidFill>
                  <a:srgbClr val="7FA1D3"/>
                </a:solidFill>
                <a:ln w="9525">
                  <a:solidFill>
                    <a:srgbClr val="000000"/>
                  </a:solidFill>
                  <a:prstDash val="solid"/>
                  <a:round/>
                  <a:headEnd/>
                  <a:tailEnd/>
                </a:ln>
              </p:spPr>
              <p:txBody>
                <a:bodyPr/>
                <a:lstStyle/>
                <a:p>
                  <a:endParaRPr lang="en-US"/>
                </a:p>
              </p:txBody>
            </p:sp>
            <p:sp>
              <p:nvSpPr>
                <p:cNvPr id="53300" name="Line 250"/>
                <p:cNvSpPr>
                  <a:spLocks noChangeAspect="1" noChangeShapeType="1"/>
                </p:cNvSpPr>
                <p:nvPr/>
              </p:nvSpPr>
              <p:spPr bwMode="auto">
                <a:xfrm flipH="1">
                  <a:off x="1963" y="3545"/>
                  <a:ext cx="488" cy="1"/>
                </a:xfrm>
                <a:prstGeom prst="line">
                  <a:avLst/>
                </a:prstGeom>
                <a:noFill/>
                <a:ln w="9525">
                  <a:solidFill>
                    <a:srgbClr val="000000"/>
                  </a:solidFill>
                  <a:round/>
                  <a:headEnd/>
                  <a:tailEnd/>
                </a:ln>
              </p:spPr>
              <p:txBody>
                <a:bodyPr/>
                <a:lstStyle/>
                <a:p>
                  <a:endParaRPr lang="en-US"/>
                </a:p>
              </p:txBody>
            </p:sp>
            <p:sp>
              <p:nvSpPr>
                <p:cNvPr id="53301" name="Line 251"/>
                <p:cNvSpPr>
                  <a:spLocks noChangeAspect="1" noChangeShapeType="1"/>
                </p:cNvSpPr>
                <p:nvPr/>
              </p:nvSpPr>
              <p:spPr bwMode="auto">
                <a:xfrm flipV="1">
                  <a:off x="2451" y="3396"/>
                  <a:ext cx="148" cy="149"/>
                </a:xfrm>
                <a:prstGeom prst="line">
                  <a:avLst/>
                </a:prstGeom>
                <a:noFill/>
                <a:ln w="9525">
                  <a:solidFill>
                    <a:srgbClr val="000000"/>
                  </a:solidFill>
                  <a:round/>
                  <a:headEnd/>
                  <a:tailEnd/>
                </a:ln>
              </p:spPr>
              <p:txBody>
                <a:bodyPr/>
                <a:lstStyle/>
                <a:p>
                  <a:endParaRPr lang="en-US"/>
                </a:p>
              </p:txBody>
            </p:sp>
            <p:sp>
              <p:nvSpPr>
                <p:cNvPr id="53302" name="Line 252"/>
                <p:cNvSpPr>
                  <a:spLocks noChangeAspect="1" noChangeShapeType="1"/>
                </p:cNvSpPr>
                <p:nvPr/>
              </p:nvSpPr>
              <p:spPr bwMode="auto">
                <a:xfrm>
                  <a:off x="2451" y="3545"/>
                  <a:ext cx="1" cy="444"/>
                </a:xfrm>
                <a:prstGeom prst="line">
                  <a:avLst/>
                </a:prstGeom>
                <a:noFill/>
                <a:ln w="9525">
                  <a:solidFill>
                    <a:srgbClr val="000000"/>
                  </a:solidFill>
                  <a:round/>
                  <a:headEnd/>
                  <a:tailEnd/>
                </a:ln>
              </p:spPr>
              <p:txBody>
                <a:bodyPr/>
                <a:lstStyle/>
                <a:p>
                  <a:endParaRPr lang="en-US"/>
                </a:p>
              </p:txBody>
            </p:sp>
          </p:grpSp>
          <p:sp>
            <p:nvSpPr>
              <p:cNvPr id="53276" name="Rectangle 253"/>
              <p:cNvSpPr>
                <a:spLocks noChangeAspect="1" noChangeArrowheads="1"/>
              </p:cNvSpPr>
              <p:nvPr/>
            </p:nvSpPr>
            <p:spPr bwMode="auto">
              <a:xfrm>
                <a:off x="66" y="4120"/>
                <a:ext cx="107" cy="200"/>
              </a:xfrm>
              <a:prstGeom prst="rect">
                <a:avLst/>
              </a:prstGeom>
              <a:solidFill>
                <a:schemeClr val="accent1"/>
              </a:solidFill>
              <a:ln w="9525">
                <a:solidFill>
                  <a:srgbClr val="000000"/>
                </a:solidFill>
                <a:miter lim="800000"/>
                <a:headEnd/>
                <a:tailEnd/>
              </a:ln>
            </p:spPr>
            <p:txBody>
              <a:bodyPr/>
              <a:lstStyle/>
              <a:p>
                <a:endParaRPr lang="en-US"/>
              </a:p>
            </p:txBody>
          </p:sp>
          <p:sp>
            <p:nvSpPr>
              <p:cNvPr id="53277" name="Rectangle 254"/>
              <p:cNvSpPr>
                <a:spLocks noChangeAspect="1" noChangeArrowheads="1"/>
              </p:cNvSpPr>
              <p:nvPr/>
            </p:nvSpPr>
            <p:spPr bwMode="auto">
              <a:xfrm>
                <a:off x="56" y="3829"/>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78" name="Rectangle 255"/>
              <p:cNvSpPr>
                <a:spLocks noChangeAspect="1" noChangeArrowheads="1"/>
              </p:cNvSpPr>
              <p:nvPr/>
            </p:nvSpPr>
            <p:spPr bwMode="auto">
              <a:xfrm>
                <a:off x="301" y="3995"/>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79" name="Rectangle 256"/>
              <p:cNvSpPr>
                <a:spLocks noChangeAspect="1" noChangeArrowheads="1"/>
              </p:cNvSpPr>
              <p:nvPr/>
            </p:nvSpPr>
            <p:spPr bwMode="auto">
              <a:xfrm>
                <a:off x="155" y="3829"/>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80" name="Rectangle 257"/>
              <p:cNvSpPr>
                <a:spLocks noChangeAspect="1" noChangeArrowheads="1"/>
              </p:cNvSpPr>
              <p:nvPr/>
            </p:nvSpPr>
            <p:spPr bwMode="auto">
              <a:xfrm>
                <a:off x="250"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1" name="Rectangle 258"/>
              <p:cNvSpPr>
                <a:spLocks noChangeAspect="1" noChangeArrowheads="1"/>
              </p:cNvSpPr>
              <p:nvPr/>
            </p:nvSpPr>
            <p:spPr bwMode="auto">
              <a:xfrm>
                <a:off x="348"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2" name="Rectangle 259"/>
              <p:cNvSpPr>
                <a:spLocks noChangeAspect="1" noChangeArrowheads="1"/>
              </p:cNvSpPr>
              <p:nvPr/>
            </p:nvSpPr>
            <p:spPr bwMode="auto">
              <a:xfrm>
                <a:off x="449"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3" name="Rectangle 260"/>
              <p:cNvSpPr>
                <a:spLocks noChangeAspect="1" noChangeArrowheads="1"/>
              </p:cNvSpPr>
              <p:nvPr/>
            </p:nvSpPr>
            <p:spPr bwMode="auto">
              <a:xfrm>
                <a:off x="399" y="4001"/>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84" name="Freeform 261"/>
              <p:cNvSpPr>
                <a:spLocks noChangeAspect="1"/>
              </p:cNvSpPr>
              <p:nvPr/>
            </p:nvSpPr>
            <p:spPr bwMode="auto">
              <a:xfrm>
                <a:off x="547" y="3597"/>
                <a:ext cx="161" cy="718"/>
              </a:xfrm>
              <a:custGeom>
                <a:avLst/>
                <a:gdLst>
                  <a:gd name="T0" fmla="*/ 0 w 286"/>
                  <a:gd name="T1" fmla="*/ 290 h 1179"/>
                  <a:gd name="T2" fmla="*/ 0 w 286"/>
                  <a:gd name="T3" fmla="*/ 1179 h 1179"/>
                  <a:gd name="T4" fmla="*/ 286 w 286"/>
                  <a:gd name="T5" fmla="*/ 894 h 1179"/>
                  <a:gd name="T6" fmla="*/ 286 w 286"/>
                  <a:gd name="T7" fmla="*/ 0 h 1179"/>
                  <a:gd name="T8" fmla="*/ 0 w 286"/>
                  <a:gd name="T9" fmla="*/ 290 h 1179"/>
                  <a:gd name="T10" fmla="*/ 0 60000 65536"/>
                  <a:gd name="T11" fmla="*/ 0 60000 65536"/>
                  <a:gd name="T12" fmla="*/ 0 60000 65536"/>
                  <a:gd name="T13" fmla="*/ 0 60000 65536"/>
                  <a:gd name="T14" fmla="*/ 0 60000 65536"/>
                  <a:gd name="T15" fmla="*/ 0 w 286"/>
                  <a:gd name="T16" fmla="*/ 0 h 1179"/>
                  <a:gd name="T17" fmla="*/ 286 w 286"/>
                  <a:gd name="T18" fmla="*/ 1179 h 1179"/>
                </a:gdLst>
                <a:ahLst/>
                <a:cxnLst>
                  <a:cxn ang="T10">
                    <a:pos x="T0" y="T1"/>
                  </a:cxn>
                  <a:cxn ang="T11">
                    <a:pos x="T2" y="T3"/>
                  </a:cxn>
                  <a:cxn ang="T12">
                    <a:pos x="T4" y="T5"/>
                  </a:cxn>
                  <a:cxn ang="T13">
                    <a:pos x="T6" y="T7"/>
                  </a:cxn>
                  <a:cxn ang="T14">
                    <a:pos x="T8" y="T9"/>
                  </a:cxn>
                </a:cxnLst>
                <a:rect l="T15" t="T16" r="T17" b="T18"/>
                <a:pathLst>
                  <a:path w="286" h="1179">
                    <a:moveTo>
                      <a:pt x="0" y="290"/>
                    </a:moveTo>
                    <a:lnTo>
                      <a:pt x="0" y="1179"/>
                    </a:lnTo>
                    <a:lnTo>
                      <a:pt x="286" y="894"/>
                    </a:lnTo>
                    <a:lnTo>
                      <a:pt x="286" y="0"/>
                    </a:lnTo>
                    <a:lnTo>
                      <a:pt x="0" y="290"/>
                    </a:lnTo>
                    <a:close/>
                  </a:path>
                </a:pathLst>
              </a:custGeom>
              <a:solidFill>
                <a:schemeClr val="tx2"/>
              </a:solidFill>
              <a:ln w="9525">
                <a:solidFill>
                  <a:srgbClr val="000000"/>
                </a:solidFill>
                <a:prstDash val="solid"/>
                <a:round/>
                <a:headEnd/>
                <a:tailEnd/>
              </a:ln>
            </p:spPr>
            <p:txBody>
              <a:bodyPr/>
              <a:lstStyle/>
              <a:p>
                <a:endParaRPr lang="en-US"/>
              </a:p>
            </p:txBody>
          </p:sp>
          <p:sp>
            <p:nvSpPr>
              <p:cNvPr id="53285" name="Freeform 262"/>
              <p:cNvSpPr>
                <a:spLocks noChangeAspect="1"/>
              </p:cNvSpPr>
              <p:nvPr/>
            </p:nvSpPr>
            <p:spPr bwMode="auto">
              <a:xfrm>
                <a:off x="576" y="3801"/>
                <a:ext cx="17" cy="129"/>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6" name="Freeform 263"/>
              <p:cNvSpPr>
                <a:spLocks noChangeAspect="1"/>
              </p:cNvSpPr>
              <p:nvPr/>
            </p:nvSpPr>
            <p:spPr bwMode="auto">
              <a:xfrm>
                <a:off x="677" y="3971"/>
                <a:ext cx="17" cy="129"/>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7" name="Freeform 264"/>
              <p:cNvSpPr>
                <a:spLocks noChangeAspect="1"/>
              </p:cNvSpPr>
              <p:nvPr/>
            </p:nvSpPr>
            <p:spPr bwMode="auto">
              <a:xfrm>
                <a:off x="580" y="3986"/>
                <a:ext cx="16" cy="129"/>
              </a:xfrm>
              <a:custGeom>
                <a:avLst/>
                <a:gdLst>
                  <a:gd name="T0" fmla="*/ 0 w 30"/>
                  <a:gd name="T1" fmla="*/ 212 h 212"/>
                  <a:gd name="T2" fmla="*/ 0 w 30"/>
                  <a:gd name="T3" fmla="*/ 30 h 212"/>
                  <a:gd name="T4" fmla="*/ 30 w 30"/>
                  <a:gd name="T5" fmla="*/ 0 h 212"/>
                  <a:gd name="T6" fmla="*/ 30 w 30"/>
                  <a:gd name="T7" fmla="*/ 167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8" name="Freeform 265"/>
              <p:cNvSpPr>
                <a:spLocks noChangeAspect="1"/>
              </p:cNvSpPr>
              <p:nvPr/>
            </p:nvSpPr>
            <p:spPr bwMode="auto">
              <a:xfrm>
                <a:off x="663" y="3722"/>
                <a:ext cx="17" cy="129"/>
              </a:xfrm>
              <a:custGeom>
                <a:avLst/>
                <a:gdLst>
                  <a:gd name="T0" fmla="*/ 0 w 30"/>
                  <a:gd name="T1" fmla="*/ 212 h 212"/>
                  <a:gd name="T2" fmla="*/ 0 w 30"/>
                  <a:gd name="T3" fmla="*/ 30 h 212"/>
                  <a:gd name="T4" fmla="*/ 30 w 30"/>
                  <a:gd name="T5" fmla="*/ 0 h 212"/>
                  <a:gd name="T6" fmla="*/ 30 w 30"/>
                  <a:gd name="T7" fmla="*/ 166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6"/>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9" name="Freeform 266"/>
              <p:cNvSpPr>
                <a:spLocks noChangeAspect="1"/>
              </p:cNvSpPr>
              <p:nvPr/>
            </p:nvSpPr>
            <p:spPr bwMode="auto">
              <a:xfrm>
                <a:off x="100" y="3633"/>
                <a:ext cx="503" cy="105"/>
              </a:xfrm>
              <a:custGeom>
                <a:avLst/>
                <a:gdLst>
                  <a:gd name="T0" fmla="*/ 171 w 895"/>
                  <a:gd name="T1" fmla="*/ 0 h 170"/>
                  <a:gd name="T2" fmla="*/ 0 w 895"/>
                  <a:gd name="T3" fmla="*/ 170 h 170"/>
                  <a:gd name="T4" fmla="*/ 714 w 895"/>
                  <a:gd name="T5" fmla="*/ 170 h 170"/>
                  <a:gd name="T6" fmla="*/ 884 w 895"/>
                  <a:gd name="T7" fmla="*/ 0 h 170"/>
                  <a:gd name="T8" fmla="*/ 895 w 895"/>
                  <a:gd name="T9" fmla="*/ 1 h 170"/>
                  <a:gd name="T10" fmla="*/ 171 w 895"/>
                  <a:gd name="T11" fmla="*/ 0 h 170"/>
                  <a:gd name="T12" fmla="*/ 0 60000 65536"/>
                  <a:gd name="T13" fmla="*/ 0 60000 65536"/>
                  <a:gd name="T14" fmla="*/ 0 60000 65536"/>
                  <a:gd name="T15" fmla="*/ 0 60000 65536"/>
                  <a:gd name="T16" fmla="*/ 0 60000 65536"/>
                  <a:gd name="T17" fmla="*/ 0 60000 65536"/>
                  <a:gd name="T18" fmla="*/ 0 w 895"/>
                  <a:gd name="T19" fmla="*/ 0 h 170"/>
                  <a:gd name="T20" fmla="*/ 895 w 895"/>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895" h="170">
                    <a:moveTo>
                      <a:pt x="171" y="0"/>
                    </a:moveTo>
                    <a:lnTo>
                      <a:pt x="0" y="170"/>
                    </a:lnTo>
                    <a:lnTo>
                      <a:pt x="714" y="170"/>
                    </a:lnTo>
                    <a:lnTo>
                      <a:pt x="884" y="0"/>
                    </a:lnTo>
                    <a:lnTo>
                      <a:pt x="895" y="1"/>
                    </a:lnTo>
                    <a:lnTo>
                      <a:pt x="171" y="0"/>
                    </a:lnTo>
                    <a:close/>
                  </a:path>
                </a:pathLst>
              </a:custGeom>
              <a:solidFill>
                <a:srgbClr val="919191"/>
              </a:solidFill>
              <a:ln w="9525">
                <a:solidFill>
                  <a:srgbClr val="000000"/>
                </a:solidFill>
                <a:prstDash val="solid"/>
                <a:round/>
                <a:headEnd/>
                <a:tailEnd/>
              </a:ln>
            </p:spPr>
            <p:txBody>
              <a:bodyPr/>
              <a:lstStyle/>
              <a:p>
                <a:endParaRPr lang="en-US"/>
              </a:p>
            </p:txBody>
          </p:sp>
          <p:sp>
            <p:nvSpPr>
              <p:cNvPr id="53290" name="Freeform 267"/>
              <p:cNvSpPr>
                <a:spLocks noChangeAspect="1"/>
              </p:cNvSpPr>
              <p:nvPr/>
            </p:nvSpPr>
            <p:spPr bwMode="auto">
              <a:xfrm>
                <a:off x="476" y="3576"/>
                <a:ext cx="105" cy="116"/>
              </a:xfrm>
              <a:custGeom>
                <a:avLst/>
                <a:gdLst>
                  <a:gd name="T0" fmla="*/ 61 w 185"/>
                  <a:gd name="T1" fmla="*/ 115 h 189"/>
                  <a:gd name="T2" fmla="*/ 48 w 185"/>
                  <a:gd name="T3" fmla="*/ 102 h 189"/>
                  <a:gd name="T4" fmla="*/ 34 w 185"/>
                  <a:gd name="T5" fmla="*/ 77 h 189"/>
                  <a:gd name="T6" fmla="*/ 34 w 185"/>
                  <a:gd name="T7" fmla="*/ 52 h 189"/>
                  <a:gd name="T8" fmla="*/ 61 w 185"/>
                  <a:gd name="T9" fmla="*/ 30 h 189"/>
                  <a:gd name="T10" fmla="*/ 82 w 185"/>
                  <a:gd name="T11" fmla="*/ 27 h 189"/>
                  <a:gd name="T12" fmla="*/ 102 w 185"/>
                  <a:gd name="T13" fmla="*/ 23 h 189"/>
                  <a:gd name="T14" fmla="*/ 132 w 185"/>
                  <a:gd name="T15" fmla="*/ 4 h 189"/>
                  <a:gd name="T16" fmla="*/ 159 w 185"/>
                  <a:gd name="T17" fmla="*/ 4 h 189"/>
                  <a:gd name="T18" fmla="*/ 159 w 185"/>
                  <a:gd name="T19" fmla="*/ 24 h 189"/>
                  <a:gd name="T20" fmla="*/ 168 w 185"/>
                  <a:gd name="T21" fmla="*/ 41 h 189"/>
                  <a:gd name="T22" fmla="*/ 185 w 185"/>
                  <a:gd name="T23" fmla="*/ 69 h 189"/>
                  <a:gd name="T24" fmla="*/ 185 w 185"/>
                  <a:gd name="T25" fmla="*/ 84 h 189"/>
                  <a:gd name="T26" fmla="*/ 145 w 185"/>
                  <a:gd name="T27" fmla="*/ 106 h 189"/>
                  <a:gd name="T28" fmla="*/ 141 w 185"/>
                  <a:gd name="T29" fmla="*/ 113 h 189"/>
                  <a:gd name="T30" fmla="*/ 162 w 185"/>
                  <a:gd name="T31" fmla="*/ 122 h 189"/>
                  <a:gd name="T32" fmla="*/ 175 w 185"/>
                  <a:gd name="T33" fmla="*/ 136 h 189"/>
                  <a:gd name="T34" fmla="*/ 178 w 185"/>
                  <a:gd name="T35" fmla="*/ 160 h 189"/>
                  <a:gd name="T36" fmla="*/ 162 w 185"/>
                  <a:gd name="T37" fmla="*/ 175 h 189"/>
                  <a:gd name="T38" fmla="*/ 136 w 185"/>
                  <a:gd name="T39" fmla="*/ 175 h 189"/>
                  <a:gd name="T40" fmla="*/ 121 w 185"/>
                  <a:gd name="T41" fmla="*/ 179 h 189"/>
                  <a:gd name="T42" fmla="*/ 105 w 185"/>
                  <a:gd name="T43" fmla="*/ 189 h 189"/>
                  <a:gd name="T44" fmla="*/ 88 w 185"/>
                  <a:gd name="T45" fmla="*/ 189 h 189"/>
                  <a:gd name="T46" fmla="*/ 71 w 185"/>
                  <a:gd name="T47" fmla="*/ 183 h 189"/>
                  <a:gd name="T48" fmla="*/ 57 w 185"/>
                  <a:gd name="T49" fmla="*/ 172 h 189"/>
                  <a:gd name="T50" fmla="*/ 54 w 185"/>
                  <a:gd name="T51" fmla="*/ 155 h 189"/>
                  <a:gd name="T52" fmla="*/ 11 w 185"/>
                  <a:gd name="T53" fmla="*/ 156 h 189"/>
                  <a:gd name="T54" fmla="*/ 0 w 185"/>
                  <a:gd name="T55" fmla="*/ 149 h 189"/>
                  <a:gd name="T56" fmla="*/ 11 w 185"/>
                  <a:gd name="T57" fmla="*/ 129 h 189"/>
                  <a:gd name="T58" fmla="*/ 38 w 185"/>
                  <a:gd name="T59" fmla="*/ 118 h 189"/>
                  <a:gd name="T60" fmla="*/ 53 w 185"/>
                  <a:gd name="T61" fmla="*/ 118 h 189"/>
                  <a:gd name="T62" fmla="*/ 68 w 185"/>
                  <a:gd name="T63" fmla="*/ 115 h 18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5"/>
                  <a:gd name="T97" fmla="*/ 0 h 189"/>
                  <a:gd name="T98" fmla="*/ 185 w 185"/>
                  <a:gd name="T99" fmla="*/ 189 h 18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5" h="189">
                    <a:moveTo>
                      <a:pt x="68" y="115"/>
                    </a:moveTo>
                    <a:lnTo>
                      <a:pt x="61" y="115"/>
                    </a:lnTo>
                    <a:lnTo>
                      <a:pt x="54" y="111"/>
                    </a:lnTo>
                    <a:lnTo>
                      <a:pt x="48" y="102"/>
                    </a:lnTo>
                    <a:lnTo>
                      <a:pt x="41" y="91"/>
                    </a:lnTo>
                    <a:lnTo>
                      <a:pt x="34" y="77"/>
                    </a:lnTo>
                    <a:lnTo>
                      <a:pt x="34" y="65"/>
                    </a:lnTo>
                    <a:lnTo>
                      <a:pt x="34" y="52"/>
                    </a:lnTo>
                    <a:lnTo>
                      <a:pt x="50" y="38"/>
                    </a:lnTo>
                    <a:lnTo>
                      <a:pt x="61" y="30"/>
                    </a:lnTo>
                    <a:lnTo>
                      <a:pt x="68" y="27"/>
                    </a:lnTo>
                    <a:lnTo>
                      <a:pt x="82" y="27"/>
                    </a:lnTo>
                    <a:lnTo>
                      <a:pt x="87" y="35"/>
                    </a:lnTo>
                    <a:lnTo>
                      <a:pt x="102" y="23"/>
                    </a:lnTo>
                    <a:lnTo>
                      <a:pt x="116" y="11"/>
                    </a:lnTo>
                    <a:lnTo>
                      <a:pt x="132" y="4"/>
                    </a:lnTo>
                    <a:lnTo>
                      <a:pt x="151" y="0"/>
                    </a:lnTo>
                    <a:lnTo>
                      <a:pt x="159" y="4"/>
                    </a:lnTo>
                    <a:lnTo>
                      <a:pt x="159" y="15"/>
                    </a:lnTo>
                    <a:lnTo>
                      <a:pt x="159" y="24"/>
                    </a:lnTo>
                    <a:lnTo>
                      <a:pt x="159" y="35"/>
                    </a:lnTo>
                    <a:lnTo>
                      <a:pt x="168" y="41"/>
                    </a:lnTo>
                    <a:lnTo>
                      <a:pt x="178" y="52"/>
                    </a:lnTo>
                    <a:lnTo>
                      <a:pt x="185" y="69"/>
                    </a:lnTo>
                    <a:lnTo>
                      <a:pt x="185" y="77"/>
                    </a:lnTo>
                    <a:lnTo>
                      <a:pt x="185" y="84"/>
                    </a:lnTo>
                    <a:lnTo>
                      <a:pt x="170" y="98"/>
                    </a:lnTo>
                    <a:lnTo>
                      <a:pt x="145" y="106"/>
                    </a:lnTo>
                    <a:lnTo>
                      <a:pt x="129" y="111"/>
                    </a:lnTo>
                    <a:lnTo>
                      <a:pt x="141" y="113"/>
                    </a:lnTo>
                    <a:lnTo>
                      <a:pt x="152" y="118"/>
                    </a:lnTo>
                    <a:lnTo>
                      <a:pt x="162" y="122"/>
                    </a:lnTo>
                    <a:lnTo>
                      <a:pt x="170" y="129"/>
                    </a:lnTo>
                    <a:lnTo>
                      <a:pt x="175" y="136"/>
                    </a:lnTo>
                    <a:lnTo>
                      <a:pt x="178" y="143"/>
                    </a:lnTo>
                    <a:lnTo>
                      <a:pt x="178" y="160"/>
                    </a:lnTo>
                    <a:lnTo>
                      <a:pt x="170" y="167"/>
                    </a:lnTo>
                    <a:lnTo>
                      <a:pt x="162" y="175"/>
                    </a:lnTo>
                    <a:lnTo>
                      <a:pt x="151" y="175"/>
                    </a:lnTo>
                    <a:lnTo>
                      <a:pt x="136" y="175"/>
                    </a:lnTo>
                    <a:lnTo>
                      <a:pt x="128" y="175"/>
                    </a:lnTo>
                    <a:lnTo>
                      <a:pt x="121" y="179"/>
                    </a:lnTo>
                    <a:lnTo>
                      <a:pt x="114" y="183"/>
                    </a:lnTo>
                    <a:lnTo>
                      <a:pt x="105" y="189"/>
                    </a:lnTo>
                    <a:lnTo>
                      <a:pt x="95" y="189"/>
                    </a:lnTo>
                    <a:lnTo>
                      <a:pt x="88" y="189"/>
                    </a:lnTo>
                    <a:lnTo>
                      <a:pt x="80" y="189"/>
                    </a:lnTo>
                    <a:lnTo>
                      <a:pt x="71" y="183"/>
                    </a:lnTo>
                    <a:lnTo>
                      <a:pt x="61" y="179"/>
                    </a:lnTo>
                    <a:lnTo>
                      <a:pt x="57" y="172"/>
                    </a:lnTo>
                    <a:lnTo>
                      <a:pt x="54" y="163"/>
                    </a:lnTo>
                    <a:lnTo>
                      <a:pt x="54" y="155"/>
                    </a:lnTo>
                    <a:lnTo>
                      <a:pt x="37" y="155"/>
                    </a:lnTo>
                    <a:lnTo>
                      <a:pt x="11" y="156"/>
                    </a:lnTo>
                    <a:lnTo>
                      <a:pt x="3" y="156"/>
                    </a:lnTo>
                    <a:lnTo>
                      <a:pt x="0" y="149"/>
                    </a:lnTo>
                    <a:lnTo>
                      <a:pt x="3" y="136"/>
                    </a:lnTo>
                    <a:lnTo>
                      <a:pt x="11" y="129"/>
                    </a:lnTo>
                    <a:lnTo>
                      <a:pt x="26" y="122"/>
                    </a:lnTo>
                    <a:lnTo>
                      <a:pt x="38" y="118"/>
                    </a:lnTo>
                    <a:lnTo>
                      <a:pt x="45" y="115"/>
                    </a:lnTo>
                    <a:lnTo>
                      <a:pt x="53" y="118"/>
                    </a:lnTo>
                    <a:lnTo>
                      <a:pt x="61" y="118"/>
                    </a:lnTo>
                    <a:lnTo>
                      <a:pt x="68" y="115"/>
                    </a:lnTo>
                    <a:close/>
                  </a:path>
                </a:pathLst>
              </a:custGeom>
              <a:solidFill>
                <a:srgbClr val="B9DE88"/>
              </a:solidFill>
              <a:ln w="9525">
                <a:solidFill>
                  <a:srgbClr val="000000"/>
                </a:solidFill>
                <a:prstDash val="solid"/>
                <a:round/>
                <a:headEnd/>
                <a:tailEnd/>
              </a:ln>
            </p:spPr>
            <p:txBody>
              <a:bodyPr/>
              <a:lstStyle/>
              <a:p>
                <a:endParaRPr lang="en-US"/>
              </a:p>
            </p:txBody>
          </p:sp>
          <p:grpSp>
            <p:nvGrpSpPr>
              <p:cNvPr id="53291" name="Group 268"/>
              <p:cNvGrpSpPr>
                <a:grpSpLocks noChangeAspect="1"/>
              </p:cNvGrpSpPr>
              <p:nvPr/>
            </p:nvGrpSpPr>
            <p:grpSpPr bwMode="auto">
              <a:xfrm>
                <a:off x="171" y="3564"/>
                <a:ext cx="169" cy="162"/>
                <a:chOff x="2115" y="3369"/>
                <a:chExt cx="151" cy="133"/>
              </a:xfrm>
            </p:grpSpPr>
            <p:sp>
              <p:nvSpPr>
                <p:cNvPr id="53297" name="Freeform 269"/>
                <p:cNvSpPr>
                  <a:spLocks noChangeAspect="1"/>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lnTo>
                        <a:pt x="71" y="153"/>
                      </a:lnTo>
                      <a:close/>
                    </a:path>
                  </a:pathLst>
                </a:custGeom>
                <a:solidFill>
                  <a:srgbClr val="B9DE88"/>
                </a:solidFill>
                <a:ln w="9525">
                  <a:noFill/>
                  <a:round/>
                  <a:headEnd/>
                  <a:tailEnd/>
                </a:ln>
              </p:spPr>
              <p:txBody>
                <a:bodyPr/>
                <a:lstStyle/>
                <a:p>
                  <a:endParaRPr lang="en-US"/>
                </a:p>
              </p:txBody>
            </p:sp>
            <p:sp>
              <p:nvSpPr>
                <p:cNvPr id="53298" name="Freeform 270"/>
                <p:cNvSpPr>
                  <a:spLocks noChangeAspect="1"/>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path>
                  </a:pathLst>
                </a:custGeom>
                <a:noFill/>
                <a:ln w="9525">
                  <a:solidFill>
                    <a:srgbClr val="000000"/>
                  </a:solidFill>
                  <a:prstDash val="solid"/>
                  <a:round/>
                  <a:headEnd/>
                  <a:tailEnd/>
                </a:ln>
              </p:spPr>
              <p:txBody>
                <a:bodyPr/>
                <a:lstStyle/>
                <a:p>
                  <a:endParaRPr lang="en-US"/>
                </a:p>
              </p:txBody>
            </p:sp>
          </p:grpSp>
          <p:sp>
            <p:nvSpPr>
              <p:cNvPr id="53292" name="Freeform 271"/>
              <p:cNvSpPr>
                <a:spLocks noChangeAspect="1"/>
              </p:cNvSpPr>
              <p:nvPr/>
            </p:nvSpPr>
            <p:spPr bwMode="auto">
              <a:xfrm>
                <a:off x="107" y="3633"/>
                <a:ext cx="400" cy="111"/>
              </a:xfrm>
              <a:custGeom>
                <a:avLst/>
                <a:gdLst>
                  <a:gd name="T0" fmla="*/ 15 w 712"/>
                  <a:gd name="T1" fmla="*/ 132 h 180"/>
                  <a:gd name="T2" fmla="*/ 38 w 712"/>
                  <a:gd name="T3" fmla="*/ 105 h 180"/>
                  <a:gd name="T4" fmla="*/ 65 w 712"/>
                  <a:gd name="T5" fmla="*/ 95 h 180"/>
                  <a:gd name="T6" fmla="*/ 89 w 712"/>
                  <a:gd name="T7" fmla="*/ 102 h 180"/>
                  <a:gd name="T8" fmla="*/ 101 w 712"/>
                  <a:gd name="T9" fmla="*/ 110 h 180"/>
                  <a:gd name="T10" fmla="*/ 160 w 712"/>
                  <a:gd name="T11" fmla="*/ 98 h 180"/>
                  <a:gd name="T12" fmla="*/ 177 w 712"/>
                  <a:gd name="T13" fmla="*/ 118 h 180"/>
                  <a:gd name="T14" fmla="*/ 224 w 712"/>
                  <a:gd name="T15" fmla="*/ 100 h 180"/>
                  <a:gd name="T16" fmla="*/ 260 w 712"/>
                  <a:gd name="T17" fmla="*/ 118 h 180"/>
                  <a:gd name="T18" fmla="*/ 264 w 712"/>
                  <a:gd name="T19" fmla="*/ 108 h 180"/>
                  <a:gd name="T20" fmla="*/ 331 w 712"/>
                  <a:gd name="T21" fmla="*/ 88 h 180"/>
                  <a:gd name="T22" fmla="*/ 345 w 712"/>
                  <a:gd name="T23" fmla="*/ 122 h 180"/>
                  <a:gd name="T24" fmla="*/ 353 w 712"/>
                  <a:gd name="T25" fmla="*/ 109 h 180"/>
                  <a:gd name="T26" fmla="*/ 416 w 712"/>
                  <a:gd name="T27" fmla="*/ 96 h 180"/>
                  <a:gd name="T28" fmla="*/ 425 w 712"/>
                  <a:gd name="T29" fmla="*/ 127 h 180"/>
                  <a:gd name="T30" fmla="*/ 420 w 712"/>
                  <a:gd name="T31" fmla="*/ 98 h 180"/>
                  <a:gd name="T32" fmla="*/ 487 w 712"/>
                  <a:gd name="T33" fmla="*/ 95 h 180"/>
                  <a:gd name="T34" fmla="*/ 481 w 712"/>
                  <a:gd name="T35" fmla="*/ 95 h 180"/>
                  <a:gd name="T36" fmla="*/ 534 w 712"/>
                  <a:gd name="T37" fmla="*/ 15 h 180"/>
                  <a:gd name="T38" fmla="*/ 633 w 712"/>
                  <a:gd name="T39" fmla="*/ 27 h 180"/>
                  <a:gd name="T40" fmla="*/ 633 w 712"/>
                  <a:gd name="T41" fmla="*/ 98 h 180"/>
                  <a:gd name="T42" fmla="*/ 633 w 712"/>
                  <a:gd name="T43" fmla="*/ 92 h 180"/>
                  <a:gd name="T44" fmla="*/ 639 w 712"/>
                  <a:gd name="T45" fmla="*/ 122 h 180"/>
                  <a:gd name="T46" fmla="*/ 676 w 712"/>
                  <a:gd name="T47" fmla="*/ 110 h 180"/>
                  <a:gd name="T48" fmla="*/ 707 w 712"/>
                  <a:gd name="T49" fmla="*/ 137 h 180"/>
                  <a:gd name="T50" fmla="*/ 704 w 712"/>
                  <a:gd name="T51" fmla="*/ 152 h 180"/>
                  <a:gd name="T52" fmla="*/ 712 w 712"/>
                  <a:gd name="T53" fmla="*/ 179 h 180"/>
                  <a:gd name="T54" fmla="*/ 642 w 712"/>
                  <a:gd name="T55" fmla="*/ 179 h 180"/>
                  <a:gd name="T56" fmla="*/ 618 w 712"/>
                  <a:gd name="T57" fmla="*/ 173 h 180"/>
                  <a:gd name="T58" fmla="*/ 579 w 712"/>
                  <a:gd name="T59" fmla="*/ 170 h 180"/>
                  <a:gd name="T60" fmla="*/ 552 w 712"/>
                  <a:gd name="T61" fmla="*/ 170 h 180"/>
                  <a:gd name="T62" fmla="*/ 494 w 712"/>
                  <a:gd name="T63" fmla="*/ 160 h 180"/>
                  <a:gd name="T64" fmla="*/ 463 w 712"/>
                  <a:gd name="T65" fmla="*/ 160 h 180"/>
                  <a:gd name="T66" fmla="*/ 427 w 712"/>
                  <a:gd name="T67" fmla="*/ 162 h 180"/>
                  <a:gd name="T68" fmla="*/ 392 w 712"/>
                  <a:gd name="T69" fmla="*/ 142 h 180"/>
                  <a:gd name="T70" fmla="*/ 358 w 712"/>
                  <a:gd name="T71" fmla="*/ 153 h 180"/>
                  <a:gd name="T72" fmla="*/ 331 w 712"/>
                  <a:gd name="T73" fmla="*/ 156 h 180"/>
                  <a:gd name="T74" fmla="*/ 299 w 712"/>
                  <a:gd name="T75" fmla="*/ 173 h 180"/>
                  <a:gd name="T76" fmla="*/ 244 w 712"/>
                  <a:gd name="T77" fmla="*/ 173 h 180"/>
                  <a:gd name="T78" fmla="*/ 224 w 712"/>
                  <a:gd name="T79" fmla="*/ 149 h 180"/>
                  <a:gd name="T80" fmla="*/ 152 w 712"/>
                  <a:gd name="T81" fmla="*/ 160 h 180"/>
                  <a:gd name="T82" fmla="*/ 125 w 712"/>
                  <a:gd name="T83" fmla="*/ 152 h 180"/>
                  <a:gd name="T84" fmla="*/ 42 w 712"/>
                  <a:gd name="T85" fmla="*/ 162 h 180"/>
                  <a:gd name="T86" fmla="*/ 7 w 712"/>
                  <a:gd name="T87" fmla="*/ 153 h 180"/>
                  <a:gd name="T88" fmla="*/ 15 w 712"/>
                  <a:gd name="T89" fmla="*/ 139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2"/>
                  <a:gd name="T136" fmla="*/ 0 h 180"/>
                  <a:gd name="T137" fmla="*/ 712 w 712"/>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2" h="180">
                    <a:moveTo>
                      <a:pt x="18" y="149"/>
                    </a:moveTo>
                    <a:lnTo>
                      <a:pt x="15" y="142"/>
                    </a:lnTo>
                    <a:lnTo>
                      <a:pt x="15" y="132"/>
                    </a:lnTo>
                    <a:lnTo>
                      <a:pt x="15" y="122"/>
                    </a:lnTo>
                    <a:lnTo>
                      <a:pt x="25" y="112"/>
                    </a:lnTo>
                    <a:lnTo>
                      <a:pt x="38" y="105"/>
                    </a:lnTo>
                    <a:lnTo>
                      <a:pt x="49" y="96"/>
                    </a:lnTo>
                    <a:lnTo>
                      <a:pt x="58" y="95"/>
                    </a:lnTo>
                    <a:lnTo>
                      <a:pt x="65" y="95"/>
                    </a:lnTo>
                    <a:lnTo>
                      <a:pt x="72" y="95"/>
                    </a:lnTo>
                    <a:lnTo>
                      <a:pt x="81" y="95"/>
                    </a:lnTo>
                    <a:lnTo>
                      <a:pt x="89" y="102"/>
                    </a:lnTo>
                    <a:lnTo>
                      <a:pt x="89" y="109"/>
                    </a:lnTo>
                    <a:lnTo>
                      <a:pt x="89" y="115"/>
                    </a:lnTo>
                    <a:lnTo>
                      <a:pt x="101" y="110"/>
                    </a:lnTo>
                    <a:lnTo>
                      <a:pt x="113" y="105"/>
                    </a:lnTo>
                    <a:lnTo>
                      <a:pt x="132" y="98"/>
                    </a:lnTo>
                    <a:lnTo>
                      <a:pt x="160" y="98"/>
                    </a:lnTo>
                    <a:lnTo>
                      <a:pt x="172" y="98"/>
                    </a:lnTo>
                    <a:lnTo>
                      <a:pt x="177" y="108"/>
                    </a:lnTo>
                    <a:lnTo>
                      <a:pt x="177" y="118"/>
                    </a:lnTo>
                    <a:lnTo>
                      <a:pt x="183" y="109"/>
                    </a:lnTo>
                    <a:lnTo>
                      <a:pt x="196" y="105"/>
                    </a:lnTo>
                    <a:lnTo>
                      <a:pt x="224" y="100"/>
                    </a:lnTo>
                    <a:lnTo>
                      <a:pt x="250" y="100"/>
                    </a:lnTo>
                    <a:lnTo>
                      <a:pt x="257" y="100"/>
                    </a:lnTo>
                    <a:lnTo>
                      <a:pt x="260" y="118"/>
                    </a:lnTo>
                    <a:lnTo>
                      <a:pt x="260" y="129"/>
                    </a:lnTo>
                    <a:lnTo>
                      <a:pt x="260" y="122"/>
                    </a:lnTo>
                    <a:lnTo>
                      <a:pt x="264" y="108"/>
                    </a:lnTo>
                    <a:lnTo>
                      <a:pt x="294" y="95"/>
                    </a:lnTo>
                    <a:lnTo>
                      <a:pt x="319" y="88"/>
                    </a:lnTo>
                    <a:lnTo>
                      <a:pt x="331" y="88"/>
                    </a:lnTo>
                    <a:lnTo>
                      <a:pt x="338" y="96"/>
                    </a:lnTo>
                    <a:lnTo>
                      <a:pt x="342" y="110"/>
                    </a:lnTo>
                    <a:lnTo>
                      <a:pt x="345" y="122"/>
                    </a:lnTo>
                    <a:lnTo>
                      <a:pt x="345" y="129"/>
                    </a:lnTo>
                    <a:lnTo>
                      <a:pt x="345" y="122"/>
                    </a:lnTo>
                    <a:lnTo>
                      <a:pt x="353" y="109"/>
                    </a:lnTo>
                    <a:lnTo>
                      <a:pt x="373" y="100"/>
                    </a:lnTo>
                    <a:lnTo>
                      <a:pt x="399" y="96"/>
                    </a:lnTo>
                    <a:lnTo>
                      <a:pt x="416" y="96"/>
                    </a:lnTo>
                    <a:lnTo>
                      <a:pt x="423" y="108"/>
                    </a:lnTo>
                    <a:lnTo>
                      <a:pt x="425" y="119"/>
                    </a:lnTo>
                    <a:lnTo>
                      <a:pt x="425" y="127"/>
                    </a:lnTo>
                    <a:lnTo>
                      <a:pt x="420" y="115"/>
                    </a:lnTo>
                    <a:lnTo>
                      <a:pt x="420" y="105"/>
                    </a:lnTo>
                    <a:lnTo>
                      <a:pt x="420" y="98"/>
                    </a:lnTo>
                    <a:lnTo>
                      <a:pt x="447" y="95"/>
                    </a:lnTo>
                    <a:lnTo>
                      <a:pt x="476" y="95"/>
                    </a:lnTo>
                    <a:lnTo>
                      <a:pt x="487" y="95"/>
                    </a:lnTo>
                    <a:lnTo>
                      <a:pt x="487" y="109"/>
                    </a:lnTo>
                    <a:lnTo>
                      <a:pt x="487" y="119"/>
                    </a:lnTo>
                    <a:lnTo>
                      <a:pt x="481" y="95"/>
                    </a:lnTo>
                    <a:lnTo>
                      <a:pt x="476" y="58"/>
                    </a:lnTo>
                    <a:lnTo>
                      <a:pt x="486" y="29"/>
                    </a:lnTo>
                    <a:lnTo>
                      <a:pt x="534" y="15"/>
                    </a:lnTo>
                    <a:lnTo>
                      <a:pt x="599" y="0"/>
                    </a:lnTo>
                    <a:lnTo>
                      <a:pt x="631" y="0"/>
                    </a:lnTo>
                    <a:lnTo>
                      <a:pt x="633" y="27"/>
                    </a:lnTo>
                    <a:lnTo>
                      <a:pt x="633" y="71"/>
                    </a:lnTo>
                    <a:lnTo>
                      <a:pt x="633" y="92"/>
                    </a:lnTo>
                    <a:lnTo>
                      <a:pt x="633" y="98"/>
                    </a:lnTo>
                    <a:lnTo>
                      <a:pt x="622" y="105"/>
                    </a:lnTo>
                    <a:lnTo>
                      <a:pt x="621" y="92"/>
                    </a:lnTo>
                    <a:lnTo>
                      <a:pt x="633" y="92"/>
                    </a:lnTo>
                    <a:lnTo>
                      <a:pt x="638" y="98"/>
                    </a:lnTo>
                    <a:lnTo>
                      <a:pt x="638" y="110"/>
                    </a:lnTo>
                    <a:lnTo>
                      <a:pt x="639" y="122"/>
                    </a:lnTo>
                    <a:lnTo>
                      <a:pt x="639" y="129"/>
                    </a:lnTo>
                    <a:lnTo>
                      <a:pt x="649" y="122"/>
                    </a:lnTo>
                    <a:lnTo>
                      <a:pt x="676" y="110"/>
                    </a:lnTo>
                    <a:lnTo>
                      <a:pt x="692" y="109"/>
                    </a:lnTo>
                    <a:lnTo>
                      <a:pt x="700" y="122"/>
                    </a:lnTo>
                    <a:lnTo>
                      <a:pt x="707" y="137"/>
                    </a:lnTo>
                    <a:lnTo>
                      <a:pt x="709" y="149"/>
                    </a:lnTo>
                    <a:lnTo>
                      <a:pt x="692" y="153"/>
                    </a:lnTo>
                    <a:lnTo>
                      <a:pt x="704" y="152"/>
                    </a:lnTo>
                    <a:lnTo>
                      <a:pt x="712" y="163"/>
                    </a:lnTo>
                    <a:lnTo>
                      <a:pt x="712" y="173"/>
                    </a:lnTo>
                    <a:lnTo>
                      <a:pt x="712" y="179"/>
                    </a:lnTo>
                    <a:lnTo>
                      <a:pt x="703" y="180"/>
                    </a:lnTo>
                    <a:lnTo>
                      <a:pt x="673" y="180"/>
                    </a:lnTo>
                    <a:lnTo>
                      <a:pt x="642" y="179"/>
                    </a:lnTo>
                    <a:lnTo>
                      <a:pt x="631" y="179"/>
                    </a:lnTo>
                    <a:lnTo>
                      <a:pt x="625" y="173"/>
                    </a:lnTo>
                    <a:lnTo>
                      <a:pt x="618" y="173"/>
                    </a:lnTo>
                    <a:lnTo>
                      <a:pt x="604" y="170"/>
                    </a:lnTo>
                    <a:lnTo>
                      <a:pt x="588" y="170"/>
                    </a:lnTo>
                    <a:lnTo>
                      <a:pt x="579" y="170"/>
                    </a:lnTo>
                    <a:lnTo>
                      <a:pt x="568" y="170"/>
                    </a:lnTo>
                    <a:lnTo>
                      <a:pt x="560" y="170"/>
                    </a:lnTo>
                    <a:lnTo>
                      <a:pt x="552" y="170"/>
                    </a:lnTo>
                    <a:lnTo>
                      <a:pt x="540" y="169"/>
                    </a:lnTo>
                    <a:lnTo>
                      <a:pt x="513" y="163"/>
                    </a:lnTo>
                    <a:lnTo>
                      <a:pt x="494" y="160"/>
                    </a:lnTo>
                    <a:lnTo>
                      <a:pt x="486" y="160"/>
                    </a:lnTo>
                    <a:lnTo>
                      <a:pt x="476" y="160"/>
                    </a:lnTo>
                    <a:lnTo>
                      <a:pt x="463" y="160"/>
                    </a:lnTo>
                    <a:lnTo>
                      <a:pt x="447" y="160"/>
                    </a:lnTo>
                    <a:lnTo>
                      <a:pt x="434" y="160"/>
                    </a:lnTo>
                    <a:lnTo>
                      <a:pt x="427" y="162"/>
                    </a:lnTo>
                    <a:lnTo>
                      <a:pt x="413" y="159"/>
                    </a:lnTo>
                    <a:lnTo>
                      <a:pt x="399" y="147"/>
                    </a:lnTo>
                    <a:lnTo>
                      <a:pt x="392" y="142"/>
                    </a:lnTo>
                    <a:lnTo>
                      <a:pt x="392" y="135"/>
                    </a:lnTo>
                    <a:lnTo>
                      <a:pt x="373" y="147"/>
                    </a:lnTo>
                    <a:lnTo>
                      <a:pt x="358" y="153"/>
                    </a:lnTo>
                    <a:lnTo>
                      <a:pt x="345" y="156"/>
                    </a:lnTo>
                    <a:lnTo>
                      <a:pt x="338" y="156"/>
                    </a:lnTo>
                    <a:lnTo>
                      <a:pt x="331" y="156"/>
                    </a:lnTo>
                    <a:lnTo>
                      <a:pt x="324" y="152"/>
                    </a:lnTo>
                    <a:lnTo>
                      <a:pt x="312" y="163"/>
                    </a:lnTo>
                    <a:lnTo>
                      <a:pt x="299" y="173"/>
                    </a:lnTo>
                    <a:lnTo>
                      <a:pt x="282" y="173"/>
                    </a:lnTo>
                    <a:lnTo>
                      <a:pt x="264" y="176"/>
                    </a:lnTo>
                    <a:lnTo>
                      <a:pt x="244" y="173"/>
                    </a:lnTo>
                    <a:lnTo>
                      <a:pt x="230" y="163"/>
                    </a:lnTo>
                    <a:lnTo>
                      <a:pt x="224" y="156"/>
                    </a:lnTo>
                    <a:lnTo>
                      <a:pt x="224" y="149"/>
                    </a:lnTo>
                    <a:lnTo>
                      <a:pt x="210" y="159"/>
                    </a:lnTo>
                    <a:lnTo>
                      <a:pt x="182" y="160"/>
                    </a:lnTo>
                    <a:lnTo>
                      <a:pt x="152" y="160"/>
                    </a:lnTo>
                    <a:lnTo>
                      <a:pt x="132" y="160"/>
                    </a:lnTo>
                    <a:lnTo>
                      <a:pt x="125" y="160"/>
                    </a:lnTo>
                    <a:lnTo>
                      <a:pt x="125" y="152"/>
                    </a:lnTo>
                    <a:lnTo>
                      <a:pt x="113" y="149"/>
                    </a:lnTo>
                    <a:lnTo>
                      <a:pt x="85" y="159"/>
                    </a:lnTo>
                    <a:lnTo>
                      <a:pt x="42" y="162"/>
                    </a:lnTo>
                    <a:lnTo>
                      <a:pt x="31" y="162"/>
                    </a:lnTo>
                    <a:lnTo>
                      <a:pt x="20" y="159"/>
                    </a:lnTo>
                    <a:lnTo>
                      <a:pt x="7" y="153"/>
                    </a:lnTo>
                    <a:lnTo>
                      <a:pt x="0" y="143"/>
                    </a:lnTo>
                    <a:lnTo>
                      <a:pt x="8" y="139"/>
                    </a:lnTo>
                    <a:lnTo>
                      <a:pt x="15" y="139"/>
                    </a:lnTo>
                    <a:lnTo>
                      <a:pt x="18" y="149"/>
                    </a:lnTo>
                    <a:close/>
                  </a:path>
                </a:pathLst>
              </a:custGeom>
              <a:solidFill>
                <a:srgbClr val="B3B900"/>
              </a:solidFill>
              <a:ln w="9525">
                <a:solidFill>
                  <a:srgbClr val="000000"/>
                </a:solidFill>
                <a:prstDash val="solid"/>
                <a:round/>
                <a:headEnd/>
                <a:tailEnd/>
              </a:ln>
            </p:spPr>
            <p:txBody>
              <a:bodyPr/>
              <a:lstStyle/>
              <a:p>
                <a:endParaRPr lang="en-US"/>
              </a:p>
            </p:txBody>
          </p:sp>
          <p:sp>
            <p:nvSpPr>
              <p:cNvPr id="53293" name="Freeform 272"/>
              <p:cNvSpPr>
                <a:spLocks noChangeAspect="1"/>
              </p:cNvSpPr>
              <p:nvPr/>
            </p:nvSpPr>
            <p:spPr bwMode="auto">
              <a:xfrm>
                <a:off x="409" y="3672"/>
                <a:ext cx="25" cy="21"/>
              </a:xfrm>
              <a:custGeom>
                <a:avLst/>
                <a:gdLst>
                  <a:gd name="T0" fmla="*/ 4 w 44"/>
                  <a:gd name="T1" fmla="*/ 3 h 34"/>
                  <a:gd name="T2" fmla="*/ 0 w 44"/>
                  <a:gd name="T3" fmla="*/ 16 h 34"/>
                  <a:gd name="T4" fmla="*/ 0 w 44"/>
                  <a:gd name="T5" fmla="*/ 26 h 34"/>
                  <a:gd name="T6" fmla="*/ 3 w 44"/>
                  <a:gd name="T7" fmla="*/ 34 h 34"/>
                  <a:gd name="T8" fmla="*/ 12 w 44"/>
                  <a:gd name="T9" fmla="*/ 34 h 34"/>
                  <a:gd name="T10" fmla="*/ 19 w 44"/>
                  <a:gd name="T11" fmla="*/ 34 h 34"/>
                  <a:gd name="T12" fmla="*/ 26 w 44"/>
                  <a:gd name="T13" fmla="*/ 30 h 34"/>
                  <a:gd name="T14" fmla="*/ 37 w 44"/>
                  <a:gd name="T15" fmla="*/ 23 h 34"/>
                  <a:gd name="T16" fmla="*/ 44 w 44"/>
                  <a:gd name="T17" fmla="*/ 20 h 34"/>
                  <a:gd name="T18" fmla="*/ 41 w 44"/>
                  <a:gd name="T19" fmla="*/ 11 h 34"/>
                  <a:gd name="T20" fmla="*/ 34 w 44"/>
                  <a:gd name="T21" fmla="*/ 9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6"/>
                    </a:lnTo>
                    <a:lnTo>
                      <a:pt x="0" y="26"/>
                    </a:lnTo>
                    <a:lnTo>
                      <a:pt x="3" y="34"/>
                    </a:lnTo>
                    <a:lnTo>
                      <a:pt x="12" y="34"/>
                    </a:lnTo>
                    <a:lnTo>
                      <a:pt x="19" y="34"/>
                    </a:lnTo>
                    <a:lnTo>
                      <a:pt x="26" y="30"/>
                    </a:lnTo>
                    <a:lnTo>
                      <a:pt x="37" y="23"/>
                    </a:lnTo>
                    <a:lnTo>
                      <a:pt x="44" y="20"/>
                    </a:lnTo>
                    <a:lnTo>
                      <a:pt x="41" y="11"/>
                    </a:lnTo>
                    <a:lnTo>
                      <a:pt x="34" y="9"/>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4" name="Freeform 273"/>
              <p:cNvSpPr>
                <a:spLocks noChangeAspect="1"/>
              </p:cNvSpPr>
              <p:nvPr/>
            </p:nvSpPr>
            <p:spPr bwMode="auto">
              <a:xfrm>
                <a:off x="445" y="3704"/>
                <a:ext cx="25" cy="21"/>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9 w 44"/>
                  <a:gd name="T11" fmla="*/ 34 h 34"/>
                  <a:gd name="T12" fmla="*/ 26 w 44"/>
                  <a:gd name="T13" fmla="*/ 30 h 34"/>
                  <a:gd name="T14" fmla="*/ 37 w 44"/>
                  <a:gd name="T15" fmla="*/ 22 h 34"/>
                  <a:gd name="T16" fmla="*/ 44 w 44"/>
                  <a:gd name="T17" fmla="*/ 20 h 34"/>
                  <a:gd name="T18" fmla="*/ 41 w 44"/>
                  <a:gd name="T19" fmla="*/ 11 h 34"/>
                  <a:gd name="T20" fmla="*/ 34 w 44"/>
                  <a:gd name="T21" fmla="*/ 8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9" y="34"/>
                    </a:lnTo>
                    <a:lnTo>
                      <a:pt x="26" y="30"/>
                    </a:lnTo>
                    <a:lnTo>
                      <a:pt x="37" y="22"/>
                    </a:lnTo>
                    <a:lnTo>
                      <a:pt x="44" y="20"/>
                    </a:lnTo>
                    <a:lnTo>
                      <a:pt x="41" y="11"/>
                    </a:lnTo>
                    <a:lnTo>
                      <a:pt x="34" y="8"/>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5" name="Freeform 274"/>
              <p:cNvSpPr>
                <a:spLocks noChangeAspect="1"/>
              </p:cNvSpPr>
              <p:nvPr/>
            </p:nvSpPr>
            <p:spPr bwMode="auto">
              <a:xfrm>
                <a:off x="242" y="3702"/>
                <a:ext cx="24" cy="20"/>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30 h 34"/>
                  <a:gd name="T14" fmla="*/ 37 w 44"/>
                  <a:gd name="T15" fmla="*/ 23 h 34"/>
                  <a:gd name="T16" fmla="*/ 44 w 44"/>
                  <a:gd name="T17" fmla="*/ 20 h 34"/>
                  <a:gd name="T18" fmla="*/ 41 w 44"/>
                  <a:gd name="T19" fmla="*/ 11 h 34"/>
                  <a:gd name="T20" fmla="*/ 34 w 44"/>
                  <a:gd name="T21" fmla="*/ 8 h 34"/>
                  <a:gd name="T22" fmla="*/ 27 w 44"/>
                  <a:gd name="T23" fmla="*/ 4 h 34"/>
                  <a:gd name="T24" fmla="*/ 15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8" y="34"/>
                    </a:lnTo>
                    <a:lnTo>
                      <a:pt x="25" y="30"/>
                    </a:lnTo>
                    <a:lnTo>
                      <a:pt x="37" y="23"/>
                    </a:lnTo>
                    <a:lnTo>
                      <a:pt x="44" y="20"/>
                    </a:lnTo>
                    <a:lnTo>
                      <a:pt x="41" y="11"/>
                    </a:lnTo>
                    <a:lnTo>
                      <a:pt x="34" y="8"/>
                    </a:lnTo>
                    <a:lnTo>
                      <a:pt x="27" y="4"/>
                    </a:lnTo>
                    <a:lnTo>
                      <a:pt x="15"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6" name="Freeform 275"/>
              <p:cNvSpPr>
                <a:spLocks noChangeAspect="1"/>
              </p:cNvSpPr>
              <p:nvPr/>
            </p:nvSpPr>
            <p:spPr bwMode="auto">
              <a:xfrm>
                <a:off x="146" y="3699"/>
                <a:ext cx="25" cy="21"/>
              </a:xfrm>
              <a:custGeom>
                <a:avLst/>
                <a:gdLst>
                  <a:gd name="T0" fmla="*/ 4 w 44"/>
                  <a:gd name="T1" fmla="*/ 2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29 h 34"/>
                  <a:gd name="T14" fmla="*/ 37 w 44"/>
                  <a:gd name="T15" fmla="*/ 22 h 34"/>
                  <a:gd name="T16" fmla="*/ 44 w 44"/>
                  <a:gd name="T17" fmla="*/ 19 h 34"/>
                  <a:gd name="T18" fmla="*/ 41 w 44"/>
                  <a:gd name="T19" fmla="*/ 11 h 34"/>
                  <a:gd name="T20" fmla="*/ 34 w 44"/>
                  <a:gd name="T21" fmla="*/ 8 h 34"/>
                  <a:gd name="T22" fmla="*/ 27 w 44"/>
                  <a:gd name="T23" fmla="*/ 4 h 34"/>
                  <a:gd name="T24" fmla="*/ 15 w 44"/>
                  <a:gd name="T25" fmla="*/ 2 h 34"/>
                  <a:gd name="T26" fmla="*/ 7 w 44"/>
                  <a:gd name="T27" fmla="*/ 0 h 34"/>
                  <a:gd name="T28" fmla="*/ 4 w 44"/>
                  <a:gd name="T29" fmla="*/ 2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2"/>
                    </a:moveTo>
                    <a:lnTo>
                      <a:pt x="0" y="15"/>
                    </a:lnTo>
                    <a:lnTo>
                      <a:pt x="0" y="25"/>
                    </a:lnTo>
                    <a:lnTo>
                      <a:pt x="3" y="34"/>
                    </a:lnTo>
                    <a:lnTo>
                      <a:pt x="11" y="34"/>
                    </a:lnTo>
                    <a:lnTo>
                      <a:pt x="18" y="34"/>
                    </a:lnTo>
                    <a:lnTo>
                      <a:pt x="25" y="29"/>
                    </a:lnTo>
                    <a:lnTo>
                      <a:pt x="37" y="22"/>
                    </a:lnTo>
                    <a:lnTo>
                      <a:pt x="44" y="19"/>
                    </a:lnTo>
                    <a:lnTo>
                      <a:pt x="41" y="11"/>
                    </a:lnTo>
                    <a:lnTo>
                      <a:pt x="34" y="8"/>
                    </a:lnTo>
                    <a:lnTo>
                      <a:pt x="27" y="4"/>
                    </a:lnTo>
                    <a:lnTo>
                      <a:pt x="15" y="2"/>
                    </a:lnTo>
                    <a:lnTo>
                      <a:pt x="7" y="0"/>
                    </a:lnTo>
                    <a:lnTo>
                      <a:pt x="4" y="2"/>
                    </a:lnTo>
                    <a:close/>
                  </a:path>
                </a:pathLst>
              </a:custGeom>
              <a:solidFill>
                <a:srgbClr val="FC0128"/>
              </a:solidFill>
              <a:ln w="9525">
                <a:solidFill>
                  <a:srgbClr val="000000"/>
                </a:solidFill>
                <a:prstDash val="solid"/>
                <a:round/>
                <a:headEnd/>
                <a:tailEnd/>
              </a:ln>
            </p:spPr>
            <p:txBody>
              <a:bodyPr/>
              <a:lstStyle/>
              <a:p>
                <a:endParaRPr lang="en-US"/>
              </a:p>
            </p:txBody>
          </p:sp>
        </p:grpSp>
        <p:grpSp>
          <p:nvGrpSpPr>
            <p:cNvPr id="53259" name="Group 398"/>
            <p:cNvGrpSpPr>
              <a:grpSpLocks noChangeAspect="1"/>
            </p:cNvGrpSpPr>
            <p:nvPr/>
          </p:nvGrpSpPr>
          <p:grpSpPr bwMode="auto">
            <a:xfrm rot="-7654002">
              <a:off x="722313" y="5159375"/>
              <a:ext cx="915988" cy="382587"/>
              <a:chOff x="1433" y="3953"/>
              <a:chExt cx="878" cy="367"/>
            </a:xfrm>
          </p:grpSpPr>
          <p:grpSp>
            <p:nvGrpSpPr>
              <p:cNvPr id="53260" name="Group 279"/>
              <p:cNvGrpSpPr>
                <a:grpSpLocks noChangeAspect="1"/>
              </p:cNvGrpSpPr>
              <p:nvPr/>
            </p:nvGrpSpPr>
            <p:grpSpPr bwMode="auto">
              <a:xfrm>
                <a:off x="1435" y="3954"/>
                <a:ext cx="876" cy="365"/>
                <a:chOff x="2358" y="2053"/>
                <a:chExt cx="1374" cy="574"/>
              </a:xfrm>
            </p:grpSpPr>
            <p:sp>
              <p:nvSpPr>
                <p:cNvPr id="53270" name="Freeform 280"/>
                <p:cNvSpPr>
                  <a:spLocks noChangeAspect="1"/>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p>
              </p:txBody>
            </p:sp>
            <p:sp>
              <p:nvSpPr>
                <p:cNvPr id="53271" name="Line 281"/>
                <p:cNvSpPr>
                  <a:spLocks noChangeAspect="1"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p>
              </p:txBody>
            </p:sp>
            <p:sp>
              <p:nvSpPr>
                <p:cNvPr id="53272" name="Line 282"/>
                <p:cNvSpPr>
                  <a:spLocks noChangeAspect="1"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p>
              </p:txBody>
            </p:sp>
            <p:sp>
              <p:nvSpPr>
                <p:cNvPr id="53273" name="Line 283"/>
                <p:cNvSpPr>
                  <a:spLocks noChangeAspect="1"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p>
              </p:txBody>
            </p:sp>
          </p:grpSp>
          <p:sp>
            <p:nvSpPr>
              <p:cNvPr id="53261" name="Freeform 284"/>
              <p:cNvSpPr>
                <a:spLocks noChangeAspect="1"/>
              </p:cNvSpPr>
              <p:nvPr/>
            </p:nvSpPr>
            <p:spPr bwMode="auto">
              <a:xfrm>
                <a:off x="1433" y="4044"/>
                <a:ext cx="786" cy="276"/>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p>
            </p:txBody>
          </p:sp>
          <p:sp>
            <p:nvSpPr>
              <p:cNvPr id="53262" name="AutoShape 285"/>
              <p:cNvSpPr>
                <a:spLocks noChangeAspect="1" noChangeArrowheads="1"/>
              </p:cNvSpPr>
              <p:nvPr/>
            </p:nvSpPr>
            <p:spPr bwMode="auto">
              <a:xfrm>
                <a:off x="1621" y="4090"/>
                <a:ext cx="404" cy="225"/>
              </a:xfrm>
              <a:prstGeom prst="roundRect">
                <a:avLst>
                  <a:gd name="adj" fmla="val 12301"/>
                </a:avLst>
              </a:prstGeom>
              <a:solidFill>
                <a:schemeClr val="hlink"/>
              </a:solidFill>
              <a:ln w="9525">
                <a:solidFill>
                  <a:srgbClr val="000000"/>
                </a:solidFill>
                <a:round/>
                <a:headEnd/>
                <a:tailEnd/>
              </a:ln>
            </p:spPr>
            <p:txBody>
              <a:bodyPr/>
              <a:lstStyle/>
              <a:p>
                <a:endParaRPr lang="en-US"/>
              </a:p>
            </p:txBody>
          </p:sp>
          <p:sp>
            <p:nvSpPr>
              <p:cNvPr id="53263" name="AutoShape 286"/>
              <p:cNvSpPr>
                <a:spLocks noChangeAspect="1" noChangeArrowheads="1"/>
              </p:cNvSpPr>
              <p:nvPr/>
            </p:nvSpPr>
            <p:spPr bwMode="auto">
              <a:xfrm>
                <a:off x="1643" y="4113"/>
                <a:ext cx="358" cy="204"/>
              </a:xfrm>
              <a:prstGeom prst="roundRect">
                <a:avLst>
                  <a:gd name="adj" fmla="val 12282"/>
                </a:avLst>
              </a:prstGeom>
              <a:solidFill>
                <a:schemeClr val="tx2"/>
              </a:solidFill>
              <a:ln w="9525">
                <a:solidFill>
                  <a:srgbClr val="000000"/>
                </a:solidFill>
                <a:round/>
                <a:headEnd/>
                <a:tailEnd/>
              </a:ln>
            </p:spPr>
            <p:txBody>
              <a:bodyPr/>
              <a:lstStyle/>
              <a:p>
                <a:endParaRPr lang="en-US"/>
              </a:p>
            </p:txBody>
          </p:sp>
          <p:sp>
            <p:nvSpPr>
              <p:cNvPr id="53264" name="Line 287"/>
              <p:cNvSpPr>
                <a:spLocks noChangeAspect="1" noChangeShapeType="1"/>
              </p:cNvSpPr>
              <p:nvPr/>
            </p:nvSpPr>
            <p:spPr bwMode="auto">
              <a:xfrm>
                <a:off x="1819" y="4111"/>
                <a:ext cx="1" cy="209"/>
              </a:xfrm>
              <a:prstGeom prst="line">
                <a:avLst/>
              </a:prstGeom>
              <a:noFill/>
              <a:ln w="9525">
                <a:solidFill>
                  <a:srgbClr val="000000"/>
                </a:solidFill>
                <a:round/>
                <a:headEnd/>
                <a:tailEnd/>
              </a:ln>
            </p:spPr>
            <p:txBody>
              <a:bodyPr/>
              <a:lstStyle/>
              <a:p>
                <a:endParaRPr lang="en-US"/>
              </a:p>
            </p:txBody>
          </p:sp>
          <p:sp>
            <p:nvSpPr>
              <p:cNvPr id="53265" name="Oval 288"/>
              <p:cNvSpPr>
                <a:spLocks noChangeAspect="1" noChangeArrowheads="1"/>
              </p:cNvSpPr>
              <p:nvPr/>
            </p:nvSpPr>
            <p:spPr bwMode="auto">
              <a:xfrm>
                <a:off x="1675" y="4154"/>
                <a:ext cx="101" cy="46"/>
              </a:xfrm>
              <a:prstGeom prst="ellipse">
                <a:avLst/>
              </a:prstGeom>
              <a:solidFill>
                <a:schemeClr val="accent1"/>
              </a:solidFill>
              <a:ln w="9525">
                <a:solidFill>
                  <a:srgbClr val="000000"/>
                </a:solidFill>
                <a:round/>
                <a:headEnd/>
                <a:tailEnd/>
              </a:ln>
            </p:spPr>
            <p:txBody>
              <a:bodyPr/>
              <a:lstStyle/>
              <a:p>
                <a:endParaRPr lang="en-US"/>
              </a:p>
            </p:txBody>
          </p:sp>
          <p:sp>
            <p:nvSpPr>
              <p:cNvPr id="53266" name="Oval 289"/>
              <p:cNvSpPr>
                <a:spLocks noChangeAspect="1" noChangeArrowheads="1"/>
              </p:cNvSpPr>
              <p:nvPr/>
            </p:nvSpPr>
            <p:spPr bwMode="auto">
              <a:xfrm>
                <a:off x="1849" y="4157"/>
                <a:ext cx="101" cy="46"/>
              </a:xfrm>
              <a:prstGeom prst="ellipse">
                <a:avLst/>
              </a:prstGeom>
              <a:solidFill>
                <a:schemeClr val="accent1"/>
              </a:solidFill>
              <a:ln w="9525">
                <a:solidFill>
                  <a:srgbClr val="000000"/>
                </a:solidFill>
                <a:round/>
                <a:headEnd/>
                <a:tailEnd/>
              </a:ln>
            </p:spPr>
            <p:txBody>
              <a:bodyPr/>
              <a:lstStyle/>
              <a:p>
                <a:endParaRPr lang="en-US"/>
              </a:p>
            </p:txBody>
          </p:sp>
          <p:sp>
            <p:nvSpPr>
              <p:cNvPr id="53267" name="Rectangle 290"/>
              <p:cNvSpPr>
                <a:spLocks noChangeAspect="1" noChangeArrowheads="1"/>
              </p:cNvSpPr>
              <p:nvPr/>
            </p:nvSpPr>
            <p:spPr bwMode="auto">
              <a:xfrm>
                <a:off x="1473" y="4216"/>
                <a:ext cx="60" cy="103"/>
              </a:xfrm>
              <a:prstGeom prst="rect">
                <a:avLst/>
              </a:prstGeom>
              <a:solidFill>
                <a:schemeClr val="tx2"/>
              </a:solidFill>
              <a:ln w="9525">
                <a:solidFill>
                  <a:srgbClr val="000000"/>
                </a:solidFill>
                <a:miter lim="800000"/>
                <a:headEnd/>
                <a:tailEnd/>
              </a:ln>
            </p:spPr>
            <p:txBody>
              <a:bodyPr/>
              <a:lstStyle/>
              <a:p>
                <a:endParaRPr lang="en-US"/>
              </a:p>
            </p:txBody>
          </p:sp>
          <p:sp>
            <p:nvSpPr>
              <p:cNvPr id="53268" name="Freeform 291"/>
              <p:cNvSpPr>
                <a:spLocks noChangeAspect="1"/>
              </p:cNvSpPr>
              <p:nvPr/>
            </p:nvSpPr>
            <p:spPr bwMode="auto">
              <a:xfrm>
                <a:off x="2219" y="3953"/>
                <a:ext cx="92" cy="367"/>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p>
            </p:txBody>
          </p:sp>
          <p:sp>
            <p:nvSpPr>
              <p:cNvPr id="53269" name="Freeform 292"/>
              <p:cNvSpPr>
                <a:spLocks noChangeAspect="1"/>
              </p:cNvSpPr>
              <p:nvPr/>
            </p:nvSpPr>
            <p:spPr bwMode="auto">
              <a:xfrm>
                <a:off x="2247" y="4029"/>
                <a:ext cx="43" cy="266"/>
              </a:xfrm>
              <a:custGeom>
                <a:avLst/>
                <a:gdLst>
                  <a:gd name="T0" fmla="*/ 0 w 137"/>
                  <a:gd name="T1" fmla="*/ 836 h 836"/>
                  <a:gd name="T2" fmla="*/ 0 w 137"/>
                  <a:gd name="T3" fmla="*/ 136 h 836"/>
                  <a:gd name="T4" fmla="*/ 137 w 137"/>
                  <a:gd name="T5" fmla="*/ 0 h 836"/>
                  <a:gd name="T6" fmla="*/ 137 w 137"/>
                  <a:gd name="T7" fmla="*/ 691 h 836"/>
                  <a:gd name="T8" fmla="*/ 0 w 137"/>
                  <a:gd name="T9" fmla="*/ 836 h 836"/>
                  <a:gd name="T10" fmla="*/ 0 60000 65536"/>
                  <a:gd name="T11" fmla="*/ 0 60000 65536"/>
                  <a:gd name="T12" fmla="*/ 0 60000 65536"/>
                  <a:gd name="T13" fmla="*/ 0 60000 65536"/>
                  <a:gd name="T14" fmla="*/ 0 60000 65536"/>
                  <a:gd name="T15" fmla="*/ 0 w 137"/>
                  <a:gd name="T16" fmla="*/ 0 h 836"/>
                  <a:gd name="T17" fmla="*/ 137 w 137"/>
                  <a:gd name="T18" fmla="*/ 836 h 836"/>
                </a:gdLst>
                <a:ahLst/>
                <a:cxnLst>
                  <a:cxn ang="T10">
                    <a:pos x="T0" y="T1"/>
                  </a:cxn>
                  <a:cxn ang="T11">
                    <a:pos x="T2" y="T3"/>
                  </a:cxn>
                  <a:cxn ang="T12">
                    <a:pos x="T4" y="T5"/>
                  </a:cxn>
                  <a:cxn ang="T13">
                    <a:pos x="T6" y="T7"/>
                  </a:cxn>
                  <a:cxn ang="T14">
                    <a:pos x="T8" y="T9"/>
                  </a:cxn>
                </a:cxnLst>
                <a:rect l="T15" t="T16" r="T17" b="T18"/>
                <a:pathLst>
                  <a:path w="137" h="836">
                    <a:moveTo>
                      <a:pt x="0" y="836"/>
                    </a:moveTo>
                    <a:lnTo>
                      <a:pt x="0" y="136"/>
                    </a:lnTo>
                    <a:lnTo>
                      <a:pt x="137" y="0"/>
                    </a:lnTo>
                    <a:lnTo>
                      <a:pt x="137" y="691"/>
                    </a:lnTo>
                    <a:lnTo>
                      <a:pt x="0" y="836"/>
                    </a:lnTo>
                    <a:close/>
                  </a:path>
                </a:pathLst>
              </a:custGeom>
              <a:pattFill prst="dkUpDiag">
                <a:fgClr>
                  <a:srgbClr val="A6A28A"/>
                </a:fgClr>
                <a:bgClr>
                  <a:srgbClr val="FFFFFF"/>
                </a:bgClr>
              </a:pattFill>
              <a:ln w="9525">
                <a:solidFill>
                  <a:srgbClr val="000000"/>
                </a:solidFill>
                <a:prstDash val="solid"/>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AS-SU-390</a:t>
            </a:r>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lvl="0" indent="-342900" algn="l" defTabSz="457200" eaLnBrk="1" fontAlgn="auto" hangingPunct="1">
              <a:spcBef>
                <a:spcPct val="20000"/>
              </a:spcBef>
              <a:spcAft>
                <a:spcPts val="0"/>
              </a:spcAft>
              <a:buClr>
                <a:schemeClr val="accent6"/>
              </a:buClr>
              <a:buFont typeface="Wingdings" pitchFamily="2" charset="2"/>
              <a:buChar char="ü"/>
              <a:defRPr/>
            </a:pPr>
            <a:endParaRPr kumimoji="0" lang="en-US" sz="2600"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Box 20"/>
          <p:cNvSpPr txBox="1">
            <a:spLocks noChangeArrowheads="1"/>
          </p:cNvSpPr>
          <p:nvPr/>
        </p:nvSpPr>
        <p:spPr bwMode="auto">
          <a:xfrm>
            <a:off x="6220700" y="1141450"/>
            <a:ext cx="1933575" cy="488950"/>
          </a:xfrm>
          <a:prstGeom prst="rect">
            <a:avLst/>
          </a:prstGeom>
          <a:noFill/>
          <a:ln w="9525" algn="ctr">
            <a:noFill/>
            <a:miter lim="800000"/>
            <a:headEnd/>
            <a:tailEnd/>
          </a:ln>
        </p:spPr>
        <p:txBody>
          <a:bodyPr wrap="none" lIns="0" tIns="0" rIns="0" bIns="0" anchor="ctr" anchorCtr="1"/>
          <a:lstStyle/>
          <a:p>
            <a:pPr eaLnBrk="1" hangingPunct="1">
              <a:spcBef>
                <a:spcPct val="50000"/>
              </a:spcBef>
            </a:pPr>
            <a:r>
              <a:rPr kumimoji="0" lang="en-US" sz="2000" dirty="0">
                <a:latin typeface="+mj-lt"/>
              </a:rPr>
              <a:t>Standard Setup</a:t>
            </a:r>
          </a:p>
        </p:txBody>
      </p:sp>
      <p:sp>
        <p:nvSpPr>
          <p:cNvPr id="7" name="Right Brace 6"/>
          <p:cNvSpPr/>
          <p:nvPr/>
        </p:nvSpPr>
        <p:spPr>
          <a:xfrm>
            <a:off x="5842664" y="914402"/>
            <a:ext cx="285008" cy="950026"/>
          </a:xfrm>
          <a:prstGeom prst="rightBrac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ooter Placeholder 7"/>
          <p:cNvSpPr>
            <a:spLocks noGrp="1"/>
          </p:cNvSpPr>
          <p:nvPr>
            <p:ph type="ftr" sz="quarter" idx="10"/>
          </p:nvPr>
        </p:nvSpPr>
        <p:spPr/>
        <p:txBody>
          <a:bodyPr/>
          <a:lstStyle/>
          <a:p>
            <a:r>
              <a:rPr lang="en-US" smtClean="0"/>
              <a:t>AS-SU-030</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Container/Shipper Control (7.9.24)</a:t>
            </a:r>
            <a:endParaRPr lang="en-US" dirty="0"/>
          </a:p>
        </p:txBody>
      </p:sp>
      <p:sp>
        <p:nvSpPr>
          <p:cNvPr id="55298" name="Footer Placeholder 1"/>
          <p:cNvSpPr>
            <a:spLocks noGrp="1"/>
          </p:cNvSpPr>
          <p:nvPr>
            <p:ph type="ftr" sz="quarter" idx="10"/>
          </p:nvPr>
        </p:nvSpPr>
        <p:spPr>
          <a:noFill/>
        </p:spPr>
        <p:txBody>
          <a:bodyPr/>
          <a:lstStyle/>
          <a:p>
            <a:pPr defTabSz="865188"/>
            <a:r>
              <a:rPr lang="en-US"/>
              <a:t>AS-SU-400</a:t>
            </a:r>
          </a:p>
        </p:txBody>
      </p:sp>
      <p:pic>
        <p:nvPicPr>
          <p:cNvPr id="55300" name="Picture 23"/>
          <p:cNvPicPr>
            <a:picLocks noChangeAspect="1" noChangeArrowheads="1"/>
          </p:cNvPicPr>
          <p:nvPr/>
        </p:nvPicPr>
        <p:blipFill>
          <a:blip r:embed="rId3" cstate="print"/>
          <a:srcRect/>
          <a:stretch>
            <a:fillRect/>
          </a:stretch>
        </p:blipFill>
        <p:spPr bwMode="auto">
          <a:xfrm>
            <a:off x="521263" y="1120813"/>
            <a:ext cx="8075612" cy="4805362"/>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smtClean="0"/>
              <a:t>Cust Sched/Shipper Acct Control</a:t>
            </a:r>
          </a:p>
        </p:txBody>
      </p:sp>
      <p:sp>
        <p:nvSpPr>
          <p:cNvPr id="56322" name="Footer Placeholder 3"/>
          <p:cNvSpPr>
            <a:spLocks noGrp="1"/>
          </p:cNvSpPr>
          <p:nvPr>
            <p:ph type="ftr" sz="quarter" idx="10"/>
          </p:nvPr>
        </p:nvSpPr>
        <p:spPr>
          <a:noFill/>
        </p:spPr>
        <p:txBody>
          <a:bodyPr/>
          <a:lstStyle/>
          <a:p>
            <a:pPr defTabSz="865188"/>
            <a:r>
              <a:rPr lang="en-US"/>
              <a:t>AS-SU-405</a:t>
            </a:r>
          </a:p>
        </p:txBody>
      </p:sp>
      <p:pic>
        <p:nvPicPr>
          <p:cNvPr id="56324" name="Picture 4"/>
          <p:cNvPicPr>
            <a:picLocks noChangeAspect="1" noChangeArrowheads="1"/>
          </p:cNvPicPr>
          <p:nvPr/>
        </p:nvPicPr>
        <p:blipFill>
          <a:blip r:embed="rId3" cstate="print"/>
          <a:srcRect/>
          <a:stretch>
            <a:fillRect/>
          </a:stretch>
        </p:blipFill>
        <p:spPr bwMode="auto">
          <a:xfrm>
            <a:off x="873125" y="2262738"/>
            <a:ext cx="7378700" cy="2332037"/>
          </a:xfrm>
          <a:prstGeom prst="rect">
            <a:avLst/>
          </a:prstGeom>
          <a:noFill/>
          <a:ln w="25400" algn="ctr">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51"/>
          <p:cNvSpPr>
            <a:spLocks noGrp="1" noChangeArrowheads="1"/>
          </p:cNvSpPr>
          <p:nvPr>
            <p:ph type="title"/>
          </p:nvPr>
        </p:nvSpPr>
        <p:spPr/>
        <p:txBody>
          <a:bodyPr/>
          <a:lstStyle/>
          <a:p>
            <a:pPr eaLnBrk="1" hangingPunct="1"/>
            <a:r>
              <a:rPr lang="en-US" smtClean="0"/>
              <a:t>Exercise</a:t>
            </a:r>
          </a:p>
        </p:txBody>
      </p:sp>
      <p:sp>
        <p:nvSpPr>
          <p:cNvPr id="57346" name="Footer Placeholder 2"/>
          <p:cNvSpPr>
            <a:spLocks noGrp="1"/>
          </p:cNvSpPr>
          <p:nvPr>
            <p:ph type="ftr" sz="quarter" idx="10"/>
          </p:nvPr>
        </p:nvSpPr>
        <p:spPr>
          <a:noFill/>
        </p:spPr>
        <p:txBody>
          <a:bodyPr/>
          <a:lstStyle/>
          <a:p>
            <a:pPr defTabSz="865188"/>
            <a:r>
              <a:rPr lang="en-US"/>
              <a:t>AS-SU-500</a:t>
            </a:r>
          </a:p>
        </p:txBody>
      </p:sp>
      <p:pic>
        <p:nvPicPr>
          <p:cNvPr id="57348" name="Picture 52" descr="hand"/>
          <p:cNvPicPr>
            <a:picLocks noChangeAspect="1" noChangeArrowheads="1"/>
          </p:cNvPicPr>
          <p:nvPr/>
        </p:nvPicPr>
        <p:blipFill>
          <a:blip r:embed="rId2" cstate="print"/>
          <a:srcRect/>
          <a:stretch>
            <a:fillRect/>
          </a:stretch>
        </p:blipFill>
        <p:spPr bwMode="auto">
          <a:xfrm>
            <a:off x="1000125" y="21323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itle 98"/>
          <p:cNvSpPr>
            <a:spLocks noGrp="1"/>
          </p:cNvSpPr>
          <p:nvPr>
            <p:ph type="title"/>
          </p:nvPr>
        </p:nvSpPr>
        <p:spPr/>
        <p:txBody>
          <a:bodyPr>
            <a:normAutofit/>
          </a:bodyPr>
          <a:lstStyle/>
          <a:p>
            <a:r>
              <a:rPr lang="en-US" dirty="0" smtClean="0"/>
              <a:t>Set Up Containers</a:t>
            </a:r>
            <a:endParaRPr lang="en-US" dirty="0"/>
          </a:p>
        </p:txBody>
      </p:sp>
      <p:sp>
        <p:nvSpPr>
          <p:cNvPr id="58370" name="Footer Placeholder 1"/>
          <p:cNvSpPr>
            <a:spLocks noGrp="1"/>
          </p:cNvSpPr>
          <p:nvPr>
            <p:ph type="ftr" sz="quarter" idx="10"/>
          </p:nvPr>
        </p:nvSpPr>
        <p:spPr>
          <a:noFill/>
        </p:spPr>
        <p:txBody>
          <a:bodyPr/>
          <a:lstStyle/>
          <a:p>
            <a:pPr defTabSz="865188"/>
            <a:r>
              <a:rPr lang="en-US"/>
              <a:t>AS-SU-410</a:t>
            </a:r>
          </a:p>
        </p:txBody>
      </p:sp>
      <p:grpSp>
        <p:nvGrpSpPr>
          <p:cNvPr id="100" name="Group 99"/>
          <p:cNvGrpSpPr/>
          <p:nvPr/>
        </p:nvGrpSpPr>
        <p:grpSpPr>
          <a:xfrm>
            <a:off x="329700" y="981813"/>
            <a:ext cx="8462963" cy="5005387"/>
            <a:chOff x="139700" y="1563688"/>
            <a:chExt cx="8462963" cy="5005387"/>
          </a:xfrm>
        </p:grpSpPr>
        <p:grpSp>
          <p:nvGrpSpPr>
            <p:cNvPr id="58371" name="Group 152"/>
            <p:cNvGrpSpPr>
              <a:grpSpLocks/>
            </p:cNvGrpSpPr>
            <p:nvPr/>
          </p:nvGrpSpPr>
          <p:grpSpPr bwMode="auto">
            <a:xfrm>
              <a:off x="139700" y="1633538"/>
              <a:ext cx="2597150" cy="3879850"/>
              <a:chOff x="88" y="811"/>
              <a:chExt cx="1636" cy="2444"/>
            </a:xfrm>
          </p:grpSpPr>
          <p:grpSp>
            <p:nvGrpSpPr>
              <p:cNvPr id="58426" name="Group 111"/>
              <p:cNvGrpSpPr>
                <a:grpSpLocks/>
              </p:cNvGrpSpPr>
              <p:nvPr/>
            </p:nvGrpSpPr>
            <p:grpSpPr bwMode="auto">
              <a:xfrm>
                <a:off x="88" y="811"/>
                <a:ext cx="1636" cy="2444"/>
                <a:chOff x="4230" y="2418"/>
                <a:chExt cx="1064" cy="1589"/>
              </a:xfrm>
            </p:grpSpPr>
            <p:sp>
              <p:nvSpPr>
                <p:cNvPr id="58428" name="Freeform 112"/>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58429" name="Freeform 113"/>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58430" name="Freeform 114"/>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58431" name="Freeform 115"/>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58432" name="Freeform 116"/>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58433" name="Freeform 117"/>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58434" name="Freeform 118"/>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58435" name="Freeform 119"/>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58436" name="Freeform 120"/>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58437" name="Freeform 121"/>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58438" name="Freeform 122"/>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58439" name="Freeform 123"/>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58440" name="Freeform 124"/>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58441" name="Freeform 125"/>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58442" name="Freeform 126"/>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58443" name="Freeform 127"/>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58444" name="Freeform 128"/>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58445" name="Freeform 129"/>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58446" name="Freeform 130"/>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58447" name="Freeform 131"/>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58448" name="Freeform 132"/>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58449" name="Freeform 13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58450" name="Freeform 134"/>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AEAEA"/>
                </a:solidFill>
                <a:ln w="9525">
                  <a:noFill/>
                  <a:round/>
                  <a:headEnd/>
                  <a:tailEnd/>
                </a:ln>
              </p:spPr>
              <p:txBody>
                <a:bodyPr/>
                <a:lstStyle/>
                <a:p>
                  <a:endParaRPr lang="en-US">
                    <a:latin typeface="+mj-lt"/>
                  </a:endParaRPr>
                </a:p>
              </p:txBody>
            </p:sp>
            <p:sp>
              <p:nvSpPr>
                <p:cNvPr id="58451" name="Freeform 135"/>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58452" name="Freeform 136"/>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58453" name="Freeform 137"/>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58454" name="Freeform 138"/>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5" name="Freeform 139"/>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6" name="Freeform 140"/>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7" name="Freeform 141"/>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8" name="Freeform 142"/>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9" name="Freeform 143"/>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58460" name="Freeform 144"/>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1" name="Freeform 145"/>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2" name="Freeform 146"/>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3" name="Freeform 147"/>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4" name="Freeform 148"/>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5" name="Freeform 149"/>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58466" name="Freeform 150"/>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58427" name="Text Box 99"/>
              <p:cNvSpPr txBox="1">
                <a:spLocks noChangeArrowheads="1"/>
              </p:cNvSpPr>
              <p:nvPr/>
            </p:nvSpPr>
            <p:spPr bwMode="auto">
              <a:xfrm>
                <a:off x="288" y="1462"/>
                <a:ext cx="1263" cy="1545"/>
              </a:xfrm>
              <a:prstGeom prst="rect">
                <a:avLst/>
              </a:prstGeom>
              <a:noFill/>
              <a:ln w="38100">
                <a:noFill/>
                <a:miter lim="800000"/>
                <a:headEnd/>
                <a:tailEnd/>
              </a:ln>
            </p:spPr>
            <p:txBody>
              <a:bodyPr wrap="none"/>
              <a:lstStyle/>
              <a:p>
                <a:pPr algn="l">
                  <a:lnSpc>
                    <a:spcPct val="90000"/>
                  </a:lnSpc>
                </a:pPr>
                <a:r>
                  <a:rPr lang="en-US">
                    <a:latin typeface="+mj-lt"/>
                  </a:rPr>
                  <a:t>Contents:</a:t>
                </a:r>
              </a:p>
              <a:p>
                <a:pPr algn="l">
                  <a:lnSpc>
                    <a:spcPct val="90000"/>
                  </a:lnSpc>
                </a:pPr>
                <a:r>
                  <a:rPr lang="en-US">
                    <a:latin typeface="+mj-lt"/>
                  </a:rPr>
                  <a:t>   </a:t>
                </a:r>
                <a:r>
                  <a:rPr lang="en-US" u="sng">
                    <a:latin typeface="+mj-lt"/>
                  </a:rPr>
                  <a:t>A-50</a:t>
                </a:r>
                <a:endParaRPr lang="en-US">
                  <a:latin typeface="+mj-lt"/>
                </a:endParaRPr>
              </a:p>
              <a:p>
                <a:pPr algn="l">
                  <a:buClr>
                    <a:schemeClr val="accent2"/>
                  </a:buClr>
                  <a:buFontTx/>
                  <a:buChar char="•"/>
                </a:pPr>
                <a:r>
                  <a:rPr lang="en-US">
                    <a:latin typeface="+mj-lt"/>
                  </a:rPr>
                  <a:t>308, 1 ea.</a:t>
                </a:r>
              </a:p>
              <a:p>
                <a:pPr algn="l">
                  <a:buClr>
                    <a:schemeClr val="accent2"/>
                  </a:buClr>
                  <a:buFontTx/>
                  <a:buChar char="•"/>
                </a:pPr>
                <a:r>
                  <a:rPr lang="en-US">
                    <a:latin typeface="+mj-lt"/>
                  </a:rPr>
                  <a:t>101, 2 ea.</a:t>
                </a:r>
              </a:p>
              <a:p>
                <a:pPr algn="l">
                  <a:buClr>
                    <a:schemeClr val="accent2"/>
                  </a:buClr>
                  <a:buFontTx/>
                  <a:buChar char="•"/>
                </a:pPr>
                <a:r>
                  <a:rPr lang="en-US">
                    <a:latin typeface="+mj-lt"/>
                  </a:rPr>
                  <a:t>D-80</a:t>
                </a:r>
              </a:p>
              <a:p>
                <a:pPr marL="174625" lvl="1" algn="l">
                  <a:buClr>
                    <a:srgbClr val="FF0000"/>
                  </a:buClr>
                  <a:buFont typeface="Arial" charset="0"/>
                  <a:buChar char="–"/>
                </a:pPr>
                <a:r>
                  <a:rPr lang="en-US">
                    <a:latin typeface="+mj-lt"/>
                  </a:rPr>
                  <a:t>205, 2 ea.</a:t>
                </a:r>
              </a:p>
              <a:p>
                <a:pPr algn="l">
                  <a:buClr>
                    <a:schemeClr val="accent2"/>
                  </a:buClr>
                  <a:buFontTx/>
                  <a:buChar char="•"/>
                </a:pPr>
                <a:r>
                  <a:rPr lang="en-US">
                    <a:latin typeface="+mj-lt"/>
                  </a:rPr>
                  <a:t>D-95</a:t>
                </a:r>
              </a:p>
              <a:p>
                <a:pPr marL="174625" lvl="1" algn="l">
                  <a:buClr>
                    <a:srgbClr val="FF0000"/>
                  </a:buClr>
                  <a:buFont typeface="Arial" charset="0"/>
                  <a:buChar char="–"/>
                </a:pPr>
                <a:r>
                  <a:rPr lang="en-US">
                    <a:latin typeface="+mj-lt"/>
                  </a:rPr>
                  <a:t>101, 1 ea.</a:t>
                </a:r>
              </a:p>
              <a:p>
                <a:pPr marL="174625" lvl="1" algn="l">
                  <a:buClr>
                    <a:srgbClr val="FF0000"/>
                  </a:buClr>
                  <a:buFont typeface="Arial" charset="0"/>
                  <a:buChar char="–"/>
                </a:pPr>
                <a:r>
                  <a:rPr lang="en-US">
                    <a:latin typeface="+mj-lt"/>
                  </a:rPr>
                  <a:t>308, 1 ea.</a:t>
                </a:r>
              </a:p>
            </p:txBody>
          </p:sp>
        </p:grpSp>
        <p:grpSp>
          <p:nvGrpSpPr>
            <p:cNvPr id="58373" name="Group 515"/>
            <p:cNvGrpSpPr>
              <a:grpSpLocks/>
            </p:cNvGrpSpPr>
            <p:nvPr/>
          </p:nvGrpSpPr>
          <p:grpSpPr bwMode="auto">
            <a:xfrm>
              <a:off x="2882900" y="1563688"/>
              <a:ext cx="5719763" cy="5005387"/>
              <a:chOff x="1816" y="985"/>
              <a:chExt cx="3603" cy="3153"/>
            </a:xfrm>
          </p:grpSpPr>
          <p:sp>
            <p:nvSpPr>
              <p:cNvPr id="58374" name="Freeform 155"/>
              <p:cNvSpPr>
                <a:spLocks/>
              </p:cNvSpPr>
              <p:nvPr/>
            </p:nvSpPr>
            <p:spPr bwMode="auto">
              <a:xfrm>
                <a:off x="1816" y="3765"/>
                <a:ext cx="3498" cy="372"/>
              </a:xfrm>
              <a:custGeom>
                <a:avLst/>
                <a:gdLst>
                  <a:gd name="T0" fmla="*/ 3223 w 3481"/>
                  <a:gd name="T1" fmla="*/ 430 h 438"/>
                  <a:gd name="T2" fmla="*/ 3481 w 3481"/>
                  <a:gd name="T3" fmla="*/ 0 h 438"/>
                  <a:gd name="T4" fmla="*/ 259 w 3481"/>
                  <a:gd name="T5" fmla="*/ 0 h 438"/>
                  <a:gd name="T6" fmla="*/ 0 w 3481"/>
                  <a:gd name="T7" fmla="*/ 438 h 438"/>
                  <a:gd name="T8" fmla="*/ 3223 w 3481"/>
                  <a:gd name="T9" fmla="*/ 430 h 438"/>
                  <a:gd name="T10" fmla="*/ 0 60000 65536"/>
                  <a:gd name="T11" fmla="*/ 0 60000 65536"/>
                  <a:gd name="T12" fmla="*/ 0 60000 65536"/>
                  <a:gd name="T13" fmla="*/ 0 60000 65536"/>
                  <a:gd name="T14" fmla="*/ 0 60000 65536"/>
                  <a:gd name="T15" fmla="*/ 0 w 3481"/>
                  <a:gd name="T16" fmla="*/ 0 h 438"/>
                  <a:gd name="T17" fmla="*/ 3481 w 3481"/>
                  <a:gd name="T18" fmla="*/ 438 h 438"/>
                </a:gdLst>
                <a:ahLst/>
                <a:cxnLst>
                  <a:cxn ang="T10">
                    <a:pos x="T0" y="T1"/>
                  </a:cxn>
                  <a:cxn ang="T11">
                    <a:pos x="T2" y="T3"/>
                  </a:cxn>
                  <a:cxn ang="T12">
                    <a:pos x="T4" y="T5"/>
                  </a:cxn>
                  <a:cxn ang="T13">
                    <a:pos x="T6" y="T7"/>
                  </a:cxn>
                  <a:cxn ang="T14">
                    <a:pos x="T8" y="T9"/>
                  </a:cxn>
                </a:cxnLst>
                <a:rect l="T15" t="T16" r="T17" b="T18"/>
                <a:pathLst>
                  <a:path w="3481" h="438">
                    <a:moveTo>
                      <a:pt x="3223" y="430"/>
                    </a:moveTo>
                    <a:lnTo>
                      <a:pt x="3481" y="0"/>
                    </a:lnTo>
                    <a:lnTo>
                      <a:pt x="259" y="0"/>
                    </a:lnTo>
                    <a:lnTo>
                      <a:pt x="0" y="438"/>
                    </a:lnTo>
                    <a:lnTo>
                      <a:pt x="3223" y="430"/>
                    </a:lnTo>
                    <a:close/>
                  </a:path>
                </a:pathLst>
              </a:custGeom>
              <a:solidFill>
                <a:srgbClr val="997000"/>
              </a:solidFill>
              <a:ln w="14351">
                <a:solidFill>
                  <a:srgbClr val="000000"/>
                </a:solidFill>
                <a:prstDash val="solid"/>
                <a:round/>
                <a:headEnd/>
                <a:tailEnd/>
              </a:ln>
            </p:spPr>
            <p:txBody>
              <a:bodyPr/>
              <a:lstStyle/>
              <a:p>
                <a:endParaRPr lang="en-US">
                  <a:latin typeface="+mj-lt"/>
                </a:endParaRPr>
              </a:p>
            </p:txBody>
          </p:sp>
          <p:sp>
            <p:nvSpPr>
              <p:cNvPr id="58375" name="Rectangle 156"/>
              <p:cNvSpPr>
                <a:spLocks noChangeArrowheads="1"/>
              </p:cNvSpPr>
              <p:nvPr/>
            </p:nvSpPr>
            <p:spPr bwMode="auto">
              <a:xfrm>
                <a:off x="2188" y="985"/>
                <a:ext cx="3228" cy="2787"/>
              </a:xfrm>
              <a:prstGeom prst="rect">
                <a:avLst/>
              </a:prstGeom>
              <a:solidFill>
                <a:srgbClr val="7A5A00"/>
              </a:solidFill>
              <a:ln w="14351">
                <a:solidFill>
                  <a:srgbClr val="000000"/>
                </a:solidFill>
                <a:miter lim="800000"/>
                <a:headEnd/>
                <a:tailEnd/>
              </a:ln>
            </p:spPr>
            <p:txBody>
              <a:bodyPr/>
              <a:lstStyle/>
              <a:p>
                <a:endParaRPr lang="en-US">
                  <a:latin typeface="+mj-lt"/>
                </a:endParaRPr>
              </a:p>
            </p:txBody>
          </p:sp>
          <p:sp>
            <p:nvSpPr>
              <p:cNvPr id="58376" name="Freeform 157"/>
              <p:cNvSpPr>
                <a:spLocks/>
              </p:cNvSpPr>
              <p:nvPr/>
            </p:nvSpPr>
            <p:spPr bwMode="auto">
              <a:xfrm>
                <a:off x="5058" y="985"/>
                <a:ext cx="361" cy="3146"/>
              </a:xfrm>
              <a:custGeom>
                <a:avLst/>
                <a:gdLst>
                  <a:gd name="T0" fmla="*/ 0 w 361"/>
                  <a:gd name="T1" fmla="*/ 3735 h 3735"/>
                  <a:gd name="T2" fmla="*/ 361 w 361"/>
                  <a:gd name="T3" fmla="*/ 3292 h 3735"/>
                  <a:gd name="T4" fmla="*/ 361 w 361"/>
                  <a:gd name="T5" fmla="*/ 0 h 3735"/>
                  <a:gd name="T6" fmla="*/ 0 w 361"/>
                  <a:gd name="T7" fmla="*/ 433 h 3735"/>
                  <a:gd name="T8" fmla="*/ 0 w 361"/>
                  <a:gd name="T9" fmla="*/ 3735 h 3735"/>
                  <a:gd name="T10" fmla="*/ 0 60000 65536"/>
                  <a:gd name="T11" fmla="*/ 0 60000 65536"/>
                  <a:gd name="T12" fmla="*/ 0 60000 65536"/>
                  <a:gd name="T13" fmla="*/ 0 60000 65536"/>
                  <a:gd name="T14" fmla="*/ 0 60000 65536"/>
                  <a:gd name="T15" fmla="*/ 0 w 361"/>
                  <a:gd name="T16" fmla="*/ 0 h 3735"/>
                  <a:gd name="T17" fmla="*/ 361 w 361"/>
                  <a:gd name="T18" fmla="*/ 3735 h 3735"/>
                </a:gdLst>
                <a:ahLst/>
                <a:cxnLst>
                  <a:cxn ang="T10">
                    <a:pos x="T0" y="T1"/>
                  </a:cxn>
                  <a:cxn ang="T11">
                    <a:pos x="T2" y="T3"/>
                  </a:cxn>
                  <a:cxn ang="T12">
                    <a:pos x="T4" y="T5"/>
                  </a:cxn>
                  <a:cxn ang="T13">
                    <a:pos x="T6" y="T7"/>
                  </a:cxn>
                  <a:cxn ang="T14">
                    <a:pos x="T8" y="T9"/>
                  </a:cxn>
                </a:cxnLst>
                <a:rect l="T15" t="T16" r="T17" b="T18"/>
                <a:pathLst>
                  <a:path w="361" h="3735">
                    <a:moveTo>
                      <a:pt x="0" y="3735"/>
                    </a:moveTo>
                    <a:lnTo>
                      <a:pt x="361" y="3292"/>
                    </a:lnTo>
                    <a:lnTo>
                      <a:pt x="361" y="0"/>
                    </a:lnTo>
                    <a:lnTo>
                      <a:pt x="0" y="433"/>
                    </a:lnTo>
                    <a:lnTo>
                      <a:pt x="0" y="3735"/>
                    </a:lnTo>
                    <a:close/>
                  </a:path>
                </a:pathLst>
              </a:custGeom>
              <a:solidFill>
                <a:srgbClr val="D29B00"/>
              </a:solidFill>
              <a:ln w="14351">
                <a:solidFill>
                  <a:srgbClr val="000000"/>
                </a:solidFill>
                <a:prstDash val="solid"/>
                <a:round/>
                <a:headEnd/>
                <a:tailEnd/>
              </a:ln>
            </p:spPr>
            <p:txBody>
              <a:bodyPr/>
              <a:lstStyle/>
              <a:p>
                <a:endParaRPr lang="en-US">
                  <a:latin typeface="+mj-lt"/>
                </a:endParaRPr>
              </a:p>
            </p:txBody>
          </p:sp>
          <p:sp>
            <p:nvSpPr>
              <p:cNvPr id="58377" name="Freeform 158"/>
              <p:cNvSpPr>
                <a:spLocks/>
              </p:cNvSpPr>
              <p:nvPr/>
            </p:nvSpPr>
            <p:spPr bwMode="auto">
              <a:xfrm>
                <a:off x="1825" y="986"/>
                <a:ext cx="369" cy="3152"/>
              </a:xfrm>
              <a:custGeom>
                <a:avLst/>
                <a:gdLst>
                  <a:gd name="T0" fmla="*/ 0 w 369"/>
                  <a:gd name="T1" fmla="*/ 3152 h 3152"/>
                  <a:gd name="T2" fmla="*/ 369 w 369"/>
                  <a:gd name="T3" fmla="*/ 2779 h 3152"/>
                  <a:gd name="T4" fmla="*/ 369 w 369"/>
                  <a:gd name="T5" fmla="*/ 0 h 3152"/>
                  <a:gd name="T6" fmla="*/ 1 w 369"/>
                  <a:gd name="T7" fmla="*/ 476 h 3152"/>
                  <a:gd name="T8" fmla="*/ 0 w 369"/>
                  <a:gd name="T9" fmla="*/ 3152 h 3152"/>
                  <a:gd name="T10" fmla="*/ 0 60000 65536"/>
                  <a:gd name="T11" fmla="*/ 0 60000 65536"/>
                  <a:gd name="T12" fmla="*/ 0 60000 65536"/>
                  <a:gd name="T13" fmla="*/ 0 60000 65536"/>
                  <a:gd name="T14" fmla="*/ 0 60000 65536"/>
                  <a:gd name="T15" fmla="*/ 0 w 369"/>
                  <a:gd name="T16" fmla="*/ 0 h 3152"/>
                  <a:gd name="T17" fmla="*/ 369 w 369"/>
                  <a:gd name="T18" fmla="*/ 3152 h 3152"/>
                </a:gdLst>
                <a:ahLst/>
                <a:cxnLst>
                  <a:cxn ang="T10">
                    <a:pos x="T0" y="T1"/>
                  </a:cxn>
                  <a:cxn ang="T11">
                    <a:pos x="T2" y="T3"/>
                  </a:cxn>
                  <a:cxn ang="T12">
                    <a:pos x="T4" y="T5"/>
                  </a:cxn>
                  <a:cxn ang="T13">
                    <a:pos x="T6" y="T7"/>
                  </a:cxn>
                  <a:cxn ang="T14">
                    <a:pos x="T8" y="T9"/>
                  </a:cxn>
                </a:cxnLst>
                <a:rect l="T15" t="T16" r="T17" b="T18"/>
                <a:pathLst>
                  <a:path w="369" h="3152">
                    <a:moveTo>
                      <a:pt x="0" y="3152"/>
                    </a:moveTo>
                    <a:lnTo>
                      <a:pt x="369" y="2779"/>
                    </a:lnTo>
                    <a:lnTo>
                      <a:pt x="369" y="0"/>
                    </a:lnTo>
                    <a:lnTo>
                      <a:pt x="1" y="476"/>
                    </a:lnTo>
                    <a:lnTo>
                      <a:pt x="0" y="3152"/>
                    </a:lnTo>
                    <a:close/>
                  </a:path>
                </a:pathLst>
              </a:custGeom>
              <a:solidFill>
                <a:srgbClr val="997000"/>
              </a:solidFill>
              <a:ln w="14351">
                <a:solidFill>
                  <a:srgbClr val="000000"/>
                </a:solidFill>
                <a:prstDash val="solid"/>
                <a:round/>
                <a:headEnd/>
                <a:tailEnd/>
              </a:ln>
            </p:spPr>
            <p:txBody>
              <a:bodyPr/>
              <a:lstStyle/>
              <a:p>
                <a:endParaRPr lang="en-US">
                  <a:latin typeface="+mj-lt"/>
                </a:endParaRPr>
              </a:p>
            </p:txBody>
          </p:sp>
          <p:sp>
            <p:nvSpPr>
              <p:cNvPr id="58378" name="Freeform 159"/>
              <p:cNvSpPr>
                <a:spLocks/>
              </p:cNvSpPr>
              <p:nvPr/>
            </p:nvSpPr>
            <p:spPr bwMode="auto">
              <a:xfrm>
                <a:off x="1818" y="985"/>
                <a:ext cx="3600" cy="494"/>
              </a:xfrm>
              <a:custGeom>
                <a:avLst/>
                <a:gdLst>
                  <a:gd name="T0" fmla="*/ 0 w 3593"/>
                  <a:gd name="T1" fmla="*/ 436 h 444"/>
                  <a:gd name="T2" fmla="*/ 370 w 3593"/>
                  <a:gd name="T3" fmla="*/ 0 h 444"/>
                  <a:gd name="T4" fmla="*/ 3593 w 3593"/>
                  <a:gd name="T5" fmla="*/ 0 h 444"/>
                  <a:gd name="T6" fmla="*/ 3232 w 3593"/>
                  <a:gd name="T7" fmla="*/ 444 h 444"/>
                  <a:gd name="T8" fmla="*/ 0 w 3593"/>
                  <a:gd name="T9" fmla="*/ 436 h 444"/>
                  <a:gd name="T10" fmla="*/ 0 60000 65536"/>
                  <a:gd name="T11" fmla="*/ 0 60000 65536"/>
                  <a:gd name="T12" fmla="*/ 0 60000 65536"/>
                  <a:gd name="T13" fmla="*/ 0 60000 65536"/>
                  <a:gd name="T14" fmla="*/ 0 60000 65536"/>
                  <a:gd name="T15" fmla="*/ 0 w 3593"/>
                  <a:gd name="T16" fmla="*/ 0 h 444"/>
                  <a:gd name="T17" fmla="*/ 3593 w 3593"/>
                  <a:gd name="T18" fmla="*/ 444 h 444"/>
                </a:gdLst>
                <a:ahLst/>
                <a:cxnLst>
                  <a:cxn ang="T10">
                    <a:pos x="T0" y="T1"/>
                  </a:cxn>
                  <a:cxn ang="T11">
                    <a:pos x="T2" y="T3"/>
                  </a:cxn>
                  <a:cxn ang="T12">
                    <a:pos x="T4" y="T5"/>
                  </a:cxn>
                  <a:cxn ang="T13">
                    <a:pos x="T6" y="T7"/>
                  </a:cxn>
                  <a:cxn ang="T14">
                    <a:pos x="T8" y="T9"/>
                  </a:cxn>
                </a:cxnLst>
                <a:rect l="T15" t="T16" r="T17" b="T18"/>
                <a:pathLst>
                  <a:path w="3593" h="444">
                    <a:moveTo>
                      <a:pt x="0" y="436"/>
                    </a:moveTo>
                    <a:lnTo>
                      <a:pt x="370" y="0"/>
                    </a:lnTo>
                    <a:lnTo>
                      <a:pt x="3593" y="0"/>
                    </a:lnTo>
                    <a:lnTo>
                      <a:pt x="3232" y="444"/>
                    </a:lnTo>
                    <a:lnTo>
                      <a:pt x="0" y="436"/>
                    </a:lnTo>
                    <a:close/>
                  </a:path>
                </a:pathLst>
              </a:custGeom>
              <a:solidFill>
                <a:srgbClr val="D29B00"/>
              </a:solidFill>
              <a:ln w="14351">
                <a:solidFill>
                  <a:srgbClr val="000000"/>
                </a:solidFill>
                <a:prstDash val="solid"/>
                <a:round/>
                <a:headEnd/>
                <a:tailEnd/>
              </a:ln>
            </p:spPr>
            <p:txBody>
              <a:bodyPr/>
              <a:lstStyle/>
              <a:p>
                <a:endParaRPr lang="en-US">
                  <a:latin typeface="+mj-lt"/>
                </a:endParaRPr>
              </a:p>
            </p:txBody>
          </p:sp>
          <p:sp>
            <p:nvSpPr>
              <p:cNvPr id="58379" name="Rectangle 160"/>
              <p:cNvSpPr>
                <a:spLocks noChangeArrowheads="1"/>
              </p:cNvSpPr>
              <p:nvPr/>
            </p:nvSpPr>
            <p:spPr bwMode="auto">
              <a:xfrm>
                <a:off x="2722" y="1005"/>
                <a:ext cx="1701" cy="269"/>
              </a:xfrm>
              <a:prstGeom prst="rect">
                <a:avLst/>
              </a:prstGeom>
              <a:noFill/>
              <a:ln w="9525">
                <a:noFill/>
                <a:miter lim="800000"/>
                <a:headEnd/>
                <a:tailEnd/>
              </a:ln>
            </p:spPr>
            <p:txBody>
              <a:bodyPr wrap="none" lIns="0" tIns="0" rIns="0" bIns="0">
                <a:spAutoFit/>
              </a:bodyPr>
              <a:lstStyle/>
              <a:p>
                <a:r>
                  <a:rPr lang="en-US" sz="2800">
                    <a:solidFill>
                      <a:srgbClr val="000000"/>
                    </a:solidFill>
                    <a:latin typeface="+mj-lt"/>
                  </a:rPr>
                  <a:t>Container A-50</a:t>
                </a:r>
                <a:endParaRPr lang="en-US">
                  <a:latin typeface="+mj-lt"/>
                </a:endParaRPr>
              </a:p>
            </p:txBody>
          </p:sp>
          <p:sp>
            <p:nvSpPr>
              <p:cNvPr id="58380" name="Rectangle 161"/>
              <p:cNvSpPr>
                <a:spLocks noChangeArrowheads="1"/>
              </p:cNvSpPr>
              <p:nvPr/>
            </p:nvSpPr>
            <p:spPr bwMode="auto">
              <a:xfrm>
                <a:off x="2800" y="1258"/>
                <a:ext cx="1554" cy="184"/>
              </a:xfrm>
              <a:prstGeom prst="rect">
                <a:avLst/>
              </a:prstGeom>
              <a:noFill/>
              <a:ln w="9525">
                <a:noFill/>
                <a:miter lim="800000"/>
                <a:headEnd/>
                <a:tailEnd/>
              </a:ln>
            </p:spPr>
            <p:txBody>
              <a:bodyPr wrap="none" lIns="0" tIns="0" rIns="0" bIns="0">
                <a:spAutoFit/>
              </a:bodyPr>
              <a:lstStyle/>
              <a:p>
                <a:r>
                  <a:rPr lang="en-US" sz="1900">
                    <a:solidFill>
                      <a:srgbClr val="000000"/>
                    </a:solidFill>
                    <a:latin typeface="+mj-lt"/>
                  </a:rPr>
                  <a:t>(Top-level container)</a:t>
                </a:r>
                <a:endParaRPr lang="en-US">
                  <a:latin typeface="+mj-lt"/>
                </a:endParaRPr>
              </a:p>
            </p:txBody>
          </p:sp>
          <p:grpSp>
            <p:nvGrpSpPr>
              <p:cNvPr id="58381" name="Group 470"/>
              <p:cNvGrpSpPr>
                <a:grpSpLocks/>
              </p:cNvGrpSpPr>
              <p:nvPr/>
            </p:nvGrpSpPr>
            <p:grpSpPr bwMode="auto">
              <a:xfrm>
                <a:off x="2376" y="1543"/>
                <a:ext cx="2529" cy="2482"/>
                <a:chOff x="1638" y="1519"/>
                <a:chExt cx="2529" cy="2482"/>
              </a:xfrm>
            </p:grpSpPr>
            <p:grpSp>
              <p:nvGrpSpPr>
                <p:cNvPr id="58382" name="Group 471"/>
                <p:cNvGrpSpPr>
                  <a:grpSpLocks/>
                </p:cNvGrpSpPr>
                <p:nvPr/>
              </p:nvGrpSpPr>
              <p:grpSpPr bwMode="auto">
                <a:xfrm>
                  <a:off x="1640" y="2285"/>
                  <a:ext cx="2524" cy="1044"/>
                  <a:chOff x="1597" y="1838"/>
                  <a:chExt cx="2552" cy="1141"/>
                </a:xfrm>
              </p:grpSpPr>
              <p:sp>
                <p:nvSpPr>
                  <p:cNvPr id="58422" name="Freeform 472"/>
                  <p:cNvSpPr>
                    <a:spLocks/>
                  </p:cNvSpPr>
                  <p:nvPr/>
                </p:nvSpPr>
                <p:spPr bwMode="auto">
                  <a:xfrm>
                    <a:off x="1597" y="1838"/>
                    <a:ext cx="2552" cy="1141"/>
                  </a:xfrm>
                  <a:custGeom>
                    <a:avLst/>
                    <a:gdLst>
                      <a:gd name="T0" fmla="*/ 285 w 2552"/>
                      <a:gd name="T1" fmla="*/ 0 h 1141"/>
                      <a:gd name="T2" fmla="*/ 0 w 2552"/>
                      <a:gd name="T3" fmla="*/ 286 h 1141"/>
                      <a:gd name="T4" fmla="*/ 0 w 2552"/>
                      <a:gd name="T5" fmla="*/ 1141 h 1141"/>
                      <a:gd name="T6" fmla="*/ 2266 w 2552"/>
                      <a:gd name="T7" fmla="*/ 1141 h 1141"/>
                      <a:gd name="T8" fmla="*/ 2552 w 2552"/>
                      <a:gd name="T9" fmla="*/ 855 h 1141"/>
                      <a:gd name="T10" fmla="*/ 2552 w 2552"/>
                      <a:gd name="T11" fmla="*/ 0 h 1141"/>
                      <a:gd name="T12" fmla="*/ 285 w 2552"/>
                      <a:gd name="T13" fmla="*/ 0 h 1141"/>
                      <a:gd name="T14" fmla="*/ 0 60000 65536"/>
                      <a:gd name="T15" fmla="*/ 0 60000 65536"/>
                      <a:gd name="T16" fmla="*/ 0 60000 65536"/>
                      <a:gd name="T17" fmla="*/ 0 60000 65536"/>
                      <a:gd name="T18" fmla="*/ 0 60000 65536"/>
                      <a:gd name="T19" fmla="*/ 0 60000 65536"/>
                      <a:gd name="T20" fmla="*/ 0 60000 65536"/>
                      <a:gd name="T21" fmla="*/ 0 w 2552"/>
                      <a:gd name="T22" fmla="*/ 0 h 1141"/>
                      <a:gd name="T23" fmla="*/ 2552 w 2552"/>
                      <a:gd name="T24" fmla="*/ 1141 h 11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1141">
                        <a:moveTo>
                          <a:pt x="285" y="0"/>
                        </a:moveTo>
                        <a:lnTo>
                          <a:pt x="0" y="286"/>
                        </a:lnTo>
                        <a:lnTo>
                          <a:pt x="0" y="1141"/>
                        </a:lnTo>
                        <a:lnTo>
                          <a:pt x="2266" y="1141"/>
                        </a:lnTo>
                        <a:lnTo>
                          <a:pt x="2552" y="855"/>
                        </a:lnTo>
                        <a:lnTo>
                          <a:pt x="2552" y="0"/>
                        </a:lnTo>
                        <a:lnTo>
                          <a:pt x="285" y="0"/>
                        </a:lnTo>
                        <a:close/>
                      </a:path>
                    </a:pathLst>
                  </a:custGeom>
                  <a:solidFill>
                    <a:srgbClr val="E0E0E0"/>
                  </a:solidFill>
                  <a:ln w="14288">
                    <a:solidFill>
                      <a:srgbClr val="000000"/>
                    </a:solidFill>
                    <a:prstDash val="solid"/>
                    <a:round/>
                    <a:headEnd/>
                    <a:tailEnd/>
                  </a:ln>
                </p:spPr>
                <p:txBody>
                  <a:bodyPr/>
                  <a:lstStyle/>
                  <a:p>
                    <a:endParaRPr lang="en-US">
                      <a:latin typeface="+mj-lt"/>
                    </a:endParaRPr>
                  </a:p>
                </p:txBody>
              </p:sp>
              <p:sp>
                <p:nvSpPr>
                  <p:cNvPr id="58423" name="Line 473"/>
                  <p:cNvSpPr>
                    <a:spLocks noChangeShapeType="1"/>
                  </p:cNvSpPr>
                  <p:nvPr/>
                </p:nvSpPr>
                <p:spPr bwMode="auto">
                  <a:xfrm flipH="1">
                    <a:off x="1597" y="2124"/>
                    <a:ext cx="2266" cy="1"/>
                  </a:xfrm>
                  <a:prstGeom prst="line">
                    <a:avLst/>
                  </a:prstGeom>
                  <a:noFill/>
                  <a:ln w="14288">
                    <a:solidFill>
                      <a:srgbClr val="000000"/>
                    </a:solidFill>
                    <a:round/>
                    <a:headEnd/>
                    <a:tailEnd/>
                  </a:ln>
                </p:spPr>
                <p:txBody>
                  <a:bodyPr/>
                  <a:lstStyle/>
                  <a:p>
                    <a:endParaRPr lang="en-US">
                      <a:latin typeface="+mj-lt"/>
                    </a:endParaRPr>
                  </a:p>
                </p:txBody>
              </p:sp>
              <p:sp>
                <p:nvSpPr>
                  <p:cNvPr id="58424" name="Line 474"/>
                  <p:cNvSpPr>
                    <a:spLocks noChangeShapeType="1"/>
                  </p:cNvSpPr>
                  <p:nvPr/>
                </p:nvSpPr>
                <p:spPr bwMode="auto">
                  <a:xfrm flipV="1">
                    <a:off x="3863" y="1838"/>
                    <a:ext cx="286" cy="286"/>
                  </a:xfrm>
                  <a:prstGeom prst="line">
                    <a:avLst/>
                  </a:prstGeom>
                  <a:noFill/>
                  <a:ln w="14288">
                    <a:solidFill>
                      <a:srgbClr val="000000"/>
                    </a:solidFill>
                    <a:round/>
                    <a:headEnd/>
                    <a:tailEnd/>
                  </a:ln>
                </p:spPr>
                <p:txBody>
                  <a:bodyPr/>
                  <a:lstStyle/>
                  <a:p>
                    <a:endParaRPr lang="en-US">
                      <a:latin typeface="+mj-lt"/>
                    </a:endParaRPr>
                  </a:p>
                </p:txBody>
              </p:sp>
              <p:sp>
                <p:nvSpPr>
                  <p:cNvPr id="58425" name="Line 475"/>
                  <p:cNvSpPr>
                    <a:spLocks noChangeShapeType="1"/>
                  </p:cNvSpPr>
                  <p:nvPr/>
                </p:nvSpPr>
                <p:spPr bwMode="auto">
                  <a:xfrm>
                    <a:off x="3863" y="2124"/>
                    <a:ext cx="1" cy="855"/>
                  </a:xfrm>
                  <a:prstGeom prst="line">
                    <a:avLst/>
                  </a:prstGeom>
                  <a:noFill/>
                  <a:ln w="14288">
                    <a:solidFill>
                      <a:srgbClr val="000000"/>
                    </a:solidFill>
                    <a:round/>
                    <a:headEnd/>
                    <a:tailEnd/>
                  </a:ln>
                </p:spPr>
                <p:txBody>
                  <a:bodyPr/>
                  <a:lstStyle/>
                  <a:p>
                    <a:endParaRPr lang="en-US">
                      <a:latin typeface="+mj-lt"/>
                    </a:endParaRPr>
                  </a:p>
                </p:txBody>
              </p:sp>
            </p:grpSp>
            <p:grpSp>
              <p:nvGrpSpPr>
                <p:cNvPr id="58383" name="Group 476"/>
                <p:cNvGrpSpPr>
                  <a:grpSpLocks/>
                </p:cNvGrpSpPr>
                <p:nvPr/>
              </p:nvGrpSpPr>
              <p:grpSpPr bwMode="auto">
                <a:xfrm>
                  <a:off x="1639" y="3050"/>
                  <a:ext cx="2528" cy="951"/>
                  <a:chOff x="1597" y="2698"/>
                  <a:chExt cx="2552" cy="1141"/>
                </a:xfrm>
              </p:grpSpPr>
              <p:sp>
                <p:nvSpPr>
                  <p:cNvPr id="58418" name="Freeform 477"/>
                  <p:cNvSpPr>
                    <a:spLocks/>
                  </p:cNvSpPr>
                  <p:nvPr/>
                </p:nvSpPr>
                <p:spPr bwMode="auto">
                  <a:xfrm>
                    <a:off x="1597" y="2698"/>
                    <a:ext cx="2552" cy="1141"/>
                  </a:xfrm>
                  <a:custGeom>
                    <a:avLst/>
                    <a:gdLst>
                      <a:gd name="T0" fmla="*/ 285 w 2552"/>
                      <a:gd name="T1" fmla="*/ 0 h 1141"/>
                      <a:gd name="T2" fmla="*/ 0 w 2552"/>
                      <a:gd name="T3" fmla="*/ 286 h 1141"/>
                      <a:gd name="T4" fmla="*/ 0 w 2552"/>
                      <a:gd name="T5" fmla="*/ 1141 h 1141"/>
                      <a:gd name="T6" fmla="*/ 2266 w 2552"/>
                      <a:gd name="T7" fmla="*/ 1141 h 1141"/>
                      <a:gd name="T8" fmla="*/ 2552 w 2552"/>
                      <a:gd name="T9" fmla="*/ 855 h 1141"/>
                      <a:gd name="T10" fmla="*/ 2552 w 2552"/>
                      <a:gd name="T11" fmla="*/ 0 h 1141"/>
                      <a:gd name="T12" fmla="*/ 285 w 2552"/>
                      <a:gd name="T13" fmla="*/ 0 h 1141"/>
                      <a:gd name="T14" fmla="*/ 0 60000 65536"/>
                      <a:gd name="T15" fmla="*/ 0 60000 65536"/>
                      <a:gd name="T16" fmla="*/ 0 60000 65536"/>
                      <a:gd name="T17" fmla="*/ 0 60000 65536"/>
                      <a:gd name="T18" fmla="*/ 0 60000 65536"/>
                      <a:gd name="T19" fmla="*/ 0 60000 65536"/>
                      <a:gd name="T20" fmla="*/ 0 60000 65536"/>
                      <a:gd name="T21" fmla="*/ 0 w 2552"/>
                      <a:gd name="T22" fmla="*/ 0 h 1141"/>
                      <a:gd name="T23" fmla="*/ 2552 w 2552"/>
                      <a:gd name="T24" fmla="*/ 1141 h 11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1141">
                        <a:moveTo>
                          <a:pt x="285" y="0"/>
                        </a:moveTo>
                        <a:lnTo>
                          <a:pt x="0" y="286"/>
                        </a:lnTo>
                        <a:lnTo>
                          <a:pt x="0" y="1141"/>
                        </a:lnTo>
                        <a:lnTo>
                          <a:pt x="2266" y="1141"/>
                        </a:lnTo>
                        <a:lnTo>
                          <a:pt x="2552" y="855"/>
                        </a:lnTo>
                        <a:lnTo>
                          <a:pt x="2552" y="0"/>
                        </a:lnTo>
                        <a:lnTo>
                          <a:pt x="285" y="0"/>
                        </a:lnTo>
                        <a:close/>
                      </a:path>
                    </a:pathLst>
                  </a:custGeom>
                  <a:solidFill>
                    <a:schemeClr val="tx1">
                      <a:lumMod val="10000"/>
                      <a:lumOff val="90000"/>
                    </a:schemeClr>
                  </a:solidFill>
                  <a:ln w="14288">
                    <a:solidFill>
                      <a:srgbClr val="000000"/>
                    </a:solidFill>
                    <a:prstDash val="solid"/>
                    <a:round/>
                    <a:headEnd/>
                    <a:tailEnd/>
                  </a:ln>
                </p:spPr>
                <p:txBody>
                  <a:bodyPr/>
                  <a:lstStyle/>
                  <a:p>
                    <a:endParaRPr lang="en-US">
                      <a:latin typeface="+mj-lt"/>
                    </a:endParaRPr>
                  </a:p>
                </p:txBody>
              </p:sp>
              <p:sp>
                <p:nvSpPr>
                  <p:cNvPr id="58419" name="Line 478"/>
                  <p:cNvSpPr>
                    <a:spLocks noChangeShapeType="1"/>
                  </p:cNvSpPr>
                  <p:nvPr/>
                </p:nvSpPr>
                <p:spPr bwMode="auto">
                  <a:xfrm flipH="1">
                    <a:off x="1597" y="2984"/>
                    <a:ext cx="2266" cy="1"/>
                  </a:xfrm>
                  <a:prstGeom prst="line">
                    <a:avLst/>
                  </a:prstGeom>
                  <a:noFill/>
                  <a:ln w="14288">
                    <a:solidFill>
                      <a:srgbClr val="000000"/>
                    </a:solidFill>
                    <a:round/>
                    <a:headEnd/>
                    <a:tailEnd/>
                  </a:ln>
                </p:spPr>
                <p:txBody>
                  <a:bodyPr/>
                  <a:lstStyle/>
                  <a:p>
                    <a:endParaRPr lang="en-US">
                      <a:latin typeface="+mj-lt"/>
                    </a:endParaRPr>
                  </a:p>
                </p:txBody>
              </p:sp>
              <p:sp>
                <p:nvSpPr>
                  <p:cNvPr id="58420" name="Line 479"/>
                  <p:cNvSpPr>
                    <a:spLocks noChangeShapeType="1"/>
                  </p:cNvSpPr>
                  <p:nvPr/>
                </p:nvSpPr>
                <p:spPr bwMode="auto">
                  <a:xfrm flipV="1">
                    <a:off x="3863" y="2698"/>
                    <a:ext cx="286" cy="286"/>
                  </a:xfrm>
                  <a:prstGeom prst="line">
                    <a:avLst/>
                  </a:prstGeom>
                  <a:noFill/>
                  <a:ln w="14288">
                    <a:solidFill>
                      <a:srgbClr val="000000"/>
                    </a:solidFill>
                    <a:round/>
                    <a:headEnd/>
                    <a:tailEnd/>
                  </a:ln>
                </p:spPr>
                <p:txBody>
                  <a:bodyPr/>
                  <a:lstStyle/>
                  <a:p>
                    <a:endParaRPr lang="en-US">
                      <a:latin typeface="+mj-lt"/>
                    </a:endParaRPr>
                  </a:p>
                </p:txBody>
              </p:sp>
              <p:sp>
                <p:nvSpPr>
                  <p:cNvPr id="58421" name="Line 480"/>
                  <p:cNvSpPr>
                    <a:spLocks noChangeShapeType="1"/>
                  </p:cNvSpPr>
                  <p:nvPr/>
                </p:nvSpPr>
                <p:spPr bwMode="auto">
                  <a:xfrm>
                    <a:off x="3863" y="2984"/>
                    <a:ext cx="1" cy="855"/>
                  </a:xfrm>
                  <a:prstGeom prst="line">
                    <a:avLst/>
                  </a:prstGeom>
                  <a:noFill/>
                  <a:ln w="14288">
                    <a:solidFill>
                      <a:srgbClr val="000000"/>
                    </a:solidFill>
                    <a:round/>
                    <a:headEnd/>
                    <a:tailEnd/>
                  </a:ln>
                </p:spPr>
                <p:txBody>
                  <a:bodyPr/>
                  <a:lstStyle/>
                  <a:p>
                    <a:endParaRPr lang="en-US">
                      <a:latin typeface="+mj-lt"/>
                    </a:endParaRPr>
                  </a:p>
                </p:txBody>
              </p:sp>
            </p:grpSp>
            <p:sp>
              <p:nvSpPr>
                <p:cNvPr id="58384" name="Freeform 481"/>
                <p:cNvSpPr>
                  <a:spLocks/>
                </p:cNvSpPr>
                <p:nvPr/>
              </p:nvSpPr>
              <p:spPr bwMode="auto">
                <a:xfrm>
                  <a:off x="1645" y="3781"/>
                  <a:ext cx="2522" cy="217"/>
                </a:xfrm>
                <a:custGeom>
                  <a:avLst/>
                  <a:gdLst>
                    <a:gd name="T0" fmla="*/ 0 w 2536"/>
                    <a:gd name="T1" fmla="*/ 281 h 283"/>
                    <a:gd name="T2" fmla="*/ 279 w 2536"/>
                    <a:gd name="T3" fmla="*/ 0 h 283"/>
                    <a:gd name="T4" fmla="*/ 2536 w 2536"/>
                    <a:gd name="T5" fmla="*/ 0 h 283"/>
                    <a:gd name="T6" fmla="*/ 2254 w 2536"/>
                    <a:gd name="T7" fmla="*/ 283 h 283"/>
                    <a:gd name="T8" fmla="*/ 0 w 2536"/>
                    <a:gd name="T9" fmla="*/ 281 h 283"/>
                    <a:gd name="T10" fmla="*/ 0 60000 65536"/>
                    <a:gd name="T11" fmla="*/ 0 60000 65536"/>
                    <a:gd name="T12" fmla="*/ 0 60000 65536"/>
                    <a:gd name="T13" fmla="*/ 0 60000 65536"/>
                    <a:gd name="T14" fmla="*/ 0 60000 65536"/>
                    <a:gd name="T15" fmla="*/ 0 w 2536"/>
                    <a:gd name="T16" fmla="*/ 0 h 283"/>
                    <a:gd name="T17" fmla="*/ 2536 w 2536"/>
                    <a:gd name="T18" fmla="*/ 283 h 283"/>
                  </a:gdLst>
                  <a:ahLst/>
                  <a:cxnLst>
                    <a:cxn ang="T10">
                      <a:pos x="T0" y="T1"/>
                    </a:cxn>
                    <a:cxn ang="T11">
                      <a:pos x="T2" y="T3"/>
                    </a:cxn>
                    <a:cxn ang="T12">
                      <a:pos x="T4" y="T5"/>
                    </a:cxn>
                    <a:cxn ang="T13">
                      <a:pos x="T6" y="T7"/>
                    </a:cxn>
                    <a:cxn ang="T14">
                      <a:pos x="T8" y="T9"/>
                    </a:cxn>
                  </a:cxnLst>
                  <a:rect l="T15" t="T16" r="T17" b="T18"/>
                  <a:pathLst>
                    <a:path w="2536" h="283">
                      <a:moveTo>
                        <a:pt x="0" y="281"/>
                      </a:moveTo>
                      <a:lnTo>
                        <a:pt x="279" y="0"/>
                      </a:lnTo>
                      <a:lnTo>
                        <a:pt x="2536" y="0"/>
                      </a:lnTo>
                      <a:lnTo>
                        <a:pt x="2254" y="283"/>
                      </a:lnTo>
                      <a:lnTo>
                        <a:pt x="0" y="281"/>
                      </a:lnTo>
                      <a:close/>
                    </a:path>
                  </a:pathLst>
                </a:custGeom>
                <a:solidFill>
                  <a:srgbClr val="C4D1BA"/>
                </a:solidFill>
                <a:ln w="14288">
                  <a:solidFill>
                    <a:srgbClr val="000000"/>
                  </a:solidFill>
                  <a:prstDash val="solid"/>
                  <a:round/>
                  <a:headEnd/>
                  <a:tailEnd/>
                </a:ln>
              </p:spPr>
              <p:txBody>
                <a:bodyPr/>
                <a:lstStyle/>
                <a:p>
                  <a:endParaRPr lang="en-US">
                    <a:latin typeface="+mj-lt"/>
                  </a:endParaRPr>
                </a:p>
              </p:txBody>
            </p:sp>
            <p:sp>
              <p:nvSpPr>
                <p:cNvPr id="58385" name="Freeform 482"/>
                <p:cNvSpPr>
                  <a:spLocks/>
                </p:cNvSpPr>
                <p:nvPr/>
              </p:nvSpPr>
              <p:spPr bwMode="auto">
                <a:xfrm>
                  <a:off x="1638" y="3048"/>
                  <a:ext cx="2529" cy="237"/>
                </a:xfrm>
                <a:custGeom>
                  <a:avLst/>
                  <a:gdLst>
                    <a:gd name="T0" fmla="*/ 0 w 2549"/>
                    <a:gd name="T1" fmla="*/ 281 h 283"/>
                    <a:gd name="T2" fmla="*/ 281 w 2549"/>
                    <a:gd name="T3" fmla="*/ 0 h 283"/>
                    <a:gd name="T4" fmla="*/ 2549 w 2549"/>
                    <a:gd name="T5" fmla="*/ 0 h 283"/>
                    <a:gd name="T6" fmla="*/ 2266 w 2549"/>
                    <a:gd name="T7" fmla="*/ 283 h 283"/>
                    <a:gd name="T8" fmla="*/ 0 w 2549"/>
                    <a:gd name="T9" fmla="*/ 281 h 283"/>
                    <a:gd name="T10" fmla="*/ 0 60000 65536"/>
                    <a:gd name="T11" fmla="*/ 0 60000 65536"/>
                    <a:gd name="T12" fmla="*/ 0 60000 65536"/>
                    <a:gd name="T13" fmla="*/ 0 60000 65536"/>
                    <a:gd name="T14" fmla="*/ 0 60000 65536"/>
                    <a:gd name="T15" fmla="*/ 0 w 2549"/>
                    <a:gd name="T16" fmla="*/ 0 h 283"/>
                    <a:gd name="T17" fmla="*/ 2549 w 2549"/>
                    <a:gd name="T18" fmla="*/ 283 h 283"/>
                  </a:gdLst>
                  <a:ahLst/>
                  <a:cxnLst>
                    <a:cxn ang="T10">
                      <a:pos x="T0" y="T1"/>
                    </a:cxn>
                    <a:cxn ang="T11">
                      <a:pos x="T2" y="T3"/>
                    </a:cxn>
                    <a:cxn ang="T12">
                      <a:pos x="T4" y="T5"/>
                    </a:cxn>
                    <a:cxn ang="T13">
                      <a:pos x="T6" y="T7"/>
                    </a:cxn>
                    <a:cxn ang="T14">
                      <a:pos x="T8" y="T9"/>
                    </a:cxn>
                  </a:cxnLst>
                  <a:rect l="T15" t="T16" r="T17" b="T18"/>
                  <a:pathLst>
                    <a:path w="2549" h="283">
                      <a:moveTo>
                        <a:pt x="0" y="281"/>
                      </a:moveTo>
                      <a:lnTo>
                        <a:pt x="281" y="0"/>
                      </a:lnTo>
                      <a:lnTo>
                        <a:pt x="2549" y="0"/>
                      </a:lnTo>
                      <a:lnTo>
                        <a:pt x="2266" y="283"/>
                      </a:lnTo>
                      <a:lnTo>
                        <a:pt x="0" y="281"/>
                      </a:lnTo>
                      <a:close/>
                    </a:path>
                  </a:pathLst>
                </a:custGeom>
                <a:solidFill>
                  <a:srgbClr val="E0E0E0"/>
                </a:solidFill>
                <a:ln w="14288">
                  <a:solidFill>
                    <a:srgbClr val="000000"/>
                  </a:solidFill>
                  <a:prstDash val="solid"/>
                  <a:round/>
                  <a:headEnd/>
                  <a:tailEnd/>
                </a:ln>
              </p:spPr>
              <p:txBody>
                <a:bodyPr/>
                <a:lstStyle/>
                <a:p>
                  <a:endParaRPr lang="en-US">
                    <a:latin typeface="+mj-lt"/>
                  </a:endParaRPr>
                </a:p>
              </p:txBody>
            </p:sp>
            <p:sp>
              <p:nvSpPr>
                <p:cNvPr id="58386" name="Line 483"/>
                <p:cNvSpPr>
                  <a:spLocks noChangeShapeType="1"/>
                </p:cNvSpPr>
                <p:nvPr/>
              </p:nvSpPr>
              <p:spPr bwMode="auto">
                <a:xfrm flipH="1">
                  <a:off x="1929" y="2286"/>
                  <a:ext cx="2" cy="1499"/>
                </a:xfrm>
                <a:prstGeom prst="line">
                  <a:avLst/>
                </a:prstGeom>
                <a:noFill/>
                <a:ln w="14288">
                  <a:solidFill>
                    <a:srgbClr val="000000"/>
                  </a:solidFill>
                  <a:round/>
                  <a:headEnd/>
                  <a:tailEnd/>
                </a:ln>
              </p:spPr>
              <p:txBody>
                <a:bodyPr/>
                <a:lstStyle/>
                <a:p>
                  <a:endParaRPr lang="en-US">
                    <a:latin typeface="+mj-lt"/>
                  </a:endParaRPr>
                </a:p>
              </p:txBody>
            </p:sp>
            <p:sp>
              <p:nvSpPr>
                <p:cNvPr id="58387" name="Rectangle 484"/>
                <p:cNvSpPr>
                  <a:spLocks noChangeArrowheads="1"/>
                </p:cNvSpPr>
                <p:nvPr/>
              </p:nvSpPr>
              <p:spPr bwMode="auto">
                <a:xfrm>
                  <a:off x="2420" y="2556"/>
                  <a:ext cx="1120" cy="184"/>
                </a:xfrm>
                <a:prstGeom prst="rect">
                  <a:avLst/>
                </a:prstGeom>
                <a:noFill/>
                <a:ln w="9525">
                  <a:noFill/>
                  <a:miter lim="800000"/>
                  <a:headEnd/>
                  <a:tailEnd/>
                </a:ln>
              </p:spPr>
              <p:txBody>
                <a:bodyPr wrap="none" lIns="0" tIns="0" rIns="0" bIns="0">
                  <a:spAutoFit/>
                </a:bodyPr>
                <a:lstStyle/>
                <a:p>
                  <a:r>
                    <a:rPr lang="en-US" sz="1900">
                      <a:solidFill>
                        <a:srgbClr val="000000"/>
                      </a:solidFill>
                      <a:latin typeface="+mj-lt"/>
                    </a:rPr>
                    <a:t>Container D-80</a:t>
                  </a:r>
                  <a:endParaRPr lang="en-US">
                    <a:latin typeface="+mj-lt"/>
                  </a:endParaRPr>
                </a:p>
              </p:txBody>
            </p:sp>
            <p:sp>
              <p:nvSpPr>
                <p:cNvPr id="58388" name="Rectangle 485"/>
                <p:cNvSpPr>
                  <a:spLocks noChangeArrowheads="1"/>
                </p:cNvSpPr>
                <p:nvPr/>
              </p:nvSpPr>
              <p:spPr bwMode="auto">
                <a:xfrm>
                  <a:off x="2361" y="3291"/>
                  <a:ext cx="1060" cy="174"/>
                </a:xfrm>
                <a:prstGeom prst="rect">
                  <a:avLst/>
                </a:prstGeom>
                <a:noFill/>
                <a:ln w="9525">
                  <a:noFill/>
                  <a:miter lim="800000"/>
                  <a:headEnd/>
                  <a:tailEnd/>
                </a:ln>
              </p:spPr>
              <p:txBody>
                <a:bodyPr wrap="none" lIns="0" tIns="0" rIns="0" bIns="0">
                  <a:spAutoFit/>
                </a:bodyPr>
                <a:lstStyle/>
                <a:p>
                  <a:r>
                    <a:rPr lang="en-US">
                      <a:solidFill>
                        <a:srgbClr val="000000"/>
                      </a:solidFill>
                      <a:latin typeface="+mj-lt"/>
                    </a:rPr>
                    <a:t>Container D-95</a:t>
                  </a:r>
                  <a:endParaRPr lang="en-US">
                    <a:latin typeface="+mj-lt"/>
                  </a:endParaRPr>
                </a:p>
              </p:txBody>
            </p:sp>
            <p:sp>
              <p:nvSpPr>
                <p:cNvPr id="58389" name="Line 486"/>
                <p:cNvSpPr>
                  <a:spLocks noChangeShapeType="1"/>
                </p:cNvSpPr>
                <p:nvPr/>
              </p:nvSpPr>
              <p:spPr bwMode="auto">
                <a:xfrm flipH="1">
                  <a:off x="3879" y="2560"/>
                  <a:ext cx="6" cy="1440"/>
                </a:xfrm>
                <a:prstGeom prst="line">
                  <a:avLst/>
                </a:prstGeom>
                <a:noFill/>
                <a:ln w="14288">
                  <a:solidFill>
                    <a:srgbClr val="000000"/>
                  </a:solidFill>
                  <a:round/>
                  <a:headEnd/>
                  <a:tailEnd/>
                </a:ln>
              </p:spPr>
              <p:txBody>
                <a:bodyPr/>
                <a:lstStyle/>
                <a:p>
                  <a:endParaRPr lang="en-US">
                    <a:latin typeface="+mj-lt"/>
                  </a:endParaRPr>
                </a:p>
              </p:txBody>
            </p:sp>
            <p:grpSp>
              <p:nvGrpSpPr>
                <p:cNvPr id="58390" name="Group 487"/>
                <p:cNvGrpSpPr>
                  <a:grpSpLocks/>
                </p:cNvGrpSpPr>
                <p:nvPr/>
              </p:nvGrpSpPr>
              <p:grpSpPr bwMode="auto">
                <a:xfrm>
                  <a:off x="2965" y="3458"/>
                  <a:ext cx="633" cy="518"/>
                  <a:chOff x="3655" y="1024"/>
                  <a:chExt cx="377" cy="341"/>
                </a:xfrm>
              </p:grpSpPr>
              <p:sp>
                <p:nvSpPr>
                  <p:cNvPr id="58415" name="Rectangle 488"/>
                  <p:cNvSpPr>
                    <a:spLocks noChangeArrowheads="1"/>
                  </p:cNvSpPr>
                  <p:nvPr/>
                </p:nvSpPr>
                <p:spPr bwMode="auto">
                  <a:xfrm>
                    <a:off x="3655" y="1072"/>
                    <a:ext cx="293" cy="293"/>
                  </a:xfrm>
                  <a:prstGeom prst="rect">
                    <a:avLst/>
                  </a:prstGeom>
                  <a:solidFill>
                    <a:schemeClr val="accent6"/>
                  </a:solidFill>
                  <a:ln w="4826">
                    <a:solidFill>
                      <a:schemeClr val="accent4"/>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308</a:t>
                    </a:r>
                  </a:p>
                </p:txBody>
              </p:sp>
              <p:sp>
                <p:nvSpPr>
                  <p:cNvPr id="58416" name="Freeform 489"/>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58417" name="Freeform 490"/>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58391" name="Group 491"/>
                <p:cNvGrpSpPr>
                  <a:grpSpLocks/>
                </p:cNvGrpSpPr>
                <p:nvPr/>
              </p:nvGrpSpPr>
              <p:grpSpPr bwMode="auto">
                <a:xfrm>
                  <a:off x="2272" y="1963"/>
                  <a:ext cx="671" cy="546"/>
                  <a:chOff x="3993" y="1010"/>
                  <a:chExt cx="378" cy="340"/>
                </a:xfrm>
              </p:grpSpPr>
              <p:sp>
                <p:nvSpPr>
                  <p:cNvPr id="58412" name="Rectangle 492"/>
                  <p:cNvSpPr>
                    <a:spLocks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101</a:t>
                    </a:r>
                  </a:p>
                </p:txBody>
              </p:sp>
              <p:sp>
                <p:nvSpPr>
                  <p:cNvPr id="58413" name="Freeform 493"/>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14" name="Freeform 494"/>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2" name="Group 495"/>
                <p:cNvGrpSpPr>
                  <a:grpSpLocks/>
                </p:cNvGrpSpPr>
                <p:nvPr/>
              </p:nvGrpSpPr>
              <p:grpSpPr bwMode="auto">
                <a:xfrm>
                  <a:off x="2159" y="2736"/>
                  <a:ext cx="644" cy="524"/>
                  <a:chOff x="4820" y="778"/>
                  <a:chExt cx="356" cy="290"/>
                </a:xfrm>
              </p:grpSpPr>
              <p:sp>
                <p:nvSpPr>
                  <p:cNvPr id="58409" name="Rectangle 496"/>
                  <p:cNvSpPr>
                    <a:spLocks noChangeArrowheads="1"/>
                  </p:cNvSpPr>
                  <p:nvPr/>
                </p:nvSpPr>
                <p:spPr bwMode="auto">
                  <a:xfrm>
                    <a:off x="4820" y="813"/>
                    <a:ext cx="282" cy="255"/>
                  </a:xfrm>
                  <a:prstGeom prst="rect">
                    <a:avLst/>
                  </a:prstGeom>
                  <a:solidFill>
                    <a:schemeClr val="tx1">
                      <a:lumMod val="10000"/>
                      <a:lumOff val="90000"/>
                    </a:schemeClr>
                  </a:solidFill>
                  <a:ln w="4826">
                    <a:solidFill>
                      <a:schemeClr val="tx1"/>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205</a:t>
                    </a:r>
                  </a:p>
                </p:txBody>
              </p:sp>
              <p:sp>
                <p:nvSpPr>
                  <p:cNvPr id="58410" name="Freeform 497"/>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58411" name="Freeform 498"/>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58393" name="Group 499"/>
                <p:cNvGrpSpPr>
                  <a:grpSpLocks/>
                </p:cNvGrpSpPr>
                <p:nvPr/>
              </p:nvGrpSpPr>
              <p:grpSpPr bwMode="auto">
                <a:xfrm>
                  <a:off x="2965" y="2732"/>
                  <a:ext cx="644" cy="524"/>
                  <a:chOff x="4820" y="778"/>
                  <a:chExt cx="356" cy="290"/>
                </a:xfrm>
              </p:grpSpPr>
              <p:sp>
                <p:nvSpPr>
                  <p:cNvPr id="58406" name="Rectangle 500"/>
                  <p:cNvSpPr>
                    <a:spLocks noChangeArrowheads="1"/>
                  </p:cNvSpPr>
                  <p:nvPr/>
                </p:nvSpPr>
                <p:spPr bwMode="auto">
                  <a:xfrm>
                    <a:off x="4820" y="813"/>
                    <a:ext cx="282" cy="255"/>
                  </a:xfrm>
                  <a:prstGeom prst="rect">
                    <a:avLst/>
                  </a:prstGeom>
                  <a:solidFill>
                    <a:schemeClr val="tx1">
                      <a:lumMod val="10000"/>
                      <a:lumOff val="90000"/>
                    </a:schemeClr>
                  </a:solidFill>
                  <a:ln w="4826">
                    <a:solidFill>
                      <a:srgbClr val="000000"/>
                    </a:solidFill>
                    <a:miter lim="800000"/>
                    <a:headEnd/>
                    <a:tailEnd/>
                  </a:ln>
                  <a:effectLst/>
                </p:spPr>
                <p:txBody>
                  <a:bodyPr anchor="ctr"/>
                  <a:lstStyle/>
                  <a:p>
                    <a:pPr eaLnBrk="1" hangingPunct="1"/>
                    <a:r>
                      <a:rPr kumimoji="0" lang="en-US" sz="1600" dirty="0">
                        <a:latin typeface="+mj-lt"/>
                      </a:rPr>
                      <a:t>Item</a:t>
                    </a:r>
                  </a:p>
                  <a:p>
                    <a:pPr eaLnBrk="1" hangingPunct="1"/>
                    <a:r>
                      <a:rPr kumimoji="0" lang="en-US" sz="1600" dirty="0">
                        <a:latin typeface="+mj-lt"/>
                      </a:rPr>
                      <a:t>205</a:t>
                    </a:r>
                  </a:p>
                </p:txBody>
              </p:sp>
              <p:sp>
                <p:nvSpPr>
                  <p:cNvPr id="58407" name="Freeform 501"/>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58408" name="Freeform 502"/>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58394" name="Group 503"/>
                <p:cNvGrpSpPr>
                  <a:grpSpLocks/>
                </p:cNvGrpSpPr>
                <p:nvPr/>
              </p:nvGrpSpPr>
              <p:grpSpPr bwMode="auto">
                <a:xfrm>
                  <a:off x="2156" y="3459"/>
                  <a:ext cx="635" cy="517"/>
                  <a:chOff x="3993" y="1010"/>
                  <a:chExt cx="378" cy="340"/>
                </a:xfrm>
              </p:grpSpPr>
              <p:sp>
                <p:nvSpPr>
                  <p:cNvPr id="58403" name="Rectangle 504"/>
                  <p:cNvSpPr>
                    <a:spLocks noChangeArrowheads="1"/>
                  </p:cNvSpPr>
                  <p:nvPr/>
                </p:nvSpPr>
                <p:spPr bwMode="auto">
                  <a:xfrm>
                    <a:off x="3993" y="1057"/>
                    <a:ext cx="294" cy="293"/>
                  </a:xfrm>
                  <a:prstGeom prst="rect">
                    <a:avLst/>
                  </a:prstGeom>
                  <a:solidFill>
                    <a:schemeClr val="tx1">
                      <a:lumMod val="10000"/>
                      <a:lumOff val="90000"/>
                    </a:schemeClr>
                  </a:solidFill>
                  <a:ln w="4826">
                    <a:solidFill>
                      <a:srgbClr val="000000"/>
                    </a:solidFill>
                    <a:miter lim="800000"/>
                    <a:headEnd/>
                    <a:tailEnd/>
                  </a:ln>
                </p:spPr>
                <p:txBody>
                  <a:bodyPr anchor="ctr"/>
                  <a:lstStyle/>
                  <a:p>
                    <a:pPr eaLnBrk="1" hangingPunct="1"/>
                    <a:r>
                      <a:rPr kumimoji="0" lang="en-US" sz="1600" dirty="0">
                        <a:latin typeface="+mj-lt"/>
                      </a:rPr>
                      <a:t>Item</a:t>
                    </a:r>
                  </a:p>
                  <a:p>
                    <a:pPr eaLnBrk="1" hangingPunct="1"/>
                    <a:r>
                      <a:rPr kumimoji="0" lang="en-US" sz="1600" dirty="0">
                        <a:latin typeface="+mj-lt"/>
                      </a:rPr>
                      <a:t>101</a:t>
                    </a:r>
                  </a:p>
                </p:txBody>
              </p:sp>
              <p:sp>
                <p:nvSpPr>
                  <p:cNvPr id="58404" name="Freeform 505"/>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05" name="Freeform 506"/>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5" name="Group 507"/>
                <p:cNvGrpSpPr>
                  <a:grpSpLocks/>
                </p:cNvGrpSpPr>
                <p:nvPr/>
              </p:nvGrpSpPr>
              <p:grpSpPr bwMode="auto">
                <a:xfrm>
                  <a:off x="2852" y="1963"/>
                  <a:ext cx="671" cy="546"/>
                  <a:chOff x="3993" y="1010"/>
                  <a:chExt cx="378" cy="340"/>
                </a:xfrm>
              </p:grpSpPr>
              <p:sp>
                <p:nvSpPr>
                  <p:cNvPr id="58400" name="Rectangle 508"/>
                  <p:cNvSpPr>
                    <a:spLocks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101</a:t>
                    </a:r>
                  </a:p>
                </p:txBody>
              </p:sp>
              <p:sp>
                <p:nvSpPr>
                  <p:cNvPr id="58401" name="Freeform 50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02" name="Freeform 51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6" name="Group 511"/>
                <p:cNvGrpSpPr>
                  <a:grpSpLocks/>
                </p:cNvGrpSpPr>
                <p:nvPr/>
              </p:nvGrpSpPr>
              <p:grpSpPr bwMode="auto">
                <a:xfrm>
                  <a:off x="2568" y="1519"/>
                  <a:ext cx="633" cy="518"/>
                  <a:chOff x="3655" y="1024"/>
                  <a:chExt cx="377" cy="341"/>
                </a:xfrm>
              </p:grpSpPr>
              <p:sp>
                <p:nvSpPr>
                  <p:cNvPr id="58397" name="Rectangle 512"/>
                  <p:cNvSpPr>
                    <a:spLocks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308</a:t>
                    </a:r>
                  </a:p>
                </p:txBody>
              </p:sp>
              <p:sp>
                <p:nvSpPr>
                  <p:cNvPr id="58398" name="Freeform 513"/>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58399" name="Freeform 514"/>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gr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893379"/>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Stock Containers</a:t>
            </a:r>
          </a:p>
          <a:p>
            <a:pPr marL="342900" lvl="0" indent="-342900" algn="l" defTabSz="457200" eaLnBrk="1" fontAlgn="auto" hangingPunct="1">
              <a:spcBef>
                <a:spcPct val="20000"/>
              </a:spcBef>
              <a:spcAft>
                <a:spcPts val="0"/>
              </a:spcAft>
              <a:buClr>
                <a:schemeClr val="accent6"/>
              </a:buClr>
              <a:buFont typeface="Arial" pitchFamily="34" charset="0"/>
              <a:buChar char="•"/>
              <a:defRPr/>
            </a:pPr>
            <a:endParaRPr kumimoji="0" lang="en-US" sz="2600" b="0" dirty="0" smtClean="0">
              <a:solidFill>
                <a:schemeClr val="tx1">
                  <a:lumMod val="75000"/>
                  <a:lumOff val="25000"/>
                </a:schemeClr>
              </a:solidFill>
              <a:latin typeface="Century Gothic"/>
              <a:cs typeface="Century Gothic"/>
            </a:endParaRPr>
          </a:p>
        </p:txBody>
      </p:sp>
      <p:sp>
        <p:nvSpPr>
          <p:cNvPr id="5" name="Footer Placeholder 4"/>
          <p:cNvSpPr>
            <a:spLocks noGrp="1"/>
          </p:cNvSpPr>
          <p:nvPr>
            <p:ph type="ftr" sz="quarter" idx="10"/>
          </p:nvPr>
        </p:nvSpPr>
        <p:spPr/>
        <p:txBody>
          <a:bodyPr/>
          <a:lstStyle/>
          <a:p>
            <a:r>
              <a:rPr lang="en-US" smtClean="0"/>
              <a:t>AS-SU-420</a:t>
            </a:r>
            <a:endParaRPr lang="en-US"/>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itle 568"/>
          <p:cNvSpPr>
            <a:spLocks noGrp="1"/>
          </p:cNvSpPr>
          <p:nvPr>
            <p:ph type="title"/>
          </p:nvPr>
        </p:nvSpPr>
        <p:spPr/>
        <p:txBody>
          <a:bodyPr>
            <a:normAutofit/>
          </a:bodyPr>
          <a:lstStyle/>
          <a:p>
            <a:r>
              <a:rPr lang="en-US" dirty="0" smtClean="0"/>
              <a:t>Business Case for Containers</a:t>
            </a:r>
            <a:endParaRPr lang="en-US" dirty="0"/>
          </a:p>
        </p:txBody>
      </p:sp>
      <p:sp>
        <p:nvSpPr>
          <p:cNvPr id="60418" name="Footer Placeholder 1"/>
          <p:cNvSpPr>
            <a:spLocks noGrp="1"/>
          </p:cNvSpPr>
          <p:nvPr>
            <p:ph type="ftr" sz="quarter" idx="10"/>
          </p:nvPr>
        </p:nvSpPr>
        <p:spPr>
          <a:noFill/>
        </p:spPr>
        <p:txBody>
          <a:bodyPr/>
          <a:lstStyle/>
          <a:p>
            <a:pPr defTabSz="865188"/>
            <a:r>
              <a:rPr lang="en-US"/>
              <a:t>AS-SU-430</a:t>
            </a:r>
          </a:p>
        </p:txBody>
      </p:sp>
      <p:grpSp>
        <p:nvGrpSpPr>
          <p:cNvPr id="570" name="Group 569"/>
          <p:cNvGrpSpPr/>
          <p:nvPr/>
        </p:nvGrpSpPr>
        <p:grpSpPr>
          <a:xfrm>
            <a:off x="523875" y="912725"/>
            <a:ext cx="8121650" cy="5168900"/>
            <a:chOff x="523875" y="1482725"/>
            <a:chExt cx="8121650" cy="5168900"/>
          </a:xfrm>
        </p:grpSpPr>
        <p:sp>
          <p:nvSpPr>
            <p:cNvPr id="60420" name="Rectangle 838"/>
            <p:cNvSpPr>
              <a:spLocks noChangeArrowheads="1"/>
            </p:cNvSpPr>
            <p:nvPr/>
          </p:nvSpPr>
          <p:spPr bwMode="auto">
            <a:xfrm>
              <a:off x="6472238" y="1614488"/>
              <a:ext cx="698500" cy="168275"/>
            </a:xfrm>
            <a:prstGeom prst="rect">
              <a:avLst/>
            </a:prstGeom>
            <a:noFill/>
            <a:ln w="12700">
              <a:noFill/>
              <a:miter lim="800000"/>
              <a:headEnd/>
              <a:tailEnd/>
            </a:ln>
          </p:spPr>
          <p:txBody>
            <a:bodyPr wrap="none" lIns="0" tIns="0" rIns="0" bIns="0">
              <a:spAutoFit/>
            </a:bodyPr>
            <a:lstStyle/>
            <a:p>
              <a:r>
                <a:rPr lang="en-US" sz="1100">
                  <a:solidFill>
                    <a:srgbClr val="000000"/>
                  </a:solidFill>
                  <a:latin typeface="+mj-lt"/>
                </a:rPr>
                <a:t>Corporate</a:t>
              </a:r>
              <a:endParaRPr lang="en-US" sz="2400" b="0">
                <a:latin typeface="+mj-lt"/>
              </a:endParaRPr>
            </a:p>
          </p:txBody>
        </p:sp>
        <p:grpSp>
          <p:nvGrpSpPr>
            <p:cNvPr id="60421" name="Group 875"/>
            <p:cNvGrpSpPr>
              <a:grpSpLocks/>
            </p:cNvGrpSpPr>
            <p:nvPr/>
          </p:nvGrpSpPr>
          <p:grpSpPr bwMode="auto">
            <a:xfrm>
              <a:off x="919163" y="1855788"/>
              <a:ext cx="2771775" cy="895350"/>
              <a:chOff x="579" y="1169"/>
              <a:chExt cx="1746" cy="564"/>
            </a:xfrm>
          </p:grpSpPr>
          <p:sp>
            <p:nvSpPr>
              <p:cNvPr id="60930" name="Rectangle 876"/>
              <p:cNvSpPr>
                <a:spLocks noChangeArrowheads="1"/>
              </p:cNvSpPr>
              <p:nvPr/>
            </p:nvSpPr>
            <p:spPr bwMode="auto">
              <a:xfrm>
                <a:off x="846" y="1169"/>
                <a:ext cx="498" cy="106"/>
              </a:xfrm>
              <a:prstGeom prst="rect">
                <a:avLst/>
              </a:prstGeom>
              <a:noFill/>
              <a:ln w="9525">
                <a:noFill/>
                <a:miter lim="800000"/>
                <a:headEnd/>
                <a:tailEnd/>
              </a:ln>
            </p:spPr>
            <p:txBody>
              <a:bodyPr lIns="0" tIns="0" rIns="0" bIns="0">
                <a:spAutoFit/>
              </a:bodyPr>
              <a:lstStyle/>
              <a:p>
                <a:r>
                  <a:rPr lang="en-US" sz="1100">
                    <a:solidFill>
                      <a:srgbClr val="000000"/>
                    </a:solidFill>
                    <a:latin typeface="+mj-lt"/>
                  </a:rPr>
                  <a:t>Production</a:t>
                </a:r>
                <a:endParaRPr lang="en-US" sz="2400" b="0">
                  <a:latin typeface="+mj-lt"/>
                </a:endParaRPr>
              </a:p>
            </p:txBody>
          </p:sp>
          <p:grpSp>
            <p:nvGrpSpPr>
              <p:cNvPr id="60931" name="Group 877"/>
              <p:cNvGrpSpPr>
                <a:grpSpLocks/>
              </p:cNvGrpSpPr>
              <p:nvPr/>
            </p:nvGrpSpPr>
            <p:grpSpPr bwMode="auto">
              <a:xfrm>
                <a:off x="579" y="1292"/>
                <a:ext cx="1746" cy="441"/>
                <a:chOff x="579" y="1122"/>
                <a:chExt cx="1746" cy="441"/>
              </a:xfrm>
            </p:grpSpPr>
            <p:grpSp>
              <p:nvGrpSpPr>
                <p:cNvPr id="60933" name="Group 878"/>
                <p:cNvGrpSpPr>
                  <a:grpSpLocks/>
                </p:cNvGrpSpPr>
                <p:nvPr/>
              </p:nvGrpSpPr>
              <p:grpSpPr bwMode="auto">
                <a:xfrm>
                  <a:off x="2114" y="1484"/>
                  <a:ext cx="211" cy="73"/>
                  <a:chOff x="3290" y="1056"/>
                  <a:chExt cx="211" cy="73"/>
                </a:xfrm>
              </p:grpSpPr>
              <p:sp>
                <p:nvSpPr>
                  <p:cNvPr id="60983" name="Freeform 879"/>
                  <p:cNvSpPr>
                    <a:spLocks/>
                  </p:cNvSpPr>
                  <p:nvPr/>
                </p:nvSpPr>
                <p:spPr bwMode="auto">
                  <a:xfrm>
                    <a:off x="3310" y="1061"/>
                    <a:ext cx="179" cy="49"/>
                  </a:xfrm>
                  <a:custGeom>
                    <a:avLst/>
                    <a:gdLst>
                      <a:gd name="T0" fmla="*/ 18 w 356"/>
                      <a:gd name="T1" fmla="*/ 0 h 98"/>
                      <a:gd name="T2" fmla="*/ 51 w 356"/>
                      <a:gd name="T3" fmla="*/ 0 h 98"/>
                      <a:gd name="T4" fmla="*/ 83 w 356"/>
                      <a:gd name="T5" fmla="*/ 0 h 98"/>
                      <a:gd name="T6" fmla="*/ 113 w 356"/>
                      <a:gd name="T7" fmla="*/ 0 h 98"/>
                      <a:gd name="T8" fmla="*/ 136 w 356"/>
                      <a:gd name="T9" fmla="*/ 0 h 98"/>
                      <a:gd name="T10" fmla="*/ 177 w 356"/>
                      <a:gd name="T11" fmla="*/ 0 h 98"/>
                      <a:gd name="T12" fmla="*/ 196 w 356"/>
                      <a:gd name="T13" fmla="*/ 0 h 98"/>
                      <a:gd name="T14" fmla="*/ 220 w 356"/>
                      <a:gd name="T15" fmla="*/ 0 h 98"/>
                      <a:gd name="T16" fmla="*/ 234 w 356"/>
                      <a:gd name="T17" fmla="*/ 0 h 98"/>
                      <a:gd name="T18" fmla="*/ 254 w 356"/>
                      <a:gd name="T19" fmla="*/ 0 h 98"/>
                      <a:gd name="T20" fmla="*/ 277 w 356"/>
                      <a:gd name="T21" fmla="*/ 0 h 98"/>
                      <a:gd name="T22" fmla="*/ 295 w 356"/>
                      <a:gd name="T23" fmla="*/ 0 h 98"/>
                      <a:gd name="T24" fmla="*/ 309 w 356"/>
                      <a:gd name="T25" fmla="*/ 0 h 98"/>
                      <a:gd name="T26" fmla="*/ 324 w 356"/>
                      <a:gd name="T27" fmla="*/ 0 h 98"/>
                      <a:gd name="T28" fmla="*/ 342 w 356"/>
                      <a:gd name="T29" fmla="*/ 0 h 98"/>
                      <a:gd name="T30" fmla="*/ 356 w 356"/>
                      <a:gd name="T31" fmla="*/ 0 h 98"/>
                      <a:gd name="T32" fmla="*/ 342 w 356"/>
                      <a:gd name="T33" fmla="*/ 11 h 98"/>
                      <a:gd name="T34" fmla="*/ 324 w 356"/>
                      <a:gd name="T35" fmla="*/ 21 h 98"/>
                      <a:gd name="T36" fmla="*/ 309 w 356"/>
                      <a:gd name="T37" fmla="*/ 25 h 98"/>
                      <a:gd name="T38" fmla="*/ 295 w 356"/>
                      <a:gd name="T39" fmla="*/ 30 h 98"/>
                      <a:gd name="T40" fmla="*/ 271 w 356"/>
                      <a:gd name="T41" fmla="*/ 41 h 98"/>
                      <a:gd name="T42" fmla="*/ 248 w 356"/>
                      <a:gd name="T43" fmla="*/ 47 h 98"/>
                      <a:gd name="T44" fmla="*/ 224 w 356"/>
                      <a:gd name="T45" fmla="*/ 51 h 98"/>
                      <a:gd name="T46" fmla="*/ 196 w 356"/>
                      <a:gd name="T47" fmla="*/ 62 h 98"/>
                      <a:gd name="T48" fmla="*/ 173 w 356"/>
                      <a:gd name="T49" fmla="*/ 68 h 98"/>
                      <a:gd name="T50" fmla="*/ 149 w 356"/>
                      <a:gd name="T51" fmla="*/ 72 h 98"/>
                      <a:gd name="T52" fmla="*/ 130 w 356"/>
                      <a:gd name="T53" fmla="*/ 77 h 98"/>
                      <a:gd name="T54" fmla="*/ 113 w 356"/>
                      <a:gd name="T55" fmla="*/ 77 h 98"/>
                      <a:gd name="T56" fmla="*/ 83 w 356"/>
                      <a:gd name="T57" fmla="*/ 77 h 98"/>
                      <a:gd name="T58" fmla="*/ 65 w 356"/>
                      <a:gd name="T59" fmla="*/ 82 h 98"/>
                      <a:gd name="T60" fmla="*/ 51 w 356"/>
                      <a:gd name="T61" fmla="*/ 88 h 98"/>
                      <a:gd name="T62" fmla="*/ 37 w 356"/>
                      <a:gd name="T63" fmla="*/ 94 h 98"/>
                      <a:gd name="T64" fmla="*/ 12 w 356"/>
                      <a:gd name="T65" fmla="*/ 98 h 98"/>
                      <a:gd name="T66" fmla="*/ 0 w 356"/>
                      <a:gd name="T67" fmla="*/ 82 h 98"/>
                      <a:gd name="T68" fmla="*/ 0 w 356"/>
                      <a:gd name="T69" fmla="*/ 62 h 98"/>
                      <a:gd name="T70" fmla="*/ 0 w 356"/>
                      <a:gd name="T71" fmla="*/ 47 h 98"/>
                      <a:gd name="T72" fmla="*/ 0 w 356"/>
                      <a:gd name="T73" fmla="*/ 30 h 98"/>
                      <a:gd name="T74" fmla="*/ 0 w 356"/>
                      <a:gd name="T75" fmla="*/ 11 h 98"/>
                      <a:gd name="T76" fmla="*/ 18 w 356"/>
                      <a:gd name="T77" fmla="*/ 0 h 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6"/>
                      <a:gd name="T118" fmla="*/ 0 h 98"/>
                      <a:gd name="T119" fmla="*/ 356 w 356"/>
                      <a:gd name="T120" fmla="*/ 98 h 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6" h="98">
                        <a:moveTo>
                          <a:pt x="18" y="0"/>
                        </a:moveTo>
                        <a:lnTo>
                          <a:pt x="51" y="0"/>
                        </a:lnTo>
                        <a:lnTo>
                          <a:pt x="83" y="0"/>
                        </a:lnTo>
                        <a:lnTo>
                          <a:pt x="113" y="0"/>
                        </a:lnTo>
                        <a:lnTo>
                          <a:pt x="136" y="0"/>
                        </a:lnTo>
                        <a:lnTo>
                          <a:pt x="177" y="0"/>
                        </a:lnTo>
                        <a:lnTo>
                          <a:pt x="196" y="0"/>
                        </a:lnTo>
                        <a:lnTo>
                          <a:pt x="220" y="0"/>
                        </a:lnTo>
                        <a:lnTo>
                          <a:pt x="234" y="0"/>
                        </a:lnTo>
                        <a:lnTo>
                          <a:pt x="254" y="0"/>
                        </a:lnTo>
                        <a:lnTo>
                          <a:pt x="277" y="0"/>
                        </a:lnTo>
                        <a:lnTo>
                          <a:pt x="295" y="0"/>
                        </a:lnTo>
                        <a:lnTo>
                          <a:pt x="309" y="0"/>
                        </a:lnTo>
                        <a:lnTo>
                          <a:pt x="324" y="0"/>
                        </a:lnTo>
                        <a:lnTo>
                          <a:pt x="342" y="0"/>
                        </a:lnTo>
                        <a:lnTo>
                          <a:pt x="356" y="0"/>
                        </a:lnTo>
                        <a:lnTo>
                          <a:pt x="342" y="11"/>
                        </a:lnTo>
                        <a:lnTo>
                          <a:pt x="324" y="21"/>
                        </a:lnTo>
                        <a:lnTo>
                          <a:pt x="309" y="25"/>
                        </a:lnTo>
                        <a:lnTo>
                          <a:pt x="295" y="30"/>
                        </a:lnTo>
                        <a:lnTo>
                          <a:pt x="271" y="41"/>
                        </a:lnTo>
                        <a:lnTo>
                          <a:pt x="248" y="47"/>
                        </a:lnTo>
                        <a:lnTo>
                          <a:pt x="224" y="51"/>
                        </a:lnTo>
                        <a:lnTo>
                          <a:pt x="196" y="62"/>
                        </a:lnTo>
                        <a:lnTo>
                          <a:pt x="173" y="68"/>
                        </a:lnTo>
                        <a:lnTo>
                          <a:pt x="149" y="72"/>
                        </a:lnTo>
                        <a:lnTo>
                          <a:pt x="130" y="77"/>
                        </a:lnTo>
                        <a:lnTo>
                          <a:pt x="113" y="77"/>
                        </a:lnTo>
                        <a:lnTo>
                          <a:pt x="83" y="77"/>
                        </a:lnTo>
                        <a:lnTo>
                          <a:pt x="65" y="82"/>
                        </a:lnTo>
                        <a:lnTo>
                          <a:pt x="51" y="88"/>
                        </a:lnTo>
                        <a:lnTo>
                          <a:pt x="37" y="94"/>
                        </a:lnTo>
                        <a:lnTo>
                          <a:pt x="12" y="98"/>
                        </a:lnTo>
                        <a:lnTo>
                          <a:pt x="0" y="82"/>
                        </a:lnTo>
                        <a:lnTo>
                          <a:pt x="0" y="62"/>
                        </a:lnTo>
                        <a:lnTo>
                          <a:pt x="0" y="47"/>
                        </a:lnTo>
                        <a:lnTo>
                          <a:pt x="0" y="30"/>
                        </a:lnTo>
                        <a:lnTo>
                          <a:pt x="0" y="11"/>
                        </a:lnTo>
                        <a:lnTo>
                          <a:pt x="18" y="0"/>
                        </a:lnTo>
                        <a:close/>
                      </a:path>
                    </a:pathLst>
                  </a:custGeom>
                  <a:solidFill>
                    <a:srgbClr val="CECECE"/>
                  </a:solidFill>
                  <a:ln w="9525">
                    <a:noFill/>
                    <a:round/>
                    <a:headEnd/>
                    <a:tailEnd/>
                  </a:ln>
                </p:spPr>
                <p:txBody>
                  <a:bodyPr/>
                  <a:lstStyle/>
                  <a:p>
                    <a:endParaRPr lang="en-US">
                      <a:latin typeface="+mj-lt"/>
                    </a:endParaRPr>
                  </a:p>
                </p:txBody>
              </p:sp>
              <p:sp>
                <p:nvSpPr>
                  <p:cNvPr id="60984" name="Freeform 880"/>
                  <p:cNvSpPr>
                    <a:spLocks/>
                  </p:cNvSpPr>
                  <p:nvPr/>
                </p:nvSpPr>
                <p:spPr bwMode="auto">
                  <a:xfrm>
                    <a:off x="3290" y="1056"/>
                    <a:ext cx="211" cy="73"/>
                  </a:xfrm>
                  <a:custGeom>
                    <a:avLst/>
                    <a:gdLst>
                      <a:gd name="T0" fmla="*/ 0 w 420"/>
                      <a:gd name="T1" fmla="*/ 145 h 145"/>
                      <a:gd name="T2" fmla="*/ 77 w 420"/>
                      <a:gd name="T3" fmla="*/ 68 h 145"/>
                      <a:gd name="T4" fmla="*/ 420 w 420"/>
                      <a:gd name="T5" fmla="*/ 0 h 145"/>
                      <a:gd name="T6" fmla="*/ 420 w 420"/>
                      <a:gd name="T7" fmla="*/ 71 h 145"/>
                      <a:gd name="T8" fmla="*/ 0 w 420"/>
                      <a:gd name="T9" fmla="*/ 145 h 145"/>
                      <a:gd name="T10" fmla="*/ 0 60000 65536"/>
                      <a:gd name="T11" fmla="*/ 0 60000 65536"/>
                      <a:gd name="T12" fmla="*/ 0 60000 65536"/>
                      <a:gd name="T13" fmla="*/ 0 60000 65536"/>
                      <a:gd name="T14" fmla="*/ 0 60000 65536"/>
                      <a:gd name="T15" fmla="*/ 0 w 420"/>
                      <a:gd name="T16" fmla="*/ 0 h 145"/>
                      <a:gd name="T17" fmla="*/ 420 w 420"/>
                      <a:gd name="T18" fmla="*/ 145 h 145"/>
                    </a:gdLst>
                    <a:ahLst/>
                    <a:cxnLst>
                      <a:cxn ang="T10">
                        <a:pos x="T0" y="T1"/>
                      </a:cxn>
                      <a:cxn ang="T11">
                        <a:pos x="T2" y="T3"/>
                      </a:cxn>
                      <a:cxn ang="T12">
                        <a:pos x="T4" y="T5"/>
                      </a:cxn>
                      <a:cxn ang="T13">
                        <a:pos x="T6" y="T7"/>
                      </a:cxn>
                      <a:cxn ang="T14">
                        <a:pos x="T8" y="T9"/>
                      </a:cxn>
                    </a:cxnLst>
                    <a:rect l="T15" t="T16" r="T17" b="T18"/>
                    <a:pathLst>
                      <a:path w="420" h="145">
                        <a:moveTo>
                          <a:pt x="0" y="145"/>
                        </a:moveTo>
                        <a:lnTo>
                          <a:pt x="77" y="68"/>
                        </a:lnTo>
                        <a:lnTo>
                          <a:pt x="420" y="0"/>
                        </a:lnTo>
                        <a:lnTo>
                          <a:pt x="420" y="71"/>
                        </a:lnTo>
                        <a:lnTo>
                          <a:pt x="0" y="145"/>
                        </a:lnTo>
                        <a:close/>
                      </a:path>
                    </a:pathLst>
                  </a:custGeom>
                  <a:solidFill>
                    <a:srgbClr val="CECECE"/>
                  </a:solidFill>
                  <a:ln w="9525">
                    <a:noFill/>
                    <a:round/>
                    <a:headEnd/>
                    <a:tailEnd/>
                  </a:ln>
                </p:spPr>
                <p:txBody>
                  <a:bodyPr/>
                  <a:lstStyle/>
                  <a:p>
                    <a:endParaRPr lang="en-US">
                      <a:latin typeface="+mj-lt"/>
                    </a:endParaRPr>
                  </a:p>
                </p:txBody>
              </p:sp>
            </p:grpSp>
            <p:sp>
              <p:nvSpPr>
                <p:cNvPr id="60934" name="Freeform 881"/>
                <p:cNvSpPr>
                  <a:spLocks/>
                </p:cNvSpPr>
                <p:nvPr/>
              </p:nvSpPr>
              <p:spPr bwMode="auto">
                <a:xfrm>
                  <a:off x="1384" y="1414"/>
                  <a:ext cx="519" cy="149"/>
                </a:xfrm>
                <a:custGeom>
                  <a:avLst/>
                  <a:gdLst>
                    <a:gd name="T0" fmla="*/ 0 w 1039"/>
                    <a:gd name="T1" fmla="*/ 299 h 299"/>
                    <a:gd name="T2" fmla="*/ 212 w 1039"/>
                    <a:gd name="T3" fmla="*/ 81 h 299"/>
                    <a:gd name="T4" fmla="*/ 1039 w 1039"/>
                    <a:gd name="T5" fmla="*/ 0 h 299"/>
                    <a:gd name="T6" fmla="*/ 955 w 1039"/>
                    <a:gd name="T7" fmla="*/ 152 h 299"/>
                    <a:gd name="T8" fmla="*/ 0 w 1039"/>
                    <a:gd name="T9" fmla="*/ 299 h 299"/>
                    <a:gd name="T10" fmla="*/ 0 60000 65536"/>
                    <a:gd name="T11" fmla="*/ 0 60000 65536"/>
                    <a:gd name="T12" fmla="*/ 0 60000 65536"/>
                    <a:gd name="T13" fmla="*/ 0 60000 65536"/>
                    <a:gd name="T14" fmla="*/ 0 60000 65536"/>
                    <a:gd name="T15" fmla="*/ 0 w 1039"/>
                    <a:gd name="T16" fmla="*/ 0 h 299"/>
                    <a:gd name="T17" fmla="*/ 1039 w 1039"/>
                    <a:gd name="T18" fmla="*/ 299 h 299"/>
                  </a:gdLst>
                  <a:ahLst/>
                  <a:cxnLst>
                    <a:cxn ang="T10">
                      <a:pos x="T0" y="T1"/>
                    </a:cxn>
                    <a:cxn ang="T11">
                      <a:pos x="T2" y="T3"/>
                    </a:cxn>
                    <a:cxn ang="T12">
                      <a:pos x="T4" y="T5"/>
                    </a:cxn>
                    <a:cxn ang="T13">
                      <a:pos x="T6" y="T7"/>
                    </a:cxn>
                    <a:cxn ang="T14">
                      <a:pos x="T8" y="T9"/>
                    </a:cxn>
                  </a:cxnLst>
                  <a:rect l="T15" t="T16" r="T17" b="T18"/>
                  <a:pathLst>
                    <a:path w="1039" h="299">
                      <a:moveTo>
                        <a:pt x="0" y="299"/>
                      </a:moveTo>
                      <a:lnTo>
                        <a:pt x="212" y="81"/>
                      </a:lnTo>
                      <a:lnTo>
                        <a:pt x="1039" y="0"/>
                      </a:lnTo>
                      <a:lnTo>
                        <a:pt x="955" y="152"/>
                      </a:lnTo>
                      <a:lnTo>
                        <a:pt x="0" y="299"/>
                      </a:lnTo>
                      <a:close/>
                    </a:path>
                  </a:pathLst>
                </a:custGeom>
                <a:solidFill>
                  <a:srgbClr val="CECECE"/>
                </a:solidFill>
                <a:ln w="9525">
                  <a:noFill/>
                  <a:round/>
                  <a:headEnd/>
                  <a:tailEnd/>
                </a:ln>
              </p:spPr>
              <p:txBody>
                <a:bodyPr/>
                <a:lstStyle/>
                <a:p>
                  <a:endParaRPr lang="en-US">
                    <a:latin typeface="+mj-lt"/>
                  </a:endParaRPr>
                </a:p>
              </p:txBody>
            </p:sp>
            <p:grpSp>
              <p:nvGrpSpPr>
                <p:cNvPr id="60935" name="Group 882"/>
                <p:cNvGrpSpPr>
                  <a:grpSpLocks/>
                </p:cNvGrpSpPr>
                <p:nvPr/>
              </p:nvGrpSpPr>
              <p:grpSpPr bwMode="auto">
                <a:xfrm>
                  <a:off x="580" y="1124"/>
                  <a:ext cx="918" cy="437"/>
                  <a:chOff x="1756" y="696"/>
                  <a:chExt cx="918" cy="437"/>
                </a:xfrm>
              </p:grpSpPr>
              <p:sp>
                <p:nvSpPr>
                  <p:cNvPr id="60979" name="Freeform 883"/>
                  <p:cNvSpPr>
                    <a:spLocks/>
                  </p:cNvSpPr>
                  <p:nvPr/>
                </p:nvSpPr>
                <p:spPr bwMode="auto">
                  <a:xfrm>
                    <a:off x="1756" y="696"/>
                    <a:ext cx="918" cy="437"/>
                  </a:xfrm>
                  <a:custGeom>
                    <a:avLst/>
                    <a:gdLst>
                      <a:gd name="T0" fmla="*/ 219 w 1837"/>
                      <a:gd name="T1" fmla="*/ 0 h 873"/>
                      <a:gd name="T2" fmla="*/ 0 w 1837"/>
                      <a:gd name="T3" fmla="*/ 219 h 873"/>
                      <a:gd name="T4" fmla="*/ 0 w 1837"/>
                      <a:gd name="T5" fmla="*/ 873 h 873"/>
                      <a:gd name="T6" fmla="*/ 1620 w 1837"/>
                      <a:gd name="T7" fmla="*/ 873 h 873"/>
                      <a:gd name="T8" fmla="*/ 1837 w 1837"/>
                      <a:gd name="T9" fmla="*/ 656 h 873"/>
                      <a:gd name="T10" fmla="*/ 1837 w 1837"/>
                      <a:gd name="T11" fmla="*/ 0 h 873"/>
                      <a:gd name="T12" fmla="*/ 219 w 1837"/>
                      <a:gd name="T13" fmla="*/ 0 h 873"/>
                      <a:gd name="T14" fmla="*/ 0 60000 65536"/>
                      <a:gd name="T15" fmla="*/ 0 60000 65536"/>
                      <a:gd name="T16" fmla="*/ 0 60000 65536"/>
                      <a:gd name="T17" fmla="*/ 0 60000 65536"/>
                      <a:gd name="T18" fmla="*/ 0 60000 65536"/>
                      <a:gd name="T19" fmla="*/ 0 60000 65536"/>
                      <a:gd name="T20" fmla="*/ 0 60000 65536"/>
                      <a:gd name="T21" fmla="*/ 0 w 1837"/>
                      <a:gd name="T22" fmla="*/ 0 h 873"/>
                      <a:gd name="T23" fmla="*/ 1837 w 1837"/>
                      <a:gd name="T24" fmla="*/ 873 h 8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7" h="873">
                        <a:moveTo>
                          <a:pt x="219" y="0"/>
                        </a:moveTo>
                        <a:lnTo>
                          <a:pt x="0" y="219"/>
                        </a:lnTo>
                        <a:lnTo>
                          <a:pt x="0" y="873"/>
                        </a:lnTo>
                        <a:lnTo>
                          <a:pt x="1620" y="873"/>
                        </a:lnTo>
                        <a:lnTo>
                          <a:pt x="1837" y="656"/>
                        </a:lnTo>
                        <a:lnTo>
                          <a:pt x="1837" y="0"/>
                        </a:lnTo>
                        <a:lnTo>
                          <a:pt x="219" y="0"/>
                        </a:lnTo>
                        <a:close/>
                      </a:path>
                    </a:pathLst>
                  </a:custGeom>
                  <a:blipFill dpi="0" rotWithShape="0">
                    <a:blip r:embed="rId2"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980" name="Line 884"/>
                  <p:cNvSpPr>
                    <a:spLocks noChangeShapeType="1"/>
                  </p:cNvSpPr>
                  <p:nvPr/>
                </p:nvSpPr>
                <p:spPr bwMode="auto">
                  <a:xfrm flipH="1">
                    <a:off x="1756" y="806"/>
                    <a:ext cx="810" cy="1"/>
                  </a:xfrm>
                  <a:prstGeom prst="line">
                    <a:avLst/>
                  </a:prstGeom>
                  <a:noFill/>
                  <a:ln w="9525">
                    <a:solidFill>
                      <a:srgbClr val="000000"/>
                    </a:solidFill>
                    <a:round/>
                    <a:headEnd/>
                    <a:tailEnd/>
                  </a:ln>
                </p:spPr>
                <p:txBody>
                  <a:bodyPr/>
                  <a:lstStyle/>
                  <a:p>
                    <a:endParaRPr lang="en-US">
                      <a:latin typeface="+mj-lt"/>
                    </a:endParaRPr>
                  </a:p>
                </p:txBody>
              </p:sp>
              <p:sp>
                <p:nvSpPr>
                  <p:cNvPr id="60981" name="Line 885"/>
                  <p:cNvSpPr>
                    <a:spLocks noChangeShapeType="1"/>
                  </p:cNvSpPr>
                  <p:nvPr/>
                </p:nvSpPr>
                <p:spPr bwMode="auto">
                  <a:xfrm flipV="1">
                    <a:off x="2566" y="696"/>
                    <a:ext cx="108" cy="110"/>
                  </a:xfrm>
                  <a:prstGeom prst="line">
                    <a:avLst/>
                  </a:prstGeom>
                  <a:noFill/>
                  <a:ln w="9525">
                    <a:solidFill>
                      <a:srgbClr val="000000"/>
                    </a:solidFill>
                    <a:round/>
                    <a:headEnd/>
                    <a:tailEnd/>
                  </a:ln>
                </p:spPr>
                <p:txBody>
                  <a:bodyPr/>
                  <a:lstStyle/>
                  <a:p>
                    <a:endParaRPr lang="en-US">
                      <a:latin typeface="+mj-lt"/>
                    </a:endParaRPr>
                  </a:p>
                </p:txBody>
              </p:sp>
              <p:sp>
                <p:nvSpPr>
                  <p:cNvPr id="60982" name="Line 886"/>
                  <p:cNvSpPr>
                    <a:spLocks noChangeShapeType="1"/>
                  </p:cNvSpPr>
                  <p:nvPr/>
                </p:nvSpPr>
                <p:spPr bwMode="auto">
                  <a:xfrm>
                    <a:off x="2566" y="806"/>
                    <a:ext cx="1" cy="327"/>
                  </a:xfrm>
                  <a:prstGeom prst="line">
                    <a:avLst/>
                  </a:prstGeom>
                  <a:noFill/>
                  <a:ln w="9525">
                    <a:solidFill>
                      <a:srgbClr val="000000"/>
                    </a:solidFill>
                    <a:round/>
                    <a:headEnd/>
                    <a:tailEnd/>
                  </a:ln>
                </p:spPr>
                <p:txBody>
                  <a:bodyPr/>
                  <a:lstStyle/>
                  <a:p>
                    <a:endParaRPr lang="en-US">
                      <a:latin typeface="+mj-lt"/>
                    </a:endParaRPr>
                  </a:p>
                </p:txBody>
              </p:sp>
            </p:grpSp>
            <p:sp>
              <p:nvSpPr>
                <p:cNvPr id="60936" name="Freeform 887"/>
                <p:cNvSpPr>
                  <a:spLocks/>
                </p:cNvSpPr>
                <p:nvPr/>
              </p:nvSpPr>
              <p:spPr bwMode="auto">
                <a:xfrm>
                  <a:off x="1385" y="1122"/>
                  <a:ext cx="109" cy="434"/>
                </a:xfrm>
                <a:custGeom>
                  <a:avLst/>
                  <a:gdLst>
                    <a:gd name="T0" fmla="*/ 1 w 218"/>
                    <a:gd name="T1" fmla="*/ 218 h 868"/>
                    <a:gd name="T2" fmla="*/ 218 w 218"/>
                    <a:gd name="T3" fmla="*/ 0 h 868"/>
                    <a:gd name="T4" fmla="*/ 218 w 218"/>
                    <a:gd name="T5" fmla="*/ 650 h 868"/>
                    <a:gd name="T6" fmla="*/ 0 w 218"/>
                    <a:gd name="T7" fmla="*/ 868 h 868"/>
                    <a:gd name="T8" fmla="*/ 1 w 218"/>
                    <a:gd name="T9" fmla="*/ 218 h 868"/>
                    <a:gd name="T10" fmla="*/ 0 60000 65536"/>
                    <a:gd name="T11" fmla="*/ 0 60000 65536"/>
                    <a:gd name="T12" fmla="*/ 0 60000 65536"/>
                    <a:gd name="T13" fmla="*/ 0 60000 65536"/>
                    <a:gd name="T14" fmla="*/ 0 60000 65536"/>
                    <a:gd name="T15" fmla="*/ 0 w 218"/>
                    <a:gd name="T16" fmla="*/ 0 h 868"/>
                    <a:gd name="T17" fmla="*/ 218 w 218"/>
                    <a:gd name="T18" fmla="*/ 868 h 868"/>
                  </a:gdLst>
                  <a:ahLst/>
                  <a:cxnLst>
                    <a:cxn ang="T10">
                      <a:pos x="T0" y="T1"/>
                    </a:cxn>
                    <a:cxn ang="T11">
                      <a:pos x="T2" y="T3"/>
                    </a:cxn>
                    <a:cxn ang="T12">
                      <a:pos x="T4" y="T5"/>
                    </a:cxn>
                    <a:cxn ang="T13">
                      <a:pos x="T6" y="T7"/>
                    </a:cxn>
                    <a:cxn ang="T14">
                      <a:pos x="T8" y="T9"/>
                    </a:cxn>
                  </a:cxnLst>
                  <a:rect l="T15" t="T16" r="T17" b="T18"/>
                  <a:pathLst>
                    <a:path w="218" h="868">
                      <a:moveTo>
                        <a:pt x="1" y="218"/>
                      </a:moveTo>
                      <a:lnTo>
                        <a:pt x="218" y="0"/>
                      </a:lnTo>
                      <a:lnTo>
                        <a:pt x="218" y="650"/>
                      </a:lnTo>
                      <a:lnTo>
                        <a:pt x="0" y="868"/>
                      </a:lnTo>
                      <a:lnTo>
                        <a:pt x="1" y="218"/>
                      </a:lnTo>
                      <a:close/>
                    </a:path>
                  </a:pathLst>
                </a:custGeom>
                <a:solidFill>
                  <a:srgbClr val="FCCE88"/>
                </a:solidFill>
                <a:ln w="9525">
                  <a:solidFill>
                    <a:srgbClr val="000000"/>
                  </a:solidFill>
                  <a:prstDash val="solid"/>
                  <a:round/>
                  <a:headEnd/>
                  <a:tailEnd/>
                </a:ln>
              </p:spPr>
              <p:txBody>
                <a:bodyPr/>
                <a:lstStyle/>
                <a:p>
                  <a:endParaRPr lang="en-US">
                    <a:latin typeface="+mj-lt"/>
                  </a:endParaRPr>
                </a:p>
              </p:txBody>
            </p:sp>
            <p:sp>
              <p:nvSpPr>
                <p:cNvPr id="60937" name="AutoShape 888"/>
                <p:cNvSpPr>
                  <a:spLocks noChangeArrowheads="1"/>
                </p:cNvSpPr>
                <p:nvPr/>
              </p:nvSpPr>
              <p:spPr bwMode="auto">
                <a:xfrm>
                  <a:off x="621" y="1282"/>
                  <a:ext cx="150" cy="72"/>
                </a:xfrm>
                <a:prstGeom prst="roundRect">
                  <a:avLst>
                    <a:gd name="adj" fmla="val 11366"/>
                  </a:avLst>
                </a:prstGeom>
                <a:solidFill>
                  <a:srgbClr val="EF9100"/>
                </a:solidFill>
                <a:ln w="9525">
                  <a:solidFill>
                    <a:srgbClr val="000000"/>
                  </a:solidFill>
                  <a:round/>
                  <a:headEnd/>
                  <a:tailEnd/>
                </a:ln>
              </p:spPr>
              <p:txBody>
                <a:bodyPr/>
                <a:lstStyle/>
                <a:p>
                  <a:endParaRPr lang="en-US">
                    <a:latin typeface="+mj-lt"/>
                  </a:endParaRPr>
                </a:p>
              </p:txBody>
            </p:sp>
            <p:sp>
              <p:nvSpPr>
                <p:cNvPr id="60938" name="AutoShape 889"/>
                <p:cNvSpPr>
                  <a:spLocks noChangeArrowheads="1"/>
                </p:cNvSpPr>
                <p:nvPr/>
              </p:nvSpPr>
              <p:spPr bwMode="auto">
                <a:xfrm>
                  <a:off x="825" y="1282"/>
                  <a:ext cx="150" cy="72"/>
                </a:xfrm>
                <a:prstGeom prst="roundRect">
                  <a:avLst>
                    <a:gd name="adj" fmla="val 11366"/>
                  </a:avLst>
                </a:prstGeom>
                <a:solidFill>
                  <a:srgbClr val="EF9100"/>
                </a:solidFill>
                <a:ln w="9525">
                  <a:solidFill>
                    <a:srgbClr val="000000"/>
                  </a:solidFill>
                  <a:round/>
                  <a:headEnd/>
                  <a:tailEnd/>
                </a:ln>
              </p:spPr>
              <p:txBody>
                <a:bodyPr/>
                <a:lstStyle/>
                <a:p>
                  <a:endParaRPr lang="en-US">
                    <a:latin typeface="+mj-lt"/>
                  </a:endParaRPr>
                </a:p>
              </p:txBody>
            </p:sp>
            <p:sp>
              <p:nvSpPr>
                <p:cNvPr id="60939" name="Freeform 890"/>
                <p:cNvSpPr>
                  <a:spLocks/>
                </p:cNvSpPr>
                <p:nvPr/>
              </p:nvSpPr>
              <p:spPr bwMode="auto">
                <a:xfrm>
                  <a:off x="1416" y="1224"/>
                  <a:ext cx="52" cy="263"/>
                </a:xfrm>
                <a:custGeom>
                  <a:avLst/>
                  <a:gdLst>
                    <a:gd name="T0" fmla="*/ 0 w 104"/>
                    <a:gd name="T1" fmla="*/ 524 h 524"/>
                    <a:gd name="T2" fmla="*/ 0 w 104"/>
                    <a:gd name="T3" fmla="*/ 111 h 524"/>
                    <a:gd name="T4" fmla="*/ 104 w 104"/>
                    <a:gd name="T5" fmla="*/ 0 h 524"/>
                    <a:gd name="T6" fmla="*/ 104 w 104"/>
                    <a:gd name="T7" fmla="*/ 422 h 524"/>
                    <a:gd name="T8" fmla="*/ 0 w 104"/>
                    <a:gd name="T9" fmla="*/ 524 h 524"/>
                    <a:gd name="T10" fmla="*/ 0 60000 65536"/>
                    <a:gd name="T11" fmla="*/ 0 60000 65536"/>
                    <a:gd name="T12" fmla="*/ 0 60000 65536"/>
                    <a:gd name="T13" fmla="*/ 0 60000 65536"/>
                    <a:gd name="T14" fmla="*/ 0 60000 65536"/>
                    <a:gd name="T15" fmla="*/ 0 w 104"/>
                    <a:gd name="T16" fmla="*/ 0 h 524"/>
                    <a:gd name="T17" fmla="*/ 104 w 104"/>
                    <a:gd name="T18" fmla="*/ 524 h 524"/>
                  </a:gdLst>
                  <a:ahLst/>
                  <a:cxnLst>
                    <a:cxn ang="T10">
                      <a:pos x="T0" y="T1"/>
                    </a:cxn>
                    <a:cxn ang="T11">
                      <a:pos x="T2" y="T3"/>
                    </a:cxn>
                    <a:cxn ang="T12">
                      <a:pos x="T4" y="T5"/>
                    </a:cxn>
                    <a:cxn ang="T13">
                      <a:pos x="T6" y="T7"/>
                    </a:cxn>
                    <a:cxn ang="T14">
                      <a:pos x="T8" y="T9"/>
                    </a:cxn>
                  </a:cxnLst>
                  <a:rect l="T15" t="T16" r="T17" b="T18"/>
                  <a:pathLst>
                    <a:path w="104" h="524">
                      <a:moveTo>
                        <a:pt x="0" y="524"/>
                      </a:moveTo>
                      <a:lnTo>
                        <a:pt x="0" y="111"/>
                      </a:lnTo>
                      <a:lnTo>
                        <a:pt x="104" y="0"/>
                      </a:lnTo>
                      <a:lnTo>
                        <a:pt x="104" y="422"/>
                      </a:lnTo>
                      <a:lnTo>
                        <a:pt x="0" y="524"/>
                      </a:lnTo>
                      <a:close/>
                    </a:path>
                  </a:pathLst>
                </a:custGeom>
                <a:solidFill>
                  <a:schemeClr val="hlink"/>
                </a:solidFill>
                <a:ln w="9525">
                  <a:solidFill>
                    <a:srgbClr val="000000"/>
                  </a:solidFill>
                  <a:prstDash val="solid"/>
                  <a:round/>
                  <a:headEnd/>
                  <a:tailEnd/>
                </a:ln>
              </p:spPr>
              <p:txBody>
                <a:bodyPr/>
                <a:lstStyle/>
                <a:p>
                  <a:endParaRPr lang="en-US">
                    <a:latin typeface="+mj-lt"/>
                  </a:endParaRPr>
                </a:p>
              </p:txBody>
            </p:sp>
            <p:sp>
              <p:nvSpPr>
                <p:cNvPr id="60940" name="Rectangle 891"/>
                <p:cNvSpPr>
                  <a:spLocks noChangeArrowheads="1"/>
                </p:cNvSpPr>
                <p:nvPr/>
              </p:nvSpPr>
              <p:spPr bwMode="auto">
                <a:xfrm>
                  <a:off x="1419" y="1391"/>
                  <a:ext cx="47" cy="92"/>
                </a:xfrm>
                <a:prstGeom prst="rect">
                  <a:avLst/>
                </a:prstGeom>
                <a:solidFill>
                  <a:srgbClr val="EF9100"/>
                </a:solidFill>
                <a:ln w="9525">
                  <a:solidFill>
                    <a:srgbClr val="000000"/>
                  </a:solidFill>
                  <a:miter lim="800000"/>
                  <a:headEnd/>
                  <a:tailEnd/>
                </a:ln>
              </p:spPr>
              <p:txBody>
                <a:bodyPr/>
                <a:lstStyle/>
                <a:p>
                  <a:endParaRPr lang="en-US">
                    <a:latin typeface="+mj-lt"/>
                  </a:endParaRPr>
                </a:p>
              </p:txBody>
            </p:sp>
            <p:grpSp>
              <p:nvGrpSpPr>
                <p:cNvPr id="60941" name="Group 892"/>
                <p:cNvGrpSpPr>
                  <a:grpSpLocks/>
                </p:cNvGrpSpPr>
                <p:nvPr/>
              </p:nvGrpSpPr>
              <p:grpSpPr bwMode="auto">
                <a:xfrm>
                  <a:off x="1416" y="1391"/>
                  <a:ext cx="379" cy="93"/>
                  <a:chOff x="2592" y="963"/>
                  <a:chExt cx="379" cy="93"/>
                </a:xfrm>
              </p:grpSpPr>
              <p:sp>
                <p:nvSpPr>
                  <p:cNvPr id="60975" name="Freeform 893"/>
                  <p:cNvSpPr>
                    <a:spLocks/>
                  </p:cNvSpPr>
                  <p:nvPr/>
                </p:nvSpPr>
                <p:spPr bwMode="auto">
                  <a:xfrm>
                    <a:off x="2592" y="963"/>
                    <a:ext cx="379" cy="93"/>
                  </a:xfrm>
                  <a:custGeom>
                    <a:avLst/>
                    <a:gdLst>
                      <a:gd name="T0" fmla="*/ 47 w 757"/>
                      <a:gd name="T1" fmla="*/ 0 h 186"/>
                      <a:gd name="T2" fmla="*/ 0 w 757"/>
                      <a:gd name="T3" fmla="*/ 47 h 186"/>
                      <a:gd name="T4" fmla="*/ 0 w 757"/>
                      <a:gd name="T5" fmla="*/ 186 h 186"/>
                      <a:gd name="T6" fmla="*/ 711 w 757"/>
                      <a:gd name="T7" fmla="*/ 186 h 186"/>
                      <a:gd name="T8" fmla="*/ 757 w 757"/>
                      <a:gd name="T9" fmla="*/ 139 h 186"/>
                      <a:gd name="T10" fmla="*/ 757 w 757"/>
                      <a:gd name="T11" fmla="*/ 0 h 186"/>
                      <a:gd name="T12" fmla="*/ 47 w 757"/>
                      <a:gd name="T13" fmla="*/ 0 h 186"/>
                      <a:gd name="T14" fmla="*/ 0 60000 65536"/>
                      <a:gd name="T15" fmla="*/ 0 60000 65536"/>
                      <a:gd name="T16" fmla="*/ 0 60000 65536"/>
                      <a:gd name="T17" fmla="*/ 0 60000 65536"/>
                      <a:gd name="T18" fmla="*/ 0 60000 65536"/>
                      <a:gd name="T19" fmla="*/ 0 60000 65536"/>
                      <a:gd name="T20" fmla="*/ 0 60000 65536"/>
                      <a:gd name="T21" fmla="*/ 0 w 757"/>
                      <a:gd name="T22" fmla="*/ 0 h 186"/>
                      <a:gd name="T23" fmla="*/ 757 w 757"/>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7" h="186">
                        <a:moveTo>
                          <a:pt x="47" y="0"/>
                        </a:moveTo>
                        <a:lnTo>
                          <a:pt x="0" y="47"/>
                        </a:lnTo>
                        <a:lnTo>
                          <a:pt x="0" y="186"/>
                        </a:lnTo>
                        <a:lnTo>
                          <a:pt x="711" y="186"/>
                        </a:lnTo>
                        <a:lnTo>
                          <a:pt x="757" y="139"/>
                        </a:lnTo>
                        <a:lnTo>
                          <a:pt x="757" y="0"/>
                        </a:lnTo>
                        <a:lnTo>
                          <a:pt x="47" y="0"/>
                        </a:lnTo>
                        <a:close/>
                      </a:path>
                    </a:pathLst>
                  </a:custGeom>
                  <a:solidFill>
                    <a:srgbClr val="FFD086"/>
                  </a:solidFill>
                  <a:ln w="9525">
                    <a:solidFill>
                      <a:srgbClr val="000000"/>
                    </a:solidFill>
                    <a:prstDash val="solid"/>
                    <a:round/>
                    <a:headEnd/>
                    <a:tailEnd/>
                  </a:ln>
                </p:spPr>
                <p:txBody>
                  <a:bodyPr/>
                  <a:lstStyle/>
                  <a:p>
                    <a:endParaRPr lang="en-US">
                      <a:latin typeface="+mj-lt"/>
                    </a:endParaRPr>
                  </a:p>
                </p:txBody>
              </p:sp>
              <p:sp>
                <p:nvSpPr>
                  <p:cNvPr id="60976" name="Line 894"/>
                  <p:cNvSpPr>
                    <a:spLocks noChangeShapeType="1"/>
                  </p:cNvSpPr>
                  <p:nvPr/>
                </p:nvSpPr>
                <p:spPr bwMode="auto">
                  <a:xfrm flipH="1">
                    <a:off x="2592" y="987"/>
                    <a:ext cx="355" cy="1"/>
                  </a:xfrm>
                  <a:prstGeom prst="line">
                    <a:avLst/>
                  </a:prstGeom>
                  <a:noFill/>
                  <a:ln w="9525">
                    <a:solidFill>
                      <a:srgbClr val="000000"/>
                    </a:solidFill>
                    <a:round/>
                    <a:headEnd/>
                    <a:tailEnd/>
                  </a:ln>
                </p:spPr>
                <p:txBody>
                  <a:bodyPr/>
                  <a:lstStyle/>
                  <a:p>
                    <a:endParaRPr lang="en-US">
                      <a:latin typeface="+mj-lt"/>
                    </a:endParaRPr>
                  </a:p>
                </p:txBody>
              </p:sp>
              <p:sp>
                <p:nvSpPr>
                  <p:cNvPr id="60977" name="Line 895"/>
                  <p:cNvSpPr>
                    <a:spLocks noChangeShapeType="1"/>
                  </p:cNvSpPr>
                  <p:nvPr/>
                </p:nvSpPr>
                <p:spPr bwMode="auto">
                  <a:xfrm flipV="1">
                    <a:off x="2947" y="963"/>
                    <a:ext cx="24" cy="24"/>
                  </a:xfrm>
                  <a:prstGeom prst="line">
                    <a:avLst/>
                  </a:prstGeom>
                  <a:noFill/>
                  <a:ln w="9525">
                    <a:solidFill>
                      <a:srgbClr val="000000"/>
                    </a:solidFill>
                    <a:round/>
                    <a:headEnd/>
                    <a:tailEnd/>
                  </a:ln>
                </p:spPr>
                <p:txBody>
                  <a:bodyPr/>
                  <a:lstStyle/>
                  <a:p>
                    <a:endParaRPr lang="en-US">
                      <a:latin typeface="+mj-lt"/>
                    </a:endParaRPr>
                  </a:p>
                </p:txBody>
              </p:sp>
              <p:sp>
                <p:nvSpPr>
                  <p:cNvPr id="60978" name="Line 896"/>
                  <p:cNvSpPr>
                    <a:spLocks noChangeShapeType="1"/>
                  </p:cNvSpPr>
                  <p:nvPr/>
                </p:nvSpPr>
                <p:spPr bwMode="auto">
                  <a:xfrm>
                    <a:off x="2947" y="987"/>
                    <a:ext cx="1" cy="69"/>
                  </a:xfrm>
                  <a:prstGeom prst="line">
                    <a:avLst/>
                  </a:prstGeom>
                  <a:noFill/>
                  <a:ln w="9525">
                    <a:solidFill>
                      <a:srgbClr val="000000"/>
                    </a:solidFill>
                    <a:round/>
                    <a:headEnd/>
                    <a:tailEnd/>
                  </a:ln>
                </p:spPr>
                <p:txBody>
                  <a:bodyPr/>
                  <a:lstStyle/>
                  <a:p>
                    <a:endParaRPr lang="en-US">
                      <a:latin typeface="+mj-lt"/>
                    </a:endParaRPr>
                  </a:p>
                </p:txBody>
              </p:sp>
            </p:grpSp>
            <p:grpSp>
              <p:nvGrpSpPr>
                <p:cNvPr id="60942" name="Group 897"/>
                <p:cNvGrpSpPr>
                  <a:grpSpLocks/>
                </p:cNvGrpSpPr>
                <p:nvPr/>
              </p:nvGrpSpPr>
              <p:grpSpPr bwMode="auto">
                <a:xfrm>
                  <a:off x="1453" y="1341"/>
                  <a:ext cx="82" cy="73"/>
                  <a:chOff x="2629" y="913"/>
                  <a:chExt cx="82" cy="73"/>
                </a:xfrm>
              </p:grpSpPr>
              <p:sp>
                <p:nvSpPr>
                  <p:cNvPr id="60971" name="Freeform 898"/>
                  <p:cNvSpPr>
                    <a:spLocks/>
                  </p:cNvSpPr>
                  <p:nvPr/>
                </p:nvSpPr>
                <p:spPr bwMode="auto">
                  <a:xfrm>
                    <a:off x="2629" y="913"/>
                    <a:ext cx="82" cy="73"/>
                  </a:xfrm>
                  <a:custGeom>
                    <a:avLst/>
                    <a:gdLst>
                      <a:gd name="T0" fmla="*/ 37 w 163"/>
                      <a:gd name="T1" fmla="*/ 0 h 146"/>
                      <a:gd name="T2" fmla="*/ 0 w 163"/>
                      <a:gd name="T3" fmla="*/ 37 h 146"/>
                      <a:gd name="T4" fmla="*/ 0 w 163"/>
                      <a:gd name="T5" fmla="*/ 146 h 146"/>
                      <a:gd name="T6" fmla="*/ 127 w 163"/>
                      <a:gd name="T7" fmla="*/ 146 h 146"/>
                      <a:gd name="T8" fmla="*/ 163 w 163"/>
                      <a:gd name="T9" fmla="*/ 109 h 146"/>
                      <a:gd name="T10" fmla="*/ 163 w 163"/>
                      <a:gd name="T11" fmla="*/ 0 h 146"/>
                      <a:gd name="T12" fmla="*/ 37 w 163"/>
                      <a:gd name="T13" fmla="*/ 0 h 146"/>
                      <a:gd name="T14" fmla="*/ 0 60000 65536"/>
                      <a:gd name="T15" fmla="*/ 0 60000 65536"/>
                      <a:gd name="T16" fmla="*/ 0 60000 65536"/>
                      <a:gd name="T17" fmla="*/ 0 60000 65536"/>
                      <a:gd name="T18" fmla="*/ 0 60000 65536"/>
                      <a:gd name="T19" fmla="*/ 0 60000 65536"/>
                      <a:gd name="T20" fmla="*/ 0 60000 65536"/>
                      <a:gd name="T21" fmla="*/ 0 w 163"/>
                      <a:gd name="T22" fmla="*/ 0 h 146"/>
                      <a:gd name="T23" fmla="*/ 163 w 163"/>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46">
                        <a:moveTo>
                          <a:pt x="37" y="0"/>
                        </a:moveTo>
                        <a:lnTo>
                          <a:pt x="0" y="37"/>
                        </a:lnTo>
                        <a:lnTo>
                          <a:pt x="0" y="146"/>
                        </a:lnTo>
                        <a:lnTo>
                          <a:pt x="127" y="146"/>
                        </a:lnTo>
                        <a:lnTo>
                          <a:pt x="163" y="109"/>
                        </a:lnTo>
                        <a:lnTo>
                          <a:pt x="163" y="0"/>
                        </a:lnTo>
                        <a:lnTo>
                          <a:pt x="3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72" name="Line 899"/>
                  <p:cNvSpPr>
                    <a:spLocks noChangeShapeType="1"/>
                  </p:cNvSpPr>
                  <p:nvPr/>
                </p:nvSpPr>
                <p:spPr bwMode="auto">
                  <a:xfrm flipH="1">
                    <a:off x="2629" y="931"/>
                    <a:ext cx="63" cy="1"/>
                  </a:xfrm>
                  <a:prstGeom prst="line">
                    <a:avLst/>
                  </a:prstGeom>
                  <a:noFill/>
                  <a:ln w="9525">
                    <a:solidFill>
                      <a:srgbClr val="000000"/>
                    </a:solidFill>
                    <a:round/>
                    <a:headEnd/>
                    <a:tailEnd/>
                  </a:ln>
                </p:spPr>
                <p:txBody>
                  <a:bodyPr/>
                  <a:lstStyle/>
                  <a:p>
                    <a:endParaRPr lang="en-US">
                      <a:latin typeface="+mj-lt"/>
                    </a:endParaRPr>
                  </a:p>
                </p:txBody>
              </p:sp>
              <p:sp>
                <p:nvSpPr>
                  <p:cNvPr id="60973" name="Line 900"/>
                  <p:cNvSpPr>
                    <a:spLocks noChangeShapeType="1"/>
                  </p:cNvSpPr>
                  <p:nvPr/>
                </p:nvSpPr>
                <p:spPr bwMode="auto">
                  <a:xfrm flipV="1">
                    <a:off x="2692" y="913"/>
                    <a:ext cx="19" cy="18"/>
                  </a:xfrm>
                  <a:prstGeom prst="line">
                    <a:avLst/>
                  </a:prstGeom>
                  <a:noFill/>
                  <a:ln w="9525">
                    <a:solidFill>
                      <a:srgbClr val="000000"/>
                    </a:solidFill>
                    <a:round/>
                    <a:headEnd/>
                    <a:tailEnd/>
                  </a:ln>
                </p:spPr>
                <p:txBody>
                  <a:bodyPr/>
                  <a:lstStyle/>
                  <a:p>
                    <a:endParaRPr lang="en-US">
                      <a:latin typeface="+mj-lt"/>
                    </a:endParaRPr>
                  </a:p>
                </p:txBody>
              </p:sp>
              <p:sp>
                <p:nvSpPr>
                  <p:cNvPr id="60974" name="Line 901"/>
                  <p:cNvSpPr>
                    <a:spLocks noChangeShapeType="1"/>
                  </p:cNvSpPr>
                  <p:nvPr/>
                </p:nvSpPr>
                <p:spPr bwMode="auto">
                  <a:xfrm>
                    <a:off x="2692" y="931"/>
                    <a:ext cx="1" cy="55"/>
                  </a:xfrm>
                  <a:prstGeom prst="line">
                    <a:avLst/>
                  </a:prstGeom>
                  <a:noFill/>
                  <a:ln w="9525">
                    <a:solidFill>
                      <a:srgbClr val="000000"/>
                    </a:solidFill>
                    <a:round/>
                    <a:headEnd/>
                    <a:tailEnd/>
                  </a:ln>
                </p:spPr>
                <p:txBody>
                  <a:bodyPr/>
                  <a:lstStyle/>
                  <a:p>
                    <a:endParaRPr lang="en-US">
                      <a:latin typeface="+mj-lt"/>
                    </a:endParaRPr>
                  </a:p>
                </p:txBody>
              </p:sp>
            </p:grpSp>
            <p:grpSp>
              <p:nvGrpSpPr>
                <p:cNvPr id="60943" name="Group 902"/>
                <p:cNvGrpSpPr>
                  <a:grpSpLocks/>
                </p:cNvGrpSpPr>
                <p:nvPr/>
              </p:nvGrpSpPr>
              <p:grpSpPr bwMode="auto">
                <a:xfrm>
                  <a:off x="1598" y="1340"/>
                  <a:ext cx="82" cy="73"/>
                  <a:chOff x="2774" y="912"/>
                  <a:chExt cx="82" cy="73"/>
                </a:xfrm>
              </p:grpSpPr>
              <p:sp>
                <p:nvSpPr>
                  <p:cNvPr id="60967" name="Freeform 903"/>
                  <p:cNvSpPr>
                    <a:spLocks/>
                  </p:cNvSpPr>
                  <p:nvPr/>
                </p:nvSpPr>
                <p:spPr bwMode="auto">
                  <a:xfrm>
                    <a:off x="2774" y="912"/>
                    <a:ext cx="82" cy="73"/>
                  </a:xfrm>
                  <a:custGeom>
                    <a:avLst/>
                    <a:gdLst>
                      <a:gd name="T0" fmla="*/ 37 w 163"/>
                      <a:gd name="T1" fmla="*/ 0 h 146"/>
                      <a:gd name="T2" fmla="*/ 0 w 163"/>
                      <a:gd name="T3" fmla="*/ 37 h 146"/>
                      <a:gd name="T4" fmla="*/ 0 w 163"/>
                      <a:gd name="T5" fmla="*/ 146 h 146"/>
                      <a:gd name="T6" fmla="*/ 126 w 163"/>
                      <a:gd name="T7" fmla="*/ 146 h 146"/>
                      <a:gd name="T8" fmla="*/ 163 w 163"/>
                      <a:gd name="T9" fmla="*/ 109 h 146"/>
                      <a:gd name="T10" fmla="*/ 163 w 163"/>
                      <a:gd name="T11" fmla="*/ 0 h 146"/>
                      <a:gd name="T12" fmla="*/ 37 w 163"/>
                      <a:gd name="T13" fmla="*/ 0 h 146"/>
                      <a:gd name="T14" fmla="*/ 0 60000 65536"/>
                      <a:gd name="T15" fmla="*/ 0 60000 65536"/>
                      <a:gd name="T16" fmla="*/ 0 60000 65536"/>
                      <a:gd name="T17" fmla="*/ 0 60000 65536"/>
                      <a:gd name="T18" fmla="*/ 0 60000 65536"/>
                      <a:gd name="T19" fmla="*/ 0 60000 65536"/>
                      <a:gd name="T20" fmla="*/ 0 60000 65536"/>
                      <a:gd name="T21" fmla="*/ 0 w 163"/>
                      <a:gd name="T22" fmla="*/ 0 h 146"/>
                      <a:gd name="T23" fmla="*/ 163 w 163"/>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46">
                        <a:moveTo>
                          <a:pt x="37" y="0"/>
                        </a:moveTo>
                        <a:lnTo>
                          <a:pt x="0" y="37"/>
                        </a:lnTo>
                        <a:lnTo>
                          <a:pt x="0" y="146"/>
                        </a:lnTo>
                        <a:lnTo>
                          <a:pt x="126" y="146"/>
                        </a:lnTo>
                        <a:lnTo>
                          <a:pt x="163" y="109"/>
                        </a:lnTo>
                        <a:lnTo>
                          <a:pt x="163" y="0"/>
                        </a:lnTo>
                        <a:lnTo>
                          <a:pt x="3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8" name="Line 904"/>
                  <p:cNvSpPr>
                    <a:spLocks noChangeShapeType="1"/>
                  </p:cNvSpPr>
                  <p:nvPr/>
                </p:nvSpPr>
                <p:spPr bwMode="auto">
                  <a:xfrm flipH="1">
                    <a:off x="2774" y="930"/>
                    <a:ext cx="63" cy="1"/>
                  </a:xfrm>
                  <a:prstGeom prst="line">
                    <a:avLst/>
                  </a:prstGeom>
                  <a:noFill/>
                  <a:ln w="9525">
                    <a:solidFill>
                      <a:srgbClr val="000000"/>
                    </a:solidFill>
                    <a:round/>
                    <a:headEnd/>
                    <a:tailEnd/>
                  </a:ln>
                </p:spPr>
                <p:txBody>
                  <a:bodyPr/>
                  <a:lstStyle/>
                  <a:p>
                    <a:endParaRPr lang="en-US">
                      <a:latin typeface="+mj-lt"/>
                    </a:endParaRPr>
                  </a:p>
                </p:txBody>
              </p:sp>
              <p:sp>
                <p:nvSpPr>
                  <p:cNvPr id="60969" name="Line 905"/>
                  <p:cNvSpPr>
                    <a:spLocks noChangeShapeType="1"/>
                  </p:cNvSpPr>
                  <p:nvPr/>
                </p:nvSpPr>
                <p:spPr bwMode="auto">
                  <a:xfrm flipV="1">
                    <a:off x="2837" y="912"/>
                    <a:ext cx="19" cy="18"/>
                  </a:xfrm>
                  <a:prstGeom prst="line">
                    <a:avLst/>
                  </a:prstGeom>
                  <a:noFill/>
                  <a:ln w="9525">
                    <a:solidFill>
                      <a:srgbClr val="000000"/>
                    </a:solidFill>
                    <a:round/>
                    <a:headEnd/>
                    <a:tailEnd/>
                  </a:ln>
                </p:spPr>
                <p:txBody>
                  <a:bodyPr/>
                  <a:lstStyle/>
                  <a:p>
                    <a:endParaRPr lang="en-US">
                      <a:latin typeface="+mj-lt"/>
                    </a:endParaRPr>
                  </a:p>
                </p:txBody>
              </p:sp>
              <p:sp>
                <p:nvSpPr>
                  <p:cNvPr id="60970" name="Line 906"/>
                  <p:cNvSpPr>
                    <a:spLocks noChangeShapeType="1"/>
                  </p:cNvSpPr>
                  <p:nvPr/>
                </p:nvSpPr>
                <p:spPr bwMode="auto">
                  <a:xfrm>
                    <a:off x="2837" y="930"/>
                    <a:ext cx="1" cy="55"/>
                  </a:xfrm>
                  <a:prstGeom prst="line">
                    <a:avLst/>
                  </a:prstGeom>
                  <a:noFill/>
                  <a:ln w="9525">
                    <a:solidFill>
                      <a:srgbClr val="000000"/>
                    </a:solidFill>
                    <a:round/>
                    <a:headEnd/>
                    <a:tailEnd/>
                  </a:ln>
                </p:spPr>
                <p:txBody>
                  <a:bodyPr/>
                  <a:lstStyle/>
                  <a:p>
                    <a:endParaRPr lang="en-US">
                      <a:latin typeface="+mj-lt"/>
                    </a:endParaRPr>
                  </a:p>
                </p:txBody>
              </p:sp>
            </p:grpSp>
            <p:sp>
              <p:nvSpPr>
                <p:cNvPr id="60944" name="Freeform 907"/>
                <p:cNvSpPr>
                  <a:spLocks/>
                </p:cNvSpPr>
                <p:nvPr/>
              </p:nvSpPr>
              <p:spPr bwMode="auto">
                <a:xfrm>
                  <a:off x="1822" y="1485"/>
                  <a:ext cx="86" cy="70"/>
                </a:xfrm>
                <a:custGeom>
                  <a:avLst/>
                  <a:gdLst>
                    <a:gd name="T0" fmla="*/ 48 w 170"/>
                    <a:gd name="T1" fmla="*/ 0 h 140"/>
                    <a:gd name="T2" fmla="*/ 170 w 170"/>
                    <a:gd name="T3" fmla="*/ 76 h 140"/>
                    <a:gd name="T4" fmla="*/ 108 w 170"/>
                    <a:gd name="T5" fmla="*/ 140 h 140"/>
                    <a:gd name="T6" fmla="*/ 0 w 170"/>
                    <a:gd name="T7" fmla="*/ 91 h 140"/>
                    <a:gd name="T8" fmla="*/ 48 w 170"/>
                    <a:gd name="T9" fmla="*/ 0 h 140"/>
                    <a:gd name="T10" fmla="*/ 0 60000 65536"/>
                    <a:gd name="T11" fmla="*/ 0 60000 65536"/>
                    <a:gd name="T12" fmla="*/ 0 60000 65536"/>
                    <a:gd name="T13" fmla="*/ 0 60000 65536"/>
                    <a:gd name="T14" fmla="*/ 0 60000 65536"/>
                    <a:gd name="T15" fmla="*/ 0 w 170"/>
                    <a:gd name="T16" fmla="*/ 0 h 140"/>
                    <a:gd name="T17" fmla="*/ 170 w 170"/>
                    <a:gd name="T18" fmla="*/ 140 h 140"/>
                  </a:gdLst>
                  <a:ahLst/>
                  <a:cxnLst>
                    <a:cxn ang="T10">
                      <a:pos x="T0" y="T1"/>
                    </a:cxn>
                    <a:cxn ang="T11">
                      <a:pos x="T2" y="T3"/>
                    </a:cxn>
                    <a:cxn ang="T12">
                      <a:pos x="T4" y="T5"/>
                    </a:cxn>
                    <a:cxn ang="T13">
                      <a:pos x="T6" y="T7"/>
                    </a:cxn>
                    <a:cxn ang="T14">
                      <a:pos x="T8" y="T9"/>
                    </a:cxn>
                  </a:cxnLst>
                  <a:rect l="T15" t="T16" r="T17" b="T18"/>
                  <a:pathLst>
                    <a:path w="170" h="140">
                      <a:moveTo>
                        <a:pt x="48" y="0"/>
                      </a:moveTo>
                      <a:lnTo>
                        <a:pt x="170" y="76"/>
                      </a:lnTo>
                      <a:lnTo>
                        <a:pt x="108" y="140"/>
                      </a:lnTo>
                      <a:lnTo>
                        <a:pt x="0" y="91"/>
                      </a:lnTo>
                      <a:lnTo>
                        <a:pt x="48" y="0"/>
                      </a:lnTo>
                      <a:close/>
                    </a:path>
                  </a:pathLst>
                </a:custGeom>
                <a:solidFill>
                  <a:srgbClr val="919191"/>
                </a:solidFill>
                <a:ln w="9525">
                  <a:noFill/>
                  <a:round/>
                  <a:headEnd/>
                  <a:tailEnd/>
                </a:ln>
              </p:spPr>
              <p:txBody>
                <a:bodyPr/>
                <a:lstStyle/>
                <a:p>
                  <a:endParaRPr lang="en-US">
                    <a:latin typeface="+mj-lt"/>
                  </a:endParaRPr>
                </a:p>
              </p:txBody>
            </p:sp>
            <p:grpSp>
              <p:nvGrpSpPr>
                <p:cNvPr id="60945" name="Group 908"/>
                <p:cNvGrpSpPr>
                  <a:grpSpLocks/>
                </p:cNvGrpSpPr>
                <p:nvPr/>
              </p:nvGrpSpPr>
              <p:grpSpPr bwMode="auto">
                <a:xfrm>
                  <a:off x="1778" y="1394"/>
                  <a:ext cx="371" cy="166"/>
                  <a:chOff x="2954" y="966"/>
                  <a:chExt cx="371" cy="166"/>
                </a:xfrm>
              </p:grpSpPr>
              <p:sp>
                <p:nvSpPr>
                  <p:cNvPr id="60963" name="Freeform 909"/>
                  <p:cNvSpPr>
                    <a:spLocks/>
                  </p:cNvSpPr>
                  <p:nvPr/>
                </p:nvSpPr>
                <p:spPr bwMode="auto">
                  <a:xfrm>
                    <a:off x="2954" y="966"/>
                    <a:ext cx="371" cy="166"/>
                  </a:xfrm>
                  <a:custGeom>
                    <a:avLst/>
                    <a:gdLst>
                      <a:gd name="T0" fmla="*/ 84 w 743"/>
                      <a:gd name="T1" fmla="*/ 0 h 333"/>
                      <a:gd name="T2" fmla="*/ 0 w 743"/>
                      <a:gd name="T3" fmla="*/ 84 h 333"/>
                      <a:gd name="T4" fmla="*/ 0 w 743"/>
                      <a:gd name="T5" fmla="*/ 333 h 333"/>
                      <a:gd name="T6" fmla="*/ 661 w 743"/>
                      <a:gd name="T7" fmla="*/ 333 h 333"/>
                      <a:gd name="T8" fmla="*/ 743 w 743"/>
                      <a:gd name="T9" fmla="*/ 250 h 333"/>
                      <a:gd name="T10" fmla="*/ 743 w 743"/>
                      <a:gd name="T11" fmla="*/ 0 h 333"/>
                      <a:gd name="T12" fmla="*/ 84 w 743"/>
                      <a:gd name="T13" fmla="*/ 0 h 333"/>
                      <a:gd name="T14" fmla="*/ 0 60000 65536"/>
                      <a:gd name="T15" fmla="*/ 0 60000 65536"/>
                      <a:gd name="T16" fmla="*/ 0 60000 65536"/>
                      <a:gd name="T17" fmla="*/ 0 60000 65536"/>
                      <a:gd name="T18" fmla="*/ 0 60000 65536"/>
                      <a:gd name="T19" fmla="*/ 0 60000 65536"/>
                      <a:gd name="T20" fmla="*/ 0 60000 65536"/>
                      <a:gd name="T21" fmla="*/ 0 w 743"/>
                      <a:gd name="T22" fmla="*/ 0 h 333"/>
                      <a:gd name="T23" fmla="*/ 743 w 743"/>
                      <a:gd name="T24" fmla="*/ 333 h 3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3" h="333">
                        <a:moveTo>
                          <a:pt x="84" y="0"/>
                        </a:moveTo>
                        <a:lnTo>
                          <a:pt x="0" y="84"/>
                        </a:lnTo>
                        <a:lnTo>
                          <a:pt x="0" y="333"/>
                        </a:lnTo>
                        <a:lnTo>
                          <a:pt x="661" y="333"/>
                        </a:lnTo>
                        <a:lnTo>
                          <a:pt x="743" y="250"/>
                        </a:lnTo>
                        <a:lnTo>
                          <a:pt x="743" y="0"/>
                        </a:lnTo>
                        <a:lnTo>
                          <a:pt x="84"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4" name="Line 910"/>
                  <p:cNvSpPr>
                    <a:spLocks noChangeShapeType="1"/>
                  </p:cNvSpPr>
                  <p:nvPr/>
                </p:nvSpPr>
                <p:spPr bwMode="auto">
                  <a:xfrm flipH="1">
                    <a:off x="2954" y="1007"/>
                    <a:ext cx="330" cy="1"/>
                  </a:xfrm>
                  <a:prstGeom prst="line">
                    <a:avLst/>
                  </a:prstGeom>
                  <a:noFill/>
                  <a:ln w="9525">
                    <a:solidFill>
                      <a:srgbClr val="000000"/>
                    </a:solidFill>
                    <a:round/>
                    <a:headEnd/>
                    <a:tailEnd/>
                  </a:ln>
                </p:spPr>
                <p:txBody>
                  <a:bodyPr/>
                  <a:lstStyle/>
                  <a:p>
                    <a:endParaRPr lang="en-US">
                      <a:latin typeface="+mj-lt"/>
                    </a:endParaRPr>
                  </a:p>
                </p:txBody>
              </p:sp>
              <p:sp>
                <p:nvSpPr>
                  <p:cNvPr id="60965" name="Line 911"/>
                  <p:cNvSpPr>
                    <a:spLocks noChangeShapeType="1"/>
                  </p:cNvSpPr>
                  <p:nvPr/>
                </p:nvSpPr>
                <p:spPr bwMode="auto">
                  <a:xfrm flipV="1">
                    <a:off x="3284" y="966"/>
                    <a:ext cx="41" cy="41"/>
                  </a:xfrm>
                  <a:prstGeom prst="line">
                    <a:avLst/>
                  </a:prstGeom>
                  <a:noFill/>
                  <a:ln w="9525">
                    <a:solidFill>
                      <a:srgbClr val="000000"/>
                    </a:solidFill>
                    <a:round/>
                    <a:headEnd/>
                    <a:tailEnd/>
                  </a:ln>
                </p:spPr>
                <p:txBody>
                  <a:bodyPr/>
                  <a:lstStyle/>
                  <a:p>
                    <a:endParaRPr lang="en-US">
                      <a:latin typeface="+mj-lt"/>
                    </a:endParaRPr>
                  </a:p>
                </p:txBody>
              </p:sp>
              <p:sp>
                <p:nvSpPr>
                  <p:cNvPr id="60966" name="Line 912"/>
                  <p:cNvSpPr>
                    <a:spLocks noChangeShapeType="1"/>
                  </p:cNvSpPr>
                  <p:nvPr/>
                </p:nvSpPr>
                <p:spPr bwMode="auto">
                  <a:xfrm>
                    <a:off x="3284" y="1007"/>
                    <a:ext cx="1" cy="125"/>
                  </a:xfrm>
                  <a:prstGeom prst="line">
                    <a:avLst/>
                  </a:prstGeom>
                  <a:noFill/>
                  <a:ln w="9525">
                    <a:solidFill>
                      <a:srgbClr val="000000"/>
                    </a:solidFill>
                    <a:round/>
                    <a:headEnd/>
                    <a:tailEnd/>
                  </a:ln>
                </p:spPr>
                <p:txBody>
                  <a:bodyPr/>
                  <a:lstStyle/>
                  <a:p>
                    <a:endParaRPr lang="en-US">
                      <a:latin typeface="+mj-lt"/>
                    </a:endParaRPr>
                  </a:p>
                </p:txBody>
              </p:sp>
            </p:grpSp>
            <p:sp>
              <p:nvSpPr>
                <p:cNvPr id="60946" name="Freeform 913"/>
                <p:cNvSpPr>
                  <a:spLocks/>
                </p:cNvSpPr>
                <p:nvPr/>
              </p:nvSpPr>
              <p:spPr bwMode="auto">
                <a:xfrm>
                  <a:off x="1756" y="1433"/>
                  <a:ext cx="339" cy="54"/>
                </a:xfrm>
                <a:custGeom>
                  <a:avLst/>
                  <a:gdLst>
                    <a:gd name="T0" fmla="*/ 42 w 676"/>
                    <a:gd name="T1" fmla="*/ 0 h 108"/>
                    <a:gd name="T2" fmla="*/ 0 w 676"/>
                    <a:gd name="T3" fmla="*/ 108 h 108"/>
                    <a:gd name="T4" fmla="*/ 629 w 676"/>
                    <a:gd name="T5" fmla="*/ 108 h 108"/>
                    <a:gd name="T6" fmla="*/ 676 w 676"/>
                    <a:gd name="T7" fmla="*/ 3 h 108"/>
                    <a:gd name="T8" fmla="*/ 42 w 676"/>
                    <a:gd name="T9" fmla="*/ 0 h 108"/>
                    <a:gd name="T10" fmla="*/ 0 60000 65536"/>
                    <a:gd name="T11" fmla="*/ 0 60000 65536"/>
                    <a:gd name="T12" fmla="*/ 0 60000 65536"/>
                    <a:gd name="T13" fmla="*/ 0 60000 65536"/>
                    <a:gd name="T14" fmla="*/ 0 60000 65536"/>
                    <a:gd name="T15" fmla="*/ 0 w 676"/>
                    <a:gd name="T16" fmla="*/ 0 h 108"/>
                    <a:gd name="T17" fmla="*/ 676 w 676"/>
                    <a:gd name="T18" fmla="*/ 108 h 108"/>
                  </a:gdLst>
                  <a:ahLst/>
                  <a:cxnLst>
                    <a:cxn ang="T10">
                      <a:pos x="T0" y="T1"/>
                    </a:cxn>
                    <a:cxn ang="T11">
                      <a:pos x="T2" y="T3"/>
                    </a:cxn>
                    <a:cxn ang="T12">
                      <a:pos x="T4" y="T5"/>
                    </a:cxn>
                    <a:cxn ang="T13">
                      <a:pos x="T6" y="T7"/>
                    </a:cxn>
                    <a:cxn ang="T14">
                      <a:pos x="T8" y="T9"/>
                    </a:cxn>
                  </a:cxnLst>
                  <a:rect l="T15" t="T16" r="T17" b="T18"/>
                  <a:pathLst>
                    <a:path w="676" h="108">
                      <a:moveTo>
                        <a:pt x="42" y="0"/>
                      </a:moveTo>
                      <a:lnTo>
                        <a:pt x="0" y="108"/>
                      </a:lnTo>
                      <a:lnTo>
                        <a:pt x="629" y="108"/>
                      </a:lnTo>
                      <a:lnTo>
                        <a:pt x="676" y="3"/>
                      </a:lnTo>
                      <a:lnTo>
                        <a:pt x="42"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sp>
              <p:nvSpPr>
                <p:cNvPr id="60947" name="Freeform 914"/>
                <p:cNvSpPr>
                  <a:spLocks/>
                </p:cNvSpPr>
                <p:nvPr/>
              </p:nvSpPr>
              <p:spPr bwMode="auto">
                <a:xfrm>
                  <a:off x="1778" y="1392"/>
                  <a:ext cx="366" cy="41"/>
                </a:xfrm>
                <a:custGeom>
                  <a:avLst/>
                  <a:gdLst>
                    <a:gd name="T0" fmla="*/ 104 w 730"/>
                    <a:gd name="T1" fmla="*/ 0 h 81"/>
                    <a:gd name="T2" fmla="*/ 0 w 730"/>
                    <a:gd name="T3" fmla="*/ 81 h 81"/>
                    <a:gd name="T4" fmla="*/ 626 w 730"/>
                    <a:gd name="T5" fmla="*/ 81 h 81"/>
                    <a:gd name="T6" fmla="*/ 730 w 730"/>
                    <a:gd name="T7" fmla="*/ 0 h 81"/>
                    <a:gd name="T8" fmla="*/ 104 w 730"/>
                    <a:gd name="T9" fmla="*/ 0 h 81"/>
                    <a:gd name="T10" fmla="*/ 0 60000 65536"/>
                    <a:gd name="T11" fmla="*/ 0 60000 65536"/>
                    <a:gd name="T12" fmla="*/ 0 60000 65536"/>
                    <a:gd name="T13" fmla="*/ 0 60000 65536"/>
                    <a:gd name="T14" fmla="*/ 0 60000 65536"/>
                    <a:gd name="T15" fmla="*/ 0 w 730"/>
                    <a:gd name="T16" fmla="*/ 0 h 81"/>
                    <a:gd name="T17" fmla="*/ 730 w 730"/>
                    <a:gd name="T18" fmla="*/ 81 h 81"/>
                  </a:gdLst>
                  <a:ahLst/>
                  <a:cxnLst>
                    <a:cxn ang="T10">
                      <a:pos x="T0" y="T1"/>
                    </a:cxn>
                    <a:cxn ang="T11">
                      <a:pos x="T2" y="T3"/>
                    </a:cxn>
                    <a:cxn ang="T12">
                      <a:pos x="T4" y="T5"/>
                    </a:cxn>
                    <a:cxn ang="T13">
                      <a:pos x="T6" y="T7"/>
                    </a:cxn>
                    <a:cxn ang="T14">
                      <a:pos x="T8" y="T9"/>
                    </a:cxn>
                  </a:cxnLst>
                  <a:rect l="T15" t="T16" r="T17" b="T18"/>
                  <a:pathLst>
                    <a:path w="730" h="81">
                      <a:moveTo>
                        <a:pt x="104" y="0"/>
                      </a:moveTo>
                      <a:lnTo>
                        <a:pt x="0" y="81"/>
                      </a:lnTo>
                      <a:lnTo>
                        <a:pt x="626" y="81"/>
                      </a:lnTo>
                      <a:lnTo>
                        <a:pt x="730" y="0"/>
                      </a:lnTo>
                      <a:lnTo>
                        <a:pt x="104"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sp>
              <p:nvSpPr>
                <p:cNvPr id="60948" name="Line 915"/>
                <p:cNvSpPr>
                  <a:spLocks noChangeShapeType="1"/>
                </p:cNvSpPr>
                <p:nvPr/>
              </p:nvSpPr>
              <p:spPr bwMode="auto">
                <a:xfrm>
                  <a:off x="1830" y="1392"/>
                  <a:ext cx="1" cy="46"/>
                </a:xfrm>
                <a:prstGeom prst="line">
                  <a:avLst/>
                </a:prstGeom>
                <a:noFill/>
                <a:ln w="9525">
                  <a:solidFill>
                    <a:srgbClr val="000000"/>
                  </a:solidFill>
                  <a:round/>
                  <a:headEnd/>
                  <a:tailEnd/>
                </a:ln>
              </p:spPr>
              <p:txBody>
                <a:bodyPr/>
                <a:lstStyle/>
                <a:p>
                  <a:endParaRPr lang="en-US">
                    <a:latin typeface="+mj-lt"/>
                  </a:endParaRPr>
                </a:p>
              </p:txBody>
            </p:sp>
            <p:sp>
              <p:nvSpPr>
                <p:cNvPr id="60949" name="Freeform 916"/>
                <p:cNvSpPr>
                  <a:spLocks/>
                </p:cNvSpPr>
                <p:nvPr/>
              </p:nvSpPr>
              <p:spPr bwMode="auto">
                <a:xfrm>
                  <a:off x="2096" y="1392"/>
                  <a:ext cx="97" cy="74"/>
                </a:xfrm>
                <a:custGeom>
                  <a:avLst/>
                  <a:gdLst>
                    <a:gd name="T0" fmla="*/ 101 w 193"/>
                    <a:gd name="T1" fmla="*/ 0 h 148"/>
                    <a:gd name="T2" fmla="*/ 0 w 193"/>
                    <a:gd name="T3" fmla="*/ 71 h 148"/>
                    <a:gd name="T4" fmla="*/ 75 w 193"/>
                    <a:gd name="T5" fmla="*/ 148 h 148"/>
                    <a:gd name="T6" fmla="*/ 193 w 193"/>
                    <a:gd name="T7" fmla="*/ 67 h 148"/>
                    <a:gd name="T8" fmla="*/ 101 w 193"/>
                    <a:gd name="T9" fmla="*/ 0 h 148"/>
                    <a:gd name="T10" fmla="*/ 0 60000 65536"/>
                    <a:gd name="T11" fmla="*/ 0 60000 65536"/>
                    <a:gd name="T12" fmla="*/ 0 60000 65536"/>
                    <a:gd name="T13" fmla="*/ 0 60000 65536"/>
                    <a:gd name="T14" fmla="*/ 0 60000 65536"/>
                    <a:gd name="T15" fmla="*/ 0 w 193"/>
                    <a:gd name="T16" fmla="*/ 0 h 148"/>
                    <a:gd name="T17" fmla="*/ 193 w 193"/>
                    <a:gd name="T18" fmla="*/ 148 h 148"/>
                  </a:gdLst>
                  <a:ahLst/>
                  <a:cxnLst>
                    <a:cxn ang="T10">
                      <a:pos x="T0" y="T1"/>
                    </a:cxn>
                    <a:cxn ang="T11">
                      <a:pos x="T2" y="T3"/>
                    </a:cxn>
                    <a:cxn ang="T12">
                      <a:pos x="T4" y="T5"/>
                    </a:cxn>
                    <a:cxn ang="T13">
                      <a:pos x="T6" y="T7"/>
                    </a:cxn>
                    <a:cxn ang="T14">
                      <a:pos x="T8" y="T9"/>
                    </a:cxn>
                  </a:cxnLst>
                  <a:rect l="T15" t="T16" r="T17" b="T18"/>
                  <a:pathLst>
                    <a:path w="193" h="148">
                      <a:moveTo>
                        <a:pt x="101" y="0"/>
                      </a:moveTo>
                      <a:lnTo>
                        <a:pt x="0" y="71"/>
                      </a:lnTo>
                      <a:lnTo>
                        <a:pt x="75" y="148"/>
                      </a:lnTo>
                      <a:lnTo>
                        <a:pt x="193" y="67"/>
                      </a:lnTo>
                      <a:lnTo>
                        <a:pt x="101"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grpSp>
              <p:nvGrpSpPr>
                <p:cNvPr id="60950" name="Group 917"/>
                <p:cNvGrpSpPr>
                  <a:grpSpLocks/>
                </p:cNvGrpSpPr>
                <p:nvPr/>
              </p:nvGrpSpPr>
              <p:grpSpPr bwMode="auto">
                <a:xfrm>
                  <a:off x="1752" y="1343"/>
                  <a:ext cx="110" cy="84"/>
                  <a:chOff x="2928" y="915"/>
                  <a:chExt cx="110" cy="84"/>
                </a:xfrm>
              </p:grpSpPr>
              <p:sp>
                <p:nvSpPr>
                  <p:cNvPr id="60959" name="Freeform 918"/>
                  <p:cNvSpPr>
                    <a:spLocks/>
                  </p:cNvSpPr>
                  <p:nvPr/>
                </p:nvSpPr>
                <p:spPr bwMode="auto">
                  <a:xfrm>
                    <a:off x="2928" y="915"/>
                    <a:ext cx="110" cy="84"/>
                  </a:xfrm>
                  <a:custGeom>
                    <a:avLst/>
                    <a:gdLst>
                      <a:gd name="T0" fmla="*/ 127 w 219"/>
                      <a:gd name="T1" fmla="*/ 0 h 168"/>
                      <a:gd name="T2" fmla="*/ 74 w 219"/>
                      <a:gd name="T3" fmla="*/ 2 h 168"/>
                      <a:gd name="T4" fmla="*/ 0 w 219"/>
                      <a:gd name="T5" fmla="*/ 81 h 168"/>
                      <a:gd name="T6" fmla="*/ 93 w 219"/>
                      <a:gd name="T7" fmla="*/ 168 h 168"/>
                      <a:gd name="T8" fmla="*/ 144 w 219"/>
                      <a:gd name="T9" fmla="*/ 166 h 168"/>
                      <a:gd name="T10" fmla="*/ 219 w 219"/>
                      <a:gd name="T11" fmla="*/ 87 h 168"/>
                      <a:gd name="T12" fmla="*/ 127 w 219"/>
                      <a:gd name="T13" fmla="*/ 0 h 168"/>
                      <a:gd name="T14" fmla="*/ 0 60000 65536"/>
                      <a:gd name="T15" fmla="*/ 0 60000 65536"/>
                      <a:gd name="T16" fmla="*/ 0 60000 65536"/>
                      <a:gd name="T17" fmla="*/ 0 60000 65536"/>
                      <a:gd name="T18" fmla="*/ 0 60000 65536"/>
                      <a:gd name="T19" fmla="*/ 0 60000 65536"/>
                      <a:gd name="T20" fmla="*/ 0 60000 65536"/>
                      <a:gd name="T21" fmla="*/ 0 w 219"/>
                      <a:gd name="T22" fmla="*/ 0 h 168"/>
                      <a:gd name="T23" fmla="*/ 219 w 219"/>
                      <a:gd name="T24" fmla="*/ 168 h 1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9" h="168">
                        <a:moveTo>
                          <a:pt x="127" y="0"/>
                        </a:moveTo>
                        <a:lnTo>
                          <a:pt x="74" y="2"/>
                        </a:lnTo>
                        <a:lnTo>
                          <a:pt x="0" y="81"/>
                        </a:lnTo>
                        <a:lnTo>
                          <a:pt x="93" y="168"/>
                        </a:lnTo>
                        <a:lnTo>
                          <a:pt x="144" y="166"/>
                        </a:lnTo>
                        <a:lnTo>
                          <a:pt x="219" y="87"/>
                        </a:lnTo>
                        <a:lnTo>
                          <a:pt x="12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0" name="Line 919"/>
                  <p:cNvSpPr>
                    <a:spLocks noChangeShapeType="1"/>
                  </p:cNvSpPr>
                  <p:nvPr/>
                </p:nvSpPr>
                <p:spPr bwMode="auto">
                  <a:xfrm flipH="1" flipV="1">
                    <a:off x="2965" y="916"/>
                    <a:ext cx="46" cy="43"/>
                  </a:xfrm>
                  <a:prstGeom prst="line">
                    <a:avLst/>
                  </a:prstGeom>
                  <a:noFill/>
                  <a:ln w="9525">
                    <a:solidFill>
                      <a:srgbClr val="000000"/>
                    </a:solidFill>
                    <a:round/>
                    <a:headEnd/>
                    <a:tailEnd/>
                  </a:ln>
                </p:spPr>
                <p:txBody>
                  <a:bodyPr/>
                  <a:lstStyle/>
                  <a:p>
                    <a:endParaRPr lang="en-US">
                      <a:latin typeface="+mj-lt"/>
                    </a:endParaRPr>
                  </a:p>
                </p:txBody>
              </p:sp>
              <p:sp>
                <p:nvSpPr>
                  <p:cNvPr id="60961" name="Line 920"/>
                  <p:cNvSpPr>
                    <a:spLocks noChangeShapeType="1"/>
                  </p:cNvSpPr>
                  <p:nvPr/>
                </p:nvSpPr>
                <p:spPr bwMode="auto">
                  <a:xfrm flipV="1">
                    <a:off x="3011" y="958"/>
                    <a:ext cx="27" cy="1"/>
                  </a:xfrm>
                  <a:prstGeom prst="line">
                    <a:avLst/>
                  </a:prstGeom>
                  <a:noFill/>
                  <a:ln w="9525">
                    <a:solidFill>
                      <a:srgbClr val="000000"/>
                    </a:solidFill>
                    <a:round/>
                    <a:headEnd/>
                    <a:tailEnd/>
                  </a:ln>
                </p:spPr>
                <p:txBody>
                  <a:bodyPr/>
                  <a:lstStyle/>
                  <a:p>
                    <a:endParaRPr lang="en-US">
                      <a:latin typeface="+mj-lt"/>
                    </a:endParaRPr>
                  </a:p>
                </p:txBody>
              </p:sp>
              <p:sp>
                <p:nvSpPr>
                  <p:cNvPr id="60962" name="Line 921"/>
                  <p:cNvSpPr>
                    <a:spLocks noChangeShapeType="1"/>
                  </p:cNvSpPr>
                  <p:nvPr/>
                </p:nvSpPr>
                <p:spPr bwMode="auto">
                  <a:xfrm flipH="1">
                    <a:off x="2974" y="959"/>
                    <a:ext cx="37" cy="40"/>
                  </a:xfrm>
                  <a:prstGeom prst="line">
                    <a:avLst/>
                  </a:prstGeom>
                  <a:noFill/>
                  <a:ln w="9525">
                    <a:solidFill>
                      <a:srgbClr val="000000"/>
                    </a:solidFill>
                    <a:round/>
                    <a:headEnd/>
                    <a:tailEnd/>
                  </a:ln>
                </p:spPr>
                <p:txBody>
                  <a:bodyPr/>
                  <a:lstStyle/>
                  <a:p>
                    <a:endParaRPr lang="en-US">
                      <a:latin typeface="+mj-lt"/>
                    </a:endParaRPr>
                  </a:p>
                </p:txBody>
              </p:sp>
            </p:grpSp>
            <p:sp>
              <p:nvSpPr>
                <p:cNvPr id="60951" name="Freeform 922"/>
                <p:cNvSpPr>
                  <a:spLocks/>
                </p:cNvSpPr>
                <p:nvPr/>
              </p:nvSpPr>
              <p:spPr bwMode="auto">
                <a:xfrm>
                  <a:off x="579" y="1122"/>
                  <a:ext cx="917" cy="110"/>
                </a:xfrm>
                <a:custGeom>
                  <a:avLst/>
                  <a:gdLst>
                    <a:gd name="T0" fmla="*/ 216 w 1833"/>
                    <a:gd name="T1" fmla="*/ 4 h 220"/>
                    <a:gd name="T2" fmla="*/ 0 w 1833"/>
                    <a:gd name="T3" fmla="*/ 220 h 220"/>
                    <a:gd name="T4" fmla="*/ 1613 w 1833"/>
                    <a:gd name="T5" fmla="*/ 220 h 220"/>
                    <a:gd name="T6" fmla="*/ 1833 w 1833"/>
                    <a:gd name="T7" fmla="*/ 0 h 220"/>
                    <a:gd name="T8" fmla="*/ 216 w 1833"/>
                    <a:gd name="T9" fmla="*/ 4 h 220"/>
                    <a:gd name="T10" fmla="*/ 0 60000 65536"/>
                    <a:gd name="T11" fmla="*/ 0 60000 65536"/>
                    <a:gd name="T12" fmla="*/ 0 60000 65536"/>
                    <a:gd name="T13" fmla="*/ 0 60000 65536"/>
                    <a:gd name="T14" fmla="*/ 0 60000 65536"/>
                    <a:gd name="T15" fmla="*/ 0 w 1833"/>
                    <a:gd name="T16" fmla="*/ 0 h 220"/>
                    <a:gd name="T17" fmla="*/ 1833 w 1833"/>
                    <a:gd name="T18" fmla="*/ 220 h 220"/>
                  </a:gdLst>
                  <a:ahLst/>
                  <a:cxnLst>
                    <a:cxn ang="T10">
                      <a:pos x="T0" y="T1"/>
                    </a:cxn>
                    <a:cxn ang="T11">
                      <a:pos x="T2" y="T3"/>
                    </a:cxn>
                    <a:cxn ang="T12">
                      <a:pos x="T4" y="T5"/>
                    </a:cxn>
                    <a:cxn ang="T13">
                      <a:pos x="T6" y="T7"/>
                    </a:cxn>
                    <a:cxn ang="T14">
                      <a:pos x="T8" y="T9"/>
                    </a:cxn>
                  </a:cxnLst>
                  <a:rect l="T15" t="T16" r="T17" b="T18"/>
                  <a:pathLst>
                    <a:path w="1833" h="220">
                      <a:moveTo>
                        <a:pt x="216" y="4"/>
                      </a:moveTo>
                      <a:lnTo>
                        <a:pt x="0" y="220"/>
                      </a:lnTo>
                      <a:lnTo>
                        <a:pt x="1613" y="220"/>
                      </a:lnTo>
                      <a:lnTo>
                        <a:pt x="1833" y="0"/>
                      </a:lnTo>
                      <a:lnTo>
                        <a:pt x="216" y="4"/>
                      </a:lnTo>
                      <a:close/>
                    </a:path>
                  </a:pathLst>
                </a:custGeom>
                <a:solidFill>
                  <a:srgbClr val="FEEDD3"/>
                </a:solidFill>
                <a:ln w="9525">
                  <a:solidFill>
                    <a:srgbClr val="000000"/>
                  </a:solidFill>
                  <a:prstDash val="solid"/>
                  <a:round/>
                  <a:headEnd/>
                  <a:tailEnd/>
                </a:ln>
              </p:spPr>
              <p:txBody>
                <a:bodyPr/>
                <a:lstStyle/>
                <a:p>
                  <a:endParaRPr lang="en-US">
                    <a:latin typeface="+mj-lt"/>
                  </a:endParaRPr>
                </a:p>
              </p:txBody>
            </p:sp>
            <p:sp>
              <p:nvSpPr>
                <p:cNvPr id="60952" name="AutoShape 923"/>
                <p:cNvSpPr>
                  <a:spLocks noChangeArrowheads="1"/>
                </p:cNvSpPr>
                <p:nvPr/>
              </p:nvSpPr>
              <p:spPr bwMode="auto">
                <a:xfrm>
                  <a:off x="1046" y="1271"/>
                  <a:ext cx="300" cy="105"/>
                </a:xfrm>
                <a:prstGeom prst="roundRect">
                  <a:avLst>
                    <a:gd name="adj" fmla="val 11611"/>
                  </a:avLst>
                </a:prstGeom>
                <a:solidFill>
                  <a:srgbClr val="EF9100"/>
                </a:solidFill>
                <a:ln w="9525">
                  <a:solidFill>
                    <a:srgbClr val="000000"/>
                  </a:solidFill>
                  <a:round/>
                  <a:headEnd/>
                  <a:tailEnd/>
                </a:ln>
              </p:spPr>
              <p:txBody>
                <a:bodyPr/>
                <a:lstStyle/>
                <a:p>
                  <a:endParaRPr lang="en-US">
                    <a:latin typeface="+mj-lt"/>
                  </a:endParaRPr>
                </a:p>
              </p:txBody>
            </p:sp>
            <p:sp>
              <p:nvSpPr>
                <p:cNvPr id="60953" name="AutoShape 924"/>
                <p:cNvSpPr>
                  <a:spLocks noChangeArrowheads="1"/>
                </p:cNvSpPr>
                <p:nvPr/>
              </p:nvSpPr>
              <p:spPr bwMode="auto">
                <a:xfrm>
                  <a:off x="702" y="1412"/>
                  <a:ext cx="455" cy="148"/>
                </a:xfrm>
                <a:prstGeom prst="roundRect">
                  <a:avLst>
                    <a:gd name="adj" fmla="val 11981"/>
                  </a:avLst>
                </a:prstGeom>
                <a:solidFill>
                  <a:srgbClr val="EF9100"/>
                </a:solidFill>
                <a:ln w="9525">
                  <a:solidFill>
                    <a:srgbClr val="000000"/>
                  </a:solidFill>
                  <a:round/>
                  <a:headEnd/>
                  <a:tailEnd/>
                </a:ln>
              </p:spPr>
              <p:txBody>
                <a:bodyPr/>
                <a:lstStyle/>
                <a:p>
                  <a:endParaRPr lang="en-US">
                    <a:latin typeface="+mj-lt"/>
                  </a:endParaRPr>
                </a:p>
              </p:txBody>
            </p:sp>
            <p:sp>
              <p:nvSpPr>
                <p:cNvPr id="60954" name="AutoShape 925"/>
                <p:cNvSpPr>
                  <a:spLocks noChangeArrowheads="1"/>
                </p:cNvSpPr>
                <p:nvPr/>
              </p:nvSpPr>
              <p:spPr bwMode="auto">
                <a:xfrm>
                  <a:off x="732" y="1433"/>
                  <a:ext cx="395" cy="125"/>
                </a:xfrm>
                <a:prstGeom prst="roundRect">
                  <a:avLst>
                    <a:gd name="adj" fmla="val 11894"/>
                  </a:avLst>
                </a:prstGeom>
                <a:solidFill>
                  <a:schemeClr val="hlink"/>
                </a:solidFill>
                <a:ln w="9525">
                  <a:solidFill>
                    <a:srgbClr val="000000"/>
                  </a:solidFill>
                  <a:round/>
                  <a:headEnd/>
                  <a:tailEnd/>
                </a:ln>
              </p:spPr>
              <p:txBody>
                <a:bodyPr/>
                <a:lstStyle/>
                <a:p>
                  <a:endParaRPr lang="en-US">
                    <a:latin typeface="+mj-lt"/>
                  </a:endParaRPr>
                </a:p>
              </p:txBody>
            </p:sp>
            <p:sp>
              <p:nvSpPr>
                <p:cNvPr id="60955" name="AutoShape 926"/>
                <p:cNvSpPr>
                  <a:spLocks noChangeArrowheads="1"/>
                </p:cNvSpPr>
                <p:nvPr/>
              </p:nvSpPr>
              <p:spPr bwMode="auto">
                <a:xfrm>
                  <a:off x="1060" y="1281"/>
                  <a:ext cx="270" cy="85"/>
                </a:xfrm>
                <a:prstGeom prst="roundRect">
                  <a:avLst>
                    <a:gd name="adj" fmla="val 11417"/>
                  </a:avLst>
                </a:prstGeom>
                <a:solidFill>
                  <a:schemeClr val="hlink"/>
                </a:solidFill>
                <a:ln w="9525">
                  <a:solidFill>
                    <a:srgbClr val="000000"/>
                  </a:solidFill>
                  <a:round/>
                  <a:headEnd/>
                  <a:tailEnd/>
                </a:ln>
              </p:spPr>
              <p:txBody>
                <a:bodyPr/>
                <a:lstStyle/>
                <a:p>
                  <a:endParaRPr lang="en-US">
                    <a:latin typeface="+mj-lt"/>
                  </a:endParaRPr>
                </a:p>
              </p:txBody>
            </p:sp>
            <p:sp>
              <p:nvSpPr>
                <p:cNvPr id="60956" name="AutoShape 927"/>
                <p:cNvSpPr>
                  <a:spLocks noChangeArrowheads="1"/>
                </p:cNvSpPr>
                <p:nvPr/>
              </p:nvSpPr>
              <p:spPr bwMode="auto">
                <a:xfrm>
                  <a:off x="837" y="1295"/>
                  <a:ext cx="126" cy="49"/>
                </a:xfrm>
                <a:prstGeom prst="roundRect">
                  <a:avLst>
                    <a:gd name="adj" fmla="val 10898"/>
                  </a:avLst>
                </a:prstGeom>
                <a:solidFill>
                  <a:schemeClr val="hlink"/>
                </a:solidFill>
                <a:ln w="9525">
                  <a:solidFill>
                    <a:srgbClr val="000000"/>
                  </a:solidFill>
                  <a:round/>
                  <a:headEnd/>
                  <a:tailEnd/>
                </a:ln>
              </p:spPr>
              <p:txBody>
                <a:bodyPr/>
                <a:lstStyle/>
                <a:p>
                  <a:endParaRPr lang="en-US">
                    <a:latin typeface="+mj-lt"/>
                  </a:endParaRPr>
                </a:p>
              </p:txBody>
            </p:sp>
            <p:sp>
              <p:nvSpPr>
                <p:cNvPr id="60957" name="Rectangle 928"/>
                <p:cNvSpPr>
                  <a:spLocks noChangeArrowheads="1"/>
                </p:cNvSpPr>
                <p:nvPr/>
              </p:nvSpPr>
              <p:spPr bwMode="auto">
                <a:xfrm>
                  <a:off x="1422" y="1394"/>
                  <a:ext cx="21" cy="21"/>
                </a:xfrm>
                <a:prstGeom prst="rect">
                  <a:avLst/>
                </a:prstGeom>
                <a:solidFill>
                  <a:srgbClr val="FFD086"/>
                </a:solidFill>
                <a:ln w="9525">
                  <a:noFill/>
                  <a:miter lim="800000"/>
                  <a:headEnd/>
                  <a:tailEnd/>
                </a:ln>
              </p:spPr>
              <p:txBody>
                <a:bodyPr/>
                <a:lstStyle/>
                <a:p>
                  <a:endParaRPr lang="en-US">
                    <a:latin typeface="+mj-lt"/>
                  </a:endParaRPr>
                </a:p>
              </p:txBody>
            </p:sp>
            <p:sp>
              <p:nvSpPr>
                <p:cNvPr id="60958" name="AutoShape 929"/>
                <p:cNvSpPr>
                  <a:spLocks noChangeArrowheads="1"/>
                </p:cNvSpPr>
                <p:nvPr/>
              </p:nvSpPr>
              <p:spPr bwMode="auto">
                <a:xfrm>
                  <a:off x="633" y="1295"/>
                  <a:ext cx="125" cy="49"/>
                </a:xfrm>
                <a:prstGeom prst="roundRect">
                  <a:avLst>
                    <a:gd name="adj" fmla="val 10898"/>
                  </a:avLst>
                </a:prstGeom>
                <a:solidFill>
                  <a:schemeClr val="hlink"/>
                </a:solidFill>
                <a:ln w="9525">
                  <a:solidFill>
                    <a:srgbClr val="000000"/>
                  </a:solidFill>
                  <a:round/>
                  <a:headEnd/>
                  <a:tailEnd/>
                </a:ln>
              </p:spPr>
              <p:txBody>
                <a:bodyPr/>
                <a:lstStyle/>
                <a:p>
                  <a:endParaRPr lang="en-US">
                    <a:latin typeface="+mj-lt"/>
                  </a:endParaRPr>
                </a:p>
              </p:txBody>
            </p:sp>
          </p:grpSp>
          <p:sp>
            <p:nvSpPr>
              <p:cNvPr id="60932" name="Rectangle 930"/>
              <p:cNvSpPr>
                <a:spLocks noChangeArrowheads="1"/>
              </p:cNvSpPr>
              <p:nvPr/>
            </p:nvSpPr>
            <p:spPr bwMode="auto">
              <a:xfrm>
                <a:off x="1814" y="1404"/>
                <a:ext cx="432" cy="106"/>
              </a:xfrm>
              <a:prstGeom prst="rect">
                <a:avLst/>
              </a:prstGeom>
              <a:noFill/>
              <a:ln w="9525">
                <a:noFill/>
                <a:miter lim="800000"/>
                <a:headEnd/>
                <a:tailEnd/>
              </a:ln>
            </p:spPr>
            <p:txBody>
              <a:bodyPr wrap="none" lIns="0" tIns="0" rIns="0" bIns="0">
                <a:spAutoFit/>
              </a:bodyPr>
              <a:lstStyle/>
              <a:p>
                <a:r>
                  <a:rPr lang="en-US" sz="1100">
                    <a:solidFill>
                      <a:srgbClr val="000000"/>
                    </a:solidFill>
                    <a:latin typeface="+mj-lt"/>
                  </a:rPr>
                  <a:t>Container</a:t>
                </a:r>
                <a:endParaRPr lang="en-US" sz="2400" b="0">
                  <a:latin typeface="+mj-lt"/>
                </a:endParaRPr>
              </a:p>
            </p:txBody>
          </p:sp>
        </p:grpSp>
        <p:sp>
          <p:nvSpPr>
            <p:cNvPr id="60422" name="AutoShape 931"/>
            <p:cNvSpPr>
              <a:spLocks noChangeArrowheads="1"/>
            </p:cNvSpPr>
            <p:nvPr/>
          </p:nvSpPr>
          <p:spPr bwMode="auto">
            <a:xfrm>
              <a:off x="5091113" y="1482725"/>
              <a:ext cx="1131557" cy="310433"/>
            </a:xfrm>
            <a:prstGeom prst="roundRect">
              <a:avLst>
                <a:gd name="adj" fmla="val 12495"/>
              </a:avLst>
            </a:prstGeom>
            <a:noFill/>
            <a:ln w="12700">
              <a:solidFill>
                <a:schemeClr val="tx1"/>
              </a:solidFill>
              <a:round/>
              <a:headEnd/>
              <a:tailEnd/>
            </a:ln>
          </p:spPr>
          <p:txBody>
            <a:bodyPr wrap="none" anchor="ctr"/>
            <a:lstStyle/>
            <a:p>
              <a:r>
                <a:rPr lang="en-US" sz="1600" b="0">
                  <a:solidFill>
                    <a:srgbClr val="000000"/>
                  </a:solidFill>
                  <a:latin typeface="+mj-lt"/>
                </a:rPr>
                <a:t>Corporate</a:t>
              </a:r>
              <a:endParaRPr lang="en-US" sz="1600" b="0">
                <a:latin typeface="+mj-lt"/>
              </a:endParaRPr>
            </a:p>
          </p:txBody>
        </p:sp>
        <p:cxnSp>
          <p:nvCxnSpPr>
            <p:cNvPr id="60423" name="AutoShape 932"/>
            <p:cNvCxnSpPr>
              <a:cxnSpLocks noChangeShapeType="1"/>
              <a:stCxn id="87973" idx="1"/>
              <a:endCxn id="60422" idx="2"/>
            </p:cNvCxnSpPr>
            <p:nvPr/>
          </p:nvCxnSpPr>
          <p:spPr bwMode="auto">
            <a:xfrm rot="10800000">
              <a:off x="5656893" y="1793158"/>
              <a:ext cx="734383" cy="1059580"/>
            </a:xfrm>
            <a:prstGeom prst="straightConnector1">
              <a:avLst/>
            </a:prstGeom>
            <a:noFill/>
            <a:ln w="38100">
              <a:solidFill>
                <a:schemeClr val="tx2"/>
              </a:solidFill>
              <a:round/>
              <a:headEnd/>
              <a:tailEnd type="triangle" w="med" len="med"/>
            </a:ln>
          </p:spPr>
        </p:cxnSp>
        <p:sp>
          <p:nvSpPr>
            <p:cNvPr id="87973" name="Rectangle 933"/>
            <p:cNvSpPr>
              <a:spLocks noChangeArrowheads="1"/>
            </p:cNvSpPr>
            <p:nvPr/>
          </p:nvSpPr>
          <p:spPr bwMode="auto">
            <a:xfrm>
              <a:off x="6391275" y="2327275"/>
              <a:ext cx="1814574" cy="10509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dirty="0">
                  <a:latin typeface="+mj-lt"/>
                </a:rPr>
                <a:t>Tracking container relationships</a:t>
              </a:r>
            </a:p>
          </p:txBody>
        </p:sp>
        <p:sp>
          <p:nvSpPr>
            <p:cNvPr id="87975" name="Freeform 935"/>
            <p:cNvSpPr>
              <a:spLocks/>
            </p:cNvSpPr>
            <p:nvPr/>
          </p:nvSpPr>
          <p:spPr bwMode="auto">
            <a:xfrm>
              <a:off x="4257675" y="2911475"/>
              <a:ext cx="590550" cy="600075"/>
            </a:xfrm>
            <a:custGeom>
              <a:avLst/>
              <a:gdLst/>
              <a:ahLst/>
              <a:cxnLst>
                <a:cxn ang="0">
                  <a:pos x="372" y="1194"/>
                </a:cxn>
                <a:cxn ang="0">
                  <a:pos x="744" y="597"/>
                </a:cxn>
                <a:cxn ang="0">
                  <a:pos x="558" y="597"/>
                </a:cxn>
                <a:cxn ang="0">
                  <a:pos x="558" y="0"/>
                </a:cxn>
                <a:cxn ang="0">
                  <a:pos x="186" y="0"/>
                </a:cxn>
                <a:cxn ang="0">
                  <a:pos x="186" y="597"/>
                </a:cxn>
                <a:cxn ang="0">
                  <a:pos x="0" y="597"/>
                </a:cxn>
                <a:cxn ang="0">
                  <a:pos x="372" y="1194"/>
                </a:cxn>
              </a:cxnLst>
              <a:rect l="0" t="0" r="r" b="b"/>
              <a:pathLst>
                <a:path w="744" h="1194">
                  <a:moveTo>
                    <a:pt x="372" y="1194"/>
                  </a:moveTo>
                  <a:lnTo>
                    <a:pt x="744" y="597"/>
                  </a:lnTo>
                  <a:lnTo>
                    <a:pt x="558" y="597"/>
                  </a:lnTo>
                  <a:lnTo>
                    <a:pt x="558" y="0"/>
                  </a:lnTo>
                  <a:lnTo>
                    <a:pt x="186" y="0"/>
                  </a:lnTo>
                  <a:lnTo>
                    <a:pt x="186" y="597"/>
                  </a:lnTo>
                  <a:lnTo>
                    <a:pt x="0" y="597"/>
                  </a:lnTo>
                  <a:lnTo>
                    <a:pt x="372" y="1194"/>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grpSp>
          <p:nvGrpSpPr>
            <p:cNvPr id="60426" name="Group 937"/>
            <p:cNvGrpSpPr>
              <a:grpSpLocks/>
            </p:cNvGrpSpPr>
            <p:nvPr/>
          </p:nvGrpSpPr>
          <p:grpSpPr bwMode="auto">
            <a:xfrm>
              <a:off x="3038475" y="5513388"/>
              <a:ext cx="1841500" cy="1138237"/>
              <a:chOff x="1914" y="3473"/>
              <a:chExt cx="1160" cy="717"/>
            </a:xfrm>
          </p:grpSpPr>
          <p:sp>
            <p:nvSpPr>
              <p:cNvPr id="60899" name="Freeform 938"/>
              <p:cNvSpPr>
                <a:spLocks/>
              </p:cNvSpPr>
              <p:nvPr/>
            </p:nvSpPr>
            <p:spPr bwMode="auto">
              <a:xfrm>
                <a:off x="2210" y="3473"/>
                <a:ext cx="121" cy="191"/>
              </a:xfrm>
              <a:custGeom>
                <a:avLst/>
                <a:gdLst>
                  <a:gd name="T0" fmla="*/ 57 w 243"/>
                  <a:gd name="T1" fmla="*/ 304 h 382"/>
                  <a:gd name="T2" fmla="*/ 54 w 243"/>
                  <a:gd name="T3" fmla="*/ 277 h 382"/>
                  <a:gd name="T4" fmla="*/ 50 w 243"/>
                  <a:gd name="T5" fmla="*/ 240 h 382"/>
                  <a:gd name="T6" fmla="*/ 50 w 243"/>
                  <a:gd name="T7" fmla="*/ 211 h 382"/>
                  <a:gd name="T8" fmla="*/ 52 w 243"/>
                  <a:gd name="T9" fmla="*/ 183 h 382"/>
                  <a:gd name="T10" fmla="*/ 68 w 243"/>
                  <a:gd name="T11" fmla="*/ 159 h 382"/>
                  <a:gd name="T12" fmla="*/ 69 w 243"/>
                  <a:gd name="T13" fmla="*/ 174 h 382"/>
                  <a:gd name="T14" fmla="*/ 69 w 243"/>
                  <a:gd name="T15" fmla="*/ 194 h 382"/>
                  <a:gd name="T16" fmla="*/ 69 w 243"/>
                  <a:gd name="T17" fmla="*/ 159 h 382"/>
                  <a:gd name="T18" fmla="*/ 69 w 243"/>
                  <a:gd name="T19" fmla="*/ 106 h 382"/>
                  <a:gd name="T20" fmla="*/ 77 w 243"/>
                  <a:gd name="T21" fmla="*/ 83 h 382"/>
                  <a:gd name="T22" fmla="*/ 91 w 243"/>
                  <a:gd name="T23" fmla="*/ 76 h 382"/>
                  <a:gd name="T24" fmla="*/ 106 w 243"/>
                  <a:gd name="T25" fmla="*/ 81 h 382"/>
                  <a:gd name="T26" fmla="*/ 106 w 243"/>
                  <a:gd name="T27" fmla="*/ 102 h 382"/>
                  <a:gd name="T28" fmla="*/ 106 w 243"/>
                  <a:gd name="T29" fmla="*/ 91 h 382"/>
                  <a:gd name="T30" fmla="*/ 115 w 243"/>
                  <a:gd name="T31" fmla="*/ 56 h 382"/>
                  <a:gd name="T32" fmla="*/ 140 w 243"/>
                  <a:gd name="T33" fmla="*/ 12 h 382"/>
                  <a:gd name="T34" fmla="*/ 155 w 243"/>
                  <a:gd name="T35" fmla="*/ 0 h 382"/>
                  <a:gd name="T36" fmla="*/ 172 w 243"/>
                  <a:gd name="T37" fmla="*/ 7 h 382"/>
                  <a:gd name="T38" fmla="*/ 175 w 243"/>
                  <a:gd name="T39" fmla="*/ 41 h 382"/>
                  <a:gd name="T40" fmla="*/ 175 w 243"/>
                  <a:gd name="T41" fmla="*/ 91 h 382"/>
                  <a:gd name="T42" fmla="*/ 175 w 243"/>
                  <a:gd name="T43" fmla="*/ 115 h 382"/>
                  <a:gd name="T44" fmla="*/ 193 w 243"/>
                  <a:gd name="T45" fmla="*/ 91 h 382"/>
                  <a:gd name="T46" fmla="*/ 216 w 243"/>
                  <a:gd name="T47" fmla="*/ 79 h 382"/>
                  <a:gd name="T48" fmla="*/ 231 w 243"/>
                  <a:gd name="T49" fmla="*/ 91 h 382"/>
                  <a:gd name="T50" fmla="*/ 243 w 243"/>
                  <a:gd name="T51" fmla="*/ 120 h 382"/>
                  <a:gd name="T52" fmla="*/ 240 w 243"/>
                  <a:gd name="T53" fmla="*/ 145 h 382"/>
                  <a:gd name="T54" fmla="*/ 216 w 243"/>
                  <a:gd name="T55" fmla="*/ 170 h 382"/>
                  <a:gd name="T56" fmla="*/ 189 w 243"/>
                  <a:gd name="T57" fmla="*/ 183 h 382"/>
                  <a:gd name="T58" fmla="*/ 175 w 243"/>
                  <a:gd name="T59" fmla="*/ 189 h 382"/>
                  <a:gd name="T60" fmla="*/ 189 w 243"/>
                  <a:gd name="T61" fmla="*/ 217 h 382"/>
                  <a:gd name="T62" fmla="*/ 189 w 243"/>
                  <a:gd name="T63" fmla="*/ 247 h 382"/>
                  <a:gd name="T64" fmla="*/ 179 w 243"/>
                  <a:gd name="T65" fmla="*/ 265 h 382"/>
                  <a:gd name="T66" fmla="*/ 133 w 243"/>
                  <a:gd name="T67" fmla="*/ 270 h 382"/>
                  <a:gd name="T68" fmla="*/ 140 w 243"/>
                  <a:gd name="T69" fmla="*/ 292 h 382"/>
                  <a:gd name="T70" fmla="*/ 148 w 243"/>
                  <a:gd name="T71" fmla="*/ 319 h 382"/>
                  <a:gd name="T72" fmla="*/ 145 w 243"/>
                  <a:gd name="T73" fmla="*/ 342 h 382"/>
                  <a:gd name="T74" fmla="*/ 132 w 243"/>
                  <a:gd name="T75" fmla="*/ 356 h 382"/>
                  <a:gd name="T76" fmla="*/ 106 w 243"/>
                  <a:gd name="T77" fmla="*/ 372 h 382"/>
                  <a:gd name="T78" fmla="*/ 86 w 243"/>
                  <a:gd name="T79" fmla="*/ 379 h 382"/>
                  <a:gd name="T80" fmla="*/ 68 w 243"/>
                  <a:gd name="T81" fmla="*/ 382 h 382"/>
                  <a:gd name="T82" fmla="*/ 57 w 243"/>
                  <a:gd name="T83" fmla="*/ 365 h 382"/>
                  <a:gd name="T84" fmla="*/ 41 w 243"/>
                  <a:gd name="T85" fmla="*/ 363 h 382"/>
                  <a:gd name="T86" fmla="*/ 24 w 243"/>
                  <a:gd name="T87" fmla="*/ 365 h 382"/>
                  <a:gd name="T88" fmla="*/ 4 w 243"/>
                  <a:gd name="T89" fmla="*/ 363 h 382"/>
                  <a:gd name="T90" fmla="*/ 0 w 243"/>
                  <a:gd name="T91" fmla="*/ 345 h 382"/>
                  <a:gd name="T92" fmla="*/ 0 w 243"/>
                  <a:gd name="T93" fmla="*/ 326 h 382"/>
                  <a:gd name="T94" fmla="*/ 11 w 243"/>
                  <a:gd name="T95" fmla="*/ 308 h 382"/>
                  <a:gd name="T96" fmla="*/ 34 w 243"/>
                  <a:gd name="T97" fmla="*/ 291 h 382"/>
                  <a:gd name="T98" fmla="*/ 50 w 243"/>
                  <a:gd name="T99" fmla="*/ 292 h 382"/>
                  <a:gd name="T100" fmla="*/ 61 w 243"/>
                  <a:gd name="T101" fmla="*/ 314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3"/>
                  <a:gd name="T154" fmla="*/ 0 h 382"/>
                  <a:gd name="T155" fmla="*/ 243 w 243"/>
                  <a:gd name="T156" fmla="*/ 382 h 3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3" h="382">
                    <a:moveTo>
                      <a:pt x="61" y="314"/>
                    </a:moveTo>
                    <a:lnTo>
                      <a:pt x="57" y="304"/>
                    </a:lnTo>
                    <a:lnTo>
                      <a:pt x="54" y="292"/>
                    </a:lnTo>
                    <a:lnTo>
                      <a:pt x="54" y="277"/>
                    </a:lnTo>
                    <a:lnTo>
                      <a:pt x="52" y="258"/>
                    </a:lnTo>
                    <a:lnTo>
                      <a:pt x="50" y="240"/>
                    </a:lnTo>
                    <a:lnTo>
                      <a:pt x="50" y="224"/>
                    </a:lnTo>
                    <a:lnTo>
                      <a:pt x="50" y="211"/>
                    </a:lnTo>
                    <a:lnTo>
                      <a:pt x="50" y="200"/>
                    </a:lnTo>
                    <a:lnTo>
                      <a:pt x="52" y="183"/>
                    </a:lnTo>
                    <a:lnTo>
                      <a:pt x="61" y="167"/>
                    </a:lnTo>
                    <a:lnTo>
                      <a:pt x="68" y="159"/>
                    </a:lnTo>
                    <a:lnTo>
                      <a:pt x="69" y="166"/>
                    </a:lnTo>
                    <a:lnTo>
                      <a:pt x="69" y="174"/>
                    </a:lnTo>
                    <a:lnTo>
                      <a:pt x="69" y="186"/>
                    </a:lnTo>
                    <a:lnTo>
                      <a:pt x="69" y="194"/>
                    </a:lnTo>
                    <a:lnTo>
                      <a:pt x="69" y="177"/>
                    </a:lnTo>
                    <a:lnTo>
                      <a:pt x="69" y="159"/>
                    </a:lnTo>
                    <a:lnTo>
                      <a:pt x="69" y="132"/>
                    </a:lnTo>
                    <a:lnTo>
                      <a:pt x="69" y="106"/>
                    </a:lnTo>
                    <a:lnTo>
                      <a:pt x="72" y="92"/>
                    </a:lnTo>
                    <a:lnTo>
                      <a:pt x="77" y="83"/>
                    </a:lnTo>
                    <a:lnTo>
                      <a:pt x="84" y="79"/>
                    </a:lnTo>
                    <a:lnTo>
                      <a:pt x="91" y="76"/>
                    </a:lnTo>
                    <a:lnTo>
                      <a:pt x="98" y="75"/>
                    </a:lnTo>
                    <a:lnTo>
                      <a:pt x="106" y="81"/>
                    </a:lnTo>
                    <a:lnTo>
                      <a:pt x="106" y="91"/>
                    </a:lnTo>
                    <a:lnTo>
                      <a:pt x="106" y="102"/>
                    </a:lnTo>
                    <a:lnTo>
                      <a:pt x="106" y="110"/>
                    </a:lnTo>
                    <a:lnTo>
                      <a:pt x="106" y="91"/>
                    </a:lnTo>
                    <a:lnTo>
                      <a:pt x="111" y="72"/>
                    </a:lnTo>
                    <a:lnTo>
                      <a:pt x="115" y="56"/>
                    </a:lnTo>
                    <a:lnTo>
                      <a:pt x="125" y="38"/>
                    </a:lnTo>
                    <a:lnTo>
                      <a:pt x="140" y="12"/>
                    </a:lnTo>
                    <a:lnTo>
                      <a:pt x="148" y="1"/>
                    </a:lnTo>
                    <a:lnTo>
                      <a:pt x="155" y="0"/>
                    </a:lnTo>
                    <a:lnTo>
                      <a:pt x="163" y="0"/>
                    </a:lnTo>
                    <a:lnTo>
                      <a:pt x="172" y="7"/>
                    </a:lnTo>
                    <a:lnTo>
                      <a:pt x="175" y="15"/>
                    </a:lnTo>
                    <a:lnTo>
                      <a:pt x="175" y="41"/>
                    </a:lnTo>
                    <a:lnTo>
                      <a:pt x="175" y="72"/>
                    </a:lnTo>
                    <a:lnTo>
                      <a:pt x="175" y="91"/>
                    </a:lnTo>
                    <a:lnTo>
                      <a:pt x="175" y="106"/>
                    </a:lnTo>
                    <a:lnTo>
                      <a:pt x="175" y="115"/>
                    </a:lnTo>
                    <a:lnTo>
                      <a:pt x="177" y="102"/>
                    </a:lnTo>
                    <a:lnTo>
                      <a:pt x="193" y="91"/>
                    </a:lnTo>
                    <a:lnTo>
                      <a:pt x="206" y="81"/>
                    </a:lnTo>
                    <a:lnTo>
                      <a:pt x="216" y="79"/>
                    </a:lnTo>
                    <a:lnTo>
                      <a:pt x="223" y="79"/>
                    </a:lnTo>
                    <a:lnTo>
                      <a:pt x="231" y="91"/>
                    </a:lnTo>
                    <a:lnTo>
                      <a:pt x="240" y="106"/>
                    </a:lnTo>
                    <a:lnTo>
                      <a:pt x="243" y="120"/>
                    </a:lnTo>
                    <a:lnTo>
                      <a:pt x="243" y="132"/>
                    </a:lnTo>
                    <a:lnTo>
                      <a:pt x="240" y="145"/>
                    </a:lnTo>
                    <a:lnTo>
                      <a:pt x="229" y="159"/>
                    </a:lnTo>
                    <a:lnTo>
                      <a:pt x="216" y="170"/>
                    </a:lnTo>
                    <a:lnTo>
                      <a:pt x="200" y="179"/>
                    </a:lnTo>
                    <a:lnTo>
                      <a:pt x="189" y="183"/>
                    </a:lnTo>
                    <a:lnTo>
                      <a:pt x="182" y="186"/>
                    </a:lnTo>
                    <a:lnTo>
                      <a:pt x="175" y="189"/>
                    </a:lnTo>
                    <a:lnTo>
                      <a:pt x="186" y="200"/>
                    </a:lnTo>
                    <a:lnTo>
                      <a:pt x="189" y="217"/>
                    </a:lnTo>
                    <a:lnTo>
                      <a:pt x="189" y="234"/>
                    </a:lnTo>
                    <a:lnTo>
                      <a:pt x="189" y="247"/>
                    </a:lnTo>
                    <a:lnTo>
                      <a:pt x="189" y="257"/>
                    </a:lnTo>
                    <a:lnTo>
                      <a:pt x="179" y="265"/>
                    </a:lnTo>
                    <a:lnTo>
                      <a:pt x="148" y="268"/>
                    </a:lnTo>
                    <a:lnTo>
                      <a:pt x="133" y="270"/>
                    </a:lnTo>
                    <a:lnTo>
                      <a:pt x="132" y="280"/>
                    </a:lnTo>
                    <a:lnTo>
                      <a:pt x="140" y="292"/>
                    </a:lnTo>
                    <a:lnTo>
                      <a:pt x="145" y="307"/>
                    </a:lnTo>
                    <a:lnTo>
                      <a:pt x="148" y="319"/>
                    </a:lnTo>
                    <a:lnTo>
                      <a:pt x="148" y="331"/>
                    </a:lnTo>
                    <a:lnTo>
                      <a:pt x="145" y="342"/>
                    </a:lnTo>
                    <a:lnTo>
                      <a:pt x="140" y="349"/>
                    </a:lnTo>
                    <a:lnTo>
                      <a:pt x="132" y="356"/>
                    </a:lnTo>
                    <a:lnTo>
                      <a:pt x="118" y="365"/>
                    </a:lnTo>
                    <a:lnTo>
                      <a:pt x="106" y="372"/>
                    </a:lnTo>
                    <a:lnTo>
                      <a:pt x="98" y="376"/>
                    </a:lnTo>
                    <a:lnTo>
                      <a:pt x="86" y="379"/>
                    </a:lnTo>
                    <a:lnTo>
                      <a:pt x="75" y="382"/>
                    </a:lnTo>
                    <a:lnTo>
                      <a:pt x="68" y="382"/>
                    </a:lnTo>
                    <a:lnTo>
                      <a:pt x="61" y="376"/>
                    </a:lnTo>
                    <a:lnTo>
                      <a:pt x="57" y="365"/>
                    </a:lnTo>
                    <a:lnTo>
                      <a:pt x="52" y="356"/>
                    </a:lnTo>
                    <a:lnTo>
                      <a:pt x="41" y="363"/>
                    </a:lnTo>
                    <a:lnTo>
                      <a:pt x="34" y="363"/>
                    </a:lnTo>
                    <a:lnTo>
                      <a:pt x="24" y="365"/>
                    </a:lnTo>
                    <a:lnTo>
                      <a:pt x="13" y="368"/>
                    </a:lnTo>
                    <a:lnTo>
                      <a:pt x="4" y="363"/>
                    </a:lnTo>
                    <a:lnTo>
                      <a:pt x="0" y="353"/>
                    </a:lnTo>
                    <a:lnTo>
                      <a:pt x="0" y="345"/>
                    </a:lnTo>
                    <a:lnTo>
                      <a:pt x="0" y="336"/>
                    </a:lnTo>
                    <a:lnTo>
                      <a:pt x="0" y="326"/>
                    </a:lnTo>
                    <a:lnTo>
                      <a:pt x="4" y="318"/>
                    </a:lnTo>
                    <a:lnTo>
                      <a:pt x="11" y="308"/>
                    </a:lnTo>
                    <a:lnTo>
                      <a:pt x="27" y="292"/>
                    </a:lnTo>
                    <a:lnTo>
                      <a:pt x="34" y="291"/>
                    </a:lnTo>
                    <a:lnTo>
                      <a:pt x="41" y="291"/>
                    </a:lnTo>
                    <a:lnTo>
                      <a:pt x="50" y="292"/>
                    </a:lnTo>
                    <a:lnTo>
                      <a:pt x="58" y="304"/>
                    </a:lnTo>
                    <a:lnTo>
                      <a:pt x="61" y="314"/>
                    </a:lnTo>
                    <a:close/>
                  </a:path>
                </a:pathLst>
              </a:custGeom>
              <a:solidFill>
                <a:srgbClr val="99CC00"/>
              </a:solidFill>
              <a:ln w="9525">
                <a:solidFill>
                  <a:srgbClr val="000000"/>
                </a:solidFill>
                <a:prstDash val="solid"/>
                <a:round/>
                <a:headEnd/>
                <a:tailEnd/>
              </a:ln>
            </p:spPr>
            <p:txBody>
              <a:bodyPr/>
              <a:lstStyle/>
              <a:p>
                <a:endParaRPr lang="en-US">
                  <a:latin typeface="+mj-lt"/>
                </a:endParaRPr>
              </a:p>
            </p:txBody>
          </p:sp>
          <p:grpSp>
            <p:nvGrpSpPr>
              <p:cNvPr id="60900" name="Group 939"/>
              <p:cNvGrpSpPr>
                <a:grpSpLocks/>
              </p:cNvGrpSpPr>
              <p:nvPr/>
            </p:nvGrpSpPr>
            <p:grpSpPr bwMode="auto">
              <a:xfrm>
                <a:off x="1914" y="3569"/>
                <a:ext cx="1160" cy="621"/>
                <a:chOff x="1963" y="3369"/>
                <a:chExt cx="1160" cy="621"/>
              </a:xfrm>
            </p:grpSpPr>
            <p:sp>
              <p:nvSpPr>
                <p:cNvPr id="60901" name="Freeform 940"/>
                <p:cNvSpPr>
                  <a:spLocks/>
                </p:cNvSpPr>
                <p:nvPr/>
              </p:nvSpPr>
              <p:spPr bwMode="auto">
                <a:xfrm>
                  <a:off x="2377" y="3664"/>
                  <a:ext cx="746" cy="307"/>
                </a:xfrm>
                <a:custGeom>
                  <a:avLst/>
                  <a:gdLst>
                    <a:gd name="T0" fmla="*/ 0 w 1493"/>
                    <a:gd name="T1" fmla="*/ 612 h 612"/>
                    <a:gd name="T2" fmla="*/ 290 w 1493"/>
                    <a:gd name="T3" fmla="*/ 55 h 612"/>
                    <a:gd name="T4" fmla="*/ 1493 w 1493"/>
                    <a:gd name="T5" fmla="*/ 0 h 612"/>
                    <a:gd name="T6" fmla="*/ 1493 w 1493"/>
                    <a:gd name="T7" fmla="*/ 243 h 612"/>
                    <a:gd name="T8" fmla="*/ 237 w 1493"/>
                    <a:gd name="T9" fmla="*/ 612 h 612"/>
                    <a:gd name="T10" fmla="*/ 0 w 1493"/>
                    <a:gd name="T11" fmla="*/ 612 h 612"/>
                    <a:gd name="T12" fmla="*/ 0 60000 65536"/>
                    <a:gd name="T13" fmla="*/ 0 60000 65536"/>
                    <a:gd name="T14" fmla="*/ 0 60000 65536"/>
                    <a:gd name="T15" fmla="*/ 0 60000 65536"/>
                    <a:gd name="T16" fmla="*/ 0 60000 65536"/>
                    <a:gd name="T17" fmla="*/ 0 60000 65536"/>
                    <a:gd name="T18" fmla="*/ 0 w 1493"/>
                    <a:gd name="T19" fmla="*/ 0 h 612"/>
                    <a:gd name="T20" fmla="*/ 1493 w 1493"/>
                    <a:gd name="T21" fmla="*/ 612 h 612"/>
                  </a:gdLst>
                  <a:ahLst/>
                  <a:cxnLst>
                    <a:cxn ang="T12">
                      <a:pos x="T0" y="T1"/>
                    </a:cxn>
                    <a:cxn ang="T13">
                      <a:pos x="T2" y="T3"/>
                    </a:cxn>
                    <a:cxn ang="T14">
                      <a:pos x="T4" y="T5"/>
                    </a:cxn>
                    <a:cxn ang="T15">
                      <a:pos x="T6" y="T7"/>
                    </a:cxn>
                    <a:cxn ang="T16">
                      <a:pos x="T8" y="T9"/>
                    </a:cxn>
                    <a:cxn ang="T17">
                      <a:pos x="T10" y="T11"/>
                    </a:cxn>
                  </a:cxnLst>
                  <a:rect l="T18" t="T19" r="T20" b="T21"/>
                  <a:pathLst>
                    <a:path w="1493" h="612">
                      <a:moveTo>
                        <a:pt x="0" y="612"/>
                      </a:moveTo>
                      <a:lnTo>
                        <a:pt x="290" y="55"/>
                      </a:lnTo>
                      <a:lnTo>
                        <a:pt x="1493" y="0"/>
                      </a:lnTo>
                      <a:lnTo>
                        <a:pt x="1493" y="243"/>
                      </a:lnTo>
                      <a:lnTo>
                        <a:pt x="237" y="612"/>
                      </a:lnTo>
                      <a:lnTo>
                        <a:pt x="0" y="612"/>
                      </a:lnTo>
                      <a:close/>
                    </a:path>
                  </a:pathLst>
                </a:custGeom>
                <a:solidFill>
                  <a:srgbClr val="CECECE"/>
                </a:solidFill>
                <a:ln w="9525">
                  <a:noFill/>
                  <a:round/>
                  <a:headEnd/>
                  <a:tailEnd/>
                </a:ln>
              </p:spPr>
              <p:txBody>
                <a:bodyPr/>
                <a:lstStyle/>
                <a:p>
                  <a:endParaRPr lang="en-US">
                    <a:latin typeface="+mj-lt"/>
                  </a:endParaRPr>
                </a:p>
              </p:txBody>
            </p:sp>
            <p:grpSp>
              <p:nvGrpSpPr>
                <p:cNvPr id="60902" name="Group 941"/>
                <p:cNvGrpSpPr>
                  <a:grpSpLocks/>
                </p:cNvGrpSpPr>
                <p:nvPr/>
              </p:nvGrpSpPr>
              <p:grpSpPr bwMode="auto">
                <a:xfrm>
                  <a:off x="1963" y="3396"/>
                  <a:ext cx="636" cy="593"/>
                  <a:chOff x="1963" y="3396"/>
                  <a:chExt cx="636" cy="593"/>
                </a:xfrm>
              </p:grpSpPr>
              <p:sp>
                <p:nvSpPr>
                  <p:cNvPr id="60926" name="Freeform 942"/>
                  <p:cNvSpPr>
                    <a:spLocks/>
                  </p:cNvSpPr>
                  <p:nvPr/>
                </p:nvSpPr>
                <p:spPr bwMode="auto">
                  <a:xfrm>
                    <a:off x="1963" y="3396"/>
                    <a:ext cx="636" cy="593"/>
                  </a:xfrm>
                  <a:custGeom>
                    <a:avLst/>
                    <a:gdLst>
                      <a:gd name="T0" fmla="*/ 297 w 1271"/>
                      <a:gd name="T1" fmla="*/ 0 h 1185"/>
                      <a:gd name="T2" fmla="*/ 0 w 1271"/>
                      <a:gd name="T3" fmla="*/ 297 h 1185"/>
                      <a:gd name="T4" fmla="*/ 0 w 1271"/>
                      <a:gd name="T5" fmla="*/ 1185 h 1185"/>
                      <a:gd name="T6" fmla="*/ 976 w 1271"/>
                      <a:gd name="T7" fmla="*/ 1185 h 1185"/>
                      <a:gd name="T8" fmla="*/ 1271 w 1271"/>
                      <a:gd name="T9" fmla="*/ 890 h 1185"/>
                      <a:gd name="T10" fmla="*/ 1271 w 1271"/>
                      <a:gd name="T11" fmla="*/ 0 h 1185"/>
                      <a:gd name="T12" fmla="*/ 297 w 1271"/>
                      <a:gd name="T13" fmla="*/ 0 h 1185"/>
                      <a:gd name="T14" fmla="*/ 0 60000 65536"/>
                      <a:gd name="T15" fmla="*/ 0 60000 65536"/>
                      <a:gd name="T16" fmla="*/ 0 60000 65536"/>
                      <a:gd name="T17" fmla="*/ 0 60000 65536"/>
                      <a:gd name="T18" fmla="*/ 0 60000 65536"/>
                      <a:gd name="T19" fmla="*/ 0 60000 65536"/>
                      <a:gd name="T20" fmla="*/ 0 60000 65536"/>
                      <a:gd name="T21" fmla="*/ 0 w 1271"/>
                      <a:gd name="T22" fmla="*/ 0 h 1185"/>
                      <a:gd name="T23" fmla="*/ 1271 w 1271"/>
                      <a:gd name="T24" fmla="*/ 1185 h 1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1" h="1185">
                        <a:moveTo>
                          <a:pt x="297" y="0"/>
                        </a:moveTo>
                        <a:lnTo>
                          <a:pt x="0" y="297"/>
                        </a:lnTo>
                        <a:lnTo>
                          <a:pt x="0" y="1185"/>
                        </a:lnTo>
                        <a:lnTo>
                          <a:pt x="976" y="1185"/>
                        </a:lnTo>
                        <a:lnTo>
                          <a:pt x="1271" y="890"/>
                        </a:lnTo>
                        <a:lnTo>
                          <a:pt x="1271" y="0"/>
                        </a:lnTo>
                        <a:lnTo>
                          <a:pt x="297" y="0"/>
                        </a:lnTo>
                        <a:close/>
                      </a:path>
                    </a:pathLst>
                  </a:custGeom>
                  <a:solidFill>
                    <a:srgbClr val="7FA1D3"/>
                  </a:solidFill>
                  <a:ln w="9525">
                    <a:solidFill>
                      <a:srgbClr val="000000"/>
                    </a:solidFill>
                    <a:prstDash val="solid"/>
                    <a:round/>
                    <a:headEnd/>
                    <a:tailEnd/>
                  </a:ln>
                </p:spPr>
                <p:txBody>
                  <a:bodyPr/>
                  <a:lstStyle/>
                  <a:p>
                    <a:endParaRPr lang="en-US">
                      <a:latin typeface="+mj-lt"/>
                    </a:endParaRPr>
                  </a:p>
                </p:txBody>
              </p:sp>
              <p:sp>
                <p:nvSpPr>
                  <p:cNvPr id="60927" name="Line 943"/>
                  <p:cNvSpPr>
                    <a:spLocks noChangeShapeType="1"/>
                  </p:cNvSpPr>
                  <p:nvPr/>
                </p:nvSpPr>
                <p:spPr bwMode="auto">
                  <a:xfrm flipH="1">
                    <a:off x="1963" y="3545"/>
                    <a:ext cx="488" cy="1"/>
                  </a:xfrm>
                  <a:prstGeom prst="line">
                    <a:avLst/>
                  </a:prstGeom>
                  <a:noFill/>
                  <a:ln w="9525">
                    <a:solidFill>
                      <a:srgbClr val="000000"/>
                    </a:solidFill>
                    <a:round/>
                    <a:headEnd/>
                    <a:tailEnd/>
                  </a:ln>
                </p:spPr>
                <p:txBody>
                  <a:bodyPr/>
                  <a:lstStyle/>
                  <a:p>
                    <a:endParaRPr lang="en-US">
                      <a:latin typeface="+mj-lt"/>
                    </a:endParaRPr>
                  </a:p>
                </p:txBody>
              </p:sp>
              <p:sp>
                <p:nvSpPr>
                  <p:cNvPr id="60928" name="Line 944"/>
                  <p:cNvSpPr>
                    <a:spLocks noChangeShapeType="1"/>
                  </p:cNvSpPr>
                  <p:nvPr/>
                </p:nvSpPr>
                <p:spPr bwMode="auto">
                  <a:xfrm flipV="1">
                    <a:off x="2451" y="3396"/>
                    <a:ext cx="148" cy="149"/>
                  </a:xfrm>
                  <a:prstGeom prst="line">
                    <a:avLst/>
                  </a:prstGeom>
                  <a:noFill/>
                  <a:ln w="9525">
                    <a:solidFill>
                      <a:srgbClr val="000000"/>
                    </a:solidFill>
                    <a:round/>
                    <a:headEnd/>
                    <a:tailEnd/>
                  </a:ln>
                </p:spPr>
                <p:txBody>
                  <a:bodyPr/>
                  <a:lstStyle/>
                  <a:p>
                    <a:endParaRPr lang="en-US">
                      <a:latin typeface="+mj-lt"/>
                    </a:endParaRPr>
                  </a:p>
                </p:txBody>
              </p:sp>
              <p:sp>
                <p:nvSpPr>
                  <p:cNvPr id="60929" name="Line 945"/>
                  <p:cNvSpPr>
                    <a:spLocks noChangeShapeType="1"/>
                  </p:cNvSpPr>
                  <p:nvPr/>
                </p:nvSpPr>
                <p:spPr bwMode="auto">
                  <a:xfrm>
                    <a:off x="2451" y="3545"/>
                    <a:ext cx="1" cy="444"/>
                  </a:xfrm>
                  <a:prstGeom prst="line">
                    <a:avLst/>
                  </a:prstGeom>
                  <a:noFill/>
                  <a:ln w="9525">
                    <a:solidFill>
                      <a:srgbClr val="000000"/>
                    </a:solidFill>
                    <a:round/>
                    <a:headEnd/>
                    <a:tailEnd/>
                  </a:ln>
                </p:spPr>
                <p:txBody>
                  <a:bodyPr/>
                  <a:lstStyle/>
                  <a:p>
                    <a:endParaRPr lang="en-US">
                      <a:latin typeface="+mj-lt"/>
                    </a:endParaRPr>
                  </a:p>
                </p:txBody>
              </p:sp>
            </p:grpSp>
            <p:sp>
              <p:nvSpPr>
                <p:cNvPr id="60903" name="Rectangle 946"/>
                <p:cNvSpPr>
                  <a:spLocks noChangeArrowheads="1"/>
                </p:cNvSpPr>
                <p:nvPr/>
              </p:nvSpPr>
              <p:spPr bwMode="auto">
                <a:xfrm>
                  <a:off x="2022" y="3826"/>
                  <a:ext cx="95" cy="164"/>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4" name="Rectangle 947"/>
                <p:cNvSpPr>
                  <a:spLocks noChangeArrowheads="1"/>
                </p:cNvSpPr>
                <p:nvPr/>
              </p:nvSpPr>
              <p:spPr bwMode="auto">
                <a:xfrm>
                  <a:off x="201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5" name="Rectangle 948"/>
                <p:cNvSpPr>
                  <a:spLocks noChangeArrowheads="1"/>
                </p:cNvSpPr>
                <p:nvPr/>
              </p:nvSpPr>
              <p:spPr bwMode="auto">
                <a:xfrm>
                  <a:off x="2231" y="3723"/>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6" name="Rectangle 949"/>
                <p:cNvSpPr>
                  <a:spLocks noChangeArrowheads="1"/>
                </p:cNvSpPr>
                <p:nvPr/>
              </p:nvSpPr>
              <p:spPr bwMode="auto">
                <a:xfrm>
                  <a:off x="2101"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7" name="Rectangle 950"/>
                <p:cNvSpPr>
                  <a:spLocks noChangeArrowheads="1"/>
                </p:cNvSpPr>
                <p:nvPr/>
              </p:nvSpPr>
              <p:spPr bwMode="auto">
                <a:xfrm>
                  <a:off x="2186"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8" name="Rectangle 951"/>
                <p:cNvSpPr>
                  <a:spLocks noChangeArrowheads="1"/>
                </p:cNvSpPr>
                <p:nvPr/>
              </p:nvSpPr>
              <p:spPr bwMode="auto">
                <a:xfrm>
                  <a:off x="227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9" name="Rectangle 952"/>
                <p:cNvSpPr>
                  <a:spLocks noChangeArrowheads="1"/>
                </p:cNvSpPr>
                <p:nvPr/>
              </p:nvSpPr>
              <p:spPr bwMode="auto">
                <a:xfrm>
                  <a:off x="236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10" name="Rectangle 953"/>
                <p:cNvSpPr>
                  <a:spLocks noChangeArrowheads="1"/>
                </p:cNvSpPr>
                <p:nvPr/>
              </p:nvSpPr>
              <p:spPr bwMode="auto">
                <a:xfrm>
                  <a:off x="2318" y="3728"/>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11" name="Freeform 954"/>
                <p:cNvSpPr>
                  <a:spLocks/>
                </p:cNvSpPr>
                <p:nvPr/>
              </p:nvSpPr>
              <p:spPr bwMode="auto">
                <a:xfrm>
                  <a:off x="2450" y="3396"/>
                  <a:ext cx="143" cy="590"/>
                </a:xfrm>
                <a:custGeom>
                  <a:avLst/>
                  <a:gdLst>
                    <a:gd name="T0" fmla="*/ 0 w 286"/>
                    <a:gd name="T1" fmla="*/ 290 h 1179"/>
                    <a:gd name="T2" fmla="*/ 0 w 286"/>
                    <a:gd name="T3" fmla="*/ 1179 h 1179"/>
                    <a:gd name="T4" fmla="*/ 286 w 286"/>
                    <a:gd name="T5" fmla="*/ 894 h 1179"/>
                    <a:gd name="T6" fmla="*/ 286 w 286"/>
                    <a:gd name="T7" fmla="*/ 0 h 1179"/>
                    <a:gd name="T8" fmla="*/ 0 w 286"/>
                    <a:gd name="T9" fmla="*/ 290 h 1179"/>
                    <a:gd name="T10" fmla="*/ 0 60000 65536"/>
                    <a:gd name="T11" fmla="*/ 0 60000 65536"/>
                    <a:gd name="T12" fmla="*/ 0 60000 65536"/>
                    <a:gd name="T13" fmla="*/ 0 60000 65536"/>
                    <a:gd name="T14" fmla="*/ 0 60000 65536"/>
                    <a:gd name="T15" fmla="*/ 0 w 286"/>
                    <a:gd name="T16" fmla="*/ 0 h 1179"/>
                    <a:gd name="T17" fmla="*/ 286 w 286"/>
                    <a:gd name="T18" fmla="*/ 1179 h 1179"/>
                  </a:gdLst>
                  <a:ahLst/>
                  <a:cxnLst>
                    <a:cxn ang="T10">
                      <a:pos x="T0" y="T1"/>
                    </a:cxn>
                    <a:cxn ang="T11">
                      <a:pos x="T2" y="T3"/>
                    </a:cxn>
                    <a:cxn ang="T12">
                      <a:pos x="T4" y="T5"/>
                    </a:cxn>
                    <a:cxn ang="T13">
                      <a:pos x="T6" y="T7"/>
                    </a:cxn>
                    <a:cxn ang="T14">
                      <a:pos x="T8" y="T9"/>
                    </a:cxn>
                  </a:cxnLst>
                  <a:rect l="T15" t="T16" r="T17" b="T18"/>
                  <a:pathLst>
                    <a:path w="286" h="1179">
                      <a:moveTo>
                        <a:pt x="0" y="290"/>
                      </a:moveTo>
                      <a:lnTo>
                        <a:pt x="0" y="1179"/>
                      </a:lnTo>
                      <a:lnTo>
                        <a:pt x="286" y="894"/>
                      </a:lnTo>
                      <a:lnTo>
                        <a:pt x="286" y="0"/>
                      </a:lnTo>
                      <a:lnTo>
                        <a:pt x="0" y="29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12" name="Freeform 955"/>
                <p:cNvSpPr>
                  <a:spLocks/>
                </p:cNvSpPr>
                <p:nvPr/>
              </p:nvSpPr>
              <p:spPr bwMode="auto">
                <a:xfrm>
                  <a:off x="2476" y="3564"/>
                  <a:ext cx="15" cy="106"/>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3" name="Freeform 956"/>
                <p:cNvSpPr>
                  <a:spLocks/>
                </p:cNvSpPr>
                <p:nvPr/>
              </p:nvSpPr>
              <p:spPr bwMode="auto">
                <a:xfrm>
                  <a:off x="2566" y="3703"/>
                  <a:ext cx="15" cy="106"/>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4" name="Freeform 957"/>
                <p:cNvSpPr>
                  <a:spLocks/>
                </p:cNvSpPr>
                <p:nvPr/>
              </p:nvSpPr>
              <p:spPr bwMode="auto">
                <a:xfrm>
                  <a:off x="2479" y="3716"/>
                  <a:ext cx="15" cy="106"/>
                </a:xfrm>
                <a:custGeom>
                  <a:avLst/>
                  <a:gdLst>
                    <a:gd name="T0" fmla="*/ 0 w 30"/>
                    <a:gd name="T1" fmla="*/ 212 h 212"/>
                    <a:gd name="T2" fmla="*/ 0 w 30"/>
                    <a:gd name="T3" fmla="*/ 30 h 212"/>
                    <a:gd name="T4" fmla="*/ 30 w 30"/>
                    <a:gd name="T5" fmla="*/ 0 h 212"/>
                    <a:gd name="T6" fmla="*/ 30 w 30"/>
                    <a:gd name="T7" fmla="*/ 167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5" name="Freeform 958"/>
                <p:cNvSpPr>
                  <a:spLocks/>
                </p:cNvSpPr>
                <p:nvPr/>
              </p:nvSpPr>
              <p:spPr bwMode="auto">
                <a:xfrm>
                  <a:off x="2553" y="3499"/>
                  <a:ext cx="15" cy="106"/>
                </a:xfrm>
                <a:custGeom>
                  <a:avLst/>
                  <a:gdLst>
                    <a:gd name="T0" fmla="*/ 0 w 30"/>
                    <a:gd name="T1" fmla="*/ 212 h 212"/>
                    <a:gd name="T2" fmla="*/ 0 w 30"/>
                    <a:gd name="T3" fmla="*/ 30 h 212"/>
                    <a:gd name="T4" fmla="*/ 30 w 30"/>
                    <a:gd name="T5" fmla="*/ 0 h 212"/>
                    <a:gd name="T6" fmla="*/ 30 w 30"/>
                    <a:gd name="T7" fmla="*/ 166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6"/>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6" name="Freeform 959"/>
                <p:cNvSpPr>
                  <a:spLocks/>
                </p:cNvSpPr>
                <p:nvPr/>
              </p:nvSpPr>
              <p:spPr bwMode="auto">
                <a:xfrm>
                  <a:off x="2052" y="3426"/>
                  <a:ext cx="448" cy="86"/>
                </a:xfrm>
                <a:custGeom>
                  <a:avLst/>
                  <a:gdLst>
                    <a:gd name="T0" fmla="*/ 171 w 895"/>
                    <a:gd name="T1" fmla="*/ 0 h 170"/>
                    <a:gd name="T2" fmla="*/ 0 w 895"/>
                    <a:gd name="T3" fmla="*/ 170 h 170"/>
                    <a:gd name="T4" fmla="*/ 714 w 895"/>
                    <a:gd name="T5" fmla="*/ 170 h 170"/>
                    <a:gd name="T6" fmla="*/ 884 w 895"/>
                    <a:gd name="T7" fmla="*/ 0 h 170"/>
                    <a:gd name="T8" fmla="*/ 895 w 895"/>
                    <a:gd name="T9" fmla="*/ 1 h 170"/>
                    <a:gd name="T10" fmla="*/ 171 w 895"/>
                    <a:gd name="T11" fmla="*/ 0 h 170"/>
                    <a:gd name="T12" fmla="*/ 0 60000 65536"/>
                    <a:gd name="T13" fmla="*/ 0 60000 65536"/>
                    <a:gd name="T14" fmla="*/ 0 60000 65536"/>
                    <a:gd name="T15" fmla="*/ 0 60000 65536"/>
                    <a:gd name="T16" fmla="*/ 0 60000 65536"/>
                    <a:gd name="T17" fmla="*/ 0 60000 65536"/>
                    <a:gd name="T18" fmla="*/ 0 w 895"/>
                    <a:gd name="T19" fmla="*/ 0 h 170"/>
                    <a:gd name="T20" fmla="*/ 895 w 895"/>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895" h="170">
                      <a:moveTo>
                        <a:pt x="171" y="0"/>
                      </a:moveTo>
                      <a:lnTo>
                        <a:pt x="0" y="170"/>
                      </a:lnTo>
                      <a:lnTo>
                        <a:pt x="714" y="170"/>
                      </a:lnTo>
                      <a:lnTo>
                        <a:pt x="884" y="0"/>
                      </a:lnTo>
                      <a:lnTo>
                        <a:pt x="895" y="1"/>
                      </a:lnTo>
                      <a:lnTo>
                        <a:pt x="171" y="0"/>
                      </a:lnTo>
                      <a:close/>
                    </a:path>
                  </a:pathLst>
                </a:custGeom>
                <a:solidFill>
                  <a:srgbClr val="919191"/>
                </a:solidFill>
                <a:ln w="9525">
                  <a:solidFill>
                    <a:srgbClr val="000000"/>
                  </a:solidFill>
                  <a:prstDash val="solid"/>
                  <a:round/>
                  <a:headEnd/>
                  <a:tailEnd/>
                </a:ln>
              </p:spPr>
              <p:txBody>
                <a:bodyPr/>
                <a:lstStyle/>
                <a:p>
                  <a:endParaRPr lang="en-US">
                    <a:latin typeface="+mj-lt"/>
                  </a:endParaRPr>
                </a:p>
              </p:txBody>
            </p:sp>
            <p:sp>
              <p:nvSpPr>
                <p:cNvPr id="60917" name="Freeform 960"/>
                <p:cNvSpPr>
                  <a:spLocks/>
                </p:cNvSpPr>
                <p:nvPr/>
              </p:nvSpPr>
              <p:spPr bwMode="auto">
                <a:xfrm>
                  <a:off x="2387" y="3379"/>
                  <a:ext cx="93" cy="95"/>
                </a:xfrm>
                <a:custGeom>
                  <a:avLst/>
                  <a:gdLst>
                    <a:gd name="T0" fmla="*/ 61 w 185"/>
                    <a:gd name="T1" fmla="*/ 115 h 189"/>
                    <a:gd name="T2" fmla="*/ 48 w 185"/>
                    <a:gd name="T3" fmla="*/ 102 h 189"/>
                    <a:gd name="T4" fmla="*/ 34 w 185"/>
                    <a:gd name="T5" fmla="*/ 77 h 189"/>
                    <a:gd name="T6" fmla="*/ 34 w 185"/>
                    <a:gd name="T7" fmla="*/ 52 h 189"/>
                    <a:gd name="T8" fmla="*/ 61 w 185"/>
                    <a:gd name="T9" fmla="*/ 30 h 189"/>
                    <a:gd name="T10" fmla="*/ 82 w 185"/>
                    <a:gd name="T11" fmla="*/ 27 h 189"/>
                    <a:gd name="T12" fmla="*/ 102 w 185"/>
                    <a:gd name="T13" fmla="*/ 23 h 189"/>
                    <a:gd name="T14" fmla="*/ 132 w 185"/>
                    <a:gd name="T15" fmla="*/ 4 h 189"/>
                    <a:gd name="T16" fmla="*/ 159 w 185"/>
                    <a:gd name="T17" fmla="*/ 4 h 189"/>
                    <a:gd name="T18" fmla="*/ 159 w 185"/>
                    <a:gd name="T19" fmla="*/ 24 h 189"/>
                    <a:gd name="T20" fmla="*/ 168 w 185"/>
                    <a:gd name="T21" fmla="*/ 41 h 189"/>
                    <a:gd name="T22" fmla="*/ 185 w 185"/>
                    <a:gd name="T23" fmla="*/ 69 h 189"/>
                    <a:gd name="T24" fmla="*/ 185 w 185"/>
                    <a:gd name="T25" fmla="*/ 84 h 189"/>
                    <a:gd name="T26" fmla="*/ 145 w 185"/>
                    <a:gd name="T27" fmla="*/ 106 h 189"/>
                    <a:gd name="T28" fmla="*/ 141 w 185"/>
                    <a:gd name="T29" fmla="*/ 113 h 189"/>
                    <a:gd name="T30" fmla="*/ 162 w 185"/>
                    <a:gd name="T31" fmla="*/ 122 h 189"/>
                    <a:gd name="T32" fmla="*/ 175 w 185"/>
                    <a:gd name="T33" fmla="*/ 136 h 189"/>
                    <a:gd name="T34" fmla="*/ 178 w 185"/>
                    <a:gd name="T35" fmla="*/ 160 h 189"/>
                    <a:gd name="T36" fmla="*/ 162 w 185"/>
                    <a:gd name="T37" fmla="*/ 175 h 189"/>
                    <a:gd name="T38" fmla="*/ 136 w 185"/>
                    <a:gd name="T39" fmla="*/ 175 h 189"/>
                    <a:gd name="T40" fmla="*/ 121 w 185"/>
                    <a:gd name="T41" fmla="*/ 179 h 189"/>
                    <a:gd name="T42" fmla="*/ 105 w 185"/>
                    <a:gd name="T43" fmla="*/ 189 h 189"/>
                    <a:gd name="T44" fmla="*/ 88 w 185"/>
                    <a:gd name="T45" fmla="*/ 189 h 189"/>
                    <a:gd name="T46" fmla="*/ 71 w 185"/>
                    <a:gd name="T47" fmla="*/ 183 h 189"/>
                    <a:gd name="T48" fmla="*/ 57 w 185"/>
                    <a:gd name="T49" fmla="*/ 172 h 189"/>
                    <a:gd name="T50" fmla="*/ 54 w 185"/>
                    <a:gd name="T51" fmla="*/ 155 h 189"/>
                    <a:gd name="T52" fmla="*/ 11 w 185"/>
                    <a:gd name="T53" fmla="*/ 156 h 189"/>
                    <a:gd name="T54" fmla="*/ 0 w 185"/>
                    <a:gd name="T55" fmla="*/ 149 h 189"/>
                    <a:gd name="T56" fmla="*/ 11 w 185"/>
                    <a:gd name="T57" fmla="*/ 129 h 189"/>
                    <a:gd name="T58" fmla="*/ 38 w 185"/>
                    <a:gd name="T59" fmla="*/ 118 h 189"/>
                    <a:gd name="T60" fmla="*/ 53 w 185"/>
                    <a:gd name="T61" fmla="*/ 118 h 189"/>
                    <a:gd name="T62" fmla="*/ 68 w 185"/>
                    <a:gd name="T63" fmla="*/ 115 h 18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5"/>
                    <a:gd name="T97" fmla="*/ 0 h 189"/>
                    <a:gd name="T98" fmla="*/ 185 w 185"/>
                    <a:gd name="T99" fmla="*/ 189 h 18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5" h="189">
                      <a:moveTo>
                        <a:pt x="68" y="115"/>
                      </a:moveTo>
                      <a:lnTo>
                        <a:pt x="61" y="115"/>
                      </a:lnTo>
                      <a:lnTo>
                        <a:pt x="54" y="111"/>
                      </a:lnTo>
                      <a:lnTo>
                        <a:pt x="48" y="102"/>
                      </a:lnTo>
                      <a:lnTo>
                        <a:pt x="41" y="91"/>
                      </a:lnTo>
                      <a:lnTo>
                        <a:pt x="34" y="77"/>
                      </a:lnTo>
                      <a:lnTo>
                        <a:pt x="34" y="65"/>
                      </a:lnTo>
                      <a:lnTo>
                        <a:pt x="34" y="52"/>
                      </a:lnTo>
                      <a:lnTo>
                        <a:pt x="50" y="38"/>
                      </a:lnTo>
                      <a:lnTo>
                        <a:pt x="61" y="30"/>
                      </a:lnTo>
                      <a:lnTo>
                        <a:pt x="68" y="27"/>
                      </a:lnTo>
                      <a:lnTo>
                        <a:pt x="82" y="27"/>
                      </a:lnTo>
                      <a:lnTo>
                        <a:pt x="87" y="35"/>
                      </a:lnTo>
                      <a:lnTo>
                        <a:pt x="102" y="23"/>
                      </a:lnTo>
                      <a:lnTo>
                        <a:pt x="116" y="11"/>
                      </a:lnTo>
                      <a:lnTo>
                        <a:pt x="132" y="4"/>
                      </a:lnTo>
                      <a:lnTo>
                        <a:pt x="151" y="0"/>
                      </a:lnTo>
                      <a:lnTo>
                        <a:pt x="159" y="4"/>
                      </a:lnTo>
                      <a:lnTo>
                        <a:pt x="159" y="15"/>
                      </a:lnTo>
                      <a:lnTo>
                        <a:pt x="159" y="24"/>
                      </a:lnTo>
                      <a:lnTo>
                        <a:pt x="159" y="35"/>
                      </a:lnTo>
                      <a:lnTo>
                        <a:pt x="168" y="41"/>
                      </a:lnTo>
                      <a:lnTo>
                        <a:pt x="178" y="52"/>
                      </a:lnTo>
                      <a:lnTo>
                        <a:pt x="185" y="69"/>
                      </a:lnTo>
                      <a:lnTo>
                        <a:pt x="185" y="77"/>
                      </a:lnTo>
                      <a:lnTo>
                        <a:pt x="185" y="84"/>
                      </a:lnTo>
                      <a:lnTo>
                        <a:pt x="170" y="98"/>
                      </a:lnTo>
                      <a:lnTo>
                        <a:pt x="145" y="106"/>
                      </a:lnTo>
                      <a:lnTo>
                        <a:pt x="129" y="111"/>
                      </a:lnTo>
                      <a:lnTo>
                        <a:pt x="141" y="113"/>
                      </a:lnTo>
                      <a:lnTo>
                        <a:pt x="152" y="118"/>
                      </a:lnTo>
                      <a:lnTo>
                        <a:pt x="162" y="122"/>
                      </a:lnTo>
                      <a:lnTo>
                        <a:pt x="170" y="129"/>
                      </a:lnTo>
                      <a:lnTo>
                        <a:pt x="175" y="136"/>
                      </a:lnTo>
                      <a:lnTo>
                        <a:pt x="178" y="143"/>
                      </a:lnTo>
                      <a:lnTo>
                        <a:pt x="178" y="160"/>
                      </a:lnTo>
                      <a:lnTo>
                        <a:pt x="170" y="167"/>
                      </a:lnTo>
                      <a:lnTo>
                        <a:pt x="162" y="175"/>
                      </a:lnTo>
                      <a:lnTo>
                        <a:pt x="151" y="175"/>
                      </a:lnTo>
                      <a:lnTo>
                        <a:pt x="136" y="175"/>
                      </a:lnTo>
                      <a:lnTo>
                        <a:pt x="128" y="175"/>
                      </a:lnTo>
                      <a:lnTo>
                        <a:pt x="121" y="179"/>
                      </a:lnTo>
                      <a:lnTo>
                        <a:pt x="114" y="183"/>
                      </a:lnTo>
                      <a:lnTo>
                        <a:pt x="105" y="189"/>
                      </a:lnTo>
                      <a:lnTo>
                        <a:pt x="95" y="189"/>
                      </a:lnTo>
                      <a:lnTo>
                        <a:pt x="88" y="189"/>
                      </a:lnTo>
                      <a:lnTo>
                        <a:pt x="80" y="189"/>
                      </a:lnTo>
                      <a:lnTo>
                        <a:pt x="71" y="183"/>
                      </a:lnTo>
                      <a:lnTo>
                        <a:pt x="61" y="179"/>
                      </a:lnTo>
                      <a:lnTo>
                        <a:pt x="57" y="172"/>
                      </a:lnTo>
                      <a:lnTo>
                        <a:pt x="54" y="163"/>
                      </a:lnTo>
                      <a:lnTo>
                        <a:pt x="54" y="155"/>
                      </a:lnTo>
                      <a:lnTo>
                        <a:pt x="37" y="155"/>
                      </a:lnTo>
                      <a:lnTo>
                        <a:pt x="11" y="156"/>
                      </a:lnTo>
                      <a:lnTo>
                        <a:pt x="3" y="156"/>
                      </a:lnTo>
                      <a:lnTo>
                        <a:pt x="0" y="149"/>
                      </a:lnTo>
                      <a:lnTo>
                        <a:pt x="3" y="136"/>
                      </a:lnTo>
                      <a:lnTo>
                        <a:pt x="11" y="129"/>
                      </a:lnTo>
                      <a:lnTo>
                        <a:pt x="26" y="122"/>
                      </a:lnTo>
                      <a:lnTo>
                        <a:pt x="38" y="118"/>
                      </a:lnTo>
                      <a:lnTo>
                        <a:pt x="45" y="115"/>
                      </a:lnTo>
                      <a:lnTo>
                        <a:pt x="53" y="118"/>
                      </a:lnTo>
                      <a:lnTo>
                        <a:pt x="61" y="118"/>
                      </a:lnTo>
                      <a:lnTo>
                        <a:pt x="68" y="115"/>
                      </a:lnTo>
                      <a:close/>
                    </a:path>
                  </a:pathLst>
                </a:custGeom>
                <a:solidFill>
                  <a:srgbClr val="99CC00"/>
                </a:solidFill>
                <a:ln w="9525">
                  <a:solidFill>
                    <a:srgbClr val="000000"/>
                  </a:solidFill>
                  <a:prstDash val="solid"/>
                  <a:round/>
                  <a:headEnd/>
                  <a:tailEnd/>
                </a:ln>
              </p:spPr>
              <p:txBody>
                <a:bodyPr/>
                <a:lstStyle/>
                <a:p>
                  <a:endParaRPr lang="en-US">
                    <a:latin typeface="+mj-lt"/>
                  </a:endParaRPr>
                </a:p>
              </p:txBody>
            </p:sp>
            <p:grpSp>
              <p:nvGrpSpPr>
                <p:cNvPr id="60918" name="Group 961"/>
                <p:cNvGrpSpPr>
                  <a:grpSpLocks/>
                </p:cNvGrpSpPr>
                <p:nvPr/>
              </p:nvGrpSpPr>
              <p:grpSpPr bwMode="auto">
                <a:xfrm>
                  <a:off x="2115" y="3369"/>
                  <a:ext cx="151" cy="133"/>
                  <a:chOff x="2115" y="3369"/>
                  <a:chExt cx="151" cy="133"/>
                </a:xfrm>
              </p:grpSpPr>
              <p:sp>
                <p:nvSpPr>
                  <p:cNvPr id="60924" name="Freeform 962"/>
                  <p:cNvSpPr>
                    <a:spLocks/>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lnTo>
                          <a:pt x="71" y="153"/>
                        </a:lnTo>
                        <a:close/>
                      </a:path>
                    </a:pathLst>
                  </a:custGeom>
                  <a:solidFill>
                    <a:srgbClr val="B9DE88"/>
                  </a:solidFill>
                  <a:ln w="9525">
                    <a:noFill/>
                    <a:round/>
                    <a:headEnd/>
                    <a:tailEnd/>
                  </a:ln>
                </p:spPr>
                <p:txBody>
                  <a:bodyPr/>
                  <a:lstStyle/>
                  <a:p>
                    <a:endParaRPr lang="en-US">
                      <a:latin typeface="+mj-lt"/>
                    </a:endParaRPr>
                  </a:p>
                </p:txBody>
              </p:sp>
              <p:sp>
                <p:nvSpPr>
                  <p:cNvPr id="60925" name="Freeform 963"/>
                  <p:cNvSpPr>
                    <a:spLocks/>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path>
                    </a:pathLst>
                  </a:custGeom>
                  <a:solidFill>
                    <a:srgbClr val="99CC00"/>
                  </a:solidFill>
                  <a:ln w="9525">
                    <a:solidFill>
                      <a:srgbClr val="000000"/>
                    </a:solidFill>
                    <a:prstDash val="solid"/>
                    <a:round/>
                    <a:headEnd/>
                    <a:tailEnd/>
                  </a:ln>
                </p:spPr>
                <p:txBody>
                  <a:bodyPr/>
                  <a:lstStyle/>
                  <a:p>
                    <a:endParaRPr lang="en-US">
                      <a:latin typeface="+mj-lt"/>
                    </a:endParaRPr>
                  </a:p>
                </p:txBody>
              </p:sp>
            </p:grpSp>
            <p:sp>
              <p:nvSpPr>
                <p:cNvPr id="60919" name="Freeform 964"/>
                <p:cNvSpPr>
                  <a:spLocks/>
                </p:cNvSpPr>
                <p:nvPr/>
              </p:nvSpPr>
              <p:spPr bwMode="auto">
                <a:xfrm>
                  <a:off x="2058" y="3426"/>
                  <a:ext cx="356" cy="91"/>
                </a:xfrm>
                <a:custGeom>
                  <a:avLst/>
                  <a:gdLst>
                    <a:gd name="T0" fmla="*/ 15 w 712"/>
                    <a:gd name="T1" fmla="*/ 132 h 180"/>
                    <a:gd name="T2" fmla="*/ 38 w 712"/>
                    <a:gd name="T3" fmla="*/ 105 h 180"/>
                    <a:gd name="T4" fmla="*/ 65 w 712"/>
                    <a:gd name="T5" fmla="*/ 95 h 180"/>
                    <a:gd name="T6" fmla="*/ 89 w 712"/>
                    <a:gd name="T7" fmla="*/ 102 h 180"/>
                    <a:gd name="T8" fmla="*/ 101 w 712"/>
                    <a:gd name="T9" fmla="*/ 110 h 180"/>
                    <a:gd name="T10" fmla="*/ 160 w 712"/>
                    <a:gd name="T11" fmla="*/ 98 h 180"/>
                    <a:gd name="T12" fmla="*/ 177 w 712"/>
                    <a:gd name="T13" fmla="*/ 118 h 180"/>
                    <a:gd name="T14" fmla="*/ 224 w 712"/>
                    <a:gd name="T15" fmla="*/ 100 h 180"/>
                    <a:gd name="T16" fmla="*/ 260 w 712"/>
                    <a:gd name="T17" fmla="*/ 118 h 180"/>
                    <a:gd name="T18" fmla="*/ 264 w 712"/>
                    <a:gd name="T19" fmla="*/ 108 h 180"/>
                    <a:gd name="T20" fmla="*/ 331 w 712"/>
                    <a:gd name="T21" fmla="*/ 88 h 180"/>
                    <a:gd name="T22" fmla="*/ 345 w 712"/>
                    <a:gd name="T23" fmla="*/ 122 h 180"/>
                    <a:gd name="T24" fmla="*/ 353 w 712"/>
                    <a:gd name="T25" fmla="*/ 109 h 180"/>
                    <a:gd name="T26" fmla="*/ 416 w 712"/>
                    <a:gd name="T27" fmla="*/ 96 h 180"/>
                    <a:gd name="T28" fmla="*/ 425 w 712"/>
                    <a:gd name="T29" fmla="*/ 127 h 180"/>
                    <a:gd name="T30" fmla="*/ 420 w 712"/>
                    <a:gd name="T31" fmla="*/ 98 h 180"/>
                    <a:gd name="T32" fmla="*/ 487 w 712"/>
                    <a:gd name="T33" fmla="*/ 95 h 180"/>
                    <a:gd name="T34" fmla="*/ 481 w 712"/>
                    <a:gd name="T35" fmla="*/ 95 h 180"/>
                    <a:gd name="T36" fmla="*/ 534 w 712"/>
                    <a:gd name="T37" fmla="*/ 15 h 180"/>
                    <a:gd name="T38" fmla="*/ 633 w 712"/>
                    <a:gd name="T39" fmla="*/ 27 h 180"/>
                    <a:gd name="T40" fmla="*/ 633 w 712"/>
                    <a:gd name="T41" fmla="*/ 98 h 180"/>
                    <a:gd name="T42" fmla="*/ 633 w 712"/>
                    <a:gd name="T43" fmla="*/ 92 h 180"/>
                    <a:gd name="T44" fmla="*/ 639 w 712"/>
                    <a:gd name="T45" fmla="*/ 122 h 180"/>
                    <a:gd name="T46" fmla="*/ 676 w 712"/>
                    <a:gd name="T47" fmla="*/ 110 h 180"/>
                    <a:gd name="T48" fmla="*/ 707 w 712"/>
                    <a:gd name="T49" fmla="*/ 137 h 180"/>
                    <a:gd name="T50" fmla="*/ 704 w 712"/>
                    <a:gd name="T51" fmla="*/ 152 h 180"/>
                    <a:gd name="T52" fmla="*/ 712 w 712"/>
                    <a:gd name="T53" fmla="*/ 179 h 180"/>
                    <a:gd name="T54" fmla="*/ 642 w 712"/>
                    <a:gd name="T55" fmla="*/ 179 h 180"/>
                    <a:gd name="T56" fmla="*/ 618 w 712"/>
                    <a:gd name="T57" fmla="*/ 173 h 180"/>
                    <a:gd name="T58" fmla="*/ 579 w 712"/>
                    <a:gd name="T59" fmla="*/ 170 h 180"/>
                    <a:gd name="T60" fmla="*/ 552 w 712"/>
                    <a:gd name="T61" fmla="*/ 170 h 180"/>
                    <a:gd name="T62" fmla="*/ 494 w 712"/>
                    <a:gd name="T63" fmla="*/ 160 h 180"/>
                    <a:gd name="T64" fmla="*/ 463 w 712"/>
                    <a:gd name="T65" fmla="*/ 160 h 180"/>
                    <a:gd name="T66" fmla="*/ 427 w 712"/>
                    <a:gd name="T67" fmla="*/ 162 h 180"/>
                    <a:gd name="T68" fmla="*/ 392 w 712"/>
                    <a:gd name="T69" fmla="*/ 142 h 180"/>
                    <a:gd name="T70" fmla="*/ 358 w 712"/>
                    <a:gd name="T71" fmla="*/ 153 h 180"/>
                    <a:gd name="T72" fmla="*/ 331 w 712"/>
                    <a:gd name="T73" fmla="*/ 156 h 180"/>
                    <a:gd name="T74" fmla="*/ 299 w 712"/>
                    <a:gd name="T75" fmla="*/ 173 h 180"/>
                    <a:gd name="T76" fmla="*/ 244 w 712"/>
                    <a:gd name="T77" fmla="*/ 173 h 180"/>
                    <a:gd name="T78" fmla="*/ 224 w 712"/>
                    <a:gd name="T79" fmla="*/ 149 h 180"/>
                    <a:gd name="T80" fmla="*/ 152 w 712"/>
                    <a:gd name="T81" fmla="*/ 160 h 180"/>
                    <a:gd name="T82" fmla="*/ 125 w 712"/>
                    <a:gd name="T83" fmla="*/ 152 h 180"/>
                    <a:gd name="T84" fmla="*/ 42 w 712"/>
                    <a:gd name="T85" fmla="*/ 162 h 180"/>
                    <a:gd name="T86" fmla="*/ 7 w 712"/>
                    <a:gd name="T87" fmla="*/ 153 h 180"/>
                    <a:gd name="T88" fmla="*/ 15 w 712"/>
                    <a:gd name="T89" fmla="*/ 139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2"/>
                    <a:gd name="T136" fmla="*/ 0 h 180"/>
                    <a:gd name="T137" fmla="*/ 712 w 712"/>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2" h="180">
                      <a:moveTo>
                        <a:pt x="18" y="149"/>
                      </a:moveTo>
                      <a:lnTo>
                        <a:pt x="15" y="142"/>
                      </a:lnTo>
                      <a:lnTo>
                        <a:pt x="15" y="132"/>
                      </a:lnTo>
                      <a:lnTo>
                        <a:pt x="15" y="122"/>
                      </a:lnTo>
                      <a:lnTo>
                        <a:pt x="25" y="112"/>
                      </a:lnTo>
                      <a:lnTo>
                        <a:pt x="38" y="105"/>
                      </a:lnTo>
                      <a:lnTo>
                        <a:pt x="49" y="96"/>
                      </a:lnTo>
                      <a:lnTo>
                        <a:pt x="58" y="95"/>
                      </a:lnTo>
                      <a:lnTo>
                        <a:pt x="65" y="95"/>
                      </a:lnTo>
                      <a:lnTo>
                        <a:pt x="72" y="95"/>
                      </a:lnTo>
                      <a:lnTo>
                        <a:pt x="81" y="95"/>
                      </a:lnTo>
                      <a:lnTo>
                        <a:pt x="89" y="102"/>
                      </a:lnTo>
                      <a:lnTo>
                        <a:pt x="89" y="109"/>
                      </a:lnTo>
                      <a:lnTo>
                        <a:pt x="89" y="115"/>
                      </a:lnTo>
                      <a:lnTo>
                        <a:pt x="101" y="110"/>
                      </a:lnTo>
                      <a:lnTo>
                        <a:pt x="113" y="105"/>
                      </a:lnTo>
                      <a:lnTo>
                        <a:pt x="132" y="98"/>
                      </a:lnTo>
                      <a:lnTo>
                        <a:pt x="160" y="98"/>
                      </a:lnTo>
                      <a:lnTo>
                        <a:pt x="172" y="98"/>
                      </a:lnTo>
                      <a:lnTo>
                        <a:pt x="177" y="108"/>
                      </a:lnTo>
                      <a:lnTo>
                        <a:pt x="177" y="118"/>
                      </a:lnTo>
                      <a:lnTo>
                        <a:pt x="183" y="109"/>
                      </a:lnTo>
                      <a:lnTo>
                        <a:pt x="196" y="105"/>
                      </a:lnTo>
                      <a:lnTo>
                        <a:pt x="224" y="100"/>
                      </a:lnTo>
                      <a:lnTo>
                        <a:pt x="250" y="100"/>
                      </a:lnTo>
                      <a:lnTo>
                        <a:pt x="257" y="100"/>
                      </a:lnTo>
                      <a:lnTo>
                        <a:pt x="260" y="118"/>
                      </a:lnTo>
                      <a:lnTo>
                        <a:pt x="260" y="129"/>
                      </a:lnTo>
                      <a:lnTo>
                        <a:pt x="260" y="122"/>
                      </a:lnTo>
                      <a:lnTo>
                        <a:pt x="264" y="108"/>
                      </a:lnTo>
                      <a:lnTo>
                        <a:pt x="294" y="95"/>
                      </a:lnTo>
                      <a:lnTo>
                        <a:pt x="319" y="88"/>
                      </a:lnTo>
                      <a:lnTo>
                        <a:pt x="331" y="88"/>
                      </a:lnTo>
                      <a:lnTo>
                        <a:pt x="338" y="96"/>
                      </a:lnTo>
                      <a:lnTo>
                        <a:pt x="342" y="110"/>
                      </a:lnTo>
                      <a:lnTo>
                        <a:pt x="345" y="122"/>
                      </a:lnTo>
                      <a:lnTo>
                        <a:pt x="345" y="129"/>
                      </a:lnTo>
                      <a:lnTo>
                        <a:pt x="345" y="122"/>
                      </a:lnTo>
                      <a:lnTo>
                        <a:pt x="353" y="109"/>
                      </a:lnTo>
                      <a:lnTo>
                        <a:pt x="373" y="100"/>
                      </a:lnTo>
                      <a:lnTo>
                        <a:pt x="399" y="96"/>
                      </a:lnTo>
                      <a:lnTo>
                        <a:pt x="416" y="96"/>
                      </a:lnTo>
                      <a:lnTo>
                        <a:pt x="423" y="108"/>
                      </a:lnTo>
                      <a:lnTo>
                        <a:pt x="425" y="119"/>
                      </a:lnTo>
                      <a:lnTo>
                        <a:pt x="425" y="127"/>
                      </a:lnTo>
                      <a:lnTo>
                        <a:pt x="420" y="115"/>
                      </a:lnTo>
                      <a:lnTo>
                        <a:pt x="420" y="105"/>
                      </a:lnTo>
                      <a:lnTo>
                        <a:pt x="420" y="98"/>
                      </a:lnTo>
                      <a:lnTo>
                        <a:pt x="447" y="95"/>
                      </a:lnTo>
                      <a:lnTo>
                        <a:pt x="476" y="95"/>
                      </a:lnTo>
                      <a:lnTo>
                        <a:pt x="487" y="95"/>
                      </a:lnTo>
                      <a:lnTo>
                        <a:pt x="487" y="109"/>
                      </a:lnTo>
                      <a:lnTo>
                        <a:pt x="487" y="119"/>
                      </a:lnTo>
                      <a:lnTo>
                        <a:pt x="481" y="95"/>
                      </a:lnTo>
                      <a:lnTo>
                        <a:pt x="476" y="58"/>
                      </a:lnTo>
                      <a:lnTo>
                        <a:pt x="486" y="29"/>
                      </a:lnTo>
                      <a:lnTo>
                        <a:pt x="534" y="15"/>
                      </a:lnTo>
                      <a:lnTo>
                        <a:pt x="599" y="0"/>
                      </a:lnTo>
                      <a:lnTo>
                        <a:pt x="631" y="0"/>
                      </a:lnTo>
                      <a:lnTo>
                        <a:pt x="633" y="27"/>
                      </a:lnTo>
                      <a:lnTo>
                        <a:pt x="633" y="71"/>
                      </a:lnTo>
                      <a:lnTo>
                        <a:pt x="633" y="92"/>
                      </a:lnTo>
                      <a:lnTo>
                        <a:pt x="633" y="98"/>
                      </a:lnTo>
                      <a:lnTo>
                        <a:pt x="622" y="105"/>
                      </a:lnTo>
                      <a:lnTo>
                        <a:pt x="621" y="92"/>
                      </a:lnTo>
                      <a:lnTo>
                        <a:pt x="633" y="92"/>
                      </a:lnTo>
                      <a:lnTo>
                        <a:pt x="638" y="98"/>
                      </a:lnTo>
                      <a:lnTo>
                        <a:pt x="638" y="110"/>
                      </a:lnTo>
                      <a:lnTo>
                        <a:pt x="639" y="122"/>
                      </a:lnTo>
                      <a:lnTo>
                        <a:pt x="639" y="129"/>
                      </a:lnTo>
                      <a:lnTo>
                        <a:pt x="649" y="122"/>
                      </a:lnTo>
                      <a:lnTo>
                        <a:pt x="676" y="110"/>
                      </a:lnTo>
                      <a:lnTo>
                        <a:pt x="692" y="109"/>
                      </a:lnTo>
                      <a:lnTo>
                        <a:pt x="700" y="122"/>
                      </a:lnTo>
                      <a:lnTo>
                        <a:pt x="707" y="137"/>
                      </a:lnTo>
                      <a:lnTo>
                        <a:pt x="709" y="149"/>
                      </a:lnTo>
                      <a:lnTo>
                        <a:pt x="692" y="153"/>
                      </a:lnTo>
                      <a:lnTo>
                        <a:pt x="704" y="152"/>
                      </a:lnTo>
                      <a:lnTo>
                        <a:pt x="712" y="163"/>
                      </a:lnTo>
                      <a:lnTo>
                        <a:pt x="712" y="173"/>
                      </a:lnTo>
                      <a:lnTo>
                        <a:pt x="712" y="179"/>
                      </a:lnTo>
                      <a:lnTo>
                        <a:pt x="703" y="180"/>
                      </a:lnTo>
                      <a:lnTo>
                        <a:pt x="673" y="180"/>
                      </a:lnTo>
                      <a:lnTo>
                        <a:pt x="642" y="179"/>
                      </a:lnTo>
                      <a:lnTo>
                        <a:pt x="631" y="179"/>
                      </a:lnTo>
                      <a:lnTo>
                        <a:pt x="625" y="173"/>
                      </a:lnTo>
                      <a:lnTo>
                        <a:pt x="618" y="173"/>
                      </a:lnTo>
                      <a:lnTo>
                        <a:pt x="604" y="170"/>
                      </a:lnTo>
                      <a:lnTo>
                        <a:pt x="588" y="170"/>
                      </a:lnTo>
                      <a:lnTo>
                        <a:pt x="579" y="170"/>
                      </a:lnTo>
                      <a:lnTo>
                        <a:pt x="568" y="170"/>
                      </a:lnTo>
                      <a:lnTo>
                        <a:pt x="560" y="170"/>
                      </a:lnTo>
                      <a:lnTo>
                        <a:pt x="552" y="170"/>
                      </a:lnTo>
                      <a:lnTo>
                        <a:pt x="540" y="169"/>
                      </a:lnTo>
                      <a:lnTo>
                        <a:pt x="513" y="163"/>
                      </a:lnTo>
                      <a:lnTo>
                        <a:pt x="494" y="160"/>
                      </a:lnTo>
                      <a:lnTo>
                        <a:pt x="486" y="160"/>
                      </a:lnTo>
                      <a:lnTo>
                        <a:pt x="476" y="160"/>
                      </a:lnTo>
                      <a:lnTo>
                        <a:pt x="463" y="160"/>
                      </a:lnTo>
                      <a:lnTo>
                        <a:pt x="447" y="160"/>
                      </a:lnTo>
                      <a:lnTo>
                        <a:pt x="434" y="160"/>
                      </a:lnTo>
                      <a:lnTo>
                        <a:pt x="427" y="162"/>
                      </a:lnTo>
                      <a:lnTo>
                        <a:pt x="413" y="159"/>
                      </a:lnTo>
                      <a:lnTo>
                        <a:pt x="399" y="147"/>
                      </a:lnTo>
                      <a:lnTo>
                        <a:pt x="392" y="142"/>
                      </a:lnTo>
                      <a:lnTo>
                        <a:pt x="392" y="135"/>
                      </a:lnTo>
                      <a:lnTo>
                        <a:pt x="373" y="147"/>
                      </a:lnTo>
                      <a:lnTo>
                        <a:pt x="358" y="153"/>
                      </a:lnTo>
                      <a:lnTo>
                        <a:pt x="345" y="156"/>
                      </a:lnTo>
                      <a:lnTo>
                        <a:pt x="338" y="156"/>
                      </a:lnTo>
                      <a:lnTo>
                        <a:pt x="331" y="156"/>
                      </a:lnTo>
                      <a:lnTo>
                        <a:pt x="324" y="152"/>
                      </a:lnTo>
                      <a:lnTo>
                        <a:pt x="312" y="163"/>
                      </a:lnTo>
                      <a:lnTo>
                        <a:pt x="299" y="173"/>
                      </a:lnTo>
                      <a:lnTo>
                        <a:pt x="282" y="173"/>
                      </a:lnTo>
                      <a:lnTo>
                        <a:pt x="264" y="176"/>
                      </a:lnTo>
                      <a:lnTo>
                        <a:pt x="244" y="173"/>
                      </a:lnTo>
                      <a:lnTo>
                        <a:pt x="230" y="163"/>
                      </a:lnTo>
                      <a:lnTo>
                        <a:pt x="224" y="156"/>
                      </a:lnTo>
                      <a:lnTo>
                        <a:pt x="224" y="149"/>
                      </a:lnTo>
                      <a:lnTo>
                        <a:pt x="210" y="159"/>
                      </a:lnTo>
                      <a:lnTo>
                        <a:pt x="182" y="160"/>
                      </a:lnTo>
                      <a:lnTo>
                        <a:pt x="152" y="160"/>
                      </a:lnTo>
                      <a:lnTo>
                        <a:pt x="132" y="160"/>
                      </a:lnTo>
                      <a:lnTo>
                        <a:pt x="125" y="160"/>
                      </a:lnTo>
                      <a:lnTo>
                        <a:pt x="125" y="152"/>
                      </a:lnTo>
                      <a:lnTo>
                        <a:pt x="113" y="149"/>
                      </a:lnTo>
                      <a:lnTo>
                        <a:pt x="85" y="159"/>
                      </a:lnTo>
                      <a:lnTo>
                        <a:pt x="42" y="162"/>
                      </a:lnTo>
                      <a:lnTo>
                        <a:pt x="31" y="162"/>
                      </a:lnTo>
                      <a:lnTo>
                        <a:pt x="20" y="159"/>
                      </a:lnTo>
                      <a:lnTo>
                        <a:pt x="7" y="153"/>
                      </a:lnTo>
                      <a:lnTo>
                        <a:pt x="0" y="143"/>
                      </a:lnTo>
                      <a:lnTo>
                        <a:pt x="8" y="139"/>
                      </a:lnTo>
                      <a:lnTo>
                        <a:pt x="15" y="139"/>
                      </a:lnTo>
                      <a:lnTo>
                        <a:pt x="18" y="149"/>
                      </a:lnTo>
                      <a:close/>
                    </a:path>
                  </a:pathLst>
                </a:custGeom>
                <a:solidFill>
                  <a:srgbClr val="B3B900"/>
                </a:solidFill>
                <a:ln w="9525">
                  <a:solidFill>
                    <a:srgbClr val="000000"/>
                  </a:solidFill>
                  <a:prstDash val="solid"/>
                  <a:round/>
                  <a:headEnd/>
                  <a:tailEnd/>
                </a:ln>
              </p:spPr>
              <p:txBody>
                <a:bodyPr/>
                <a:lstStyle/>
                <a:p>
                  <a:endParaRPr lang="en-US">
                    <a:latin typeface="+mj-lt"/>
                  </a:endParaRPr>
                </a:p>
              </p:txBody>
            </p:sp>
            <p:sp>
              <p:nvSpPr>
                <p:cNvPr id="60920" name="Freeform 965"/>
                <p:cNvSpPr>
                  <a:spLocks/>
                </p:cNvSpPr>
                <p:nvPr/>
              </p:nvSpPr>
              <p:spPr bwMode="auto">
                <a:xfrm>
                  <a:off x="2327" y="3458"/>
                  <a:ext cx="22" cy="17"/>
                </a:xfrm>
                <a:custGeom>
                  <a:avLst/>
                  <a:gdLst>
                    <a:gd name="T0" fmla="*/ 4 w 44"/>
                    <a:gd name="T1" fmla="*/ 3 h 34"/>
                    <a:gd name="T2" fmla="*/ 0 w 44"/>
                    <a:gd name="T3" fmla="*/ 16 h 34"/>
                    <a:gd name="T4" fmla="*/ 0 w 44"/>
                    <a:gd name="T5" fmla="*/ 26 h 34"/>
                    <a:gd name="T6" fmla="*/ 3 w 44"/>
                    <a:gd name="T7" fmla="*/ 34 h 34"/>
                    <a:gd name="T8" fmla="*/ 12 w 44"/>
                    <a:gd name="T9" fmla="*/ 34 h 34"/>
                    <a:gd name="T10" fmla="*/ 19 w 44"/>
                    <a:gd name="T11" fmla="*/ 34 h 34"/>
                    <a:gd name="T12" fmla="*/ 26 w 44"/>
                    <a:gd name="T13" fmla="*/ 30 h 34"/>
                    <a:gd name="T14" fmla="*/ 37 w 44"/>
                    <a:gd name="T15" fmla="*/ 23 h 34"/>
                    <a:gd name="T16" fmla="*/ 44 w 44"/>
                    <a:gd name="T17" fmla="*/ 20 h 34"/>
                    <a:gd name="T18" fmla="*/ 41 w 44"/>
                    <a:gd name="T19" fmla="*/ 11 h 34"/>
                    <a:gd name="T20" fmla="*/ 34 w 44"/>
                    <a:gd name="T21" fmla="*/ 9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6"/>
                      </a:lnTo>
                      <a:lnTo>
                        <a:pt x="0" y="26"/>
                      </a:lnTo>
                      <a:lnTo>
                        <a:pt x="3" y="34"/>
                      </a:lnTo>
                      <a:lnTo>
                        <a:pt x="12" y="34"/>
                      </a:lnTo>
                      <a:lnTo>
                        <a:pt x="19" y="34"/>
                      </a:lnTo>
                      <a:lnTo>
                        <a:pt x="26" y="30"/>
                      </a:lnTo>
                      <a:lnTo>
                        <a:pt x="37" y="23"/>
                      </a:lnTo>
                      <a:lnTo>
                        <a:pt x="44" y="20"/>
                      </a:lnTo>
                      <a:lnTo>
                        <a:pt x="41" y="11"/>
                      </a:lnTo>
                      <a:lnTo>
                        <a:pt x="34" y="9"/>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1" name="Freeform 966"/>
                <p:cNvSpPr>
                  <a:spLocks/>
                </p:cNvSpPr>
                <p:nvPr/>
              </p:nvSpPr>
              <p:spPr bwMode="auto">
                <a:xfrm>
                  <a:off x="2359" y="3484"/>
                  <a:ext cx="22" cy="17"/>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9 w 44"/>
                    <a:gd name="T11" fmla="*/ 34 h 34"/>
                    <a:gd name="T12" fmla="*/ 26 w 44"/>
                    <a:gd name="T13" fmla="*/ 30 h 34"/>
                    <a:gd name="T14" fmla="*/ 37 w 44"/>
                    <a:gd name="T15" fmla="*/ 22 h 34"/>
                    <a:gd name="T16" fmla="*/ 44 w 44"/>
                    <a:gd name="T17" fmla="*/ 20 h 34"/>
                    <a:gd name="T18" fmla="*/ 41 w 44"/>
                    <a:gd name="T19" fmla="*/ 11 h 34"/>
                    <a:gd name="T20" fmla="*/ 34 w 44"/>
                    <a:gd name="T21" fmla="*/ 8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9" y="34"/>
                      </a:lnTo>
                      <a:lnTo>
                        <a:pt x="26" y="30"/>
                      </a:lnTo>
                      <a:lnTo>
                        <a:pt x="37" y="22"/>
                      </a:lnTo>
                      <a:lnTo>
                        <a:pt x="44" y="20"/>
                      </a:lnTo>
                      <a:lnTo>
                        <a:pt x="41" y="11"/>
                      </a:lnTo>
                      <a:lnTo>
                        <a:pt x="34" y="8"/>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2" name="Freeform 967"/>
                <p:cNvSpPr>
                  <a:spLocks/>
                </p:cNvSpPr>
                <p:nvPr/>
              </p:nvSpPr>
              <p:spPr bwMode="auto">
                <a:xfrm>
                  <a:off x="2178" y="3482"/>
                  <a:ext cx="22" cy="17"/>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30 h 34"/>
                    <a:gd name="T14" fmla="*/ 37 w 44"/>
                    <a:gd name="T15" fmla="*/ 23 h 34"/>
                    <a:gd name="T16" fmla="*/ 44 w 44"/>
                    <a:gd name="T17" fmla="*/ 20 h 34"/>
                    <a:gd name="T18" fmla="*/ 41 w 44"/>
                    <a:gd name="T19" fmla="*/ 11 h 34"/>
                    <a:gd name="T20" fmla="*/ 34 w 44"/>
                    <a:gd name="T21" fmla="*/ 8 h 34"/>
                    <a:gd name="T22" fmla="*/ 27 w 44"/>
                    <a:gd name="T23" fmla="*/ 4 h 34"/>
                    <a:gd name="T24" fmla="*/ 15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8" y="34"/>
                      </a:lnTo>
                      <a:lnTo>
                        <a:pt x="25" y="30"/>
                      </a:lnTo>
                      <a:lnTo>
                        <a:pt x="37" y="23"/>
                      </a:lnTo>
                      <a:lnTo>
                        <a:pt x="44" y="20"/>
                      </a:lnTo>
                      <a:lnTo>
                        <a:pt x="41" y="11"/>
                      </a:lnTo>
                      <a:lnTo>
                        <a:pt x="34" y="8"/>
                      </a:lnTo>
                      <a:lnTo>
                        <a:pt x="27" y="4"/>
                      </a:lnTo>
                      <a:lnTo>
                        <a:pt x="15"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3" name="Freeform 968"/>
                <p:cNvSpPr>
                  <a:spLocks/>
                </p:cNvSpPr>
                <p:nvPr/>
              </p:nvSpPr>
              <p:spPr bwMode="auto">
                <a:xfrm>
                  <a:off x="2093" y="3480"/>
                  <a:ext cx="22" cy="17"/>
                </a:xfrm>
                <a:custGeom>
                  <a:avLst/>
                  <a:gdLst>
                    <a:gd name="T0" fmla="*/ 4 w 44"/>
                    <a:gd name="T1" fmla="*/ 2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29 h 34"/>
                    <a:gd name="T14" fmla="*/ 37 w 44"/>
                    <a:gd name="T15" fmla="*/ 22 h 34"/>
                    <a:gd name="T16" fmla="*/ 44 w 44"/>
                    <a:gd name="T17" fmla="*/ 19 h 34"/>
                    <a:gd name="T18" fmla="*/ 41 w 44"/>
                    <a:gd name="T19" fmla="*/ 11 h 34"/>
                    <a:gd name="T20" fmla="*/ 34 w 44"/>
                    <a:gd name="T21" fmla="*/ 8 h 34"/>
                    <a:gd name="T22" fmla="*/ 27 w 44"/>
                    <a:gd name="T23" fmla="*/ 4 h 34"/>
                    <a:gd name="T24" fmla="*/ 15 w 44"/>
                    <a:gd name="T25" fmla="*/ 2 h 34"/>
                    <a:gd name="T26" fmla="*/ 7 w 44"/>
                    <a:gd name="T27" fmla="*/ 0 h 34"/>
                    <a:gd name="T28" fmla="*/ 4 w 44"/>
                    <a:gd name="T29" fmla="*/ 2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2"/>
                      </a:moveTo>
                      <a:lnTo>
                        <a:pt x="0" y="15"/>
                      </a:lnTo>
                      <a:lnTo>
                        <a:pt x="0" y="25"/>
                      </a:lnTo>
                      <a:lnTo>
                        <a:pt x="3" y="34"/>
                      </a:lnTo>
                      <a:lnTo>
                        <a:pt x="11" y="34"/>
                      </a:lnTo>
                      <a:lnTo>
                        <a:pt x="18" y="34"/>
                      </a:lnTo>
                      <a:lnTo>
                        <a:pt x="25" y="29"/>
                      </a:lnTo>
                      <a:lnTo>
                        <a:pt x="37" y="22"/>
                      </a:lnTo>
                      <a:lnTo>
                        <a:pt x="44" y="19"/>
                      </a:lnTo>
                      <a:lnTo>
                        <a:pt x="41" y="11"/>
                      </a:lnTo>
                      <a:lnTo>
                        <a:pt x="34" y="8"/>
                      </a:lnTo>
                      <a:lnTo>
                        <a:pt x="27" y="4"/>
                      </a:lnTo>
                      <a:lnTo>
                        <a:pt x="15" y="2"/>
                      </a:lnTo>
                      <a:lnTo>
                        <a:pt x="7" y="0"/>
                      </a:lnTo>
                      <a:lnTo>
                        <a:pt x="4" y="2"/>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grpSp>
        </p:grpSp>
        <p:sp>
          <p:nvSpPr>
            <p:cNvPr id="88009" name="Rectangle 969"/>
            <p:cNvSpPr>
              <a:spLocks noChangeArrowheads="1"/>
            </p:cNvSpPr>
            <p:nvPr/>
          </p:nvSpPr>
          <p:spPr bwMode="auto">
            <a:xfrm>
              <a:off x="523875" y="4113213"/>
              <a:ext cx="1644650" cy="160020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a:latin typeface="+mj-lt"/>
                </a:rPr>
                <a:t>Single container</a:t>
              </a:r>
            </a:p>
            <a:p>
              <a:pPr defTabSz="960438">
                <a:defRPr/>
              </a:pPr>
              <a:r>
                <a:rPr lang="en-US" sz="2000" b="0">
                  <a:latin typeface="+mj-lt"/>
                </a:rPr>
                <a:t>of finished goods</a:t>
              </a:r>
            </a:p>
            <a:p>
              <a:pPr defTabSz="960438">
                <a:defRPr/>
              </a:pPr>
              <a:r>
                <a:rPr lang="en-US" sz="2000" b="0">
                  <a:latin typeface="+mj-lt"/>
                </a:rPr>
                <a:t>to ship</a:t>
              </a:r>
            </a:p>
          </p:txBody>
        </p:sp>
        <p:cxnSp>
          <p:nvCxnSpPr>
            <p:cNvPr id="60428" name="AutoShape 970"/>
            <p:cNvCxnSpPr>
              <a:cxnSpLocks noChangeShapeType="1"/>
              <a:stCxn id="88009" idx="3"/>
              <a:endCxn id="60451" idx="1"/>
            </p:cNvCxnSpPr>
            <p:nvPr/>
          </p:nvCxnSpPr>
          <p:spPr bwMode="auto">
            <a:xfrm flipV="1">
              <a:off x="2168525" y="4427538"/>
              <a:ext cx="557213" cy="485775"/>
            </a:xfrm>
            <a:prstGeom prst="straightConnector1">
              <a:avLst/>
            </a:prstGeom>
            <a:noFill/>
            <a:ln w="38100">
              <a:solidFill>
                <a:schemeClr val="tx2"/>
              </a:solidFill>
              <a:round/>
              <a:headEnd/>
              <a:tailEnd type="triangle" w="med" len="med"/>
            </a:ln>
          </p:spPr>
        </p:cxnSp>
        <p:sp>
          <p:nvSpPr>
            <p:cNvPr id="88011" name="Rectangle 971"/>
            <p:cNvSpPr>
              <a:spLocks noChangeArrowheads="1"/>
            </p:cNvSpPr>
            <p:nvPr/>
          </p:nvSpPr>
          <p:spPr bwMode="auto">
            <a:xfrm>
              <a:off x="7000875" y="4113213"/>
              <a:ext cx="1644650" cy="160020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a:latin typeface="+mj-lt"/>
                </a:rPr>
                <a:t>Pallet of containers</a:t>
              </a:r>
            </a:p>
            <a:p>
              <a:pPr defTabSz="960438">
                <a:defRPr/>
              </a:pPr>
              <a:r>
                <a:rPr lang="en-US" sz="2000" b="0">
                  <a:latin typeface="+mj-lt"/>
                </a:rPr>
                <a:t>of finished goods</a:t>
              </a:r>
            </a:p>
            <a:p>
              <a:pPr defTabSz="960438">
                <a:defRPr/>
              </a:pPr>
              <a:r>
                <a:rPr lang="en-US" sz="2000" b="0">
                  <a:latin typeface="+mj-lt"/>
                </a:rPr>
                <a:t>to ship</a:t>
              </a:r>
            </a:p>
          </p:txBody>
        </p:sp>
        <p:cxnSp>
          <p:nvCxnSpPr>
            <p:cNvPr id="60430" name="AutoShape 972"/>
            <p:cNvCxnSpPr>
              <a:cxnSpLocks noChangeShapeType="1"/>
              <a:stCxn id="88011" idx="1"/>
              <a:endCxn id="60453" idx="3"/>
            </p:cNvCxnSpPr>
            <p:nvPr/>
          </p:nvCxnSpPr>
          <p:spPr bwMode="auto">
            <a:xfrm flipH="1" flipV="1">
              <a:off x="6397625" y="4427538"/>
              <a:ext cx="603250" cy="485775"/>
            </a:xfrm>
            <a:prstGeom prst="straightConnector1">
              <a:avLst/>
            </a:prstGeom>
            <a:noFill/>
            <a:ln w="38100">
              <a:solidFill>
                <a:schemeClr val="tx2"/>
              </a:solidFill>
              <a:round/>
              <a:headEnd/>
              <a:tailEnd type="triangle" w="med" len="med"/>
            </a:ln>
          </p:spPr>
        </p:cxnSp>
        <p:grpSp>
          <p:nvGrpSpPr>
            <p:cNvPr id="60431" name="Group 973"/>
            <p:cNvGrpSpPr>
              <a:grpSpLocks/>
            </p:cNvGrpSpPr>
            <p:nvPr/>
          </p:nvGrpSpPr>
          <p:grpSpPr bwMode="auto">
            <a:xfrm>
              <a:off x="3397250" y="3743325"/>
              <a:ext cx="2181225" cy="911225"/>
              <a:chOff x="2358" y="2053"/>
              <a:chExt cx="1374" cy="574"/>
            </a:xfrm>
          </p:grpSpPr>
          <p:sp>
            <p:nvSpPr>
              <p:cNvPr id="60895" name="Freeform 974"/>
              <p:cNvSpPr>
                <a:spLocks/>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latin typeface="+mj-lt"/>
                </a:endParaRPr>
              </a:p>
            </p:txBody>
          </p:sp>
          <p:sp>
            <p:nvSpPr>
              <p:cNvPr id="60896" name="Line 975"/>
              <p:cNvSpPr>
                <a:spLocks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latin typeface="+mj-lt"/>
                </a:endParaRPr>
              </a:p>
            </p:txBody>
          </p:sp>
          <p:sp>
            <p:nvSpPr>
              <p:cNvPr id="60897" name="Line 976"/>
              <p:cNvSpPr>
                <a:spLocks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latin typeface="+mj-lt"/>
                </a:endParaRPr>
              </a:p>
            </p:txBody>
          </p:sp>
          <p:sp>
            <p:nvSpPr>
              <p:cNvPr id="60898" name="Line 977"/>
              <p:cNvSpPr>
                <a:spLocks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latin typeface="+mj-lt"/>
                </a:endParaRPr>
              </a:p>
            </p:txBody>
          </p:sp>
        </p:grpSp>
        <p:sp>
          <p:nvSpPr>
            <p:cNvPr id="60432" name="Freeform 978"/>
            <p:cNvSpPr>
              <a:spLocks/>
            </p:cNvSpPr>
            <p:nvPr/>
          </p:nvSpPr>
          <p:spPr bwMode="auto">
            <a:xfrm>
              <a:off x="3392488" y="3967163"/>
              <a:ext cx="1958975" cy="688975"/>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33" name="Freeform 979"/>
            <p:cNvSpPr>
              <a:spLocks/>
            </p:cNvSpPr>
            <p:nvPr/>
          </p:nvSpPr>
          <p:spPr bwMode="auto">
            <a:xfrm>
              <a:off x="5351463" y="3740150"/>
              <a:ext cx="227012" cy="915988"/>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34" name="AutoShape 980"/>
            <p:cNvSpPr>
              <a:spLocks noChangeArrowheads="1"/>
            </p:cNvSpPr>
            <p:nvPr/>
          </p:nvSpPr>
          <p:spPr bwMode="auto">
            <a:xfrm>
              <a:off x="3860800" y="4119563"/>
              <a:ext cx="1006475" cy="561975"/>
            </a:xfrm>
            <a:prstGeom prst="roundRect">
              <a:avLst>
                <a:gd name="adj" fmla="val 12301"/>
              </a:avLst>
            </a:prstGeom>
            <a:solidFill>
              <a:srgbClr val="00B7A5"/>
            </a:solidFill>
            <a:ln w="9525">
              <a:solidFill>
                <a:srgbClr val="000000"/>
              </a:solidFill>
              <a:round/>
              <a:headEnd/>
              <a:tailEnd/>
            </a:ln>
          </p:spPr>
          <p:txBody>
            <a:bodyPr/>
            <a:lstStyle/>
            <a:p>
              <a:endParaRPr lang="en-US">
                <a:latin typeface="+mj-lt"/>
              </a:endParaRPr>
            </a:p>
          </p:txBody>
        </p:sp>
        <p:sp>
          <p:nvSpPr>
            <p:cNvPr id="60435" name="AutoShape 981"/>
            <p:cNvSpPr>
              <a:spLocks noChangeArrowheads="1"/>
            </p:cNvSpPr>
            <p:nvPr/>
          </p:nvSpPr>
          <p:spPr bwMode="auto">
            <a:xfrm>
              <a:off x="3916363" y="4176713"/>
              <a:ext cx="892175" cy="509587"/>
            </a:xfrm>
            <a:prstGeom prst="roundRect">
              <a:avLst>
                <a:gd name="adj" fmla="val 12282"/>
              </a:avLst>
            </a:prstGeom>
            <a:solidFill>
              <a:srgbClr val="DCEADB"/>
            </a:solidFill>
            <a:ln w="9525">
              <a:solidFill>
                <a:srgbClr val="000000"/>
              </a:solidFill>
              <a:round/>
              <a:headEnd/>
              <a:tailEnd/>
            </a:ln>
          </p:spPr>
          <p:txBody>
            <a:bodyPr/>
            <a:lstStyle/>
            <a:p>
              <a:endParaRPr lang="en-US">
                <a:latin typeface="+mj-lt"/>
              </a:endParaRPr>
            </a:p>
          </p:txBody>
        </p:sp>
        <p:sp>
          <p:nvSpPr>
            <p:cNvPr id="60436" name="Line 982"/>
            <p:cNvSpPr>
              <a:spLocks noChangeShapeType="1"/>
            </p:cNvSpPr>
            <p:nvPr/>
          </p:nvSpPr>
          <p:spPr bwMode="auto">
            <a:xfrm>
              <a:off x="4354513" y="4137025"/>
              <a:ext cx="1587" cy="522288"/>
            </a:xfrm>
            <a:prstGeom prst="line">
              <a:avLst/>
            </a:prstGeom>
            <a:noFill/>
            <a:ln w="9525">
              <a:solidFill>
                <a:srgbClr val="000000"/>
              </a:solidFill>
              <a:round/>
              <a:headEnd/>
              <a:tailEnd/>
            </a:ln>
          </p:spPr>
          <p:txBody>
            <a:bodyPr/>
            <a:lstStyle/>
            <a:p>
              <a:endParaRPr lang="en-US">
                <a:latin typeface="+mj-lt"/>
              </a:endParaRPr>
            </a:p>
          </p:txBody>
        </p:sp>
        <p:sp>
          <p:nvSpPr>
            <p:cNvPr id="60437" name="Rectangle 983"/>
            <p:cNvSpPr>
              <a:spLocks noChangeArrowheads="1"/>
            </p:cNvSpPr>
            <p:nvPr/>
          </p:nvSpPr>
          <p:spPr bwMode="auto">
            <a:xfrm>
              <a:off x="3652838" y="4659313"/>
              <a:ext cx="1539875" cy="169862"/>
            </a:xfrm>
            <a:prstGeom prst="rect">
              <a:avLst/>
            </a:prstGeom>
            <a:solidFill>
              <a:srgbClr val="FFFFFF"/>
            </a:solidFill>
            <a:ln w="9525">
              <a:noFill/>
              <a:miter lim="800000"/>
              <a:headEnd/>
              <a:tailEnd/>
            </a:ln>
          </p:spPr>
          <p:txBody>
            <a:bodyPr/>
            <a:lstStyle/>
            <a:p>
              <a:endParaRPr lang="en-US">
                <a:latin typeface="+mj-lt"/>
              </a:endParaRPr>
            </a:p>
          </p:txBody>
        </p:sp>
        <p:sp>
          <p:nvSpPr>
            <p:cNvPr id="60438" name="Oval 984"/>
            <p:cNvSpPr>
              <a:spLocks noChangeArrowheads="1"/>
            </p:cNvSpPr>
            <p:nvPr/>
          </p:nvSpPr>
          <p:spPr bwMode="auto">
            <a:xfrm>
              <a:off x="3995738" y="4244975"/>
              <a:ext cx="252412" cy="114300"/>
            </a:xfrm>
            <a:prstGeom prst="ellipse">
              <a:avLst/>
            </a:prstGeom>
            <a:solidFill>
              <a:srgbClr val="FEEED4"/>
            </a:solidFill>
            <a:ln w="9525">
              <a:solidFill>
                <a:srgbClr val="000000"/>
              </a:solidFill>
              <a:round/>
              <a:headEnd/>
              <a:tailEnd/>
            </a:ln>
          </p:spPr>
          <p:txBody>
            <a:bodyPr/>
            <a:lstStyle/>
            <a:p>
              <a:endParaRPr lang="en-US">
                <a:latin typeface="+mj-lt"/>
              </a:endParaRPr>
            </a:p>
          </p:txBody>
        </p:sp>
        <p:sp>
          <p:nvSpPr>
            <p:cNvPr id="60439" name="Oval 985"/>
            <p:cNvSpPr>
              <a:spLocks noChangeArrowheads="1"/>
            </p:cNvSpPr>
            <p:nvPr/>
          </p:nvSpPr>
          <p:spPr bwMode="auto">
            <a:xfrm>
              <a:off x="4429125" y="4251325"/>
              <a:ext cx="252413" cy="115888"/>
            </a:xfrm>
            <a:prstGeom prst="ellipse">
              <a:avLst/>
            </a:prstGeom>
            <a:solidFill>
              <a:srgbClr val="FEEED4"/>
            </a:solidFill>
            <a:ln w="9525">
              <a:solidFill>
                <a:srgbClr val="000000"/>
              </a:solidFill>
              <a:round/>
              <a:headEnd/>
              <a:tailEnd/>
            </a:ln>
          </p:spPr>
          <p:txBody>
            <a:bodyPr/>
            <a:lstStyle/>
            <a:p>
              <a:endParaRPr lang="en-US">
                <a:latin typeface="+mj-lt"/>
              </a:endParaRPr>
            </a:p>
          </p:txBody>
        </p:sp>
        <p:sp>
          <p:nvSpPr>
            <p:cNvPr id="60440" name="Rectangle 986"/>
            <p:cNvSpPr>
              <a:spLocks noChangeArrowheads="1"/>
            </p:cNvSpPr>
            <p:nvPr/>
          </p:nvSpPr>
          <p:spPr bwMode="auto">
            <a:xfrm>
              <a:off x="3490913" y="4395788"/>
              <a:ext cx="150812" cy="258762"/>
            </a:xfrm>
            <a:prstGeom prst="rect">
              <a:avLst/>
            </a:prstGeom>
            <a:solidFill>
              <a:schemeClr val="tx2"/>
            </a:solidFill>
            <a:ln w="9525">
              <a:solidFill>
                <a:srgbClr val="000000"/>
              </a:solidFill>
              <a:miter lim="800000"/>
              <a:headEnd/>
              <a:tailEnd/>
            </a:ln>
          </p:spPr>
          <p:txBody>
            <a:bodyPr/>
            <a:lstStyle/>
            <a:p>
              <a:endParaRPr lang="en-US">
                <a:latin typeface="+mj-lt"/>
              </a:endParaRPr>
            </a:p>
          </p:txBody>
        </p:sp>
        <p:grpSp>
          <p:nvGrpSpPr>
            <p:cNvPr id="60441" name="Group 987"/>
            <p:cNvGrpSpPr>
              <a:grpSpLocks/>
            </p:cNvGrpSpPr>
            <p:nvPr/>
          </p:nvGrpSpPr>
          <p:grpSpPr bwMode="auto">
            <a:xfrm>
              <a:off x="3549650" y="3895725"/>
              <a:ext cx="2181225" cy="911225"/>
              <a:chOff x="2358" y="2053"/>
              <a:chExt cx="1374" cy="574"/>
            </a:xfrm>
          </p:grpSpPr>
          <p:sp>
            <p:nvSpPr>
              <p:cNvPr id="60891" name="Freeform 988"/>
              <p:cNvSpPr>
                <a:spLocks/>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latin typeface="+mj-lt"/>
                </a:endParaRPr>
              </a:p>
            </p:txBody>
          </p:sp>
          <p:sp>
            <p:nvSpPr>
              <p:cNvPr id="60892" name="Line 989"/>
              <p:cNvSpPr>
                <a:spLocks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latin typeface="+mj-lt"/>
                </a:endParaRPr>
              </a:p>
            </p:txBody>
          </p:sp>
          <p:sp>
            <p:nvSpPr>
              <p:cNvPr id="60893" name="Line 990"/>
              <p:cNvSpPr>
                <a:spLocks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latin typeface="+mj-lt"/>
                </a:endParaRPr>
              </a:p>
            </p:txBody>
          </p:sp>
          <p:sp>
            <p:nvSpPr>
              <p:cNvPr id="60894" name="Line 991"/>
              <p:cNvSpPr>
                <a:spLocks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latin typeface="+mj-lt"/>
                </a:endParaRPr>
              </a:p>
            </p:txBody>
          </p:sp>
        </p:grpSp>
        <p:sp>
          <p:nvSpPr>
            <p:cNvPr id="60442" name="Freeform 992"/>
            <p:cNvSpPr>
              <a:spLocks/>
            </p:cNvSpPr>
            <p:nvPr/>
          </p:nvSpPr>
          <p:spPr bwMode="auto">
            <a:xfrm>
              <a:off x="3544888" y="4119563"/>
              <a:ext cx="1958975" cy="688975"/>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43" name="AutoShape 993"/>
            <p:cNvSpPr>
              <a:spLocks noChangeArrowheads="1"/>
            </p:cNvSpPr>
            <p:nvPr/>
          </p:nvSpPr>
          <p:spPr bwMode="auto">
            <a:xfrm>
              <a:off x="4013200" y="4237038"/>
              <a:ext cx="1006475" cy="561975"/>
            </a:xfrm>
            <a:prstGeom prst="roundRect">
              <a:avLst>
                <a:gd name="adj" fmla="val 12301"/>
              </a:avLst>
            </a:prstGeom>
            <a:solidFill>
              <a:schemeClr val="hlink"/>
            </a:solidFill>
            <a:ln w="9525">
              <a:solidFill>
                <a:srgbClr val="000000"/>
              </a:solidFill>
              <a:round/>
              <a:headEnd/>
              <a:tailEnd/>
            </a:ln>
          </p:spPr>
          <p:txBody>
            <a:bodyPr/>
            <a:lstStyle/>
            <a:p>
              <a:endParaRPr lang="en-US">
                <a:latin typeface="+mj-lt"/>
              </a:endParaRPr>
            </a:p>
          </p:txBody>
        </p:sp>
        <p:sp>
          <p:nvSpPr>
            <p:cNvPr id="60444" name="AutoShape 994"/>
            <p:cNvSpPr>
              <a:spLocks noChangeArrowheads="1"/>
            </p:cNvSpPr>
            <p:nvPr/>
          </p:nvSpPr>
          <p:spPr bwMode="auto">
            <a:xfrm>
              <a:off x="4068763" y="4294188"/>
              <a:ext cx="892175" cy="509587"/>
            </a:xfrm>
            <a:prstGeom prst="roundRect">
              <a:avLst>
                <a:gd name="adj" fmla="val 12282"/>
              </a:avLst>
            </a:prstGeom>
            <a:solidFill>
              <a:schemeClr val="tx2"/>
            </a:solidFill>
            <a:ln w="9525">
              <a:solidFill>
                <a:srgbClr val="000000"/>
              </a:solidFill>
              <a:round/>
              <a:headEnd/>
              <a:tailEnd/>
            </a:ln>
          </p:spPr>
          <p:txBody>
            <a:bodyPr/>
            <a:lstStyle/>
            <a:p>
              <a:endParaRPr lang="en-US">
                <a:latin typeface="+mj-lt"/>
              </a:endParaRPr>
            </a:p>
          </p:txBody>
        </p:sp>
        <p:sp>
          <p:nvSpPr>
            <p:cNvPr id="60445" name="Line 995"/>
            <p:cNvSpPr>
              <a:spLocks noChangeShapeType="1"/>
            </p:cNvSpPr>
            <p:nvPr/>
          </p:nvSpPr>
          <p:spPr bwMode="auto">
            <a:xfrm>
              <a:off x="4506913" y="4289425"/>
              <a:ext cx="1587" cy="522288"/>
            </a:xfrm>
            <a:prstGeom prst="line">
              <a:avLst/>
            </a:prstGeom>
            <a:noFill/>
            <a:ln w="9525">
              <a:solidFill>
                <a:srgbClr val="000000"/>
              </a:solidFill>
              <a:round/>
              <a:headEnd/>
              <a:tailEnd/>
            </a:ln>
          </p:spPr>
          <p:txBody>
            <a:bodyPr/>
            <a:lstStyle/>
            <a:p>
              <a:endParaRPr lang="en-US">
                <a:latin typeface="+mj-lt"/>
              </a:endParaRPr>
            </a:p>
          </p:txBody>
        </p:sp>
        <p:sp>
          <p:nvSpPr>
            <p:cNvPr id="60446" name="Oval 996"/>
            <p:cNvSpPr>
              <a:spLocks noChangeArrowheads="1"/>
            </p:cNvSpPr>
            <p:nvPr/>
          </p:nvSpPr>
          <p:spPr bwMode="auto">
            <a:xfrm>
              <a:off x="4148138" y="4397375"/>
              <a:ext cx="252412" cy="114300"/>
            </a:xfrm>
            <a:prstGeom prst="ellipse">
              <a:avLst/>
            </a:prstGeom>
            <a:solidFill>
              <a:schemeClr val="accent1"/>
            </a:solidFill>
            <a:ln w="9525">
              <a:solidFill>
                <a:srgbClr val="000000"/>
              </a:solidFill>
              <a:round/>
              <a:headEnd/>
              <a:tailEnd/>
            </a:ln>
          </p:spPr>
          <p:txBody>
            <a:bodyPr/>
            <a:lstStyle/>
            <a:p>
              <a:endParaRPr lang="en-US">
                <a:latin typeface="+mj-lt"/>
              </a:endParaRPr>
            </a:p>
          </p:txBody>
        </p:sp>
        <p:sp>
          <p:nvSpPr>
            <p:cNvPr id="60447" name="Oval 997"/>
            <p:cNvSpPr>
              <a:spLocks noChangeArrowheads="1"/>
            </p:cNvSpPr>
            <p:nvPr/>
          </p:nvSpPr>
          <p:spPr bwMode="auto">
            <a:xfrm>
              <a:off x="4581525" y="4403725"/>
              <a:ext cx="252413" cy="115888"/>
            </a:xfrm>
            <a:prstGeom prst="ellipse">
              <a:avLst/>
            </a:prstGeom>
            <a:solidFill>
              <a:schemeClr val="accent1"/>
            </a:solidFill>
            <a:ln w="9525">
              <a:solidFill>
                <a:srgbClr val="000000"/>
              </a:solidFill>
              <a:round/>
              <a:headEnd/>
              <a:tailEnd/>
            </a:ln>
          </p:spPr>
          <p:txBody>
            <a:bodyPr/>
            <a:lstStyle/>
            <a:p>
              <a:endParaRPr lang="en-US">
                <a:latin typeface="+mj-lt"/>
              </a:endParaRPr>
            </a:p>
          </p:txBody>
        </p:sp>
        <p:sp>
          <p:nvSpPr>
            <p:cNvPr id="60448" name="Rectangle 998"/>
            <p:cNvSpPr>
              <a:spLocks noChangeArrowheads="1"/>
            </p:cNvSpPr>
            <p:nvPr/>
          </p:nvSpPr>
          <p:spPr bwMode="auto">
            <a:xfrm>
              <a:off x="3643313" y="4548188"/>
              <a:ext cx="150812" cy="258762"/>
            </a:xfrm>
            <a:prstGeom prst="rect">
              <a:avLst/>
            </a:prstGeom>
            <a:solidFill>
              <a:schemeClr val="tx2"/>
            </a:solidFill>
            <a:ln w="9525">
              <a:solidFill>
                <a:srgbClr val="000000"/>
              </a:solidFill>
              <a:miter lim="800000"/>
              <a:headEnd/>
              <a:tailEnd/>
            </a:ln>
          </p:spPr>
          <p:txBody>
            <a:bodyPr/>
            <a:lstStyle/>
            <a:p>
              <a:endParaRPr lang="en-US">
                <a:latin typeface="+mj-lt"/>
              </a:endParaRPr>
            </a:p>
          </p:txBody>
        </p:sp>
        <p:sp>
          <p:nvSpPr>
            <p:cNvPr id="60449" name="Freeform 999"/>
            <p:cNvSpPr>
              <a:spLocks/>
            </p:cNvSpPr>
            <p:nvPr/>
          </p:nvSpPr>
          <p:spPr bwMode="auto">
            <a:xfrm>
              <a:off x="5503863" y="3892550"/>
              <a:ext cx="227012" cy="915988"/>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50" name="Freeform 1000"/>
            <p:cNvSpPr>
              <a:spLocks/>
            </p:cNvSpPr>
            <p:nvPr/>
          </p:nvSpPr>
          <p:spPr bwMode="auto">
            <a:xfrm>
              <a:off x="5572125" y="4081463"/>
              <a:ext cx="107950" cy="663575"/>
            </a:xfrm>
            <a:custGeom>
              <a:avLst/>
              <a:gdLst>
                <a:gd name="T0" fmla="*/ 0 w 137"/>
                <a:gd name="T1" fmla="*/ 836 h 836"/>
                <a:gd name="T2" fmla="*/ 0 w 137"/>
                <a:gd name="T3" fmla="*/ 136 h 836"/>
                <a:gd name="T4" fmla="*/ 137 w 137"/>
                <a:gd name="T5" fmla="*/ 0 h 836"/>
                <a:gd name="T6" fmla="*/ 137 w 137"/>
                <a:gd name="T7" fmla="*/ 691 h 836"/>
                <a:gd name="T8" fmla="*/ 0 w 137"/>
                <a:gd name="T9" fmla="*/ 836 h 836"/>
                <a:gd name="T10" fmla="*/ 0 60000 65536"/>
                <a:gd name="T11" fmla="*/ 0 60000 65536"/>
                <a:gd name="T12" fmla="*/ 0 60000 65536"/>
                <a:gd name="T13" fmla="*/ 0 60000 65536"/>
                <a:gd name="T14" fmla="*/ 0 60000 65536"/>
                <a:gd name="T15" fmla="*/ 0 w 137"/>
                <a:gd name="T16" fmla="*/ 0 h 836"/>
                <a:gd name="T17" fmla="*/ 137 w 137"/>
                <a:gd name="T18" fmla="*/ 836 h 836"/>
              </a:gdLst>
              <a:ahLst/>
              <a:cxnLst>
                <a:cxn ang="T10">
                  <a:pos x="T0" y="T1"/>
                </a:cxn>
                <a:cxn ang="T11">
                  <a:pos x="T2" y="T3"/>
                </a:cxn>
                <a:cxn ang="T12">
                  <a:pos x="T4" y="T5"/>
                </a:cxn>
                <a:cxn ang="T13">
                  <a:pos x="T6" y="T7"/>
                </a:cxn>
                <a:cxn ang="T14">
                  <a:pos x="T8" y="T9"/>
                </a:cxn>
              </a:cxnLst>
              <a:rect l="T15" t="T16" r="T17" b="T18"/>
              <a:pathLst>
                <a:path w="137" h="836">
                  <a:moveTo>
                    <a:pt x="0" y="836"/>
                  </a:moveTo>
                  <a:lnTo>
                    <a:pt x="0" y="136"/>
                  </a:lnTo>
                  <a:lnTo>
                    <a:pt x="137" y="0"/>
                  </a:lnTo>
                  <a:lnTo>
                    <a:pt x="137" y="691"/>
                  </a:lnTo>
                  <a:lnTo>
                    <a:pt x="0" y="836"/>
                  </a:lnTo>
                  <a:close/>
                </a:path>
              </a:pathLst>
            </a:custGeom>
            <a:solidFill>
              <a:srgbClr val="A6A28A"/>
            </a:solidFill>
            <a:ln w="9525">
              <a:solidFill>
                <a:srgbClr val="000000"/>
              </a:solidFill>
              <a:prstDash val="solid"/>
              <a:round/>
              <a:headEnd/>
              <a:tailEnd/>
            </a:ln>
          </p:spPr>
          <p:txBody>
            <a:bodyPr/>
            <a:lstStyle/>
            <a:p>
              <a:endParaRPr lang="en-US">
                <a:latin typeface="+mj-lt"/>
              </a:endParaRPr>
            </a:p>
          </p:txBody>
        </p:sp>
        <p:sp>
          <p:nvSpPr>
            <p:cNvPr id="60451" name="AutoShape 1001"/>
            <p:cNvSpPr>
              <a:spLocks noChangeArrowheads="1"/>
            </p:cNvSpPr>
            <p:nvPr/>
          </p:nvSpPr>
          <p:spPr bwMode="auto">
            <a:xfrm>
              <a:off x="2738438" y="4060825"/>
              <a:ext cx="822325" cy="731838"/>
            </a:xfrm>
            <a:prstGeom prst="roundRect">
              <a:avLst>
                <a:gd name="adj" fmla="val 12495"/>
              </a:avLst>
            </a:prstGeom>
            <a:noFill/>
            <a:ln w="25400">
              <a:solidFill>
                <a:srgbClr val="FF0000"/>
              </a:solidFill>
              <a:round/>
              <a:headEnd/>
              <a:tailEnd/>
            </a:ln>
          </p:spPr>
          <p:txBody>
            <a:bodyPr wrap="none" anchor="ctr"/>
            <a:lstStyle/>
            <a:p>
              <a:endParaRPr lang="en-US">
                <a:latin typeface="+mj-lt"/>
              </a:endParaRPr>
            </a:p>
          </p:txBody>
        </p:sp>
        <p:grpSp>
          <p:nvGrpSpPr>
            <p:cNvPr id="60452" name="Group 1002"/>
            <p:cNvGrpSpPr>
              <a:grpSpLocks/>
            </p:cNvGrpSpPr>
            <p:nvPr/>
          </p:nvGrpSpPr>
          <p:grpSpPr bwMode="auto">
            <a:xfrm>
              <a:off x="2801938" y="4219575"/>
              <a:ext cx="666750" cy="498475"/>
              <a:chOff x="1977" y="2583"/>
              <a:chExt cx="420" cy="314"/>
            </a:xfrm>
          </p:grpSpPr>
          <p:grpSp>
            <p:nvGrpSpPr>
              <p:cNvPr id="60717" name="Group 1003"/>
              <p:cNvGrpSpPr>
                <a:grpSpLocks/>
              </p:cNvGrpSpPr>
              <p:nvPr/>
            </p:nvGrpSpPr>
            <p:grpSpPr bwMode="auto">
              <a:xfrm>
                <a:off x="1977" y="2658"/>
                <a:ext cx="107" cy="45"/>
                <a:chOff x="2040" y="2438"/>
                <a:chExt cx="107" cy="45"/>
              </a:xfrm>
            </p:grpSpPr>
            <p:sp>
              <p:nvSpPr>
                <p:cNvPr id="60887" name="Freeform 1004"/>
                <p:cNvSpPr>
                  <a:spLocks/>
                </p:cNvSpPr>
                <p:nvPr/>
              </p:nvSpPr>
              <p:spPr bwMode="auto">
                <a:xfrm>
                  <a:off x="2040" y="2438"/>
                  <a:ext cx="107"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888" name="Line 1005"/>
                <p:cNvSpPr>
                  <a:spLocks noChangeShapeType="1"/>
                </p:cNvSpPr>
                <p:nvPr/>
              </p:nvSpPr>
              <p:spPr bwMode="auto">
                <a:xfrm flipH="1">
                  <a:off x="2040" y="2449"/>
                  <a:ext cx="95" cy="1"/>
                </a:xfrm>
                <a:prstGeom prst="line">
                  <a:avLst/>
                </a:prstGeom>
                <a:noFill/>
                <a:ln w="9525">
                  <a:solidFill>
                    <a:srgbClr val="000000"/>
                  </a:solidFill>
                  <a:round/>
                  <a:headEnd/>
                  <a:tailEnd/>
                </a:ln>
              </p:spPr>
              <p:txBody>
                <a:bodyPr/>
                <a:lstStyle/>
                <a:p>
                  <a:endParaRPr lang="en-US">
                    <a:latin typeface="+mj-lt"/>
                  </a:endParaRPr>
                </a:p>
              </p:txBody>
            </p:sp>
            <p:sp>
              <p:nvSpPr>
                <p:cNvPr id="60889" name="Line 1006"/>
                <p:cNvSpPr>
                  <a:spLocks noChangeShapeType="1"/>
                </p:cNvSpPr>
                <p:nvPr/>
              </p:nvSpPr>
              <p:spPr bwMode="auto">
                <a:xfrm flipV="1">
                  <a:off x="2135" y="2438"/>
                  <a:ext cx="12" cy="11"/>
                </a:xfrm>
                <a:prstGeom prst="line">
                  <a:avLst/>
                </a:prstGeom>
                <a:noFill/>
                <a:ln w="9525">
                  <a:solidFill>
                    <a:srgbClr val="000000"/>
                  </a:solidFill>
                  <a:round/>
                  <a:headEnd/>
                  <a:tailEnd/>
                </a:ln>
              </p:spPr>
              <p:txBody>
                <a:bodyPr/>
                <a:lstStyle/>
                <a:p>
                  <a:endParaRPr lang="en-US">
                    <a:latin typeface="+mj-lt"/>
                  </a:endParaRPr>
                </a:p>
              </p:txBody>
            </p:sp>
            <p:sp>
              <p:nvSpPr>
                <p:cNvPr id="60890" name="Line 1007"/>
                <p:cNvSpPr>
                  <a:spLocks noChangeShapeType="1"/>
                </p:cNvSpPr>
                <p:nvPr/>
              </p:nvSpPr>
              <p:spPr bwMode="auto">
                <a:xfrm>
                  <a:off x="2135" y="2449"/>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718" name="Group 1008"/>
              <p:cNvGrpSpPr>
                <a:grpSpLocks/>
              </p:cNvGrpSpPr>
              <p:nvPr/>
            </p:nvGrpSpPr>
            <p:grpSpPr bwMode="auto">
              <a:xfrm>
                <a:off x="1996" y="2583"/>
                <a:ext cx="305" cy="218"/>
                <a:chOff x="2059" y="2363"/>
                <a:chExt cx="305" cy="218"/>
              </a:xfrm>
            </p:grpSpPr>
            <p:sp>
              <p:nvSpPr>
                <p:cNvPr id="60806" name="Freeform 1009"/>
                <p:cNvSpPr>
                  <a:spLocks/>
                </p:cNvSpPr>
                <p:nvPr/>
              </p:nvSpPr>
              <p:spPr bwMode="auto">
                <a:xfrm>
                  <a:off x="2147" y="2363"/>
                  <a:ext cx="13" cy="146"/>
                </a:xfrm>
                <a:custGeom>
                  <a:avLst/>
                  <a:gdLst>
                    <a:gd name="T0" fmla="*/ 27 w 27"/>
                    <a:gd name="T1" fmla="*/ 242 h 293"/>
                    <a:gd name="T2" fmla="*/ 20 w 27"/>
                    <a:gd name="T3" fmla="*/ 0 h 293"/>
                    <a:gd name="T4" fmla="*/ 7 w 27"/>
                    <a:gd name="T5" fmla="*/ 0 h 293"/>
                    <a:gd name="T6" fmla="*/ 0 w 27"/>
                    <a:gd name="T7" fmla="*/ 4 h 293"/>
                    <a:gd name="T8" fmla="*/ 0 w 27"/>
                    <a:gd name="T9" fmla="*/ 293 h 293"/>
                    <a:gd name="T10" fmla="*/ 23 w 27"/>
                    <a:gd name="T11" fmla="*/ 270 h 293"/>
                    <a:gd name="T12" fmla="*/ 3 w 27"/>
                    <a:gd name="T13" fmla="*/ 257 h 293"/>
                    <a:gd name="T14" fmla="*/ 16 w 27"/>
                    <a:gd name="T15" fmla="*/ 242 h 293"/>
                    <a:gd name="T16" fmla="*/ 27 w 27"/>
                    <a:gd name="T17" fmla="*/ 242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293"/>
                    <a:gd name="T29" fmla="*/ 27 w 27"/>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293">
                      <a:moveTo>
                        <a:pt x="27" y="242"/>
                      </a:moveTo>
                      <a:lnTo>
                        <a:pt x="20" y="0"/>
                      </a:lnTo>
                      <a:lnTo>
                        <a:pt x="7" y="0"/>
                      </a:lnTo>
                      <a:lnTo>
                        <a:pt x="0" y="4"/>
                      </a:lnTo>
                      <a:lnTo>
                        <a:pt x="0" y="293"/>
                      </a:lnTo>
                      <a:lnTo>
                        <a:pt x="23" y="270"/>
                      </a:lnTo>
                      <a:lnTo>
                        <a:pt x="3" y="257"/>
                      </a:lnTo>
                      <a:lnTo>
                        <a:pt x="16" y="242"/>
                      </a:lnTo>
                      <a:lnTo>
                        <a:pt x="27" y="242"/>
                      </a:lnTo>
                      <a:close/>
                    </a:path>
                  </a:pathLst>
                </a:custGeom>
                <a:blipFill dpi="0" rotWithShape="0">
                  <a:blip cstate="print"/>
                  <a:srcRect/>
                  <a:tile tx="0" ty="0" sx="100000" sy="100000" flip="none" algn="tl"/>
                </a:blipFill>
                <a:ln w="9525">
                  <a:noFill/>
                  <a:round/>
                  <a:headEnd/>
                  <a:tailEnd/>
                </a:ln>
              </p:spPr>
              <p:txBody>
                <a:bodyPr/>
                <a:lstStyle/>
                <a:p>
                  <a:endParaRPr lang="en-US">
                    <a:latin typeface="+mj-lt"/>
                  </a:endParaRPr>
                </a:p>
              </p:txBody>
            </p:sp>
            <p:sp>
              <p:nvSpPr>
                <p:cNvPr id="60807" name="Freeform 1010"/>
                <p:cNvSpPr>
                  <a:spLocks/>
                </p:cNvSpPr>
                <p:nvPr/>
              </p:nvSpPr>
              <p:spPr bwMode="auto">
                <a:xfrm>
                  <a:off x="2147" y="2363"/>
                  <a:ext cx="15" cy="150"/>
                </a:xfrm>
                <a:custGeom>
                  <a:avLst/>
                  <a:gdLst>
                    <a:gd name="T0" fmla="*/ 27 w 32"/>
                    <a:gd name="T1" fmla="*/ 242 h 301"/>
                    <a:gd name="T2" fmla="*/ 20 w 32"/>
                    <a:gd name="T3" fmla="*/ 0 h 301"/>
                    <a:gd name="T4" fmla="*/ 20 w 32"/>
                    <a:gd name="T5" fmla="*/ 0 h 301"/>
                    <a:gd name="T6" fmla="*/ 20 w 32"/>
                    <a:gd name="T7" fmla="*/ 4 h 301"/>
                    <a:gd name="T8" fmla="*/ 7 w 32"/>
                    <a:gd name="T9" fmla="*/ 4 h 301"/>
                    <a:gd name="T10" fmla="*/ 7 w 32"/>
                    <a:gd name="T11" fmla="*/ 0 h 301"/>
                    <a:gd name="T12" fmla="*/ 7 w 32"/>
                    <a:gd name="T13" fmla="*/ 4 h 301"/>
                    <a:gd name="T14" fmla="*/ 0 w 32"/>
                    <a:gd name="T15" fmla="*/ 7 h 301"/>
                    <a:gd name="T16" fmla="*/ 0 w 32"/>
                    <a:gd name="T17" fmla="*/ 4 h 301"/>
                    <a:gd name="T18" fmla="*/ 3 w 32"/>
                    <a:gd name="T19" fmla="*/ 4 h 301"/>
                    <a:gd name="T20" fmla="*/ 3 w 32"/>
                    <a:gd name="T21" fmla="*/ 293 h 301"/>
                    <a:gd name="T22" fmla="*/ 3 w 32"/>
                    <a:gd name="T23" fmla="*/ 297 h 301"/>
                    <a:gd name="T24" fmla="*/ 0 w 32"/>
                    <a:gd name="T25" fmla="*/ 293 h 301"/>
                    <a:gd name="T26" fmla="*/ 23 w 32"/>
                    <a:gd name="T27" fmla="*/ 270 h 301"/>
                    <a:gd name="T28" fmla="*/ 27 w 32"/>
                    <a:gd name="T29" fmla="*/ 270 h 301"/>
                    <a:gd name="T30" fmla="*/ 23 w 32"/>
                    <a:gd name="T31" fmla="*/ 273 h 301"/>
                    <a:gd name="T32" fmla="*/ 3 w 32"/>
                    <a:gd name="T33" fmla="*/ 262 h 301"/>
                    <a:gd name="T34" fmla="*/ 0 w 32"/>
                    <a:gd name="T35" fmla="*/ 262 h 301"/>
                    <a:gd name="T36" fmla="*/ 3 w 32"/>
                    <a:gd name="T37" fmla="*/ 257 h 301"/>
                    <a:gd name="T38" fmla="*/ 16 w 32"/>
                    <a:gd name="T39" fmla="*/ 242 h 301"/>
                    <a:gd name="T40" fmla="*/ 16 w 32"/>
                    <a:gd name="T41" fmla="*/ 242 h 301"/>
                    <a:gd name="T42" fmla="*/ 16 w 32"/>
                    <a:gd name="T43" fmla="*/ 242 h 301"/>
                    <a:gd name="T44" fmla="*/ 20 w 32"/>
                    <a:gd name="T45" fmla="*/ 246 h 301"/>
                    <a:gd name="T46" fmla="*/ 7 w 32"/>
                    <a:gd name="T47" fmla="*/ 262 h 301"/>
                    <a:gd name="T48" fmla="*/ 3 w 32"/>
                    <a:gd name="T49" fmla="*/ 257 h 301"/>
                    <a:gd name="T50" fmla="*/ 7 w 32"/>
                    <a:gd name="T51" fmla="*/ 257 h 301"/>
                    <a:gd name="T52" fmla="*/ 27 w 32"/>
                    <a:gd name="T53" fmla="*/ 270 h 301"/>
                    <a:gd name="T54" fmla="*/ 27 w 32"/>
                    <a:gd name="T55" fmla="*/ 270 h 301"/>
                    <a:gd name="T56" fmla="*/ 27 w 32"/>
                    <a:gd name="T57" fmla="*/ 273 h 301"/>
                    <a:gd name="T58" fmla="*/ 3 w 32"/>
                    <a:gd name="T59" fmla="*/ 297 h 301"/>
                    <a:gd name="T60" fmla="*/ 0 w 32"/>
                    <a:gd name="T61" fmla="*/ 301 h 301"/>
                    <a:gd name="T62" fmla="*/ 0 w 32"/>
                    <a:gd name="T63" fmla="*/ 293 h 301"/>
                    <a:gd name="T64" fmla="*/ 0 w 32"/>
                    <a:gd name="T65" fmla="*/ 4 h 301"/>
                    <a:gd name="T66" fmla="*/ 0 w 32"/>
                    <a:gd name="T67" fmla="*/ 4 h 301"/>
                    <a:gd name="T68" fmla="*/ 0 w 32"/>
                    <a:gd name="T69" fmla="*/ 4 h 301"/>
                    <a:gd name="T70" fmla="*/ 7 w 32"/>
                    <a:gd name="T71" fmla="*/ 0 h 301"/>
                    <a:gd name="T72" fmla="*/ 7 w 32"/>
                    <a:gd name="T73" fmla="*/ 0 h 301"/>
                    <a:gd name="T74" fmla="*/ 7 w 32"/>
                    <a:gd name="T75" fmla="*/ 0 h 301"/>
                    <a:gd name="T76" fmla="*/ 20 w 32"/>
                    <a:gd name="T77" fmla="*/ 0 h 301"/>
                    <a:gd name="T78" fmla="*/ 23 w 32"/>
                    <a:gd name="T79" fmla="*/ 0 h 301"/>
                    <a:gd name="T80" fmla="*/ 23 w 32"/>
                    <a:gd name="T81" fmla="*/ 0 h 301"/>
                    <a:gd name="T82" fmla="*/ 32 w 32"/>
                    <a:gd name="T83" fmla="*/ 242 h 301"/>
                    <a:gd name="T84" fmla="*/ 27 w 32"/>
                    <a:gd name="T85" fmla="*/ 242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
                    <a:gd name="T130" fmla="*/ 0 h 301"/>
                    <a:gd name="T131" fmla="*/ 32 w 32"/>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 h="301">
                      <a:moveTo>
                        <a:pt x="27" y="242"/>
                      </a:moveTo>
                      <a:lnTo>
                        <a:pt x="20" y="0"/>
                      </a:lnTo>
                      <a:lnTo>
                        <a:pt x="20" y="4"/>
                      </a:lnTo>
                      <a:lnTo>
                        <a:pt x="7" y="4"/>
                      </a:lnTo>
                      <a:lnTo>
                        <a:pt x="7" y="0"/>
                      </a:lnTo>
                      <a:lnTo>
                        <a:pt x="7" y="4"/>
                      </a:lnTo>
                      <a:lnTo>
                        <a:pt x="0" y="7"/>
                      </a:lnTo>
                      <a:lnTo>
                        <a:pt x="0" y="4"/>
                      </a:lnTo>
                      <a:lnTo>
                        <a:pt x="3" y="4"/>
                      </a:lnTo>
                      <a:lnTo>
                        <a:pt x="3" y="293"/>
                      </a:lnTo>
                      <a:lnTo>
                        <a:pt x="3" y="297"/>
                      </a:lnTo>
                      <a:lnTo>
                        <a:pt x="0" y="293"/>
                      </a:lnTo>
                      <a:lnTo>
                        <a:pt x="23" y="270"/>
                      </a:lnTo>
                      <a:lnTo>
                        <a:pt x="27" y="270"/>
                      </a:lnTo>
                      <a:lnTo>
                        <a:pt x="23" y="273"/>
                      </a:lnTo>
                      <a:lnTo>
                        <a:pt x="3" y="262"/>
                      </a:lnTo>
                      <a:lnTo>
                        <a:pt x="0" y="262"/>
                      </a:lnTo>
                      <a:lnTo>
                        <a:pt x="3" y="257"/>
                      </a:lnTo>
                      <a:lnTo>
                        <a:pt x="16" y="242"/>
                      </a:lnTo>
                      <a:lnTo>
                        <a:pt x="20" y="246"/>
                      </a:lnTo>
                      <a:lnTo>
                        <a:pt x="7" y="262"/>
                      </a:lnTo>
                      <a:lnTo>
                        <a:pt x="3" y="257"/>
                      </a:lnTo>
                      <a:lnTo>
                        <a:pt x="7" y="257"/>
                      </a:lnTo>
                      <a:lnTo>
                        <a:pt x="27" y="270"/>
                      </a:lnTo>
                      <a:lnTo>
                        <a:pt x="27" y="273"/>
                      </a:lnTo>
                      <a:lnTo>
                        <a:pt x="3" y="297"/>
                      </a:lnTo>
                      <a:lnTo>
                        <a:pt x="0" y="301"/>
                      </a:lnTo>
                      <a:lnTo>
                        <a:pt x="0" y="293"/>
                      </a:lnTo>
                      <a:lnTo>
                        <a:pt x="0" y="4"/>
                      </a:lnTo>
                      <a:lnTo>
                        <a:pt x="7" y="0"/>
                      </a:lnTo>
                      <a:lnTo>
                        <a:pt x="20" y="0"/>
                      </a:lnTo>
                      <a:lnTo>
                        <a:pt x="23" y="0"/>
                      </a:lnTo>
                      <a:lnTo>
                        <a:pt x="32" y="242"/>
                      </a:lnTo>
                      <a:lnTo>
                        <a:pt x="27" y="24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8" name="Freeform 1011"/>
                <p:cNvSpPr>
                  <a:spLocks/>
                </p:cNvSpPr>
                <p:nvPr/>
              </p:nvSpPr>
              <p:spPr bwMode="auto">
                <a:xfrm>
                  <a:off x="2154" y="2483"/>
                  <a:ext cx="8" cy="2"/>
                </a:xfrm>
                <a:custGeom>
                  <a:avLst/>
                  <a:gdLst>
                    <a:gd name="T0" fmla="*/ 0 w 16"/>
                    <a:gd name="T1" fmla="*/ 0 h 4"/>
                    <a:gd name="T2" fmla="*/ 11 w 16"/>
                    <a:gd name="T3" fmla="*/ 0 h 4"/>
                    <a:gd name="T4" fmla="*/ 16 w 16"/>
                    <a:gd name="T5" fmla="*/ 0 h 4"/>
                    <a:gd name="T6" fmla="*/ 16 w 16"/>
                    <a:gd name="T7" fmla="*/ 4 h 4"/>
                    <a:gd name="T8" fmla="*/ 11 w 16"/>
                    <a:gd name="T9" fmla="*/ 4 h 4"/>
                    <a:gd name="T10" fmla="*/ 0 w 16"/>
                    <a:gd name="T11" fmla="*/ 4 h 4"/>
                    <a:gd name="T12" fmla="*/ 0 w 16"/>
                    <a:gd name="T13" fmla="*/ 0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0"/>
                      </a:moveTo>
                      <a:lnTo>
                        <a:pt x="11" y="0"/>
                      </a:lnTo>
                      <a:lnTo>
                        <a:pt x="16" y="0"/>
                      </a:lnTo>
                      <a:lnTo>
                        <a:pt x="16" y="4"/>
                      </a:lnTo>
                      <a:lnTo>
                        <a:pt x="11"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9" name="Freeform 1012"/>
                <p:cNvSpPr>
                  <a:spLocks/>
                </p:cNvSpPr>
                <p:nvPr/>
              </p:nvSpPr>
              <p:spPr bwMode="auto">
                <a:xfrm>
                  <a:off x="2148" y="2483"/>
                  <a:ext cx="200" cy="68"/>
                </a:xfrm>
                <a:custGeom>
                  <a:avLst/>
                  <a:gdLst>
                    <a:gd name="T0" fmla="*/ 124 w 401"/>
                    <a:gd name="T1" fmla="*/ 135 h 135"/>
                    <a:gd name="T2" fmla="*/ 270 w 401"/>
                    <a:gd name="T3" fmla="*/ 135 h 135"/>
                    <a:gd name="T4" fmla="*/ 385 w 401"/>
                    <a:gd name="T5" fmla="*/ 75 h 135"/>
                    <a:gd name="T6" fmla="*/ 401 w 401"/>
                    <a:gd name="T7" fmla="*/ 35 h 135"/>
                    <a:gd name="T8" fmla="*/ 401 w 401"/>
                    <a:gd name="T9" fmla="*/ 12 h 135"/>
                    <a:gd name="T10" fmla="*/ 314 w 401"/>
                    <a:gd name="T11" fmla="*/ 12 h 135"/>
                    <a:gd name="T12" fmla="*/ 286 w 401"/>
                    <a:gd name="T13" fmla="*/ 20 h 135"/>
                    <a:gd name="T14" fmla="*/ 262 w 401"/>
                    <a:gd name="T15" fmla="*/ 35 h 135"/>
                    <a:gd name="T16" fmla="*/ 254 w 401"/>
                    <a:gd name="T17" fmla="*/ 51 h 135"/>
                    <a:gd name="T18" fmla="*/ 246 w 401"/>
                    <a:gd name="T19" fmla="*/ 75 h 135"/>
                    <a:gd name="T20" fmla="*/ 246 w 401"/>
                    <a:gd name="T21" fmla="*/ 103 h 135"/>
                    <a:gd name="T22" fmla="*/ 262 w 401"/>
                    <a:gd name="T23" fmla="*/ 119 h 135"/>
                    <a:gd name="T24" fmla="*/ 144 w 401"/>
                    <a:gd name="T25" fmla="*/ 119 h 135"/>
                    <a:gd name="T26" fmla="*/ 155 w 401"/>
                    <a:gd name="T27" fmla="*/ 103 h 135"/>
                    <a:gd name="T28" fmla="*/ 155 w 401"/>
                    <a:gd name="T29" fmla="*/ 79 h 135"/>
                    <a:gd name="T30" fmla="*/ 148 w 401"/>
                    <a:gd name="T31" fmla="*/ 55 h 135"/>
                    <a:gd name="T32" fmla="*/ 131 w 401"/>
                    <a:gd name="T33" fmla="*/ 35 h 135"/>
                    <a:gd name="T34" fmla="*/ 111 w 401"/>
                    <a:gd name="T35" fmla="*/ 15 h 135"/>
                    <a:gd name="T36" fmla="*/ 84 w 401"/>
                    <a:gd name="T37" fmla="*/ 8 h 135"/>
                    <a:gd name="T38" fmla="*/ 64 w 401"/>
                    <a:gd name="T39" fmla="*/ 0 h 135"/>
                    <a:gd name="T40" fmla="*/ 13 w 401"/>
                    <a:gd name="T41" fmla="*/ 0 h 135"/>
                    <a:gd name="T42" fmla="*/ 0 w 401"/>
                    <a:gd name="T43" fmla="*/ 15 h 135"/>
                    <a:gd name="T44" fmla="*/ 20 w 401"/>
                    <a:gd name="T45" fmla="*/ 35 h 135"/>
                    <a:gd name="T46" fmla="*/ 44 w 401"/>
                    <a:gd name="T47" fmla="*/ 31 h 135"/>
                    <a:gd name="T48" fmla="*/ 53 w 401"/>
                    <a:gd name="T49" fmla="*/ 51 h 135"/>
                    <a:gd name="T50" fmla="*/ 124 w 401"/>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1"/>
                    <a:gd name="T79" fmla="*/ 0 h 135"/>
                    <a:gd name="T80" fmla="*/ 401 w 401"/>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1" h="135">
                      <a:moveTo>
                        <a:pt x="124" y="135"/>
                      </a:moveTo>
                      <a:lnTo>
                        <a:pt x="270" y="135"/>
                      </a:lnTo>
                      <a:lnTo>
                        <a:pt x="385" y="75"/>
                      </a:lnTo>
                      <a:lnTo>
                        <a:pt x="401" y="35"/>
                      </a:lnTo>
                      <a:lnTo>
                        <a:pt x="401" y="12"/>
                      </a:lnTo>
                      <a:lnTo>
                        <a:pt x="314" y="12"/>
                      </a:lnTo>
                      <a:lnTo>
                        <a:pt x="286" y="20"/>
                      </a:lnTo>
                      <a:lnTo>
                        <a:pt x="262" y="35"/>
                      </a:lnTo>
                      <a:lnTo>
                        <a:pt x="254" y="51"/>
                      </a:lnTo>
                      <a:lnTo>
                        <a:pt x="246" y="75"/>
                      </a:lnTo>
                      <a:lnTo>
                        <a:pt x="246" y="103"/>
                      </a:lnTo>
                      <a:lnTo>
                        <a:pt x="262" y="119"/>
                      </a:lnTo>
                      <a:lnTo>
                        <a:pt x="144" y="119"/>
                      </a:lnTo>
                      <a:lnTo>
                        <a:pt x="155" y="103"/>
                      </a:lnTo>
                      <a:lnTo>
                        <a:pt x="155" y="79"/>
                      </a:lnTo>
                      <a:lnTo>
                        <a:pt x="148" y="55"/>
                      </a:lnTo>
                      <a:lnTo>
                        <a:pt x="131" y="35"/>
                      </a:lnTo>
                      <a:lnTo>
                        <a:pt x="111" y="15"/>
                      </a:lnTo>
                      <a:lnTo>
                        <a:pt x="84" y="8"/>
                      </a:lnTo>
                      <a:lnTo>
                        <a:pt x="64" y="0"/>
                      </a:lnTo>
                      <a:lnTo>
                        <a:pt x="13" y="0"/>
                      </a:lnTo>
                      <a:lnTo>
                        <a:pt x="0" y="15"/>
                      </a:lnTo>
                      <a:lnTo>
                        <a:pt x="20" y="35"/>
                      </a:lnTo>
                      <a:lnTo>
                        <a:pt x="44" y="31"/>
                      </a:lnTo>
                      <a:lnTo>
                        <a:pt x="53" y="51"/>
                      </a:lnTo>
                      <a:lnTo>
                        <a:pt x="124"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10" name="Freeform 1013"/>
                <p:cNvSpPr>
                  <a:spLocks/>
                </p:cNvSpPr>
                <p:nvPr/>
              </p:nvSpPr>
              <p:spPr bwMode="auto">
                <a:xfrm>
                  <a:off x="2210" y="2501"/>
                  <a:ext cx="141" cy="52"/>
                </a:xfrm>
                <a:custGeom>
                  <a:avLst/>
                  <a:gdLst>
                    <a:gd name="T0" fmla="*/ 0 w 281"/>
                    <a:gd name="T1" fmla="*/ 100 h 104"/>
                    <a:gd name="T2" fmla="*/ 146 w 281"/>
                    <a:gd name="T3" fmla="*/ 100 h 104"/>
                    <a:gd name="T4" fmla="*/ 146 w 281"/>
                    <a:gd name="T5" fmla="*/ 104 h 104"/>
                    <a:gd name="T6" fmla="*/ 146 w 281"/>
                    <a:gd name="T7" fmla="*/ 100 h 104"/>
                    <a:gd name="T8" fmla="*/ 261 w 281"/>
                    <a:gd name="T9" fmla="*/ 40 h 104"/>
                    <a:gd name="T10" fmla="*/ 265 w 281"/>
                    <a:gd name="T11" fmla="*/ 40 h 104"/>
                    <a:gd name="T12" fmla="*/ 261 w 281"/>
                    <a:gd name="T13" fmla="*/ 40 h 104"/>
                    <a:gd name="T14" fmla="*/ 277 w 281"/>
                    <a:gd name="T15" fmla="*/ 0 h 104"/>
                    <a:gd name="T16" fmla="*/ 281 w 281"/>
                    <a:gd name="T17" fmla="*/ 0 h 104"/>
                    <a:gd name="T18" fmla="*/ 281 w 281"/>
                    <a:gd name="T19" fmla="*/ 0 h 104"/>
                    <a:gd name="T20" fmla="*/ 281 w 281"/>
                    <a:gd name="T21" fmla="*/ 0 h 104"/>
                    <a:gd name="T22" fmla="*/ 265 w 281"/>
                    <a:gd name="T23" fmla="*/ 40 h 104"/>
                    <a:gd name="T24" fmla="*/ 265 w 281"/>
                    <a:gd name="T25" fmla="*/ 44 h 104"/>
                    <a:gd name="T26" fmla="*/ 261 w 281"/>
                    <a:gd name="T27" fmla="*/ 44 h 104"/>
                    <a:gd name="T28" fmla="*/ 146 w 281"/>
                    <a:gd name="T29" fmla="*/ 104 h 104"/>
                    <a:gd name="T30" fmla="*/ 146 w 281"/>
                    <a:gd name="T31" fmla="*/ 104 h 104"/>
                    <a:gd name="T32" fmla="*/ 146 w 281"/>
                    <a:gd name="T33" fmla="*/ 104 h 104"/>
                    <a:gd name="T34" fmla="*/ 0 w 281"/>
                    <a:gd name="T35" fmla="*/ 104 h 104"/>
                    <a:gd name="T36" fmla="*/ 0 w 281"/>
                    <a:gd name="T37" fmla="*/ 10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1"/>
                    <a:gd name="T58" fmla="*/ 0 h 104"/>
                    <a:gd name="T59" fmla="*/ 281 w 281"/>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1" h="104">
                      <a:moveTo>
                        <a:pt x="0" y="100"/>
                      </a:moveTo>
                      <a:lnTo>
                        <a:pt x="146" y="100"/>
                      </a:lnTo>
                      <a:lnTo>
                        <a:pt x="146" y="104"/>
                      </a:lnTo>
                      <a:lnTo>
                        <a:pt x="146" y="100"/>
                      </a:lnTo>
                      <a:lnTo>
                        <a:pt x="261" y="40"/>
                      </a:lnTo>
                      <a:lnTo>
                        <a:pt x="265" y="40"/>
                      </a:lnTo>
                      <a:lnTo>
                        <a:pt x="261" y="40"/>
                      </a:lnTo>
                      <a:lnTo>
                        <a:pt x="277" y="0"/>
                      </a:lnTo>
                      <a:lnTo>
                        <a:pt x="281" y="0"/>
                      </a:lnTo>
                      <a:lnTo>
                        <a:pt x="265" y="40"/>
                      </a:lnTo>
                      <a:lnTo>
                        <a:pt x="265" y="44"/>
                      </a:lnTo>
                      <a:lnTo>
                        <a:pt x="261" y="44"/>
                      </a:lnTo>
                      <a:lnTo>
                        <a:pt x="146" y="104"/>
                      </a:lnTo>
                      <a:lnTo>
                        <a:pt x="0" y="104"/>
                      </a:lnTo>
                      <a:lnTo>
                        <a:pt x="0" y="10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1" name="Rectangle 1014"/>
                <p:cNvSpPr>
                  <a:spLocks noChangeArrowheads="1"/>
                </p:cNvSpPr>
                <p:nvPr/>
              </p:nvSpPr>
              <p:spPr bwMode="auto">
                <a:xfrm>
                  <a:off x="2348" y="2490"/>
                  <a:ext cx="3"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12" name="Freeform 1015"/>
                <p:cNvSpPr>
                  <a:spLocks/>
                </p:cNvSpPr>
                <p:nvPr/>
              </p:nvSpPr>
              <p:spPr bwMode="auto">
                <a:xfrm>
                  <a:off x="2148" y="2483"/>
                  <a:ext cx="200" cy="70"/>
                </a:xfrm>
                <a:custGeom>
                  <a:avLst/>
                  <a:gdLst>
                    <a:gd name="T0" fmla="*/ 314 w 401"/>
                    <a:gd name="T1" fmla="*/ 15 h 139"/>
                    <a:gd name="T2" fmla="*/ 314 w 401"/>
                    <a:gd name="T3" fmla="*/ 15 h 139"/>
                    <a:gd name="T4" fmla="*/ 286 w 401"/>
                    <a:gd name="T5" fmla="*/ 20 h 139"/>
                    <a:gd name="T6" fmla="*/ 266 w 401"/>
                    <a:gd name="T7" fmla="*/ 39 h 139"/>
                    <a:gd name="T8" fmla="*/ 266 w 401"/>
                    <a:gd name="T9" fmla="*/ 35 h 139"/>
                    <a:gd name="T10" fmla="*/ 254 w 401"/>
                    <a:gd name="T11" fmla="*/ 51 h 139"/>
                    <a:gd name="T12" fmla="*/ 250 w 401"/>
                    <a:gd name="T13" fmla="*/ 75 h 139"/>
                    <a:gd name="T14" fmla="*/ 250 w 401"/>
                    <a:gd name="T15" fmla="*/ 75 h 139"/>
                    <a:gd name="T16" fmla="*/ 246 w 401"/>
                    <a:gd name="T17" fmla="*/ 108 h 139"/>
                    <a:gd name="T18" fmla="*/ 266 w 401"/>
                    <a:gd name="T19" fmla="*/ 119 h 139"/>
                    <a:gd name="T20" fmla="*/ 262 w 401"/>
                    <a:gd name="T21" fmla="*/ 123 h 139"/>
                    <a:gd name="T22" fmla="*/ 139 w 401"/>
                    <a:gd name="T23" fmla="*/ 123 h 139"/>
                    <a:gd name="T24" fmla="*/ 155 w 401"/>
                    <a:gd name="T25" fmla="*/ 103 h 139"/>
                    <a:gd name="T26" fmla="*/ 155 w 401"/>
                    <a:gd name="T27" fmla="*/ 103 h 139"/>
                    <a:gd name="T28" fmla="*/ 159 w 401"/>
                    <a:gd name="T29" fmla="*/ 79 h 139"/>
                    <a:gd name="T30" fmla="*/ 148 w 401"/>
                    <a:gd name="T31" fmla="*/ 55 h 139"/>
                    <a:gd name="T32" fmla="*/ 148 w 401"/>
                    <a:gd name="T33" fmla="*/ 59 h 139"/>
                    <a:gd name="T34" fmla="*/ 135 w 401"/>
                    <a:gd name="T35" fmla="*/ 35 h 139"/>
                    <a:gd name="T36" fmla="*/ 111 w 401"/>
                    <a:gd name="T37" fmla="*/ 20 h 139"/>
                    <a:gd name="T38" fmla="*/ 111 w 401"/>
                    <a:gd name="T39" fmla="*/ 20 h 139"/>
                    <a:gd name="T40" fmla="*/ 84 w 401"/>
                    <a:gd name="T41" fmla="*/ 12 h 139"/>
                    <a:gd name="T42" fmla="*/ 64 w 401"/>
                    <a:gd name="T43" fmla="*/ 4 h 139"/>
                    <a:gd name="T44" fmla="*/ 64 w 401"/>
                    <a:gd name="T45" fmla="*/ 4 h 139"/>
                    <a:gd name="T46" fmla="*/ 13 w 401"/>
                    <a:gd name="T47" fmla="*/ 0 h 139"/>
                    <a:gd name="T48" fmla="*/ 4 w 401"/>
                    <a:gd name="T49" fmla="*/ 20 h 139"/>
                    <a:gd name="T50" fmla="*/ 4 w 401"/>
                    <a:gd name="T51" fmla="*/ 15 h 139"/>
                    <a:gd name="T52" fmla="*/ 20 w 401"/>
                    <a:gd name="T53" fmla="*/ 39 h 139"/>
                    <a:gd name="T54" fmla="*/ 44 w 401"/>
                    <a:gd name="T55" fmla="*/ 31 h 139"/>
                    <a:gd name="T56" fmla="*/ 48 w 401"/>
                    <a:gd name="T57" fmla="*/ 31 h 139"/>
                    <a:gd name="T58" fmla="*/ 53 w 401"/>
                    <a:gd name="T59" fmla="*/ 55 h 139"/>
                    <a:gd name="T60" fmla="*/ 128 w 401"/>
                    <a:gd name="T61" fmla="*/ 135 h 139"/>
                    <a:gd name="T62" fmla="*/ 124 w 401"/>
                    <a:gd name="T63" fmla="*/ 139 h 139"/>
                    <a:gd name="T64" fmla="*/ 53 w 401"/>
                    <a:gd name="T65" fmla="*/ 55 h 139"/>
                    <a:gd name="T66" fmla="*/ 53 w 401"/>
                    <a:gd name="T67" fmla="*/ 51 h 139"/>
                    <a:gd name="T68" fmla="*/ 48 w 401"/>
                    <a:gd name="T69" fmla="*/ 31 h 139"/>
                    <a:gd name="T70" fmla="*/ 20 w 401"/>
                    <a:gd name="T71" fmla="*/ 39 h 139"/>
                    <a:gd name="T72" fmla="*/ 20 w 401"/>
                    <a:gd name="T73" fmla="*/ 39 h 139"/>
                    <a:gd name="T74" fmla="*/ 0 w 401"/>
                    <a:gd name="T75" fmla="*/ 20 h 139"/>
                    <a:gd name="T76" fmla="*/ 13 w 401"/>
                    <a:gd name="T77" fmla="*/ 0 h 139"/>
                    <a:gd name="T78" fmla="*/ 13 w 401"/>
                    <a:gd name="T79" fmla="*/ 0 h 139"/>
                    <a:gd name="T80" fmla="*/ 64 w 401"/>
                    <a:gd name="T81" fmla="*/ 0 h 139"/>
                    <a:gd name="T82" fmla="*/ 84 w 401"/>
                    <a:gd name="T83" fmla="*/ 8 h 139"/>
                    <a:gd name="T84" fmla="*/ 84 w 401"/>
                    <a:gd name="T85" fmla="*/ 8 h 139"/>
                    <a:gd name="T86" fmla="*/ 111 w 401"/>
                    <a:gd name="T87" fmla="*/ 15 h 139"/>
                    <a:gd name="T88" fmla="*/ 135 w 401"/>
                    <a:gd name="T89" fmla="*/ 35 h 139"/>
                    <a:gd name="T90" fmla="*/ 135 w 401"/>
                    <a:gd name="T91" fmla="*/ 35 h 139"/>
                    <a:gd name="T92" fmla="*/ 151 w 401"/>
                    <a:gd name="T93" fmla="*/ 55 h 139"/>
                    <a:gd name="T94" fmla="*/ 159 w 401"/>
                    <a:gd name="T95" fmla="*/ 79 h 139"/>
                    <a:gd name="T96" fmla="*/ 159 w 401"/>
                    <a:gd name="T97" fmla="*/ 79 h 139"/>
                    <a:gd name="T98" fmla="*/ 159 w 401"/>
                    <a:gd name="T99" fmla="*/ 108 h 139"/>
                    <a:gd name="T100" fmla="*/ 148 w 401"/>
                    <a:gd name="T101" fmla="*/ 123 h 139"/>
                    <a:gd name="T102" fmla="*/ 144 w 401"/>
                    <a:gd name="T103" fmla="*/ 119 h 139"/>
                    <a:gd name="T104" fmla="*/ 262 w 401"/>
                    <a:gd name="T105" fmla="*/ 123 h 139"/>
                    <a:gd name="T106" fmla="*/ 246 w 401"/>
                    <a:gd name="T107" fmla="*/ 108 h 139"/>
                    <a:gd name="T108" fmla="*/ 246 w 401"/>
                    <a:gd name="T109" fmla="*/ 103 h 139"/>
                    <a:gd name="T110" fmla="*/ 246 w 401"/>
                    <a:gd name="T111" fmla="*/ 75 h 139"/>
                    <a:gd name="T112" fmla="*/ 254 w 401"/>
                    <a:gd name="T113" fmla="*/ 51 h 139"/>
                    <a:gd name="T114" fmla="*/ 254 w 401"/>
                    <a:gd name="T115" fmla="*/ 51 h 139"/>
                    <a:gd name="T116" fmla="*/ 262 w 401"/>
                    <a:gd name="T117" fmla="*/ 35 h 139"/>
                    <a:gd name="T118" fmla="*/ 286 w 401"/>
                    <a:gd name="T119" fmla="*/ 20 h 139"/>
                    <a:gd name="T120" fmla="*/ 286 w 401"/>
                    <a:gd name="T121" fmla="*/ 20 h 139"/>
                    <a:gd name="T122" fmla="*/ 314 w 401"/>
                    <a:gd name="T123" fmla="*/ 12 h 139"/>
                    <a:gd name="T124" fmla="*/ 401 w 401"/>
                    <a:gd name="T125" fmla="*/ 12 h 1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1"/>
                    <a:gd name="T190" fmla="*/ 0 h 139"/>
                    <a:gd name="T191" fmla="*/ 401 w 401"/>
                    <a:gd name="T192" fmla="*/ 139 h 13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1" h="139">
                      <a:moveTo>
                        <a:pt x="401" y="15"/>
                      </a:moveTo>
                      <a:lnTo>
                        <a:pt x="314" y="15"/>
                      </a:lnTo>
                      <a:lnTo>
                        <a:pt x="314" y="12"/>
                      </a:lnTo>
                      <a:lnTo>
                        <a:pt x="314" y="15"/>
                      </a:lnTo>
                      <a:lnTo>
                        <a:pt x="286" y="24"/>
                      </a:lnTo>
                      <a:lnTo>
                        <a:pt x="286" y="20"/>
                      </a:lnTo>
                      <a:lnTo>
                        <a:pt x="290" y="24"/>
                      </a:lnTo>
                      <a:lnTo>
                        <a:pt x="266" y="39"/>
                      </a:lnTo>
                      <a:lnTo>
                        <a:pt x="262" y="35"/>
                      </a:lnTo>
                      <a:lnTo>
                        <a:pt x="266" y="35"/>
                      </a:lnTo>
                      <a:lnTo>
                        <a:pt x="259" y="51"/>
                      </a:lnTo>
                      <a:lnTo>
                        <a:pt x="254" y="51"/>
                      </a:lnTo>
                      <a:lnTo>
                        <a:pt x="259" y="51"/>
                      </a:lnTo>
                      <a:lnTo>
                        <a:pt x="250" y="75"/>
                      </a:lnTo>
                      <a:lnTo>
                        <a:pt x="246" y="75"/>
                      </a:lnTo>
                      <a:lnTo>
                        <a:pt x="250" y="75"/>
                      </a:lnTo>
                      <a:lnTo>
                        <a:pt x="250" y="103"/>
                      </a:lnTo>
                      <a:lnTo>
                        <a:pt x="246" y="108"/>
                      </a:lnTo>
                      <a:lnTo>
                        <a:pt x="250" y="103"/>
                      </a:lnTo>
                      <a:lnTo>
                        <a:pt x="266" y="119"/>
                      </a:lnTo>
                      <a:lnTo>
                        <a:pt x="270" y="123"/>
                      </a:lnTo>
                      <a:lnTo>
                        <a:pt x="262" y="123"/>
                      </a:lnTo>
                      <a:lnTo>
                        <a:pt x="144" y="123"/>
                      </a:lnTo>
                      <a:lnTo>
                        <a:pt x="139" y="123"/>
                      </a:lnTo>
                      <a:lnTo>
                        <a:pt x="144" y="119"/>
                      </a:lnTo>
                      <a:lnTo>
                        <a:pt x="155" y="103"/>
                      </a:lnTo>
                      <a:lnTo>
                        <a:pt x="159" y="103"/>
                      </a:lnTo>
                      <a:lnTo>
                        <a:pt x="155" y="103"/>
                      </a:lnTo>
                      <a:lnTo>
                        <a:pt x="155" y="79"/>
                      </a:lnTo>
                      <a:lnTo>
                        <a:pt x="159" y="79"/>
                      </a:lnTo>
                      <a:lnTo>
                        <a:pt x="155" y="79"/>
                      </a:lnTo>
                      <a:lnTo>
                        <a:pt x="148" y="55"/>
                      </a:lnTo>
                      <a:lnTo>
                        <a:pt x="151" y="55"/>
                      </a:lnTo>
                      <a:lnTo>
                        <a:pt x="148" y="59"/>
                      </a:lnTo>
                      <a:lnTo>
                        <a:pt x="131" y="39"/>
                      </a:lnTo>
                      <a:lnTo>
                        <a:pt x="135" y="35"/>
                      </a:lnTo>
                      <a:lnTo>
                        <a:pt x="131" y="39"/>
                      </a:lnTo>
                      <a:lnTo>
                        <a:pt x="111" y="20"/>
                      </a:lnTo>
                      <a:lnTo>
                        <a:pt x="111" y="15"/>
                      </a:lnTo>
                      <a:lnTo>
                        <a:pt x="111" y="20"/>
                      </a:lnTo>
                      <a:lnTo>
                        <a:pt x="84" y="12"/>
                      </a:lnTo>
                      <a:lnTo>
                        <a:pt x="64" y="4"/>
                      </a:lnTo>
                      <a:lnTo>
                        <a:pt x="64" y="0"/>
                      </a:lnTo>
                      <a:lnTo>
                        <a:pt x="64" y="4"/>
                      </a:lnTo>
                      <a:lnTo>
                        <a:pt x="13" y="4"/>
                      </a:lnTo>
                      <a:lnTo>
                        <a:pt x="13" y="0"/>
                      </a:lnTo>
                      <a:lnTo>
                        <a:pt x="17" y="4"/>
                      </a:lnTo>
                      <a:lnTo>
                        <a:pt x="4" y="20"/>
                      </a:lnTo>
                      <a:lnTo>
                        <a:pt x="0" y="20"/>
                      </a:lnTo>
                      <a:lnTo>
                        <a:pt x="4" y="15"/>
                      </a:lnTo>
                      <a:lnTo>
                        <a:pt x="24" y="35"/>
                      </a:lnTo>
                      <a:lnTo>
                        <a:pt x="20" y="39"/>
                      </a:lnTo>
                      <a:lnTo>
                        <a:pt x="20" y="35"/>
                      </a:lnTo>
                      <a:lnTo>
                        <a:pt x="44" y="31"/>
                      </a:lnTo>
                      <a:lnTo>
                        <a:pt x="48" y="31"/>
                      </a:lnTo>
                      <a:lnTo>
                        <a:pt x="56" y="51"/>
                      </a:lnTo>
                      <a:lnTo>
                        <a:pt x="53" y="55"/>
                      </a:lnTo>
                      <a:lnTo>
                        <a:pt x="56" y="51"/>
                      </a:lnTo>
                      <a:lnTo>
                        <a:pt x="128" y="135"/>
                      </a:lnTo>
                      <a:lnTo>
                        <a:pt x="124" y="139"/>
                      </a:lnTo>
                      <a:lnTo>
                        <a:pt x="53" y="55"/>
                      </a:lnTo>
                      <a:lnTo>
                        <a:pt x="56" y="59"/>
                      </a:lnTo>
                      <a:lnTo>
                        <a:pt x="53" y="51"/>
                      </a:lnTo>
                      <a:lnTo>
                        <a:pt x="44" y="31"/>
                      </a:lnTo>
                      <a:lnTo>
                        <a:pt x="48" y="31"/>
                      </a:lnTo>
                      <a:lnTo>
                        <a:pt x="44" y="35"/>
                      </a:lnTo>
                      <a:lnTo>
                        <a:pt x="20" y="39"/>
                      </a:lnTo>
                      <a:lnTo>
                        <a:pt x="0" y="20"/>
                      </a:lnTo>
                      <a:lnTo>
                        <a:pt x="0" y="15"/>
                      </a:lnTo>
                      <a:lnTo>
                        <a:pt x="13" y="0"/>
                      </a:lnTo>
                      <a:lnTo>
                        <a:pt x="64" y="0"/>
                      </a:lnTo>
                      <a:lnTo>
                        <a:pt x="84" y="8"/>
                      </a:lnTo>
                      <a:lnTo>
                        <a:pt x="84" y="12"/>
                      </a:lnTo>
                      <a:lnTo>
                        <a:pt x="84" y="8"/>
                      </a:lnTo>
                      <a:lnTo>
                        <a:pt x="111" y="15"/>
                      </a:lnTo>
                      <a:lnTo>
                        <a:pt x="115" y="15"/>
                      </a:lnTo>
                      <a:lnTo>
                        <a:pt x="135" y="35"/>
                      </a:lnTo>
                      <a:lnTo>
                        <a:pt x="151" y="55"/>
                      </a:lnTo>
                      <a:lnTo>
                        <a:pt x="159" y="79"/>
                      </a:lnTo>
                      <a:lnTo>
                        <a:pt x="159" y="103"/>
                      </a:lnTo>
                      <a:lnTo>
                        <a:pt x="159" y="108"/>
                      </a:lnTo>
                      <a:lnTo>
                        <a:pt x="148" y="123"/>
                      </a:lnTo>
                      <a:lnTo>
                        <a:pt x="144" y="119"/>
                      </a:lnTo>
                      <a:lnTo>
                        <a:pt x="262" y="119"/>
                      </a:lnTo>
                      <a:lnTo>
                        <a:pt x="262" y="123"/>
                      </a:lnTo>
                      <a:lnTo>
                        <a:pt x="246" y="108"/>
                      </a:lnTo>
                      <a:lnTo>
                        <a:pt x="246" y="103"/>
                      </a:lnTo>
                      <a:lnTo>
                        <a:pt x="246" y="75"/>
                      </a:lnTo>
                      <a:lnTo>
                        <a:pt x="254" y="51"/>
                      </a:lnTo>
                      <a:lnTo>
                        <a:pt x="262" y="35"/>
                      </a:lnTo>
                      <a:lnTo>
                        <a:pt x="286" y="20"/>
                      </a:lnTo>
                      <a:lnTo>
                        <a:pt x="314" y="12"/>
                      </a:lnTo>
                      <a:lnTo>
                        <a:pt x="401" y="12"/>
                      </a:lnTo>
                      <a:lnTo>
                        <a:pt x="401"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3" name="Freeform 1016"/>
                <p:cNvSpPr>
                  <a:spLocks/>
                </p:cNvSpPr>
                <p:nvPr/>
              </p:nvSpPr>
              <p:spPr bwMode="auto">
                <a:xfrm>
                  <a:off x="2281" y="2498"/>
                  <a:ext cx="81" cy="81"/>
                </a:xfrm>
                <a:custGeom>
                  <a:avLst/>
                  <a:gdLst>
                    <a:gd name="T0" fmla="*/ 162 w 162"/>
                    <a:gd name="T1" fmla="*/ 80 h 162"/>
                    <a:gd name="T2" fmla="*/ 159 w 162"/>
                    <a:gd name="T3" fmla="*/ 47 h 162"/>
                    <a:gd name="T4" fmla="*/ 139 w 162"/>
                    <a:gd name="T5" fmla="*/ 23 h 162"/>
                    <a:gd name="T6" fmla="*/ 115 w 162"/>
                    <a:gd name="T7" fmla="*/ 3 h 162"/>
                    <a:gd name="T8" fmla="*/ 84 w 162"/>
                    <a:gd name="T9" fmla="*/ 0 h 162"/>
                    <a:gd name="T10" fmla="*/ 51 w 162"/>
                    <a:gd name="T11" fmla="*/ 3 h 162"/>
                    <a:gd name="T12" fmla="*/ 24 w 162"/>
                    <a:gd name="T13" fmla="*/ 23 h 162"/>
                    <a:gd name="T14" fmla="*/ 8 w 162"/>
                    <a:gd name="T15" fmla="*/ 47 h 162"/>
                    <a:gd name="T16" fmla="*/ 0 w 162"/>
                    <a:gd name="T17" fmla="*/ 80 h 162"/>
                    <a:gd name="T18" fmla="*/ 8 w 162"/>
                    <a:gd name="T19" fmla="*/ 115 h 162"/>
                    <a:gd name="T20" fmla="*/ 24 w 162"/>
                    <a:gd name="T21" fmla="*/ 138 h 162"/>
                    <a:gd name="T22" fmla="*/ 51 w 162"/>
                    <a:gd name="T23" fmla="*/ 158 h 162"/>
                    <a:gd name="T24" fmla="*/ 84 w 162"/>
                    <a:gd name="T25" fmla="*/ 162 h 162"/>
                    <a:gd name="T26" fmla="*/ 115 w 162"/>
                    <a:gd name="T27" fmla="*/ 158 h 162"/>
                    <a:gd name="T28" fmla="*/ 139 w 162"/>
                    <a:gd name="T29" fmla="*/ 138 h 162"/>
                    <a:gd name="T30" fmla="*/ 159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9" y="47"/>
                      </a:lnTo>
                      <a:lnTo>
                        <a:pt x="139" y="23"/>
                      </a:lnTo>
                      <a:lnTo>
                        <a:pt x="115" y="3"/>
                      </a:lnTo>
                      <a:lnTo>
                        <a:pt x="84" y="0"/>
                      </a:lnTo>
                      <a:lnTo>
                        <a:pt x="51" y="3"/>
                      </a:lnTo>
                      <a:lnTo>
                        <a:pt x="24" y="23"/>
                      </a:lnTo>
                      <a:lnTo>
                        <a:pt x="8" y="47"/>
                      </a:lnTo>
                      <a:lnTo>
                        <a:pt x="0" y="80"/>
                      </a:lnTo>
                      <a:lnTo>
                        <a:pt x="8" y="115"/>
                      </a:lnTo>
                      <a:lnTo>
                        <a:pt x="24" y="138"/>
                      </a:lnTo>
                      <a:lnTo>
                        <a:pt x="51" y="158"/>
                      </a:lnTo>
                      <a:lnTo>
                        <a:pt x="84" y="162"/>
                      </a:lnTo>
                      <a:lnTo>
                        <a:pt x="115" y="158"/>
                      </a:lnTo>
                      <a:lnTo>
                        <a:pt x="139" y="138"/>
                      </a:lnTo>
                      <a:lnTo>
                        <a:pt x="159"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4" name="Freeform 1017"/>
                <p:cNvSpPr>
                  <a:spLocks/>
                </p:cNvSpPr>
                <p:nvPr/>
              </p:nvSpPr>
              <p:spPr bwMode="auto">
                <a:xfrm>
                  <a:off x="2281" y="2498"/>
                  <a:ext cx="83" cy="83"/>
                </a:xfrm>
                <a:custGeom>
                  <a:avLst/>
                  <a:gdLst>
                    <a:gd name="T0" fmla="*/ 159 w 166"/>
                    <a:gd name="T1" fmla="*/ 47 h 166"/>
                    <a:gd name="T2" fmla="*/ 159 w 166"/>
                    <a:gd name="T3" fmla="*/ 51 h 166"/>
                    <a:gd name="T4" fmla="*/ 139 w 166"/>
                    <a:gd name="T5" fmla="*/ 27 h 166"/>
                    <a:gd name="T6" fmla="*/ 115 w 166"/>
                    <a:gd name="T7" fmla="*/ 7 h 166"/>
                    <a:gd name="T8" fmla="*/ 115 w 166"/>
                    <a:gd name="T9" fmla="*/ 7 h 166"/>
                    <a:gd name="T10" fmla="*/ 84 w 166"/>
                    <a:gd name="T11" fmla="*/ 3 h 166"/>
                    <a:gd name="T12" fmla="*/ 51 w 166"/>
                    <a:gd name="T13" fmla="*/ 7 h 166"/>
                    <a:gd name="T14" fmla="*/ 55 w 166"/>
                    <a:gd name="T15" fmla="*/ 7 h 166"/>
                    <a:gd name="T16" fmla="*/ 28 w 166"/>
                    <a:gd name="T17" fmla="*/ 27 h 166"/>
                    <a:gd name="T18" fmla="*/ 13 w 166"/>
                    <a:gd name="T19" fmla="*/ 51 h 166"/>
                    <a:gd name="T20" fmla="*/ 13 w 166"/>
                    <a:gd name="T21" fmla="*/ 47 h 166"/>
                    <a:gd name="T22" fmla="*/ 4 w 166"/>
                    <a:gd name="T23" fmla="*/ 80 h 166"/>
                    <a:gd name="T24" fmla="*/ 13 w 166"/>
                    <a:gd name="T25" fmla="*/ 115 h 166"/>
                    <a:gd name="T26" fmla="*/ 13 w 166"/>
                    <a:gd name="T27" fmla="*/ 115 h 166"/>
                    <a:gd name="T28" fmla="*/ 28 w 166"/>
                    <a:gd name="T29" fmla="*/ 138 h 166"/>
                    <a:gd name="T30" fmla="*/ 55 w 166"/>
                    <a:gd name="T31" fmla="*/ 158 h 166"/>
                    <a:gd name="T32" fmla="*/ 51 w 166"/>
                    <a:gd name="T33" fmla="*/ 158 h 166"/>
                    <a:gd name="T34" fmla="*/ 84 w 166"/>
                    <a:gd name="T35" fmla="*/ 162 h 166"/>
                    <a:gd name="T36" fmla="*/ 115 w 166"/>
                    <a:gd name="T37" fmla="*/ 158 h 166"/>
                    <a:gd name="T38" fmla="*/ 115 w 166"/>
                    <a:gd name="T39" fmla="*/ 158 h 166"/>
                    <a:gd name="T40" fmla="*/ 139 w 166"/>
                    <a:gd name="T41" fmla="*/ 138 h 166"/>
                    <a:gd name="T42" fmla="*/ 159 w 166"/>
                    <a:gd name="T43" fmla="*/ 115 h 166"/>
                    <a:gd name="T44" fmla="*/ 159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9 w 166"/>
                    <a:gd name="T57" fmla="*/ 162 h 166"/>
                    <a:gd name="T58" fmla="*/ 84 w 166"/>
                    <a:gd name="T59" fmla="*/ 166 h 166"/>
                    <a:gd name="T60" fmla="*/ 84 w 166"/>
                    <a:gd name="T61" fmla="*/ 166 h 166"/>
                    <a:gd name="T62" fmla="*/ 51 w 166"/>
                    <a:gd name="T63" fmla="*/ 162 h 166"/>
                    <a:gd name="T64" fmla="*/ 24 w 166"/>
                    <a:gd name="T65" fmla="*/ 142 h 166"/>
                    <a:gd name="T66" fmla="*/ 24 w 166"/>
                    <a:gd name="T67" fmla="*/ 142 h 166"/>
                    <a:gd name="T68" fmla="*/ 8 w 166"/>
                    <a:gd name="T69" fmla="*/ 118 h 166"/>
                    <a:gd name="T70" fmla="*/ 0 w 166"/>
                    <a:gd name="T71" fmla="*/ 80 h 166"/>
                    <a:gd name="T72" fmla="*/ 0 w 166"/>
                    <a:gd name="T73" fmla="*/ 80 h 166"/>
                    <a:gd name="T74" fmla="*/ 8 w 166"/>
                    <a:gd name="T75" fmla="*/ 47 h 166"/>
                    <a:gd name="T76" fmla="*/ 24 w 166"/>
                    <a:gd name="T77" fmla="*/ 23 h 166"/>
                    <a:gd name="T78" fmla="*/ 24 w 166"/>
                    <a:gd name="T79" fmla="*/ 23 h 166"/>
                    <a:gd name="T80" fmla="*/ 51 w 166"/>
                    <a:gd name="T81" fmla="*/ 3 h 166"/>
                    <a:gd name="T82" fmla="*/ 84 w 166"/>
                    <a:gd name="T83" fmla="*/ 0 h 166"/>
                    <a:gd name="T84" fmla="*/ 84 w 166"/>
                    <a:gd name="T85" fmla="*/ 0 h 166"/>
                    <a:gd name="T86" fmla="*/ 115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9" y="47"/>
                      </a:lnTo>
                      <a:lnTo>
                        <a:pt x="159" y="51"/>
                      </a:lnTo>
                      <a:lnTo>
                        <a:pt x="139" y="27"/>
                      </a:lnTo>
                      <a:lnTo>
                        <a:pt x="115" y="7"/>
                      </a:lnTo>
                      <a:lnTo>
                        <a:pt x="84" y="3"/>
                      </a:lnTo>
                      <a:lnTo>
                        <a:pt x="51" y="7"/>
                      </a:lnTo>
                      <a:lnTo>
                        <a:pt x="55" y="7"/>
                      </a:lnTo>
                      <a:lnTo>
                        <a:pt x="28" y="27"/>
                      </a:lnTo>
                      <a:lnTo>
                        <a:pt x="13" y="51"/>
                      </a:lnTo>
                      <a:lnTo>
                        <a:pt x="13" y="47"/>
                      </a:lnTo>
                      <a:lnTo>
                        <a:pt x="4" y="80"/>
                      </a:lnTo>
                      <a:lnTo>
                        <a:pt x="13" y="115"/>
                      </a:lnTo>
                      <a:lnTo>
                        <a:pt x="28" y="138"/>
                      </a:lnTo>
                      <a:lnTo>
                        <a:pt x="55" y="158"/>
                      </a:lnTo>
                      <a:lnTo>
                        <a:pt x="51" y="158"/>
                      </a:lnTo>
                      <a:lnTo>
                        <a:pt x="84" y="162"/>
                      </a:lnTo>
                      <a:lnTo>
                        <a:pt x="115" y="158"/>
                      </a:lnTo>
                      <a:lnTo>
                        <a:pt x="139" y="138"/>
                      </a:lnTo>
                      <a:lnTo>
                        <a:pt x="159" y="115"/>
                      </a:lnTo>
                      <a:lnTo>
                        <a:pt x="162" y="80"/>
                      </a:lnTo>
                      <a:lnTo>
                        <a:pt x="166" y="80"/>
                      </a:lnTo>
                      <a:lnTo>
                        <a:pt x="162" y="115"/>
                      </a:lnTo>
                      <a:lnTo>
                        <a:pt x="162" y="118"/>
                      </a:lnTo>
                      <a:lnTo>
                        <a:pt x="142" y="142"/>
                      </a:lnTo>
                      <a:lnTo>
                        <a:pt x="119" y="162"/>
                      </a:lnTo>
                      <a:lnTo>
                        <a:pt x="115" y="162"/>
                      </a:lnTo>
                      <a:lnTo>
                        <a:pt x="84" y="166"/>
                      </a:lnTo>
                      <a:lnTo>
                        <a:pt x="51" y="162"/>
                      </a:lnTo>
                      <a:lnTo>
                        <a:pt x="24" y="142"/>
                      </a:lnTo>
                      <a:lnTo>
                        <a:pt x="8" y="118"/>
                      </a:lnTo>
                      <a:lnTo>
                        <a:pt x="8" y="115"/>
                      </a:lnTo>
                      <a:lnTo>
                        <a:pt x="0" y="80"/>
                      </a:lnTo>
                      <a:lnTo>
                        <a:pt x="8" y="47"/>
                      </a:lnTo>
                      <a:lnTo>
                        <a:pt x="24" y="23"/>
                      </a:lnTo>
                      <a:lnTo>
                        <a:pt x="51" y="3"/>
                      </a:lnTo>
                      <a:lnTo>
                        <a:pt x="84" y="0"/>
                      </a:lnTo>
                      <a:lnTo>
                        <a:pt x="115" y="3"/>
                      </a:lnTo>
                      <a:lnTo>
                        <a:pt x="119"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5" name="Freeform 1018"/>
                <p:cNvSpPr>
                  <a:spLocks/>
                </p:cNvSpPr>
                <p:nvPr/>
              </p:nvSpPr>
              <p:spPr bwMode="auto">
                <a:xfrm>
                  <a:off x="2362"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6" name="Freeform 1019"/>
                <p:cNvSpPr>
                  <a:spLocks/>
                </p:cNvSpPr>
                <p:nvPr/>
              </p:nvSpPr>
              <p:spPr bwMode="auto">
                <a:xfrm>
                  <a:off x="2301" y="2517"/>
                  <a:ext cx="42" cy="42"/>
                </a:xfrm>
                <a:custGeom>
                  <a:avLst/>
                  <a:gdLst>
                    <a:gd name="T0" fmla="*/ 83 w 83"/>
                    <a:gd name="T1" fmla="*/ 40 h 82"/>
                    <a:gd name="T2" fmla="*/ 71 w 83"/>
                    <a:gd name="T3" fmla="*/ 11 h 82"/>
                    <a:gd name="T4" fmla="*/ 44 w 83"/>
                    <a:gd name="T5" fmla="*/ 0 h 82"/>
                    <a:gd name="T6" fmla="*/ 11 w 83"/>
                    <a:gd name="T7" fmla="*/ 11 h 82"/>
                    <a:gd name="T8" fmla="*/ 0 w 83"/>
                    <a:gd name="T9" fmla="*/ 40 h 82"/>
                    <a:gd name="T10" fmla="*/ 11 w 83"/>
                    <a:gd name="T11" fmla="*/ 71 h 82"/>
                    <a:gd name="T12" fmla="*/ 44 w 83"/>
                    <a:gd name="T13" fmla="*/ 82 h 82"/>
                    <a:gd name="T14" fmla="*/ 71 w 83"/>
                    <a:gd name="T15" fmla="*/ 71 h 82"/>
                    <a:gd name="T16" fmla="*/ 83 w 83"/>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40"/>
                      </a:moveTo>
                      <a:lnTo>
                        <a:pt x="71" y="11"/>
                      </a:lnTo>
                      <a:lnTo>
                        <a:pt x="44" y="0"/>
                      </a:lnTo>
                      <a:lnTo>
                        <a:pt x="11" y="11"/>
                      </a:lnTo>
                      <a:lnTo>
                        <a:pt x="0" y="40"/>
                      </a:lnTo>
                      <a:lnTo>
                        <a:pt x="11" y="71"/>
                      </a:lnTo>
                      <a:lnTo>
                        <a:pt x="44" y="82"/>
                      </a:lnTo>
                      <a:lnTo>
                        <a:pt x="71" y="71"/>
                      </a:lnTo>
                      <a:lnTo>
                        <a:pt x="83"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17" name="Freeform 1020"/>
                <p:cNvSpPr>
                  <a:spLocks/>
                </p:cNvSpPr>
                <p:nvPr/>
              </p:nvSpPr>
              <p:spPr bwMode="auto">
                <a:xfrm>
                  <a:off x="2301" y="2517"/>
                  <a:ext cx="43" cy="44"/>
                </a:xfrm>
                <a:custGeom>
                  <a:avLst/>
                  <a:gdLst>
                    <a:gd name="T0" fmla="*/ 83 w 86"/>
                    <a:gd name="T1" fmla="*/ 40 h 87"/>
                    <a:gd name="T2" fmla="*/ 71 w 86"/>
                    <a:gd name="T3" fmla="*/ 11 h 87"/>
                    <a:gd name="T4" fmla="*/ 71 w 86"/>
                    <a:gd name="T5" fmla="*/ 16 h 87"/>
                    <a:gd name="T6" fmla="*/ 71 w 86"/>
                    <a:gd name="T7" fmla="*/ 16 h 87"/>
                    <a:gd name="T8" fmla="*/ 44 w 86"/>
                    <a:gd name="T9" fmla="*/ 3 h 87"/>
                    <a:gd name="T10" fmla="*/ 44 w 86"/>
                    <a:gd name="T11" fmla="*/ 3 h 87"/>
                    <a:gd name="T12" fmla="*/ 44 w 86"/>
                    <a:gd name="T13" fmla="*/ 3 h 87"/>
                    <a:gd name="T14" fmla="*/ 11 w 86"/>
                    <a:gd name="T15" fmla="*/ 16 h 87"/>
                    <a:gd name="T16" fmla="*/ 15 w 86"/>
                    <a:gd name="T17" fmla="*/ 11 h 87"/>
                    <a:gd name="T18" fmla="*/ 15 w 86"/>
                    <a:gd name="T19" fmla="*/ 11 h 87"/>
                    <a:gd name="T20" fmla="*/ 4 w 86"/>
                    <a:gd name="T21" fmla="*/ 40 h 87"/>
                    <a:gd name="T22" fmla="*/ 4 w 86"/>
                    <a:gd name="T23" fmla="*/ 40 h 87"/>
                    <a:gd name="T24" fmla="*/ 4 w 86"/>
                    <a:gd name="T25" fmla="*/ 40 h 87"/>
                    <a:gd name="T26" fmla="*/ 15 w 86"/>
                    <a:gd name="T27" fmla="*/ 71 h 87"/>
                    <a:gd name="T28" fmla="*/ 11 w 86"/>
                    <a:gd name="T29" fmla="*/ 71 h 87"/>
                    <a:gd name="T30" fmla="*/ 11 w 86"/>
                    <a:gd name="T31" fmla="*/ 71 h 87"/>
                    <a:gd name="T32" fmla="*/ 44 w 86"/>
                    <a:gd name="T33" fmla="*/ 82 h 87"/>
                    <a:gd name="T34" fmla="*/ 44 w 86"/>
                    <a:gd name="T35" fmla="*/ 82 h 87"/>
                    <a:gd name="T36" fmla="*/ 44 w 86"/>
                    <a:gd name="T37" fmla="*/ 82 h 87"/>
                    <a:gd name="T38" fmla="*/ 71 w 86"/>
                    <a:gd name="T39" fmla="*/ 71 h 87"/>
                    <a:gd name="T40" fmla="*/ 71 w 86"/>
                    <a:gd name="T41" fmla="*/ 71 h 87"/>
                    <a:gd name="T42" fmla="*/ 71 w 86"/>
                    <a:gd name="T43" fmla="*/ 71 h 87"/>
                    <a:gd name="T44" fmla="*/ 83 w 86"/>
                    <a:gd name="T45" fmla="*/ 40 h 87"/>
                    <a:gd name="T46" fmla="*/ 83 w 86"/>
                    <a:gd name="T47" fmla="*/ 40 h 87"/>
                    <a:gd name="T48" fmla="*/ 86 w 86"/>
                    <a:gd name="T49" fmla="*/ 40 h 87"/>
                    <a:gd name="T50" fmla="*/ 86 w 86"/>
                    <a:gd name="T51" fmla="*/ 40 h 87"/>
                    <a:gd name="T52" fmla="*/ 75 w 86"/>
                    <a:gd name="T53" fmla="*/ 71 h 87"/>
                    <a:gd name="T54" fmla="*/ 75 w 86"/>
                    <a:gd name="T55" fmla="*/ 71 h 87"/>
                    <a:gd name="T56" fmla="*/ 71 w 86"/>
                    <a:gd name="T57" fmla="*/ 75 h 87"/>
                    <a:gd name="T58" fmla="*/ 44 w 86"/>
                    <a:gd name="T59" fmla="*/ 87 h 87"/>
                    <a:gd name="T60" fmla="*/ 44 w 86"/>
                    <a:gd name="T61" fmla="*/ 87 h 87"/>
                    <a:gd name="T62" fmla="*/ 44 w 86"/>
                    <a:gd name="T63" fmla="*/ 87 h 87"/>
                    <a:gd name="T64" fmla="*/ 11 w 86"/>
                    <a:gd name="T65" fmla="*/ 75 h 87"/>
                    <a:gd name="T66" fmla="*/ 11 w 86"/>
                    <a:gd name="T67" fmla="*/ 75 h 87"/>
                    <a:gd name="T68" fmla="*/ 11 w 86"/>
                    <a:gd name="T69" fmla="*/ 71 h 87"/>
                    <a:gd name="T70" fmla="*/ 0 w 86"/>
                    <a:gd name="T71" fmla="*/ 40 h 87"/>
                    <a:gd name="T72" fmla="*/ 0 w 86"/>
                    <a:gd name="T73" fmla="*/ 40 h 87"/>
                    <a:gd name="T74" fmla="*/ 0 w 86"/>
                    <a:gd name="T75" fmla="*/ 40 h 87"/>
                    <a:gd name="T76" fmla="*/ 11 w 86"/>
                    <a:gd name="T77" fmla="*/ 11 h 87"/>
                    <a:gd name="T78" fmla="*/ 11 w 86"/>
                    <a:gd name="T79" fmla="*/ 11 h 87"/>
                    <a:gd name="T80" fmla="*/ 11 w 86"/>
                    <a:gd name="T81" fmla="*/ 11 h 87"/>
                    <a:gd name="T82" fmla="*/ 44 w 86"/>
                    <a:gd name="T83" fmla="*/ 0 h 87"/>
                    <a:gd name="T84" fmla="*/ 44 w 86"/>
                    <a:gd name="T85" fmla="*/ 0 h 87"/>
                    <a:gd name="T86" fmla="*/ 44 w 86"/>
                    <a:gd name="T87" fmla="*/ 0 h 87"/>
                    <a:gd name="T88" fmla="*/ 71 w 86"/>
                    <a:gd name="T89" fmla="*/ 11 h 87"/>
                    <a:gd name="T90" fmla="*/ 71 w 86"/>
                    <a:gd name="T91" fmla="*/ 11 h 87"/>
                    <a:gd name="T92" fmla="*/ 75 w 86"/>
                    <a:gd name="T93" fmla="*/ 11 h 87"/>
                    <a:gd name="T94" fmla="*/ 86 w 86"/>
                    <a:gd name="T95" fmla="*/ 40 h 87"/>
                    <a:gd name="T96" fmla="*/ 83 w 86"/>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6"/>
                    <a:gd name="T148" fmla="*/ 0 h 87"/>
                    <a:gd name="T149" fmla="*/ 86 w 86"/>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6" h="87">
                      <a:moveTo>
                        <a:pt x="83" y="40"/>
                      </a:moveTo>
                      <a:lnTo>
                        <a:pt x="71" y="11"/>
                      </a:lnTo>
                      <a:lnTo>
                        <a:pt x="71" y="16"/>
                      </a:lnTo>
                      <a:lnTo>
                        <a:pt x="44" y="3"/>
                      </a:lnTo>
                      <a:lnTo>
                        <a:pt x="11" y="16"/>
                      </a:lnTo>
                      <a:lnTo>
                        <a:pt x="15" y="11"/>
                      </a:lnTo>
                      <a:lnTo>
                        <a:pt x="4" y="40"/>
                      </a:lnTo>
                      <a:lnTo>
                        <a:pt x="15" y="71"/>
                      </a:lnTo>
                      <a:lnTo>
                        <a:pt x="11" y="71"/>
                      </a:lnTo>
                      <a:lnTo>
                        <a:pt x="44" y="82"/>
                      </a:lnTo>
                      <a:lnTo>
                        <a:pt x="71" y="71"/>
                      </a:lnTo>
                      <a:lnTo>
                        <a:pt x="83" y="40"/>
                      </a:lnTo>
                      <a:lnTo>
                        <a:pt x="86" y="40"/>
                      </a:lnTo>
                      <a:lnTo>
                        <a:pt x="75" y="71"/>
                      </a:lnTo>
                      <a:lnTo>
                        <a:pt x="71" y="75"/>
                      </a:lnTo>
                      <a:lnTo>
                        <a:pt x="44" y="87"/>
                      </a:lnTo>
                      <a:lnTo>
                        <a:pt x="11" y="75"/>
                      </a:lnTo>
                      <a:lnTo>
                        <a:pt x="11" y="71"/>
                      </a:lnTo>
                      <a:lnTo>
                        <a:pt x="0" y="40"/>
                      </a:lnTo>
                      <a:lnTo>
                        <a:pt x="11" y="11"/>
                      </a:lnTo>
                      <a:lnTo>
                        <a:pt x="44" y="0"/>
                      </a:lnTo>
                      <a:lnTo>
                        <a:pt x="71" y="11"/>
                      </a:lnTo>
                      <a:lnTo>
                        <a:pt x="75" y="11"/>
                      </a:lnTo>
                      <a:lnTo>
                        <a:pt x="86" y="40"/>
                      </a:lnTo>
                      <a:lnTo>
                        <a:pt x="83"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8" name="Freeform 1021"/>
                <p:cNvSpPr>
                  <a:spLocks/>
                </p:cNvSpPr>
                <p:nvPr/>
              </p:nvSpPr>
              <p:spPr bwMode="auto">
                <a:xfrm>
                  <a:off x="2343" y="2537"/>
                  <a:ext cx="1"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9" name="Freeform 1022"/>
                <p:cNvSpPr>
                  <a:spLocks/>
                </p:cNvSpPr>
                <p:nvPr/>
              </p:nvSpPr>
              <p:spPr bwMode="auto">
                <a:xfrm>
                  <a:off x="2311" y="2525"/>
                  <a:ext cx="23" cy="26"/>
                </a:xfrm>
                <a:custGeom>
                  <a:avLst/>
                  <a:gdLst>
                    <a:gd name="T0" fmla="*/ 46 w 46"/>
                    <a:gd name="T1" fmla="*/ 24 h 51"/>
                    <a:gd name="T2" fmla="*/ 39 w 46"/>
                    <a:gd name="T3" fmla="*/ 7 h 51"/>
                    <a:gd name="T4" fmla="*/ 24 w 46"/>
                    <a:gd name="T5" fmla="*/ 0 h 51"/>
                    <a:gd name="T6" fmla="*/ 4 w 46"/>
                    <a:gd name="T7" fmla="*/ 7 h 51"/>
                    <a:gd name="T8" fmla="*/ 0 w 46"/>
                    <a:gd name="T9" fmla="*/ 24 h 51"/>
                    <a:gd name="T10" fmla="*/ 4 w 46"/>
                    <a:gd name="T11" fmla="*/ 44 h 51"/>
                    <a:gd name="T12" fmla="*/ 24 w 46"/>
                    <a:gd name="T13" fmla="*/ 51 h 51"/>
                    <a:gd name="T14" fmla="*/ 39 w 46"/>
                    <a:gd name="T15" fmla="*/ 44 h 51"/>
                    <a:gd name="T16" fmla="*/ 46 w 46"/>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51"/>
                    <a:gd name="T29" fmla="*/ 46 w 4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51">
                      <a:moveTo>
                        <a:pt x="46" y="24"/>
                      </a:moveTo>
                      <a:lnTo>
                        <a:pt x="39" y="7"/>
                      </a:lnTo>
                      <a:lnTo>
                        <a:pt x="24" y="0"/>
                      </a:lnTo>
                      <a:lnTo>
                        <a:pt x="4" y="7"/>
                      </a:lnTo>
                      <a:lnTo>
                        <a:pt x="0" y="24"/>
                      </a:lnTo>
                      <a:lnTo>
                        <a:pt x="4" y="44"/>
                      </a:lnTo>
                      <a:lnTo>
                        <a:pt x="24" y="51"/>
                      </a:lnTo>
                      <a:lnTo>
                        <a:pt x="39" y="44"/>
                      </a:lnTo>
                      <a:lnTo>
                        <a:pt x="46"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20" name="Freeform 1023"/>
                <p:cNvSpPr>
                  <a:spLocks/>
                </p:cNvSpPr>
                <p:nvPr/>
              </p:nvSpPr>
              <p:spPr bwMode="auto">
                <a:xfrm>
                  <a:off x="2311" y="2525"/>
                  <a:ext cx="25" cy="28"/>
                </a:xfrm>
                <a:custGeom>
                  <a:avLst/>
                  <a:gdLst>
                    <a:gd name="T0" fmla="*/ 46 w 51"/>
                    <a:gd name="T1" fmla="*/ 24 h 55"/>
                    <a:gd name="T2" fmla="*/ 39 w 51"/>
                    <a:gd name="T3" fmla="*/ 7 h 55"/>
                    <a:gd name="T4" fmla="*/ 39 w 51"/>
                    <a:gd name="T5" fmla="*/ 11 h 55"/>
                    <a:gd name="T6" fmla="*/ 39 w 51"/>
                    <a:gd name="T7" fmla="*/ 11 h 55"/>
                    <a:gd name="T8" fmla="*/ 24 w 51"/>
                    <a:gd name="T9" fmla="*/ 4 h 55"/>
                    <a:gd name="T10" fmla="*/ 24 w 51"/>
                    <a:gd name="T11" fmla="*/ 4 h 55"/>
                    <a:gd name="T12" fmla="*/ 24 w 51"/>
                    <a:gd name="T13" fmla="*/ 4 h 55"/>
                    <a:gd name="T14" fmla="*/ 4 w 51"/>
                    <a:gd name="T15" fmla="*/ 11 h 55"/>
                    <a:gd name="T16" fmla="*/ 8 w 51"/>
                    <a:gd name="T17" fmla="*/ 7 h 55"/>
                    <a:gd name="T18" fmla="*/ 8 w 51"/>
                    <a:gd name="T19" fmla="*/ 7 h 55"/>
                    <a:gd name="T20" fmla="*/ 4 w 51"/>
                    <a:gd name="T21" fmla="*/ 24 h 55"/>
                    <a:gd name="T22" fmla="*/ 4 w 51"/>
                    <a:gd name="T23" fmla="*/ 24 h 55"/>
                    <a:gd name="T24" fmla="*/ 4 w 51"/>
                    <a:gd name="T25" fmla="*/ 24 h 55"/>
                    <a:gd name="T26" fmla="*/ 8 w 51"/>
                    <a:gd name="T27" fmla="*/ 44 h 55"/>
                    <a:gd name="T28" fmla="*/ 4 w 51"/>
                    <a:gd name="T29" fmla="*/ 44 h 55"/>
                    <a:gd name="T30" fmla="*/ 4 w 51"/>
                    <a:gd name="T31" fmla="*/ 44 h 55"/>
                    <a:gd name="T32" fmla="*/ 24 w 51"/>
                    <a:gd name="T33" fmla="*/ 51 h 55"/>
                    <a:gd name="T34" fmla="*/ 24 w 51"/>
                    <a:gd name="T35" fmla="*/ 51 h 55"/>
                    <a:gd name="T36" fmla="*/ 24 w 51"/>
                    <a:gd name="T37" fmla="*/ 51 h 55"/>
                    <a:gd name="T38" fmla="*/ 39 w 51"/>
                    <a:gd name="T39" fmla="*/ 44 h 55"/>
                    <a:gd name="T40" fmla="*/ 39 w 51"/>
                    <a:gd name="T41" fmla="*/ 44 h 55"/>
                    <a:gd name="T42" fmla="*/ 39 w 51"/>
                    <a:gd name="T43" fmla="*/ 44 h 55"/>
                    <a:gd name="T44" fmla="*/ 46 w 51"/>
                    <a:gd name="T45" fmla="*/ 24 h 55"/>
                    <a:gd name="T46" fmla="*/ 46 w 51"/>
                    <a:gd name="T47" fmla="*/ 24 h 55"/>
                    <a:gd name="T48" fmla="*/ 51 w 51"/>
                    <a:gd name="T49" fmla="*/ 24 h 55"/>
                    <a:gd name="T50" fmla="*/ 51 w 51"/>
                    <a:gd name="T51" fmla="*/ 24 h 55"/>
                    <a:gd name="T52" fmla="*/ 44 w 51"/>
                    <a:gd name="T53" fmla="*/ 44 h 55"/>
                    <a:gd name="T54" fmla="*/ 44 w 51"/>
                    <a:gd name="T55" fmla="*/ 44 h 55"/>
                    <a:gd name="T56" fmla="*/ 39 w 51"/>
                    <a:gd name="T57" fmla="*/ 46 h 55"/>
                    <a:gd name="T58" fmla="*/ 24 w 51"/>
                    <a:gd name="T59" fmla="*/ 55 h 55"/>
                    <a:gd name="T60" fmla="*/ 24 w 51"/>
                    <a:gd name="T61" fmla="*/ 55 h 55"/>
                    <a:gd name="T62" fmla="*/ 24 w 51"/>
                    <a:gd name="T63" fmla="*/ 55 h 55"/>
                    <a:gd name="T64" fmla="*/ 4 w 51"/>
                    <a:gd name="T65" fmla="*/ 46 h 55"/>
                    <a:gd name="T66" fmla="*/ 4 w 51"/>
                    <a:gd name="T67" fmla="*/ 46 h 55"/>
                    <a:gd name="T68" fmla="*/ 4 w 51"/>
                    <a:gd name="T69" fmla="*/ 44 h 55"/>
                    <a:gd name="T70" fmla="*/ 0 w 51"/>
                    <a:gd name="T71" fmla="*/ 24 h 55"/>
                    <a:gd name="T72" fmla="*/ 0 w 51"/>
                    <a:gd name="T73" fmla="*/ 24 h 55"/>
                    <a:gd name="T74" fmla="*/ 0 w 51"/>
                    <a:gd name="T75" fmla="*/ 24 h 55"/>
                    <a:gd name="T76" fmla="*/ 4 w 51"/>
                    <a:gd name="T77" fmla="*/ 7 h 55"/>
                    <a:gd name="T78" fmla="*/ 4 w 51"/>
                    <a:gd name="T79" fmla="*/ 7 h 55"/>
                    <a:gd name="T80" fmla="*/ 4 w 51"/>
                    <a:gd name="T81" fmla="*/ 7 h 55"/>
                    <a:gd name="T82" fmla="*/ 24 w 51"/>
                    <a:gd name="T83" fmla="*/ 0 h 55"/>
                    <a:gd name="T84" fmla="*/ 24 w 51"/>
                    <a:gd name="T85" fmla="*/ 0 h 55"/>
                    <a:gd name="T86" fmla="*/ 24 w 51"/>
                    <a:gd name="T87" fmla="*/ 0 h 55"/>
                    <a:gd name="T88" fmla="*/ 39 w 51"/>
                    <a:gd name="T89" fmla="*/ 7 h 55"/>
                    <a:gd name="T90" fmla="*/ 39 w 51"/>
                    <a:gd name="T91" fmla="*/ 7 h 55"/>
                    <a:gd name="T92" fmla="*/ 44 w 51"/>
                    <a:gd name="T93" fmla="*/ 7 h 55"/>
                    <a:gd name="T94" fmla="*/ 51 w 51"/>
                    <a:gd name="T95" fmla="*/ 24 h 55"/>
                    <a:gd name="T96" fmla="*/ 46 w 51"/>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5"/>
                    <a:gd name="T149" fmla="*/ 51 w 51"/>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5">
                      <a:moveTo>
                        <a:pt x="46" y="24"/>
                      </a:moveTo>
                      <a:lnTo>
                        <a:pt x="39" y="7"/>
                      </a:lnTo>
                      <a:lnTo>
                        <a:pt x="39" y="11"/>
                      </a:lnTo>
                      <a:lnTo>
                        <a:pt x="24" y="4"/>
                      </a:lnTo>
                      <a:lnTo>
                        <a:pt x="4" y="11"/>
                      </a:lnTo>
                      <a:lnTo>
                        <a:pt x="8" y="7"/>
                      </a:lnTo>
                      <a:lnTo>
                        <a:pt x="4" y="24"/>
                      </a:lnTo>
                      <a:lnTo>
                        <a:pt x="8" y="44"/>
                      </a:lnTo>
                      <a:lnTo>
                        <a:pt x="4" y="44"/>
                      </a:lnTo>
                      <a:lnTo>
                        <a:pt x="24" y="51"/>
                      </a:lnTo>
                      <a:lnTo>
                        <a:pt x="39" y="44"/>
                      </a:lnTo>
                      <a:lnTo>
                        <a:pt x="46" y="24"/>
                      </a:lnTo>
                      <a:lnTo>
                        <a:pt x="51" y="24"/>
                      </a:lnTo>
                      <a:lnTo>
                        <a:pt x="44" y="44"/>
                      </a:lnTo>
                      <a:lnTo>
                        <a:pt x="39" y="46"/>
                      </a:lnTo>
                      <a:lnTo>
                        <a:pt x="24" y="55"/>
                      </a:lnTo>
                      <a:lnTo>
                        <a:pt x="4" y="46"/>
                      </a:lnTo>
                      <a:lnTo>
                        <a:pt x="4" y="44"/>
                      </a:lnTo>
                      <a:lnTo>
                        <a:pt x="0" y="24"/>
                      </a:lnTo>
                      <a:lnTo>
                        <a:pt x="4" y="7"/>
                      </a:lnTo>
                      <a:lnTo>
                        <a:pt x="24" y="0"/>
                      </a:lnTo>
                      <a:lnTo>
                        <a:pt x="39" y="7"/>
                      </a:lnTo>
                      <a:lnTo>
                        <a:pt x="44" y="7"/>
                      </a:lnTo>
                      <a:lnTo>
                        <a:pt x="51" y="24"/>
                      </a:lnTo>
                      <a:lnTo>
                        <a:pt x="46"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1" name="Freeform 0"/>
                <p:cNvSpPr>
                  <a:spLocks/>
                </p:cNvSpPr>
                <p:nvPr/>
              </p:nvSpPr>
              <p:spPr bwMode="auto">
                <a:xfrm>
                  <a:off x="2334"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2" name="Freeform 1"/>
                <p:cNvSpPr>
                  <a:spLocks/>
                </p:cNvSpPr>
                <p:nvPr/>
              </p:nvSpPr>
              <p:spPr bwMode="auto">
                <a:xfrm>
                  <a:off x="2220" y="2511"/>
                  <a:ext cx="59" cy="32"/>
                </a:xfrm>
                <a:custGeom>
                  <a:avLst/>
                  <a:gdLst>
                    <a:gd name="T0" fmla="*/ 4 w 118"/>
                    <a:gd name="T1" fmla="*/ 0 h 64"/>
                    <a:gd name="T2" fmla="*/ 106 w 118"/>
                    <a:gd name="T3" fmla="*/ 0 h 64"/>
                    <a:gd name="T4" fmla="*/ 102 w 118"/>
                    <a:gd name="T5" fmla="*/ 20 h 64"/>
                    <a:gd name="T6" fmla="*/ 102 w 118"/>
                    <a:gd name="T7" fmla="*/ 48 h 64"/>
                    <a:gd name="T8" fmla="*/ 118 w 118"/>
                    <a:gd name="T9" fmla="*/ 64 h 64"/>
                    <a:gd name="T10" fmla="*/ 0 w 118"/>
                    <a:gd name="T11" fmla="*/ 64 h 64"/>
                    <a:gd name="T12" fmla="*/ 11 w 118"/>
                    <a:gd name="T13" fmla="*/ 48 h 64"/>
                    <a:gd name="T14" fmla="*/ 11 w 118"/>
                    <a:gd name="T15" fmla="*/ 24 h 64"/>
                    <a:gd name="T16" fmla="*/ 4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4" y="0"/>
                      </a:moveTo>
                      <a:lnTo>
                        <a:pt x="106" y="0"/>
                      </a:lnTo>
                      <a:lnTo>
                        <a:pt x="102" y="20"/>
                      </a:lnTo>
                      <a:lnTo>
                        <a:pt x="102" y="48"/>
                      </a:lnTo>
                      <a:lnTo>
                        <a:pt x="118" y="64"/>
                      </a:lnTo>
                      <a:lnTo>
                        <a:pt x="0" y="64"/>
                      </a:lnTo>
                      <a:lnTo>
                        <a:pt x="11" y="48"/>
                      </a:lnTo>
                      <a:lnTo>
                        <a:pt x="11" y="2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3" name="Freeform 2"/>
                <p:cNvSpPr>
                  <a:spLocks/>
                </p:cNvSpPr>
                <p:nvPr/>
              </p:nvSpPr>
              <p:spPr bwMode="auto">
                <a:xfrm>
                  <a:off x="2218" y="2511"/>
                  <a:ext cx="65" cy="34"/>
                </a:xfrm>
                <a:custGeom>
                  <a:avLst/>
                  <a:gdLst>
                    <a:gd name="T0" fmla="*/ 9 w 131"/>
                    <a:gd name="T1" fmla="*/ 0 h 68"/>
                    <a:gd name="T2" fmla="*/ 111 w 131"/>
                    <a:gd name="T3" fmla="*/ 0 h 68"/>
                    <a:gd name="T4" fmla="*/ 115 w 131"/>
                    <a:gd name="T5" fmla="*/ 0 h 68"/>
                    <a:gd name="T6" fmla="*/ 115 w 131"/>
                    <a:gd name="T7" fmla="*/ 0 h 68"/>
                    <a:gd name="T8" fmla="*/ 111 w 131"/>
                    <a:gd name="T9" fmla="*/ 20 h 68"/>
                    <a:gd name="T10" fmla="*/ 107 w 131"/>
                    <a:gd name="T11" fmla="*/ 20 h 68"/>
                    <a:gd name="T12" fmla="*/ 111 w 131"/>
                    <a:gd name="T13" fmla="*/ 20 h 68"/>
                    <a:gd name="T14" fmla="*/ 111 w 131"/>
                    <a:gd name="T15" fmla="*/ 48 h 68"/>
                    <a:gd name="T16" fmla="*/ 107 w 131"/>
                    <a:gd name="T17" fmla="*/ 53 h 68"/>
                    <a:gd name="T18" fmla="*/ 111 w 131"/>
                    <a:gd name="T19" fmla="*/ 48 h 68"/>
                    <a:gd name="T20" fmla="*/ 127 w 131"/>
                    <a:gd name="T21" fmla="*/ 64 h 68"/>
                    <a:gd name="T22" fmla="*/ 131 w 131"/>
                    <a:gd name="T23" fmla="*/ 68 h 68"/>
                    <a:gd name="T24" fmla="*/ 123 w 131"/>
                    <a:gd name="T25" fmla="*/ 68 h 68"/>
                    <a:gd name="T26" fmla="*/ 5 w 131"/>
                    <a:gd name="T27" fmla="*/ 68 h 68"/>
                    <a:gd name="T28" fmla="*/ 0 w 131"/>
                    <a:gd name="T29" fmla="*/ 68 h 68"/>
                    <a:gd name="T30" fmla="*/ 5 w 131"/>
                    <a:gd name="T31" fmla="*/ 64 h 68"/>
                    <a:gd name="T32" fmla="*/ 16 w 131"/>
                    <a:gd name="T33" fmla="*/ 48 h 68"/>
                    <a:gd name="T34" fmla="*/ 20 w 131"/>
                    <a:gd name="T35" fmla="*/ 48 h 68"/>
                    <a:gd name="T36" fmla="*/ 16 w 131"/>
                    <a:gd name="T37" fmla="*/ 48 h 68"/>
                    <a:gd name="T38" fmla="*/ 16 w 131"/>
                    <a:gd name="T39" fmla="*/ 24 h 68"/>
                    <a:gd name="T40" fmla="*/ 20 w 131"/>
                    <a:gd name="T41" fmla="*/ 24 h 68"/>
                    <a:gd name="T42" fmla="*/ 20 w 131"/>
                    <a:gd name="T43" fmla="*/ 24 h 68"/>
                    <a:gd name="T44" fmla="*/ 20 w 131"/>
                    <a:gd name="T45" fmla="*/ 24 h 68"/>
                    <a:gd name="T46" fmla="*/ 20 w 131"/>
                    <a:gd name="T47" fmla="*/ 48 h 68"/>
                    <a:gd name="T48" fmla="*/ 20 w 131"/>
                    <a:gd name="T49" fmla="*/ 53 h 68"/>
                    <a:gd name="T50" fmla="*/ 20 w 131"/>
                    <a:gd name="T51" fmla="*/ 53 h 68"/>
                    <a:gd name="T52" fmla="*/ 9 w 131"/>
                    <a:gd name="T53" fmla="*/ 68 h 68"/>
                    <a:gd name="T54" fmla="*/ 5 w 131"/>
                    <a:gd name="T55" fmla="*/ 64 h 68"/>
                    <a:gd name="T56" fmla="*/ 5 w 131"/>
                    <a:gd name="T57" fmla="*/ 64 h 68"/>
                    <a:gd name="T58" fmla="*/ 123 w 131"/>
                    <a:gd name="T59" fmla="*/ 64 h 68"/>
                    <a:gd name="T60" fmla="*/ 123 w 131"/>
                    <a:gd name="T61" fmla="*/ 68 h 68"/>
                    <a:gd name="T62" fmla="*/ 123 w 131"/>
                    <a:gd name="T63" fmla="*/ 68 h 68"/>
                    <a:gd name="T64" fmla="*/ 107 w 131"/>
                    <a:gd name="T65" fmla="*/ 53 h 68"/>
                    <a:gd name="T66" fmla="*/ 107 w 131"/>
                    <a:gd name="T67" fmla="*/ 53 h 68"/>
                    <a:gd name="T68" fmla="*/ 107 w 131"/>
                    <a:gd name="T69" fmla="*/ 48 h 68"/>
                    <a:gd name="T70" fmla="*/ 107 w 131"/>
                    <a:gd name="T71" fmla="*/ 20 h 68"/>
                    <a:gd name="T72" fmla="*/ 107 w 131"/>
                    <a:gd name="T73" fmla="*/ 20 h 68"/>
                    <a:gd name="T74" fmla="*/ 107 w 131"/>
                    <a:gd name="T75" fmla="*/ 20 h 68"/>
                    <a:gd name="T76" fmla="*/ 111 w 131"/>
                    <a:gd name="T77" fmla="*/ 0 h 68"/>
                    <a:gd name="T78" fmla="*/ 115 w 131"/>
                    <a:gd name="T79" fmla="*/ 0 h 68"/>
                    <a:gd name="T80" fmla="*/ 111 w 131"/>
                    <a:gd name="T81" fmla="*/ 4 h 68"/>
                    <a:gd name="T82" fmla="*/ 9 w 131"/>
                    <a:gd name="T83" fmla="*/ 4 h 68"/>
                    <a:gd name="T84" fmla="*/ 9 w 131"/>
                    <a:gd name="T85" fmla="*/ 0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9" y="0"/>
                      </a:moveTo>
                      <a:lnTo>
                        <a:pt x="111" y="0"/>
                      </a:lnTo>
                      <a:lnTo>
                        <a:pt x="115" y="0"/>
                      </a:lnTo>
                      <a:lnTo>
                        <a:pt x="111" y="20"/>
                      </a:lnTo>
                      <a:lnTo>
                        <a:pt x="107" y="20"/>
                      </a:lnTo>
                      <a:lnTo>
                        <a:pt x="111" y="20"/>
                      </a:lnTo>
                      <a:lnTo>
                        <a:pt x="111" y="48"/>
                      </a:lnTo>
                      <a:lnTo>
                        <a:pt x="107" y="53"/>
                      </a:lnTo>
                      <a:lnTo>
                        <a:pt x="111" y="48"/>
                      </a:lnTo>
                      <a:lnTo>
                        <a:pt x="127" y="64"/>
                      </a:lnTo>
                      <a:lnTo>
                        <a:pt x="131" y="68"/>
                      </a:lnTo>
                      <a:lnTo>
                        <a:pt x="123" y="68"/>
                      </a:lnTo>
                      <a:lnTo>
                        <a:pt x="5" y="68"/>
                      </a:lnTo>
                      <a:lnTo>
                        <a:pt x="0" y="68"/>
                      </a:lnTo>
                      <a:lnTo>
                        <a:pt x="5" y="64"/>
                      </a:lnTo>
                      <a:lnTo>
                        <a:pt x="16" y="48"/>
                      </a:lnTo>
                      <a:lnTo>
                        <a:pt x="20" y="48"/>
                      </a:lnTo>
                      <a:lnTo>
                        <a:pt x="16" y="48"/>
                      </a:lnTo>
                      <a:lnTo>
                        <a:pt x="16" y="24"/>
                      </a:lnTo>
                      <a:lnTo>
                        <a:pt x="20" y="24"/>
                      </a:lnTo>
                      <a:lnTo>
                        <a:pt x="20" y="48"/>
                      </a:lnTo>
                      <a:lnTo>
                        <a:pt x="20" y="53"/>
                      </a:lnTo>
                      <a:lnTo>
                        <a:pt x="9" y="68"/>
                      </a:lnTo>
                      <a:lnTo>
                        <a:pt x="5" y="64"/>
                      </a:lnTo>
                      <a:lnTo>
                        <a:pt x="123" y="64"/>
                      </a:lnTo>
                      <a:lnTo>
                        <a:pt x="123" y="68"/>
                      </a:lnTo>
                      <a:lnTo>
                        <a:pt x="107" y="53"/>
                      </a:lnTo>
                      <a:lnTo>
                        <a:pt x="107" y="48"/>
                      </a:lnTo>
                      <a:lnTo>
                        <a:pt x="107" y="20"/>
                      </a:lnTo>
                      <a:lnTo>
                        <a:pt x="111" y="0"/>
                      </a:lnTo>
                      <a:lnTo>
                        <a:pt x="115" y="0"/>
                      </a:lnTo>
                      <a:lnTo>
                        <a:pt x="111" y="4"/>
                      </a:lnTo>
                      <a:lnTo>
                        <a:pt x="9" y="4"/>
                      </a:lnTo>
                      <a:lnTo>
                        <a:pt x="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4" name="Freeform 3"/>
                <p:cNvSpPr>
                  <a:spLocks/>
                </p:cNvSpPr>
                <p:nvPr/>
              </p:nvSpPr>
              <p:spPr bwMode="auto">
                <a:xfrm>
                  <a:off x="2222" y="2511"/>
                  <a:ext cx="6" cy="12"/>
                </a:xfrm>
                <a:custGeom>
                  <a:avLst/>
                  <a:gdLst>
                    <a:gd name="T0" fmla="*/ 7 w 11"/>
                    <a:gd name="T1" fmla="*/ 24 h 24"/>
                    <a:gd name="T2" fmla="*/ 0 w 11"/>
                    <a:gd name="T3" fmla="*/ 0 h 24"/>
                    <a:gd name="T4" fmla="*/ 0 w 11"/>
                    <a:gd name="T5" fmla="*/ 0 h 24"/>
                    <a:gd name="T6" fmla="*/ 0 w 11"/>
                    <a:gd name="T7" fmla="*/ 0 h 24"/>
                    <a:gd name="T8" fmla="*/ 3 w 11"/>
                    <a:gd name="T9" fmla="*/ 0 h 24"/>
                    <a:gd name="T10" fmla="*/ 11 w 11"/>
                    <a:gd name="T11" fmla="*/ 24 h 24"/>
                    <a:gd name="T12" fmla="*/ 7 w 11"/>
                    <a:gd name="T13" fmla="*/ 24 h 24"/>
                    <a:gd name="T14" fmla="*/ 0 60000 65536"/>
                    <a:gd name="T15" fmla="*/ 0 60000 65536"/>
                    <a:gd name="T16" fmla="*/ 0 60000 65536"/>
                    <a:gd name="T17" fmla="*/ 0 60000 65536"/>
                    <a:gd name="T18" fmla="*/ 0 60000 65536"/>
                    <a:gd name="T19" fmla="*/ 0 60000 65536"/>
                    <a:gd name="T20" fmla="*/ 0 60000 65536"/>
                    <a:gd name="T21" fmla="*/ 0 w 11"/>
                    <a:gd name="T22" fmla="*/ 0 h 24"/>
                    <a:gd name="T23" fmla="*/ 11 w 1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4">
                      <a:moveTo>
                        <a:pt x="7" y="24"/>
                      </a:moveTo>
                      <a:lnTo>
                        <a:pt x="0" y="0"/>
                      </a:lnTo>
                      <a:lnTo>
                        <a:pt x="3" y="0"/>
                      </a:lnTo>
                      <a:lnTo>
                        <a:pt x="11" y="24"/>
                      </a:lnTo>
                      <a:lnTo>
                        <a:pt x="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5" name="Freeform 4"/>
                <p:cNvSpPr>
                  <a:spLocks/>
                </p:cNvSpPr>
                <p:nvPr/>
              </p:nvSpPr>
              <p:spPr bwMode="auto">
                <a:xfrm>
                  <a:off x="2210" y="2498"/>
                  <a:ext cx="75" cy="13"/>
                </a:xfrm>
                <a:custGeom>
                  <a:avLst/>
                  <a:gdLst>
                    <a:gd name="T0" fmla="*/ 0 w 150"/>
                    <a:gd name="T1" fmla="*/ 0 h 27"/>
                    <a:gd name="T2" fmla="*/ 150 w 150"/>
                    <a:gd name="T3" fmla="*/ 0 h 27"/>
                    <a:gd name="T4" fmla="*/ 138 w 150"/>
                    <a:gd name="T5" fmla="*/ 7 h 27"/>
                    <a:gd name="T6" fmla="*/ 130 w 150"/>
                    <a:gd name="T7" fmla="*/ 23 h 27"/>
                    <a:gd name="T8" fmla="*/ 130 w 150"/>
                    <a:gd name="T9" fmla="*/ 23 h 27"/>
                    <a:gd name="T10" fmla="*/ 130 w 150"/>
                    <a:gd name="T11" fmla="*/ 23 h 27"/>
                    <a:gd name="T12" fmla="*/ 126 w 150"/>
                    <a:gd name="T13" fmla="*/ 27 h 27"/>
                    <a:gd name="T14" fmla="*/ 24 w 150"/>
                    <a:gd name="T15" fmla="*/ 27 h 27"/>
                    <a:gd name="T16" fmla="*/ 7 w 150"/>
                    <a:gd name="T17" fmla="*/ 7 h 27"/>
                    <a:gd name="T18" fmla="*/ 0 w 150"/>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7"/>
                    <a:gd name="T32" fmla="*/ 150 w 15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7">
                      <a:moveTo>
                        <a:pt x="0" y="0"/>
                      </a:moveTo>
                      <a:lnTo>
                        <a:pt x="150" y="0"/>
                      </a:lnTo>
                      <a:lnTo>
                        <a:pt x="138" y="7"/>
                      </a:lnTo>
                      <a:lnTo>
                        <a:pt x="130" y="23"/>
                      </a:lnTo>
                      <a:lnTo>
                        <a:pt x="126" y="27"/>
                      </a:lnTo>
                      <a:lnTo>
                        <a:pt x="24" y="27"/>
                      </a:lnTo>
                      <a:lnTo>
                        <a:pt x="7" y="7"/>
                      </a:lnTo>
                      <a:lnTo>
                        <a:pt x="0"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26" name="Freeform 5"/>
                <p:cNvSpPr>
                  <a:spLocks/>
                </p:cNvSpPr>
                <p:nvPr/>
              </p:nvSpPr>
              <p:spPr bwMode="auto">
                <a:xfrm>
                  <a:off x="2208" y="2498"/>
                  <a:ext cx="83" cy="15"/>
                </a:xfrm>
                <a:custGeom>
                  <a:avLst/>
                  <a:gdLst>
                    <a:gd name="T0" fmla="*/ 5 w 167"/>
                    <a:gd name="T1" fmla="*/ 0 h 31"/>
                    <a:gd name="T2" fmla="*/ 155 w 167"/>
                    <a:gd name="T3" fmla="*/ 0 h 31"/>
                    <a:gd name="T4" fmla="*/ 167 w 167"/>
                    <a:gd name="T5" fmla="*/ 0 h 31"/>
                    <a:gd name="T6" fmla="*/ 160 w 167"/>
                    <a:gd name="T7" fmla="*/ 3 h 31"/>
                    <a:gd name="T8" fmla="*/ 147 w 167"/>
                    <a:gd name="T9" fmla="*/ 11 h 31"/>
                    <a:gd name="T10" fmla="*/ 143 w 167"/>
                    <a:gd name="T11" fmla="*/ 7 h 31"/>
                    <a:gd name="T12" fmla="*/ 147 w 167"/>
                    <a:gd name="T13" fmla="*/ 7 h 31"/>
                    <a:gd name="T14" fmla="*/ 140 w 167"/>
                    <a:gd name="T15" fmla="*/ 23 h 31"/>
                    <a:gd name="T16" fmla="*/ 135 w 167"/>
                    <a:gd name="T17" fmla="*/ 31 h 31"/>
                    <a:gd name="T18" fmla="*/ 140 w 167"/>
                    <a:gd name="T19" fmla="*/ 27 h 31"/>
                    <a:gd name="T20" fmla="*/ 135 w 167"/>
                    <a:gd name="T21" fmla="*/ 31 h 31"/>
                    <a:gd name="T22" fmla="*/ 135 w 167"/>
                    <a:gd name="T23" fmla="*/ 31 h 31"/>
                    <a:gd name="T24" fmla="*/ 131 w 167"/>
                    <a:gd name="T25" fmla="*/ 31 h 31"/>
                    <a:gd name="T26" fmla="*/ 29 w 167"/>
                    <a:gd name="T27" fmla="*/ 31 h 31"/>
                    <a:gd name="T28" fmla="*/ 29 w 167"/>
                    <a:gd name="T29" fmla="*/ 31 h 31"/>
                    <a:gd name="T30" fmla="*/ 29 w 167"/>
                    <a:gd name="T31" fmla="*/ 31 h 31"/>
                    <a:gd name="T32" fmla="*/ 12 w 167"/>
                    <a:gd name="T33" fmla="*/ 11 h 31"/>
                    <a:gd name="T34" fmla="*/ 16 w 167"/>
                    <a:gd name="T35" fmla="*/ 7 h 31"/>
                    <a:gd name="T36" fmla="*/ 12 w 167"/>
                    <a:gd name="T37" fmla="*/ 11 h 31"/>
                    <a:gd name="T38" fmla="*/ 5 w 167"/>
                    <a:gd name="T39" fmla="*/ 3 h 31"/>
                    <a:gd name="T40" fmla="*/ 0 w 167"/>
                    <a:gd name="T41" fmla="*/ 0 h 31"/>
                    <a:gd name="T42" fmla="*/ 5 w 167"/>
                    <a:gd name="T43" fmla="*/ 0 h 31"/>
                    <a:gd name="T44" fmla="*/ 9 w 167"/>
                    <a:gd name="T45" fmla="*/ 0 h 31"/>
                    <a:gd name="T46" fmla="*/ 16 w 167"/>
                    <a:gd name="T47" fmla="*/ 7 h 31"/>
                    <a:gd name="T48" fmla="*/ 16 w 167"/>
                    <a:gd name="T49" fmla="*/ 7 h 31"/>
                    <a:gd name="T50" fmla="*/ 16 w 167"/>
                    <a:gd name="T51" fmla="*/ 7 h 31"/>
                    <a:gd name="T52" fmla="*/ 32 w 167"/>
                    <a:gd name="T53" fmla="*/ 27 h 31"/>
                    <a:gd name="T54" fmla="*/ 29 w 167"/>
                    <a:gd name="T55" fmla="*/ 31 h 31"/>
                    <a:gd name="T56" fmla="*/ 29 w 167"/>
                    <a:gd name="T57" fmla="*/ 27 h 31"/>
                    <a:gd name="T58" fmla="*/ 131 w 167"/>
                    <a:gd name="T59" fmla="*/ 27 h 31"/>
                    <a:gd name="T60" fmla="*/ 131 w 167"/>
                    <a:gd name="T61" fmla="*/ 31 h 31"/>
                    <a:gd name="T62" fmla="*/ 131 w 167"/>
                    <a:gd name="T63" fmla="*/ 27 h 31"/>
                    <a:gd name="T64" fmla="*/ 135 w 167"/>
                    <a:gd name="T65" fmla="*/ 23 h 31"/>
                    <a:gd name="T66" fmla="*/ 140 w 167"/>
                    <a:gd name="T67" fmla="*/ 27 h 31"/>
                    <a:gd name="T68" fmla="*/ 135 w 167"/>
                    <a:gd name="T69" fmla="*/ 23 h 31"/>
                    <a:gd name="T70" fmla="*/ 143 w 167"/>
                    <a:gd name="T71" fmla="*/ 7 h 31"/>
                    <a:gd name="T72" fmla="*/ 143 w 167"/>
                    <a:gd name="T73" fmla="*/ 7 h 31"/>
                    <a:gd name="T74" fmla="*/ 143 w 167"/>
                    <a:gd name="T75" fmla="*/ 7 h 31"/>
                    <a:gd name="T76" fmla="*/ 155 w 167"/>
                    <a:gd name="T77" fmla="*/ 0 h 31"/>
                    <a:gd name="T78" fmla="*/ 160 w 167"/>
                    <a:gd name="T79" fmla="*/ 3 h 31"/>
                    <a:gd name="T80" fmla="*/ 155 w 167"/>
                    <a:gd name="T81" fmla="*/ 3 h 31"/>
                    <a:gd name="T82" fmla="*/ 5 w 167"/>
                    <a:gd name="T83" fmla="*/ 3 h 31"/>
                    <a:gd name="T84" fmla="*/ 5 w 167"/>
                    <a:gd name="T85" fmla="*/ 0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7"/>
                    <a:gd name="T130" fmla="*/ 0 h 31"/>
                    <a:gd name="T131" fmla="*/ 167 w 167"/>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7" h="31">
                      <a:moveTo>
                        <a:pt x="5" y="0"/>
                      </a:moveTo>
                      <a:lnTo>
                        <a:pt x="155" y="0"/>
                      </a:lnTo>
                      <a:lnTo>
                        <a:pt x="167" y="0"/>
                      </a:lnTo>
                      <a:lnTo>
                        <a:pt x="160" y="3"/>
                      </a:lnTo>
                      <a:lnTo>
                        <a:pt x="147" y="11"/>
                      </a:lnTo>
                      <a:lnTo>
                        <a:pt x="143" y="7"/>
                      </a:lnTo>
                      <a:lnTo>
                        <a:pt x="147" y="7"/>
                      </a:lnTo>
                      <a:lnTo>
                        <a:pt x="140" y="23"/>
                      </a:lnTo>
                      <a:lnTo>
                        <a:pt x="135" y="31"/>
                      </a:lnTo>
                      <a:lnTo>
                        <a:pt x="140" y="27"/>
                      </a:lnTo>
                      <a:lnTo>
                        <a:pt x="135" y="31"/>
                      </a:lnTo>
                      <a:lnTo>
                        <a:pt x="131" y="31"/>
                      </a:lnTo>
                      <a:lnTo>
                        <a:pt x="29" y="31"/>
                      </a:lnTo>
                      <a:lnTo>
                        <a:pt x="12" y="11"/>
                      </a:lnTo>
                      <a:lnTo>
                        <a:pt x="16" y="7"/>
                      </a:lnTo>
                      <a:lnTo>
                        <a:pt x="12" y="11"/>
                      </a:lnTo>
                      <a:lnTo>
                        <a:pt x="5" y="3"/>
                      </a:lnTo>
                      <a:lnTo>
                        <a:pt x="0" y="0"/>
                      </a:lnTo>
                      <a:lnTo>
                        <a:pt x="5" y="0"/>
                      </a:lnTo>
                      <a:lnTo>
                        <a:pt x="9" y="0"/>
                      </a:lnTo>
                      <a:lnTo>
                        <a:pt x="16" y="7"/>
                      </a:lnTo>
                      <a:lnTo>
                        <a:pt x="32" y="27"/>
                      </a:lnTo>
                      <a:lnTo>
                        <a:pt x="29" y="31"/>
                      </a:lnTo>
                      <a:lnTo>
                        <a:pt x="29" y="27"/>
                      </a:lnTo>
                      <a:lnTo>
                        <a:pt x="131" y="27"/>
                      </a:lnTo>
                      <a:lnTo>
                        <a:pt x="131" y="31"/>
                      </a:lnTo>
                      <a:lnTo>
                        <a:pt x="131" y="27"/>
                      </a:lnTo>
                      <a:lnTo>
                        <a:pt x="135" y="23"/>
                      </a:lnTo>
                      <a:lnTo>
                        <a:pt x="140" y="27"/>
                      </a:lnTo>
                      <a:lnTo>
                        <a:pt x="135" y="23"/>
                      </a:lnTo>
                      <a:lnTo>
                        <a:pt x="143" y="7"/>
                      </a:lnTo>
                      <a:lnTo>
                        <a:pt x="155" y="0"/>
                      </a:lnTo>
                      <a:lnTo>
                        <a:pt x="160" y="3"/>
                      </a:lnTo>
                      <a:lnTo>
                        <a:pt x="155" y="3"/>
                      </a:lnTo>
                      <a:lnTo>
                        <a:pt x="5" y="3"/>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7" name="Freeform 6"/>
                <p:cNvSpPr>
                  <a:spLocks/>
                </p:cNvSpPr>
                <p:nvPr/>
              </p:nvSpPr>
              <p:spPr bwMode="auto">
                <a:xfrm>
                  <a:off x="2129" y="2498"/>
                  <a:ext cx="81" cy="81"/>
                </a:xfrm>
                <a:custGeom>
                  <a:avLst/>
                  <a:gdLst>
                    <a:gd name="T0" fmla="*/ 162 w 162"/>
                    <a:gd name="T1" fmla="*/ 80 h 162"/>
                    <a:gd name="T2" fmla="*/ 157 w 162"/>
                    <a:gd name="T3" fmla="*/ 47 h 162"/>
                    <a:gd name="T4" fmla="*/ 138 w 162"/>
                    <a:gd name="T5" fmla="*/ 23 h 162"/>
                    <a:gd name="T6" fmla="*/ 113 w 162"/>
                    <a:gd name="T7" fmla="*/ 3 h 162"/>
                    <a:gd name="T8" fmla="*/ 82 w 162"/>
                    <a:gd name="T9" fmla="*/ 0 h 162"/>
                    <a:gd name="T10" fmla="*/ 51 w 162"/>
                    <a:gd name="T11" fmla="*/ 3 h 162"/>
                    <a:gd name="T12" fmla="*/ 23 w 162"/>
                    <a:gd name="T13" fmla="*/ 23 h 162"/>
                    <a:gd name="T14" fmla="*/ 7 w 162"/>
                    <a:gd name="T15" fmla="*/ 47 h 162"/>
                    <a:gd name="T16" fmla="*/ 0 w 162"/>
                    <a:gd name="T17" fmla="*/ 80 h 162"/>
                    <a:gd name="T18" fmla="*/ 7 w 162"/>
                    <a:gd name="T19" fmla="*/ 115 h 162"/>
                    <a:gd name="T20" fmla="*/ 23 w 162"/>
                    <a:gd name="T21" fmla="*/ 138 h 162"/>
                    <a:gd name="T22" fmla="*/ 51 w 162"/>
                    <a:gd name="T23" fmla="*/ 158 h 162"/>
                    <a:gd name="T24" fmla="*/ 82 w 162"/>
                    <a:gd name="T25" fmla="*/ 162 h 162"/>
                    <a:gd name="T26" fmla="*/ 113 w 162"/>
                    <a:gd name="T27" fmla="*/ 158 h 162"/>
                    <a:gd name="T28" fmla="*/ 138 w 162"/>
                    <a:gd name="T29" fmla="*/ 138 h 162"/>
                    <a:gd name="T30" fmla="*/ 157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7" y="47"/>
                      </a:lnTo>
                      <a:lnTo>
                        <a:pt x="138" y="23"/>
                      </a:lnTo>
                      <a:lnTo>
                        <a:pt x="113" y="3"/>
                      </a:lnTo>
                      <a:lnTo>
                        <a:pt x="82" y="0"/>
                      </a:lnTo>
                      <a:lnTo>
                        <a:pt x="51" y="3"/>
                      </a:lnTo>
                      <a:lnTo>
                        <a:pt x="23" y="23"/>
                      </a:lnTo>
                      <a:lnTo>
                        <a:pt x="7" y="47"/>
                      </a:lnTo>
                      <a:lnTo>
                        <a:pt x="0" y="80"/>
                      </a:lnTo>
                      <a:lnTo>
                        <a:pt x="7" y="115"/>
                      </a:lnTo>
                      <a:lnTo>
                        <a:pt x="23" y="138"/>
                      </a:lnTo>
                      <a:lnTo>
                        <a:pt x="51" y="158"/>
                      </a:lnTo>
                      <a:lnTo>
                        <a:pt x="82" y="162"/>
                      </a:lnTo>
                      <a:lnTo>
                        <a:pt x="113" y="158"/>
                      </a:lnTo>
                      <a:lnTo>
                        <a:pt x="138" y="138"/>
                      </a:lnTo>
                      <a:lnTo>
                        <a:pt x="157"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8" name="Freeform 7"/>
                <p:cNvSpPr>
                  <a:spLocks/>
                </p:cNvSpPr>
                <p:nvPr/>
              </p:nvSpPr>
              <p:spPr bwMode="auto">
                <a:xfrm>
                  <a:off x="2129" y="2498"/>
                  <a:ext cx="83" cy="83"/>
                </a:xfrm>
                <a:custGeom>
                  <a:avLst/>
                  <a:gdLst>
                    <a:gd name="T0" fmla="*/ 157 w 166"/>
                    <a:gd name="T1" fmla="*/ 47 h 166"/>
                    <a:gd name="T2" fmla="*/ 157 w 166"/>
                    <a:gd name="T3" fmla="*/ 51 h 166"/>
                    <a:gd name="T4" fmla="*/ 138 w 166"/>
                    <a:gd name="T5" fmla="*/ 27 h 166"/>
                    <a:gd name="T6" fmla="*/ 113 w 166"/>
                    <a:gd name="T7" fmla="*/ 7 h 166"/>
                    <a:gd name="T8" fmla="*/ 113 w 166"/>
                    <a:gd name="T9" fmla="*/ 7 h 166"/>
                    <a:gd name="T10" fmla="*/ 82 w 166"/>
                    <a:gd name="T11" fmla="*/ 3 h 166"/>
                    <a:gd name="T12" fmla="*/ 51 w 166"/>
                    <a:gd name="T13" fmla="*/ 7 h 166"/>
                    <a:gd name="T14" fmla="*/ 55 w 166"/>
                    <a:gd name="T15" fmla="*/ 7 h 166"/>
                    <a:gd name="T16" fmla="*/ 27 w 166"/>
                    <a:gd name="T17" fmla="*/ 27 h 166"/>
                    <a:gd name="T18" fmla="*/ 11 w 166"/>
                    <a:gd name="T19" fmla="*/ 51 h 166"/>
                    <a:gd name="T20" fmla="*/ 11 w 166"/>
                    <a:gd name="T21" fmla="*/ 47 h 166"/>
                    <a:gd name="T22" fmla="*/ 3 w 166"/>
                    <a:gd name="T23" fmla="*/ 80 h 166"/>
                    <a:gd name="T24" fmla="*/ 11 w 166"/>
                    <a:gd name="T25" fmla="*/ 115 h 166"/>
                    <a:gd name="T26" fmla="*/ 11 w 166"/>
                    <a:gd name="T27" fmla="*/ 115 h 166"/>
                    <a:gd name="T28" fmla="*/ 27 w 166"/>
                    <a:gd name="T29" fmla="*/ 138 h 166"/>
                    <a:gd name="T30" fmla="*/ 55 w 166"/>
                    <a:gd name="T31" fmla="*/ 158 h 166"/>
                    <a:gd name="T32" fmla="*/ 51 w 166"/>
                    <a:gd name="T33" fmla="*/ 158 h 166"/>
                    <a:gd name="T34" fmla="*/ 82 w 166"/>
                    <a:gd name="T35" fmla="*/ 162 h 166"/>
                    <a:gd name="T36" fmla="*/ 113 w 166"/>
                    <a:gd name="T37" fmla="*/ 158 h 166"/>
                    <a:gd name="T38" fmla="*/ 113 w 166"/>
                    <a:gd name="T39" fmla="*/ 158 h 166"/>
                    <a:gd name="T40" fmla="*/ 138 w 166"/>
                    <a:gd name="T41" fmla="*/ 138 h 166"/>
                    <a:gd name="T42" fmla="*/ 157 w 166"/>
                    <a:gd name="T43" fmla="*/ 115 h 166"/>
                    <a:gd name="T44" fmla="*/ 157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8 w 166"/>
                    <a:gd name="T57" fmla="*/ 162 h 166"/>
                    <a:gd name="T58" fmla="*/ 82 w 166"/>
                    <a:gd name="T59" fmla="*/ 166 h 166"/>
                    <a:gd name="T60" fmla="*/ 82 w 166"/>
                    <a:gd name="T61" fmla="*/ 166 h 166"/>
                    <a:gd name="T62" fmla="*/ 51 w 166"/>
                    <a:gd name="T63" fmla="*/ 162 h 166"/>
                    <a:gd name="T64" fmla="*/ 23 w 166"/>
                    <a:gd name="T65" fmla="*/ 142 h 166"/>
                    <a:gd name="T66" fmla="*/ 23 w 166"/>
                    <a:gd name="T67" fmla="*/ 142 h 166"/>
                    <a:gd name="T68" fmla="*/ 7 w 166"/>
                    <a:gd name="T69" fmla="*/ 118 h 166"/>
                    <a:gd name="T70" fmla="*/ 0 w 166"/>
                    <a:gd name="T71" fmla="*/ 80 h 166"/>
                    <a:gd name="T72" fmla="*/ 0 w 166"/>
                    <a:gd name="T73" fmla="*/ 80 h 166"/>
                    <a:gd name="T74" fmla="*/ 7 w 166"/>
                    <a:gd name="T75" fmla="*/ 47 h 166"/>
                    <a:gd name="T76" fmla="*/ 23 w 166"/>
                    <a:gd name="T77" fmla="*/ 23 h 166"/>
                    <a:gd name="T78" fmla="*/ 23 w 166"/>
                    <a:gd name="T79" fmla="*/ 23 h 166"/>
                    <a:gd name="T80" fmla="*/ 51 w 166"/>
                    <a:gd name="T81" fmla="*/ 3 h 166"/>
                    <a:gd name="T82" fmla="*/ 82 w 166"/>
                    <a:gd name="T83" fmla="*/ 0 h 166"/>
                    <a:gd name="T84" fmla="*/ 82 w 166"/>
                    <a:gd name="T85" fmla="*/ 0 h 166"/>
                    <a:gd name="T86" fmla="*/ 113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7" y="47"/>
                      </a:lnTo>
                      <a:lnTo>
                        <a:pt x="157" y="51"/>
                      </a:lnTo>
                      <a:lnTo>
                        <a:pt x="138" y="27"/>
                      </a:lnTo>
                      <a:lnTo>
                        <a:pt x="113" y="7"/>
                      </a:lnTo>
                      <a:lnTo>
                        <a:pt x="82" y="3"/>
                      </a:lnTo>
                      <a:lnTo>
                        <a:pt x="51" y="7"/>
                      </a:lnTo>
                      <a:lnTo>
                        <a:pt x="55" y="7"/>
                      </a:lnTo>
                      <a:lnTo>
                        <a:pt x="27" y="27"/>
                      </a:lnTo>
                      <a:lnTo>
                        <a:pt x="11" y="51"/>
                      </a:lnTo>
                      <a:lnTo>
                        <a:pt x="11" y="47"/>
                      </a:lnTo>
                      <a:lnTo>
                        <a:pt x="3" y="80"/>
                      </a:lnTo>
                      <a:lnTo>
                        <a:pt x="11" y="115"/>
                      </a:lnTo>
                      <a:lnTo>
                        <a:pt x="27" y="138"/>
                      </a:lnTo>
                      <a:lnTo>
                        <a:pt x="55" y="158"/>
                      </a:lnTo>
                      <a:lnTo>
                        <a:pt x="51" y="158"/>
                      </a:lnTo>
                      <a:lnTo>
                        <a:pt x="82" y="162"/>
                      </a:lnTo>
                      <a:lnTo>
                        <a:pt x="113" y="158"/>
                      </a:lnTo>
                      <a:lnTo>
                        <a:pt x="138" y="138"/>
                      </a:lnTo>
                      <a:lnTo>
                        <a:pt x="157" y="115"/>
                      </a:lnTo>
                      <a:lnTo>
                        <a:pt x="162" y="80"/>
                      </a:lnTo>
                      <a:lnTo>
                        <a:pt x="166" y="80"/>
                      </a:lnTo>
                      <a:lnTo>
                        <a:pt x="162" y="115"/>
                      </a:lnTo>
                      <a:lnTo>
                        <a:pt x="162" y="118"/>
                      </a:lnTo>
                      <a:lnTo>
                        <a:pt x="142" y="142"/>
                      </a:lnTo>
                      <a:lnTo>
                        <a:pt x="118" y="162"/>
                      </a:lnTo>
                      <a:lnTo>
                        <a:pt x="113" y="162"/>
                      </a:lnTo>
                      <a:lnTo>
                        <a:pt x="82" y="166"/>
                      </a:lnTo>
                      <a:lnTo>
                        <a:pt x="51" y="162"/>
                      </a:lnTo>
                      <a:lnTo>
                        <a:pt x="23" y="142"/>
                      </a:lnTo>
                      <a:lnTo>
                        <a:pt x="7" y="118"/>
                      </a:lnTo>
                      <a:lnTo>
                        <a:pt x="7" y="115"/>
                      </a:lnTo>
                      <a:lnTo>
                        <a:pt x="0" y="80"/>
                      </a:lnTo>
                      <a:lnTo>
                        <a:pt x="7" y="47"/>
                      </a:lnTo>
                      <a:lnTo>
                        <a:pt x="23" y="23"/>
                      </a:lnTo>
                      <a:lnTo>
                        <a:pt x="51" y="3"/>
                      </a:lnTo>
                      <a:lnTo>
                        <a:pt x="82" y="0"/>
                      </a:lnTo>
                      <a:lnTo>
                        <a:pt x="113" y="3"/>
                      </a:lnTo>
                      <a:lnTo>
                        <a:pt x="118"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9" name="Freeform 8"/>
                <p:cNvSpPr>
                  <a:spLocks/>
                </p:cNvSpPr>
                <p:nvPr/>
              </p:nvSpPr>
              <p:spPr bwMode="auto">
                <a:xfrm>
                  <a:off x="221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0" name="Freeform 9"/>
                <p:cNvSpPr>
                  <a:spLocks/>
                </p:cNvSpPr>
                <p:nvPr/>
              </p:nvSpPr>
              <p:spPr bwMode="auto">
                <a:xfrm>
                  <a:off x="2148" y="2517"/>
                  <a:ext cx="42" cy="42"/>
                </a:xfrm>
                <a:custGeom>
                  <a:avLst/>
                  <a:gdLst>
                    <a:gd name="T0" fmla="*/ 84 w 84"/>
                    <a:gd name="T1" fmla="*/ 40 h 82"/>
                    <a:gd name="T2" fmla="*/ 73 w 84"/>
                    <a:gd name="T3" fmla="*/ 11 h 82"/>
                    <a:gd name="T4" fmla="*/ 44 w 84"/>
                    <a:gd name="T5" fmla="*/ 0 h 82"/>
                    <a:gd name="T6" fmla="*/ 13 w 84"/>
                    <a:gd name="T7" fmla="*/ 11 h 82"/>
                    <a:gd name="T8" fmla="*/ 0 w 84"/>
                    <a:gd name="T9" fmla="*/ 40 h 82"/>
                    <a:gd name="T10" fmla="*/ 13 w 84"/>
                    <a:gd name="T11" fmla="*/ 71 h 82"/>
                    <a:gd name="T12" fmla="*/ 44 w 84"/>
                    <a:gd name="T13" fmla="*/ 82 h 82"/>
                    <a:gd name="T14" fmla="*/ 73 w 84"/>
                    <a:gd name="T15" fmla="*/ 71 h 82"/>
                    <a:gd name="T16" fmla="*/ 84 w 84"/>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40"/>
                      </a:moveTo>
                      <a:lnTo>
                        <a:pt x="73" y="11"/>
                      </a:lnTo>
                      <a:lnTo>
                        <a:pt x="44" y="0"/>
                      </a:lnTo>
                      <a:lnTo>
                        <a:pt x="13" y="11"/>
                      </a:lnTo>
                      <a:lnTo>
                        <a:pt x="0" y="40"/>
                      </a:lnTo>
                      <a:lnTo>
                        <a:pt x="13" y="71"/>
                      </a:lnTo>
                      <a:lnTo>
                        <a:pt x="44" y="82"/>
                      </a:lnTo>
                      <a:lnTo>
                        <a:pt x="73" y="71"/>
                      </a:lnTo>
                      <a:lnTo>
                        <a:pt x="84"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31" name="Freeform 10"/>
                <p:cNvSpPr>
                  <a:spLocks/>
                </p:cNvSpPr>
                <p:nvPr/>
              </p:nvSpPr>
              <p:spPr bwMode="auto">
                <a:xfrm>
                  <a:off x="2148" y="2517"/>
                  <a:ext cx="44" cy="44"/>
                </a:xfrm>
                <a:custGeom>
                  <a:avLst/>
                  <a:gdLst>
                    <a:gd name="T0" fmla="*/ 84 w 88"/>
                    <a:gd name="T1" fmla="*/ 40 h 87"/>
                    <a:gd name="T2" fmla="*/ 73 w 88"/>
                    <a:gd name="T3" fmla="*/ 11 h 87"/>
                    <a:gd name="T4" fmla="*/ 73 w 88"/>
                    <a:gd name="T5" fmla="*/ 16 h 87"/>
                    <a:gd name="T6" fmla="*/ 73 w 88"/>
                    <a:gd name="T7" fmla="*/ 16 h 87"/>
                    <a:gd name="T8" fmla="*/ 44 w 88"/>
                    <a:gd name="T9" fmla="*/ 3 h 87"/>
                    <a:gd name="T10" fmla="*/ 44 w 88"/>
                    <a:gd name="T11" fmla="*/ 3 h 87"/>
                    <a:gd name="T12" fmla="*/ 44 w 88"/>
                    <a:gd name="T13" fmla="*/ 3 h 87"/>
                    <a:gd name="T14" fmla="*/ 13 w 88"/>
                    <a:gd name="T15" fmla="*/ 16 h 87"/>
                    <a:gd name="T16" fmla="*/ 17 w 88"/>
                    <a:gd name="T17" fmla="*/ 11 h 87"/>
                    <a:gd name="T18" fmla="*/ 17 w 88"/>
                    <a:gd name="T19" fmla="*/ 11 h 87"/>
                    <a:gd name="T20" fmla="*/ 4 w 88"/>
                    <a:gd name="T21" fmla="*/ 40 h 87"/>
                    <a:gd name="T22" fmla="*/ 4 w 88"/>
                    <a:gd name="T23" fmla="*/ 40 h 87"/>
                    <a:gd name="T24" fmla="*/ 4 w 88"/>
                    <a:gd name="T25" fmla="*/ 40 h 87"/>
                    <a:gd name="T26" fmla="*/ 17 w 88"/>
                    <a:gd name="T27" fmla="*/ 71 h 87"/>
                    <a:gd name="T28" fmla="*/ 13 w 88"/>
                    <a:gd name="T29" fmla="*/ 71 h 87"/>
                    <a:gd name="T30" fmla="*/ 13 w 88"/>
                    <a:gd name="T31" fmla="*/ 71 h 87"/>
                    <a:gd name="T32" fmla="*/ 44 w 88"/>
                    <a:gd name="T33" fmla="*/ 82 h 87"/>
                    <a:gd name="T34" fmla="*/ 44 w 88"/>
                    <a:gd name="T35" fmla="*/ 82 h 87"/>
                    <a:gd name="T36" fmla="*/ 44 w 88"/>
                    <a:gd name="T37" fmla="*/ 82 h 87"/>
                    <a:gd name="T38" fmla="*/ 73 w 88"/>
                    <a:gd name="T39" fmla="*/ 71 h 87"/>
                    <a:gd name="T40" fmla="*/ 73 w 88"/>
                    <a:gd name="T41" fmla="*/ 71 h 87"/>
                    <a:gd name="T42" fmla="*/ 73 w 88"/>
                    <a:gd name="T43" fmla="*/ 71 h 87"/>
                    <a:gd name="T44" fmla="*/ 84 w 88"/>
                    <a:gd name="T45" fmla="*/ 40 h 87"/>
                    <a:gd name="T46" fmla="*/ 84 w 88"/>
                    <a:gd name="T47" fmla="*/ 40 h 87"/>
                    <a:gd name="T48" fmla="*/ 88 w 88"/>
                    <a:gd name="T49" fmla="*/ 40 h 87"/>
                    <a:gd name="T50" fmla="*/ 88 w 88"/>
                    <a:gd name="T51" fmla="*/ 40 h 87"/>
                    <a:gd name="T52" fmla="*/ 75 w 88"/>
                    <a:gd name="T53" fmla="*/ 71 h 87"/>
                    <a:gd name="T54" fmla="*/ 75 w 88"/>
                    <a:gd name="T55" fmla="*/ 71 h 87"/>
                    <a:gd name="T56" fmla="*/ 73 w 88"/>
                    <a:gd name="T57" fmla="*/ 75 h 87"/>
                    <a:gd name="T58" fmla="*/ 44 w 88"/>
                    <a:gd name="T59" fmla="*/ 87 h 87"/>
                    <a:gd name="T60" fmla="*/ 44 w 88"/>
                    <a:gd name="T61" fmla="*/ 87 h 87"/>
                    <a:gd name="T62" fmla="*/ 44 w 88"/>
                    <a:gd name="T63" fmla="*/ 87 h 87"/>
                    <a:gd name="T64" fmla="*/ 13 w 88"/>
                    <a:gd name="T65" fmla="*/ 75 h 87"/>
                    <a:gd name="T66" fmla="*/ 13 w 88"/>
                    <a:gd name="T67" fmla="*/ 75 h 87"/>
                    <a:gd name="T68" fmla="*/ 13 w 88"/>
                    <a:gd name="T69" fmla="*/ 71 h 87"/>
                    <a:gd name="T70" fmla="*/ 0 w 88"/>
                    <a:gd name="T71" fmla="*/ 40 h 87"/>
                    <a:gd name="T72" fmla="*/ 0 w 88"/>
                    <a:gd name="T73" fmla="*/ 40 h 87"/>
                    <a:gd name="T74" fmla="*/ 0 w 88"/>
                    <a:gd name="T75" fmla="*/ 40 h 87"/>
                    <a:gd name="T76" fmla="*/ 13 w 88"/>
                    <a:gd name="T77" fmla="*/ 11 h 87"/>
                    <a:gd name="T78" fmla="*/ 13 w 88"/>
                    <a:gd name="T79" fmla="*/ 11 h 87"/>
                    <a:gd name="T80" fmla="*/ 13 w 88"/>
                    <a:gd name="T81" fmla="*/ 11 h 87"/>
                    <a:gd name="T82" fmla="*/ 44 w 88"/>
                    <a:gd name="T83" fmla="*/ 0 h 87"/>
                    <a:gd name="T84" fmla="*/ 44 w 88"/>
                    <a:gd name="T85" fmla="*/ 0 h 87"/>
                    <a:gd name="T86" fmla="*/ 44 w 88"/>
                    <a:gd name="T87" fmla="*/ 0 h 87"/>
                    <a:gd name="T88" fmla="*/ 73 w 88"/>
                    <a:gd name="T89" fmla="*/ 11 h 87"/>
                    <a:gd name="T90" fmla="*/ 73 w 88"/>
                    <a:gd name="T91" fmla="*/ 11 h 87"/>
                    <a:gd name="T92" fmla="*/ 75 w 88"/>
                    <a:gd name="T93" fmla="*/ 11 h 87"/>
                    <a:gd name="T94" fmla="*/ 88 w 88"/>
                    <a:gd name="T95" fmla="*/ 40 h 87"/>
                    <a:gd name="T96" fmla="*/ 84 w 88"/>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7"/>
                    <a:gd name="T149" fmla="*/ 88 w 88"/>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7">
                      <a:moveTo>
                        <a:pt x="84" y="40"/>
                      </a:moveTo>
                      <a:lnTo>
                        <a:pt x="73" y="11"/>
                      </a:lnTo>
                      <a:lnTo>
                        <a:pt x="73" y="16"/>
                      </a:lnTo>
                      <a:lnTo>
                        <a:pt x="44" y="3"/>
                      </a:lnTo>
                      <a:lnTo>
                        <a:pt x="13" y="16"/>
                      </a:lnTo>
                      <a:lnTo>
                        <a:pt x="17" y="11"/>
                      </a:lnTo>
                      <a:lnTo>
                        <a:pt x="4" y="40"/>
                      </a:lnTo>
                      <a:lnTo>
                        <a:pt x="17" y="71"/>
                      </a:lnTo>
                      <a:lnTo>
                        <a:pt x="13" y="71"/>
                      </a:lnTo>
                      <a:lnTo>
                        <a:pt x="44" y="82"/>
                      </a:lnTo>
                      <a:lnTo>
                        <a:pt x="73" y="71"/>
                      </a:lnTo>
                      <a:lnTo>
                        <a:pt x="84" y="40"/>
                      </a:lnTo>
                      <a:lnTo>
                        <a:pt x="88" y="40"/>
                      </a:lnTo>
                      <a:lnTo>
                        <a:pt x="75" y="71"/>
                      </a:lnTo>
                      <a:lnTo>
                        <a:pt x="73" y="75"/>
                      </a:lnTo>
                      <a:lnTo>
                        <a:pt x="44" y="87"/>
                      </a:lnTo>
                      <a:lnTo>
                        <a:pt x="13" y="75"/>
                      </a:lnTo>
                      <a:lnTo>
                        <a:pt x="13" y="71"/>
                      </a:lnTo>
                      <a:lnTo>
                        <a:pt x="0" y="40"/>
                      </a:lnTo>
                      <a:lnTo>
                        <a:pt x="13" y="11"/>
                      </a:lnTo>
                      <a:lnTo>
                        <a:pt x="44" y="0"/>
                      </a:lnTo>
                      <a:lnTo>
                        <a:pt x="73" y="11"/>
                      </a:lnTo>
                      <a:lnTo>
                        <a:pt x="75" y="11"/>
                      </a:lnTo>
                      <a:lnTo>
                        <a:pt x="88" y="40"/>
                      </a:lnTo>
                      <a:lnTo>
                        <a:pt x="84"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2" name="Freeform 11"/>
                <p:cNvSpPr>
                  <a:spLocks/>
                </p:cNvSpPr>
                <p:nvPr/>
              </p:nvSpPr>
              <p:spPr bwMode="auto">
                <a:xfrm>
                  <a:off x="219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3" name="Freeform 12"/>
                <p:cNvSpPr>
                  <a:spLocks/>
                </p:cNvSpPr>
                <p:nvPr/>
              </p:nvSpPr>
              <p:spPr bwMode="auto">
                <a:xfrm>
                  <a:off x="2157" y="2525"/>
                  <a:ext cx="25" cy="26"/>
                </a:xfrm>
                <a:custGeom>
                  <a:avLst/>
                  <a:gdLst>
                    <a:gd name="T0" fmla="*/ 51 w 51"/>
                    <a:gd name="T1" fmla="*/ 24 h 51"/>
                    <a:gd name="T2" fmla="*/ 43 w 51"/>
                    <a:gd name="T3" fmla="*/ 7 h 51"/>
                    <a:gd name="T4" fmla="*/ 27 w 51"/>
                    <a:gd name="T5" fmla="*/ 0 h 51"/>
                    <a:gd name="T6" fmla="*/ 7 w 51"/>
                    <a:gd name="T7" fmla="*/ 7 h 51"/>
                    <a:gd name="T8" fmla="*/ 0 w 51"/>
                    <a:gd name="T9" fmla="*/ 24 h 51"/>
                    <a:gd name="T10" fmla="*/ 7 w 51"/>
                    <a:gd name="T11" fmla="*/ 44 h 51"/>
                    <a:gd name="T12" fmla="*/ 27 w 51"/>
                    <a:gd name="T13" fmla="*/ 51 h 51"/>
                    <a:gd name="T14" fmla="*/ 43 w 51"/>
                    <a:gd name="T15" fmla="*/ 44 h 51"/>
                    <a:gd name="T16" fmla="*/ 51 w 51"/>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1"/>
                    <a:gd name="T29" fmla="*/ 51 w 51"/>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1">
                      <a:moveTo>
                        <a:pt x="51" y="24"/>
                      </a:moveTo>
                      <a:lnTo>
                        <a:pt x="43" y="7"/>
                      </a:lnTo>
                      <a:lnTo>
                        <a:pt x="27" y="0"/>
                      </a:lnTo>
                      <a:lnTo>
                        <a:pt x="7" y="7"/>
                      </a:lnTo>
                      <a:lnTo>
                        <a:pt x="0" y="24"/>
                      </a:lnTo>
                      <a:lnTo>
                        <a:pt x="7" y="44"/>
                      </a:lnTo>
                      <a:lnTo>
                        <a:pt x="27" y="51"/>
                      </a:lnTo>
                      <a:lnTo>
                        <a:pt x="43" y="44"/>
                      </a:lnTo>
                      <a:lnTo>
                        <a:pt x="51"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34" name="Freeform 13"/>
                <p:cNvSpPr>
                  <a:spLocks/>
                </p:cNvSpPr>
                <p:nvPr/>
              </p:nvSpPr>
              <p:spPr bwMode="auto">
                <a:xfrm>
                  <a:off x="2157" y="2525"/>
                  <a:ext cx="27" cy="28"/>
                </a:xfrm>
                <a:custGeom>
                  <a:avLst/>
                  <a:gdLst>
                    <a:gd name="T0" fmla="*/ 51 w 56"/>
                    <a:gd name="T1" fmla="*/ 24 h 55"/>
                    <a:gd name="T2" fmla="*/ 43 w 56"/>
                    <a:gd name="T3" fmla="*/ 7 h 55"/>
                    <a:gd name="T4" fmla="*/ 43 w 56"/>
                    <a:gd name="T5" fmla="*/ 11 h 55"/>
                    <a:gd name="T6" fmla="*/ 43 w 56"/>
                    <a:gd name="T7" fmla="*/ 11 h 55"/>
                    <a:gd name="T8" fmla="*/ 27 w 56"/>
                    <a:gd name="T9" fmla="*/ 4 h 55"/>
                    <a:gd name="T10" fmla="*/ 27 w 56"/>
                    <a:gd name="T11" fmla="*/ 4 h 55"/>
                    <a:gd name="T12" fmla="*/ 27 w 56"/>
                    <a:gd name="T13" fmla="*/ 4 h 55"/>
                    <a:gd name="T14" fmla="*/ 7 w 56"/>
                    <a:gd name="T15" fmla="*/ 11 h 55"/>
                    <a:gd name="T16" fmla="*/ 12 w 56"/>
                    <a:gd name="T17" fmla="*/ 7 h 55"/>
                    <a:gd name="T18" fmla="*/ 12 w 56"/>
                    <a:gd name="T19" fmla="*/ 7 h 55"/>
                    <a:gd name="T20" fmla="*/ 3 w 56"/>
                    <a:gd name="T21" fmla="*/ 24 h 55"/>
                    <a:gd name="T22" fmla="*/ 3 w 56"/>
                    <a:gd name="T23" fmla="*/ 24 h 55"/>
                    <a:gd name="T24" fmla="*/ 3 w 56"/>
                    <a:gd name="T25" fmla="*/ 24 h 55"/>
                    <a:gd name="T26" fmla="*/ 12 w 56"/>
                    <a:gd name="T27" fmla="*/ 44 h 55"/>
                    <a:gd name="T28" fmla="*/ 7 w 56"/>
                    <a:gd name="T29" fmla="*/ 44 h 55"/>
                    <a:gd name="T30" fmla="*/ 7 w 56"/>
                    <a:gd name="T31" fmla="*/ 44 h 55"/>
                    <a:gd name="T32" fmla="*/ 27 w 56"/>
                    <a:gd name="T33" fmla="*/ 51 h 55"/>
                    <a:gd name="T34" fmla="*/ 27 w 56"/>
                    <a:gd name="T35" fmla="*/ 51 h 55"/>
                    <a:gd name="T36" fmla="*/ 27 w 56"/>
                    <a:gd name="T37" fmla="*/ 51 h 55"/>
                    <a:gd name="T38" fmla="*/ 43 w 56"/>
                    <a:gd name="T39" fmla="*/ 44 h 55"/>
                    <a:gd name="T40" fmla="*/ 43 w 56"/>
                    <a:gd name="T41" fmla="*/ 44 h 55"/>
                    <a:gd name="T42" fmla="*/ 43 w 56"/>
                    <a:gd name="T43" fmla="*/ 44 h 55"/>
                    <a:gd name="T44" fmla="*/ 51 w 56"/>
                    <a:gd name="T45" fmla="*/ 24 h 55"/>
                    <a:gd name="T46" fmla="*/ 51 w 56"/>
                    <a:gd name="T47" fmla="*/ 24 h 55"/>
                    <a:gd name="T48" fmla="*/ 56 w 56"/>
                    <a:gd name="T49" fmla="*/ 24 h 55"/>
                    <a:gd name="T50" fmla="*/ 56 w 56"/>
                    <a:gd name="T51" fmla="*/ 24 h 55"/>
                    <a:gd name="T52" fmla="*/ 47 w 56"/>
                    <a:gd name="T53" fmla="*/ 44 h 55"/>
                    <a:gd name="T54" fmla="*/ 47 w 56"/>
                    <a:gd name="T55" fmla="*/ 44 h 55"/>
                    <a:gd name="T56" fmla="*/ 43 w 56"/>
                    <a:gd name="T57" fmla="*/ 46 h 55"/>
                    <a:gd name="T58" fmla="*/ 27 w 56"/>
                    <a:gd name="T59" fmla="*/ 55 h 55"/>
                    <a:gd name="T60" fmla="*/ 27 w 56"/>
                    <a:gd name="T61" fmla="*/ 55 h 55"/>
                    <a:gd name="T62" fmla="*/ 27 w 56"/>
                    <a:gd name="T63" fmla="*/ 55 h 55"/>
                    <a:gd name="T64" fmla="*/ 7 w 56"/>
                    <a:gd name="T65" fmla="*/ 46 h 55"/>
                    <a:gd name="T66" fmla="*/ 7 w 56"/>
                    <a:gd name="T67" fmla="*/ 46 h 55"/>
                    <a:gd name="T68" fmla="*/ 7 w 56"/>
                    <a:gd name="T69" fmla="*/ 44 h 55"/>
                    <a:gd name="T70" fmla="*/ 0 w 56"/>
                    <a:gd name="T71" fmla="*/ 24 h 55"/>
                    <a:gd name="T72" fmla="*/ 0 w 56"/>
                    <a:gd name="T73" fmla="*/ 24 h 55"/>
                    <a:gd name="T74" fmla="*/ 0 w 56"/>
                    <a:gd name="T75" fmla="*/ 24 h 55"/>
                    <a:gd name="T76" fmla="*/ 7 w 56"/>
                    <a:gd name="T77" fmla="*/ 7 h 55"/>
                    <a:gd name="T78" fmla="*/ 7 w 56"/>
                    <a:gd name="T79" fmla="*/ 7 h 55"/>
                    <a:gd name="T80" fmla="*/ 7 w 56"/>
                    <a:gd name="T81" fmla="*/ 7 h 55"/>
                    <a:gd name="T82" fmla="*/ 27 w 56"/>
                    <a:gd name="T83" fmla="*/ 0 h 55"/>
                    <a:gd name="T84" fmla="*/ 27 w 56"/>
                    <a:gd name="T85" fmla="*/ 0 h 55"/>
                    <a:gd name="T86" fmla="*/ 27 w 56"/>
                    <a:gd name="T87" fmla="*/ 0 h 55"/>
                    <a:gd name="T88" fmla="*/ 43 w 56"/>
                    <a:gd name="T89" fmla="*/ 7 h 55"/>
                    <a:gd name="T90" fmla="*/ 43 w 56"/>
                    <a:gd name="T91" fmla="*/ 7 h 55"/>
                    <a:gd name="T92" fmla="*/ 47 w 56"/>
                    <a:gd name="T93" fmla="*/ 7 h 55"/>
                    <a:gd name="T94" fmla="*/ 56 w 56"/>
                    <a:gd name="T95" fmla="*/ 24 h 55"/>
                    <a:gd name="T96" fmla="*/ 51 w 56"/>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
                    <a:gd name="T148" fmla="*/ 0 h 55"/>
                    <a:gd name="T149" fmla="*/ 56 w 56"/>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 h="55">
                      <a:moveTo>
                        <a:pt x="51" y="24"/>
                      </a:moveTo>
                      <a:lnTo>
                        <a:pt x="43" y="7"/>
                      </a:lnTo>
                      <a:lnTo>
                        <a:pt x="43" y="11"/>
                      </a:lnTo>
                      <a:lnTo>
                        <a:pt x="27" y="4"/>
                      </a:lnTo>
                      <a:lnTo>
                        <a:pt x="7" y="11"/>
                      </a:lnTo>
                      <a:lnTo>
                        <a:pt x="12" y="7"/>
                      </a:lnTo>
                      <a:lnTo>
                        <a:pt x="3" y="24"/>
                      </a:lnTo>
                      <a:lnTo>
                        <a:pt x="12" y="44"/>
                      </a:lnTo>
                      <a:lnTo>
                        <a:pt x="7" y="44"/>
                      </a:lnTo>
                      <a:lnTo>
                        <a:pt x="27" y="51"/>
                      </a:lnTo>
                      <a:lnTo>
                        <a:pt x="43" y="44"/>
                      </a:lnTo>
                      <a:lnTo>
                        <a:pt x="51" y="24"/>
                      </a:lnTo>
                      <a:lnTo>
                        <a:pt x="56" y="24"/>
                      </a:lnTo>
                      <a:lnTo>
                        <a:pt x="47" y="44"/>
                      </a:lnTo>
                      <a:lnTo>
                        <a:pt x="43" y="46"/>
                      </a:lnTo>
                      <a:lnTo>
                        <a:pt x="27" y="55"/>
                      </a:lnTo>
                      <a:lnTo>
                        <a:pt x="7" y="46"/>
                      </a:lnTo>
                      <a:lnTo>
                        <a:pt x="7" y="44"/>
                      </a:lnTo>
                      <a:lnTo>
                        <a:pt x="0" y="24"/>
                      </a:lnTo>
                      <a:lnTo>
                        <a:pt x="7" y="7"/>
                      </a:lnTo>
                      <a:lnTo>
                        <a:pt x="27" y="0"/>
                      </a:lnTo>
                      <a:lnTo>
                        <a:pt x="43" y="7"/>
                      </a:lnTo>
                      <a:lnTo>
                        <a:pt x="47" y="7"/>
                      </a:lnTo>
                      <a:lnTo>
                        <a:pt x="56" y="24"/>
                      </a:lnTo>
                      <a:lnTo>
                        <a:pt x="51"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5" name="Freeform 14"/>
                <p:cNvSpPr>
                  <a:spLocks/>
                </p:cNvSpPr>
                <p:nvPr/>
              </p:nvSpPr>
              <p:spPr bwMode="auto">
                <a:xfrm>
                  <a:off x="2182"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6" name="Freeform 15"/>
                <p:cNvSpPr>
                  <a:spLocks/>
                </p:cNvSpPr>
                <p:nvPr/>
              </p:nvSpPr>
              <p:spPr bwMode="auto">
                <a:xfrm>
                  <a:off x="2190" y="2382"/>
                  <a:ext cx="115" cy="111"/>
                </a:xfrm>
                <a:custGeom>
                  <a:avLst/>
                  <a:gdLst>
                    <a:gd name="T0" fmla="*/ 230 w 230"/>
                    <a:gd name="T1" fmla="*/ 214 h 222"/>
                    <a:gd name="T2" fmla="*/ 202 w 230"/>
                    <a:gd name="T3" fmla="*/ 27 h 222"/>
                    <a:gd name="T4" fmla="*/ 222 w 230"/>
                    <a:gd name="T5" fmla="*/ 20 h 222"/>
                    <a:gd name="T6" fmla="*/ 222 w 230"/>
                    <a:gd name="T7" fmla="*/ 0 h 222"/>
                    <a:gd name="T8" fmla="*/ 170 w 230"/>
                    <a:gd name="T9" fmla="*/ 0 h 222"/>
                    <a:gd name="T10" fmla="*/ 16 w 230"/>
                    <a:gd name="T11" fmla="*/ 11 h 222"/>
                    <a:gd name="T12" fmla="*/ 27 w 230"/>
                    <a:gd name="T13" fmla="*/ 23 h 222"/>
                    <a:gd name="T14" fmla="*/ 47 w 230"/>
                    <a:gd name="T15" fmla="*/ 23 h 222"/>
                    <a:gd name="T16" fmla="*/ 0 w 230"/>
                    <a:gd name="T17" fmla="*/ 210 h 222"/>
                    <a:gd name="T18" fmla="*/ 27 w 230"/>
                    <a:gd name="T19" fmla="*/ 217 h 222"/>
                    <a:gd name="T20" fmla="*/ 60 w 230"/>
                    <a:gd name="T21" fmla="*/ 23 h 222"/>
                    <a:gd name="T22" fmla="*/ 182 w 230"/>
                    <a:gd name="T23" fmla="*/ 23 h 222"/>
                    <a:gd name="T24" fmla="*/ 202 w 230"/>
                    <a:gd name="T25" fmla="*/ 222 h 222"/>
                    <a:gd name="T26" fmla="*/ 230 w 230"/>
                    <a:gd name="T27" fmla="*/ 214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
                    <a:gd name="T43" fmla="*/ 0 h 222"/>
                    <a:gd name="T44" fmla="*/ 230 w 230"/>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 h="222">
                      <a:moveTo>
                        <a:pt x="230" y="214"/>
                      </a:moveTo>
                      <a:lnTo>
                        <a:pt x="202" y="27"/>
                      </a:lnTo>
                      <a:lnTo>
                        <a:pt x="222" y="20"/>
                      </a:lnTo>
                      <a:lnTo>
                        <a:pt x="222" y="0"/>
                      </a:lnTo>
                      <a:lnTo>
                        <a:pt x="170" y="0"/>
                      </a:lnTo>
                      <a:lnTo>
                        <a:pt x="16" y="11"/>
                      </a:lnTo>
                      <a:lnTo>
                        <a:pt x="27" y="23"/>
                      </a:lnTo>
                      <a:lnTo>
                        <a:pt x="47" y="23"/>
                      </a:lnTo>
                      <a:lnTo>
                        <a:pt x="0" y="210"/>
                      </a:lnTo>
                      <a:lnTo>
                        <a:pt x="27" y="217"/>
                      </a:lnTo>
                      <a:lnTo>
                        <a:pt x="60" y="23"/>
                      </a:lnTo>
                      <a:lnTo>
                        <a:pt x="182" y="23"/>
                      </a:lnTo>
                      <a:lnTo>
                        <a:pt x="202" y="222"/>
                      </a:lnTo>
                      <a:lnTo>
                        <a:pt x="23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37" name="Freeform 16"/>
                <p:cNvSpPr>
                  <a:spLocks/>
                </p:cNvSpPr>
                <p:nvPr/>
              </p:nvSpPr>
              <p:spPr bwMode="auto">
                <a:xfrm>
                  <a:off x="2291" y="2392"/>
                  <a:ext cx="15" cy="98"/>
                </a:xfrm>
                <a:custGeom>
                  <a:avLst/>
                  <a:gdLst>
                    <a:gd name="T0" fmla="*/ 28 w 31"/>
                    <a:gd name="T1" fmla="*/ 194 h 194"/>
                    <a:gd name="T2" fmla="*/ 0 w 31"/>
                    <a:gd name="T3" fmla="*/ 7 h 194"/>
                    <a:gd name="T4" fmla="*/ 0 w 31"/>
                    <a:gd name="T5" fmla="*/ 7 h 194"/>
                    <a:gd name="T6" fmla="*/ 0 w 31"/>
                    <a:gd name="T7" fmla="*/ 7 h 194"/>
                    <a:gd name="T8" fmla="*/ 20 w 31"/>
                    <a:gd name="T9" fmla="*/ 0 h 194"/>
                    <a:gd name="T10" fmla="*/ 24 w 31"/>
                    <a:gd name="T11" fmla="*/ 0 h 194"/>
                    <a:gd name="T12" fmla="*/ 24 w 31"/>
                    <a:gd name="T13" fmla="*/ 3 h 194"/>
                    <a:gd name="T14" fmla="*/ 20 w 31"/>
                    <a:gd name="T15" fmla="*/ 3 h 194"/>
                    <a:gd name="T16" fmla="*/ 0 w 31"/>
                    <a:gd name="T17" fmla="*/ 11 h 194"/>
                    <a:gd name="T18" fmla="*/ 0 w 31"/>
                    <a:gd name="T19" fmla="*/ 7 h 194"/>
                    <a:gd name="T20" fmla="*/ 4 w 31"/>
                    <a:gd name="T21" fmla="*/ 7 h 194"/>
                    <a:gd name="T22" fmla="*/ 31 w 31"/>
                    <a:gd name="T23" fmla="*/ 194 h 194"/>
                    <a:gd name="T24" fmla="*/ 28 w 31"/>
                    <a:gd name="T25" fmla="*/ 194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4"/>
                    <a:gd name="T41" fmla="*/ 31 w 31"/>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4">
                      <a:moveTo>
                        <a:pt x="28" y="194"/>
                      </a:moveTo>
                      <a:lnTo>
                        <a:pt x="0" y="7"/>
                      </a:lnTo>
                      <a:lnTo>
                        <a:pt x="20" y="0"/>
                      </a:lnTo>
                      <a:lnTo>
                        <a:pt x="24" y="0"/>
                      </a:lnTo>
                      <a:lnTo>
                        <a:pt x="24" y="3"/>
                      </a:lnTo>
                      <a:lnTo>
                        <a:pt x="20" y="3"/>
                      </a:lnTo>
                      <a:lnTo>
                        <a:pt x="0" y="11"/>
                      </a:lnTo>
                      <a:lnTo>
                        <a:pt x="0" y="7"/>
                      </a:lnTo>
                      <a:lnTo>
                        <a:pt x="4" y="7"/>
                      </a:lnTo>
                      <a:lnTo>
                        <a:pt x="31" y="194"/>
                      </a:lnTo>
                      <a:lnTo>
                        <a:pt x="28" y="19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8" name="Rectangle 17"/>
                <p:cNvSpPr>
                  <a:spLocks noChangeArrowheads="1"/>
                </p:cNvSpPr>
                <p:nvPr/>
              </p:nvSpPr>
              <p:spPr bwMode="auto">
                <a:xfrm>
                  <a:off x="2301" y="2382"/>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39" name="Freeform 18"/>
                <p:cNvSpPr>
                  <a:spLocks/>
                </p:cNvSpPr>
                <p:nvPr/>
              </p:nvSpPr>
              <p:spPr bwMode="auto">
                <a:xfrm>
                  <a:off x="2190" y="2382"/>
                  <a:ext cx="116" cy="113"/>
                </a:xfrm>
                <a:custGeom>
                  <a:avLst/>
                  <a:gdLst>
                    <a:gd name="T0" fmla="*/ 222 w 233"/>
                    <a:gd name="T1" fmla="*/ 4 h 226"/>
                    <a:gd name="T2" fmla="*/ 170 w 233"/>
                    <a:gd name="T3" fmla="*/ 4 h 226"/>
                    <a:gd name="T4" fmla="*/ 170 w 233"/>
                    <a:gd name="T5" fmla="*/ 0 h 226"/>
                    <a:gd name="T6" fmla="*/ 170 w 233"/>
                    <a:gd name="T7" fmla="*/ 4 h 226"/>
                    <a:gd name="T8" fmla="*/ 16 w 233"/>
                    <a:gd name="T9" fmla="*/ 15 h 226"/>
                    <a:gd name="T10" fmla="*/ 16 w 233"/>
                    <a:gd name="T11" fmla="*/ 15 h 226"/>
                    <a:gd name="T12" fmla="*/ 20 w 233"/>
                    <a:gd name="T13" fmla="*/ 11 h 226"/>
                    <a:gd name="T14" fmla="*/ 31 w 233"/>
                    <a:gd name="T15" fmla="*/ 23 h 226"/>
                    <a:gd name="T16" fmla="*/ 27 w 233"/>
                    <a:gd name="T17" fmla="*/ 27 h 226"/>
                    <a:gd name="T18" fmla="*/ 27 w 233"/>
                    <a:gd name="T19" fmla="*/ 23 h 226"/>
                    <a:gd name="T20" fmla="*/ 47 w 233"/>
                    <a:gd name="T21" fmla="*/ 23 h 226"/>
                    <a:gd name="T22" fmla="*/ 51 w 233"/>
                    <a:gd name="T23" fmla="*/ 23 h 226"/>
                    <a:gd name="T24" fmla="*/ 51 w 233"/>
                    <a:gd name="T25" fmla="*/ 23 h 226"/>
                    <a:gd name="T26" fmla="*/ 4 w 233"/>
                    <a:gd name="T27" fmla="*/ 210 h 226"/>
                    <a:gd name="T28" fmla="*/ 0 w 233"/>
                    <a:gd name="T29" fmla="*/ 214 h 226"/>
                    <a:gd name="T30" fmla="*/ 0 w 233"/>
                    <a:gd name="T31" fmla="*/ 210 h 226"/>
                    <a:gd name="T32" fmla="*/ 27 w 233"/>
                    <a:gd name="T33" fmla="*/ 217 h 226"/>
                    <a:gd name="T34" fmla="*/ 31 w 233"/>
                    <a:gd name="T35" fmla="*/ 217 h 226"/>
                    <a:gd name="T36" fmla="*/ 27 w 233"/>
                    <a:gd name="T37" fmla="*/ 217 h 226"/>
                    <a:gd name="T38" fmla="*/ 60 w 233"/>
                    <a:gd name="T39" fmla="*/ 23 h 226"/>
                    <a:gd name="T40" fmla="*/ 60 w 233"/>
                    <a:gd name="T41" fmla="*/ 23 h 226"/>
                    <a:gd name="T42" fmla="*/ 60 w 233"/>
                    <a:gd name="T43" fmla="*/ 23 h 226"/>
                    <a:gd name="T44" fmla="*/ 182 w 233"/>
                    <a:gd name="T45" fmla="*/ 23 h 226"/>
                    <a:gd name="T46" fmla="*/ 186 w 233"/>
                    <a:gd name="T47" fmla="*/ 23 h 226"/>
                    <a:gd name="T48" fmla="*/ 186 w 233"/>
                    <a:gd name="T49" fmla="*/ 23 h 226"/>
                    <a:gd name="T50" fmla="*/ 206 w 233"/>
                    <a:gd name="T51" fmla="*/ 222 h 226"/>
                    <a:gd name="T52" fmla="*/ 202 w 233"/>
                    <a:gd name="T53" fmla="*/ 226 h 226"/>
                    <a:gd name="T54" fmla="*/ 202 w 233"/>
                    <a:gd name="T55" fmla="*/ 222 h 226"/>
                    <a:gd name="T56" fmla="*/ 230 w 233"/>
                    <a:gd name="T57" fmla="*/ 214 h 226"/>
                    <a:gd name="T58" fmla="*/ 233 w 233"/>
                    <a:gd name="T59" fmla="*/ 214 h 226"/>
                    <a:gd name="T60" fmla="*/ 233 w 233"/>
                    <a:gd name="T61" fmla="*/ 217 h 226"/>
                    <a:gd name="T62" fmla="*/ 230 w 233"/>
                    <a:gd name="T63" fmla="*/ 217 h 226"/>
                    <a:gd name="T64" fmla="*/ 202 w 233"/>
                    <a:gd name="T65" fmla="*/ 226 h 226"/>
                    <a:gd name="T66" fmla="*/ 202 w 233"/>
                    <a:gd name="T67" fmla="*/ 226 h 226"/>
                    <a:gd name="T68" fmla="*/ 202 w 233"/>
                    <a:gd name="T69" fmla="*/ 222 h 226"/>
                    <a:gd name="T70" fmla="*/ 182 w 233"/>
                    <a:gd name="T71" fmla="*/ 23 h 226"/>
                    <a:gd name="T72" fmla="*/ 186 w 233"/>
                    <a:gd name="T73" fmla="*/ 23 h 226"/>
                    <a:gd name="T74" fmla="*/ 182 w 233"/>
                    <a:gd name="T75" fmla="*/ 27 h 226"/>
                    <a:gd name="T76" fmla="*/ 60 w 233"/>
                    <a:gd name="T77" fmla="*/ 27 h 226"/>
                    <a:gd name="T78" fmla="*/ 60 w 233"/>
                    <a:gd name="T79" fmla="*/ 23 h 226"/>
                    <a:gd name="T80" fmla="*/ 64 w 233"/>
                    <a:gd name="T81" fmla="*/ 23 h 226"/>
                    <a:gd name="T82" fmla="*/ 31 w 233"/>
                    <a:gd name="T83" fmla="*/ 217 h 226"/>
                    <a:gd name="T84" fmla="*/ 31 w 233"/>
                    <a:gd name="T85" fmla="*/ 222 h 226"/>
                    <a:gd name="T86" fmla="*/ 27 w 233"/>
                    <a:gd name="T87" fmla="*/ 222 h 226"/>
                    <a:gd name="T88" fmla="*/ 0 w 233"/>
                    <a:gd name="T89" fmla="*/ 214 h 226"/>
                    <a:gd name="T90" fmla="*/ 0 w 233"/>
                    <a:gd name="T91" fmla="*/ 214 h 226"/>
                    <a:gd name="T92" fmla="*/ 0 w 233"/>
                    <a:gd name="T93" fmla="*/ 210 h 226"/>
                    <a:gd name="T94" fmla="*/ 47 w 233"/>
                    <a:gd name="T95" fmla="*/ 23 h 226"/>
                    <a:gd name="T96" fmla="*/ 51 w 233"/>
                    <a:gd name="T97" fmla="*/ 23 h 226"/>
                    <a:gd name="T98" fmla="*/ 47 w 233"/>
                    <a:gd name="T99" fmla="*/ 27 h 226"/>
                    <a:gd name="T100" fmla="*/ 27 w 233"/>
                    <a:gd name="T101" fmla="*/ 27 h 226"/>
                    <a:gd name="T102" fmla="*/ 27 w 233"/>
                    <a:gd name="T103" fmla="*/ 27 h 226"/>
                    <a:gd name="T104" fmla="*/ 27 w 233"/>
                    <a:gd name="T105" fmla="*/ 27 h 226"/>
                    <a:gd name="T106" fmla="*/ 16 w 233"/>
                    <a:gd name="T107" fmla="*/ 15 h 226"/>
                    <a:gd name="T108" fmla="*/ 11 w 233"/>
                    <a:gd name="T109" fmla="*/ 11 h 226"/>
                    <a:gd name="T110" fmla="*/ 16 w 233"/>
                    <a:gd name="T111" fmla="*/ 11 h 226"/>
                    <a:gd name="T112" fmla="*/ 170 w 233"/>
                    <a:gd name="T113" fmla="*/ 0 h 226"/>
                    <a:gd name="T114" fmla="*/ 170 w 233"/>
                    <a:gd name="T115" fmla="*/ 0 h 226"/>
                    <a:gd name="T116" fmla="*/ 170 w 233"/>
                    <a:gd name="T117" fmla="*/ 0 h 226"/>
                    <a:gd name="T118" fmla="*/ 222 w 233"/>
                    <a:gd name="T119" fmla="*/ 0 h 226"/>
                    <a:gd name="T120" fmla="*/ 222 w 233"/>
                    <a:gd name="T121" fmla="*/ 4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222" y="4"/>
                      </a:moveTo>
                      <a:lnTo>
                        <a:pt x="170" y="4"/>
                      </a:lnTo>
                      <a:lnTo>
                        <a:pt x="170" y="0"/>
                      </a:lnTo>
                      <a:lnTo>
                        <a:pt x="170" y="4"/>
                      </a:lnTo>
                      <a:lnTo>
                        <a:pt x="16" y="15"/>
                      </a:lnTo>
                      <a:lnTo>
                        <a:pt x="20" y="11"/>
                      </a:lnTo>
                      <a:lnTo>
                        <a:pt x="31" y="23"/>
                      </a:lnTo>
                      <a:lnTo>
                        <a:pt x="27" y="27"/>
                      </a:lnTo>
                      <a:lnTo>
                        <a:pt x="27" y="23"/>
                      </a:lnTo>
                      <a:lnTo>
                        <a:pt x="47" y="23"/>
                      </a:lnTo>
                      <a:lnTo>
                        <a:pt x="51" y="23"/>
                      </a:lnTo>
                      <a:lnTo>
                        <a:pt x="4" y="210"/>
                      </a:lnTo>
                      <a:lnTo>
                        <a:pt x="0" y="214"/>
                      </a:lnTo>
                      <a:lnTo>
                        <a:pt x="0" y="210"/>
                      </a:lnTo>
                      <a:lnTo>
                        <a:pt x="27" y="217"/>
                      </a:lnTo>
                      <a:lnTo>
                        <a:pt x="31" y="217"/>
                      </a:lnTo>
                      <a:lnTo>
                        <a:pt x="27" y="217"/>
                      </a:lnTo>
                      <a:lnTo>
                        <a:pt x="60" y="23"/>
                      </a:lnTo>
                      <a:lnTo>
                        <a:pt x="182" y="23"/>
                      </a:lnTo>
                      <a:lnTo>
                        <a:pt x="186" y="23"/>
                      </a:lnTo>
                      <a:lnTo>
                        <a:pt x="206" y="222"/>
                      </a:lnTo>
                      <a:lnTo>
                        <a:pt x="202" y="226"/>
                      </a:lnTo>
                      <a:lnTo>
                        <a:pt x="202" y="222"/>
                      </a:lnTo>
                      <a:lnTo>
                        <a:pt x="230" y="214"/>
                      </a:lnTo>
                      <a:lnTo>
                        <a:pt x="233" y="214"/>
                      </a:lnTo>
                      <a:lnTo>
                        <a:pt x="233" y="217"/>
                      </a:lnTo>
                      <a:lnTo>
                        <a:pt x="230" y="217"/>
                      </a:lnTo>
                      <a:lnTo>
                        <a:pt x="202" y="226"/>
                      </a:lnTo>
                      <a:lnTo>
                        <a:pt x="202" y="222"/>
                      </a:lnTo>
                      <a:lnTo>
                        <a:pt x="182" y="23"/>
                      </a:lnTo>
                      <a:lnTo>
                        <a:pt x="186" y="23"/>
                      </a:lnTo>
                      <a:lnTo>
                        <a:pt x="182" y="27"/>
                      </a:lnTo>
                      <a:lnTo>
                        <a:pt x="60" y="27"/>
                      </a:lnTo>
                      <a:lnTo>
                        <a:pt x="60" y="23"/>
                      </a:lnTo>
                      <a:lnTo>
                        <a:pt x="64" y="23"/>
                      </a:lnTo>
                      <a:lnTo>
                        <a:pt x="31" y="217"/>
                      </a:lnTo>
                      <a:lnTo>
                        <a:pt x="31" y="222"/>
                      </a:lnTo>
                      <a:lnTo>
                        <a:pt x="27" y="222"/>
                      </a:lnTo>
                      <a:lnTo>
                        <a:pt x="0" y="214"/>
                      </a:lnTo>
                      <a:lnTo>
                        <a:pt x="0" y="210"/>
                      </a:lnTo>
                      <a:lnTo>
                        <a:pt x="47" y="23"/>
                      </a:lnTo>
                      <a:lnTo>
                        <a:pt x="51" y="23"/>
                      </a:lnTo>
                      <a:lnTo>
                        <a:pt x="47" y="27"/>
                      </a:lnTo>
                      <a:lnTo>
                        <a:pt x="27" y="27"/>
                      </a:lnTo>
                      <a:lnTo>
                        <a:pt x="16" y="15"/>
                      </a:lnTo>
                      <a:lnTo>
                        <a:pt x="11" y="11"/>
                      </a:lnTo>
                      <a:lnTo>
                        <a:pt x="16" y="11"/>
                      </a:lnTo>
                      <a:lnTo>
                        <a:pt x="170" y="0"/>
                      </a:lnTo>
                      <a:lnTo>
                        <a:pt x="222" y="0"/>
                      </a:lnTo>
                      <a:lnTo>
                        <a:pt x="222"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0" name="Freeform 19"/>
                <p:cNvSpPr>
                  <a:spLocks/>
                </p:cNvSpPr>
                <p:nvPr/>
              </p:nvSpPr>
              <p:spPr bwMode="auto">
                <a:xfrm>
                  <a:off x="2265" y="2451"/>
                  <a:ext cx="26" cy="47"/>
                </a:xfrm>
                <a:custGeom>
                  <a:avLst/>
                  <a:gdLst>
                    <a:gd name="T0" fmla="*/ 44 w 51"/>
                    <a:gd name="T1" fmla="*/ 0 h 92"/>
                    <a:gd name="T2" fmla="*/ 31 w 51"/>
                    <a:gd name="T3" fmla="*/ 4 h 92"/>
                    <a:gd name="T4" fmla="*/ 24 w 51"/>
                    <a:gd name="T5" fmla="*/ 40 h 92"/>
                    <a:gd name="T6" fmla="*/ 0 w 51"/>
                    <a:gd name="T7" fmla="*/ 72 h 92"/>
                    <a:gd name="T8" fmla="*/ 4 w 51"/>
                    <a:gd name="T9" fmla="*/ 92 h 92"/>
                    <a:gd name="T10" fmla="*/ 39 w 51"/>
                    <a:gd name="T11" fmla="*/ 92 h 92"/>
                    <a:gd name="T12" fmla="*/ 51 w 51"/>
                    <a:gd name="T13" fmla="*/ 84 h 92"/>
                    <a:gd name="T14" fmla="*/ 44 w 51"/>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2"/>
                    <a:gd name="T26" fmla="*/ 51 w 51"/>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2">
                      <a:moveTo>
                        <a:pt x="44" y="0"/>
                      </a:moveTo>
                      <a:lnTo>
                        <a:pt x="31" y="4"/>
                      </a:lnTo>
                      <a:lnTo>
                        <a:pt x="24" y="40"/>
                      </a:lnTo>
                      <a:lnTo>
                        <a:pt x="0" y="72"/>
                      </a:lnTo>
                      <a:lnTo>
                        <a:pt x="4" y="92"/>
                      </a:lnTo>
                      <a:lnTo>
                        <a:pt x="39" y="92"/>
                      </a:lnTo>
                      <a:lnTo>
                        <a:pt x="51" y="84"/>
                      </a:lnTo>
                      <a:lnTo>
                        <a:pt x="44"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41" name="Freeform 20"/>
                <p:cNvSpPr>
                  <a:spLocks/>
                </p:cNvSpPr>
                <p:nvPr/>
              </p:nvSpPr>
              <p:spPr bwMode="auto">
                <a:xfrm>
                  <a:off x="2265" y="2451"/>
                  <a:ext cx="28" cy="48"/>
                </a:xfrm>
                <a:custGeom>
                  <a:avLst/>
                  <a:gdLst>
                    <a:gd name="T0" fmla="*/ 44 w 55"/>
                    <a:gd name="T1" fmla="*/ 4 h 95"/>
                    <a:gd name="T2" fmla="*/ 31 w 55"/>
                    <a:gd name="T3" fmla="*/ 8 h 95"/>
                    <a:gd name="T4" fmla="*/ 31 w 55"/>
                    <a:gd name="T5" fmla="*/ 4 h 95"/>
                    <a:gd name="T6" fmla="*/ 35 w 55"/>
                    <a:gd name="T7" fmla="*/ 4 h 95"/>
                    <a:gd name="T8" fmla="*/ 27 w 55"/>
                    <a:gd name="T9" fmla="*/ 40 h 95"/>
                    <a:gd name="T10" fmla="*/ 27 w 55"/>
                    <a:gd name="T11" fmla="*/ 44 h 95"/>
                    <a:gd name="T12" fmla="*/ 27 w 55"/>
                    <a:gd name="T13" fmla="*/ 44 h 95"/>
                    <a:gd name="T14" fmla="*/ 4 w 55"/>
                    <a:gd name="T15" fmla="*/ 76 h 95"/>
                    <a:gd name="T16" fmla="*/ 0 w 55"/>
                    <a:gd name="T17" fmla="*/ 72 h 95"/>
                    <a:gd name="T18" fmla="*/ 4 w 55"/>
                    <a:gd name="T19" fmla="*/ 72 h 95"/>
                    <a:gd name="T20" fmla="*/ 7 w 55"/>
                    <a:gd name="T21" fmla="*/ 92 h 95"/>
                    <a:gd name="T22" fmla="*/ 4 w 55"/>
                    <a:gd name="T23" fmla="*/ 95 h 95"/>
                    <a:gd name="T24" fmla="*/ 4 w 55"/>
                    <a:gd name="T25" fmla="*/ 92 h 95"/>
                    <a:gd name="T26" fmla="*/ 39 w 55"/>
                    <a:gd name="T27" fmla="*/ 92 h 95"/>
                    <a:gd name="T28" fmla="*/ 44 w 55"/>
                    <a:gd name="T29" fmla="*/ 95 h 95"/>
                    <a:gd name="T30" fmla="*/ 39 w 55"/>
                    <a:gd name="T31" fmla="*/ 92 h 95"/>
                    <a:gd name="T32" fmla="*/ 51 w 55"/>
                    <a:gd name="T33" fmla="*/ 84 h 95"/>
                    <a:gd name="T34" fmla="*/ 55 w 55"/>
                    <a:gd name="T35" fmla="*/ 84 h 95"/>
                    <a:gd name="T36" fmla="*/ 55 w 55"/>
                    <a:gd name="T37" fmla="*/ 88 h 95"/>
                    <a:gd name="T38" fmla="*/ 55 w 55"/>
                    <a:gd name="T39" fmla="*/ 88 h 95"/>
                    <a:gd name="T40" fmla="*/ 44 w 55"/>
                    <a:gd name="T41" fmla="*/ 95 h 95"/>
                    <a:gd name="T42" fmla="*/ 44 w 55"/>
                    <a:gd name="T43" fmla="*/ 95 h 95"/>
                    <a:gd name="T44" fmla="*/ 39 w 55"/>
                    <a:gd name="T45" fmla="*/ 95 h 95"/>
                    <a:gd name="T46" fmla="*/ 4 w 55"/>
                    <a:gd name="T47" fmla="*/ 95 h 95"/>
                    <a:gd name="T48" fmla="*/ 4 w 55"/>
                    <a:gd name="T49" fmla="*/ 95 h 95"/>
                    <a:gd name="T50" fmla="*/ 4 w 55"/>
                    <a:gd name="T51" fmla="*/ 92 h 95"/>
                    <a:gd name="T52" fmla="*/ 0 w 55"/>
                    <a:gd name="T53" fmla="*/ 72 h 95"/>
                    <a:gd name="T54" fmla="*/ 0 w 55"/>
                    <a:gd name="T55" fmla="*/ 72 h 95"/>
                    <a:gd name="T56" fmla="*/ 0 w 55"/>
                    <a:gd name="T57" fmla="*/ 72 h 95"/>
                    <a:gd name="T58" fmla="*/ 24 w 55"/>
                    <a:gd name="T59" fmla="*/ 40 h 95"/>
                    <a:gd name="T60" fmla="*/ 27 w 55"/>
                    <a:gd name="T61" fmla="*/ 44 h 95"/>
                    <a:gd name="T62" fmla="*/ 24 w 55"/>
                    <a:gd name="T63" fmla="*/ 40 h 95"/>
                    <a:gd name="T64" fmla="*/ 31 w 55"/>
                    <a:gd name="T65" fmla="*/ 4 h 95"/>
                    <a:gd name="T66" fmla="*/ 31 w 55"/>
                    <a:gd name="T67" fmla="*/ 4 h 95"/>
                    <a:gd name="T68" fmla="*/ 31 w 55"/>
                    <a:gd name="T69" fmla="*/ 4 h 95"/>
                    <a:gd name="T70" fmla="*/ 44 w 55"/>
                    <a:gd name="T71" fmla="*/ 0 h 95"/>
                    <a:gd name="T72" fmla="*/ 44 w 55"/>
                    <a:gd name="T73" fmla="*/ 4 h 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5"/>
                    <a:gd name="T113" fmla="*/ 55 w 55"/>
                    <a:gd name="T114" fmla="*/ 95 h 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5">
                      <a:moveTo>
                        <a:pt x="44" y="4"/>
                      </a:moveTo>
                      <a:lnTo>
                        <a:pt x="31" y="8"/>
                      </a:lnTo>
                      <a:lnTo>
                        <a:pt x="31" y="4"/>
                      </a:lnTo>
                      <a:lnTo>
                        <a:pt x="35" y="4"/>
                      </a:lnTo>
                      <a:lnTo>
                        <a:pt x="27" y="40"/>
                      </a:lnTo>
                      <a:lnTo>
                        <a:pt x="27" y="44"/>
                      </a:lnTo>
                      <a:lnTo>
                        <a:pt x="4" y="76"/>
                      </a:lnTo>
                      <a:lnTo>
                        <a:pt x="0" y="72"/>
                      </a:lnTo>
                      <a:lnTo>
                        <a:pt x="4" y="72"/>
                      </a:lnTo>
                      <a:lnTo>
                        <a:pt x="7" y="92"/>
                      </a:lnTo>
                      <a:lnTo>
                        <a:pt x="4" y="95"/>
                      </a:lnTo>
                      <a:lnTo>
                        <a:pt x="4" y="92"/>
                      </a:lnTo>
                      <a:lnTo>
                        <a:pt x="39" y="92"/>
                      </a:lnTo>
                      <a:lnTo>
                        <a:pt x="44" y="95"/>
                      </a:lnTo>
                      <a:lnTo>
                        <a:pt x="39" y="92"/>
                      </a:lnTo>
                      <a:lnTo>
                        <a:pt x="51" y="84"/>
                      </a:lnTo>
                      <a:lnTo>
                        <a:pt x="55" y="84"/>
                      </a:lnTo>
                      <a:lnTo>
                        <a:pt x="55" y="88"/>
                      </a:lnTo>
                      <a:lnTo>
                        <a:pt x="44" y="95"/>
                      </a:lnTo>
                      <a:lnTo>
                        <a:pt x="39" y="95"/>
                      </a:lnTo>
                      <a:lnTo>
                        <a:pt x="4" y="95"/>
                      </a:lnTo>
                      <a:lnTo>
                        <a:pt x="4" y="92"/>
                      </a:lnTo>
                      <a:lnTo>
                        <a:pt x="0" y="72"/>
                      </a:lnTo>
                      <a:lnTo>
                        <a:pt x="24" y="40"/>
                      </a:lnTo>
                      <a:lnTo>
                        <a:pt x="27" y="44"/>
                      </a:lnTo>
                      <a:lnTo>
                        <a:pt x="24" y="40"/>
                      </a:lnTo>
                      <a:lnTo>
                        <a:pt x="31" y="4"/>
                      </a:lnTo>
                      <a:lnTo>
                        <a:pt x="44" y="0"/>
                      </a:lnTo>
                      <a:lnTo>
                        <a:pt x="4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2" name="Freeform 21"/>
                <p:cNvSpPr>
                  <a:spLocks/>
                </p:cNvSpPr>
                <p:nvPr/>
              </p:nvSpPr>
              <p:spPr bwMode="auto">
                <a:xfrm>
                  <a:off x="2287" y="2451"/>
                  <a:ext cx="6" cy="42"/>
                </a:xfrm>
                <a:custGeom>
                  <a:avLst/>
                  <a:gdLst>
                    <a:gd name="T0" fmla="*/ 7 w 11"/>
                    <a:gd name="T1" fmla="*/ 84 h 84"/>
                    <a:gd name="T2" fmla="*/ 0 w 11"/>
                    <a:gd name="T3" fmla="*/ 0 h 84"/>
                    <a:gd name="T4" fmla="*/ 0 w 11"/>
                    <a:gd name="T5" fmla="*/ 0 h 84"/>
                    <a:gd name="T6" fmla="*/ 0 w 11"/>
                    <a:gd name="T7" fmla="*/ 0 h 84"/>
                    <a:gd name="T8" fmla="*/ 2 w 11"/>
                    <a:gd name="T9" fmla="*/ 0 h 84"/>
                    <a:gd name="T10" fmla="*/ 11 w 11"/>
                    <a:gd name="T11" fmla="*/ 84 h 84"/>
                    <a:gd name="T12" fmla="*/ 7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7" y="84"/>
                      </a:moveTo>
                      <a:lnTo>
                        <a:pt x="0" y="0"/>
                      </a:lnTo>
                      <a:lnTo>
                        <a:pt x="2" y="0"/>
                      </a:lnTo>
                      <a:lnTo>
                        <a:pt x="11" y="84"/>
                      </a:lnTo>
                      <a:lnTo>
                        <a:pt x="7"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3" name="Freeform 22"/>
                <p:cNvSpPr>
                  <a:spLocks/>
                </p:cNvSpPr>
                <p:nvPr/>
              </p:nvSpPr>
              <p:spPr bwMode="auto">
                <a:xfrm>
                  <a:off x="2248" y="2442"/>
                  <a:ext cx="33" cy="43"/>
                </a:xfrm>
                <a:custGeom>
                  <a:avLst/>
                  <a:gdLst>
                    <a:gd name="T0" fmla="*/ 67 w 67"/>
                    <a:gd name="T1" fmla="*/ 23 h 87"/>
                    <a:gd name="T2" fmla="*/ 67 w 67"/>
                    <a:gd name="T3" fmla="*/ 7 h 87"/>
                    <a:gd name="T4" fmla="*/ 60 w 67"/>
                    <a:gd name="T5" fmla="*/ 0 h 87"/>
                    <a:gd name="T6" fmla="*/ 51 w 67"/>
                    <a:gd name="T7" fmla="*/ 7 h 87"/>
                    <a:gd name="T8" fmla="*/ 43 w 67"/>
                    <a:gd name="T9" fmla="*/ 51 h 87"/>
                    <a:gd name="T10" fmla="*/ 47 w 67"/>
                    <a:gd name="T11" fmla="*/ 59 h 87"/>
                    <a:gd name="T12" fmla="*/ 40 w 67"/>
                    <a:gd name="T13" fmla="*/ 63 h 87"/>
                    <a:gd name="T14" fmla="*/ 27 w 67"/>
                    <a:gd name="T15" fmla="*/ 67 h 87"/>
                    <a:gd name="T16" fmla="*/ 16 w 67"/>
                    <a:gd name="T17" fmla="*/ 63 h 87"/>
                    <a:gd name="T18" fmla="*/ 4 w 67"/>
                    <a:gd name="T19" fmla="*/ 67 h 87"/>
                    <a:gd name="T20" fmla="*/ 0 w 67"/>
                    <a:gd name="T21" fmla="*/ 76 h 87"/>
                    <a:gd name="T22" fmla="*/ 11 w 67"/>
                    <a:gd name="T23" fmla="*/ 87 h 87"/>
                    <a:gd name="T24" fmla="*/ 40 w 67"/>
                    <a:gd name="T25" fmla="*/ 87 h 87"/>
                    <a:gd name="T26" fmla="*/ 60 w 67"/>
                    <a:gd name="T27" fmla="*/ 59 h 87"/>
                    <a:gd name="T28" fmla="*/ 67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67" y="23"/>
                      </a:moveTo>
                      <a:lnTo>
                        <a:pt x="67" y="7"/>
                      </a:lnTo>
                      <a:lnTo>
                        <a:pt x="60" y="0"/>
                      </a:lnTo>
                      <a:lnTo>
                        <a:pt x="51" y="7"/>
                      </a:lnTo>
                      <a:lnTo>
                        <a:pt x="43" y="51"/>
                      </a:lnTo>
                      <a:lnTo>
                        <a:pt x="47" y="59"/>
                      </a:lnTo>
                      <a:lnTo>
                        <a:pt x="40" y="63"/>
                      </a:lnTo>
                      <a:lnTo>
                        <a:pt x="27" y="67"/>
                      </a:lnTo>
                      <a:lnTo>
                        <a:pt x="16" y="63"/>
                      </a:lnTo>
                      <a:lnTo>
                        <a:pt x="4" y="67"/>
                      </a:lnTo>
                      <a:lnTo>
                        <a:pt x="0" y="76"/>
                      </a:lnTo>
                      <a:lnTo>
                        <a:pt x="11" y="87"/>
                      </a:lnTo>
                      <a:lnTo>
                        <a:pt x="40" y="87"/>
                      </a:lnTo>
                      <a:lnTo>
                        <a:pt x="60" y="59"/>
                      </a:lnTo>
                      <a:lnTo>
                        <a:pt x="67"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4" name="Freeform 23"/>
                <p:cNvSpPr>
                  <a:spLocks/>
                </p:cNvSpPr>
                <p:nvPr/>
              </p:nvSpPr>
              <p:spPr bwMode="auto">
                <a:xfrm>
                  <a:off x="2248" y="2440"/>
                  <a:ext cx="35" cy="48"/>
                </a:xfrm>
                <a:custGeom>
                  <a:avLst/>
                  <a:gdLst>
                    <a:gd name="T0" fmla="*/ 67 w 71"/>
                    <a:gd name="T1" fmla="*/ 11 h 95"/>
                    <a:gd name="T2" fmla="*/ 67 w 71"/>
                    <a:gd name="T3" fmla="*/ 16 h 95"/>
                    <a:gd name="T4" fmla="*/ 60 w 71"/>
                    <a:gd name="T5" fmla="*/ 4 h 95"/>
                    <a:gd name="T6" fmla="*/ 55 w 71"/>
                    <a:gd name="T7" fmla="*/ 16 h 95"/>
                    <a:gd name="T8" fmla="*/ 55 w 71"/>
                    <a:gd name="T9" fmla="*/ 11 h 95"/>
                    <a:gd name="T10" fmla="*/ 43 w 71"/>
                    <a:gd name="T11" fmla="*/ 55 h 95"/>
                    <a:gd name="T12" fmla="*/ 51 w 71"/>
                    <a:gd name="T13" fmla="*/ 63 h 95"/>
                    <a:gd name="T14" fmla="*/ 47 w 71"/>
                    <a:gd name="T15" fmla="*/ 67 h 95"/>
                    <a:gd name="T16" fmla="*/ 40 w 71"/>
                    <a:gd name="T17" fmla="*/ 71 h 95"/>
                    <a:gd name="T18" fmla="*/ 27 w 71"/>
                    <a:gd name="T19" fmla="*/ 75 h 95"/>
                    <a:gd name="T20" fmla="*/ 27 w 71"/>
                    <a:gd name="T21" fmla="*/ 75 h 95"/>
                    <a:gd name="T22" fmla="*/ 16 w 71"/>
                    <a:gd name="T23" fmla="*/ 67 h 95"/>
                    <a:gd name="T24" fmla="*/ 4 w 71"/>
                    <a:gd name="T25" fmla="*/ 75 h 95"/>
                    <a:gd name="T26" fmla="*/ 7 w 71"/>
                    <a:gd name="T27" fmla="*/ 71 h 95"/>
                    <a:gd name="T28" fmla="*/ 0 w 71"/>
                    <a:gd name="T29" fmla="*/ 82 h 95"/>
                    <a:gd name="T30" fmla="*/ 16 w 71"/>
                    <a:gd name="T31" fmla="*/ 91 h 95"/>
                    <a:gd name="T32" fmla="*/ 11 w 71"/>
                    <a:gd name="T33" fmla="*/ 91 h 95"/>
                    <a:gd name="T34" fmla="*/ 43 w 71"/>
                    <a:gd name="T35" fmla="*/ 95 h 95"/>
                    <a:gd name="T36" fmla="*/ 60 w 71"/>
                    <a:gd name="T37" fmla="*/ 63 h 95"/>
                    <a:gd name="T38" fmla="*/ 63 w 71"/>
                    <a:gd name="T39" fmla="*/ 67 h 95"/>
                    <a:gd name="T40" fmla="*/ 43 w 71"/>
                    <a:gd name="T41" fmla="*/ 95 h 95"/>
                    <a:gd name="T42" fmla="*/ 40 w 71"/>
                    <a:gd name="T43" fmla="*/ 95 h 95"/>
                    <a:gd name="T44" fmla="*/ 11 w 71"/>
                    <a:gd name="T45" fmla="*/ 95 h 95"/>
                    <a:gd name="T46" fmla="*/ 0 w 71"/>
                    <a:gd name="T47" fmla="*/ 82 h 95"/>
                    <a:gd name="T48" fmla="*/ 0 w 71"/>
                    <a:gd name="T49" fmla="*/ 80 h 95"/>
                    <a:gd name="T50" fmla="*/ 4 w 71"/>
                    <a:gd name="T51" fmla="*/ 71 h 95"/>
                    <a:gd name="T52" fmla="*/ 16 w 71"/>
                    <a:gd name="T53" fmla="*/ 67 h 95"/>
                    <a:gd name="T54" fmla="*/ 16 w 71"/>
                    <a:gd name="T55" fmla="*/ 67 h 95"/>
                    <a:gd name="T56" fmla="*/ 27 w 71"/>
                    <a:gd name="T57" fmla="*/ 75 h 95"/>
                    <a:gd name="T58" fmla="*/ 40 w 71"/>
                    <a:gd name="T59" fmla="*/ 67 h 95"/>
                    <a:gd name="T60" fmla="*/ 40 w 71"/>
                    <a:gd name="T61" fmla="*/ 67 h 95"/>
                    <a:gd name="T62" fmla="*/ 47 w 71"/>
                    <a:gd name="T63" fmla="*/ 67 h 95"/>
                    <a:gd name="T64" fmla="*/ 43 w 71"/>
                    <a:gd name="T65" fmla="*/ 55 h 95"/>
                    <a:gd name="T66" fmla="*/ 43 w 71"/>
                    <a:gd name="T67" fmla="*/ 55 h 95"/>
                    <a:gd name="T68" fmla="*/ 51 w 71"/>
                    <a:gd name="T69" fmla="*/ 11 h 95"/>
                    <a:gd name="T70" fmla="*/ 60 w 71"/>
                    <a:gd name="T71" fmla="*/ 4 h 95"/>
                    <a:gd name="T72" fmla="*/ 63 w 71"/>
                    <a:gd name="T73" fmla="*/ 4 h 95"/>
                    <a:gd name="T74" fmla="*/ 71 w 71"/>
                    <a:gd name="T75" fmla="*/ 11 h 95"/>
                    <a:gd name="T76" fmla="*/ 71 w 71"/>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95"/>
                    <a:gd name="T119" fmla="*/ 71 w 71"/>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95">
                      <a:moveTo>
                        <a:pt x="67" y="27"/>
                      </a:moveTo>
                      <a:lnTo>
                        <a:pt x="67" y="11"/>
                      </a:lnTo>
                      <a:lnTo>
                        <a:pt x="71" y="11"/>
                      </a:lnTo>
                      <a:lnTo>
                        <a:pt x="67" y="16"/>
                      </a:lnTo>
                      <a:lnTo>
                        <a:pt x="60" y="7"/>
                      </a:lnTo>
                      <a:lnTo>
                        <a:pt x="60" y="4"/>
                      </a:lnTo>
                      <a:lnTo>
                        <a:pt x="63" y="7"/>
                      </a:lnTo>
                      <a:lnTo>
                        <a:pt x="55" y="16"/>
                      </a:lnTo>
                      <a:lnTo>
                        <a:pt x="51" y="11"/>
                      </a:lnTo>
                      <a:lnTo>
                        <a:pt x="55" y="11"/>
                      </a:lnTo>
                      <a:lnTo>
                        <a:pt x="47" y="55"/>
                      </a:lnTo>
                      <a:lnTo>
                        <a:pt x="43" y="55"/>
                      </a:lnTo>
                      <a:lnTo>
                        <a:pt x="47" y="55"/>
                      </a:lnTo>
                      <a:lnTo>
                        <a:pt x="51" y="63"/>
                      </a:lnTo>
                      <a:lnTo>
                        <a:pt x="55" y="63"/>
                      </a:lnTo>
                      <a:lnTo>
                        <a:pt x="47" y="67"/>
                      </a:lnTo>
                      <a:lnTo>
                        <a:pt x="40" y="71"/>
                      </a:lnTo>
                      <a:lnTo>
                        <a:pt x="27" y="75"/>
                      </a:lnTo>
                      <a:lnTo>
                        <a:pt x="16" y="71"/>
                      </a:lnTo>
                      <a:lnTo>
                        <a:pt x="16" y="67"/>
                      </a:lnTo>
                      <a:lnTo>
                        <a:pt x="16" y="71"/>
                      </a:lnTo>
                      <a:lnTo>
                        <a:pt x="4" y="75"/>
                      </a:lnTo>
                      <a:lnTo>
                        <a:pt x="4" y="71"/>
                      </a:lnTo>
                      <a:lnTo>
                        <a:pt x="7" y="71"/>
                      </a:lnTo>
                      <a:lnTo>
                        <a:pt x="4" y="80"/>
                      </a:lnTo>
                      <a:lnTo>
                        <a:pt x="0" y="82"/>
                      </a:lnTo>
                      <a:lnTo>
                        <a:pt x="4" y="80"/>
                      </a:lnTo>
                      <a:lnTo>
                        <a:pt x="16" y="91"/>
                      </a:lnTo>
                      <a:lnTo>
                        <a:pt x="11" y="95"/>
                      </a:lnTo>
                      <a:lnTo>
                        <a:pt x="11" y="91"/>
                      </a:lnTo>
                      <a:lnTo>
                        <a:pt x="40" y="91"/>
                      </a:lnTo>
                      <a:lnTo>
                        <a:pt x="43" y="95"/>
                      </a:lnTo>
                      <a:lnTo>
                        <a:pt x="40" y="91"/>
                      </a:lnTo>
                      <a:lnTo>
                        <a:pt x="60" y="63"/>
                      </a:lnTo>
                      <a:lnTo>
                        <a:pt x="63" y="63"/>
                      </a:lnTo>
                      <a:lnTo>
                        <a:pt x="63" y="67"/>
                      </a:lnTo>
                      <a:lnTo>
                        <a:pt x="43" y="95"/>
                      </a:lnTo>
                      <a:lnTo>
                        <a:pt x="40" y="95"/>
                      </a:lnTo>
                      <a:lnTo>
                        <a:pt x="11" y="95"/>
                      </a:lnTo>
                      <a:lnTo>
                        <a:pt x="0" y="82"/>
                      </a:lnTo>
                      <a:lnTo>
                        <a:pt x="0" y="80"/>
                      </a:lnTo>
                      <a:lnTo>
                        <a:pt x="4" y="71"/>
                      </a:lnTo>
                      <a:lnTo>
                        <a:pt x="16" y="67"/>
                      </a:lnTo>
                      <a:lnTo>
                        <a:pt x="27" y="71"/>
                      </a:lnTo>
                      <a:lnTo>
                        <a:pt x="27" y="75"/>
                      </a:lnTo>
                      <a:lnTo>
                        <a:pt x="27" y="71"/>
                      </a:lnTo>
                      <a:lnTo>
                        <a:pt x="40" y="67"/>
                      </a:lnTo>
                      <a:lnTo>
                        <a:pt x="40" y="71"/>
                      </a:lnTo>
                      <a:lnTo>
                        <a:pt x="40" y="67"/>
                      </a:lnTo>
                      <a:lnTo>
                        <a:pt x="47" y="63"/>
                      </a:lnTo>
                      <a:lnTo>
                        <a:pt x="47" y="67"/>
                      </a:lnTo>
                      <a:lnTo>
                        <a:pt x="47" y="63"/>
                      </a:lnTo>
                      <a:lnTo>
                        <a:pt x="43" y="55"/>
                      </a:lnTo>
                      <a:lnTo>
                        <a:pt x="51" y="11"/>
                      </a:lnTo>
                      <a:lnTo>
                        <a:pt x="60" y="4"/>
                      </a:lnTo>
                      <a:lnTo>
                        <a:pt x="63" y="0"/>
                      </a:lnTo>
                      <a:lnTo>
                        <a:pt x="63" y="4"/>
                      </a:lnTo>
                      <a:lnTo>
                        <a:pt x="71" y="11"/>
                      </a:lnTo>
                      <a:lnTo>
                        <a:pt x="71" y="27"/>
                      </a:lnTo>
                      <a:lnTo>
                        <a:pt x="67"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5" name="Freeform 24"/>
                <p:cNvSpPr>
                  <a:spLocks/>
                </p:cNvSpPr>
                <p:nvPr/>
              </p:nvSpPr>
              <p:spPr bwMode="auto">
                <a:xfrm>
                  <a:off x="2277" y="2453"/>
                  <a:ext cx="6" cy="18"/>
                </a:xfrm>
                <a:custGeom>
                  <a:avLst/>
                  <a:gdLst>
                    <a:gd name="T0" fmla="*/ 0 w 11"/>
                    <a:gd name="T1" fmla="*/ 36 h 36"/>
                    <a:gd name="T2" fmla="*/ 7 w 11"/>
                    <a:gd name="T3" fmla="*/ 0 h 36"/>
                    <a:gd name="T4" fmla="*/ 11 w 11"/>
                    <a:gd name="T5" fmla="*/ 0 h 36"/>
                    <a:gd name="T6" fmla="*/ 11 w 11"/>
                    <a:gd name="T7" fmla="*/ 0 h 36"/>
                    <a:gd name="T8" fmla="*/ 11 w 11"/>
                    <a:gd name="T9" fmla="*/ 0 h 36"/>
                    <a:gd name="T10" fmla="*/ 3 w 11"/>
                    <a:gd name="T11" fmla="*/ 36 h 36"/>
                    <a:gd name="T12" fmla="*/ 0 w 11"/>
                    <a:gd name="T13" fmla="*/ 36 h 36"/>
                    <a:gd name="T14" fmla="*/ 0 60000 65536"/>
                    <a:gd name="T15" fmla="*/ 0 60000 65536"/>
                    <a:gd name="T16" fmla="*/ 0 60000 65536"/>
                    <a:gd name="T17" fmla="*/ 0 60000 65536"/>
                    <a:gd name="T18" fmla="*/ 0 60000 65536"/>
                    <a:gd name="T19" fmla="*/ 0 60000 65536"/>
                    <a:gd name="T20" fmla="*/ 0 60000 65536"/>
                    <a:gd name="T21" fmla="*/ 0 w 11"/>
                    <a:gd name="T22" fmla="*/ 0 h 36"/>
                    <a:gd name="T23" fmla="*/ 11 w 1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6">
                      <a:moveTo>
                        <a:pt x="0" y="36"/>
                      </a:moveTo>
                      <a:lnTo>
                        <a:pt x="7" y="0"/>
                      </a:lnTo>
                      <a:lnTo>
                        <a:pt x="11" y="0"/>
                      </a:lnTo>
                      <a:lnTo>
                        <a:pt x="3" y="36"/>
                      </a:lnTo>
                      <a:lnTo>
                        <a:pt x="0" y="3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6" name="Freeform 25"/>
                <p:cNvSpPr>
                  <a:spLocks/>
                </p:cNvSpPr>
                <p:nvPr/>
              </p:nvSpPr>
              <p:spPr bwMode="auto">
                <a:xfrm>
                  <a:off x="2203" y="2460"/>
                  <a:ext cx="32" cy="38"/>
                </a:xfrm>
                <a:custGeom>
                  <a:avLst/>
                  <a:gdLst>
                    <a:gd name="T0" fmla="*/ 8 w 64"/>
                    <a:gd name="T1" fmla="*/ 7 h 75"/>
                    <a:gd name="T2" fmla="*/ 28 w 64"/>
                    <a:gd name="T3" fmla="*/ 0 h 75"/>
                    <a:gd name="T4" fmla="*/ 53 w 64"/>
                    <a:gd name="T5" fmla="*/ 15 h 75"/>
                    <a:gd name="T6" fmla="*/ 60 w 64"/>
                    <a:gd name="T7" fmla="*/ 31 h 75"/>
                    <a:gd name="T8" fmla="*/ 44 w 64"/>
                    <a:gd name="T9" fmla="*/ 42 h 75"/>
                    <a:gd name="T10" fmla="*/ 64 w 64"/>
                    <a:gd name="T11" fmla="*/ 75 h 75"/>
                    <a:gd name="T12" fmla="*/ 13 w 64"/>
                    <a:gd name="T13" fmla="*/ 75 h 75"/>
                    <a:gd name="T14" fmla="*/ 0 w 64"/>
                    <a:gd name="T15" fmla="*/ 62 h 75"/>
                    <a:gd name="T16" fmla="*/ 8 w 64"/>
                    <a:gd name="T17" fmla="*/ 7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5"/>
                    <a:gd name="T29" fmla="*/ 64 w 64"/>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5">
                      <a:moveTo>
                        <a:pt x="8" y="7"/>
                      </a:moveTo>
                      <a:lnTo>
                        <a:pt x="28" y="0"/>
                      </a:lnTo>
                      <a:lnTo>
                        <a:pt x="53" y="15"/>
                      </a:lnTo>
                      <a:lnTo>
                        <a:pt x="60" y="31"/>
                      </a:lnTo>
                      <a:lnTo>
                        <a:pt x="44" y="42"/>
                      </a:lnTo>
                      <a:lnTo>
                        <a:pt x="64" y="75"/>
                      </a:lnTo>
                      <a:lnTo>
                        <a:pt x="13" y="75"/>
                      </a:lnTo>
                      <a:lnTo>
                        <a:pt x="0" y="62"/>
                      </a:lnTo>
                      <a:lnTo>
                        <a:pt x="8" y="7"/>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47" name="Freeform 26"/>
                <p:cNvSpPr>
                  <a:spLocks/>
                </p:cNvSpPr>
                <p:nvPr/>
              </p:nvSpPr>
              <p:spPr bwMode="auto">
                <a:xfrm>
                  <a:off x="2203" y="2460"/>
                  <a:ext cx="37" cy="39"/>
                </a:xfrm>
                <a:custGeom>
                  <a:avLst/>
                  <a:gdLst>
                    <a:gd name="T0" fmla="*/ 8 w 72"/>
                    <a:gd name="T1" fmla="*/ 7 h 78"/>
                    <a:gd name="T2" fmla="*/ 28 w 72"/>
                    <a:gd name="T3" fmla="*/ 0 h 78"/>
                    <a:gd name="T4" fmla="*/ 33 w 72"/>
                    <a:gd name="T5" fmla="*/ 0 h 78"/>
                    <a:gd name="T6" fmla="*/ 33 w 72"/>
                    <a:gd name="T7" fmla="*/ 0 h 78"/>
                    <a:gd name="T8" fmla="*/ 55 w 72"/>
                    <a:gd name="T9" fmla="*/ 15 h 78"/>
                    <a:gd name="T10" fmla="*/ 55 w 72"/>
                    <a:gd name="T11" fmla="*/ 15 h 78"/>
                    <a:gd name="T12" fmla="*/ 55 w 72"/>
                    <a:gd name="T13" fmla="*/ 15 h 78"/>
                    <a:gd name="T14" fmla="*/ 64 w 72"/>
                    <a:gd name="T15" fmla="*/ 31 h 78"/>
                    <a:gd name="T16" fmla="*/ 64 w 72"/>
                    <a:gd name="T17" fmla="*/ 35 h 78"/>
                    <a:gd name="T18" fmla="*/ 64 w 72"/>
                    <a:gd name="T19" fmla="*/ 35 h 78"/>
                    <a:gd name="T20" fmla="*/ 48 w 72"/>
                    <a:gd name="T21" fmla="*/ 47 h 78"/>
                    <a:gd name="T22" fmla="*/ 44 w 72"/>
                    <a:gd name="T23" fmla="*/ 47 h 78"/>
                    <a:gd name="T24" fmla="*/ 48 w 72"/>
                    <a:gd name="T25" fmla="*/ 42 h 78"/>
                    <a:gd name="T26" fmla="*/ 68 w 72"/>
                    <a:gd name="T27" fmla="*/ 75 h 78"/>
                    <a:gd name="T28" fmla="*/ 72 w 72"/>
                    <a:gd name="T29" fmla="*/ 78 h 78"/>
                    <a:gd name="T30" fmla="*/ 64 w 72"/>
                    <a:gd name="T31" fmla="*/ 78 h 78"/>
                    <a:gd name="T32" fmla="*/ 13 w 72"/>
                    <a:gd name="T33" fmla="*/ 78 h 78"/>
                    <a:gd name="T34" fmla="*/ 13 w 72"/>
                    <a:gd name="T35" fmla="*/ 78 h 78"/>
                    <a:gd name="T36" fmla="*/ 13 w 72"/>
                    <a:gd name="T37" fmla="*/ 78 h 78"/>
                    <a:gd name="T38" fmla="*/ 0 w 72"/>
                    <a:gd name="T39" fmla="*/ 67 h 78"/>
                    <a:gd name="T40" fmla="*/ 0 w 72"/>
                    <a:gd name="T41" fmla="*/ 67 h 78"/>
                    <a:gd name="T42" fmla="*/ 0 w 72"/>
                    <a:gd name="T43" fmla="*/ 62 h 78"/>
                    <a:gd name="T44" fmla="*/ 4 w 72"/>
                    <a:gd name="T45" fmla="*/ 62 h 78"/>
                    <a:gd name="T46" fmla="*/ 17 w 72"/>
                    <a:gd name="T47" fmla="*/ 75 h 78"/>
                    <a:gd name="T48" fmla="*/ 13 w 72"/>
                    <a:gd name="T49" fmla="*/ 78 h 78"/>
                    <a:gd name="T50" fmla="*/ 13 w 72"/>
                    <a:gd name="T51" fmla="*/ 75 h 78"/>
                    <a:gd name="T52" fmla="*/ 64 w 72"/>
                    <a:gd name="T53" fmla="*/ 75 h 78"/>
                    <a:gd name="T54" fmla="*/ 64 w 72"/>
                    <a:gd name="T55" fmla="*/ 78 h 78"/>
                    <a:gd name="T56" fmla="*/ 64 w 72"/>
                    <a:gd name="T57" fmla="*/ 78 h 78"/>
                    <a:gd name="T58" fmla="*/ 44 w 72"/>
                    <a:gd name="T59" fmla="*/ 47 h 78"/>
                    <a:gd name="T60" fmla="*/ 40 w 72"/>
                    <a:gd name="T61" fmla="*/ 42 h 78"/>
                    <a:gd name="T62" fmla="*/ 44 w 72"/>
                    <a:gd name="T63" fmla="*/ 42 h 78"/>
                    <a:gd name="T64" fmla="*/ 60 w 72"/>
                    <a:gd name="T65" fmla="*/ 31 h 78"/>
                    <a:gd name="T66" fmla="*/ 64 w 72"/>
                    <a:gd name="T67" fmla="*/ 35 h 78"/>
                    <a:gd name="T68" fmla="*/ 60 w 72"/>
                    <a:gd name="T69" fmla="*/ 31 h 78"/>
                    <a:gd name="T70" fmla="*/ 53 w 72"/>
                    <a:gd name="T71" fmla="*/ 15 h 78"/>
                    <a:gd name="T72" fmla="*/ 55 w 72"/>
                    <a:gd name="T73" fmla="*/ 15 h 78"/>
                    <a:gd name="T74" fmla="*/ 53 w 72"/>
                    <a:gd name="T75" fmla="*/ 20 h 78"/>
                    <a:gd name="T76" fmla="*/ 28 w 72"/>
                    <a:gd name="T77" fmla="*/ 3 h 78"/>
                    <a:gd name="T78" fmla="*/ 33 w 72"/>
                    <a:gd name="T79" fmla="*/ 0 h 78"/>
                    <a:gd name="T80" fmla="*/ 28 w 72"/>
                    <a:gd name="T81" fmla="*/ 3 h 78"/>
                    <a:gd name="T82" fmla="*/ 8 w 72"/>
                    <a:gd name="T83" fmla="*/ 11 h 78"/>
                    <a:gd name="T84" fmla="*/ 8 w 72"/>
                    <a:gd name="T85" fmla="*/ 7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
                    <a:gd name="T130" fmla="*/ 0 h 78"/>
                    <a:gd name="T131" fmla="*/ 72 w 72"/>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 h="78">
                      <a:moveTo>
                        <a:pt x="8" y="7"/>
                      </a:moveTo>
                      <a:lnTo>
                        <a:pt x="28" y="0"/>
                      </a:lnTo>
                      <a:lnTo>
                        <a:pt x="33" y="0"/>
                      </a:lnTo>
                      <a:lnTo>
                        <a:pt x="55" y="15"/>
                      </a:lnTo>
                      <a:lnTo>
                        <a:pt x="64" y="31"/>
                      </a:lnTo>
                      <a:lnTo>
                        <a:pt x="64" y="35"/>
                      </a:lnTo>
                      <a:lnTo>
                        <a:pt x="48" y="47"/>
                      </a:lnTo>
                      <a:lnTo>
                        <a:pt x="44" y="47"/>
                      </a:lnTo>
                      <a:lnTo>
                        <a:pt x="48" y="42"/>
                      </a:lnTo>
                      <a:lnTo>
                        <a:pt x="68" y="75"/>
                      </a:lnTo>
                      <a:lnTo>
                        <a:pt x="72" y="78"/>
                      </a:lnTo>
                      <a:lnTo>
                        <a:pt x="64" y="78"/>
                      </a:lnTo>
                      <a:lnTo>
                        <a:pt x="13" y="78"/>
                      </a:lnTo>
                      <a:lnTo>
                        <a:pt x="0" y="67"/>
                      </a:lnTo>
                      <a:lnTo>
                        <a:pt x="0" y="62"/>
                      </a:lnTo>
                      <a:lnTo>
                        <a:pt x="4" y="62"/>
                      </a:lnTo>
                      <a:lnTo>
                        <a:pt x="17" y="75"/>
                      </a:lnTo>
                      <a:lnTo>
                        <a:pt x="13" y="78"/>
                      </a:lnTo>
                      <a:lnTo>
                        <a:pt x="13" y="75"/>
                      </a:lnTo>
                      <a:lnTo>
                        <a:pt x="64" y="75"/>
                      </a:lnTo>
                      <a:lnTo>
                        <a:pt x="64" y="78"/>
                      </a:lnTo>
                      <a:lnTo>
                        <a:pt x="44" y="47"/>
                      </a:lnTo>
                      <a:lnTo>
                        <a:pt x="40" y="42"/>
                      </a:lnTo>
                      <a:lnTo>
                        <a:pt x="44" y="42"/>
                      </a:lnTo>
                      <a:lnTo>
                        <a:pt x="60" y="31"/>
                      </a:lnTo>
                      <a:lnTo>
                        <a:pt x="64" y="35"/>
                      </a:lnTo>
                      <a:lnTo>
                        <a:pt x="60" y="31"/>
                      </a:lnTo>
                      <a:lnTo>
                        <a:pt x="53" y="15"/>
                      </a:lnTo>
                      <a:lnTo>
                        <a:pt x="55" y="15"/>
                      </a:lnTo>
                      <a:lnTo>
                        <a:pt x="53" y="20"/>
                      </a:lnTo>
                      <a:lnTo>
                        <a:pt x="28" y="3"/>
                      </a:lnTo>
                      <a:lnTo>
                        <a:pt x="33" y="0"/>
                      </a:lnTo>
                      <a:lnTo>
                        <a:pt x="28" y="3"/>
                      </a:lnTo>
                      <a:lnTo>
                        <a:pt x="8" y="11"/>
                      </a:lnTo>
                      <a:lnTo>
                        <a:pt x="8" y="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8" name="Freeform 27"/>
                <p:cNvSpPr>
                  <a:spLocks/>
                </p:cNvSpPr>
                <p:nvPr/>
              </p:nvSpPr>
              <p:spPr bwMode="auto">
                <a:xfrm>
                  <a:off x="2203" y="2463"/>
                  <a:ext cx="7" cy="28"/>
                </a:xfrm>
                <a:custGeom>
                  <a:avLst/>
                  <a:gdLst>
                    <a:gd name="T0" fmla="*/ 0 w 13"/>
                    <a:gd name="T1" fmla="*/ 55 h 55"/>
                    <a:gd name="T2" fmla="*/ 8 w 13"/>
                    <a:gd name="T3" fmla="*/ 0 h 55"/>
                    <a:gd name="T4" fmla="*/ 8 w 13"/>
                    <a:gd name="T5" fmla="*/ 0 h 55"/>
                    <a:gd name="T6" fmla="*/ 8 w 13"/>
                    <a:gd name="T7" fmla="*/ 0 h 55"/>
                    <a:gd name="T8" fmla="*/ 13 w 13"/>
                    <a:gd name="T9" fmla="*/ 0 h 55"/>
                    <a:gd name="T10" fmla="*/ 4 w 13"/>
                    <a:gd name="T11" fmla="*/ 55 h 55"/>
                    <a:gd name="T12" fmla="*/ 0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0" y="55"/>
                      </a:moveTo>
                      <a:lnTo>
                        <a:pt x="8" y="0"/>
                      </a:lnTo>
                      <a:lnTo>
                        <a:pt x="13" y="0"/>
                      </a:lnTo>
                      <a:lnTo>
                        <a:pt x="4" y="55"/>
                      </a:lnTo>
                      <a:lnTo>
                        <a:pt x="0"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9" name="Freeform 28"/>
                <p:cNvSpPr>
                  <a:spLocks/>
                </p:cNvSpPr>
                <p:nvPr/>
              </p:nvSpPr>
              <p:spPr bwMode="auto">
                <a:xfrm>
                  <a:off x="2220" y="2450"/>
                  <a:ext cx="20" cy="20"/>
                </a:xfrm>
                <a:custGeom>
                  <a:avLst/>
                  <a:gdLst>
                    <a:gd name="T0" fmla="*/ 0 w 39"/>
                    <a:gd name="T1" fmla="*/ 0 h 40"/>
                    <a:gd name="T2" fmla="*/ 39 w 39"/>
                    <a:gd name="T3" fmla="*/ 40 h 40"/>
                    <a:gd name="T4" fmla="*/ 39 w 39"/>
                    <a:gd name="T5" fmla="*/ 40 h 40"/>
                    <a:gd name="T6" fmla="*/ 0 w 39"/>
                    <a:gd name="T7" fmla="*/ 0 h 40"/>
                    <a:gd name="T8" fmla="*/ 0 60000 65536"/>
                    <a:gd name="T9" fmla="*/ 0 60000 65536"/>
                    <a:gd name="T10" fmla="*/ 0 60000 65536"/>
                    <a:gd name="T11" fmla="*/ 0 60000 65536"/>
                    <a:gd name="T12" fmla="*/ 0 w 39"/>
                    <a:gd name="T13" fmla="*/ 0 h 40"/>
                    <a:gd name="T14" fmla="*/ 39 w 39"/>
                    <a:gd name="T15" fmla="*/ 40 h 40"/>
                  </a:gdLst>
                  <a:ahLst/>
                  <a:cxnLst>
                    <a:cxn ang="T8">
                      <a:pos x="T0" y="T1"/>
                    </a:cxn>
                    <a:cxn ang="T9">
                      <a:pos x="T2" y="T3"/>
                    </a:cxn>
                    <a:cxn ang="T10">
                      <a:pos x="T4" y="T5"/>
                    </a:cxn>
                    <a:cxn ang="T11">
                      <a:pos x="T6" y="T7"/>
                    </a:cxn>
                  </a:cxnLst>
                  <a:rect l="T12" t="T13" r="T14" b="T15"/>
                  <a:pathLst>
                    <a:path w="39" h="40">
                      <a:moveTo>
                        <a:pt x="0" y="0"/>
                      </a:moveTo>
                      <a:lnTo>
                        <a:pt x="39" y="4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0" name="Freeform 29"/>
                <p:cNvSpPr>
                  <a:spLocks/>
                </p:cNvSpPr>
                <p:nvPr/>
              </p:nvSpPr>
              <p:spPr bwMode="auto">
                <a:xfrm>
                  <a:off x="2220" y="2450"/>
                  <a:ext cx="21" cy="21"/>
                </a:xfrm>
                <a:custGeom>
                  <a:avLst/>
                  <a:gdLst>
                    <a:gd name="T0" fmla="*/ 4 w 42"/>
                    <a:gd name="T1" fmla="*/ 0 h 43"/>
                    <a:gd name="T2" fmla="*/ 42 w 42"/>
                    <a:gd name="T3" fmla="*/ 40 h 43"/>
                    <a:gd name="T4" fmla="*/ 39 w 42"/>
                    <a:gd name="T5" fmla="*/ 43 h 43"/>
                    <a:gd name="T6" fmla="*/ 39 w 42"/>
                    <a:gd name="T7" fmla="*/ 43 h 43"/>
                    <a:gd name="T8" fmla="*/ 0 w 42"/>
                    <a:gd name="T9" fmla="*/ 3 h 43"/>
                    <a:gd name="T10" fmla="*/ 4 w 42"/>
                    <a:gd name="T11" fmla="*/ 0 h 43"/>
                    <a:gd name="T12" fmla="*/ 0 w 42"/>
                    <a:gd name="T13" fmla="*/ 3 h 43"/>
                    <a:gd name="T14" fmla="*/ 4 w 42"/>
                    <a:gd name="T15" fmla="*/ 0 h 43"/>
                    <a:gd name="T16" fmla="*/ 42 w 42"/>
                    <a:gd name="T17" fmla="*/ 40 h 43"/>
                    <a:gd name="T18" fmla="*/ 42 w 42"/>
                    <a:gd name="T19" fmla="*/ 40 h 43"/>
                    <a:gd name="T20" fmla="*/ 39 w 42"/>
                    <a:gd name="T21" fmla="*/ 43 h 43"/>
                    <a:gd name="T22" fmla="*/ 0 w 42"/>
                    <a:gd name="T23" fmla="*/ 3 h 43"/>
                    <a:gd name="T24" fmla="*/ 4 w 42"/>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43"/>
                    <a:gd name="T41" fmla="*/ 42 w 42"/>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43">
                      <a:moveTo>
                        <a:pt x="4" y="0"/>
                      </a:moveTo>
                      <a:lnTo>
                        <a:pt x="42" y="40"/>
                      </a:lnTo>
                      <a:lnTo>
                        <a:pt x="39" y="43"/>
                      </a:lnTo>
                      <a:lnTo>
                        <a:pt x="0" y="3"/>
                      </a:lnTo>
                      <a:lnTo>
                        <a:pt x="4" y="0"/>
                      </a:lnTo>
                      <a:lnTo>
                        <a:pt x="0" y="3"/>
                      </a:lnTo>
                      <a:lnTo>
                        <a:pt x="4" y="0"/>
                      </a:lnTo>
                      <a:lnTo>
                        <a:pt x="42" y="40"/>
                      </a:lnTo>
                      <a:lnTo>
                        <a:pt x="39" y="43"/>
                      </a:lnTo>
                      <a:lnTo>
                        <a:pt x="0" y="3"/>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1" name="Freeform 30"/>
                <p:cNvSpPr>
                  <a:spLocks/>
                </p:cNvSpPr>
                <p:nvPr/>
              </p:nvSpPr>
              <p:spPr bwMode="auto">
                <a:xfrm>
                  <a:off x="2223" y="2458"/>
                  <a:ext cx="8" cy="8"/>
                </a:xfrm>
                <a:custGeom>
                  <a:avLst/>
                  <a:gdLst>
                    <a:gd name="T0" fmla="*/ 4 w 15"/>
                    <a:gd name="T1" fmla="*/ 0 h 15"/>
                    <a:gd name="T2" fmla="*/ 4 w 15"/>
                    <a:gd name="T3" fmla="*/ 4 h 15"/>
                    <a:gd name="T4" fmla="*/ 4 w 15"/>
                    <a:gd name="T5" fmla="*/ 7 h 15"/>
                    <a:gd name="T6" fmla="*/ 0 w 15"/>
                    <a:gd name="T7" fmla="*/ 11 h 15"/>
                    <a:gd name="T8" fmla="*/ 8 w 15"/>
                    <a:gd name="T9" fmla="*/ 15 h 15"/>
                    <a:gd name="T10" fmla="*/ 8 w 15"/>
                    <a:gd name="T11" fmla="*/ 11 h 15"/>
                    <a:gd name="T12" fmla="*/ 13 w 15"/>
                    <a:gd name="T13" fmla="*/ 15 h 15"/>
                    <a:gd name="T14" fmla="*/ 15 w 15"/>
                    <a:gd name="T15" fmla="*/ 11 h 15"/>
                    <a:gd name="T16" fmla="*/ 4 w 1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4" y="0"/>
                      </a:moveTo>
                      <a:lnTo>
                        <a:pt x="4" y="4"/>
                      </a:lnTo>
                      <a:lnTo>
                        <a:pt x="4" y="7"/>
                      </a:lnTo>
                      <a:lnTo>
                        <a:pt x="0" y="11"/>
                      </a:lnTo>
                      <a:lnTo>
                        <a:pt x="8" y="15"/>
                      </a:lnTo>
                      <a:lnTo>
                        <a:pt x="8" y="11"/>
                      </a:lnTo>
                      <a:lnTo>
                        <a:pt x="13" y="15"/>
                      </a:lnTo>
                      <a:lnTo>
                        <a:pt x="15" y="11"/>
                      </a:lnTo>
                      <a:lnTo>
                        <a:pt x="4"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52" name="Freeform 31"/>
                <p:cNvSpPr>
                  <a:spLocks/>
                </p:cNvSpPr>
                <p:nvPr/>
              </p:nvSpPr>
              <p:spPr bwMode="auto">
                <a:xfrm>
                  <a:off x="2223" y="2456"/>
                  <a:ext cx="12" cy="14"/>
                </a:xfrm>
                <a:custGeom>
                  <a:avLst/>
                  <a:gdLst>
                    <a:gd name="T0" fmla="*/ 8 w 24"/>
                    <a:gd name="T1" fmla="*/ 5 h 29"/>
                    <a:gd name="T2" fmla="*/ 8 w 24"/>
                    <a:gd name="T3" fmla="*/ 12 h 29"/>
                    <a:gd name="T4" fmla="*/ 8 w 24"/>
                    <a:gd name="T5" fmla="*/ 16 h 29"/>
                    <a:gd name="T6" fmla="*/ 8 w 24"/>
                    <a:gd name="T7" fmla="*/ 16 h 29"/>
                    <a:gd name="T8" fmla="*/ 4 w 24"/>
                    <a:gd name="T9" fmla="*/ 20 h 29"/>
                    <a:gd name="T10" fmla="*/ 0 w 24"/>
                    <a:gd name="T11" fmla="*/ 20 h 29"/>
                    <a:gd name="T12" fmla="*/ 0 w 24"/>
                    <a:gd name="T13" fmla="*/ 16 h 29"/>
                    <a:gd name="T14" fmla="*/ 8 w 24"/>
                    <a:gd name="T15" fmla="*/ 20 h 29"/>
                    <a:gd name="T16" fmla="*/ 13 w 24"/>
                    <a:gd name="T17" fmla="*/ 20 h 29"/>
                    <a:gd name="T18" fmla="*/ 8 w 24"/>
                    <a:gd name="T19" fmla="*/ 20 h 29"/>
                    <a:gd name="T20" fmla="*/ 8 w 24"/>
                    <a:gd name="T21" fmla="*/ 16 h 29"/>
                    <a:gd name="T22" fmla="*/ 8 w 24"/>
                    <a:gd name="T23" fmla="*/ 12 h 29"/>
                    <a:gd name="T24" fmla="*/ 13 w 24"/>
                    <a:gd name="T25" fmla="*/ 16 h 29"/>
                    <a:gd name="T26" fmla="*/ 15 w 24"/>
                    <a:gd name="T27" fmla="*/ 20 h 29"/>
                    <a:gd name="T28" fmla="*/ 15 w 24"/>
                    <a:gd name="T29" fmla="*/ 24 h 29"/>
                    <a:gd name="T30" fmla="*/ 13 w 24"/>
                    <a:gd name="T31" fmla="*/ 20 h 29"/>
                    <a:gd name="T32" fmla="*/ 15 w 24"/>
                    <a:gd name="T33" fmla="*/ 16 h 29"/>
                    <a:gd name="T34" fmla="*/ 20 w 24"/>
                    <a:gd name="T35" fmla="*/ 16 h 29"/>
                    <a:gd name="T36" fmla="*/ 15 w 24"/>
                    <a:gd name="T37" fmla="*/ 20 h 29"/>
                    <a:gd name="T38" fmla="*/ 4 w 24"/>
                    <a:gd name="T39" fmla="*/ 9 h 29"/>
                    <a:gd name="T40" fmla="*/ 4 w 24"/>
                    <a:gd name="T41" fmla="*/ 5 h 29"/>
                    <a:gd name="T42" fmla="*/ 4 w 24"/>
                    <a:gd name="T43" fmla="*/ 0 h 29"/>
                    <a:gd name="T44" fmla="*/ 8 w 24"/>
                    <a:gd name="T45" fmla="*/ 5 h 29"/>
                    <a:gd name="T46" fmla="*/ 20 w 24"/>
                    <a:gd name="T47" fmla="*/ 16 h 29"/>
                    <a:gd name="T48" fmla="*/ 24 w 24"/>
                    <a:gd name="T49" fmla="*/ 20 h 29"/>
                    <a:gd name="T50" fmla="*/ 20 w 24"/>
                    <a:gd name="T51" fmla="*/ 20 h 29"/>
                    <a:gd name="T52" fmla="*/ 15 w 24"/>
                    <a:gd name="T53" fmla="*/ 24 h 29"/>
                    <a:gd name="T54" fmla="*/ 13 w 24"/>
                    <a:gd name="T55" fmla="*/ 29 h 29"/>
                    <a:gd name="T56" fmla="*/ 13 w 24"/>
                    <a:gd name="T57" fmla="*/ 24 h 29"/>
                    <a:gd name="T58" fmla="*/ 8 w 24"/>
                    <a:gd name="T59" fmla="*/ 20 h 29"/>
                    <a:gd name="T60" fmla="*/ 13 w 24"/>
                    <a:gd name="T61" fmla="*/ 16 h 29"/>
                    <a:gd name="T62" fmla="*/ 13 w 24"/>
                    <a:gd name="T63" fmla="*/ 16 h 29"/>
                    <a:gd name="T64" fmla="*/ 13 w 24"/>
                    <a:gd name="T65" fmla="*/ 20 h 29"/>
                    <a:gd name="T66" fmla="*/ 13 w 24"/>
                    <a:gd name="T67" fmla="*/ 29 h 29"/>
                    <a:gd name="T68" fmla="*/ 8 w 24"/>
                    <a:gd name="T69" fmla="*/ 24 h 29"/>
                    <a:gd name="T70" fmla="*/ 0 w 24"/>
                    <a:gd name="T71" fmla="*/ 20 h 29"/>
                    <a:gd name="T72" fmla="*/ 0 w 24"/>
                    <a:gd name="T73" fmla="*/ 20 h 29"/>
                    <a:gd name="T74" fmla="*/ 0 w 24"/>
                    <a:gd name="T75" fmla="*/ 16 h 29"/>
                    <a:gd name="T76" fmla="*/ 4 w 24"/>
                    <a:gd name="T77" fmla="*/ 12 h 29"/>
                    <a:gd name="T78" fmla="*/ 8 w 24"/>
                    <a:gd name="T79" fmla="*/ 16 h 29"/>
                    <a:gd name="T80" fmla="*/ 4 w 24"/>
                    <a:gd name="T81" fmla="*/ 12 h 29"/>
                    <a:gd name="T82" fmla="*/ 4 w 24"/>
                    <a:gd name="T83" fmla="*/ 5 h 29"/>
                    <a:gd name="T84" fmla="*/ 8 w 24"/>
                    <a:gd name="T85" fmla="*/ 5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
                    <a:gd name="T130" fmla="*/ 0 h 29"/>
                    <a:gd name="T131" fmla="*/ 24 w 24"/>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 h="29">
                      <a:moveTo>
                        <a:pt x="8" y="5"/>
                      </a:moveTo>
                      <a:lnTo>
                        <a:pt x="8" y="12"/>
                      </a:lnTo>
                      <a:lnTo>
                        <a:pt x="8" y="16"/>
                      </a:lnTo>
                      <a:lnTo>
                        <a:pt x="4" y="20"/>
                      </a:lnTo>
                      <a:lnTo>
                        <a:pt x="0" y="20"/>
                      </a:lnTo>
                      <a:lnTo>
                        <a:pt x="0" y="16"/>
                      </a:lnTo>
                      <a:lnTo>
                        <a:pt x="8" y="20"/>
                      </a:lnTo>
                      <a:lnTo>
                        <a:pt x="13" y="20"/>
                      </a:lnTo>
                      <a:lnTo>
                        <a:pt x="8" y="20"/>
                      </a:lnTo>
                      <a:lnTo>
                        <a:pt x="8" y="16"/>
                      </a:lnTo>
                      <a:lnTo>
                        <a:pt x="8" y="12"/>
                      </a:lnTo>
                      <a:lnTo>
                        <a:pt x="13" y="16"/>
                      </a:lnTo>
                      <a:lnTo>
                        <a:pt x="15" y="20"/>
                      </a:lnTo>
                      <a:lnTo>
                        <a:pt x="15" y="24"/>
                      </a:lnTo>
                      <a:lnTo>
                        <a:pt x="13" y="20"/>
                      </a:lnTo>
                      <a:lnTo>
                        <a:pt x="15" y="16"/>
                      </a:lnTo>
                      <a:lnTo>
                        <a:pt x="20" y="16"/>
                      </a:lnTo>
                      <a:lnTo>
                        <a:pt x="15" y="20"/>
                      </a:lnTo>
                      <a:lnTo>
                        <a:pt x="4" y="9"/>
                      </a:lnTo>
                      <a:lnTo>
                        <a:pt x="4" y="5"/>
                      </a:lnTo>
                      <a:lnTo>
                        <a:pt x="4" y="0"/>
                      </a:lnTo>
                      <a:lnTo>
                        <a:pt x="8" y="5"/>
                      </a:lnTo>
                      <a:lnTo>
                        <a:pt x="20" y="16"/>
                      </a:lnTo>
                      <a:lnTo>
                        <a:pt x="24" y="20"/>
                      </a:lnTo>
                      <a:lnTo>
                        <a:pt x="20" y="20"/>
                      </a:lnTo>
                      <a:lnTo>
                        <a:pt x="15" y="24"/>
                      </a:lnTo>
                      <a:lnTo>
                        <a:pt x="13" y="29"/>
                      </a:lnTo>
                      <a:lnTo>
                        <a:pt x="13" y="24"/>
                      </a:lnTo>
                      <a:lnTo>
                        <a:pt x="8" y="20"/>
                      </a:lnTo>
                      <a:lnTo>
                        <a:pt x="13" y="16"/>
                      </a:lnTo>
                      <a:lnTo>
                        <a:pt x="13" y="20"/>
                      </a:lnTo>
                      <a:lnTo>
                        <a:pt x="13" y="29"/>
                      </a:lnTo>
                      <a:lnTo>
                        <a:pt x="8" y="24"/>
                      </a:lnTo>
                      <a:lnTo>
                        <a:pt x="0" y="20"/>
                      </a:lnTo>
                      <a:lnTo>
                        <a:pt x="0" y="16"/>
                      </a:lnTo>
                      <a:lnTo>
                        <a:pt x="4" y="12"/>
                      </a:lnTo>
                      <a:lnTo>
                        <a:pt x="8" y="16"/>
                      </a:lnTo>
                      <a:lnTo>
                        <a:pt x="4" y="12"/>
                      </a:lnTo>
                      <a:lnTo>
                        <a:pt x="4" y="5"/>
                      </a:lnTo>
                      <a:lnTo>
                        <a:pt x="8"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3" name="Freeform 32"/>
                <p:cNvSpPr>
                  <a:spLocks/>
                </p:cNvSpPr>
                <p:nvPr/>
              </p:nvSpPr>
              <p:spPr bwMode="auto">
                <a:xfrm>
                  <a:off x="2299" y="2453"/>
                  <a:ext cx="49" cy="37"/>
                </a:xfrm>
                <a:custGeom>
                  <a:avLst/>
                  <a:gdLst>
                    <a:gd name="T0" fmla="*/ 0 w 100"/>
                    <a:gd name="T1" fmla="*/ 0 h 72"/>
                    <a:gd name="T2" fmla="*/ 80 w 100"/>
                    <a:gd name="T3" fmla="*/ 13 h 72"/>
                    <a:gd name="T4" fmla="*/ 96 w 100"/>
                    <a:gd name="T5" fmla="*/ 28 h 72"/>
                    <a:gd name="T6" fmla="*/ 100 w 100"/>
                    <a:gd name="T7" fmla="*/ 72 h 72"/>
                    <a:gd name="T8" fmla="*/ 13 w 100"/>
                    <a:gd name="T9" fmla="*/ 72 h 72"/>
                    <a:gd name="T10" fmla="*/ 0 w 100"/>
                    <a:gd name="T11" fmla="*/ 0 h 72"/>
                    <a:gd name="T12" fmla="*/ 0 60000 65536"/>
                    <a:gd name="T13" fmla="*/ 0 60000 65536"/>
                    <a:gd name="T14" fmla="*/ 0 60000 65536"/>
                    <a:gd name="T15" fmla="*/ 0 60000 65536"/>
                    <a:gd name="T16" fmla="*/ 0 60000 65536"/>
                    <a:gd name="T17" fmla="*/ 0 60000 65536"/>
                    <a:gd name="T18" fmla="*/ 0 w 100"/>
                    <a:gd name="T19" fmla="*/ 0 h 72"/>
                    <a:gd name="T20" fmla="*/ 100 w 10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00" h="72">
                      <a:moveTo>
                        <a:pt x="0" y="0"/>
                      </a:moveTo>
                      <a:lnTo>
                        <a:pt x="80" y="13"/>
                      </a:lnTo>
                      <a:lnTo>
                        <a:pt x="96" y="28"/>
                      </a:lnTo>
                      <a:lnTo>
                        <a:pt x="100" y="72"/>
                      </a:lnTo>
                      <a:lnTo>
                        <a:pt x="13" y="72"/>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54" name="Freeform 33"/>
                <p:cNvSpPr>
                  <a:spLocks/>
                </p:cNvSpPr>
                <p:nvPr/>
              </p:nvSpPr>
              <p:spPr bwMode="auto">
                <a:xfrm>
                  <a:off x="2299" y="2453"/>
                  <a:ext cx="52" cy="38"/>
                </a:xfrm>
                <a:custGeom>
                  <a:avLst/>
                  <a:gdLst>
                    <a:gd name="T0" fmla="*/ 0 w 104"/>
                    <a:gd name="T1" fmla="*/ 0 h 75"/>
                    <a:gd name="T2" fmla="*/ 80 w 104"/>
                    <a:gd name="T3" fmla="*/ 13 h 75"/>
                    <a:gd name="T4" fmla="*/ 84 w 104"/>
                    <a:gd name="T5" fmla="*/ 13 h 75"/>
                    <a:gd name="T6" fmla="*/ 84 w 104"/>
                    <a:gd name="T7" fmla="*/ 13 h 75"/>
                    <a:gd name="T8" fmla="*/ 100 w 104"/>
                    <a:gd name="T9" fmla="*/ 28 h 75"/>
                    <a:gd name="T10" fmla="*/ 100 w 104"/>
                    <a:gd name="T11" fmla="*/ 28 h 75"/>
                    <a:gd name="T12" fmla="*/ 100 w 104"/>
                    <a:gd name="T13" fmla="*/ 28 h 75"/>
                    <a:gd name="T14" fmla="*/ 104 w 104"/>
                    <a:gd name="T15" fmla="*/ 72 h 75"/>
                    <a:gd name="T16" fmla="*/ 104 w 104"/>
                    <a:gd name="T17" fmla="*/ 75 h 75"/>
                    <a:gd name="T18" fmla="*/ 100 w 104"/>
                    <a:gd name="T19" fmla="*/ 75 h 75"/>
                    <a:gd name="T20" fmla="*/ 13 w 104"/>
                    <a:gd name="T21" fmla="*/ 75 h 75"/>
                    <a:gd name="T22" fmla="*/ 13 w 104"/>
                    <a:gd name="T23" fmla="*/ 75 h 75"/>
                    <a:gd name="T24" fmla="*/ 13 w 104"/>
                    <a:gd name="T25" fmla="*/ 72 h 75"/>
                    <a:gd name="T26" fmla="*/ 13 w 104"/>
                    <a:gd name="T27" fmla="*/ 72 h 75"/>
                    <a:gd name="T28" fmla="*/ 100 w 104"/>
                    <a:gd name="T29" fmla="*/ 72 h 75"/>
                    <a:gd name="T30" fmla="*/ 100 w 104"/>
                    <a:gd name="T31" fmla="*/ 75 h 75"/>
                    <a:gd name="T32" fmla="*/ 100 w 104"/>
                    <a:gd name="T33" fmla="*/ 72 h 75"/>
                    <a:gd name="T34" fmla="*/ 96 w 104"/>
                    <a:gd name="T35" fmla="*/ 28 h 75"/>
                    <a:gd name="T36" fmla="*/ 100 w 104"/>
                    <a:gd name="T37" fmla="*/ 28 h 75"/>
                    <a:gd name="T38" fmla="*/ 96 w 104"/>
                    <a:gd name="T39" fmla="*/ 33 h 75"/>
                    <a:gd name="T40" fmla="*/ 80 w 104"/>
                    <a:gd name="T41" fmla="*/ 16 h 75"/>
                    <a:gd name="T42" fmla="*/ 84 w 104"/>
                    <a:gd name="T43" fmla="*/ 13 h 75"/>
                    <a:gd name="T44" fmla="*/ 80 w 104"/>
                    <a:gd name="T45" fmla="*/ 16 h 75"/>
                    <a:gd name="T46" fmla="*/ 0 w 104"/>
                    <a:gd name="T47" fmla="*/ 4 h 75"/>
                    <a:gd name="T48" fmla="*/ 0 w 104"/>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75"/>
                    <a:gd name="T77" fmla="*/ 104 w 104"/>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75">
                      <a:moveTo>
                        <a:pt x="0" y="0"/>
                      </a:moveTo>
                      <a:lnTo>
                        <a:pt x="80" y="13"/>
                      </a:lnTo>
                      <a:lnTo>
                        <a:pt x="84" y="13"/>
                      </a:lnTo>
                      <a:lnTo>
                        <a:pt x="100" y="28"/>
                      </a:lnTo>
                      <a:lnTo>
                        <a:pt x="104" y="72"/>
                      </a:lnTo>
                      <a:lnTo>
                        <a:pt x="104" y="75"/>
                      </a:lnTo>
                      <a:lnTo>
                        <a:pt x="100" y="75"/>
                      </a:lnTo>
                      <a:lnTo>
                        <a:pt x="13" y="75"/>
                      </a:lnTo>
                      <a:lnTo>
                        <a:pt x="13" y="72"/>
                      </a:lnTo>
                      <a:lnTo>
                        <a:pt x="100" y="72"/>
                      </a:lnTo>
                      <a:lnTo>
                        <a:pt x="100" y="75"/>
                      </a:lnTo>
                      <a:lnTo>
                        <a:pt x="100" y="72"/>
                      </a:lnTo>
                      <a:lnTo>
                        <a:pt x="96" y="28"/>
                      </a:lnTo>
                      <a:lnTo>
                        <a:pt x="100" y="28"/>
                      </a:lnTo>
                      <a:lnTo>
                        <a:pt x="96" y="33"/>
                      </a:lnTo>
                      <a:lnTo>
                        <a:pt x="80" y="16"/>
                      </a:lnTo>
                      <a:lnTo>
                        <a:pt x="84" y="13"/>
                      </a:lnTo>
                      <a:lnTo>
                        <a:pt x="80" y="16"/>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5" name="Freeform 34"/>
                <p:cNvSpPr>
                  <a:spLocks/>
                </p:cNvSpPr>
                <p:nvPr/>
              </p:nvSpPr>
              <p:spPr bwMode="auto">
                <a:xfrm>
                  <a:off x="2299" y="2453"/>
                  <a:ext cx="7" cy="37"/>
                </a:xfrm>
                <a:custGeom>
                  <a:avLst/>
                  <a:gdLst>
                    <a:gd name="T0" fmla="*/ 13 w 16"/>
                    <a:gd name="T1" fmla="*/ 72 h 72"/>
                    <a:gd name="T2" fmla="*/ 0 w 16"/>
                    <a:gd name="T3" fmla="*/ 0 h 72"/>
                    <a:gd name="T4" fmla="*/ 0 w 16"/>
                    <a:gd name="T5" fmla="*/ 0 h 72"/>
                    <a:gd name="T6" fmla="*/ 0 w 16"/>
                    <a:gd name="T7" fmla="*/ 0 h 72"/>
                    <a:gd name="T8" fmla="*/ 5 w 16"/>
                    <a:gd name="T9" fmla="*/ 0 h 72"/>
                    <a:gd name="T10" fmla="*/ 16 w 16"/>
                    <a:gd name="T11" fmla="*/ 72 h 72"/>
                    <a:gd name="T12" fmla="*/ 13 w 16"/>
                    <a:gd name="T13" fmla="*/ 72 h 72"/>
                    <a:gd name="T14" fmla="*/ 0 60000 65536"/>
                    <a:gd name="T15" fmla="*/ 0 60000 65536"/>
                    <a:gd name="T16" fmla="*/ 0 60000 65536"/>
                    <a:gd name="T17" fmla="*/ 0 60000 65536"/>
                    <a:gd name="T18" fmla="*/ 0 60000 65536"/>
                    <a:gd name="T19" fmla="*/ 0 60000 65536"/>
                    <a:gd name="T20" fmla="*/ 0 60000 65536"/>
                    <a:gd name="T21" fmla="*/ 0 w 16"/>
                    <a:gd name="T22" fmla="*/ 0 h 72"/>
                    <a:gd name="T23" fmla="*/ 16 w 16"/>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2">
                      <a:moveTo>
                        <a:pt x="13" y="72"/>
                      </a:moveTo>
                      <a:lnTo>
                        <a:pt x="0" y="0"/>
                      </a:lnTo>
                      <a:lnTo>
                        <a:pt x="5" y="0"/>
                      </a:lnTo>
                      <a:lnTo>
                        <a:pt x="16" y="72"/>
                      </a:lnTo>
                      <a:lnTo>
                        <a:pt x="13"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6" name="Freeform 35"/>
                <p:cNvSpPr>
                  <a:spLocks/>
                </p:cNvSpPr>
                <p:nvPr/>
              </p:nvSpPr>
              <p:spPr bwMode="auto">
                <a:xfrm>
                  <a:off x="2311" y="2448"/>
                  <a:ext cx="27" cy="12"/>
                </a:xfrm>
                <a:custGeom>
                  <a:avLst/>
                  <a:gdLst>
                    <a:gd name="T0" fmla="*/ 4 w 55"/>
                    <a:gd name="T1" fmla="*/ 15 h 24"/>
                    <a:gd name="T2" fmla="*/ 0 w 55"/>
                    <a:gd name="T3" fmla="*/ 7 h 24"/>
                    <a:gd name="T4" fmla="*/ 24 w 55"/>
                    <a:gd name="T5" fmla="*/ 0 h 24"/>
                    <a:gd name="T6" fmla="*/ 46 w 55"/>
                    <a:gd name="T7" fmla="*/ 4 h 24"/>
                    <a:gd name="T8" fmla="*/ 55 w 55"/>
                    <a:gd name="T9" fmla="*/ 24 h 24"/>
                    <a:gd name="T10" fmla="*/ 4 w 55"/>
                    <a:gd name="T11" fmla="*/ 15 h 24"/>
                    <a:gd name="T12" fmla="*/ 0 60000 65536"/>
                    <a:gd name="T13" fmla="*/ 0 60000 65536"/>
                    <a:gd name="T14" fmla="*/ 0 60000 65536"/>
                    <a:gd name="T15" fmla="*/ 0 60000 65536"/>
                    <a:gd name="T16" fmla="*/ 0 60000 65536"/>
                    <a:gd name="T17" fmla="*/ 0 60000 65536"/>
                    <a:gd name="T18" fmla="*/ 0 w 55"/>
                    <a:gd name="T19" fmla="*/ 0 h 24"/>
                    <a:gd name="T20" fmla="*/ 55 w 5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5" h="24">
                      <a:moveTo>
                        <a:pt x="4" y="15"/>
                      </a:moveTo>
                      <a:lnTo>
                        <a:pt x="0" y="7"/>
                      </a:lnTo>
                      <a:lnTo>
                        <a:pt x="24" y="0"/>
                      </a:lnTo>
                      <a:lnTo>
                        <a:pt x="46" y="4"/>
                      </a:lnTo>
                      <a:lnTo>
                        <a:pt x="55" y="24"/>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7" name="Freeform 36"/>
                <p:cNvSpPr>
                  <a:spLocks/>
                </p:cNvSpPr>
                <p:nvPr/>
              </p:nvSpPr>
              <p:spPr bwMode="auto">
                <a:xfrm>
                  <a:off x="2311" y="2448"/>
                  <a:ext cx="30" cy="13"/>
                </a:xfrm>
                <a:custGeom>
                  <a:avLst/>
                  <a:gdLst>
                    <a:gd name="T0" fmla="*/ 4 w 59"/>
                    <a:gd name="T1" fmla="*/ 15 h 27"/>
                    <a:gd name="T2" fmla="*/ 0 w 59"/>
                    <a:gd name="T3" fmla="*/ 7 h 27"/>
                    <a:gd name="T4" fmla="*/ 0 w 59"/>
                    <a:gd name="T5" fmla="*/ 7 h 27"/>
                    <a:gd name="T6" fmla="*/ 0 w 59"/>
                    <a:gd name="T7" fmla="*/ 7 h 27"/>
                    <a:gd name="T8" fmla="*/ 24 w 59"/>
                    <a:gd name="T9" fmla="*/ 0 h 27"/>
                    <a:gd name="T10" fmla="*/ 24 w 59"/>
                    <a:gd name="T11" fmla="*/ 0 h 27"/>
                    <a:gd name="T12" fmla="*/ 24 w 59"/>
                    <a:gd name="T13" fmla="*/ 0 h 27"/>
                    <a:gd name="T14" fmla="*/ 46 w 59"/>
                    <a:gd name="T15" fmla="*/ 4 h 27"/>
                    <a:gd name="T16" fmla="*/ 51 w 59"/>
                    <a:gd name="T17" fmla="*/ 4 h 27"/>
                    <a:gd name="T18" fmla="*/ 51 w 59"/>
                    <a:gd name="T19" fmla="*/ 4 h 27"/>
                    <a:gd name="T20" fmla="*/ 59 w 59"/>
                    <a:gd name="T21" fmla="*/ 24 h 27"/>
                    <a:gd name="T22" fmla="*/ 55 w 59"/>
                    <a:gd name="T23" fmla="*/ 27 h 27"/>
                    <a:gd name="T24" fmla="*/ 55 w 59"/>
                    <a:gd name="T25" fmla="*/ 27 h 27"/>
                    <a:gd name="T26" fmla="*/ 55 w 59"/>
                    <a:gd name="T27" fmla="*/ 24 h 27"/>
                    <a:gd name="T28" fmla="*/ 46 w 59"/>
                    <a:gd name="T29" fmla="*/ 4 h 27"/>
                    <a:gd name="T30" fmla="*/ 51 w 59"/>
                    <a:gd name="T31" fmla="*/ 4 h 27"/>
                    <a:gd name="T32" fmla="*/ 46 w 59"/>
                    <a:gd name="T33" fmla="*/ 7 h 27"/>
                    <a:gd name="T34" fmla="*/ 24 w 59"/>
                    <a:gd name="T35" fmla="*/ 4 h 27"/>
                    <a:gd name="T36" fmla="*/ 24 w 59"/>
                    <a:gd name="T37" fmla="*/ 0 h 27"/>
                    <a:gd name="T38" fmla="*/ 24 w 59"/>
                    <a:gd name="T39" fmla="*/ 4 h 27"/>
                    <a:gd name="T40" fmla="*/ 0 w 59"/>
                    <a:gd name="T41" fmla="*/ 11 h 27"/>
                    <a:gd name="T42" fmla="*/ 0 w 59"/>
                    <a:gd name="T43" fmla="*/ 7 h 27"/>
                    <a:gd name="T44" fmla="*/ 4 w 59"/>
                    <a:gd name="T45" fmla="*/ 7 h 27"/>
                    <a:gd name="T46" fmla="*/ 8 w 59"/>
                    <a:gd name="T47" fmla="*/ 15 h 27"/>
                    <a:gd name="T48" fmla="*/ 4 w 59"/>
                    <a:gd name="T49" fmla="*/ 15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27"/>
                    <a:gd name="T77" fmla="*/ 59 w 59"/>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27">
                      <a:moveTo>
                        <a:pt x="4" y="15"/>
                      </a:moveTo>
                      <a:lnTo>
                        <a:pt x="0" y="7"/>
                      </a:lnTo>
                      <a:lnTo>
                        <a:pt x="24" y="0"/>
                      </a:lnTo>
                      <a:lnTo>
                        <a:pt x="46" y="4"/>
                      </a:lnTo>
                      <a:lnTo>
                        <a:pt x="51" y="4"/>
                      </a:lnTo>
                      <a:lnTo>
                        <a:pt x="59" y="24"/>
                      </a:lnTo>
                      <a:lnTo>
                        <a:pt x="55" y="27"/>
                      </a:lnTo>
                      <a:lnTo>
                        <a:pt x="55" y="24"/>
                      </a:lnTo>
                      <a:lnTo>
                        <a:pt x="46" y="4"/>
                      </a:lnTo>
                      <a:lnTo>
                        <a:pt x="51" y="4"/>
                      </a:lnTo>
                      <a:lnTo>
                        <a:pt x="46" y="7"/>
                      </a:lnTo>
                      <a:lnTo>
                        <a:pt x="24" y="4"/>
                      </a:lnTo>
                      <a:lnTo>
                        <a:pt x="24" y="0"/>
                      </a:lnTo>
                      <a:lnTo>
                        <a:pt x="24" y="4"/>
                      </a:lnTo>
                      <a:lnTo>
                        <a:pt x="0" y="11"/>
                      </a:lnTo>
                      <a:lnTo>
                        <a:pt x="0" y="7"/>
                      </a:lnTo>
                      <a:lnTo>
                        <a:pt x="4" y="7"/>
                      </a:lnTo>
                      <a:lnTo>
                        <a:pt x="8" y="15"/>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8" name="Freeform 37"/>
                <p:cNvSpPr>
                  <a:spLocks/>
                </p:cNvSpPr>
                <p:nvPr/>
              </p:nvSpPr>
              <p:spPr bwMode="auto">
                <a:xfrm>
                  <a:off x="2313" y="2456"/>
                  <a:ext cx="25" cy="5"/>
                </a:xfrm>
                <a:custGeom>
                  <a:avLst/>
                  <a:gdLst>
                    <a:gd name="T0" fmla="*/ 51 w 51"/>
                    <a:gd name="T1" fmla="*/ 12 h 12"/>
                    <a:gd name="T2" fmla="*/ 0 w 51"/>
                    <a:gd name="T3" fmla="*/ 5 h 12"/>
                    <a:gd name="T4" fmla="*/ 4 w 51"/>
                    <a:gd name="T5" fmla="*/ 5 h 12"/>
                    <a:gd name="T6" fmla="*/ 0 w 51"/>
                    <a:gd name="T7" fmla="*/ 0 h 12"/>
                    <a:gd name="T8" fmla="*/ 0 w 51"/>
                    <a:gd name="T9" fmla="*/ 0 h 12"/>
                    <a:gd name="T10" fmla="*/ 51 w 51"/>
                    <a:gd name="T11" fmla="*/ 9 h 12"/>
                    <a:gd name="T12" fmla="*/ 51 w 51"/>
                    <a:gd name="T13" fmla="*/ 12 h 12"/>
                    <a:gd name="T14" fmla="*/ 0 60000 65536"/>
                    <a:gd name="T15" fmla="*/ 0 60000 65536"/>
                    <a:gd name="T16" fmla="*/ 0 60000 65536"/>
                    <a:gd name="T17" fmla="*/ 0 60000 65536"/>
                    <a:gd name="T18" fmla="*/ 0 60000 65536"/>
                    <a:gd name="T19" fmla="*/ 0 60000 65536"/>
                    <a:gd name="T20" fmla="*/ 0 60000 65536"/>
                    <a:gd name="T21" fmla="*/ 0 w 51"/>
                    <a:gd name="T22" fmla="*/ 0 h 12"/>
                    <a:gd name="T23" fmla="*/ 51 w 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2">
                      <a:moveTo>
                        <a:pt x="51" y="12"/>
                      </a:moveTo>
                      <a:lnTo>
                        <a:pt x="0" y="5"/>
                      </a:lnTo>
                      <a:lnTo>
                        <a:pt x="4" y="5"/>
                      </a:lnTo>
                      <a:lnTo>
                        <a:pt x="0" y="0"/>
                      </a:lnTo>
                      <a:lnTo>
                        <a:pt x="51" y="9"/>
                      </a:lnTo>
                      <a:lnTo>
                        <a:pt x="51"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9" name="Rectangle 38"/>
                <p:cNvSpPr>
                  <a:spLocks noChangeArrowheads="1"/>
                </p:cNvSpPr>
                <p:nvPr/>
              </p:nvSpPr>
              <p:spPr bwMode="auto">
                <a:xfrm>
                  <a:off x="2145" y="2416"/>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60" name="Freeform 39"/>
                <p:cNvSpPr>
                  <a:spLocks/>
                </p:cNvSpPr>
                <p:nvPr/>
              </p:nvSpPr>
              <p:spPr bwMode="auto">
                <a:xfrm>
                  <a:off x="2059" y="2414"/>
                  <a:ext cx="88" cy="74"/>
                </a:xfrm>
                <a:custGeom>
                  <a:avLst/>
                  <a:gdLst>
                    <a:gd name="T0" fmla="*/ 170 w 174"/>
                    <a:gd name="T1" fmla="*/ 148 h 148"/>
                    <a:gd name="T2" fmla="*/ 0 w 174"/>
                    <a:gd name="T3" fmla="*/ 148 h 148"/>
                    <a:gd name="T4" fmla="*/ 0 w 174"/>
                    <a:gd name="T5" fmla="*/ 144 h 148"/>
                    <a:gd name="T6" fmla="*/ 0 w 174"/>
                    <a:gd name="T7" fmla="*/ 144 h 148"/>
                    <a:gd name="T8" fmla="*/ 39 w 174"/>
                    <a:gd name="T9" fmla="*/ 135 h 148"/>
                    <a:gd name="T10" fmla="*/ 39 w 174"/>
                    <a:gd name="T11" fmla="*/ 135 h 148"/>
                    <a:gd name="T12" fmla="*/ 39 w 174"/>
                    <a:gd name="T13" fmla="*/ 135 h 148"/>
                    <a:gd name="T14" fmla="*/ 150 w 174"/>
                    <a:gd name="T15" fmla="*/ 135 h 148"/>
                    <a:gd name="T16" fmla="*/ 154 w 174"/>
                    <a:gd name="T17" fmla="*/ 135 h 148"/>
                    <a:gd name="T18" fmla="*/ 150 w 174"/>
                    <a:gd name="T19" fmla="*/ 135 h 148"/>
                    <a:gd name="T20" fmla="*/ 157 w 174"/>
                    <a:gd name="T21" fmla="*/ 17 h 148"/>
                    <a:gd name="T22" fmla="*/ 157 w 174"/>
                    <a:gd name="T23" fmla="*/ 17 h 148"/>
                    <a:gd name="T24" fmla="*/ 157 w 174"/>
                    <a:gd name="T25" fmla="*/ 17 h 148"/>
                    <a:gd name="T26" fmla="*/ 170 w 174"/>
                    <a:gd name="T27" fmla="*/ 5 h 148"/>
                    <a:gd name="T28" fmla="*/ 174 w 174"/>
                    <a:gd name="T29" fmla="*/ 0 h 148"/>
                    <a:gd name="T30" fmla="*/ 174 w 174"/>
                    <a:gd name="T31" fmla="*/ 5 h 148"/>
                    <a:gd name="T32" fmla="*/ 174 w 174"/>
                    <a:gd name="T33" fmla="*/ 9 h 148"/>
                    <a:gd name="T34" fmla="*/ 162 w 174"/>
                    <a:gd name="T35" fmla="*/ 20 h 148"/>
                    <a:gd name="T36" fmla="*/ 157 w 174"/>
                    <a:gd name="T37" fmla="*/ 17 h 148"/>
                    <a:gd name="T38" fmla="*/ 162 w 174"/>
                    <a:gd name="T39" fmla="*/ 17 h 148"/>
                    <a:gd name="T40" fmla="*/ 154 w 174"/>
                    <a:gd name="T41" fmla="*/ 135 h 148"/>
                    <a:gd name="T42" fmla="*/ 154 w 174"/>
                    <a:gd name="T43" fmla="*/ 140 h 148"/>
                    <a:gd name="T44" fmla="*/ 150 w 174"/>
                    <a:gd name="T45" fmla="*/ 140 h 148"/>
                    <a:gd name="T46" fmla="*/ 39 w 174"/>
                    <a:gd name="T47" fmla="*/ 140 h 148"/>
                    <a:gd name="T48" fmla="*/ 39 w 174"/>
                    <a:gd name="T49" fmla="*/ 135 h 148"/>
                    <a:gd name="T50" fmla="*/ 39 w 174"/>
                    <a:gd name="T51" fmla="*/ 140 h 148"/>
                    <a:gd name="T52" fmla="*/ 0 w 174"/>
                    <a:gd name="T53" fmla="*/ 148 h 148"/>
                    <a:gd name="T54" fmla="*/ 0 w 174"/>
                    <a:gd name="T55" fmla="*/ 148 h 148"/>
                    <a:gd name="T56" fmla="*/ 0 w 174"/>
                    <a:gd name="T57" fmla="*/ 144 h 148"/>
                    <a:gd name="T58" fmla="*/ 170 w 174"/>
                    <a:gd name="T59" fmla="*/ 144 h 148"/>
                    <a:gd name="T60" fmla="*/ 170 w 174"/>
                    <a:gd name="T61" fmla="*/ 148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
                    <a:gd name="T94" fmla="*/ 0 h 148"/>
                    <a:gd name="T95" fmla="*/ 174 w 174"/>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 h="148">
                      <a:moveTo>
                        <a:pt x="170" y="148"/>
                      </a:moveTo>
                      <a:lnTo>
                        <a:pt x="0" y="148"/>
                      </a:lnTo>
                      <a:lnTo>
                        <a:pt x="0" y="144"/>
                      </a:lnTo>
                      <a:lnTo>
                        <a:pt x="39" y="135"/>
                      </a:lnTo>
                      <a:lnTo>
                        <a:pt x="150" y="135"/>
                      </a:lnTo>
                      <a:lnTo>
                        <a:pt x="154" y="135"/>
                      </a:lnTo>
                      <a:lnTo>
                        <a:pt x="150" y="135"/>
                      </a:lnTo>
                      <a:lnTo>
                        <a:pt x="157" y="17"/>
                      </a:lnTo>
                      <a:lnTo>
                        <a:pt x="170" y="5"/>
                      </a:lnTo>
                      <a:lnTo>
                        <a:pt x="174" y="0"/>
                      </a:lnTo>
                      <a:lnTo>
                        <a:pt x="174" y="5"/>
                      </a:lnTo>
                      <a:lnTo>
                        <a:pt x="174" y="9"/>
                      </a:lnTo>
                      <a:lnTo>
                        <a:pt x="162" y="20"/>
                      </a:lnTo>
                      <a:lnTo>
                        <a:pt x="157" y="17"/>
                      </a:lnTo>
                      <a:lnTo>
                        <a:pt x="162" y="17"/>
                      </a:lnTo>
                      <a:lnTo>
                        <a:pt x="154" y="135"/>
                      </a:lnTo>
                      <a:lnTo>
                        <a:pt x="154" y="140"/>
                      </a:lnTo>
                      <a:lnTo>
                        <a:pt x="150" y="140"/>
                      </a:lnTo>
                      <a:lnTo>
                        <a:pt x="39" y="140"/>
                      </a:lnTo>
                      <a:lnTo>
                        <a:pt x="39" y="135"/>
                      </a:lnTo>
                      <a:lnTo>
                        <a:pt x="39" y="140"/>
                      </a:lnTo>
                      <a:lnTo>
                        <a:pt x="0" y="148"/>
                      </a:lnTo>
                      <a:lnTo>
                        <a:pt x="0" y="144"/>
                      </a:lnTo>
                      <a:lnTo>
                        <a:pt x="170" y="144"/>
                      </a:lnTo>
                      <a:lnTo>
                        <a:pt x="170" y="14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1" name="Freeform 40"/>
                <p:cNvSpPr>
                  <a:spLocks/>
                </p:cNvSpPr>
                <p:nvPr/>
              </p:nvSpPr>
              <p:spPr bwMode="auto">
                <a:xfrm>
                  <a:off x="2142" y="2430"/>
                  <a:ext cx="5" cy="41"/>
                </a:xfrm>
                <a:custGeom>
                  <a:avLst/>
                  <a:gdLst>
                    <a:gd name="T0" fmla="*/ 4 w 8"/>
                    <a:gd name="T1" fmla="*/ 0 h 83"/>
                    <a:gd name="T2" fmla="*/ 4 w 8"/>
                    <a:gd name="T3" fmla="*/ 0 h 83"/>
                    <a:gd name="T4" fmla="*/ 0 w 8"/>
                    <a:gd name="T5" fmla="*/ 0 h 83"/>
                    <a:gd name="T6" fmla="*/ 0 w 8"/>
                    <a:gd name="T7" fmla="*/ 40 h 83"/>
                    <a:gd name="T8" fmla="*/ 0 w 8"/>
                    <a:gd name="T9" fmla="*/ 80 h 83"/>
                    <a:gd name="T10" fmla="*/ 4 w 8"/>
                    <a:gd name="T11" fmla="*/ 80 h 83"/>
                    <a:gd name="T12" fmla="*/ 4 w 8"/>
                    <a:gd name="T13" fmla="*/ 83 h 83"/>
                    <a:gd name="T14" fmla="*/ 4 w 8"/>
                    <a:gd name="T15" fmla="*/ 83 h 83"/>
                    <a:gd name="T16" fmla="*/ 4 w 8"/>
                    <a:gd name="T17" fmla="*/ 83 h 83"/>
                    <a:gd name="T18" fmla="*/ 4 w 8"/>
                    <a:gd name="T19" fmla="*/ 80 h 83"/>
                    <a:gd name="T20" fmla="*/ 8 w 8"/>
                    <a:gd name="T21" fmla="*/ 80 h 83"/>
                    <a:gd name="T22" fmla="*/ 8 w 8"/>
                    <a:gd name="T23" fmla="*/ 40 h 83"/>
                    <a:gd name="T24" fmla="*/ 8 w 8"/>
                    <a:gd name="T25" fmla="*/ 0 h 83"/>
                    <a:gd name="T26" fmla="*/ 4 w 8"/>
                    <a:gd name="T27" fmla="*/ 0 h 83"/>
                    <a:gd name="T28" fmla="*/ 4 w 8"/>
                    <a:gd name="T29" fmla="*/ 0 h 83"/>
                    <a:gd name="T30" fmla="*/ 4 w 8"/>
                    <a:gd name="T31" fmla="*/ 0 h 83"/>
                    <a:gd name="T32" fmla="*/ 4 w 8"/>
                    <a:gd name="T33" fmla="*/ 0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3"/>
                    <a:gd name="T53" fmla="*/ 8 w 8"/>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3">
                      <a:moveTo>
                        <a:pt x="4" y="0"/>
                      </a:moveTo>
                      <a:lnTo>
                        <a:pt x="4" y="0"/>
                      </a:lnTo>
                      <a:lnTo>
                        <a:pt x="0" y="0"/>
                      </a:lnTo>
                      <a:lnTo>
                        <a:pt x="0" y="40"/>
                      </a:lnTo>
                      <a:lnTo>
                        <a:pt x="0" y="80"/>
                      </a:lnTo>
                      <a:lnTo>
                        <a:pt x="4" y="80"/>
                      </a:lnTo>
                      <a:lnTo>
                        <a:pt x="4" y="83"/>
                      </a:lnTo>
                      <a:lnTo>
                        <a:pt x="4" y="80"/>
                      </a:lnTo>
                      <a:lnTo>
                        <a:pt x="8" y="80"/>
                      </a:lnTo>
                      <a:lnTo>
                        <a:pt x="8" y="40"/>
                      </a:lnTo>
                      <a:lnTo>
                        <a:pt x="8" y="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2" name="Freeform 41"/>
                <p:cNvSpPr>
                  <a:spLocks/>
                </p:cNvSpPr>
                <p:nvPr/>
              </p:nvSpPr>
              <p:spPr bwMode="auto">
                <a:xfrm>
                  <a:off x="2142" y="2430"/>
                  <a:ext cx="6" cy="41"/>
                </a:xfrm>
                <a:custGeom>
                  <a:avLst/>
                  <a:gdLst>
                    <a:gd name="T0" fmla="*/ 8 w 11"/>
                    <a:gd name="T1" fmla="*/ 0 h 83"/>
                    <a:gd name="T2" fmla="*/ 4 w 11"/>
                    <a:gd name="T3" fmla="*/ 4 h 83"/>
                    <a:gd name="T4" fmla="*/ 4 w 11"/>
                    <a:gd name="T5" fmla="*/ 0 h 83"/>
                    <a:gd name="T6" fmla="*/ 4 w 11"/>
                    <a:gd name="T7" fmla="*/ 40 h 83"/>
                    <a:gd name="T8" fmla="*/ 4 w 11"/>
                    <a:gd name="T9" fmla="*/ 40 h 83"/>
                    <a:gd name="T10" fmla="*/ 0 w 11"/>
                    <a:gd name="T11" fmla="*/ 80 h 83"/>
                    <a:gd name="T12" fmla="*/ 4 w 11"/>
                    <a:gd name="T13" fmla="*/ 80 h 83"/>
                    <a:gd name="T14" fmla="*/ 8 w 11"/>
                    <a:gd name="T15" fmla="*/ 80 h 83"/>
                    <a:gd name="T16" fmla="*/ 8 w 11"/>
                    <a:gd name="T17" fmla="*/ 83 h 83"/>
                    <a:gd name="T18" fmla="*/ 8 w 11"/>
                    <a:gd name="T19" fmla="*/ 83 h 83"/>
                    <a:gd name="T20" fmla="*/ 8 w 11"/>
                    <a:gd name="T21" fmla="*/ 83 h 83"/>
                    <a:gd name="T22" fmla="*/ 4 w 11"/>
                    <a:gd name="T23" fmla="*/ 83 h 83"/>
                    <a:gd name="T24" fmla="*/ 4 w 11"/>
                    <a:gd name="T25" fmla="*/ 80 h 83"/>
                    <a:gd name="T26" fmla="*/ 4 w 11"/>
                    <a:gd name="T27" fmla="*/ 80 h 83"/>
                    <a:gd name="T28" fmla="*/ 8 w 11"/>
                    <a:gd name="T29" fmla="*/ 80 h 83"/>
                    <a:gd name="T30" fmla="*/ 8 w 11"/>
                    <a:gd name="T31" fmla="*/ 40 h 83"/>
                    <a:gd name="T32" fmla="*/ 8 w 11"/>
                    <a:gd name="T33" fmla="*/ 40 h 83"/>
                    <a:gd name="T34" fmla="*/ 8 w 11"/>
                    <a:gd name="T35" fmla="*/ 4 h 83"/>
                    <a:gd name="T36" fmla="*/ 4 w 11"/>
                    <a:gd name="T37" fmla="*/ 4 h 83"/>
                    <a:gd name="T38" fmla="*/ 4 w 11"/>
                    <a:gd name="T39" fmla="*/ 4 h 83"/>
                    <a:gd name="T40" fmla="*/ 4 w 11"/>
                    <a:gd name="T41" fmla="*/ 4 h 83"/>
                    <a:gd name="T42" fmla="*/ 4 w 11"/>
                    <a:gd name="T43" fmla="*/ 4 h 83"/>
                    <a:gd name="T44" fmla="*/ 4 w 11"/>
                    <a:gd name="T45" fmla="*/ 4 h 83"/>
                    <a:gd name="T46" fmla="*/ 4 w 11"/>
                    <a:gd name="T47" fmla="*/ 4 h 83"/>
                    <a:gd name="T48" fmla="*/ 4 w 11"/>
                    <a:gd name="T49" fmla="*/ 0 h 83"/>
                    <a:gd name="T50" fmla="*/ 4 w 11"/>
                    <a:gd name="T51" fmla="*/ 0 h 83"/>
                    <a:gd name="T52" fmla="*/ 4 w 11"/>
                    <a:gd name="T53" fmla="*/ 0 h 83"/>
                    <a:gd name="T54" fmla="*/ 4 w 11"/>
                    <a:gd name="T55" fmla="*/ 0 h 83"/>
                    <a:gd name="T56" fmla="*/ 4 w 11"/>
                    <a:gd name="T57" fmla="*/ 0 h 83"/>
                    <a:gd name="T58" fmla="*/ 8 w 11"/>
                    <a:gd name="T59" fmla="*/ 0 h 83"/>
                    <a:gd name="T60" fmla="*/ 11 w 11"/>
                    <a:gd name="T61" fmla="*/ 0 h 83"/>
                    <a:gd name="T62" fmla="*/ 11 w 11"/>
                    <a:gd name="T63" fmla="*/ 40 h 83"/>
                    <a:gd name="T64" fmla="*/ 11 w 11"/>
                    <a:gd name="T65" fmla="*/ 80 h 83"/>
                    <a:gd name="T66" fmla="*/ 8 w 11"/>
                    <a:gd name="T67" fmla="*/ 83 h 83"/>
                    <a:gd name="T68" fmla="*/ 4 w 11"/>
                    <a:gd name="T69" fmla="*/ 83 h 83"/>
                    <a:gd name="T70" fmla="*/ 8 w 11"/>
                    <a:gd name="T71" fmla="*/ 83 h 83"/>
                    <a:gd name="T72" fmla="*/ 4 w 11"/>
                    <a:gd name="T73" fmla="*/ 83 h 83"/>
                    <a:gd name="T74" fmla="*/ 4 w 11"/>
                    <a:gd name="T75" fmla="*/ 83 h 83"/>
                    <a:gd name="T76" fmla="*/ 4 w 11"/>
                    <a:gd name="T77" fmla="*/ 83 h 83"/>
                    <a:gd name="T78" fmla="*/ 4 w 11"/>
                    <a:gd name="T79" fmla="*/ 83 h 83"/>
                    <a:gd name="T80" fmla="*/ 4 w 11"/>
                    <a:gd name="T81" fmla="*/ 80 h 83"/>
                    <a:gd name="T82" fmla="*/ 0 w 11"/>
                    <a:gd name="T83" fmla="*/ 83 h 83"/>
                    <a:gd name="T84" fmla="*/ 0 w 11"/>
                    <a:gd name="T85" fmla="*/ 80 h 83"/>
                    <a:gd name="T86" fmla="*/ 0 w 11"/>
                    <a:gd name="T87" fmla="*/ 40 h 83"/>
                    <a:gd name="T88" fmla="*/ 0 w 11"/>
                    <a:gd name="T89" fmla="*/ 0 h 83"/>
                    <a:gd name="T90" fmla="*/ 0 w 11"/>
                    <a:gd name="T91" fmla="*/ 0 h 83"/>
                    <a:gd name="T92" fmla="*/ 4 w 11"/>
                    <a:gd name="T93" fmla="*/ 0 h 83"/>
                    <a:gd name="T94" fmla="*/ 4 w 11"/>
                    <a:gd name="T95" fmla="*/ 0 h 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
                    <a:gd name="T145" fmla="*/ 0 h 83"/>
                    <a:gd name="T146" fmla="*/ 11 w 11"/>
                    <a:gd name="T147" fmla="*/ 83 h 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 h="83">
                      <a:moveTo>
                        <a:pt x="8" y="0"/>
                      </a:moveTo>
                      <a:lnTo>
                        <a:pt x="8" y="0"/>
                      </a:lnTo>
                      <a:lnTo>
                        <a:pt x="4" y="4"/>
                      </a:lnTo>
                      <a:lnTo>
                        <a:pt x="0" y="4"/>
                      </a:lnTo>
                      <a:lnTo>
                        <a:pt x="4" y="0"/>
                      </a:lnTo>
                      <a:lnTo>
                        <a:pt x="4" y="40"/>
                      </a:lnTo>
                      <a:lnTo>
                        <a:pt x="4" y="80"/>
                      </a:lnTo>
                      <a:lnTo>
                        <a:pt x="0" y="80"/>
                      </a:lnTo>
                      <a:lnTo>
                        <a:pt x="4" y="80"/>
                      </a:lnTo>
                      <a:lnTo>
                        <a:pt x="8" y="80"/>
                      </a:lnTo>
                      <a:lnTo>
                        <a:pt x="8" y="83"/>
                      </a:lnTo>
                      <a:lnTo>
                        <a:pt x="4" y="83"/>
                      </a:lnTo>
                      <a:lnTo>
                        <a:pt x="4" y="80"/>
                      </a:lnTo>
                      <a:lnTo>
                        <a:pt x="8" y="80"/>
                      </a:lnTo>
                      <a:lnTo>
                        <a:pt x="8" y="40"/>
                      </a:lnTo>
                      <a:lnTo>
                        <a:pt x="8" y="0"/>
                      </a:lnTo>
                      <a:lnTo>
                        <a:pt x="8" y="4"/>
                      </a:lnTo>
                      <a:lnTo>
                        <a:pt x="4" y="4"/>
                      </a:lnTo>
                      <a:lnTo>
                        <a:pt x="4" y="0"/>
                      </a:lnTo>
                      <a:lnTo>
                        <a:pt x="8" y="0"/>
                      </a:lnTo>
                      <a:lnTo>
                        <a:pt x="11" y="0"/>
                      </a:lnTo>
                      <a:lnTo>
                        <a:pt x="11" y="40"/>
                      </a:lnTo>
                      <a:lnTo>
                        <a:pt x="11" y="80"/>
                      </a:lnTo>
                      <a:lnTo>
                        <a:pt x="8" y="83"/>
                      </a:lnTo>
                      <a:lnTo>
                        <a:pt x="4" y="83"/>
                      </a:lnTo>
                      <a:lnTo>
                        <a:pt x="8" y="80"/>
                      </a:lnTo>
                      <a:lnTo>
                        <a:pt x="8" y="83"/>
                      </a:lnTo>
                      <a:lnTo>
                        <a:pt x="4" y="83"/>
                      </a:lnTo>
                      <a:lnTo>
                        <a:pt x="4" y="80"/>
                      </a:lnTo>
                      <a:lnTo>
                        <a:pt x="4" y="83"/>
                      </a:lnTo>
                      <a:lnTo>
                        <a:pt x="0" y="83"/>
                      </a:lnTo>
                      <a:lnTo>
                        <a:pt x="0" y="80"/>
                      </a:lnTo>
                      <a:lnTo>
                        <a:pt x="0" y="40"/>
                      </a:lnTo>
                      <a:lnTo>
                        <a:pt x="0" y="0"/>
                      </a:lnTo>
                      <a:lnTo>
                        <a:pt x="4"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3" name="Freeform 42"/>
                <p:cNvSpPr>
                  <a:spLocks/>
                </p:cNvSpPr>
                <p:nvPr/>
              </p:nvSpPr>
              <p:spPr bwMode="auto">
                <a:xfrm>
                  <a:off x="2145" y="2430"/>
                  <a:ext cx="1" cy="2"/>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4" name="Freeform 43"/>
                <p:cNvSpPr>
                  <a:spLocks/>
                </p:cNvSpPr>
                <p:nvPr/>
              </p:nvSpPr>
              <p:spPr bwMode="auto">
                <a:xfrm>
                  <a:off x="2253" y="2485"/>
                  <a:ext cx="16" cy="13"/>
                </a:xfrm>
                <a:custGeom>
                  <a:avLst/>
                  <a:gdLst>
                    <a:gd name="T0" fmla="*/ 0 w 32"/>
                    <a:gd name="T1" fmla="*/ 0 h 24"/>
                    <a:gd name="T2" fmla="*/ 12 w 32"/>
                    <a:gd name="T3" fmla="*/ 24 h 24"/>
                    <a:gd name="T4" fmla="*/ 32 w 32"/>
                    <a:gd name="T5" fmla="*/ 24 h 24"/>
                    <a:gd name="T6" fmla="*/ 25 w 32"/>
                    <a:gd name="T7" fmla="*/ 4 h 24"/>
                    <a:gd name="T8" fmla="*/ 29 w 32"/>
                    <a:gd name="T9" fmla="*/ 0 h 24"/>
                    <a:gd name="T10" fmla="*/ 0 w 32"/>
                    <a:gd name="T11" fmla="*/ 0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0"/>
                      </a:moveTo>
                      <a:lnTo>
                        <a:pt x="12" y="24"/>
                      </a:lnTo>
                      <a:lnTo>
                        <a:pt x="32" y="24"/>
                      </a:lnTo>
                      <a:lnTo>
                        <a:pt x="25" y="4"/>
                      </a:lnTo>
                      <a:lnTo>
                        <a:pt x="29" y="0"/>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65" name="Freeform 44"/>
                <p:cNvSpPr>
                  <a:spLocks/>
                </p:cNvSpPr>
                <p:nvPr/>
              </p:nvSpPr>
              <p:spPr bwMode="auto">
                <a:xfrm>
                  <a:off x="2253" y="2485"/>
                  <a:ext cx="18" cy="14"/>
                </a:xfrm>
                <a:custGeom>
                  <a:avLst/>
                  <a:gdLst>
                    <a:gd name="T0" fmla="*/ 5 w 36"/>
                    <a:gd name="T1" fmla="*/ 0 h 27"/>
                    <a:gd name="T2" fmla="*/ 16 w 36"/>
                    <a:gd name="T3" fmla="*/ 24 h 27"/>
                    <a:gd name="T4" fmla="*/ 12 w 36"/>
                    <a:gd name="T5" fmla="*/ 27 h 27"/>
                    <a:gd name="T6" fmla="*/ 12 w 36"/>
                    <a:gd name="T7" fmla="*/ 24 h 27"/>
                    <a:gd name="T8" fmla="*/ 32 w 36"/>
                    <a:gd name="T9" fmla="*/ 24 h 27"/>
                    <a:gd name="T10" fmla="*/ 36 w 36"/>
                    <a:gd name="T11" fmla="*/ 24 h 27"/>
                    <a:gd name="T12" fmla="*/ 32 w 36"/>
                    <a:gd name="T13" fmla="*/ 24 h 27"/>
                    <a:gd name="T14" fmla="*/ 25 w 36"/>
                    <a:gd name="T15" fmla="*/ 4 h 27"/>
                    <a:gd name="T16" fmla="*/ 25 w 36"/>
                    <a:gd name="T17" fmla="*/ 4 h 27"/>
                    <a:gd name="T18" fmla="*/ 25 w 36"/>
                    <a:gd name="T19" fmla="*/ 4 h 27"/>
                    <a:gd name="T20" fmla="*/ 29 w 36"/>
                    <a:gd name="T21" fmla="*/ 0 h 27"/>
                    <a:gd name="T22" fmla="*/ 29 w 36"/>
                    <a:gd name="T23" fmla="*/ 0 h 27"/>
                    <a:gd name="T24" fmla="*/ 36 w 36"/>
                    <a:gd name="T25" fmla="*/ 0 h 27"/>
                    <a:gd name="T26" fmla="*/ 32 w 36"/>
                    <a:gd name="T27" fmla="*/ 4 h 27"/>
                    <a:gd name="T28" fmla="*/ 29 w 36"/>
                    <a:gd name="T29" fmla="*/ 8 h 27"/>
                    <a:gd name="T30" fmla="*/ 25 w 36"/>
                    <a:gd name="T31" fmla="*/ 4 h 27"/>
                    <a:gd name="T32" fmla="*/ 29 w 36"/>
                    <a:gd name="T33" fmla="*/ 4 h 27"/>
                    <a:gd name="T34" fmla="*/ 36 w 36"/>
                    <a:gd name="T35" fmla="*/ 24 h 27"/>
                    <a:gd name="T36" fmla="*/ 36 w 36"/>
                    <a:gd name="T37" fmla="*/ 27 h 27"/>
                    <a:gd name="T38" fmla="*/ 32 w 36"/>
                    <a:gd name="T39" fmla="*/ 27 h 27"/>
                    <a:gd name="T40" fmla="*/ 12 w 36"/>
                    <a:gd name="T41" fmla="*/ 27 h 27"/>
                    <a:gd name="T42" fmla="*/ 16 w 36"/>
                    <a:gd name="T43" fmla="*/ 27 h 27"/>
                    <a:gd name="T44" fmla="*/ 12 w 36"/>
                    <a:gd name="T45" fmla="*/ 24 h 27"/>
                    <a:gd name="T46" fmla="*/ 0 w 36"/>
                    <a:gd name="T47" fmla="*/ 0 h 27"/>
                    <a:gd name="T48" fmla="*/ 5 w 36"/>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27"/>
                    <a:gd name="T77" fmla="*/ 36 w 3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27">
                      <a:moveTo>
                        <a:pt x="5" y="0"/>
                      </a:moveTo>
                      <a:lnTo>
                        <a:pt x="16" y="24"/>
                      </a:lnTo>
                      <a:lnTo>
                        <a:pt x="12" y="27"/>
                      </a:lnTo>
                      <a:lnTo>
                        <a:pt x="12" y="24"/>
                      </a:lnTo>
                      <a:lnTo>
                        <a:pt x="32" y="24"/>
                      </a:lnTo>
                      <a:lnTo>
                        <a:pt x="36" y="24"/>
                      </a:lnTo>
                      <a:lnTo>
                        <a:pt x="32" y="24"/>
                      </a:lnTo>
                      <a:lnTo>
                        <a:pt x="25" y="4"/>
                      </a:lnTo>
                      <a:lnTo>
                        <a:pt x="29" y="0"/>
                      </a:lnTo>
                      <a:lnTo>
                        <a:pt x="36" y="0"/>
                      </a:lnTo>
                      <a:lnTo>
                        <a:pt x="32" y="4"/>
                      </a:lnTo>
                      <a:lnTo>
                        <a:pt x="29" y="8"/>
                      </a:lnTo>
                      <a:lnTo>
                        <a:pt x="25" y="4"/>
                      </a:lnTo>
                      <a:lnTo>
                        <a:pt x="29" y="4"/>
                      </a:lnTo>
                      <a:lnTo>
                        <a:pt x="36" y="24"/>
                      </a:lnTo>
                      <a:lnTo>
                        <a:pt x="36" y="27"/>
                      </a:lnTo>
                      <a:lnTo>
                        <a:pt x="32" y="27"/>
                      </a:lnTo>
                      <a:lnTo>
                        <a:pt x="12" y="27"/>
                      </a:lnTo>
                      <a:lnTo>
                        <a:pt x="16" y="27"/>
                      </a:lnTo>
                      <a:lnTo>
                        <a:pt x="12" y="24"/>
                      </a:lnTo>
                      <a:lnTo>
                        <a:pt x="0" y="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6" name="Freeform 45"/>
                <p:cNvSpPr>
                  <a:spLocks/>
                </p:cNvSpPr>
                <p:nvPr/>
              </p:nvSpPr>
              <p:spPr bwMode="auto">
                <a:xfrm>
                  <a:off x="2253" y="2485"/>
                  <a:ext cx="14" cy="3"/>
                </a:xfrm>
                <a:custGeom>
                  <a:avLst/>
                  <a:gdLst>
                    <a:gd name="T0" fmla="*/ 29 w 29"/>
                    <a:gd name="T1" fmla="*/ 4 h 4"/>
                    <a:gd name="T2" fmla="*/ 0 w 29"/>
                    <a:gd name="T3" fmla="*/ 4 h 4"/>
                    <a:gd name="T4" fmla="*/ 0 w 29"/>
                    <a:gd name="T5" fmla="*/ 0 h 4"/>
                    <a:gd name="T6" fmla="*/ 0 w 29"/>
                    <a:gd name="T7" fmla="*/ 0 h 4"/>
                    <a:gd name="T8" fmla="*/ 0 w 29"/>
                    <a:gd name="T9" fmla="*/ 0 h 4"/>
                    <a:gd name="T10" fmla="*/ 29 w 29"/>
                    <a:gd name="T11" fmla="*/ 0 h 4"/>
                    <a:gd name="T12" fmla="*/ 29 w 29"/>
                    <a:gd name="T13" fmla="*/ 4 h 4"/>
                    <a:gd name="T14" fmla="*/ 0 60000 65536"/>
                    <a:gd name="T15" fmla="*/ 0 60000 65536"/>
                    <a:gd name="T16" fmla="*/ 0 60000 65536"/>
                    <a:gd name="T17" fmla="*/ 0 60000 65536"/>
                    <a:gd name="T18" fmla="*/ 0 60000 65536"/>
                    <a:gd name="T19" fmla="*/ 0 60000 65536"/>
                    <a:gd name="T20" fmla="*/ 0 60000 65536"/>
                    <a:gd name="T21" fmla="*/ 0 w 29"/>
                    <a:gd name="T22" fmla="*/ 0 h 4"/>
                    <a:gd name="T23" fmla="*/ 29 w 29"/>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
                      <a:moveTo>
                        <a:pt x="29" y="4"/>
                      </a:moveTo>
                      <a:lnTo>
                        <a:pt x="0" y="4"/>
                      </a:lnTo>
                      <a:lnTo>
                        <a:pt x="0" y="0"/>
                      </a:lnTo>
                      <a:lnTo>
                        <a:pt x="29" y="0"/>
                      </a:lnTo>
                      <a:lnTo>
                        <a:pt x="2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7" name="Rectangle 46"/>
                <p:cNvSpPr>
                  <a:spLocks noChangeArrowheads="1"/>
                </p:cNvSpPr>
                <p:nvPr/>
              </p:nvSpPr>
              <p:spPr bwMode="auto">
                <a:xfrm>
                  <a:off x="2305" y="2463"/>
                  <a:ext cx="1"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68" name="Freeform 47"/>
                <p:cNvSpPr>
                  <a:spLocks/>
                </p:cNvSpPr>
                <p:nvPr/>
              </p:nvSpPr>
              <p:spPr bwMode="auto">
                <a:xfrm>
                  <a:off x="2305" y="2463"/>
                  <a:ext cx="6" cy="10"/>
                </a:xfrm>
                <a:custGeom>
                  <a:avLst/>
                  <a:gdLst>
                    <a:gd name="T0" fmla="*/ 3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3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3" y="0"/>
                      </a:moveTo>
                      <a:lnTo>
                        <a:pt x="0" y="0"/>
                      </a:lnTo>
                      <a:lnTo>
                        <a:pt x="7" y="20"/>
                      </a:lnTo>
                      <a:lnTo>
                        <a:pt x="12" y="2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9" name="Rectangle 48"/>
                <p:cNvSpPr>
                  <a:spLocks noChangeArrowheads="1"/>
                </p:cNvSpPr>
                <p:nvPr/>
              </p:nvSpPr>
              <p:spPr bwMode="auto">
                <a:xfrm>
                  <a:off x="2313"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0" name="Freeform 49"/>
                <p:cNvSpPr>
                  <a:spLocks/>
                </p:cNvSpPr>
                <p:nvPr/>
              </p:nvSpPr>
              <p:spPr bwMode="auto">
                <a:xfrm>
                  <a:off x="2309" y="2473"/>
                  <a:ext cx="6"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1" name="Freeform 50"/>
                <p:cNvSpPr>
                  <a:spLocks/>
                </p:cNvSpPr>
                <p:nvPr/>
              </p:nvSpPr>
              <p:spPr bwMode="auto">
                <a:xfrm>
                  <a:off x="2313" y="2463"/>
                  <a:ext cx="2" cy="3"/>
                </a:xfrm>
                <a:custGeom>
                  <a:avLst/>
                  <a:gdLst>
                    <a:gd name="T0" fmla="*/ 4 w 4"/>
                    <a:gd name="T1" fmla="*/ 0 h 4"/>
                    <a:gd name="T2" fmla="*/ 4 w 4"/>
                    <a:gd name="T3" fmla="*/ 0 h 4"/>
                    <a:gd name="T4" fmla="*/ 0 w 4"/>
                    <a:gd name="T5" fmla="*/ 4 h 4"/>
                    <a:gd name="T6" fmla="*/ 0 w 4"/>
                    <a:gd name="T7" fmla="*/ 4 h 4"/>
                    <a:gd name="T8" fmla="*/ 4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0"/>
                      </a:moveTo>
                      <a:lnTo>
                        <a:pt x="4" y="0"/>
                      </a:lnTo>
                      <a:lnTo>
                        <a:pt x="0" y="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2" name="Freeform 51"/>
                <p:cNvSpPr>
                  <a:spLocks/>
                </p:cNvSpPr>
                <p:nvPr/>
              </p:nvSpPr>
              <p:spPr bwMode="auto">
                <a:xfrm>
                  <a:off x="2313" y="2463"/>
                  <a:ext cx="8" cy="13"/>
                </a:xfrm>
                <a:custGeom>
                  <a:avLst/>
                  <a:gdLst>
                    <a:gd name="T0" fmla="*/ 4 w 15"/>
                    <a:gd name="T1" fmla="*/ 0 h 24"/>
                    <a:gd name="T2" fmla="*/ 0 w 15"/>
                    <a:gd name="T3" fmla="*/ 4 h 24"/>
                    <a:gd name="T4" fmla="*/ 11 w 15"/>
                    <a:gd name="T5" fmla="*/ 24 h 24"/>
                    <a:gd name="T6" fmla="*/ 11 w 15"/>
                    <a:gd name="T7" fmla="*/ 20 h 24"/>
                    <a:gd name="T8" fmla="*/ 15 w 15"/>
                    <a:gd name="T9" fmla="*/ 20 h 24"/>
                    <a:gd name="T10" fmla="*/ 15 w 15"/>
                    <a:gd name="T11" fmla="*/ 20 h 24"/>
                    <a:gd name="T12" fmla="*/ 4 w 15"/>
                    <a:gd name="T13" fmla="*/ 0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4" y="0"/>
                      </a:moveTo>
                      <a:lnTo>
                        <a:pt x="0" y="4"/>
                      </a:lnTo>
                      <a:lnTo>
                        <a:pt x="11" y="24"/>
                      </a:lnTo>
                      <a:lnTo>
                        <a:pt x="11" y="20"/>
                      </a:lnTo>
                      <a:lnTo>
                        <a:pt x="15"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3" name="Rectangle 52"/>
                <p:cNvSpPr>
                  <a:spLocks noChangeArrowheads="1"/>
                </p:cNvSpPr>
                <p:nvPr/>
              </p:nvSpPr>
              <p:spPr bwMode="auto">
                <a:xfrm>
                  <a:off x="232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4" name="Freeform 53"/>
                <p:cNvSpPr>
                  <a:spLocks/>
                </p:cNvSpPr>
                <p:nvPr/>
              </p:nvSpPr>
              <p:spPr bwMode="auto">
                <a:xfrm>
                  <a:off x="2319" y="2473"/>
                  <a:ext cx="4" cy="17"/>
                </a:xfrm>
                <a:custGeom>
                  <a:avLst/>
                  <a:gdLst>
                    <a:gd name="T0" fmla="*/ 4 w 9"/>
                    <a:gd name="T1" fmla="*/ 0 h 32"/>
                    <a:gd name="T2" fmla="*/ 0 w 9"/>
                    <a:gd name="T3" fmla="*/ 0 h 32"/>
                    <a:gd name="T4" fmla="*/ 4 w 9"/>
                    <a:gd name="T5" fmla="*/ 32 h 32"/>
                    <a:gd name="T6" fmla="*/ 9 w 9"/>
                    <a:gd name="T7" fmla="*/ 32 h 32"/>
                    <a:gd name="T8" fmla="*/ 4 w 9"/>
                    <a:gd name="T9" fmla="*/ 0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4" y="0"/>
                      </a:moveTo>
                      <a:lnTo>
                        <a:pt x="0" y="0"/>
                      </a:lnTo>
                      <a:lnTo>
                        <a:pt x="4" y="32"/>
                      </a:lnTo>
                      <a:lnTo>
                        <a:pt x="9"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5" name="Freeform 54"/>
                <p:cNvSpPr>
                  <a:spLocks/>
                </p:cNvSpPr>
                <p:nvPr/>
              </p:nvSpPr>
              <p:spPr bwMode="auto">
                <a:xfrm>
                  <a:off x="2321" y="2463"/>
                  <a:ext cx="2" cy="3"/>
                </a:xfrm>
                <a:custGeom>
                  <a:avLst/>
                  <a:gdLst>
                    <a:gd name="T0" fmla="*/ 5 w 5"/>
                    <a:gd name="T1" fmla="*/ 0 h 4"/>
                    <a:gd name="T2" fmla="*/ 5 w 5"/>
                    <a:gd name="T3" fmla="*/ 0 h 4"/>
                    <a:gd name="T4" fmla="*/ 0 w 5"/>
                    <a:gd name="T5" fmla="*/ 4 h 4"/>
                    <a:gd name="T6" fmla="*/ 0 w 5"/>
                    <a:gd name="T7" fmla="*/ 4 h 4"/>
                    <a:gd name="T8" fmla="*/ 5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5" y="0"/>
                      </a:moveTo>
                      <a:lnTo>
                        <a:pt x="5" y="0"/>
                      </a:lnTo>
                      <a:lnTo>
                        <a:pt x="0" y="4"/>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6" name="Freeform 55"/>
                <p:cNvSpPr>
                  <a:spLocks/>
                </p:cNvSpPr>
                <p:nvPr/>
              </p:nvSpPr>
              <p:spPr bwMode="auto">
                <a:xfrm>
                  <a:off x="2321" y="2463"/>
                  <a:ext cx="8" cy="13"/>
                </a:xfrm>
                <a:custGeom>
                  <a:avLst/>
                  <a:gdLst>
                    <a:gd name="T0" fmla="*/ 5 w 16"/>
                    <a:gd name="T1" fmla="*/ 0 h 24"/>
                    <a:gd name="T2" fmla="*/ 0 w 16"/>
                    <a:gd name="T3" fmla="*/ 4 h 24"/>
                    <a:gd name="T4" fmla="*/ 12 w 16"/>
                    <a:gd name="T5" fmla="*/ 24 h 24"/>
                    <a:gd name="T6" fmla="*/ 12 w 16"/>
                    <a:gd name="T7" fmla="*/ 20 h 24"/>
                    <a:gd name="T8" fmla="*/ 16 w 16"/>
                    <a:gd name="T9" fmla="*/ 20 h 24"/>
                    <a:gd name="T10" fmla="*/ 16 w 16"/>
                    <a:gd name="T11" fmla="*/ 20 h 24"/>
                    <a:gd name="T12" fmla="*/ 5 w 16"/>
                    <a:gd name="T13" fmla="*/ 0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5" y="0"/>
                      </a:moveTo>
                      <a:lnTo>
                        <a:pt x="0" y="4"/>
                      </a:lnTo>
                      <a:lnTo>
                        <a:pt x="12" y="24"/>
                      </a:lnTo>
                      <a:lnTo>
                        <a:pt x="12" y="20"/>
                      </a:lnTo>
                      <a:lnTo>
                        <a:pt x="16"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7" name="Rectangle 56"/>
                <p:cNvSpPr>
                  <a:spLocks noChangeArrowheads="1"/>
                </p:cNvSpPr>
                <p:nvPr/>
              </p:nvSpPr>
              <p:spPr bwMode="auto">
                <a:xfrm>
                  <a:off x="233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8" name="Freeform 57"/>
                <p:cNvSpPr>
                  <a:spLocks/>
                </p:cNvSpPr>
                <p:nvPr/>
              </p:nvSpPr>
              <p:spPr bwMode="auto">
                <a:xfrm>
                  <a:off x="2326" y="2473"/>
                  <a:ext cx="7" cy="17"/>
                </a:xfrm>
                <a:custGeom>
                  <a:avLst/>
                  <a:gdLst>
                    <a:gd name="T0" fmla="*/ 4 w 13"/>
                    <a:gd name="T1" fmla="*/ 0 h 32"/>
                    <a:gd name="T2" fmla="*/ 0 w 13"/>
                    <a:gd name="T3" fmla="*/ 0 h 32"/>
                    <a:gd name="T4" fmla="*/ 8 w 13"/>
                    <a:gd name="T5" fmla="*/ 32 h 32"/>
                    <a:gd name="T6" fmla="*/ 13 w 13"/>
                    <a:gd name="T7" fmla="*/ 32 h 32"/>
                    <a:gd name="T8" fmla="*/ 4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4" y="0"/>
                      </a:moveTo>
                      <a:lnTo>
                        <a:pt x="0" y="0"/>
                      </a:lnTo>
                      <a:lnTo>
                        <a:pt x="8" y="32"/>
                      </a:lnTo>
                      <a:lnTo>
                        <a:pt x="13"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9" name="Rectangle 58"/>
                <p:cNvSpPr>
                  <a:spLocks noChangeArrowheads="1"/>
                </p:cNvSpPr>
                <p:nvPr/>
              </p:nvSpPr>
              <p:spPr bwMode="auto">
                <a:xfrm>
                  <a:off x="2331" y="2463"/>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0" name="Freeform 59"/>
                <p:cNvSpPr>
                  <a:spLocks/>
                </p:cNvSpPr>
                <p:nvPr/>
              </p:nvSpPr>
              <p:spPr bwMode="auto">
                <a:xfrm>
                  <a:off x="2331" y="2463"/>
                  <a:ext cx="5" cy="10"/>
                </a:xfrm>
                <a:custGeom>
                  <a:avLst/>
                  <a:gdLst>
                    <a:gd name="T0" fmla="*/ 5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5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5" y="0"/>
                      </a:moveTo>
                      <a:lnTo>
                        <a:pt x="0" y="0"/>
                      </a:lnTo>
                      <a:lnTo>
                        <a:pt x="7" y="20"/>
                      </a:lnTo>
                      <a:lnTo>
                        <a:pt x="12"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1" name="Rectangle 60"/>
                <p:cNvSpPr>
                  <a:spLocks noChangeArrowheads="1"/>
                </p:cNvSpPr>
                <p:nvPr/>
              </p:nvSpPr>
              <p:spPr bwMode="auto">
                <a:xfrm>
                  <a:off x="2338" y="2490"/>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2" name="Freeform 61"/>
                <p:cNvSpPr>
                  <a:spLocks/>
                </p:cNvSpPr>
                <p:nvPr/>
              </p:nvSpPr>
              <p:spPr bwMode="auto">
                <a:xfrm>
                  <a:off x="2334" y="2473"/>
                  <a:ext cx="7"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3" name="Rectangle 62"/>
                <p:cNvSpPr>
                  <a:spLocks noChangeArrowheads="1"/>
                </p:cNvSpPr>
                <p:nvPr/>
              </p:nvSpPr>
              <p:spPr bwMode="auto">
                <a:xfrm>
                  <a:off x="2338" y="2463"/>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4" name="Freeform 63"/>
                <p:cNvSpPr>
                  <a:spLocks/>
                </p:cNvSpPr>
                <p:nvPr/>
              </p:nvSpPr>
              <p:spPr bwMode="auto">
                <a:xfrm>
                  <a:off x="2338" y="2463"/>
                  <a:ext cx="6" cy="10"/>
                </a:xfrm>
                <a:custGeom>
                  <a:avLst/>
                  <a:gdLst>
                    <a:gd name="T0" fmla="*/ 4 w 11"/>
                    <a:gd name="T1" fmla="*/ 0 h 20"/>
                    <a:gd name="T2" fmla="*/ 0 w 11"/>
                    <a:gd name="T3" fmla="*/ 0 h 20"/>
                    <a:gd name="T4" fmla="*/ 8 w 11"/>
                    <a:gd name="T5" fmla="*/ 20 h 20"/>
                    <a:gd name="T6" fmla="*/ 8 w 11"/>
                    <a:gd name="T7" fmla="*/ 20 h 20"/>
                    <a:gd name="T8" fmla="*/ 11 w 11"/>
                    <a:gd name="T9" fmla="*/ 20 h 20"/>
                    <a:gd name="T10" fmla="*/ 11 w 11"/>
                    <a:gd name="T11" fmla="*/ 20 h 20"/>
                    <a:gd name="T12" fmla="*/ 4 w 11"/>
                    <a:gd name="T13" fmla="*/ 0 h 20"/>
                    <a:gd name="T14" fmla="*/ 0 60000 65536"/>
                    <a:gd name="T15" fmla="*/ 0 60000 65536"/>
                    <a:gd name="T16" fmla="*/ 0 60000 65536"/>
                    <a:gd name="T17" fmla="*/ 0 60000 65536"/>
                    <a:gd name="T18" fmla="*/ 0 60000 65536"/>
                    <a:gd name="T19" fmla="*/ 0 60000 65536"/>
                    <a:gd name="T20" fmla="*/ 0 60000 65536"/>
                    <a:gd name="T21" fmla="*/ 0 w 11"/>
                    <a:gd name="T22" fmla="*/ 0 h 20"/>
                    <a:gd name="T23" fmla="*/ 11 w 1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0">
                      <a:moveTo>
                        <a:pt x="4" y="0"/>
                      </a:moveTo>
                      <a:lnTo>
                        <a:pt x="0" y="0"/>
                      </a:lnTo>
                      <a:lnTo>
                        <a:pt x="8" y="20"/>
                      </a:lnTo>
                      <a:lnTo>
                        <a:pt x="11"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5" name="Rectangle 64"/>
                <p:cNvSpPr>
                  <a:spLocks noChangeArrowheads="1"/>
                </p:cNvSpPr>
                <p:nvPr/>
              </p:nvSpPr>
              <p:spPr bwMode="auto">
                <a:xfrm>
                  <a:off x="2346"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6" name="Freeform 65"/>
                <p:cNvSpPr>
                  <a:spLocks/>
                </p:cNvSpPr>
                <p:nvPr/>
              </p:nvSpPr>
              <p:spPr bwMode="auto">
                <a:xfrm>
                  <a:off x="2343" y="2473"/>
                  <a:ext cx="5" cy="17"/>
                </a:xfrm>
                <a:custGeom>
                  <a:avLst/>
                  <a:gdLst>
                    <a:gd name="T0" fmla="*/ 3 w 12"/>
                    <a:gd name="T1" fmla="*/ 0 h 32"/>
                    <a:gd name="T2" fmla="*/ 0 w 12"/>
                    <a:gd name="T3" fmla="*/ 0 h 32"/>
                    <a:gd name="T4" fmla="*/ 8 w 12"/>
                    <a:gd name="T5" fmla="*/ 32 h 32"/>
                    <a:gd name="T6" fmla="*/ 12 w 12"/>
                    <a:gd name="T7" fmla="*/ 32 h 32"/>
                    <a:gd name="T8" fmla="*/ 3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3" y="0"/>
                      </a:moveTo>
                      <a:lnTo>
                        <a:pt x="0" y="0"/>
                      </a:lnTo>
                      <a:lnTo>
                        <a:pt x="8" y="32"/>
                      </a:lnTo>
                      <a:lnTo>
                        <a:pt x="12" y="32"/>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nvGrpSpPr>
              <p:cNvPr id="60719" name="Group 66"/>
              <p:cNvGrpSpPr>
                <a:grpSpLocks/>
              </p:cNvGrpSpPr>
              <p:nvPr/>
            </p:nvGrpSpPr>
            <p:grpSpPr bwMode="auto">
              <a:xfrm>
                <a:off x="2073" y="2754"/>
                <a:ext cx="107" cy="45"/>
                <a:chOff x="2040" y="2438"/>
                <a:chExt cx="107" cy="45"/>
              </a:xfrm>
            </p:grpSpPr>
            <p:sp>
              <p:nvSpPr>
                <p:cNvPr id="60802" name="Freeform 67"/>
                <p:cNvSpPr>
                  <a:spLocks/>
                </p:cNvSpPr>
                <p:nvPr/>
              </p:nvSpPr>
              <p:spPr bwMode="auto">
                <a:xfrm>
                  <a:off x="2040" y="2438"/>
                  <a:ext cx="107"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803" name="Line 68"/>
                <p:cNvSpPr>
                  <a:spLocks noChangeShapeType="1"/>
                </p:cNvSpPr>
                <p:nvPr/>
              </p:nvSpPr>
              <p:spPr bwMode="auto">
                <a:xfrm flipH="1">
                  <a:off x="2040" y="2449"/>
                  <a:ext cx="95" cy="1"/>
                </a:xfrm>
                <a:prstGeom prst="line">
                  <a:avLst/>
                </a:prstGeom>
                <a:noFill/>
                <a:ln w="9525">
                  <a:solidFill>
                    <a:srgbClr val="000000"/>
                  </a:solidFill>
                  <a:round/>
                  <a:headEnd/>
                  <a:tailEnd/>
                </a:ln>
              </p:spPr>
              <p:txBody>
                <a:bodyPr/>
                <a:lstStyle/>
                <a:p>
                  <a:endParaRPr lang="en-US">
                    <a:latin typeface="+mj-lt"/>
                  </a:endParaRPr>
                </a:p>
              </p:txBody>
            </p:sp>
            <p:sp>
              <p:nvSpPr>
                <p:cNvPr id="60804" name="Line 69"/>
                <p:cNvSpPr>
                  <a:spLocks noChangeShapeType="1"/>
                </p:cNvSpPr>
                <p:nvPr/>
              </p:nvSpPr>
              <p:spPr bwMode="auto">
                <a:xfrm flipV="1">
                  <a:off x="2135" y="2438"/>
                  <a:ext cx="12" cy="11"/>
                </a:xfrm>
                <a:prstGeom prst="line">
                  <a:avLst/>
                </a:prstGeom>
                <a:noFill/>
                <a:ln w="9525">
                  <a:solidFill>
                    <a:srgbClr val="000000"/>
                  </a:solidFill>
                  <a:round/>
                  <a:headEnd/>
                  <a:tailEnd/>
                </a:ln>
              </p:spPr>
              <p:txBody>
                <a:bodyPr/>
                <a:lstStyle/>
                <a:p>
                  <a:endParaRPr lang="en-US">
                    <a:latin typeface="+mj-lt"/>
                  </a:endParaRPr>
                </a:p>
              </p:txBody>
            </p:sp>
            <p:sp>
              <p:nvSpPr>
                <p:cNvPr id="60805" name="Line 70"/>
                <p:cNvSpPr>
                  <a:spLocks noChangeShapeType="1"/>
                </p:cNvSpPr>
                <p:nvPr/>
              </p:nvSpPr>
              <p:spPr bwMode="auto">
                <a:xfrm>
                  <a:off x="2135" y="2449"/>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720" name="Group 71"/>
              <p:cNvGrpSpPr>
                <a:grpSpLocks/>
              </p:cNvGrpSpPr>
              <p:nvPr/>
            </p:nvGrpSpPr>
            <p:grpSpPr bwMode="auto">
              <a:xfrm>
                <a:off x="2092" y="2679"/>
                <a:ext cx="305" cy="218"/>
                <a:chOff x="2059" y="2363"/>
                <a:chExt cx="305" cy="218"/>
              </a:xfrm>
            </p:grpSpPr>
            <p:sp>
              <p:nvSpPr>
                <p:cNvPr id="60721" name="Freeform 72"/>
                <p:cNvSpPr>
                  <a:spLocks/>
                </p:cNvSpPr>
                <p:nvPr/>
              </p:nvSpPr>
              <p:spPr bwMode="auto">
                <a:xfrm>
                  <a:off x="2147" y="2363"/>
                  <a:ext cx="13" cy="146"/>
                </a:xfrm>
                <a:custGeom>
                  <a:avLst/>
                  <a:gdLst>
                    <a:gd name="T0" fmla="*/ 27 w 27"/>
                    <a:gd name="T1" fmla="*/ 242 h 293"/>
                    <a:gd name="T2" fmla="*/ 20 w 27"/>
                    <a:gd name="T3" fmla="*/ 0 h 293"/>
                    <a:gd name="T4" fmla="*/ 7 w 27"/>
                    <a:gd name="T5" fmla="*/ 0 h 293"/>
                    <a:gd name="T6" fmla="*/ 0 w 27"/>
                    <a:gd name="T7" fmla="*/ 4 h 293"/>
                    <a:gd name="T8" fmla="*/ 0 w 27"/>
                    <a:gd name="T9" fmla="*/ 293 h 293"/>
                    <a:gd name="T10" fmla="*/ 23 w 27"/>
                    <a:gd name="T11" fmla="*/ 270 h 293"/>
                    <a:gd name="T12" fmla="*/ 3 w 27"/>
                    <a:gd name="T13" fmla="*/ 257 h 293"/>
                    <a:gd name="T14" fmla="*/ 16 w 27"/>
                    <a:gd name="T15" fmla="*/ 242 h 293"/>
                    <a:gd name="T16" fmla="*/ 27 w 27"/>
                    <a:gd name="T17" fmla="*/ 242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293"/>
                    <a:gd name="T29" fmla="*/ 27 w 27"/>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293">
                      <a:moveTo>
                        <a:pt x="27" y="242"/>
                      </a:moveTo>
                      <a:lnTo>
                        <a:pt x="20" y="0"/>
                      </a:lnTo>
                      <a:lnTo>
                        <a:pt x="7" y="0"/>
                      </a:lnTo>
                      <a:lnTo>
                        <a:pt x="0" y="4"/>
                      </a:lnTo>
                      <a:lnTo>
                        <a:pt x="0" y="293"/>
                      </a:lnTo>
                      <a:lnTo>
                        <a:pt x="23" y="270"/>
                      </a:lnTo>
                      <a:lnTo>
                        <a:pt x="3" y="257"/>
                      </a:lnTo>
                      <a:lnTo>
                        <a:pt x="16" y="242"/>
                      </a:lnTo>
                      <a:lnTo>
                        <a:pt x="27" y="242"/>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22" name="Freeform 73"/>
                <p:cNvSpPr>
                  <a:spLocks/>
                </p:cNvSpPr>
                <p:nvPr/>
              </p:nvSpPr>
              <p:spPr bwMode="auto">
                <a:xfrm>
                  <a:off x="2147" y="2363"/>
                  <a:ext cx="15" cy="150"/>
                </a:xfrm>
                <a:custGeom>
                  <a:avLst/>
                  <a:gdLst>
                    <a:gd name="T0" fmla="*/ 27 w 32"/>
                    <a:gd name="T1" fmla="*/ 242 h 301"/>
                    <a:gd name="T2" fmla="*/ 20 w 32"/>
                    <a:gd name="T3" fmla="*/ 0 h 301"/>
                    <a:gd name="T4" fmla="*/ 20 w 32"/>
                    <a:gd name="T5" fmla="*/ 0 h 301"/>
                    <a:gd name="T6" fmla="*/ 20 w 32"/>
                    <a:gd name="T7" fmla="*/ 4 h 301"/>
                    <a:gd name="T8" fmla="*/ 7 w 32"/>
                    <a:gd name="T9" fmla="*/ 4 h 301"/>
                    <a:gd name="T10" fmla="*/ 7 w 32"/>
                    <a:gd name="T11" fmla="*/ 0 h 301"/>
                    <a:gd name="T12" fmla="*/ 7 w 32"/>
                    <a:gd name="T13" fmla="*/ 4 h 301"/>
                    <a:gd name="T14" fmla="*/ 0 w 32"/>
                    <a:gd name="T15" fmla="*/ 7 h 301"/>
                    <a:gd name="T16" fmla="*/ 0 w 32"/>
                    <a:gd name="T17" fmla="*/ 4 h 301"/>
                    <a:gd name="T18" fmla="*/ 3 w 32"/>
                    <a:gd name="T19" fmla="*/ 4 h 301"/>
                    <a:gd name="T20" fmla="*/ 3 w 32"/>
                    <a:gd name="T21" fmla="*/ 293 h 301"/>
                    <a:gd name="T22" fmla="*/ 3 w 32"/>
                    <a:gd name="T23" fmla="*/ 297 h 301"/>
                    <a:gd name="T24" fmla="*/ 0 w 32"/>
                    <a:gd name="T25" fmla="*/ 293 h 301"/>
                    <a:gd name="T26" fmla="*/ 23 w 32"/>
                    <a:gd name="T27" fmla="*/ 270 h 301"/>
                    <a:gd name="T28" fmla="*/ 27 w 32"/>
                    <a:gd name="T29" fmla="*/ 270 h 301"/>
                    <a:gd name="T30" fmla="*/ 23 w 32"/>
                    <a:gd name="T31" fmla="*/ 273 h 301"/>
                    <a:gd name="T32" fmla="*/ 3 w 32"/>
                    <a:gd name="T33" fmla="*/ 262 h 301"/>
                    <a:gd name="T34" fmla="*/ 0 w 32"/>
                    <a:gd name="T35" fmla="*/ 262 h 301"/>
                    <a:gd name="T36" fmla="*/ 3 w 32"/>
                    <a:gd name="T37" fmla="*/ 257 h 301"/>
                    <a:gd name="T38" fmla="*/ 16 w 32"/>
                    <a:gd name="T39" fmla="*/ 242 h 301"/>
                    <a:gd name="T40" fmla="*/ 16 w 32"/>
                    <a:gd name="T41" fmla="*/ 242 h 301"/>
                    <a:gd name="T42" fmla="*/ 16 w 32"/>
                    <a:gd name="T43" fmla="*/ 242 h 301"/>
                    <a:gd name="T44" fmla="*/ 20 w 32"/>
                    <a:gd name="T45" fmla="*/ 246 h 301"/>
                    <a:gd name="T46" fmla="*/ 7 w 32"/>
                    <a:gd name="T47" fmla="*/ 262 h 301"/>
                    <a:gd name="T48" fmla="*/ 3 w 32"/>
                    <a:gd name="T49" fmla="*/ 257 h 301"/>
                    <a:gd name="T50" fmla="*/ 7 w 32"/>
                    <a:gd name="T51" fmla="*/ 257 h 301"/>
                    <a:gd name="T52" fmla="*/ 27 w 32"/>
                    <a:gd name="T53" fmla="*/ 270 h 301"/>
                    <a:gd name="T54" fmla="*/ 27 w 32"/>
                    <a:gd name="T55" fmla="*/ 270 h 301"/>
                    <a:gd name="T56" fmla="*/ 27 w 32"/>
                    <a:gd name="T57" fmla="*/ 273 h 301"/>
                    <a:gd name="T58" fmla="*/ 3 w 32"/>
                    <a:gd name="T59" fmla="*/ 297 h 301"/>
                    <a:gd name="T60" fmla="*/ 0 w 32"/>
                    <a:gd name="T61" fmla="*/ 301 h 301"/>
                    <a:gd name="T62" fmla="*/ 0 w 32"/>
                    <a:gd name="T63" fmla="*/ 293 h 301"/>
                    <a:gd name="T64" fmla="*/ 0 w 32"/>
                    <a:gd name="T65" fmla="*/ 4 h 301"/>
                    <a:gd name="T66" fmla="*/ 0 w 32"/>
                    <a:gd name="T67" fmla="*/ 4 h 301"/>
                    <a:gd name="T68" fmla="*/ 0 w 32"/>
                    <a:gd name="T69" fmla="*/ 4 h 301"/>
                    <a:gd name="T70" fmla="*/ 7 w 32"/>
                    <a:gd name="T71" fmla="*/ 0 h 301"/>
                    <a:gd name="T72" fmla="*/ 7 w 32"/>
                    <a:gd name="T73" fmla="*/ 0 h 301"/>
                    <a:gd name="T74" fmla="*/ 7 w 32"/>
                    <a:gd name="T75" fmla="*/ 0 h 301"/>
                    <a:gd name="T76" fmla="*/ 20 w 32"/>
                    <a:gd name="T77" fmla="*/ 0 h 301"/>
                    <a:gd name="T78" fmla="*/ 23 w 32"/>
                    <a:gd name="T79" fmla="*/ 0 h 301"/>
                    <a:gd name="T80" fmla="*/ 23 w 32"/>
                    <a:gd name="T81" fmla="*/ 0 h 301"/>
                    <a:gd name="T82" fmla="*/ 32 w 32"/>
                    <a:gd name="T83" fmla="*/ 242 h 301"/>
                    <a:gd name="T84" fmla="*/ 27 w 32"/>
                    <a:gd name="T85" fmla="*/ 242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
                    <a:gd name="T130" fmla="*/ 0 h 301"/>
                    <a:gd name="T131" fmla="*/ 32 w 32"/>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 h="301">
                      <a:moveTo>
                        <a:pt x="27" y="242"/>
                      </a:moveTo>
                      <a:lnTo>
                        <a:pt x="20" y="0"/>
                      </a:lnTo>
                      <a:lnTo>
                        <a:pt x="20" y="4"/>
                      </a:lnTo>
                      <a:lnTo>
                        <a:pt x="7" y="4"/>
                      </a:lnTo>
                      <a:lnTo>
                        <a:pt x="7" y="0"/>
                      </a:lnTo>
                      <a:lnTo>
                        <a:pt x="7" y="4"/>
                      </a:lnTo>
                      <a:lnTo>
                        <a:pt x="0" y="7"/>
                      </a:lnTo>
                      <a:lnTo>
                        <a:pt x="0" y="4"/>
                      </a:lnTo>
                      <a:lnTo>
                        <a:pt x="3" y="4"/>
                      </a:lnTo>
                      <a:lnTo>
                        <a:pt x="3" y="293"/>
                      </a:lnTo>
                      <a:lnTo>
                        <a:pt x="3" y="297"/>
                      </a:lnTo>
                      <a:lnTo>
                        <a:pt x="0" y="293"/>
                      </a:lnTo>
                      <a:lnTo>
                        <a:pt x="23" y="270"/>
                      </a:lnTo>
                      <a:lnTo>
                        <a:pt x="27" y="270"/>
                      </a:lnTo>
                      <a:lnTo>
                        <a:pt x="23" y="273"/>
                      </a:lnTo>
                      <a:lnTo>
                        <a:pt x="3" y="262"/>
                      </a:lnTo>
                      <a:lnTo>
                        <a:pt x="0" y="262"/>
                      </a:lnTo>
                      <a:lnTo>
                        <a:pt x="3" y="257"/>
                      </a:lnTo>
                      <a:lnTo>
                        <a:pt x="16" y="242"/>
                      </a:lnTo>
                      <a:lnTo>
                        <a:pt x="20" y="246"/>
                      </a:lnTo>
                      <a:lnTo>
                        <a:pt x="7" y="262"/>
                      </a:lnTo>
                      <a:lnTo>
                        <a:pt x="3" y="257"/>
                      </a:lnTo>
                      <a:lnTo>
                        <a:pt x="7" y="257"/>
                      </a:lnTo>
                      <a:lnTo>
                        <a:pt x="27" y="270"/>
                      </a:lnTo>
                      <a:lnTo>
                        <a:pt x="27" y="273"/>
                      </a:lnTo>
                      <a:lnTo>
                        <a:pt x="3" y="297"/>
                      </a:lnTo>
                      <a:lnTo>
                        <a:pt x="0" y="301"/>
                      </a:lnTo>
                      <a:lnTo>
                        <a:pt x="0" y="293"/>
                      </a:lnTo>
                      <a:lnTo>
                        <a:pt x="0" y="4"/>
                      </a:lnTo>
                      <a:lnTo>
                        <a:pt x="7" y="0"/>
                      </a:lnTo>
                      <a:lnTo>
                        <a:pt x="20" y="0"/>
                      </a:lnTo>
                      <a:lnTo>
                        <a:pt x="23" y="0"/>
                      </a:lnTo>
                      <a:lnTo>
                        <a:pt x="32" y="242"/>
                      </a:lnTo>
                      <a:lnTo>
                        <a:pt x="27" y="24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3" name="Freeform 74"/>
                <p:cNvSpPr>
                  <a:spLocks/>
                </p:cNvSpPr>
                <p:nvPr/>
              </p:nvSpPr>
              <p:spPr bwMode="auto">
                <a:xfrm>
                  <a:off x="2154" y="2483"/>
                  <a:ext cx="8" cy="2"/>
                </a:xfrm>
                <a:custGeom>
                  <a:avLst/>
                  <a:gdLst>
                    <a:gd name="T0" fmla="*/ 0 w 16"/>
                    <a:gd name="T1" fmla="*/ 0 h 4"/>
                    <a:gd name="T2" fmla="*/ 11 w 16"/>
                    <a:gd name="T3" fmla="*/ 0 h 4"/>
                    <a:gd name="T4" fmla="*/ 16 w 16"/>
                    <a:gd name="T5" fmla="*/ 0 h 4"/>
                    <a:gd name="T6" fmla="*/ 16 w 16"/>
                    <a:gd name="T7" fmla="*/ 4 h 4"/>
                    <a:gd name="T8" fmla="*/ 11 w 16"/>
                    <a:gd name="T9" fmla="*/ 4 h 4"/>
                    <a:gd name="T10" fmla="*/ 0 w 16"/>
                    <a:gd name="T11" fmla="*/ 4 h 4"/>
                    <a:gd name="T12" fmla="*/ 0 w 16"/>
                    <a:gd name="T13" fmla="*/ 0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0"/>
                      </a:moveTo>
                      <a:lnTo>
                        <a:pt x="11" y="0"/>
                      </a:lnTo>
                      <a:lnTo>
                        <a:pt x="16" y="0"/>
                      </a:lnTo>
                      <a:lnTo>
                        <a:pt x="16" y="4"/>
                      </a:lnTo>
                      <a:lnTo>
                        <a:pt x="11"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4" name="Freeform 75"/>
                <p:cNvSpPr>
                  <a:spLocks/>
                </p:cNvSpPr>
                <p:nvPr/>
              </p:nvSpPr>
              <p:spPr bwMode="auto">
                <a:xfrm>
                  <a:off x="2148" y="2483"/>
                  <a:ext cx="200" cy="68"/>
                </a:xfrm>
                <a:custGeom>
                  <a:avLst/>
                  <a:gdLst>
                    <a:gd name="T0" fmla="*/ 124 w 401"/>
                    <a:gd name="T1" fmla="*/ 135 h 135"/>
                    <a:gd name="T2" fmla="*/ 270 w 401"/>
                    <a:gd name="T3" fmla="*/ 135 h 135"/>
                    <a:gd name="T4" fmla="*/ 385 w 401"/>
                    <a:gd name="T5" fmla="*/ 75 h 135"/>
                    <a:gd name="T6" fmla="*/ 401 w 401"/>
                    <a:gd name="T7" fmla="*/ 35 h 135"/>
                    <a:gd name="T8" fmla="*/ 401 w 401"/>
                    <a:gd name="T9" fmla="*/ 12 h 135"/>
                    <a:gd name="T10" fmla="*/ 314 w 401"/>
                    <a:gd name="T11" fmla="*/ 12 h 135"/>
                    <a:gd name="T12" fmla="*/ 286 w 401"/>
                    <a:gd name="T13" fmla="*/ 20 h 135"/>
                    <a:gd name="T14" fmla="*/ 262 w 401"/>
                    <a:gd name="T15" fmla="*/ 35 h 135"/>
                    <a:gd name="T16" fmla="*/ 254 w 401"/>
                    <a:gd name="T17" fmla="*/ 51 h 135"/>
                    <a:gd name="T18" fmla="*/ 246 w 401"/>
                    <a:gd name="T19" fmla="*/ 75 h 135"/>
                    <a:gd name="T20" fmla="*/ 246 w 401"/>
                    <a:gd name="T21" fmla="*/ 103 h 135"/>
                    <a:gd name="T22" fmla="*/ 262 w 401"/>
                    <a:gd name="T23" fmla="*/ 119 h 135"/>
                    <a:gd name="T24" fmla="*/ 144 w 401"/>
                    <a:gd name="T25" fmla="*/ 119 h 135"/>
                    <a:gd name="T26" fmla="*/ 155 w 401"/>
                    <a:gd name="T27" fmla="*/ 103 h 135"/>
                    <a:gd name="T28" fmla="*/ 155 w 401"/>
                    <a:gd name="T29" fmla="*/ 79 h 135"/>
                    <a:gd name="T30" fmla="*/ 148 w 401"/>
                    <a:gd name="T31" fmla="*/ 55 h 135"/>
                    <a:gd name="T32" fmla="*/ 131 w 401"/>
                    <a:gd name="T33" fmla="*/ 35 h 135"/>
                    <a:gd name="T34" fmla="*/ 111 w 401"/>
                    <a:gd name="T35" fmla="*/ 15 h 135"/>
                    <a:gd name="T36" fmla="*/ 84 w 401"/>
                    <a:gd name="T37" fmla="*/ 8 h 135"/>
                    <a:gd name="T38" fmla="*/ 64 w 401"/>
                    <a:gd name="T39" fmla="*/ 0 h 135"/>
                    <a:gd name="T40" fmla="*/ 13 w 401"/>
                    <a:gd name="T41" fmla="*/ 0 h 135"/>
                    <a:gd name="T42" fmla="*/ 0 w 401"/>
                    <a:gd name="T43" fmla="*/ 15 h 135"/>
                    <a:gd name="T44" fmla="*/ 20 w 401"/>
                    <a:gd name="T45" fmla="*/ 35 h 135"/>
                    <a:gd name="T46" fmla="*/ 44 w 401"/>
                    <a:gd name="T47" fmla="*/ 31 h 135"/>
                    <a:gd name="T48" fmla="*/ 53 w 401"/>
                    <a:gd name="T49" fmla="*/ 51 h 135"/>
                    <a:gd name="T50" fmla="*/ 124 w 401"/>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1"/>
                    <a:gd name="T79" fmla="*/ 0 h 135"/>
                    <a:gd name="T80" fmla="*/ 401 w 401"/>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1" h="135">
                      <a:moveTo>
                        <a:pt x="124" y="135"/>
                      </a:moveTo>
                      <a:lnTo>
                        <a:pt x="270" y="135"/>
                      </a:lnTo>
                      <a:lnTo>
                        <a:pt x="385" y="75"/>
                      </a:lnTo>
                      <a:lnTo>
                        <a:pt x="401" y="35"/>
                      </a:lnTo>
                      <a:lnTo>
                        <a:pt x="401" y="12"/>
                      </a:lnTo>
                      <a:lnTo>
                        <a:pt x="314" y="12"/>
                      </a:lnTo>
                      <a:lnTo>
                        <a:pt x="286" y="20"/>
                      </a:lnTo>
                      <a:lnTo>
                        <a:pt x="262" y="35"/>
                      </a:lnTo>
                      <a:lnTo>
                        <a:pt x="254" y="51"/>
                      </a:lnTo>
                      <a:lnTo>
                        <a:pt x="246" y="75"/>
                      </a:lnTo>
                      <a:lnTo>
                        <a:pt x="246" y="103"/>
                      </a:lnTo>
                      <a:lnTo>
                        <a:pt x="262" y="119"/>
                      </a:lnTo>
                      <a:lnTo>
                        <a:pt x="144" y="119"/>
                      </a:lnTo>
                      <a:lnTo>
                        <a:pt x="155" y="103"/>
                      </a:lnTo>
                      <a:lnTo>
                        <a:pt x="155" y="79"/>
                      </a:lnTo>
                      <a:lnTo>
                        <a:pt x="148" y="55"/>
                      </a:lnTo>
                      <a:lnTo>
                        <a:pt x="131" y="35"/>
                      </a:lnTo>
                      <a:lnTo>
                        <a:pt x="111" y="15"/>
                      </a:lnTo>
                      <a:lnTo>
                        <a:pt x="84" y="8"/>
                      </a:lnTo>
                      <a:lnTo>
                        <a:pt x="64" y="0"/>
                      </a:lnTo>
                      <a:lnTo>
                        <a:pt x="13" y="0"/>
                      </a:lnTo>
                      <a:lnTo>
                        <a:pt x="0" y="15"/>
                      </a:lnTo>
                      <a:lnTo>
                        <a:pt x="20" y="35"/>
                      </a:lnTo>
                      <a:lnTo>
                        <a:pt x="44" y="31"/>
                      </a:lnTo>
                      <a:lnTo>
                        <a:pt x="53" y="51"/>
                      </a:lnTo>
                      <a:lnTo>
                        <a:pt x="124"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25" name="Freeform 76"/>
                <p:cNvSpPr>
                  <a:spLocks/>
                </p:cNvSpPr>
                <p:nvPr/>
              </p:nvSpPr>
              <p:spPr bwMode="auto">
                <a:xfrm>
                  <a:off x="2210" y="2501"/>
                  <a:ext cx="141" cy="52"/>
                </a:xfrm>
                <a:custGeom>
                  <a:avLst/>
                  <a:gdLst>
                    <a:gd name="T0" fmla="*/ 0 w 281"/>
                    <a:gd name="T1" fmla="*/ 100 h 104"/>
                    <a:gd name="T2" fmla="*/ 146 w 281"/>
                    <a:gd name="T3" fmla="*/ 100 h 104"/>
                    <a:gd name="T4" fmla="*/ 146 w 281"/>
                    <a:gd name="T5" fmla="*/ 104 h 104"/>
                    <a:gd name="T6" fmla="*/ 146 w 281"/>
                    <a:gd name="T7" fmla="*/ 100 h 104"/>
                    <a:gd name="T8" fmla="*/ 261 w 281"/>
                    <a:gd name="T9" fmla="*/ 40 h 104"/>
                    <a:gd name="T10" fmla="*/ 265 w 281"/>
                    <a:gd name="T11" fmla="*/ 40 h 104"/>
                    <a:gd name="T12" fmla="*/ 261 w 281"/>
                    <a:gd name="T13" fmla="*/ 40 h 104"/>
                    <a:gd name="T14" fmla="*/ 277 w 281"/>
                    <a:gd name="T15" fmla="*/ 0 h 104"/>
                    <a:gd name="T16" fmla="*/ 281 w 281"/>
                    <a:gd name="T17" fmla="*/ 0 h 104"/>
                    <a:gd name="T18" fmla="*/ 281 w 281"/>
                    <a:gd name="T19" fmla="*/ 0 h 104"/>
                    <a:gd name="T20" fmla="*/ 281 w 281"/>
                    <a:gd name="T21" fmla="*/ 0 h 104"/>
                    <a:gd name="T22" fmla="*/ 265 w 281"/>
                    <a:gd name="T23" fmla="*/ 40 h 104"/>
                    <a:gd name="T24" fmla="*/ 265 w 281"/>
                    <a:gd name="T25" fmla="*/ 44 h 104"/>
                    <a:gd name="T26" fmla="*/ 261 w 281"/>
                    <a:gd name="T27" fmla="*/ 44 h 104"/>
                    <a:gd name="T28" fmla="*/ 146 w 281"/>
                    <a:gd name="T29" fmla="*/ 104 h 104"/>
                    <a:gd name="T30" fmla="*/ 146 w 281"/>
                    <a:gd name="T31" fmla="*/ 104 h 104"/>
                    <a:gd name="T32" fmla="*/ 146 w 281"/>
                    <a:gd name="T33" fmla="*/ 104 h 104"/>
                    <a:gd name="T34" fmla="*/ 0 w 281"/>
                    <a:gd name="T35" fmla="*/ 104 h 104"/>
                    <a:gd name="T36" fmla="*/ 0 w 281"/>
                    <a:gd name="T37" fmla="*/ 10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1"/>
                    <a:gd name="T58" fmla="*/ 0 h 104"/>
                    <a:gd name="T59" fmla="*/ 281 w 281"/>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1" h="104">
                      <a:moveTo>
                        <a:pt x="0" y="100"/>
                      </a:moveTo>
                      <a:lnTo>
                        <a:pt x="146" y="100"/>
                      </a:lnTo>
                      <a:lnTo>
                        <a:pt x="146" y="104"/>
                      </a:lnTo>
                      <a:lnTo>
                        <a:pt x="146" y="100"/>
                      </a:lnTo>
                      <a:lnTo>
                        <a:pt x="261" y="40"/>
                      </a:lnTo>
                      <a:lnTo>
                        <a:pt x="265" y="40"/>
                      </a:lnTo>
                      <a:lnTo>
                        <a:pt x="261" y="40"/>
                      </a:lnTo>
                      <a:lnTo>
                        <a:pt x="277" y="0"/>
                      </a:lnTo>
                      <a:lnTo>
                        <a:pt x="281" y="0"/>
                      </a:lnTo>
                      <a:lnTo>
                        <a:pt x="265" y="40"/>
                      </a:lnTo>
                      <a:lnTo>
                        <a:pt x="265" y="44"/>
                      </a:lnTo>
                      <a:lnTo>
                        <a:pt x="261" y="44"/>
                      </a:lnTo>
                      <a:lnTo>
                        <a:pt x="146" y="104"/>
                      </a:lnTo>
                      <a:lnTo>
                        <a:pt x="0" y="104"/>
                      </a:lnTo>
                      <a:lnTo>
                        <a:pt x="0" y="10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6" name="Rectangle 77"/>
                <p:cNvSpPr>
                  <a:spLocks noChangeArrowheads="1"/>
                </p:cNvSpPr>
                <p:nvPr/>
              </p:nvSpPr>
              <p:spPr bwMode="auto">
                <a:xfrm>
                  <a:off x="2348" y="2490"/>
                  <a:ext cx="3"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27" name="Freeform 78"/>
                <p:cNvSpPr>
                  <a:spLocks/>
                </p:cNvSpPr>
                <p:nvPr/>
              </p:nvSpPr>
              <p:spPr bwMode="auto">
                <a:xfrm>
                  <a:off x="2148" y="2483"/>
                  <a:ext cx="200" cy="70"/>
                </a:xfrm>
                <a:custGeom>
                  <a:avLst/>
                  <a:gdLst>
                    <a:gd name="T0" fmla="*/ 314 w 401"/>
                    <a:gd name="T1" fmla="*/ 15 h 139"/>
                    <a:gd name="T2" fmla="*/ 314 w 401"/>
                    <a:gd name="T3" fmla="*/ 15 h 139"/>
                    <a:gd name="T4" fmla="*/ 286 w 401"/>
                    <a:gd name="T5" fmla="*/ 20 h 139"/>
                    <a:gd name="T6" fmla="*/ 266 w 401"/>
                    <a:gd name="T7" fmla="*/ 39 h 139"/>
                    <a:gd name="T8" fmla="*/ 266 w 401"/>
                    <a:gd name="T9" fmla="*/ 35 h 139"/>
                    <a:gd name="T10" fmla="*/ 254 w 401"/>
                    <a:gd name="T11" fmla="*/ 51 h 139"/>
                    <a:gd name="T12" fmla="*/ 250 w 401"/>
                    <a:gd name="T13" fmla="*/ 75 h 139"/>
                    <a:gd name="T14" fmla="*/ 250 w 401"/>
                    <a:gd name="T15" fmla="*/ 75 h 139"/>
                    <a:gd name="T16" fmla="*/ 246 w 401"/>
                    <a:gd name="T17" fmla="*/ 108 h 139"/>
                    <a:gd name="T18" fmla="*/ 266 w 401"/>
                    <a:gd name="T19" fmla="*/ 119 h 139"/>
                    <a:gd name="T20" fmla="*/ 262 w 401"/>
                    <a:gd name="T21" fmla="*/ 123 h 139"/>
                    <a:gd name="T22" fmla="*/ 139 w 401"/>
                    <a:gd name="T23" fmla="*/ 123 h 139"/>
                    <a:gd name="T24" fmla="*/ 155 w 401"/>
                    <a:gd name="T25" fmla="*/ 103 h 139"/>
                    <a:gd name="T26" fmla="*/ 155 w 401"/>
                    <a:gd name="T27" fmla="*/ 103 h 139"/>
                    <a:gd name="T28" fmla="*/ 159 w 401"/>
                    <a:gd name="T29" fmla="*/ 79 h 139"/>
                    <a:gd name="T30" fmla="*/ 148 w 401"/>
                    <a:gd name="T31" fmla="*/ 55 h 139"/>
                    <a:gd name="T32" fmla="*/ 148 w 401"/>
                    <a:gd name="T33" fmla="*/ 59 h 139"/>
                    <a:gd name="T34" fmla="*/ 135 w 401"/>
                    <a:gd name="T35" fmla="*/ 35 h 139"/>
                    <a:gd name="T36" fmla="*/ 111 w 401"/>
                    <a:gd name="T37" fmla="*/ 20 h 139"/>
                    <a:gd name="T38" fmla="*/ 111 w 401"/>
                    <a:gd name="T39" fmla="*/ 20 h 139"/>
                    <a:gd name="T40" fmla="*/ 84 w 401"/>
                    <a:gd name="T41" fmla="*/ 12 h 139"/>
                    <a:gd name="T42" fmla="*/ 64 w 401"/>
                    <a:gd name="T43" fmla="*/ 4 h 139"/>
                    <a:gd name="T44" fmla="*/ 64 w 401"/>
                    <a:gd name="T45" fmla="*/ 4 h 139"/>
                    <a:gd name="T46" fmla="*/ 13 w 401"/>
                    <a:gd name="T47" fmla="*/ 0 h 139"/>
                    <a:gd name="T48" fmla="*/ 4 w 401"/>
                    <a:gd name="T49" fmla="*/ 20 h 139"/>
                    <a:gd name="T50" fmla="*/ 4 w 401"/>
                    <a:gd name="T51" fmla="*/ 15 h 139"/>
                    <a:gd name="T52" fmla="*/ 20 w 401"/>
                    <a:gd name="T53" fmla="*/ 39 h 139"/>
                    <a:gd name="T54" fmla="*/ 44 w 401"/>
                    <a:gd name="T55" fmla="*/ 31 h 139"/>
                    <a:gd name="T56" fmla="*/ 48 w 401"/>
                    <a:gd name="T57" fmla="*/ 31 h 139"/>
                    <a:gd name="T58" fmla="*/ 53 w 401"/>
                    <a:gd name="T59" fmla="*/ 55 h 139"/>
                    <a:gd name="T60" fmla="*/ 128 w 401"/>
                    <a:gd name="T61" fmla="*/ 135 h 139"/>
                    <a:gd name="T62" fmla="*/ 124 w 401"/>
                    <a:gd name="T63" fmla="*/ 139 h 139"/>
                    <a:gd name="T64" fmla="*/ 53 w 401"/>
                    <a:gd name="T65" fmla="*/ 55 h 139"/>
                    <a:gd name="T66" fmla="*/ 53 w 401"/>
                    <a:gd name="T67" fmla="*/ 51 h 139"/>
                    <a:gd name="T68" fmla="*/ 48 w 401"/>
                    <a:gd name="T69" fmla="*/ 31 h 139"/>
                    <a:gd name="T70" fmla="*/ 20 w 401"/>
                    <a:gd name="T71" fmla="*/ 39 h 139"/>
                    <a:gd name="T72" fmla="*/ 20 w 401"/>
                    <a:gd name="T73" fmla="*/ 39 h 139"/>
                    <a:gd name="T74" fmla="*/ 0 w 401"/>
                    <a:gd name="T75" fmla="*/ 20 h 139"/>
                    <a:gd name="T76" fmla="*/ 13 w 401"/>
                    <a:gd name="T77" fmla="*/ 0 h 139"/>
                    <a:gd name="T78" fmla="*/ 13 w 401"/>
                    <a:gd name="T79" fmla="*/ 0 h 139"/>
                    <a:gd name="T80" fmla="*/ 64 w 401"/>
                    <a:gd name="T81" fmla="*/ 0 h 139"/>
                    <a:gd name="T82" fmla="*/ 84 w 401"/>
                    <a:gd name="T83" fmla="*/ 8 h 139"/>
                    <a:gd name="T84" fmla="*/ 84 w 401"/>
                    <a:gd name="T85" fmla="*/ 8 h 139"/>
                    <a:gd name="T86" fmla="*/ 111 w 401"/>
                    <a:gd name="T87" fmla="*/ 15 h 139"/>
                    <a:gd name="T88" fmla="*/ 135 w 401"/>
                    <a:gd name="T89" fmla="*/ 35 h 139"/>
                    <a:gd name="T90" fmla="*/ 135 w 401"/>
                    <a:gd name="T91" fmla="*/ 35 h 139"/>
                    <a:gd name="T92" fmla="*/ 151 w 401"/>
                    <a:gd name="T93" fmla="*/ 55 h 139"/>
                    <a:gd name="T94" fmla="*/ 159 w 401"/>
                    <a:gd name="T95" fmla="*/ 79 h 139"/>
                    <a:gd name="T96" fmla="*/ 159 w 401"/>
                    <a:gd name="T97" fmla="*/ 79 h 139"/>
                    <a:gd name="T98" fmla="*/ 159 w 401"/>
                    <a:gd name="T99" fmla="*/ 108 h 139"/>
                    <a:gd name="T100" fmla="*/ 148 w 401"/>
                    <a:gd name="T101" fmla="*/ 123 h 139"/>
                    <a:gd name="T102" fmla="*/ 144 w 401"/>
                    <a:gd name="T103" fmla="*/ 119 h 139"/>
                    <a:gd name="T104" fmla="*/ 262 w 401"/>
                    <a:gd name="T105" fmla="*/ 123 h 139"/>
                    <a:gd name="T106" fmla="*/ 246 w 401"/>
                    <a:gd name="T107" fmla="*/ 108 h 139"/>
                    <a:gd name="T108" fmla="*/ 246 w 401"/>
                    <a:gd name="T109" fmla="*/ 103 h 139"/>
                    <a:gd name="T110" fmla="*/ 246 w 401"/>
                    <a:gd name="T111" fmla="*/ 75 h 139"/>
                    <a:gd name="T112" fmla="*/ 254 w 401"/>
                    <a:gd name="T113" fmla="*/ 51 h 139"/>
                    <a:gd name="T114" fmla="*/ 254 w 401"/>
                    <a:gd name="T115" fmla="*/ 51 h 139"/>
                    <a:gd name="T116" fmla="*/ 262 w 401"/>
                    <a:gd name="T117" fmla="*/ 35 h 139"/>
                    <a:gd name="T118" fmla="*/ 286 w 401"/>
                    <a:gd name="T119" fmla="*/ 20 h 139"/>
                    <a:gd name="T120" fmla="*/ 286 w 401"/>
                    <a:gd name="T121" fmla="*/ 20 h 139"/>
                    <a:gd name="T122" fmla="*/ 314 w 401"/>
                    <a:gd name="T123" fmla="*/ 12 h 139"/>
                    <a:gd name="T124" fmla="*/ 401 w 401"/>
                    <a:gd name="T125" fmla="*/ 12 h 1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1"/>
                    <a:gd name="T190" fmla="*/ 0 h 139"/>
                    <a:gd name="T191" fmla="*/ 401 w 401"/>
                    <a:gd name="T192" fmla="*/ 139 h 13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1" h="139">
                      <a:moveTo>
                        <a:pt x="401" y="15"/>
                      </a:moveTo>
                      <a:lnTo>
                        <a:pt x="314" y="15"/>
                      </a:lnTo>
                      <a:lnTo>
                        <a:pt x="314" y="12"/>
                      </a:lnTo>
                      <a:lnTo>
                        <a:pt x="314" y="15"/>
                      </a:lnTo>
                      <a:lnTo>
                        <a:pt x="286" y="24"/>
                      </a:lnTo>
                      <a:lnTo>
                        <a:pt x="286" y="20"/>
                      </a:lnTo>
                      <a:lnTo>
                        <a:pt x="290" y="24"/>
                      </a:lnTo>
                      <a:lnTo>
                        <a:pt x="266" y="39"/>
                      </a:lnTo>
                      <a:lnTo>
                        <a:pt x="262" y="35"/>
                      </a:lnTo>
                      <a:lnTo>
                        <a:pt x="266" y="35"/>
                      </a:lnTo>
                      <a:lnTo>
                        <a:pt x="259" y="51"/>
                      </a:lnTo>
                      <a:lnTo>
                        <a:pt x="254" y="51"/>
                      </a:lnTo>
                      <a:lnTo>
                        <a:pt x="259" y="51"/>
                      </a:lnTo>
                      <a:lnTo>
                        <a:pt x="250" y="75"/>
                      </a:lnTo>
                      <a:lnTo>
                        <a:pt x="246" y="75"/>
                      </a:lnTo>
                      <a:lnTo>
                        <a:pt x="250" y="75"/>
                      </a:lnTo>
                      <a:lnTo>
                        <a:pt x="250" y="103"/>
                      </a:lnTo>
                      <a:lnTo>
                        <a:pt x="246" y="108"/>
                      </a:lnTo>
                      <a:lnTo>
                        <a:pt x="250" y="103"/>
                      </a:lnTo>
                      <a:lnTo>
                        <a:pt x="266" y="119"/>
                      </a:lnTo>
                      <a:lnTo>
                        <a:pt x="270" y="123"/>
                      </a:lnTo>
                      <a:lnTo>
                        <a:pt x="262" y="123"/>
                      </a:lnTo>
                      <a:lnTo>
                        <a:pt x="144" y="123"/>
                      </a:lnTo>
                      <a:lnTo>
                        <a:pt x="139" y="123"/>
                      </a:lnTo>
                      <a:lnTo>
                        <a:pt x="144" y="119"/>
                      </a:lnTo>
                      <a:lnTo>
                        <a:pt x="155" y="103"/>
                      </a:lnTo>
                      <a:lnTo>
                        <a:pt x="159" y="103"/>
                      </a:lnTo>
                      <a:lnTo>
                        <a:pt x="155" y="103"/>
                      </a:lnTo>
                      <a:lnTo>
                        <a:pt x="155" y="79"/>
                      </a:lnTo>
                      <a:lnTo>
                        <a:pt x="159" y="79"/>
                      </a:lnTo>
                      <a:lnTo>
                        <a:pt x="155" y="79"/>
                      </a:lnTo>
                      <a:lnTo>
                        <a:pt x="148" y="55"/>
                      </a:lnTo>
                      <a:lnTo>
                        <a:pt x="151" y="55"/>
                      </a:lnTo>
                      <a:lnTo>
                        <a:pt x="148" y="59"/>
                      </a:lnTo>
                      <a:lnTo>
                        <a:pt x="131" y="39"/>
                      </a:lnTo>
                      <a:lnTo>
                        <a:pt x="135" y="35"/>
                      </a:lnTo>
                      <a:lnTo>
                        <a:pt x="131" y="39"/>
                      </a:lnTo>
                      <a:lnTo>
                        <a:pt x="111" y="20"/>
                      </a:lnTo>
                      <a:lnTo>
                        <a:pt x="111" y="15"/>
                      </a:lnTo>
                      <a:lnTo>
                        <a:pt x="111" y="20"/>
                      </a:lnTo>
                      <a:lnTo>
                        <a:pt x="84" y="12"/>
                      </a:lnTo>
                      <a:lnTo>
                        <a:pt x="64" y="4"/>
                      </a:lnTo>
                      <a:lnTo>
                        <a:pt x="64" y="0"/>
                      </a:lnTo>
                      <a:lnTo>
                        <a:pt x="64" y="4"/>
                      </a:lnTo>
                      <a:lnTo>
                        <a:pt x="13" y="4"/>
                      </a:lnTo>
                      <a:lnTo>
                        <a:pt x="13" y="0"/>
                      </a:lnTo>
                      <a:lnTo>
                        <a:pt x="17" y="4"/>
                      </a:lnTo>
                      <a:lnTo>
                        <a:pt x="4" y="20"/>
                      </a:lnTo>
                      <a:lnTo>
                        <a:pt x="0" y="20"/>
                      </a:lnTo>
                      <a:lnTo>
                        <a:pt x="4" y="15"/>
                      </a:lnTo>
                      <a:lnTo>
                        <a:pt x="24" y="35"/>
                      </a:lnTo>
                      <a:lnTo>
                        <a:pt x="20" y="39"/>
                      </a:lnTo>
                      <a:lnTo>
                        <a:pt x="20" y="35"/>
                      </a:lnTo>
                      <a:lnTo>
                        <a:pt x="44" y="31"/>
                      </a:lnTo>
                      <a:lnTo>
                        <a:pt x="48" y="31"/>
                      </a:lnTo>
                      <a:lnTo>
                        <a:pt x="56" y="51"/>
                      </a:lnTo>
                      <a:lnTo>
                        <a:pt x="53" y="55"/>
                      </a:lnTo>
                      <a:lnTo>
                        <a:pt x="56" y="51"/>
                      </a:lnTo>
                      <a:lnTo>
                        <a:pt x="128" y="135"/>
                      </a:lnTo>
                      <a:lnTo>
                        <a:pt x="124" y="139"/>
                      </a:lnTo>
                      <a:lnTo>
                        <a:pt x="53" y="55"/>
                      </a:lnTo>
                      <a:lnTo>
                        <a:pt x="56" y="59"/>
                      </a:lnTo>
                      <a:lnTo>
                        <a:pt x="53" y="51"/>
                      </a:lnTo>
                      <a:lnTo>
                        <a:pt x="44" y="31"/>
                      </a:lnTo>
                      <a:lnTo>
                        <a:pt x="48" y="31"/>
                      </a:lnTo>
                      <a:lnTo>
                        <a:pt x="44" y="35"/>
                      </a:lnTo>
                      <a:lnTo>
                        <a:pt x="20" y="39"/>
                      </a:lnTo>
                      <a:lnTo>
                        <a:pt x="0" y="20"/>
                      </a:lnTo>
                      <a:lnTo>
                        <a:pt x="0" y="15"/>
                      </a:lnTo>
                      <a:lnTo>
                        <a:pt x="13" y="0"/>
                      </a:lnTo>
                      <a:lnTo>
                        <a:pt x="64" y="0"/>
                      </a:lnTo>
                      <a:lnTo>
                        <a:pt x="84" y="8"/>
                      </a:lnTo>
                      <a:lnTo>
                        <a:pt x="84" y="12"/>
                      </a:lnTo>
                      <a:lnTo>
                        <a:pt x="84" y="8"/>
                      </a:lnTo>
                      <a:lnTo>
                        <a:pt x="111" y="15"/>
                      </a:lnTo>
                      <a:lnTo>
                        <a:pt x="115" y="15"/>
                      </a:lnTo>
                      <a:lnTo>
                        <a:pt x="135" y="35"/>
                      </a:lnTo>
                      <a:lnTo>
                        <a:pt x="151" y="55"/>
                      </a:lnTo>
                      <a:lnTo>
                        <a:pt x="159" y="79"/>
                      </a:lnTo>
                      <a:lnTo>
                        <a:pt x="159" y="103"/>
                      </a:lnTo>
                      <a:lnTo>
                        <a:pt x="159" y="108"/>
                      </a:lnTo>
                      <a:lnTo>
                        <a:pt x="148" y="123"/>
                      </a:lnTo>
                      <a:lnTo>
                        <a:pt x="144" y="119"/>
                      </a:lnTo>
                      <a:lnTo>
                        <a:pt x="262" y="119"/>
                      </a:lnTo>
                      <a:lnTo>
                        <a:pt x="262" y="123"/>
                      </a:lnTo>
                      <a:lnTo>
                        <a:pt x="246" y="108"/>
                      </a:lnTo>
                      <a:lnTo>
                        <a:pt x="246" y="103"/>
                      </a:lnTo>
                      <a:lnTo>
                        <a:pt x="246" y="75"/>
                      </a:lnTo>
                      <a:lnTo>
                        <a:pt x="254" y="51"/>
                      </a:lnTo>
                      <a:lnTo>
                        <a:pt x="262" y="35"/>
                      </a:lnTo>
                      <a:lnTo>
                        <a:pt x="286" y="20"/>
                      </a:lnTo>
                      <a:lnTo>
                        <a:pt x="314" y="12"/>
                      </a:lnTo>
                      <a:lnTo>
                        <a:pt x="401" y="12"/>
                      </a:lnTo>
                      <a:lnTo>
                        <a:pt x="401"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8" name="Freeform 79"/>
                <p:cNvSpPr>
                  <a:spLocks/>
                </p:cNvSpPr>
                <p:nvPr/>
              </p:nvSpPr>
              <p:spPr bwMode="auto">
                <a:xfrm>
                  <a:off x="2281" y="2498"/>
                  <a:ext cx="81" cy="81"/>
                </a:xfrm>
                <a:custGeom>
                  <a:avLst/>
                  <a:gdLst>
                    <a:gd name="T0" fmla="*/ 162 w 162"/>
                    <a:gd name="T1" fmla="*/ 80 h 162"/>
                    <a:gd name="T2" fmla="*/ 159 w 162"/>
                    <a:gd name="T3" fmla="*/ 47 h 162"/>
                    <a:gd name="T4" fmla="*/ 139 w 162"/>
                    <a:gd name="T5" fmla="*/ 23 h 162"/>
                    <a:gd name="T6" fmla="*/ 115 w 162"/>
                    <a:gd name="T7" fmla="*/ 3 h 162"/>
                    <a:gd name="T8" fmla="*/ 84 w 162"/>
                    <a:gd name="T9" fmla="*/ 0 h 162"/>
                    <a:gd name="T10" fmla="*/ 51 w 162"/>
                    <a:gd name="T11" fmla="*/ 3 h 162"/>
                    <a:gd name="T12" fmla="*/ 24 w 162"/>
                    <a:gd name="T13" fmla="*/ 23 h 162"/>
                    <a:gd name="T14" fmla="*/ 8 w 162"/>
                    <a:gd name="T15" fmla="*/ 47 h 162"/>
                    <a:gd name="T16" fmla="*/ 0 w 162"/>
                    <a:gd name="T17" fmla="*/ 80 h 162"/>
                    <a:gd name="T18" fmla="*/ 8 w 162"/>
                    <a:gd name="T19" fmla="*/ 115 h 162"/>
                    <a:gd name="T20" fmla="*/ 24 w 162"/>
                    <a:gd name="T21" fmla="*/ 138 h 162"/>
                    <a:gd name="T22" fmla="*/ 51 w 162"/>
                    <a:gd name="T23" fmla="*/ 158 h 162"/>
                    <a:gd name="T24" fmla="*/ 84 w 162"/>
                    <a:gd name="T25" fmla="*/ 162 h 162"/>
                    <a:gd name="T26" fmla="*/ 115 w 162"/>
                    <a:gd name="T27" fmla="*/ 158 h 162"/>
                    <a:gd name="T28" fmla="*/ 139 w 162"/>
                    <a:gd name="T29" fmla="*/ 138 h 162"/>
                    <a:gd name="T30" fmla="*/ 159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9" y="47"/>
                      </a:lnTo>
                      <a:lnTo>
                        <a:pt x="139" y="23"/>
                      </a:lnTo>
                      <a:lnTo>
                        <a:pt x="115" y="3"/>
                      </a:lnTo>
                      <a:lnTo>
                        <a:pt x="84" y="0"/>
                      </a:lnTo>
                      <a:lnTo>
                        <a:pt x="51" y="3"/>
                      </a:lnTo>
                      <a:lnTo>
                        <a:pt x="24" y="23"/>
                      </a:lnTo>
                      <a:lnTo>
                        <a:pt x="8" y="47"/>
                      </a:lnTo>
                      <a:lnTo>
                        <a:pt x="0" y="80"/>
                      </a:lnTo>
                      <a:lnTo>
                        <a:pt x="8" y="115"/>
                      </a:lnTo>
                      <a:lnTo>
                        <a:pt x="24" y="138"/>
                      </a:lnTo>
                      <a:lnTo>
                        <a:pt x="51" y="158"/>
                      </a:lnTo>
                      <a:lnTo>
                        <a:pt x="84" y="162"/>
                      </a:lnTo>
                      <a:lnTo>
                        <a:pt x="115" y="158"/>
                      </a:lnTo>
                      <a:lnTo>
                        <a:pt x="139" y="138"/>
                      </a:lnTo>
                      <a:lnTo>
                        <a:pt x="159"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9" name="Freeform 80"/>
                <p:cNvSpPr>
                  <a:spLocks/>
                </p:cNvSpPr>
                <p:nvPr/>
              </p:nvSpPr>
              <p:spPr bwMode="auto">
                <a:xfrm>
                  <a:off x="2281" y="2498"/>
                  <a:ext cx="83" cy="83"/>
                </a:xfrm>
                <a:custGeom>
                  <a:avLst/>
                  <a:gdLst>
                    <a:gd name="T0" fmla="*/ 159 w 166"/>
                    <a:gd name="T1" fmla="*/ 47 h 166"/>
                    <a:gd name="T2" fmla="*/ 159 w 166"/>
                    <a:gd name="T3" fmla="*/ 51 h 166"/>
                    <a:gd name="T4" fmla="*/ 139 w 166"/>
                    <a:gd name="T5" fmla="*/ 27 h 166"/>
                    <a:gd name="T6" fmla="*/ 115 w 166"/>
                    <a:gd name="T7" fmla="*/ 7 h 166"/>
                    <a:gd name="T8" fmla="*/ 115 w 166"/>
                    <a:gd name="T9" fmla="*/ 7 h 166"/>
                    <a:gd name="T10" fmla="*/ 84 w 166"/>
                    <a:gd name="T11" fmla="*/ 3 h 166"/>
                    <a:gd name="T12" fmla="*/ 51 w 166"/>
                    <a:gd name="T13" fmla="*/ 7 h 166"/>
                    <a:gd name="T14" fmla="*/ 55 w 166"/>
                    <a:gd name="T15" fmla="*/ 7 h 166"/>
                    <a:gd name="T16" fmla="*/ 28 w 166"/>
                    <a:gd name="T17" fmla="*/ 27 h 166"/>
                    <a:gd name="T18" fmla="*/ 13 w 166"/>
                    <a:gd name="T19" fmla="*/ 51 h 166"/>
                    <a:gd name="T20" fmla="*/ 13 w 166"/>
                    <a:gd name="T21" fmla="*/ 47 h 166"/>
                    <a:gd name="T22" fmla="*/ 4 w 166"/>
                    <a:gd name="T23" fmla="*/ 80 h 166"/>
                    <a:gd name="T24" fmla="*/ 13 w 166"/>
                    <a:gd name="T25" fmla="*/ 115 h 166"/>
                    <a:gd name="T26" fmla="*/ 13 w 166"/>
                    <a:gd name="T27" fmla="*/ 115 h 166"/>
                    <a:gd name="T28" fmla="*/ 28 w 166"/>
                    <a:gd name="T29" fmla="*/ 138 h 166"/>
                    <a:gd name="T30" fmla="*/ 55 w 166"/>
                    <a:gd name="T31" fmla="*/ 158 h 166"/>
                    <a:gd name="T32" fmla="*/ 51 w 166"/>
                    <a:gd name="T33" fmla="*/ 158 h 166"/>
                    <a:gd name="T34" fmla="*/ 84 w 166"/>
                    <a:gd name="T35" fmla="*/ 162 h 166"/>
                    <a:gd name="T36" fmla="*/ 115 w 166"/>
                    <a:gd name="T37" fmla="*/ 158 h 166"/>
                    <a:gd name="T38" fmla="*/ 115 w 166"/>
                    <a:gd name="T39" fmla="*/ 158 h 166"/>
                    <a:gd name="T40" fmla="*/ 139 w 166"/>
                    <a:gd name="T41" fmla="*/ 138 h 166"/>
                    <a:gd name="T42" fmla="*/ 159 w 166"/>
                    <a:gd name="T43" fmla="*/ 115 h 166"/>
                    <a:gd name="T44" fmla="*/ 159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9 w 166"/>
                    <a:gd name="T57" fmla="*/ 162 h 166"/>
                    <a:gd name="T58" fmla="*/ 84 w 166"/>
                    <a:gd name="T59" fmla="*/ 166 h 166"/>
                    <a:gd name="T60" fmla="*/ 84 w 166"/>
                    <a:gd name="T61" fmla="*/ 166 h 166"/>
                    <a:gd name="T62" fmla="*/ 51 w 166"/>
                    <a:gd name="T63" fmla="*/ 162 h 166"/>
                    <a:gd name="T64" fmla="*/ 24 w 166"/>
                    <a:gd name="T65" fmla="*/ 142 h 166"/>
                    <a:gd name="T66" fmla="*/ 24 w 166"/>
                    <a:gd name="T67" fmla="*/ 142 h 166"/>
                    <a:gd name="T68" fmla="*/ 8 w 166"/>
                    <a:gd name="T69" fmla="*/ 118 h 166"/>
                    <a:gd name="T70" fmla="*/ 0 w 166"/>
                    <a:gd name="T71" fmla="*/ 80 h 166"/>
                    <a:gd name="T72" fmla="*/ 0 w 166"/>
                    <a:gd name="T73" fmla="*/ 80 h 166"/>
                    <a:gd name="T74" fmla="*/ 8 w 166"/>
                    <a:gd name="T75" fmla="*/ 47 h 166"/>
                    <a:gd name="T76" fmla="*/ 24 w 166"/>
                    <a:gd name="T77" fmla="*/ 23 h 166"/>
                    <a:gd name="T78" fmla="*/ 24 w 166"/>
                    <a:gd name="T79" fmla="*/ 23 h 166"/>
                    <a:gd name="T80" fmla="*/ 51 w 166"/>
                    <a:gd name="T81" fmla="*/ 3 h 166"/>
                    <a:gd name="T82" fmla="*/ 84 w 166"/>
                    <a:gd name="T83" fmla="*/ 0 h 166"/>
                    <a:gd name="T84" fmla="*/ 84 w 166"/>
                    <a:gd name="T85" fmla="*/ 0 h 166"/>
                    <a:gd name="T86" fmla="*/ 115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9" y="47"/>
                      </a:lnTo>
                      <a:lnTo>
                        <a:pt x="159" y="51"/>
                      </a:lnTo>
                      <a:lnTo>
                        <a:pt x="139" y="27"/>
                      </a:lnTo>
                      <a:lnTo>
                        <a:pt x="115" y="7"/>
                      </a:lnTo>
                      <a:lnTo>
                        <a:pt x="84" y="3"/>
                      </a:lnTo>
                      <a:lnTo>
                        <a:pt x="51" y="7"/>
                      </a:lnTo>
                      <a:lnTo>
                        <a:pt x="55" y="7"/>
                      </a:lnTo>
                      <a:lnTo>
                        <a:pt x="28" y="27"/>
                      </a:lnTo>
                      <a:lnTo>
                        <a:pt x="13" y="51"/>
                      </a:lnTo>
                      <a:lnTo>
                        <a:pt x="13" y="47"/>
                      </a:lnTo>
                      <a:lnTo>
                        <a:pt x="4" y="80"/>
                      </a:lnTo>
                      <a:lnTo>
                        <a:pt x="13" y="115"/>
                      </a:lnTo>
                      <a:lnTo>
                        <a:pt x="28" y="138"/>
                      </a:lnTo>
                      <a:lnTo>
                        <a:pt x="55" y="158"/>
                      </a:lnTo>
                      <a:lnTo>
                        <a:pt x="51" y="158"/>
                      </a:lnTo>
                      <a:lnTo>
                        <a:pt x="84" y="162"/>
                      </a:lnTo>
                      <a:lnTo>
                        <a:pt x="115" y="158"/>
                      </a:lnTo>
                      <a:lnTo>
                        <a:pt x="139" y="138"/>
                      </a:lnTo>
                      <a:lnTo>
                        <a:pt x="159" y="115"/>
                      </a:lnTo>
                      <a:lnTo>
                        <a:pt x="162" y="80"/>
                      </a:lnTo>
                      <a:lnTo>
                        <a:pt x="166" y="80"/>
                      </a:lnTo>
                      <a:lnTo>
                        <a:pt x="162" y="115"/>
                      </a:lnTo>
                      <a:lnTo>
                        <a:pt x="162" y="118"/>
                      </a:lnTo>
                      <a:lnTo>
                        <a:pt x="142" y="142"/>
                      </a:lnTo>
                      <a:lnTo>
                        <a:pt x="119" y="162"/>
                      </a:lnTo>
                      <a:lnTo>
                        <a:pt x="115" y="162"/>
                      </a:lnTo>
                      <a:lnTo>
                        <a:pt x="84" y="166"/>
                      </a:lnTo>
                      <a:lnTo>
                        <a:pt x="51" y="162"/>
                      </a:lnTo>
                      <a:lnTo>
                        <a:pt x="24" y="142"/>
                      </a:lnTo>
                      <a:lnTo>
                        <a:pt x="8" y="118"/>
                      </a:lnTo>
                      <a:lnTo>
                        <a:pt x="8" y="115"/>
                      </a:lnTo>
                      <a:lnTo>
                        <a:pt x="0" y="80"/>
                      </a:lnTo>
                      <a:lnTo>
                        <a:pt x="8" y="47"/>
                      </a:lnTo>
                      <a:lnTo>
                        <a:pt x="24" y="23"/>
                      </a:lnTo>
                      <a:lnTo>
                        <a:pt x="51" y="3"/>
                      </a:lnTo>
                      <a:lnTo>
                        <a:pt x="84" y="0"/>
                      </a:lnTo>
                      <a:lnTo>
                        <a:pt x="115" y="3"/>
                      </a:lnTo>
                      <a:lnTo>
                        <a:pt x="119"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0" name="Freeform 81"/>
                <p:cNvSpPr>
                  <a:spLocks/>
                </p:cNvSpPr>
                <p:nvPr/>
              </p:nvSpPr>
              <p:spPr bwMode="auto">
                <a:xfrm>
                  <a:off x="2362"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1" name="Freeform 82"/>
                <p:cNvSpPr>
                  <a:spLocks/>
                </p:cNvSpPr>
                <p:nvPr/>
              </p:nvSpPr>
              <p:spPr bwMode="auto">
                <a:xfrm>
                  <a:off x="2301" y="2517"/>
                  <a:ext cx="42" cy="42"/>
                </a:xfrm>
                <a:custGeom>
                  <a:avLst/>
                  <a:gdLst>
                    <a:gd name="T0" fmla="*/ 83 w 83"/>
                    <a:gd name="T1" fmla="*/ 40 h 82"/>
                    <a:gd name="T2" fmla="*/ 71 w 83"/>
                    <a:gd name="T3" fmla="*/ 11 h 82"/>
                    <a:gd name="T4" fmla="*/ 44 w 83"/>
                    <a:gd name="T5" fmla="*/ 0 h 82"/>
                    <a:gd name="T6" fmla="*/ 11 w 83"/>
                    <a:gd name="T7" fmla="*/ 11 h 82"/>
                    <a:gd name="T8" fmla="*/ 0 w 83"/>
                    <a:gd name="T9" fmla="*/ 40 h 82"/>
                    <a:gd name="T10" fmla="*/ 11 w 83"/>
                    <a:gd name="T11" fmla="*/ 71 h 82"/>
                    <a:gd name="T12" fmla="*/ 44 w 83"/>
                    <a:gd name="T13" fmla="*/ 82 h 82"/>
                    <a:gd name="T14" fmla="*/ 71 w 83"/>
                    <a:gd name="T15" fmla="*/ 71 h 82"/>
                    <a:gd name="T16" fmla="*/ 83 w 83"/>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40"/>
                      </a:moveTo>
                      <a:lnTo>
                        <a:pt x="71" y="11"/>
                      </a:lnTo>
                      <a:lnTo>
                        <a:pt x="44" y="0"/>
                      </a:lnTo>
                      <a:lnTo>
                        <a:pt x="11" y="11"/>
                      </a:lnTo>
                      <a:lnTo>
                        <a:pt x="0" y="40"/>
                      </a:lnTo>
                      <a:lnTo>
                        <a:pt x="11" y="71"/>
                      </a:lnTo>
                      <a:lnTo>
                        <a:pt x="44" y="82"/>
                      </a:lnTo>
                      <a:lnTo>
                        <a:pt x="71" y="71"/>
                      </a:lnTo>
                      <a:lnTo>
                        <a:pt x="83"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32" name="Freeform 83"/>
                <p:cNvSpPr>
                  <a:spLocks/>
                </p:cNvSpPr>
                <p:nvPr/>
              </p:nvSpPr>
              <p:spPr bwMode="auto">
                <a:xfrm>
                  <a:off x="2301" y="2517"/>
                  <a:ext cx="43" cy="44"/>
                </a:xfrm>
                <a:custGeom>
                  <a:avLst/>
                  <a:gdLst>
                    <a:gd name="T0" fmla="*/ 83 w 86"/>
                    <a:gd name="T1" fmla="*/ 40 h 87"/>
                    <a:gd name="T2" fmla="*/ 71 w 86"/>
                    <a:gd name="T3" fmla="*/ 11 h 87"/>
                    <a:gd name="T4" fmla="*/ 71 w 86"/>
                    <a:gd name="T5" fmla="*/ 16 h 87"/>
                    <a:gd name="T6" fmla="*/ 71 w 86"/>
                    <a:gd name="T7" fmla="*/ 16 h 87"/>
                    <a:gd name="T8" fmla="*/ 44 w 86"/>
                    <a:gd name="T9" fmla="*/ 3 h 87"/>
                    <a:gd name="T10" fmla="*/ 44 w 86"/>
                    <a:gd name="T11" fmla="*/ 3 h 87"/>
                    <a:gd name="T12" fmla="*/ 44 w 86"/>
                    <a:gd name="T13" fmla="*/ 3 h 87"/>
                    <a:gd name="T14" fmla="*/ 11 w 86"/>
                    <a:gd name="T15" fmla="*/ 16 h 87"/>
                    <a:gd name="T16" fmla="*/ 15 w 86"/>
                    <a:gd name="T17" fmla="*/ 11 h 87"/>
                    <a:gd name="T18" fmla="*/ 15 w 86"/>
                    <a:gd name="T19" fmla="*/ 11 h 87"/>
                    <a:gd name="T20" fmla="*/ 4 w 86"/>
                    <a:gd name="T21" fmla="*/ 40 h 87"/>
                    <a:gd name="T22" fmla="*/ 4 w 86"/>
                    <a:gd name="T23" fmla="*/ 40 h 87"/>
                    <a:gd name="T24" fmla="*/ 4 w 86"/>
                    <a:gd name="T25" fmla="*/ 40 h 87"/>
                    <a:gd name="T26" fmla="*/ 15 w 86"/>
                    <a:gd name="T27" fmla="*/ 71 h 87"/>
                    <a:gd name="T28" fmla="*/ 11 w 86"/>
                    <a:gd name="T29" fmla="*/ 71 h 87"/>
                    <a:gd name="T30" fmla="*/ 11 w 86"/>
                    <a:gd name="T31" fmla="*/ 71 h 87"/>
                    <a:gd name="T32" fmla="*/ 44 w 86"/>
                    <a:gd name="T33" fmla="*/ 82 h 87"/>
                    <a:gd name="T34" fmla="*/ 44 w 86"/>
                    <a:gd name="T35" fmla="*/ 82 h 87"/>
                    <a:gd name="T36" fmla="*/ 44 w 86"/>
                    <a:gd name="T37" fmla="*/ 82 h 87"/>
                    <a:gd name="T38" fmla="*/ 71 w 86"/>
                    <a:gd name="T39" fmla="*/ 71 h 87"/>
                    <a:gd name="T40" fmla="*/ 71 w 86"/>
                    <a:gd name="T41" fmla="*/ 71 h 87"/>
                    <a:gd name="T42" fmla="*/ 71 w 86"/>
                    <a:gd name="T43" fmla="*/ 71 h 87"/>
                    <a:gd name="T44" fmla="*/ 83 w 86"/>
                    <a:gd name="T45" fmla="*/ 40 h 87"/>
                    <a:gd name="T46" fmla="*/ 83 w 86"/>
                    <a:gd name="T47" fmla="*/ 40 h 87"/>
                    <a:gd name="T48" fmla="*/ 86 w 86"/>
                    <a:gd name="T49" fmla="*/ 40 h 87"/>
                    <a:gd name="T50" fmla="*/ 86 w 86"/>
                    <a:gd name="T51" fmla="*/ 40 h 87"/>
                    <a:gd name="T52" fmla="*/ 75 w 86"/>
                    <a:gd name="T53" fmla="*/ 71 h 87"/>
                    <a:gd name="T54" fmla="*/ 75 w 86"/>
                    <a:gd name="T55" fmla="*/ 71 h 87"/>
                    <a:gd name="T56" fmla="*/ 71 w 86"/>
                    <a:gd name="T57" fmla="*/ 75 h 87"/>
                    <a:gd name="T58" fmla="*/ 44 w 86"/>
                    <a:gd name="T59" fmla="*/ 87 h 87"/>
                    <a:gd name="T60" fmla="*/ 44 w 86"/>
                    <a:gd name="T61" fmla="*/ 87 h 87"/>
                    <a:gd name="T62" fmla="*/ 44 w 86"/>
                    <a:gd name="T63" fmla="*/ 87 h 87"/>
                    <a:gd name="T64" fmla="*/ 11 w 86"/>
                    <a:gd name="T65" fmla="*/ 75 h 87"/>
                    <a:gd name="T66" fmla="*/ 11 w 86"/>
                    <a:gd name="T67" fmla="*/ 75 h 87"/>
                    <a:gd name="T68" fmla="*/ 11 w 86"/>
                    <a:gd name="T69" fmla="*/ 71 h 87"/>
                    <a:gd name="T70" fmla="*/ 0 w 86"/>
                    <a:gd name="T71" fmla="*/ 40 h 87"/>
                    <a:gd name="T72" fmla="*/ 0 w 86"/>
                    <a:gd name="T73" fmla="*/ 40 h 87"/>
                    <a:gd name="T74" fmla="*/ 0 w 86"/>
                    <a:gd name="T75" fmla="*/ 40 h 87"/>
                    <a:gd name="T76" fmla="*/ 11 w 86"/>
                    <a:gd name="T77" fmla="*/ 11 h 87"/>
                    <a:gd name="T78" fmla="*/ 11 w 86"/>
                    <a:gd name="T79" fmla="*/ 11 h 87"/>
                    <a:gd name="T80" fmla="*/ 11 w 86"/>
                    <a:gd name="T81" fmla="*/ 11 h 87"/>
                    <a:gd name="T82" fmla="*/ 44 w 86"/>
                    <a:gd name="T83" fmla="*/ 0 h 87"/>
                    <a:gd name="T84" fmla="*/ 44 w 86"/>
                    <a:gd name="T85" fmla="*/ 0 h 87"/>
                    <a:gd name="T86" fmla="*/ 44 w 86"/>
                    <a:gd name="T87" fmla="*/ 0 h 87"/>
                    <a:gd name="T88" fmla="*/ 71 w 86"/>
                    <a:gd name="T89" fmla="*/ 11 h 87"/>
                    <a:gd name="T90" fmla="*/ 71 w 86"/>
                    <a:gd name="T91" fmla="*/ 11 h 87"/>
                    <a:gd name="T92" fmla="*/ 75 w 86"/>
                    <a:gd name="T93" fmla="*/ 11 h 87"/>
                    <a:gd name="T94" fmla="*/ 86 w 86"/>
                    <a:gd name="T95" fmla="*/ 40 h 87"/>
                    <a:gd name="T96" fmla="*/ 83 w 86"/>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6"/>
                    <a:gd name="T148" fmla="*/ 0 h 87"/>
                    <a:gd name="T149" fmla="*/ 86 w 86"/>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6" h="87">
                      <a:moveTo>
                        <a:pt x="83" y="40"/>
                      </a:moveTo>
                      <a:lnTo>
                        <a:pt x="71" y="11"/>
                      </a:lnTo>
                      <a:lnTo>
                        <a:pt x="71" y="16"/>
                      </a:lnTo>
                      <a:lnTo>
                        <a:pt x="44" y="3"/>
                      </a:lnTo>
                      <a:lnTo>
                        <a:pt x="11" y="16"/>
                      </a:lnTo>
                      <a:lnTo>
                        <a:pt x="15" y="11"/>
                      </a:lnTo>
                      <a:lnTo>
                        <a:pt x="4" y="40"/>
                      </a:lnTo>
                      <a:lnTo>
                        <a:pt x="15" y="71"/>
                      </a:lnTo>
                      <a:lnTo>
                        <a:pt x="11" y="71"/>
                      </a:lnTo>
                      <a:lnTo>
                        <a:pt x="44" y="82"/>
                      </a:lnTo>
                      <a:lnTo>
                        <a:pt x="71" y="71"/>
                      </a:lnTo>
                      <a:lnTo>
                        <a:pt x="83" y="40"/>
                      </a:lnTo>
                      <a:lnTo>
                        <a:pt x="86" y="40"/>
                      </a:lnTo>
                      <a:lnTo>
                        <a:pt x="75" y="71"/>
                      </a:lnTo>
                      <a:lnTo>
                        <a:pt x="71" y="75"/>
                      </a:lnTo>
                      <a:lnTo>
                        <a:pt x="44" y="87"/>
                      </a:lnTo>
                      <a:lnTo>
                        <a:pt x="11" y="75"/>
                      </a:lnTo>
                      <a:lnTo>
                        <a:pt x="11" y="71"/>
                      </a:lnTo>
                      <a:lnTo>
                        <a:pt x="0" y="40"/>
                      </a:lnTo>
                      <a:lnTo>
                        <a:pt x="11" y="11"/>
                      </a:lnTo>
                      <a:lnTo>
                        <a:pt x="44" y="0"/>
                      </a:lnTo>
                      <a:lnTo>
                        <a:pt x="71" y="11"/>
                      </a:lnTo>
                      <a:lnTo>
                        <a:pt x="75" y="11"/>
                      </a:lnTo>
                      <a:lnTo>
                        <a:pt x="86" y="40"/>
                      </a:lnTo>
                      <a:lnTo>
                        <a:pt x="83"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3" name="Freeform 84"/>
                <p:cNvSpPr>
                  <a:spLocks/>
                </p:cNvSpPr>
                <p:nvPr/>
              </p:nvSpPr>
              <p:spPr bwMode="auto">
                <a:xfrm>
                  <a:off x="2343" y="2537"/>
                  <a:ext cx="1"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4" name="Freeform 85"/>
                <p:cNvSpPr>
                  <a:spLocks/>
                </p:cNvSpPr>
                <p:nvPr/>
              </p:nvSpPr>
              <p:spPr bwMode="auto">
                <a:xfrm>
                  <a:off x="2311" y="2525"/>
                  <a:ext cx="23" cy="26"/>
                </a:xfrm>
                <a:custGeom>
                  <a:avLst/>
                  <a:gdLst>
                    <a:gd name="T0" fmla="*/ 46 w 46"/>
                    <a:gd name="T1" fmla="*/ 24 h 51"/>
                    <a:gd name="T2" fmla="*/ 39 w 46"/>
                    <a:gd name="T3" fmla="*/ 7 h 51"/>
                    <a:gd name="T4" fmla="*/ 24 w 46"/>
                    <a:gd name="T5" fmla="*/ 0 h 51"/>
                    <a:gd name="T6" fmla="*/ 4 w 46"/>
                    <a:gd name="T7" fmla="*/ 7 h 51"/>
                    <a:gd name="T8" fmla="*/ 0 w 46"/>
                    <a:gd name="T9" fmla="*/ 24 h 51"/>
                    <a:gd name="T10" fmla="*/ 4 w 46"/>
                    <a:gd name="T11" fmla="*/ 44 h 51"/>
                    <a:gd name="T12" fmla="*/ 24 w 46"/>
                    <a:gd name="T13" fmla="*/ 51 h 51"/>
                    <a:gd name="T14" fmla="*/ 39 w 46"/>
                    <a:gd name="T15" fmla="*/ 44 h 51"/>
                    <a:gd name="T16" fmla="*/ 46 w 46"/>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51"/>
                    <a:gd name="T29" fmla="*/ 46 w 4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51">
                      <a:moveTo>
                        <a:pt x="46" y="24"/>
                      </a:moveTo>
                      <a:lnTo>
                        <a:pt x="39" y="7"/>
                      </a:lnTo>
                      <a:lnTo>
                        <a:pt x="24" y="0"/>
                      </a:lnTo>
                      <a:lnTo>
                        <a:pt x="4" y="7"/>
                      </a:lnTo>
                      <a:lnTo>
                        <a:pt x="0" y="24"/>
                      </a:lnTo>
                      <a:lnTo>
                        <a:pt x="4" y="44"/>
                      </a:lnTo>
                      <a:lnTo>
                        <a:pt x="24" y="51"/>
                      </a:lnTo>
                      <a:lnTo>
                        <a:pt x="39" y="44"/>
                      </a:lnTo>
                      <a:lnTo>
                        <a:pt x="46"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35" name="Freeform 86"/>
                <p:cNvSpPr>
                  <a:spLocks/>
                </p:cNvSpPr>
                <p:nvPr/>
              </p:nvSpPr>
              <p:spPr bwMode="auto">
                <a:xfrm>
                  <a:off x="2311" y="2525"/>
                  <a:ext cx="25" cy="28"/>
                </a:xfrm>
                <a:custGeom>
                  <a:avLst/>
                  <a:gdLst>
                    <a:gd name="T0" fmla="*/ 46 w 51"/>
                    <a:gd name="T1" fmla="*/ 24 h 55"/>
                    <a:gd name="T2" fmla="*/ 39 w 51"/>
                    <a:gd name="T3" fmla="*/ 7 h 55"/>
                    <a:gd name="T4" fmla="*/ 39 w 51"/>
                    <a:gd name="T5" fmla="*/ 11 h 55"/>
                    <a:gd name="T6" fmla="*/ 39 w 51"/>
                    <a:gd name="T7" fmla="*/ 11 h 55"/>
                    <a:gd name="T8" fmla="*/ 24 w 51"/>
                    <a:gd name="T9" fmla="*/ 4 h 55"/>
                    <a:gd name="T10" fmla="*/ 24 w 51"/>
                    <a:gd name="T11" fmla="*/ 4 h 55"/>
                    <a:gd name="T12" fmla="*/ 24 w 51"/>
                    <a:gd name="T13" fmla="*/ 4 h 55"/>
                    <a:gd name="T14" fmla="*/ 4 w 51"/>
                    <a:gd name="T15" fmla="*/ 11 h 55"/>
                    <a:gd name="T16" fmla="*/ 8 w 51"/>
                    <a:gd name="T17" fmla="*/ 7 h 55"/>
                    <a:gd name="T18" fmla="*/ 8 w 51"/>
                    <a:gd name="T19" fmla="*/ 7 h 55"/>
                    <a:gd name="T20" fmla="*/ 4 w 51"/>
                    <a:gd name="T21" fmla="*/ 24 h 55"/>
                    <a:gd name="T22" fmla="*/ 4 w 51"/>
                    <a:gd name="T23" fmla="*/ 24 h 55"/>
                    <a:gd name="T24" fmla="*/ 4 w 51"/>
                    <a:gd name="T25" fmla="*/ 24 h 55"/>
                    <a:gd name="T26" fmla="*/ 8 w 51"/>
                    <a:gd name="T27" fmla="*/ 44 h 55"/>
                    <a:gd name="T28" fmla="*/ 4 w 51"/>
                    <a:gd name="T29" fmla="*/ 44 h 55"/>
                    <a:gd name="T30" fmla="*/ 4 w 51"/>
                    <a:gd name="T31" fmla="*/ 44 h 55"/>
                    <a:gd name="T32" fmla="*/ 24 w 51"/>
                    <a:gd name="T33" fmla="*/ 51 h 55"/>
                    <a:gd name="T34" fmla="*/ 24 w 51"/>
                    <a:gd name="T35" fmla="*/ 51 h 55"/>
                    <a:gd name="T36" fmla="*/ 24 w 51"/>
                    <a:gd name="T37" fmla="*/ 51 h 55"/>
                    <a:gd name="T38" fmla="*/ 39 w 51"/>
                    <a:gd name="T39" fmla="*/ 44 h 55"/>
                    <a:gd name="T40" fmla="*/ 39 w 51"/>
                    <a:gd name="T41" fmla="*/ 44 h 55"/>
                    <a:gd name="T42" fmla="*/ 39 w 51"/>
                    <a:gd name="T43" fmla="*/ 44 h 55"/>
                    <a:gd name="T44" fmla="*/ 46 w 51"/>
                    <a:gd name="T45" fmla="*/ 24 h 55"/>
                    <a:gd name="T46" fmla="*/ 46 w 51"/>
                    <a:gd name="T47" fmla="*/ 24 h 55"/>
                    <a:gd name="T48" fmla="*/ 51 w 51"/>
                    <a:gd name="T49" fmla="*/ 24 h 55"/>
                    <a:gd name="T50" fmla="*/ 51 w 51"/>
                    <a:gd name="T51" fmla="*/ 24 h 55"/>
                    <a:gd name="T52" fmla="*/ 44 w 51"/>
                    <a:gd name="T53" fmla="*/ 44 h 55"/>
                    <a:gd name="T54" fmla="*/ 44 w 51"/>
                    <a:gd name="T55" fmla="*/ 44 h 55"/>
                    <a:gd name="T56" fmla="*/ 39 w 51"/>
                    <a:gd name="T57" fmla="*/ 46 h 55"/>
                    <a:gd name="T58" fmla="*/ 24 w 51"/>
                    <a:gd name="T59" fmla="*/ 55 h 55"/>
                    <a:gd name="T60" fmla="*/ 24 w 51"/>
                    <a:gd name="T61" fmla="*/ 55 h 55"/>
                    <a:gd name="T62" fmla="*/ 24 w 51"/>
                    <a:gd name="T63" fmla="*/ 55 h 55"/>
                    <a:gd name="T64" fmla="*/ 4 w 51"/>
                    <a:gd name="T65" fmla="*/ 46 h 55"/>
                    <a:gd name="T66" fmla="*/ 4 w 51"/>
                    <a:gd name="T67" fmla="*/ 46 h 55"/>
                    <a:gd name="T68" fmla="*/ 4 w 51"/>
                    <a:gd name="T69" fmla="*/ 44 h 55"/>
                    <a:gd name="T70" fmla="*/ 0 w 51"/>
                    <a:gd name="T71" fmla="*/ 24 h 55"/>
                    <a:gd name="T72" fmla="*/ 0 w 51"/>
                    <a:gd name="T73" fmla="*/ 24 h 55"/>
                    <a:gd name="T74" fmla="*/ 0 w 51"/>
                    <a:gd name="T75" fmla="*/ 24 h 55"/>
                    <a:gd name="T76" fmla="*/ 4 w 51"/>
                    <a:gd name="T77" fmla="*/ 7 h 55"/>
                    <a:gd name="T78" fmla="*/ 4 w 51"/>
                    <a:gd name="T79" fmla="*/ 7 h 55"/>
                    <a:gd name="T80" fmla="*/ 4 w 51"/>
                    <a:gd name="T81" fmla="*/ 7 h 55"/>
                    <a:gd name="T82" fmla="*/ 24 w 51"/>
                    <a:gd name="T83" fmla="*/ 0 h 55"/>
                    <a:gd name="T84" fmla="*/ 24 w 51"/>
                    <a:gd name="T85" fmla="*/ 0 h 55"/>
                    <a:gd name="T86" fmla="*/ 24 w 51"/>
                    <a:gd name="T87" fmla="*/ 0 h 55"/>
                    <a:gd name="T88" fmla="*/ 39 w 51"/>
                    <a:gd name="T89" fmla="*/ 7 h 55"/>
                    <a:gd name="T90" fmla="*/ 39 w 51"/>
                    <a:gd name="T91" fmla="*/ 7 h 55"/>
                    <a:gd name="T92" fmla="*/ 44 w 51"/>
                    <a:gd name="T93" fmla="*/ 7 h 55"/>
                    <a:gd name="T94" fmla="*/ 51 w 51"/>
                    <a:gd name="T95" fmla="*/ 24 h 55"/>
                    <a:gd name="T96" fmla="*/ 46 w 51"/>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5"/>
                    <a:gd name="T149" fmla="*/ 51 w 51"/>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5">
                      <a:moveTo>
                        <a:pt x="46" y="24"/>
                      </a:moveTo>
                      <a:lnTo>
                        <a:pt x="39" y="7"/>
                      </a:lnTo>
                      <a:lnTo>
                        <a:pt x="39" y="11"/>
                      </a:lnTo>
                      <a:lnTo>
                        <a:pt x="24" y="4"/>
                      </a:lnTo>
                      <a:lnTo>
                        <a:pt x="4" y="11"/>
                      </a:lnTo>
                      <a:lnTo>
                        <a:pt x="8" y="7"/>
                      </a:lnTo>
                      <a:lnTo>
                        <a:pt x="4" y="24"/>
                      </a:lnTo>
                      <a:lnTo>
                        <a:pt x="8" y="44"/>
                      </a:lnTo>
                      <a:lnTo>
                        <a:pt x="4" y="44"/>
                      </a:lnTo>
                      <a:lnTo>
                        <a:pt x="24" y="51"/>
                      </a:lnTo>
                      <a:lnTo>
                        <a:pt x="39" y="44"/>
                      </a:lnTo>
                      <a:lnTo>
                        <a:pt x="46" y="24"/>
                      </a:lnTo>
                      <a:lnTo>
                        <a:pt x="51" y="24"/>
                      </a:lnTo>
                      <a:lnTo>
                        <a:pt x="44" y="44"/>
                      </a:lnTo>
                      <a:lnTo>
                        <a:pt x="39" y="46"/>
                      </a:lnTo>
                      <a:lnTo>
                        <a:pt x="24" y="55"/>
                      </a:lnTo>
                      <a:lnTo>
                        <a:pt x="4" y="46"/>
                      </a:lnTo>
                      <a:lnTo>
                        <a:pt x="4" y="44"/>
                      </a:lnTo>
                      <a:lnTo>
                        <a:pt x="0" y="24"/>
                      </a:lnTo>
                      <a:lnTo>
                        <a:pt x="4" y="7"/>
                      </a:lnTo>
                      <a:lnTo>
                        <a:pt x="24" y="0"/>
                      </a:lnTo>
                      <a:lnTo>
                        <a:pt x="39" y="7"/>
                      </a:lnTo>
                      <a:lnTo>
                        <a:pt x="44" y="7"/>
                      </a:lnTo>
                      <a:lnTo>
                        <a:pt x="51" y="24"/>
                      </a:lnTo>
                      <a:lnTo>
                        <a:pt x="46"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6" name="Freeform 87"/>
                <p:cNvSpPr>
                  <a:spLocks/>
                </p:cNvSpPr>
                <p:nvPr/>
              </p:nvSpPr>
              <p:spPr bwMode="auto">
                <a:xfrm>
                  <a:off x="2334"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7" name="Freeform 88"/>
                <p:cNvSpPr>
                  <a:spLocks/>
                </p:cNvSpPr>
                <p:nvPr/>
              </p:nvSpPr>
              <p:spPr bwMode="auto">
                <a:xfrm>
                  <a:off x="2220" y="2511"/>
                  <a:ext cx="59" cy="32"/>
                </a:xfrm>
                <a:custGeom>
                  <a:avLst/>
                  <a:gdLst>
                    <a:gd name="T0" fmla="*/ 4 w 118"/>
                    <a:gd name="T1" fmla="*/ 0 h 64"/>
                    <a:gd name="T2" fmla="*/ 106 w 118"/>
                    <a:gd name="T3" fmla="*/ 0 h 64"/>
                    <a:gd name="T4" fmla="*/ 102 w 118"/>
                    <a:gd name="T5" fmla="*/ 20 h 64"/>
                    <a:gd name="T6" fmla="*/ 102 w 118"/>
                    <a:gd name="T7" fmla="*/ 48 h 64"/>
                    <a:gd name="T8" fmla="*/ 118 w 118"/>
                    <a:gd name="T9" fmla="*/ 64 h 64"/>
                    <a:gd name="T10" fmla="*/ 0 w 118"/>
                    <a:gd name="T11" fmla="*/ 64 h 64"/>
                    <a:gd name="T12" fmla="*/ 11 w 118"/>
                    <a:gd name="T13" fmla="*/ 48 h 64"/>
                    <a:gd name="T14" fmla="*/ 11 w 118"/>
                    <a:gd name="T15" fmla="*/ 24 h 64"/>
                    <a:gd name="T16" fmla="*/ 4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4" y="0"/>
                      </a:moveTo>
                      <a:lnTo>
                        <a:pt x="106" y="0"/>
                      </a:lnTo>
                      <a:lnTo>
                        <a:pt x="102" y="20"/>
                      </a:lnTo>
                      <a:lnTo>
                        <a:pt x="102" y="48"/>
                      </a:lnTo>
                      <a:lnTo>
                        <a:pt x="118" y="64"/>
                      </a:lnTo>
                      <a:lnTo>
                        <a:pt x="0" y="64"/>
                      </a:lnTo>
                      <a:lnTo>
                        <a:pt x="11" y="48"/>
                      </a:lnTo>
                      <a:lnTo>
                        <a:pt x="11" y="2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8" name="Freeform 89"/>
                <p:cNvSpPr>
                  <a:spLocks/>
                </p:cNvSpPr>
                <p:nvPr/>
              </p:nvSpPr>
              <p:spPr bwMode="auto">
                <a:xfrm>
                  <a:off x="2218" y="2511"/>
                  <a:ext cx="65" cy="34"/>
                </a:xfrm>
                <a:custGeom>
                  <a:avLst/>
                  <a:gdLst>
                    <a:gd name="T0" fmla="*/ 9 w 131"/>
                    <a:gd name="T1" fmla="*/ 0 h 68"/>
                    <a:gd name="T2" fmla="*/ 111 w 131"/>
                    <a:gd name="T3" fmla="*/ 0 h 68"/>
                    <a:gd name="T4" fmla="*/ 115 w 131"/>
                    <a:gd name="T5" fmla="*/ 0 h 68"/>
                    <a:gd name="T6" fmla="*/ 115 w 131"/>
                    <a:gd name="T7" fmla="*/ 0 h 68"/>
                    <a:gd name="T8" fmla="*/ 111 w 131"/>
                    <a:gd name="T9" fmla="*/ 20 h 68"/>
                    <a:gd name="T10" fmla="*/ 107 w 131"/>
                    <a:gd name="T11" fmla="*/ 20 h 68"/>
                    <a:gd name="T12" fmla="*/ 111 w 131"/>
                    <a:gd name="T13" fmla="*/ 20 h 68"/>
                    <a:gd name="T14" fmla="*/ 111 w 131"/>
                    <a:gd name="T15" fmla="*/ 48 h 68"/>
                    <a:gd name="T16" fmla="*/ 107 w 131"/>
                    <a:gd name="T17" fmla="*/ 53 h 68"/>
                    <a:gd name="T18" fmla="*/ 111 w 131"/>
                    <a:gd name="T19" fmla="*/ 48 h 68"/>
                    <a:gd name="T20" fmla="*/ 127 w 131"/>
                    <a:gd name="T21" fmla="*/ 64 h 68"/>
                    <a:gd name="T22" fmla="*/ 131 w 131"/>
                    <a:gd name="T23" fmla="*/ 68 h 68"/>
                    <a:gd name="T24" fmla="*/ 123 w 131"/>
                    <a:gd name="T25" fmla="*/ 68 h 68"/>
                    <a:gd name="T26" fmla="*/ 5 w 131"/>
                    <a:gd name="T27" fmla="*/ 68 h 68"/>
                    <a:gd name="T28" fmla="*/ 0 w 131"/>
                    <a:gd name="T29" fmla="*/ 68 h 68"/>
                    <a:gd name="T30" fmla="*/ 5 w 131"/>
                    <a:gd name="T31" fmla="*/ 64 h 68"/>
                    <a:gd name="T32" fmla="*/ 16 w 131"/>
                    <a:gd name="T33" fmla="*/ 48 h 68"/>
                    <a:gd name="T34" fmla="*/ 20 w 131"/>
                    <a:gd name="T35" fmla="*/ 48 h 68"/>
                    <a:gd name="T36" fmla="*/ 16 w 131"/>
                    <a:gd name="T37" fmla="*/ 48 h 68"/>
                    <a:gd name="T38" fmla="*/ 16 w 131"/>
                    <a:gd name="T39" fmla="*/ 24 h 68"/>
                    <a:gd name="T40" fmla="*/ 20 w 131"/>
                    <a:gd name="T41" fmla="*/ 24 h 68"/>
                    <a:gd name="T42" fmla="*/ 20 w 131"/>
                    <a:gd name="T43" fmla="*/ 24 h 68"/>
                    <a:gd name="T44" fmla="*/ 20 w 131"/>
                    <a:gd name="T45" fmla="*/ 24 h 68"/>
                    <a:gd name="T46" fmla="*/ 20 w 131"/>
                    <a:gd name="T47" fmla="*/ 48 h 68"/>
                    <a:gd name="T48" fmla="*/ 20 w 131"/>
                    <a:gd name="T49" fmla="*/ 53 h 68"/>
                    <a:gd name="T50" fmla="*/ 20 w 131"/>
                    <a:gd name="T51" fmla="*/ 53 h 68"/>
                    <a:gd name="T52" fmla="*/ 9 w 131"/>
                    <a:gd name="T53" fmla="*/ 68 h 68"/>
                    <a:gd name="T54" fmla="*/ 5 w 131"/>
                    <a:gd name="T55" fmla="*/ 64 h 68"/>
                    <a:gd name="T56" fmla="*/ 5 w 131"/>
                    <a:gd name="T57" fmla="*/ 64 h 68"/>
                    <a:gd name="T58" fmla="*/ 123 w 131"/>
                    <a:gd name="T59" fmla="*/ 64 h 68"/>
                    <a:gd name="T60" fmla="*/ 123 w 131"/>
                    <a:gd name="T61" fmla="*/ 68 h 68"/>
                    <a:gd name="T62" fmla="*/ 123 w 131"/>
                    <a:gd name="T63" fmla="*/ 68 h 68"/>
                    <a:gd name="T64" fmla="*/ 107 w 131"/>
                    <a:gd name="T65" fmla="*/ 53 h 68"/>
                    <a:gd name="T66" fmla="*/ 107 w 131"/>
                    <a:gd name="T67" fmla="*/ 53 h 68"/>
                    <a:gd name="T68" fmla="*/ 107 w 131"/>
                    <a:gd name="T69" fmla="*/ 48 h 68"/>
                    <a:gd name="T70" fmla="*/ 107 w 131"/>
                    <a:gd name="T71" fmla="*/ 20 h 68"/>
                    <a:gd name="T72" fmla="*/ 107 w 131"/>
                    <a:gd name="T73" fmla="*/ 20 h 68"/>
                    <a:gd name="T74" fmla="*/ 107 w 131"/>
                    <a:gd name="T75" fmla="*/ 20 h 68"/>
                    <a:gd name="T76" fmla="*/ 111 w 131"/>
                    <a:gd name="T77" fmla="*/ 0 h 68"/>
                    <a:gd name="T78" fmla="*/ 115 w 131"/>
                    <a:gd name="T79" fmla="*/ 0 h 68"/>
                    <a:gd name="T80" fmla="*/ 111 w 131"/>
                    <a:gd name="T81" fmla="*/ 4 h 68"/>
                    <a:gd name="T82" fmla="*/ 9 w 131"/>
                    <a:gd name="T83" fmla="*/ 4 h 68"/>
                    <a:gd name="T84" fmla="*/ 9 w 131"/>
                    <a:gd name="T85" fmla="*/ 0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9" y="0"/>
                      </a:moveTo>
                      <a:lnTo>
                        <a:pt x="111" y="0"/>
                      </a:lnTo>
                      <a:lnTo>
                        <a:pt x="115" y="0"/>
                      </a:lnTo>
                      <a:lnTo>
                        <a:pt x="111" y="20"/>
                      </a:lnTo>
                      <a:lnTo>
                        <a:pt x="107" y="20"/>
                      </a:lnTo>
                      <a:lnTo>
                        <a:pt x="111" y="20"/>
                      </a:lnTo>
                      <a:lnTo>
                        <a:pt x="111" y="48"/>
                      </a:lnTo>
                      <a:lnTo>
                        <a:pt x="107" y="53"/>
                      </a:lnTo>
                      <a:lnTo>
                        <a:pt x="111" y="48"/>
                      </a:lnTo>
                      <a:lnTo>
                        <a:pt x="127" y="64"/>
                      </a:lnTo>
                      <a:lnTo>
                        <a:pt x="131" y="68"/>
                      </a:lnTo>
                      <a:lnTo>
                        <a:pt x="123" y="68"/>
                      </a:lnTo>
                      <a:lnTo>
                        <a:pt x="5" y="68"/>
                      </a:lnTo>
                      <a:lnTo>
                        <a:pt x="0" y="68"/>
                      </a:lnTo>
                      <a:lnTo>
                        <a:pt x="5" y="64"/>
                      </a:lnTo>
                      <a:lnTo>
                        <a:pt x="16" y="48"/>
                      </a:lnTo>
                      <a:lnTo>
                        <a:pt x="20" y="48"/>
                      </a:lnTo>
                      <a:lnTo>
                        <a:pt x="16" y="48"/>
                      </a:lnTo>
                      <a:lnTo>
                        <a:pt x="16" y="24"/>
                      </a:lnTo>
                      <a:lnTo>
                        <a:pt x="20" y="24"/>
                      </a:lnTo>
                      <a:lnTo>
                        <a:pt x="20" y="48"/>
                      </a:lnTo>
                      <a:lnTo>
                        <a:pt x="20" y="53"/>
                      </a:lnTo>
                      <a:lnTo>
                        <a:pt x="9" y="68"/>
                      </a:lnTo>
                      <a:lnTo>
                        <a:pt x="5" y="64"/>
                      </a:lnTo>
                      <a:lnTo>
                        <a:pt x="123" y="64"/>
                      </a:lnTo>
                      <a:lnTo>
                        <a:pt x="123" y="68"/>
                      </a:lnTo>
                      <a:lnTo>
                        <a:pt x="107" y="53"/>
                      </a:lnTo>
                      <a:lnTo>
                        <a:pt x="107" y="48"/>
                      </a:lnTo>
                      <a:lnTo>
                        <a:pt x="107" y="20"/>
                      </a:lnTo>
                      <a:lnTo>
                        <a:pt x="111" y="0"/>
                      </a:lnTo>
                      <a:lnTo>
                        <a:pt x="115" y="0"/>
                      </a:lnTo>
                      <a:lnTo>
                        <a:pt x="111" y="4"/>
                      </a:lnTo>
                      <a:lnTo>
                        <a:pt x="9" y="4"/>
                      </a:lnTo>
                      <a:lnTo>
                        <a:pt x="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9" name="Freeform 90"/>
                <p:cNvSpPr>
                  <a:spLocks/>
                </p:cNvSpPr>
                <p:nvPr/>
              </p:nvSpPr>
              <p:spPr bwMode="auto">
                <a:xfrm>
                  <a:off x="2222" y="2511"/>
                  <a:ext cx="6" cy="12"/>
                </a:xfrm>
                <a:custGeom>
                  <a:avLst/>
                  <a:gdLst>
                    <a:gd name="T0" fmla="*/ 7 w 11"/>
                    <a:gd name="T1" fmla="*/ 24 h 24"/>
                    <a:gd name="T2" fmla="*/ 0 w 11"/>
                    <a:gd name="T3" fmla="*/ 0 h 24"/>
                    <a:gd name="T4" fmla="*/ 0 w 11"/>
                    <a:gd name="T5" fmla="*/ 0 h 24"/>
                    <a:gd name="T6" fmla="*/ 0 w 11"/>
                    <a:gd name="T7" fmla="*/ 0 h 24"/>
                    <a:gd name="T8" fmla="*/ 3 w 11"/>
                    <a:gd name="T9" fmla="*/ 0 h 24"/>
                    <a:gd name="T10" fmla="*/ 11 w 11"/>
                    <a:gd name="T11" fmla="*/ 24 h 24"/>
                    <a:gd name="T12" fmla="*/ 7 w 11"/>
                    <a:gd name="T13" fmla="*/ 24 h 24"/>
                    <a:gd name="T14" fmla="*/ 0 60000 65536"/>
                    <a:gd name="T15" fmla="*/ 0 60000 65536"/>
                    <a:gd name="T16" fmla="*/ 0 60000 65536"/>
                    <a:gd name="T17" fmla="*/ 0 60000 65536"/>
                    <a:gd name="T18" fmla="*/ 0 60000 65536"/>
                    <a:gd name="T19" fmla="*/ 0 60000 65536"/>
                    <a:gd name="T20" fmla="*/ 0 60000 65536"/>
                    <a:gd name="T21" fmla="*/ 0 w 11"/>
                    <a:gd name="T22" fmla="*/ 0 h 24"/>
                    <a:gd name="T23" fmla="*/ 11 w 1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4">
                      <a:moveTo>
                        <a:pt x="7" y="24"/>
                      </a:moveTo>
                      <a:lnTo>
                        <a:pt x="0" y="0"/>
                      </a:lnTo>
                      <a:lnTo>
                        <a:pt x="3" y="0"/>
                      </a:lnTo>
                      <a:lnTo>
                        <a:pt x="11" y="24"/>
                      </a:lnTo>
                      <a:lnTo>
                        <a:pt x="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0" name="Freeform 91"/>
                <p:cNvSpPr>
                  <a:spLocks/>
                </p:cNvSpPr>
                <p:nvPr/>
              </p:nvSpPr>
              <p:spPr bwMode="auto">
                <a:xfrm>
                  <a:off x="2210" y="2498"/>
                  <a:ext cx="75" cy="13"/>
                </a:xfrm>
                <a:custGeom>
                  <a:avLst/>
                  <a:gdLst>
                    <a:gd name="T0" fmla="*/ 0 w 150"/>
                    <a:gd name="T1" fmla="*/ 0 h 27"/>
                    <a:gd name="T2" fmla="*/ 150 w 150"/>
                    <a:gd name="T3" fmla="*/ 0 h 27"/>
                    <a:gd name="T4" fmla="*/ 138 w 150"/>
                    <a:gd name="T5" fmla="*/ 7 h 27"/>
                    <a:gd name="T6" fmla="*/ 130 w 150"/>
                    <a:gd name="T7" fmla="*/ 23 h 27"/>
                    <a:gd name="T8" fmla="*/ 130 w 150"/>
                    <a:gd name="T9" fmla="*/ 23 h 27"/>
                    <a:gd name="T10" fmla="*/ 130 w 150"/>
                    <a:gd name="T11" fmla="*/ 23 h 27"/>
                    <a:gd name="T12" fmla="*/ 126 w 150"/>
                    <a:gd name="T13" fmla="*/ 27 h 27"/>
                    <a:gd name="T14" fmla="*/ 24 w 150"/>
                    <a:gd name="T15" fmla="*/ 27 h 27"/>
                    <a:gd name="T16" fmla="*/ 7 w 150"/>
                    <a:gd name="T17" fmla="*/ 7 h 27"/>
                    <a:gd name="T18" fmla="*/ 0 w 150"/>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7"/>
                    <a:gd name="T32" fmla="*/ 150 w 15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7">
                      <a:moveTo>
                        <a:pt x="0" y="0"/>
                      </a:moveTo>
                      <a:lnTo>
                        <a:pt x="150" y="0"/>
                      </a:lnTo>
                      <a:lnTo>
                        <a:pt x="138" y="7"/>
                      </a:lnTo>
                      <a:lnTo>
                        <a:pt x="130" y="23"/>
                      </a:lnTo>
                      <a:lnTo>
                        <a:pt x="126" y="27"/>
                      </a:lnTo>
                      <a:lnTo>
                        <a:pt x="24" y="27"/>
                      </a:lnTo>
                      <a:lnTo>
                        <a:pt x="7" y="7"/>
                      </a:lnTo>
                      <a:lnTo>
                        <a:pt x="0"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1" name="Freeform 92"/>
                <p:cNvSpPr>
                  <a:spLocks/>
                </p:cNvSpPr>
                <p:nvPr/>
              </p:nvSpPr>
              <p:spPr bwMode="auto">
                <a:xfrm>
                  <a:off x="2208" y="2498"/>
                  <a:ext cx="83" cy="15"/>
                </a:xfrm>
                <a:custGeom>
                  <a:avLst/>
                  <a:gdLst>
                    <a:gd name="T0" fmla="*/ 5 w 167"/>
                    <a:gd name="T1" fmla="*/ 0 h 31"/>
                    <a:gd name="T2" fmla="*/ 155 w 167"/>
                    <a:gd name="T3" fmla="*/ 0 h 31"/>
                    <a:gd name="T4" fmla="*/ 167 w 167"/>
                    <a:gd name="T5" fmla="*/ 0 h 31"/>
                    <a:gd name="T6" fmla="*/ 160 w 167"/>
                    <a:gd name="T7" fmla="*/ 3 h 31"/>
                    <a:gd name="T8" fmla="*/ 147 w 167"/>
                    <a:gd name="T9" fmla="*/ 11 h 31"/>
                    <a:gd name="T10" fmla="*/ 143 w 167"/>
                    <a:gd name="T11" fmla="*/ 7 h 31"/>
                    <a:gd name="T12" fmla="*/ 147 w 167"/>
                    <a:gd name="T13" fmla="*/ 7 h 31"/>
                    <a:gd name="T14" fmla="*/ 140 w 167"/>
                    <a:gd name="T15" fmla="*/ 23 h 31"/>
                    <a:gd name="T16" fmla="*/ 135 w 167"/>
                    <a:gd name="T17" fmla="*/ 31 h 31"/>
                    <a:gd name="T18" fmla="*/ 140 w 167"/>
                    <a:gd name="T19" fmla="*/ 27 h 31"/>
                    <a:gd name="T20" fmla="*/ 135 w 167"/>
                    <a:gd name="T21" fmla="*/ 31 h 31"/>
                    <a:gd name="T22" fmla="*/ 135 w 167"/>
                    <a:gd name="T23" fmla="*/ 31 h 31"/>
                    <a:gd name="T24" fmla="*/ 131 w 167"/>
                    <a:gd name="T25" fmla="*/ 31 h 31"/>
                    <a:gd name="T26" fmla="*/ 29 w 167"/>
                    <a:gd name="T27" fmla="*/ 31 h 31"/>
                    <a:gd name="T28" fmla="*/ 29 w 167"/>
                    <a:gd name="T29" fmla="*/ 31 h 31"/>
                    <a:gd name="T30" fmla="*/ 29 w 167"/>
                    <a:gd name="T31" fmla="*/ 31 h 31"/>
                    <a:gd name="T32" fmla="*/ 12 w 167"/>
                    <a:gd name="T33" fmla="*/ 11 h 31"/>
                    <a:gd name="T34" fmla="*/ 16 w 167"/>
                    <a:gd name="T35" fmla="*/ 7 h 31"/>
                    <a:gd name="T36" fmla="*/ 12 w 167"/>
                    <a:gd name="T37" fmla="*/ 11 h 31"/>
                    <a:gd name="T38" fmla="*/ 5 w 167"/>
                    <a:gd name="T39" fmla="*/ 3 h 31"/>
                    <a:gd name="T40" fmla="*/ 0 w 167"/>
                    <a:gd name="T41" fmla="*/ 0 h 31"/>
                    <a:gd name="T42" fmla="*/ 5 w 167"/>
                    <a:gd name="T43" fmla="*/ 0 h 31"/>
                    <a:gd name="T44" fmla="*/ 9 w 167"/>
                    <a:gd name="T45" fmla="*/ 0 h 31"/>
                    <a:gd name="T46" fmla="*/ 16 w 167"/>
                    <a:gd name="T47" fmla="*/ 7 h 31"/>
                    <a:gd name="T48" fmla="*/ 16 w 167"/>
                    <a:gd name="T49" fmla="*/ 7 h 31"/>
                    <a:gd name="T50" fmla="*/ 16 w 167"/>
                    <a:gd name="T51" fmla="*/ 7 h 31"/>
                    <a:gd name="T52" fmla="*/ 32 w 167"/>
                    <a:gd name="T53" fmla="*/ 27 h 31"/>
                    <a:gd name="T54" fmla="*/ 29 w 167"/>
                    <a:gd name="T55" fmla="*/ 31 h 31"/>
                    <a:gd name="T56" fmla="*/ 29 w 167"/>
                    <a:gd name="T57" fmla="*/ 27 h 31"/>
                    <a:gd name="T58" fmla="*/ 131 w 167"/>
                    <a:gd name="T59" fmla="*/ 27 h 31"/>
                    <a:gd name="T60" fmla="*/ 131 w 167"/>
                    <a:gd name="T61" fmla="*/ 31 h 31"/>
                    <a:gd name="T62" fmla="*/ 131 w 167"/>
                    <a:gd name="T63" fmla="*/ 27 h 31"/>
                    <a:gd name="T64" fmla="*/ 135 w 167"/>
                    <a:gd name="T65" fmla="*/ 23 h 31"/>
                    <a:gd name="T66" fmla="*/ 140 w 167"/>
                    <a:gd name="T67" fmla="*/ 27 h 31"/>
                    <a:gd name="T68" fmla="*/ 135 w 167"/>
                    <a:gd name="T69" fmla="*/ 23 h 31"/>
                    <a:gd name="T70" fmla="*/ 143 w 167"/>
                    <a:gd name="T71" fmla="*/ 7 h 31"/>
                    <a:gd name="T72" fmla="*/ 143 w 167"/>
                    <a:gd name="T73" fmla="*/ 7 h 31"/>
                    <a:gd name="T74" fmla="*/ 143 w 167"/>
                    <a:gd name="T75" fmla="*/ 7 h 31"/>
                    <a:gd name="T76" fmla="*/ 155 w 167"/>
                    <a:gd name="T77" fmla="*/ 0 h 31"/>
                    <a:gd name="T78" fmla="*/ 160 w 167"/>
                    <a:gd name="T79" fmla="*/ 3 h 31"/>
                    <a:gd name="T80" fmla="*/ 155 w 167"/>
                    <a:gd name="T81" fmla="*/ 3 h 31"/>
                    <a:gd name="T82" fmla="*/ 5 w 167"/>
                    <a:gd name="T83" fmla="*/ 3 h 31"/>
                    <a:gd name="T84" fmla="*/ 5 w 167"/>
                    <a:gd name="T85" fmla="*/ 0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7"/>
                    <a:gd name="T130" fmla="*/ 0 h 31"/>
                    <a:gd name="T131" fmla="*/ 167 w 167"/>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7" h="31">
                      <a:moveTo>
                        <a:pt x="5" y="0"/>
                      </a:moveTo>
                      <a:lnTo>
                        <a:pt x="155" y="0"/>
                      </a:lnTo>
                      <a:lnTo>
                        <a:pt x="167" y="0"/>
                      </a:lnTo>
                      <a:lnTo>
                        <a:pt x="160" y="3"/>
                      </a:lnTo>
                      <a:lnTo>
                        <a:pt x="147" y="11"/>
                      </a:lnTo>
                      <a:lnTo>
                        <a:pt x="143" y="7"/>
                      </a:lnTo>
                      <a:lnTo>
                        <a:pt x="147" y="7"/>
                      </a:lnTo>
                      <a:lnTo>
                        <a:pt x="140" y="23"/>
                      </a:lnTo>
                      <a:lnTo>
                        <a:pt x="135" y="31"/>
                      </a:lnTo>
                      <a:lnTo>
                        <a:pt x="140" y="27"/>
                      </a:lnTo>
                      <a:lnTo>
                        <a:pt x="135" y="31"/>
                      </a:lnTo>
                      <a:lnTo>
                        <a:pt x="131" y="31"/>
                      </a:lnTo>
                      <a:lnTo>
                        <a:pt x="29" y="31"/>
                      </a:lnTo>
                      <a:lnTo>
                        <a:pt x="12" y="11"/>
                      </a:lnTo>
                      <a:lnTo>
                        <a:pt x="16" y="7"/>
                      </a:lnTo>
                      <a:lnTo>
                        <a:pt x="12" y="11"/>
                      </a:lnTo>
                      <a:lnTo>
                        <a:pt x="5" y="3"/>
                      </a:lnTo>
                      <a:lnTo>
                        <a:pt x="0" y="0"/>
                      </a:lnTo>
                      <a:lnTo>
                        <a:pt x="5" y="0"/>
                      </a:lnTo>
                      <a:lnTo>
                        <a:pt x="9" y="0"/>
                      </a:lnTo>
                      <a:lnTo>
                        <a:pt x="16" y="7"/>
                      </a:lnTo>
                      <a:lnTo>
                        <a:pt x="32" y="27"/>
                      </a:lnTo>
                      <a:lnTo>
                        <a:pt x="29" y="31"/>
                      </a:lnTo>
                      <a:lnTo>
                        <a:pt x="29" y="27"/>
                      </a:lnTo>
                      <a:lnTo>
                        <a:pt x="131" y="27"/>
                      </a:lnTo>
                      <a:lnTo>
                        <a:pt x="131" y="31"/>
                      </a:lnTo>
                      <a:lnTo>
                        <a:pt x="131" y="27"/>
                      </a:lnTo>
                      <a:lnTo>
                        <a:pt x="135" y="23"/>
                      </a:lnTo>
                      <a:lnTo>
                        <a:pt x="140" y="27"/>
                      </a:lnTo>
                      <a:lnTo>
                        <a:pt x="135" y="23"/>
                      </a:lnTo>
                      <a:lnTo>
                        <a:pt x="143" y="7"/>
                      </a:lnTo>
                      <a:lnTo>
                        <a:pt x="155" y="0"/>
                      </a:lnTo>
                      <a:lnTo>
                        <a:pt x="160" y="3"/>
                      </a:lnTo>
                      <a:lnTo>
                        <a:pt x="155" y="3"/>
                      </a:lnTo>
                      <a:lnTo>
                        <a:pt x="5" y="3"/>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2" name="Freeform 93"/>
                <p:cNvSpPr>
                  <a:spLocks/>
                </p:cNvSpPr>
                <p:nvPr/>
              </p:nvSpPr>
              <p:spPr bwMode="auto">
                <a:xfrm>
                  <a:off x="2129" y="2498"/>
                  <a:ext cx="81" cy="81"/>
                </a:xfrm>
                <a:custGeom>
                  <a:avLst/>
                  <a:gdLst>
                    <a:gd name="T0" fmla="*/ 162 w 162"/>
                    <a:gd name="T1" fmla="*/ 80 h 162"/>
                    <a:gd name="T2" fmla="*/ 157 w 162"/>
                    <a:gd name="T3" fmla="*/ 47 h 162"/>
                    <a:gd name="T4" fmla="*/ 138 w 162"/>
                    <a:gd name="T5" fmla="*/ 23 h 162"/>
                    <a:gd name="T6" fmla="*/ 113 w 162"/>
                    <a:gd name="T7" fmla="*/ 3 h 162"/>
                    <a:gd name="T8" fmla="*/ 82 w 162"/>
                    <a:gd name="T9" fmla="*/ 0 h 162"/>
                    <a:gd name="T10" fmla="*/ 51 w 162"/>
                    <a:gd name="T11" fmla="*/ 3 h 162"/>
                    <a:gd name="T12" fmla="*/ 23 w 162"/>
                    <a:gd name="T13" fmla="*/ 23 h 162"/>
                    <a:gd name="T14" fmla="*/ 7 w 162"/>
                    <a:gd name="T15" fmla="*/ 47 h 162"/>
                    <a:gd name="T16" fmla="*/ 0 w 162"/>
                    <a:gd name="T17" fmla="*/ 80 h 162"/>
                    <a:gd name="T18" fmla="*/ 7 w 162"/>
                    <a:gd name="T19" fmla="*/ 115 h 162"/>
                    <a:gd name="T20" fmla="*/ 23 w 162"/>
                    <a:gd name="T21" fmla="*/ 138 h 162"/>
                    <a:gd name="T22" fmla="*/ 51 w 162"/>
                    <a:gd name="T23" fmla="*/ 158 h 162"/>
                    <a:gd name="T24" fmla="*/ 82 w 162"/>
                    <a:gd name="T25" fmla="*/ 162 h 162"/>
                    <a:gd name="T26" fmla="*/ 113 w 162"/>
                    <a:gd name="T27" fmla="*/ 158 h 162"/>
                    <a:gd name="T28" fmla="*/ 138 w 162"/>
                    <a:gd name="T29" fmla="*/ 138 h 162"/>
                    <a:gd name="T30" fmla="*/ 157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7" y="47"/>
                      </a:lnTo>
                      <a:lnTo>
                        <a:pt x="138" y="23"/>
                      </a:lnTo>
                      <a:lnTo>
                        <a:pt x="113" y="3"/>
                      </a:lnTo>
                      <a:lnTo>
                        <a:pt x="82" y="0"/>
                      </a:lnTo>
                      <a:lnTo>
                        <a:pt x="51" y="3"/>
                      </a:lnTo>
                      <a:lnTo>
                        <a:pt x="23" y="23"/>
                      </a:lnTo>
                      <a:lnTo>
                        <a:pt x="7" y="47"/>
                      </a:lnTo>
                      <a:lnTo>
                        <a:pt x="0" y="80"/>
                      </a:lnTo>
                      <a:lnTo>
                        <a:pt x="7" y="115"/>
                      </a:lnTo>
                      <a:lnTo>
                        <a:pt x="23" y="138"/>
                      </a:lnTo>
                      <a:lnTo>
                        <a:pt x="51" y="158"/>
                      </a:lnTo>
                      <a:lnTo>
                        <a:pt x="82" y="162"/>
                      </a:lnTo>
                      <a:lnTo>
                        <a:pt x="113" y="158"/>
                      </a:lnTo>
                      <a:lnTo>
                        <a:pt x="138" y="138"/>
                      </a:lnTo>
                      <a:lnTo>
                        <a:pt x="157"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3" name="Freeform 94"/>
                <p:cNvSpPr>
                  <a:spLocks/>
                </p:cNvSpPr>
                <p:nvPr/>
              </p:nvSpPr>
              <p:spPr bwMode="auto">
                <a:xfrm>
                  <a:off x="2129" y="2498"/>
                  <a:ext cx="83" cy="83"/>
                </a:xfrm>
                <a:custGeom>
                  <a:avLst/>
                  <a:gdLst>
                    <a:gd name="T0" fmla="*/ 157 w 166"/>
                    <a:gd name="T1" fmla="*/ 47 h 166"/>
                    <a:gd name="T2" fmla="*/ 157 w 166"/>
                    <a:gd name="T3" fmla="*/ 51 h 166"/>
                    <a:gd name="T4" fmla="*/ 138 w 166"/>
                    <a:gd name="T5" fmla="*/ 27 h 166"/>
                    <a:gd name="T6" fmla="*/ 113 w 166"/>
                    <a:gd name="T7" fmla="*/ 7 h 166"/>
                    <a:gd name="T8" fmla="*/ 113 w 166"/>
                    <a:gd name="T9" fmla="*/ 7 h 166"/>
                    <a:gd name="T10" fmla="*/ 82 w 166"/>
                    <a:gd name="T11" fmla="*/ 3 h 166"/>
                    <a:gd name="T12" fmla="*/ 51 w 166"/>
                    <a:gd name="T13" fmla="*/ 7 h 166"/>
                    <a:gd name="T14" fmla="*/ 55 w 166"/>
                    <a:gd name="T15" fmla="*/ 7 h 166"/>
                    <a:gd name="T16" fmla="*/ 27 w 166"/>
                    <a:gd name="T17" fmla="*/ 27 h 166"/>
                    <a:gd name="T18" fmla="*/ 11 w 166"/>
                    <a:gd name="T19" fmla="*/ 51 h 166"/>
                    <a:gd name="T20" fmla="*/ 11 w 166"/>
                    <a:gd name="T21" fmla="*/ 47 h 166"/>
                    <a:gd name="T22" fmla="*/ 3 w 166"/>
                    <a:gd name="T23" fmla="*/ 80 h 166"/>
                    <a:gd name="T24" fmla="*/ 11 w 166"/>
                    <a:gd name="T25" fmla="*/ 115 h 166"/>
                    <a:gd name="T26" fmla="*/ 11 w 166"/>
                    <a:gd name="T27" fmla="*/ 115 h 166"/>
                    <a:gd name="T28" fmla="*/ 27 w 166"/>
                    <a:gd name="T29" fmla="*/ 138 h 166"/>
                    <a:gd name="T30" fmla="*/ 55 w 166"/>
                    <a:gd name="T31" fmla="*/ 158 h 166"/>
                    <a:gd name="T32" fmla="*/ 51 w 166"/>
                    <a:gd name="T33" fmla="*/ 158 h 166"/>
                    <a:gd name="T34" fmla="*/ 82 w 166"/>
                    <a:gd name="T35" fmla="*/ 162 h 166"/>
                    <a:gd name="T36" fmla="*/ 113 w 166"/>
                    <a:gd name="T37" fmla="*/ 158 h 166"/>
                    <a:gd name="T38" fmla="*/ 113 w 166"/>
                    <a:gd name="T39" fmla="*/ 158 h 166"/>
                    <a:gd name="T40" fmla="*/ 138 w 166"/>
                    <a:gd name="T41" fmla="*/ 138 h 166"/>
                    <a:gd name="T42" fmla="*/ 157 w 166"/>
                    <a:gd name="T43" fmla="*/ 115 h 166"/>
                    <a:gd name="T44" fmla="*/ 157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8 w 166"/>
                    <a:gd name="T57" fmla="*/ 162 h 166"/>
                    <a:gd name="T58" fmla="*/ 82 w 166"/>
                    <a:gd name="T59" fmla="*/ 166 h 166"/>
                    <a:gd name="T60" fmla="*/ 82 w 166"/>
                    <a:gd name="T61" fmla="*/ 166 h 166"/>
                    <a:gd name="T62" fmla="*/ 51 w 166"/>
                    <a:gd name="T63" fmla="*/ 162 h 166"/>
                    <a:gd name="T64" fmla="*/ 23 w 166"/>
                    <a:gd name="T65" fmla="*/ 142 h 166"/>
                    <a:gd name="T66" fmla="*/ 23 w 166"/>
                    <a:gd name="T67" fmla="*/ 142 h 166"/>
                    <a:gd name="T68" fmla="*/ 7 w 166"/>
                    <a:gd name="T69" fmla="*/ 118 h 166"/>
                    <a:gd name="T70" fmla="*/ 0 w 166"/>
                    <a:gd name="T71" fmla="*/ 80 h 166"/>
                    <a:gd name="T72" fmla="*/ 0 w 166"/>
                    <a:gd name="T73" fmla="*/ 80 h 166"/>
                    <a:gd name="T74" fmla="*/ 7 w 166"/>
                    <a:gd name="T75" fmla="*/ 47 h 166"/>
                    <a:gd name="T76" fmla="*/ 23 w 166"/>
                    <a:gd name="T77" fmla="*/ 23 h 166"/>
                    <a:gd name="T78" fmla="*/ 23 w 166"/>
                    <a:gd name="T79" fmla="*/ 23 h 166"/>
                    <a:gd name="T80" fmla="*/ 51 w 166"/>
                    <a:gd name="T81" fmla="*/ 3 h 166"/>
                    <a:gd name="T82" fmla="*/ 82 w 166"/>
                    <a:gd name="T83" fmla="*/ 0 h 166"/>
                    <a:gd name="T84" fmla="*/ 82 w 166"/>
                    <a:gd name="T85" fmla="*/ 0 h 166"/>
                    <a:gd name="T86" fmla="*/ 113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7" y="47"/>
                      </a:lnTo>
                      <a:lnTo>
                        <a:pt x="157" y="51"/>
                      </a:lnTo>
                      <a:lnTo>
                        <a:pt x="138" y="27"/>
                      </a:lnTo>
                      <a:lnTo>
                        <a:pt x="113" y="7"/>
                      </a:lnTo>
                      <a:lnTo>
                        <a:pt x="82" y="3"/>
                      </a:lnTo>
                      <a:lnTo>
                        <a:pt x="51" y="7"/>
                      </a:lnTo>
                      <a:lnTo>
                        <a:pt x="55" y="7"/>
                      </a:lnTo>
                      <a:lnTo>
                        <a:pt x="27" y="27"/>
                      </a:lnTo>
                      <a:lnTo>
                        <a:pt x="11" y="51"/>
                      </a:lnTo>
                      <a:lnTo>
                        <a:pt x="11" y="47"/>
                      </a:lnTo>
                      <a:lnTo>
                        <a:pt x="3" y="80"/>
                      </a:lnTo>
                      <a:lnTo>
                        <a:pt x="11" y="115"/>
                      </a:lnTo>
                      <a:lnTo>
                        <a:pt x="27" y="138"/>
                      </a:lnTo>
                      <a:lnTo>
                        <a:pt x="55" y="158"/>
                      </a:lnTo>
                      <a:lnTo>
                        <a:pt x="51" y="158"/>
                      </a:lnTo>
                      <a:lnTo>
                        <a:pt x="82" y="162"/>
                      </a:lnTo>
                      <a:lnTo>
                        <a:pt x="113" y="158"/>
                      </a:lnTo>
                      <a:lnTo>
                        <a:pt x="138" y="138"/>
                      </a:lnTo>
                      <a:lnTo>
                        <a:pt x="157" y="115"/>
                      </a:lnTo>
                      <a:lnTo>
                        <a:pt x="162" y="80"/>
                      </a:lnTo>
                      <a:lnTo>
                        <a:pt x="166" y="80"/>
                      </a:lnTo>
                      <a:lnTo>
                        <a:pt x="162" y="115"/>
                      </a:lnTo>
                      <a:lnTo>
                        <a:pt x="162" y="118"/>
                      </a:lnTo>
                      <a:lnTo>
                        <a:pt x="142" y="142"/>
                      </a:lnTo>
                      <a:lnTo>
                        <a:pt x="118" y="162"/>
                      </a:lnTo>
                      <a:lnTo>
                        <a:pt x="113" y="162"/>
                      </a:lnTo>
                      <a:lnTo>
                        <a:pt x="82" y="166"/>
                      </a:lnTo>
                      <a:lnTo>
                        <a:pt x="51" y="162"/>
                      </a:lnTo>
                      <a:lnTo>
                        <a:pt x="23" y="142"/>
                      </a:lnTo>
                      <a:lnTo>
                        <a:pt x="7" y="118"/>
                      </a:lnTo>
                      <a:lnTo>
                        <a:pt x="7" y="115"/>
                      </a:lnTo>
                      <a:lnTo>
                        <a:pt x="0" y="80"/>
                      </a:lnTo>
                      <a:lnTo>
                        <a:pt x="7" y="47"/>
                      </a:lnTo>
                      <a:lnTo>
                        <a:pt x="23" y="23"/>
                      </a:lnTo>
                      <a:lnTo>
                        <a:pt x="51" y="3"/>
                      </a:lnTo>
                      <a:lnTo>
                        <a:pt x="82" y="0"/>
                      </a:lnTo>
                      <a:lnTo>
                        <a:pt x="113" y="3"/>
                      </a:lnTo>
                      <a:lnTo>
                        <a:pt x="118"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4" name="Freeform 95"/>
                <p:cNvSpPr>
                  <a:spLocks/>
                </p:cNvSpPr>
                <p:nvPr/>
              </p:nvSpPr>
              <p:spPr bwMode="auto">
                <a:xfrm>
                  <a:off x="221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5" name="Freeform 96"/>
                <p:cNvSpPr>
                  <a:spLocks/>
                </p:cNvSpPr>
                <p:nvPr/>
              </p:nvSpPr>
              <p:spPr bwMode="auto">
                <a:xfrm>
                  <a:off x="2148" y="2517"/>
                  <a:ext cx="42" cy="42"/>
                </a:xfrm>
                <a:custGeom>
                  <a:avLst/>
                  <a:gdLst>
                    <a:gd name="T0" fmla="*/ 84 w 84"/>
                    <a:gd name="T1" fmla="*/ 40 h 82"/>
                    <a:gd name="T2" fmla="*/ 73 w 84"/>
                    <a:gd name="T3" fmla="*/ 11 h 82"/>
                    <a:gd name="T4" fmla="*/ 44 w 84"/>
                    <a:gd name="T5" fmla="*/ 0 h 82"/>
                    <a:gd name="T6" fmla="*/ 13 w 84"/>
                    <a:gd name="T7" fmla="*/ 11 h 82"/>
                    <a:gd name="T8" fmla="*/ 0 w 84"/>
                    <a:gd name="T9" fmla="*/ 40 h 82"/>
                    <a:gd name="T10" fmla="*/ 13 w 84"/>
                    <a:gd name="T11" fmla="*/ 71 h 82"/>
                    <a:gd name="T12" fmla="*/ 44 w 84"/>
                    <a:gd name="T13" fmla="*/ 82 h 82"/>
                    <a:gd name="T14" fmla="*/ 73 w 84"/>
                    <a:gd name="T15" fmla="*/ 71 h 82"/>
                    <a:gd name="T16" fmla="*/ 84 w 84"/>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40"/>
                      </a:moveTo>
                      <a:lnTo>
                        <a:pt x="73" y="11"/>
                      </a:lnTo>
                      <a:lnTo>
                        <a:pt x="44" y="0"/>
                      </a:lnTo>
                      <a:lnTo>
                        <a:pt x="13" y="11"/>
                      </a:lnTo>
                      <a:lnTo>
                        <a:pt x="0" y="40"/>
                      </a:lnTo>
                      <a:lnTo>
                        <a:pt x="13" y="71"/>
                      </a:lnTo>
                      <a:lnTo>
                        <a:pt x="44" y="82"/>
                      </a:lnTo>
                      <a:lnTo>
                        <a:pt x="73" y="71"/>
                      </a:lnTo>
                      <a:lnTo>
                        <a:pt x="84"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6" name="Freeform 97"/>
                <p:cNvSpPr>
                  <a:spLocks/>
                </p:cNvSpPr>
                <p:nvPr/>
              </p:nvSpPr>
              <p:spPr bwMode="auto">
                <a:xfrm>
                  <a:off x="2148" y="2517"/>
                  <a:ext cx="44" cy="44"/>
                </a:xfrm>
                <a:custGeom>
                  <a:avLst/>
                  <a:gdLst>
                    <a:gd name="T0" fmla="*/ 84 w 88"/>
                    <a:gd name="T1" fmla="*/ 40 h 87"/>
                    <a:gd name="T2" fmla="*/ 73 w 88"/>
                    <a:gd name="T3" fmla="*/ 11 h 87"/>
                    <a:gd name="T4" fmla="*/ 73 w 88"/>
                    <a:gd name="T5" fmla="*/ 16 h 87"/>
                    <a:gd name="T6" fmla="*/ 73 w 88"/>
                    <a:gd name="T7" fmla="*/ 16 h 87"/>
                    <a:gd name="T8" fmla="*/ 44 w 88"/>
                    <a:gd name="T9" fmla="*/ 3 h 87"/>
                    <a:gd name="T10" fmla="*/ 44 w 88"/>
                    <a:gd name="T11" fmla="*/ 3 h 87"/>
                    <a:gd name="T12" fmla="*/ 44 w 88"/>
                    <a:gd name="T13" fmla="*/ 3 h 87"/>
                    <a:gd name="T14" fmla="*/ 13 w 88"/>
                    <a:gd name="T15" fmla="*/ 16 h 87"/>
                    <a:gd name="T16" fmla="*/ 17 w 88"/>
                    <a:gd name="T17" fmla="*/ 11 h 87"/>
                    <a:gd name="T18" fmla="*/ 17 w 88"/>
                    <a:gd name="T19" fmla="*/ 11 h 87"/>
                    <a:gd name="T20" fmla="*/ 4 w 88"/>
                    <a:gd name="T21" fmla="*/ 40 h 87"/>
                    <a:gd name="T22" fmla="*/ 4 w 88"/>
                    <a:gd name="T23" fmla="*/ 40 h 87"/>
                    <a:gd name="T24" fmla="*/ 4 w 88"/>
                    <a:gd name="T25" fmla="*/ 40 h 87"/>
                    <a:gd name="T26" fmla="*/ 17 w 88"/>
                    <a:gd name="T27" fmla="*/ 71 h 87"/>
                    <a:gd name="T28" fmla="*/ 13 w 88"/>
                    <a:gd name="T29" fmla="*/ 71 h 87"/>
                    <a:gd name="T30" fmla="*/ 13 w 88"/>
                    <a:gd name="T31" fmla="*/ 71 h 87"/>
                    <a:gd name="T32" fmla="*/ 44 w 88"/>
                    <a:gd name="T33" fmla="*/ 82 h 87"/>
                    <a:gd name="T34" fmla="*/ 44 w 88"/>
                    <a:gd name="T35" fmla="*/ 82 h 87"/>
                    <a:gd name="T36" fmla="*/ 44 w 88"/>
                    <a:gd name="T37" fmla="*/ 82 h 87"/>
                    <a:gd name="T38" fmla="*/ 73 w 88"/>
                    <a:gd name="T39" fmla="*/ 71 h 87"/>
                    <a:gd name="T40" fmla="*/ 73 w 88"/>
                    <a:gd name="T41" fmla="*/ 71 h 87"/>
                    <a:gd name="T42" fmla="*/ 73 w 88"/>
                    <a:gd name="T43" fmla="*/ 71 h 87"/>
                    <a:gd name="T44" fmla="*/ 84 w 88"/>
                    <a:gd name="T45" fmla="*/ 40 h 87"/>
                    <a:gd name="T46" fmla="*/ 84 w 88"/>
                    <a:gd name="T47" fmla="*/ 40 h 87"/>
                    <a:gd name="T48" fmla="*/ 88 w 88"/>
                    <a:gd name="T49" fmla="*/ 40 h 87"/>
                    <a:gd name="T50" fmla="*/ 88 w 88"/>
                    <a:gd name="T51" fmla="*/ 40 h 87"/>
                    <a:gd name="T52" fmla="*/ 75 w 88"/>
                    <a:gd name="T53" fmla="*/ 71 h 87"/>
                    <a:gd name="T54" fmla="*/ 75 w 88"/>
                    <a:gd name="T55" fmla="*/ 71 h 87"/>
                    <a:gd name="T56" fmla="*/ 73 w 88"/>
                    <a:gd name="T57" fmla="*/ 75 h 87"/>
                    <a:gd name="T58" fmla="*/ 44 w 88"/>
                    <a:gd name="T59" fmla="*/ 87 h 87"/>
                    <a:gd name="T60" fmla="*/ 44 w 88"/>
                    <a:gd name="T61" fmla="*/ 87 h 87"/>
                    <a:gd name="T62" fmla="*/ 44 w 88"/>
                    <a:gd name="T63" fmla="*/ 87 h 87"/>
                    <a:gd name="T64" fmla="*/ 13 w 88"/>
                    <a:gd name="T65" fmla="*/ 75 h 87"/>
                    <a:gd name="T66" fmla="*/ 13 w 88"/>
                    <a:gd name="T67" fmla="*/ 75 h 87"/>
                    <a:gd name="T68" fmla="*/ 13 w 88"/>
                    <a:gd name="T69" fmla="*/ 71 h 87"/>
                    <a:gd name="T70" fmla="*/ 0 w 88"/>
                    <a:gd name="T71" fmla="*/ 40 h 87"/>
                    <a:gd name="T72" fmla="*/ 0 w 88"/>
                    <a:gd name="T73" fmla="*/ 40 h 87"/>
                    <a:gd name="T74" fmla="*/ 0 w 88"/>
                    <a:gd name="T75" fmla="*/ 40 h 87"/>
                    <a:gd name="T76" fmla="*/ 13 w 88"/>
                    <a:gd name="T77" fmla="*/ 11 h 87"/>
                    <a:gd name="T78" fmla="*/ 13 w 88"/>
                    <a:gd name="T79" fmla="*/ 11 h 87"/>
                    <a:gd name="T80" fmla="*/ 13 w 88"/>
                    <a:gd name="T81" fmla="*/ 11 h 87"/>
                    <a:gd name="T82" fmla="*/ 44 w 88"/>
                    <a:gd name="T83" fmla="*/ 0 h 87"/>
                    <a:gd name="T84" fmla="*/ 44 w 88"/>
                    <a:gd name="T85" fmla="*/ 0 h 87"/>
                    <a:gd name="T86" fmla="*/ 44 w 88"/>
                    <a:gd name="T87" fmla="*/ 0 h 87"/>
                    <a:gd name="T88" fmla="*/ 73 w 88"/>
                    <a:gd name="T89" fmla="*/ 11 h 87"/>
                    <a:gd name="T90" fmla="*/ 73 w 88"/>
                    <a:gd name="T91" fmla="*/ 11 h 87"/>
                    <a:gd name="T92" fmla="*/ 75 w 88"/>
                    <a:gd name="T93" fmla="*/ 11 h 87"/>
                    <a:gd name="T94" fmla="*/ 88 w 88"/>
                    <a:gd name="T95" fmla="*/ 40 h 87"/>
                    <a:gd name="T96" fmla="*/ 84 w 88"/>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7"/>
                    <a:gd name="T149" fmla="*/ 88 w 88"/>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7">
                      <a:moveTo>
                        <a:pt x="84" y="40"/>
                      </a:moveTo>
                      <a:lnTo>
                        <a:pt x="73" y="11"/>
                      </a:lnTo>
                      <a:lnTo>
                        <a:pt x="73" y="16"/>
                      </a:lnTo>
                      <a:lnTo>
                        <a:pt x="44" y="3"/>
                      </a:lnTo>
                      <a:lnTo>
                        <a:pt x="13" y="16"/>
                      </a:lnTo>
                      <a:lnTo>
                        <a:pt x="17" y="11"/>
                      </a:lnTo>
                      <a:lnTo>
                        <a:pt x="4" y="40"/>
                      </a:lnTo>
                      <a:lnTo>
                        <a:pt x="17" y="71"/>
                      </a:lnTo>
                      <a:lnTo>
                        <a:pt x="13" y="71"/>
                      </a:lnTo>
                      <a:lnTo>
                        <a:pt x="44" y="82"/>
                      </a:lnTo>
                      <a:lnTo>
                        <a:pt x="73" y="71"/>
                      </a:lnTo>
                      <a:lnTo>
                        <a:pt x="84" y="40"/>
                      </a:lnTo>
                      <a:lnTo>
                        <a:pt x="88" y="40"/>
                      </a:lnTo>
                      <a:lnTo>
                        <a:pt x="75" y="71"/>
                      </a:lnTo>
                      <a:lnTo>
                        <a:pt x="73" y="75"/>
                      </a:lnTo>
                      <a:lnTo>
                        <a:pt x="44" y="87"/>
                      </a:lnTo>
                      <a:lnTo>
                        <a:pt x="13" y="75"/>
                      </a:lnTo>
                      <a:lnTo>
                        <a:pt x="13" y="71"/>
                      </a:lnTo>
                      <a:lnTo>
                        <a:pt x="0" y="40"/>
                      </a:lnTo>
                      <a:lnTo>
                        <a:pt x="13" y="11"/>
                      </a:lnTo>
                      <a:lnTo>
                        <a:pt x="44" y="0"/>
                      </a:lnTo>
                      <a:lnTo>
                        <a:pt x="73" y="11"/>
                      </a:lnTo>
                      <a:lnTo>
                        <a:pt x="75" y="11"/>
                      </a:lnTo>
                      <a:lnTo>
                        <a:pt x="88" y="40"/>
                      </a:lnTo>
                      <a:lnTo>
                        <a:pt x="84"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7" name="Freeform 98"/>
                <p:cNvSpPr>
                  <a:spLocks/>
                </p:cNvSpPr>
                <p:nvPr/>
              </p:nvSpPr>
              <p:spPr bwMode="auto">
                <a:xfrm>
                  <a:off x="219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8" name="Freeform 99"/>
                <p:cNvSpPr>
                  <a:spLocks/>
                </p:cNvSpPr>
                <p:nvPr/>
              </p:nvSpPr>
              <p:spPr bwMode="auto">
                <a:xfrm>
                  <a:off x="2157" y="2525"/>
                  <a:ext cx="25" cy="26"/>
                </a:xfrm>
                <a:custGeom>
                  <a:avLst/>
                  <a:gdLst>
                    <a:gd name="T0" fmla="*/ 51 w 51"/>
                    <a:gd name="T1" fmla="*/ 24 h 51"/>
                    <a:gd name="T2" fmla="*/ 43 w 51"/>
                    <a:gd name="T3" fmla="*/ 7 h 51"/>
                    <a:gd name="T4" fmla="*/ 27 w 51"/>
                    <a:gd name="T5" fmla="*/ 0 h 51"/>
                    <a:gd name="T6" fmla="*/ 7 w 51"/>
                    <a:gd name="T7" fmla="*/ 7 h 51"/>
                    <a:gd name="T8" fmla="*/ 0 w 51"/>
                    <a:gd name="T9" fmla="*/ 24 h 51"/>
                    <a:gd name="T10" fmla="*/ 7 w 51"/>
                    <a:gd name="T11" fmla="*/ 44 h 51"/>
                    <a:gd name="T12" fmla="*/ 27 w 51"/>
                    <a:gd name="T13" fmla="*/ 51 h 51"/>
                    <a:gd name="T14" fmla="*/ 43 w 51"/>
                    <a:gd name="T15" fmla="*/ 44 h 51"/>
                    <a:gd name="T16" fmla="*/ 51 w 51"/>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1"/>
                    <a:gd name="T29" fmla="*/ 51 w 51"/>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1">
                      <a:moveTo>
                        <a:pt x="51" y="24"/>
                      </a:moveTo>
                      <a:lnTo>
                        <a:pt x="43" y="7"/>
                      </a:lnTo>
                      <a:lnTo>
                        <a:pt x="27" y="0"/>
                      </a:lnTo>
                      <a:lnTo>
                        <a:pt x="7" y="7"/>
                      </a:lnTo>
                      <a:lnTo>
                        <a:pt x="0" y="24"/>
                      </a:lnTo>
                      <a:lnTo>
                        <a:pt x="7" y="44"/>
                      </a:lnTo>
                      <a:lnTo>
                        <a:pt x="27" y="51"/>
                      </a:lnTo>
                      <a:lnTo>
                        <a:pt x="43" y="44"/>
                      </a:lnTo>
                      <a:lnTo>
                        <a:pt x="51"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9" name="Freeform 100"/>
                <p:cNvSpPr>
                  <a:spLocks/>
                </p:cNvSpPr>
                <p:nvPr/>
              </p:nvSpPr>
              <p:spPr bwMode="auto">
                <a:xfrm>
                  <a:off x="2157" y="2525"/>
                  <a:ext cx="27" cy="28"/>
                </a:xfrm>
                <a:custGeom>
                  <a:avLst/>
                  <a:gdLst>
                    <a:gd name="T0" fmla="*/ 51 w 56"/>
                    <a:gd name="T1" fmla="*/ 24 h 55"/>
                    <a:gd name="T2" fmla="*/ 43 w 56"/>
                    <a:gd name="T3" fmla="*/ 7 h 55"/>
                    <a:gd name="T4" fmla="*/ 43 w 56"/>
                    <a:gd name="T5" fmla="*/ 11 h 55"/>
                    <a:gd name="T6" fmla="*/ 43 w 56"/>
                    <a:gd name="T7" fmla="*/ 11 h 55"/>
                    <a:gd name="T8" fmla="*/ 27 w 56"/>
                    <a:gd name="T9" fmla="*/ 4 h 55"/>
                    <a:gd name="T10" fmla="*/ 27 w 56"/>
                    <a:gd name="T11" fmla="*/ 4 h 55"/>
                    <a:gd name="T12" fmla="*/ 27 w 56"/>
                    <a:gd name="T13" fmla="*/ 4 h 55"/>
                    <a:gd name="T14" fmla="*/ 7 w 56"/>
                    <a:gd name="T15" fmla="*/ 11 h 55"/>
                    <a:gd name="T16" fmla="*/ 12 w 56"/>
                    <a:gd name="T17" fmla="*/ 7 h 55"/>
                    <a:gd name="T18" fmla="*/ 12 w 56"/>
                    <a:gd name="T19" fmla="*/ 7 h 55"/>
                    <a:gd name="T20" fmla="*/ 3 w 56"/>
                    <a:gd name="T21" fmla="*/ 24 h 55"/>
                    <a:gd name="T22" fmla="*/ 3 w 56"/>
                    <a:gd name="T23" fmla="*/ 24 h 55"/>
                    <a:gd name="T24" fmla="*/ 3 w 56"/>
                    <a:gd name="T25" fmla="*/ 24 h 55"/>
                    <a:gd name="T26" fmla="*/ 12 w 56"/>
                    <a:gd name="T27" fmla="*/ 44 h 55"/>
                    <a:gd name="T28" fmla="*/ 7 w 56"/>
                    <a:gd name="T29" fmla="*/ 44 h 55"/>
                    <a:gd name="T30" fmla="*/ 7 w 56"/>
                    <a:gd name="T31" fmla="*/ 44 h 55"/>
                    <a:gd name="T32" fmla="*/ 27 w 56"/>
                    <a:gd name="T33" fmla="*/ 51 h 55"/>
                    <a:gd name="T34" fmla="*/ 27 w 56"/>
                    <a:gd name="T35" fmla="*/ 51 h 55"/>
                    <a:gd name="T36" fmla="*/ 27 w 56"/>
                    <a:gd name="T37" fmla="*/ 51 h 55"/>
                    <a:gd name="T38" fmla="*/ 43 w 56"/>
                    <a:gd name="T39" fmla="*/ 44 h 55"/>
                    <a:gd name="T40" fmla="*/ 43 w 56"/>
                    <a:gd name="T41" fmla="*/ 44 h 55"/>
                    <a:gd name="T42" fmla="*/ 43 w 56"/>
                    <a:gd name="T43" fmla="*/ 44 h 55"/>
                    <a:gd name="T44" fmla="*/ 51 w 56"/>
                    <a:gd name="T45" fmla="*/ 24 h 55"/>
                    <a:gd name="T46" fmla="*/ 51 w 56"/>
                    <a:gd name="T47" fmla="*/ 24 h 55"/>
                    <a:gd name="T48" fmla="*/ 56 w 56"/>
                    <a:gd name="T49" fmla="*/ 24 h 55"/>
                    <a:gd name="T50" fmla="*/ 56 w 56"/>
                    <a:gd name="T51" fmla="*/ 24 h 55"/>
                    <a:gd name="T52" fmla="*/ 47 w 56"/>
                    <a:gd name="T53" fmla="*/ 44 h 55"/>
                    <a:gd name="T54" fmla="*/ 47 w 56"/>
                    <a:gd name="T55" fmla="*/ 44 h 55"/>
                    <a:gd name="T56" fmla="*/ 43 w 56"/>
                    <a:gd name="T57" fmla="*/ 46 h 55"/>
                    <a:gd name="T58" fmla="*/ 27 w 56"/>
                    <a:gd name="T59" fmla="*/ 55 h 55"/>
                    <a:gd name="T60" fmla="*/ 27 w 56"/>
                    <a:gd name="T61" fmla="*/ 55 h 55"/>
                    <a:gd name="T62" fmla="*/ 27 w 56"/>
                    <a:gd name="T63" fmla="*/ 55 h 55"/>
                    <a:gd name="T64" fmla="*/ 7 w 56"/>
                    <a:gd name="T65" fmla="*/ 46 h 55"/>
                    <a:gd name="T66" fmla="*/ 7 w 56"/>
                    <a:gd name="T67" fmla="*/ 46 h 55"/>
                    <a:gd name="T68" fmla="*/ 7 w 56"/>
                    <a:gd name="T69" fmla="*/ 44 h 55"/>
                    <a:gd name="T70" fmla="*/ 0 w 56"/>
                    <a:gd name="T71" fmla="*/ 24 h 55"/>
                    <a:gd name="T72" fmla="*/ 0 w 56"/>
                    <a:gd name="T73" fmla="*/ 24 h 55"/>
                    <a:gd name="T74" fmla="*/ 0 w 56"/>
                    <a:gd name="T75" fmla="*/ 24 h 55"/>
                    <a:gd name="T76" fmla="*/ 7 w 56"/>
                    <a:gd name="T77" fmla="*/ 7 h 55"/>
                    <a:gd name="T78" fmla="*/ 7 w 56"/>
                    <a:gd name="T79" fmla="*/ 7 h 55"/>
                    <a:gd name="T80" fmla="*/ 7 w 56"/>
                    <a:gd name="T81" fmla="*/ 7 h 55"/>
                    <a:gd name="T82" fmla="*/ 27 w 56"/>
                    <a:gd name="T83" fmla="*/ 0 h 55"/>
                    <a:gd name="T84" fmla="*/ 27 w 56"/>
                    <a:gd name="T85" fmla="*/ 0 h 55"/>
                    <a:gd name="T86" fmla="*/ 27 w 56"/>
                    <a:gd name="T87" fmla="*/ 0 h 55"/>
                    <a:gd name="T88" fmla="*/ 43 w 56"/>
                    <a:gd name="T89" fmla="*/ 7 h 55"/>
                    <a:gd name="T90" fmla="*/ 43 w 56"/>
                    <a:gd name="T91" fmla="*/ 7 h 55"/>
                    <a:gd name="T92" fmla="*/ 47 w 56"/>
                    <a:gd name="T93" fmla="*/ 7 h 55"/>
                    <a:gd name="T94" fmla="*/ 56 w 56"/>
                    <a:gd name="T95" fmla="*/ 24 h 55"/>
                    <a:gd name="T96" fmla="*/ 51 w 56"/>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
                    <a:gd name="T148" fmla="*/ 0 h 55"/>
                    <a:gd name="T149" fmla="*/ 56 w 56"/>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 h="55">
                      <a:moveTo>
                        <a:pt x="51" y="24"/>
                      </a:moveTo>
                      <a:lnTo>
                        <a:pt x="43" y="7"/>
                      </a:lnTo>
                      <a:lnTo>
                        <a:pt x="43" y="11"/>
                      </a:lnTo>
                      <a:lnTo>
                        <a:pt x="27" y="4"/>
                      </a:lnTo>
                      <a:lnTo>
                        <a:pt x="7" y="11"/>
                      </a:lnTo>
                      <a:lnTo>
                        <a:pt x="12" y="7"/>
                      </a:lnTo>
                      <a:lnTo>
                        <a:pt x="3" y="24"/>
                      </a:lnTo>
                      <a:lnTo>
                        <a:pt x="12" y="44"/>
                      </a:lnTo>
                      <a:lnTo>
                        <a:pt x="7" y="44"/>
                      </a:lnTo>
                      <a:lnTo>
                        <a:pt x="27" y="51"/>
                      </a:lnTo>
                      <a:lnTo>
                        <a:pt x="43" y="44"/>
                      </a:lnTo>
                      <a:lnTo>
                        <a:pt x="51" y="24"/>
                      </a:lnTo>
                      <a:lnTo>
                        <a:pt x="56" y="24"/>
                      </a:lnTo>
                      <a:lnTo>
                        <a:pt x="47" y="44"/>
                      </a:lnTo>
                      <a:lnTo>
                        <a:pt x="43" y="46"/>
                      </a:lnTo>
                      <a:lnTo>
                        <a:pt x="27" y="55"/>
                      </a:lnTo>
                      <a:lnTo>
                        <a:pt x="7" y="46"/>
                      </a:lnTo>
                      <a:lnTo>
                        <a:pt x="7" y="44"/>
                      </a:lnTo>
                      <a:lnTo>
                        <a:pt x="0" y="24"/>
                      </a:lnTo>
                      <a:lnTo>
                        <a:pt x="7" y="7"/>
                      </a:lnTo>
                      <a:lnTo>
                        <a:pt x="27" y="0"/>
                      </a:lnTo>
                      <a:lnTo>
                        <a:pt x="43" y="7"/>
                      </a:lnTo>
                      <a:lnTo>
                        <a:pt x="47" y="7"/>
                      </a:lnTo>
                      <a:lnTo>
                        <a:pt x="56" y="24"/>
                      </a:lnTo>
                      <a:lnTo>
                        <a:pt x="51"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0" name="Freeform 101"/>
                <p:cNvSpPr>
                  <a:spLocks/>
                </p:cNvSpPr>
                <p:nvPr/>
              </p:nvSpPr>
              <p:spPr bwMode="auto">
                <a:xfrm>
                  <a:off x="2182"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1" name="Freeform 102"/>
                <p:cNvSpPr>
                  <a:spLocks/>
                </p:cNvSpPr>
                <p:nvPr/>
              </p:nvSpPr>
              <p:spPr bwMode="auto">
                <a:xfrm>
                  <a:off x="2190" y="2382"/>
                  <a:ext cx="115" cy="111"/>
                </a:xfrm>
                <a:custGeom>
                  <a:avLst/>
                  <a:gdLst>
                    <a:gd name="T0" fmla="*/ 230 w 230"/>
                    <a:gd name="T1" fmla="*/ 214 h 222"/>
                    <a:gd name="T2" fmla="*/ 202 w 230"/>
                    <a:gd name="T3" fmla="*/ 27 h 222"/>
                    <a:gd name="T4" fmla="*/ 222 w 230"/>
                    <a:gd name="T5" fmla="*/ 20 h 222"/>
                    <a:gd name="T6" fmla="*/ 222 w 230"/>
                    <a:gd name="T7" fmla="*/ 0 h 222"/>
                    <a:gd name="T8" fmla="*/ 170 w 230"/>
                    <a:gd name="T9" fmla="*/ 0 h 222"/>
                    <a:gd name="T10" fmla="*/ 16 w 230"/>
                    <a:gd name="T11" fmla="*/ 11 h 222"/>
                    <a:gd name="T12" fmla="*/ 27 w 230"/>
                    <a:gd name="T13" fmla="*/ 23 h 222"/>
                    <a:gd name="T14" fmla="*/ 47 w 230"/>
                    <a:gd name="T15" fmla="*/ 23 h 222"/>
                    <a:gd name="T16" fmla="*/ 0 w 230"/>
                    <a:gd name="T17" fmla="*/ 210 h 222"/>
                    <a:gd name="T18" fmla="*/ 27 w 230"/>
                    <a:gd name="T19" fmla="*/ 217 h 222"/>
                    <a:gd name="T20" fmla="*/ 60 w 230"/>
                    <a:gd name="T21" fmla="*/ 23 h 222"/>
                    <a:gd name="T22" fmla="*/ 182 w 230"/>
                    <a:gd name="T23" fmla="*/ 23 h 222"/>
                    <a:gd name="T24" fmla="*/ 202 w 230"/>
                    <a:gd name="T25" fmla="*/ 222 h 222"/>
                    <a:gd name="T26" fmla="*/ 230 w 230"/>
                    <a:gd name="T27" fmla="*/ 214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
                    <a:gd name="T43" fmla="*/ 0 h 222"/>
                    <a:gd name="T44" fmla="*/ 230 w 230"/>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 h="222">
                      <a:moveTo>
                        <a:pt x="230" y="214"/>
                      </a:moveTo>
                      <a:lnTo>
                        <a:pt x="202" y="27"/>
                      </a:lnTo>
                      <a:lnTo>
                        <a:pt x="222" y="20"/>
                      </a:lnTo>
                      <a:lnTo>
                        <a:pt x="222" y="0"/>
                      </a:lnTo>
                      <a:lnTo>
                        <a:pt x="170" y="0"/>
                      </a:lnTo>
                      <a:lnTo>
                        <a:pt x="16" y="11"/>
                      </a:lnTo>
                      <a:lnTo>
                        <a:pt x="27" y="23"/>
                      </a:lnTo>
                      <a:lnTo>
                        <a:pt x="47" y="23"/>
                      </a:lnTo>
                      <a:lnTo>
                        <a:pt x="0" y="210"/>
                      </a:lnTo>
                      <a:lnTo>
                        <a:pt x="27" y="217"/>
                      </a:lnTo>
                      <a:lnTo>
                        <a:pt x="60" y="23"/>
                      </a:lnTo>
                      <a:lnTo>
                        <a:pt x="182" y="23"/>
                      </a:lnTo>
                      <a:lnTo>
                        <a:pt x="202" y="222"/>
                      </a:lnTo>
                      <a:lnTo>
                        <a:pt x="23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52" name="Freeform 103"/>
                <p:cNvSpPr>
                  <a:spLocks/>
                </p:cNvSpPr>
                <p:nvPr/>
              </p:nvSpPr>
              <p:spPr bwMode="auto">
                <a:xfrm>
                  <a:off x="2291" y="2392"/>
                  <a:ext cx="15" cy="98"/>
                </a:xfrm>
                <a:custGeom>
                  <a:avLst/>
                  <a:gdLst>
                    <a:gd name="T0" fmla="*/ 28 w 31"/>
                    <a:gd name="T1" fmla="*/ 194 h 194"/>
                    <a:gd name="T2" fmla="*/ 0 w 31"/>
                    <a:gd name="T3" fmla="*/ 7 h 194"/>
                    <a:gd name="T4" fmla="*/ 0 w 31"/>
                    <a:gd name="T5" fmla="*/ 7 h 194"/>
                    <a:gd name="T6" fmla="*/ 0 w 31"/>
                    <a:gd name="T7" fmla="*/ 7 h 194"/>
                    <a:gd name="T8" fmla="*/ 20 w 31"/>
                    <a:gd name="T9" fmla="*/ 0 h 194"/>
                    <a:gd name="T10" fmla="*/ 24 w 31"/>
                    <a:gd name="T11" fmla="*/ 0 h 194"/>
                    <a:gd name="T12" fmla="*/ 24 w 31"/>
                    <a:gd name="T13" fmla="*/ 3 h 194"/>
                    <a:gd name="T14" fmla="*/ 20 w 31"/>
                    <a:gd name="T15" fmla="*/ 3 h 194"/>
                    <a:gd name="T16" fmla="*/ 0 w 31"/>
                    <a:gd name="T17" fmla="*/ 11 h 194"/>
                    <a:gd name="T18" fmla="*/ 0 w 31"/>
                    <a:gd name="T19" fmla="*/ 7 h 194"/>
                    <a:gd name="T20" fmla="*/ 4 w 31"/>
                    <a:gd name="T21" fmla="*/ 7 h 194"/>
                    <a:gd name="T22" fmla="*/ 31 w 31"/>
                    <a:gd name="T23" fmla="*/ 194 h 194"/>
                    <a:gd name="T24" fmla="*/ 28 w 31"/>
                    <a:gd name="T25" fmla="*/ 194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4"/>
                    <a:gd name="T41" fmla="*/ 31 w 31"/>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4">
                      <a:moveTo>
                        <a:pt x="28" y="194"/>
                      </a:moveTo>
                      <a:lnTo>
                        <a:pt x="0" y="7"/>
                      </a:lnTo>
                      <a:lnTo>
                        <a:pt x="20" y="0"/>
                      </a:lnTo>
                      <a:lnTo>
                        <a:pt x="24" y="0"/>
                      </a:lnTo>
                      <a:lnTo>
                        <a:pt x="24" y="3"/>
                      </a:lnTo>
                      <a:lnTo>
                        <a:pt x="20" y="3"/>
                      </a:lnTo>
                      <a:lnTo>
                        <a:pt x="0" y="11"/>
                      </a:lnTo>
                      <a:lnTo>
                        <a:pt x="0" y="7"/>
                      </a:lnTo>
                      <a:lnTo>
                        <a:pt x="4" y="7"/>
                      </a:lnTo>
                      <a:lnTo>
                        <a:pt x="31" y="194"/>
                      </a:lnTo>
                      <a:lnTo>
                        <a:pt x="28" y="19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3" name="Rectangle 104"/>
                <p:cNvSpPr>
                  <a:spLocks noChangeArrowheads="1"/>
                </p:cNvSpPr>
                <p:nvPr/>
              </p:nvSpPr>
              <p:spPr bwMode="auto">
                <a:xfrm>
                  <a:off x="2301" y="2382"/>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54" name="Freeform 105"/>
                <p:cNvSpPr>
                  <a:spLocks/>
                </p:cNvSpPr>
                <p:nvPr/>
              </p:nvSpPr>
              <p:spPr bwMode="auto">
                <a:xfrm>
                  <a:off x="2190" y="2382"/>
                  <a:ext cx="116" cy="113"/>
                </a:xfrm>
                <a:custGeom>
                  <a:avLst/>
                  <a:gdLst>
                    <a:gd name="T0" fmla="*/ 222 w 233"/>
                    <a:gd name="T1" fmla="*/ 4 h 226"/>
                    <a:gd name="T2" fmla="*/ 170 w 233"/>
                    <a:gd name="T3" fmla="*/ 4 h 226"/>
                    <a:gd name="T4" fmla="*/ 170 w 233"/>
                    <a:gd name="T5" fmla="*/ 0 h 226"/>
                    <a:gd name="T6" fmla="*/ 170 w 233"/>
                    <a:gd name="T7" fmla="*/ 4 h 226"/>
                    <a:gd name="T8" fmla="*/ 16 w 233"/>
                    <a:gd name="T9" fmla="*/ 15 h 226"/>
                    <a:gd name="T10" fmla="*/ 16 w 233"/>
                    <a:gd name="T11" fmla="*/ 15 h 226"/>
                    <a:gd name="T12" fmla="*/ 20 w 233"/>
                    <a:gd name="T13" fmla="*/ 11 h 226"/>
                    <a:gd name="T14" fmla="*/ 31 w 233"/>
                    <a:gd name="T15" fmla="*/ 23 h 226"/>
                    <a:gd name="T16" fmla="*/ 27 w 233"/>
                    <a:gd name="T17" fmla="*/ 27 h 226"/>
                    <a:gd name="T18" fmla="*/ 27 w 233"/>
                    <a:gd name="T19" fmla="*/ 23 h 226"/>
                    <a:gd name="T20" fmla="*/ 47 w 233"/>
                    <a:gd name="T21" fmla="*/ 23 h 226"/>
                    <a:gd name="T22" fmla="*/ 51 w 233"/>
                    <a:gd name="T23" fmla="*/ 23 h 226"/>
                    <a:gd name="T24" fmla="*/ 51 w 233"/>
                    <a:gd name="T25" fmla="*/ 23 h 226"/>
                    <a:gd name="T26" fmla="*/ 4 w 233"/>
                    <a:gd name="T27" fmla="*/ 210 h 226"/>
                    <a:gd name="T28" fmla="*/ 0 w 233"/>
                    <a:gd name="T29" fmla="*/ 214 h 226"/>
                    <a:gd name="T30" fmla="*/ 0 w 233"/>
                    <a:gd name="T31" fmla="*/ 210 h 226"/>
                    <a:gd name="T32" fmla="*/ 27 w 233"/>
                    <a:gd name="T33" fmla="*/ 217 h 226"/>
                    <a:gd name="T34" fmla="*/ 31 w 233"/>
                    <a:gd name="T35" fmla="*/ 217 h 226"/>
                    <a:gd name="T36" fmla="*/ 27 w 233"/>
                    <a:gd name="T37" fmla="*/ 217 h 226"/>
                    <a:gd name="T38" fmla="*/ 60 w 233"/>
                    <a:gd name="T39" fmla="*/ 23 h 226"/>
                    <a:gd name="T40" fmla="*/ 60 w 233"/>
                    <a:gd name="T41" fmla="*/ 23 h 226"/>
                    <a:gd name="T42" fmla="*/ 60 w 233"/>
                    <a:gd name="T43" fmla="*/ 23 h 226"/>
                    <a:gd name="T44" fmla="*/ 182 w 233"/>
                    <a:gd name="T45" fmla="*/ 23 h 226"/>
                    <a:gd name="T46" fmla="*/ 186 w 233"/>
                    <a:gd name="T47" fmla="*/ 23 h 226"/>
                    <a:gd name="T48" fmla="*/ 186 w 233"/>
                    <a:gd name="T49" fmla="*/ 23 h 226"/>
                    <a:gd name="T50" fmla="*/ 206 w 233"/>
                    <a:gd name="T51" fmla="*/ 222 h 226"/>
                    <a:gd name="T52" fmla="*/ 202 w 233"/>
                    <a:gd name="T53" fmla="*/ 226 h 226"/>
                    <a:gd name="T54" fmla="*/ 202 w 233"/>
                    <a:gd name="T55" fmla="*/ 222 h 226"/>
                    <a:gd name="T56" fmla="*/ 230 w 233"/>
                    <a:gd name="T57" fmla="*/ 214 h 226"/>
                    <a:gd name="T58" fmla="*/ 233 w 233"/>
                    <a:gd name="T59" fmla="*/ 214 h 226"/>
                    <a:gd name="T60" fmla="*/ 233 w 233"/>
                    <a:gd name="T61" fmla="*/ 217 h 226"/>
                    <a:gd name="T62" fmla="*/ 230 w 233"/>
                    <a:gd name="T63" fmla="*/ 217 h 226"/>
                    <a:gd name="T64" fmla="*/ 202 w 233"/>
                    <a:gd name="T65" fmla="*/ 226 h 226"/>
                    <a:gd name="T66" fmla="*/ 202 w 233"/>
                    <a:gd name="T67" fmla="*/ 226 h 226"/>
                    <a:gd name="T68" fmla="*/ 202 w 233"/>
                    <a:gd name="T69" fmla="*/ 222 h 226"/>
                    <a:gd name="T70" fmla="*/ 182 w 233"/>
                    <a:gd name="T71" fmla="*/ 23 h 226"/>
                    <a:gd name="T72" fmla="*/ 186 w 233"/>
                    <a:gd name="T73" fmla="*/ 23 h 226"/>
                    <a:gd name="T74" fmla="*/ 182 w 233"/>
                    <a:gd name="T75" fmla="*/ 27 h 226"/>
                    <a:gd name="T76" fmla="*/ 60 w 233"/>
                    <a:gd name="T77" fmla="*/ 27 h 226"/>
                    <a:gd name="T78" fmla="*/ 60 w 233"/>
                    <a:gd name="T79" fmla="*/ 23 h 226"/>
                    <a:gd name="T80" fmla="*/ 64 w 233"/>
                    <a:gd name="T81" fmla="*/ 23 h 226"/>
                    <a:gd name="T82" fmla="*/ 31 w 233"/>
                    <a:gd name="T83" fmla="*/ 217 h 226"/>
                    <a:gd name="T84" fmla="*/ 31 w 233"/>
                    <a:gd name="T85" fmla="*/ 222 h 226"/>
                    <a:gd name="T86" fmla="*/ 27 w 233"/>
                    <a:gd name="T87" fmla="*/ 222 h 226"/>
                    <a:gd name="T88" fmla="*/ 0 w 233"/>
                    <a:gd name="T89" fmla="*/ 214 h 226"/>
                    <a:gd name="T90" fmla="*/ 0 w 233"/>
                    <a:gd name="T91" fmla="*/ 214 h 226"/>
                    <a:gd name="T92" fmla="*/ 0 w 233"/>
                    <a:gd name="T93" fmla="*/ 210 h 226"/>
                    <a:gd name="T94" fmla="*/ 47 w 233"/>
                    <a:gd name="T95" fmla="*/ 23 h 226"/>
                    <a:gd name="T96" fmla="*/ 51 w 233"/>
                    <a:gd name="T97" fmla="*/ 23 h 226"/>
                    <a:gd name="T98" fmla="*/ 47 w 233"/>
                    <a:gd name="T99" fmla="*/ 27 h 226"/>
                    <a:gd name="T100" fmla="*/ 27 w 233"/>
                    <a:gd name="T101" fmla="*/ 27 h 226"/>
                    <a:gd name="T102" fmla="*/ 27 w 233"/>
                    <a:gd name="T103" fmla="*/ 27 h 226"/>
                    <a:gd name="T104" fmla="*/ 27 w 233"/>
                    <a:gd name="T105" fmla="*/ 27 h 226"/>
                    <a:gd name="T106" fmla="*/ 16 w 233"/>
                    <a:gd name="T107" fmla="*/ 15 h 226"/>
                    <a:gd name="T108" fmla="*/ 11 w 233"/>
                    <a:gd name="T109" fmla="*/ 11 h 226"/>
                    <a:gd name="T110" fmla="*/ 16 w 233"/>
                    <a:gd name="T111" fmla="*/ 11 h 226"/>
                    <a:gd name="T112" fmla="*/ 170 w 233"/>
                    <a:gd name="T113" fmla="*/ 0 h 226"/>
                    <a:gd name="T114" fmla="*/ 170 w 233"/>
                    <a:gd name="T115" fmla="*/ 0 h 226"/>
                    <a:gd name="T116" fmla="*/ 170 w 233"/>
                    <a:gd name="T117" fmla="*/ 0 h 226"/>
                    <a:gd name="T118" fmla="*/ 222 w 233"/>
                    <a:gd name="T119" fmla="*/ 0 h 226"/>
                    <a:gd name="T120" fmla="*/ 222 w 233"/>
                    <a:gd name="T121" fmla="*/ 4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222" y="4"/>
                      </a:moveTo>
                      <a:lnTo>
                        <a:pt x="170" y="4"/>
                      </a:lnTo>
                      <a:lnTo>
                        <a:pt x="170" y="0"/>
                      </a:lnTo>
                      <a:lnTo>
                        <a:pt x="170" y="4"/>
                      </a:lnTo>
                      <a:lnTo>
                        <a:pt x="16" y="15"/>
                      </a:lnTo>
                      <a:lnTo>
                        <a:pt x="20" y="11"/>
                      </a:lnTo>
                      <a:lnTo>
                        <a:pt x="31" y="23"/>
                      </a:lnTo>
                      <a:lnTo>
                        <a:pt x="27" y="27"/>
                      </a:lnTo>
                      <a:lnTo>
                        <a:pt x="27" y="23"/>
                      </a:lnTo>
                      <a:lnTo>
                        <a:pt x="47" y="23"/>
                      </a:lnTo>
                      <a:lnTo>
                        <a:pt x="51" y="23"/>
                      </a:lnTo>
                      <a:lnTo>
                        <a:pt x="4" y="210"/>
                      </a:lnTo>
                      <a:lnTo>
                        <a:pt x="0" y="214"/>
                      </a:lnTo>
                      <a:lnTo>
                        <a:pt x="0" y="210"/>
                      </a:lnTo>
                      <a:lnTo>
                        <a:pt x="27" y="217"/>
                      </a:lnTo>
                      <a:lnTo>
                        <a:pt x="31" y="217"/>
                      </a:lnTo>
                      <a:lnTo>
                        <a:pt x="27" y="217"/>
                      </a:lnTo>
                      <a:lnTo>
                        <a:pt x="60" y="23"/>
                      </a:lnTo>
                      <a:lnTo>
                        <a:pt x="182" y="23"/>
                      </a:lnTo>
                      <a:lnTo>
                        <a:pt x="186" y="23"/>
                      </a:lnTo>
                      <a:lnTo>
                        <a:pt x="206" y="222"/>
                      </a:lnTo>
                      <a:lnTo>
                        <a:pt x="202" y="226"/>
                      </a:lnTo>
                      <a:lnTo>
                        <a:pt x="202" y="222"/>
                      </a:lnTo>
                      <a:lnTo>
                        <a:pt x="230" y="214"/>
                      </a:lnTo>
                      <a:lnTo>
                        <a:pt x="233" y="214"/>
                      </a:lnTo>
                      <a:lnTo>
                        <a:pt x="233" y="217"/>
                      </a:lnTo>
                      <a:lnTo>
                        <a:pt x="230" y="217"/>
                      </a:lnTo>
                      <a:lnTo>
                        <a:pt x="202" y="226"/>
                      </a:lnTo>
                      <a:lnTo>
                        <a:pt x="202" y="222"/>
                      </a:lnTo>
                      <a:lnTo>
                        <a:pt x="182" y="23"/>
                      </a:lnTo>
                      <a:lnTo>
                        <a:pt x="186" y="23"/>
                      </a:lnTo>
                      <a:lnTo>
                        <a:pt x="182" y="27"/>
                      </a:lnTo>
                      <a:lnTo>
                        <a:pt x="60" y="27"/>
                      </a:lnTo>
                      <a:lnTo>
                        <a:pt x="60" y="23"/>
                      </a:lnTo>
                      <a:lnTo>
                        <a:pt x="64" y="23"/>
                      </a:lnTo>
                      <a:lnTo>
                        <a:pt x="31" y="217"/>
                      </a:lnTo>
                      <a:lnTo>
                        <a:pt x="31" y="222"/>
                      </a:lnTo>
                      <a:lnTo>
                        <a:pt x="27" y="222"/>
                      </a:lnTo>
                      <a:lnTo>
                        <a:pt x="0" y="214"/>
                      </a:lnTo>
                      <a:lnTo>
                        <a:pt x="0" y="210"/>
                      </a:lnTo>
                      <a:lnTo>
                        <a:pt x="47" y="23"/>
                      </a:lnTo>
                      <a:lnTo>
                        <a:pt x="51" y="23"/>
                      </a:lnTo>
                      <a:lnTo>
                        <a:pt x="47" y="27"/>
                      </a:lnTo>
                      <a:lnTo>
                        <a:pt x="27" y="27"/>
                      </a:lnTo>
                      <a:lnTo>
                        <a:pt x="16" y="15"/>
                      </a:lnTo>
                      <a:lnTo>
                        <a:pt x="11" y="11"/>
                      </a:lnTo>
                      <a:lnTo>
                        <a:pt x="16" y="11"/>
                      </a:lnTo>
                      <a:lnTo>
                        <a:pt x="170" y="0"/>
                      </a:lnTo>
                      <a:lnTo>
                        <a:pt x="222" y="0"/>
                      </a:lnTo>
                      <a:lnTo>
                        <a:pt x="222"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5" name="Freeform 106"/>
                <p:cNvSpPr>
                  <a:spLocks/>
                </p:cNvSpPr>
                <p:nvPr/>
              </p:nvSpPr>
              <p:spPr bwMode="auto">
                <a:xfrm>
                  <a:off x="2265" y="2451"/>
                  <a:ext cx="26" cy="47"/>
                </a:xfrm>
                <a:custGeom>
                  <a:avLst/>
                  <a:gdLst>
                    <a:gd name="T0" fmla="*/ 44 w 51"/>
                    <a:gd name="T1" fmla="*/ 0 h 92"/>
                    <a:gd name="T2" fmla="*/ 31 w 51"/>
                    <a:gd name="T3" fmla="*/ 4 h 92"/>
                    <a:gd name="T4" fmla="*/ 24 w 51"/>
                    <a:gd name="T5" fmla="*/ 40 h 92"/>
                    <a:gd name="T6" fmla="*/ 0 w 51"/>
                    <a:gd name="T7" fmla="*/ 72 h 92"/>
                    <a:gd name="T8" fmla="*/ 4 w 51"/>
                    <a:gd name="T9" fmla="*/ 92 h 92"/>
                    <a:gd name="T10" fmla="*/ 39 w 51"/>
                    <a:gd name="T11" fmla="*/ 92 h 92"/>
                    <a:gd name="T12" fmla="*/ 51 w 51"/>
                    <a:gd name="T13" fmla="*/ 84 h 92"/>
                    <a:gd name="T14" fmla="*/ 44 w 51"/>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2"/>
                    <a:gd name="T26" fmla="*/ 51 w 51"/>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2">
                      <a:moveTo>
                        <a:pt x="44" y="0"/>
                      </a:moveTo>
                      <a:lnTo>
                        <a:pt x="31" y="4"/>
                      </a:lnTo>
                      <a:lnTo>
                        <a:pt x="24" y="40"/>
                      </a:lnTo>
                      <a:lnTo>
                        <a:pt x="0" y="72"/>
                      </a:lnTo>
                      <a:lnTo>
                        <a:pt x="4" y="92"/>
                      </a:lnTo>
                      <a:lnTo>
                        <a:pt x="39" y="92"/>
                      </a:lnTo>
                      <a:lnTo>
                        <a:pt x="51" y="84"/>
                      </a:lnTo>
                      <a:lnTo>
                        <a:pt x="44"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56" name="Freeform 107"/>
                <p:cNvSpPr>
                  <a:spLocks/>
                </p:cNvSpPr>
                <p:nvPr/>
              </p:nvSpPr>
              <p:spPr bwMode="auto">
                <a:xfrm>
                  <a:off x="2265" y="2451"/>
                  <a:ext cx="28" cy="48"/>
                </a:xfrm>
                <a:custGeom>
                  <a:avLst/>
                  <a:gdLst>
                    <a:gd name="T0" fmla="*/ 44 w 55"/>
                    <a:gd name="T1" fmla="*/ 4 h 95"/>
                    <a:gd name="T2" fmla="*/ 31 w 55"/>
                    <a:gd name="T3" fmla="*/ 8 h 95"/>
                    <a:gd name="T4" fmla="*/ 31 w 55"/>
                    <a:gd name="T5" fmla="*/ 4 h 95"/>
                    <a:gd name="T6" fmla="*/ 35 w 55"/>
                    <a:gd name="T7" fmla="*/ 4 h 95"/>
                    <a:gd name="T8" fmla="*/ 27 w 55"/>
                    <a:gd name="T9" fmla="*/ 40 h 95"/>
                    <a:gd name="T10" fmla="*/ 27 w 55"/>
                    <a:gd name="T11" fmla="*/ 44 h 95"/>
                    <a:gd name="T12" fmla="*/ 27 w 55"/>
                    <a:gd name="T13" fmla="*/ 44 h 95"/>
                    <a:gd name="T14" fmla="*/ 4 w 55"/>
                    <a:gd name="T15" fmla="*/ 76 h 95"/>
                    <a:gd name="T16" fmla="*/ 0 w 55"/>
                    <a:gd name="T17" fmla="*/ 72 h 95"/>
                    <a:gd name="T18" fmla="*/ 4 w 55"/>
                    <a:gd name="T19" fmla="*/ 72 h 95"/>
                    <a:gd name="T20" fmla="*/ 7 w 55"/>
                    <a:gd name="T21" fmla="*/ 92 h 95"/>
                    <a:gd name="T22" fmla="*/ 4 w 55"/>
                    <a:gd name="T23" fmla="*/ 95 h 95"/>
                    <a:gd name="T24" fmla="*/ 4 w 55"/>
                    <a:gd name="T25" fmla="*/ 92 h 95"/>
                    <a:gd name="T26" fmla="*/ 39 w 55"/>
                    <a:gd name="T27" fmla="*/ 92 h 95"/>
                    <a:gd name="T28" fmla="*/ 44 w 55"/>
                    <a:gd name="T29" fmla="*/ 95 h 95"/>
                    <a:gd name="T30" fmla="*/ 39 w 55"/>
                    <a:gd name="T31" fmla="*/ 92 h 95"/>
                    <a:gd name="T32" fmla="*/ 51 w 55"/>
                    <a:gd name="T33" fmla="*/ 84 h 95"/>
                    <a:gd name="T34" fmla="*/ 55 w 55"/>
                    <a:gd name="T35" fmla="*/ 84 h 95"/>
                    <a:gd name="T36" fmla="*/ 55 w 55"/>
                    <a:gd name="T37" fmla="*/ 88 h 95"/>
                    <a:gd name="T38" fmla="*/ 55 w 55"/>
                    <a:gd name="T39" fmla="*/ 88 h 95"/>
                    <a:gd name="T40" fmla="*/ 44 w 55"/>
                    <a:gd name="T41" fmla="*/ 95 h 95"/>
                    <a:gd name="T42" fmla="*/ 44 w 55"/>
                    <a:gd name="T43" fmla="*/ 95 h 95"/>
                    <a:gd name="T44" fmla="*/ 39 w 55"/>
                    <a:gd name="T45" fmla="*/ 95 h 95"/>
                    <a:gd name="T46" fmla="*/ 4 w 55"/>
                    <a:gd name="T47" fmla="*/ 95 h 95"/>
                    <a:gd name="T48" fmla="*/ 4 w 55"/>
                    <a:gd name="T49" fmla="*/ 95 h 95"/>
                    <a:gd name="T50" fmla="*/ 4 w 55"/>
                    <a:gd name="T51" fmla="*/ 92 h 95"/>
                    <a:gd name="T52" fmla="*/ 0 w 55"/>
                    <a:gd name="T53" fmla="*/ 72 h 95"/>
                    <a:gd name="T54" fmla="*/ 0 w 55"/>
                    <a:gd name="T55" fmla="*/ 72 h 95"/>
                    <a:gd name="T56" fmla="*/ 0 w 55"/>
                    <a:gd name="T57" fmla="*/ 72 h 95"/>
                    <a:gd name="T58" fmla="*/ 24 w 55"/>
                    <a:gd name="T59" fmla="*/ 40 h 95"/>
                    <a:gd name="T60" fmla="*/ 27 w 55"/>
                    <a:gd name="T61" fmla="*/ 44 h 95"/>
                    <a:gd name="T62" fmla="*/ 24 w 55"/>
                    <a:gd name="T63" fmla="*/ 40 h 95"/>
                    <a:gd name="T64" fmla="*/ 31 w 55"/>
                    <a:gd name="T65" fmla="*/ 4 h 95"/>
                    <a:gd name="T66" fmla="*/ 31 w 55"/>
                    <a:gd name="T67" fmla="*/ 4 h 95"/>
                    <a:gd name="T68" fmla="*/ 31 w 55"/>
                    <a:gd name="T69" fmla="*/ 4 h 95"/>
                    <a:gd name="T70" fmla="*/ 44 w 55"/>
                    <a:gd name="T71" fmla="*/ 0 h 95"/>
                    <a:gd name="T72" fmla="*/ 44 w 55"/>
                    <a:gd name="T73" fmla="*/ 4 h 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5"/>
                    <a:gd name="T113" fmla="*/ 55 w 55"/>
                    <a:gd name="T114" fmla="*/ 95 h 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5">
                      <a:moveTo>
                        <a:pt x="44" y="4"/>
                      </a:moveTo>
                      <a:lnTo>
                        <a:pt x="31" y="8"/>
                      </a:lnTo>
                      <a:lnTo>
                        <a:pt x="31" y="4"/>
                      </a:lnTo>
                      <a:lnTo>
                        <a:pt x="35" y="4"/>
                      </a:lnTo>
                      <a:lnTo>
                        <a:pt x="27" y="40"/>
                      </a:lnTo>
                      <a:lnTo>
                        <a:pt x="27" y="44"/>
                      </a:lnTo>
                      <a:lnTo>
                        <a:pt x="4" y="76"/>
                      </a:lnTo>
                      <a:lnTo>
                        <a:pt x="0" y="72"/>
                      </a:lnTo>
                      <a:lnTo>
                        <a:pt x="4" y="72"/>
                      </a:lnTo>
                      <a:lnTo>
                        <a:pt x="7" y="92"/>
                      </a:lnTo>
                      <a:lnTo>
                        <a:pt x="4" y="95"/>
                      </a:lnTo>
                      <a:lnTo>
                        <a:pt x="4" y="92"/>
                      </a:lnTo>
                      <a:lnTo>
                        <a:pt x="39" y="92"/>
                      </a:lnTo>
                      <a:lnTo>
                        <a:pt x="44" y="95"/>
                      </a:lnTo>
                      <a:lnTo>
                        <a:pt x="39" y="92"/>
                      </a:lnTo>
                      <a:lnTo>
                        <a:pt x="51" y="84"/>
                      </a:lnTo>
                      <a:lnTo>
                        <a:pt x="55" y="84"/>
                      </a:lnTo>
                      <a:lnTo>
                        <a:pt x="55" y="88"/>
                      </a:lnTo>
                      <a:lnTo>
                        <a:pt x="44" y="95"/>
                      </a:lnTo>
                      <a:lnTo>
                        <a:pt x="39" y="95"/>
                      </a:lnTo>
                      <a:lnTo>
                        <a:pt x="4" y="95"/>
                      </a:lnTo>
                      <a:lnTo>
                        <a:pt x="4" y="92"/>
                      </a:lnTo>
                      <a:lnTo>
                        <a:pt x="0" y="72"/>
                      </a:lnTo>
                      <a:lnTo>
                        <a:pt x="24" y="40"/>
                      </a:lnTo>
                      <a:lnTo>
                        <a:pt x="27" y="44"/>
                      </a:lnTo>
                      <a:lnTo>
                        <a:pt x="24" y="40"/>
                      </a:lnTo>
                      <a:lnTo>
                        <a:pt x="31" y="4"/>
                      </a:lnTo>
                      <a:lnTo>
                        <a:pt x="44" y="0"/>
                      </a:lnTo>
                      <a:lnTo>
                        <a:pt x="4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7" name="Freeform 108"/>
                <p:cNvSpPr>
                  <a:spLocks/>
                </p:cNvSpPr>
                <p:nvPr/>
              </p:nvSpPr>
              <p:spPr bwMode="auto">
                <a:xfrm>
                  <a:off x="2287" y="2451"/>
                  <a:ext cx="6" cy="42"/>
                </a:xfrm>
                <a:custGeom>
                  <a:avLst/>
                  <a:gdLst>
                    <a:gd name="T0" fmla="*/ 7 w 11"/>
                    <a:gd name="T1" fmla="*/ 84 h 84"/>
                    <a:gd name="T2" fmla="*/ 0 w 11"/>
                    <a:gd name="T3" fmla="*/ 0 h 84"/>
                    <a:gd name="T4" fmla="*/ 0 w 11"/>
                    <a:gd name="T5" fmla="*/ 0 h 84"/>
                    <a:gd name="T6" fmla="*/ 0 w 11"/>
                    <a:gd name="T7" fmla="*/ 0 h 84"/>
                    <a:gd name="T8" fmla="*/ 2 w 11"/>
                    <a:gd name="T9" fmla="*/ 0 h 84"/>
                    <a:gd name="T10" fmla="*/ 11 w 11"/>
                    <a:gd name="T11" fmla="*/ 84 h 84"/>
                    <a:gd name="T12" fmla="*/ 7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7" y="84"/>
                      </a:moveTo>
                      <a:lnTo>
                        <a:pt x="0" y="0"/>
                      </a:lnTo>
                      <a:lnTo>
                        <a:pt x="2" y="0"/>
                      </a:lnTo>
                      <a:lnTo>
                        <a:pt x="11" y="84"/>
                      </a:lnTo>
                      <a:lnTo>
                        <a:pt x="7"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8" name="Freeform 109"/>
                <p:cNvSpPr>
                  <a:spLocks/>
                </p:cNvSpPr>
                <p:nvPr/>
              </p:nvSpPr>
              <p:spPr bwMode="auto">
                <a:xfrm>
                  <a:off x="2248" y="2442"/>
                  <a:ext cx="33" cy="43"/>
                </a:xfrm>
                <a:custGeom>
                  <a:avLst/>
                  <a:gdLst>
                    <a:gd name="T0" fmla="*/ 67 w 67"/>
                    <a:gd name="T1" fmla="*/ 23 h 87"/>
                    <a:gd name="T2" fmla="*/ 67 w 67"/>
                    <a:gd name="T3" fmla="*/ 7 h 87"/>
                    <a:gd name="T4" fmla="*/ 60 w 67"/>
                    <a:gd name="T5" fmla="*/ 0 h 87"/>
                    <a:gd name="T6" fmla="*/ 51 w 67"/>
                    <a:gd name="T7" fmla="*/ 7 h 87"/>
                    <a:gd name="T8" fmla="*/ 43 w 67"/>
                    <a:gd name="T9" fmla="*/ 51 h 87"/>
                    <a:gd name="T10" fmla="*/ 47 w 67"/>
                    <a:gd name="T11" fmla="*/ 59 h 87"/>
                    <a:gd name="T12" fmla="*/ 40 w 67"/>
                    <a:gd name="T13" fmla="*/ 63 h 87"/>
                    <a:gd name="T14" fmla="*/ 27 w 67"/>
                    <a:gd name="T15" fmla="*/ 67 h 87"/>
                    <a:gd name="T16" fmla="*/ 16 w 67"/>
                    <a:gd name="T17" fmla="*/ 63 h 87"/>
                    <a:gd name="T18" fmla="*/ 4 w 67"/>
                    <a:gd name="T19" fmla="*/ 67 h 87"/>
                    <a:gd name="T20" fmla="*/ 0 w 67"/>
                    <a:gd name="T21" fmla="*/ 76 h 87"/>
                    <a:gd name="T22" fmla="*/ 11 w 67"/>
                    <a:gd name="T23" fmla="*/ 87 h 87"/>
                    <a:gd name="T24" fmla="*/ 40 w 67"/>
                    <a:gd name="T25" fmla="*/ 87 h 87"/>
                    <a:gd name="T26" fmla="*/ 60 w 67"/>
                    <a:gd name="T27" fmla="*/ 59 h 87"/>
                    <a:gd name="T28" fmla="*/ 67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67" y="23"/>
                      </a:moveTo>
                      <a:lnTo>
                        <a:pt x="67" y="7"/>
                      </a:lnTo>
                      <a:lnTo>
                        <a:pt x="60" y="0"/>
                      </a:lnTo>
                      <a:lnTo>
                        <a:pt x="51" y="7"/>
                      </a:lnTo>
                      <a:lnTo>
                        <a:pt x="43" y="51"/>
                      </a:lnTo>
                      <a:lnTo>
                        <a:pt x="47" y="59"/>
                      </a:lnTo>
                      <a:lnTo>
                        <a:pt x="40" y="63"/>
                      </a:lnTo>
                      <a:lnTo>
                        <a:pt x="27" y="67"/>
                      </a:lnTo>
                      <a:lnTo>
                        <a:pt x="16" y="63"/>
                      </a:lnTo>
                      <a:lnTo>
                        <a:pt x="4" y="67"/>
                      </a:lnTo>
                      <a:lnTo>
                        <a:pt x="0" y="76"/>
                      </a:lnTo>
                      <a:lnTo>
                        <a:pt x="11" y="87"/>
                      </a:lnTo>
                      <a:lnTo>
                        <a:pt x="40" y="87"/>
                      </a:lnTo>
                      <a:lnTo>
                        <a:pt x="60" y="59"/>
                      </a:lnTo>
                      <a:lnTo>
                        <a:pt x="67"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9" name="Freeform 110"/>
                <p:cNvSpPr>
                  <a:spLocks/>
                </p:cNvSpPr>
                <p:nvPr/>
              </p:nvSpPr>
              <p:spPr bwMode="auto">
                <a:xfrm>
                  <a:off x="2248" y="2440"/>
                  <a:ext cx="35" cy="48"/>
                </a:xfrm>
                <a:custGeom>
                  <a:avLst/>
                  <a:gdLst>
                    <a:gd name="T0" fmla="*/ 67 w 71"/>
                    <a:gd name="T1" fmla="*/ 11 h 95"/>
                    <a:gd name="T2" fmla="*/ 67 w 71"/>
                    <a:gd name="T3" fmla="*/ 16 h 95"/>
                    <a:gd name="T4" fmla="*/ 60 w 71"/>
                    <a:gd name="T5" fmla="*/ 4 h 95"/>
                    <a:gd name="T6" fmla="*/ 55 w 71"/>
                    <a:gd name="T7" fmla="*/ 16 h 95"/>
                    <a:gd name="T8" fmla="*/ 55 w 71"/>
                    <a:gd name="T9" fmla="*/ 11 h 95"/>
                    <a:gd name="T10" fmla="*/ 43 w 71"/>
                    <a:gd name="T11" fmla="*/ 55 h 95"/>
                    <a:gd name="T12" fmla="*/ 51 w 71"/>
                    <a:gd name="T13" fmla="*/ 63 h 95"/>
                    <a:gd name="T14" fmla="*/ 47 w 71"/>
                    <a:gd name="T15" fmla="*/ 67 h 95"/>
                    <a:gd name="T16" fmla="*/ 40 w 71"/>
                    <a:gd name="T17" fmla="*/ 71 h 95"/>
                    <a:gd name="T18" fmla="*/ 27 w 71"/>
                    <a:gd name="T19" fmla="*/ 75 h 95"/>
                    <a:gd name="T20" fmla="*/ 27 w 71"/>
                    <a:gd name="T21" fmla="*/ 75 h 95"/>
                    <a:gd name="T22" fmla="*/ 16 w 71"/>
                    <a:gd name="T23" fmla="*/ 67 h 95"/>
                    <a:gd name="T24" fmla="*/ 4 w 71"/>
                    <a:gd name="T25" fmla="*/ 75 h 95"/>
                    <a:gd name="T26" fmla="*/ 7 w 71"/>
                    <a:gd name="T27" fmla="*/ 71 h 95"/>
                    <a:gd name="T28" fmla="*/ 0 w 71"/>
                    <a:gd name="T29" fmla="*/ 82 h 95"/>
                    <a:gd name="T30" fmla="*/ 16 w 71"/>
                    <a:gd name="T31" fmla="*/ 91 h 95"/>
                    <a:gd name="T32" fmla="*/ 11 w 71"/>
                    <a:gd name="T33" fmla="*/ 91 h 95"/>
                    <a:gd name="T34" fmla="*/ 43 w 71"/>
                    <a:gd name="T35" fmla="*/ 95 h 95"/>
                    <a:gd name="T36" fmla="*/ 60 w 71"/>
                    <a:gd name="T37" fmla="*/ 63 h 95"/>
                    <a:gd name="T38" fmla="*/ 63 w 71"/>
                    <a:gd name="T39" fmla="*/ 67 h 95"/>
                    <a:gd name="T40" fmla="*/ 43 w 71"/>
                    <a:gd name="T41" fmla="*/ 95 h 95"/>
                    <a:gd name="T42" fmla="*/ 40 w 71"/>
                    <a:gd name="T43" fmla="*/ 95 h 95"/>
                    <a:gd name="T44" fmla="*/ 11 w 71"/>
                    <a:gd name="T45" fmla="*/ 95 h 95"/>
                    <a:gd name="T46" fmla="*/ 0 w 71"/>
                    <a:gd name="T47" fmla="*/ 82 h 95"/>
                    <a:gd name="T48" fmla="*/ 0 w 71"/>
                    <a:gd name="T49" fmla="*/ 80 h 95"/>
                    <a:gd name="T50" fmla="*/ 4 w 71"/>
                    <a:gd name="T51" fmla="*/ 71 h 95"/>
                    <a:gd name="T52" fmla="*/ 16 w 71"/>
                    <a:gd name="T53" fmla="*/ 67 h 95"/>
                    <a:gd name="T54" fmla="*/ 16 w 71"/>
                    <a:gd name="T55" fmla="*/ 67 h 95"/>
                    <a:gd name="T56" fmla="*/ 27 w 71"/>
                    <a:gd name="T57" fmla="*/ 75 h 95"/>
                    <a:gd name="T58" fmla="*/ 40 w 71"/>
                    <a:gd name="T59" fmla="*/ 67 h 95"/>
                    <a:gd name="T60" fmla="*/ 40 w 71"/>
                    <a:gd name="T61" fmla="*/ 67 h 95"/>
                    <a:gd name="T62" fmla="*/ 47 w 71"/>
                    <a:gd name="T63" fmla="*/ 67 h 95"/>
                    <a:gd name="T64" fmla="*/ 43 w 71"/>
                    <a:gd name="T65" fmla="*/ 55 h 95"/>
                    <a:gd name="T66" fmla="*/ 43 w 71"/>
                    <a:gd name="T67" fmla="*/ 55 h 95"/>
                    <a:gd name="T68" fmla="*/ 51 w 71"/>
                    <a:gd name="T69" fmla="*/ 11 h 95"/>
                    <a:gd name="T70" fmla="*/ 60 w 71"/>
                    <a:gd name="T71" fmla="*/ 4 h 95"/>
                    <a:gd name="T72" fmla="*/ 63 w 71"/>
                    <a:gd name="T73" fmla="*/ 4 h 95"/>
                    <a:gd name="T74" fmla="*/ 71 w 71"/>
                    <a:gd name="T75" fmla="*/ 11 h 95"/>
                    <a:gd name="T76" fmla="*/ 71 w 71"/>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95"/>
                    <a:gd name="T119" fmla="*/ 71 w 71"/>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95">
                      <a:moveTo>
                        <a:pt x="67" y="27"/>
                      </a:moveTo>
                      <a:lnTo>
                        <a:pt x="67" y="11"/>
                      </a:lnTo>
                      <a:lnTo>
                        <a:pt x="71" y="11"/>
                      </a:lnTo>
                      <a:lnTo>
                        <a:pt x="67" y="16"/>
                      </a:lnTo>
                      <a:lnTo>
                        <a:pt x="60" y="7"/>
                      </a:lnTo>
                      <a:lnTo>
                        <a:pt x="60" y="4"/>
                      </a:lnTo>
                      <a:lnTo>
                        <a:pt x="63" y="7"/>
                      </a:lnTo>
                      <a:lnTo>
                        <a:pt x="55" y="16"/>
                      </a:lnTo>
                      <a:lnTo>
                        <a:pt x="51" y="11"/>
                      </a:lnTo>
                      <a:lnTo>
                        <a:pt x="55" y="11"/>
                      </a:lnTo>
                      <a:lnTo>
                        <a:pt x="47" y="55"/>
                      </a:lnTo>
                      <a:lnTo>
                        <a:pt x="43" y="55"/>
                      </a:lnTo>
                      <a:lnTo>
                        <a:pt x="47" y="55"/>
                      </a:lnTo>
                      <a:lnTo>
                        <a:pt x="51" y="63"/>
                      </a:lnTo>
                      <a:lnTo>
                        <a:pt x="55" y="63"/>
                      </a:lnTo>
                      <a:lnTo>
                        <a:pt x="47" y="67"/>
                      </a:lnTo>
                      <a:lnTo>
                        <a:pt x="40" y="71"/>
                      </a:lnTo>
                      <a:lnTo>
                        <a:pt x="27" y="75"/>
                      </a:lnTo>
                      <a:lnTo>
                        <a:pt x="16" y="71"/>
                      </a:lnTo>
                      <a:lnTo>
                        <a:pt x="16" y="67"/>
                      </a:lnTo>
                      <a:lnTo>
                        <a:pt x="16" y="71"/>
                      </a:lnTo>
                      <a:lnTo>
                        <a:pt x="4" y="75"/>
                      </a:lnTo>
                      <a:lnTo>
                        <a:pt x="4" y="71"/>
                      </a:lnTo>
                      <a:lnTo>
                        <a:pt x="7" y="71"/>
                      </a:lnTo>
                      <a:lnTo>
                        <a:pt x="4" y="80"/>
                      </a:lnTo>
                      <a:lnTo>
                        <a:pt x="0" y="82"/>
                      </a:lnTo>
                      <a:lnTo>
                        <a:pt x="4" y="80"/>
                      </a:lnTo>
                      <a:lnTo>
                        <a:pt x="16" y="91"/>
                      </a:lnTo>
                      <a:lnTo>
                        <a:pt x="11" y="95"/>
                      </a:lnTo>
                      <a:lnTo>
                        <a:pt x="11" y="91"/>
                      </a:lnTo>
                      <a:lnTo>
                        <a:pt x="40" y="91"/>
                      </a:lnTo>
                      <a:lnTo>
                        <a:pt x="43" y="95"/>
                      </a:lnTo>
                      <a:lnTo>
                        <a:pt x="40" y="91"/>
                      </a:lnTo>
                      <a:lnTo>
                        <a:pt x="60" y="63"/>
                      </a:lnTo>
                      <a:lnTo>
                        <a:pt x="63" y="63"/>
                      </a:lnTo>
                      <a:lnTo>
                        <a:pt x="63" y="67"/>
                      </a:lnTo>
                      <a:lnTo>
                        <a:pt x="43" y="95"/>
                      </a:lnTo>
                      <a:lnTo>
                        <a:pt x="40" y="95"/>
                      </a:lnTo>
                      <a:lnTo>
                        <a:pt x="11" y="95"/>
                      </a:lnTo>
                      <a:lnTo>
                        <a:pt x="0" y="82"/>
                      </a:lnTo>
                      <a:lnTo>
                        <a:pt x="0" y="80"/>
                      </a:lnTo>
                      <a:lnTo>
                        <a:pt x="4" y="71"/>
                      </a:lnTo>
                      <a:lnTo>
                        <a:pt x="16" y="67"/>
                      </a:lnTo>
                      <a:lnTo>
                        <a:pt x="27" y="71"/>
                      </a:lnTo>
                      <a:lnTo>
                        <a:pt x="27" y="75"/>
                      </a:lnTo>
                      <a:lnTo>
                        <a:pt x="27" y="71"/>
                      </a:lnTo>
                      <a:lnTo>
                        <a:pt x="40" y="67"/>
                      </a:lnTo>
                      <a:lnTo>
                        <a:pt x="40" y="71"/>
                      </a:lnTo>
                      <a:lnTo>
                        <a:pt x="40" y="67"/>
                      </a:lnTo>
                      <a:lnTo>
                        <a:pt x="47" y="63"/>
                      </a:lnTo>
                      <a:lnTo>
                        <a:pt x="47" y="67"/>
                      </a:lnTo>
                      <a:lnTo>
                        <a:pt x="47" y="63"/>
                      </a:lnTo>
                      <a:lnTo>
                        <a:pt x="43" y="55"/>
                      </a:lnTo>
                      <a:lnTo>
                        <a:pt x="51" y="11"/>
                      </a:lnTo>
                      <a:lnTo>
                        <a:pt x="60" y="4"/>
                      </a:lnTo>
                      <a:lnTo>
                        <a:pt x="63" y="0"/>
                      </a:lnTo>
                      <a:lnTo>
                        <a:pt x="63" y="4"/>
                      </a:lnTo>
                      <a:lnTo>
                        <a:pt x="71" y="11"/>
                      </a:lnTo>
                      <a:lnTo>
                        <a:pt x="71" y="27"/>
                      </a:lnTo>
                      <a:lnTo>
                        <a:pt x="67"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0" name="Freeform 111"/>
                <p:cNvSpPr>
                  <a:spLocks/>
                </p:cNvSpPr>
                <p:nvPr/>
              </p:nvSpPr>
              <p:spPr bwMode="auto">
                <a:xfrm>
                  <a:off x="2277" y="2453"/>
                  <a:ext cx="6" cy="18"/>
                </a:xfrm>
                <a:custGeom>
                  <a:avLst/>
                  <a:gdLst>
                    <a:gd name="T0" fmla="*/ 0 w 11"/>
                    <a:gd name="T1" fmla="*/ 36 h 36"/>
                    <a:gd name="T2" fmla="*/ 7 w 11"/>
                    <a:gd name="T3" fmla="*/ 0 h 36"/>
                    <a:gd name="T4" fmla="*/ 11 w 11"/>
                    <a:gd name="T5" fmla="*/ 0 h 36"/>
                    <a:gd name="T6" fmla="*/ 11 w 11"/>
                    <a:gd name="T7" fmla="*/ 0 h 36"/>
                    <a:gd name="T8" fmla="*/ 11 w 11"/>
                    <a:gd name="T9" fmla="*/ 0 h 36"/>
                    <a:gd name="T10" fmla="*/ 3 w 11"/>
                    <a:gd name="T11" fmla="*/ 36 h 36"/>
                    <a:gd name="T12" fmla="*/ 0 w 11"/>
                    <a:gd name="T13" fmla="*/ 36 h 36"/>
                    <a:gd name="T14" fmla="*/ 0 60000 65536"/>
                    <a:gd name="T15" fmla="*/ 0 60000 65536"/>
                    <a:gd name="T16" fmla="*/ 0 60000 65536"/>
                    <a:gd name="T17" fmla="*/ 0 60000 65536"/>
                    <a:gd name="T18" fmla="*/ 0 60000 65536"/>
                    <a:gd name="T19" fmla="*/ 0 60000 65536"/>
                    <a:gd name="T20" fmla="*/ 0 60000 65536"/>
                    <a:gd name="T21" fmla="*/ 0 w 11"/>
                    <a:gd name="T22" fmla="*/ 0 h 36"/>
                    <a:gd name="T23" fmla="*/ 11 w 1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6">
                      <a:moveTo>
                        <a:pt x="0" y="36"/>
                      </a:moveTo>
                      <a:lnTo>
                        <a:pt x="7" y="0"/>
                      </a:lnTo>
                      <a:lnTo>
                        <a:pt x="11" y="0"/>
                      </a:lnTo>
                      <a:lnTo>
                        <a:pt x="3" y="36"/>
                      </a:lnTo>
                      <a:lnTo>
                        <a:pt x="0" y="3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1" name="Freeform 112"/>
                <p:cNvSpPr>
                  <a:spLocks/>
                </p:cNvSpPr>
                <p:nvPr/>
              </p:nvSpPr>
              <p:spPr bwMode="auto">
                <a:xfrm>
                  <a:off x="2203" y="2460"/>
                  <a:ext cx="32" cy="38"/>
                </a:xfrm>
                <a:custGeom>
                  <a:avLst/>
                  <a:gdLst>
                    <a:gd name="T0" fmla="*/ 8 w 64"/>
                    <a:gd name="T1" fmla="*/ 7 h 75"/>
                    <a:gd name="T2" fmla="*/ 28 w 64"/>
                    <a:gd name="T3" fmla="*/ 0 h 75"/>
                    <a:gd name="T4" fmla="*/ 53 w 64"/>
                    <a:gd name="T5" fmla="*/ 15 h 75"/>
                    <a:gd name="T6" fmla="*/ 60 w 64"/>
                    <a:gd name="T7" fmla="*/ 31 h 75"/>
                    <a:gd name="T8" fmla="*/ 44 w 64"/>
                    <a:gd name="T9" fmla="*/ 42 h 75"/>
                    <a:gd name="T10" fmla="*/ 64 w 64"/>
                    <a:gd name="T11" fmla="*/ 75 h 75"/>
                    <a:gd name="T12" fmla="*/ 13 w 64"/>
                    <a:gd name="T13" fmla="*/ 75 h 75"/>
                    <a:gd name="T14" fmla="*/ 0 w 64"/>
                    <a:gd name="T15" fmla="*/ 62 h 75"/>
                    <a:gd name="T16" fmla="*/ 8 w 64"/>
                    <a:gd name="T17" fmla="*/ 7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5"/>
                    <a:gd name="T29" fmla="*/ 64 w 64"/>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5">
                      <a:moveTo>
                        <a:pt x="8" y="7"/>
                      </a:moveTo>
                      <a:lnTo>
                        <a:pt x="28" y="0"/>
                      </a:lnTo>
                      <a:lnTo>
                        <a:pt x="53" y="15"/>
                      </a:lnTo>
                      <a:lnTo>
                        <a:pt x="60" y="31"/>
                      </a:lnTo>
                      <a:lnTo>
                        <a:pt x="44" y="42"/>
                      </a:lnTo>
                      <a:lnTo>
                        <a:pt x="64" y="75"/>
                      </a:lnTo>
                      <a:lnTo>
                        <a:pt x="13" y="75"/>
                      </a:lnTo>
                      <a:lnTo>
                        <a:pt x="0" y="62"/>
                      </a:lnTo>
                      <a:lnTo>
                        <a:pt x="8" y="7"/>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62" name="Freeform 113"/>
                <p:cNvSpPr>
                  <a:spLocks/>
                </p:cNvSpPr>
                <p:nvPr/>
              </p:nvSpPr>
              <p:spPr bwMode="auto">
                <a:xfrm>
                  <a:off x="2203" y="2460"/>
                  <a:ext cx="37" cy="39"/>
                </a:xfrm>
                <a:custGeom>
                  <a:avLst/>
                  <a:gdLst>
                    <a:gd name="T0" fmla="*/ 8 w 72"/>
                    <a:gd name="T1" fmla="*/ 7 h 78"/>
                    <a:gd name="T2" fmla="*/ 28 w 72"/>
                    <a:gd name="T3" fmla="*/ 0 h 78"/>
                    <a:gd name="T4" fmla="*/ 33 w 72"/>
                    <a:gd name="T5" fmla="*/ 0 h 78"/>
                    <a:gd name="T6" fmla="*/ 33 w 72"/>
                    <a:gd name="T7" fmla="*/ 0 h 78"/>
                    <a:gd name="T8" fmla="*/ 55 w 72"/>
                    <a:gd name="T9" fmla="*/ 15 h 78"/>
                    <a:gd name="T10" fmla="*/ 55 w 72"/>
                    <a:gd name="T11" fmla="*/ 15 h 78"/>
                    <a:gd name="T12" fmla="*/ 55 w 72"/>
                    <a:gd name="T13" fmla="*/ 15 h 78"/>
                    <a:gd name="T14" fmla="*/ 64 w 72"/>
                    <a:gd name="T15" fmla="*/ 31 h 78"/>
                    <a:gd name="T16" fmla="*/ 64 w 72"/>
                    <a:gd name="T17" fmla="*/ 35 h 78"/>
                    <a:gd name="T18" fmla="*/ 64 w 72"/>
                    <a:gd name="T19" fmla="*/ 35 h 78"/>
                    <a:gd name="T20" fmla="*/ 48 w 72"/>
                    <a:gd name="T21" fmla="*/ 47 h 78"/>
                    <a:gd name="T22" fmla="*/ 44 w 72"/>
                    <a:gd name="T23" fmla="*/ 47 h 78"/>
                    <a:gd name="T24" fmla="*/ 48 w 72"/>
                    <a:gd name="T25" fmla="*/ 42 h 78"/>
                    <a:gd name="T26" fmla="*/ 68 w 72"/>
                    <a:gd name="T27" fmla="*/ 75 h 78"/>
                    <a:gd name="T28" fmla="*/ 72 w 72"/>
                    <a:gd name="T29" fmla="*/ 78 h 78"/>
                    <a:gd name="T30" fmla="*/ 64 w 72"/>
                    <a:gd name="T31" fmla="*/ 78 h 78"/>
                    <a:gd name="T32" fmla="*/ 13 w 72"/>
                    <a:gd name="T33" fmla="*/ 78 h 78"/>
                    <a:gd name="T34" fmla="*/ 13 w 72"/>
                    <a:gd name="T35" fmla="*/ 78 h 78"/>
                    <a:gd name="T36" fmla="*/ 13 w 72"/>
                    <a:gd name="T37" fmla="*/ 78 h 78"/>
                    <a:gd name="T38" fmla="*/ 0 w 72"/>
                    <a:gd name="T39" fmla="*/ 67 h 78"/>
                    <a:gd name="T40" fmla="*/ 0 w 72"/>
                    <a:gd name="T41" fmla="*/ 67 h 78"/>
                    <a:gd name="T42" fmla="*/ 0 w 72"/>
                    <a:gd name="T43" fmla="*/ 62 h 78"/>
                    <a:gd name="T44" fmla="*/ 4 w 72"/>
                    <a:gd name="T45" fmla="*/ 62 h 78"/>
                    <a:gd name="T46" fmla="*/ 17 w 72"/>
                    <a:gd name="T47" fmla="*/ 75 h 78"/>
                    <a:gd name="T48" fmla="*/ 13 w 72"/>
                    <a:gd name="T49" fmla="*/ 78 h 78"/>
                    <a:gd name="T50" fmla="*/ 13 w 72"/>
                    <a:gd name="T51" fmla="*/ 75 h 78"/>
                    <a:gd name="T52" fmla="*/ 64 w 72"/>
                    <a:gd name="T53" fmla="*/ 75 h 78"/>
                    <a:gd name="T54" fmla="*/ 64 w 72"/>
                    <a:gd name="T55" fmla="*/ 78 h 78"/>
                    <a:gd name="T56" fmla="*/ 64 w 72"/>
                    <a:gd name="T57" fmla="*/ 78 h 78"/>
                    <a:gd name="T58" fmla="*/ 44 w 72"/>
                    <a:gd name="T59" fmla="*/ 47 h 78"/>
                    <a:gd name="T60" fmla="*/ 40 w 72"/>
                    <a:gd name="T61" fmla="*/ 42 h 78"/>
                    <a:gd name="T62" fmla="*/ 44 w 72"/>
                    <a:gd name="T63" fmla="*/ 42 h 78"/>
                    <a:gd name="T64" fmla="*/ 60 w 72"/>
                    <a:gd name="T65" fmla="*/ 31 h 78"/>
                    <a:gd name="T66" fmla="*/ 64 w 72"/>
                    <a:gd name="T67" fmla="*/ 35 h 78"/>
                    <a:gd name="T68" fmla="*/ 60 w 72"/>
                    <a:gd name="T69" fmla="*/ 31 h 78"/>
                    <a:gd name="T70" fmla="*/ 53 w 72"/>
                    <a:gd name="T71" fmla="*/ 15 h 78"/>
                    <a:gd name="T72" fmla="*/ 55 w 72"/>
                    <a:gd name="T73" fmla="*/ 15 h 78"/>
                    <a:gd name="T74" fmla="*/ 53 w 72"/>
                    <a:gd name="T75" fmla="*/ 20 h 78"/>
                    <a:gd name="T76" fmla="*/ 28 w 72"/>
                    <a:gd name="T77" fmla="*/ 3 h 78"/>
                    <a:gd name="T78" fmla="*/ 33 w 72"/>
                    <a:gd name="T79" fmla="*/ 0 h 78"/>
                    <a:gd name="T80" fmla="*/ 28 w 72"/>
                    <a:gd name="T81" fmla="*/ 3 h 78"/>
                    <a:gd name="T82" fmla="*/ 8 w 72"/>
                    <a:gd name="T83" fmla="*/ 11 h 78"/>
                    <a:gd name="T84" fmla="*/ 8 w 72"/>
                    <a:gd name="T85" fmla="*/ 7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
                    <a:gd name="T130" fmla="*/ 0 h 78"/>
                    <a:gd name="T131" fmla="*/ 72 w 72"/>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 h="78">
                      <a:moveTo>
                        <a:pt x="8" y="7"/>
                      </a:moveTo>
                      <a:lnTo>
                        <a:pt x="28" y="0"/>
                      </a:lnTo>
                      <a:lnTo>
                        <a:pt x="33" y="0"/>
                      </a:lnTo>
                      <a:lnTo>
                        <a:pt x="55" y="15"/>
                      </a:lnTo>
                      <a:lnTo>
                        <a:pt x="64" y="31"/>
                      </a:lnTo>
                      <a:lnTo>
                        <a:pt x="64" y="35"/>
                      </a:lnTo>
                      <a:lnTo>
                        <a:pt x="48" y="47"/>
                      </a:lnTo>
                      <a:lnTo>
                        <a:pt x="44" y="47"/>
                      </a:lnTo>
                      <a:lnTo>
                        <a:pt x="48" y="42"/>
                      </a:lnTo>
                      <a:lnTo>
                        <a:pt x="68" y="75"/>
                      </a:lnTo>
                      <a:lnTo>
                        <a:pt x="72" y="78"/>
                      </a:lnTo>
                      <a:lnTo>
                        <a:pt x="64" y="78"/>
                      </a:lnTo>
                      <a:lnTo>
                        <a:pt x="13" y="78"/>
                      </a:lnTo>
                      <a:lnTo>
                        <a:pt x="0" y="67"/>
                      </a:lnTo>
                      <a:lnTo>
                        <a:pt x="0" y="62"/>
                      </a:lnTo>
                      <a:lnTo>
                        <a:pt x="4" y="62"/>
                      </a:lnTo>
                      <a:lnTo>
                        <a:pt x="17" y="75"/>
                      </a:lnTo>
                      <a:lnTo>
                        <a:pt x="13" y="78"/>
                      </a:lnTo>
                      <a:lnTo>
                        <a:pt x="13" y="75"/>
                      </a:lnTo>
                      <a:lnTo>
                        <a:pt x="64" y="75"/>
                      </a:lnTo>
                      <a:lnTo>
                        <a:pt x="64" y="78"/>
                      </a:lnTo>
                      <a:lnTo>
                        <a:pt x="44" y="47"/>
                      </a:lnTo>
                      <a:lnTo>
                        <a:pt x="40" y="42"/>
                      </a:lnTo>
                      <a:lnTo>
                        <a:pt x="44" y="42"/>
                      </a:lnTo>
                      <a:lnTo>
                        <a:pt x="60" y="31"/>
                      </a:lnTo>
                      <a:lnTo>
                        <a:pt x="64" y="35"/>
                      </a:lnTo>
                      <a:lnTo>
                        <a:pt x="60" y="31"/>
                      </a:lnTo>
                      <a:lnTo>
                        <a:pt x="53" y="15"/>
                      </a:lnTo>
                      <a:lnTo>
                        <a:pt x="55" y="15"/>
                      </a:lnTo>
                      <a:lnTo>
                        <a:pt x="53" y="20"/>
                      </a:lnTo>
                      <a:lnTo>
                        <a:pt x="28" y="3"/>
                      </a:lnTo>
                      <a:lnTo>
                        <a:pt x="33" y="0"/>
                      </a:lnTo>
                      <a:lnTo>
                        <a:pt x="28" y="3"/>
                      </a:lnTo>
                      <a:lnTo>
                        <a:pt x="8" y="11"/>
                      </a:lnTo>
                      <a:lnTo>
                        <a:pt x="8" y="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3" name="Freeform 114"/>
                <p:cNvSpPr>
                  <a:spLocks/>
                </p:cNvSpPr>
                <p:nvPr/>
              </p:nvSpPr>
              <p:spPr bwMode="auto">
                <a:xfrm>
                  <a:off x="2203" y="2463"/>
                  <a:ext cx="7" cy="28"/>
                </a:xfrm>
                <a:custGeom>
                  <a:avLst/>
                  <a:gdLst>
                    <a:gd name="T0" fmla="*/ 0 w 13"/>
                    <a:gd name="T1" fmla="*/ 55 h 55"/>
                    <a:gd name="T2" fmla="*/ 8 w 13"/>
                    <a:gd name="T3" fmla="*/ 0 h 55"/>
                    <a:gd name="T4" fmla="*/ 8 w 13"/>
                    <a:gd name="T5" fmla="*/ 0 h 55"/>
                    <a:gd name="T6" fmla="*/ 8 w 13"/>
                    <a:gd name="T7" fmla="*/ 0 h 55"/>
                    <a:gd name="T8" fmla="*/ 13 w 13"/>
                    <a:gd name="T9" fmla="*/ 0 h 55"/>
                    <a:gd name="T10" fmla="*/ 4 w 13"/>
                    <a:gd name="T11" fmla="*/ 55 h 55"/>
                    <a:gd name="T12" fmla="*/ 0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0" y="55"/>
                      </a:moveTo>
                      <a:lnTo>
                        <a:pt x="8" y="0"/>
                      </a:lnTo>
                      <a:lnTo>
                        <a:pt x="13" y="0"/>
                      </a:lnTo>
                      <a:lnTo>
                        <a:pt x="4" y="55"/>
                      </a:lnTo>
                      <a:lnTo>
                        <a:pt x="0"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4" name="Freeform 115"/>
                <p:cNvSpPr>
                  <a:spLocks/>
                </p:cNvSpPr>
                <p:nvPr/>
              </p:nvSpPr>
              <p:spPr bwMode="auto">
                <a:xfrm>
                  <a:off x="2220" y="2450"/>
                  <a:ext cx="20" cy="20"/>
                </a:xfrm>
                <a:custGeom>
                  <a:avLst/>
                  <a:gdLst>
                    <a:gd name="T0" fmla="*/ 0 w 39"/>
                    <a:gd name="T1" fmla="*/ 0 h 40"/>
                    <a:gd name="T2" fmla="*/ 39 w 39"/>
                    <a:gd name="T3" fmla="*/ 40 h 40"/>
                    <a:gd name="T4" fmla="*/ 39 w 39"/>
                    <a:gd name="T5" fmla="*/ 40 h 40"/>
                    <a:gd name="T6" fmla="*/ 0 w 39"/>
                    <a:gd name="T7" fmla="*/ 0 h 40"/>
                    <a:gd name="T8" fmla="*/ 0 60000 65536"/>
                    <a:gd name="T9" fmla="*/ 0 60000 65536"/>
                    <a:gd name="T10" fmla="*/ 0 60000 65536"/>
                    <a:gd name="T11" fmla="*/ 0 60000 65536"/>
                    <a:gd name="T12" fmla="*/ 0 w 39"/>
                    <a:gd name="T13" fmla="*/ 0 h 40"/>
                    <a:gd name="T14" fmla="*/ 39 w 39"/>
                    <a:gd name="T15" fmla="*/ 40 h 40"/>
                  </a:gdLst>
                  <a:ahLst/>
                  <a:cxnLst>
                    <a:cxn ang="T8">
                      <a:pos x="T0" y="T1"/>
                    </a:cxn>
                    <a:cxn ang="T9">
                      <a:pos x="T2" y="T3"/>
                    </a:cxn>
                    <a:cxn ang="T10">
                      <a:pos x="T4" y="T5"/>
                    </a:cxn>
                    <a:cxn ang="T11">
                      <a:pos x="T6" y="T7"/>
                    </a:cxn>
                  </a:cxnLst>
                  <a:rect l="T12" t="T13" r="T14" b="T15"/>
                  <a:pathLst>
                    <a:path w="39" h="40">
                      <a:moveTo>
                        <a:pt x="0" y="0"/>
                      </a:moveTo>
                      <a:lnTo>
                        <a:pt x="39" y="4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5" name="Freeform 116"/>
                <p:cNvSpPr>
                  <a:spLocks/>
                </p:cNvSpPr>
                <p:nvPr/>
              </p:nvSpPr>
              <p:spPr bwMode="auto">
                <a:xfrm>
                  <a:off x="2220" y="2450"/>
                  <a:ext cx="21" cy="21"/>
                </a:xfrm>
                <a:custGeom>
                  <a:avLst/>
                  <a:gdLst>
                    <a:gd name="T0" fmla="*/ 4 w 42"/>
                    <a:gd name="T1" fmla="*/ 0 h 43"/>
                    <a:gd name="T2" fmla="*/ 42 w 42"/>
                    <a:gd name="T3" fmla="*/ 40 h 43"/>
                    <a:gd name="T4" fmla="*/ 39 w 42"/>
                    <a:gd name="T5" fmla="*/ 43 h 43"/>
                    <a:gd name="T6" fmla="*/ 39 w 42"/>
                    <a:gd name="T7" fmla="*/ 43 h 43"/>
                    <a:gd name="T8" fmla="*/ 0 w 42"/>
                    <a:gd name="T9" fmla="*/ 3 h 43"/>
                    <a:gd name="T10" fmla="*/ 4 w 42"/>
                    <a:gd name="T11" fmla="*/ 0 h 43"/>
                    <a:gd name="T12" fmla="*/ 0 w 42"/>
                    <a:gd name="T13" fmla="*/ 3 h 43"/>
                    <a:gd name="T14" fmla="*/ 4 w 42"/>
                    <a:gd name="T15" fmla="*/ 0 h 43"/>
                    <a:gd name="T16" fmla="*/ 42 w 42"/>
                    <a:gd name="T17" fmla="*/ 40 h 43"/>
                    <a:gd name="T18" fmla="*/ 42 w 42"/>
                    <a:gd name="T19" fmla="*/ 40 h 43"/>
                    <a:gd name="T20" fmla="*/ 39 w 42"/>
                    <a:gd name="T21" fmla="*/ 43 h 43"/>
                    <a:gd name="T22" fmla="*/ 0 w 42"/>
                    <a:gd name="T23" fmla="*/ 3 h 43"/>
                    <a:gd name="T24" fmla="*/ 4 w 42"/>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43"/>
                    <a:gd name="T41" fmla="*/ 42 w 42"/>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43">
                      <a:moveTo>
                        <a:pt x="4" y="0"/>
                      </a:moveTo>
                      <a:lnTo>
                        <a:pt x="42" y="40"/>
                      </a:lnTo>
                      <a:lnTo>
                        <a:pt x="39" y="43"/>
                      </a:lnTo>
                      <a:lnTo>
                        <a:pt x="0" y="3"/>
                      </a:lnTo>
                      <a:lnTo>
                        <a:pt x="4" y="0"/>
                      </a:lnTo>
                      <a:lnTo>
                        <a:pt x="0" y="3"/>
                      </a:lnTo>
                      <a:lnTo>
                        <a:pt x="4" y="0"/>
                      </a:lnTo>
                      <a:lnTo>
                        <a:pt x="42" y="40"/>
                      </a:lnTo>
                      <a:lnTo>
                        <a:pt x="39" y="43"/>
                      </a:lnTo>
                      <a:lnTo>
                        <a:pt x="0" y="3"/>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6" name="Freeform 117"/>
                <p:cNvSpPr>
                  <a:spLocks/>
                </p:cNvSpPr>
                <p:nvPr/>
              </p:nvSpPr>
              <p:spPr bwMode="auto">
                <a:xfrm>
                  <a:off x="2223" y="2458"/>
                  <a:ext cx="8" cy="8"/>
                </a:xfrm>
                <a:custGeom>
                  <a:avLst/>
                  <a:gdLst>
                    <a:gd name="T0" fmla="*/ 4 w 15"/>
                    <a:gd name="T1" fmla="*/ 0 h 15"/>
                    <a:gd name="T2" fmla="*/ 4 w 15"/>
                    <a:gd name="T3" fmla="*/ 4 h 15"/>
                    <a:gd name="T4" fmla="*/ 4 w 15"/>
                    <a:gd name="T5" fmla="*/ 7 h 15"/>
                    <a:gd name="T6" fmla="*/ 0 w 15"/>
                    <a:gd name="T7" fmla="*/ 11 h 15"/>
                    <a:gd name="T8" fmla="*/ 8 w 15"/>
                    <a:gd name="T9" fmla="*/ 15 h 15"/>
                    <a:gd name="T10" fmla="*/ 8 w 15"/>
                    <a:gd name="T11" fmla="*/ 11 h 15"/>
                    <a:gd name="T12" fmla="*/ 13 w 15"/>
                    <a:gd name="T13" fmla="*/ 15 h 15"/>
                    <a:gd name="T14" fmla="*/ 15 w 15"/>
                    <a:gd name="T15" fmla="*/ 11 h 15"/>
                    <a:gd name="T16" fmla="*/ 4 w 1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4" y="0"/>
                      </a:moveTo>
                      <a:lnTo>
                        <a:pt x="4" y="4"/>
                      </a:lnTo>
                      <a:lnTo>
                        <a:pt x="4" y="7"/>
                      </a:lnTo>
                      <a:lnTo>
                        <a:pt x="0" y="11"/>
                      </a:lnTo>
                      <a:lnTo>
                        <a:pt x="8" y="15"/>
                      </a:lnTo>
                      <a:lnTo>
                        <a:pt x="8" y="11"/>
                      </a:lnTo>
                      <a:lnTo>
                        <a:pt x="13" y="15"/>
                      </a:lnTo>
                      <a:lnTo>
                        <a:pt x="15" y="11"/>
                      </a:lnTo>
                      <a:lnTo>
                        <a:pt x="4"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67" name="Freeform 118"/>
                <p:cNvSpPr>
                  <a:spLocks/>
                </p:cNvSpPr>
                <p:nvPr/>
              </p:nvSpPr>
              <p:spPr bwMode="auto">
                <a:xfrm>
                  <a:off x="2223" y="2456"/>
                  <a:ext cx="12" cy="14"/>
                </a:xfrm>
                <a:custGeom>
                  <a:avLst/>
                  <a:gdLst>
                    <a:gd name="T0" fmla="*/ 8 w 24"/>
                    <a:gd name="T1" fmla="*/ 5 h 29"/>
                    <a:gd name="T2" fmla="*/ 8 w 24"/>
                    <a:gd name="T3" fmla="*/ 12 h 29"/>
                    <a:gd name="T4" fmla="*/ 8 w 24"/>
                    <a:gd name="T5" fmla="*/ 16 h 29"/>
                    <a:gd name="T6" fmla="*/ 8 w 24"/>
                    <a:gd name="T7" fmla="*/ 16 h 29"/>
                    <a:gd name="T8" fmla="*/ 4 w 24"/>
                    <a:gd name="T9" fmla="*/ 20 h 29"/>
                    <a:gd name="T10" fmla="*/ 0 w 24"/>
                    <a:gd name="T11" fmla="*/ 20 h 29"/>
                    <a:gd name="T12" fmla="*/ 0 w 24"/>
                    <a:gd name="T13" fmla="*/ 16 h 29"/>
                    <a:gd name="T14" fmla="*/ 8 w 24"/>
                    <a:gd name="T15" fmla="*/ 20 h 29"/>
                    <a:gd name="T16" fmla="*/ 13 w 24"/>
                    <a:gd name="T17" fmla="*/ 20 h 29"/>
                    <a:gd name="T18" fmla="*/ 8 w 24"/>
                    <a:gd name="T19" fmla="*/ 20 h 29"/>
                    <a:gd name="T20" fmla="*/ 8 w 24"/>
                    <a:gd name="T21" fmla="*/ 16 h 29"/>
                    <a:gd name="T22" fmla="*/ 8 w 24"/>
                    <a:gd name="T23" fmla="*/ 12 h 29"/>
                    <a:gd name="T24" fmla="*/ 13 w 24"/>
                    <a:gd name="T25" fmla="*/ 16 h 29"/>
                    <a:gd name="T26" fmla="*/ 15 w 24"/>
                    <a:gd name="T27" fmla="*/ 20 h 29"/>
                    <a:gd name="T28" fmla="*/ 15 w 24"/>
                    <a:gd name="T29" fmla="*/ 24 h 29"/>
                    <a:gd name="T30" fmla="*/ 13 w 24"/>
                    <a:gd name="T31" fmla="*/ 20 h 29"/>
                    <a:gd name="T32" fmla="*/ 15 w 24"/>
                    <a:gd name="T33" fmla="*/ 16 h 29"/>
                    <a:gd name="T34" fmla="*/ 20 w 24"/>
                    <a:gd name="T35" fmla="*/ 16 h 29"/>
                    <a:gd name="T36" fmla="*/ 15 w 24"/>
                    <a:gd name="T37" fmla="*/ 20 h 29"/>
                    <a:gd name="T38" fmla="*/ 4 w 24"/>
                    <a:gd name="T39" fmla="*/ 9 h 29"/>
                    <a:gd name="T40" fmla="*/ 4 w 24"/>
                    <a:gd name="T41" fmla="*/ 5 h 29"/>
                    <a:gd name="T42" fmla="*/ 4 w 24"/>
                    <a:gd name="T43" fmla="*/ 0 h 29"/>
                    <a:gd name="T44" fmla="*/ 8 w 24"/>
                    <a:gd name="T45" fmla="*/ 5 h 29"/>
                    <a:gd name="T46" fmla="*/ 20 w 24"/>
                    <a:gd name="T47" fmla="*/ 16 h 29"/>
                    <a:gd name="T48" fmla="*/ 24 w 24"/>
                    <a:gd name="T49" fmla="*/ 20 h 29"/>
                    <a:gd name="T50" fmla="*/ 20 w 24"/>
                    <a:gd name="T51" fmla="*/ 20 h 29"/>
                    <a:gd name="T52" fmla="*/ 15 w 24"/>
                    <a:gd name="T53" fmla="*/ 24 h 29"/>
                    <a:gd name="T54" fmla="*/ 13 w 24"/>
                    <a:gd name="T55" fmla="*/ 29 h 29"/>
                    <a:gd name="T56" fmla="*/ 13 w 24"/>
                    <a:gd name="T57" fmla="*/ 24 h 29"/>
                    <a:gd name="T58" fmla="*/ 8 w 24"/>
                    <a:gd name="T59" fmla="*/ 20 h 29"/>
                    <a:gd name="T60" fmla="*/ 13 w 24"/>
                    <a:gd name="T61" fmla="*/ 16 h 29"/>
                    <a:gd name="T62" fmla="*/ 13 w 24"/>
                    <a:gd name="T63" fmla="*/ 16 h 29"/>
                    <a:gd name="T64" fmla="*/ 13 w 24"/>
                    <a:gd name="T65" fmla="*/ 20 h 29"/>
                    <a:gd name="T66" fmla="*/ 13 w 24"/>
                    <a:gd name="T67" fmla="*/ 29 h 29"/>
                    <a:gd name="T68" fmla="*/ 8 w 24"/>
                    <a:gd name="T69" fmla="*/ 24 h 29"/>
                    <a:gd name="T70" fmla="*/ 0 w 24"/>
                    <a:gd name="T71" fmla="*/ 20 h 29"/>
                    <a:gd name="T72" fmla="*/ 0 w 24"/>
                    <a:gd name="T73" fmla="*/ 20 h 29"/>
                    <a:gd name="T74" fmla="*/ 0 w 24"/>
                    <a:gd name="T75" fmla="*/ 16 h 29"/>
                    <a:gd name="T76" fmla="*/ 4 w 24"/>
                    <a:gd name="T77" fmla="*/ 12 h 29"/>
                    <a:gd name="T78" fmla="*/ 8 w 24"/>
                    <a:gd name="T79" fmla="*/ 16 h 29"/>
                    <a:gd name="T80" fmla="*/ 4 w 24"/>
                    <a:gd name="T81" fmla="*/ 12 h 29"/>
                    <a:gd name="T82" fmla="*/ 4 w 24"/>
                    <a:gd name="T83" fmla="*/ 5 h 29"/>
                    <a:gd name="T84" fmla="*/ 8 w 24"/>
                    <a:gd name="T85" fmla="*/ 5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
                    <a:gd name="T130" fmla="*/ 0 h 29"/>
                    <a:gd name="T131" fmla="*/ 24 w 24"/>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 h="29">
                      <a:moveTo>
                        <a:pt x="8" y="5"/>
                      </a:moveTo>
                      <a:lnTo>
                        <a:pt x="8" y="12"/>
                      </a:lnTo>
                      <a:lnTo>
                        <a:pt x="8" y="16"/>
                      </a:lnTo>
                      <a:lnTo>
                        <a:pt x="4" y="20"/>
                      </a:lnTo>
                      <a:lnTo>
                        <a:pt x="0" y="20"/>
                      </a:lnTo>
                      <a:lnTo>
                        <a:pt x="0" y="16"/>
                      </a:lnTo>
                      <a:lnTo>
                        <a:pt x="8" y="20"/>
                      </a:lnTo>
                      <a:lnTo>
                        <a:pt x="13" y="20"/>
                      </a:lnTo>
                      <a:lnTo>
                        <a:pt x="8" y="20"/>
                      </a:lnTo>
                      <a:lnTo>
                        <a:pt x="8" y="16"/>
                      </a:lnTo>
                      <a:lnTo>
                        <a:pt x="8" y="12"/>
                      </a:lnTo>
                      <a:lnTo>
                        <a:pt x="13" y="16"/>
                      </a:lnTo>
                      <a:lnTo>
                        <a:pt x="15" y="20"/>
                      </a:lnTo>
                      <a:lnTo>
                        <a:pt x="15" y="24"/>
                      </a:lnTo>
                      <a:lnTo>
                        <a:pt x="13" y="20"/>
                      </a:lnTo>
                      <a:lnTo>
                        <a:pt x="15" y="16"/>
                      </a:lnTo>
                      <a:lnTo>
                        <a:pt x="20" y="16"/>
                      </a:lnTo>
                      <a:lnTo>
                        <a:pt x="15" y="20"/>
                      </a:lnTo>
                      <a:lnTo>
                        <a:pt x="4" y="9"/>
                      </a:lnTo>
                      <a:lnTo>
                        <a:pt x="4" y="5"/>
                      </a:lnTo>
                      <a:lnTo>
                        <a:pt x="4" y="0"/>
                      </a:lnTo>
                      <a:lnTo>
                        <a:pt x="8" y="5"/>
                      </a:lnTo>
                      <a:lnTo>
                        <a:pt x="20" y="16"/>
                      </a:lnTo>
                      <a:lnTo>
                        <a:pt x="24" y="20"/>
                      </a:lnTo>
                      <a:lnTo>
                        <a:pt x="20" y="20"/>
                      </a:lnTo>
                      <a:lnTo>
                        <a:pt x="15" y="24"/>
                      </a:lnTo>
                      <a:lnTo>
                        <a:pt x="13" y="29"/>
                      </a:lnTo>
                      <a:lnTo>
                        <a:pt x="13" y="24"/>
                      </a:lnTo>
                      <a:lnTo>
                        <a:pt x="8" y="20"/>
                      </a:lnTo>
                      <a:lnTo>
                        <a:pt x="13" y="16"/>
                      </a:lnTo>
                      <a:lnTo>
                        <a:pt x="13" y="20"/>
                      </a:lnTo>
                      <a:lnTo>
                        <a:pt x="13" y="29"/>
                      </a:lnTo>
                      <a:lnTo>
                        <a:pt x="8" y="24"/>
                      </a:lnTo>
                      <a:lnTo>
                        <a:pt x="0" y="20"/>
                      </a:lnTo>
                      <a:lnTo>
                        <a:pt x="0" y="16"/>
                      </a:lnTo>
                      <a:lnTo>
                        <a:pt x="4" y="12"/>
                      </a:lnTo>
                      <a:lnTo>
                        <a:pt x="8" y="16"/>
                      </a:lnTo>
                      <a:lnTo>
                        <a:pt x="4" y="12"/>
                      </a:lnTo>
                      <a:lnTo>
                        <a:pt x="4" y="5"/>
                      </a:lnTo>
                      <a:lnTo>
                        <a:pt x="8"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8" name="Freeform 119"/>
                <p:cNvSpPr>
                  <a:spLocks/>
                </p:cNvSpPr>
                <p:nvPr/>
              </p:nvSpPr>
              <p:spPr bwMode="auto">
                <a:xfrm>
                  <a:off x="2299" y="2453"/>
                  <a:ext cx="49" cy="37"/>
                </a:xfrm>
                <a:custGeom>
                  <a:avLst/>
                  <a:gdLst>
                    <a:gd name="T0" fmla="*/ 0 w 100"/>
                    <a:gd name="T1" fmla="*/ 0 h 72"/>
                    <a:gd name="T2" fmla="*/ 80 w 100"/>
                    <a:gd name="T3" fmla="*/ 13 h 72"/>
                    <a:gd name="T4" fmla="*/ 96 w 100"/>
                    <a:gd name="T5" fmla="*/ 28 h 72"/>
                    <a:gd name="T6" fmla="*/ 100 w 100"/>
                    <a:gd name="T7" fmla="*/ 72 h 72"/>
                    <a:gd name="T8" fmla="*/ 13 w 100"/>
                    <a:gd name="T9" fmla="*/ 72 h 72"/>
                    <a:gd name="T10" fmla="*/ 0 w 100"/>
                    <a:gd name="T11" fmla="*/ 0 h 72"/>
                    <a:gd name="T12" fmla="*/ 0 60000 65536"/>
                    <a:gd name="T13" fmla="*/ 0 60000 65536"/>
                    <a:gd name="T14" fmla="*/ 0 60000 65536"/>
                    <a:gd name="T15" fmla="*/ 0 60000 65536"/>
                    <a:gd name="T16" fmla="*/ 0 60000 65536"/>
                    <a:gd name="T17" fmla="*/ 0 60000 65536"/>
                    <a:gd name="T18" fmla="*/ 0 w 100"/>
                    <a:gd name="T19" fmla="*/ 0 h 72"/>
                    <a:gd name="T20" fmla="*/ 100 w 10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00" h="72">
                      <a:moveTo>
                        <a:pt x="0" y="0"/>
                      </a:moveTo>
                      <a:lnTo>
                        <a:pt x="80" y="13"/>
                      </a:lnTo>
                      <a:lnTo>
                        <a:pt x="96" y="28"/>
                      </a:lnTo>
                      <a:lnTo>
                        <a:pt x="100" y="72"/>
                      </a:lnTo>
                      <a:lnTo>
                        <a:pt x="13" y="72"/>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69" name="Freeform 120"/>
                <p:cNvSpPr>
                  <a:spLocks/>
                </p:cNvSpPr>
                <p:nvPr/>
              </p:nvSpPr>
              <p:spPr bwMode="auto">
                <a:xfrm>
                  <a:off x="2299" y="2453"/>
                  <a:ext cx="52" cy="38"/>
                </a:xfrm>
                <a:custGeom>
                  <a:avLst/>
                  <a:gdLst>
                    <a:gd name="T0" fmla="*/ 0 w 104"/>
                    <a:gd name="T1" fmla="*/ 0 h 75"/>
                    <a:gd name="T2" fmla="*/ 80 w 104"/>
                    <a:gd name="T3" fmla="*/ 13 h 75"/>
                    <a:gd name="T4" fmla="*/ 84 w 104"/>
                    <a:gd name="T5" fmla="*/ 13 h 75"/>
                    <a:gd name="T6" fmla="*/ 84 w 104"/>
                    <a:gd name="T7" fmla="*/ 13 h 75"/>
                    <a:gd name="T8" fmla="*/ 100 w 104"/>
                    <a:gd name="T9" fmla="*/ 28 h 75"/>
                    <a:gd name="T10" fmla="*/ 100 w 104"/>
                    <a:gd name="T11" fmla="*/ 28 h 75"/>
                    <a:gd name="T12" fmla="*/ 100 w 104"/>
                    <a:gd name="T13" fmla="*/ 28 h 75"/>
                    <a:gd name="T14" fmla="*/ 104 w 104"/>
                    <a:gd name="T15" fmla="*/ 72 h 75"/>
                    <a:gd name="T16" fmla="*/ 104 w 104"/>
                    <a:gd name="T17" fmla="*/ 75 h 75"/>
                    <a:gd name="T18" fmla="*/ 100 w 104"/>
                    <a:gd name="T19" fmla="*/ 75 h 75"/>
                    <a:gd name="T20" fmla="*/ 13 w 104"/>
                    <a:gd name="T21" fmla="*/ 75 h 75"/>
                    <a:gd name="T22" fmla="*/ 13 w 104"/>
                    <a:gd name="T23" fmla="*/ 75 h 75"/>
                    <a:gd name="T24" fmla="*/ 13 w 104"/>
                    <a:gd name="T25" fmla="*/ 72 h 75"/>
                    <a:gd name="T26" fmla="*/ 13 w 104"/>
                    <a:gd name="T27" fmla="*/ 72 h 75"/>
                    <a:gd name="T28" fmla="*/ 100 w 104"/>
                    <a:gd name="T29" fmla="*/ 72 h 75"/>
                    <a:gd name="T30" fmla="*/ 100 w 104"/>
                    <a:gd name="T31" fmla="*/ 75 h 75"/>
                    <a:gd name="T32" fmla="*/ 100 w 104"/>
                    <a:gd name="T33" fmla="*/ 72 h 75"/>
                    <a:gd name="T34" fmla="*/ 96 w 104"/>
                    <a:gd name="T35" fmla="*/ 28 h 75"/>
                    <a:gd name="T36" fmla="*/ 100 w 104"/>
                    <a:gd name="T37" fmla="*/ 28 h 75"/>
                    <a:gd name="T38" fmla="*/ 96 w 104"/>
                    <a:gd name="T39" fmla="*/ 33 h 75"/>
                    <a:gd name="T40" fmla="*/ 80 w 104"/>
                    <a:gd name="T41" fmla="*/ 16 h 75"/>
                    <a:gd name="T42" fmla="*/ 84 w 104"/>
                    <a:gd name="T43" fmla="*/ 13 h 75"/>
                    <a:gd name="T44" fmla="*/ 80 w 104"/>
                    <a:gd name="T45" fmla="*/ 16 h 75"/>
                    <a:gd name="T46" fmla="*/ 0 w 104"/>
                    <a:gd name="T47" fmla="*/ 4 h 75"/>
                    <a:gd name="T48" fmla="*/ 0 w 104"/>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75"/>
                    <a:gd name="T77" fmla="*/ 104 w 104"/>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75">
                      <a:moveTo>
                        <a:pt x="0" y="0"/>
                      </a:moveTo>
                      <a:lnTo>
                        <a:pt x="80" y="13"/>
                      </a:lnTo>
                      <a:lnTo>
                        <a:pt x="84" y="13"/>
                      </a:lnTo>
                      <a:lnTo>
                        <a:pt x="100" y="28"/>
                      </a:lnTo>
                      <a:lnTo>
                        <a:pt x="104" y="72"/>
                      </a:lnTo>
                      <a:lnTo>
                        <a:pt x="104" y="75"/>
                      </a:lnTo>
                      <a:lnTo>
                        <a:pt x="100" y="75"/>
                      </a:lnTo>
                      <a:lnTo>
                        <a:pt x="13" y="75"/>
                      </a:lnTo>
                      <a:lnTo>
                        <a:pt x="13" y="72"/>
                      </a:lnTo>
                      <a:lnTo>
                        <a:pt x="100" y="72"/>
                      </a:lnTo>
                      <a:lnTo>
                        <a:pt x="100" y="75"/>
                      </a:lnTo>
                      <a:lnTo>
                        <a:pt x="100" y="72"/>
                      </a:lnTo>
                      <a:lnTo>
                        <a:pt x="96" y="28"/>
                      </a:lnTo>
                      <a:lnTo>
                        <a:pt x="100" y="28"/>
                      </a:lnTo>
                      <a:lnTo>
                        <a:pt x="96" y="33"/>
                      </a:lnTo>
                      <a:lnTo>
                        <a:pt x="80" y="16"/>
                      </a:lnTo>
                      <a:lnTo>
                        <a:pt x="84" y="13"/>
                      </a:lnTo>
                      <a:lnTo>
                        <a:pt x="80" y="16"/>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0" name="Freeform 121"/>
                <p:cNvSpPr>
                  <a:spLocks/>
                </p:cNvSpPr>
                <p:nvPr/>
              </p:nvSpPr>
              <p:spPr bwMode="auto">
                <a:xfrm>
                  <a:off x="2299" y="2453"/>
                  <a:ext cx="7" cy="37"/>
                </a:xfrm>
                <a:custGeom>
                  <a:avLst/>
                  <a:gdLst>
                    <a:gd name="T0" fmla="*/ 13 w 16"/>
                    <a:gd name="T1" fmla="*/ 72 h 72"/>
                    <a:gd name="T2" fmla="*/ 0 w 16"/>
                    <a:gd name="T3" fmla="*/ 0 h 72"/>
                    <a:gd name="T4" fmla="*/ 0 w 16"/>
                    <a:gd name="T5" fmla="*/ 0 h 72"/>
                    <a:gd name="T6" fmla="*/ 0 w 16"/>
                    <a:gd name="T7" fmla="*/ 0 h 72"/>
                    <a:gd name="T8" fmla="*/ 5 w 16"/>
                    <a:gd name="T9" fmla="*/ 0 h 72"/>
                    <a:gd name="T10" fmla="*/ 16 w 16"/>
                    <a:gd name="T11" fmla="*/ 72 h 72"/>
                    <a:gd name="T12" fmla="*/ 13 w 16"/>
                    <a:gd name="T13" fmla="*/ 72 h 72"/>
                    <a:gd name="T14" fmla="*/ 0 60000 65536"/>
                    <a:gd name="T15" fmla="*/ 0 60000 65536"/>
                    <a:gd name="T16" fmla="*/ 0 60000 65536"/>
                    <a:gd name="T17" fmla="*/ 0 60000 65536"/>
                    <a:gd name="T18" fmla="*/ 0 60000 65536"/>
                    <a:gd name="T19" fmla="*/ 0 60000 65536"/>
                    <a:gd name="T20" fmla="*/ 0 60000 65536"/>
                    <a:gd name="T21" fmla="*/ 0 w 16"/>
                    <a:gd name="T22" fmla="*/ 0 h 72"/>
                    <a:gd name="T23" fmla="*/ 16 w 16"/>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2">
                      <a:moveTo>
                        <a:pt x="13" y="72"/>
                      </a:moveTo>
                      <a:lnTo>
                        <a:pt x="0" y="0"/>
                      </a:lnTo>
                      <a:lnTo>
                        <a:pt x="5" y="0"/>
                      </a:lnTo>
                      <a:lnTo>
                        <a:pt x="16" y="72"/>
                      </a:lnTo>
                      <a:lnTo>
                        <a:pt x="13"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1" name="Freeform 122"/>
                <p:cNvSpPr>
                  <a:spLocks/>
                </p:cNvSpPr>
                <p:nvPr/>
              </p:nvSpPr>
              <p:spPr bwMode="auto">
                <a:xfrm>
                  <a:off x="2311" y="2448"/>
                  <a:ext cx="27" cy="12"/>
                </a:xfrm>
                <a:custGeom>
                  <a:avLst/>
                  <a:gdLst>
                    <a:gd name="T0" fmla="*/ 4 w 55"/>
                    <a:gd name="T1" fmla="*/ 15 h 24"/>
                    <a:gd name="T2" fmla="*/ 0 w 55"/>
                    <a:gd name="T3" fmla="*/ 7 h 24"/>
                    <a:gd name="T4" fmla="*/ 24 w 55"/>
                    <a:gd name="T5" fmla="*/ 0 h 24"/>
                    <a:gd name="T6" fmla="*/ 46 w 55"/>
                    <a:gd name="T7" fmla="*/ 4 h 24"/>
                    <a:gd name="T8" fmla="*/ 55 w 55"/>
                    <a:gd name="T9" fmla="*/ 24 h 24"/>
                    <a:gd name="T10" fmla="*/ 4 w 55"/>
                    <a:gd name="T11" fmla="*/ 15 h 24"/>
                    <a:gd name="T12" fmla="*/ 0 60000 65536"/>
                    <a:gd name="T13" fmla="*/ 0 60000 65536"/>
                    <a:gd name="T14" fmla="*/ 0 60000 65536"/>
                    <a:gd name="T15" fmla="*/ 0 60000 65536"/>
                    <a:gd name="T16" fmla="*/ 0 60000 65536"/>
                    <a:gd name="T17" fmla="*/ 0 60000 65536"/>
                    <a:gd name="T18" fmla="*/ 0 w 55"/>
                    <a:gd name="T19" fmla="*/ 0 h 24"/>
                    <a:gd name="T20" fmla="*/ 55 w 5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5" h="24">
                      <a:moveTo>
                        <a:pt x="4" y="15"/>
                      </a:moveTo>
                      <a:lnTo>
                        <a:pt x="0" y="7"/>
                      </a:lnTo>
                      <a:lnTo>
                        <a:pt x="24" y="0"/>
                      </a:lnTo>
                      <a:lnTo>
                        <a:pt x="46" y="4"/>
                      </a:lnTo>
                      <a:lnTo>
                        <a:pt x="55" y="24"/>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2" name="Freeform 123"/>
                <p:cNvSpPr>
                  <a:spLocks/>
                </p:cNvSpPr>
                <p:nvPr/>
              </p:nvSpPr>
              <p:spPr bwMode="auto">
                <a:xfrm>
                  <a:off x="2311" y="2448"/>
                  <a:ext cx="30" cy="13"/>
                </a:xfrm>
                <a:custGeom>
                  <a:avLst/>
                  <a:gdLst>
                    <a:gd name="T0" fmla="*/ 4 w 59"/>
                    <a:gd name="T1" fmla="*/ 15 h 27"/>
                    <a:gd name="T2" fmla="*/ 0 w 59"/>
                    <a:gd name="T3" fmla="*/ 7 h 27"/>
                    <a:gd name="T4" fmla="*/ 0 w 59"/>
                    <a:gd name="T5" fmla="*/ 7 h 27"/>
                    <a:gd name="T6" fmla="*/ 0 w 59"/>
                    <a:gd name="T7" fmla="*/ 7 h 27"/>
                    <a:gd name="T8" fmla="*/ 24 w 59"/>
                    <a:gd name="T9" fmla="*/ 0 h 27"/>
                    <a:gd name="T10" fmla="*/ 24 w 59"/>
                    <a:gd name="T11" fmla="*/ 0 h 27"/>
                    <a:gd name="T12" fmla="*/ 24 w 59"/>
                    <a:gd name="T13" fmla="*/ 0 h 27"/>
                    <a:gd name="T14" fmla="*/ 46 w 59"/>
                    <a:gd name="T15" fmla="*/ 4 h 27"/>
                    <a:gd name="T16" fmla="*/ 51 w 59"/>
                    <a:gd name="T17" fmla="*/ 4 h 27"/>
                    <a:gd name="T18" fmla="*/ 51 w 59"/>
                    <a:gd name="T19" fmla="*/ 4 h 27"/>
                    <a:gd name="T20" fmla="*/ 59 w 59"/>
                    <a:gd name="T21" fmla="*/ 24 h 27"/>
                    <a:gd name="T22" fmla="*/ 55 w 59"/>
                    <a:gd name="T23" fmla="*/ 27 h 27"/>
                    <a:gd name="T24" fmla="*/ 55 w 59"/>
                    <a:gd name="T25" fmla="*/ 27 h 27"/>
                    <a:gd name="T26" fmla="*/ 55 w 59"/>
                    <a:gd name="T27" fmla="*/ 24 h 27"/>
                    <a:gd name="T28" fmla="*/ 46 w 59"/>
                    <a:gd name="T29" fmla="*/ 4 h 27"/>
                    <a:gd name="T30" fmla="*/ 51 w 59"/>
                    <a:gd name="T31" fmla="*/ 4 h 27"/>
                    <a:gd name="T32" fmla="*/ 46 w 59"/>
                    <a:gd name="T33" fmla="*/ 7 h 27"/>
                    <a:gd name="T34" fmla="*/ 24 w 59"/>
                    <a:gd name="T35" fmla="*/ 4 h 27"/>
                    <a:gd name="T36" fmla="*/ 24 w 59"/>
                    <a:gd name="T37" fmla="*/ 0 h 27"/>
                    <a:gd name="T38" fmla="*/ 24 w 59"/>
                    <a:gd name="T39" fmla="*/ 4 h 27"/>
                    <a:gd name="T40" fmla="*/ 0 w 59"/>
                    <a:gd name="T41" fmla="*/ 11 h 27"/>
                    <a:gd name="T42" fmla="*/ 0 w 59"/>
                    <a:gd name="T43" fmla="*/ 7 h 27"/>
                    <a:gd name="T44" fmla="*/ 4 w 59"/>
                    <a:gd name="T45" fmla="*/ 7 h 27"/>
                    <a:gd name="T46" fmla="*/ 8 w 59"/>
                    <a:gd name="T47" fmla="*/ 15 h 27"/>
                    <a:gd name="T48" fmla="*/ 4 w 59"/>
                    <a:gd name="T49" fmla="*/ 15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27"/>
                    <a:gd name="T77" fmla="*/ 59 w 59"/>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27">
                      <a:moveTo>
                        <a:pt x="4" y="15"/>
                      </a:moveTo>
                      <a:lnTo>
                        <a:pt x="0" y="7"/>
                      </a:lnTo>
                      <a:lnTo>
                        <a:pt x="24" y="0"/>
                      </a:lnTo>
                      <a:lnTo>
                        <a:pt x="46" y="4"/>
                      </a:lnTo>
                      <a:lnTo>
                        <a:pt x="51" y="4"/>
                      </a:lnTo>
                      <a:lnTo>
                        <a:pt x="59" y="24"/>
                      </a:lnTo>
                      <a:lnTo>
                        <a:pt x="55" y="27"/>
                      </a:lnTo>
                      <a:lnTo>
                        <a:pt x="55" y="24"/>
                      </a:lnTo>
                      <a:lnTo>
                        <a:pt x="46" y="4"/>
                      </a:lnTo>
                      <a:lnTo>
                        <a:pt x="51" y="4"/>
                      </a:lnTo>
                      <a:lnTo>
                        <a:pt x="46" y="7"/>
                      </a:lnTo>
                      <a:lnTo>
                        <a:pt x="24" y="4"/>
                      </a:lnTo>
                      <a:lnTo>
                        <a:pt x="24" y="0"/>
                      </a:lnTo>
                      <a:lnTo>
                        <a:pt x="24" y="4"/>
                      </a:lnTo>
                      <a:lnTo>
                        <a:pt x="0" y="11"/>
                      </a:lnTo>
                      <a:lnTo>
                        <a:pt x="0" y="7"/>
                      </a:lnTo>
                      <a:lnTo>
                        <a:pt x="4" y="7"/>
                      </a:lnTo>
                      <a:lnTo>
                        <a:pt x="8" y="15"/>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3" name="Freeform 124"/>
                <p:cNvSpPr>
                  <a:spLocks/>
                </p:cNvSpPr>
                <p:nvPr/>
              </p:nvSpPr>
              <p:spPr bwMode="auto">
                <a:xfrm>
                  <a:off x="2313" y="2456"/>
                  <a:ext cx="25" cy="5"/>
                </a:xfrm>
                <a:custGeom>
                  <a:avLst/>
                  <a:gdLst>
                    <a:gd name="T0" fmla="*/ 51 w 51"/>
                    <a:gd name="T1" fmla="*/ 12 h 12"/>
                    <a:gd name="T2" fmla="*/ 0 w 51"/>
                    <a:gd name="T3" fmla="*/ 5 h 12"/>
                    <a:gd name="T4" fmla="*/ 4 w 51"/>
                    <a:gd name="T5" fmla="*/ 5 h 12"/>
                    <a:gd name="T6" fmla="*/ 0 w 51"/>
                    <a:gd name="T7" fmla="*/ 0 h 12"/>
                    <a:gd name="T8" fmla="*/ 0 w 51"/>
                    <a:gd name="T9" fmla="*/ 0 h 12"/>
                    <a:gd name="T10" fmla="*/ 51 w 51"/>
                    <a:gd name="T11" fmla="*/ 9 h 12"/>
                    <a:gd name="T12" fmla="*/ 51 w 51"/>
                    <a:gd name="T13" fmla="*/ 12 h 12"/>
                    <a:gd name="T14" fmla="*/ 0 60000 65536"/>
                    <a:gd name="T15" fmla="*/ 0 60000 65536"/>
                    <a:gd name="T16" fmla="*/ 0 60000 65536"/>
                    <a:gd name="T17" fmla="*/ 0 60000 65536"/>
                    <a:gd name="T18" fmla="*/ 0 60000 65536"/>
                    <a:gd name="T19" fmla="*/ 0 60000 65536"/>
                    <a:gd name="T20" fmla="*/ 0 60000 65536"/>
                    <a:gd name="T21" fmla="*/ 0 w 51"/>
                    <a:gd name="T22" fmla="*/ 0 h 12"/>
                    <a:gd name="T23" fmla="*/ 51 w 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2">
                      <a:moveTo>
                        <a:pt x="51" y="12"/>
                      </a:moveTo>
                      <a:lnTo>
                        <a:pt x="0" y="5"/>
                      </a:lnTo>
                      <a:lnTo>
                        <a:pt x="4" y="5"/>
                      </a:lnTo>
                      <a:lnTo>
                        <a:pt x="0" y="0"/>
                      </a:lnTo>
                      <a:lnTo>
                        <a:pt x="51" y="9"/>
                      </a:lnTo>
                      <a:lnTo>
                        <a:pt x="51"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4" name="Rectangle 125"/>
                <p:cNvSpPr>
                  <a:spLocks noChangeArrowheads="1"/>
                </p:cNvSpPr>
                <p:nvPr/>
              </p:nvSpPr>
              <p:spPr bwMode="auto">
                <a:xfrm>
                  <a:off x="2145" y="2416"/>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75" name="Freeform 126"/>
                <p:cNvSpPr>
                  <a:spLocks/>
                </p:cNvSpPr>
                <p:nvPr/>
              </p:nvSpPr>
              <p:spPr bwMode="auto">
                <a:xfrm>
                  <a:off x="2059" y="2414"/>
                  <a:ext cx="88" cy="74"/>
                </a:xfrm>
                <a:custGeom>
                  <a:avLst/>
                  <a:gdLst>
                    <a:gd name="T0" fmla="*/ 170 w 174"/>
                    <a:gd name="T1" fmla="*/ 148 h 148"/>
                    <a:gd name="T2" fmla="*/ 0 w 174"/>
                    <a:gd name="T3" fmla="*/ 148 h 148"/>
                    <a:gd name="T4" fmla="*/ 0 w 174"/>
                    <a:gd name="T5" fmla="*/ 144 h 148"/>
                    <a:gd name="T6" fmla="*/ 0 w 174"/>
                    <a:gd name="T7" fmla="*/ 144 h 148"/>
                    <a:gd name="T8" fmla="*/ 39 w 174"/>
                    <a:gd name="T9" fmla="*/ 135 h 148"/>
                    <a:gd name="T10" fmla="*/ 39 w 174"/>
                    <a:gd name="T11" fmla="*/ 135 h 148"/>
                    <a:gd name="T12" fmla="*/ 39 w 174"/>
                    <a:gd name="T13" fmla="*/ 135 h 148"/>
                    <a:gd name="T14" fmla="*/ 150 w 174"/>
                    <a:gd name="T15" fmla="*/ 135 h 148"/>
                    <a:gd name="T16" fmla="*/ 154 w 174"/>
                    <a:gd name="T17" fmla="*/ 135 h 148"/>
                    <a:gd name="T18" fmla="*/ 150 w 174"/>
                    <a:gd name="T19" fmla="*/ 135 h 148"/>
                    <a:gd name="T20" fmla="*/ 157 w 174"/>
                    <a:gd name="T21" fmla="*/ 17 h 148"/>
                    <a:gd name="T22" fmla="*/ 157 w 174"/>
                    <a:gd name="T23" fmla="*/ 17 h 148"/>
                    <a:gd name="T24" fmla="*/ 157 w 174"/>
                    <a:gd name="T25" fmla="*/ 17 h 148"/>
                    <a:gd name="T26" fmla="*/ 170 w 174"/>
                    <a:gd name="T27" fmla="*/ 5 h 148"/>
                    <a:gd name="T28" fmla="*/ 174 w 174"/>
                    <a:gd name="T29" fmla="*/ 0 h 148"/>
                    <a:gd name="T30" fmla="*/ 174 w 174"/>
                    <a:gd name="T31" fmla="*/ 5 h 148"/>
                    <a:gd name="T32" fmla="*/ 174 w 174"/>
                    <a:gd name="T33" fmla="*/ 9 h 148"/>
                    <a:gd name="T34" fmla="*/ 162 w 174"/>
                    <a:gd name="T35" fmla="*/ 20 h 148"/>
                    <a:gd name="T36" fmla="*/ 157 w 174"/>
                    <a:gd name="T37" fmla="*/ 17 h 148"/>
                    <a:gd name="T38" fmla="*/ 162 w 174"/>
                    <a:gd name="T39" fmla="*/ 17 h 148"/>
                    <a:gd name="T40" fmla="*/ 154 w 174"/>
                    <a:gd name="T41" fmla="*/ 135 h 148"/>
                    <a:gd name="T42" fmla="*/ 154 w 174"/>
                    <a:gd name="T43" fmla="*/ 140 h 148"/>
                    <a:gd name="T44" fmla="*/ 150 w 174"/>
                    <a:gd name="T45" fmla="*/ 140 h 148"/>
                    <a:gd name="T46" fmla="*/ 39 w 174"/>
                    <a:gd name="T47" fmla="*/ 140 h 148"/>
                    <a:gd name="T48" fmla="*/ 39 w 174"/>
                    <a:gd name="T49" fmla="*/ 135 h 148"/>
                    <a:gd name="T50" fmla="*/ 39 w 174"/>
                    <a:gd name="T51" fmla="*/ 140 h 148"/>
                    <a:gd name="T52" fmla="*/ 0 w 174"/>
                    <a:gd name="T53" fmla="*/ 148 h 148"/>
                    <a:gd name="T54" fmla="*/ 0 w 174"/>
                    <a:gd name="T55" fmla="*/ 148 h 148"/>
                    <a:gd name="T56" fmla="*/ 0 w 174"/>
                    <a:gd name="T57" fmla="*/ 144 h 148"/>
                    <a:gd name="T58" fmla="*/ 170 w 174"/>
                    <a:gd name="T59" fmla="*/ 144 h 148"/>
                    <a:gd name="T60" fmla="*/ 170 w 174"/>
                    <a:gd name="T61" fmla="*/ 148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
                    <a:gd name="T94" fmla="*/ 0 h 148"/>
                    <a:gd name="T95" fmla="*/ 174 w 174"/>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 h="148">
                      <a:moveTo>
                        <a:pt x="170" y="148"/>
                      </a:moveTo>
                      <a:lnTo>
                        <a:pt x="0" y="148"/>
                      </a:lnTo>
                      <a:lnTo>
                        <a:pt x="0" y="144"/>
                      </a:lnTo>
                      <a:lnTo>
                        <a:pt x="39" y="135"/>
                      </a:lnTo>
                      <a:lnTo>
                        <a:pt x="150" y="135"/>
                      </a:lnTo>
                      <a:lnTo>
                        <a:pt x="154" y="135"/>
                      </a:lnTo>
                      <a:lnTo>
                        <a:pt x="150" y="135"/>
                      </a:lnTo>
                      <a:lnTo>
                        <a:pt x="157" y="17"/>
                      </a:lnTo>
                      <a:lnTo>
                        <a:pt x="170" y="5"/>
                      </a:lnTo>
                      <a:lnTo>
                        <a:pt x="174" y="0"/>
                      </a:lnTo>
                      <a:lnTo>
                        <a:pt x="174" y="5"/>
                      </a:lnTo>
                      <a:lnTo>
                        <a:pt x="174" y="9"/>
                      </a:lnTo>
                      <a:lnTo>
                        <a:pt x="162" y="20"/>
                      </a:lnTo>
                      <a:lnTo>
                        <a:pt x="157" y="17"/>
                      </a:lnTo>
                      <a:lnTo>
                        <a:pt x="162" y="17"/>
                      </a:lnTo>
                      <a:lnTo>
                        <a:pt x="154" y="135"/>
                      </a:lnTo>
                      <a:lnTo>
                        <a:pt x="154" y="140"/>
                      </a:lnTo>
                      <a:lnTo>
                        <a:pt x="150" y="140"/>
                      </a:lnTo>
                      <a:lnTo>
                        <a:pt x="39" y="140"/>
                      </a:lnTo>
                      <a:lnTo>
                        <a:pt x="39" y="135"/>
                      </a:lnTo>
                      <a:lnTo>
                        <a:pt x="39" y="140"/>
                      </a:lnTo>
                      <a:lnTo>
                        <a:pt x="0" y="148"/>
                      </a:lnTo>
                      <a:lnTo>
                        <a:pt x="0" y="144"/>
                      </a:lnTo>
                      <a:lnTo>
                        <a:pt x="170" y="144"/>
                      </a:lnTo>
                      <a:lnTo>
                        <a:pt x="170" y="14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6" name="Freeform 127"/>
                <p:cNvSpPr>
                  <a:spLocks/>
                </p:cNvSpPr>
                <p:nvPr/>
              </p:nvSpPr>
              <p:spPr bwMode="auto">
                <a:xfrm>
                  <a:off x="2142" y="2430"/>
                  <a:ext cx="5" cy="41"/>
                </a:xfrm>
                <a:custGeom>
                  <a:avLst/>
                  <a:gdLst>
                    <a:gd name="T0" fmla="*/ 4 w 8"/>
                    <a:gd name="T1" fmla="*/ 0 h 83"/>
                    <a:gd name="T2" fmla="*/ 4 w 8"/>
                    <a:gd name="T3" fmla="*/ 0 h 83"/>
                    <a:gd name="T4" fmla="*/ 0 w 8"/>
                    <a:gd name="T5" fmla="*/ 0 h 83"/>
                    <a:gd name="T6" fmla="*/ 0 w 8"/>
                    <a:gd name="T7" fmla="*/ 40 h 83"/>
                    <a:gd name="T8" fmla="*/ 0 w 8"/>
                    <a:gd name="T9" fmla="*/ 80 h 83"/>
                    <a:gd name="T10" fmla="*/ 4 w 8"/>
                    <a:gd name="T11" fmla="*/ 80 h 83"/>
                    <a:gd name="T12" fmla="*/ 4 w 8"/>
                    <a:gd name="T13" fmla="*/ 83 h 83"/>
                    <a:gd name="T14" fmla="*/ 4 w 8"/>
                    <a:gd name="T15" fmla="*/ 83 h 83"/>
                    <a:gd name="T16" fmla="*/ 4 w 8"/>
                    <a:gd name="T17" fmla="*/ 83 h 83"/>
                    <a:gd name="T18" fmla="*/ 4 w 8"/>
                    <a:gd name="T19" fmla="*/ 80 h 83"/>
                    <a:gd name="T20" fmla="*/ 8 w 8"/>
                    <a:gd name="T21" fmla="*/ 80 h 83"/>
                    <a:gd name="T22" fmla="*/ 8 w 8"/>
                    <a:gd name="T23" fmla="*/ 40 h 83"/>
                    <a:gd name="T24" fmla="*/ 8 w 8"/>
                    <a:gd name="T25" fmla="*/ 0 h 83"/>
                    <a:gd name="T26" fmla="*/ 4 w 8"/>
                    <a:gd name="T27" fmla="*/ 0 h 83"/>
                    <a:gd name="T28" fmla="*/ 4 w 8"/>
                    <a:gd name="T29" fmla="*/ 0 h 83"/>
                    <a:gd name="T30" fmla="*/ 4 w 8"/>
                    <a:gd name="T31" fmla="*/ 0 h 83"/>
                    <a:gd name="T32" fmla="*/ 4 w 8"/>
                    <a:gd name="T33" fmla="*/ 0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3"/>
                    <a:gd name="T53" fmla="*/ 8 w 8"/>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3">
                      <a:moveTo>
                        <a:pt x="4" y="0"/>
                      </a:moveTo>
                      <a:lnTo>
                        <a:pt x="4" y="0"/>
                      </a:lnTo>
                      <a:lnTo>
                        <a:pt x="0" y="0"/>
                      </a:lnTo>
                      <a:lnTo>
                        <a:pt x="0" y="40"/>
                      </a:lnTo>
                      <a:lnTo>
                        <a:pt x="0" y="80"/>
                      </a:lnTo>
                      <a:lnTo>
                        <a:pt x="4" y="80"/>
                      </a:lnTo>
                      <a:lnTo>
                        <a:pt x="4" y="83"/>
                      </a:lnTo>
                      <a:lnTo>
                        <a:pt x="4" y="80"/>
                      </a:lnTo>
                      <a:lnTo>
                        <a:pt x="8" y="80"/>
                      </a:lnTo>
                      <a:lnTo>
                        <a:pt x="8" y="40"/>
                      </a:lnTo>
                      <a:lnTo>
                        <a:pt x="8" y="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7" name="Freeform 128"/>
                <p:cNvSpPr>
                  <a:spLocks/>
                </p:cNvSpPr>
                <p:nvPr/>
              </p:nvSpPr>
              <p:spPr bwMode="auto">
                <a:xfrm>
                  <a:off x="2142" y="2430"/>
                  <a:ext cx="6" cy="41"/>
                </a:xfrm>
                <a:custGeom>
                  <a:avLst/>
                  <a:gdLst>
                    <a:gd name="T0" fmla="*/ 8 w 11"/>
                    <a:gd name="T1" fmla="*/ 0 h 83"/>
                    <a:gd name="T2" fmla="*/ 4 w 11"/>
                    <a:gd name="T3" fmla="*/ 4 h 83"/>
                    <a:gd name="T4" fmla="*/ 4 w 11"/>
                    <a:gd name="T5" fmla="*/ 0 h 83"/>
                    <a:gd name="T6" fmla="*/ 4 w 11"/>
                    <a:gd name="T7" fmla="*/ 40 h 83"/>
                    <a:gd name="T8" fmla="*/ 4 w 11"/>
                    <a:gd name="T9" fmla="*/ 40 h 83"/>
                    <a:gd name="T10" fmla="*/ 0 w 11"/>
                    <a:gd name="T11" fmla="*/ 80 h 83"/>
                    <a:gd name="T12" fmla="*/ 4 w 11"/>
                    <a:gd name="T13" fmla="*/ 80 h 83"/>
                    <a:gd name="T14" fmla="*/ 8 w 11"/>
                    <a:gd name="T15" fmla="*/ 80 h 83"/>
                    <a:gd name="T16" fmla="*/ 8 w 11"/>
                    <a:gd name="T17" fmla="*/ 83 h 83"/>
                    <a:gd name="T18" fmla="*/ 8 w 11"/>
                    <a:gd name="T19" fmla="*/ 83 h 83"/>
                    <a:gd name="T20" fmla="*/ 8 w 11"/>
                    <a:gd name="T21" fmla="*/ 83 h 83"/>
                    <a:gd name="T22" fmla="*/ 4 w 11"/>
                    <a:gd name="T23" fmla="*/ 83 h 83"/>
                    <a:gd name="T24" fmla="*/ 4 w 11"/>
                    <a:gd name="T25" fmla="*/ 80 h 83"/>
                    <a:gd name="T26" fmla="*/ 4 w 11"/>
                    <a:gd name="T27" fmla="*/ 80 h 83"/>
                    <a:gd name="T28" fmla="*/ 8 w 11"/>
                    <a:gd name="T29" fmla="*/ 80 h 83"/>
                    <a:gd name="T30" fmla="*/ 8 w 11"/>
                    <a:gd name="T31" fmla="*/ 40 h 83"/>
                    <a:gd name="T32" fmla="*/ 8 w 11"/>
                    <a:gd name="T33" fmla="*/ 40 h 83"/>
                    <a:gd name="T34" fmla="*/ 8 w 11"/>
                    <a:gd name="T35" fmla="*/ 4 h 83"/>
                    <a:gd name="T36" fmla="*/ 4 w 11"/>
                    <a:gd name="T37" fmla="*/ 4 h 83"/>
                    <a:gd name="T38" fmla="*/ 4 w 11"/>
                    <a:gd name="T39" fmla="*/ 4 h 83"/>
                    <a:gd name="T40" fmla="*/ 4 w 11"/>
                    <a:gd name="T41" fmla="*/ 4 h 83"/>
                    <a:gd name="T42" fmla="*/ 4 w 11"/>
                    <a:gd name="T43" fmla="*/ 4 h 83"/>
                    <a:gd name="T44" fmla="*/ 4 w 11"/>
                    <a:gd name="T45" fmla="*/ 4 h 83"/>
                    <a:gd name="T46" fmla="*/ 4 w 11"/>
                    <a:gd name="T47" fmla="*/ 4 h 83"/>
                    <a:gd name="T48" fmla="*/ 4 w 11"/>
                    <a:gd name="T49" fmla="*/ 0 h 83"/>
                    <a:gd name="T50" fmla="*/ 4 w 11"/>
                    <a:gd name="T51" fmla="*/ 0 h 83"/>
                    <a:gd name="T52" fmla="*/ 4 w 11"/>
                    <a:gd name="T53" fmla="*/ 0 h 83"/>
                    <a:gd name="T54" fmla="*/ 4 w 11"/>
                    <a:gd name="T55" fmla="*/ 0 h 83"/>
                    <a:gd name="T56" fmla="*/ 4 w 11"/>
                    <a:gd name="T57" fmla="*/ 0 h 83"/>
                    <a:gd name="T58" fmla="*/ 8 w 11"/>
                    <a:gd name="T59" fmla="*/ 0 h 83"/>
                    <a:gd name="T60" fmla="*/ 11 w 11"/>
                    <a:gd name="T61" fmla="*/ 0 h 83"/>
                    <a:gd name="T62" fmla="*/ 11 w 11"/>
                    <a:gd name="T63" fmla="*/ 40 h 83"/>
                    <a:gd name="T64" fmla="*/ 11 w 11"/>
                    <a:gd name="T65" fmla="*/ 80 h 83"/>
                    <a:gd name="T66" fmla="*/ 8 w 11"/>
                    <a:gd name="T67" fmla="*/ 83 h 83"/>
                    <a:gd name="T68" fmla="*/ 4 w 11"/>
                    <a:gd name="T69" fmla="*/ 83 h 83"/>
                    <a:gd name="T70" fmla="*/ 8 w 11"/>
                    <a:gd name="T71" fmla="*/ 83 h 83"/>
                    <a:gd name="T72" fmla="*/ 4 w 11"/>
                    <a:gd name="T73" fmla="*/ 83 h 83"/>
                    <a:gd name="T74" fmla="*/ 4 w 11"/>
                    <a:gd name="T75" fmla="*/ 83 h 83"/>
                    <a:gd name="T76" fmla="*/ 4 w 11"/>
                    <a:gd name="T77" fmla="*/ 83 h 83"/>
                    <a:gd name="T78" fmla="*/ 4 w 11"/>
                    <a:gd name="T79" fmla="*/ 83 h 83"/>
                    <a:gd name="T80" fmla="*/ 4 w 11"/>
                    <a:gd name="T81" fmla="*/ 80 h 83"/>
                    <a:gd name="T82" fmla="*/ 0 w 11"/>
                    <a:gd name="T83" fmla="*/ 83 h 83"/>
                    <a:gd name="T84" fmla="*/ 0 w 11"/>
                    <a:gd name="T85" fmla="*/ 80 h 83"/>
                    <a:gd name="T86" fmla="*/ 0 w 11"/>
                    <a:gd name="T87" fmla="*/ 40 h 83"/>
                    <a:gd name="T88" fmla="*/ 0 w 11"/>
                    <a:gd name="T89" fmla="*/ 0 h 83"/>
                    <a:gd name="T90" fmla="*/ 0 w 11"/>
                    <a:gd name="T91" fmla="*/ 0 h 83"/>
                    <a:gd name="T92" fmla="*/ 4 w 11"/>
                    <a:gd name="T93" fmla="*/ 0 h 83"/>
                    <a:gd name="T94" fmla="*/ 4 w 11"/>
                    <a:gd name="T95" fmla="*/ 0 h 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
                    <a:gd name="T145" fmla="*/ 0 h 83"/>
                    <a:gd name="T146" fmla="*/ 11 w 11"/>
                    <a:gd name="T147" fmla="*/ 83 h 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 h="83">
                      <a:moveTo>
                        <a:pt x="8" y="0"/>
                      </a:moveTo>
                      <a:lnTo>
                        <a:pt x="8" y="0"/>
                      </a:lnTo>
                      <a:lnTo>
                        <a:pt x="4" y="4"/>
                      </a:lnTo>
                      <a:lnTo>
                        <a:pt x="0" y="4"/>
                      </a:lnTo>
                      <a:lnTo>
                        <a:pt x="4" y="0"/>
                      </a:lnTo>
                      <a:lnTo>
                        <a:pt x="4" y="40"/>
                      </a:lnTo>
                      <a:lnTo>
                        <a:pt x="4" y="80"/>
                      </a:lnTo>
                      <a:lnTo>
                        <a:pt x="0" y="80"/>
                      </a:lnTo>
                      <a:lnTo>
                        <a:pt x="4" y="80"/>
                      </a:lnTo>
                      <a:lnTo>
                        <a:pt x="8" y="80"/>
                      </a:lnTo>
                      <a:lnTo>
                        <a:pt x="8" y="83"/>
                      </a:lnTo>
                      <a:lnTo>
                        <a:pt x="4" y="83"/>
                      </a:lnTo>
                      <a:lnTo>
                        <a:pt x="4" y="80"/>
                      </a:lnTo>
                      <a:lnTo>
                        <a:pt x="8" y="80"/>
                      </a:lnTo>
                      <a:lnTo>
                        <a:pt x="8" y="40"/>
                      </a:lnTo>
                      <a:lnTo>
                        <a:pt x="8" y="0"/>
                      </a:lnTo>
                      <a:lnTo>
                        <a:pt x="8" y="4"/>
                      </a:lnTo>
                      <a:lnTo>
                        <a:pt x="4" y="4"/>
                      </a:lnTo>
                      <a:lnTo>
                        <a:pt x="4" y="0"/>
                      </a:lnTo>
                      <a:lnTo>
                        <a:pt x="8" y="0"/>
                      </a:lnTo>
                      <a:lnTo>
                        <a:pt x="11" y="0"/>
                      </a:lnTo>
                      <a:lnTo>
                        <a:pt x="11" y="40"/>
                      </a:lnTo>
                      <a:lnTo>
                        <a:pt x="11" y="80"/>
                      </a:lnTo>
                      <a:lnTo>
                        <a:pt x="8" y="83"/>
                      </a:lnTo>
                      <a:lnTo>
                        <a:pt x="4" y="83"/>
                      </a:lnTo>
                      <a:lnTo>
                        <a:pt x="8" y="80"/>
                      </a:lnTo>
                      <a:lnTo>
                        <a:pt x="8" y="83"/>
                      </a:lnTo>
                      <a:lnTo>
                        <a:pt x="4" y="83"/>
                      </a:lnTo>
                      <a:lnTo>
                        <a:pt x="4" y="80"/>
                      </a:lnTo>
                      <a:lnTo>
                        <a:pt x="4" y="83"/>
                      </a:lnTo>
                      <a:lnTo>
                        <a:pt x="0" y="83"/>
                      </a:lnTo>
                      <a:lnTo>
                        <a:pt x="0" y="80"/>
                      </a:lnTo>
                      <a:lnTo>
                        <a:pt x="0" y="40"/>
                      </a:lnTo>
                      <a:lnTo>
                        <a:pt x="0" y="0"/>
                      </a:lnTo>
                      <a:lnTo>
                        <a:pt x="4"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8" name="Freeform 129"/>
                <p:cNvSpPr>
                  <a:spLocks/>
                </p:cNvSpPr>
                <p:nvPr/>
              </p:nvSpPr>
              <p:spPr bwMode="auto">
                <a:xfrm>
                  <a:off x="2145" y="2430"/>
                  <a:ext cx="1" cy="2"/>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9" name="Freeform 130"/>
                <p:cNvSpPr>
                  <a:spLocks/>
                </p:cNvSpPr>
                <p:nvPr/>
              </p:nvSpPr>
              <p:spPr bwMode="auto">
                <a:xfrm>
                  <a:off x="2253" y="2485"/>
                  <a:ext cx="16" cy="13"/>
                </a:xfrm>
                <a:custGeom>
                  <a:avLst/>
                  <a:gdLst>
                    <a:gd name="T0" fmla="*/ 0 w 32"/>
                    <a:gd name="T1" fmla="*/ 0 h 24"/>
                    <a:gd name="T2" fmla="*/ 12 w 32"/>
                    <a:gd name="T3" fmla="*/ 24 h 24"/>
                    <a:gd name="T4" fmla="*/ 32 w 32"/>
                    <a:gd name="T5" fmla="*/ 24 h 24"/>
                    <a:gd name="T6" fmla="*/ 25 w 32"/>
                    <a:gd name="T7" fmla="*/ 4 h 24"/>
                    <a:gd name="T8" fmla="*/ 29 w 32"/>
                    <a:gd name="T9" fmla="*/ 0 h 24"/>
                    <a:gd name="T10" fmla="*/ 0 w 32"/>
                    <a:gd name="T11" fmla="*/ 0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0"/>
                      </a:moveTo>
                      <a:lnTo>
                        <a:pt x="12" y="24"/>
                      </a:lnTo>
                      <a:lnTo>
                        <a:pt x="32" y="24"/>
                      </a:lnTo>
                      <a:lnTo>
                        <a:pt x="25" y="4"/>
                      </a:lnTo>
                      <a:lnTo>
                        <a:pt x="29" y="0"/>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80" name="Freeform 131"/>
                <p:cNvSpPr>
                  <a:spLocks/>
                </p:cNvSpPr>
                <p:nvPr/>
              </p:nvSpPr>
              <p:spPr bwMode="auto">
                <a:xfrm>
                  <a:off x="2253" y="2485"/>
                  <a:ext cx="18" cy="14"/>
                </a:xfrm>
                <a:custGeom>
                  <a:avLst/>
                  <a:gdLst>
                    <a:gd name="T0" fmla="*/ 5 w 36"/>
                    <a:gd name="T1" fmla="*/ 0 h 27"/>
                    <a:gd name="T2" fmla="*/ 16 w 36"/>
                    <a:gd name="T3" fmla="*/ 24 h 27"/>
                    <a:gd name="T4" fmla="*/ 12 w 36"/>
                    <a:gd name="T5" fmla="*/ 27 h 27"/>
                    <a:gd name="T6" fmla="*/ 12 w 36"/>
                    <a:gd name="T7" fmla="*/ 24 h 27"/>
                    <a:gd name="T8" fmla="*/ 32 w 36"/>
                    <a:gd name="T9" fmla="*/ 24 h 27"/>
                    <a:gd name="T10" fmla="*/ 36 w 36"/>
                    <a:gd name="T11" fmla="*/ 24 h 27"/>
                    <a:gd name="T12" fmla="*/ 32 w 36"/>
                    <a:gd name="T13" fmla="*/ 24 h 27"/>
                    <a:gd name="T14" fmla="*/ 25 w 36"/>
                    <a:gd name="T15" fmla="*/ 4 h 27"/>
                    <a:gd name="T16" fmla="*/ 25 w 36"/>
                    <a:gd name="T17" fmla="*/ 4 h 27"/>
                    <a:gd name="T18" fmla="*/ 25 w 36"/>
                    <a:gd name="T19" fmla="*/ 4 h 27"/>
                    <a:gd name="T20" fmla="*/ 29 w 36"/>
                    <a:gd name="T21" fmla="*/ 0 h 27"/>
                    <a:gd name="T22" fmla="*/ 29 w 36"/>
                    <a:gd name="T23" fmla="*/ 0 h 27"/>
                    <a:gd name="T24" fmla="*/ 36 w 36"/>
                    <a:gd name="T25" fmla="*/ 0 h 27"/>
                    <a:gd name="T26" fmla="*/ 32 w 36"/>
                    <a:gd name="T27" fmla="*/ 4 h 27"/>
                    <a:gd name="T28" fmla="*/ 29 w 36"/>
                    <a:gd name="T29" fmla="*/ 8 h 27"/>
                    <a:gd name="T30" fmla="*/ 25 w 36"/>
                    <a:gd name="T31" fmla="*/ 4 h 27"/>
                    <a:gd name="T32" fmla="*/ 29 w 36"/>
                    <a:gd name="T33" fmla="*/ 4 h 27"/>
                    <a:gd name="T34" fmla="*/ 36 w 36"/>
                    <a:gd name="T35" fmla="*/ 24 h 27"/>
                    <a:gd name="T36" fmla="*/ 36 w 36"/>
                    <a:gd name="T37" fmla="*/ 27 h 27"/>
                    <a:gd name="T38" fmla="*/ 32 w 36"/>
                    <a:gd name="T39" fmla="*/ 27 h 27"/>
                    <a:gd name="T40" fmla="*/ 12 w 36"/>
                    <a:gd name="T41" fmla="*/ 27 h 27"/>
                    <a:gd name="T42" fmla="*/ 16 w 36"/>
                    <a:gd name="T43" fmla="*/ 27 h 27"/>
                    <a:gd name="T44" fmla="*/ 12 w 36"/>
                    <a:gd name="T45" fmla="*/ 24 h 27"/>
                    <a:gd name="T46" fmla="*/ 0 w 36"/>
                    <a:gd name="T47" fmla="*/ 0 h 27"/>
                    <a:gd name="T48" fmla="*/ 5 w 36"/>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27"/>
                    <a:gd name="T77" fmla="*/ 36 w 3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27">
                      <a:moveTo>
                        <a:pt x="5" y="0"/>
                      </a:moveTo>
                      <a:lnTo>
                        <a:pt x="16" y="24"/>
                      </a:lnTo>
                      <a:lnTo>
                        <a:pt x="12" y="27"/>
                      </a:lnTo>
                      <a:lnTo>
                        <a:pt x="12" y="24"/>
                      </a:lnTo>
                      <a:lnTo>
                        <a:pt x="32" y="24"/>
                      </a:lnTo>
                      <a:lnTo>
                        <a:pt x="36" y="24"/>
                      </a:lnTo>
                      <a:lnTo>
                        <a:pt x="32" y="24"/>
                      </a:lnTo>
                      <a:lnTo>
                        <a:pt x="25" y="4"/>
                      </a:lnTo>
                      <a:lnTo>
                        <a:pt x="29" y="0"/>
                      </a:lnTo>
                      <a:lnTo>
                        <a:pt x="36" y="0"/>
                      </a:lnTo>
                      <a:lnTo>
                        <a:pt x="32" y="4"/>
                      </a:lnTo>
                      <a:lnTo>
                        <a:pt x="29" y="8"/>
                      </a:lnTo>
                      <a:lnTo>
                        <a:pt x="25" y="4"/>
                      </a:lnTo>
                      <a:lnTo>
                        <a:pt x="29" y="4"/>
                      </a:lnTo>
                      <a:lnTo>
                        <a:pt x="36" y="24"/>
                      </a:lnTo>
                      <a:lnTo>
                        <a:pt x="36" y="27"/>
                      </a:lnTo>
                      <a:lnTo>
                        <a:pt x="32" y="27"/>
                      </a:lnTo>
                      <a:lnTo>
                        <a:pt x="12" y="27"/>
                      </a:lnTo>
                      <a:lnTo>
                        <a:pt x="16" y="27"/>
                      </a:lnTo>
                      <a:lnTo>
                        <a:pt x="12" y="24"/>
                      </a:lnTo>
                      <a:lnTo>
                        <a:pt x="0" y="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1" name="Freeform 132"/>
                <p:cNvSpPr>
                  <a:spLocks/>
                </p:cNvSpPr>
                <p:nvPr/>
              </p:nvSpPr>
              <p:spPr bwMode="auto">
                <a:xfrm>
                  <a:off x="2253" y="2485"/>
                  <a:ext cx="14" cy="3"/>
                </a:xfrm>
                <a:custGeom>
                  <a:avLst/>
                  <a:gdLst>
                    <a:gd name="T0" fmla="*/ 29 w 29"/>
                    <a:gd name="T1" fmla="*/ 4 h 4"/>
                    <a:gd name="T2" fmla="*/ 0 w 29"/>
                    <a:gd name="T3" fmla="*/ 4 h 4"/>
                    <a:gd name="T4" fmla="*/ 0 w 29"/>
                    <a:gd name="T5" fmla="*/ 0 h 4"/>
                    <a:gd name="T6" fmla="*/ 0 w 29"/>
                    <a:gd name="T7" fmla="*/ 0 h 4"/>
                    <a:gd name="T8" fmla="*/ 0 w 29"/>
                    <a:gd name="T9" fmla="*/ 0 h 4"/>
                    <a:gd name="T10" fmla="*/ 29 w 29"/>
                    <a:gd name="T11" fmla="*/ 0 h 4"/>
                    <a:gd name="T12" fmla="*/ 29 w 29"/>
                    <a:gd name="T13" fmla="*/ 4 h 4"/>
                    <a:gd name="T14" fmla="*/ 0 60000 65536"/>
                    <a:gd name="T15" fmla="*/ 0 60000 65536"/>
                    <a:gd name="T16" fmla="*/ 0 60000 65536"/>
                    <a:gd name="T17" fmla="*/ 0 60000 65536"/>
                    <a:gd name="T18" fmla="*/ 0 60000 65536"/>
                    <a:gd name="T19" fmla="*/ 0 60000 65536"/>
                    <a:gd name="T20" fmla="*/ 0 60000 65536"/>
                    <a:gd name="T21" fmla="*/ 0 w 29"/>
                    <a:gd name="T22" fmla="*/ 0 h 4"/>
                    <a:gd name="T23" fmla="*/ 29 w 29"/>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
                      <a:moveTo>
                        <a:pt x="29" y="4"/>
                      </a:moveTo>
                      <a:lnTo>
                        <a:pt x="0" y="4"/>
                      </a:lnTo>
                      <a:lnTo>
                        <a:pt x="0" y="0"/>
                      </a:lnTo>
                      <a:lnTo>
                        <a:pt x="29" y="0"/>
                      </a:lnTo>
                      <a:lnTo>
                        <a:pt x="2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2" name="Rectangle 133"/>
                <p:cNvSpPr>
                  <a:spLocks noChangeArrowheads="1"/>
                </p:cNvSpPr>
                <p:nvPr/>
              </p:nvSpPr>
              <p:spPr bwMode="auto">
                <a:xfrm>
                  <a:off x="2305" y="2463"/>
                  <a:ext cx="1"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3" name="Freeform 134"/>
                <p:cNvSpPr>
                  <a:spLocks/>
                </p:cNvSpPr>
                <p:nvPr/>
              </p:nvSpPr>
              <p:spPr bwMode="auto">
                <a:xfrm>
                  <a:off x="2305" y="2463"/>
                  <a:ext cx="6" cy="10"/>
                </a:xfrm>
                <a:custGeom>
                  <a:avLst/>
                  <a:gdLst>
                    <a:gd name="T0" fmla="*/ 3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3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3" y="0"/>
                      </a:moveTo>
                      <a:lnTo>
                        <a:pt x="0" y="0"/>
                      </a:lnTo>
                      <a:lnTo>
                        <a:pt x="7" y="20"/>
                      </a:lnTo>
                      <a:lnTo>
                        <a:pt x="12" y="2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4" name="Rectangle 135"/>
                <p:cNvSpPr>
                  <a:spLocks noChangeArrowheads="1"/>
                </p:cNvSpPr>
                <p:nvPr/>
              </p:nvSpPr>
              <p:spPr bwMode="auto">
                <a:xfrm>
                  <a:off x="2313"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5" name="Freeform 136"/>
                <p:cNvSpPr>
                  <a:spLocks/>
                </p:cNvSpPr>
                <p:nvPr/>
              </p:nvSpPr>
              <p:spPr bwMode="auto">
                <a:xfrm>
                  <a:off x="2309" y="2473"/>
                  <a:ext cx="6"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6" name="Freeform 137"/>
                <p:cNvSpPr>
                  <a:spLocks/>
                </p:cNvSpPr>
                <p:nvPr/>
              </p:nvSpPr>
              <p:spPr bwMode="auto">
                <a:xfrm>
                  <a:off x="2313" y="2463"/>
                  <a:ext cx="2" cy="3"/>
                </a:xfrm>
                <a:custGeom>
                  <a:avLst/>
                  <a:gdLst>
                    <a:gd name="T0" fmla="*/ 4 w 4"/>
                    <a:gd name="T1" fmla="*/ 0 h 4"/>
                    <a:gd name="T2" fmla="*/ 4 w 4"/>
                    <a:gd name="T3" fmla="*/ 0 h 4"/>
                    <a:gd name="T4" fmla="*/ 0 w 4"/>
                    <a:gd name="T5" fmla="*/ 4 h 4"/>
                    <a:gd name="T6" fmla="*/ 0 w 4"/>
                    <a:gd name="T7" fmla="*/ 4 h 4"/>
                    <a:gd name="T8" fmla="*/ 4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0"/>
                      </a:moveTo>
                      <a:lnTo>
                        <a:pt x="4" y="0"/>
                      </a:lnTo>
                      <a:lnTo>
                        <a:pt x="0" y="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7" name="Freeform 138"/>
                <p:cNvSpPr>
                  <a:spLocks/>
                </p:cNvSpPr>
                <p:nvPr/>
              </p:nvSpPr>
              <p:spPr bwMode="auto">
                <a:xfrm>
                  <a:off x="2313" y="2463"/>
                  <a:ext cx="8" cy="13"/>
                </a:xfrm>
                <a:custGeom>
                  <a:avLst/>
                  <a:gdLst>
                    <a:gd name="T0" fmla="*/ 4 w 15"/>
                    <a:gd name="T1" fmla="*/ 0 h 24"/>
                    <a:gd name="T2" fmla="*/ 0 w 15"/>
                    <a:gd name="T3" fmla="*/ 4 h 24"/>
                    <a:gd name="T4" fmla="*/ 11 w 15"/>
                    <a:gd name="T5" fmla="*/ 24 h 24"/>
                    <a:gd name="T6" fmla="*/ 11 w 15"/>
                    <a:gd name="T7" fmla="*/ 20 h 24"/>
                    <a:gd name="T8" fmla="*/ 15 w 15"/>
                    <a:gd name="T9" fmla="*/ 20 h 24"/>
                    <a:gd name="T10" fmla="*/ 15 w 15"/>
                    <a:gd name="T11" fmla="*/ 20 h 24"/>
                    <a:gd name="T12" fmla="*/ 4 w 15"/>
                    <a:gd name="T13" fmla="*/ 0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4" y="0"/>
                      </a:moveTo>
                      <a:lnTo>
                        <a:pt x="0" y="4"/>
                      </a:lnTo>
                      <a:lnTo>
                        <a:pt x="11" y="24"/>
                      </a:lnTo>
                      <a:lnTo>
                        <a:pt x="11" y="20"/>
                      </a:lnTo>
                      <a:lnTo>
                        <a:pt x="15"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8" name="Rectangle 139"/>
                <p:cNvSpPr>
                  <a:spLocks noChangeArrowheads="1"/>
                </p:cNvSpPr>
                <p:nvPr/>
              </p:nvSpPr>
              <p:spPr bwMode="auto">
                <a:xfrm>
                  <a:off x="232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9" name="Freeform 140"/>
                <p:cNvSpPr>
                  <a:spLocks/>
                </p:cNvSpPr>
                <p:nvPr/>
              </p:nvSpPr>
              <p:spPr bwMode="auto">
                <a:xfrm>
                  <a:off x="2319" y="2473"/>
                  <a:ext cx="4" cy="17"/>
                </a:xfrm>
                <a:custGeom>
                  <a:avLst/>
                  <a:gdLst>
                    <a:gd name="T0" fmla="*/ 4 w 9"/>
                    <a:gd name="T1" fmla="*/ 0 h 32"/>
                    <a:gd name="T2" fmla="*/ 0 w 9"/>
                    <a:gd name="T3" fmla="*/ 0 h 32"/>
                    <a:gd name="T4" fmla="*/ 4 w 9"/>
                    <a:gd name="T5" fmla="*/ 32 h 32"/>
                    <a:gd name="T6" fmla="*/ 9 w 9"/>
                    <a:gd name="T7" fmla="*/ 32 h 32"/>
                    <a:gd name="T8" fmla="*/ 4 w 9"/>
                    <a:gd name="T9" fmla="*/ 0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4" y="0"/>
                      </a:moveTo>
                      <a:lnTo>
                        <a:pt x="0" y="0"/>
                      </a:lnTo>
                      <a:lnTo>
                        <a:pt x="4" y="32"/>
                      </a:lnTo>
                      <a:lnTo>
                        <a:pt x="9"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0" name="Freeform 141"/>
                <p:cNvSpPr>
                  <a:spLocks/>
                </p:cNvSpPr>
                <p:nvPr/>
              </p:nvSpPr>
              <p:spPr bwMode="auto">
                <a:xfrm>
                  <a:off x="2321" y="2463"/>
                  <a:ext cx="2" cy="3"/>
                </a:xfrm>
                <a:custGeom>
                  <a:avLst/>
                  <a:gdLst>
                    <a:gd name="T0" fmla="*/ 5 w 5"/>
                    <a:gd name="T1" fmla="*/ 0 h 4"/>
                    <a:gd name="T2" fmla="*/ 5 w 5"/>
                    <a:gd name="T3" fmla="*/ 0 h 4"/>
                    <a:gd name="T4" fmla="*/ 0 w 5"/>
                    <a:gd name="T5" fmla="*/ 4 h 4"/>
                    <a:gd name="T6" fmla="*/ 0 w 5"/>
                    <a:gd name="T7" fmla="*/ 4 h 4"/>
                    <a:gd name="T8" fmla="*/ 5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5" y="0"/>
                      </a:moveTo>
                      <a:lnTo>
                        <a:pt x="5" y="0"/>
                      </a:lnTo>
                      <a:lnTo>
                        <a:pt x="0" y="4"/>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1" name="Freeform 142"/>
                <p:cNvSpPr>
                  <a:spLocks/>
                </p:cNvSpPr>
                <p:nvPr/>
              </p:nvSpPr>
              <p:spPr bwMode="auto">
                <a:xfrm>
                  <a:off x="2321" y="2463"/>
                  <a:ext cx="8" cy="13"/>
                </a:xfrm>
                <a:custGeom>
                  <a:avLst/>
                  <a:gdLst>
                    <a:gd name="T0" fmla="*/ 5 w 16"/>
                    <a:gd name="T1" fmla="*/ 0 h 24"/>
                    <a:gd name="T2" fmla="*/ 0 w 16"/>
                    <a:gd name="T3" fmla="*/ 4 h 24"/>
                    <a:gd name="T4" fmla="*/ 12 w 16"/>
                    <a:gd name="T5" fmla="*/ 24 h 24"/>
                    <a:gd name="T6" fmla="*/ 12 w 16"/>
                    <a:gd name="T7" fmla="*/ 20 h 24"/>
                    <a:gd name="T8" fmla="*/ 16 w 16"/>
                    <a:gd name="T9" fmla="*/ 20 h 24"/>
                    <a:gd name="T10" fmla="*/ 16 w 16"/>
                    <a:gd name="T11" fmla="*/ 20 h 24"/>
                    <a:gd name="T12" fmla="*/ 5 w 16"/>
                    <a:gd name="T13" fmla="*/ 0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5" y="0"/>
                      </a:moveTo>
                      <a:lnTo>
                        <a:pt x="0" y="4"/>
                      </a:lnTo>
                      <a:lnTo>
                        <a:pt x="12" y="24"/>
                      </a:lnTo>
                      <a:lnTo>
                        <a:pt x="12" y="20"/>
                      </a:lnTo>
                      <a:lnTo>
                        <a:pt x="16"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2" name="Rectangle 143"/>
                <p:cNvSpPr>
                  <a:spLocks noChangeArrowheads="1"/>
                </p:cNvSpPr>
                <p:nvPr/>
              </p:nvSpPr>
              <p:spPr bwMode="auto">
                <a:xfrm>
                  <a:off x="233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3" name="Freeform 144"/>
                <p:cNvSpPr>
                  <a:spLocks/>
                </p:cNvSpPr>
                <p:nvPr/>
              </p:nvSpPr>
              <p:spPr bwMode="auto">
                <a:xfrm>
                  <a:off x="2326" y="2473"/>
                  <a:ext cx="7" cy="17"/>
                </a:xfrm>
                <a:custGeom>
                  <a:avLst/>
                  <a:gdLst>
                    <a:gd name="T0" fmla="*/ 4 w 13"/>
                    <a:gd name="T1" fmla="*/ 0 h 32"/>
                    <a:gd name="T2" fmla="*/ 0 w 13"/>
                    <a:gd name="T3" fmla="*/ 0 h 32"/>
                    <a:gd name="T4" fmla="*/ 8 w 13"/>
                    <a:gd name="T5" fmla="*/ 32 h 32"/>
                    <a:gd name="T6" fmla="*/ 13 w 13"/>
                    <a:gd name="T7" fmla="*/ 32 h 32"/>
                    <a:gd name="T8" fmla="*/ 4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4" y="0"/>
                      </a:moveTo>
                      <a:lnTo>
                        <a:pt x="0" y="0"/>
                      </a:lnTo>
                      <a:lnTo>
                        <a:pt x="8" y="32"/>
                      </a:lnTo>
                      <a:lnTo>
                        <a:pt x="13"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4" name="Rectangle 145"/>
                <p:cNvSpPr>
                  <a:spLocks noChangeArrowheads="1"/>
                </p:cNvSpPr>
                <p:nvPr/>
              </p:nvSpPr>
              <p:spPr bwMode="auto">
                <a:xfrm>
                  <a:off x="2331" y="2463"/>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5" name="Freeform 146"/>
                <p:cNvSpPr>
                  <a:spLocks/>
                </p:cNvSpPr>
                <p:nvPr/>
              </p:nvSpPr>
              <p:spPr bwMode="auto">
                <a:xfrm>
                  <a:off x="2331" y="2463"/>
                  <a:ext cx="5" cy="10"/>
                </a:xfrm>
                <a:custGeom>
                  <a:avLst/>
                  <a:gdLst>
                    <a:gd name="T0" fmla="*/ 5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5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5" y="0"/>
                      </a:moveTo>
                      <a:lnTo>
                        <a:pt x="0" y="0"/>
                      </a:lnTo>
                      <a:lnTo>
                        <a:pt x="7" y="20"/>
                      </a:lnTo>
                      <a:lnTo>
                        <a:pt x="12"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6" name="Rectangle 147"/>
                <p:cNvSpPr>
                  <a:spLocks noChangeArrowheads="1"/>
                </p:cNvSpPr>
                <p:nvPr/>
              </p:nvSpPr>
              <p:spPr bwMode="auto">
                <a:xfrm>
                  <a:off x="2338" y="2490"/>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7" name="Freeform 148"/>
                <p:cNvSpPr>
                  <a:spLocks/>
                </p:cNvSpPr>
                <p:nvPr/>
              </p:nvSpPr>
              <p:spPr bwMode="auto">
                <a:xfrm>
                  <a:off x="2334" y="2473"/>
                  <a:ext cx="7"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8" name="Rectangle 149"/>
                <p:cNvSpPr>
                  <a:spLocks noChangeArrowheads="1"/>
                </p:cNvSpPr>
                <p:nvPr/>
              </p:nvSpPr>
              <p:spPr bwMode="auto">
                <a:xfrm>
                  <a:off x="2338" y="2463"/>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9" name="Freeform 150"/>
                <p:cNvSpPr>
                  <a:spLocks/>
                </p:cNvSpPr>
                <p:nvPr/>
              </p:nvSpPr>
              <p:spPr bwMode="auto">
                <a:xfrm>
                  <a:off x="2338" y="2463"/>
                  <a:ext cx="6" cy="10"/>
                </a:xfrm>
                <a:custGeom>
                  <a:avLst/>
                  <a:gdLst>
                    <a:gd name="T0" fmla="*/ 4 w 11"/>
                    <a:gd name="T1" fmla="*/ 0 h 20"/>
                    <a:gd name="T2" fmla="*/ 0 w 11"/>
                    <a:gd name="T3" fmla="*/ 0 h 20"/>
                    <a:gd name="T4" fmla="*/ 8 w 11"/>
                    <a:gd name="T5" fmla="*/ 20 h 20"/>
                    <a:gd name="T6" fmla="*/ 8 w 11"/>
                    <a:gd name="T7" fmla="*/ 20 h 20"/>
                    <a:gd name="T8" fmla="*/ 11 w 11"/>
                    <a:gd name="T9" fmla="*/ 20 h 20"/>
                    <a:gd name="T10" fmla="*/ 11 w 11"/>
                    <a:gd name="T11" fmla="*/ 20 h 20"/>
                    <a:gd name="T12" fmla="*/ 4 w 11"/>
                    <a:gd name="T13" fmla="*/ 0 h 20"/>
                    <a:gd name="T14" fmla="*/ 0 60000 65536"/>
                    <a:gd name="T15" fmla="*/ 0 60000 65536"/>
                    <a:gd name="T16" fmla="*/ 0 60000 65536"/>
                    <a:gd name="T17" fmla="*/ 0 60000 65536"/>
                    <a:gd name="T18" fmla="*/ 0 60000 65536"/>
                    <a:gd name="T19" fmla="*/ 0 60000 65536"/>
                    <a:gd name="T20" fmla="*/ 0 60000 65536"/>
                    <a:gd name="T21" fmla="*/ 0 w 11"/>
                    <a:gd name="T22" fmla="*/ 0 h 20"/>
                    <a:gd name="T23" fmla="*/ 11 w 1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0">
                      <a:moveTo>
                        <a:pt x="4" y="0"/>
                      </a:moveTo>
                      <a:lnTo>
                        <a:pt x="0" y="0"/>
                      </a:lnTo>
                      <a:lnTo>
                        <a:pt x="8" y="20"/>
                      </a:lnTo>
                      <a:lnTo>
                        <a:pt x="11"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0" name="Rectangle 151"/>
                <p:cNvSpPr>
                  <a:spLocks noChangeArrowheads="1"/>
                </p:cNvSpPr>
                <p:nvPr/>
              </p:nvSpPr>
              <p:spPr bwMode="auto">
                <a:xfrm>
                  <a:off x="2346"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01" name="Freeform 152"/>
                <p:cNvSpPr>
                  <a:spLocks/>
                </p:cNvSpPr>
                <p:nvPr/>
              </p:nvSpPr>
              <p:spPr bwMode="auto">
                <a:xfrm>
                  <a:off x="2343" y="2473"/>
                  <a:ext cx="5" cy="17"/>
                </a:xfrm>
                <a:custGeom>
                  <a:avLst/>
                  <a:gdLst>
                    <a:gd name="T0" fmla="*/ 3 w 12"/>
                    <a:gd name="T1" fmla="*/ 0 h 32"/>
                    <a:gd name="T2" fmla="*/ 0 w 12"/>
                    <a:gd name="T3" fmla="*/ 0 h 32"/>
                    <a:gd name="T4" fmla="*/ 8 w 12"/>
                    <a:gd name="T5" fmla="*/ 32 h 32"/>
                    <a:gd name="T6" fmla="*/ 12 w 12"/>
                    <a:gd name="T7" fmla="*/ 32 h 32"/>
                    <a:gd name="T8" fmla="*/ 3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3" y="0"/>
                      </a:moveTo>
                      <a:lnTo>
                        <a:pt x="0" y="0"/>
                      </a:lnTo>
                      <a:lnTo>
                        <a:pt x="8" y="32"/>
                      </a:lnTo>
                      <a:lnTo>
                        <a:pt x="12" y="32"/>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sp>
          <p:nvSpPr>
            <p:cNvPr id="60453" name="AutoShape 153"/>
            <p:cNvSpPr>
              <a:spLocks noChangeArrowheads="1"/>
            </p:cNvSpPr>
            <p:nvPr/>
          </p:nvSpPr>
          <p:spPr bwMode="auto">
            <a:xfrm>
              <a:off x="5562600" y="4060825"/>
              <a:ext cx="822325" cy="731838"/>
            </a:xfrm>
            <a:prstGeom prst="roundRect">
              <a:avLst>
                <a:gd name="adj" fmla="val 12495"/>
              </a:avLst>
            </a:prstGeom>
            <a:noFill/>
            <a:ln w="25400">
              <a:solidFill>
                <a:srgbClr val="FF0000"/>
              </a:solidFill>
              <a:round/>
              <a:headEnd/>
              <a:tailEnd/>
            </a:ln>
          </p:spPr>
          <p:txBody>
            <a:bodyPr wrap="none" anchor="ctr"/>
            <a:lstStyle/>
            <a:p>
              <a:endParaRPr lang="en-US">
                <a:latin typeface="+mj-lt"/>
              </a:endParaRPr>
            </a:p>
          </p:txBody>
        </p:sp>
        <p:grpSp>
          <p:nvGrpSpPr>
            <p:cNvPr id="60454" name="Group 154"/>
            <p:cNvGrpSpPr>
              <a:grpSpLocks/>
            </p:cNvGrpSpPr>
            <p:nvPr/>
          </p:nvGrpSpPr>
          <p:grpSpPr bwMode="auto">
            <a:xfrm>
              <a:off x="5624513" y="4208463"/>
              <a:ext cx="685800" cy="534987"/>
              <a:chOff x="3583" y="2576"/>
              <a:chExt cx="432" cy="337"/>
            </a:xfrm>
          </p:grpSpPr>
          <p:grpSp>
            <p:nvGrpSpPr>
              <p:cNvPr id="60513" name="Group 155"/>
              <p:cNvGrpSpPr>
                <a:grpSpLocks/>
              </p:cNvGrpSpPr>
              <p:nvPr/>
            </p:nvGrpSpPr>
            <p:grpSpPr bwMode="auto">
              <a:xfrm>
                <a:off x="3812" y="2671"/>
                <a:ext cx="107" cy="46"/>
                <a:chOff x="3875" y="2451"/>
                <a:chExt cx="107" cy="46"/>
              </a:xfrm>
            </p:grpSpPr>
            <p:sp>
              <p:nvSpPr>
                <p:cNvPr id="60713" name="Freeform 156"/>
                <p:cNvSpPr>
                  <a:spLocks/>
                </p:cNvSpPr>
                <p:nvPr/>
              </p:nvSpPr>
              <p:spPr bwMode="auto">
                <a:xfrm>
                  <a:off x="3875" y="2451"/>
                  <a:ext cx="107" cy="46"/>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14" name="Line 157"/>
                <p:cNvSpPr>
                  <a:spLocks noChangeShapeType="1"/>
                </p:cNvSpPr>
                <p:nvPr/>
              </p:nvSpPr>
              <p:spPr bwMode="auto">
                <a:xfrm flipH="1">
                  <a:off x="3875" y="2463"/>
                  <a:ext cx="95" cy="1"/>
                </a:xfrm>
                <a:prstGeom prst="line">
                  <a:avLst/>
                </a:prstGeom>
                <a:noFill/>
                <a:ln w="9525">
                  <a:solidFill>
                    <a:srgbClr val="000000"/>
                  </a:solidFill>
                  <a:round/>
                  <a:headEnd/>
                  <a:tailEnd/>
                </a:ln>
              </p:spPr>
              <p:txBody>
                <a:bodyPr/>
                <a:lstStyle/>
                <a:p>
                  <a:endParaRPr lang="en-US">
                    <a:latin typeface="+mj-lt"/>
                  </a:endParaRPr>
                </a:p>
              </p:txBody>
            </p:sp>
            <p:sp>
              <p:nvSpPr>
                <p:cNvPr id="60715" name="Line 158"/>
                <p:cNvSpPr>
                  <a:spLocks noChangeShapeType="1"/>
                </p:cNvSpPr>
                <p:nvPr/>
              </p:nvSpPr>
              <p:spPr bwMode="auto">
                <a:xfrm flipV="1">
                  <a:off x="3970" y="2451"/>
                  <a:ext cx="12" cy="12"/>
                </a:xfrm>
                <a:prstGeom prst="line">
                  <a:avLst/>
                </a:prstGeom>
                <a:noFill/>
                <a:ln w="9525">
                  <a:solidFill>
                    <a:srgbClr val="000000"/>
                  </a:solidFill>
                  <a:round/>
                  <a:headEnd/>
                  <a:tailEnd/>
                </a:ln>
              </p:spPr>
              <p:txBody>
                <a:bodyPr/>
                <a:lstStyle/>
                <a:p>
                  <a:endParaRPr lang="en-US">
                    <a:latin typeface="+mj-lt"/>
                  </a:endParaRPr>
                </a:p>
              </p:txBody>
            </p:sp>
            <p:sp>
              <p:nvSpPr>
                <p:cNvPr id="60716" name="Line 159"/>
                <p:cNvSpPr>
                  <a:spLocks noChangeShapeType="1"/>
                </p:cNvSpPr>
                <p:nvPr/>
              </p:nvSpPr>
              <p:spPr bwMode="auto">
                <a:xfrm>
                  <a:off x="3970" y="2463"/>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4" name="Group 160"/>
              <p:cNvGrpSpPr>
                <a:grpSpLocks/>
              </p:cNvGrpSpPr>
              <p:nvPr/>
            </p:nvGrpSpPr>
            <p:grpSpPr bwMode="auto">
              <a:xfrm>
                <a:off x="3812" y="2640"/>
                <a:ext cx="107" cy="46"/>
                <a:chOff x="3875" y="2420"/>
                <a:chExt cx="107" cy="46"/>
              </a:xfrm>
            </p:grpSpPr>
            <p:sp>
              <p:nvSpPr>
                <p:cNvPr id="60709" name="Freeform 161"/>
                <p:cNvSpPr>
                  <a:spLocks/>
                </p:cNvSpPr>
                <p:nvPr/>
              </p:nvSpPr>
              <p:spPr bwMode="auto">
                <a:xfrm>
                  <a:off x="3875" y="2420"/>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10" name="Line 162"/>
                <p:cNvSpPr>
                  <a:spLocks noChangeShapeType="1"/>
                </p:cNvSpPr>
                <p:nvPr/>
              </p:nvSpPr>
              <p:spPr bwMode="auto">
                <a:xfrm flipH="1">
                  <a:off x="3875" y="2431"/>
                  <a:ext cx="95" cy="1"/>
                </a:xfrm>
                <a:prstGeom prst="line">
                  <a:avLst/>
                </a:prstGeom>
                <a:noFill/>
                <a:ln w="9525">
                  <a:solidFill>
                    <a:srgbClr val="000000"/>
                  </a:solidFill>
                  <a:round/>
                  <a:headEnd/>
                  <a:tailEnd/>
                </a:ln>
              </p:spPr>
              <p:txBody>
                <a:bodyPr/>
                <a:lstStyle/>
                <a:p>
                  <a:endParaRPr lang="en-US">
                    <a:latin typeface="+mj-lt"/>
                  </a:endParaRPr>
                </a:p>
              </p:txBody>
            </p:sp>
            <p:sp>
              <p:nvSpPr>
                <p:cNvPr id="60711" name="Line 163"/>
                <p:cNvSpPr>
                  <a:spLocks noChangeShapeType="1"/>
                </p:cNvSpPr>
                <p:nvPr/>
              </p:nvSpPr>
              <p:spPr bwMode="auto">
                <a:xfrm flipV="1">
                  <a:off x="3970" y="2420"/>
                  <a:ext cx="12" cy="11"/>
                </a:xfrm>
                <a:prstGeom prst="line">
                  <a:avLst/>
                </a:prstGeom>
                <a:noFill/>
                <a:ln w="9525">
                  <a:solidFill>
                    <a:srgbClr val="000000"/>
                  </a:solidFill>
                  <a:round/>
                  <a:headEnd/>
                  <a:tailEnd/>
                </a:ln>
              </p:spPr>
              <p:txBody>
                <a:bodyPr/>
                <a:lstStyle/>
                <a:p>
                  <a:endParaRPr lang="en-US">
                    <a:latin typeface="+mj-lt"/>
                  </a:endParaRPr>
                </a:p>
              </p:txBody>
            </p:sp>
            <p:sp>
              <p:nvSpPr>
                <p:cNvPr id="60712" name="Line 164"/>
                <p:cNvSpPr>
                  <a:spLocks noChangeShapeType="1"/>
                </p:cNvSpPr>
                <p:nvPr/>
              </p:nvSpPr>
              <p:spPr bwMode="auto">
                <a:xfrm>
                  <a:off x="3970" y="2431"/>
                  <a:ext cx="1" cy="35"/>
                </a:xfrm>
                <a:prstGeom prst="line">
                  <a:avLst/>
                </a:prstGeom>
                <a:noFill/>
                <a:ln w="9525">
                  <a:solidFill>
                    <a:srgbClr val="000000"/>
                  </a:solidFill>
                  <a:round/>
                  <a:headEnd/>
                  <a:tailEnd/>
                </a:ln>
              </p:spPr>
              <p:txBody>
                <a:bodyPr/>
                <a:lstStyle/>
                <a:p>
                  <a:endParaRPr lang="en-US">
                    <a:latin typeface="+mj-lt"/>
                  </a:endParaRPr>
                </a:p>
              </p:txBody>
            </p:sp>
          </p:grpSp>
          <p:grpSp>
            <p:nvGrpSpPr>
              <p:cNvPr id="60515" name="Group 165"/>
              <p:cNvGrpSpPr>
                <a:grpSpLocks/>
              </p:cNvGrpSpPr>
              <p:nvPr/>
            </p:nvGrpSpPr>
            <p:grpSpPr bwMode="auto">
              <a:xfrm>
                <a:off x="3811" y="2609"/>
                <a:ext cx="106" cy="45"/>
                <a:chOff x="3874" y="2389"/>
                <a:chExt cx="106" cy="45"/>
              </a:xfrm>
            </p:grpSpPr>
            <p:sp>
              <p:nvSpPr>
                <p:cNvPr id="60705" name="Freeform 166"/>
                <p:cNvSpPr>
                  <a:spLocks/>
                </p:cNvSpPr>
                <p:nvPr/>
              </p:nvSpPr>
              <p:spPr bwMode="auto">
                <a:xfrm>
                  <a:off x="3874" y="2389"/>
                  <a:ext cx="106"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06" name="Line 167"/>
                <p:cNvSpPr>
                  <a:spLocks noChangeShapeType="1"/>
                </p:cNvSpPr>
                <p:nvPr/>
              </p:nvSpPr>
              <p:spPr bwMode="auto">
                <a:xfrm flipH="1">
                  <a:off x="3874" y="2400"/>
                  <a:ext cx="95" cy="1"/>
                </a:xfrm>
                <a:prstGeom prst="line">
                  <a:avLst/>
                </a:prstGeom>
                <a:noFill/>
                <a:ln w="9525">
                  <a:solidFill>
                    <a:srgbClr val="000000"/>
                  </a:solidFill>
                  <a:round/>
                  <a:headEnd/>
                  <a:tailEnd/>
                </a:ln>
              </p:spPr>
              <p:txBody>
                <a:bodyPr/>
                <a:lstStyle/>
                <a:p>
                  <a:endParaRPr lang="en-US">
                    <a:latin typeface="+mj-lt"/>
                  </a:endParaRPr>
                </a:p>
              </p:txBody>
            </p:sp>
            <p:sp>
              <p:nvSpPr>
                <p:cNvPr id="60707" name="Line 168"/>
                <p:cNvSpPr>
                  <a:spLocks noChangeShapeType="1"/>
                </p:cNvSpPr>
                <p:nvPr/>
              </p:nvSpPr>
              <p:spPr bwMode="auto">
                <a:xfrm flipV="1">
                  <a:off x="3969" y="2389"/>
                  <a:ext cx="11" cy="11"/>
                </a:xfrm>
                <a:prstGeom prst="line">
                  <a:avLst/>
                </a:prstGeom>
                <a:noFill/>
                <a:ln w="9525">
                  <a:solidFill>
                    <a:srgbClr val="000000"/>
                  </a:solidFill>
                  <a:round/>
                  <a:headEnd/>
                  <a:tailEnd/>
                </a:ln>
              </p:spPr>
              <p:txBody>
                <a:bodyPr/>
                <a:lstStyle/>
                <a:p>
                  <a:endParaRPr lang="en-US">
                    <a:latin typeface="+mj-lt"/>
                  </a:endParaRPr>
                </a:p>
              </p:txBody>
            </p:sp>
            <p:sp>
              <p:nvSpPr>
                <p:cNvPr id="60708" name="Line 169"/>
                <p:cNvSpPr>
                  <a:spLocks noChangeShapeType="1"/>
                </p:cNvSpPr>
                <p:nvPr/>
              </p:nvSpPr>
              <p:spPr bwMode="auto">
                <a:xfrm>
                  <a:off x="3969" y="2400"/>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6" name="Group 170"/>
              <p:cNvGrpSpPr>
                <a:grpSpLocks/>
              </p:cNvGrpSpPr>
              <p:nvPr/>
            </p:nvGrpSpPr>
            <p:grpSpPr bwMode="auto">
              <a:xfrm>
                <a:off x="3812" y="2576"/>
                <a:ext cx="107" cy="46"/>
                <a:chOff x="3875" y="2356"/>
                <a:chExt cx="107" cy="46"/>
              </a:xfrm>
            </p:grpSpPr>
            <p:sp>
              <p:nvSpPr>
                <p:cNvPr id="60701" name="Freeform 171"/>
                <p:cNvSpPr>
                  <a:spLocks/>
                </p:cNvSpPr>
                <p:nvPr/>
              </p:nvSpPr>
              <p:spPr bwMode="auto">
                <a:xfrm>
                  <a:off x="3875" y="2356"/>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02" name="Line 172"/>
                <p:cNvSpPr>
                  <a:spLocks noChangeShapeType="1"/>
                </p:cNvSpPr>
                <p:nvPr/>
              </p:nvSpPr>
              <p:spPr bwMode="auto">
                <a:xfrm flipH="1">
                  <a:off x="3875" y="2368"/>
                  <a:ext cx="95" cy="1"/>
                </a:xfrm>
                <a:prstGeom prst="line">
                  <a:avLst/>
                </a:prstGeom>
                <a:noFill/>
                <a:ln w="9525">
                  <a:solidFill>
                    <a:srgbClr val="000000"/>
                  </a:solidFill>
                  <a:round/>
                  <a:headEnd/>
                  <a:tailEnd/>
                </a:ln>
              </p:spPr>
              <p:txBody>
                <a:bodyPr/>
                <a:lstStyle/>
                <a:p>
                  <a:endParaRPr lang="en-US">
                    <a:latin typeface="+mj-lt"/>
                  </a:endParaRPr>
                </a:p>
              </p:txBody>
            </p:sp>
            <p:sp>
              <p:nvSpPr>
                <p:cNvPr id="60703" name="Line 173"/>
                <p:cNvSpPr>
                  <a:spLocks noChangeShapeType="1"/>
                </p:cNvSpPr>
                <p:nvPr/>
              </p:nvSpPr>
              <p:spPr bwMode="auto">
                <a:xfrm flipV="1">
                  <a:off x="3970" y="2356"/>
                  <a:ext cx="12" cy="12"/>
                </a:xfrm>
                <a:prstGeom prst="line">
                  <a:avLst/>
                </a:prstGeom>
                <a:noFill/>
                <a:ln w="9525">
                  <a:solidFill>
                    <a:srgbClr val="000000"/>
                  </a:solidFill>
                  <a:round/>
                  <a:headEnd/>
                  <a:tailEnd/>
                </a:ln>
              </p:spPr>
              <p:txBody>
                <a:bodyPr/>
                <a:lstStyle/>
                <a:p>
                  <a:endParaRPr lang="en-US">
                    <a:latin typeface="+mj-lt"/>
                  </a:endParaRPr>
                </a:p>
              </p:txBody>
            </p:sp>
            <p:sp>
              <p:nvSpPr>
                <p:cNvPr id="60704" name="Line 174"/>
                <p:cNvSpPr>
                  <a:spLocks noChangeShapeType="1"/>
                </p:cNvSpPr>
                <p:nvPr/>
              </p:nvSpPr>
              <p:spPr bwMode="auto">
                <a:xfrm>
                  <a:off x="3970" y="2368"/>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7" name="Group 175"/>
              <p:cNvGrpSpPr>
                <a:grpSpLocks/>
              </p:cNvGrpSpPr>
              <p:nvPr/>
            </p:nvGrpSpPr>
            <p:grpSpPr bwMode="auto">
              <a:xfrm>
                <a:off x="3583" y="2599"/>
                <a:ext cx="302" cy="218"/>
                <a:chOff x="3646" y="2379"/>
                <a:chExt cx="302" cy="218"/>
              </a:xfrm>
            </p:grpSpPr>
            <p:sp>
              <p:nvSpPr>
                <p:cNvPr id="60620" name="Freeform 176"/>
                <p:cNvSpPr>
                  <a:spLocks/>
                </p:cNvSpPr>
                <p:nvPr/>
              </p:nvSpPr>
              <p:spPr bwMode="auto">
                <a:xfrm>
                  <a:off x="3850" y="2379"/>
                  <a:ext cx="14" cy="146"/>
                </a:xfrm>
                <a:custGeom>
                  <a:avLst/>
                  <a:gdLst>
                    <a:gd name="T0" fmla="*/ 0 w 28"/>
                    <a:gd name="T1" fmla="*/ 241 h 293"/>
                    <a:gd name="T2" fmla="*/ 9 w 28"/>
                    <a:gd name="T3" fmla="*/ 0 h 293"/>
                    <a:gd name="T4" fmla="*/ 20 w 28"/>
                    <a:gd name="T5" fmla="*/ 0 h 293"/>
                    <a:gd name="T6" fmla="*/ 28 w 28"/>
                    <a:gd name="T7" fmla="*/ 4 h 293"/>
                    <a:gd name="T8" fmla="*/ 28 w 28"/>
                    <a:gd name="T9" fmla="*/ 293 h 293"/>
                    <a:gd name="T10" fmla="*/ 4 w 28"/>
                    <a:gd name="T11" fmla="*/ 270 h 293"/>
                    <a:gd name="T12" fmla="*/ 24 w 28"/>
                    <a:gd name="T13" fmla="*/ 257 h 293"/>
                    <a:gd name="T14" fmla="*/ 11 w 28"/>
                    <a:gd name="T15" fmla="*/ 241 h 293"/>
                    <a:gd name="T16" fmla="*/ 0 w 28"/>
                    <a:gd name="T17" fmla="*/ 241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3"/>
                    <a:gd name="T29" fmla="*/ 28 w 28"/>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3">
                      <a:moveTo>
                        <a:pt x="0" y="241"/>
                      </a:moveTo>
                      <a:lnTo>
                        <a:pt x="9" y="0"/>
                      </a:lnTo>
                      <a:lnTo>
                        <a:pt x="20" y="0"/>
                      </a:lnTo>
                      <a:lnTo>
                        <a:pt x="28" y="4"/>
                      </a:lnTo>
                      <a:lnTo>
                        <a:pt x="28" y="293"/>
                      </a:lnTo>
                      <a:lnTo>
                        <a:pt x="4" y="270"/>
                      </a:lnTo>
                      <a:lnTo>
                        <a:pt x="24" y="257"/>
                      </a:lnTo>
                      <a:lnTo>
                        <a:pt x="11" y="241"/>
                      </a:lnTo>
                      <a:lnTo>
                        <a:pt x="0" y="241"/>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21" name="Freeform 177"/>
                <p:cNvSpPr>
                  <a:spLocks/>
                </p:cNvSpPr>
                <p:nvPr/>
              </p:nvSpPr>
              <p:spPr bwMode="auto">
                <a:xfrm>
                  <a:off x="3850" y="2379"/>
                  <a:ext cx="15" cy="151"/>
                </a:xfrm>
                <a:custGeom>
                  <a:avLst/>
                  <a:gdLst>
                    <a:gd name="T0" fmla="*/ 0 w 31"/>
                    <a:gd name="T1" fmla="*/ 241 h 301"/>
                    <a:gd name="T2" fmla="*/ 9 w 31"/>
                    <a:gd name="T3" fmla="*/ 0 h 301"/>
                    <a:gd name="T4" fmla="*/ 9 w 31"/>
                    <a:gd name="T5" fmla="*/ 0 h 301"/>
                    <a:gd name="T6" fmla="*/ 9 w 31"/>
                    <a:gd name="T7" fmla="*/ 0 h 301"/>
                    <a:gd name="T8" fmla="*/ 20 w 31"/>
                    <a:gd name="T9" fmla="*/ 0 h 301"/>
                    <a:gd name="T10" fmla="*/ 20 w 31"/>
                    <a:gd name="T11" fmla="*/ 0 h 301"/>
                    <a:gd name="T12" fmla="*/ 20 w 31"/>
                    <a:gd name="T13" fmla="*/ 0 h 301"/>
                    <a:gd name="T14" fmla="*/ 28 w 31"/>
                    <a:gd name="T15" fmla="*/ 4 h 301"/>
                    <a:gd name="T16" fmla="*/ 31 w 31"/>
                    <a:gd name="T17" fmla="*/ 7 h 301"/>
                    <a:gd name="T18" fmla="*/ 31 w 31"/>
                    <a:gd name="T19" fmla="*/ 4 h 301"/>
                    <a:gd name="T20" fmla="*/ 31 w 31"/>
                    <a:gd name="T21" fmla="*/ 293 h 301"/>
                    <a:gd name="T22" fmla="*/ 31 w 31"/>
                    <a:gd name="T23" fmla="*/ 301 h 301"/>
                    <a:gd name="T24" fmla="*/ 28 w 31"/>
                    <a:gd name="T25" fmla="*/ 297 h 301"/>
                    <a:gd name="T26" fmla="*/ 4 w 31"/>
                    <a:gd name="T27" fmla="*/ 273 h 301"/>
                    <a:gd name="T28" fmla="*/ 4 w 31"/>
                    <a:gd name="T29" fmla="*/ 270 h 301"/>
                    <a:gd name="T30" fmla="*/ 4 w 31"/>
                    <a:gd name="T31" fmla="*/ 270 h 301"/>
                    <a:gd name="T32" fmla="*/ 24 w 31"/>
                    <a:gd name="T33" fmla="*/ 257 h 301"/>
                    <a:gd name="T34" fmla="*/ 28 w 31"/>
                    <a:gd name="T35" fmla="*/ 257 h 301"/>
                    <a:gd name="T36" fmla="*/ 24 w 31"/>
                    <a:gd name="T37" fmla="*/ 261 h 301"/>
                    <a:gd name="T38" fmla="*/ 11 w 31"/>
                    <a:gd name="T39" fmla="*/ 246 h 301"/>
                    <a:gd name="T40" fmla="*/ 11 w 31"/>
                    <a:gd name="T41" fmla="*/ 241 h 301"/>
                    <a:gd name="T42" fmla="*/ 16 w 31"/>
                    <a:gd name="T43" fmla="*/ 241 h 301"/>
                    <a:gd name="T44" fmla="*/ 16 w 31"/>
                    <a:gd name="T45" fmla="*/ 241 h 301"/>
                    <a:gd name="T46" fmla="*/ 28 w 31"/>
                    <a:gd name="T47" fmla="*/ 257 h 301"/>
                    <a:gd name="T48" fmla="*/ 31 w 31"/>
                    <a:gd name="T49" fmla="*/ 261 h 301"/>
                    <a:gd name="T50" fmla="*/ 28 w 31"/>
                    <a:gd name="T51" fmla="*/ 261 h 301"/>
                    <a:gd name="T52" fmla="*/ 9 w 31"/>
                    <a:gd name="T53" fmla="*/ 273 h 301"/>
                    <a:gd name="T54" fmla="*/ 4 w 31"/>
                    <a:gd name="T55" fmla="*/ 270 h 301"/>
                    <a:gd name="T56" fmla="*/ 9 w 31"/>
                    <a:gd name="T57" fmla="*/ 270 h 301"/>
                    <a:gd name="T58" fmla="*/ 31 w 31"/>
                    <a:gd name="T59" fmla="*/ 293 h 301"/>
                    <a:gd name="T60" fmla="*/ 28 w 31"/>
                    <a:gd name="T61" fmla="*/ 297 h 301"/>
                    <a:gd name="T62" fmla="*/ 28 w 31"/>
                    <a:gd name="T63" fmla="*/ 293 h 301"/>
                    <a:gd name="T64" fmla="*/ 28 w 31"/>
                    <a:gd name="T65" fmla="*/ 4 h 301"/>
                    <a:gd name="T66" fmla="*/ 31 w 31"/>
                    <a:gd name="T67" fmla="*/ 4 h 301"/>
                    <a:gd name="T68" fmla="*/ 28 w 31"/>
                    <a:gd name="T69" fmla="*/ 7 h 301"/>
                    <a:gd name="T70" fmla="*/ 20 w 31"/>
                    <a:gd name="T71" fmla="*/ 4 h 301"/>
                    <a:gd name="T72" fmla="*/ 20 w 31"/>
                    <a:gd name="T73" fmla="*/ 0 h 301"/>
                    <a:gd name="T74" fmla="*/ 20 w 31"/>
                    <a:gd name="T75" fmla="*/ 4 h 301"/>
                    <a:gd name="T76" fmla="*/ 9 w 31"/>
                    <a:gd name="T77" fmla="*/ 4 h 301"/>
                    <a:gd name="T78" fmla="*/ 9 w 31"/>
                    <a:gd name="T79" fmla="*/ 0 h 301"/>
                    <a:gd name="T80" fmla="*/ 11 w 31"/>
                    <a:gd name="T81" fmla="*/ 0 h 301"/>
                    <a:gd name="T82" fmla="*/ 4 w 31"/>
                    <a:gd name="T83" fmla="*/ 241 h 301"/>
                    <a:gd name="T84" fmla="*/ 0 w 31"/>
                    <a:gd name="T85" fmla="*/ 241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
                    <a:gd name="T130" fmla="*/ 0 h 301"/>
                    <a:gd name="T131" fmla="*/ 31 w 31"/>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 h="301">
                      <a:moveTo>
                        <a:pt x="0" y="241"/>
                      </a:moveTo>
                      <a:lnTo>
                        <a:pt x="9" y="0"/>
                      </a:lnTo>
                      <a:lnTo>
                        <a:pt x="20" y="0"/>
                      </a:lnTo>
                      <a:lnTo>
                        <a:pt x="28" y="4"/>
                      </a:lnTo>
                      <a:lnTo>
                        <a:pt x="31" y="7"/>
                      </a:lnTo>
                      <a:lnTo>
                        <a:pt x="31" y="4"/>
                      </a:lnTo>
                      <a:lnTo>
                        <a:pt x="31" y="293"/>
                      </a:lnTo>
                      <a:lnTo>
                        <a:pt x="31" y="301"/>
                      </a:lnTo>
                      <a:lnTo>
                        <a:pt x="28" y="297"/>
                      </a:lnTo>
                      <a:lnTo>
                        <a:pt x="4" y="273"/>
                      </a:lnTo>
                      <a:lnTo>
                        <a:pt x="4" y="270"/>
                      </a:lnTo>
                      <a:lnTo>
                        <a:pt x="24" y="257"/>
                      </a:lnTo>
                      <a:lnTo>
                        <a:pt x="28" y="257"/>
                      </a:lnTo>
                      <a:lnTo>
                        <a:pt x="24" y="261"/>
                      </a:lnTo>
                      <a:lnTo>
                        <a:pt x="11" y="246"/>
                      </a:lnTo>
                      <a:lnTo>
                        <a:pt x="11" y="241"/>
                      </a:lnTo>
                      <a:lnTo>
                        <a:pt x="16" y="241"/>
                      </a:lnTo>
                      <a:lnTo>
                        <a:pt x="28" y="257"/>
                      </a:lnTo>
                      <a:lnTo>
                        <a:pt x="31" y="261"/>
                      </a:lnTo>
                      <a:lnTo>
                        <a:pt x="28" y="261"/>
                      </a:lnTo>
                      <a:lnTo>
                        <a:pt x="9" y="273"/>
                      </a:lnTo>
                      <a:lnTo>
                        <a:pt x="4" y="270"/>
                      </a:lnTo>
                      <a:lnTo>
                        <a:pt x="9" y="270"/>
                      </a:lnTo>
                      <a:lnTo>
                        <a:pt x="31" y="293"/>
                      </a:lnTo>
                      <a:lnTo>
                        <a:pt x="28" y="297"/>
                      </a:lnTo>
                      <a:lnTo>
                        <a:pt x="28" y="293"/>
                      </a:lnTo>
                      <a:lnTo>
                        <a:pt x="28" y="4"/>
                      </a:lnTo>
                      <a:lnTo>
                        <a:pt x="31" y="4"/>
                      </a:lnTo>
                      <a:lnTo>
                        <a:pt x="28" y="7"/>
                      </a:lnTo>
                      <a:lnTo>
                        <a:pt x="20" y="4"/>
                      </a:lnTo>
                      <a:lnTo>
                        <a:pt x="20" y="0"/>
                      </a:lnTo>
                      <a:lnTo>
                        <a:pt x="20" y="4"/>
                      </a:lnTo>
                      <a:lnTo>
                        <a:pt x="9" y="4"/>
                      </a:lnTo>
                      <a:lnTo>
                        <a:pt x="9" y="0"/>
                      </a:lnTo>
                      <a:lnTo>
                        <a:pt x="11" y="0"/>
                      </a:lnTo>
                      <a:lnTo>
                        <a:pt x="4" y="241"/>
                      </a:lnTo>
                      <a:lnTo>
                        <a:pt x="0" y="241"/>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2" name="Freeform 178"/>
                <p:cNvSpPr>
                  <a:spLocks/>
                </p:cNvSpPr>
                <p:nvPr/>
              </p:nvSpPr>
              <p:spPr bwMode="auto">
                <a:xfrm>
                  <a:off x="3850" y="2500"/>
                  <a:ext cx="5" cy="2"/>
                </a:xfrm>
                <a:custGeom>
                  <a:avLst/>
                  <a:gdLst>
                    <a:gd name="T0" fmla="*/ 11 w 11"/>
                    <a:gd name="T1" fmla="*/ 5 h 5"/>
                    <a:gd name="T2" fmla="*/ 0 w 11"/>
                    <a:gd name="T3" fmla="*/ 5 h 5"/>
                    <a:gd name="T4" fmla="*/ 0 w 11"/>
                    <a:gd name="T5" fmla="*/ 5 h 5"/>
                    <a:gd name="T6" fmla="*/ 0 w 11"/>
                    <a:gd name="T7" fmla="*/ 0 h 5"/>
                    <a:gd name="T8" fmla="*/ 0 w 11"/>
                    <a:gd name="T9" fmla="*/ 0 h 5"/>
                    <a:gd name="T10" fmla="*/ 11 w 11"/>
                    <a:gd name="T11" fmla="*/ 0 h 5"/>
                    <a:gd name="T12" fmla="*/ 11 w 11"/>
                    <a:gd name="T13" fmla="*/ 5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11" y="5"/>
                      </a:moveTo>
                      <a:lnTo>
                        <a:pt x="0" y="5"/>
                      </a:lnTo>
                      <a:lnTo>
                        <a:pt x="0" y="0"/>
                      </a:lnTo>
                      <a:lnTo>
                        <a:pt x="11" y="0"/>
                      </a:lnTo>
                      <a:lnTo>
                        <a:pt x="11"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3" name="Freeform 179"/>
                <p:cNvSpPr>
                  <a:spLocks/>
                </p:cNvSpPr>
                <p:nvPr/>
              </p:nvSpPr>
              <p:spPr bwMode="auto">
                <a:xfrm>
                  <a:off x="3661" y="2500"/>
                  <a:ext cx="201" cy="67"/>
                </a:xfrm>
                <a:custGeom>
                  <a:avLst/>
                  <a:gdLst>
                    <a:gd name="T0" fmla="*/ 277 w 400"/>
                    <a:gd name="T1" fmla="*/ 135 h 135"/>
                    <a:gd name="T2" fmla="*/ 130 w 400"/>
                    <a:gd name="T3" fmla="*/ 135 h 135"/>
                    <a:gd name="T4" fmla="*/ 15 w 400"/>
                    <a:gd name="T5" fmla="*/ 76 h 135"/>
                    <a:gd name="T6" fmla="*/ 0 w 400"/>
                    <a:gd name="T7" fmla="*/ 36 h 135"/>
                    <a:gd name="T8" fmla="*/ 0 w 400"/>
                    <a:gd name="T9" fmla="*/ 13 h 135"/>
                    <a:gd name="T10" fmla="*/ 88 w 400"/>
                    <a:gd name="T11" fmla="*/ 13 h 135"/>
                    <a:gd name="T12" fmla="*/ 115 w 400"/>
                    <a:gd name="T13" fmla="*/ 20 h 135"/>
                    <a:gd name="T14" fmla="*/ 139 w 400"/>
                    <a:gd name="T15" fmla="*/ 36 h 135"/>
                    <a:gd name="T16" fmla="*/ 146 w 400"/>
                    <a:gd name="T17" fmla="*/ 52 h 135"/>
                    <a:gd name="T18" fmla="*/ 154 w 400"/>
                    <a:gd name="T19" fmla="*/ 76 h 135"/>
                    <a:gd name="T20" fmla="*/ 154 w 400"/>
                    <a:gd name="T21" fmla="*/ 104 h 135"/>
                    <a:gd name="T22" fmla="*/ 139 w 400"/>
                    <a:gd name="T23" fmla="*/ 120 h 135"/>
                    <a:gd name="T24" fmla="*/ 257 w 400"/>
                    <a:gd name="T25" fmla="*/ 120 h 135"/>
                    <a:gd name="T26" fmla="*/ 245 w 400"/>
                    <a:gd name="T27" fmla="*/ 104 h 135"/>
                    <a:gd name="T28" fmla="*/ 245 w 400"/>
                    <a:gd name="T29" fmla="*/ 80 h 135"/>
                    <a:gd name="T30" fmla="*/ 254 w 400"/>
                    <a:gd name="T31" fmla="*/ 56 h 135"/>
                    <a:gd name="T32" fmla="*/ 269 w 400"/>
                    <a:gd name="T33" fmla="*/ 36 h 135"/>
                    <a:gd name="T34" fmla="*/ 289 w 400"/>
                    <a:gd name="T35" fmla="*/ 16 h 135"/>
                    <a:gd name="T36" fmla="*/ 316 w 400"/>
                    <a:gd name="T37" fmla="*/ 9 h 135"/>
                    <a:gd name="T38" fmla="*/ 336 w 400"/>
                    <a:gd name="T39" fmla="*/ 0 h 135"/>
                    <a:gd name="T40" fmla="*/ 387 w 400"/>
                    <a:gd name="T41" fmla="*/ 0 h 135"/>
                    <a:gd name="T42" fmla="*/ 400 w 400"/>
                    <a:gd name="T43" fmla="*/ 16 h 135"/>
                    <a:gd name="T44" fmla="*/ 380 w 400"/>
                    <a:gd name="T45" fmla="*/ 36 h 135"/>
                    <a:gd name="T46" fmla="*/ 356 w 400"/>
                    <a:gd name="T47" fmla="*/ 32 h 135"/>
                    <a:gd name="T48" fmla="*/ 349 w 400"/>
                    <a:gd name="T49" fmla="*/ 52 h 135"/>
                    <a:gd name="T50" fmla="*/ 277 w 400"/>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0"/>
                    <a:gd name="T79" fmla="*/ 0 h 135"/>
                    <a:gd name="T80" fmla="*/ 400 w 400"/>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0" h="135">
                      <a:moveTo>
                        <a:pt x="277" y="135"/>
                      </a:moveTo>
                      <a:lnTo>
                        <a:pt x="130" y="135"/>
                      </a:lnTo>
                      <a:lnTo>
                        <a:pt x="15" y="76"/>
                      </a:lnTo>
                      <a:lnTo>
                        <a:pt x="0" y="36"/>
                      </a:lnTo>
                      <a:lnTo>
                        <a:pt x="0" y="13"/>
                      </a:lnTo>
                      <a:lnTo>
                        <a:pt x="88" y="13"/>
                      </a:lnTo>
                      <a:lnTo>
                        <a:pt x="115" y="20"/>
                      </a:lnTo>
                      <a:lnTo>
                        <a:pt x="139" y="36"/>
                      </a:lnTo>
                      <a:lnTo>
                        <a:pt x="146" y="52"/>
                      </a:lnTo>
                      <a:lnTo>
                        <a:pt x="154" y="76"/>
                      </a:lnTo>
                      <a:lnTo>
                        <a:pt x="154" y="104"/>
                      </a:lnTo>
                      <a:lnTo>
                        <a:pt x="139" y="120"/>
                      </a:lnTo>
                      <a:lnTo>
                        <a:pt x="257" y="120"/>
                      </a:lnTo>
                      <a:lnTo>
                        <a:pt x="245" y="104"/>
                      </a:lnTo>
                      <a:lnTo>
                        <a:pt x="245" y="80"/>
                      </a:lnTo>
                      <a:lnTo>
                        <a:pt x="254" y="56"/>
                      </a:lnTo>
                      <a:lnTo>
                        <a:pt x="269" y="36"/>
                      </a:lnTo>
                      <a:lnTo>
                        <a:pt x="289" y="16"/>
                      </a:lnTo>
                      <a:lnTo>
                        <a:pt x="316" y="9"/>
                      </a:lnTo>
                      <a:lnTo>
                        <a:pt x="336" y="0"/>
                      </a:lnTo>
                      <a:lnTo>
                        <a:pt x="387" y="0"/>
                      </a:lnTo>
                      <a:lnTo>
                        <a:pt x="400" y="16"/>
                      </a:lnTo>
                      <a:lnTo>
                        <a:pt x="380" y="36"/>
                      </a:lnTo>
                      <a:lnTo>
                        <a:pt x="356" y="32"/>
                      </a:lnTo>
                      <a:lnTo>
                        <a:pt x="349" y="52"/>
                      </a:lnTo>
                      <a:lnTo>
                        <a:pt x="277"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24" name="Freeform 180"/>
                <p:cNvSpPr>
                  <a:spLocks/>
                </p:cNvSpPr>
                <p:nvPr/>
              </p:nvSpPr>
              <p:spPr bwMode="auto">
                <a:xfrm>
                  <a:off x="3661" y="2517"/>
                  <a:ext cx="139" cy="52"/>
                </a:xfrm>
                <a:custGeom>
                  <a:avLst/>
                  <a:gdLst>
                    <a:gd name="T0" fmla="*/ 277 w 277"/>
                    <a:gd name="T1" fmla="*/ 104 h 104"/>
                    <a:gd name="T2" fmla="*/ 130 w 277"/>
                    <a:gd name="T3" fmla="*/ 104 h 104"/>
                    <a:gd name="T4" fmla="*/ 130 w 277"/>
                    <a:gd name="T5" fmla="*/ 104 h 104"/>
                    <a:gd name="T6" fmla="*/ 130 w 277"/>
                    <a:gd name="T7" fmla="*/ 104 h 104"/>
                    <a:gd name="T8" fmla="*/ 15 w 277"/>
                    <a:gd name="T9" fmla="*/ 44 h 104"/>
                    <a:gd name="T10" fmla="*/ 15 w 277"/>
                    <a:gd name="T11" fmla="*/ 44 h 104"/>
                    <a:gd name="T12" fmla="*/ 15 w 277"/>
                    <a:gd name="T13" fmla="*/ 40 h 104"/>
                    <a:gd name="T14" fmla="*/ 0 w 277"/>
                    <a:gd name="T15" fmla="*/ 0 h 104"/>
                    <a:gd name="T16" fmla="*/ 0 w 277"/>
                    <a:gd name="T17" fmla="*/ 0 h 104"/>
                    <a:gd name="T18" fmla="*/ 0 w 277"/>
                    <a:gd name="T19" fmla="*/ 0 h 104"/>
                    <a:gd name="T20" fmla="*/ 4 w 277"/>
                    <a:gd name="T21" fmla="*/ 0 h 104"/>
                    <a:gd name="T22" fmla="*/ 19 w 277"/>
                    <a:gd name="T23" fmla="*/ 40 h 104"/>
                    <a:gd name="T24" fmla="*/ 15 w 277"/>
                    <a:gd name="T25" fmla="*/ 40 h 104"/>
                    <a:gd name="T26" fmla="*/ 15 w 277"/>
                    <a:gd name="T27" fmla="*/ 40 h 104"/>
                    <a:gd name="T28" fmla="*/ 130 w 277"/>
                    <a:gd name="T29" fmla="*/ 99 h 104"/>
                    <a:gd name="T30" fmla="*/ 130 w 277"/>
                    <a:gd name="T31" fmla="*/ 104 h 104"/>
                    <a:gd name="T32" fmla="*/ 130 w 277"/>
                    <a:gd name="T33" fmla="*/ 99 h 104"/>
                    <a:gd name="T34" fmla="*/ 277 w 277"/>
                    <a:gd name="T35" fmla="*/ 99 h 104"/>
                    <a:gd name="T36" fmla="*/ 277 w 277"/>
                    <a:gd name="T37" fmla="*/ 104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7"/>
                    <a:gd name="T58" fmla="*/ 0 h 104"/>
                    <a:gd name="T59" fmla="*/ 277 w 277"/>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7" h="104">
                      <a:moveTo>
                        <a:pt x="277" y="104"/>
                      </a:moveTo>
                      <a:lnTo>
                        <a:pt x="130" y="104"/>
                      </a:lnTo>
                      <a:lnTo>
                        <a:pt x="15" y="44"/>
                      </a:lnTo>
                      <a:lnTo>
                        <a:pt x="15" y="40"/>
                      </a:lnTo>
                      <a:lnTo>
                        <a:pt x="0" y="0"/>
                      </a:lnTo>
                      <a:lnTo>
                        <a:pt x="4" y="0"/>
                      </a:lnTo>
                      <a:lnTo>
                        <a:pt x="19" y="40"/>
                      </a:lnTo>
                      <a:lnTo>
                        <a:pt x="15" y="40"/>
                      </a:lnTo>
                      <a:lnTo>
                        <a:pt x="130" y="99"/>
                      </a:lnTo>
                      <a:lnTo>
                        <a:pt x="130" y="104"/>
                      </a:lnTo>
                      <a:lnTo>
                        <a:pt x="130" y="99"/>
                      </a:lnTo>
                      <a:lnTo>
                        <a:pt x="277" y="99"/>
                      </a:lnTo>
                      <a:lnTo>
                        <a:pt x="277" y="10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5" name="Rectangle 181"/>
                <p:cNvSpPr>
                  <a:spLocks noChangeArrowheads="1"/>
                </p:cNvSpPr>
                <p:nvPr/>
              </p:nvSpPr>
              <p:spPr bwMode="auto">
                <a:xfrm>
                  <a:off x="3661" y="2506"/>
                  <a:ext cx="2"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26" name="Freeform 182"/>
                <p:cNvSpPr>
                  <a:spLocks/>
                </p:cNvSpPr>
                <p:nvPr/>
              </p:nvSpPr>
              <p:spPr bwMode="auto">
                <a:xfrm>
                  <a:off x="3661" y="2500"/>
                  <a:ext cx="203" cy="69"/>
                </a:xfrm>
                <a:custGeom>
                  <a:avLst/>
                  <a:gdLst>
                    <a:gd name="T0" fmla="*/ 88 w 404"/>
                    <a:gd name="T1" fmla="*/ 13 h 140"/>
                    <a:gd name="T2" fmla="*/ 88 w 404"/>
                    <a:gd name="T3" fmla="*/ 13 h 140"/>
                    <a:gd name="T4" fmla="*/ 119 w 404"/>
                    <a:gd name="T5" fmla="*/ 20 h 140"/>
                    <a:gd name="T6" fmla="*/ 143 w 404"/>
                    <a:gd name="T7" fmla="*/ 36 h 140"/>
                    <a:gd name="T8" fmla="*/ 143 w 404"/>
                    <a:gd name="T9" fmla="*/ 36 h 140"/>
                    <a:gd name="T10" fmla="*/ 150 w 404"/>
                    <a:gd name="T11" fmla="*/ 52 h 140"/>
                    <a:gd name="T12" fmla="*/ 159 w 404"/>
                    <a:gd name="T13" fmla="*/ 76 h 140"/>
                    <a:gd name="T14" fmla="*/ 159 w 404"/>
                    <a:gd name="T15" fmla="*/ 76 h 140"/>
                    <a:gd name="T16" fmla="*/ 159 w 404"/>
                    <a:gd name="T17" fmla="*/ 108 h 140"/>
                    <a:gd name="T18" fmla="*/ 143 w 404"/>
                    <a:gd name="T19" fmla="*/ 124 h 140"/>
                    <a:gd name="T20" fmla="*/ 139 w 404"/>
                    <a:gd name="T21" fmla="*/ 120 h 140"/>
                    <a:gd name="T22" fmla="*/ 261 w 404"/>
                    <a:gd name="T23" fmla="*/ 120 h 140"/>
                    <a:gd name="T24" fmla="*/ 245 w 404"/>
                    <a:gd name="T25" fmla="*/ 108 h 140"/>
                    <a:gd name="T26" fmla="*/ 245 w 404"/>
                    <a:gd name="T27" fmla="*/ 104 h 140"/>
                    <a:gd name="T28" fmla="*/ 245 w 404"/>
                    <a:gd name="T29" fmla="*/ 80 h 140"/>
                    <a:gd name="T30" fmla="*/ 254 w 404"/>
                    <a:gd name="T31" fmla="*/ 56 h 140"/>
                    <a:gd name="T32" fmla="*/ 254 w 404"/>
                    <a:gd name="T33" fmla="*/ 56 h 140"/>
                    <a:gd name="T34" fmla="*/ 269 w 404"/>
                    <a:gd name="T35" fmla="*/ 36 h 140"/>
                    <a:gd name="T36" fmla="*/ 289 w 404"/>
                    <a:gd name="T37" fmla="*/ 16 h 140"/>
                    <a:gd name="T38" fmla="*/ 289 w 404"/>
                    <a:gd name="T39" fmla="*/ 16 h 140"/>
                    <a:gd name="T40" fmla="*/ 316 w 404"/>
                    <a:gd name="T41" fmla="*/ 13 h 140"/>
                    <a:gd name="T42" fmla="*/ 336 w 404"/>
                    <a:gd name="T43" fmla="*/ 0 h 140"/>
                    <a:gd name="T44" fmla="*/ 336 w 404"/>
                    <a:gd name="T45" fmla="*/ 0 h 140"/>
                    <a:gd name="T46" fmla="*/ 392 w 404"/>
                    <a:gd name="T47" fmla="*/ 0 h 140"/>
                    <a:gd name="T48" fmla="*/ 404 w 404"/>
                    <a:gd name="T49" fmla="*/ 16 h 140"/>
                    <a:gd name="T50" fmla="*/ 404 w 404"/>
                    <a:gd name="T51" fmla="*/ 20 h 140"/>
                    <a:gd name="T52" fmla="*/ 380 w 404"/>
                    <a:gd name="T53" fmla="*/ 40 h 140"/>
                    <a:gd name="T54" fmla="*/ 356 w 404"/>
                    <a:gd name="T55" fmla="*/ 36 h 140"/>
                    <a:gd name="T56" fmla="*/ 360 w 404"/>
                    <a:gd name="T57" fmla="*/ 32 h 140"/>
                    <a:gd name="T58" fmla="*/ 349 w 404"/>
                    <a:gd name="T59" fmla="*/ 60 h 140"/>
                    <a:gd name="T60" fmla="*/ 281 w 404"/>
                    <a:gd name="T61" fmla="*/ 140 h 140"/>
                    <a:gd name="T62" fmla="*/ 277 w 404"/>
                    <a:gd name="T63" fmla="*/ 140 h 140"/>
                    <a:gd name="T64" fmla="*/ 349 w 404"/>
                    <a:gd name="T65" fmla="*/ 52 h 140"/>
                    <a:gd name="T66" fmla="*/ 349 w 404"/>
                    <a:gd name="T67" fmla="*/ 52 h 140"/>
                    <a:gd name="T68" fmla="*/ 356 w 404"/>
                    <a:gd name="T69" fmla="*/ 32 h 140"/>
                    <a:gd name="T70" fmla="*/ 380 w 404"/>
                    <a:gd name="T71" fmla="*/ 36 h 140"/>
                    <a:gd name="T72" fmla="*/ 380 w 404"/>
                    <a:gd name="T73" fmla="*/ 36 h 140"/>
                    <a:gd name="T74" fmla="*/ 404 w 404"/>
                    <a:gd name="T75" fmla="*/ 20 h 140"/>
                    <a:gd name="T76" fmla="*/ 387 w 404"/>
                    <a:gd name="T77" fmla="*/ 5 h 140"/>
                    <a:gd name="T78" fmla="*/ 387 w 404"/>
                    <a:gd name="T79" fmla="*/ 5 h 140"/>
                    <a:gd name="T80" fmla="*/ 336 w 404"/>
                    <a:gd name="T81" fmla="*/ 0 h 140"/>
                    <a:gd name="T82" fmla="*/ 316 w 404"/>
                    <a:gd name="T83" fmla="*/ 13 h 140"/>
                    <a:gd name="T84" fmla="*/ 316 w 404"/>
                    <a:gd name="T85" fmla="*/ 13 h 140"/>
                    <a:gd name="T86" fmla="*/ 289 w 404"/>
                    <a:gd name="T87" fmla="*/ 16 h 140"/>
                    <a:gd name="T88" fmla="*/ 274 w 404"/>
                    <a:gd name="T89" fmla="*/ 40 h 140"/>
                    <a:gd name="T90" fmla="*/ 274 w 404"/>
                    <a:gd name="T91" fmla="*/ 40 h 140"/>
                    <a:gd name="T92" fmla="*/ 254 w 404"/>
                    <a:gd name="T93" fmla="*/ 56 h 140"/>
                    <a:gd name="T94" fmla="*/ 250 w 404"/>
                    <a:gd name="T95" fmla="*/ 80 h 140"/>
                    <a:gd name="T96" fmla="*/ 250 w 404"/>
                    <a:gd name="T97" fmla="*/ 80 h 140"/>
                    <a:gd name="T98" fmla="*/ 245 w 404"/>
                    <a:gd name="T99" fmla="*/ 104 h 140"/>
                    <a:gd name="T100" fmla="*/ 261 w 404"/>
                    <a:gd name="T101" fmla="*/ 120 h 140"/>
                    <a:gd name="T102" fmla="*/ 257 w 404"/>
                    <a:gd name="T103" fmla="*/ 124 h 140"/>
                    <a:gd name="T104" fmla="*/ 134 w 404"/>
                    <a:gd name="T105" fmla="*/ 124 h 140"/>
                    <a:gd name="T106" fmla="*/ 154 w 404"/>
                    <a:gd name="T107" fmla="*/ 104 h 140"/>
                    <a:gd name="T108" fmla="*/ 154 w 404"/>
                    <a:gd name="T109" fmla="*/ 104 h 140"/>
                    <a:gd name="T110" fmla="*/ 159 w 404"/>
                    <a:gd name="T111" fmla="*/ 76 h 140"/>
                    <a:gd name="T112" fmla="*/ 146 w 404"/>
                    <a:gd name="T113" fmla="*/ 52 h 140"/>
                    <a:gd name="T114" fmla="*/ 146 w 404"/>
                    <a:gd name="T115" fmla="*/ 52 h 140"/>
                    <a:gd name="T116" fmla="*/ 143 w 404"/>
                    <a:gd name="T117" fmla="*/ 36 h 140"/>
                    <a:gd name="T118" fmla="*/ 115 w 404"/>
                    <a:gd name="T119" fmla="*/ 25 h 140"/>
                    <a:gd name="T120" fmla="*/ 115 w 404"/>
                    <a:gd name="T121" fmla="*/ 25 h 140"/>
                    <a:gd name="T122" fmla="*/ 88 w 404"/>
                    <a:gd name="T123" fmla="*/ 13 h 140"/>
                    <a:gd name="T124" fmla="*/ 0 w 404"/>
                    <a:gd name="T125" fmla="*/ 16 h 1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4"/>
                    <a:gd name="T190" fmla="*/ 0 h 140"/>
                    <a:gd name="T191" fmla="*/ 404 w 404"/>
                    <a:gd name="T192" fmla="*/ 140 h 1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4" h="140">
                      <a:moveTo>
                        <a:pt x="0" y="13"/>
                      </a:moveTo>
                      <a:lnTo>
                        <a:pt x="88" y="13"/>
                      </a:lnTo>
                      <a:lnTo>
                        <a:pt x="115" y="20"/>
                      </a:lnTo>
                      <a:lnTo>
                        <a:pt x="119" y="20"/>
                      </a:lnTo>
                      <a:lnTo>
                        <a:pt x="143" y="36"/>
                      </a:lnTo>
                      <a:lnTo>
                        <a:pt x="150" y="52"/>
                      </a:lnTo>
                      <a:lnTo>
                        <a:pt x="159" y="76"/>
                      </a:lnTo>
                      <a:lnTo>
                        <a:pt x="159" y="104"/>
                      </a:lnTo>
                      <a:lnTo>
                        <a:pt x="159" y="108"/>
                      </a:lnTo>
                      <a:lnTo>
                        <a:pt x="143" y="124"/>
                      </a:lnTo>
                      <a:lnTo>
                        <a:pt x="139" y="124"/>
                      </a:lnTo>
                      <a:lnTo>
                        <a:pt x="139" y="120"/>
                      </a:lnTo>
                      <a:lnTo>
                        <a:pt x="257" y="120"/>
                      </a:lnTo>
                      <a:lnTo>
                        <a:pt x="261" y="120"/>
                      </a:lnTo>
                      <a:lnTo>
                        <a:pt x="257" y="124"/>
                      </a:lnTo>
                      <a:lnTo>
                        <a:pt x="245" y="108"/>
                      </a:lnTo>
                      <a:lnTo>
                        <a:pt x="245" y="104"/>
                      </a:lnTo>
                      <a:lnTo>
                        <a:pt x="245" y="80"/>
                      </a:lnTo>
                      <a:lnTo>
                        <a:pt x="254" y="56"/>
                      </a:lnTo>
                      <a:lnTo>
                        <a:pt x="269" y="36"/>
                      </a:lnTo>
                      <a:lnTo>
                        <a:pt x="289" y="16"/>
                      </a:lnTo>
                      <a:lnTo>
                        <a:pt x="316" y="9"/>
                      </a:lnTo>
                      <a:lnTo>
                        <a:pt x="316" y="13"/>
                      </a:lnTo>
                      <a:lnTo>
                        <a:pt x="316" y="9"/>
                      </a:lnTo>
                      <a:lnTo>
                        <a:pt x="336" y="0"/>
                      </a:lnTo>
                      <a:lnTo>
                        <a:pt x="387" y="0"/>
                      </a:lnTo>
                      <a:lnTo>
                        <a:pt x="392" y="0"/>
                      </a:lnTo>
                      <a:lnTo>
                        <a:pt x="404" y="16"/>
                      </a:lnTo>
                      <a:lnTo>
                        <a:pt x="404" y="20"/>
                      </a:lnTo>
                      <a:lnTo>
                        <a:pt x="385" y="40"/>
                      </a:lnTo>
                      <a:lnTo>
                        <a:pt x="380" y="40"/>
                      </a:lnTo>
                      <a:lnTo>
                        <a:pt x="356" y="36"/>
                      </a:lnTo>
                      <a:lnTo>
                        <a:pt x="356" y="32"/>
                      </a:lnTo>
                      <a:lnTo>
                        <a:pt x="360" y="32"/>
                      </a:lnTo>
                      <a:lnTo>
                        <a:pt x="352" y="52"/>
                      </a:lnTo>
                      <a:lnTo>
                        <a:pt x="349" y="60"/>
                      </a:lnTo>
                      <a:lnTo>
                        <a:pt x="352" y="56"/>
                      </a:lnTo>
                      <a:lnTo>
                        <a:pt x="281" y="140"/>
                      </a:lnTo>
                      <a:lnTo>
                        <a:pt x="277" y="140"/>
                      </a:lnTo>
                      <a:lnTo>
                        <a:pt x="277" y="135"/>
                      </a:lnTo>
                      <a:lnTo>
                        <a:pt x="349" y="52"/>
                      </a:lnTo>
                      <a:lnTo>
                        <a:pt x="352" y="56"/>
                      </a:lnTo>
                      <a:lnTo>
                        <a:pt x="349" y="52"/>
                      </a:lnTo>
                      <a:lnTo>
                        <a:pt x="356" y="32"/>
                      </a:lnTo>
                      <a:lnTo>
                        <a:pt x="380" y="36"/>
                      </a:lnTo>
                      <a:lnTo>
                        <a:pt x="380" y="40"/>
                      </a:lnTo>
                      <a:lnTo>
                        <a:pt x="380" y="36"/>
                      </a:lnTo>
                      <a:lnTo>
                        <a:pt x="400" y="16"/>
                      </a:lnTo>
                      <a:lnTo>
                        <a:pt x="404" y="20"/>
                      </a:lnTo>
                      <a:lnTo>
                        <a:pt x="400" y="20"/>
                      </a:lnTo>
                      <a:lnTo>
                        <a:pt x="387" y="5"/>
                      </a:lnTo>
                      <a:lnTo>
                        <a:pt x="392" y="0"/>
                      </a:lnTo>
                      <a:lnTo>
                        <a:pt x="387" y="5"/>
                      </a:lnTo>
                      <a:lnTo>
                        <a:pt x="336" y="5"/>
                      </a:lnTo>
                      <a:lnTo>
                        <a:pt x="336" y="0"/>
                      </a:lnTo>
                      <a:lnTo>
                        <a:pt x="336" y="5"/>
                      </a:lnTo>
                      <a:lnTo>
                        <a:pt x="316" y="13"/>
                      </a:lnTo>
                      <a:lnTo>
                        <a:pt x="289" y="20"/>
                      </a:lnTo>
                      <a:lnTo>
                        <a:pt x="289" y="16"/>
                      </a:lnTo>
                      <a:lnTo>
                        <a:pt x="294" y="20"/>
                      </a:lnTo>
                      <a:lnTo>
                        <a:pt x="274" y="40"/>
                      </a:lnTo>
                      <a:lnTo>
                        <a:pt x="269" y="36"/>
                      </a:lnTo>
                      <a:lnTo>
                        <a:pt x="274" y="40"/>
                      </a:lnTo>
                      <a:lnTo>
                        <a:pt x="257" y="60"/>
                      </a:lnTo>
                      <a:lnTo>
                        <a:pt x="254" y="56"/>
                      </a:lnTo>
                      <a:lnTo>
                        <a:pt x="257" y="56"/>
                      </a:lnTo>
                      <a:lnTo>
                        <a:pt x="250" y="80"/>
                      </a:lnTo>
                      <a:lnTo>
                        <a:pt x="245" y="80"/>
                      </a:lnTo>
                      <a:lnTo>
                        <a:pt x="250" y="80"/>
                      </a:lnTo>
                      <a:lnTo>
                        <a:pt x="250" y="104"/>
                      </a:lnTo>
                      <a:lnTo>
                        <a:pt x="245" y="104"/>
                      </a:lnTo>
                      <a:lnTo>
                        <a:pt x="250" y="104"/>
                      </a:lnTo>
                      <a:lnTo>
                        <a:pt x="261" y="120"/>
                      </a:lnTo>
                      <a:lnTo>
                        <a:pt x="265" y="124"/>
                      </a:lnTo>
                      <a:lnTo>
                        <a:pt x="257" y="124"/>
                      </a:lnTo>
                      <a:lnTo>
                        <a:pt x="139" y="124"/>
                      </a:lnTo>
                      <a:lnTo>
                        <a:pt x="134" y="124"/>
                      </a:lnTo>
                      <a:lnTo>
                        <a:pt x="139" y="120"/>
                      </a:lnTo>
                      <a:lnTo>
                        <a:pt x="154" y="104"/>
                      </a:lnTo>
                      <a:lnTo>
                        <a:pt x="159" y="108"/>
                      </a:lnTo>
                      <a:lnTo>
                        <a:pt x="154" y="104"/>
                      </a:lnTo>
                      <a:lnTo>
                        <a:pt x="154" y="76"/>
                      </a:lnTo>
                      <a:lnTo>
                        <a:pt x="159" y="76"/>
                      </a:lnTo>
                      <a:lnTo>
                        <a:pt x="154" y="76"/>
                      </a:lnTo>
                      <a:lnTo>
                        <a:pt x="146" y="52"/>
                      </a:lnTo>
                      <a:lnTo>
                        <a:pt x="150" y="52"/>
                      </a:lnTo>
                      <a:lnTo>
                        <a:pt x="146" y="52"/>
                      </a:lnTo>
                      <a:lnTo>
                        <a:pt x="139" y="36"/>
                      </a:lnTo>
                      <a:lnTo>
                        <a:pt x="143" y="36"/>
                      </a:lnTo>
                      <a:lnTo>
                        <a:pt x="139" y="40"/>
                      </a:lnTo>
                      <a:lnTo>
                        <a:pt x="115" y="25"/>
                      </a:lnTo>
                      <a:lnTo>
                        <a:pt x="119" y="20"/>
                      </a:lnTo>
                      <a:lnTo>
                        <a:pt x="115" y="25"/>
                      </a:lnTo>
                      <a:lnTo>
                        <a:pt x="88" y="16"/>
                      </a:lnTo>
                      <a:lnTo>
                        <a:pt x="88" y="13"/>
                      </a:lnTo>
                      <a:lnTo>
                        <a:pt x="88" y="16"/>
                      </a:lnTo>
                      <a:lnTo>
                        <a:pt x="0" y="16"/>
                      </a:lnTo>
                      <a:lnTo>
                        <a:pt x="0" y="1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7" name="Freeform 183"/>
                <p:cNvSpPr>
                  <a:spLocks/>
                </p:cNvSpPr>
                <p:nvPr/>
              </p:nvSpPr>
              <p:spPr bwMode="auto">
                <a:xfrm>
                  <a:off x="3646" y="2514"/>
                  <a:ext cx="83" cy="81"/>
                </a:xfrm>
                <a:custGeom>
                  <a:avLst/>
                  <a:gdLst>
                    <a:gd name="T0" fmla="*/ 166 w 166"/>
                    <a:gd name="T1" fmla="*/ 79 h 162"/>
                    <a:gd name="T2" fmla="*/ 158 w 166"/>
                    <a:gd name="T3" fmla="*/ 47 h 162"/>
                    <a:gd name="T4" fmla="*/ 142 w 166"/>
                    <a:gd name="T5" fmla="*/ 23 h 162"/>
                    <a:gd name="T6" fmla="*/ 115 w 166"/>
                    <a:gd name="T7" fmla="*/ 3 h 162"/>
                    <a:gd name="T8" fmla="*/ 84 w 166"/>
                    <a:gd name="T9" fmla="*/ 0 h 162"/>
                    <a:gd name="T10" fmla="*/ 51 w 166"/>
                    <a:gd name="T11" fmla="*/ 3 h 162"/>
                    <a:gd name="T12" fmla="*/ 29 w 166"/>
                    <a:gd name="T13" fmla="*/ 23 h 162"/>
                    <a:gd name="T14" fmla="*/ 9 w 166"/>
                    <a:gd name="T15" fmla="*/ 47 h 162"/>
                    <a:gd name="T16" fmla="*/ 0 w 166"/>
                    <a:gd name="T17" fmla="*/ 79 h 162"/>
                    <a:gd name="T18" fmla="*/ 9 w 166"/>
                    <a:gd name="T19" fmla="*/ 115 h 162"/>
                    <a:gd name="T20" fmla="*/ 29 w 166"/>
                    <a:gd name="T21" fmla="*/ 138 h 162"/>
                    <a:gd name="T22" fmla="*/ 51 w 166"/>
                    <a:gd name="T23" fmla="*/ 158 h 162"/>
                    <a:gd name="T24" fmla="*/ 84 w 166"/>
                    <a:gd name="T25" fmla="*/ 162 h 162"/>
                    <a:gd name="T26" fmla="*/ 115 w 166"/>
                    <a:gd name="T27" fmla="*/ 158 h 162"/>
                    <a:gd name="T28" fmla="*/ 142 w 166"/>
                    <a:gd name="T29" fmla="*/ 138 h 162"/>
                    <a:gd name="T30" fmla="*/ 158 w 166"/>
                    <a:gd name="T31" fmla="*/ 115 h 162"/>
                    <a:gd name="T32" fmla="*/ 166 w 166"/>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62"/>
                    <a:gd name="T53" fmla="*/ 166 w 166"/>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62">
                      <a:moveTo>
                        <a:pt x="166" y="79"/>
                      </a:moveTo>
                      <a:lnTo>
                        <a:pt x="158" y="47"/>
                      </a:lnTo>
                      <a:lnTo>
                        <a:pt x="142" y="23"/>
                      </a:lnTo>
                      <a:lnTo>
                        <a:pt x="115" y="3"/>
                      </a:lnTo>
                      <a:lnTo>
                        <a:pt x="84" y="0"/>
                      </a:lnTo>
                      <a:lnTo>
                        <a:pt x="51" y="3"/>
                      </a:lnTo>
                      <a:lnTo>
                        <a:pt x="29" y="23"/>
                      </a:lnTo>
                      <a:lnTo>
                        <a:pt x="9" y="47"/>
                      </a:lnTo>
                      <a:lnTo>
                        <a:pt x="0" y="79"/>
                      </a:lnTo>
                      <a:lnTo>
                        <a:pt x="9" y="115"/>
                      </a:lnTo>
                      <a:lnTo>
                        <a:pt x="29" y="138"/>
                      </a:lnTo>
                      <a:lnTo>
                        <a:pt x="51" y="158"/>
                      </a:lnTo>
                      <a:lnTo>
                        <a:pt x="84" y="162"/>
                      </a:lnTo>
                      <a:lnTo>
                        <a:pt x="115" y="158"/>
                      </a:lnTo>
                      <a:lnTo>
                        <a:pt x="142" y="138"/>
                      </a:lnTo>
                      <a:lnTo>
                        <a:pt x="158" y="115"/>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8" name="Freeform 184"/>
                <p:cNvSpPr>
                  <a:spLocks/>
                </p:cNvSpPr>
                <p:nvPr/>
              </p:nvSpPr>
              <p:spPr bwMode="auto">
                <a:xfrm>
                  <a:off x="3646" y="2514"/>
                  <a:ext cx="85" cy="83"/>
                </a:xfrm>
                <a:custGeom>
                  <a:avLst/>
                  <a:gdLst>
                    <a:gd name="T0" fmla="*/ 158 w 171"/>
                    <a:gd name="T1" fmla="*/ 47 h 166"/>
                    <a:gd name="T2" fmla="*/ 158 w 171"/>
                    <a:gd name="T3" fmla="*/ 51 h 166"/>
                    <a:gd name="T4" fmla="*/ 142 w 171"/>
                    <a:gd name="T5" fmla="*/ 27 h 166"/>
                    <a:gd name="T6" fmla="*/ 115 w 171"/>
                    <a:gd name="T7" fmla="*/ 7 h 166"/>
                    <a:gd name="T8" fmla="*/ 115 w 171"/>
                    <a:gd name="T9" fmla="*/ 7 h 166"/>
                    <a:gd name="T10" fmla="*/ 84 w 171"/>
                    <a:gd name="T11" fmla="*/ 3 h 166"/>
                    <a:gd name="T12" fmla="*/ 51 w 171"/>
                    <a:gd name="T13" fmla="*/ 7 h 166"/>
                    <a:gd name="T14" fmla="*/ 56 w 171"/>
                    <a:gd name="T15" fmla="*/ 7 h 166"/>
                    <a:gd name="T16" fmla="*/ 32 w 171"/>
                    <a:gd name="T17" fmla="*/ 27 h 166"/>
                    <a:gd name="T18" fmla="*/ 12 w 171"/>
                    <a:gd name="T19" fmla="*/ 51 h 166"/>
                    <a:gd name="T20" fmla="*/ 12 w 171"/>
                    <a:gd name="T21" fmla="*/ 47 h 166"/>
                    <a:gd name="T22" fmla="*/ 5 w 171"/>
                    <a:gd name="T23" fmla="*/ 79 h 166"/>
                    <a:gd name="T24" fmla="*/ 12 w 171"/>
                    <a:gd name="T25" fmla="*/ 115 h 166"/>
                    <a:gd name="T26" fmla="*/ 12 w 171"/>
                    <a:gd name="T27" fmla="*/ 115 h 166"/>
                    <a:gd name="T28" fmla="*/ 32 w 171"/>
                    <a:gd name="T29" fmla="*/ 138 h 166"/>
                    <a:gd name="T30" fmla="*/ 56 w 171"/>
                    <a:gd name="T31" fmla="*/ 158 h 166"/>
                    <a:gd name="T32" fmla="*/ 51 w 171"/>
                    <a:gd name="T33" fmla="*/ 158 h 166"/>
                    <a:gd name="T34" fmla="*/ 84 w 171"/>
                    <a:gd name="T35" fmla="*/ 162 h 166"/>
                    <a:gd name="T36" fmla="*/ 115 w 171"/>
                    <a:gd name="T37" fmla="*/ 158 h 166"/>
                    <a:gd name="T38" fmla="*/ 115 w 171"/>
                    <a:gd name="T39" fmla="*/ 158 h 166"/>
                    <a:gd name="T40" fmla="*/ 142 w 171"/>
                    <a:gd name="T41" fmla="*/ 138 h 166"/>
                    <a:gd name="T42" fmla="*/ 158 w 171"/>
                    <a:gd name="T43" fmla="*/ 115 h 166"/>
                    <a:gd name="T44" fmla="*/ 158 w 171"/>
                    <a:gd name="T45" fmla="*/ 115 h 166"/>
                    <a:gd name="T46" fmla="*/ 166 w 171"/>
                    <a:gd name="T47" fmla="*/ 79 h 166"/>
                    <a:gd name="T48" fmla="*/ 171 w 171"/>
                    <a:gd name="T49" fmla="*/ 79 h 166"/>
                    <a:gd name="T50" fmla="*/ 162 w 171"/>
                    <a:gd name="T51" fmla="*/ 115 h 166"/>
                    <a:gd name="T52" fmla="*/ 147 w 171"/>
                    <a:gd name="T53" fmla="*/ 142 h 166"/>
                    <a:gd name="T54" fmla="*/ 147 w 171"/>
                    <a:gd name="T55" fmla="*/ 142 h 166"/>
                    <a:gd name="T56" fmla="*/ 120 w 171"/>
                    <a:gd name="T57" fmla="*/ 162 h 166"/>
                    <a:gd name="T58" fmla="*/ 84 w 171"/>
                    <a:gd name="T59" fmla="*/ 166 h 166"/>
                    <a:gd name="T60" fmla="*/ 84 w 171"/>
                    <a:gd name="T61" fmla="*/ 166 h 166"/>
                    <a:gd name="T62" fmla="*/ 51 w 171"/>
                    <a:gd name="T63" fmla="*/ 162 h 166"/>
                    <a:gd name="T64" fmla="*/ 29 w 171"/>
                    <a:gd name="T65" fmla="*/ 142 h 166"/>
                    <a:gd name="T66" fmla="*/ 29 w 171"/>
                    <a:gd name="T67" fmla="*/ 142 h 166"/>
                    <a:gd name="T68" fmla="*/ 9 w 171"/>
                    <a:gd name="T69" fmla="*/ 118 h 166"/>
                    <a:gd name="T70" fmla="*/ 0 w 171"/>
                    <a:gd name="T71" fmla="*/ 79 h 166"/>
                    <a:gd name="T72" fmla="*/ 0 w 171"/>
                    <a:gd name="T73" fmla="*/ 79 h 166"/>
                    <a:gd name="T74" fmla="*/ 9 w 171"/>
                    <a:gd name="T75" fmla="*/ 47 h 166"/>
                    <a:gd name="T76" fmla="*/ 29 w 171"/>
                    <a:gd name="T77" fmla="*/ 23 h 166"/>
                    <a:gd name="T78" fmla="*/ 29 w 171"/>
                    <a:gd name="T79" fmla="*/ 23 h 166"/>
                    <a:gd name="T80" fmla="*/ 51 w 171"/>
                    <a:gd name="T81" fmla="*/ 3 h 166"/>
                    <a:gd name="T82" fmla="*/ 84 w 171"/>
                    <a:gd name="T83" fmla="*/ 0 h 166"/>
                    <a:gd name="T84" fmla="*/ 84 w 171"/>
                    <a:gd name="T85" fmla="*/ 0 h 166"/>
                    <a:gd name="T86" fmla="*/ 115 w 171"/>
                    <a:gd name="T87" fmla="*/ 3 h 166"/>
                    <a:gd name="T88" fmla="*/ 147 w 171"/>
                    <a:gd name="T89" fmla="*/ 23 h 166"/>
                    <a:gd name="T90" fmla="*/ 147 w 171"/>
                    <a:gd name="T91" fmla="*/ 23 h 166"/>
                    <a:gd name="T92" fmla="*/ 162 w 171"/>
                    <a:gd name="T93" fmla="*/ 47 h 166"/>
                    <a:gd name="T94" fmla="*/ 171 w 171"/>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1"/>
                    <a:gd name="T145" fmla="*/ 0 h 166"/>
                    <a:gd name="T146" fmla="*/ 171 w 171"/>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1" h="166">
                      <a:moveTo>
                        <a:pt x="166" y="79"/>
                      </a:moveTo>
                      <a:lnTo>
                        <a:pt x="158" y="47"/>
                      </a:lnTo>
                      <a:lnTo>
                        <a:pt x="158" y="51"/>
                      </a:lnTo>
                      <a:lnTo>
                        <a:pt x="142" y="27"/>
                      </a:lnTo>
                      <a:lnTo>
                        <a:pt x="115" y="7"/>
                      </a:lnTo>
                      <a:lnTo>
                        <a:pt x="84" y="3"/>
                      </a:lnTo>
                      <a:lnTo>
                        <a:pt x="51" y="7"/>
                      </a:lnTo>
                      <a:lnTo>
                        <a:pt x="56" y="7"/>
                      </a:lnTo>
                      <a:lnTo>
                        <a:pt x="32" y="27"/>
                      </a:lnTo>
                      <a:lnTo>
                        <a:pt x="12" y="51"/>
                      </a:lnTo>
                      <a:lnTo>
                        <a:pt x="12" y="47"/>
                      </a:lnTo>
                      <a:lnTo>
                        <a:pt x="5" y="79"/>
                      </a:lnTo>
                      <a:lnTo>
                        <a:pt x="12" y="115"/>
                      </a:lnTo>
                      <a:lnTo>
                        <a:pt x="32" y="138"/>
                      </a:lnTo>
                      <a:lnTo>
                        <a:pt x="56" y="158"/>
                      </a:lnTo>
                      <a:lnTo>
                        <a:pt x="51" y="158"/>
                      </a:lnTo>
                      <a:lnTo>
                        <a:pt x="84" y="162"/>
                      </a:lnTo>
                      <a:lnTo>
                        <a:pt x="115" y="158"/>
                      </a:lnTo>
                      <a:lnTo>
                        <a:pt x="142" y="138"/>
                      </a:lnTo>
                      <a:lnTo>
                        <a:pt x="158" y="115"/>
                      </a:lnTo>
                      <a:lnTo>
                        <a:pt x="166" y="79"/>
                      </a:lnTo>
                      <a:lnTo>
                        <a:pt x="171" y="79"/>
                      </a:lnTo>
                      <a:lnTo>
                        <a:pt x="162" y="115"/>
                      </a:lnTo>
                      <a:lnTo>
                        <a:pt x="162" y="118"/>
                      </a:lnTo>
                      <a:lnTo>
                        <a:pt x="147" y="142"/>
                      </a:lnTo>
                      <a:lnTo>
                        <a:pt x="120" y="162"/>
                      </a:lnTo>
                      <a:lnTo>
                        <a:pt x="115" y="162"/>
                      </a:lnTo>
                      <a:lnTo>
                        <a:pt x="84" y="166"/>
                      </a:lnTo>
                      <a:lnTo>
                        <a:pt x="51" y="162"/>
                      </a:lnTo>
                      <a:lnTo>
                        <a:pt x="29" y="142"/>
                      </a:lnTo>
                      <a:lnTo>
                        <a:pt x="9" y="118"/>
                      </a:lnTo>
                      <a:lnTo>
                        <a:pt x="9" y="115"/>
                      </a:lnTo>
                      <a:lnTo>
                        <a:pt x="0" y="79"/>
                      </a:lnTo>
                      <a:lnTo>
                        <a:pt x="9" y="47"/>
                      </a:lnTo>
                      <a:lnTo>
                        <a:pt x="29" y="23"/>
                      </a:lnTo>
                      <a:lnTo>
                        <a:pt x="51" y="3"/>
                      </a:lnTo>
                      <a:lnTo>
                        <a:pt x="84" y="0"/>
                      </a:lnTo>
                      <a:lnTo>
                        <a:pt x="115" y="3"/>
                      </a:lnTo>
                      <a:lnTo>
                        <a:pt x="120" y="3"/>
                      </a:lnTo>
                      <a:lnTo>
                        <a:pt x="147" y="23"/>
                      </a:lnTo>
                      <a:lnTo>
                        <a:pt x="162" y="47"/>
                      </a:lnTo>
                      <a:lnTo>
                        <a:pt x="171" y="79"/>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9" name="Freeform 185"/>
                <p:cNvSpPr>
                  <a:spLocks/>
                </p:cNvSpPr>
                <p:nvPr/>
              </p:nvSpPr>
              <p:spPr bwMode="auto">
                <a:xfrm>
                  <a:off x="3729" y="2554"/>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0" name="Freeform 186"/>
                <p:cNvSpPr>
                  <a:spLocks/>
                </p:cNvSpPr>
                <p:nvPr/>
              </p:nvSpPr>
              <p:spPr bwMode="auto">
                <a:xfrm>
                  <a:off x="3668" y="2534"/>
                  <a:ext cx="41" cy="41"/>
                </a:xfrm>
                <a:custGeom>
                  <a:avLst/>
                  <a:gdLst>
                    <a:gd name="T0" fmla="*/ 83 w 83"/>
                    <a:gd name="T1" fmla="*/ 39 h 82"/>
                    <a:gd name="T2" fmla="*/ 71 w 83"/>
                    <a:gd name="T3" fmla="*/ 11 h 82"/>
                    <a:gd name="T4" fmla="*/ 40 w 83"/>
                    <a:gd name="T5" fmla="*/ 0 h 82"/>
                    <a:gd name="T6" fmla="*/ 12 w 83"/>
                    <a:gd name="T7" fmla="*/ 11 h 82"/>
                    <a:gd name="T8" fmla="*/ 0 w 83"/>
                    <a:gd name="T9" fmla="*/ 39 h 82"/>
                    <a:gd name="T10" fmla="*/ 12 w 83"/>
                    <a:gd name="T11" fmla="*/ 71 h 82"/>
                    <a:gd name="T12" fmla="*/ 40 w 83"/>
                    <a:gd name="T13" fmla="*/ 82 h 82"/>
                    <a:gd name="T14" fmla="*/ 71 w 83"/>
                    <a:gd name="T15" fmla="*/ 71 h 82"/>
                    <a:gd name="T16" fmla="*/ 83 w 83"/>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39"/>
                      </a:moveTo>
                      <a:lnTo>
                        <a:pt x="71" y="11"/>
                      </a:lnTo>
                      <a:lnTo>
                        <a:pt x="40" y="0"/>
                      </a:lnTo>
                      <a:lnTo>
                        <a:pt x="12" y="11"/>
                      </a:lnTo>
                      <a:lnTo>
                        <a:pt x="0" y="39"/>
                      </a:lnTo>
                      <a:lnTo>
                        <a:pt x="12" y="71"/>
                      </a:lnTo>
                      <a:lnTo>
                        <a:pt x="40" y="82"/>
                      </a:lnTo>
                      <a:lnTo>
                        <a:pt x="71" y="71"/>
                      </a:lnTo>
                      <a:lnTo>
                        <a:pt x="83"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31" name="Freeform 187"/>
                <p:cNvSpPr>
                  <a:spLocks/>
                </p:cNvSpPr>
                <p:nvPr/>
              </p:nvSpPr>
              <p:spPr bwMode="auto">
                <a:xfrm>
                  <a:off x="3668" y="2534"/>
                  <a:ext cx="43" cy="43"/>
                </a:xfrm>
                <a:custGeom>
                  <a:avLst/>
                  <a:gdLst>
                    <a:gd name="T0" fmla="*/ 83 w 87"/>
                    <a:gd name="T1" fmla="*/ 39 h 86"/>
                    <a:gd name="T2" fmla="*/ 71 w 87"/>
                    <a:gd name="T3" fmla="*/ 11 h 86"/>
                    <a:gd name="T4" fmla="*/ 71 w 87"/>
                    <a:gd name="T5" fmla="*/ 15 h 86"/>
                    <a:gd name="T6" fmla="*/ 71 w 87"/>
                    <a:gd name="T7" fmla="*/ 15 h 86"/>
                    <a:gd name="T8" fmla="*/ 40 w 87"/>
                    <a:gd name="T9" fmla="*/ 2 h 86"/>
                    <a:gd name="T10" fmla="*/ 40 w 87"/>
                    <a:gd name="T11" fmla="*/ 2 h 86"/>
                    <a:gd name="T12" fmla="*/ 40 w 87"/>
                    <a:gd name="T13" fmla="*/ 2 h 86"/>
                    <a:gd name="T14" fmla="*/ 12 w 87"/>
                    <a:gd name="T15" fmla="*/ 15 h 86"/>
                    <a:gd name="T16" fmla="*/ 16 w 87"/>
                    <a:gd name="T17" fmla="*/ 11 h 86"/>
                    <a:gd name="T18" fmla="*/ 16 w 87"/>
                    <a:gd name="T19" fmla="*/ 11 h 86"/>
                    <a:gd name="T20" fmla="*/ 3 w 87"/>
                    <a:gd name="T21" fmla="*/ 39 h 86"/>
                    <a:gd name="T22" fmla="*/ 3 w 87"/>
                    <a:gd name="T23" fmla="*/ 39 h 86"/>
                    <a:gd name="T24" fmla="*/ 3 w 87"/>
                    <a:gd name="T25" fmla="*/ 39 h 86"/>
                    <a:gd name="T26" fmla="*/ 16 w 87"/>
                    <a:gd name="T27" fmla="*/ 71 h 86"/>
                    <a:gd name="T28" fmla="*/ 12 w 87"/>
                    <a:gd name="T29" fmla="*/ 71 h 86"/>
                    <a:gd name="T30" fmla="*/ 12 w 87"/>
                    <a:gd name="T31" fmla="*/ 71 h 86"/>
                    <a:gd name="T32" fmla="*/ 40 w 87"/>
                    <a:gd name="T33" fmla="*/ 82 h 86"/>
                    <a:gd name="T34" fmla="*/ 40 w 87"/>
                    <a:gd name="T35" fmla="*/ 82 h 86"/>
                    <a:gd name="T36" fmla="*/ 40 w 87"/>
                    <a:gd name="T37" fmla="*/ 82 h 86"/>
                    <a:gd name="T38" fmla="*/ 71 w 87"/>
                    <a:gd name="T39" fmla="*/ 71 h 86"/>
                    <a:gd name="T40" fmla="*/ 71 w 87"/>
                    <a:gd name="T41" fmla="*/ 71 h 86"/>
                    <a:gd name="T42" fmla="*/ 71 w 87"/>
                    <a:gd name="T43" fmla="*/ 71 h 86"/>
                    <a:gd name="T44" fmla="*/ 83 w 87"/>
                    <a:gd name="T45" fmla="*/ 39 h 86"/>
                    <a:gd name="T46" fmla="*/ 83 w 87"/>
                    <a:gd name="T47" fmla="*/ 39 h 86"/>
                    <a:gd name="T48" fmla="*/ 87 w 87"/>
                    <a:gd name="T49" fmla="*/ 39 h 86"/>
                    <a:gd name="T50" fmla="*/ 87 w 87"/>
                    <a:gd name="T51" fmla="*/ 39 h 86"/>
                    <a:gd name="T52" fmla="*/ 76 w 87"/>
                    <a:gd name="T53" fmla="*/ 71 h 86"/>
                    <a:gd name="T54" fmla="*/ 76 w 87"/>
                    <a:gd name="T55" fmla="*/ 71 h 86"/>
                    <a:gd name="T56" fmla="*/ 71 w 87"/>
                    <a:gd name="T57" fmla="*/ 75 h 86"/>
                    <a:gd name="T58" fmla="*/ 40 w 87"/>
                    <a:gd name="T59" fmla="*/ 86 h 86"/>
                    <a:gd name="T60" fmla="*/ 40 w 87"/>
                    <a:gd name="T61" fmla="*/ 86 h 86"/>
                    <a:gd name="T62" fmla="*/ 40 w 87"/>
                    <a:gd name="T63" fmla="*/ 86 h 86"/>
                    <a:gd name="T64" fmla="*/ 12 w 87"/>
                    <a:gd name="T65" fmla="*/ 75 h 86"/>
                    <a:gd name="T66" fmla="*/ 12 w 87"/>
                    <a:gd name="T67" fmla="*/ 75 h 86"/>
                    <a:gd name="T68" fmla="*/ 12 w 87"/>
                    <a:gd name="T69" fmla="*/ 71 h 86"/>
                    <a:gd name="T70" fmla="*/ 0 w 87"/>
                    <a:gd name="T71" fmla="*/ 39 h 86"/>
                    <a:gd name="T72" fmla="*/ 0 w 87"/>
                    <a:gd name="T73" fmla="*/ 39 h 86"/>
                    <a:gd name="T74" fmla="*/ 0 w 87"/>
                    <a:gd name="T75" fmla="*/ 39 h 86"/>
                    <a:gd name="T76" fmla="*/ 12 w 87"/>
                    <a:gd name="T77" fmla="*/ 11 h 86"/>
                    <a:gd name="T78" fmla="*/ 12 w 87"/>
                    <a:gd name="T79" fmla="*/ 11 h 86"/>
                    <a:gd name="T80" fmla="*/ 12 w 87"/>
                    <a:gd name="T81" fmla="*/ 11 h 86"/>
                    <a:gd name="T82" fmla="*/ 40 w 87"/>
                    <a:gd name="T83" fmla="*/ 0 h 86"/>
                    <a:gd name="T84" fmla="*/ 40 w 87"/>
                    <a:gd name="T85" fmla="*/ 0 h 86"/>
                    <a:gd name="T86" fmla="*/ 40 w 87"/>
                    <a:gd name="T87" fmla="*/ 0 h 86"/>
                    <a:gd name="T88" fmla="*/ 71 w 87"/>
                    <a:gd name="T89" fmla="*/ 11 h 86"/>
                    <a:gd name="T90" fmla="*/ 71 w 87"/>
                    <a:gd name="T91" fmla="*/ 11 h 86"/>
                    <a:gd name="T92" fmla="*/ 76 w 87"/>
                    <a:gd name="T93" fmla="*/ 11 h 86"/>
                    <a:gd name="T94" fmla="*/ 87 w 87"/>
                    <a:gd name="T95" fmla="*/ 39 h 86"/>
                    <a:gd name="T96" fmla="*/ 83 w 87"/>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
                    <a:gd name="T148" fmla="*/ 0 h 86"/>
                    <a:gd name="T149" fmla="*/ 87 w 87"/>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 h="86">
                      <a:moveTo>
                        <a:pt x="83" y="39"/>
                      </a:moveTo>
                      <a:lnTo>
                        <a:pt x="71" y="11"/>
                      </a:lnTo>
                      <a:lnTo>
                        <a:pt x="71" y="15"/>
                      </a:lnTo>
                      <a:lnTo>
                        <a:pt x="40" y="2"/>
                      </a:lnTo>
                      <a:lnTo>
                        <a:pt x="12" y="15"/>
                      </a:lnTo>
                      <a:lnTo>
                        <a:pt x="16" y="11"/>
                      </a:lnTo>
                      <a:lnTo>
                        <a:pt x="3" y="39"/>
                      </a:lnTo>
                      <a:lnTo>
                        <a:pt x="16" y="71"/>
                      </a:lnTo>
                      <a:lnTo>
                        <a:pt x="12" y="71"/>
                      </a:lnTo>
                      <a:lnTo>
                        <a:pt x="40" y="82"/>
                      </a:lnTo>
                      <a:lnTo>
                        <a:pt x="71" y="71"/>
                      </a:lnTo>
                      <a:lnTo>
                        <a:pt x="83" y="39"/>
                      </a:lnTo>
                      <a:lnTo>
                        <a:pt x="87" y="39"/>
                      </a:lnTo>
                      <a:lnTo>
                        <a:pt x="76" y="71"/>
                      </a:lnTo>
                      <a:lnTo>
                        <a:pt x="71" y="75"/>
                      </a:lnTo>
                      <a:lnTo>
                        <a:pt x="40" y="86"/>
                      </a:lnTo>
                      <a:lnTo>
                        <a:pt x="12" y="75"/>
                      </a:lnTo>
                      <a:lnTo>
                        <a:pt x="12" y="71"/>
                      </a:lnTo>
                      <a:lnTo>
                        <a:pt x="0" y="39"/>
                      </a:lnTo>
                      <a:lnTo>
                        <a:pt x="12" y="11"/>
                      </a:lnTo>
                      <a:lnTo>
                        <a:pt x="40" y="0"/>
                      </a:lnTo>
                      <a:lnTo>
                        <a:pt x="71" y="11"/>
                      </a:lnTo>
                      <a:lnTo>
                        <a:pt x="76" y="11"/>
                      </a:lnTo>
                      <a:lnTo>
                        <a:pt x="87" y="39"/>
                      </a:lnTo>
                      <a:lnTo>
                        <a:pt x="83"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2" name="Freeform 188"/>
                <p:cNvSpPr>
                  <a:spLocks/>
                </p:cNvSpPr>
                <p:nvPr/>
              </p:nvSpPr>
              <p:spPr bwMode="auto">
                <a:xfrm>
                  <a:off x="370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3" name="Freeform 189"/>
                <p:cNvSpPr>
                  <a:spLocks/>
                </p:cNvSpPr>
                <p:nvPr/>
              </p:nvSpPr>
              <p:spPr bwMode="auto">
                <a:xfrm>
                  <a:off x="3675" y="2542"/>
                  <a:ext cx="24" cy="25"/>
                </a:xfrm>
                <a:custGeom>
                  <a:avLst/>
                  <a:gdLst>
                    <a:gd name="T0" fmla="*/ 47 w 47"/>
                    <a:gd name="T1" fmla="*/ 24 h 51"/>
                    <a:gd name="T2" fmla="*/ 43 w 47"/>
                    <a:gd name="T3" fmla="*/ 7 h 51"/>
                    <a:gd name="T4" fmla="*/ 24 w 47"/>
                    <a:gd name="T5" fmla="*/ 0 h 51"/>
                    <a:gd name="T6" fmla="*/ 7 w 47"/>
                    <a:gd name="T7" fmla="*/ 7 h 51"/>
                    <a:gd name="T8" fmla="*/ 0 w 47"/>
                    <a:gd name="T9" fmla="*/ 24 h 51"/>
                    <a:gd name="T10" fmla="*/ 7 w 47"/>
                    <a:gd name="T11" fmla="*/ 44 h 51"/>
                    <a:gd name="T12" fmla="*/ 24 w 47"/>
                    <a:gd name="T13" fmla="*/ 51 h 51"/>
                    <a:gd name="T14" fmla="*/ 43 w 47"/>
                    <a:gd name="T15" fmla="*/ 44 h 51"/>
                    <a:gd name="T16" fmla="*/ 47 w 47"/>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1"/>
                    <a:gd name="T29" fmla="*/ 47 w 47"/>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1">
                      <a:moveTo>
                        <a:pt x="47" y="24"/>
                      </a:moveTo>
                      <a:lnTo>
                        <a:pt x="43" y="7"/>
                      </a:lnTo>
                      <a:lnTo>
                        <a:pt x="24" y="0"/>
                      </a:lnTo>
                      <a:lnTo>
                        <a:pt x="7" y="7"/>
                      </a:lnTo>
                      <a:lnTo>
                        <a:pt x="0" y="24"/>
                      </a:lnTo>
                      <a:lnTo>
                        <a:pt x="7" y="44"/>
                      </a:lnTo>
                      <a:lnTo>
                        <a:pt x="24" y="51"/>
                      </a:lnTo>
                      <a:lnTo>
                        <a:pt x="43" y="44"/>
                      </a:lnTo>
                      <a:lnTo>
                        <a:pt x="47"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34" name="Freeform 190"/>
                <p:cNvSpPr>
                  <a:spLocks/>
                </p:cNvSpPr>
                <p:nvPr/>
              </p:nvSpPr>
              <p:spPr bwMode="auto">
                <a:xfrm>
                  <a:off x="3675" y="2542"/>
                  <a:ext cx="26" cy="27"/>
                </a:xfrm>
                <a:custGeom>
                  <a:avLst/>
                  <a:gdLst>
                    <a:gd name="T0" fmla="*/ 47 w 51"/>
                    <a:gd name="T1" fmla="*/ 24 h 56"/>
                    <a:gd name="T2" fmla="*/ 43 w 51"/>
                    <a:gd name="T3" fmla="*/ 7 h 56"/>
                    <a:gd name="T4" fmla="*/ 43 w 51"/>
                    <a:gd name="T5" fmla="*/ 12 h 56"/>
                    <a:gd name="T6" fmla="*/ 43 w 51"/>
                    <a:gd name="T7" fmla="*/ 12 h 56"/>
                    <a:gd name="T8" fmla="*/ 24 w 51"/>
                    <a:gd name="T9" fmla="*/ 4 h 56"/>
                    <a:gd name="T10" fmla="*/ 24 w 51"/>
                    <a:gd name="T11" fmla="*/ 4 h 56"/>
                    <a:gd name="T12" fmla="*/ 24 w 51"/>
                    <a:gd name="T13" fmla="*/ 4 h 56"/>
                    <a:gd name="T14" fmla="*/ 7 w 51"/>
                    <a:gd name="T15" fmla="*/ 12 h 56"/>
                    <a:gd name="T16" fmla="*/ 11 w 51"/>
                    <a:gd name="T17" fmla="*/ 7 h 56"/>
                    <a:gd name="T18" fmla="*/ 11 w 51"/>
                    <a:gd name="T19" fmla="*/ 7 h 56"/>
                    <a:gd name="T20" fmla="*/ 4 w 51"/>
                    <a:gd name="T21" fmla="*/ 24 h 56"/>
                    <a:gd name="T22" fmla="*/ 4 w 51"/>
                    <a:gd name="T23" fmla="*/ 24 h 56"/>
                    <a:gd name="T24" fmla="*/ 4 w 51"/>
                    <a:gd name="T25" fmla="*/ 24 h 56"/>
                    <a:gd name="T26" fmla="*/ 11 w 51"/>
                    <a:gd name="T27" fmla="*/ 44 h 56"/>
                    <a:gd name="T28" fmla="*/ 7 w 51"/>
                    <a:gd name="T29" fmla="*/ 44 h 56"/>
                    <a:gd name="T30" fmla="*/ 7 w 51"/>
                    <a:gd name="T31" fmla="*/ 44 h 56"/>
                    <a:gd name="T32" fmla="*/ 24 w 51"/>
                    <a:gd name="T33" fmla="*/ 51 h 56"/>
                    <a:gd name="T34" fmla="*/ 24 w 51"/>
                    <a:gd name="T35" fmla="*/ 51 h 56"/>
                    <a:gd name="T36" fmla="*/ 24 w 51"/>
                    <a:gd name="T37" fmla="*/ 51 h 56"/>
                    <a:gd name="T38" fmla="*/ 43 w 51"/>
                    <a:gd name="T39" fmla="*/ 44 h 56"/>
                    <a:gd name="T40" fmla="*/ 43 w 51"/>
                    <a:gd name="T41" fmla="*/ 44 h 56"/>
                    <a:gd name="T42" fmla="*/ 43 w 51"/>
                    <a:gd name="T43" fmla="*/ 44 h 56"/>
                    <a:gd name="T44" fmla="*/ 47 w 51"/>
                    <a:gd name="T45" fmla="*/ 24 h 56"/>
                    <a:gd name="T46" fmla="*/ 47 w 51"/>
                    <a:gd name="T47" fmla="*/ 24 h 56"/>
                    <a:gd name="T48" fmla="*/ 51 w 51"/>
                    <a:gd name="T49" fmla="*/ 24 h 56"/>
                    <a:gd name="T50" fmla="*/ 51 w 51"/>
                    <a:gd name="T51" fmla="*/ 24 h 56"/>
                    <a:gd name="T52" fmla="*/ 47 w 51"/>
                    <a:gd name="T53" fmla="*/ 44 h 56"/>
                    <a:gd name="T54" fmla="*/ 47 w 51"/>
                    <a:gd name="T55" fmla="*/ 44 h 56"/>
                    <a:gd name="T56" fmla="*/ 43 w 51"/>
                    <a:gd name="T57" fmla="*/ 47 h 56"/>
                    <a:gd name="T58" fmla="*/ 24 w 51"/>
                    <a:gd name="T59" fmla="*/ 56 h 56"/>
                    <a:gd name="T60" fmla="*/ 24 w 51"/>
                    <a:gd name="T61" fmla="*/ 56 h 56"/>
                    <a:gd name="T62" fmla="*/ 24 w 51"/>
                    <a:gd name="T63" fmla="*/ 56 h 56"/>
                    <a:gd name="T64" fmla="*/ 7 w 51"/>
                    <a:gd name="T65" fmla="*/ 47 h 56"/>
                    <a:gd name="T66" fmla="*/ 7 w 51"/>
                    <a:gd name="T67" fmla="*/ 47 h 56"/>
                    <a:gd name="T68" fmla="*/ 7 w 51"/>
                    <a:gd name="T69" fmla="*/ 44 h 56"/>
                    <a:gd name="T70" fmla="*/ 0 w 51"/>
                    <a:gd name="T71" fmla="*/ 24 h 56"/>
                    <a:gd name="T72" fmla="*/ 0 w 51"/>
                    <a:gd name="T73" fmla="*/ 24 h 56"/>
                    <a:gd name="T74" fmla="*/ 0 w 51"/>
                    <a:gd name="T75" fmla="*/ 24 h 56"/>
                    <a:gd name="T76" fmla="*/ 7 w 51"/>
                    <a:gd name="T77" fmla="*/ 7 h 56"/>
                    <a:gd name="T78" fmla="*/ 7 w 51"/>
                    <a:gd name="T79" fmla="*/ 7 h 56"/>
                    <a:gd name="T80" fmla="*/ 7 w 51"/>
                    <a:gd name="T81" fmla="*/ 7 h 56"/>
                    <a:gd name="T82" fmla="*/ 24 w 51"/>
                    <a:gd name="T83" fmla="*/ 0 h 56"/>
                    <a:gd name="T84" fmla="*/ 24 w 51"/>
                    <a:gd name="T85" fmla="*/ 0 h 56"/>
                    <a:gd name="T86" fmla="*/ 24 w 51"/>
                    <a:gd name="T87" fmla="*/ 0 h 56"/>
                    <a:gd name="T88" fmla="*/ 43 w 51"/>
                    <a:gd name="T89" fmla="*/ 7 h 56"/>
                    <a:gd name="T90" fmla="*/ 43 w 51"/>
                    <a:gd name="T91" fmla="*/ 7 h 56"/>
                    <a:gd name="T92" fmla="*/ 47 w 51"/>
                    <a:gd name="T93" fmla="*/ 7 h 56"/>
                    <a:gd name="T94" fmla="*/ 51 w 51"/>
                    <a:gd name="T95" fmla="*/ 24 h 56"/>
                    <a:gd name="T96" fmla="*/ 47 w 51"/>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6"/>
                    <a:gd name="T149" fmla="*/ 51 w 51"/>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6">
                      <a:moveTo>
                        <a:pt x="47" y="24"/>
                      </a:moveTo>
                      <a:lnTo>
                        <a:pt x="43" y="7"/>
                      </a:lnTo>
                      <a:lnTo>
                        <a:pt x="43" y="12"/>
                      </a:lnTo>
                      <a:lnTo>
                        <a:pt x="24" y="4"/>
                      </a:lnTo>
                      <a:lnTo>
                        <a:pt x="7" y="12"/>
                      </a:lnTo>
                      <a:lnTo>
                        <a:pt x="11" y="7"/>
                      </a:lnTo>
                      <a:lnTo>
                        <a:pt x="4" y="24"/>
                      </a:lnTo>
                      <a:lnTo>
                        <a:pt x="11" y="44"/>
                      </a:lnTo>
                      <a:lnTo>
                        <a:pt x="7" y="44"/>
                      </a:lnTo>
                      <a:lnTo>
                        <a:pt x="24" y="51"/>
                      </a:lnTo>
                      <a:lnTo>
                        <a:pt x="43" y="44"/>
                      </a:lnTo>
                      <a:lnTo>
                        <a:pt x="47" y="24"/>
                      </a:lnTo>
                      <a:lnTo>
                        <a:pt x="51" y="24"/>
                      </a:lnTo>
                      <a:lnTo>
                        <a:pt x="47" y="44"/>
                      </a:lnTo>
                      <a:lnTo>
                        <a:pt x="43" y="47"/>
                      </a:lnTo>
                      <a:lnTo>
                        <a:pt x="24" y="56"/>
                      </a:lnTo>
                      <a:lnTo>
                        <a:pt x="7" y="47"/>
                      </a:lnTo>
                      <a:lnTo>
                        <a:pt x="7" y="44"/>
                      </a:lnTo>
                      <a:lnTo>
                        <a:pt x="0" y="24"/>
                      </a:lnTo>
                      <a:lnTo>
                        <a:pt x="7" y="7"/>
                      </a:lnTo>
                      <a:lnTo>
                        <a:pt x="24" y="0"/>
                      </a:lnTo>
                      <a:lnTo>
                        <a:pt x="43" y="7"/>
                      </a:lnTo>
                      <a:lnTo>
                        <a:pt x="47" y="7"/>
                      </a:lnTo>
                      <a:lnTo>
                        <a:pt x="51" y="24"/>
                      </a:lnTo>
                      <a:lnTo>
                        <a:pt x="4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5" name="Freeform 191"/>
                <p:cNvSpPr>
                  <a:spLocks/>
                </p:cNvSpPr>
                <p:nvPr/>
              </p:nvSpPr>
              <p:spPr bwMode="auto">
                <a:xfrm>
                  <a:off x="369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6" name="Freeform 192"/>
                <p:cNvSpPr>
                  <a:spLocks/>
                </p:cNvSpPr>
                <p:nvPr/>
              </p:nvSpPr>
              <p:spPr bwMode="auto">
                <a:xfrm>
                  <a:off x="3731" y="2527"/>
                  <a:ext cx="59" cy="32"/>
                </a:xfrm>
                <a:custGeom>
                  <a:avLst/>
                  <a:gdLst>
                    <a:gd name="T0" fmla="*/ 115 w 118"/>
                    <a:gd name="T1" fmla="*/ 0 h 64"/>
                    <a:gd name="T2" fmla="*/ 11 w 118"/>
                    <a:gd name="T3" fmla="*/ 0 h 64"/>
                    <a:gd name="T4" fmla="*/ 15 w 118"/>
                    <a:gd name="T5" fmla="*/ 20 h 64"/>
                    <a:gd name="T6" fmla="*/ 15 w 118"/>
                    <a:gd name="T7" fmla="*/ 48 h 64"/>
                    <a:gd name="T8" fmla="*/ 0 w 118"/>
                    <a:gd name="T9" fmla="*/ 64 h 64"/>
                    <a:gd name="T10" fmla="*/ 118 w 118"/>
                    <a:gd name="T11" fmla="*/ 64 h 64"/>
                    <a:gd name="T12" fmla="*/ 106 w 118"/>
                    <a:gd name="T13" fmla="*/ 48 h 64"/>
                    <a:gd name="T14" fmla="*/ 106 w 118"/>
                    <a:gd name="T15" fmla="*/ 24 h 64"/>
                    <a:gd name="T16" fmla="*/ 115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115" y="0"/>
                      </a:moveTo>
                      <a:lnTo>
                        <a:pt x="11" y="0"/>
                      </a:lnTo>
                      <a:lnTo>
                        <a:pt x="15" y="20"/>
                      </a:lnTo>
                      <a:lnTo>
                        <a:pt x="15" y="48"/>
                      </a:lnTo>
                      <a:lnTo>
                        <a:pt x="0" y="64"/>
                      </a:lnTo>
                      <a:lnTo>
                        <a:pt x="118" y="64"/>
                      </a:lnTo>
                      <a:lnTo>
                        <a:pt x="106" y="48"/>
                      </a:lnTo>
                      <a:lnTo>
                        <a:pt x="106" y="24"/>
                      </a:lnTo>
                      <a:lnTo>
                        <a:pt x="11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7" name="Freeform 193"/>
                <p:cNvSpPr>
                  <a:spLocks/>
                </p:cNvSpPr>
                <p:nvPr/>
              </p:nvSpPr>
              <p:spPr bwMode="auto">
                <a:xfrm>
                  <a:off x="3729" y="2527"/>
                  <a:ext cx="65" cy="34"/>
                </a:xfrm>
                <a:custGeom>
                  <a:avLst/>
                  <a:gdLst>
                    <a:gd name="T0" fmla="*/ 120 w 131"/>
                    <a:gd name="T1" fmla="*/ 4 h 68"/>
                    <a:gd name="T2" fmla="*/ 16 w 131"/>
                    <a:gd name="T3" fmla="*/ 4 h 68"/>
                    <a:gd name="T4" fmla="*/ 16 w 131"/>
                    <a:gd name="T5" fmla="*/ 0 h 68"/>
                    <a:gd name="T6" fmla="*/ 20 w 131"/>
                    <a:gd name="T7" fmla="*/ 0 h 68"/>
                    <a:gd name="T8" fmla="*/ 25 w 131"/>
                    <a:gd name="T9" fmla="*/ 20 h 68"/>
                    <a:gd name="T10" fmla="*/ 25 w 131"/>
                    <a:gd name="T11" fmla="*/ 20 h 68"/>
                    <a:gd name="T12" fmla="*/ 25 w 131"/>
                    <a:gd name="T13" fmla="*/ 20 h 68"/>
                    <a:gd name="T14" fmla="*/ 25 w 131"/>
                    <a:gd name="T15" fmla="*/ 48 h 68"/>
                    <a:gd name="T16" fmla="*/ 25 w 131"/>
                    <a:gd name="T17" fmla="*/ 52 h 68"/>
                    <a:gd name="T18" fmla="*/ 25 w 131"/>
                    <a:gd name="T19" fmla="*/ 52 h 68"/>
                    <a:gd name="T20" fmla="*/ 9 w 131"/>
                    <a:gd name="T21" fmla="*/ 68 h 68"/>
                    <a:gd name="T22" fmla="*/ 5 w 131"/>
                    <a:gd name="T23" fmla="*/ 68 h 68"/>
                    <a:gd name="T24" fmla="*/ 5 w 131"/>
                    <a:gd name="T25" fmla="*/ 64 h 68"/>
                    <a:gd name="T26" fmla="*/ 123 w 131"/>
                    <a:gd name="T27" fmla="*/ 64 h 68"/>
                    <a:gd name="T28" fmla="*/ 127 w 131"/>
                    <a:gd name="T29" fmla="*/ 64 h 68"/>
                    <a:gd name="T30" fmla="*/ 123 w 131"/>
                    <a:gd name="T31" fmla="*/ 68 h 68"/>
                    <a:gd name="T32" fmla="*/ 111 w 131"/>
                    <a:gd name="T33" fmla="*/ 52 h 68"/>
                    <a:gd name="T34" fmla="*/ 111 w 131"/>
                    <a:gd name="T35" fmla="*/ 52 h 68"/>
                    <a:gd name="T36" fmla="*/ 111 w 131"/>
                    <a:gd name="T37" fmla="*/ 48 h 68"/>
                    <a:gd name="T38" fmla="*/ 111 w 131"/>
                    <a:gd name="T39" fmla="*/ 24 h 68"/>
                    <a:gd name="T40" fmla="*/ 111 w 131"/>
                    <a:gd name="T41" fmla="*/ 24 h 68"/>
                    <a:gd name="T42" fmla="*/ 111 w 131"/>
                    <a:gd name="T43" fmla="*/ 24 h 68"/>
                    <a:gd name="T44" fmla="*/ 116 w 131"/>
                    <a:gd name="T45" fmla="*/ 24 h 68"/>
                    <a:gd name="T46" fmla="*/ 116 w 131"/>
                    <a:gd name="T47" fmla="*/ 48 h 68"/>
                    <a:gd name="T48" fmla="*/ 111 w 131"/>
                    <a:gd name="T49" fmla="*/ 48 h 68"/>
                    <a:gd name="T50" fmla="*/ 116 w 131"/>
                    <a:gd name="T51" fmla="*/ 48 h 68"/>
                    <a:gd name="T52" fmla="*/ 127 w 131"/>
                    <a:gd name="T53" fmla="*/ 64 h 68"/>
                    <a:gd name="T54" fmla="*/ 131 w 131"/>
                    <a:gd name="T55" fmla="*/ 68 h 68"/>
                    <a:gd name="T56" fmla="*/ 123 w 131"/>
                    <a:gd name="T57" fmla="*/ 68 h 68"/>
                    <a:gd name="T58" fmla="*/ 5 w 131"/>
                    <a:gd name="T59" fmla="*/ 68 h 68"/>
                    <a:gd name="T60" fmla="*/ 0 w 131"/>
                    <a:gd name="T61" fmla="*/ 68 h 68"/>
                    <a:gd name="T62" fmla="*/ 5 w 131"/>
                    <a:gd name="T63" fmla="*/ 64 h 68"/>
                    <a:gd name="T64" fmla="*/ 20 w 131"/>
                    <a:gd name="T65" fmla="*/ 48 h 68"/>
                    <a:gd name="T66" fmla="*/ 25 w 131"/>
                    <a:gd name="T67" fmla="*/ 52 h 68"/>
                    <a:gd name="T68" fmla="*/ 20 w 131"/>
                    <a:gd name="T69" fmla="*/ 48 h 68"/>
                    <a:gd name="T70" fmla="*/ 20 w 131"/>
                    <a:gd name="T71" fmla="*/ 20 h 68"/>
                    <a:gd name="T72" fmla="*/ 25 w 131"/>
                    <a:gd name="T73" fmla="*/ 20 h 68"/>
                    <a:gd name="T74" fmla="*/ 20 w 131"/>
                    <a:gd name="T75" fmla="*/ 20 h 68"/>
                    <a:gd name="T76" fmla="*/ 16 w 131"/>
                    <a:gd name="T77" fmla="*/ 0 h 68"/>
                    <a:gd name="T78" fmla="*/ 16 w 131"/>
                    <a:gd name="T79" fmla="*/ 0 h 68"/>
                    <a:gd name="T80" fmla="*/ 16 w 131"/>
                    <a:gd name="T81" fmla="*/ 0 h 68"/>
                    <a:gd name="T82" fmla="*/ 120 w 131"/>
                    <a:gd name="T83" fmla="*/ 0 h 68"/>
                    <a:gd name="T84" fmla="*/ 120 w 131"/>
                    <a:gd name="T85" fmla="*/ 4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120" y="4"/>
                      </a:moveTo>
                      <a:lnTo>
                        <a:pt x="16" y="4"/>
                      </a:lnTo>
                      <a:lnTo>
                        <a:pt x="16" y="0"/>
                      </a:lnTo>
                      <a:lnTo>
                        <a:pt x="20" y="0"/>
                      </a:lnTo>
                      <a:lnTo>
                        <a:pt x="25" y="20"/>
                      </a:lnTo>
                      <a:lnTo>
                        <a:pt x="25" y="48"/>
                      </a:lnTo>
                      <a:lnTo>
                        <a:pt x="25" y="52"/>
                      </a:lnTo>
                      <a:lnTo>
                        <a:pt x="9" y="68"/>
                      </a:lnTo>
                      <a:lnTo>
                        <a:pt x="5" y="68"/>
                      </a:lnTo>
                      <a:lnTo>
                        <a:pt x="5" y="64"/>
                      </a:lnTo>
                      <a:lnTo>
                        <a:pt x="123" y="64"/>
                      </a:lnTo>
                      <a:lnTo>
                        <a:pt x="127" y="64"/>
                      </a:lnTo>
                      <a:lnTo>
                        <a:pt x="123" y="68"/>
                      </a:lnTo>
                      <a:lnTo>
                        <a:pt x="111" y="52"/>
                      </a:lnTo>
                      <a:lnTo>
                        <a:pt x="111" y="48"/>
                      </a:lnTo>
                      <a:lnTo>
                        <a:pt x="111" y="24"/>
                      </a:lnTo>
                      <a:lnTo>
                        <a:pt x="116" y="24"/>
                      </a:lnTo>
                      <a:lnTo>
                        <a:pt x="116" y="48"/>
                      </a:lnTo>
                      <a:lnTo>
                        <a:pt x="111" y="48"/>
                      </a:lnTo>
                      <a:lnTo>
                        <a:pt x="116" y="48"/>
                      </a:lnTo>
                      <a:lnTo>
                        <a:pt x="127" y="64"/>
                      </a:lnTo>
                      <a:lnTo>
                        <a:pt x="131" y="68"/>
                      </a:lnTo>
                      <a:lnTo>
                        <a:pt x="123" y="68"/>
                      </a:lnTo>
                      <a:lnTo>
                        <a:pt x="5" y="68"/>
                      </a:lnTo>
                      <a:lnTo>
                        <a:pt x="0" y="68"/>
                      </a:lnTo>
                      <a:lnTo>
                        <a:pt x="5" y="64"/>
                      </a:lnTo>
                      <a:lnTo>
                        <a:pt x="20" y="48"/>
                      </a:lnTo>
                      <a:lnTo>
                        <a:pt x="25" y="52"/>
                      </a:lnTo>
                      <a:lnTo>
                        <a:pt x="20" y="48"/>
                      </a:lnTo>
                      <a:lnTo>
                        <a:pt x="20" y="20"/>
                      </a:lnTo>
                      <a:lnTo>
                        <a:pt x="25" y="20"/>
                      </a:lnTo>
                      <a:lnTo>
                        <a:pt x="20" y="20"/>
                      </a:lnTo>
                      <a:lnTo>
                        <a:pt x="16" y="0"/>
                      </a:lnTo>
                      <a:lnTo>
                        <a:pt x="120" y="0"/>
                      </a:lnTo>
                      <a:lnTo>
                        <a:pt x="1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8" name="Freeform 194"/>
                <p:cNvSpPr>
                  <a:spLocks/>
                </p:cNvSpPr>
                <p:nvPr/>
              </p:nvSpPr>
              <p:spPr bwMode="auto">
                <a:xfrm>
                  <a:off x="3784" y="2527"/>
                  <a:ext cx="6" cy="12"/>
                </a:xfrm>
                <a:custGeom>
                  <a:avLst/>
                  <a:gdLst>
                    <a:gd name="T0" fmla="*/ 0 w 12"/>
                    <a:gd name="T1" fmla="*/ 24 h 24"/>
                    <a:gd name="T2" fmla="*/ 9 w 12"/>
                    <a:gd name="T3" fmla="*/ 0 h 24"/>
                    <a:gd name="T4" fmla="*/ 9 w 12"/>
                    <a:gd name="T5" fmla="*/ 0 h 24"/>
                    <a:gd name="T6" fmla="*/ 12 w 12"/>
                    <a:gd name="T7" fmla="*/ 0 h 24"/>
                    <a:gd name="T8" fmla="*/ 12 w 12"/>
                    <a:gd name="T9" fmla="*/ 0 h 24"/>
                    <a:gd name="T10" fmla="*/ 5 w 12"/>
                    <a:gd name="T11" fmla="*/ 24 h 24"/>
                    <a:gd name="T12" fmla="*/ 0 w 12"/>
                    <a:gd name="T13" fmla="*/ 24 h 24"/>
                    <a:gd name="T14" fmla="*/ 0 60000 65536"/>
                    <a:gd name="T15" fmla="*/ 0 60000 65536"/>
                    <a:gd name="T16" fmla="*/ 0 60000 65536"/>
                    <a:gd name="T17" fmla="*/ 0 60000 65536"/>
                    <a:gd name="T18" fmla="*/ 0 60000 65536"/>
                    <a:gd name="T19" fmla="*/ 0 60000 65536"/>
                    <a:gd name="T20" fmla="*/ 0 60000 65536"/>
                    <a:gd name="T21" fmla="*/ 0 w 12"/>
                    <a:gd name="T22" fmla="*/ 0 h 24"/>
                    <a:gd name="T23" fmla="*/ 12 w 1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4">
                      <a:moveTo>
                        <a:pt x="0" y="24"/>
                      </a:moveTo>
                      <a:lnTo>
                        <a:pt x="9" y="0"/>
                      </a:lnTo>
                      <a:lnTo>
                        <a:pt x="12" y="0"/>
                      </a:lnTo>
                      <a:lnTo>
                        <a:pt x="5" y="24"/>
                      </a:lnTo>
                      <a:lnTo>
                        <a:pt x="0"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9" name="Freeform 195"/>
                <p:cNvSpPr>
                  <a:spLocks/>
                </p:cNvSpPr>
                <p:nvPr/>
              </p:nvSpPr>
              <p:spPr bwMode="auto">
                <a:xfrm>
                  <a:off x="3724" y="2514"/>
                  <a:ext cx="76" cy="13"/>
                </a:xfrm>
                <a:custGeom>
                  <a:avLst/>
                  <a:gdLst>
                    <a:gd name="T0" fmla="*/ 151 w 151"/>
                    <a:gd name="T1" fmla="*/ 0 h 27"/>
                    <a:gd name="T2" fmla="*/ 0 w 151"/>
                    <a:gd name="T3" fmla="*/ 0 h 27"/>
                    <a:gd name="T4" fmla="*/ 13 w 151"/>
                    <a:gd name="T5" fmla="*/ 7 h 27"/>
                    <a:gd name="T6" fmla="*/ 20 w 151"/>
                    <a:gd name="T7" fmla="*/ 23 h 27"/>
                    <a:gd name="T8" fmla="*/ 20 w 151"/>
                    <a:gd name="T9" fmla="*/ 23 h 27"/>
                    <a:gd name="T10" fmla="*/ 20 w 151"/>
                    <a:gd name="T11" fmla="*/ 23 h 27"/>
                    <a:gd name="T12" fmla="*/ 24 w 151"/>
                    <a:gd name="T13" fmla="*/ 27 h 27"/>
                    <a:gd name="T14" fmla="*/ 128 w 151"/>
                    <a:gd name="T15" fmla="*/ 27 h 27"/>
                    <a:gd name="T16" fmla="*/ 143 w 151"/>
                    <a:gd name="T17" fmla="*/ 7 h 27"/>
                    <a:gd name="T18" fmla="*/ 151 w 15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7"/>
                    <a:gd name="T32" fmla="*/ 151 w 15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7">
                      <a:moveTo>
                        <a:pt x="151" y="0"/>
                      </a:moveTo>
                      <a:lnTo>
                        <a:pt x="0" y="0"/>
                      </a:lnTo>
                      <a:lnTo>
                        <a:pt x="13" y="7"/>
                      </a:lnTo>
                      <a:lnTo>
                        <a:pt x="20" y="23"/>
                      </a:lnTo>
                      <a:lnTo>
                        <a:pt x="24" y="27"/>
                      </a:lnTo>
                      <a:lnTo>
                        <a:pt x="128" y="27"/>
                      </a:lnTo>
                      <a:lnTo>
                        <a:pt x="143" y="7"/>
                      </a:lnTo>
                      <a:lnTo>
                        <a:pt x="151"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0" name="Freeform 196"/>
                <p:cNvSpPr>
                  <a:spLocks/>
                </p:cNvSpPr>
                <p:nvPr/>
              </p:nvSpPr>
              <p:spPr bwMode="auto">
                <a:xfrm>
                  <a:off x="3721" y="2514"/>
                  <a:ext cx="83" cy="16"/>
                </a:xfrm>
                <a:custGeom>
                  <a:avLst/>
                  <a:gdLst>
                    <a:gd name="T0" fmla="*/ 158 w 166"/>
                    <a:gd name="T1" fmla="*/ 3 h 31"/>
                    <a:gd name="T2" fmla="*/ 7 w 166"/>
                    <a:gd name="T3" fmla="*/ 3 h 31"/>
                    <a:gd name="T4" fmla="*/ 7 w 166"/>
                    <a:gd name="T5" fmla="*/ 3 h 31"/>
                    <a:gd name="T6" fmla="*/ 11 w 166"/>
                    <a:gd name="T7" fmla="*/ 0 h 31"/>
                    <a:gd name="T8" fmla="*/ 24 w 166"/>
                    <a:gd name="T9" fmla="*/ 7 h 31"/>
                    <a:gd name="T10" fmla="*/ 24 w 166"/>
                    <a:gd name="T11" fmla="*/ 7 h 31"/>
                    <a:gd name="T12" fmla="*/ 24 w 166"/>
                    <a:gd name="T13" fmla="*/ 7 h 31"/>
                    <a:gd name="T14" fmla="*/ 31 w 166"/>
                    <a:gd name="T15" fmla="*/ 23 h 31"/>
                    <a:gd name="T16" fmla="*/ 27 w 166"/>
                    <a:gd name="T17" fmla="*/ 27 h 31"/>
                    <a:gd name="T18" fmla="*/ 31 w 166"/>
                    <a:gd name="T19" fmla="*/ 23 h 31"/>
                    <a:gd name="T20" fmla="*/ 35 w 166"/>
                    <a:gd name="T21" fmla="*/ 27 h 31"/>
                    <a:gd name="T22" fmla="*/ 31 w 166"/>
                    <a:gd name="T23" fmla="*/ 31 h 31"/>
                    <a:gd name="T24" fmla="*/ 31 w 166"/>
                    <a:gd name="T25" fmla="*/ 27 h 31"/>
                    <a:gd name="T26" fmla="*/ 135 w 166"/>
                    <a:gd name="T27" fmla="*/ 27 h 31"/>
                    <a:gd name="T28" fmla="*/ 138 w 166"/>
                    <a:gd name="T29" fmla="*/ 31 h 31"/>
                    <a:gd name="T30" fmla="*/ 135 w 166"/>
                    <a:gd name="T31" fmla="*/ 27 h 31"/>
                    <a:gd name="T32" fmla="*/ 150 w 166"/>
                    <a:gd name="T33" fmla="*/ 7 h 31"/>
                    <a:gd name="T34" fmla="*/ 150 w 166"/>
                    <a:gd name="T35" fmla="*/ 7 h 31"/>
                    <a:gd name="T36" fmla="*/ 150 w 166"/>
                    <a:gd name="T37" fmla="*/ 7 h 31"/>
                    <a:gd name="T38" fmla="*/ 158 w 166"/>
                    <a:gd name="T39" fmla="*/ 0 h 31"/>
                    <a:gd name="T40" fmla="*/ 158 w 166"/>
                    <a:gd name="T41" fmla="*/ 0 h 31"/>
                    <a:gd name="T42" fmla="*/ 166 w 166"/>
                    <a:gd name="T43" fmla="*/ 0 h 31"/>
                    <a:gd name="T44" fmla="*/ 162 w 166"/>
                    <a:gd name="T45" fmla="*/ 3 h 31"/>
                    <a:gd name="T46" fmla="*/ 155 w 166"/>
                    <a:gd name="T47" fmla="*/ 11 h 31"/>
                    <a:gd name="T48" fmla="*/ 150 w 166"/>
                    <a:gd name="T49" fmla="*/ 7 h 31"/>
                    <a:gd name="T50" fmla="*/ 155 w 166"/>
                    <a:gd name="T51" fmla="*/ 11 h 31"/>
                    <a:gd name="T52" fmla="*/ 138 w 166"/>
                    <a:gd name="T53" fmla="*/ 31 h 31"/>
                    <a:gd name="T54" fmla="*/ 138 w 166"/>
                    <a:gd name="T55" fmla="*/ 31 h 31"/>
                    <a:gd name="T56" fmla="*/ 135 w 166"/>
                    <a:gd name="T57" fmla="*/ 31 h 31"/>
                    <a:gd name="T58" fmla="*/ 31 w 166"/>
                    <a:gd name="T59" fmla="*/ 31 h 31"/>
                    <a:gd name="T60" fmla="*/ 31 w 166"/>
                    <a:gd name="T61" fmla="*/ 31 h 31"/>
                    <a:gd name="T62" fmla="*/ 31 w 166"/>
                    <a:gd name="T63" fmla="*/ 31 h 31"/>
                    <a:gd name="T64" fmla="*/ 27 w 166"/>
                    <a:gd name="T65" fmla="*/ 27 h 31"/>
                    <a:gd name="T66" fmla="*/ 31 w 166"/>
                    <a:gd name="T67" fmla="*/ 31 h 31"/>
                    <a:gd name="T68" fmla="*/ 27 w 166"/>
                    <a:gd name="T69" fmla="*/ 23 h 31"/>
                    <a:gd name="T70" fmla="*/ 20 w 166"/>
                    <a:gd name="T71" fmla="*/ 7 h 31"/>
                    <a:gd name="T72" fmla="*/ 24 w 166"/>
                    <a:gd name="T73" fmla="*/ 7 h 31"/>
                    <a:gd name="T74" fmla="*/ 20 w 166"/>
                    <a:gd name="T75" fmla="*/ 11 h 31"/>
                    <a:gd name="T76" fmla="*/ 7 w 166"/>
                    <a:gd name="T77" fmla="*/ 3 h 31"/>
                    <a:gd name="T78" fmla="*/ 0 w 166"/>
                    <a:gd name="T79" fmla="*/ 0 h 31"/>
                    <a:gd name="T80" fmla="*/ 7 w 166"/>
                    <a:gd name="T81" fmla="*/ 0 h 31"/>
                    <a:gd name="T82" fmla="*/ 158 w 166"/>
                    <a:gd name="T83" fmla="*/ 0 h 31"/>
                    <a:gd name="T84" fmla="*/ 158 w 166"/>
                    <a:gd name="T85" fmla="*/ 3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6"/>
                    <a:gd name="T130" fmla="*/ 0 h 31"/>
                    <a:gd name="T131" fmla="*/ 166 w 166"/>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6" h="31">
                      <a:moveTo>
                        <a:pt x="158" y="3"/>
                      </a:moveTo>
                      <a:lnTo>
                        <a:pt x="7" y="3"/>
                      </a:lnTo>
                      <a:lnTo>
                        <a:pt x="11" y="0"/>
                      </a:lnTo>
                      <a:lnTo>
                        <a:pt x="24" y="7"/>
                      </a:lnTo>
                      <a:lnTo>
                        <a:pt x="31" y="23"/>
                      </a:lnTo>
                      <a:lnTo>
                        <a:pt x="27" y="27"/>
                      </a:lnTo>
                      <a:lnTo>
                        <a:pt x="31" y="23"/>
                      </a:lnTo>
                      <a:lnTo>
                        <a:pt x="35" y="27"/>
                      </a:lnTo>
                      <a:lnTo>
                        <a:pt x="31" y="31"/>
                      </a:lnTo>
                      <a:lnTo>
                        <a:pt x="31" y="27"/>
                      </a:lnTo>
                      <a:lnTo>
                        <a:pt x="135" y="27"/>
                      </a:lnTo>
                      <a:lnTo>
                        <a:pt x="138" y="31"/>
                      </a:lnTo>
                      <a:lnTo>
                        <a:pt x="135" y="27"/>
                      </a:lnTo>
                      <a:lnTo>
                        <a:pt x="150" y="7"/>
                      </a:lnTo>
                      <a:lnTo>
                        <a:pt x="158" y="0"/>
                      </a:lnTo>
                      <a:lnTo>
                        <a:pt x="166" y="0"/>
                      </a:lnTo>
                      <a:lnTo>
                        <a:pt x="162" y="3"/>
                      </a:lnTo>
                      <a:lnTo>
                        <a:pt x="155" y="11"/>
                      </a:lnTo>
                      <a:lnTo>
                        <a:pt x="150" y="7"/>
                      </a:lnTo>
                      <a:lnTo>
                        <a:pt x="155" y="11"/>
                      </a:lnTo>
                      <a:lnTo>
                        <a:pt x="138" y="31"/>
                      </a:lnTo>
                      <a:lnTo>
                        <a:pt x="135" y="31"/>
                      </a:lnTo>
                      <a:lnTo>
                        <a:pt x="31" y="31"/>
                      </a:lnTo>
                      <a:lnTo>
                        <a:pt x="27" y="27"/>
                      </a:lnTo>
                      <a:lnTo>
                        <a:pt x="31" y="31"/>
                      </a:lnTo>
                      <a:lnTo>
                        <a:pt x="27" y="23"/>
                      </a:lnTo>
                      <a:lnTo>
                        <a:pt x="20" y="7"/>
                      </a:lnTo>
                      <a:lnTo>
                        <a:pt x="24" y="7"/>
                      </a:lnTo>
                      <a:lnTo>
                        <a:pt x="20" y="11"/>
                      </a:lnTo>
                      <a:lnTo>
                        <a:pt x="7" y="3"/>
                      </a:lnTo>
                      <a:lnTo>
                        <a:pt x="0" y="0"/>
                      </a:lnTo>
                      <a:lnTo>
                        <a:pt x="7" y="0"/>
                      </a:lnTo>
                      <a:lnTo>
                        <a:pt x="158" y="0"/>
                      </a:lnTo>
                      <a:lnTo>
                        <a:pt x="158" y="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1" name="Freeform 197"/>
                <p:cNvSpPr>
                  <a:spLocks/>
                </p:cNvSpPr>
                <p:nvPr/>
              </p:nvSpPr>
              <p:spPr bwMode="auto">
                <a:xfrm>
                  <a:off x="3800" y="2514"/>
                  <a:ext cx="81" cy="81"/>
                </a:xfrm>
                <a:custGeom>
                  <a:avLst/>
                  <a:gdLst>
                    <a:gd name="T0" fmla="*/ 163 w 163"/>
                    <a:gd name="T1" fmla="*/ 79 h 162"/>
                    <a:gd name="T2" fmla="*/ 154 w 163"/>
                    <a:gd name="T3" fmla="*/ 47 h 162"/>
                    <a:gd name="T4" fmla="*/ 139 w 163"/>
                    <a:gd name="T5" fmla="*/ 23 h 162"/>
                    <a:gd name="T6" fmla="*/ 110 w 163"/>
                    <a:gd name="T7" fmla="*/ 3 h 162"/>
                    <a:gd name="T8" fmla="*/ 79 w 163"/>
                    <a:gd name="T9" fmla="*/ 0 h 162"/>
                    <a:gd name="T10" fmla="*/ 48 w 163"/>
                    <a:gd name="T11" fmla="*/ 3 h 162"/>
                    <a:gd name="T12" fmla="*/ 24 w 163"/>
                    <a:gd name="T13" fmla="*/ 23 h 162"/>
                    <a:gd name="T14" fmla="*/ 4 w 163"/>
                    <a:gd name="T15" fmla="*/ 47 h 162"/>
                    <a:gd name="T16" fmla="*/ 0 w 163"/>
                    <a:gd name="T17" fmla="*/ 79 h 162"/>
                    <a:gd name="T18" fmla="*/ 4 w 163"/>
                    <a:gd name="T19" fmla="*/ 115 h 162"/>
                    <a:gd name="T20" fmla="*/ 24 w 163"/>
                    <a:gd name="T21" fmla="*/ 138 h 162"/>
                    <a:gd name="T22" fmla="*/ 48 w 163"/>
                    <a:gd name="T23" fmla="*/ 158 h 162"/>
                    <a:gd name="T24" fmla="*/ 79 w 163"/>
                    <a:gd name="T25" fmla="*/ 162 h 162"/>
                    <a:gd name="T26" fmla="*/ 110 w 163"/>
                    <a:gd name="T27" fmla="*/ 158 h 162"/>
                    <a:gd name="T28" fmla="*/ 139 w 163"/>
                    <a:gd name="T29" fmla="*/ 138 h 162"/>
                    <a:gd name="T30" fmla="*/ 154 w 163"/>
                    <a:gd name="T31" fmla="*/ 115 h 162"/>
                    <a:gd name="T32" fmla="*/ 163 w 163"/>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62"/>
                    <a:gd name="T53" fmla="*/ 163 w 163"/>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62">
                      <a:moveTo>
                        <a:pt x="163" y="79"/>
                      </a:moveTo>
                      <a:lnTo>
                        <a:pt x="154" y="47"/>
                      </a:lnTo>
                      <a:lnTo>
                        <a:pt x="139" y="23"/>
                      </a:lnTo>
                      <a:lnTo>
                        <a:pt x="110" y="3"/>
                      </a:lnTo>
                      <a:lnTo>
                        <a:pt x="79" y="0"/>
                      </a:lnTo>
                      <a:lnTo>
                        <a:pt x="48" y="3"/>
                      </a:lnTo>
                      <a:lnTo>
                        <a:pt x="24" y="23"/>
                      </a:lnTo>
                      <a:lnTo>
                        <a:pt x="4" y="47"/>
                      </a:lnTo>
                      <a:lnTo>
                        <a:pt x="0" y="79"/>
                      </a:lnTo>
                      <a:lnTo>
                        <a:pt x="4" y="115"/>
                      </a:lnTo>
                      <a:lnTo>
                        <a:pt x="24" y="138"/>
                      </a:lnTo>
                      <a:lnTo>
                        <a:pt x="48" y="158"/>
                      </a:lnTo>
                      <a:lnTo>
                        <a:pt x="79" y="162"/>
                      </a:lnTo>
                      <a:lnTo>
                        <a:pt x="110" y="158"/>
                      </a:lnTo>
                      <a:lnTo>
                        <a:pt x="139" y="138"/>
                      </a:lnTo>
                      <a:lnTo>
                        <a:pt x="154" y="115"/>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2" name="Freeform 198"/>
                <p:cNvSpPr>
                  <a:spLocks/>
                </p:cNvSpPr>
                <p:nvPr/>
              </p:nvSpPr>
              <p:spPr bwMode="auto">
                <a:xfrm>
                  <a:off x="3800" y="2514"/>
                  <a:ext cx="83" cy="83"/>
                </a:xfrm>
                <a:custGeom>
                  <a:avLst/>
                  <a:gdLst>
                    <a:gd name="T0" fmla="*/ 154 w 166"/>
                    <a:gd name="T1" fmla="*/ 47 h 166"/>
                    <a:gd name="T2" fmla="*/ 154 w 166"/>
                    <a:gd name="T3" fmla="*/ 51 h 166"/>
                    <a:gd name="T4" fmla="*/ 139 w 166"/>
                    <a:gd name="T5" fmla="*/ 27 h 166"/>
                    <a:gd name="T6" fmla="*/ 110 w 166"/>
                    <a:gd name="T7" fmla="*/ 7 h 166"/>
                    <a:gd name="T8" fmla="*/ 110 w 166"/>
                    <a:gd name="T9" fmla="*/ 7 h 166"/>
                    <a:gd name="T10" fmla="*/ 79 w 166"/>
                    <a:gd name="T11" fmla="*/ 3 h 166"/>
                    <a:gd name="T12" fmla="*/ 48 w 166"/>
                    <a:gd name="T13" fmla="*/ 7 h 166"/>
                    <a:gd name="T14" fmla="*/ 52 w 166"/>
                    <a:gd name="T15" fmla="*/ 7 h 166"/>
                    <a:gd name="T16" fmla="*/ 28 w 166"/>
                    <a:gd name="T17" fmla="*/ 27 h 166"/>
                    <a:gd name="T18" fmla="*/ 8 w 166"/>
                    <a:gd name="T19" fmla="*/ 51 h 166"/>
                    <a:gd name="T20" fmla="*/ 8 w 166"/>
                    <a:gd name="T21" fmla="*/ 47 h 166"/>
                    <a:gd name="T22" fmla="*/ 4 w 166"/>
                    <a:gd name="T23" fmla="*/ 79 h 166"/>
                    <a:gd name="T24" fmla="*/ 8 w 166"/>
                    <a:gd name="T25" fmla="*/ 115 h 166"/>
                    <a:gd name="T26" fmla="*/ 8 w 166"/>
                    <a:gd name="T27" fmla="*/ 115 h 166"/>
                    <a:gd name="T28" fmla="*/ 28 w 166"/>
                    <a:gd name="T29" fmla="*/ 138 h 166"/>
                    <a:gd name="T30" fmla="*/ 52 w 166"/>
                    <a:gd name="T31" fmla="*/ 158 h 166"/>
                    <a:gd name="T32" fmla="*/ 48 w 166"/>
                    <a:gd name="T33" fmla="*/ 158 h 166"/>
                    <a:gd name="T34" fmla="*/ 79 w 166"/>
                    <a:gd name="T35" fmla="*/ 162 h 166"/>
                    <a:gd name="T36" fmla="*/ 110 w 166"/>
                    <a:gd name="T37" fmla="*/ 158 h 166"/>
                    <a:gd name="T38" fmla="*/ 110 w 166"/>
                    <a:gd name="T39" fmla="*/ 158 h 166"/>
                    <a:gd name="T40" fmla="*/ 139 w 166"/>
                    <a:gd name="T41" fmla="*/ 138 h 166"/>
                    <a:gd name="T42" fmla="*/ 154 w 166"/>
                    <a:gd name="T43" fmla="*/ 115 h 166"/>
                    <a:gd name="T44" fmla="*/ 154 w 166"/>
                    <a:gd name="T45" fmla="*/ 115 h 166"/>
                    <a:gd name="T46" fmla="*/ 163 w 166"/>
                    <a:gd name="T47" fmla="*/ 79 h 166"/>
                    <a:gd name="T48" fmla="*/ 166 w 166"/>
                    <a:gd name="T49" fmla="*/ 79 h 166"/>
                    <a:gd name="T50" fmla="*/ 159 w 166"/>
                    <a:gd name="T51" fmla="*/ 115 h 166"/>
                    <a:gd name="T52" fmla="*/ 143 w 166"/>
                    <a:gd name="T53" fmla="*/ 142 h 166"/>
                    <a:gd name="T54" fmla="*/ 143 w 166"/>
                    <a:gd name="T55" fmla="*/ 142 h 166"/>
                    <a:gd name="T56" fmla="*/ 115 w 166"/>
                    <a:gd name="T57" fmla="*/ 162 h 166"/>
                    <a:gd name="T58" fmla="*/ 79 w 166"/>
                    <a:gd name="T59" fmla="*/ 166 h 166"/>
                    <a:gd name="T60" fmla="*/ 79 w 166"/>
                    <a:gd name="T61" fmla="*/ 166 h 166"/>
                    <a:gd name="T62" fmla="*/ 48 w 166"/>
                    <a:gd name="T63" fmla="*/ 162 h 166"/>
                    <a:gd name="T64" fmla="*/ 24 w 166"/>
                    <a:gd name="T65" fmla="*/ 142 h 166"/>
                    <a:gd name="T66" fmla="*/ 24 w 166"/>
                    <a:gd name="T67" fmla="*/ 142 h 166"/>
                    <a:gd name="T68" fmla="*/ 4 w 166"/>
                    <a:gd name="T69" fmla="*/ 118 h 166"/>
                    <a:gd name="T70" fmla="*/ 0 w 166"/>
                    <a:gd name="T71" fmla="*/ 79 h 166"/>
                    <a:gd name="T72" fmla="*/ 0 w 166"/>
                    <a:gd name="T73" fmla="*/ 79 h 166"/>
                    <a:gd name="T74" fmla="*/ 4 w 166"/>
                    <a:gd name="T75" fmla="*/ 47 h 166"/>
                    <a:gd name="T76" fmla="*/ 24 w 166"/>
                    <a:gd name="T77" fmla="*/ 23 h 166"/>
                    <a:gd name="T78" fmla="*/ 24 w 166"/>
                    <a:gd name="T79" fmla="*/ 23 h 166"/>
                    <a:gd name="T80" fmla="*/ 48 w 166"/>
                    <a:gd name="T81" fmla="*/ 3 h 166"/>
                    <a:gd name="T82" fmla="*/ 79 w 166"/>
                    <a:gd name="T83" fmla="*/ 0 h 166"/>
                    <a:gd name="T84" fmla="*/ 79 w 166"/>
                    <a:gd name="T85" fmla="*/ 0 h 166"/>
                    <a:gd name="T86" fmla="*/ 110 w 166"/>
                    <a:gd name="T87" fmla="*/ 3 h 166"/>
                    <a:gd name="T88" fmla="*/ 143 w 166"/>
                    <a:gd name="T89" fmla="*/ 23 h 166"/>
                    <a:gd name="T90" fmla="*/ 143 w 166"/>
                    <a:gd name="T91" fmla="*/ 23 h 166"/>
                    <a:gd name="T92" fmla="*/ 159 w 166"/>
                    <a:gd name="T93" fmla="*/ 47 h 166"/>
                    <a:gd name="T94" fmla="*/ 166 w 166"/>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3" y="79"/>
                      </a:moveTo>
                      <a:lnTo>
                        <a:pt x="154" y="47"/>
                      </a:lnTo>
                      <a:lnTo>
                        <a:pt x="154" y="51"/>
                      </a:lnTo>
                      <a:lnTo>
                        <a:pt x="139" y="27"/>
                      </a:lnTo>
                      <a:lnTo>
                        <a:pt x="110" y="7"/>
                      </a:lnTo>
                      <a:lnTo>
                        <a:pt x="79" y="3"/>
                      </a:lnTo>
                      <a:lnTo>
                        <a:pt x="48" y="7"/>
                      </a:lnTo>
                      <a:lnTo>
                        <a:pt x="52" y="7"/>
                      </a:lnTo>
                      <a:lnTo>
                        <a:pt x="28" y="27"/>
                      </a:lnTo>
                      <a:lnTo>
                        <a:pt x="8" y="51"/>
                      </a:lnTo>
                      <a:lnTo>
                        <a:pt x="8" y="47"/>
                      </a:lnTo>
                      <a:lnTo>
                        <a:pt x="4" y="79"/>
                      </a:lnTo>
                      <a:lnTo>
                        <a:pt x="8" y="115"/>
                      </a:lnTo>
                      <a:lnTo>
                        <a:pt x="28" y="138"/>
                      </a:lnTo>
                      <a:lnTo>
                        <a:pt x="52" y="158"/>
                      </a:lnTo>
                      <a:lnTo>
                        <a:pt x="48" y="158"/>
                      </a:lnTo>
                      <a:lnTo>
                        <a:pt x="79" y="162"/>
                      </a:lnTo>
                      <a:lnTo>
                        <a:pt x="110" y="158"/>
                      </a:lnTo>
                      <a:lnTo>
                        <a:pt x="139" y="138"/>
                      </a:lnTo>
                      <a:lnTo>
                        <a:pt x="154" y="115"/>
                      </a:lnTo>
                      <a:lnTo>
                        <a:pt x="163" y="79"/>
                      </a:lnTo>
                      <a:lnTo>
                        <a:pt x="166" y="79"/>
                      </a:lnTo>
                      <a:lnTo>
                        <a:pt x="159" y="115"/>
                      </a:lnTo>
                      <a:lnTo>
                        <a:pt x="159" y="118"/>
                      </a:lnTo>
                      <a:lnTo>
                        <a:pt x="143" y="142"/>
                      </a:lnTo>
                      <a:lnTo>
                        <a:pt x="115" y="162"/>
                      </a:lnTo>
                      <a:lnTo>
                        <a:pt x="110" y="162"/>
                      </a:lnTo>
                      <a:lnTo>
                        <a:pt x="79" y="166"/>
                      </a:lnTo>
                      <a:lnTo>
                        <a:pt x="48" y="162"/>
                      </a:lnTo>
                      <a:lnTo>
                        <a:pt x="24" y="142"/>
                      </a:lnTo>
                      <a:lnTo>
                        <a:pt x="4" y="118"/>
                      </a:lnTo>
                      <a:lnTo>
                        <a:pt x="4" y="115"/>
                      </a:lnTo>
                      <a:lnTo>
                        <a:pt x="0" y="79"/>
                      </a:lnTo>
                      <a:lnTo>
                        <a:pt x="4" y="47"/>
                      </a:lnTo>
                      <a:lnTo>
                        <a:pt x="24" y="23"/>
                      </a:lnTo>
                      <a:lnTo>
                        <a:pt x="48" y="3"/>
                      </a:lnTo>
                      <a:lnTo>
                        <a:pt x="79" y="0"/>
                      </a:lnTo>
                      <a:lnTo>
                        <a:pt x="110" y="3"/>
                      </a:lnTo>
                      <a:lnTo>
                        <a:pt x="115" y="3"/>
                      </a:lnTo>
                      <a:lnTo>
                        <a:pt x="143" y="23"/>
                      </a:lnTo>
                      <a:lnTo>
                        <a:pt x="159" y="47"/>
                      </a:lnTo>
                      <a:lnTo>
                        <a:pt x="166" y="79"/>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3" name="Freeform 199"/>
                <p:cNvSpPr>
                  <a:spLocks/>
                </p:cNvSpPr>
                <p:nvPr/>
              </p:nvSpPr>
              <p:spPr bwMode="auto">
                <a:xfrm>
                  <a:off x="3881" y="2554"/>
                  <a:ext cx="2"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4" name="Freeform 200"/>
                <p:cNvSpPr>
                  <a:spLocks/>
                </p:cNvSpPr>
                <p:nvPr/>
              </p:nvSpPr>
              <p:spPr bwMode="auto">
                <a:xfrm>
                  <a:off x="3820" y="2534"/>
                  <a:ext cx="42" cy="41"/>
                </a:xfrm>
                <a:custGeom>
                  <a:avLst/>
                  <a:gdLst>
                    <a:gd name="T0" fmla="*/ 84 w 84"/>
                    <a:gd name="T1" fmla="*/ 39 h 82"/>
                    <a:gd name="T2" fmla="*/ 71 w 84"/>
                    <a:gd name="T3" fmla="*/ 11 h 82"/>
                    <a:gd name="T4" fmla="*/ 40 w 84"/>
                    <a:gd name="T5" fmla="*/ 0 h 82"/>
                    <a:gd name="T6" fmla="*/ 13 w 84"/>
                    <a:gd name="T7" fmla="*/ 11 h 82"/>
                    <a:gd name="T8" fmla="*/ 0 w 84"/>
                    <a:gd name="T9" fmla="*/ 39 h 82"/>
                    <a:gd name="T10" fmla="*/ 13 w 84"/>
                    <a:gd name="T11" fmla="*/ 71 h 82"/>
                    <a:gd name="T12" fmla="*/ 40 w 84"/>
                    <a:gd name="T13" fmla="*/ 82 h 82"/>
                    <a:gd name="T14" fmla="*/ 71 w 84"/>
                    <a:gd name="T15" fmla="*/ 71 h 82"/>
                    <a:gd name="T16" fmla="*/ 84 w 84"/>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39"/>
                      </a:moveTo>
                      <a:lnTo>
                        <a:pt x="71" y="11"/>
                      </a:lnTo>
                      <a:lnTo>
                        <a:pt x="40" y="0"/>
                      </a:lnTo>
                      <a:lnTo>
                        <a:pt x="13" y="11"/>
                      </a:lnTo>
                      <a:lnTo>
                        <a:pt x="0" y="39"/>
                      </a:lnTo>
                      <a:lnTo>
                        <a:pt x="13" y="71"/>
                      </a:lnTo>
                      <a:lnTo>
                        <a:pt x="40" y="82"/>
                      </a:lnTo>
                      <a:lnTo>
                        <a:pt x="71" y="71"/>
                      </a:lnTo>
                      <a:lnTo>
                        <a:pt x="84"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5" name="Freeform 201"/>
                <p:cNvSpPr>
                  <a:spLocks/>
                </p:cNvSpPr>
                <p:nvPr/>
              </p:nvSpPr>
              <p:spPr bwMode="auto">
                <a:xfrm>
                  <a:off x="3820" y="2534"/>
                  <a:ext cx="44" cy="43"/>
                </a:xfrm>
                <a:custGeom>
                  <a:avLst/>
                  <a:gdLst>
                    <a:gd name="T0" fmla="*/ 84 w 88"/>
                    <a:gd name="T1" fmla="*/ 39 h 86"/>
                    <a:gd name="T2" fmla="*/ 71 w 88"/>
                    <a:gd name="T3" fmla="*/ 11 h 86"/>
                    <a:gd name="T4" fmla="*/ 71 w 88"/>
                    <a:gd name="T5" fmla="*/ 15 h 86"/>
                    <a:gd name="T6" fmla="*/ 71 w 88"/>
                    <a:gd name="T7" fmla="*/ 15 h 86"/>
                    <a:gd name="T8" fmla="*/ 40 w 88"/>
                    <a:gd name="T9" fmla="*/ 2 h 86"/>
                    <a:gd name="T10" fmla="*/ 40 w 88"/>
                    <a:gd name="T11" fmla="*/ 2 h 86"/>
                    <a:gd name="T12" fmla="*/ 40 w 88"/>
                    <a:gd name="T13" fmla="*/ 2 h 86"/>
                    <a:gd name="T14" fmla="*/ 13 w 88"/>
                    <a:gd name="T15" fmla="*/ 15 h 86"/>
                    <a:gd name="T16" fmla="*/ 16 w 88"/>
                    <a:gd name="T17" fmla="*/ 11 h 86"/>
                    <a:gd name="T18" fmla="*/ 16 w 88"/>
                    <a:gd name="T19" fmla="*/ 11 h 86"/>
                    <a:gd name="T20" fmla="*/ 5 w 88"/>
                    <a:gd name="T21" fmla="*/ 39 h 86"/>
                    <a:gd name="T22" fmla="*/ 5 w 88"/>
                    <a:gd name="T23" fmla="*/ 39 h 86"/>
                    <a:gd name="T24" fmla="*/ 5 w 88"/>
                    <a:gd name="T25" fmla="*/ 39 h 86"/>
                    <a:gd name="T26" fmla="*/ 16 w 88"/>
                    <a:gd name="T27" fmla="*/ 71 h 86"/>
                    <a:gd name="T28" fmla="*/ 13 w 88"/>
                    <a:gd name="T29" fmla="*/ 71 h 86"/>
                    <a:gd name="T30" fmla="*/ 13 w 88"/>
                    <a:gd name="T31" fmla="*/ 71 h 86"/>
                    <a:gd name="T32" fmla="*/ 40 w 88"/>
                    <a:gd name="T33" fmla="*/ 82 h 86"/>
                    <a:gd name="T34" fmla="*/ 40 w 88"/>
                    <a:gd name="T35" fmla="*/ 82 h 86"/>
                    <a:gd name="T36" fmla="*/ 40 w 88"/>
                    <a:gd name="T37" fmla="*/ 82 h 86"/>
                    <a:gd name="T38" fmla="*/ 71 w 88"/>
                    <a:gd name="T39" fmla="*/ 71 h 86"/>
                    <a:gd name="T40" fmla="*/ 71 w 88"/>
                    <a:gd name="T41" fmla="*/ 71 h 86"/>
                    <a:gd name="T42" fmla="*/ 71 w 88"/>
                    <a:gd name="T43" fmla="*/ 71 h 86"/>
                    <a:gd name="T44" fmla="*/ 84 w 88"/>
                    <a:gd name="T45" fmla="*/ 39 h 86"/>
                    <a:gd name="T46" fmla="*/ 84 w 88"/>
                    <a:gd name="T47" fmla="*/ 39 h 86"/>
                    <a:gd name="T48" fmla="*/ 88 w 88"/>
                    <a:gd name="T49" fmla="*/ 39 h 86"/>
                    <a:gd name="T50" fmla="*/ 88 w 88"/>
                    <a:gd name="T51" fmla="*/ 39 h 86"/>
                    <a:gd name="T52" fmla="*/ 76 w 88"/>
                    <a:gd name="T53" fmla="*/ 71 h 86"/>
                    <a:gd name="T54" fmla="*/ 76 w 88"/>
                    <a:gd name="T55" fmla="*/ 71 h 86"/>
                    <a:gd name="T56" fmla="*/ 71 w 88"/>
                    <a:gd name="T57" fmla="*/ 75 h 86"/>
                    <a:gd name="T58" fmla="*/ 40 w 88"/>
                    <a:gd name="T59" fmla="*/ 86 h 86"/>
                    <a:gd name="T60" fmla="*/ 40 w 88"/>
                    <a:gd name="T61" fmla="*/ 86 h 86"/>
                    <a:gd name="T62" fmla="*/ 40 w 88"/>
                    <a:gd name="T63" fmla="*/ 86 h 86"/>
                    <a:gd name="T64" fmla="*/ 13 w 88"/>
                    <a:gd name="T65" fmla="*/ 75 h 86"/>
                    <a:gd name="T66" fmla="*/ 13 w 88"/>
                    <a:gd name="T67" fmla="*/ 75 h 86"/>
                    <a:gd name="T68" fmla="*/ 13 w 88"/>
                    <a:gd name="T69" fmla="*/ 71 h 86"/>
                    <a:gd name="T70" fmla="*/ 0 w 88"/>
                    <a:gd name="T71" fmla="*/ 39 h 86"/>
                    <a:gd name="T72" fmla="*/ 0 w 88"/>
                    <a:gd name="T73" fmla="*/ 39 h 86"/>
                    <a:gd name="T74" fmla="*/ 0 w 88"/>
                    <a:gd name="T75" fmla="*/ 39 h 86"/>
                    <a:gd name="T76" fmla="*/ 13 w 88"/>
                    <a:gd name="T77" fmla="*/ 11 h 86"/>
                    <a:gd name="T78" fmla="*/ 13 w 88"/>
                    <a:gd name="T79" fmla="*/ 11 h 86"/>
                    <a:gd name="T80" fmla="*/ 13 w 88"/>
                    <a:gd name="T81" fmla="*/ 11 h 86"/>
                    <a:gd name="T82" fmla="*/ 40 w 88"/>
                    <a:gd name="T83" fmla="*/ 0 h 86"/>
                    <a:gd name="T84" fmla="*/ 40 w 88"/>
                    <a:gd name="T85" fmla="*/ 0 h 86"/>
                    <a:gd name="T86" fmla="*/ 40 w 88"/>
                    <a:gd name="T87" fmla="*/ 0 h 86"/>
                    <a:gd name="T88" fmla="*/ 71 w 88"/>
                    <a:gd name="T89" fmla="*/ 11 h 86"/>
                    <a:gd name="T90" fmla="*/ 71 w 88"/>
                    <a:gd name="T91" fmla="*/ 11 h 86"/>
                    <a:gd name="T92" fmla="*/ 76 w 88"/>
                    <a:gd name="T93" fmla="*/ 11 h 86"/>
                    <a:gd name="T94" fmla="*/ 88 w 88"/>
                    <a:gd name="T95" fmla="*/ 39 h 86"/>
                    <a:gd name="T96" fmla="*/ 84 w 88"/>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6"/>
                    <a:gd name="T149" fmla="*/ 88 w 88"/>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6">
                      <a:moveTo>
                        <a:pt x="84" y="39"/>
                      </a:moveTo>
                      <a:lnTo>
                        <a:pt x="71" y="11"/>
                      </a:lnTo>
                      <a:lnTo>
                        <a:pt x="71" y="15"/>
                      </a:lnTo>
                      <a:lnTo>
                        <a:pt x="40" y="2"/>
                      </a:lnTo>
                      <a:lnTo>
                        <a:pt x="13" y="15"/>
                      </a:lnTo>
                      <a:lnTo>
                        <a:pt x="16" y="11"/>
                      </a:lnTo>
                      <a:lnTo>
                        <a:pt x="5" y="39"/>
                      </a:lnTo>
                      <a:lnTo>
                        <a:pt x="16" y="71"/>
                      </a:lnTo>
                      <a:lnTo>
                        <a:pt x="13" y="71"/>
                      </a:lnTo>
                      <a:lnTo>
                        <a:pt x="40" y="82"/>
                      </a:lnTo>
                      <a:lnTo>
                        <a:pt x="71" y="71"/>
                      </a:lnTo>
                      <a:lnTo>
                        <a:pt x="84" y="39"/>
                      </a:lnTo>
                      <a:lnTo>
                        <a:pt x="88" y="39"/>
                      </a:lnTo>
                      <a:lnTo>
                        <a:pt x="76" y="71"/>
                      </a:lnTo>
                      <a:lnTo>
                        <a:pt x="71" y="75"/>
                      </a:lnTo>
                      <a:lnTo>
                        <a:pt x="40" y="86"/>
                      </a:lnTo>
                      <a:lnTo>
                        <a:pt x="13" y="75"/>
                      </a:lnTo>
                      <a:lnTo>
                        <a:pt x="13" y="71"/>
                      </a:lnTo>
                      <a:lnTo>
                        <a:pt x="0" y="39"/>
                      </a:lnTo>
                      <a:lnTo>
                        <a:pt x="13" y="11"/>
                      </a:lnTo>
                      <a:lnTo>
                        <a:pt x="40" y="0"/>
                      </a:lnTo>
                      <a:lnTo>
                        <a:pt x="71" y="11"/>
                      </a:lnTo>
                      <a:lnTo>
                        <a:pt x="76" y="11"/>
                      </a:lnTo>
                      <a:lnTo>
                        <a:pt x="88" y="39"/>
                      </a:lnTo>
                      <a:lnTo>
                        <a:pt x="84"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6" name="Freeform 202"/>
                <p:cNvSpPr>
                  <a:spLocks/>
                </p:cNvSpPr>
                <p:nvPr/>
              </p:nvSpPr>
              <p:spPr bwMode="auto">
                <a:xfrm>
                  <a:off x="3862"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7" name="Freeform 203"/>
                <p:cNvSpPr>
                  <a:spLocks/>
                </p:cNvSpPr>
                <p:nvPr/>
              </p:nvSpPr>
              <p:spPr bwMode="auto">
                <a:xfrm>
                  <a:off x="3827" y="2542"/>
                  <a:ext cx="27" cy="25"/>
                </a:xfrm>
                <a:custGeom>
                  <a:avLst/>
                  <a:gdLst>
                    <a:gd name="T0" fmla="*/ 53 w 53"/>
                    <a:gd name="T1" fmla="*/ 24 h 51"/>
                    <a:gd name="T2" fmla="*/ 44 w 53"/>
                    <a:gd name="T3" fmla="*/ 7 h 51"/>
                    <a:gd name="T4" fmla="*/ 24 w 53"/>
                    <a:gd name="T5" fmla="*/ 0 h 51"/>
                    <a:gd name="T6" fmla="*/ 9 w 53"/>
                    <a:gd name="T7" fmla="*/ 7 h 51"/>
                    <a:gd name="T8" fmla="*/ 0 w 53"/>
                    <a:gd name="T9" fmla="*/ 24 h 51"/>
                    <a:gd name="T10" fmla="*/ 9 w 53"/>
                    <a:gd name="T11" fmla="*/ 44 h 51"/>
                    <a:gd name="T12" fmla="*/ 24 w 53"/>
                    <a:gd name="T13" fmla="*/ 51 h 51"/>
                    <a:gd name="T14" fmla="*/ 44 w 53"/>
                    <a:gd name="T15" fmla="*/ 44 h 51"/>
                    <a:gd name="T16" fmla="*/ 53 w 53"/>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
                    <a:gd name="T28" fmla="*/ 0 h 51"/>
                    <a:gd name="T29" fmla="*/ 53 w 5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 h="51">
                      <a:moveTo>
                        <a:pt x="53" y="24"/>
                      </a:moveTo>
                      <a:lnTo>
                        <a:pt x="44" y="7"/>
                      </a:lnTo>
                      <a:lnTo>
                        <a:pt x="24" y="0"/>
                      </a:lnTo>
                      <a:lnTo>
                        <a:pt x="9" y="7"/>
                      </a:lnTo>
                      <a:lnTo>
                        <a:pt x="0" y="24"/>
                      </a:lnTo>
                      <a:lnTo>
                        <a:pt x="9" y="44"/>
                      </a:lnTo>
                      <a:lnTo>
                        <a:pt x="24" y="51"/>
                      </a:lnTo>
                      <a:lnTo>
                        <a:pt x="44" y="44"/>
                      </a:lnTo>
                      <a:lnTo>
                        <a:pt x="53"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8" name="Freeform 204"/>
                <p:cNvSpPr>
                  <a:spLocks/>
                </p:cNvSpPr>
                <p:nvPr/>
              </p:nvSpPr>
              <p:spPr bwMode="auto">
                <a:xfrm>
                  <a:off x="3827" y="2542"/>
                  <a:ext cx="28" cy="27"/>
                </a:xfrm>
                <a:custGeom>
                  <a:avLst/>
                  <a:gdLst>
                    <a:gd name="T0" fmla="*/ 53 w 55"/>
                    <a:gd name="T1" fmla="*/ 24 h 56"/>
                    <a:gd name="T2" fmla="*/ 44 w 55"/>
                    <a:gd name="T3" fmla="*/ 7 h 56"/>
                    <a:gd name="T4" fmla="*/ 44 w 55"/>
                    <a:gd name="T5" fmla="*/ 12 h 56"/>
                    <a:gd name="T6" fmla="*/ 44 w 55"/>
                    <a:gd name="T7" fmla="*/ 12 h 56"/>
                    <a:gd name="T8" fmla="*/ 24 w 55"/>
                    <a:gd name="T9" fmla="*/ 4 h 56"/>
                    <a:gd name="T10" fmla="*/ 24 w 55"/>
                    <a:gd name="T11" fmla="*/ 4 h 56"/>
                    <a:gd name="T12" fmla="*/ 24 w 55"/>
                    <a:gd name="T13" fmla="*/ 4 h 56"/>
                    <a:gd name="T14" fmla="*/ 9 w 55"/>
                    <a:gd name="T15" fmla="*/ 12 h 56"/>
                    <a:gd name="T16" fmla="*/ 13 w 55"/>
                    <a:gd name="T17" fmla="*/ 7 h 56"/>
                    <a:gd name="T18" fmla="*/ 13 w 55"/>
                    <a:gd name="T19" fmla="*/ 7 h 56"/>
                    <a:gd name="T20" fmla="*/ 4 w 55"/>
                    <a:gd name="T21" fmla="*/ 24 h 56"/>
                    <a:gd name="T22" fmla="*/ 4 w 55"/>
                    <a:gd name="T23" fmla="*/ 24 h 56"/>
                    <a:gd name="T24" fmla="*/ 4 w 55"/>
                    <a:gd name="T25" fmla="*/ 24 h 56"/>
                    <a:gd name="T26" fmla="*/ 13 w 55"/>
                    <a:gd name="T27" fmla="*/ 44 h 56"/>
                    <a:gd name="T28" fmla="*/ 9 w 55"/>
                    <a:gd name="T29" fmla="*/ 44 h 56"/>
                    <a:gd name="T30" fmla="*/ 9 w 55"/>
                    <a:gd name="T31" fmla="*/ 44 h 56"/>
                    <a:gd name="T32" fmla="*/ 24 w 55"/>
                    <a:gd name="T33" fmla="*/ 51 h 56"/>
                    <a:gd name="T34" fmla="*/ 24 w 55"/>
                    <a:gd name="T35" fmla="*/ 51 h 56"/>
                    <a:gd name="T36" fmla="*/ 24 w 55"/>
                    <a:gd name="T37" fmla="*/ 51 h 56"/>
                    <a:gd name="T38" fmla="*/ 44 w 55"/>
                    <a:gd name="T39" fmla="*/ 44 h 56"/>
                    <a:gd name="T40" fmla="*/ 44 w 55"/>
                    <a:gd name="T41" fmla="*/ 44 h 56"/>
                    <a:gd name="T42" fmla="*/ 44 w 55"/>
                    <a:gd name="T43" fmla="*/ 44 h 56"/>
                    <a:gd name="T44" fmla="*/ 53 w 55"/>
                    <a:gd name="T45" fmla="*/ 24 h 56"/>
                    <a:gd name="T46" fmla="*/ 53 w 55"/>
                    <a:gd name="T47" fmla="*/ 24 h 56"/>
                    <a:gd name="T48" fmla="*/ 55 w 55"/>
                    <a:gd name="T49" fmla="*/ 24 h 56"/>
                    <a:gd name="T50" fmla="*/ 55 w 55"/>
                    <a:gd name="T51" fmla="*/ 24 h 56"/>
                    <a:gd name="T52" fmla="*/ 48 w 55"/>
                    <a:gd name="T53" fmla="*/ 44 h 56"/>
                    <a:gd name="T54" fmla="*/ 48 w 55"/>
                    <a:gd name="T55" fmla="*/ 44 h 56"/>
                    <a:gd name="T56" fmla="*/ 44 w 55"/>
                    <a:gd name="T57" fmla="*/ 47 h 56"/>
                    <a:gd name="T58" fmla="*/ 24 w 55"/>
                    <a:gd name="T59" fmla="*/ 56 h 56"/>
                    <a:gd name="T60" fmla="*/ 24 w 55"/>
                    <a:gd name="T61" fmla="*/ 56 h 56"/>
                    <a:gd name="T62" fmla="*/ 24 w 55"/>
                    <a:gd name="T63" fmla="*/ 56 h 56"/>
                    <a:gd name="T64" fmla="*/ 9 w 55"/>
                    <a:gd name="T65" fmla="*/ 47 h 56"/>
                    <a:gd name="T66" fmla="*/ 9 w 55"/>
                    <a:gd name="T67" fmla="*/ 47 h 56"/>
                    <a:gd name="T68" fmla="*/ 9 w 55"/>
                    <a:gd name="T69" fmla="*/ 44 h 56"/>
                    <a:gd name="T70" fmla="*/ 0 w 55"/>
                    <a:gd name="T71" fmla="*/ 24 h 56"/>
                    <a:gd name="T72" fmla="*/ 0 w 55"/>
                    <a:gd name="T73" fmla="*/ 24 h 56"/>
                    <a:gd name="T74" fmla="*/ 0 w 55"/>
                    <a:gd name="T75" fmla="*/ 24 h 56"/>
                    <a:gd name="T76" fmla="*/ 9 w 55"/>
                    <a:gd name="T77" fmla="*/ 7 h 56"/>
                    <a:gd name="T78" fmla="*/ 9 w 55"/>
                    <a:gd name="T79" fmla="*/ 7 h 56"/>
                    <a:gd name="T80" fmla="*/ 9 w 55"/>
                    <a:gd name="T81" fmla="*/ 7 h 56"/>
                    <a:gd name="T82" fmla="*/ 24 w 55"/>
                    <a:gd name="T83" fmla="*/ 0 h 56"/>
                    <a:gd name="T84" fmla="*/ 24 w 55"/>
                    <a:gd name="T85" fmla="*/ 0 h 56"/>
                    <a:gd name="T86" fmla="*/ 24 w 55"/>
                    <a:gd name="T87" fmla="*/ 0 h 56"/>
                    <a:gd name="T88" fmla="*/ 44 w 55"/>
                    <a:gd name="T89" fmla="*/ 7 h 56"/>
                    <a:gd name="T90" fmla="*/ 44 w 55"/>
                    <a:gd name="T91" fmla="*/ 7 h 56"/>
                    <a:gd name="T92" fmla="*/ 48 w 55"/>
                    <a:gd name="T93" fmla="*/ 7 h 56"/>
                    <a:gd name="T94" fmla="*/ 55 w 55"/>
                    <a:gd name="T95" fmla="*/ 24 h 56"/>
                    <a:gd name="T96" fmla="*/ 53 w 55"/>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56"/>
                    <a:gd name="T149" fmla="*/ 55 w 55"/>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56">
                      <a:moveTo>
                        <a:pt x="53" y="24"/>
                      </a:moveTo>
                      <a:lnTo>
                        <a:pt x="44" y="7"/>
                      </a:lnTo>
                      <a:lnTo>
                        <a:pt x="44" y="12"/>
                      </a:lnTo>
                      <a:lnTo>
                        <a:pt x="24" y="4"/>
                      </a:lnTo>
                      <a:lnTo>
                        <a:pt x="9" y="12"/>
                      </a:lnTo>
                      <a:lnTo>
                        <a:pt x="13" y="7"/>
                      </a:lnTo>
                      <a:lnTo>
                        <a:pt x="4" y="24"/>
                      </a:lnTo>
                      <a:lnTo>
                        <a:pt x="13" y="44"/>
                      </a:lnTo>
                      <a:lnTo>
                        <a:pt x="9" y="44"/>
                      </a:lnTo>
                      <a:lnTo>
                        <a:pt x="24" y="51"/>
                      </a:lnTo>
                      <a:lnTo>
                        <a:pt x="44" y="44"/>
                      </a:lnTo>
                      <a:lnTo>
                        <a:pt x="53" y="24"/>
                      </a:lnTo>
                      <a:lnTo>
                        <a:pt x="55" y="24"/>
                      </a:lnTo>
                      <a:lnTo>
                        <a:pt x="48" y="44"/>
                      </a:lnTo>
                      <a:lnTo>
                        <a:pt x="44" y="47"/>
                      </a:lnTo>
                      <a:lnTo>
                        <a:pt x="24" y="56"/>
                      </a:lnTo>
                      <a:lnTo>
                        <a:pt x="9" y="47"/>
                      </a:lnTo>
                      <a:lnTo>
                        <a:pt x="9" y="44"/>
                      </a:lnTo>
                      <a:lnTo>
                        <a:pt x="0" y="24"/>
                      </a:lnTo>
                      <a:lnTo>
                        <a:pt x="9" y="7"/>
                      </a:lnTo>
                      <a:lnTo>
                        <a:pt x="24" y="0"/>
                      </a:lnTo>
                      <a:lnTo>
                        <a:pt x="44" y="7"/>
                      </a:lnTo>
                      <a:lnTo>
                        <a:pt x="48" y="7"/>
                      </a:lnTo>
                      <a:lnTo>
                        <a:pt x="55" y="24"/>
                      </a:lnTo>
                      <a:lnTo>
                        <a:pt x="53"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9" name="Freeform 205"/>
                <p:cNvSpPr>
                  <a:spLocks/>
                </p:cNvSpPr>
                <p:nvPr/>
              </p:nvSpPr>
              <p:spPr bwMode="auto">
                <a:xfrm>
                  <a:off x="3854" y="2554"/>
                  <a:ext cx="1" cy="1"/>
                </a:xfrm>
                <a:custGeom>
                  <a:avLst/>
                  <a:gdLst>
                    <a:gd name="T0" fmla="*/ 0 w 2"/>
                    <a:gd name="T1" fmla="*/ 0 h 1"/>
                    <a:gd name="T2" fmla="*/ 0 w 2"/>
                    <a:gd name="T3" fmla="*/ 0 h 1"/>
                    <a:gd name="T4" fmla="*/ 0 w 2"/>
                    <a:gd name="T5" fmla="*/ 0 h 1"/>
                    <a:gd name="T6" fmla="*/ 2 w 2"/>
                    <a:gd name="T7" fmla="*/ 0 h 1"/>
                    <a:gd name="T8" fmla="*/ 2 w 2"/>
                    <a:gd name="T9" fmla="*/ 0 h 1"/>
                    <a:gd name="T10" fmla="*/ 2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 name="T21" fmla="*/ 0 w 2"/>
                    <a:gd name="T22" fmla="*/ 0 h 1"/>
                    <a:gd name="T23" fmla="*/ 2 w 2"/>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
                      <a:moveTo>
                        <a:pt x="0" y="0"/>
                      </a:moveTo>
                      <a:lnTo>
                        <a:pt x="0" y="0"/>
                      </a:lnTo>
                      <a:lnTo>
                        <a:pt x="2"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0" name="Freeform 206"/>
                <p:cNvSpPr>
                  <a:spLocks/>
                </p:cNvSpPr>
                <p:nvPr/>
              </p:nvSpPr>
              <p:spPr bwMode="auto">
                <a:xfrm>
                  <a:off x="3705" y="2399"/>
                  <a:ext cx="115" cy="111"/>
                </a:xfrm>
                <a:custGeom>
                  <a:avLst/>
                  <a:gdLst>
                    <a:gd name="T0" fmla="*/ 0 w 228"/>
                    <a:gd name="T1" fmla="*/ 214 h 221"/>
                    <a:gd name="T2" fmla="*/ 27 w 228"/>
                    <a:gd name="T3" fmla="*/ 27 h 221"/>
                    <a:gd name="T4" fmla="*/ 7 w 228"/>
                    <a:gd name="T5" fmla="*/ 19 h 221"/>
                    <a:gd name="T6" fmla="*/ 7 w 228"/>
                    <a:gd name="T7" fmla="*/ 0 h 221"/>
                    <a:gd name="T8" fmla="*/ 58 w 228"/>
                    <a:gd name="T9" fmla="*/ 0 h 221"/>
                    <a:gd name="T10" fmla="*/ 213 w 228"/>
                    <a:gd name="T11" fmla="*/ 11 h 221"/>
                    <a:gd name="T12" fmla="*/ 201 w 228"/>
                    <a:gd name="T13" fmla="*/ 22 h 221"/>
                    <a:gd name="T14" fmla="*/ 181 w 228"/>
                    <a:gd name="T15" fmla="*/ 22 h 221"/>
                    <a:gd name="T16" fmla="*/ 228 w 228"/>
                    <a:gd name="T17" fmla="*/ 210 h 221"/>
                    <a:gd name="T18" fmla="*/ 201 w 228"/>
                    <a:gd name="T19" fmla="*/ 217 h 221"/>
                    <a:gd name="T20" fmla="*/ 169 w 228"/>
                    <a:gd name="T21" fmla="*/ 22 h 221"/>
                    <a:gd name="T22" fmla="*/ 46 w 228"/>
                    <a:gd name="T23" fmla="*/ 22 h 221"/>
                    <a:gd name="T24" fmla="*/ 27 w 228"/>
                    <a:gd name="T25" fmla="*/ 221 h 221"/>
                    <a:gd name="T26" fmla="*/ 0 w 228"/>
                    <a:gd name="T27" fmla="*/ 214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8"/>
                    <a:gd name="T43" fmla="*/ 0 h 221"/>
                    <a:gd name="T44" fmla="*/ 228 w 228"/>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8" h="221">
                      <a:moveTo>
                        <a:pt x="0" y="214"/>
                      </a:moveTo>
                      <a:lnTo>
                        <a:pt x="27" y="27"/>
                      </a:lnTo>
                      <a:lnTo>
                        <a:pt x="7" y="19"/>
                      </a:lnTo>
                      <a:lnTo>
                        <a:pt x="7" y="0"/>
                      </a:lnTo>
                      <a:lnTo>
                        <a:pt x="58" y="0"/>
                      </a:lnTo>
                      <a:lnTo>
                        <a:pt x="213" y="11"/>
                      </a:lnTo>
                      <a:lnTo>
                        <a:pt x="201" y="22"/>
                      </a:lnTo>
                      <a:lnTo>
                        <a:pt x="181" y="22"/>
                      </a:lnTo>
                      <a:lnTo>
                        <a:pt x="228" y="210"/>
                      </a:lnTo>
                      <a:lnTo>
                        <a:pt x="201" y="217"/>
                      </a:lnTo>
                      <a:lnTo>
                        <a:pt x="169" y="22"/>
                      </a:lnTo>
                      <a:lnTo>
                        <a:pt x="46" y="22"/>
                      </a:lnTo>
                      <a:lnTo>
                        <a:pt x="27" y="221"/>
                      </a:lnTo>
                      <a:lnTo>
                        <a:pt x="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51" name="Freeform 207"/>
                <p:cNvSpPr>
                  <a:spLocks/>
                </p:cNvSpPr>
                <p:nvPr/>
              </p:nvSpPr>
              <p:spPr bwMode="auto">
                <a:xfrm>
                  <a:off x="3705" y="2409"/>
                  <a:ext cx="16" cy="97"/>
                </a:xfrm>
                <a:custGeom>
                  <a:avLst/>
                  <a:gdLst>
                    <a:gd name="T0" fmla="*/ 0 w 31"/>
                    <a:gd name="T1" fmla="*/ 195 h 195"/>
                    <a:gd name="T2" fmla="*/ 27 w 31"/>
                    <a:gd name="T3" fmla="*/ 8 h 195"/>
                    <a:gd name="T4" fmla="*/ 27 w 31"/>
                    <a:gd name="T5" fmla="*/ 8 h 195"/>
                    <a:gd name="T6" fmla="*/ 27 w 31"/>
                    <a:gd name="T7" fmla="*/ 12 h 195"/>
                    <a:gd name="T8" fmla="*/ 7 w 31"/>
                    <a:gd name="T9" fmla="*/ 3 h 195"/>
                    <a:gd name="T10" fmla="*/ 7 w 31"/>
                    <a:gd name="T11" fmla="*/ 3 h 195"/>
                    <a:gd name="T12" fmla="*/ 7 w 31"/>
                    <a:gd name="T13" fmla="*/ 0 h 195"/>
                    <a:gd name="T14" fmla="*/ 7 w 31"/>
                    <a:gd name="T15" fmla="*/ 0 h 195"/>
                    <a:gd name="T16" fmla="*/ 27 w 31"/>
                    <a:gd name="T17" fmla="*/ 8 h 195"/>
                    <a:gd name="T18" fmla="*/ 27 w 31"/>
                    <a:gd name="T19" fmla="*/ 8 h 195"/>
                    <a:gd name="T20" fmla="*/ 31 w 31"/>
                    <a:gd name="T21" fmla="*/ 8 h 195"/>
                    <a:gd name="T22" fmla="*/ 2 w 31"/>
                    <a:gd name="T23" fmla="*/ 195 h 195"/>
                    <a:gd name="T24" fmla="*/ 0 w 31"/>
                    <a:gd name="T25" fmla="*/ 195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5"/>
                    <a:gd name="T41" fmla="*/ 31 w 31"/>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5">
                      <a:moveTo>
                        <a:pt x="0" y="195"/>
                      </a:moveTo>
                      <a:lnTo>
                        <a:pt x="27" y="8"/>
                      </a:lnTo>
                      <a:lnTo>
                        <a:pt x="27" y="12"/>
                      </a:lnTo>
                      <a:lnTo>
                        <a:pt x="7" y="3"/>
                      </a:lnTo>
                      <a:lnTo>
                        <a:pt x="7" y="0"/>
                      </a:lnTo>
                      <a:lnTo>
                        <a:pt x="27" y="8"/>
                      </a:lnTo>
                      <a:lnTo>
                        <a:pt x="31" y="8"/>
                      </a:lnTo>
                      <a:lnTo>
                        <a:pt x="2" y="195"/>
                      </a:lnTo>
                      <a:lnTo>
                        <a:pt x="0" y="19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2" name="Rectangle 208"/>
                <p:cNvSpPr>
                  <a:spLocks noChangeArrowheads="1"/>
                </p:cNvSpPr>
                <p:nvPr/>
              </p:nvSpPr>
              <p:spPr bwMode="auto">
                <a:xfrm>
                  <a:off x="3709" y="2399"/>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53" name="Freeform 209"/>
                <p:cNvSpPr>
                  <a:spLocks/>
                </p:cNvSpPr>
                <p:nvPr/>
              </p:nvSpPr>
              <p:spPr bwMode="auto">
                <a:xfrm>
                  <a:off x="3705" y="2399"/>
                  <a:ext cx="117" cy="113"/>
                </a:xfrm>
                <a:custGeom>
                  <a:avLst/>
                  <a:gdLst>
                    <a:gd name="T0" fmla="*/ 7 w 233"/>
                    <a:gd name="T1" fmla="*/ 0 h 226"/>
                    <a:gd name="T2" fmla="*/ 58 w 233"/>
                    <a:gd name="T3" fmla="*/ 0 h 226"/>
                    <a:gd name="T4" fmla="*/ 58 w 233"/>
                    <a:gd name="T5" fmla="*/ 0 h 226"/>
                    <a:gd name="T6" fmla="*/ 58 w 233"/>
                    <a:gd name="T7" fmla="*/ 0 h 226"/>
                    <a:gd name="T8" fmla="*/ 213 w 233"/>
                    <a:gd name="T9" fmla="*/ 11 h 226"/>
                    <a:gd name="T10" fmla="*/ 221 w 233"/>
                    <a:gd name="T11" fmla="*/ 11 h 226"/>
                    <a:gd name="T12" fmla="*/ 217 w 233"/>
                    <a:gd name="T13" fmla="*/ 15 h 226"/>
                    <a:gd name="T14" fmla="*/ 206 w 233"/>
                    <a:gd name="T15" fmla="*/ 27 h 226"/>
                    <a:gd name="T16" fmla="*/ 206 w 233"/>
                    <a:gd name="T17" fmla="*/ 27 h 226"/>
                    <a:gd name="T18" fmla="*/ 201 w 233"/>
                    <a:gd name="T19" fmla="*/ 27 h 226"/>
                    <a:gd name="T20" fmla="*/ 181 w 233"/>
                    <a:gd name="T21" fmla="*/ 27 h 226"/>
                    <a:gd name="T22" fmla="*/ 181 w 233"/>
                    <a:gd name="T23" fmla="*/ 22 h 226"/>
                    <a:gd name="T24" fmla="*/ 186 w 233"/>
                    <a:gd name="T25" fmla="*/ 22 h 226"/>
                    <a:gd name="T26" fmla="*/ 233 w 233"/>
                    <a:gd name="T27" fmla="*/ 210 h 226"/>
                    <a:gd name="T28" fmla="*/ 228 w 233"/>
                    <a:gd name="T29" fmla="*/ 214 h 226"/>
                    <a:gd name="T30" fmla="*/ 228 w 233"/>
                    <a:gd name="T31" fmla="*/ 214 h 226"/>
                    <a:gd name="T32" fmla="*/ 201 w 233"/>
                    <a:gd name="T33" fmla="*/ 221 h 226"/>
                    <a:gd name="T34" fmla="*/ 201 w 233"/>
                    <a:gd name="T35" fmla="*/ 221 h 226"/>
                    <a:gd name="T36" fmla="*/ 201 w 233"/>
                    <a:gd name="T37" fmla="*/ 217 h 226"/>
                    <a:gd name="T38" fmla="*/ 169 w 233"/>
                    <a:gd name="T39" fmla="*/ 22 h 226"/>
                    <a:gd name="T40" fmla="*/ 169 w 233"/>
                    <a:gd name="T41" fmla="*/ 22 h 226"/>
                    <a:gd name="T42" fmla="*/ 169 w 233"/>
                    <a:gd name="T43" fmla="*/ 27 h 226"/>
                    <a:gd name="T44" fmla="*/ 46 w 233"/>
                    <a:gd name="T45" fmla="*/ 27 h 226"/>
                    <a:gd name="T46" fmla="*/ 46 w 233"/>
                    <a:gd name="T47" fmla="*/ 22 h 226"/>
                    <a:gd name="T48" fmla="*/ 51 w 233"/>
                    <a:gd name="T49" fmla="*/ 22 h 226"/>
                    <a:gd name="T50" fmla="*/ 31 w 233"/>
                    <a:gd name="T51" fmla="*/ 221 h 226"/>
                    <a:gd name="T52" fmla="*/ 27 w 233"/>
                    <a:gd name="T53" fmla="*/ 226 h 226"/>
                    <a:gd name="T54" fmla="*/ 27 w 233"/>
                    <a:gd name="T55" fmla="*/ 226 h 226"/>
                    <a:gd name="T56" fmla="*/ 0 w 233"/>
                    <a:gd name="T57" fmla="*/ 217 h 226"/>
                    <a:gd name="T58" fmla="*/ 0 w 233"/>
                    <a:gd name="T59" fmla="*/ 217 h 226"/>
                    <a:gd name="T60" fmla="*/ 0 w 233"/>
                    <a:gd name="T61" fmla="*/ 214 h 226"/>
                    <a:gd name="T62" fmla="*/ 0 w 233"/>
                    <a:gd name="T63" fmla="*/ 214 h 226"/>
                    <a:gd name="T64" fmla="*/ 27 w 233"/>
                    <a:gd name="T65" fmla="*/ 221 h 226"/>
                    <a:gd name="T66" fmla="*/ 27 w 233"/>
                    <a:gd name="T67" fmla="*/ 226 h 226"/>
                    <a:gd name="T68" fmla="*/ 27 w 233"/>
                    <a:gd name="T69" fmla="*/ 221 h 226"/>
                    <a:gd name="T70" fmla="*/ 46 w 233"/>
                    <a:gd name="T71" fmla="*/ 22 h 226"/>
                    <a:gd name="T72" fmla="*/ 46 w 233"/>
                    <a:gd name="T73" fmla="*/ 22 h 226"/>
                    <a:gd name="T74" fmla="*/ 46 w 233"/>
                    <a:gd name="T75" fmla="*/ 22 h 226"/>
                    <a:gd name="T76" fmla="*/ 169 w 233"/>
                    <a:gd name="T77" fmla="*/ 22 h 226"/>
                    <a:gd name="T78" fmla="*/ 173 w 233"/>
                    <a:gd name="T79" fmla="*/ 22 h 226"/>
                    <a:gd name="T80" fmla="*/ 173 w 233"/>
                    <a:gd name="T81" fmla="*/ 22 h 226"/>
                    <a:gd name="T82" fmla="*/ 206 w 233"/>
                    <a:gd name="T83" fmla="*/ 217 h 226"/>
                    <a:gd name="T84" fmla="*/ 201 w 233"/>
                    <a:gd name="T85" fmla="*/ 217 h 226"/>
                    <a:gd name="T86" fmla="*/ 201 w 233"/>
                    <a:gd name="T87" fmla="*/ 217 h 226"/>
                    <a:gd name="T88" fmla="*/ 228 w 233"/>
                    <a:gd name="T89" fmla="*/ 210 h 226"/>
                    <a:gd name="T90" fmla="*/ 228 w 233"/>
                    <a:gd name="T91" fmla="*/ 214 h 226"/>
                    <a:gd name="T92" fmla="*/ 228 w 233"/>
                    <a:gd name="T93" fmla="*/ 210 h 226"/>
                    <a:gd name="T94" fmla="*/ 181 w 233"/>
                    <a:gd name="T95" fmla="*/ 22 h 226"/>
                    <a:gd name="T96" fmla="*/ 181 w 233"/>
                    <a:gd name="T97" fmla="*/ 22 h 226"/>
                    <a:gd name="T98" fmla="*/ 181 w 233"/>
                    <a:gd name="T99" fmla="*/ 22 h 226"/>
                    <a:gd name="T100" fmla="*/ 201 w 233"/>
                    <a:gd name="T101" fmla="*/ 22 h 226"/>
                    <a:gd name="T102" fmla="*/ 201 w 233"/>
                    <a:gd name="T103" fmla="*/ 27 h 226"/>
                    <a:gd name="T104" fmla="*/ 201 w 233"/>
                    <a:gd name="T105" fmla="*/ 22 h 226"/>
                    <a:gd name="T106" fmla="*/ 213 w 233"/>
                    <a:gd name="T107" fmla="*/ 11 h 226"/>
                    <a:gd name="T108" fmla="*/ 217 w 233"/>
                    <a:gd name="T109" fmla="*/ 15 h 226"/>
                    <a:gd name="T110" fmla="*/ 213 w 233"/>
                    <a:gd name="T111" fmla="*/ 15 h 226"/>
                    <a:gd name="T112" fmla="*/ 58 w 233"/>
                    <a:gd name="T113" fmla="*/ 4 h 226"/>
                    <a:gd name="T114" fmla="*/ 58 w 233"/>
                    <a:gd name="T115" fmla="*/ 0 h 226"/>
                    <a:gd name="T116" fmla="*/ 58 w 233"/>
                    <a:gd name="T117" fmla="*/ 4 h 226"/>
                    <a:gd name="T118" fmla="*/ 7 w 233"/>
                    <a:gd name="T119" fmla="*/ 4 h 226"/>
                    <a:gd name="T120" fmla="*/ 7 w 233"/>
                    <a:gd name="T121" fmla="*/ 0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7" y="0"/>
                      </a:moveTo>
                      <a:lnTo>
                        <a:pt x="58" y="0"/>
                      </a:lnTo>
                      <a:lnTo>
                        <a:pt x="213" y="11"/>
                      </a:lnTo>
                      <a:lnTo>
                        <a:pt x="221" y="11"/>
                      </a:lnTo>
                      <a:lnTo>
                        <a:pt x="217" y="15"/>
                      </a:lnTo>
                      <a:lnTo>
                        <a:pt x="206" y="27"/>
                      </a:lnTo>
                      <a:lnTo>
                        <a:pt x="201" y="27"/>
                      </a:lnTo>
                      <a:lnTo>
                        <a:pt x="181" y="27"/>
                      </a:lnTo>
                      <a:lnTo>
                        <a:pt x="181" y="22"/>
                      </a:lnTo>
                      <a:lnTo>
                        <a:pt x="186" y="22"/>
                      </a:lnTo>
                      <a:lnTo>
                        <a:pt x="233" y="210"/>
                      </a:lnTo>
                      <a:lnTo>
                        <a:pt x="228" y="214"/>
                      </a:lnTo>
                      <a:lnTo>
                        <a:pt x="201" y="221"/>
                      </a:lnTo>
                      <a:lnTo>
                        <a:pt x="201" y="217"/>
                      </a:lnTo>
                      <a:lnTo>
                        <a:pt x="169" y="22"/>
                      </a:lnTo>
                      <a:lnTo>
                        <a:pt x="169" y="27"/>
                      </a:lnTo>
                      <a:lnTo>
                        <a:pt x="46" y="27"/>
                      </a:lnTo>
                      <a:lnTo>
                        <a:pt x="46" y="22"/>
                      </a:lnTo>
                      <a:lnTo>
                        <a:pt x="51" y="22"/>
                      </a:lnTo>
                      <a:lnTo>
                        <a:pt x="31" y="221"/>
                      </a:lnTo>
                      <a:lnTo>
                        <a:pt x="27" y="226"/>
                      </a:lnTo>
                      <a:lnTo>
                        <a:pt x="0" y="217"/>
                      </a:lnTo>
                      <a:lnTo>
                        <a:pt x="0" y="214"/>
                      </a:lnTo>
                      <a:lnTo>
                        <a:pt x="27" y="221"/>
                      </a:lnTo>
                      <a:lnTo>
                        <a:pt x="27" y="226"/>
                      </a:lnTo>
                      <a:lnTo>
                        <a:pt x="27" y="221"/>
                      </a:lnTo>
                      <a:lnTo>
                        <a:pt x="46" y="22"/>
                      </a:lnTo>
                      <a:lnTo>
                        <a:pt x="169" y="22"/>
                      </a:lnTo>
                      <a:lnTo>
                        <a:pt x="173" y="22"/>
                      </a:lnTo>
                      <a:lnTo>
                        <a:pt x="206" y="217"/>
                      </a:lnTo>
                      <a:lnTo>
                        <a:pt x="201" y="217"/>
                      </a:lnTo>
                      <a:lnTo>
                        <a:pt x="228" y="210"/>
                      </a:lnTo>
                      <a:lnTo>
                        <a:pt x="228" y="214"/>
                      </a:lnTo>
                      <a:lnTo>
                        <a:pt x="228" y="210"/>
                      </a:lnTo>
                      <a:lnTo>
                        <a:pt x="181" y="22"/>
                      </a:lnTo>
                      <a:lnTo>
                        <a:pt x="201" y="22"/>
                      </a:lnTo>
                      <a:lnTo>
                        <a:pt x="201" y="27"/>
                      </a:lnTo>
                      <a:lnTo>
                        <a:pt x="201" y="22"/>
                      </a:lnTo>
                      <a:lnTo>
                        <a:pt x="213" y="11"/>
                      </a:lnTo>
                      <a:lnTo>
                        <a:pt x="217" y="15"/>
                      </a:lnTo>
                      <a:lnTo>
                        <a:pt x="213" y="15"/>
                      </a:lnTo>
                      <a:lnTo>
                        <a:pt x="58" y="4"/>
                      </a:lnTo>
                      <a:lnTo>
                        <a:pt x="58" y="0"/>
                      </a:lnTo>
                      <a:lnTo>
                        <a:pt x="58" y="4"/>
                      </a:lnTo>
                      <a:lnTo>
                        <a:pt x="7" y="4"/>
                      </a:lnTo>
                      <a:lnTo>
                        <a:pt x="7"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4" name="Freeform 210"/>
                <p:cNvSpPr>
                  <a:spLocks/>
                </p:cNvSpPr>
                <p:nvPr/>
              </p:nvSpPr>
              <p:spPr bwMode="auto">
                <a:xfrm>
                  <a:off x="3719" y="2468"/>
                  <a:ext cx="25" cy="46"/>
                </a:xfrm>
                <a:custGeom>
                  <a:avLst/>
                  <a:gdLst>
                    <a:gd name="T0" fmla="*/ 8 w 51"/>
                    <a:gd name="T1" fmla="*/ 0 h 93"/>
                    <a:gd name="T2" fmla="*/ 19 w 51"/>
                    <a:gd name="T3" fmla="*/ 5 h 93"/>
                    <a:gd name="T4" fmla="*/ 28 w 51"/>
                    <a:gd name="T5" fmla="*/ 40 h 93"/>
                    <a:gd name="T6" fmla="*/ 51 w 51"/>
                    <a:gd name="T7" fmla="*/ 73 h 93"/>
                    <a:gd name="T8" fmla="*/ 48 w 51"/>
                    <a:gd name="T9" fmla="*/ 93 h 93"/>
                    <a:gd name="T10" fmla="*/ 11 w 51"/>
                    <a:gd name="T11" fmla="*/ 93 h 93"/>
                    <a:gd name="T12" fmla="*/ 0 w 51"/>
                    <a:gd name="T13" fmla="*/ 84 h 93"/>
                    <a:gd name="T14" fmla="*/ 8 w 5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3"/>
                    <a:gd name="T26" fmla="*/ 51 w 5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3">
                      <a:moveTo>
                        <a:pt x="8" y="0"/>
                      </a:moveTo>
                      <a:lnTo>
                        <a:pt x="19" y="5"/>
                      </a:lnTo>
                      <a:lnTo>
                        <a:pt x="28" y="40"/>
                      </a:lnTo>
                      <a:lnTo>
                        <a:pt x="51" y="73"/>
                      </a:lnTo>
                      <a:lnTo>
                        <a:pt x="48" y="93"/>
                      </a:lnTo>
                      <a:lnTo>
                        <a:pt x="11" y="93"/>
                      </a:lnTo>
                      <a:lnTo>
                        <a:pt x="0" y="84"/>
                      </a:lnTo>
                      <a:lnTo>
                        <a:pt x="8"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55" name="Freeform 211"/>
                <p:cNvSpPr>
                  <a:spLocks/>
                </p:cNvSpPr>
                <p:nvPr/>
              </p:nvSpPr>
              <p:spPr bwMode="auto">
                <a:xfrm>
                  <a:off x="3719" y="2468"/>
                  <a:ext cx="28" cy="47"/>
                </a:xfrm>
                <a:custGeom>
                  <a:avLst/>
                  <a:gdLst>
                    <a:gd name="T0" fmla="*/ 8 w 55"/>
                    <a:gd name="T1" fmla="*/ 0 h 96"/>
                    <a:gd name="T2" fmla="*/ 19 w 55"/>
                    <a:gd name="T3" fmla="*/ 5 h 96"/>
                    <a:gd name="T4" fmla="*/ 24 w 55"/>
                    <a:gd name="T5" fmla="*/ 5 h 96"/>
                    <a:gd name="T6" fmla="*/ 24 w 55"/>
                    <a:gd name="T7" fmla="*/ 5 h 96"/>
                    <a:gd name="T8" fmla="*/ 31 w 55"/>
                    <a:gd name="T9" fmla="*/ 40 h 96"/>
                    <a:gd name="T10" fmla="*/ 28 w 55"/>
                    <a:gd name="T11" fmla="*/ 44 h 96"/>
                    <a:gd name="T12" fmla="*/ 31 w 55"/>
                    <a:gd name="T13" fmla="*/ 40 h 96"/>
                    <a:gd name="T14" fmla="*/ 55 w 55"/>
                    <a:gd name="T15" fmla="*/ 73 h 96"/>
                    <a:gd name="T16" fmla="*/ 55 w 55"/>
                    <a:gd name="T17" fmla="*/ 73 h 96"/>
                    <a:gd name="T18" fmla="*/ 55 w 55"/>
                    <a:gd name="T19" fmla="*/ 73 h 96"/>
                    <a:gd name="T20" fmla="*/ 51 w 55"/>
                    <a:gd name="T21" fmla="*/ 93 h 96"/>
                    <a:gd name="T22" fmla="*/ 51 w 55"/>
                    <a:gd name="T23" fmla="*/ 96 h 96"/>
                    <a:gd name="T24" fmla="*/ 48 w 55"/>
                    <a:gd name="T25" fmla="*/ 96 h 96"/>
                    <a:gd name="T26" fmla="*/ 11 w 55"/>
                    <a:gd name="T27" fmla="*/ 96 h 96"/>
                    <a:gd name="T28" fmla="*/ 11 w 55"/>
                    <a:gd name="T29" fmla="*/ 96 h 96"/>
                    <a:gd name="T30" fmla="*/ 11 w 55"/>
                    <a:gd name="T31" fmla="*/ 96 h 96"/>
                    <a:gd name="T32" fmla="*/ 0 w 55"/>
                    <a:gd name="T33" fmla="*/ 89 h 96"/>
                    <a:gd name="T34" fmla="*/ 0 w 55"/>
                    <a:gd name="T35" fmla="*/ 89 h 96"/>
                    <a:gd name="T36" fmla="*/ 0 w 55"/>
                    <a:gd name="T37" fmla="*/ 84 h 96"/>
                    <a:gd name="T38" fmla="*/ 4 w 55"/>
                    <a:gd name="T39" fmla="*/ 84 h 96"/>
                    <a:gd name="T40" fmla="*/ 15 w 55"/>
                    <a:gd name="T41" fmla="*/ 93 h 96"/>
                    <a:gd name="T42" fmla="*/ 11 w 55"/>
                    <a:gd name="T43" fmla="*/ 96 h 96"/>
                    <a:gd name="T44" fmla="*/ 11 w 55"/>
                    <a:gd name="T45" fmla="*/ 93 h 96"/>
                    <a:gd name="T46" fmla="*/ 48 w 55"/>
                    <a:gd name="T47" fmla="*/ 93 h 96"/>
                    <a:gd name="T48" fmla="*/ 48 w 55"/>
                    <a:gd name="T49" fmla="*/ 96 h 96"/>
                    <a:gd name="T50" fmla="*/ 48 w 55"/>
                    <a:gd name="T51" fmla="*/ 93 h 96"/>
                    <a:gd name="T52" fmla="*/ 51 w 55"/>
                    <a:gd name="T53" fmla="*/ 73 h 96"/>
                    <a:gd name="T54" fmla="*/ 55 w 55"/>
                    <a:gd name="T55" fmla="*/ 73 h 96"/>
                    <a:gd name="T56" fmla="*/ 51 w 55"/>
                    <a:gd name="T57" fmla="*/ 77 h 96"/>
                    <a:gd name="T58" fmla="*/ 28 w 55"/>
                    <a:gd name="T59" fmla="*/ 44 h 96"/>
                    <a:gd name="T60" fmla="*/ 28 w 55"/>
                    <a:gd name="T61" fmla="*/ 44 h 96"/>
                    <a:gd name="T62" fmla="*/ 28 w 55"/>
                    <a:gd name="T63" fmla="*/ 40 h 96"/>
                    <a:gd name="T64" fmla="*/ 19 w 55"/>
                    <a:gd name="T65" fmla="*/ 5 h 96"/>
                    <a:gd name="T66" fmla="*/ 24 w 55"/>
                    <a:gd name="T67" fmla="*/ 5 h 96"/>
                    <a:gd name="T68" fmla="*/ 19 w 55"/>
                    <a:gd name="T69" fmla="*/ 9 h 96"/>
                    <a:gd name="T70" fmla="*/ 8 w 55"/>
                    <a:gd name="T71" fmla="*/ 5 h 96"/>
                    <a:gd name="T72" fmla="*/ 8 w 55"/>
                    <a:gd name="T73" fmla="*/ 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6"/>
                    <a:gd name="T113" fmla="*/ 55 w 55"/>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6">
                      <a:moveTo>
                        <a:pt x="8" y="0"/>
                      </a:moveTo>
                      <a:lnTo>
                        <a:pt x="19" y="5"/>
                      </a:lnTo>
                      <a:lnTo>
                        <a:pt x="24" y="5"/>
                      </a:lnTo>
                      <a:lnTo>
                        <a:pt x="31" y="40"/>
                      </a:lnTo>
                      <a:lnTo>
                        <a:pt x="28" y="44"/>
                      </a:lnTo>
                      <a:lnTo>
                        <a:pt x="31" y="40"/>
                      </a:lnTo>
                      <a:lnTo>
                        <a:pt x="55" y="73"/>
                      </a:lnTo>
                      <a:lnTo>
                        <a:pt x="51" y="93"/>
                      </a:lnTo>
                      <a:lnTo>
                        <a:pt x="51" y="96"/>
                      </a:lnTo>
                      <a:lnTo>
                        <a:pt x="48" y="96"/>
                      </a:lnTo>
                      <a:lnTo>
                        <a:pt x="11" y="96"/>
                      </a:lnTo>
                      <a:lnTo>
                        <a:pt x="0" y="89"/>
                      </a:lnTo>
                      <a:lnTo>
                        <a:pt x="0" y="84"/>
                      </a:lnTo>
                      <a:lnTo>
                        <a:pt x="4" y="84"/>
                      </a:lnTo>
                      <a:lnTo>
                        <a:pt x="15" y="93"/>
                      </a:lnTo>
                      <a:lnTo>
                        <a:pt x="11" y="96"/>
                      </a:lnTo>
                      <a:lnTo>
                        <a:pt x="11" y="93"/>
                      </a:lnTo>
                      <a:lnTo>
                        <a:pt x="48" y="93"/>
                      </a:lnTo>
                      <a:lnTo>
                        <a:pt x="48" y="96"/>
                      </a:lnTo>
                      <a:lnTo>
                        <a:pt x="48" y="93"/>
                      </a:lnTo>
                      <a:lnTo>
                        <a:pt x="51" y="73"/>
                      </a:lnTo>
                      <a:lnTo>
                        <a:pt x="55" y="73"/>
                      </a:lnTo>
                      <a:lnTo>
                        <a:pt x="51" y="77"/>
                      </a:lnTo>
                      <a:lnTo>
                        <a:pt x="28" y="44"/>
                      </a:lnTo>
                      <a:lnTo>
                        <a:pt x="28" y="40"/>
                      </a:lnTo>
                      <a:lnTo>
                        <a:pt x="19" y="5"/>
                      </a:lnTo>
                      <a:lnTo>
                        <a:pt x="24" y="5"/>
                      </a:lnTo>
                      <a:lnTo>
                        <a:pt x="19" y="9"/>
                      </a:lnTo>
                      <a:lnTo>
                        <a:pt x="8" y="5"/>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6" name="Freeform 212"/>
                <p:cNvSpPr>
                  <a:spLocks/>
                </p:cNvSpPr>
                <p:nvPr/>
              </p:nvSpPr>
              <p:spPr bwMode="auto">
                <a:xfrm>
                  <a:off x="3719" y="2468"/>
                  <a:ext cx="5" cy="42"/>
                </a:xfrm>
                <a:custGeom>
                  <a:avLst/>
                  <a:gdLst>
                    <a:gd name="T0" fmla="*/ 0 w 11"/>
                    <a:gd name="T1" fmla="*/ 84 h 84"/>
                    <a:gd name="T2" fmla="*/ 8 w 11"/>
                    <a:gd name="T3" fmla="*/ 0 h 84"/>
                    <a:gd name="T4" fmla="*/ 8 w 11"/>
                    <a:gd name="T5" fmla="*/ 0 h 84"/>
                    <a:gd name="T6" fmla="*/ 8 w 11"/>
                    <a:gd name="T7" fmla="*/ 0 h 84"/>
                    <a:gd name="T8" fmla="*/ 11 w 11"/>
                    <a:gd name="T9" fmla="*/ 0 h 84"/>
                    <a:gd name="T10" fmla="*/ 4 w 11"/>
                    <a:gd name="T11" fmla="*/ 84 h 84"/>
                    <a:gd name="T12" fmla="*/ 0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0" y="84"/>
                      </a:moveTo>
                      <a:lnTo>
                        <a:pt x="8" y="0"/>
                      </a:lnTo>
                      <a:lnTo>
                        <a:pt x="11" y="0"/>
                      </a:lnTo>
                      <a:lnTo>
                        <a:pt x="4" y="84"/>
                      </a:lnTo>
                      <a:lnTo>
                        <a:pt x="0"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7" name="Freeform 213"/>
                <p:cNvSpPr>
                  <a:spLocks/>
                </p:cNvSpPr>
                <p:nvPr/>
              </p:nvSpPr>
              <p:spPr bwMode="auto">
                <a:xfrm>
                  <a:off x="3729" y="2458"/>
                  <a:ext cx="33" cy="44"/>
                </a:xfrm>
                <a:custGeom>
                  <a:avLst/>
                  <a:gdLst>
                    <a:gd name="T0" fmla="*/ 0 w 67"/>
                    <a:gd name="T1" fmla="*/ 23 h 87"/>
                    <a:gd name="T2" fmla="*/ 0 w 67"/>
                    <a:gd name="T3" fmla="*/ 7 h 87"/>
                    <a:gd name="T4" fmla="*/ 9 w 67"/>
                    <a:gd name="T5" fmla="*/ 0 h 87"/>
                    <a:gd name="T6" fmla="*/ 16 w 67"/>
                    <a:gd name="T7" fmla="*/ 7 h 87"/>
                    <a:gd name="T8" fmla="*/ 25 w 67"/>
                    <a:gd name="T9" fmla="*/ 51 h 87"/>
                    <a:gd name="T10" fmla="*/ 20 w 67"/>
                    <a:gd name="T11" fmla="*/ 58 h 87"/>
                    <a:gd name="T12" fmla="*/ 29 w 67"/>
                    <a:gd name="T13" fmla="*/ 62 h 87"/>
                    <a:gd name="T14" fmla="*/ 40 w 67"/>
                    <a:gd name="T15" fmla="*/ 67 h 87"/>
                    <a:gd name="T16" fmla="*/ 52 w 67"/>
                    <a:gd name="T17" fmla="*/ 62 h 87"/>
                    <a:gd name="T18" fmla="*/ 64 w 67"/>
                    <a:gd name="T19" fmla="*/ 67 h 87"/>
                    <a:gd name="T20" fmla="*/ 67 w 67"/>
                    <a:gd name="T21" fmla="*/ 75 h 87"/>
                    <a:gd name="T22" fmla="*/ 56 w 67"/>
                    <a:gd name="T23" fmla="*/ 87 h 87"/>
                    <a:gd name="T24" fmla="*/ 29 w 67"/>
                    <a:gd name="T25" fmla="*/ 87 h 87"/>
                    <a:gd name="T26" fmla="*/ 9 w 67"/>
                    <a:gd name="T27" fmla="*/ 58 h 87"/>
                    <a:gd name="T28" fmla="*/ 0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0" y="23"/>
                      </a:moveTo>
                      <a:lnTo>
                        <a:pt x="0" y="7"/>
                      </a:lnTo>
                      <a:lnTo>
                        <a:pt x="9" y="0"/>
                      </a:lnTo>
                      <a:lnTo>
                        <a:pt x="16" y="7"/>
                      </a:lnTo>
                      <a:lnTo>
                        <a:pt x="25" y="51"/>
                      </a:lnTo>
                      <a:lnTo>
                        <a:pt x="20" y="58"/>
                      </a:lnTo>
                      <a:lnTo>
                        <a:pt x="29" y="62"/>
                      </a:lnTo>
                      <a:lnTo>
                        <a:pt x="40" y="67"/>
                      </a:lnTo>
                      <a:lnTo>
                        <a:pt x="52" y="62"/>
                      </a:lnTo>
                      <a:lnTo>
                        <a:pt x="64" y="67"/>
                      </a:lnTo>
                      <a:lnTo>
                        <a:pt x="67" y="75"/>
                      </a:lnTo>
                      <a:lnTo>
                        <a:pt x="56" y="87"/>
                      </a:lnTo>
                      <a:lnTo>
                        <a:pt x="29" y="87"/>
                      </a:lnTo>
                      <a:lnTo>
                        <a:pt x="9" y="58"/>
                      </a:lnTo>
                      <a:lnTo>
                        <a:pt x="0"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8" name="Freeform 214"/>
                <p:cNvSpPr>
                  <a:spLocks/>
                </p:cNvSpPr>
                <p:nvPr/>
              </p:nvSpPr>
              <p:spPr bwMode="auto">
                <a:xfrm>
                  <a:off x="3729" y="2456"/>
                  <a:ext cx="35" cy="48"/>
                </a:xfrm>
                <a:custGeom>
                  <a:avLst/>
                  <a:gdLst>
                    <a:gd name="T0" fmla="*/ 0 w 72"/>
                    <a:gd name="T1" fmla="*/ 11 h 95"/>
                    <a:gd name="T2" fmla="*/ 0 w 72"/>
                    <a:gd name="T3" fmla="*/ 11 h 95"/>
                    <a:gd name="T4" fmla="*/ 9 w 72"/>
                    <a:gd name="T5" fmla="*/ 0 h 95"/>
                    <a:gd name="T6" fmla="*/ 20 w 72"/>
                    <a:gd name="T7" fmla="*/ 11 h 95"/>
                    <a:gd name="T8" fmla="*/ 20 w 72"/>
                    <a:gd name="T9" fmla="*/ 11 h 95"/>
                    <a:gd name="T10" fmla="*/ 29 w 72"/>
                    <a:gd name="T11" fmla="*/ 55 h 95"/>
                    <a:gd name="T12" fmla="*/ 25 w 72"/>
                    <a:gd name="T13" fmla="*/ 62 h 95"/>
                    <a:gd name="T14" fmla="*/ 20 w 72"/>
                    <a:gd name="T15" fmla="*/ 62 h 95"/>
                    <a:gd name="T16" fmla="*/ 29 w 72"/>
                    <a:gd name="T17" fmla="*/ 71 h 95"/>
                    <a:gd name="T18" fmla="*/ 40 w 72"/>
                    <a:gd name="T19" fmla="*/ 71 h 95"/>
                    <a:gd name="T20" fmla="*/ 40 w 72"/>
                    <a:gd name="T21" fmla="*/ 71 h 95"/>
                    <a:gd name="T22" fmla="*/ 52 w 72"/>
                    <a:gd name="T23" fmla="*/ 66 h 95"/>
                    <a:gd name="T24" fmla="*/ 64 w 72"/>
                    <a:gd name="T25" fmla="*/ 71 h 95"/>
                    <a:gd name="T26" fmla="*/ 67 w 72"/>
                    <a:gd name="T27" fmla="*/ 71 h 95"/>
                    <a:gd name="T28" fmla="*/ 72 w 72"/>
                    <a:gd name="T29" fmla="*/ 82 h 95"/>
                    <a:gd name="T30" fmla="*/ 60 w 72"/>
                    <a:gd name="T31" fmla="*/ 95 h 95"/>
                    <a:gd name="T32" fmla="*/ 56 w 72"/>
                    <a:gd name="T33" fmla="*/ 95 h 95"/>
                    <a:gd name="T34" fmla="*/ 29 w 72"/>
                    <a:gd name="T35" fmla="*/ 95 h 95"/>
                    <a:gd name="T36" fmla="*/ 9 w 72"/>
                    <a:gd name="T37" fmla="*/ 66 h 95"/>
                    <a:gd name="T38" fmla="*/ 9 w 72"/>
                    <a:gd name="T39" fmla="*/ 62 h 95"/>
                    <a:gd name="T40" fmla="*/ 32 w 72"/>
                    <a:gd name="T41" fmla="*/ 91 h 95"/>
                    <a:gd name="T42" fmla="*/ 29 w 72"/>
                    <a:gd name="T43" fmla="*/ 91 h 95"/>
                    <a:gd name="T44" fmla="*/ 56 w 72"/>
                    <a:gd name="T45" fmla="*/ 95 h 95"/>
                    <a:gd name="T46" fmla="*/ 67 w 72"/>
                    <a:gd name="T47" fmla="*/ 79 h 95"/>
                    <a:gd name="T48" fmla="*/ 67 w 72"/>
                    <a:gd name="T49" fmla="*/ 79 h 95"/>
                    <a:gd name="T50" fmla="*/ 67 w 72"/>
                    <a:gd name="T51" fmla="*/ 71 h 95"/>
                    <a:gd name="T52" fmla="*/ 52 w 72"/>
                    <a:gd name="T53" fmla="*/ 71 h 95"/>
                    <a:gd name="T54" fmla="*/ 52 w 72"/>
                    <a:gd name="T55" fmla="*/ 71 h 95"/>
                    <a:gd name="T56" fmla="*/ 40 w 72"/>
                    <a:gd name="T57" fmla="*/ 75 h 95"/>
                    <a:gd name="T58" fmla="*/ 29 w 72"/>
                    <a:gd name="T59" fmla="*/ 71 h 95"/>
                    <a:gd name="T60" fmla="*/ 29 w 72"/>
                    <a:gd name="T61" fmla="*/ 71 h 95"/>
                    <a:gd name="T62" fmla="*/ 20 w 72"/>
                    <a:gd name="T63" fmla="*/ 66 h 95"/>
                    <a:gd name="T64" fmla="*/ 25 w 72"/>
                    <a:gd name="T65" fmla="*/ 55 h 95"/>
                    <a:gd name="T66" fmla="*/ 25 w 72"/>
                    <a:gd name="T67" fmla="*/ 55 h 95"/>
                    <a:gd name="T68" fmla="*/ 20 w 72"/>
                    <a:gd name="T69" fmla="*/ 11 h 95"/>
                    <a:gd name="T70" fmla="*/ 9 w 72"/>
                    <a:gd name="T71" fmla="*/ 7 h 95"/>
                    <a:gd name="T72" fmla="*/ 12 w 72"/>
                    <a:gd name="T73" fmla="*/ 7 h 95"/>
                    <a:gd name="T74" fmla="*/ 0 w 72"/>
                    <a:gd name="T75" fmla="*/ 11 h 95"/>
                    <a:gd name="T76" fmla="*/ 5 w 72"/>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95"/>
                    <a:gd name="T119" fmla="*/ 72 w 72"/>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95">
                      <a:moveTo>
                        <a:pt x="0" y="27"/>
                      </a:moveTo>
                      <a:lnTo>
                        <a:pt x="0" y="11"/>
                      </a:lnTo>
                      <a:lnTo>
                        <a:pt x="9" y="4"/>
                      </a:lnTo>
                      <a:lnTo>
                        <a:pt x="9" y="0"/>
                      </a:lnTo>
                      <a:lnTo>
                        <a:pt x="12" y="4"/>
                      </a:lnTo>
                      <a:lnTo>
                        <a:pt x="20" y="11"/>
                      </a:lnTo>
                      <a:lnTo>
                        <a:pt x="29" y="55"/>
                      </a:lnTo>
                      <a:lnTo>
                        <a:pt x="25" y="62"/>
                      </a:lnTo>
                      <a:lnTo>
                        <a:pt x="20" y="66"/>
                      </a:lnTo>
                      <a:lnTo>
                        <a:pt x="20" y="62"/>
                      </a:lnTo>
                      <a:lnTo>
                        <a:pt x="29" y="66"/>
                      </a:lnTo>
                      <a:lnTo>
                        <a:pt x="29" y="71"/>
                      </a:lnTo>
                      <a:lnTo>
                        <a:pt x="29" y="66"/>
                      </a:lnTo>
                      <a:lnTo>
                        <a:pt x="40" y="71"/>
                      </a:lnTo>
                      <a:lnTo>
                        <a:pt x="40" y="75"/>
                      </a:lnTo>
                      <a:lnTo>
                        <a:pt x="40" y="71"/>
                      </a:lnTo>
                      <a:lnTo>
                        <a:pt x="52" y="66"/>
                      </a:lnTo>
                      <a:lnTo>
                        <a:pt x="64" y="71"/>
                      </a:lnTo>
                      <a:lnTo>
                        <a:pt x="67" y="71"/>
                      </a:lnTo>
                      <a:lnTo>
                        <a:pt x="72" y="79"/>
                      </a:lnTo>
                      <a:lnTo>
                        <a:pt x="72" y="82"/>
                      </a:lnTo>
                      <a:lnTo>
                        <a:pt x="60" y="95"/>
                      </a:lnTo>
                      <a:lnTo>
                        <a:pt x="56" y="95"/>
                      </a:lnTo>
                      <a:lnTo>
                        <a:pt x="29" y="95"/>
                      </a:lnTo>
                      <a:lnTo>
                        <a:pt x="9" y="66"/>
                      </a:lnTo>
                      <a:lnTo>
                        <a:pt x="9" y="62"/>
                      </a:lnTo>
                      <a:lnTo>
                        <a:pt x="12" y="62"/>
                      </a:lnTo>
                      <a:lnTo>
                        <a:pt x="32" y="91"/>
                      </a:lnTo>
                      <a:lnTo>
                        <a:pt x="29" y="95"/>
                      </a:lnTo>
                      <a:lnTo>
                        <a:pt x="29" y="91"/>
                      </a:lnTo>
                      <a:lnTo>
                        <a:pt x="56" y="91"/>
                      </a:lnTo>
                      <a:lnTo>
                        <a:pt x="56" y="95"/>
                      </a:lnTo>
                      <a:lnTo>
                        <a:pt x="56" y="91"/>
                      </a:lnTo>
                      <a:lnTo>
                        <a:pt x="67" y="79"/>
                      </a:lnTo>
                      <a:lnTo>
                        <a:pt x="72" y="82"/>
                      </a:lnTo>
                      <a:lnTo>
                        <a:pt x="67" y="79"/>
                      </a:lnTo>
                      <a:lnTo>
                        <a:pt x="64" y="71"/>
                      </a:lnTo>
                      <a:lnTo>
                        <a:pt x="67" y="71"/>
                      </a:lnTo>
                      <a:lnTo>
                        <a:pt x="64" y="75"/>
                      </a:lnTo>
                      <a:lnTo>
                        <a:pt x="52" y="71"/>
                      </a:lnTo>
                      <a:lnTo>
                        <a:pt x="52" y="66"/>
                      </a:lnTo>
                      <a:lnTo>
                        <a:pt x="52" y="71"/>
                      </a:lnTo>
                      <a:lnTo>
                        <a:pt x="40" y="75"/>
                      </a:lnTo>
                      <a:lnTo>
                        <a:pt x="29" y="71"/>
                      </a:lnTo>
                      <a:lnTo>
                        <a:pt x="20" y="66"/>
                      </a:lnTo>
                      <a:lnTo>
                        <a:pt x="20" y="62"/>
                      </a:lnTo>
                      <a:lnTo>
                        <a:pt x="25" y="55"/>
                      </a:lnTo>
                      <a:lnTo>
                        <a:pt x="29" y="55"/>
                      </a:lnTo>
                      <a:lnTo>
                        <a:pt x="25" y="55"/>
                      </a:lnTo>
                      <a:lnTo>
                        <a:pt x="16" y="11"/>
                      </a:lnTo>
                      <a:lnTo>
                        <a:pt x="20" y="11"/>
                      </a:lnTo>
                      <a:lnTo>
                        <a:pt x="16" y="15"/>
                      </a:lnTo>
                      <a:lnTo>
                        <a:pt x="9" y="7"/>
                      </a:lnTo>
                      <a:lnTo>
                        <a:pt x="12" y="4"/>
                      </a:lnTo>
                      <a:lnTo>
                        <a:pt x="12" y="7"/>
                      </a:lnTo>
                      <a:lnTo>
                        <a:pt x="5" y="15"/>
                      </a:lnTo>
                      <a:lnTo>
                        <a:pt x="0" y="11"/>
                      </a:lnTo>
                      <a:lnTo>
                        <a:pt x="5" y="11"/>
                      </a:lnTo>
                      <a:lnTo>
                        <a:pt x="5" y="27"/>
                      </a:lnTo>
                      <a:lnTo>
                        <a:pt x="0"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9" name="Freeform 215"/>
                <p:cNvSpPr>
                  <a:spLocks/>
                </p:cNvSpPr>
                <p:nvPr/>
              </p:nvSpPr>
              <p:spPr bwMode="auto">
                <a:xfrm>
                  <a:off x="3729" y="2470"/>
                  <a:ext cx="5" cy="18"/>
                </a:xfrm>
                <a:custGeom>
                  <a:avLst/>
                  <a:gdLst>
                    <a:gd name="T0" fmla="*/ 9 w 12"/>
                    <a:gd name="T1" fmla="*/ 35 h 35"/>
                    <a:gd name="T2" fmla="*/ 0 w 12"/>
                    <a:gd name="T3" fmla="*/ 0 h 35"/>
                    <a:gd name="T4" fmla="*/ 0 w 12"/>
                    <a:gd name="T5" fmla="*/ 0 h 35"/>
                    <a:gd name="T6" fmla="*/ 0 w 12"/>
                    <a:gd name="T7" fmla="*/ 0 h 35"/>
                    <a:gd name="T8" fmla="*/ 5 w 12"/>
                    <a:gd name="T9" fmla="*/ 0 h 35"/>
                    <a:gd name="T10" fmla="*/ 12 w 12"/>
                    <a:gd name="T11" fmla="*/ 35 h 35"/>
                    <a:gd name="T12" fmla="*/ 9 w 12"/>
                    <a:gd name="T13" fmla="*/ 35 h 35"/>
                    <a:gd name="T14" fmla="*/ 0 60000 65536"/>
                    <a:gd name="T15" fmla="*/ 0 60000 65536"/>
                    <a:gd name="T16" fmla="*/ 0 60000 65536"/>
                    <a:gd name="T17" fmla="*/ 0 60000 65536"/>
                    <a:gd name="T18" fmla="*/ 0 60000 65536"/>
                    <a:gd name="T19" fmla="*/ 0 60000 65536"/>
                    <a:gd name="T20" fmla="*/ 0 60000 65536"/>
                    <a:gd name="T21" fmla="*/ 0 w 12"/>
                    <a:gd name="T22" fmla="*/ 0 h 35"/>
                    <a:gd name="T23" fmla="*/ 12 w 12"/>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5">
                      <a:moveTo>
                        <a:pt x="9" y="35"/>
                      </a:moveTo>
                      <a:lnTo>
                        <a:pt x="0" y="0"/>
                      </a:lnTo>
                      <a:lnTo>
                        <a:pt x="5" y="0"/>
                      </a:lnTo>
                      <a:lnTo>
                        <a:pt x="12" y="35"/>
                      </a:lnTo>
                      <a:lnTo>
                        <a:pt x="9" y="3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0" name="Freeform 216"/>
                <p:cNvSpPr>
                  <a:spLocks/>
                </p:cNvSpPr>
                <p:nvPr/>
              </p:nvSpPr>
              <p:spPr bwMode="auto">
                <a:xfrm>
                  <a:off x="3774" y="2476"/>
                  <a:ext cx="32" cy="38"/>
                </a:xfrm>
                <a:custGeom>
                  <a:avLst/>
                  <a:gdLst>
                    <a:gd name="T0" fmla="*/ 56 w 64"/>
                    <a:gd name="T1" fmla="*/ 8 h 76"/>
                    <a:gd name="T2" fmla="*/ 36 w 64"/>
                    <a:gd name="T3" fmla="*/ 0 h 76"/>
                    <a:gd name="T4" fmla="*/ 13 w 64"/>
                    <a:gd name="T5" fmla="*/ 16 h 76"/>
                    <a:gd name="T6" fmla="*/ 5 w 64"/>
                    <a:gd name="T7" fmla="*/ 32 h 76"/>
                    <a:gd name="T8" fmla="*/ 20 w 64"/>
                    <a:gd name="T9" fmla="*/ 43 h 76"/>
                    <a:gd name="T10" fmla="*/ 0 w 64"/>
                    <a:gd name="T11" fmla="*/ 76 h 76"/>
                    <a:gd name="T12" fmla="*/ 52 w 64"/>
                    <a:gd name="T13" fmla="*/ 76 h 76"/>
                    <a:gd name="T14" fmla="*/ 64 w 64"/>
                    <a:gd name="T15" fmla="*/ 63 h 76"/>
                    <a:gd name="T16" fmla="*/ 56 w 64"/>
                    <a:gd name="T17" fmla="*/ 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56" y="8"/>
                      </a:moveTo>
                      <a:lnTo>
                        <a:pt x="36" y="0"/>
                      </a:lnTo>
                      <a:lnTo>
                        <a:pt x="13" y="16"/>
                      </a:lnTo>
                      <a:lnTo>
                        <a:pt x="5" y="32"/>
                      </a:lnTo>
                      <a:lnTo>
                        <a:pt x="20" y="43"/>
                      </a:lnTo>
                      <a:lnTo>
                        <a:pt x="0" y="76"/>
                      </a:lnTo>
                      <a:lnTo>
                        <a:pt x="52" y="76"/>
                      </a:lnTo>
                      <a:lnTo>
                        <a:pt x="64" y="63"/>
                      </a:lnTo>
                      <a:lnTo>
                        <a:pt x="56" y="8"/>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61" name="Freeform 217"/>
                <p:cNvSpPr>
                  <a:spLocks/>
                </p:cNvSpPr>
                <p:nvPr/>
              </p:nvSpPr>
              <p:spPr bwMode="auto">
                <a:xfrm>
                  <a:off x="3772" y="2476"/>
                  <a:ext cx="36" cy="39"/>
                </a:xfrm>
                <a:custGeom>
                  <a:avLst/>
                  <a:gdLst>
                    <a:gd name="T0" fmla="*/ 60 w 73"/>
                    <a:gd name="T1" fmla="*/ 12 h 79"/>
                    <a:gd name="T2" fmla="*/ 40 w 73"/>
                    <a:gd name="T3" fmla="*/ 3 h 79"/>
                    <a:gd name="T4" fmla="*/ 40 w 73"/>
                    <a:gd name="T5" fmla="*/ 0 h 79"/>
                    <a:gd name="T6" fmla="*/ 44 w 73"/>
                    <a:gd name="T7" fmla="*/ 3 h 79"/>
                    <a:gd name="T8" fmla="*/ 20 w 73"/>
                    <a:gd name="T9" fmla="*/ 20 h 79"/>
                    <a:gd name="T10" fmla="*/ 17 w 73"/>
                    <a:gd name="T11" fmla="*/ 16 h 79"/>
                    <a:gd name="T12" fmla="*/ 20 w 73"/>
                    <a:gd name="T13" fmla="*/ 16 h 79"/>
                    <a:gd name="T14" fmla="*/ 13 w 73"/>
                    <a:gd name="T15" fmla="*/ 32 h 79"/>
                    <a:gd name="T16" fmla="*/ 9 w 73"/>
                    <a:gd name="T17" fmla="*/ 36 h 79"/>
                    <a:gd name="T18" fmla="*/ 13 w 73"/>
                    <a:gd name="T19" fmla="*/ 32 h 79"/>
                    <a:gd name="T20" fmla="*/ 29 w 73"/>
                    <a:gd name="T21" fmla="*/ 43 h 79"/>
                    <a:gd name="T22" fmla="*/ 33 w 73"/>
                    <a:gd name="T23" fmla="*/ 43 h 79"/>
                    <a:gd name="T24" fmla="*/ 29 w 73"/>
                    <a:gd name="T25" fmla="*/ 47 h 79"/>
                    <a:gd name="T26" fmla="*/ 9 w 73"/>
                    <a:gd name="T27" fmla="*/ 79 h 79"/>
                    <a:gd name="T28" fmla="*/ 4 w 73"/>
                    <a:gd name="T29" fmla="*/ 79 h 79"/>
                    <a:gd name="T30" fmla="*/ 4 w 73"/>
                    <a:gd name="T31" fmla="*/ 76 h 79"/>
                    <a:gd name="T32" fmla="*/ 56 w 73"/>
                    <a:gd name="T33" fmla="*/ 76 h 79"/>
                    <a:gd name="T34" fmla="*/ 60 w 73"/>
                    <a:gd name="T35" fmla="*/ 79 h 79"/>
                    <a:gd name="T36" fmla="*/ 56 w 73"/>
                    <a:gd name="T37" fmla="*/ 76 h 79"/>
                    <a:gd name="T38" fmla="*/ 68 w 73"/>
                    <a:gd name="T39" fmla="*/ 63 h 79"/>
                    <a:gd name="T40" fmla="*/ 73 w 73"/>
                    <a:gd name="T41" fmla="*/ 63 h 79"/>
                    <a:gd name="T42" fmla="*/ 73 w 73"/>
                    <a:gd name="T43" fmla="*/ 67 h 79"/>
                    <a:gd name="T44" fmla="*/ 73 w 73"/>
                    <a:gd name="T45" fmla="*/ 67 h 79"/>
                    <a:gd name="T46" fmla="*/ 60 w 73"/>
                    <a:gd name="T47" fmla="*/ 79 h 79"/>
                    <a:gd name="T48" fmla="*/ 60 w 73"/>
                    <a:gd name="T49" fmla="*/ 79 h 79"/>
                    <a:gd name="T50" fmla="*/ 56 w 73"/>
                    <a:gd name="T51" fmla="*/ 79 h 79"/>
                    <a:gd name="T52" fmla="*/ 4 w 73"/>
                    <a:gd name="T53" fmla="*/ 79 h 79"/>
                    <a:gd name="T54" fmla="*/ 0 w 73"/>
                    <a:gd name="T55" fmla="*/ 79 h 79"/>
                    <a:gd name="T56" fmla="*/ 4 w 73"/>
                    <a:gd name="T57" fmla="*/ 76 h 79"/>
                    <a:gd name="T58" fmla="*/ 24 w 73"/>
                    <a:gd name="T59" fmla="*/ 43 h 79"/>
                    <a:gd name="T60" fmla="*/ 29 w 73"/>
                    <a:gd name="T61" fmla="*/ 47 h 79"/>
                    <a:gd name="T62" fmla="*/ 24 w 73"/>
                    <a:gd name="T63" fmla="*/ 47 h 79"/>
                    <a:gd name="T64" fmla="*/ 9 w 73"/>
                    <a:gd name="T65" fmla="*/ 36 h 79"/>
                    <a:gd name="T66" fmla="*/ 9 w 73"/>
                    <a:gd name="T67" fmla="*/ 36 h 79"/>
                    <a:gd name="T68" fmla="*/ 9 w 73"/>
                    <a:gd name="T69" fmla="*/ 32 h 79"/>
                    <a:gd name="T70" fmla="*/ 17 w 73"/>
                    <a:gd name="T71" fmla="*/ 16 h 79"/>
                    <a:gd name="T72" fmla="*/ 17 w 73"/>
                    <a:gd name="T73" fmla="*/ 16 h 79"/>
                    <a:gd name="T74" fmla="*/ 17 w 73"/>
                    <a:gd name="T75" fmla="*/ 16 h 79"/>
                    <a:gd name="T76" fmla="*/ 40 w 73"/>
                    <a:gd name="T77" fmla="*/ 0 h 79"/>
                    <a:gd name="T78" fmla="*/ 40 w 73"/>
                    <a:gd name="T79" fmla="*/ 0 h 79"/>
                    <a:gd name="T80" fmla="*/ 40 w 73"/>
                    <a:gd name="T81" fmla="*/ 0 h 79"/>
                    <a:gd name="T82" fmla="*/ 60 w 73"/>
                    <a:gd name="T83" fmla="*/ 8 h 79"/>
                    <a:gd name="T84" fmla="*/ 60 w 73"/>
                    <a:gd name="T85" fmla="*/ 12 h 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3"/>
                    <a:gd name="T130" fmla="*/ 0 h 79"/>
                    <a:gd name="T131" fmla="*/ 73 w 73"/>
                    <a:gd name="T132" fmla="*/ 79 h 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3" h="79">
                      <a:moveTo>
                        <a:pt x="60" y="12"/>
                      </a:moveTo>
                      <a:lnTo>
                        <a:pt x="40" y="3"/>
                      </a:lnTo>
                      <a:lnTo>
                        <a:pt x="40" y="0"/>
                      </a:lnTo>
                      <a:lnTo>
                        <a:pt x="44" y="3"/>
                      </a:lnTo>
                      <a:lnTo>
                        <a:pt x="20" y="20"/>
                      </a:lnTo>
                      <a:lnTo>
                        <a:pt x="17" y="16"/>
                      </a:lnTo>
                      <a:lnTo>
                        <a:pt x="20" y="16"/>
                      </a:lnTo>
                      <a:lnTo>
                        <a:pt x="13" y="32"/>
                      </a:lnTo>
                      <a:lnTo>
                        <a:pt x="9" y="36"/>
                      </a:lnTo>
                      <a:lnTo>
                        <a:pt x="13" y="32"/>
                      </a:lnTo>
                      <a:lnTo>
                        <a:pt x="29" y="43"/>
                      </a:lnTo>
                      <a:lnTo>
                        <a:pt x="33" y="43"/>
                      </a:lnTo>
                      <a:lnTo>
                        <a:pt x="29" y="47"/>
                      </a:lnTo>
                      <a:lnTo>
                        <a:pt x="9" y="79"/>
                      </a:lnTo>
                      <a:lnTo>
                        <a:pt x="4" y="79"/>
                      </a:lnTo>
                      <a:lnTo>
                        <a:pt x="4" y="76"/>
                      </a:lnTo>
                      <a:lnTo>
                        <a:pt x="56" y="76"/>
                      </a:lnTo>
                      <a:lnTo>
                        <a:pt x="60" y="79"/>
                      </a:lnTo>
                      <a:lnTo>
                        <a:pt x="56" y="76"/>
                      </a:lnTo>
                      <a:lnTo>
                        <a:pt x="68" y="63"/>
                      </a:lnTo>
                      <a:lnTo>
                        <a:pt x="73" y="63"/>
                      </a:lnTo>
                      <a:lnTo>
                        <a:pt x="73" y="67"/>
                      </a:lnTo>
                      <a:lnTo>
                        <a:pt x="60" y="79"/>
                      </a:lnTo>
                      <a:lnTo>
                        <a:pt x="56" y="79"/>
                      </a:lnTo>
                      <a:lnTo>
                        <a:pt x="4" y="79"/>
                      </a:lnTo>
                      <a:lnTo>
                        <a:pt x="0" y="79"/>
                      </a:lnTo>
                      <a:lnTo>
                        <a:pt x="4" y="76"/>
                      </a:lnTo>
                      <a:lnTo>
                        <a:pt x="24" y="43"/>
                      </a:lnTo>
                      <a:lnTo>
                        <a:pt x="29" y="47"/>
                      </a:lnTo>
                      <a:lnTo>
                        <a:pt x="24" y="47"/>
                      </a:lnTo>
                      <a:lnTo>
                        <a:pt x="9" y="36"/>
                      </a:lnTo>
                      <a:lnTo>
                        <a:pt x="9" y="32"/>
                      </a:lnTo>
                      <a:lnTo>
                        <a:pt x="17" y="16"/>
                      </a:lnTo>
                      <a:lnTo>
                        <a:pt x="40" y="0"/>
                      </a:lnTo>
                      <a:lnTo>
                        <a:pt x="60" y="8"/>
                      </a:lnTo>
                      <a:lnTo>
                        <a:pt x="60"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2" name="Freeform 218"/>
                <p:cNvSpPr>
                  <a:spLocks/>
                </p:cNvSpPr>
                <p:nvPr/>
              </p:nvSpPr>
              <p:spPr bwMode="auto">
                <a:xfrm>
                  <a:off x="3802" y="2480"/>
                  <a:ext cx="6" cy="27"/>
                </a:xfrm>
                <a:custGeom>
                  <a:avLst/>
                  <a:gdLst>
                    <a:gd name="T0" fmla="*/ 8 w 13"/>
                    <a:gd name="T1" fmla="*/ 55 h 55"/>
                    <a:gd name="T2" fmla="*/ 0 w 13"/>
                    <a:gd name="T3" fmla="*/ 0 h 55"/>
                    <a:gd name="T4" fmla="*/ 0 w 13"/>
                    <a:gd name="T5" fmla="*/ 0 h 55"/>
                    <a:gd name="T6" fmla="*/ 0 w 13"/>
                    <a:gd name="T7" fmla="*/ 0 h 55"/>
                    <a:gd name="T8" fmla="*/ 4 w 13"/>
                    <a:gd name="T9" fmla="*/ 0 h 55"/>
                    <a:gd name="T10" fmla="*/ 13 w 13"/>
                    <a:gd name="T11" fmla="*/ 55 h 55"/>
                    <a:gd name="T12" fmla="*/ 8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8" y="55"/>
                      </a:moveTo>
                      <a:lnTo>
                        <a:pt x="0" y="0"/>
                      </a:lnTo>
                      <a:lnTo>
                        <a:pt x="4" y="0"/>
                      </a:lnTo>
                      <a:lnTo>
                        <a:pt x="13" y="55"/>
                      </a:lnTo>
                      <a:lnTo>
                        <a:pt x="8"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3" name="Freeform 219"/>
                <p:cNvSpPr>
                  <a:spLocks/>
                </p:cNvSpPr>
                <p:nvPr/>
              </p:nvSpPr>
              <p:spPr bwMode="auto">
                <a:xfrm>
                  <a:off x="3771" y="2466"/>
                  <a:ext cx="19" cy="20"/>
                </a:xfrm>
                <a:custGeom>
                  <a:avLst/>
                  <a:gdLst>
                    <a:gd name="T0" fmla="*/ 39 w 39"/>
                    <a:gd name="T1" fmla="*/ 0 h 39"/>
                    <a:gd name="T2" fmla="*/ 0 w 39"/>
                    <a:gd name="T3" fmla="*/ 39 h 39"/>
                    <a:gd name="T4" fmla="*/ 0 w 39"/>
                    <a:gd name="T5" fmla="*/ 39 h 39"/>
                    <a:gd name="T6" fmla="*/ 39 w 39"/>
                    <a:gd name="T7" fmla="*/ 0 h 39"/>
                    <a:gd name="T8" fmla="*/ 0 60000 65536"/>
                    <a:gd name="T9" fmla="*/ 0 60000 65536"/>
                    <a:gd name="T10" fmla="*/ 0 60000 65536"/>
                    <a:gd name="T11" fmla="*/ 0 60000 65536"/>
                    <a:gd name="T12" fmla="*/ 0 w 39"/>
                    <a:gd name="T13" fmla="*/ 0 h 39"/>
                    <a:gd name="T14" fmla="*/ 39 w 39"/>
                    <a:gd name="T15" fmla="*/ 39 h 39"/>
                  </a:gdLst>
                  <a:ahLst/>
                  <a:cxnLst>
                    <a:cxn ang="T8">
                      <a:pos x="T0" y="T1"/>
                    </a:cxn>
                    <a:cxn ang="T9">
                      <a:pos x="T2" y="T3"/>
                    </a:cxn>
                    <a:cxn ang="T10">
                      <a:pos x="T4" y="T5"/>
                    </a:cxn>
                    <a:cxn ang="T11">
                      <a:pos x="T6" y="T7"/>
                    </a:cxn>
                  </a:cxnLst>
                  <a:rect l="T12" t="T13" r="T14" b="T15"/>
                  <a:pathLst>
                    <a:path w="39" h="39">
                      <a:moveTo>
                        <a:pt x="39" y="0"/>
                      </a:moveTo>
                      <a:lnTo>
                        <a:pt x="0" y="39"/>
                      </a:lnTo>
                      <a:lnTo>
                        <a:pt x="3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4" name="Freeform 220"/>
                <p:cNvSpPr>
                  <a:spLocks/>
                </p:cNvSpPr>
                <p:nvPr/>
              </p:nvSpPr>
              <p:spPr bwMode="auto">
                <a:xfrm>
                  <a:off x="3771" y="2466"/>
                  <a:ext cx="21" cy="22"/>
                </a:xfrm>
                <a:custGeom>
                  <a:avLst/>
                  <a:gdLst>
                    <a:gd name="T0" fmla="*/ 43 w 43"/>
                    <a:gd name="T1" fmla="*/ 2 h 42"/>
                    <a:gd name="T2" fmla="*/ 3 w 43"/>
                    <a:gd name="T3" fmla="*/ 42 h 42"/>
                    <a:gd name="T4" fmla="*/ 0 w 43"/>
                    <a:gd name="T5" fmla="*/ 39 h 42"/>
                    <a:gd name="T6" fmla="*/ 0 w 43"/>
                    <a:gd name="T7" fmla="*/ 39 h 42"/>
                    <a:gd name="T8" fmla="*/ 39 w 43"/>
                    <a:gd name="T9" fmla="*/ 0 h 42"/>
                    <a:gd name="T10" fmla="*/ 43 w 43"/>
                    <a:gd name="T11" fmla="*/ 2 h 42"/>
                    <a:gd name="T12" fmla="*/ 39 w 43"/>
                    <a:gd name="T13" fmla="*/ 0 h 42"/>
                    <a:gd name="T14" fmla="*/ 43 w 43"/>
                    <a:gd name="T15" fmla="*/ 2 h 42"/>
                    <a:gd name="T16" fmla="*/ 3 w 43"/>
                    <a:gd name="T17" fmla="*/ 42 h 42"/>
                    <a:gd name="T18" fmla="*/ 3 w 43"/>
                    <a:gd name="T19" fmla="*/ 42 h 42"/>
                    <a:gd name="T20" fmla="*/ 0 w 43"/>
                    <a:gd name="T21" fmla="*/ 39 h 42"/>
                    <a:gd name="T22" fmla="*/ 39 w 43"/>
                    <a:gd name="T23" fmla="*/ 0 h 42"/>
                    <a:gd name="T24" fmla="*/ 43 w 43"/>
                    <a:gd name="T25" fmla="*/ 2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42"/>
                    <a:gd name="T41" fmla="*/ 43 w 43"/>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42">
                      <a:moveTo>
                        <a:pt x="43" y="2"/>
                      </a:moveTo>
                      <a:lnTo>
                        <a:pt x="3" y="42"/>
                      </a:lnTo>
                      <a:lnTo>
                        <a:pt x="0" y="39"/>
                      </a:lnTo>
                      <a:lnTo>
                        <a:pt x="39" y="0"/>
                      </a:lnTo>
                      <a:lnTo>
                        <a:pt x="43" y="2"/>
                      </a:lnTo>
                      <a:lnTo>
                        <a:pt x="39" y="0"/>
                      </a:lnTo>
                      <a:lnTo>
                        <a:pt x="43" y="2"/>
                      </a:lnTo>
                      <a:lnTo>
                        <a:pt x="3" y="42"/>
                      </a:lnTo>
                      <a:lnTo>
                        <a:pt x="0" y="39"/>
                      </a:lnTo>
                      <a:lnTo>
                        <a:pt x="39" y="0"/>
                      </a:lnTo>
                      <a:lnTo>
                        <a:pt x="43" y="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5" name="Freeform 221"/>
                <p:cNvSpPr>
                  <a:spLocks/>
                </p:cNvSpPr>
                <p:nvPr/>
              </p:nvSpPr>
              <p:spPr bwMode="auto">
                <a:xfrm>
                  <a:off x="3778" y="2474"/>
                  <a:ext cx="8" cy="8"/>
                </a:xfrm>
                <a:custGeom>
                  <a:avLst/>
                  <a:gdLst>
                    <a:gd name="T0" fmla="*/ 11 w 16"/>
                    <a:gd name="T1" fmla="*/ 0 h 16"/>
                    <a:gd name="T2" fmla="*/ 11 w 16"/>
                    <a:gd name="T3" fmla="*/ 4 h 16"/>
                    <a:gd name="T4" fmla="*/ 11 w 16"/>
                    <a:gd name="T5" fmla="*/ 7 h 16"/>
                    <a:gd name="T6" fmla="*/ 16 w 16"/>
                    <a:gd name="T7" fmla="*/ 12 h 16"/>
                    <a:gd name="T8" fmla="*/ 7 w 16"/>
                    <a:gd name="T9" fmla="*/ 16 h 16"/>
                    <a:gd name="T10" fmla="*/ 7 w 16"/>
                    <a:gd name="T11" fmla="*/ 12 h 16"/>
                    <a:gd name="T12" fmla="*/ 4 w 16"/>
                    <a:gd name="T13" fmla="*/ 16 h 16"/>
                    <a:gd name="T14" fmla="*/ 0 w 16"/>
                    <a:gd name="T15" fmla="*/ 12 h 16"/>
                    <a:gd name="T16" fmla="*/ 11 w 1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11" y="0"/>
                      </a:moveTo>
                      <a:lnTo>
                        <a:pt x="11" y="4"/>
                      </a:lnTo>
                      <a:lnTo>
                        <a:pt x="11" y="7"/>
                      </a:lnTo>
                      <a:lnTo>
                        <a:pt x="16" y="12"/>
                      </a:lnTo>
                      <a:lnTo>
                        <a:pt x="7" y="16"/>
                      </a:lnTo>
                      <a:lnTo>
                        <a:pt x="7" y="12"/>
                      </a:lnTo>
                      <a:lnTo>
                        <a:pt x="4" y="16"/>
                      </a:lnTo>
                      <a:lnTo>
                        <a:pt x="0" y="12"/>
                      </a:lnTo>
                      <a:lnTo>
                        <a:pt x="1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66" name="Freeform 222"/>
                <p:cNvSpPr>
                  <a:spLocks/>
                </p:cNvSpPr>
                <p:nvPr/>
              </p:nvSpPr>
              <p:spPr bwMode="auto">
                <a:xfrm>
                  <a:off x="3776" y="2472"/>
                  <a:ext cx="14" cy="14"/>
                </a:xfrm>
                <a:custGeom>
                  <a:avLst/>
                  <a:gdLst>
                    <a:gd name="T0" fmla="*/ 20 w 27"/>
                    <a:gd name="T1" fmla="*/ 4 h 28"/>
                    <a:gd name="T2" fmla="*/ 20 w 27"/>
                    <a:gd name="T3" fmla="*/ 11 h 28"/>
                    <a:gd name="T4" fmla="*/ 15 w 27"/>
                    <a:gd name="T5" fmla="*/ 16 h 28"/>
                    <a:gd name="T6" fmla="*/ 20 w 27"/>
                    <a:gd name="T7" fmla="*/ 11 h 28"/>
                    <a:gd name="T8" fmla="*/ 24 w 27"/>
                    <a:gd name="T9" fmla="*/ 16 h 28"/>
                    <a:gd name="T10" fmla="*/ 27 w 27"/>
                    <a:gd name="T11" fmla="*/ 16 h 28"/>
                    <a:gd name="T12" fmla="*/ 20 w 27"/>
                    <a:gd name="T13" fmla="*/ 20 h 28"/>
                    <a:gd name="T14" fmla="*/ 11 w 27"/>
                    <a:gd name="T15" fmla="*/ 24 h 28"/>
                    <a:gd name="T16" fmla="*/ 11 w 27"/>
                    <a:gd name="T17" fmla="*/ 24 h 28"/>
                    <a:gd name="T18" fmla="*/ 11 w 27"/>
                    <a:gd name="T19" fmla="*/ 20 h 28"/>
                    <a:gd name="T20" fmla="*/ 11 w 27"/>
                    <a:gd name="T21" fmla="*/ 16 h 28"/>
                    <a:gd name="T22" fmla="*/ 11 w 27"/>
                    <a:gd name="T23" fmla="*/ 16 h 28"/>
                    <a:gd name="T24" fmla="*/ 15 w 27"/>
                    <a:gd name="T25" fmla="*/ 20 h 28"/>
                    <a:gd name="T26" fmla="*/ 11 w 27"/>
                    <a:gd name="T27" fmla="*/ 24 h 28"/>
                    <a:gd name="T28" fmla="*/ 11 w 27"/>
                    <a:gd name="T29" fmla="*/ 28 h 28"/>
                    <a:gd name="T30" fmla="*/ 8 w 27"/>
                    <a:gd name="T31" fmla="*/ 24 h 28"/>
                    <a:gd name="T32" fmla="*/ 4 w 27"/>
                    <a:gd name="T33" fmla="*/ 20 h 28"/>
                    <a:gd name="T34" fmla="*/ 0 w 27"/>
                    <a:gd name="T35" fmla="*/ 20 h 28"/>
                    <a:gd name="T36" fmla="*/ 4 w 27"/>
                    <a:gd name="T37" fmla="*/ 16 h 28"/>
                    <a:gd name="T38" fmla="*/ 15 w 27"/>
                    <a:gd name="T39" fmla="*/ 4 h 28"/>
                    <a:gd name="T40" fmla="*/ 20 w 27"/>
                    <a:gd name="T41" fmla="*/ 0 h 28"/>
                    <a:gd name="T42" fmla="*/ 20 w 27"/>
                    <a:gd name="T43" fmla="*/ 4 h 28"/>
                    <a:gd name="T44" fmla="*/ 20 w 27"/>
                    <a:gd name="T45" fmla="*/ 8 h 28"/>
                    <a:gd name="T46" fmla="*/ 8 w 27"/>
                    <a:gd name="T47" fmla="*/ 20 h 28"/>
                    <a:gd name="T48" fmla="*/ 4 w 27"/>
                    <a:gd name="T49" fmla="*/ 16 h 28"/>
                    <a:gd name="T50" fmla="*/ 8 w 27"/>
                    <a:gd name="T51" fmla="*/ 16 h 28"/>
                    <a:gd name="T52" fmla="*/ 11 w 27"/>
                    <a:gd name="T53" fmla="*/ 20 h 28"/>
                    <a:gd name="T54" fmla="*/ 8 w 27"/>
                    <a:gd name="T55" fmla="*/ 24 h 28"/>
                    <a:gd name="T56" fmla="*/ 8 w 27"/>
                    <a:gd name="T57" fmla="*/ 20 h 28"/>
                    <a:gd name="T58" fmla="*/ 11 w 27"/>
                    <a:gd name="T59" fmla="*/ 16 h 28"/>
                    <a:gd name="T60" fmla="*/ 15 w 27"/>
                    <a:gd name="T61" fmla="*/ 11 h 28"/>
                    <a:gd name="T62" fmla="*/ 15 w 27"/>
                    <a:gd name="T63" fmla="*/ 16 h 28"/>
                    <a:gd name="T64" fmla="*/ 15 w 27"/>
                    <a:gd name="T65" fmla="*/ 20 h 28"/>
                    <a:gd name="T66" fmla="*/ 11 w 27"/>
                    <a:gd name="T67" fmla="*/ 20 h 28"/>
                    <a:gd name="T68" fmla="*/ 11 w 27"/>
                    <a:gd name="T69" fmla="*/ 20 h 28"/>
                    <a:gd name="T70" fmla="*/ 20 w 27"/>
                    <a:gd name="T71" fmla="*/ 16 h 28"/>
                    <a:gd name="T72" fmla="*/ 20 w 27"/>
                    <a:gd name="T73" fmla="*/ 20 h 28"/>
                    <a:gd name="T74" fmla="*/ 20 w 27"/>
                    <a:gd name="T75" fmla="*/ 20 h 28"/>
                    <a:gd name="T76" fmla="*/ 15 w 27"/>
                    <a:gd name="T77" fmla="*/ 16 h 28"/>
                    <a:gd name="T78" fmla="*/ 15 w 27"/>
                    <a:gd name="T79" fmla="*/ 16 h 28"/>
                    <a:gd name="T80" fmla="*/ 15 w 27"/>
                    <a:gd name="T81" fmla="*/ 11 h 28"/>
                    <a:gd name="T82" fmla="*/ 15 w 27"/>
                    <a:gd name="T83" fmla="*/ 4 h 28"/>
                    <a:gd name="T84" fmla="*/ 20 w 27"/>
                    <a:gd name="T85" fmla="*/ 4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
                    <a:gd name="T130" fmla="*/ 0 h 28"/>
                    <a:gd name="T131" fmla="*/ 27 w 27"/>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 h="28">
                      <a:moveTo>
                        <a:pt x="20" y="4"/>
                      </a:moveTo>
                      <a:lnTo>
                        <a:pt x="20" y="11"/>
                      </a:lnTo>
                      <a:lnTo>
                        <a:pt x="15" y="16"/>
                      </a:lnTo>
                      <a:lnTo>
                        <a:pt x="20" y="11"/>
                      </a:lnTo>
                      <a:lnTo>
                        <a:pt x="24" y="16"/>
                      </a:lnTo>
                      <a:lnTo>
                        <a:pt x="27" y="16"/>
                      </a:lnTo>
                      <a:lnTo>
                        <a:pt x="20" y="20"/>
                      </a:lnTo>
                      <a:lnTo>
                        <a:pt x="11" y="24"/>
                      </a:lnTo>
                      <a:lnTo>
                        <a:pt x="11" y="20"/>
                      </a:lnTo>
                      <a:lnTo>
                        <a:pt x="11" y="16"/>
                      </a:lnTo>
                      <a:lnTo>
                        <a:pt x="15" y="20"/>
                      </a:lnTo>
                      <a:lnTo>
                        <a:pt x="11" y="24"/>
                      </a:lnTo>
                      <a:lnTo>
                        <a:pt x="11" y="28"/>
                      </a:lnTo>
                      <a:lnTo>
                        <a:pt x="8" y="24"/>
                      </a:lnTo>
                      <a:lnTo>
                        <a:pt x="4" y="20"/>
                      </a:lnTo>
                      <a:lnTo>
                        <a:pt x="0" y="20"/>
                      </a:lnTo>
                      <a:lnTo>
                        <a:pt x="4" y="16"/>
                      </a:lnTo>
                      <a:lnTo>
                        <a:pt x="15" y="4"/>
                      </a:lnTo>
                      <a:lnTo>
                        <a:pt x="20" y="0"/>
                      </a:lnTo>
                      <a:lnTo>
                        <a:pt x="20" y="4"/>
                      </a:lnTo>
                      <a:lnTo>
                        <a:pt x="20" y="8"/>
                      </a:lnTo>
                      <a:lnTo>
                        <a:pt x="8" y="20"/>
                      </a:lnTo>
                      <a:lnTo>
                        <a:pt x="4" y="16"/>
                      </a:lnTo>
                      <a:lnTo>
                        <a:pt x="8" y="16"/>
                      </a:lnTo>
                      <a:lnTo>
                        <a:pt x="11" y="20"/>
                      </a:lnTo>
                      <a:lnTo>
                        <a:pt x="8" y="24"/>
                      </a:lnTo>
                      <a:lnTo>
                        <a:pt x="8" y="20"/>
                      </a:lnTo>
                      <a:lnTo>
                        <a:pt x="11" y="16"/>
                      </a:lnTo>
                      <a:lnTo>
                        <a:pt x="15" y="11"/>
                      </a:lnTo>
                      <a:lnTo>
                        <a:pt x="15" y="16"/>
                      </a:lnTo>
                      <a:lnTo>
                        <a:pt x="15" y="20"/>
                      </a:lnTo>
                      <a:lnTo>
                        <a:pt x="11" y="20"/>
                      </a:lnTo>
                      <a:lnTo>
                        <a:pt x="20" y="16"/>
                      </a:lnTo>
                      <a:lnTo>
                        <a:pt x="20" y="20"/>
                      </a:lnTo>
                      <a:lnTo>
                        <a:pt x="15" y="16"/>
                      </a:lnTo>
                      <a:lnTo>
                        <a:pt x="15" y="11"/>
                      </a:lnTo>
                      <a:lnTo>
                        <a:pt x="15" y="4"/>
                      </a:lnTo>
                      <a:lnTo>
                        <a:pt x="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7" name="Freeform 223"/>
                <p:cNvSpPr>
                  <a:spLocks/>
                </p:cNvSpPr>
                <p:nvPr/>
              </p:nvSpPr>
              <p:spPr bwMode="auto">
                <a:xfrm>
                  <a:off x="3661" y="2470"/>
                  <a:ext cx="50" cy="36"/>
                </a:xfrm>
                <a:custGeom>
                  <a:avLst/>
                  <a:gdLst>
                    <a:gd name="T0" fmla="*/ 99 w 99"/>
                    <a:gd name="T1" fmla="*/ 0 h 72"/>
                    <a:gd name="T2" fmla="*/ 19 w 99"/>
                    <a:gd name="T3" fmla="*/ 12 h 72"/>
                    <a:gd name="T4" fmla="*/ 4 w 99"/>
                    <a:gd name="T5" fmla="*/ 28 h 72"/>
                    <a:gd name="T6" fmla="*/ 0 w 99"/>
                    <a:gd name="T7" fmla="*/ 72 h 72"/>
                    <a:gd name="T8" fmla="*/ 88 w 99"/>
                    <a:gd name="T9" fmla="*/ 72 h 72"/>
                    <a:gd name="T10" fmla="*/ 99 w 99"/>
                    <a:gd name="T11" fmla="*/ 0 h 72"/>
                    <a:gd name="T12" fmla="*/ 0 60000 65536"/>
                    <a:gd name="T13" fmla="*/ 0 60000 65536"/>
                    <a:gd name="T14" fmla="*/ 0 60000 65536"/>
                    <a:gd name="T15" fmla="*/ 0 60000 65536"/>
                    <a:gd name="T16" fmla="*/ 0 60000 65536"/>
                    <a:gd name="T17" fmla="*/ 0 60000 65536"/>
                    <a:gd name="T18" fmla="*/ 0 w 99"/>
                    <a:gd name="T19" fmla="*/ 0 h 72"/>
                    <a:gd name="T20" fmla="*/ 99 w 99"/>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99" h="72">
                      <a:moveTo>
                        <a:pt x="99" y="0"/>
                      </a:moveTo>
                      <a:lnTo>
                        <a:pt x="19" y="12"/>
                      </a:lnTo>
                      <a:lnTo>
                        <a:pt x="4" y="28"/>
                      </a:lnTo>
                      <a:lnTo>
                        <a:pt x="0" y="72"/>
                      </a:lnTo>
                      <a:lnTo>
                        <a:pt x="88" y="72"/>
                      </a:lnTo>
                      <a:lnTo>
                        <a:pt x="99"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68" name="Freeform 224"/>
                <p:cNvSpPr>
                  <a:spLocks/>
                </p:cNvSpPr>
                <p:nvPr/>
              </p:nvSpPr>
              <p:spPr bwMode="auto">
                <a:xfrm>
                  <a:off x="3661" y="2470"/>
                  <a:ext cx="50" cy="37"/>
                </a:xfrm>
                <a:custGeom>
                  <a:avLst/>
                  <a:gdLst>
                    <a:gd name="T0" fmla="*/ 99 w 99"/>
                    <a:gd name="T1" fmla="*/ 4 h 75"/>
                    <a:gd name="T2" fmla="*/ 19 w 99"/>
                    <a:gd name="T3" fmla="*/ 15 h 75"/>
                    <a:gd name="T4" fmla="*/ 19 w 99"/>
                    <a:gd name="T5" fmla="*/ 12 h 75"/>
                    <a:gd name="T6" fmla="*/ 24 w 99"/>
                    <a:gd name="T7" fmla="*/ 15 h 75"/>
                    <a:gd name="T8" fmla="*/ 8 w 99"/>
                    <a:gd name="T9" fmla="*/ 32 h 75"/>
                    <a:gd name="T10" fmla="*/ 4 w 99"/>
                    <a:gd name="T11" fmla="*/ 28 h 75"/>
                    <a:gd name="T12" fmla="*/ 8 w 99"/>
                    <a:gd name="T13" fmla="*/ 28 h 75"/>
                    <a:gd name="T14" fmla="*/ 4 w 99"/>
                    <a:gd name="T15" fmla="*/ 72 h 75"/>
                    <a:gd name="T16" fmla="*/ 0 w 99"/>
                    <a:gd name="T17" fmla="*/ 75 h 75"/>
                    <a:gd name="T18" fmla="*/ 0 w 99"/>
                    <a:gd name="T19" fmla="*/ 72 h 75"/>
                    <a:gd name="T20" fmla="*/ 88 w 99"/>
                    <a:gd name="T21" fmla="*/ 72 h 75"/>
                    <a:gd name="T22" fmla="*/ 90 w 99"/>
                    <a:gd name="T23" fmla="*/ 72 h 75"/>
                    <a:gd name="T24" fmla="*/ 90 w 99"/>
                    <a:gd name="T25" fmla="*/ 75 h 75"/>
                    <a:gd name="T26" fmla="*/ 88 w 99"/>
                    <a:gd name="T27" fmla="*/ 75 h 75"/>
                    <a:gd name="T28" fmla="*/ 0 w 99"/>
                    <a:gd name="T29" fmla="*/ 75 h 75"/>
                    <a:gd name="T30" fmla="*/ 0 w 99"/>
                    <a:gd name="T31" fmla="*/ 75 h 75"/>
                    <a:gd name="T32" fmla="*/ 0 w 99"/>
                    <a:gd name="T33" fmla="*/ 72 h 75"/>
                    <a:gd name="T34" fmla="*/ 4 w 99"/>
                    <a:gd name="T35" fmla="*/ 28 h 75"/>
                    <a:gd name="T36" fmla="*/ 4 w 99"/>
                    <a:gd name="T37" fmla="*/ 28 h 75"/>
                    <a:gd name="T38" fmla="*/ 4 w 99"/>
                    <a:gd name="T39" fmla="*/ 28 h 75"/>
                    <a:gd name="T40" fmla="*/ 19 w 99"/>
                    <a:gd name="T41" fmla="*/ 12 h 75"/>
                    <a:gd name="T42" fmla="*/ 19 w 99"/>
                    <a:gd name="T43" fmla="*/ 12 h 75"/>
                    <a:gd name="T44" fmla="*/ 19 w 99"/>
                    <a:gd name="T45" fmla="*/ 12 h 75"/>
                    <a:gd name="T46" fmla="*/ 99 w 99"/>
                    <a:gd name="T47" fmla="*/ 0 h 75"/>
                    <a:gd name="T48" fmla="*/ 99 w 99"/>
                    <a:gd name="T49" fmla="*/ 4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75"/>
                    <a:gd name="T77" fmla="*/ 99 w 99"/>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75">
                      <a:moveTo>
                        <a:pt x="99" y="4"/>
                      </a:moveTo>
                      <a:lnTo>
                        <a:pt x="19" y="15"/>
                      </a:lnTo>
                      <a:lnTo>
                        <a:pt x="19" y="12"/>
                      </a:lnTo>
                      <a:lnTo>
                        <a:pt x="24" y="15"/>
                      </a:lnTo>
                      <a:lnTo>
                        <a:pt x="8" y="32"/>
                      </a:lnTo>
                      <a:lnTo>
                        <a:pt x="4" y="28"/>
                      </a:lnTo>
                      <a:lnTo>
                        <a:pt x="8" y="28"/>
                      </a:lnTo>
                      <a:lnTo>
                        <a:pt x="4" y="72"/>
                      </a:lnTo>
                      <a:lnTo>
                        <a:pt x="0" y="75"/>
                      </a:lnTo>
                      <a:lnTo>
                        <a:pt x="0" y="72"/>
                      </a:lnTo>
                      <a:lnTo>
                        <a:pt x="88" y="72"/>
                      </a:lnTo>
                      <a:lnTo>
                        <a:pt x="90" y="72"/>
                      </a:lnTo>
                      <a:lnTo>
                        <a:pt x="90" y="75"/>
                      </a:lnTo>
                      <a:lnTo>
                        <a:pt x="88" y="75"/>
                      </a:lnTo>
                      <a:lnTo>
                        <a:pt x="0" y="75"/>
                      </a:lnTo>
                      <a:lnTo>
                        <a:pt x="0" y="72"/>
                      </a:lnTo>
                      <a:lnTo>
                        <a:pt x="4" y="28"/>
                      </a:lnTo>
                      <a:lnTo>
                        <a:pt x="19" y="12"/>
                      </a:lnTo>
                      <a:lnTo>
                        <a:pt x="99" y="0"/>
                      </a:lnTo>
                      <a:lnTo>
                        <a:pt x="9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9" name="Freeform 225"/>
                <p:cNvSpPr>
                  <a:spLocks/>
                </p:cNvSpPr>
                <p:nvPr/>
              </p:nvSpPr>
              <p:spPr bwMode="auto">
                <a:xfrm>
                  <a:off x="3705" y="2470"/>
                  <a:ext cx="8" cy="36"/>
                </a:xfrm>
                <a:custGeom>
                  <a:avLst/>
                  <a:gdLst>
                    <a:gd name="T0" fmla="*/ 0 w 15"/>
                    <a:gd name="T1" fmla="*/ 72 h 72"/>
                    <a:gd name="T2" fmla="*/ 11 w 15"/>
                    <a:gd name="T3" fmla="*/ 0 h 72"/>
                    <a:gd name="T4" fmla="*/ 11 w 15"/>
                    <a:gd name="T5" fmla="*/ 0 h 72"/>
                    <a:gd name="T6" fmla="*/ 11 w 15"/>
                    <a:gd name="T7" fmla="*/ 0 h 72"/>
                    <a:gd name="T8" fmla="*/ 15 w 15"/>
                    <a:gd name="T9" fmla="*/ 0 h 72"/>
                    <a:gd name="T10" fmla="*/ 2 w 15"/>
                    <a:gd name="T11" fmla="*/ 72 h 72"/>
                    <a:gd name="T12" fmla="*/ 0 w 15"/>
                    <a:gd name="T13" fmla="*/ 72 h 72"/>
                    <a:gd name="T14" fmla="*/ 0 60000 65536"/>
                    <a:gd name="T15" fmla="*/ 0 60000 65536"/>
                    <a:gd name="T16" fmla="*/ 0 60000 65536"/>
                    <a:gd name="T17" fmla="*/ 0 60000 65536"/>
                    <a:gd name="T18" fmla="*/ 0 60000 65536"/>
                    <a:gd name="T19" fmla="*/ 0 60000 65536"/>
                    <a:gd name="T20" fmla="*/ 0 60000 65536"/>
                    <a:gd name="T21" fmla="*/ 0 w 15"/>
                    <a:gd name="T22" fmla="*/ 0 h 72"/>
                    <a:gd name="T23" fmla="*/ 15 w 1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72">
                      <a:moveTo>
                        <a:pt x="0" y="72"/>
                      </a:moveTo>
                      <a:lnTo>
                        <a:pt x="11" y="0"/>
                      </a:lnTo>
                      <a:lnTo>
                        <a:pt x="15" y="0"/>
                      </a:lnTo>
                      <a:lnTo>
                        <a:pt x="2" y="72"/>
                      </a:lnTo>
                      <a:lnTo>
                        <a:pt x="0"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0" name="Freeform 226"/>
                <p:cNvSpPr>
                  <a:spLocks/>
                </p:cNvSpPr>
                <p:nvPr/>
              </p:nvSpPr>
              <p:spPr bwMode="auto">
                <a:xfrm>
                  <a:off x="3671" y="2464"/>
                  <a:ext cx="28" cy="12"/>
                </a:xfrm>
                <a:custGeom>
                  <a:avLst/>
                  <a:gdLst>
                    <a:gd name="T0" fmla="*/ 52 w 56"/>
                    <a:gd name="T1" fmla="*/ 16 h 24"/>
                    <a:gd name="T2" fmla="*/ 56 w 56"/>
                    <a:gd name="T3" fmla="*/ 7 h 24"/>
                    <a:gd name="T4" fmla="*/ 33 w 56"/>
                    <a:gd name="T5" fmla="*/ 0 h 24"/>
                    <a:gd name="T6" fmla="*/ 9 w 56"/>
                    <a:gd name="T7" fmla="*/ 5 h 24"/>
                    <a:gd name="T8" fmla="*/ 0 w 56"/>
                    <a:gd name="T9" fmla="*/ 24 h 24"/>
                    <a:gd name="T10" fmla="*/ 52 w 56"/>
                    <a:gd name="T11" fmla="*/ 16 h 24"/>
                    <a:gd name="T12" fmla="*/ 0 60000 65536"/>
                    <a:gd name="T13" fmla="*/ 0 60000 65536"/>
                    <a:gd name="T14" fmla="*/ 0 60000 65536"/>
                    <a:gd name="T15" fmla="*/ 0 60000 65536"/>
                    <a:gd name="T16" fmla="*/ 0 60000 65536"/>
                    <a:gd name="T17" fmla="*/ 0 60000 65536"/>
                    <a:gd name="T18" fmla="*/ 0 w 56"/>
                    <a:gd name="T19" fmla="*/ 0 h 24"/>
                    <a:gd name="T20" fmla="*/ 56 w 5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6" h="24">
                      <a:moveTo>
                        <a:pt x="52" y="16"/>
                      </a:moveTo>
                      <a:lnTo>
                        <a:pt x="56" y="7"/>
                      </a:lnTo>
                      <a:lnTo>
                        <a:pt x="33" y="0"/>
                      </a:lnTo>
                      <a:lnTo>
                        <a:pt x="9" y="5"/>
                      </a:lnTo>
                      <a:lnTo>
                        <a:pt x="0" y="24"/>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1" name="Freeform 227"/>
                <p:cNvSpPr>
                  <a:spLocks/>
                </p:cNvSpPr>
                <p:nvPr/>
              </p:nvSpPr>
              <p:spPr bwMode="auto">
                <a:xfrm>
                  <a:off x="3671" y="2464"/>
                  <a:ext cx="30" cy="14"/>
                </a:xfrm>
                <a:custGeom>
                  <a:avLst/>
                  <a:gdLst>
                    <a:gd name="T0" fmla="*/ 52 w 60"/>
                    <a:gd name="T1" fmla="*/ 16 h 27"/>
                    <a:gd name="T2" fmla="*/ 56 w 60"/>
                    <a:gd name="T3" fmla="*/ 7 h 27"/>
                    <a:gd name="T4" fmla="*/ 56 w 60"/>
                    <a:gd name="T5" fmla="*/ 7 h 27"/>
                    <a:gd name="T6" fmla="*/ 56 w 60"/>
                    <a:gd name="T7" fmla="*/ 12 h 27"/>
                    <a:gd name="T8" fmla="*/ 33 w 60"/>
                    <a:gd name="T9" fmla="*/ 5 h 27"/>
                    <a:gd name="T10" fmla="*/ 33 w 60"/>
                    <a:gd name="T11" fmla="*/ 0 h 27"/>
                    <a:gd name="T12" fmla="*/ 33 w 60"/>
                    <a:gd name="T13" fmla="*/ 5 h 27"/>
                    <a:gd name="T14" fmla="*/ 9 w 60"/>
                    <a:gd name="T15" fmla="*/ 7 h 27"/>
                    <a:gd name="T16" fmla="*/ 9 w 60"/>
                    <a:gd name="T17" fmla="*/ 5 h 27"/>
                    <a:gd name="T18" fmla="*/ 13 w 60"/>
                    <a:gd name="T19" fmla="*/ 5 h 27"/>
                    <a:gd name="T20" fmla="*/ 5 w 60"/>
                    <a:gd name="T21" fmla="*/ 24 h 27"/>
                    <a:gd name="T22" fmla="*/ 0 w 60"/>
                    <a:gd name="T23" fmla="*/ 27 h 27"/>
                    <a:gd name="T24" fmla="*/ 0 w 60"/>
                    <a:gd name="T25" fmla="*/ 27 h 27"/>
                    <a:gd name="T26" fmla="*/ 0 w 60"/>
                    <a:gd name="T27" fmla="*/ 24 h 27"/>
                    <a:gd name="T28" fmla="*/ 9 w 60"/>
                    <a:gd name="T29" fmla="*/ 5 h 27"/>
                    <a:gd name="T30" fmla="*/ 9 w 60"/>
                    <a:gd name="T31" fmla="*/ 5 h 27"/>
                    <a:gd name="T32" fmla="*/ 9 w 60"/>
                    <a:gd name="T33" fmla="*/ 5 h 27"/>
                    <a:gd name="T34" fmla="*/ 33 w 60"/>
                    <a:gd name="T35" fmla="*/ 0 h 27"/>
                    <a:gd name="T36" fmla="*/ 33 w 60"/>
                    <a:gd name="T37" fmla="*/ 0 h 27"/>
                    <a:gd name="T38" fmla="*/ 33 w 60"/>
                    <a:gd name="T39" fmla="*/ 0 h 27"/>
                    <a:gd name="T40" fmla="*/ 56 w 60"/>
                    <a:gd name="T41" fmla="*/ 7 h 27"/>
                    <a:gd name="T42" fmla="*/ 56 w 60"/>
                    <a:gd name="T43" fmla="*/ 7 h 27"/>
                    <a:gd name="T44" fmla="*/ 60 w 60"/>
                    <a:gd name="T45" fmla="*/ 7 h 27"/>
                    <a:gd name="T46" fmla="*/ 56 w 60"/>
                    <a:gd name="T47" fmla="*/ 16 h 27"/>
                    <a:gd name="T48" fmla="*/ 52 w 60"/>
                    <a:gd name="T49" fmla="*/ 16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27"/>
                    <a:gd name="T77" fmla="*/ 60 w 60"/>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27">
                      <a:moveTo>
                        <a:pt x="52" y="16"/>
                      </a:moveTo>
                      <a:lnTo>
                        <a:pt x="56" y="7"/>
                      </a:lnTo>
                      <a:lnTo>
                        <a:pt x="56" y="12"/>
                      </a:lnTo>
                      <a:lnTo>
                        <a:pt x="33" y="5"/>
                      </a:lnTo>
                      <a:lnTo>
                        <a:pt x="33" y="0"/>
                      </a:lnTo>
                      <a:lnTo>
                        <a:pt x="33" y="5"/>
                      </a:lnTo>
                      <a:lnTo>
                        <a:pt x="9" y="7"/>
                      </a:lnTo>
                      <a:lnTo>
                        <a:pt x="9" y="5"/>
                      </a:lnTo>
                      <a:lnTo>
                        <a:pt x="13" y="5"/>
                      </a:lnTo>
                      <a:lnTo>
                        <a:pt x="5" y="24"/>
                      </a:lnTo>
                      <a:lnTo>
                        <a:pt x="0" y="27"/>
                      </a:lnTo>
                      <a:lnTo>
                        <a:pt x="0" y="24"/>
                      </a:lnTo>
                      <a:lnTo>
                        <a:pt x="9" y="5"/>
                      </a:lnTo>
                      <a:lnTo>
                        <a:pt x="33" y="0"/>
                      </a:lnTo>
                      <a:lnTo>
                        <a:pt x="56" y="7"/>
                      </a:lnTo>
                      <a:lnTo>
                        <a:pt x="60" y="7"/>
                      </a:lnTo>
                      <a:lnTo>
                        <a:pt x="56" y="16"/>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2" name="Freeform 228"/>
                <p:cNvSpPr>
                  <a:spLocks/>
                </p:cNvSpPr>
                <p:nvPr/>
              </p:nvSpPr>
              <p:spPr bwMode="auto">
                <a:xfrm>
                  <a:off x="3671" y="2472"/>
                  <a:ext cx="28" cy="6"/>
                </a:xfrm>
                <a:custGeom>
                  <a:avLst/>
                  <a:gdLst>
                    <a:gd name="T0" fmla="*/ 0 w 56"/>
                    <a:gd name="T1" fmla="*/ 8 h 11"/>
                    <a:gd name="T2" fmla="*/ 52 w 56"/>
                    <a:gd name="T3" fmla="*/ 0 h 11"/>
                    <a:gd name="T4" fmla="*/ 56 w 56"/>
                    <a:gd name="T5" fmla="*/ 0 h 11"/>
                    <a:gd name="T6" fmla="*/ 52 w 56"/>
                    <a:gd name="T7" fmla="*/ 4 h 11"/>
                    <a:gd name="T8" fmla="*/ 52 w 56"/>
                    <a:gd name="T9" fmla="*/ 4 h 11"/>
                    <a:gd name="T10" fmla="*/ 0 w 56"/>
                    <a:gd name="T11" fmla="*/ 11 h 11"/>
                    <a:gd name="T12" fmla="*/ 0 w 56"/>
                    <a:gd name="T13" fmla="*/ 8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0" y="8"/>
                      </a:moveTo>
                      <a:lnTo>
                        <a:pt x="52" y="0"/>
                      </a:lnTo>
                      <a:lnTo>
                        <a:pt x="56" y="0"/>
                      </a:lnTo>
                      <a:lnTo>
                        <a:pt x="52" y="4"/>
                      </a:lnTo>
                      <a:lnTo>
                        <a:pt x="0" y="11"/>
                      </a:lnTo>
                      <a:lnTo>
                        <a:pt x="0" y="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3" name="Rectangle 229"/>
                <p:cNvSpPr>
                  <a:spLocks noChangeArrowheads="1"/>
                </p:cNvSpPr>
                <p:nvPr/>
              </p:nvSpPr>
              <p:spPr bwMode="auto">
                <a:xfrm>
                  <a:off x="3865" y="2432"/>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74" name="Freeform 230"/>
                <p:cNvSpPr>
                  <a:spLocks/>
                </p:cNvSpPr>
                <p:nvPr/>
              </p:nvSpPr>
              <p:spPr bwMode="auto">
                <a:xfrm>
                  <a:off x="3865" y="2430"/>
                  <a:ext cx="83" cy="74"/>
                </a:xfrm>
                <a:custGeom>
                  <a:avLst/>
                  <a:gdLst>
                    <a:gd name="T0" fmla="*/ 0 w 167"/>
                    <a:gd name="T1" fmla="*/ 144 h 148"/>
                    <a:gd name="T2" fmla="*/ 167 w 167"/>
                    <a:gd name="T3" fmla="*/ 144 h 148"/>
                    <a:gd name="T4" fmla="*/ 167 w 167"/>
                    <a:gd name="T5" fmla="*/ 148 h 148"/>
                    <a:gd name="T6" fmla="*/ 167 w 167"/>
                    <a:gd name="T7" fmla="*/ 148 h 148"/>
                    <a:gd name="T8" fmla="*/ 131 w 167"/>
                    <a:gd name="T9" fmla="*/ 139 h 148"/>
                    <a:gd name="T10" fmla="*/ 131 w 167"/>
                    <a:gd name="T11" fmla="*/ 135 h 148"/>
                    <a:gd name="T12" fmla="*/ 131 w 167"/>
                    <a:gd name="T13" fmla="*/ 139 h 148"/>
                    <a:gd name="T14" fmla="*/ 20 w 167"/>
                    <a:gd name="T15" fmla="*/ 139 h 148"/>
                    <a:gd name="T16" fmla="*/ 20 w 167"/>
                    <a:gd name="T17" fmla="*/ 139 h 148"/>
                    <a:gd name="T18" fmla="*/ 20 w 167"/>
                    <a:gd name="T19" fmla="*/ 135 h 148"/>
                    <a:gd name="T20" fmla="*/ 13 w 167"/>
                    <a:gd name="T21" fmla="*/ 17 h 148"/>
                    <a:gd name="T22" fmla="*/ 17 w 167"/>
                    <a:gd name="T23" fmla="*/ 17 h 148"/>
                    <a:gd name="T24" fmla="*/ 13 w 167"/>
                    <a:gd name="T25" fmla="*/ 20 h 148"/>
                    <a:gd name="T26" fmla="*/ 0 w 167"/>
                    <a:gd name="T27" fmla="*/ 9 h 148"/>
                    <a:gd name="T28" fmla="*/ 0 w 167"/>
                    <a:gd name="T29" fmla="*/ 4 h 148"/>
                    <a:gd name="T30" fmla="*/ 0 w 167"/>
                    <a:gd name="T31" fmla="*/ 0 h 148"/>
                    <a:gd name="T32" fmla="*/ 5 w 167"/>
                    <a:gd name="T33" fmla="*/ 4 h 148"/>
                    <a:gd name="T34" fmla="*/ 17 w 167"/>
                    <a:gd name="T35" fmla="*/ 17 h 148"/>
                    <a:gd name="T36" fmla="*/ 17 w 167"/>
                    <a:gd name="T37" fmla="*/ 17 h 148"/>
                    <a:gd name="T38" fmla="*/ 17 w 167"/>
                    <a:gd name="T39" fmla="*/ 17 h 148"/>
                    <a:gd name="T40" fmla="*/ 24 w 167"/>
                    <a:gd name="T41" fmla="*/ 135 h 148"/>
                    <a:gd name="T42" fmla="*/ 20 w 167"/>
                    <a:gd name="T43" fmla="*/ 135 h 148"/>
                    <a:gd name="T44" fmla="*/ 20 w 167"/>
                    <a:gd name="T45" fmla="*/ 135 h 148"/>
                    <a:gd name="T46" fmla="*/ 131 w 167"/>
                    <a:gd name="T47" fmla="*/ 135 h 148"/>
                    <a:gd name="T48" fmla="*/ 131 w 167"/>
                    <a:gd name="T49" fmla="*/ 135 h 148"/>
                    <a:gd name="T50" fmla="*/ 131 w 167"/>
                    <a:gd name="T51" fmla="*/ 135 h 148"/>
                    <a:gd name="T52" fmla="*/ 167 w 167"/>
                    <a:gd name="T53" fmla="*/ 144 h 148"/>
                    <a:gd name="T54" fmla="*/ 167 w 167"/>
                    <a:gd name="T55" fmla="*/ 144 h 148"/>
                    <a:gd name="T56" fmla="*/ 167 w 167"/>
                    <a:gd name="T57" fmla="*/ 148 h 148"/>
                    <a:gd name="T58" fmla="*/ 0 w 167"/>
                    <a:gd name="T59" fmla="*/ 148 h 148"/>
                    <a:gd name="T60" fmla="*/ 0 w 167"/>
                    <a:gd name="T61" fmla="*/ 144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
                    <a:gd name="T94" fmla="*/ 0 h 148"/>
                    <a:gd name="T95" fmla="*/ 167 w 167"/>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 h="148">
                      <a:moveTo>
                        <a:pt x="0" y="144"/>
                      </a:moveTo>
                      <a:lnTo>
                        <a:pt x="167" y="144"/>
                      </a:lnTo>
                      <a:lnTo>
                        <a:pt x="167" y="148"/>
                      </a:lnTo>
                      <a:lnTo>
                        <a:pt x="131" y="139"/>
                      </a:lnTo>
                      <a:lnTo>
                        <a:pt x="131" y="135"/>
                      </a:lnTo>
                      <a:lnTo>
                        <a:pt x="131" y="139"/>
                      </a:lnTo>
                      <a:lnTo>
                        <a:pt x="20" y="139"/>
                      </a:lnTo>
                      <a:lnTo>
                        <a:pt x="20" y="135"/>
                      </a:lnTo>
                      <a:lnTo>
                        <a:pt x="13" y="17"/>
                      </a:lnTo>
                      <a:lnTo>
                        <a:pt x="17" y="17"/>
                      </a:lnTo>
                      <a:lnTo>
                        <a:pt x="13" y="20"/>
                      </a:lnTo>
                      <a:lnTo>
                        <a:pt x="0" y="9"/>
                      </a:lnTo>
                      <a:lnTo>
                        <a:pt x="0" y="4"/>
                      </a:lnTo>
                      <a:lnTo>
                        <a:pt x="0" y="0"/>
                      </a:lnTo>
                      <a:lnTo>
                        <a:pt x="5" y="4"/>
                      </a:lnTo>
                      <a:lnTo>
                        <a:pt x="17" y="17"/>
                      </a:lnTo>
                      <a:lnTo>
                        <a:pt x="24" y="135"/>
                      </a:lnTo>
                      <a:lnTo>
                        <a:pt x="20" y="135"/>
                      </a:lnTo>
                      <a:lnTo>
                        <a:pt x="131" y="135"/>
                      </a:lnTo>
                      <a:lnTo>
                        <a:pt x="167" y="144"/>
                      </a:lnTo>
                      <a:lnTo>
                        <a:pt x="167" y="148"/>
                      </a:lnTo>
                      <a:lnTo>
                        <a:pt x="0" y="148"/>
                      </a:lnTo>
                      <a:lnTo>
                        <a:pt x="0" y="14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5" name="Freeform 231"/>
                <p:cNvSpPr>
                  <a:spLocks/>
                </p:cNvSpPr>
                <p:nvPr/>
              </p:nvSpPr>
              <p:spPr bwMode="auto">
                <a:xfrm>
                  <a:off x="3864" y="2446"/>
                  <a:ext cx="3" cy="42"/>
                </a:xfrm>
                <a:custGeom>
                  <a:avLst/>
                  <a:gdLst>
                    <a:gd name="T0" fmla="*/ 3 w 8"/>
                    <a:gd name="T1" fmla="*/ 0 h 82"/>
                    <a:gd name="T2" fmla="*/ 3 w 8"/>
                    <a:gd name="T3" fmla="*/ 0 h 82"/>
                    <a:gd name="T4" fmla="*/ 0 w 8"/>
                    <a:gd name="T5" fmla="*/ 0 h 82"/>
                    <a:gd name="T6" fmla="*/ 0 w 8"/>
                    <a:gd name="T7" fmla="*/ 40 h 82"/>
                    <a:gd name="T8" fmla="*/ 0 w 8"/>
                    <a:gd name="T9" fmla="*/ 79 h 82"/>
                    <a:gd name="T10" fmla="*/ 3 w 8"/>
                    <a:gd name="T11" fmla="*/ 79 h 82"/>
                    <a:gd name="T12" fmla="*/ 3 w 8"/>
                    <a:gd name="T13" fmla="*/ 82 h 82"/>
                    <a:gd name="T14" fmla="*/ 3 w 8"/>
                    <a:gd name="T15" fmla="*/ 82 h 82"/>
                    <a:gd name="T16" fmla="*/ 3 w 8"/>
                    <a:gd name="T17" fmla="*/ 82 h 82"/>
                    <a:gd name="T18" fmla="*/ 3 w 8"/>
                    <a:gd name="T19" fmla="*/ 79 h 82"/>
                    <a:gd name="T20" fmla="*/ 8 w 8"/>
                    <a:gd name="T21" fmla="*/ 79 h 82"/>
                    <a:gd name="T22" fmla="*/ 8 w 8"/>
                    <a:gd name="T23" fmla="*/ 40 h 82"/>
                    <a:gd name="T24" fmla="*/ 8 w 8"/>
                    <a:gd name="T25" fmla="*/ 0 h 82"/>
                    <a:gd name="T26" fmla="*/ 3 w 8"/>
                    <a:gd name="T27" fmla="*/ 0 h 82"/>
                    <a:gd name="T28" fmla="*/ 3 w 8"/>
                    <a:gd name="T29" fmla="*/ 0 h 82"/>
                    <a:gd name="T30" fmla="*/ 3 w 8"/>
                    <a:gd name="T31" fmla="*/ 0 h 82"/>
                    <a:gd name="T32" fmla="*/ 3 w 8"/>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2"/>
                    <a:gd name="T53" fmla="*/ 8 w 8"/>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2">
                      <a:moveTo>
                        <a:pt x="3" y="0"/>
                      </a:moveTo>
                      <a:lnTo>
                        <a:pt x="3" y="0"/>
                      </a:lnTo>
                      <a:lnTo>
                        <a:pt x="0" y="0"/>
                      </a:lnTo>
                      <a:lnTo>
                        <a:pt x="0" y="40"/>
                      </a:lnTo>
                      <a:lnTo>
                        <a:pt x="0" y="79"/>
                      </a:lnTo>
                      <a:lnTo>
                        <a:pt x="3" y="79"/>
                      </a:lnTo>
                      <a:lnTo>
                        <a:pt x="3" y="82"/>
                      </a:lnTo>
                      <a:lnTo>
                        <a:pt x="3" y="79"/>
                      </a:lnTo>
                      <a:lnTo>
                        <a:pt x="8" y="79"/>
                      </a:lnTo>
                      <a:lnTo>
                        <a:pt x="8" y="40"/>
                      </a:lnTo>
                      <a:lnTo>
                        <a:pt x="8" y="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6" name="Freeform 232"/>
                <p:cNvSpPr>
                  <a:spLocks/>
                </p:cNvSpPr>
                <p:nvPr/>
              </p:nvSpPr>
              <p:spPr bwMode="auto">
                <a:xfrm>
                  <a:off x="3864" y="2446"/>
                  <a:ext cx="5" cy="42"/>
                </a:xfrm>
                <a:custGeom>
                  <a:avLst/>
                  <a:gdLst>
                    <a:gd name="T0" fmla="*/ 8 w 12"/>
                    <a:gd name="T1" fmla="*/ 0 h 82"/>
                    <a:gd name="T2" fmla="*/ 3 w 12"/>
                    <a:gd name="T3" fmla="*/ 4 h 82"/>
                    <a:gd name="T4" fmla="*/ 3 w 12"/>
                    <a:gd name="T5" fmla="*/ 0 h 82"/>
                    <a:gd name="T6" fmla="*/ 3 w 12"/>
                    <a:gd name="T7" fmla="*/ 40 h 82"/>
                    <a:gd name="T8" fmla="*/ 3 w 12"/>
                    <a:gd name="T9" fmla="*/ 40 h 82"/>
                    <a:gd name="T10" fmla="*/ 0 w 12"/>
                    <a:gd name="T11" fmla="*/ 79 h 82"/>
                    <a:gd name="T12" fmla="*/ 3 w 12"/>
                    <a:gd name="T13" fmla="*/ 79 h 82"/>
                    <a:gd name="T14" fmla="*/ 8 w 12"/>
                    <a:gd name="T15" fmla="*/ 79 h 82"/>
                    <a:gd name="T16" fmla="*/ 8 w 12"/>
                    <a:gd name="T17" fmla="*/ 82 h 82"/>
                    <a:gd name="T18" fmla="*/ 8 w 12"/>
                    <a:gd name="T19" fmla="*/ 82 h 82"/>
                    <a:gd name="T20" fmla="*/ 8 w 12"/>
                    <a:gd name="T21" fmla="*/ 82 h 82"/>
                    <a:gd name="T22" fmla="*/ 3 w 12"/>
                    <a:gd name="T23" fmla="*/ 82 h 82"/>
                    <a:gd name="T24" fmla="*/ 3 w 12"/>
                    <a:gd name="T25" fmla="*/ 79 h 82"/>
                    <a:gd name="T26" fmla="*/ 3 w 12"/>
                    <a:gd name="T27" fmla="*/ 79 h 82"/>
                    <a:gd name="T28" fmla="*/ 8 w 12"/>
                    <a:gd name="T29" fmla="*/ 79 h 82"/>
                    <a:gd name="T30" fmla="*/ 8 w 12"/>
                    <a:gd name="T31" fmla="*/ 40 h 82"/>
                    <a:gd name="T32" fmla="*/ 8 w 12"/>
                    <a:gd name="T33" fmla="*/ 40 h 82"/>
                    <a:gd name="T34" fmla="*/ 8 w 12"/>
                    <a:gd name="T35" fmla="*/ 4 h 82"/>
                    <a:gd name="T36" fmla="*/ 3 w 12"/>
                    <a:gd name="T37" fmla="*/ 4 h 82"/>
                    <a:gd name="T38" fmla="*/ 3 w 12"/>
                    <a:gd name="T39" fmla="*/ 4 h 82"/>
                    <a:gd name="T40" fmla="*/ 3 w 12"/>
                    <a:gd name="T41" fmla="*/ 4 h 82"/>
                    <a:gd name="T42" fmla="*/ 3 w 12"/>
                    <a:gd name="T43" fmla="*/ 4 h 82"/>
                    <a:gd name="T44" fmla="*/ 3 w 12"/>
                    <a:gd name="T45" fmla="*/ 4 h 82"/>
                    <a:gd name="T46" fmla="*/ 3 w 12"/>
                    <a:gd name="T47" fmla="*/ 4 h 82"/>
                    <a:gd name="T48" fmla="*/ 3 w 12"/>
                    <a:gd name="T49" fmla="*/ 0 h 82"/>
                    <a:gd name="T50" fmla="*/ 3 w 12"/>
                    <a:gd name="T51" fmla="*/ 0 h 82"/>
                    <a:gd name="T52" fmla="*/ 3 w 12"/>
                    <a:gd name="T53" fmla="*/ 0 h 82"/>
                    <a:gd name="T54" fmla="*/ 3 w 12"/>
                    <a:gd name="T55" fmla="*/ 0 h 82"/>
                    <a:gd name="T56" fmla="*/ 3 w 12"/>
                    <a:gd name="T57" fmla="*/ 0 h 82"/>
                    <a:gd name="T58" fmla="*/ 8 w 12"/>
                    <a:gd name="T59" fmla="*/ 0 h 82"/>
                    <a:gd name="T60" fmla="*/ 12 w 12"/>
                    <a:gd name="T61" fmla="*/ 0 h 82"/>
                    <a:gd name="T62" fmla="*/ 12 w 12"/>
                    <a:gd name="T63" fmla="*/ 40 h 82"/>
                    <a:gd name="T64" fmla="*/ 12 w 12"/>
                    <a:gd name="T65" fmla="*/ 79 h 82"/>
                    <a:gd name="T66" fmla="*/ 8 w 12"/>
                    <a:gd name="T67" fmla="*/ 82 h 82"/>
                    <a:gd name="T68" fmla="*/ 3 w 12"/>
                    <a:gd name="T69" fmla="*/ 82 h 82"/>
                    <a:gd name="T70" fmla="*/ 8 w 12"/>
                    <a:gd name="T71" fmla="*/ 82 h 82"/>
                    <a:gd name="T72" fmla="*/ 3 w 12"/>
                    <a:gd name="T73" fmla="*/ 82 h 82"/>
                    <a:gd name="T74" fmla="*/ 3 w 12"/>
                    <a:gd name="T75" fmla="*/ 82 h 82"/>
                    <a:gd name="T76" fmla="*/ 3 w 12"/>
                    <a:gd name="T77" fmla="*/ 82 h 82"/>
                    <a:gd name="T78" fmla="*/ 3 w 12"/>
                    <a:gd name="T79" fmla="*/ 82 h 82"/>
                    <a:gd name="T80" fmla="*/ 3 w 12"/>
                    <a:gd name="T81" fmla="*/ 79 h 82"/>
                    <a:gd name="T82" fmla="*/ 0 w 12"/>
                    <a:gd name="T83" fmla="*/ 82 h 82"/>
                    <a:gd name="T84" fmla="*/ 0 w 12"/>
                    <a:gd name="T85" fmla="*/ 79 h 82"/>
                    <a:gd name="T86" fmla="*/ 0 w 12"/>
                    <a:gd name="T87" fmla="*/ 40 h 82"/>
                    <a:gd name="T88" fmla="*/ 0 w 12"/>
                    <a:gd name="T89" fmla="*/ 0 h 82"/>
                    <a:gd name="T90" fmla="*/ 0 w 12"/>
                    <a:gd name="T91" fmla="*/ 0 h 82"/>
                    <a:gd name="T92" fmla="*/ 3 w 12"/>
                    <a:gd name="T93" fmla="*/ 0 h 82"/>
                    <a:gd name="T94" fmla="*/ 3 w 12"/>
                    <a:gd name="T95" fmla="*/ 0 h 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
                    <a:gd name="T145" fmla="*/ 0 h 82"/>
                    <a:gd name="T146" fmla="*/ 12 w 12"/>
                    <a:gd name="T147" fmla="*/ 82 h 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 h="82">
                      <a:moveTo>
                        <a:pt x="8" y="0"/>
                      </a:moveTo>
                      <a:lnTo>
                        <a:pt x="8" y="0"/>
                      </a:lnTo>
                      <a:lnTo>
                        <a:pt x="3" y="4"/>
                      </a:lnTo>
                      <a:lnTo>
                        <a:pt x="0" y="4"/>
                      </a:lnTo>
                      <a:lnTo>
                        <a:pt x="3" y="0"/>
                      </a:lnTo>
                      <a:lnTo>
                        <a:pt x="3" y="40"/>
                      </a:lnTo>
                      <a:lnTo>
                        <a:pt x="3" y="79"/>
                      </a:lnTo>
                      <a:lnTo>
                        <a:pt x="0" y="79"/>
                      </a:lnTo>
                      <a:lnTo>
                        <a:pt x="3" y="79"/>
                      </a:lnTo>
                      <a:lnTo>
                        <a:pt x="8" y="79"/>
                      </a:lnTo>
                      <a:lnTo>
                        <a:pt x="8" y="82"/>
                      </a:lnTo>
                      <a:lnTo>
                        <a:pt x="3" y="82"/>
                      </a:lnTo>
                      <a:lnTo>
                        <a:pt x="3" y="79"/>
                      </a:lnTo>
                      <a:lnTo>
                        <a:pt x="8" y="79"/>
                      </a:lnTo>
                      <a:lnTo>
                        <a:pt x="8" y="40"/>
                      </a:lnTo>
                      <a:lnTo>
                        <a:pt x="8" y="0"/>
                      </a:lnTo>
                      <a:lnTo>
                        <a:pt x="8" y="4"/>
                      </a:lnTo>
                      <a:lnTo>
                        <a:pt x="3" y="4"/>
                      </a:lnTo>
                      <a:lnTo>
                        <a:pt x="3" y="0"/>
                      </a:lnTo>
                      <a:lnTo>
                        <a:pt x="8" y="0"/>
                      </a:lnTo>
                      <a:lnTo>
                        <a:pt x="12" y="0"/>
                      </a:lnTo>
                      <a:lnTo>
                        <a:pt x="12" y="40"/>
                      </a:lnTo>
                      <a:lnTo>
                        <a:pt x="12" y="79"/>
                      </a:lnTo>
                      <a:lnTo>
                        <a:pt x="8" y="82"/>
                      </a:lnTo>
                      <a:lnTo>
                        <a:pt x="3" y="82"/>
                      </a:lnTo>
                      <a:lnTo>
                        <a:pt x="8" y="79"/>
                      </a:lnTo>
                      <a:lnTo>
                        <a:pt x="8" y="82"/>
                      </a:lnTo>
                      <a:lnTo>
                        <a:pt x="3" y="82"/>
                      </a:lnTo>
                      <a:lnTo>
                        <a:pt x="3" y="79"/>
                      </a:lnTo>
                      <a:lnTo>
                        <a:pt x="3" y="82"/>
                      </a:lnTo>
                      <a:lnTo>
                        <a:pt x="0" y="82"/>
                      </a:lnTo>
                      <a:lnTo>
                        <a:pt x="0" y="79"/>
                      </a:lnTo>
                      <a:lnTo>
                        <a:pt x="0" y="40"/>
                      </a:lnTo>
                      <a:lnTo>
                        <a:pt x="0" y="0"/>
                      </a:lnTo>
                      <a:lnTo>
                        <a:pt x="3"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7" name="Freeform 233"/>
                <p:cNvSpPr>
                  <a:spLocks/>
                </p:cNvSpPr>
                <p:nvPr/>
              </p:nvSpPr>
              <p:spPr bwMode="auto">
                <a:xfrm>
                  <a:off x="3865" y="2446"/>
                  <a:ext cx="1" cy="3"/>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8" name="Freeform 234"/>
                <p:cNvSpPr>
                  <a:spLocks/>
                </p:cNvSpPr>
                <p:nvPr/>
              </p:nvSpPr>
              <p:spPr bwMode="auto">
                <a:xfrm>
                  <a:off x="3741" y="2502"/>
                  <a:ext cx="15" cy="12"/>
                </a:xfrm>
                <a:custGeom>
                  <a:avLst/>
                  <a:gdLst>
                    <a:gd name="T0" fmla="*/ 31 w 31"/>
                    <a:gd name="T1" fmla="*/ 0 h 24"/>
                    <a:gd name="T2" fmla="*/ 20 w 31"/>
                    <a:gd name="T3" fmla="*/ 24 h 24"/>
                    <a:gd name="T4" fmla="*/ 0 w 31"/>
                    <a:gd name="T5" fmla="*/ 24 h 24"/>
                    <a:gd name="T6" fmla="*/ 7 w 31"/>
                    <a:gd name="T7" fmla="*/ 4 h 24"/>
                    <a:gd name="T8" fmla="*/ 4 w 31"/>
                    <a:gd name="T9" fmla="*/ 0 h 24"/>
                    <a:gd name="T10" fmla="*/ 31 w 31"/>
                    <a:gd name="T11" fmla="*/ 0 h 24"/>
                    <a:gd name="T12" fmla="*/ 0 60000 65536"/>
                    <a:gd name="T13" fmla="*/ 0 60000 65536"/>
                    <a:gd name="T14" fmla="*/ 0 60000 65536"/>
                    <a:gd name="T15" fmla="*/ 0 60000 65536"/>
                    <a:gd name="T16" fmla="*/ 0 60000 65536"/>
                    <a:gd name="T17" fmla="*/ 0 60000 65536"/>
                    <a:gd name="T18" fmla="*/ 0 w 31"/>
                    <a:gd name="T19" fmla="*/ 0 h 24"/>
                    <a:gd name="T20" fmla="*/ 31 w 31"/>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1" h="24">
                      <a:moveTo>
                        <a:pt x="31" y="0"/>
                      </a:moveTo>
                      <a:lnTo>
                        <a:pt x="20" y="24"/>
                      </a:lnTo>
                      <a:lnTo>
                        <a:pt x="0" y="24"/>
                      </a:lnTo>
                      <a:lnTo>
                        <a:pt x="7" y="4"/>
                      </a:lnTo>
                      <a:lnTo>
                        <a:pt x="4" y="0"/>
                      </a:lnTo>
                      <a:lnTo>
                        <a:pt x="3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79" name="Freeform 235"/>
                <p:cNvSpPr>
                  <a:spLocks/>
                </p:cNvSpPr>
                <p:nvPr/>
              </p:nvSpPr>
              <p:spPr bwMode="auto">
                <a:xfrm>
                  <a:off x="3741" y="2502"/>
                  <a:ext cx="18" cy="13"/>
                </a:xfrm>
                <a:custGeom>
                  <a:avLst/>
                  <a:gdLst>
                    <a:gd name="T0" fmla="*/ 35 w 35"/>
                    <a:gd name="T1" fmla="*/ 0 h 27"/>
                    <a:gd name="T2" fmla="*/ 24 w 35"/>
                    <a:gd name="T3" fmla="*/ 24 h 27"/>
                    <a:gd name="T4" fmla="*/ 20 w 35"/>
                    <a:gd name="T5" fmla="*/ 27 h 27"/>
                    <a:gd name="T6" fmla="*/ 20 w 35"/>
                    <a:gd name="T7" fmla="*/ 27 h 27"/>
                    <a:gd name="T8" fmla="*/ 0 w 35"/>
                    <a:gd name="T9" fmla="*/ 27 h 27"/>
                    <a:gd name="T10" fmla="*/ 0 w 35"/>
                    <a:gd name="T11" fmla="*/ 27 h 27"/>
                    <a:gd name="T12" fmla="*/ 0 w 35"/>
                    <a:gd name="T13" fmla="*/ 24 h 27"/>
                    <a:gd name="T14" fmla="*/ 7 w 35"/>
                    <a:gd name="T15" fmla="*/ 4 h 27"/>
                    <a:gd name="T16" fmla="*/ 11 w 35"/>
                    <a:gd name="T17" fmla="*/ 4 h 27"/>
                    <a:gd name="T18" fmla="*/ 7 w 35"/>
                    <a:gd name="T19" fmla="*/ 8 h 27"/>
                    <a:gd name="T20" fmla="*/ 4 w 35"/>
                    <a:gd name="T21" fmla="*/ 4 h 27"/>
                    <a:gd name="T22" fmla="*/ 0 w 35"/>
                    <a:gd name="T23" fmla="*/ 0 h 27"/>
                    <a:gd name="T24" fmla="*/ 4 w 35"/>
                    <a:gd name="T25" fmla="*/ 0 h 27"/>
                    <a:gd name="T26" fmla="*/ 7 w 35"/>
                    <a:gd name="T27" fmla="*/ 0 h 27"/>
                    <a:gd name="T28" fmla="*/ 11 w 35"/>
                    <a:gd name="T29" fmla="*/ 4 h 27"/>
                    <a:gd name="T30" fmla="*/ 11 w 35"/>
                    <a:gd name="T31" fmla="*/ 4 h 27"/>
                    <a:gd name="T32" fmla="*/ 11 w 35"/>
                    <a:gd name="T33" fmla="*/ 4 h 27"/>
                    <a:gd name="T34" fmla="*/ 4 w 35"/>
                    <a:gd name="T35" fmla="*/ 24 h 27"/>
                    <a:gd name="T36" fmla="*/ 0 w 35"/>
                    <a:gd name="T37" fmla="*/ 24 h 27"/>
                    <a:gd name="T38" fmla="*/ 0 w 35"/>
                    <a:gd name="T39" fmla="*/ 24 h 27"/>
                    <a:gd name="T40" fmla="*/ 20 w 35"/>
                    <a:gd name="T41" fmla="*/ 24 h 27"/>
                    <a:gd name="T42" fmla="*/ 20 w 35"/>
                    <a:gd name="T43" fmla="*/ 27 h 27"/>
                    <a:gd name="T44" fmla="*/ 20 w 35"/>
                    <a:gd name="T45" fmla="*/ 24 h 27"/>
                    <a:gd name="T46" fmla="*/ 31 w 35"/>
                    <a:gd name="T47" fmla="*/ 0 h 27"/>
                    <a:gd name="T48" fmla="*/ 35 w 35"/>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
                    <a:gd name="T76" fmla="*/ 0 h 27"/>
                    <a:gd name="T77" fmla="*/ 35 w 35"/>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 h="27">
                      <a:moveTo>
                        <a:pt x="35" y="0"/>
                      </a:moveTo>
                      <a:lnTo>
                        <a:pt x="24" y="24"/>
                      </a:lnTo>
                      <a:lnTo>
                        <a:pt x="20" y="27"/>
                      </a:lnTo>
                      <a:lnTo>
                        <a:pt x="0" y="27"/>
                      </a:lnTo>
                      <a:lnTo>
                        <a:pt x="0" y="24"/>
                      </a:lnTo>
                      <a:lnTo>
                        <a:pt x="7" y="4"/>
                      </a:lnTo>
                      <a:lnTo>
                        <a:pt x="11" y="4"/>
                      </a:lnTo>
                      <a:lnTo>
                        <a:pt x="7" y="8"/>
                      </a:lnTo>
                      <a:lnTo>
                        <a:pt x="4" y="4"/>
                      </a:lnTo>
                      <a:lnTo>
                        <a:pt x="0" y="0"/>
                      </a:lnTo>
                      <a:lnTo>
                        <a:pt x="4" y="0"/>
                      </a:lnTo>
                      <a:lnTo>
                        <a:pt x="7" y="0"/>
                      </a:lnTo>
                      <a:lnTo>
                        <a:pt x="11" y="4"/>
                      </a:lnTo>
                      <a:lnTo>
                        <a:pt x="4" y="24"/>
                      </a:lnTo>
                      <a:lnTo>
                        <a:pt x="0" y="24"/>
                      </a:lnTo>
                      <a:lnTo>
                        <a:pt x="20" y="24"/>
                      </a:lnTo>
                      <a:lnTo>
                        <a:pt x="20" y="27"/>
                      </a:lnTo>
                      <a:lnTo>
                        <a:pt x="20" y="24"/>
                      </a:lnTo>
                      <a:lnTo>
                        <a:pt x="31" y="0"/>
                      </a:lnTo>
                      <a:lnTo>
                        <a:pt x="3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0" name="Freeform 236"/>
                <p:cNvSpPr>
                  <a:spLocks/>
                </p:cNvSpPr>
                <p:nvPr/>
              </p:nvSpPr>
              <p:spPr bwMode="auto">
                <a:xfrm>
                  <a:off x="3743" y="2502"/>
                  <a:ext cx="16" cy="2"/>
                </a:xfrm>
                <a:custGeom>
                  <a:avLst/>
                  <a:gdLst>
                    <a:gd name="T0" fmla="*/ 0 w 31"/>
                    <a:gd name="T1" fmla="*/ 0 h 4"/>
                    <a:gd name="T2" fmla="*/ 27 w 31"/>
                    <a:gd name="T3" fmla="*/ 0 h 4"/>
                    <a:gd name="T4" fmla="*/ 31 w 31"/>
                    <a:gd name="T5" fmla="*/ 0 h 4"/>
                    <a:gd name="T6" fmla="*/ 31 w 31"/>
                    <a:gd name="T7" fmla="*/ 0 h 4"/>
                    <a:gd name="T8" fmla="*/ 27 w 31"/>
                    <a:gd name="T9" fmla="*/ 4 h 4"/>
                    <a:gd name="T10" fmla="*/ 0 w 31"/>
                    <a:gd name="T11" fmla="*/ 4 h 4"/>
                    <a:gd name="T12" fmla="*/ 0 w 31"/>
                    <a:gd name="T13" fmla="*/ 0 h 4"/>
                    <a:gd name="T14" fmla="*/ 0 60000 65536"/>
                    <a:gd name="T15" fmla="*/ 0 60000 65536"/>
                    <a:gd name="T16" fmla="*/ 0 60000 65536"/>
                    <a:gd name="T17" fmla="*/ 0 60000 65536"/>
                    <a:gd name="T18" fmla="*/ 0 60000 65536"/>
                    <a:gd name="T19" fmla="*/ 0 60000 65536"/>
                    <a:gd name="T20" fmla="*/ 0 60000 65536"/>
                    <a:gd name="T21" fmla="*/ 0 w 31"/>
                    <a:gd name="T22" fmla="*/ 0 h 4"/>
                    <a:gd name="T23" fmla="*/ 31 w 3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
                      <a:moveTo>
                        <a:pt x="0" y="0"/>
                      </a:moveTo>
                      <a:lnTo>
                        <a:pt x="27" y="0"/>
                      </a:lnTo>
                      <a:lnTo>
                        <a:pt x="31" y="0"/>
                      </a:lnTo>
                      <a:lnTo>
                        <a:pt x="27"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1" name="Rectangle 237"/>
                <p:cNvSpPr>
                  <a:spLocks noChangeArrowheads="1"/>
                </p:cNvSpPr>
                <p:nvPr/>
              </p:nvSpPr>
              <p:spPr bwMode="auto">
                <a:xfrm>
                  <a:off x="3705"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2" name="Freeform 238"/>
                <p:cNvSpPr>
                  <a:spLocks/>
                </p:cNvSpPr>
                <p:nvPr/>
              </p:nvSpPr>
              <p:spPr bwMode="auto">
                <a:xfrm>
                  <a:off x="3701" y="2480"/>
                  <a:ext cx="6" cy="10"/>
                </a:xfrm>
                <a:custGeom>
                  <a:avLst/>
                  <a:gdLst>
                    <a:gd name="T0" fmla="*/ 11 w 11"/>
                    <a:gd name="T1" fmla="*/ 0 h 19"/>
                    <a:gd name="T2" fmla="*/ 9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9"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3" name="Rectangle 239"/>
                <p:cNvSpPr>
                  <a:spLocks noChangeArrowheads="1"/>
                </p:cNvSpPr>
                <p:nvPr/>
              </p:nvSpPr>
              <p:spPr bwMode="auto">
                <a:xfrm>
                  <a:off x="3697"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4" name="Freeform 240"/>
                <p:cNvSpPr>
                  <a:spLocks/>
                </p:cNvSpPr>
                <p:nvPr/>
              </p:nvSpPr>
              <p:spPr bwMode="auto">
                <a:xfrm>
                  <a:off x="3697" y="2490"/>
                  <a:ext cx="6" cy="16"/>
                </a:xfrm>
                <a:custGeom>
                  <a:avLst/>
                  <a:gdLst>
                    <a:gd name="T0" fmla="*/ 12 w 12"/>
                    <a:gd name="T1" fmla="*/ 0 h 33"/>
                    <a:gd name="T2" fmla="*/ 8 w 12"/>
                    <a:gd name="T3" fmla="*/ 0 h 33"/>
                    <a:gd name="T4" fmla="*/ 0 w 12"/>
                    <a:gd name="T5" fmla="*/ 33 h 33"/>
                    <a:gd name="T6" fmla="*/ 4 w 12"/>
                    <a:gd name="T7" fmla="*/ 33 h 33"/>
                    <a:gd name="T8" fmla="*/ 12 w 12"/>
                    <a:gd name="T9" fmla="*/ 0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12" y="0"/>
                      </a:moveTo>
                      <a:lnTo>
                        <a:pt x="8" y="0"/>
                      </a:lnTo>
                      <a:lnTo>
                        <a:pt x="0" y="33"/>
                      </a:lnTo>
                      <a:lnTo>
                        <a:pt x="4" y="33"/>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5" name="Freeform 241"/>
                <p:cNvSpPr>
                  <a:spLocks/>
                </p:cNvSpPr>
                <p:nvPr/>
              </p:nvSpPr>
              <p:spPr bwMode="auto">
                <a:xfrm>
                  <a:off x="3697"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6" name="Freeform 242"/>
                <p:cNvSpPr>
                  <a:spLocks/>
                </p:cNvSpPr>
                <p:nvPr/>
              </p:nvSpPr>
              <p:spPr bwMode="auto">
                <a:xfrm>
                  <a:off x="3691" y="2480"/>
                  <a:ext cx="8" cy="12"/>
                </a:xfrm>
                <a:custGeom>
                  <a:avLst/>
                  <a:gdLst>
                    <a:gd name="T0" fmla="*/ 16 w 16"/>
                    <a:gd name="T1" fmla="*/ 4 h 24"/>
                    <a:gd name="T2" fmla="*/ 12 w 16"/>
                    <a:gd name="T3" fmla="*/ 0 h 24"/>
                    <a:gd name="T4" fmla="*/ 0 w 16"/>
                    <a:gd name="T5" fmla="*/ 19 h 24"/>
                    <a:gd name="T6" fmla="*/ 0 w 16"/>
                    <a:gd name="T7" fmla="*/ 19 h 24"/>
                    <a:gd name="T8" fmla="*/ 4 w 16"/>
                    <a:gd name="T9" fmla="*/ 19 h 24"/>
                    <a:gd name="T10" fmla="*/ 4 w 16"/>
                    <a:gd name="T11" fmla="*/ 24 h 24"/>
                    <a:gd name="T12" fmla="*/ 16 w 16"/>
                    <a:gd name="T13" fmla="*/ 4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16" y="4"/>
                      </a:moveTo>
                      <a:lnTo>
                        <a:pt x="12" y="0"/>
                      </a:lnTo>
                      <a:lnTo>
                        <a:pt x="0" y="19"/>
                      </a:lnTo>
                      <a:lnTo>
                        <a:pt x="4" y="19"/>
                      </a:lnTo>
                      <a:lnTo>
                        <a:pt x="4" y="24"/>
                      </a:lnTo>
                      <a:lnTo>
                        <a:pt x="16"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7" name="Rectangle 243"/>
                <p:cNvSpPr>
                  <a:spLocks noChangeArrowheads="1"/>
                </p:cNvSpPr>
                <p:nvPr/>
              </p:nvSpPr>
              <p:spPr bwMode="auto">
                <a:xfrm>
                  <a:off x="368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8" name="Freeform 244"/>
                <p:cNvSpPr>
                  <a:spLocks/>
                </p:cNvSpPr>
                <p:nvPr/>
              </p:nvSpPr>
              <p:spPr bwMode="auto">
                <a:xfrm>
                  <a:off x="3689" y="2490"/>
                  <a:ext cx="4" cy="16"/>
                </a:xfrm>
                <a:custGeom>
                  <a:avLst/>
                  <a:gdLst>
                    <a:gd name="T0" fmla="*/ 8 w 8"/>
                    <a:gd name="T1" fmla="*/ 0 h 33"/>
                    <a:gd name="T2" fmla="*/ 4 w 8"/>
                    <a:gd name="T3" fmla="*/ 0 h 33"/>
                    <a:gd name="T4" fmla="*/ 0 w 8"/>
                    <a:gd name="T5" fmla="*/ 33 h 33"/>
                    <a:gd name="T6" fmla="*/ 4 w 8"/>
                    <a:gd name="T7" fmla="*/ 33 h 33"/>
                    <a:gd name="T8" fmla="*/ 8 w 8"/>
                    <a:gd name="T9" fmla="*/ 0 h 33"/>
                    <a:gd name="T10" fmla="*/ 0 60000 65536"/>
                    <a:gd name="T11" fmla="*/ 0 60000 65536"/>
                    <a:gd name="T12" fmla="*/ 0 60000 65536"/>
                    <a:gd name="T13" fmla="*/ 0 60000 65536"/>
                    <a:gd name="T14" fmla="*/ 0 60000 65536"/>
                    <a:gd name="T15" fmla="*/ 0 w 8"/>
                    <a:gd name="T16" fmla="*/ 0 h 33"/>
                    <a:gd name="T17" fmla="*/ 8 w 8"/>
                    <a:gd name="T18" fmla="*/ 33 h 33"/>
                  </a:gdLst>
                  <a:ahLst/>
                  <a:cxnLst>
                    <a:cxn ang="T10">
                      <a:pos x="T0" y="T1"/>
                    </a:cxn>
                    <a:cxn ang="T11">
                      <a:pos x="T2" y="T3"/>
                    </a:cxn>
                    <a:cxn ang="T12">
                      <a:pos x="T4" y="T5"/>
                    </a:cxn>
                    <a:cxn ang="T13">
                      <a:pos x="T6" y="T7"/>
                    </a:cxn>
                    <a:cxn ang="T14">
                      <a:pos x="T8" y="T9"/>
                    </a:cxn>
                  </a:cxnLst>
                  <a:rect l="T15" t="T16" r="T17" b="T18"/>
                  <a:pathLst>
                    <a:path w="8" h="33">
                      <a:moveTo>
                        <a:pt x="8" y="0"/>
                      </a:moveTo>
                      <a:lnTo>
                        <a:pt x="4" y="0"/>
                      </a:lnTo>
                      <a:lnTo>
                        <a:pt x="0" y="33"/>
                      </a:lnTo>
                      <a:lnTo>
                        <a:pt x="4" y="33"/>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9" name="Freeform 245"/>
                <p:cNvSpPr>
                  <a:spLocks/>
                </p:cNvSpPr>
                <p:nvPr/>
              </p:nvSpPr>
              <p:spPr bwMode="auto">
                <a:xfrm>
                  <a:off x="3689"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0" name="Freeform 246"/>
                <p:cNvSpPr>
                  <a:spLocks/>
                </p:cNvSpPr>
                <p:nvPr/>
              </p:nvSpPr>
              <p:spPr bwMode="auto">
                <a:xfrm>
                  <a:off x="3683" y="2480"/>
                  <a:ext cx="8" cy="12"/>
                </a:xfrm>
                <a:custGeom>
                  <a:avLst/>
                  <a:gdLst>
                    <a:gd name="T0" fmla="*/ 15 w 15"/>
                    <a:gd name="T1" fmla="*/ 4 h 24"/>
                    <a:gd name="T2" fmla="*/ 11 w 15"/>
                    <a:gd name="T3" fmla="*/ 0 h 24"/>
                    <a:gd name="T4" fmla="*/ 0 w 15"/>
                    <a:gd name="T5" fmla="*/ 19 h 24"/>
                    <a:gd name="T6" fmla="*/ 0 w 15"/>
                    <a:gd name="T7" fmla="*/ 19 h 24"/>
                    <a:gd name="T8" fmla="*/ 4 w 15"/>
                    <a:gd name="T9" fmla="*/ 19 h 24"/>
                    <a:gd name="T10" fmla="*/ 4 w 15"/>
                    <a:gd name="T11" fmla="*/ 24 h 24"/>
                    <a:gd name="T12" fmla="*/ 15 w 15"/>
                    <a:gd name="T13" fmla="*/ 4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15" y="4"/>
                      </a:moveTo>
                      <a:lnTo>
                        <a:pt x="11" y="0"/>
                      </a:lnTo>
                      <a:lnTo>
                        <a:pt x="0" y="19"/>
                      </a:lnTo>
                      <a:lnTo>
                        <a:pt x="4" y="19"/>
                      </a:lnTo>
                      <a:lnTo>
                        <a:pt x="4" y="24"/>
                      </a:lnTo>
                      <a:lnTo>
                        <a:pt x="15"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1" name="Rectangle 247"/>
                <p:cNvSpPr>
                  <a:spLocks noChangeArrowheads="1"/>
                </p:cNvSpPr>
                <p:nvPr/>
              </p:nvSpPr>
              <p:spPr bwMode="auto">
                <a:xfrm>
                  <a:off x="367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2" name="Freeform 248"/>
                <p:cNvSpPr>
                  <a:spLocks/>
                </p:cNvSpPr>
                <p:nvPr/>
              </p:nvSpPr>
              <p:spPr bwMode="auto">
                <a:xfrm>
                  <a:off x="3679" y="2490"/>
                  <a:ext cx="6" cy="16"/>
                </a:xfrm>
                <a:custGeom>
                  <a:avLst/>
                  <a:gdLst>
                    <a:gd name="T0" fmla="*/ 13 w 13"/>
                    <a:gd name="T1" fmla="*/ 0 h 33"/>
                    <a:gd name="T2" fmla="*/ 9 w 13"/>
                    <a:gd name="T3" fmla="*/ 0 h 33"/>
                    <a:gd name="T4" fmla="*/ 0 w 13"/>
                    <a:gd name="T5" fmla="*/ 33 h 33"/>
                    <a:gd name="T6" fmla="*/ 4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4"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3" name="Rectangle 249"/>
                <p:cNvSpPr>
                  <a:spLocks noChangeArrowheads="1"/>
                </p:cNvSpPr>
                <p:nvPr/>
              </p:nvSpPr>
              <p:spPr bwMode="auto">
                <a:xfrm>
                  <a:off x="3679"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4" name="Freeform 250"/>
                <p:cNvSpPr>
                  <a:spLocks/>
                </p:cNvSpPr>
                <p:nvPr/>
              </p:nvSpPr>
              <p:spPr bwMode="auto">
                <a:xfrm>
                  <a:off x="3675" y="2480"/>
                  <a:ext cx="6" cy="10"/>
                </a:xfrm>
                <a:custGeom>
                  <a:avLst/>
                  <a:gdLst>
                    <a:gd name="T0" fmla="*/ 11 w 11"/>
                    <a:gd name="T1" fmla="*/ 0 h 19"/>
                    <a:gd name="T2" fmla="*/ 7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7"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5" name="Rectangle 251"/>
                <p:cNvSpPr>
                  <a:spLocks noChangeArrowheads="1"/>
                </p:cNvSpPr>
                <p:nvPr/>
              </p:nvSpPr>
              <p:spPr bwMode="auto">
                <a:xfrm>
                  <a:off x="3671"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6" name="Freeform 252"/>
                <p:cNvSpPr>
                  <a:spLocks/>
                </p:cNvSpPr>
                <p:nvPr/>
              </p:nvSpPr>
              <p:spPr bwMode="auto">
                <a:xfrm>
                  <a:off x="3671" y="2490"/>
                  <a:ext cx="7" cy="16"/>
                </a:xfrm>
                <a:custGeom>
                  <a:avLst/>
                  <a:gdLst>
                    <a:gd name="T0" fmla="*/ 13 w 13"/>
                    <a:gd name="T1" fmla="*/ 0 h 33"/>
                    <a:gd name="T2" fmla="*/ 9 w 13"/>
                    <a:gd name="T3" fmla="*/ 0 h 33"/>
                    <a:gd name="T4" fmla="*/ 0 w 13"/>
                    <a:gd name="T5" fmla="*/ 33 h 33"/>
                    <a:gd name="T6" fmla="*/ 5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5"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7" name="Rectangle 253"/>
                <p:cNvSpPr>
                  <a:spLocks noChangeArrowheads="1"/>
                </p:cNvSpPr>
                <p:nvPr/>
              </p:nvSpPr>
              <p:spPr bwMode="auto">
                <a:xfrm>
                  <a:off x="3671"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8" name="Freeform 254"/>
                <p:cNvSpPr>
                  <a:spLocks/>
                </p:cNvSpPr>
                <p:nvPr/>
              </p:nvSpPr>
              <p:spPr bwMode="auto">
                <a:xfrm>
                  <a:off x="3668" y="2480"/>
                  <a:ext cx="5" cy="10"/>
                </a:xfrm>
                <a:custGeom>
                  <a:avLst/>
                  <a:gdLst>
                    <a:gd name="T0" fmla="*/ 12 w 12"/>
                    <a:gd name="T1" fmla="*/ 0 h 19"/>
                    <a:gd name="T2" fmla="*/ 7 w 12"/>
                    <a:gd name="T3" fmla="*/ 0 h 19"/>
                    <a:gd name="T4" fmla="*/ 0 w 12"/>
                    <a:gd name="T5" fmla="*/ 19 h 19"/>
                    <a:gd name="T6" fmla="*/ 0 w 12"/>
                    <a:gd name="T7" fmla="*/ 19 h 19"/>
                    <a:gd name="T8" fmla="*/ 3 w 12"/>
                    <a:gd name="T9" fmla="*/ 19 h 19"/>
                    <a:gd name="T10" fmla="*/ 3 w 12"/>
                    <a:gd name="T11" fmla="*/ 19 h 19"/>
                    <a:gd name="T12" fmla="*/ 12 w 12"/>
                    <a:gd name="T13" fmla="*/ 0 h 19"/>
                    <a:gd name="T14" fmla="*/ 0 60000 65536"/>
                    <a:gd name="T15" fmla="*/ 0 60000 65536"/>
                    <a:gd name="T16" fmla="*/ 0 60000 65536"/>
                    <a:gd name="T17" fmla="*/ 0 60000 65536"/>
                    <a:gd name="T18" fmla="*/ 0 60000 65536"/>
                    <a:gd name="T19" fmla="*/ 0 60000 65536"/>
                    <a:gd name="T20" fmla="*/ 0 60000 65536"/>
                    <a:gd name="T21" fmla="*/ 0 w 12"/>
                    <a:gd name="T22" fmla="*/ 0 h 19"/>
                    <a:gd name="T23" fmla="*/ 12 w 1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9">
                      <a:moveTo>
                        <a:pt x="12" y="0"/>
                      </a:moveTo>
                      <a:lnTo>
                        <a:pt x="7" y="0"/>
                      </a:lnTo>
                      <a:lnTo>
                        <a:pt x="0" y="19"/>
                      </a:lnTo>
                      <a:lnTo>
                        <a:pt x="3" y="19"/>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9" name="Rectangle 255"/>
                <p:cNvSpPr>
                  <a:spLocks noChangeArrowheads="1"/>
                </p:cNvSpPr>
                <p:nvPr/>
              </p:nvSpPr>
              <p:spPr bwMode="auto">
                <a:xfrm>
                  <a:off x="3663" y="2506"/>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00" name="Freeform 256"/>
                <p:cNvSpPr>
                  <a:spLocks/>
                </p:cNvSpPr>
                <p:nvPr/>
              </p:nvSpPr>
              <p:spPr bwMode="auto">
                <a:xfrm>
                  <a:off x="3663" y="2490"/>
                  <a:ext cx="6" cy="16"/>
                </a:xfrm>
                <a:custGeom>
                  <a:avLst/>
                  <a:gdLst>
                    <a:gd name="T0" fmla="*/ 11 w 11"/>
                    <a:gd name="T1" fmla="*/ 0 h 33"/>
                    <a:gd name="T2" fmla="*/ 8 w 11"/>
                    <a:gd name="T3" fmla="*/ 0 h 33"/>
                    <a:gd name="T4" fmla="*/ 0 w 11"/>
                    <a:gd name="T5" fmla="*/ 33 h 33"/>
                    <a:gd name="T6" fmla="*/ 4 w 11"/>
                    <a:gd name="T7" fmla="*/ 33 h 33"/>
                    <a:gd name="T8" fmla="*/ 11 w 11"/>
                    <a:gd name="T9" fmla="*/ 0 h 33"/>
                    <a:gd name="T10" fmla="*/ 0 60000 65536"/>
                    <a:gd name="T11" fmla="*/ 0 60000 65536"/>
                    <a:gd name="T12" fmla="*/ 0 60000 65536"/>
                    <a:gd name="T13" fmla="*/ 0 60000 65536"/>
                    <a:gd name="T14" fmla="*/ 0 60000 65536"/>
                    <a:gd name="T15" fmla="*/ 0 w 11"/>
                    <a:gd name="T16" fmla="*/ 0 h 33"/>
                    <a:gd name="T17" fmla="*/ 11 w 11"/>
                    <a:gd name="T18" fmla="*/ 33 h 33"/>
                  </a:gdLst>
                  <a:ahLst/>
                  <a:cxnLst>
                    <a:cxn ang="T10">
                      <a:pos x="T0" y="T1"/>
                    </a:cxn>
                    <a:cxn ang="T11">
                      <a:pos x="T2" y="T3"/>
                    </a:cxn>
                    <a:cxn ang="T12">
                      <a:pos x="T4" y="T5"/>
                    </a:cxn>
                    <a:cxn ang="T13">
                      <a:pos x="T6" y="T7"/>
                    </a:cxn>
                    <a:cxn ang="T14">
                      <a:pos x="T8" y="T9"/>
                    </a:cxn>
                  </a:cxnLst>
                  <a:rect l="T15" t="T16" r="T17" b="T18"/>
                  <a:pathLst>
                    <a:path w="11" h="33">
                      <a:moveTo>
                        <a:pt x="11" y="0"/>
                      </a:moveTo>
                      <a:lnTo>
                        <a:pt x="8" y="0"/>
                      </a:lnTo>
                      <a:lnTo>
                        <a:pt x="0" y="33"/>
                      </a:lnTo>
                      <a:lnTo>
                        <a:pt x="4" y="33"/>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nvGrpSpPr>
              <p:cNvPr id="60518" name="Group 257"/>
              <p:cNvGrpSpPr>
                <a:grpSpLocks/>
              </p:cNvGrpSpPr>
              <p:nvPr/>
            </p:nvGrpSpPr>
            <p:grpSpPr bwMode="auto">
              <a:xfrm>
                <a:off x="3908" y="2767"/>
                <a:ext cx="107" cy="46"/>
                <a:chOff x="3875" y="2451"/>
                <a:chExt cx="107" cy="46"/>
              </a:xfrm>
            </p:grpSpPr>
            <p:sp>
              <p:nvSpPr>
                <p:cNvPr id="60616" name="Freeform 258"/>
                <p:cNvSpPr>
                  <a:spLocks/>
                </p:cNvSpPr>
                <p:nvPr/>
              </p:nvSpPr>
              <p:spPr bwMode="auto">
                <a:xfrm>
                  <a:off x="3875" y="2451"/>
                  <a:ext cx="107" cy="46"/>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17" name="Line 259"/>
                <p:cNvSpPr>
                  <a:spLocks noChangeShapeType="1"/>
                </p:cNvSpPr>
                <p:nvPr/>
              </p:nvSpPr>
              <p:spPr bwMode="auto">
                <a:xfrm flipH="1">
                  <a:off x="3875" y="2463"/>
                  <a:ext cx="95" cy="1"/>
                </a:xfrm>
                <a:prstGeom prst="line">
                  <a:avLst/>
                </a:prstGeom>
                <a:noFill/>
                <a:ln w="9525">
                  <a:solidFill>
                    <a:srgbClr val="000000"/>
                  </a:solidFill>
                  <a:round/>
                  <a:headEnd/>
                  <a:tailEnd/>
                </a:ln>
              </p:spPr>
              <p:txBody>
                <a:bodyPr/>
                <a:lstStyle/>
                <a:p>
                  <a:endParaRPr lang="en-US">
                    <a:latin typeface="+mj-lt"/>
                  </a:endParaRPr>
                </a:p>
              </p:txBody>
            </p:sp>
            <p:sp>
              <p:nvSpPr>
                <p:cNvPr id="60618" name="Line 260"/>
                <p:cNvSpPr>
                  <a:spLocks noChangeShapeType="1"/>
                </p:cNvSpPr>
                <p:nvPr/>
              </p:nvSpPr>
              <p:spPr bwMode="auto">
                <a:xfrm flipV="1">
                  <a:off x="3970" y="2451"/>
                  <a:ext cx="12" cy="12"/>
                </a:xfrm>
                <a:prstGeom prst="line">
                  <a:avLst/>
                </a:prstGeom>
                <a:noFill/>
                <a:ln w="9525">
                  <a:solidFill>
                    <a:srgbClr val="000000"/>
                  </a:solidFill>
                  <a:round/>
                  <a:headEnd/>
                  <a:tailEnd/>
                </a:ln>
              </p:spPr>
              <p:txBody>
                <a:bodyPr/>
                <a:lstStyle/>
                <a:p>
                  <a:endParaRPr lang="en-US">
                    <a:latin typeface="+mj-lt"/>
                  </a:endParaRPr>
                </a:p>
              </p:txBody>
            </p:sp>
            <p:sp>
              <p:nvSpPr>
                <p:cNvPr id="60619" name="Line 261"/>
                <p:cNvSpPr>
                  <a:spLocks noChangeShapeType="1"/>
                </p:cNvSpPr>
                <p:nvPr/>
              </p:nvSpPr>
              <p:spPr bwMode="auto">
                <a:xfrm>
                  <a:off x="3970" y="2463"/>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9" name="Group 262"/>
              <p:cNvGrpSpPr>
                <a:grpSpLocks/>
              </p:cNvGrpSpPr>
              <p:nvPr/>
            </p:nvGrpSpPr>
            <p:grpSpPr bwMode="auto">
              <a:xfrm>
                <a:off x="3908" y="2736"/>
                <a:ext cx="107" cy="46"/>
                <a:chOff x="3875" y="2420"/>
                <a:chExt cx="107" cy="46"/>
              </a:xfrm>
            </p:grpSpPr>
            <p:sp>
              <p:nvSpPr>
                <p:cNvPr id="60612" name="Freeform 263"/>
                <p:cNvSpPr>
                  <a:spLocks/>
                </p:cNvSpPr>
                <p:nvPr/>
              </p:nvSpPr>
              <p:spPr bwMode="auto">
                <a:xfrm>
                  <a:off x="3875" y="2420"/>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13" name="Line 264"/>
                <p:cNvSpPr>
                  <a:spLocks noChangeShapeType="1"/>
                </p:cNvSpPr>
                <p:nvPr/>
              </p:nvSpPr>
              <p:spPr bwMode="auto">
                <a:xfrm flipH="1">
                  <a:off x="3875" y="2431"/>
                  <a:ext cx="95" cy="1"/>
                </a:xfrm>
                <a:prstGeom prst="line">
                  <a:avLst/>
                </a:prstGeom>
                <a:noFill/>
                <a:ln w="9525">
                  <a:solidFill>
                    <a:srgbClr val="000000"/>
                  </a:solidFill>
                  <a:round/>
                  <a:headEnd/>
                  <a:tailEnd/>
                </a:ln>
              </p:spPr>
              <p:txBody>
                <a:bodyPr/>
                <a:lstStyle/>
                <a:p>
                  <a:endParaRPr lang="en-US">
                    <a:latin typeface="+mj-lt"/>
                  </a:endParaRPr>
                </a:p>
              </p:txBody>
            </p:sp>
            <p:sp>
              <p:nvSpPr>
                <p:cNvPr id="60614" name="Line 265"/>
                <p:cNvSpPr>
                  <a:spLocks noChangeShapeType="1"/>
                </p:cNvSpPr>
                <p:nvPr/>
              </p:nvSpPr>
              <p:spPr bwMode="auto">
                <a:xfrm flipV="1">
                  <a:off x="3970" y="2420"/>
                  <a:ext cx="12" cy="11"/>
                </a:xfrm>
                <a:prstGeom prst="line">
                  <a:avLst/>
                </a:prstGeom>
                <a:noFill/>
                <a:ln w="9525">
                  <a:solidFill>
                    <a:srgbClr val="000000"/>
                  </a:solidFill>
                  <a:round/>
                  <a:headEnd/>
                  <a:tailEnd/>
                </a:ln>
              </p:spPr>
              <p:txBody>
                <a:bodyPr/>
                <a:lstStyle/>
                <a:p>
                  <a:endParaRPr lang="en-US">
                    <a:latin typeface="+mj-lt"/>
                  </a:endParaRPr>
                </a:p>
              </p:txBody>
            </p:sp>
            <p:sp>
              <p:nvSpPr>
                <p:cNvPr id="60615" name="Line 266"/>
                <p:cNvSpPr>
                  <a:spLocks noChangeShapeType="1"/>
                </p:cNvSpPr>
                <p:nvPr/>
              </p:nvSpPr>
              <p:spPr bwMode="auto">
                <a:xfrm>
                  <a:off x="3970" y="2431"/>
                  <a:ext cx="1" cy="35"/>
                </a:xfrm>
                <a:prstGeom prst="line">
                  <a:avLst/>
                </a:prstGeom>
                <a:noFill/>
                <a:ln w="9525">
                  <a:solidFill>
                    <a:srgbClr val="000000"/>
                  </a:solidFill>
                  <a:round/>
                  <a:headEnd/>
                  <a:tailEnd/>
                </a:ln>
              </p:spPr>
              <p:txBody>
                <a:bodyPr/>
                <a:lstStyle/>
                <a:p>
                  <a:endParaRPr lang="en-US">
                    <a:latin typeface="+mj-lt"/>
                  </a:endParaRPr>
                </a:p>
              </p:txBody>
            </p:sp>
          </p:grpSp>
          <p:grpSp>
            <p:nvGrpSpPr>
              <p:cNvPr id="60520" name="Group 267"/>
              <p:cNvGrpSpPr>
                <a:grpSpLocks/>
              </p:cNvGrpSpPr>
              <p:nvPr/>
            </p:nvGrpSpPr>
            <p:grpSpPr bwMode="auto">
              <a:xfrm>
                <a:off x="3907" y="2705"/>
                <a:ext cx="106" cy="45"/>
                <a:chOff x="3874" y="2389"/>
                <a:chExt cx="106" cy="45"/>
              </a:xfrm>
            </p:grpSpPr>
            <p:sp>
              <p:nvSpPr>
                <p:cNvPr id="60608" name="Freeform 268"/>
                <p:cNvSpPr>
                  <a:spLocks/>
                </p:cNvSpPr>
                <p:nvPr/>
              </p:nvSpPr>
              <p:spPr bwMode="auto">
                <a:xfrm>
                  <a:off x="3874" y="2389"/>
                  <a:ext cx="106"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09" name="Line 269"/>
                <p:cNvSpPr>
                  <a:spLocks noChangeShapeType="1"/>
                </p:cNvSpPr>
                <p:nvPr/>
              </p:nvSpPr>
              <p:spPr bwMode="auto">
                <a:xfrm flipH="1">
                  <a:off x="3874" y="2400"/>
                  <a:ext cx="95" cy="1"/>
                </a:xfrm>
                <a:prstGeom prst="line">
                  <a:avLst/>
                </a:prstGeom>
                <a:noFill/>
                <a:ln w="9525">
                  <a:solidFill>
                    <a:srgbClr val="000000"/>
                  </a:solidFill>
                  <a:round/>
                  <a:headEnd/>
                  <a:tailEnd/>
                </a:ln>
              </p:spPr>
              <p:txBody>
                <a:bodyPr/>
                <a:lstStyle/>
                <a:p>
                  <a:endParaRPr lang="en-US">
                    <a:latin typeface="+mj-lt"/>
                  </a:endParaRPr>
                </a:p>
              </p:txBody>
            </p:sp>
            <p:sp>
              <p:nvSpPr>
                <p:cNvPr id="60610" name="Line 270"/>
                <p:cNvSpPr>
                  <a:spLocks noChangeShapeType="1"/>
                </p:cNvSpPr>
                <p:nvPr/>
              </p:nvSpPr>
              <p:spPr bwMode="auto">
                <a:xfrm flipV="1">
                  <a:off x="3969" y="2389"/>
                  <a:ext cx="11" cy="11"/>
                </a:xfrm>
                <a:prstGeom prst="line">
                  <a:avLst/>
                </a:prstGeom>
                <a:noFill/>
                <a:ln w="9525">
                  <a:solidFill>
                    <a:srgbClr val="000000"/>
                  </a:solidFill>
                  <a:round/>
                  <a:headEnd/>
                  <a:tailEnd/>
                </a:ln>
              </p:spPr>
              <p:txBody>
                <a:bodyPr/>
                <a:lstStyle/>
                <a:p>
                  <a:endParaRPr lang="en-US">
                    <a:latin typeface="+mj-lt"/>
                  </a:endParaRPr>
                </a:p>
              </p:txBody>
            </p:sp>
            <p:sp>
              <p:nvSpPr>
                <p:cNvPr id="60611" name="Line 271"/>
                <p:cNvSpPr>
                  <a:spLocks noChangeShapeType="1"/>
                </p:cNvSpPr>
                <p:nvPr/>
              </p:nvSpPr>
              <p:spPr bwMode="auto">
                <a:xfrm>
                  <a:off x="3969" y="2400"/>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21" name="Group 272"/>
              <p:cNvGrpSpPr>
                <a:grpSpLocks/>
              </p:cNvGrpSpPr>
              <p:nvPr/>
            </p:nvGrpSpPr>
            <p:grpSpPr bwMode="auto">
              <a:xfrm>
                <a:off x="3908" y="2672"/>
                <a:ext cx="107" cy="46"/>
                <a:chOff x="3875" y="2356"/>
                <a:chExt cx="107" cy="46"/>
              </a:xfrm>
            </p:grpSpPr>
            <p:sp>
              <p:nvSpPr>
                <p:cNvPr id="60604" name="Freeform 273"/>
                <p:cNvSpPr>
                  <a:spLocks/>
                </p:cNvSpPr>
                <p:nvPr/>
              </p:nvSpPr>
              <p:spPr bwMode="auto">
                <a:xfrm>
                  <a:off x="3875" y="2356"/>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05" name="Line 274"/>
                <p:cNvSpPr>
                  <a:spLocks noChangeShapeType="1"/>
                </p:cNvSpPr>
                <p:nvPr/>
              </p:nvSpPr>
              <p:spPr bwMode="auto">
                <a:xfrm flipH="1">
                  <a:off x="3875" y="2368"/>
                  <a:ext cx="95" cy="1"/>
                </a:xfrm>
                <a:prstGeom prst="line">
                  <a:avLst/>
                </a:prstGeom>
                <a:noFill/>
                <a:ln w="9525">
                  <a:solidFill>
                    <a:srgbClr val="000000"/>
                  </a:solidFill>
                  <a:round/>
                  <a:headEnd/>
                  <a:tailEnd/>
                </a:ln>
              </p:spPr>
              <p:txBody>
                <a:bodyPr/>
                <a:lstStyle/>
                <a:p>
                  <a:endParaRPr lang="en-US">
                    <a:latin typeface="+mj-lt"/>
                  </a:endParaRPr>
                </a:p>
              </p:txBody>
            </p:sp>
            <p:sp>
              <p:nvSpPr>
                <p:cNvPr id="60606" name="Line 275"/>
                <p:cNvSpPr>
                  <a:spLocks noChangeShapeType="1"/>
                </p:cNvSpPr>
                <p:nvPr/>
              </p:nvSpPr>
              <p:spPr bwMode="auto">
                <a:xfrm flipV="1">
                  <a:off x="3970" y="2356"/>
                  <a:ext cx="12" cy="12"/>
                </a:xfrm>
                <a:prstGeom prst="line">
                  <a:avLst/>
                </a:prstGeom>
                <a:noFill/>
                <a:ln w="9525">
                  <a:solidFill>
                    <a:srgbClr val="000000"/>
                  </a:solidFill>
                  <a:round/>
                  <a:headEnd/>
                  <a:tailEnd/>
                </a:ln>
              </p:spPr>
              <p:txBody>
                <a:bodyPr/>
                <a:lstStyle/>
                <a:p>
                  <a:endParaRPr lang="en-US">
                    <a:latin typeface="+mj-lt"/>
                  </a:endParaRPr>
                </a:p>
              </p:txBody>
            </p:sp>
            <p:sp>
              <p:nvSpPr>
                <p:cNvPr id="60607" name="Line 276"/>
                <p:cNvSpPr>
                  <a:spLocks noChangeShapeType="1"/>
                </p:cNvSpPr>
                <p:nvPr/>
              </p:nvSpPr>
              <p:spPr bwMode="auto">
                <a:xfrm>
                  <a:off x="3970" y="2368"/>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22" name="Group 277"/>
              <p:cNvGrpSpPr>
                <a:grpSpLocks/>
              </p:cNvGrpSpPr>
              <p:nvPr/>
            </p:nvGrpSpPr>
            <p:grpSpPr bwMode="auto">
              <a:xfrm>
                <a:off x="3679" y="2695"/>
                <a:ext cx="302" cy="218"/>
                <a:chOff x="3646" y="2379"/>
                <a:chExt cx="302" cy="218"/>
              </a:xfrm>
            </p:grpSpPr>
            <p:sp>
              <p:nvSpPr>
                <p:cNvPr id="60523" name="Freeform 278"/>
                <p:cNvSpPr>
                  <a:spLocks/>
                </p:cNvSpPr>
                <p:nvPr/>
              </p:nvSpPr>
              <p:spPr bwMode="auto">
                <a:xfrm>
                  <a:off x="3850" y="2379"/>
                  <a:ext cx="14" cy="146"/>
                </a:xfrm>
                <a:custGeom>
                  <a:avLst/>
                  <a:gdLst>
                    <a:gd name="T0" fmla="*/ 0 w 28"/>
                    <a:gd name="T1" fmla="*/ 241 h 293"/>
                    <a:gd name="T2" fmla="*/ 9 w 28"/>
                    <a:gd name="T3" fmla="*/ 0 h 293"/>
                    <a:gd name="T4" fmla="*/ 20 w 28"/>
                    <a:gd name="T5" fmla="*/ 0 h 293"/>
                    <a:gd name="T6" fmla="*/ 28 w 28"/>
                    <a:gd name="T7" fmla="*/ 4 h 293"/>
                    <a:gd name="T8" fmla="*/ 28 w 28"/>
                    <a:gd name="T9" fmla="*/ 293 h 293"/>
                    <a:gd name="T10" fmla="*/ 4 w 28"/>
                    <a:gd name="T11" fmla="*/ 270 h 293"/>
                    <a:gd name="T12" fmla="*/ 24 w 28"/>
                    <a:gd name="T13" fmla="*/ 257 h 293"/>
                    <a:gd name="T14" fmla="*/ 11 w 28"/>
                    <a:gd name="T15" fmla="*/ 241 h 293"/>
                    <a:gd name="T16" fmla="*/ 0 w 28"/>
                    <a:gd name="T17" fmla="*/ 241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3"/>
                    <a:gd name="T29" fmla="*/ 28 w 28"/>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3">
                      <a:moveTo>
                        <a:pt x="0" y="241"/>
                      </a:moveTo>
                      <a:lnTo>
                        <a:pt x="9" y="0"/>
                      </a:lnTo>
                      <a:lnTo>
                        <a:pt x="20" y="0"/>
                      </a:lnTo>
                      <a:lnTo>
                        <a:pt x="28" y="4"/>
                      </a:lnTo>
                      <a:lnTo>
                        <a:pt x="28" y="293"/>
                      </a:lnTo>
                      <a:lnTo>
                        <a:pt x="4" y="270"/>
                      </a:lnTo>
                      <a:lnTo>
                        <a:pt x="24" y="257"/>
                      </a:lnTo>
                      <a:lnTo>
                        <a:pt x="11" y="241"/>
                      </a:lnTo>
                      <a:lnTo>
                        <a:pt x="0" y="241"/>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24" name="Freeform 279"/>
                <p:cNvSpPr>
                  <a:spLocks/>
                </p:cNvSpPr>
                <p:nvPr/>
              </p:nvSpPr>
              <p:spPr bwMode="auto">
                <a:xfrm>
                  <a:off x="3850" y="2379"/>
                  <a:ext cx="15" cy="151"/>
                </a:xfrm>
                <a:custGeom>
                  <a:avLst/>
                  <a:gdLst>
                    <a:gd name="T0" fmla="*/ 0 w 31"/>
                    <a:gd name="T1" fmla="*/ 241 h 301"/>
                    <a:gd name="T2" fmla="*/ 9 w 31"/>
                    <a:gd name="T3" fmla="*/ 0 h 301"/>
                    <a:gd name="T4" fmla="*/ 9 w 31"/>
                    <a:gd name="T5" fmla="*/ 0 h 301"/>
                    <a:gd name="T6" fmla="*/ 9 w 31"/>
                    <a:gd name="T7" fmla="*/ 0 h 301"/>
                    <a:gd name="T8" fmla="*/ 20 w 31"/>
                    <a:gd name="T9" fmla="*/ 0 h 301"/>
                    <a:gd name="T10" fmla="*/ 20 w 31"/>
                    <a:gd name="T11" fmla="*/ 0 h 301"/>
                    <a:gd name="T12" fmla="*/ 20 w 31"/>
                    <a:gd name="T13" fmla="*/ 0 h 301"/>
                    <a:gd name="T14" fmla="*/ 28 w 31"/>
                    <a:gd name="T15" fmla="*/ 4 h 301"/>
                    <a:gd name="T16" fmla="*/ 31 w 31"/>
                    <a:gd name="T17" fmla="*/ 7 h 301"/>
                    <a:gd name="T18" fmla="*/ 31 w 31"/>
                    <a:gd name="T19" fmla="*/ 4 h 301"/>
                    <a:gd name="T20" fmla="*/ 31 w 31"/>
                    <a:gd name="T21" fmla="*/ 293 h 301"/>
                    <a:gd name="T22" fmla="*/ 31 w 31"/>
                    <a:gd name="T23" fmla="*/ 301 h 301"/>
                    <a:gd name="T24" fmla="*/ 28 w 31"/>
                    <a:gd name="T25" fmla="*/ 297 h 301"/>
                    <a:gd name="T26" fmla="*/ 4 w 31"/>
                    <a:gd name="T27" fmla="*/ 273 h 301"/>
                    <a:gd name="T28" fmla="*/ 4 w 31"/>
                    <a:gd name="T29" fmla="*/ 270 h 301"/>
                    <a:gd name="T30" fmla="*/ 4 w 31"/>
                    <a:gd name="T31" fmla="*/ 270 h 301"/>
                    <a:gd name="T32" fmla="*/ 24 w 31"/>
                    <a:gd name="T33" fmla="*/ 257 h 301"/>
                    <a:gd name="T34" fmla="*/ 28 w 31"/>
                    <a:gd name="T35" fmla="*/ 257 h 301"/>
                    <a:gd name="T36" fmla="*/ 24 w 31"/>
                    <a:gd name="T37" fmla="*/ 261 h 301"/>
                    <a:gd name="T38" fmla="*/ 11 w 31"/>
                    <a:gd name="T39" fmla="*/ 246 h 301"/>
                    <a:gd name="T40" fmla="*/ 11 w 31"/>
                    <a:gd name="T41" fmla="*/ 241 h 301"/>
                    <a:gd name="T42" fmla="*/ 16 w 31"/>
                    <a:gd name="T43" fmla="*/ 241 h 301"/>
                    <a:gd name="T44" fmla="*/ 16 w 31"/>
                    <a:gd name="T45" fmla="*/ 241 h 301"/>
                    <a:gd name="T46" fmla="*/ 28 w 31"/>
                    <a:gd name="T47" fmla="*/ 257 h 301"/>
                    <a:gd name="T48" fmla="*/ 31 w 31"/>
                    <a:gd name="T49" fmla="*/ 261 h 301"/>
                    <a:gd name="T50" fmla="*/ 28 w 31"/>
                    <a:gd name="T51" fmla="*/ 261 h 301"/>
                    <a:gd name="T52" fmla="*/ 9 w 31"/>
                    <a:gd name="T53" fmla="*/ 273 h 301"/>
                    <a:gd name="T54" fmla="*/ 4 w 31"/>
                    <a:gd name="T55" fmla="*/ 270 h 301"/>
                    <a:gd name="T56" fmla="*/ 9 w 31"/>
                    <a:gd name="T57" fmla="*/ 270 h 301"/>
                    <a:gd name="T58" fmla="*/ 31 w 31"/>
                    <a:gd name="T59" fmla="*/ 293 h 301"/>
                    <a:gd name="T60" fmla="*/ 28 w 31"/>
                    <a:gd name="T61" fmla="*/ 297 h 301"/>
                    <a:gd name="T62" fmla="*/ 28 w 31"/>
                    <a:gd name="T63" fmla="*/ 293 h 301"/>
                    <a:gd name="T64" fmla="*/ 28 w 31"/>
                    <a:gd name="T65" fmla="*/ 4 h 301"/>
                    <a:gd name="T66" fmla="*/ 31 w 31"/>
                    <a:gd name="T67" fmla="*/ 4 h 301"/>
                    <a:gd name="T68" fmla="*/ 28 w 31"/>
                    <a:gd name="T69" fmla="*/ 7 h 301"/>
                    <a:gd name="T70" fmla="*/ 20 w 31"/>
                    <a:gd name="T71" fmla="*/ 4 h 301"/>
                    <a:gd name="T72" fmla="*/ 20 w 31"/>
                    <a:gd name="T73" fmla="*/ 0 h 301"/>
                    <a:gd name="T74" fmla="*/ 20 w 31"/>
                    <a:gd name="T75" fmla="*/ 4 h 301"/>
                    <a:gd name="T76" fmla="*/ 9 w 31"/>
                    <a:gd name="T77" fmla="*/ 4 h 301"/>
                    <a:gd name="T78" fmla="*/ 9 w 31"/>
                    <a:gd name="T79" fmla="*/ 0 h 301"/>
                    <a:gd name="T80" fmla="*/ 11 w 31"/>
                    <a:gd name="T81" fmla="*/ 0 h 301"/>
                    <a:gd name="T82" fmla="*/ 4 w 31"/>
                    <a:gd name="T83" fmla="*/ 241 h 301"/>
                    <a:gd name="T84" fmla="*/ 0 w 31"/>
                    <a:gd name="T85" fmla="*/ 241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
                    <a:gd name="T130" fmla="*/ 0 h 301"/>
                    <a:gd name="T131" fmla="*/ 31 w 31"/>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 h="301">
                      <a:moveTo>
                        <a:pt x="0" y="241"/>
                      </a:moveTo>
                      <a:lnTo>
                        <a:pt x="9" y="0"/>
                      </a:lnTo>
                      <a:lnTo>
                        <a:pt x="20" y="0"/>
                      </a:lnTo>
                      <a:lnTo>
                        <a:pt x="28" y="4"/>
                      </a:lnTo>
                      <a:lnTo>
                        <a:pt x="31" y="7"/>
                      </a:lnTo>
                      <a:lnTo>
                        <a:pt x="31" y="4"/>
                      </a:lnTo>
                      <a:lnTo>
                        <a:pt x="31" y="293"/>
                      </a:lnTo>
                      <a:lnTo>
                        <a:pt x="31" y="301"/>
                      </a:lnTo>
                      <a:lnTo>
                        <a:pt x="28" y="297"/>
                      </a:lnTo>
                      <a:lnTo>
                        <a:pt x="4" y="273"/>
                      </a:lnTo>
                      <a:lnTo>
                        <a:pt x="4" y="270"/>
                      </a:lnTo>
                      <a:lnTo>
                        <a:pt x="24" y="257"/>
                      </a:lnTo>
                      <a:lnTo>
                        <a:pt x="28" y="257"/>
                      </a:lnTo>
                      <a:lnTo>
                        <a:pt x="24" y="261"/>
                      </a:lnTo>
                      <a:lnTo>
                        <a:pt x="11" y="246"/>
                      </a:lnTo>
                      <a:lnTo>
                        <a:pt x="11" y="241"/>
                      </a:lnTo>
                      <a:lnTo>
                        <a:pt x="16" y="241"/>
                      </a:lnTo>
                      <a:lnTo>
                        <a:pt x="28" y="257"/>
                      </a:lnTo>
                      <a:lnTo>
                        <a:pt x="31" y="261"/>
                      </a:lnTo>
                      <a:lnTo>
                        <a:pt x="28" y="261"/>
                      </a:lnTo>
                      <a:lnTo>
                        <a:pt x="9" y="273"/>
                      </a:lnTo>
                      <a:lnTo>
                        <a:pt x="4" y="270"/>
                      </a:lnTo>
                      <a:lnTo>
                        <a:pt x="9" y="270"/>
                      </a:lnTo>
                      <a:lnTo>
                        <a:pt x="31" y="293"/>
                      </a:lnTo>
                      <a:lnTo>
                        <a:pt x="28" y="297"/>
                      </a:lnTo>
                      <a:lnTo>
                        <a:pt x="28" y="293"/>
                      </a:lnTo>
                      <a:lnTo>
                        <a:pt x="28" y="4"/>
                      </a:lnTo>
                      <a:lnTo>
                        <a:pt x="31" y="4"/>
                      </a:lnTo>
                      <a:lnTo>
                        <a:pt x="28" y="7"/>
                      </a:lnTo>
                      <a:lnTo>
                        <a:pt x="20" y="4"/>
                      </a:lnTo>
                      <a:lnTo>
                        <a:pt x="20" y="0"/>
                      </a:lnTo>
                      <a:lnTo>
                        <a:pt x="20" y="4"/>
                      </a:lnTo>
                      <a:lnTo>
                        <a:pt x="9" y="4"/>
                      </a:lnTo>
                      <a:lnTo>
                        <a:pt x="9" y="0"/>
                      </a:lnTo>
                      <a:lnTo>
                        <a:pt x="11" y="0"/>
                      </a:lnTo>
                      <a:lnTo>
                        <a:pt x="4" y="241"/>
                      </a:lnTo>
                      <a:lnTo>
                        <a:pt x="0" y="241"/>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5" name="Freeform 280"/>
                <p:cNvSpPr>
                  <a:spLocks/>
                </p:cNvSpPr>
                <p:nvPr/>
              </p:nvSpPr>
              <p:spPr bwMode="auto">
                <a:xfrm>
                  <a:off x="3850" y="2500"/>
                  <a:ext cx="5" cy="2"/>
                </a:xfrm>
                <a:custGeom>
                  <a:avLst/>
                  <a:gdLst>
                    <a:gd name="T0" fmla="*/ 11 w 11"/>
                    <a:gd name="T1" fmla="*/ 5 h 5"/>
                    <a:gd name="T2" fmla="*/ 0 w 11"/>
                    <a:gd name="T3" fmla="*/ 5 h 5"/>
                    <a:gd name="T4" fmla="*/ 0 w 11"/>
                    <a:gd name="T5" fmla="*/ 5 h 5"/>
                    <a:gd name="T6" fmla="*/ 0 w 11"/>
                    <a:gd name="T7" fmla="*/ 0 h 5"/>
                    <a:gd name="T8" fmla="*/ 0 w 11"/>
                    <a:gd name="T9" fmla="*/ 0 h 5"/>
                    <a:gd name="T10" fmla="*/ 11 w 11"/>
                    <a:gd name="T11" fmla="*/ 0 h 5"/>
                    <a:gd name="T12" fmla="*/ 11 w 11"/>
                    <a:gd name="T13" fmla="*/ 5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11" y="5"/>
                      </a:moveTo>
                      <a:lnTo>
                        <a:pt x="0" y="5"/>
                      </a:lnTo>
                      <a:lnTo>
                        <a:pt x="0" y="0"/>
                      </a:lnTo>
                      <a:lnTo>
                        <a:pt x="11" y="0"/>
                      </a:lnTo>
                      <a:lnTo>
                        <a:pt x="11"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6" name="Freeform 281"/>
                <p:cNvSpPr>
                  <a:spLocks/>
                </p:cNvSpPr>
                <p:nvPr/>
              </p:nvSpPr>
              <p:spPr bwMode="auto">
                <a:xfrm>
                  <a:off x="3661" y="2500"/>
                  <a:ext cx="201" cy="67"/>
                </a:xfrm>
                <a:custGeom>
                  <a:avLst/>
                  <a:gdLst>
                    <a:gd name="T0" fmla="*/ 277 w 400"/>
                    <a:gd name="T1" fmla="*/ 135 h 135"/>
                    <a:gd name="T2" fmla="*/ 130 w 400"/>
                    <a:gd name="T3" fmla="*/ 135 h 135"/>
                    <a:gd name="T4" fmla="*/ 15 w 400"/>
                    <a:gd name="T5" fmla="*/ 76 h 135"/>
                    <a:gd name="T6" fmla="*/ 0 w 400"/>
                    <a:gd name="T7" fmla="*/ 36 h 135"/>
                    <a:gd name="T8" fmla="*/ 0 w 400"/>
                    <a:gd name="T9" fmla="*/ 13 h 135"/>
                    <a:gd name="T10" fmla="*/ 88 w 400"/>
                    <a:gd name="T11" fmla="*/ 13 h 135"/>
                    <a:gd name="T12" fmla="*/ 115 w 400"/>
                    <a:gd name="T13" fmla="*/ 20 h 135"/>
                    <a:gd name="T14" fmla="*/ 139 w 400"/>
                    <a:gd name="T15" fmla="*/ 36 h 135"/>
                    <a:gd name="T16" fmla="*/ 146 w 400"/>
                    <a:gd name="T17" fmla="*/ 52 h 135"/>
                    <a:gd name="T18" fmla="*/ 154 w 400"/>
                    <a:gd name="T19" fmla="*/ 76 h 135"/>
                    <a:gd name="T20" fmla="*/ 154 w 400"/>
                    <a:gd name="T21" fmla="*/ 104 h 135"/>
                    <a:gd name="T22" fmla="*/ 139 w 400"/>
                    <a:gd name="T23" fmla="*/ 120 h 135"/>
                    <a:gd name="T24" fmla="*/ 257 w 400"/>
                    <a:gd name="T25" fmla="*/ 120 h 135"/>
                    <a:gd name="T26" fmla="*/ 245 w 400"/>
                    <a:gd name="T27" fmla="*/ 104 h 135"/>
                    <a:gd name="T28" fmla="*/ 245 w 400"/>
                    <a:gd name="T29" fmla="*/ 80 h 135"/>
                    <a:gd name="T30" fmla="*/ 254 w 400"/>
                    <a:gd name="T31" fmla="*/ 56 h 135"/>
                    <a:gd name="T32" fmla="*/ 269 w 400"/>
                    <a:gd name="T33" fmla="*/ 36 h 135"/>
                    <a:gd name="T34" fmla="*/ 289 w 400"/>
                    <a:gd name="T35" fmla="*/ 16 h 135"/>
                    <a:gd name="T36" fmla="*/ 316 w 400"/>
                    <a:gd name="T37" fmla="*/ 9 h 135"/>
                    <a:gd name="T38" fmla="*/ 336 w 400"/>
                    <a:gd name="T39" fmla="*/ 0 h 135"/>
                    <a:gd name="T40" fmla="*/ 387 w 400"/>
                    <a:gd name="T41" fmla="*/ 0 h 135"/>
                    <a:gd name="T42" fmla="*/ 400 w 400"/>
                    <a:gd name="T43" fmla="*/ 16 h 135"/>
                    <a:gd name="T44" fmla="*/ 380 w 400"/>
                    <a:gd name="T45" fmla="*/ 36 h 135"/>
                    <a:gd name="T46" fmla="*/ 356 w 400"/>
                    <a:gd name="T47" fmla="*/ 32 h 135"/>
                    <a:gd name="T48" fmla="*/ 349 w 400"/>
                    <a:gd name="T49" fmla="*/ 52 h 135"/>
                    <a:gd name="T50" fmla="*/ 277 w 400"/>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0"/>
                    <a:gd name="T79" fmla="*/ 0 h 135"/>
                    <a:gd name="T80" fmla="*/ 400 w 400"/>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0" h="135">
                      <a:moveTo>
                        <a:pt x="277" y="135"/>
                      </a:moveTo>
                      <a:lnTo>
                        <a:pt x="130" y="135"/>
                      </a:lnTo>
                      <a:lnTo>
                        <a:pt x="15" y="76"/>
                      </a:lnTo>
                      <a:lnTo>
                        <a:pt x="0" y="36"/>
                      </a:lnTo>
                      <a:lnTo>
                        <a:pt x="0" y="13"/>
                      </a:lnTo>
                      <a:lnTo>
                        <a:pt x="88" y="13"/>
                      </a:lnTo>
                      <a:lnTo>
                        <a:pt x="115" y="20"/>
                      </a:lnTo>
                      <a:lnTo>
                        <a:pt x="139" y="36"/>
                      </a:lnTo>
                      <a:lnTo>
                        <a:pt x="146" y="52"/>
                      </a:lnTo>
                      <a:lnTo>
                        <a:pt x="154" y="76"/>
                      </a:lnTo>
                      <a:lnTo>
                        <a:pt x="154" y="104"/>
                      </a:lnTo>
                      <a:lnTo>
                        <a:pt x="139" y="120"/>
                      </a:lnTo>
                      <a:lnTo>
                        <a:pt x="257" y="120"/>
                      </a:lnTo>
                      <a:lnTo>
                        <a:pt x="245" y="104"/>
                      </a:lnTo>
                      <a:lnTo>
                        <a:pt x="245" y="80"/>
                      </a:lnTo>
                      <a:lnTo>
                        <a:pt x="254" y="56"/>
                      </a:lnTo>
                      <a:lnTo>
                        <a:pt x="269" y="36"/>
                      </a:lnTo>
                      <a:lnTo>
                        <a:pt x="289" y="16"/>
                      </a:lnTo>
                      <a:lnTo>
                        <a:pt x="316" y="9"/>
                      </a:lnTo>
                      <a:lnTo>
                        <a:pt x="336" y="0"/>
                      </a:lnTo>
                      <a:lnTo>
                        <a:pt x="387" y="0"/>
                      </a:lnTo>
                      <a:lnTo>
                        <a:pt x="400" y="16"/>
                      </a:lnTo>
                      <a:lnTo>
                        <a:pt x="380" y="36"/>
                      </a:lnTo>
                      <a:lnTo>
                        <a:pt x="356" y="32"/>
                      </a:lnTo>
                      <a:lnTo>
                        <a:pt x="349" y="52"/>
                      </a:lnTo>
                      <a:lnTo>
                        <a:pt x="277"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27" name="Freeform 282"/>
                <p:cNvSpPr>
                  <a:spLocks/>
                </p:cNvSpPr>
                <p:nvPr/>
              </p:nvSpPr>
              <p:spPr bwMode="auto">
                <a:xfrm>
                  <a:off x="3661" y="2517"/>
                  <a:ext cx="139" cy="52"/>
                </a:xfrm>
                <a:custGeom>
                  <a:avLst/>
                  <a:gdLst>
                    <a:gd name="T0" fmla="*/ 277 w 277"/>
                    <a:gd name="T1" fmla="*/ 104 h 104"/>
                    <a:gd name="T2" fmla="*/ 130 w 277"/>
                    <a:gd name="T3" fmla="*/ 104 h 104"/>
                    <a:gd name="T4" fmla="*/ 130 w 277"/>
                    <a:gd name="T5" fmla="*/ 104 h 104"/>
                    <a:gd name="T6" fmla="*/ 130 w 277"/>
                    <a:gd name="T7" fmla="*/ 104 h 104"/>
                    <a:gd name="T8" fmla="*/ 15 w 277"/>
                    <a:gd name="T9" fmla="*/ 44 h 104"/>
                    <a:gd name="T10" fmla="*/ 15 w 277"/>
                    <a:gd name="T11" fmla="*/ 44 h 104"/>
                    <a:gd name="T12" fmla="*/ 15 w 277"/>
                    <a:gd name="T13" fmla="*/ 40 h 104"/>
                    <a:gd name="T14" fmla="*/ 0 w 277"/>
                    <a:gd name="T15" fmla="*/ 0 h 104"/>
                    <a:gd name="T16" fmla="*/ 0 w 277"/>
                    <a:gd name="T17" fmla="*/ 0 h 104"/>
                    <a:gd name="T18" fmla="*/ 0 w 277"/>
                    <a:gd name="T19" fmla="*/ 0 h 104"/>
                    <a:gd name="T20" fmla="*/ 4 w 277"/>
                    <a:gd name="T21" fmla="*/ 0 h 104"/>
                    <a:gd name="T22" fmla="*/ 19 w 277"/>
                    <a:gd name="T23" fmla="*/ 40 h 104"/>
                    <a:gd name="T24" fmla="*/ 15 w 277"/>
                    <a:gd name="T25" fmla="*/ 40 h 104"/>
                    <a:gd name="T26" fmla="*/ 15 w 277"/>
                    <a:gd name="T27" fmla="*/ 40 h 104"/>
                    <a:gd name="T28" fmla="*/ 130 w 277"/>
                    <a:gd name="T29" fmla="*/ 99 h 104"/>
                    <a:gd name="T30" fmla="*/ 130 w 277"/>
                    <a:gd name="T31" fmla="*/ 104 h 104"/>
                    <a:gd name="T32" fmla="*/ 130 w 277"/>
                    <a:gd name="T33" fmla="*/ 99 h 104"/>
                    <a:gd name="T34" fmla="*/ 277 w 277"/>
                    <a:gd name="T35" fmla="*/ 99 h 104"/>
                    <a:gd name="T36" fmla="*/ 277 w 277"/>
                    <a:gd name="T37" fmla="*/ 104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7"/>
                    <a:gd name="T58" fmla="*/ 0 h 104"/>
                    <a:gd name="T59" fmla="*/ 277 w 277"/>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7" h="104">
                      <a:moveTo>
                        <a:pt x="277" y="104"/>
                      </a:moveTo>
                      <a:lnTo>
                        <a:pt x="130" y="104"/>
                      </a:lnTo>
                      <a:lnTo>
                        <a:pt x="15" y="44"/>
                      </a:lnTo>
                      <a:lnTo>
                        <a:pt x="15" y="40"/>
                      </a:lnTo>
                      <a:lnTo>
                        <a:pt x="0" y="0"/>
                      </a:lnTo>
                      <a:lnTo>
                        <a:pt x="4" y="0"/>
                      </a:lnTo>
                      <a:lnTo>
                        <a:pt x="19" y="40"/>
                      </a:lnTo>
                      <a:lnTo>
                        <a:pt x="15" y="40"/>
                      </a:lnTo>
                      <a:lnTo>
                        <a:pt x="130" y="99"/>
                      </a:lnTo>
                      <a:lnTo>
                        <a:pt x="130" y="104"/>
                      </a:lnTo>
                      <a:lnTo>
                        <a:pt x="130" y="99"/>
                      </a:lnTo>
                      <a:lnTo>
                        <a:pt x="277" y="99"/>
                      </a:lnTo>
                      <a:lnTo>
                        <a:pt x="277" y="10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8" name="Rectangle 283"/>
                <p:cNvSpPr>
                  <a:spLocks noChangeArrowheads="1"/>
                </p:cNvSpPr>
                <p:nvPr/>
              </p:nvSpPr>
              <p:spPr bwMode="auto">
                <a:xfrm>
                  <a:off x="3661" y="2506"/>
                  <a:ext cx="2"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29" name="Freeform 284"/>
                <p:cNvSpPr>
                  <a:spLocks/>
                </p:cNvSpPr>
                <p:nvPr/>
              </p:nvSpPr>
              <p:spPr bwMode="auto">
                <a:xfrm>
                  <a:off x="3661" y="2500"/>
                  <a:ext cx="203" cy="69"/>
                </a:xfrm>
                <a:custGeom>
                  <a:avLst/>
                  <a:gdLst>
                    <a:gd name="T0" fmla="*/ 88 w 404"/>
                    <a:gd name="T1" fmla="*/ 13 h 140"/>
                    <a:gd name="T2" fmla="*/ 88 w 404"/>
                    <a:gd name="T3" fmla="*/ 13 h 140"/>
                    <a:gd name="T4" fmla="*/ 119 w 404"/>
                    <a:gd name="T5" fmla="*/ 20 h 140"/>
                    <a:gd name="T6" fmla="*/ 143 w 404"/>
                    <a:gd name="T7" fmla="*/ 36 h 140"/>
                    <a:gd name="T8" fmla="*/ 143 w 404"/>
                    <a:gd name="T9" fmla="*/ 36 h 140"/>
                    <a:gd name="T10" fmla="*/ 150 w 404"/>
                    <a:gd name="T11" fmla="*/ 52 h 140"/>
                    <a:gd name="T12" fmla="*/ 159 w 404"/>
                    <a:gd name="T13" fmla="*/ 76 h 140"/>
                    <a:gd name="T14" fmla="*/ 159 w 404"/>
                    <a:gd name="T15" fmla="*/ 76 h 140"/>
                    <a:gd name="T16" fmla="*/ 159 w 404"/>
                    <a:gd name="T17" fmla="*/ 108 h 140"/>
                    <a:gd name="T18" fmla="*/ 143 w 404"/>
                    <a:gd name="T19" fmla="*/ 124 h 140"/>
                    <a:gd name="T20" fmla="*/ 139 w 404"/>
                    <a:gd name="T21" fmla="*/ 120 h 140"/>
                    <a:gd name="T22" fmla="*/ 261 w 404"/>
                    <a:gd name="T23" fmla="*/ 120 h 140"/>
                    <a:gd name="T24" fmla="*/ 245 w 404"/>
                    <a:gd name="T25" fmla="*/ 108 h 140"/>
                    <a:gd name="T26" fmla="*/ 245 w 404"/>
                    <a:gd name="T27" fmla="*/ 104 h 140"/>
                    <a:gd name="T28" fmla="*/ 245 w 404"/>
                    <a:gd name="T29" fmla="*/ 80 h 140"/>
                    <a:gd name="T30" fmla="*/ 254 w 404"/>
                    <a:gd name="T31" fmla="*/ 56 h 140"/>
                    <a:gd name="T32" fmla="*/ 254 w 404"/>
                    <a:gd name="T33" fmla="*/ 56 h 140"/>
                    <a:gd name="T34" fmla="*/ 269 w 404"/>
                    <a:gd name="T35" fmla="*/ 36 h 140"/>
                    <a:gd name="T36" fmla="*/ 289 w 404"/>
                    <a:gd name="T37" fmla="*/ 16 h 140"/>
                    <a:gd name="T38" fmla="*/ 289 w 404"/>
                    <a:gd name="T39" fmla="*/ 16 h 140"/>
                    <a:gd name="T40" fmla="*/ 316 w 404"/>
                    <a:gd name="T41" fmla="*/ 13 h 140"/>
                    <a:gd name="T42" fmla="*/ 336 w 404"/>
                    <a:gd name="T43" fmla="*/ 0 h 140"/>
                    <a:gd name="T44" fmla="*/ 336 w 404"/>
                    <a:gd name="T45" fmla="*/ 0 h 140"/>
                    <a:gd name="T46" fmla="*/ 392 w 404"/>
                    <a:gd name="T47" fmla="*/ 0 h 140"/>
                    <a:gd name="T48" fmla="*/ 404 w 404"/>
                    <a:gd name="T49" fmla="*/ 16 h 140"/>
                    <a:gd name="T50" fmla="*/ 404 w 404"/>
                    <a:gd name="T51" fmla="*/ 20 h 140"/>
                    <a:gd name="T52" fmla="*/ 380 w 404"/>
                    <a:gd name="T53" fmla="*/ 40 h 140"/>
                    <a:gd name="T54" fmla="*/ 356 w 404"/>
                    <a:gd name="T55" fmla="*/ 36 h 140"/>
                    <a:gd name="T56" fmla="*/ 360 w 404"/>
                    <a:gd name="T57" fmla="*/ 32 h 140"/>
                    <a:gd name="T58" fmla="*/ 349 w 404"/>
                    <a:gd name="T59" fmla="*/ 60 h 140"/>
                    <a:gd name="T60" fmla="*/ 281 w 404"/>
                    <a:gd name="T61" fmla="*/ 140 h 140"/>
                    <a:gd name="T62" fmla="*/ 277 w 404"/>
                    <a:gd name="T63" fmla="*/ 140 h 140"/>
                    <a:gd name="T64" fmla="*/ 349 w 404"/>
                    <a:gd name="T65" fmla="*/ 52 h 140"/>
                    <a:gd name="T66" fmla="*/ 349 w 404"/>
                    <a:gd name="T67" fmla="*/ 52 h 140"/>
                    <a:gd name="T68" fmla="*/ 356 w 404"/>
                    <a:gd name="T69" fmla="*/ 32 h 140"/>
                    <a:gd name="T70" fmla="*/ 380 w 404"/>
                    <a:gd name="T71" fmla="*/ 36 h 140"/>
                    <a:gd name="T72" fmla="*/ 380 w 404"/>
                    <a:gd name="T73" fmla="*/ 36 h 140"/>
                    <a:gd name="T74" fmla="*/ 404 w 404"/>
                    <a:gd name="T75" fmla="*/ 20 h 140"/>
                    <a:gd name="T76" fmla="*/ 387 w 404"/>
                    <a:gd name="T77" fmla="*/ 5 h 140"/>
                    <a:gd name="T78" fmla="*/ 387 w 404"/>
                    <a:gd name="T79" fmla="*/ 5 h 140"/>
                    <a:gd name="T80" fmla="*/ 336 w 404"/>
                    <a:gd name="T81" fmla="*/ 0 h 140"/>
                    <a:gd name="T82" fmla="*/ 316 w 404"/>
                    <a:gd name="T83" fmla="*/ 13 h 140"/>
                    <a:gd name="T84" fmla="*/ 316 w 404"/>
                    <a:gd name="T85" fmla="*/ 13 h 140"/>
                    <a:gd name="T86" fmla="*/ 289 w 404"/>
                    <a:gd name="T87" fmla="*/ 16 h 140"/>
                    <a:gd name="T88" fmla="*/ 274 w 404"/>
                    <a:gd name="T89" fmla="*/ 40 h 140"/>
                    <a:gd name="T90" fmla="*/ 274 w 404"/>
                    <a:gd name="T91" fmla="*/ 40 h 140"/>
                    <a:gd name="T92" fmla="*/ 254 w 404"/>
                    <a:gd name="T93" fmla="*/ 56 h 140"/>
                    <a:gd name="T94" fmla="*/ 250 w 404"/>
                    <a:gd name="T95" fmla="*/ 80 h 140"/>
                    <a:gd name="T96" fmla="*/ 250 w 404"/>
                    <a:gd name="T97" fmla="*/ 80 h 140"/>
                    <a:gd name="T98" fmla="*/ 245 w 404"/>
                    <a:gd name="T99" fmla="*/ 104 h 140"/>
                    <a:gd name="T100" fmla="*/ 261 w 404"/>
                    <a:gd name="T101" fmla="*/ 120 h 140"/>
                    <a:gd name="T102" fmla="*/ 257 w 404"/>
                    <a:gd name="T103" fmla="*/ 124 h 140"/>
                    <a:gd name="T104" fmla="*/ 134 w 404"/>
                    <a:gd name="T105" fmla="*/ 124 h 140"/>
                    <a:gd name="T106" fmla="*/ 154 w 404"/>
                    <a:gd name="T107" fmla="*/ 104 h 140"/>
                    <a:gd name="T108" fmla="*/ 154 w 404"/>
                    <a:gd name="T109" fmla="*/ 104 h 140"/>
                    <a:gd name="T110" fmla="*/ 159 w 404"/>
                    <a:gd name="T111" fmla="*/ 76 h 140"/>
                    <a:gd name="T112" fmla="*/ 146 w 404"/>
                    <a:gd name="T113" fmla="*/ 52 h 140"/>
                    <a:gd name="T114" fmla="*/ 146 w 404"/>
                    <a:gd name="T115" fmla="*/ 52 h 140"/>
                    <a:gd name="T116" fmla="*/ 143 w 404"/>
                    <a:gd name="T117" fmla="*/ 36 h 140"/>
                    <a:gd name="T118" fmla="*/ 115 w 404"/>
                    <a:gd name="T119" fmla="*/ 25 h 140"/>
                    <a:gd name="T120" fmla="*/ 115 w 404"/>
                    <a:gd name="T121" fmla="*/ 25 h 140"/>
                    <a:gd name="T122" fmla="*/ 88 w 404"/>
                    <a:gd name="T123" fmla="*/ 13 h 140"/>
                    <a:gd name="T124" fmla="*/ 0 w 404"/>
                    <a:gd name="T125" fmla="*/ 16 h 1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4"/>
                    <a:gd name="T190" fmla="*/ 0 h 140"/>
                    <a:gd name="T191" fmla="*/ 404 w 404"/>
                    <a:gd name="T192" fmla="*/ 140 h 1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4" h="140">
                      <a:moveTo>
                        <a:pt x="0" y="13"/>
                      </a:moveTo>
                      <a:lnTo>
                        <a:pt x="88" y="13"/>
                      </a:lnTo>
                      <a:lnTo>
                        <a:pt x="115" y="20"/>
                      </a:lnTo>
                      <a:lnTo>
                        <a:pt x="119" y="20"/>
                      </a:lnTo>
                      <a:lnTo>
                        <a:pt x="143" y="36"/>
                      </a:lnTo>
                      <a:lnTo>
                        <a:pt x="150" y="52"/>
                      </a:lnTo>
                      <a:lnTo>
                        <a:pt x="159" y="76"/>
                      </a:lnTo>
                      <a:lnTo>
                        <a:pt x="159" y="104"/>
                      </a:lnTo>
                      <a:lnTo>
                        <a:pt x="159" y="108"/>
                      </a:lnTo>
                      <a:lnTo>
                        <a:pt x="143" y="124"/>
                      </a:lnTo>
                      <a:lnTo>
                        <a:pt x="139" y="124"/>
                      </a:lnTo>
                      <a:lnTo>
                        <a:pt x="139" y="120"/>
                      </a:lnTo>
                      <a:lnTo>
                        <a:pt x="257" y="120"/>
                      </a:lnTo>
                      <a:lnTo>
                        <a:pt x="261" y="120"/>
                      </a:lnTo>
                      <a:lnTo>
                        <a:pt x="257" y="124"/>
                      </a:lnTo>
                      <a:lnTo>
                        <a:pt x="245" y="108"/>
                      </a:lnTo>
                      <a:lnTo>
                        <a:pt x="245" y="104"/>
                      </a:lnTo>
                      <a:lnTo>
                        <a:pt x="245" y="80"/>
                      </a:lnTo>
                      <a:lnTo>
                        <a:pt x="254" y="56"/>
                      </a:lnTo>
                      <a:lnTo>
                        <a:pt x="269" y="36"/>
                      </a:lnTo>
                      <a:lnTo>
                        <a:pt x="289" y="16"/>
                      </a:lnTo>
                      <a:lnTo>
                        <a:pt x="316" y="9"/>
                      </a:lnTo>
                      <a:lnTo>
                        <a:pt x="316" y="13"/>
                      </a:lnTo>
                      <a:lnTo>
                        <a:pt x="316" y="9"/>
                      </a:lnTo>
                      <a:lnTo>
                        <a:pt x="336" y="0"/>
                      </a:lnTo>
                      <a:lnTo>
                        <a:pt x="387" y="0"/>
                      </a:lnTo>
                      <a:lnTo>
                        <a:pt x="392" y="0"/>
                      </a:lnTo>
                      <a:lnTo>
                        <a:pt x="404" y="16"/>
                      </a:lnTo>
                      <a:lnTo>
                        <a:pt x="404" y="20"/>
                      </a:lnTo>
                      <a:lnTo>
                        <a:pt x="385" y="40"/>
                      </a:lnTo>
                      <a:lnTo>
                        <a:pt x="380" y="40"/>
                      </a:lnTo>
                      <a:lnTo>
                        <a:pt x="356" y="36"/>
                      </a:lnTo>
                      <a:lnTo>
                        <a:pt x="356" y="32"/>
                      </a:lnTo>
                      <a:lnTo>
                        <a:pt x="360" y="32"/>
                      </a:lnTo>
                      <a:lnTo>
                        <a:pt x="352" y="52"/>
                      </a:lnTo>
                      <a:lnTo>
                        <a:pt x="349" y="60"/>
                      </a:lnTo>
                      <a:lnTo>
                        <a:pt x="352" y="56"/>
                      </a:lnTo>
                      <a:lnTo>
                        <a:pt x="281" y="140"/>
                      </a:lnTo>
                      <a:lnTo>
                        <a:pt x="277" y="140"/>
                      </a:lnTo>
                      <a:lnTo>
                        <a:pt x="277" y="135"/>
                      </a:lnTo>
                      <a:lnTo>
                        <a:pt x="349" y="52"/>
                      </a:lnTo>
                      <a:lnTo>
                        <a:pt x="352" y="56"/>
                      </a:lnTo>
                      <a:lnTo>
                        <a:pt x="349" y="52"/>
                      </a:lnTo>
                      <a:lnTo>
                        <a:pt x="356" y="32"/>
                      </a:lnTo>
                      <a:lnTo>
                        <a:pt x="380" y="36"/>
                      </a:lnTo>
                      <a:lnTo>
                        <a:pt x="380" y="40"/>
                      </a:lnTo>
                      <a:lnTo>
                        <a:pt x="380" y="36"/>
                      </a:lnTo>
                      <a:lnTo>
                        <a:pt x="400" y="16"/>
                      </a:lnTo>
                      <a:lnTo>
                        <a:pt x="404" y="20"/>
                      </a:lnTo>
                      <a:lnTo>
                        <a:pt x="400" y="20"/>
                      </a:lnTo>
                      <a:lnTo>
                        <a:pt x="387" y="5"/>
                      </a:lnTo>
                      <a:lnTo>
                        <a:pt x="392" y="0"/>
                      </a:lnTo>
                      <a:lnTo>
                        <a:pt x="387" y="5"/>
                      </a:lnTo>
                      <a:lnTo>
                        <a:pt x="336" y="5"/>
                      </a:lnTo>
                      <a:lnTo>
                        <a:pt x="336" y="0"/>
                      </a:lnTo>
                      <a:lnTo>
                        <a:pt x="336" y="5"/>
                      </a:lnTo>
                      <a:lnTo>
                        <a:pt x="316" y="13"/>
                      </a:lnTo>
                      <a:lnTo>
                        <a:pt x="289" y="20"/>
                      </a:lnTo>
                      <a:lnTo>
                        <a:pt x="289" y="16"/>
                      </a:lnTo>
                      <a:lnTo>
                        <a:pt x="294" y="20"/>
                      </a:lnTo>
                      <a:lnTo>
                        <a:pt x="274" y="40"/>
                      </a:lnTo>
                      <a:lnTo>
                        <a:pt x="269" y="36"/>
                      </a:lnTo>
                      <a:lnTo>
                        <a:pt x="274" y="40"/>
                      </a:lnTo>
                      <a:lnTo>
                        <a:pt x="257" y="60"/>
                      </a:lnTo>
                      <a:lnTo>
                        <a:pt x="254" y="56"/>
                      </a:lnTo>
                      <a:lnTo>
                        <a:pt x="257" y="56"/>
                      </a:lnTo>
                      <a:lnTo>
                        <a:pt x="250" y="80"/>
                      </a:lnTo>
                      <a:lnTo>
                        <a:pt x="245" y="80"/>
                      </a:lnTo>
                      <a:lnTo>
                        <a:pt x="250" y="80"/>
                      </a:lnTo>
                      <a:lnTo>
                        <a:pt x="250" y="104"/>
                      </a:lnTo>
                      <a:lnTo>
                        <a:pt x="245" y="104"/>
                      </a:lnTo>
                      <a:lnTo>
                        <a:pt x="250" y="104"/>
                      </a:lnTo>
                      <a:lnTo>
                        <a:pt x="261" y="120"/>
                      </a:lnTo>
                      <a:lnTo>
                        <a:pt x="265" y="124"/>
                      </a:lnTo>
                      <a:lnTo>
                        <a:pt x="257" y="124"/>
                      </a:lnTo>
                      <a:lnTo>
                        <a:pt x="139" y="124"/>
                      </a:lnTo>
                      <a:lnTo>
                        <a:pt x="134" y="124"/>
                      </a:lnTo>
                      <a:lnTo>
                        <a:pt x="139" y="120"/>
                      </a:lnTo>
                      <a:lnTo>
                        <a:pt x="154" y="104"/>
                      </a:lnTo>
                      <a:lnTo>
                        <a:pt x="159" y="108"/>
                      </a:lnTo>
                      <a:lnTo>
                        <a:pt x="154" y="104"/>
                      </a:lnTo>
                      <a:lnTo>
                        <a:pt x="154" y="76"/>
                      </a:lnTo>
                      <a:lnTo>
                        <a:pt x="159" y="76"/>
                      </a:lnTo>
                      <a:lnTo>
                        <a:pt x="154" y="76"/>
                      </a:lnTo>
                      <a:lnTo>
                        <a:pt x="146" y="52"/>
                      </a:lnTo>
                      <a:lnTo>
                        <a:pt x="150" y="52"/>
                      </a:lnTo>
                      <a:lnTo>
                        <a:pt x="146" y="52"/>
                      </a:lnTo>
                      <a:lnTo>
                        <a:pt x="139" y="36"/>
                      </a:lnTo>
                      <a:lnTo>
                        <a:pt x="143" y="36"/>
                      </a:lnTo>
                      <a:lnTo>
                        <a:pt x="139" y="40"/>
                      </a:lnTo>
                      <a:lnTo>
                        <a:pt x="115" y="25"/>
                      </a:lnTo>
                      <a:lnTo>
                        <a:pt x="119" y="20"/>
                      </a:lnTo>
                      <a:lnTo>
                        <a:pt x="115" y="25"/>
                      </a:lnTo>
                      <a:lnTo>
                        <a:pt x="88" y="16"/>
                      </a:lnTo>
                      <a:lnTo>
                        <a:pt x="88" y="13"/>
                      </a:lnTo>
                      <a:lnTo>
                        <a:pt x="88" y="16"/>
                      </a:lnTo>
                      <a:lnTo>
                        <a:pt x="0" y="16"/>
                      </a:lnTo>
                      <a:lnTo>
                        <a:pt x="0" y="1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0" name="Freeform 285"/>
                <p:cNvSpPr>
                  <a:spLocks/>
                </p:cNvSpPr>
                <p:nvPr/>
              </p:nvSpPr>
              <p:spPr bwMode="auto">
                <a:xfrm>
                  <a:off x="3646" y="2514"/>
                  <a:ext cx="83" cy="81"/>
                </a:xfrm>
                <a:custGeom>
                  <a:avLst/>
                  <a:gdLst>
                    <a:gd name="T0" fmla="*/ 166 w 166"/>
                    <a:gd name="T1" fmla="*/ 79 h 162"/>
                    <a:gd name="T2" fmla="*/ 158 w 166"/>
                    <a:gd name="T3" fmla="*/ 47 h 162"/>
                    <a:gd name="T4" fmla="*/ 142 w 166"/>
                    <a:gd name="T5" fmla="*/ 23 h 162"/>
                    <a:gd name="T6" fmla="*/ 115 w 166"/>
                    <a:gd name="T7" fmla="*/ 3 h 162"/>
                    <a:gd name="T8" fmla="*/ 84 w 166"/>
                    <a:gd name="T9" fmla="*/ 0 h 162"/>
                    <a:gd name="T10" fmla="*/ 51 w 166"/>
                    <a:gd name="T11" fmla="*/ 3 h 162"/>
                    <a:gd name="T12" fmla="*/ 29 w 166"/>
                    <a:gd name="T13" fmla="*/ 23 h 162"/>
                    <a:gd name="T14" fmla="*/ 9 w 166"/>
                    <a:gd name="T15" fmla="*/ 47 h 162"/>
                    <a:gd name="T16" fmla="*/ 0 w 166"/>
                    <a:gd name="T17" fmla="*/ 79 h 162"/>
                    <a:gd name="T18" fmla="*/ 9 w 166"/>
                    <a:gd name="T19" fmla="*/ 115 h 162"/>
                    <a:gd name="T20" fmla="*/ 29 w 166"/>
                    <a:gd name="T21" fmla="*/ 138 h 162"/>
                    <a:gd name="T22" fmla="*/ 51 w 166"/>
                    <a:gd name="T23" fmla="*/ 158 h 162"/>
                    <a:gd name="T24" fmla="*/ 84 w 166"/>
                    <a:gd name="T25" fmla="*/ 162 h 162"/>
                    <a:gd name="T26" fmla="*/ 115 w 166"/>
                    <a:gd name="T27" fmla="*/ 158 h 162"/>
                    <a:gd name="T28" fmla="*/ 142 w 166"/>
                    <a:gd name="T29" fmla="*/ 138 h 162"/>
                    <a:gd name="T30" fmla="*/ 158 w 166"/>
                    <a:gd name="T31" fmla="*/ 115 h 162"/>
                    <a:gd name="T32" fmla="*/ 166 w 166"/>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62"/>
                    <a:gd name="T53" fmla="*/ 166 w 166"/>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62">
                      <a:moveTo>
                        <a:pt x="166" y="79"/>
                      </a:moveTo>
                      <a:lnTo>
                        <a:pt x="158" y="47"/>
                      </a:lnTo>
                      <a:lnTo>
                        <a:pt x="142" y="23"/>
                      </a:lnTo>
                      <a:lnTo>
                        <a:pt x="115" y="3"/>
                      </a:lnTo>
                      <a:lnTo>
                        <a:pt x="84" y="0"/>
                      </a:lnTo>
                      <a:lnTo>
                        <a:pt x="51" y="3"/>
                      </a:lnTo>
                      <a:lnTo>
                        <a:pt x="29" y="23"/>
                      </a:lnTo>
                      <a:lnTo>
                        <a:pt x="9" y="47"/>
                      </a:lnTo>
                      <a:lnTo>
                        <a:pt x="0" y="79"/>
                      </a:lnTo>
                      <a:lnTo>
                        <a:pt x="9" y="115"/>
                      </a:lnTo>
                      <a:lnTo>
                        <a:pt x="29" y="138"/>
                      </a:lnTo>
                      <a:lnTo>
                        <a:pt x="51" y="158"/>
                      </a:lnTo>
                      <a:lnTo>
                        <a:pt x="84" y="162"/>
                      </a:lnTo>
                      <a:lnTo>
                        <a:pt x="115" y="158"/>
                      </a:lnTo>
                      <a:lnTo>
                        <a:pt x="142" y="138"/>
                      </a:lnTo>
                      <a:lnTo>
                        <a:pt x="158" y="115"/>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1" name="Freeform 286"/>
                <p:cNvSpPr>
                  <a:spLocks/>
                </p:cNvSpPr>
                <p:nvPr/>
              </p:nvSpPr>
              <p:spPr bwMode="auto">
                <a:xfrm>
                  <a:off x="3646" y="2514"/>
                  <a:ext cx="85" cy="83"/>
                </a:xfrm>
                <a:custGeom>
                  <a:avLst/>
                  <a:gdLst>
                    <a:gd name="T0" fmla="*/ 158 w 171"/>
                    <a:gd name="T1" fmla="*/ 47 h 166"/>
                    <a:gd name="T2" fmla="*/ 158 w 171"/>
                    <a:gd name="T3" fmla="*/ 51 h 166"/>
                    <a:gd name="T4" fmla="*/ 142 w 171"/>
                    <a:gd name="T5" fmla="*/ 27 h 166"/>
                    <a:gd name="T6" fmla="*/ 115 w 171"/>
                    <a:gd name="T7" fmla="*/ 7 h 166"/>
                    <a:gd name="T8" fmla="*/ 115 w 171"/>
                    <a:gd name="T9" fmla="*/ 7 h 166"/>
                    <a:gd name="T10" fmla="*/ 84 w 171"/>
                    <a:gd name="T11" fmla="*/ 3 h 166"/>
                    <a:gd name="T12" fmla="*/ 51 w 171"/>
                    <a:gd name="T13" fmla="*/ 7 h 166"/>
                    <a:gd name="T14" fmla="*/ 56 w 171"/>
                    <a:gd name="T15" fmla="*/ 7 h 166"/>
                    <a:gd name="T16" fmla="*/ 32 w 171"/>
                    <a:gd name="T17" fmla="*/ 27 h 166"/>
                    <a:gd name="T18" fmla="*/ 12 w 171"/>
                    <a:gd name="T19" fmla="*/ 51 h 166"/>
                    <a:gd name="T20" fmla="*/ 12 w 171"/>
                    <a:gd name="T21" fmla="*/ 47 h 166"/>
                    <a:gd name="T22" fmla="*/ 5 w 171"/>
                    <a:gd name="T23" fmla="*/ 79 h 166"/>
                    <a:gd name="T24" fmla="*/ 12 w 171"/>
                    <a:gd name="T25" fmla="*/ 115 h 166"/>
                    <a:gd name="T26" fmla="*/ 12 w 171"/>
                    <a:gd name="T27" fmla="*/ 115 h 166"/>
                    <a:gd name="T28" fmla="*/ 32 w 171"/>
                    <a:gd name="T29" fmla="*/ 138 h 166"/>
                    <a:gd name="T30" fmla="*/ 56 w 171"/>
                    <a:gd name="T31" fmla="*/ 158 h 166"/>
                    <a:gd name="T32" fmla="*/ 51 w 171"/>
                    <a:gd name="T33" fmla="*/ 158 h 166"/>
                    <a:gd name="T34" fmla="*/ 84 w 171"/>
                    <a:gd name="T35" fmla="*/ 162 h 166"/>
                    <a:gd name="T36" fmla="*/ 115 w 171"/>
                    <a:gd name="T37" fmla="*/ 158 h 166"/>
                    <a:gd name="T38" fmla="*/ 115 w 171"/>
                    <a:gd name="T39" fmla="*/ 158 h 166"/>
                    <a:gd name="T40" fmla="*/ 142 w 171"/>
                    <a:gd name="T41" fmla="*/ 138 h 166"/>
                    <a:gd name="T42" fmla="*/ 158 w 171"/>
                    <a:gd name="T43" fmla="*/ 115 h 166"/>
                    <a:gd name="T44" fmla="*/ 158 w 171"/>
                    <a:gd name="T45" fmla="*/ 115 h 166"/>
                    <a:gd name="T46" fmla="*/ 166 w 171"/>
                    <a:gd name="T47" fmla="*/ 79 h 166"/>
                    <a:gd name="T48" fmla="*/ 171 w 171"/>
                    <a:gd name="T49" fmla="*/ 79 h 166"/>
                    <a:gd name="T50" fmla="*/ 162 w 171"/>
                    <a:gd name="T51" fmla="*/ 115 h 166"/>
                    <a:gd name="T52" fmla="*/ 147 w 171"/>
                    <a:gd name="T53" fmla="*/ 142 h 166"/>
                    <a:gd name="T54" fmla="*/ 147 w 171"/>
                    <a:gd name="T55" fmla="*/ 142 h 166"/>
                    <a:gd name="T56" fmla="*/ 120 w 171"/>
                    <a:gd name="T57" fmla="*/ 162 h 166"/>
                    <a:gd name="T58" fmla="*/ 84 w 171"/>
                    <a:gd name="T59" fmla="*/ 166 h 166"/>
                    <a:gd name="T60" fmla="*/ 84 w 171"/>
                    <a:gd name="T61" fmla="*/ 166 h 166"/>
                    <a:gd name="T62" fmla="*/ 51 w 171"/>
                    <a:gd name="T63" fmla="*/ 162 h 166"/>
                    <a:gd name="T64" fmla="*/ 29 w 171"/>
                    <a:gd name="T65" fmla="*/ 142 h 166"/>
                    <a:gd name="T66" fmla="*/ 29 w 171"/>
                    <a:gd name="T67" fmla="*/ 142 h 166"/>
                    <a:gd name="T68" fmla="*/ 9 w 171"/>
                    <a:gd name="T69" fmla="*/ 118 h 166"/>
                    <a:gd name="T70" fmla="*/ 0 w 171"/>
                    <a:gd name="T71" fmla="*/ 79 h 166"/>
                    <a:gd name="T72" fmla="*/ 0 w 171"/>
                    <a:gd name="T73" fmla="*/ 79 h 166"/>
                    <a:gd name="T74" fmla="*/ 9 w 171"/>
                    <a:gd name="T75" fmla="*/ 47 h 166"/>
                    <a:gd name="T76" fmla="*/ 29 w 171"/>
                    <a:gd name="T77" fmla="*/ 23 h 166"/>
                    <a:gd name="T78" fmla="*/ 29 w 171"/>
                    <a:gd name="T79" fmla="*/ 23 h 166"/>
                    <a:gd name="T80" fmla="*/ 51 w 171"/>
                    <a:gd name="T81" fmla="*/ 3 h 166"/>
                    <a:gd name="T82" fmla="*/ 84 w 171"/>
                    <a:gd name="T83" fmla="*/ 0 h 166"/>
                    <a:gd name="T84" fmla="*/ 84 w 171"/>
                    <a:gd name="T85" fmla="*/ 0 h 166"/>
                    <a:gd name="T86" fmla="*/ 115 w 171"/>
                    <a:gd name="T87" fmla="*/ 3 h 166"/>
                    <a:gd name="T88" fmla="*/ 147 w 171"/>
                    <a:gd name="T89" fmla="*/ 23 h 166"/>
                    <a:gd name="T90" fmla="*/ 147 w 171"/>
                    <a:gd name="T91" fmla="*/ 23 h 166"/>
                    <a:gd name="T92" fmla="*/ 162 w 171"/>
                    <a:gd name="T93" fmla="*/ 47 h 166"/>
                    <a:gd name="T94" fmla="*/ 171 w 171"/>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1"/>
                    <a:gd name="T145" fmla="*/ 0 h 166"/>
                    <a:gd name="T146" fmla="*/ 171 w 171"/>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1" h="166">
                      <a:moveTo>
                        <a:pt x="166" y="79"/>
                      </a:moveTo>
                      <a:lnTo>
                        <a:pt x="158" y="47"/>
                      </a:lnTo>
                      <a:lnTo>
                        <a:pt x="158" y="51"/>
                      </a:lnTo>
                      <a:lnTo>
                        <a:pt x="142" y="27"/>
                      </a:lnTo>
                      <a:lnTo>
                        <a:pt x="115" y="7"/>
                      </a:lnTo>
                      <a:lnTo>
                        <a:pt x="84" y="3"/>
                      </a:lnTo>
                      <a:lnTo>
                        <a:pt x="51" y="7"/>
                      </a:lnTo>
                      <a:lnTo>
                        <a:pt x="56" y="7"/>
                      </a:lnTo>
                      <a:lnTo>
                        <a:pt x="32" y="27"/>
                      </a:lnTo>
                      <a:lnTo>
                        <a:pt x="12" y="51"/>
                      </a:lnTo>
                      <a:lnTo>
                        <a:pt x="12" y="47"/>
                      </a:lnTo>
                      <a:lnTo>
                        <a:pt x="5" y="79"/>
                      </a:lnTo>
                      <a:lnTo>
                        <a:pt x="12" y="115"/>
                      </a:lnTo>
                      <a:lnTo>
                        <a:pt x="32" y="138"/>
                      </a:lnTo>
                      <a:lnTo>
                        <a:pt x="56" y="158"/>
                      </a:lnTo>
                      <a:lnTo>
                        <a:pt x="51" y="158"/>
                      </a:lnTo>
                      <a:lnTo>
                        <a:pt x="84" y="162"/>
                      </a:lnTo>
                      <a:lnTo>
                        <a:pt x="115" y="158"/>
                      </a:lnTo>
                      <a:lnTo>
                        <a:pt x="142" y="138"/>
                      </a:lnTo>
                      <a:lnTo>
                        <a:pt x="158" y="115"/>
                      </a:lnTo>
                      <a:lnTo>
                        <a:pt x="166" y="79"/>
                      </a:lnTo>
                      <a:lnTo>
                        <a:pt x="171" y="79"/>
                      </a:lnTo>
                      <a:lnTo>
                        <a:pt x="162" y="115"/>
                      </a:lnTo>
                      <a:lnTo>
                        <a:pt x="162" y="118"/>
                      </a:lnTo>
                      <a:lnTo>
                        <a:pt x="147" y="142"/>
                      </a:lnTo>
                      <a:lnTo>
                        <a:pt x="120" y="162"/>
                      </a:lnTo>
                      <a:lnTo>
                        <a:pt x="115" y="162"/>
                      </a:lnTo>
                      <a:lnTo>
                        <a:pt x="84" y="166"/>
                      </a:lnTo>
                      <a:lnTo>
                        <a:pt x="51" y="162"/>
                      </a:lnTo>
                      <a:lnTo>
                        <a:pt x="29" y="142"/>
                      </a:lnTo>
                      <a:lnTo>
                        <a:pt x="9" y="118"/>
                      </a:lnTo>
                      <a:lnTo>
                        <a:pt x="9" y="115"/>
                      </a:lnTo>
                      <a:lnTo>
                        <a:pt x="0" y="79"/>
                      </a:lnTo>
                      <a:lnTo>
                        <a:pt x="9" y="47"/>
                      </a:lnTo>
                      <a:lnTo>
                        <a:pt x="29" y="23"/>
                      </a:lnTo>
                      <a:lnTo>
                        <a:pt x="51" y="3"/>
                      </a:lnTo>
                      <a:lnTo>
                        <a:pt x="84" y="0"/>
                      </a:lnTo>
                      <a:lnTo>
                        <a:pt x="115" y="3"/>
                      </a:lnTo>
                      <a:lnTo>
                        <a:pt x="120" y="3"/>
                      </a:lnTo>
                      <a:lnTo>
                        <a:pt x="147" y="23"/>
                      </a:lnTo>
                      <a:lnTo>
                        <a:pt x="162" y="47"/>
                      </a:lnTo>
                      <a:lnTo>
                        <a:pt x="171" y="79"/>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2" name="Freeform 287"/>
                <p:cNvSpPr>
                  <a:spLocks/>
                </p:cNvSpPr>
                <p:nvPr/>
              </p:nvSpPr>
              <p:spPr bwMode="auto">
                <a:xfrm>
                  <a:off x="3729" y="2554"/>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3" name="Freeform 288"/>
                <p:cNvSpPr>
                  <a:spLocks/>
                </p:cNvSpPr>
                <p:nvPr/>
              </p:nvSpPr>
              <p:spPr bwMode="auto">
                <a:xfrm>
                  <a:off x="3668" y="2534"/>
                  <a:ext cx="41" cy="41"/>
                </a:xfrm>
                <a:custGeom>
                  <a:avLst/>
                  <a:gdLst>
                    <a:gd name="T0" fmla="*/ 83 w 83"/>
                    <a:gd name="T1" fmla="*/ 39 h 82"/>
                    <a:gd name="T2" fmla="*/ 71 w 83"/>
                    <a:gd name="T3" fmla="*/ 11 h 82"/>
                    <a:gd name="T4" fmla="*/ 40 w 83"/>
                    <a:gd name="T5" fmla="*/ 0 h 82"/>
                    <a:gd name="T6" fmla="*/ 12 w 83"/>
                    <a:gd name="T7" fmla="*/ 11 h 82"/>
                    <a:gd name="T8" fmla="*/ 0 w 83"/>
                    <a:gd name="T9" fmla="*/ 39 h 82"/>
                    <a:gd name="T10" fmla="*/ 12 w 83"/>
                    <a:gd name="T11" fmla="*/ 71 h 82"/>
                    <a:gd name="T12" fmla="*/ 40 w 83"/>
                    <a:gd name="T13" fmla="*/ 82 h 82"/>
                    <a:gd name="T14" fmla="*/ 71 w 83"/>
                    <a:gd name="T15" fmla="*/ 71 h 82"/>
                    <a:gd name="T16" fmla="*/ 83 w 83"/>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39"/>
                      </a:moveTo>
                      <a:lnTo>
                        <a:pt x="71" y="11"/>
                      </a:lnTo>
                      <a:lnTo>
                        <a:pt x="40" y="0"/>
                      </a:lnTo>
                      <a:lnTo>
                        <a:pt x="12" y="11"/>
                      </a:lnTo>
                      <a:lnTo>
                        <a:pt x="0" y="39"/>
                      </a:lnTo>
                      <a:lnTo>
                        <a:pt x="12" y="71"/>
                      </a:lnTo>
                      <a:lnTo>
                        <a:pt x="40" y="82"/>
                      </a:lnTo>
                      <a:lnTo>
                        <a:pt x="71" y="71"/>
                      </a:lnTo>
                      <a:lnTo>
                        <a:pt x="83"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34" name="Freeform 289"/>
                <p:cNvSpPr>
                  <a:spLocks/>
                </p:cNvSpPr>
                <p:nvPr/>
              </p:nvSpPr>
              <p:spPr bwMode="auto">
                <a:xfrm>
                  <a:off x="3668" y="2534"/>
                  <a:ext cx="43" cy="43"/>
                </a:xfrm>
                <a:custGeom>
                  <a:avLst/>
                  <a:gdLst>
                    <a:gd name="T0" fmla="*/ 83 w 87"/>
                    <a:gd name="T1" fmla="*/ 39 h 86"/>
                    <a:gd name="T2" fmla="*/ 71 w 87"/>
                    <a:gd name="T3" fmla="*/ 11 h 86"/>
                    <a:gd name="T4" fmla="*/ 71 w 87"/>
                    <a:gd name="T5" fmla="*/ 15 h 86"/>
                    <a:gd name="T6" fmla="*/ 71 w 87"/>
                    <a:gd name="T7" fmla="*/ 15 h 86"/>
                    <a:gd name="T8" fmla="*/ 40 w 87"/>
                    <a:gd name="T9" fmla="*/ 2 h 86"/>
                    <a:gd name="T10" fmla="*/ 40 w 87"/>
                    <a:gd name="T11" fmla="*/ 2 h 86"/>
                    <a:gd name="T12" fmla="*/ 40 w 87"/>
                    <a:gd name="T13" fmla="*/ 2 h 86"/>
                    <a:gd name="T14" fmla="*/ 12 w 87"/>
                    <a:gd name="T15" fmla="*/ 15 h 86"/>
                    <a:gd name="T16" fmla="*/ 16 w 87"/>
                    <a:gd name="T17" fmla="*/ 11 h 86"/>
                    <a:gd name="T18" fmla="*/ 16 w 87"/>
                    <a:gd name="T19" fmla="*/ 11 h 86"/>
                    <a:gd name="T20" fmla="*/ 3 w 87"/>
                    <a:gd name="T21" fmla="*/ 39 h 86"/>
                    <a:gd name="T22" fmla="*/ 3 w 87"/>
                    <a:gd name="T23" fmla="*/ 39 h 86"/>
                    <a:gd name="T24" fmla="*/ 3 w 87"/>
                    <a:gd name="T25" fmla="*/ 39 h 86"/>
                    <a:gd name="T26" fmla="*/ 16 w 87"/>
                    <a:gd name="T27" fmla="*/ 71 h 86"/>
                    <a:gd name="T28" fmla="*/ 12 w 87"/>
                    <a:gd name="T29" fmla="*/ 71 h 86"/>
                    <a:gd name="T30" fmla="*/ 12 w 87"/>
                    <a:gd name="T31" fmla="*/ 71 h 86"/>
                    <a:gd name="T32" fmla="*/ 40 w 87"/>
                    <a:gd name="T33" fmla="*/ 82 h 86"/>
                    <a:gd name="T34" fmla="*/ 40 w 87"/>
                    <a:gd name="T35" fmla="*/ 82 h 86"/>
                    <a:gd name="T36" fmla="*/ 40 w 87"/>
                    <a:gd name="T37" fmla="*/ 82 h 86"/>
                    <a:gd name="T38" fmla="*/ 71 w 87"/>
                    <a:gd name="T39" fmla="*/ 71 h 86"/>
                    <a:gd name="T40" fmla="*/ 71 w 87"/>
                    <a:gd name="T41" fmla="*/ 71 h 86"/>
                    <a:gd name="T42" fmla="*/ 71 w 87"/>
                    <a:gd name="T43" fmla="*/ 71 h 86"/>
                    <a:gd name="T44" fmla="*/ 83 w 87"/>
                    <a:gd name="T45" fmla="*/ 39 h 86"/>
                    <a:gd name="T46" fmla="*/ 83 w 87"/>
                    <a:gd name="T47" fmla="*/ 39 h 86"/>
                    <a:gd name="T48" fmla="*/ 87 w 87"/>
                    <a:gd name="T49" fmla="*/ 39 h 86"/>
                    <a:gd name="T50" fmla="*/ 87 w 87"/>
                    <a:gd name="T51" fmla="*/ 39 h 86"/>
                    <a:gd name="T52" fmla="*/ 76 w 87"/>
                    <a:gd name="T53" fmla="*/ 71 h 86"/>
                    <a:gd name="T54" fmla="*/ 76 w 87"/>
                    <a:gd name="T55" fmla="*/ 71 h 86"/>
                    <a:gd name="T56" fmla="*/ 71 w 87"/>
                    <a:gd name="T57" fmla="*/ 75 h 86"/>
                    <a:gd name="T58" fmla="*/ 40 w 87"/>
                    <a:gd name="T59" fmla="*/ 86 h 86"/>
                    <a:gd name="T60" fmla="*/ 40 w 87"/>
                    <a:gd name="T61" fmla="*/ 86 h 86"/>
                    <a:gd name="T62" fmla="*/ 40 w 87"/>
                    <a:gd name="T63" fmla="*/ 86 h 86"/>
                    <a:gd name="T64" fmla="*/ 12 w 87"/>
                    <a:gd name="T65" fmla="*/ 75 h 86"/>
                    <a:gd name="T66" fmla="*/ 12 w 87"/>
                    <a:gd name="T67" fmla="*/ 75 h 86"/>
                    <a:gd name="T68" fmla="*/ 12 w 87"/>
                    <a:gd name="T69" fmla="*/ 71 h 86"/>
                    <a:gd name="T70" fmla="*/ 0 w 87"/>
                    <a:gd name="T71" fmla="*/ 39 h 86"/>
                    <a:gd name="T72" fmla="*/ 0 w 87"/>
                    <a:gd name="T73" fmla="*/ 39 h 86"/>
                    <a:gd name="T74" fmla="*/ 0 w 87"/>
                    <a:gd name="T75" fmla="*/ 39 h 86"/>
                    <a:gd name="T76" fmla="*/ 12 w 87"/>
                    <a:gd name="T77" fmla="*/ 11 h 86"/>
                    <a:gd name="T78" fmla="*/ 12 w 87"/>
                    <a:gd name="T79" fmla="*/ 11 h 86"/>
                    <a:gd name="T80" fmla="*/ 12 w 87"/>
                    <a:gd name="T81" fmla="*/ 11 h 86"/>
                    <a:gd name="T82" fmla="*/ 40 w 87"/>
                    <a:gd name="T83" fmla="*/ 0 h 86"/>
                    <a:gd name="T84" fmla="*/ 40 w 87"/>
                    <a:gd name="T85" fmla="*/ 0 h 86"/>
                    <a:gd name="T86" fmla="*/ 40 w 87"/>
                    <a:gd name="T87" fmla="*/ 0 h 86"/>
                    <a:gd name="T88" fmla="*/ 71 w 87"/>
                    <a:gd name="T89" fmla="*/ 11 h 86"/>
                    <a:gd name="T90" fmla="*/ 71 w 87"/>
                    <a:gd name="T91" fmla="*/ 11 h 86"/>
                    <a:gd name="T92" fmla="*/ 76 w 87"/>
                    <a:gd name="T93" fmla="*/ 11 h 86"/>
                    <a:gd name="T94" fmla="*/ 87 w 87"/>
                    <a:gd name="T95" fmla="*/ 39 h 86"/>
                    <a:gd name="T96" fmla="*/ 83 w 87"/>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
                    <a:gd name="T148" fmla="*/ 0 h 86"/>
                    <a:gd name="T149" fmla="*/ 87 w 87"/>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 h="86">
                      <a:moveTo>
                        <a:pt x="83" y="39"/>
                      </a:moveTo>
                      <a:lnTo>
                        <a:pt x="71" y="11"/>
                      </a:lnTo>
                      <a:lnTo>
                        <a:pt x="71" y="15"/>
                      </a:lnTo>
                      <a:lnTo>
                        <a:pt x="40" y="2"/>
                      </a:lnTo>
                      <a:lnTo>
                        <a:pt x="12" y="15"/>
                      </a:lnTo>
                      <a:lnTo>
                        <a:pt x="16" y="11"/>
                      </a:lnTo>
                      <a:lnTo>
                        <a:pt x="3" y="39"/>
                      </a:lnTo>
                      <a:lnTo>
                        <a:pt x="16" y="71"/>
                      </a:lnTo>
                      <a:lnTo>
                        <a:pt x="12" y="71"/>
                      </a:lnTo>
                      <a:lnTo>
                        <a:pt x="40" y="82"/>
                      </a:lnTo>
                      <a:lnTo>
                        <a:pt x="71" y="71"/>
                      </a:lnTo>
                      <a:lnTo>
                        <a:pt x="83" y="39"/>
                      </a:lnTo>
                      <a:lnTo>
                        <a:pt x="87" y="39"/>
                      </a:lnTo>
                      <a:lnTo>
                        <a:pt x="76" y="71"/>
                      </a:lnTo>
                      <a:lnTo>
                        <a:pt x="71" y="75"/>
                      </a:lnTo>
                      <a:lnTo>
                        <a:pt x="40" y="86"/>
                      </a:lnTo>
                      <a:lnTo>
                        <a:pt x="12" y="75"/>
                      </a:lnTo>
                      <a:lnTo>
                        <a:pt x="12" y="71"/>
                      </a:lnTo>
                      <a:lnTo>
                        <a:pt x="0" y="39"/>
                      </a:lnTo>
                      <a:lnTo>
                        <a:pt x="12" y="11"/>
                      </a:lnTo>
                      <a:lnTo>
                        <a:pt x="40" y="0"/>
                      </a:lnTo>
                      <a:lnTo>
                        <a:pt x="71" y="11"/>
                      </a:lnTo>
                      <a:lnTo>
                        <a:pt x="76" y="11"/>
                      </a:lnTo>
                      <a:lnTo>
                        <a:pt x="87" y="39"/>
                      </a:lnTo>
                      <a:lnTo>
                        <a:pt x="83"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5" name="Freeform 290"/>
                <p:cNvSpPr>
                  <a:spLocks/>
                </p:cNvSpPr>
                <p:nvPr/>
              </p:nvSpPr>
              <p:spPr bwMode="auto">
                <a:xfrm>
                  <a:off x="370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6" name="Freeform 291"/>
                <p:cNvSpPr>
                  <a:spLocks/>
                </p:cNvSpPr>
                <p:nvPr/>
              </p:nvSpPr>
              <p:spPr bwMode="auto">
                <a:xfrm>
                  <a:off x="3675" y="2542"/>
                  <a:ext cx="24" cy="25"/>
                </a:xfrm>
                <a:custGeom>
                  <a:avLst/>
                  <a:gdLst>
                    <a:gd name="T0" fmla="*/ 47 w 47"/>
                    <a:gd name="T1" fmla="*/ 24 h 51"/>
                    <a:gd name="T2" fmla="*/ 43 w 47"/>
                    <a:gd name="T3" fmla="*/ 7 h 51"/>
                    <a:gd name="T4" fmla="*/ 24 w 47"/>
                    <a:gd name="T5" fmla="*/ 0 h 51"/>
                    <a:gd name="T6" fmla="*/ 7 w 47"/>
                    <a:gd name="T7" fmla="*/ 7 h 51"/>
                    <a:gd name="T8" fmla="*/ 0 w 47"/>
                    <a:gd name="T9" fmla="*/ 24 h 51"/>
                    <a:gd name="T10" fmla="*/ 7 w 47"/>
                    <a:gd name="T11" fmla="*/ 44 h 51"/>
                    <a:gd name="T12" fmla="*/ 24 w 47"/>
                    <a:gd name="T13" fmla="*/ 51 h 51"/>
                    <a:gd name="T14" fmla="*/ 43 w 47"/>
                    <a:gd name="T15" fmla="*/ 44 h 51"/>
                    <a:gd name="T16" fmla="*/ 47 w 47"/>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1"/>
                    <a:gd name="T29" fmla="*/ 47 w 47"/>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1">
                      <a:moveTo>
                        <a:pt x="47" y="24"/>
                      </a:moveTo>
                      <a:lnTo>
                        <a:pt x="43" y="7"/>
                      </a:lnTo>
                      <a:lnTo>
                        <a:pt x="24" y="0"/>
                      </a:lnTo>
                      <a:lnTo>
                        <a:pt x="7" y="7"/>
                      </a:lnTo>
                      <a:lnTo>
                        <a:pt x="0" y="24"/>
                      </a:lnTo>
                      <a:lnTo>
                        <a:pt x="7" y="44"/>
                      </a:lnTo>
                      <a:lnTo>
                        <a:pt x="24" y="51"/>
                      </a:lnTo>
                      <a:lnTo>
                        <a:pt x="43" y="44"/>
                      </a:lnTo>
                      <a:lnTo>
                        <a:pt x="47"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37" name="Freeform 292"/>
                <p:cNvSpPr>
                  <a:spLocks/>
                </p:cNvSpPr>
                <p:nvPr/>
              </p:nvSpPr>
              <p:spPr bwMode="auto">
                <a:xfrm>
                  <a:off x="3675" y="2542"/>
                  <a:ext cx="26" cy="27"/>
                </a:xfrm>
                <a:custGeom>
                  <a:avLst/>
                  <a:gdLst>
                    <a:gd name="T0" fmla="*/ 47 w 51"/>
                    <a:gd name="T1" fmla="*/ 24 h 56"/>
                    <a:gd name="T2" fmla="*/ 43 w 51"/>
                    <a:gd name="T3" fmla="*/ 7 h 56"/>
                    <a:gd name="T4" fmla="*/ 43 w 51"/>
                    <a:gd name="T5" fmla="*/ 12 h 56"/>
                    <a:gd name="T6" fmla="*/ 43 w 51"/>
                    <a:gd name="T7" fmla="*/ 12 h 56"/>
                    <a:gd name="T8" fmla="*/ 24 w 51"/>
                    <a:gd name="T9" fmla="*/ 4 h 56"/>
                    <a:gd name="T10" fmla="*/ 24 w 51"/>
                    <a:gd name="T11" fmla="*/ 4 h 56"/>
                    <a:gd name="T12" fmla="*/ 24 w 51"/>
                    <a:gd name="T13" fmla="*/ 4 h 56"/>
                    <a:gd name="T14" fmla="*/ 7 w 51"/>
                    <a:gd name="T15" fmla="*/ 12 h 56"/>
                    <a:gd name="T16" fmla="*/ 11 w 51"/>
                    <a:gd name="T17" fmla="*/ 7 h 56"/>
                    <a:gd name="T18" fmla="*/ 11 w 51"/>
                    <a:gd name="T19" fmla="*/ 7 h 56"/>
                    <a:gd name="T20" fmla="*/ 4 w 51"/>
                    <a:gd name="T21" fmla="*/ 24 h 56"/>
                    <a:gd name="T22" fmla="*/ 4 w 51"/>
                    <a:gd name="T23" fmla="*/ 24 h 56"/>
                    <a:gd name="T24" fmla="*/ 4 w 51"/>
                    <a:gd name="T25" fmla="*/ 24 h 56"/>
                    <a:gd name="T26" fmla="*/ 11 w 51"/>
                    <a:gd name="T27" fmla="*/ 44 h 56"/>
                    <a:gd name="T28" fmla="*/ 7 w 51"/>
                    <a:gd name="T29" fmla="*/ 44 h 56"/>
                    <a:gd name="T30" fmla="*/ 7 w 51"/>
                    <a:gd name="T31" fmla="*/ 44 h 56"/>
                    <a:gd name="T32" fmla="*/ 24 w 51"/>
                    <a:gd name="T33" fmla="*/ 51 h 56"/>
                    <a:gd name="T34" fmla="*/ 24 w 51"/>
                    <a:gd name="T35" fmla="*/ 51 h 56"/>
                    <a:gd name="T36" fmla="*/ 24 w 51"/>
                    <a:gd name="T37" fmla="*/ 51 h 56"/>
                    <a:gd name="T38" fmla="*/ 43 w 51"/>
                    <a:gd name="T39" fmla="*/ 44 h 56"/>
                    <a:gd name="T40" fmla="*/ 43 w 51"/>
                    <a:gd name="T41" fmla="*/ 44 h 56"/>
                    <a:gd name="T42" fmla="*/ 43 w 51"/>
                    <a:gd name="T43" fmla="*/ 44 h 56"/>
                    <a:gd name="T44" fmla="*/ 47 w 51"/>
                    <a:gd name="T45" fmla="*/ 24 h 56"/>
                    <a:gd name="T46" fmla="*/ 47 w 51"/>
                    <a:gd name="T47" fmla="*/ 24 h 56"/>
                    <a:gd name="T48" fmla="*/ 51 w 51"/>
                    <a:gd name="T49" fmla="*/ 24 h 56"/>
                    <a:gd name="T50" fmla="*/ 51 w 51"/>
                    <a:gd name="T51" fmla="*/ 24 h 56"/>
                    <a:gd name="T52" fmla="*/ 47 w 51"/>
                    <a:gd name="T53" fmla="*/ 44 h 56"/>
                    <a:gd name="T54" fmla="*/ 47 w 51"/>
                    <a:gd name="T55" fmla="*/ 44 h 56"/>
                    <a:gd name="T56" fmla="*/ 43 w 51"/>
                    <a:gd name="T57" fmla="*/ 47 h 56"/>
                    <a:gd name="T58" fmla="*/ 24 w 51"/>
                    <a:gd name="T59" fmla="*/ 56 h 56"/>
                    <a:gd name="T60" fmla="*/ 24 w 51"/>
                    <a:gd name="T61" fmla="*/ 56 h 56"/>
                    <a:gd name="T62" fmla="*/ 24 w 51"/>
                    <a:gd name="T63" fmla="*/ 56 h 56"/>
                    <a:gd name="T64" fmla="*/ 7 w 51"/>
                    <a:gd name="T65" fmla="*/ 47 h 56"/>
                    <a:gd name="T66" fmla="*/ 7 w 51"/>
                    <a:gd name="T67" fmla="*/ 47 h 56"/>
                    <a:gd name="T68" fmla="*/ 7 w 51"/>
                    <a:gd name="T69" fmla="*/ 44 h 56"/>
                    <a:gd name="T70" fmla="*/ 0 w 51"/>
                    <a:gd name="T71" fmla="*/ 24 h 56"/>
                    <a:gd name="T72" fmla="*/ 0 w 51"/>
                    <a:gd name="T73" fmla="*/ 24 h 56"/>
                    <a:gd name="T74" fmla="*/ 0 w 51"/>
                    <a:gd name="T75" fmla="*/ 24 h 56"/>
                    <a:gd name="T76" fmla="*/ 7 w 51"/>
                    <a:gd name="T77" fmla="*/ 7 h 56"/>
                    <a:gd name="T78" fmla="*/ 7 w 51"/>
                    <a:gd name="T79" fmla="*/ 7 h 56"/>
                    <a:gd name="T80" fmla="*/ 7 w 51"/>
                    <a:gd name="T81" fmla="*/ 7 h 56"/>
                    <a:gd name="T82" fmla="*/ 24 w 51"/>
                    <a:gd name="T83" fmla="*/ 0 h 56"/>
                    <a:gd name="T84" fmla="*/ 24 w 51"/>
                    <a:gd name="T85" fmla="*/ 0 h 56"/>
                    <a:gd name="T86" fmla="*/ 24 w 51"/>
                    <a:gd name="T87" fmla="*/ 0 h 56"/>
                    <a:gd name="T88" fmla="*/ 43 w 51"/>
                    <a:gd name="T89" fmla="*/ 7 h 56"/>
                    <a:gd name="T90" fmla="*/ 43 w 51"/>
                    <a:gd name="T91" fmla="*/ 7 h 56"/>
                    <a:gd name="T92" fmla="*/ 47 w 51"/>
                    <a:gd name="T93" fmla="*/ 7 h 56"/>
                    <a:gd name="T94" fmla="*/ 51 w 51"/>
                    <a:gd name="T95" fmla="*/ 24 h 56"/>
                    <a:gd name="T96" fmla="*/ 47 w 51"/>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6"/>
                    <a:gd name="T149" fmla="*/ 51 w 51"/>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6">
                      <a:moveTo>
                        <a:pt x="47" y="24"/>
                      </a:moveTo>
                      <a:lnTo>
                        <a:pt x="43" y="7"/>
                      </a:lnTo>
                      <a:lnTo>
                        <a:pt x="43" y="12"/>
                      </a:lnTo>
                      <a:lnTo>
                        <a:pt x="24" y="4"/>
                      </a:lnTo>
                      <a:lnTo>
                        <a:pt x="7" y="12"/>
                      </a:lnTo>
                      <a:lnTo>
                        <a:pt x="11" y="7"/>
                      </a:lnTo>
                      <a:lnTo>
                        <a:pt x="4" y="24"/>
                      </a:lnTo>
                      <a:lnTo>
                        <a:pt x="11" y="44"/>
                      </a:lnTo>
                      <a:lnTo>
                        <a:pt x="7" y="44"/>
                      </a:lnTo>
                      <a:lnTo>
                        <a:pt x="24" y="51"/>
                      </a:lnTo>
                      <a:lnTo>
                        <a:pt x="43" y="44"/>
                      </a:lnTo>
                      <a:lnTo>
                        <a:pt x="47" y="24"/>
                      </a:lnTo>
                      <a:lnTo>
                        <a:pt x="51" y="24"/>
                      </a:lnTo>
                      <a:lnTo>
                        <a:pt x="47" y="44"/>
                      </a:lnTo>
                      <a:lnTo>
                        <a:pt x="43" y="47"/>
                      </a:lnTo>
                      <a:lnTo>
                        <a:pt x="24" y="56"/>
                      </a:lnTo>
                      <a:lnTo>
                        <a:pt x="7" y="47"/>
                      </a:lnTo>
                      <a:lnTo>
                        <a:pt x="7" y="44"/>
                      </a:lnTo>
                      <a:lnTo>
                        <a:pt x="0" y="24"/>
                      </a:lnTo>
                      <a:lnTo>
                        <a:pt x="7" y="7"/>
                      </a:lnTo>
                      <a:lnTo>
                        <a:pt x="24" y="0"/>
                      </a:lnTo>
                      <a:lnTo>
                        <a:pt x="43" y="7"/>
                      </a:lnTo>
                      <a:lnTo>
                        <a:pt x="47" y="7"/>
                      </a:lnTo>
                      <a:lnTo>
                        <a:pt x="51" y="24"/>
                      </a:lnTo>
                      <a:lnTo>
                        <a:pt x="4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8" name="Freeform 293"/>
                <p:cNvSpPr>
                  <a:spLocks/>
                </p:cNvSpPr>
                <p:nvPr/>
              </p:nvSpPr>
              <p:spPr bwMode="auto">
                <a:xfrm>
                  <a:off x="369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9" name="Freeform 294"/>
                <p:cNvSpPr>
                  <a:spLocks/>
                </p:cNvSpPr>
                <p:nvPr/>
              </p:nvSpPr>
              <p:spPr bwMode="auto">
                <a:xfrm>
                  <a:off x="3731" y="2527"/>
                  <a:ext cx="59" cy="32"/>
                </a:xfrm>
                <a:custGeom>
                  <a:avLst/>
                  <a:gdLst>
                    <a:gd name="T0" fmla="*/ 115 w 118"/>
                    <a:gd name="T1" fmla="*/ 0 h 64"/>
                    <a:gd name="T2" fmla="*/ 11 w 118"/>
                    <a:gd name="T3" fmla="*/ 0 h 64"/>
                    <a:gd name="T4" fmla="*/ 15 w 118"/>
                    <a:gd name="T5" fmla="*/ 20 h 64"/>
                    <a:gd name="T6" fmla="*/ 15 w 118"/>
                    <a:gd name="T7" fmla="*/ 48 h 64"/>
                    <a:gd name="T8" fmla="*/ 0 w 118"/>
                    <a:gd name="T9" fmla="*/ 64 h 64"/>
                    <a:gd name="T10" fmla="*/ 118 w 118"/>
                    <a:gd name="T11" fmla="*/ 64 h 64"/>
                    <a:gd name="T12" fmla="*/ 106 w 118"/>
                    <a:gd name="T13" fmla="*/ 48 h 64"/>
                    <a:gd name="T14" fmla="*/ 106 w 118"/>
                    <a:gd name="T15" fmla="*/ 24 h 64"/>
                    <a:gd name="T16" fmla="*/ 115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115" y="0"/>
                      </a:moveTo>
                      <a:lnTo>
                        <a:pt x="11" y="0"/>
                      </a:lnTo>
                      <a:lnTo>
                        <a:pt x="15" y="20"/>
                      </a:lnTo>
                      <a:lnTo>
                        <a:pt x="15" y="48"/>
                      </a:lnTo>
                      <a:lnTo>
                        <a:pt x="0" y="64"/>
                      </a:lnTo>
                      <a:lnTo>
                        <a:pt x="118" y="64"/>
                      </a:lnTo>
                      <a:lnTo>
                        <a:pt x="106" y="48"/>
                      </a:lnTo>
                      <a:lnTo>
                        <a:pt x="106" y="24"/>
                      </a:lnTo>
                      <a:lnTo>
                        <a:pt x="11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0" name="Freeform 295"/>
                <p:cNvSpPr>
                  <a:spLocks/>
                </p:cNvSpPr>
                <p:nvPr/>
              </p:nvSpPr>
              <p:spPr bwMode="auto">
                <a:xfrm>
                  <a:off x="3729" y="2527"/>
                  <a:ext cx="65" cy="34"/>
                </a:xfrm>
                <a:custGeom>
                  <a:avLst/>
                  <a:gdLst>
                    <a:gd name="T0" fmla="*/ 120 w 131"/>
                    <a:gd name="T1" fmla="*/ 4 h 68"/>
                    <a:gd name="T2" fmla="*/ 16 w 131"/>
                    <a:gd name="T3" fmla="*/ 4 h 68"/>
                    <a:gd name="T4" fmla="*/ 16 w 131"/>
                    <a:gd name="T5" fmla="*/ 0 h 68"/>
                    <a:gd name="T6" fmla="*/ 20 w 131"/>
                    <a:gd name="T7" fmla="*/ 0 h 68"/>
                    <a:gd name="T8" fmla="*/ 25 w 131"/>
                    <a:gd name="T9" fmla="*/ 20 h 68"/>
                    <a:gd name="T10" fmla="*/ 25 w 131"/>
                    <a:gd name="T11" fmla="*/ 20 h 68"/>
                    <a:gd name="T12" fmla="*/ 25 w 131"/>
                    <a:gd name="T13" fmla="*/ 20 h 68"/>
                    <a:gd name="T14" fmla="*/ 25 w 131"/>
                    <a:gd name="T15" fmla="*/ 48 h 68"/>
                    <a:gd name="T16" fmla="*/ 25 w 131"/>
                    <a:gd name="T17" fmla="*/ 52 h 68"/>
                    <a:gd name="T18" fmla="*/ 25 w 131"/>
                    <a:gd name="T19" fmla="*/ 52 h 68"/>
                    <a:gd name="T20" fmla="*/ 9 w 131"/>
                    <a:gd name="T21" fmla="*/ 68 h 68"/>
                    <a:gd name="T22" fmla="*/ 5 w 131"/>
                    <a:gd name="T23" fmla="*/ 68 h 68"/>
                    <a:gd name="T24" fmla="*/ 5 w 131"/>
                    <a:gd name="T25" fmla="*/ 64 h 68"/>
                    <a:gd name="T26" fmla="*/ 123 w 131"/>
                    <a:gd name="T27" fmla="*/ 64 h 68"/>
                    <a:gd name="T28" fmla="*/ 127 w 131"/>
                    <a:gd name="T29" fmla="*/ 64 h 68"/>
                    <a:gd name="T30" fmla="*/ 123 w 131"/>
                    <a:gd name="T31" fmla="*/ 68 h 68"/>
                    <a:gd name="T32" fmla="*/ 111 w 131"/>
                    <a:gd name="T33" fmla="*/ 52 h 68"/>
                    <a:gd name="T34" fmla="*/ 111 w 131"/>
                    <a:gd name="T35" fmla="*/ 52 h 68"/>
                    <a:gd name="T36" fmla="*/ 111 w 131"/>
                    <a:gd name="T37" fmla="*/ 48 h 68"/>
                    <a:gd name="T38" fmla="*/ 111 w 131"/>
                    <a:gd name="T39" fmla="*/ 24 h 68"/>
                    <a:gd name="T40" fmla="*/ 111 w 131"/>
                    <a:gd name="T41" fmla="*/ 24 h 68"/>
                    <a:gd name="T42" fmla="*/ 111 w 131"/>
                    <a:gd name="T43" fmla="*/ 24 h 68"/>
                    <a:gd name="T44" fmla="*/ 116 w 131"/>
                    <a:gd name="T45" fmla="*/ 24 h 68"/>
                    <a:gd name="T46" fmla="*/ 116 w 131"/>
                    <a:gd name="T47" fmla="*/ 48 h 68"/>
                    <a:gd name="T48" fmla="*/ 111 w 131"/>
                    <a:gd name="T49" fmla="*/ 48 h 68"/>
                    <a:gd name="T50" fmla="*/ 116 w 131"/>
                    <a:gd name="T51" fmla="*/ 48 h 68"/>
                    <a:gd name="T52" fmla="*/ 127 w 131"/>
                    <a:gd name="T53" fmla="*/ 64 h 68"/>
                    <a:gd name="T54" fmla="*/ 131 w 131"/>
                    <a:gd name="T55" fmla="*/ 68 h 68"/>
                    <a:gd name="T56" fmla="*/ 123 w 131"/>
                    <a:gd name="T57" fmla="*/ 68 h 68"/>
                    <a:gd name="T58" fmla="*/ 5 w 131"/>
                    <a:gd name="T59" fmla="*/ 68 h 68"/>
                    <a:gd name="T60" fmla="*/ 0 w 131"/>
                    <a:gd name="T61" fmla="*/ 68 h 68"/>
                    <a:gd name="T62" fmla="*/ 5 w 131"/>
                    <a:gd name="T63" fmla="*/ 64 h 68"/>
                    <a:gd name="T64" fmla="*/ 20 w 131"/>
                    <a:gd name="T65" fmla="*/ 48 h 68"/>
                    <a:gd name="T66" fmla="*/ 25 w 131"/>
                    <a:gd name="T67" fmla="*/ 52 h 68"/>
                    <a:gd name="T68" fmla="*/ 20 w 131"/>
                    <a:gd name="T69" fmla="*/ 48 h 68"/>
                    <a:gd name="T70" fmla="*/ 20 w 131"/>
                    <a:gd name="T71" fmla="*/ 20 h 68"/>
                    <a:gd name="T72" fmla="*/ 25 w 131"/>
                    <a:gd name="T73" fmla="*/ 20 h 68"/>
                    <a:gd name="T74" fmla="*/ 20 w 131"/>
                    <a:gd name="T75" fmla="*/ 20 h 68"/>
                    <a:gd name="T76" fmla="*/ 16 w 131"/>
                    <a:gd name="T77" fmla="*/ 0 h 68"/>
                    <a:gd name="T78" fmla="*/ 16 w 131"/>
                    <a:gd name="T79" fmla="*/ 0 h 68"/>
                    <a:gd name="T80" fmla="*/ 16 w 131"/>
                    <a:gd name="T81" fmla="*/ 0 h 68"/>
                    <a:gd name="T82" fmla="*/ 120 w 131"/>
                    <a:gd name="T83" fmla="*/ 0 h 68"/>
                    <a:gd name="T84" fmla="*/ 120 w 131"/>
                    <a:gd name="T85" fmla="*/ 4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120" y="4"/>
                      </a:moveTo>
                      <a:lnTo>
                        <a:pt x="16" y="4"/>
                      </a:lnTo>
                      <a:lnTo>
                        <a:pt x="16" y="0"/>
                      </a:lnTo>
                      <a:lnTo>
                        <a:pt x="20" y="0"/>
                      </a:lnTo>
                      <a:lnTo>
                        <a:pt x="25" y="20"/>
                      </a:lnTo>
                      <a:lnTo>
                        <a:pt x="25" y="48"/>
                      </a:lnTo>
                      <a:lnTo>
                        <a:pt x="25" y="52"/>
                      </a:lnTo>
                      <a:lnTo>
                        <a:pt x="9" y="68"/>
                      </a:lnTo>
                      <a:lnTo>
                        <a:pt x="5" y="68"/>
                      </a:lnTo>
                      <a:lnTo>
                        <a:pt x="5" y="64"/>
                      </a:lnTo>
                      <a:lnTo>
                        <a:pt x="123" y="64"/>
                      </a:lnTo>
                      <a:lnTo>
                        <a:pt x="127" y="64"/>
                      </a:lnTo>
                      <a:lnTo>
                        <a:pt x="123" y="68"/>
                      </a:lnTo>
                      <a:lnTo>
                        <a:pt x="111" y="52"/>
                      </a:lnTo>
                      <a:lnTo>
                        <a:pt x="111" y="48"/>
                      </a:lnTo>
                      <a:lnTo>
                        <a:pt x="111" y="24"/>
                      </a:lnTo>
                      <a:lnTo>
                        <a:pt x="116" y="24"/>
                      </a:lnTo>
                      <a:lnTo>
                        <a:pt x="116" y="48"/>
                      </a:lnTo>
                      <a:lnTo>
                        <a:pt x="111" y="48"/>
                      </a:lnTo>
                      <a:lnTo>
                        <a:pt x="116" y="48"/>
                      </a:lnTo>
                      <a:lnTo>
                        <a:pt x="127" y="64"/>
                      </a:lnTo>
                      <a:lnTo>
                        <a:pt x="131" y="68"/>
                      </a:lnTo>
                      <a:lnTo>
                        <a:pt x="123" y="68"/>
                      </a:lnTo>
                      <a:lnTo>
                        <a:pt x="5" y="68"/>
                      </a:lnTo>
                      <a:lnTo>
                        <a:pt x="0" y="68"/>
                      </a:lnTo>
                      <a:lnTo>
                        <a:pt x="5" y="64"/>
                      </a:lnTo>
                      <a:lnTo>
                        <a:pt x="20" y="48"/>
                      </a:lnTo>
                      <a:lnTo>
                        <a:pt x="25" y="52"/>
                      </a:lnTo>
                      <a:lnTo>
                        <a:pt x="20" y="48"/>
                      </a:lnTo>
                      <a:lnTo>
                        <a:pt x="20" y="20"/>
                      </a:lnTo>
                      <a:lnTo>
                        <a:pt x="25" y="20"/>
                      </a:lnTo>
                      <a:lnTo>
                        <a:pt x="20" y="20"/>
                      </a:lnTo>
                      <a:lnTo>
                        <a:pt x="16" y="0"/>
                      </a:lnTo>
                      <a:lnTo>
                        <a:pt x="120" y="0"/>
                      </a:lnTo>
                      <a:lnTo>
                        <a:pt x="1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1" name="Freeform 296"/>
                <p:cNvSpPr>
                  <a:spLocks/>
                </p:cNvSpPr>
                <p:nvPr/>
              </p:nvSpPr>
              <p:spPr bwMode="auto">
                <a:xfrm>
                  <a:off x="3784" y="2527"/>
                  <a:ext cx="6" cy="12"/>
                </a:xfrm>
                <a:custGeom>
                  <a:avLst/>
                  <a:gdLst>
                    <a:gd name="T0" fmla="*/ 0 w 12"/>
                    <a:gd name="T1" fmla="*/ 24 h 24"/>
                    <a:gd name="T2" fmla="*/ 9 w 12"/>
                    <a:gd name="T3" fmla="*/ 0 h 24"/>
                    <a:gd name="T4" fmla="*/ 9 w 12"/>
                    <a:gd name="T5" fmla="*/ 0 h 24"/>
                    <a:gd name="T6" fmla="*/ 12 w 12"/>
                    <a:gd name="T7" fmla="*/ 0 h 24"/>
                    <a:gd name="T8" fmla="*/ 12 w 12"/>
                    <a:gd name="T9" fmla="*/ 0 h 24"/>
                    <a:gd name="T10" fmla="*/ 5 w 12"/>
                    <a:gd name="T11" fmla="*/ 24 h 24"/>
                    <a:gd name="T12" fmla="*/ 0 w 12"/>
                    <a:gd name="T13" fmla="*/ 24 h 24"/>
                    <a:gd name="T14" fmla="*/ 0 60000 65536"/>
                    <a:gd name="T15" fmla="*/ 0 60000 65536"/>
                    <a:gd name="T16" fmla="*/ 0 60000 65536"/>
                    <a:gd name="T17" fmla="*/ 0 60000 65536"/>
                    <a:gd name="T18" fmla="*/ 0 60000 65536"/>
                    <a:gd name="T19" fmla="*/ 0 60000 65536"/>
                    <a:gd name="T20" fmla="*/ 0 60000 65536"/>
                    <a:gd name="T21" fmla="*/ 0 w 12"/>
                    <a:gd name="T22" fmla="*/ 0 h 24"/>
                    <a:gd name="T23" fmla="*/ 12 w 1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4">
                      <a:moveTo>
                        <a:pt x="0" y="24"/>
                      </a:moveTo>
                      <a:lnTo>
                        <a:pt x="9" y="0"/>
                      </a:lnTo>
                      <a:lnTo>
                        <a:pt x="12" y="0"/>
                      </a:lnTo>
                      <a:lnTo>
                        <a:pt x="5" y="24"/>
                      </a:lnTo>
                      <a:lnTo>
                        <a:pt x="0"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2" name="Freeform 297"/>
                <p:cNvSpPr>
                  <a:spLocks/>
                </p:cNvSpPr>
                <p:nvPr/>
              </p:nvSpPr>
              <p:spPr bwMode="auto">
                <a:xfrm>
                  <a:off x="3724" y="2514"/>
                  <a:ext cx="76" cy="13"/>
                </a:xfrm>
                <a:custGeom>
                  <a:avLst/>
                  <a:gdLst>
                    <a:gd name="T0" fmla="*/ 151 w 151"/>
                    <a:gd name="T1" fmla="*/ 0 h 27"/>
                    <a:gd name="T2" fmla="*/ 0 w 151"/>
                    <a:gd name="T3" fmla="*/ 0 h 27"/>
                    <a:gd name="T4" fmla="*/ 13 w 151"/>
                    <a:gd name="T5" fmla="*/ 7 h 27"/>
                    <a:gd name="T6" fmla="*/ 20 w 151"/>
                    <a:gd name="T7" fmla="*/ 23 h 27"/>
                    <a:gd name="T8" fmla="*/ 20 w 151"/>
                    <a:gd name="T9" fmla="*/ 23 h 27"/>
                    <a:gd name="T10" fmla="*/ 20 w 151"/>
                    <a:gd name="T11" fmla="*/ 23 h 27"/>
                    <a:gd name="T12" fmla="*/ 24 w 151"/>
                    <a:gd name="T13" fmla="*/ 27 h 27"/>
                    <a:gd name="T14" fmla="*/ 128 w 151"/>
                    <a:gd name="T15" fmla="*/ 27 h 27"/>
                    <a:gd name="T16" fmla="*/ 143 w 151"/>
                    <a:gd name="T17" fmla="*/ 7 h 27"/>
                    <a:gd name="T18" fmla="*/ 151 w 15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7"/>
                    <a:gd name="T32" fmla="*/ 151 w 15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7">
                      <a:moveTo>
                        <a:pt x="151" y="0"/>
                      </a:moveTo>
                      <a:lnTo>
                        <a:pt x="0" y="0"/>
                      </a:lnTo>
                      <a:lnTo>
                        <a:pt x="13" y="7"/>
                      </a:lnTo>
                      <a:lnTo>
                        <a:pt x="20" y="23"/>
                      </a:lnTo>
                      <a:lnTo>
                        <a:pt x="24" y="27"/>
                      </a:lnTo>
                      <a:lnTo>
                        <a:pt x="128" y="27"/>
                      </a:lnTo>
                      <a:lnTo>
                        <a:pt x="143" y="7"/>
                      </a:lnTo>
                      <a:lnTo>
                        <a:pt x="151"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43" name="Freeform 298"/>
                <p:cNvSpPr>
                  <a:spLocks/>
                </p:cNvSpPr>
                <p:nvPr/>
              </p:nvSpPr>
              <p:spPr bwMode="auto">
                <a:xfrm>
                  <a:off x="3721" y="2514"/>
                  <a:ext cx="83" cy="16"/>
                </a:xfrm>
                <a:custGeom>
                  <a:avLst/>
                  <a:gdLst>
                    <a:gd name="T0" fmla="*/ 158 w 166"/>
                    <a:gd name="T1" fmla="*/ 3 h 31"/>
                    <a:gd name="T2" fmla="*/ 7 w 166"/>
                    <a:gd name="T3" fmla="*/ 3 h 31"/>
                    <a:gd name="T4" fmla="*/ 7 w 166"/>
                    <a:gd name="T5" fmla="*/ 3 h 31"/>
                    <a:gd name="T6" fmla="*/ 11 w 166"/>
                    <a:gd name="T7" fmla="*/ 0 h 31"/>
                    <a:gd name="T8" fmla="*/ 24 w 166"/>
                    <a:gd name="T9" fmla="*/ 7 h 31"/>
                    <a:gd name="T10" fmla="*/ 24 w 166"/>
                    <a:gd name="T11" fmla="*/ 7 h 31"/>
                    <a:gd name="T12" fmla="*/ 24 w 166"/>
                    <a:gd name="T13" fmla="*/ 7 h 31"/>
                    <a:gd name="T14" fmla="*/ 31 w 166"/>
                    <a:gd name="T15" fmla="*/ 23 h 31"/>
                    <a:gd name="T16" fmla="*/ 27 w 166"/>
                    <a:gd name="T17" fmla="*/ 27 h 31"/>
                    <a:gd name="T18" fmla="*/ 31 w 166"/>
                    <a:gd name="T19" fmla="*/ 23 h 31"/>
                    <a:gd name="T20" fmla="*/ 35 w 166"/>
                    <a:gd name="T21" fmla="*/ 27 h 31"/>
                    <a:gd name="T22" fmla="*/ 31 w 166"/>
                    <a:gd name="T23" fmla="*/ 31 h 31"/>
                    <a:gd name="T24" fmla="*/ 31 w 166"/>
                    <a:gd name="T25" fmla="*/ 27 h 31"/>
                    <a:gd name="T26" fmla="*/ 135 w 166"/>
                    <a:gd name="T27" fmla="*/ 27 h 31"/>
                    <a:gd name="T28" fmla="*/ 138 w 166"/>
                    <a:gd name="T29" fmla="*/ 31 h 31"/>
                    <a:gd name="T30" fmla="*/ 135 w 166"/>
                    <a:gd name="T31" fmla="*/ 27 h 31"/>
                    <a:gd name="T32" fmla="*/ 150 w 166"/>
                    <a:gd name="T33" fmla="*/ 7 h 31"/>
                    <a:gd name="T34" fmla="*/ 150 w 166"/>
                    <a:gd name="T35" fmla="*/ 7 h 31"/>
                    <a:gd name="T36" fmla="*/ 150 w 166"/>
                    <a:gd name="T37" fmla="*/ 7 h 31"/>
                    <a:gd name="T38" fmla="*/ 158 w 166"/>
                    <a:gd name="T39" fmla="*/ 0 h 31"/>
                    <a:gd name="T40" fmla="*/ 158 w 166"/>
                    <a:gd name="T41" fmla="*/ 0 h 31"/>
                    <a:gd name="T42" fmla="*/ 166 w 166"/>
                    <a:gd name="T43" fmla="*/ 0 h 31"/>
                    <a:gd name="T44" fmla="*/ 162 w 166"/>
                    <a:gd name="T45" fmla="*/ 3 h 31"/>
                    <a:gd name="T46" fmla="*/ 155 w 166"/>
                    <a:gd name="T47" fmla="*/ 11 h 31"/>
                    <a:gd name="T48" fmla="*/ 150 w 166"/>
                    <a:gd name="T49" fmla="*/ 7 h 31"/>
                    <a:gd name="T50" fmla="*/ 155 w 166"/>
                    <a:gd name="T51" fmla="*/ 11 h 31"/>
                    <a:gd name="T52" fmla="*/ 138 w 166"/>
                    <a:gd name="T53" fmla="*/ 31 h 31"/>
                    <a:gd name="T54" fmla="*/ 138 w 166"/>
                    <a:gd name="T55" fmla="*/ 31 h 31"/>
                    <a:gd name="T56" fmla="*/ 135 w 166"/>
                    <a:gd name="T57" fmla="*/ 31 h 31"/>
                    <a:gd name="T58" fmla="*/ 31 w 166"/>
                    <a:gd name="T59" fmla="*/ 31 h 31"/>
                    <a:gd name="T60" fmla="*/ 31 w 166"/>
                    <a:gd name="T61" fmla="*/ 31 h 31"/>
                    <a:gd name="T62" fmla="*/ 31 w 166"/>
                    <a:gd name="T63" fmla="*/ 31 h 31"/>
                    <a:gd name="T64" fmla="*/ 27 w 166"/>
                    <a:gd name="T65" fmla="*/ 27 h 31"/>
                    <a:gd name="T66" fmla="*/ 31 w 166"/>
                    <a:gd name="T67" fmla="*/ 31 h 31"/>
                    <a:gd name="T68" fmla="*/ 27 w 166"/>
                    <a:gd name="T69" fmla="*/ 23 h 31"/>
                    <a:gd name="T70" fmla="*/ 20 w 166"/>
                    <a:gd name="T71" fmla="*/ 7 h 31"/>
                    <a:gd name="T72" fmla="*/ 24 w 166"/>
                    <a:gd name="T73" fmla="*/ 7 h 31"/>
                    <a:gd name="T74" fmla="*/ 20 w 166"/>
                    <a:gd name="T75" fmla="*/ 11 h 31"/>
                    <a:gd name="T76" fmla="*/ 7 w 166"/>
                    <a:gd name="T77" fmla="*/ 3 h 31"/>
                    <a:gd name="T78" fmla="*/ 0 w 166"/>
                    <a:gd name="T79" fmla="*/ 0 h 31"/>
                    <a:gd name="T80" fmla="*/ 7 w 166"/>
                    <a:gd name="T81" fmla="*/ 0 h 31"/>
                    <a:gd name="T82" fmla="*/ 158 w 166"/>
                    <a:gd name="T83" fmla="*/ 0 h 31"/>
                    <a:gd name="T84" fmla="*/ 158 w 166"/>
                    <a:gd name="T85" fmla="*/ 3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6"/>
                    <a:gd name="T130" fmla="*/ 0 h 31"/>
                    <a:gd name="T131" fmla="*/ 166 w 166"/>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6" h="31">
                      <a:moveTo>
                        <a:pt x="158" y="3"/>
                      </a:moveTo>
                      <a:lnTo>
                        <a:pt x="7" y="3"/>
                      </a:lnTo>
                      <a:lnTo>
                        <a:pt x="11" y="0"/>
                      </a:lnTo>
                      <a:lnTo>
                        <a:pt x="24" y="7"/>
                      </a:lnTo>
                      <a:lnTo>
                        <a:pt x="31" y="23"/>
                      </a:lnTo>
                      <a:lnTo>
                        <a:pt x="27" y="27"/>
                      </a:lnTo>
                      <a:lnTo>
                        <a:pt x="31" y="23"/>
                      </a:lnTo>
                      <a:lnTo>
                        <a:pt x="35" y="27"/>
                      </a:lnTo>
                      <a:lnTo>
                        <a:pt x="31" y="31"/>
                      </a:lnTo>
                      <a:lnTo>
                        <a:pt x="31" y="27"/>
                      </a:lnTo>
                      <a:lnTo>
                        <a:pt x="135" y="27"/>
                      </a:lnTo>
                      <a:lnTo>
                        <a:pt x="138" y="31"/>
                      </a:lnTo>
                      <a:lnTo>
                        <a:pt x="135" y="27"/>
                      </a:lnTo>
                      <a:lnTo>
                        <a:pt x="150" y="7"/>
                      </a:lnTo>
                      <a:lnTo>
                        <a:pt x="158" y="0"/>
                      </a:lnTo>
                      <a:lnTo>
                        <a:pt x="166" y="0"/>
                      </a:lnTo>
                      <a:lnTo>
                        <a:pt x="162" y="3"/>
                      </a:lnTo>
                      <a:lnTo>
                        <a:pt x="155" y="11"/>
                      </a:lnTo>
                      <a:lnTo>
                        <a:pt x="150" y="7"/>
                      </a:lnTo>
                      <a:lnTo>
                        <a:pt x="155" y="11"/>
                      </a:lnTo>
                      <a:lnTo>
                        <a:pt x="138" y="31"/>
                      </a:lnTo>
                      <a:lnTo>
                        <a:pt x="135" y="31"/>
                      </a:lnTo>
                      <a:lnTo>
                        <a:pt x="31" y="31"/>
                      </a:lnTo>
                      <a:lnTo>
                        <a:pt x="27" y="27"/>
                      </a:lnTo>
                      <a:lnTo>
                        <a:pt x="31" y="31"/>
                      </a:lnTo>
                      <a:lnTo>
                        <a:pt x="27" y="23"/>
                      </a:lnTo>
                      <a:lnTo>
                        <a:pt x="20" y="7"/>
                      </a:lnTo>
                      <a:lnTo>
                        <a:pt x="24" y="7"/>
                      </a:lnTo>
                      <a:lnTo>
                        <a:pt x="20" y="11"/>
                      </a:lnTo>
                      <a:lnTo>
                        <a:pt x="7" y="3"/>
                      </a:lnTo>
                      <a:lnTo>
                        <a:pt x="0" y="0"/>
                      </a:lnTo>
                      <a:lnTo>
                        <a:pt x="7" y="0"/>
                      </a:lnTo>
                      <a:lnTo>
                        <a:pt x="158" y="0"/>
                      </a:lnTo>
                      <a:lnTo>
                        <a:pt x="158" y="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4" name="Freeform 299"/>
                <p:cNvSpPr>
                  <a:spLocks/>
                </p:cNvSpPr>
                <p:nvPr/>
              </p:nvSpPr>
              <p:spPr bwMode="auto">
                <a:xfrm>
                  <a:off x="3800" y="2514"/>
                  <a:ext cx="81" cy="81"/>
                </a:xfrm>
                <a:custGeom>
                  <a:avLst/>
                  <a:gdLst>
                    <a:gd name="T0" fmla="*/ 163 w 163"/>
                    <a:gd name="T1" fmla="*/ 79 h 162"/>
                    <a:gd name="T2" fmla="*/ 154 w 163"/>
                    <a:gd name="T3" fmla="*/ 47 h 162"/>
                    <a:gd name="T4" fmla="*/ 139 w 163"/>
                    <a:gd name="T5" fmla="*/ 23 h 162"/>
                    <a:gd name="T6" fmla="*/ 110 w 163"/>
                    <a:gd name="T7" fmla="*/ 3 h 162"/>
                    <a:gd name="T8" fmla="*/ 79 w 163"/>
                    <a:gd name="T9" fmla="*/ 0 h 162"/>
                    <a:gd name="T10" fmla="*/ 48 w 163"/>
                    <a:gd name="T11" fmla="*/ 3 h 162"/>
                    <a:gd name="T12" fmla="*/ 24 w 163"/>
                    <a:gd name="T13" fmla="*/ 23 h 162"/>
                    <a:gd name="T14" fmla="*/ 4 w 163"/>
                    <a:gd name="T15" fmla="*/ 47 h 162"/>
                    <a:gd name="T16" fmla="*/ 0 w 163"/>
                    <a:gd name="T17" fmla="*/ 79 h 162"/>
                    <a:gd name="T18" fmla="*/ 4 w 163"/>
                    <a:gd name="T19" fmla="*/ 115 h 162"/>
                    <a:gd name="T20" fmla="*/ 24 w 163"/>
                    <a:gd name="T21" fmla="*/ 138 h 162"/>
                    <a:gd name="T22" fmla="*/ 48 w 163"/>
                    <a:gd name="T23" fmla="*/ 158 h 162"/>
                    <a:gd name="T24" fmla="*/ 79 w 163"/>
                    <a:gd name="T25" fmla="*/ 162 h 162"/>
                    <a:gd name="T26" fmla="*/ 110 w 163"/>
                    <a:gd name="T27" fmla="*/ 158 h 162"/>
                    <a:gd name="T28" fmla="*/ 139 w 163"/>
                    <a:gd name="T29" fmla="*/ 138 h 162"/>
                    <a:gd name="T30" fmla="*/ 154 w 163"/>
                    <a:gd name="T31" fmla="*/ 115 h 162"/>
                    <a:gd name="T32" fmla="*/ 163 w 163"/>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62"/>
                    <a:gd name="T53" fmla="*/ 163 w 163"/>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62">
                      <a:moveTo>
                        <a:pt x="163" y="79"/>
                      </a:moveTo>
                      <a:lnTo>
                        <a:pt x="154" y="47"/>
                      </a:lnTo>
                      <a:lnTo>
                        <a:pt x="139" y="23"/>
                      </a:lnTo>
                      <a:lnTo>
                        <a:pt x="110" y="3"/>
                      </a:lnTo>
                      <a:lnTo>
                        <a:pt x="79" y="0"/>
                      </a:lnTo>
                      <a:lnTo>
                        <a:pt x="48" y="3"/>
                      </a:lnTo>
                      <a:lnTo>
                        <a:pt x="24" y="23"/>
                      </a:lnTo>
                      <a:lnTo>
                        <a:pt x="4" y="47"/>
                      </a:lnTo>
                      <a:lnTo>
                        <a:pt x="0" y="79"/>
                      </a:lnTo>
                      <a:lnTo>
                        <a:pt x="4" y="115"/>
                      </a:lnTo>
                      <a:lnTo>
                        <a:pt x="24" y="138"/>
                      </a:lnTo>
                      <a:lnTo>
                        <a:pt x="48" y="158"/>
                      </a:lnTo>
                      <a:lnTo>
                        <a:pt x="79" y="162"/>
                      </a:lnTo>
                      <a:lnTo>
                        <a:pt x="110" y="158"/>
                      </a:lnTo>
                      <a:lnTo>
                        <a:pt x="139" y="138"/>
                      </a:lnTo>
                      <a:lnTo>
                        <a:pt x="154" y="115"/>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5" name="Freeform 300"/>
                <p:cNvSpPr>
                  <a:spLocks/>
                </p:cNvSpPr>
                <p:nvPr/>
              </p:nvSpPr>
              <p:spPr bwMode="auto">
                <a:xfrm>
                  <a:off x="3800" y="2514"/>
                  <a:ext cx="83" cy="83"/>
                </a:xfrm>
                <a:custGeom>
                  <a:avLst/>
                  <a:gdLst>
                    <a:gd name="T0" fmla="*/ 154 w 166"/>
                    <a:gd name="T1" fmla="*/ 47 h 166"/>
                    <a:gd name="T2" fmla="*/ 154 w 166"/>
                    <a:gd name="T3" fmla="*/ 51 h 166"/>
                    <a:gd name="T4" fmla="*/ 139 w 166"/>
                    <a:gd name="T5" fmla="*/ 27 h 166"/>
                    <a:gd name="T6" fmla="*/ 110 w 166"/>
                    <a:gd name="T7" fmla="*/ 7 h 166"/>
                    <a:gd name="T8" fmla="*/ 110 w 166"/>
                    <a:gd name="T9" fmla="*/ 7 h 166"/>
                    <a:gd name="T10" fmla="*/ 79 w 166"/>
                    <a:gd name="T11" fmla="*/ 3 h 166"/>
                    <a:gd name="T12" fmla="*/ 48 w 166"/>
                    <a:gd name="T13" fmla="*/ 7 h 166"/>
                    <a:gd name="T14" fmla="*/ 52 w 166"/>
                    <a:gd name="T15" fmla="*/ 7 h 166"/>
                    <a:gd name="T16" fmla="*/ 28 w 166"/>
                    <a:gd name="T17" fmla="*/ 27 h 166"/>
                    <a:gd name="T18" fmla="*/ 8 w 166"/>
                    <a:gd name="T19" fmla="*/ 51 h 166"/>
                    <a:gd name="T20" fmla="*/ 8 w 166"/>
                    <a:gd name="T21" fmla="*/ 47 h 166"/>
                    <a:gd name="T22" fmla="*/ 4 w 166"/>
                    <a:gd name="T23" fmla="*/ 79 h 166"/>
                    <a:gd name="T24" fmla="*/ 8 w 166"/>
                    <a:gd name="T25" fmla="*/ 115 h 166"/>
                    <a:gd name="T26" fmla="*/ 8 w 166"/>
                    <a:gd name="T27" fmla="*/ 115 h 166"/>
                    <a:gd name="T28" fmla="*/ 28 w 166"/>
                    <a:gd name="T29" fmla="*/ 138 h 166"/>
                    <a:gd name="T30" fmla="*/ 52 w 166"/>
                    <a:gd name="T31" fmla="*/ 158 h 166"/>
                    <a:gd name="T32" fmla="*/ 48 w 166"/>
                    <a:gd name="T33" fmla="*/ 158 h 166"/>
                    <a:gd name="T34" fmla="*/ 79 w 166"/>
                    <a:gd name="T35" fmla="*/ 162 h 166"/>
                    <a:gd name="T36" fmla="*/ 110 w 166"/>
                    <a:gd name="T37" fmla="*/ 158 h 166"/>
                    <a:gd name="T38" fmla="*/ 110 w 166"/>
                    <a:gd name="T39" fmla="*/ 158 h 166"/>
                    <a:gd name="T40" fmla="*/ 139 w 166"/>
                    <a:gd name="T41" fmla="*/ 138 h 166"/>
                    <a:gd name="T42" fmla="*/ 154 w 166"/>
                    <a:gd name="T43" fmla="*/ 115 h 166"/>
                    <a:gd name="T44" fmla="*/ 154 w 166"/>
                    <a:gd name="T45" fmla="*/ 115 h 166"/>
                    <a:gd name="T46" fmla="*/ 163 w 166"/>
                    <a:gd name="T47" fmla="*/ 79 h 166"/>
                    <a:gd name="T48" fmla="*/ 166 w 166"/>
                    <a:gd name="T49" fmla="*/ 79 h 166"/>
                    <a:gd name="T50" fmla="*/ 159 w 166"/>
                    <a:gd name="T51" fmla="*/ 115 h 166"/>
                    <a:gd name="T52" fmla="*/ 143 w 166"/>
                    <a:gd name="T53" fmla="*/ 142 h 166"/>
                    <a:gd name="T54" fmla="*/ 143 w 166"/>
                    <a:gd name="T55" fmla="*/ 142 h 166"/>
                    <a:gd name="T56" fmla="*/ 115 w 166"/>
                    <a:gd name="T57" fmla="*/ 162 h 166"/>
                    <a:gd name="T58" fmla="*/ 79 w 166"/>
                    <a:gd name="T59" fmla="*/ 166 h 166"/>
                    <a:gd name="T60" fmla="*/ 79 w 166"/>
                    <a:gd name="T61" fmla="*/ 166 h 166"/>
                    <a:gd name="T62" fmla="*/ 48 w 166"/>
                    <a:gd name="T63" fmla="*/ 162 h 166"/>
                    <a:gd name="T64" fmla="*/ 24 w 166"/>
                    <a:gd name="T65" fmla="*/ 142 h 166"/>
                    <a:gd name="T66" fmla="*/ 24 w 166"/>
                    <a:gd name="T67" fmla="*/ 142 h 166"/>
                    <a:gd name="T68" fmla="*/ 4 w 166"/>
                    <a:gd name="T69" fmla="*/ 118 h 166"/>
                    <a:gd name="T70" fmla="*/ 0 w 166"/>
                    <a:gd name="T71" fmla="*/ 79 h 166"/>
                    <a:gd name="T72" fmla="*/ 0 w 166"/>
                    <a:gd name="T73" fmla="*/ 79 h 166"/>
                    <a:gd name="T74" fmla="*/ 4 w 166"/>
                    <a:gd name="T75" fmla="*/ 47 h 166"/>
                    <a:gd name="T76" fmla="*/ 24 w 166"/>
                    <a:gd name="T77" fmla="*/ 23 h 166"/>
                    <a:gd name="T78" fmla="*/ 24 w 166"/>
                    <a:gd name="T79" fmla="*/ 23 h 166"/>
                    <a:gd name="T80" fmla="*/ 48 w 166"/>
                    <a:gd name="T81" fmla="*/ 3 h 166"/>
                    <a:gd name="T82" fmla="*/ 79 w 166"/>
                    <a:gd name="T83" fmla="*/ 0 h 166"/>
                    <a:gd name="T84" fmla="*/ 79 w 166"/>
                    <a:gd name="T85" fmla="*/ 0 h 166"/>
                    <a:gd name="T86" fmla="*/ 110 w 166"/>
                    <a:gd name="T87" fmla="*/ 3 h 166"/>
                    <a:gd name="T88" fmla="*/ 143 w 166"/>
                    <a:gd name="T89" fmla="*/ 23 h 166"/>
                    <a:gd name="T90" fmla="*/ 143 w 166"/>
                    <a:gd name="T91" fmla="*/ 23 h 166"/>
                    <a:gd name="T92" fmla="*/ 159 w 166"/>
                    <a:gd name="T93" fmla="*/ 47 h 166"/>
                    <a:gd name="T94" fmla="*/ 166 w 166"/>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3" y="79"/>
                      </a:moveTo>
                      <a:lnTo>
                        <a:pt x="154" y="47"/>
                      </a:lnTo>
                      <a:lnTo>
                        <a:pt x="154" y="51"/>
                      </a:lnTo>
                      <a:lnTo>
                        <a:pt x="139" y="27"/>
                      </a:lnTo>
                      <a:lnTo>
                        <a:pt x="110" y="7"/>
                      </a:lnTo>
                      <a:lnTo>
                        <a:pt x="79" y="3"/>
                      </a:lnTo>
                      <a:lnTo>
                        <a:pt x="48" y="7"/>
                      </a:lnTo>
                      <a:lnTo>
                        <a:pt x="52" y="7"/>
                      </a:lnTo>
                      <a:lnTo>
                        <a:pt x="28" y="27"/>
                      </a:lnTo>
                      <a:lnTo>
                        <a:pt x="8" y="51"/>
                      </a:lnTo>
                      <a:lnTo>
                        <a:pt x="8" y="47"/>
                      </a:lnTo>
                      <a:lnTo>
                        <a:pt x="4" y="79"/>
                      </a:lnTo>
                      <a:lnTo>
                        <a:pt x="8" y="115"/>
                      </a:lnTo>
                      <a:lnTo>
                        <a:pt x="28" y="138"/>
                      </a:lnTo>
                      <a:lnTo>
                        <a:pt x="52" y="158"/>
                      </a:lnTo>
                      <a:lnTo>
                        <a:pt x="48" y="158"/>
                      </a:lnTo>
                      <a:lnTo>
                        <a:pt x="79" y="162"/>
                      </a:lnTo>
                      <a:lnTo>
                        <a:pt x="110" y="158"/>
                      </a:lnTo>
                      <a:lnTo>
                        <a:pt x="139" y="138"/>
                      </a:lnTo>
                      <a:lnTo>
                        <a:pt x="154" y="115"/>
                      </a:lnTo>
                      <a:lnTo>
                        <a:pt x="163" y="79"/>
                      </a:lnTo>
                      <a:lnTo>
                        <a:pt x="166" y="79"/>
                      </a:lnTo>
                      <a:lnTo>
                        <a:pt x="159" y="115"/>
                      </a:lnTo>
                      <a:lnTo>
                        <a:pt x="159" y="118"/>
                      </a:lnTo>
                      <a:lnTo>
                        <a:pt x="143" y="142"/>
                      </a:lnTo>
                      <a:lnTo>
                        <a:pt x="115" y="162"/>
                      </a:lnTo>
                      <a:lnTo>
                        <a:pt x="110" y="162"/>
                      </a:lnTo>
                      <a:lnTo>
                        <a:pt x="79" y="166"/>
                      </a:lnTo>
                      <a:lnTo>
                        <a:pt x="48" y="162"/>
                      </a:lnTo>
                      <a:lnTo>
                        <a:pt x="24" y="142"/>
                      </a:lnTo>
                      <a:lnTo>
                        <a:pt x="4" y="118"/>
                      </a:lnTo>
                      <a:lnTo>
                        <a:pt x="4" y="115"/>
                      </a:lnTo>
                      <a:lnTo>
                        <a:pt x="0" y="79"/>
                      </a:lnTo>
                      <a:lnTo>
                        <a:pt x="4" y="47"/>
                      </a:lnTo>
                      <a:lnTo>
                        <a:pt x="24" y="23"/>
                      </a:lnTo>
                      <a:lnTo>
                        <a:pt x="48" y="3"/>
                      </a:lnTo>
                      <a:lnTo>
                        <a:pt x="79" y="0"/>
                      </a:lnTo>
                      <a:lnTo>
                        <a:pt x="110" y="3"/>
                      </a:lnTo>
                      <a:lnTo>
                        <a:pt x="115" y="3"/>
                      </a:lnTo>
                      <a:lnTo>
                        <a:pt x="143" y="23"/>
                      </a:lnTo>
                      <a:lnTo>
                        <a:pt x="159" y="47"/>
                      </a:lnTo>
                      <a:lnTo>
                        <a:pt x="166" y="79"/>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6" name="Freeform 301"/>
                <p:cNvSpPr>
                  <a:spLocks/>
                </p:cNvSpPr>
                <p:nvPr/>
              </p:nvSpPr>
              <p:spPr bwMode="auto">
                <a:xfrm>
                  <a:off x="3881" y="2554"/>
                  <a:ext cx="2"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7" name="Freeform 302"/>
                <p:cNvSpPr>
                  <a:spLocks/>
                </p:cNvSpPr>
                <p:nvPr/>
              </p:nvSpPr>
              <p:spPr bwMode="auto">
                <a:xfrm>
                  <a:off x="3820" y="2534"/>
                  <a:ext cx="42" cy="41"/>
                </a:xfrm>
                <a:custGeom>
                  <a:avLst/>
                  <a:gdLst>
                    <a:gd name="T0" fmla="*/ 84 w 84"/>
                    <a:gd name="T1" fmla="*/ 39 h 82"/>
                    <a:gd name="T2" fmla="*/ 71 w 84"/>
                    <a:gd name="T3" fmla="*/ 11 h 82"/>
                    <a:gd name="T4" fmla="*/ 40 w 84"/>
                    <a:gd name="T5" fmla="*/ 0 h 82"/>
                    <a:gd name="T6" fmla="*/ 13 w 84"/>
                    <a:gd name="T7" fmla="*/ 11 h 82"/>
                    <a:gd name="T8" fmla="*/ 0 w 84"/>
                    <a:gd name="T9" fmla="*/ 39 h 82"/>
                    <a:gd name="T10" fmla="*/ 13 w 84"/>
                    <a:gd name="T11" fmla="*/ 71 h 82"/>
                    <a:gd name="T12" fmla="*/ 40 w 84"/>
                    <a:gd name="T13" fmla="*/ 82 h 82"/>
                    <a:gd name="T14" fmla="*/ 71 w 84"/>
                    <a:gd name="T15" fmla="*/ 71 h 82"/>
                    <a:gd name="T16" fmla="*/ 84 w 84"/>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39"/>
                      </a:moveTo>
                      <a:lnTo>
                        <a:pt x="71" y="11"/>
                      </a:lnTo>
                      <a:lnTo>
                        <a:pt x="40" y="0"/>
                      </a:lnTo>
                      <a:lnTo>
                        <a:pt x="13" y="11"/>
                      </a:lnTo>
                      <a:lnTo>
                        <a:pt x="0" y="39"/>
                      </a:lnTo>
                      <a:lnTo>
                        <a:pt x="13" y="71"/>
                      </a:lnTo>
                      <a:lnTo>
                        <a:pt x="40" y="82"/>
                      </a:lnTo>
                      <a:lnTo>
                        <a:pt x="71" y="71"/>
                      </a:lnTo>
                      <a:lnTo>
                        <a:pt x="84"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48" name="Freeform 303"/>
                <p:cNvSpPr>
                  <a:spLocks/>
                </p:cNvSpPr>
                <p:nvPr/>
              </p:nvSpPr>
              <p:spPr bwMode="auto">
                <a:xfrm>
                  <a:off x="3820" y="2534"/>
                  <a:ext cx="44" cy="43"/>
                </a:xfrm>
                <a:custGeom>
                  <a:avLst/>
                  <a:gdLst>
                    <a:gd name="T0" fmla="*/ 84 w 88"/>
                    <a:gd name="T1" fmla="*/ 39 h 86"/>
                    <a:gd name="T2" fmla="*/ 71 w 88"/>
                    <a:gd name="T3" fmla="*/ 11 h 86"/>
                    <a:gd name="T4" fmla="*/ 71 w 88"/>
                    <a:gd name="T5" fmla="*/ 15 h 86"/>
                    <a:gd name="T6" fmla="*/ 71 w 88"/>
                    <a:gd name="T7" fmla="*/ 15 h 86"/>
                    <a:gd name="T8" fmla="*/ 40 w 88"/>
                    <a:gd name="T9" fmla="*/ 2 h 86"/>
                    <a:gd name="T10" fmla="*/ 40 w 88"/>
                    <a:gd name="T11" fmla="*/ 2 h 86"/>
                    <a:gd name="T12" fmla="*/ 40 w 88"/>
                    <a:gd name="T13" fmla="*/ 2 h 86"/>
                    <a:gd name="T14" fmla="*/ 13 w 88"/>
                    <a:gd name="T15" fmla="*/ 15 h 86"/>
                    <a:gd name="T16" fmla="*/ 16 w 88"/>
                    <a:gd name="T17" fmla="*/ 11 h 86"/>
                    <a:gd name="T18" fmla="*/ 16 w 88"/>
                    <a:gd name="T19" fmla="*/ 11 h 86"/>
                    <a:gd name="T20" fmla="*/ 5 w 88"/>
                    <a:gd name="T21" fmla="*/ 39 h 86"/>
                    <a:gd name="T22" fmla="*/ 5 w 88"/>
                    <a:gd name="T23" fmla="*/ 39 h 86"/>
                    <a:gd name="T24" fmla="*/ 5 w 88"/>
                    <a:gd name="T25" fmla="*/ 39 h 86"/>
                    <a:gd name="T26" fmla="*/ 16 w 88"/>
                    <a:gd name="T27" fmla="*/ 71 h 86"/>
                    <a:gd name="T28" fmla="*/ 13 w 88"/>
                    <a:gd name="T29" fmla="*/ 71 h 86"/>
                    <a:gd name="T30" fmla="*/ 13 w 88"/>
                    <a:gd name="T31" fmla="*/ 71 h 86"/>
                    <a:gd name="T32" fmla="*/ 40 w 88"/>
                    <a:gd name="T33" fmla="*/ 82 h 86"/>
                    <a:gd name="T34" fmla="*/ 40 w 88"/>
                    <a:gd name="T35" fmla="*/ 82 h 86"/>
                    <a:gd name="T36" fmla="*/ 40 w 88"/>
                    <a:gd name="T37" fmla="*/ 82 h 86"/>
                    <a:gd name="T38" fmla="*/ 71 w 88"/>
                    <a:gd name="T39" fmla="*/ 71 h 86"/>
                    <a:gd name="T40" fmla="*/ 71 w 88"/>
                    <a:gd name="T41" fmla="*/ 71 h 86"/>
                    <a:gd name="T42" fmla="*/ 71 w 88"/>
                    <a:gd name="T43" fmla="*/ 71 h 86"/>
                    <a:gd name="T44" fmla="*/ 84 w 88"/>
                    <a:gd name="T45" fmla="*/ 39 h 86"/>
                    <a:gd name="T46" fmla="*/ 84 w 88"/>
                    <a:gd name="T47" fmla="*/ 39 h 86"/>
                    <a:gd name="T48" fmla="*/ 88 w 88"/>
                    <a:gd name="T49" fmla="*/ 39 h 86"/>
                    <a:gd name="T50" fmla="*/ 88 w 88"/>
                    <a:gd name="T51" fmla="*/ 39 h 86"/>
                    <a:gd name="T52" fmla="*/ 76 w 88"/>
                    <a:gd name="T53" fmla="*/ 71 h 86"/>
                    <a:gd name="T54" fmla="*/ 76 w 88"/>
                    <a:gd name="T55" fmla="*/ 71 h 86"/>
                    <a:gd name="T56" fmla="*/ 71 w 88"/>
                    <a:gd name="T57" fmla="*/ 75 h 86"/>
                    <a:gd name="T58" fmla="*/ 40 w 88"/>
                    <a:gd name="T59" fmla="*/ 86 h 86"/>
                    <a:gd name="T60" fmla="*/ 40 w 88"/>
                    <a:gd name="T61" fmla="*/ 86 h 86"/>
                    <a:gd name="T62" fmla="*/ 40 w 88"/>
                    <a:gd name="T63" fmla="*/ 86 h 86"/>
                    <a:gd name="T64" fmla="*/ 13 w 88"/>
                    <a:gd name="T65" fmla="*/ 75 h 86"/>
                    <a:gd name="T66" fmla="*/ 13 w 88"/>
                    <a:gd name="T67" fmla="*/ 75 h 86"/>
                    <a:gd name="T68" fmla="*/ 13 w 88"/>
                    <a:gd name="T69" fmla="*/ 71 h 86"/>
                    <a:gd name="T70" fmla="*/ 0 w 88"/>
                    <a:gd name="T71" fmla="*/ 39 h 86"/>
                    <a:gd name="T72" fmla="*/ 0 w 88"/>
                    <a:gd name="T73" fmla="*/ 39 h 86"/>
                    <a:gd name="T74" fmla="*/ 0 w 88"/>
                    <a:gd name="T75" fmla="*/ 39 h 86"/>
                    <a:gd name="T76" fmla="*/ 13 w 88"/>
                    <a:gd name="T77" fmla="*/ 11 h 86"/>
                    <a:gd name="T78" fmla="*/ 13 w 88"/>
                    <a:gd name="T79" fmla="*/ 11 h 86"/>
                    <a:gd name="T80" fmla="*/ 13 w 88"/>
                    <a:gd name="T81" fmla="*/ 11 h 86"/>
                    <a:gd name="T82" fmla="*/ 40 w 88"/>
                    <a:gd name="T83" fmla="*/ 0 h 86"/>
                    <a:gd name="T84" fmla="*/ 40 w 88"/>
                    <a:gd name="T85" fmla="*/ 0 h 86"/>
                    <a:gd name="T86" fmla="*/ 40 w 88"/>
                    <a:gd name="T87" fmla="*/ 0 h 86"/>
                    <a:gd name="T88" fmla="*/ 71 w 88"/>
                    <a:gd name="T89" fmla="*/ 11 h 86"/>
                    <a:gd name="T90" fmla="*/ 71 w 88"/>
                    <a:gd name="T91" fmla="*/ 11 h 86"/>
                    <a:gd name="T92" fmla="*/ 76 w 88"/>
                    <a:gd name="T93" fmla="*/ 11 h 86"/>
                    <a:gd name="T94" fmla="*/ 88 w 88"/>
                    <a:gd name="T95" fmla="*/ 39 h 86"/>
                    <a:gd name="T96" fmla="*/ 84 w 88"/>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6"/>
                    <a:gd name="T149" fmla="*/ 88 w 88"/>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6">
                      <a:moveTo>
                        <a:pt x="84" y="39"/>
                      </a:moveTo>
                      <a:lnTo>
                        <a:pt x="71" y="11"/>
                      </a:lnTo>
                      <a:lnTo>
                        <a:pt x="71" y="15"/>
                      </a:lnTo>
                      <a:lnTo>
                        <a:pt x="40" y="2"/>
                      </a:lnTo>
                      <a:lnTo>
                        <a:pt x="13" y="15"/>
                      </a:lnTo>
                      <a:lnTo>
                        <a:pt x="16" y="11"/>
                      </a:lnTo>
                      <a:lnTo>
                        <a:pt x="5" y="39"/>
                      </a:lnTo>
                      <a:lnTo>
                        <a:pt x="16" y="71"/>
                      </a:lnTo>
                      <a:lnTo>
                        <a:pt x="13" y="71"/>
                      </a:lnTo>
                      <a:lnTo>
                        <a:pt x="40" y="82"/>
                      </a:lnTo>
                      <a:lnTo>
                        <a:pt x="71" y="71"/>
                      </a:lnTo>
                      <a:lnTo>
                        <a:pt x="84" y="39"/>
                      </a:lnTo>
                      <a:lnTo>
                        <a:pt x="88" y="39"/>
                      </a:lnTo>
                      <a:lnTo>
                        <a:pt x="76" y="71"/>
                      </a:lnTo>
                      <a:lnTo>
                        <a:pt x="71" y="75"/>
                      </a:lnTo>
                      <a:lnTo>
                        <a:pt x="40" y="86"/>
                      </a:lnTo>
                      <a:lnTo>
                        <a:pt x="13" y="75"/>
                      </a:lnTo>
                      <a:lnTo>
                        <a:pt x="13" y="71"/>
                      </a:lnTo>
                      <a:lnTo>
                        <a:pt x="0" y="39"/>
                      </a:lnTo>
                      <a:lnTo>
                        <a:pt x="13" y="11"/>
                      </a:lnTo>
                      <a:lnTo>
                        <a:pt x="40" y="0"/>
                      </a:lnTo>
                      <a:lnTo>
                        <a:pt x="71" y="11"/>
                      </a:lnTo>
                      <a:lnTo>
                        <a:pt x="76" y="11"/>
                      </a:lnTo>
                      <a:lnTo>
                        <a:pt x="88" y="39"/>
                      </a:lnTo>
                      <a:lnTo>
                        <a:pt x="84"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9" name="Freeform 304"/>
                <p:cNvSpPr>
                  <a:spLocks/>
                </p:cNvSpPr>
                <p:nvPr/>
              </p:nvSpPr>
              <p:spPr bwMode="auto">
                <a:xfrm>
                  <a:off x="3862"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0" name="Freeform 305"/>
                <p:cNvSpPr>
                  <a:spLocks/>
                </p:cNvSpPr>
                <p:nvPr/>
              </p:nvSpPr>
              <p:spPr bwMode="auto">
                <a:xfrm>
                  <a:off x="3827" y="2542"/>
                  <a:ext cx="27" cy="25"/>
                </a:xfrm>
                <a:custGeom>
                  <a:avLst/>
                  <a:gdLst>
                    <a:gd name="T0" fmla="*/ 53 w 53"/>
                    <a:gd name="T1" fmla="*/ 24 h 51"/>
                    <a:gd name="T2" fmla="*/ 44 w 53"/>
                    <a:gd name="T3" fmla="*/ 7 h 51"/>
                    <a:gd name="T4" fmla="*/ 24 w 53"/>
                    <a:gd name="T5" fmla="*/ 0 h 51"/>
                    <a:gd name="T6" fmla="*/ 9 w 53"/>
                    <a:gd name="T7" fmla="*/ 7 h 51"/>
                    <a:gd name="T8" fmla="*/ 0 w 53"/>
                    <a:gd name="T9" fmla="*/ 24 h 51"/>
                    <a:gd name="T10" fmla="*/ 9 w 53"/>
                    <a:gd name="T11" fmla="*/ 44 h 51"/>
                    <a:gd name="T12" fmla="*/ 24 w 53"/>
                    <a:gd name="T13" fmla="*/ 51 h 51"/>
                    <a:gd name="T14" fmla="*/ 44 w 53"/>
                    <a:gd name="T15" fmla="*/ 44 h 51"/>
                    <a:gd name="T16" fmla="*/ 53 w 53"/>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
                    <a:gd name="T28" fmla="*/ 0 h 51"/>
                    <a:gd name="T29" fmla="*/ 53 w 5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 h="51">
                      <a:moveTo>
                        <a:pt x="53" y="24"/>
                      </a:moveTo>
                      <a:lnTo>
                        <a:pt x="44" y="7"/>
                      </a:lnTo>
                      <a:lnTo>
                        <a:pt x="24" y="0"/>
                      </a:lnTo>
                      <a:lnTo>
                        <a:pt x="9" y="7"/>
                      </a:lnTo>
                      <a:lnTo>
                        <a:pt x="0" y="24"/>
                      </a:lnTo>
                      <a:lnTo>
                        <a:pt x="9" y="44"/>
                      </a:lnTo>
                      <a:lnTo>
                        <a:pt x="24" y="51"/>
                      </a:lnTo>
                      <a:lnTo>
                        <a:pt x="44" y="44"/>
                      </a:lnTo>
                      <a:lnTo>
                        <a:pt x="53"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51" name="Freeform 306"/>
                <p:cNvSpPr>
                  <a:spLocks/>
                </p:cNvSpPr>
                <p:nvPr/>
              </p:nvSpPr>
              <p:spPr bwMode="auto">
                <a:xfrm>
                  <a:off x="3827" y="2542"/>
                  <a:ext cx="28" cy="27"/>
                </a:xfrm>
                <a:custGeom>
                  <a:avLst/>
                  <a:gdLst>
                    <a:gd name="T0" fmla="*/ 53 w 55"/>
                    <a:gd name="T1" fmla="*/ 24 h 56"/>
                    <a:gd name="T2" fmla="*/ 44 w 55"/>
                    <a:gd name="T3" fmla="*/ 7 h 56"/>
                    <a:gd name="T4" fmla="*/ 44 w 55"/>
                    <a:gd name="T5" fmla="*/ 12 h 56"/>
                    <a:gd name="T6" fmla="*/ 44 w 55"/>
                    <a:gd name="T7" fmla="*/ 12 h 56"/>
                    <a:gd name="T8" fmla="*/ 24 w 55"/>
                    <a:gd name="T9" fmla="*/ 4 h 56"/>
                    <a:gd name="T10" fmla="*/ 24 w 55"/>
                    <a:gd name="T11" fmla="*/ 4 h 56"/>
                    <a:gd name="T12" fmla="*/ 24 w 55"/>
                    <a:gd name="T13" fmla="*/ 4 h 56"/>
                    <a:gd name="T14" fmla="*/ 9 w 55"/>
                    <a:gd name="T15" fmla="*/ 12 h 56"/>
                    <a:gd name="T16" fmla="*/ 13 w 55"/>
                    <a:gd name="T17" fmla="*/ 7 h 56"/>
                    <a:gd name="T18" fmla="*/ 13 w 55"/>
                    <a:gd name="T19" fmla="*/ 7 h 56"/>
                    <a:gd name="T20" fmla="*/ 4 w 55"/>
                    <a:gd name="T21" fmla="*/ 24 h 56"/>
                    <a:gd name="T22" fmla="*/ 4 w 55"/>
                    <a:gd name="T23" fmla="*/ 24 h 56"/>
                    <a:gd name="T24" fmla="*/ 4 w 55"/>
                    <a:gd name="T25" fmla="*/ 24 h 56"/>
                    <a:gd name="T26" fmla="*/ 13 w 55"/>
                    <a:gd name="T27" fmla="*/ 44 h 56"/>
                    <a:gd name="T28" fmla="*/ 9 w 55"/>
                    <a:gd name="T29" fmla="*/ 44 h 56"/>
                    <a:gd name="T30" fmla="*/ 9 w 55"/>
                    <a:gd name="T31" fmla="*/ 44 h 56"/>
                    <a:gd name="T32" fmla="*/ 24 w 55"/>
                    <a:gd name="T33" fmla="*/ 51 h 56"/>
                    <a:gd name="T34" fmla="*/ 24 w 55"/>
                    <a:gd name="T35" fmla="*/ 51 h 56"/>
                    <a:gd name="T36" fmla="*/ 24 w 55"/>
                    <a:gd name="T37" fmla="*/ 51 h 56"/>
                    <a:gd name="T38" fmla="*/ 44 w 55"/>
                    <a:gd name="T39" fmla="*/ 44 h 56"/>
                    <a:gd name="T40" fmla="*/ 44 w 55"/>
                    <a:gd name="T41" fmla="*/ 44 h 56"/>
                    <a:gd name="T42" fmla="*/ 44 w 55"/>
                    <a:gd name="T43" fmla="*/ 44 h 56"/>
                    <a:gd name="T44" fmla="*/ 53 w 55"/>
                    <a:gd name="T45" fmla="*/ 24 h 56"/>
                    <a:gd name="T46" fmla="*/ 53 w 55"/>
                    <a:gd name="T47" fmla="*/ 24 h 56"/>
                    <a:gd name="T48" fmla="*/ 55 w 55"/>
                    <a:gd name="T49" fmla="*/ 24 h 56"/>
                    <a:gd name="T50" fmla="*/ 55 w 55"/>
                    <a:gd name="T51" fmla="*/ 24 h 56"/>
                    <a:gd name="T52" fmla="*/ 48 w 55"/>
                    <a:gd name="T53" fmla="*/ 44 h 56"/>
                    <a:gd name="T54" fmla="*/ 48 w 55"/>
                    <a:gd name="T55" fmla="*/ 44 h 56"/>
                    <a:gd name="T56" fmla="*/ 44 w 55"/>
                    <a:gd name="T57" fmla="*/ 47 h 56"/>
                    <a:gd name="T58" fmla="*/ 24 w 55"/>
                    <a:gd name="T59" fmla="*/ 56 h 56"/>
                    <a:gd name="T60" fmla="*/ 24 w 55"/>
                    <a:gd name="T61" fmla="*/ 56 h 56"/>
                    <a:gd name="T62" fmla="*/ 24 w 55"/>
                    <a:gd name="T63" fmla="*/ 56 h 56"/>
                    <a:gd name="T64" fmla="*/ 9 w 55"/>
                    <a:gd name="T65" fmla="*/ 47 h 56"/>
                    <a:gd name="T66" fmla="*/ 9 w 55"/>
                    <a:gd name="T67" fmla="*/ 47 h 56"/>
                    <a:gd name="T68" fmla="*/ 9 w 55"/>
                    <a:gd name="T69" fmla="*/ 44 h 56"/>
                    <a:gd name="T70" fmla="*/ 0 w 55"/>
                    <a:gd name="T71" fmla="*/ 24 h 56"/>
                    <a:gd name="T72" fmla="*/ 0 w 55"/>
                    <a:gd name="T73" fmla="*/ 24 h 56"/>
                    <a:gd name="T74" fmla="*/ 0 w 55"/>
                    <a:gd name="T75" fmla="*/ 24 h 56"/>
                    <a:gd name="T76" fmla="*/ 9 w 55"/>
                    <a:gd name="T77" fmla="*/ 7 h 56"/>
                    <a:gd name="T78" fmla="*/ 9 w 55"/>
                    <a:gd name="T79" fmla="*/ 7 h 56"/>
                    <a:gd name="T80" fmla="*/ 9 w 55"/>
                    <a:gd name="T81" fmla="*/ 7 h 56"/>
                    <a:gd name="T82" fmla="*/ 24 w 55"/>
                    <a:gd name="T83" fmla="*/ 0 h 56"/>
                    <a:gd name="T84" fmla="*/ 24 w 55"/>
                    <a:gd name="T85" fmla="*/ 0 h 56"/>
                    <a:gd name="T86" fmla="*/ 24 w 55"/>
                    <a:gd name="T87" fmla="*/ 0 h 56"/>
                    <a:gd name="T88" fmla="*/ 44 w 55"/>
                    <a:gd name="T89" fmla="*/ 7 h 56"/>
                    <a:gd name="T90" fmla="*/ 44 w 55"/>
                    <a:gd name="T91" fmla="*/ 7 h 56"/>
                    <a:gd name="T92" fmla="*/ 48 w 55"/>
                    <a:gd name="T93" fmla="*/ 7 h 56"/>
                    <a:gd name="T94" fmla="*/ 55 w 55"/>
                    <a:gd name="T95" fmla="*/ 24 h 56"/>
                    <a:gd name="T96" fmla="*/ 53 w 55"/>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56"/>
                    <a:gd name="T149" fmla="*/ 55 w 55"/>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56">
                      <a:moveTo>
                        <a:pt x="53" y="24"/>
                      </a:moveTo>
                      <a:lnTo>
                        <a:pt x="44" y="7"/>
                      </a:lnTo>
                      <a:lnTo>
                        <a:pt x="44" y="12"/>
                      </a:lnTo>
                      <a:lnTo>
                        <a:pt x="24" y="4"/>
                      </a:lnTo>
                      <a:lnTo>
                        <a:pt x="9" y="12"/>
                      </a:lnTo>
                      <a:lnTo>
                        <a:pt x="13" y="7"/>
                      </a:lnTo>
                      <a:lnTo>
                        <a:pt x="4" y="24"/>
                      </a:lnTo>
                      <a:lnTo>
                        <a:pt x="13" y="44"/>
                      </a:lnTo>
                      <a:lnTo>
                        <a:pt x="9" y="44"/>
                      </a:lnTo>
                      <a:lnTo>
                        <a:pt x="24" y="51"/>
                      </a:lnTo>
                      <a:lnTo>
                        <a:pt x="44" y="44"/>
                      </a:lnTo>
                      <a:lnTo>
                        <a:pt x="53" y="24"/>
                      </a:lnTo>
                      <a:lnTo>
                        <a:pt x="55" y="24"/>
                      </a:lnTo>
                      <a:lnTo>
                        <a:pt x="48" y="44"/>
                      </a:lnTo>
                      <a:lnTo>
                        <a:pt x="44" y="47"/>
                      </a:lnTo>
                      <a:lnTo>
                        <a:pt x="24" y="56"/>
                      </a:lnTo>
                      <a:lnTo>
                        <a:pt x="9" y="47"/>
                      </a:lnTo>
                      <a:lnTo>
                        <a:pt x="9" y="44"/>
                      </a:lnTo>
                      <a:lnTo>
                        <a:pt x="0" y="24"/>
                      </a:lnTo>
                      <a:lnTo>
                        <a:pt x="9" y="7"/>
                      </a:lnTo>
                      <a:lnTo>
                        <a:pt x="24" y="0"/>
                      </a:lnTo>
                      <a:lnTo>
                        <a:pt x="44" y="7"/>
                      </a:lnTo>
                      <a:lnTo>
                        <a:pt x="48" y="7"/>
                      </a:lnTo>
                      <a:lnTo>
                        <a:pt x="55" y="24"/>
                      </a:lnTo>
                      <a:lnTo>
                        <a:pt x="53"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2" name="Freeform 307"/>
                <p:cNvSpPr>
                  <a:spLocks/>
                </p:cNvSpPr>
                <p:nvPr/>
              </p:nvSpPr>
              <p:spPr bwMode="auto">
                <a:xfrm>
                  <a:off x="3854" y="2554"/>
                  <a:ext cx="1" cy="1"/>
                </a:xfrm>
                <a:custGeom>
                  <a:avLst/>
                  <a:gdLst>
                    <a:gd name="T0" fmla="*/ 0 w 2"/>
                    <a:gd name="T1" fmla="*/ 0 h 1"/>
                    <a:gd name="T2" fmla="*/ 0 w 2"/>
                    <a:gd name="T3" fmla="*/ 0 h 1"/>
                    <a:gd name="T4" fmla="*/ 0 w 2"/>
                    <a:gd name="T5" fmla="*/ 0 h 1"/>
                    <a:gd name="T6" fmla="*/ 2 w 2"/>
                    <a:gd name="T7" fmla="*/ 0 h 1"/>
                    <a:gd name="T8" fmla="*/ 2 w 2"/>
                    <a:gd name="T9" fmla="*/ 0 h 1"/>
                    <a:gd name="T10" fmla="*/ 2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 name="T21" fmla="*/ 0 w 2"/>
                    <a:gd name="T22" fmla="*/ 0 h 1"/>
                    <a:gd name="T23" fmla="*/ 2 w 2"/>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
                      <a:moveTo>
                        <a:pt x="0" y="0"/>
                      </a:moveTo>
                      <a:lnTo>
                        <a:pt x="0" y="0"/>
                      </a:lnTo>
                      <a:lnTo>
                        <a:pt x="2"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3" name="Freeform 308"/>
                <p:cNvSpPr>
                  <a:spLocks/>
                </p:cNvSpPr>
                <p:nvPr/>
              </p:nvSpPr>
              <p:spPr bwMode="auto">
                <a:xfrm>
                  <a:off x="3705" y="2399"/>
                  <a:ext cx="115" cy="111"/>
                </a:xfrm>
                <a:custGeom>
                  <a:avLst/>
                  <a:gdLst>
                    <a:gd name="T0" fmla="*/ 0 w 228"/>
                    <a:gd name="T1" fmla="*/ 214 h 221"/>
                    <a:gd name="T2" fmla="*/ 27 w 228"/>
                    <a:gd name="T3" fmla="*/ 27 h 221"/>
                    <a:gd name="T4" fmla="*/ 7 w 228"/>
                    <a:gd name="T5" fmla="*/ 19 h 221"/>
                    <a:gd name="T6" fmla="*/ 7 w 228"/>
                    <a:gd name="T7" fmla="*/ 0 h 221"/>
                    <a:gd name="T8" fmla="*/ 58 w 228"/>
                    <a:gd name="T9" fmla="*/ 0 h 221"/>
                    <a:gd name="T10" fmla="*/ 213 w 228"/>
                    <a:gd name="T11" fmla="*/ 11 h 221"/>
                    <a:gd name="T12" fmla="*/ 201 w 228"/>
                    <a:gd name="T13" fmla="*/ 22 h 221"/>
                    <a:gd name="T14" fmla="*/ 181 w 228"/>
                    <a:gd name="T15" fmla="*/ 22 h 221"/>
                    <a:gd name="T16" fmla="*/ 228 w 228"/>
                    <a:gd name="T17" fmla="*/ 210 h 221"/>
                    <a:gd name="T18" fmla="*/ 201 w 228"/>
                    <a:gd name="T19" fmla="*/ 217 h 221"/>
                    <a:gd name="T20" fmla="*/ 169 w 228"/>
                    <a:gd name="T21" fmla="*/ 22 h 221"/>
                    <a:gd name="T22" fmla="*/ 46 w 228"/>
                    <a:gd name="T23" fmla="*/ 22 h 221"/>
                    <a:gd name="T24" fmla="*/ 27 w 228"/>
                    <a:gd name="T25" fmla="*/ 221 h 221"/>
                    <a:gd name="T26" fmla="*/ 0 w 228"/>
                    <a:gd name="T27" fmla="*/ 214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8"/>
                    <a:gd name="T43" fmla="*/ 0 h 221"/>
                    <a:gd name="T44" fmla="*/ 228 w 228"/>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8" h="221">
                      <a:moveTo>
                        <a:pt x="0" y="214"/>
                      </a:moveTo>
                      <a:lnTo>
                        <a:pt x="27" y="27"/>
                      </a:lnTo>
                      <a:lnTo>
                        <a:pt x="7" y="19"/>
                      </a:lnTo>
                      <a:lnTo>
                        <a:pt x="7" y="0"/>
                      </a:lnTo>
                      <a:lnTo>
                        <a:pt x="58" y="0"/>
                      </a:lnTo>
                      <a:lnTo>
                        <a:pt x="213" y="11"/>
                      </a:lnTo>
                      <a:lnTo>
                        <a:pt x="201" y="22"/>
                      </a:lnTo>
                      <a:lnTo>
                        <a:pt x="181" y="22"/>
                      </a:lnTo>
                      <a:lnTo>
                        <a:pt x="228" y="210"/>
                      </a:lnTo>
                      <a:lnTo>
                        <a:pt x="201" y="217"/>
                      </a:lnTo>
                      <a:lnTo>
                        <a:pt x="169" y="22"/>
                      </a:lnTo>
                      <a:lnTo>
                        <a:pt x="46" y="22"/>
                      </a:lnTo>
                      <a:lnTo>
                        <a:pt x="27" y="221"/>
                      </a:lnTo>
                      <a:lnTo>
                        <a:pt x="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54" name="Freeform 309"/>
                <p:cNvSpPr>
                  <a:spLocks/>
                </p:cNvSpPr>
                <p:nvPr/>
              </p:nvSpPr>
              <p:spPr bwMode="auto">
                <a:xfrm>
                  <a:off x="3705" y="2409"/>
                  <a:ext cx="16" cy="97"/>
                </a:xfrm>
                <a:custGeom>
                  <a:avLst/>
                  <a:gdLst>
                    <a:gd name="T0" fmla="*/ 0 w 31"/>
                    <a:gd name="T1" fmla="*/ 195 h 195"/>
                    <a:gd name="T2" fmla="*/ 27 w 31"/>
                    <a:gd name="T3" fmla="*/ 8 h 195"/>
                    <a:gd name="T4" fmla="*/ 27 w 31"/>
                    <a:gd name="T5" fmla="*/ 8 h 195"/>
                    <a:gd name="T6" fmla="*/ 27 w 31"/>
                    <a:gd name="T7" fmla="*/ 12 h 195"/>
                    <a:gd name="T8" fmla="*/ 7 w 31"/>
                    <a:gd name="T9" fmla="*/ 3 h 195"/>
                    <a:gd name="T10" fmla="*/ 7 w 31"/>
                    <a:gd name="T11" fmla="*/ 3 h 195"/>
                    <a:gd name="T12" fmla="*/ 7 w 31"/>
                    <a:gd name="T13" fmla="*/ 0 h 195"/>
                    <a:gd name="T14" fmla="*/ 7 w 31"/>
                    <a:gd name="T15" fmla="*/ 0 h 195"/>
                    <a:gd name="T16" fmla="*/ 27 w 31"/>
                    <a:gd name="T17" fmla="*/ 8 h 195"/>
                    <a:gd name="T18" fmla="*/ 27 w 31"/>
                    <a:gd name="T19" fmla="*/ 8 h 195"/>
                    <a:gd name="T20" fmla="*/ 31 w 31"/>
                    <a:gd name="T21" fmla="*/ 8 h 195"/>
                    <a:gd name="T22" fmla="*/ 2 w 31"/>
                    <a:gd name="T23" fmla="*/ 195 h 195"/>
                    <a:gd name="T24" fmla="*/ 0 w 31"/>
                    <a:gd name="T25" fmla="*/ 195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5"/>
                    <a:gd name="T41" fmla="*/ 31 w 31"/>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5">
                      <a:moveTo>
                        <a:pt x="0" y="195"/>
                      </a:moveTo>
                      <a:lnTo>
                        <a:pt x="27" y="8"/>
                      </a:lnTo>
                      <a:lnTo>
                        <a:pt x="27" y="12"/>
                      </a:lnTo>
                      <a:lnTo>
                        <a:pt x="7" y="3"/>
                      </a:lnTo>
                      <a:lnTo>
                        <a:pt x="7" y="0"/>
                      </a:lnTo>
                      <a:lnTo>
                        <a:pt x="27" y="8"/>
                      </a:lnTo>
                      <a:lnTo>
                        <a:pt x="31" y="8"/>
                      </a:lnTo>
                      <a:lnTo>
                        <a:pt x="2" y="195"/>
                      </a:lnTo>
                      <a:lnTo>
                        <a:pt x="0" y="19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5" name="Rectangle 310"/>
                <p:cNvSpPr>
                  <a:spLocks noChangeArrowheads="1"/>
                </p:cNvSpPr>
                <p:nvPr/>
              </p:nvSpPr>
              <p:spPr bwMode="auto">
                <a:xfrm>
                  <a:off x="3709" y="2399"/>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56" name="Freeform 311"/>
                <p:cNvSpPr>
                  <a:spLocks/>
                </p:cNvSpPr>
                <p:nvPr/>
              </p:nvSpPr>
              <p:spPr bwMode="auto">
                <a:xfrm>
                  <a:off x="3705" y="2399"/>
                  <a:ext cx="117" cy="113"/>
                </a:xfrm>
                <a:custGeom>
                  <a:avLst/>
                  <a:gdLst>
                    <a:gd name="T0" fmla="*/ 7 w 233"/>
                    <a:gd name="T1" fmla="*/ 0 h 226"/>
                    <a:gd name="T2" fmla="*/ 58 w 233"/>
                    <a:gd name="T3" fmla="*/ 0 h 226"/>
                    <a:gd name="T4" fmla="*/ 58 w 233"/>
                    <a:gd name="T5" fmla="*/ 0 h 226"/>
                    <a:gd name="T6" fmla="*/ 58 w 233"/>
                    <a:gd name="T7" fmla="*/ 0 h 226"/>
                    <a:gd name="T8" fmla="*/ 213 w 233"/>
                    <a:gd name="T9" fmla="*/ 11 h 226"/>
                    <a:gd name="T10" fmla="*/ 221 w 233"/>
                    <a:gd name="T11" fmla="*/ 11 h 226"/>
                    <a:gd name="T12" fmla="*/ 217 w 233"/>
                    <a:gd name="T13" fmla="*/ 15 h 226"/>
                    <a:gd name="T14" fmla="*/ 206 w 233"/>
                    <a:gd name="T15" fmla="*/ 27 h 226"/>
                    <a:gd name="T16" fmla="*/ 206 w 233"/>
                    <a:gd name="T17" fmla="*/ 27 h 226"/>
                    <a:gd name="T18" fmla="*/ 201 w 233"/>
                    <a:gd name="T19" fmla="*/ 27 h 226"/>
                    <a:gd name="T20" fmla="*/ 181 w 233"/>
                    <a:gd name="T21" fmla="*/ 27 h 226"/>
                    <a:gd name="T22" fmla="*/ 181 w 233"/>
                    <a:gd name="T23" fmla="*/ 22 h 226"/>
                    <a:gd name="T24" fmla="*/ 186 w 233"/>
                    <a:gd name="T25" fmla="*/ 22 h 226"/>
                    <a:gd name="T26" fmla="*/ 233 w 233"/>
                    <a:gd name="T27" fmla="*/ 210 h 226"/>
                    <a:gd name="T28" fmla="*/ 228 w 233"/>
                    <a:gd name="T29" fmla="*/ 214 h 226"/>
                    <a:gd name="T30" fmla="*/ 228 w 233"/>
                    <a:gd name="T31" fmla="*/ 214 h 226"/>
                    <a:gd name="T32" fmla="*/ 201 w 233"/>
                    <a:gd name="T33" fmla="*/ 221 h 226"/>
                    <a:gd name="T34" fmla="*/ 201 w 233"/>
                    <a:gd name="T35" fmla="*/ 221 h 226"/>
                    <a:gd name="T36" fmla="*/ 201 w 233"/>
                    <a:gd name="T37" fmla="*/ 217 h 226"/>
                    <a:gd name="T38" fmla="*/ 169 w 233"/>
                    <a:gd name="T39" fmla="*/ 22 h 226"/>
                    <a:gd name="T40" fmla="*/ 169 w 233"/>
                    <a:gd name="T41" fmla="*/ 22 h 226"/>
                    <a:gd name="T42" fmla="*/ 169 w 233"/>
                    <a:gd name="T43" fmla="*/ 27 h 226"/>
                    <a:gd name="T44" fmla="*/ 46 w 233"/>
                    <a:gd name="T45" fmla="*/ 27 h 226"/>
                    <a:gd name="T46" fmla="*/ 46 w 233"/>
                    <a:gd name="T47" fmla="*/ 22 h 226"/>
                    <a:gd name="T48" fmla="*/ 51 w 233"/>
                    <a:gd name="T49" fmla="*/ 22 h 226"/>
                    <a:gd name="T50" fmla="*/ 31 w 233"/>
                    <a:gd name="T51" fmla="*/ 221 h 226"/>
                    <a:gd name="T52" fmla="*/ 27 w 233"/>
                    <a:gd name="T53" fmla="*/ 226 h 226"/>
                    <a:gd name="T54" fmla="*/ 27 w 233"/>
                    <a:gd name="T55" fmla="*/ 226 h 226"/>
                    <a:gd name="T56" fmla="*/ 0 w 233"/>
                    <a:gd name="T57" fmla="*/ 217 h 226"/>
                    <a:gd name="T58" fmla="*/ 0 w 233"/>
                    <a:gd name="T59" fmla="*/ 217 h 226"/>
                    <a:gd name="T60" fmla="*/ 0 w 233"/>
                    <a:gd name="T61" fmla="*/ 214 h 226"/>
                    <a:gd name="T62" fmla="*/ 0 w 233"/>
                    <a:gd name="T63" fmla="*/ 214 h 226"/>
                    <a:gd name="T64" fmla="*/ 27 w 233"/>
                    <a:gd name="T65" fmla="*/ 221 h 226"/>
                    <a:gd name="T66" fmla="*/ 27 w 233"/>
                    <a:gd name="T67" fmla="*/ 226 h 226"/>
                    <a:gd name="T68" fmla="*/ 27 w 233"/>
                    <a:gd name="T69" fmla="*/ 221 h 226"/>
                    <a:gd name="T70" fmla="*/ 46 w 233"/>
                    <a:gd name="T71" fmla="*/ 22 h 226"/>
                    <a:gd name="T72" fmla="*/ 46 w 233"/>
                    <a:gd name="T73" fmla="*/ 22 h 226"/>
                    <a:gd name="T74" fmla="*/ 46 w 233"/>
                    <a:gd name="T75" fmla="*/ 22 h 226"/>
                    <a:gd name="T76" fmla="*/ 169 w 233"/>
                    <a:gd name="T77" fmla="*/ 22 h 226"/>
                    <a:gd name="T78" fmla="*/ 173 w 233"/>
                    <a:gd name="T79" fmla="*/ 22 h 226"/>
                    <a:gd name="T80" fmla="*/ 173 w 233"/>
                    <a:gd name="T81" fmla="*/ 22 h 226"/>
                    <a:gd name="T82" fmla="*/ 206 w 233"/>
                    <a:gd name="T83" fmla="*/ 217 h 226"/>
                    <a:gd name="T84" fmla="*/ 201 w 233"/>
                    <a:gd name="T85" fmla="*/ 217 h 226"/>
                    <a:gd name="T86" fmla="*/ 201 w 233"/>
                    <a:gd name="T87" fmla="*/ 217 h 226"/>
                    <a:gd name="T88" fmla="*/ 228 w 233"/>
                    <a:gd name="T89" fmla="*/ 210 h 226"/>
                    <a:gd name="T90" fmla="*/ 228 w 233"/>
                    <a:gd name="T91" fmla="*/ 214 h 226"/>
                    <a:gd name="T92" fmla="*/ 228 w 233"/>
                    <a:gd name="T93" fmla="*/ 210 h 226"/>
                    <a:gd name="T94" fmla="*/ 181 w 233"/>
                    <a:gd name="T95" fmla="*/ 22 h 226"/>
                    <a:gd name="T96" fmla="*/ 181 w 233"/>
                    <a:gd name="T97" fmla="*/ 22 h 226"/>
                    <a:gd name="T98" fmla="*/ 181 w 233"/>
                    <a:gd name="T99" fmla="*/ 22 h 226"/>
                    <a:gd name="T100" fmla="*/ 201 w 233"/>
                    <a:gd name="T101" fmla="*/ 22 h 226"/>
                    <a:gd name="T102" fmla="*/ 201 w 233"/>
                    <a:gd name="T103" fmla="*/ 27 h 226"/>
                    <a:gd name="T104" fmla="*/ 201 w 233"/>
                    <a:gd name="T105" fmla="*/ 22 h 226"/>
                    <a:gd name="T106" fmla="*/ 213 w 233"/>
                    <a:gd name="T107" fmla="*/ 11 h 226"/>
                    <a:gd name="T108" fmla="*/ 217 w 233"/>
                    <a:gd name="T109" fmla="*/ 15 h 226"/>
                    <a:gd name="T110" fmla="*/ 213 w 233"/>
                    <a:gd name="T111" fmla="*/ 15 h 226"/>
                    <a:gd name="T112" fmla="*/ 58 w 233"/>
                    <a:gd name="T113" fmla="*/ 4 h 226"/>
                    <a:gd name="T114" fmla="*/ 58 w 233"/>
                    <a:gd name="T115" fmla="*/ 0 h 226"/>
                    <a:gd name="T116" fmla="*/ 58 w 233"/>
                    <a:gd name="T117" fmla="*/ 4 h 226"/>
                    <a:gd name="T118" fmla="*/ 7 w 233"/>
                    <a:gd name="T119" fmla="*/ 4 h 226"/>
                    <a:gd name="T120" fmla="*/ 7 w 233"/>
                    <a:gd name="T121" fmla="*/ 0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7" y="0"/>
                      </a:moveTo>
                      <a:lnTo>
                        <a:pt x="58" y="0"/>
                      </a:lnTo>
                      <a:lnTo>
                        <a:pt x="213" y="11"/>
                      </a:lnTo>
                      <a:lnTo>
                        <a:pt x="221" y="11"/>
                      </a:lnTo>
                      <a:lnTo>
                        <a:pt x="217" y="15"/>
                      </a:lnTo>
                      <a:lnTo>
                        <a:pt x="206" y="27"/>
                      </a:lnTo>
                      <a:lnTo>
                        <a:pt x="201" y="27"/>
                      </a:lnTo>
                      <a:lnTo>
                        <a:pt x="181" y="27"/>
                      </a:lnTo>
                      <a:lnTo>
                        <a:pt x="181" y="22"/>
                      </a:lnTo>
                      <a:lnTo>
                        <a:pt x="186" y="22"/>
                      </a:lnTo>
                      <a:lnTo>
                        <a:pt x="233" y="210"/>
                      </a:lnTo>
                      <a:lnTo>
                        <a:pt x="228" y="214"/>
                      </a:lnTo>
                      <a:lnTo>
                        <a:pt x="201" y="221"/>
                      </a:lnTo>
                      <a:lnTo>
                        <a:pt x="201" y="217"/>
                      </a:lnTo>
                      <a:lnTo>
                        <a:pt x="169" y="22"/>
                      </a:lnTo>
                      <a:lnTo>
                        <a:pt x="169" y="27"/>
                      </a:lnTo>
                      <a:lnTo>
                        <a:pt x="46" y="27"/>
                      </a:lnTo>
                      <a:lnTo>
                        <a:pt x="46" y="22"/>
                      </a:lnTo>
                      <a:lnTo>
                        <a:pt x="51" y="22"/>
                      </a:lnTo>
                      <a:lnTo>
                        <a:pt x="31" y="221"/>
                      </a:lnTo>
                      <a:lnTo>
                        <a:pt x="27" y="226"/>
                      </a:lnTo>
                      <a:lnTo>
                        <a:pt x="0" y="217"/>
                      </a:lnTo>
                      <a:lnTo>
                        <a:pt x="0" y="214"/>
                      </a:lnTo>
                      <a:lnTo>
                        <a:pt x="27" y="221"/>
                      </a:lnTo>
                      <a:lnTo>
                        <a:pt x="27" y="226"/>
                      </a:lnTo>
                      <a:lnTo>
                        <a:pt x="27" y="221"/>
                      </a:lnTo>
                      <a:lnTo>
                        <a:pt x="46" y="22"/>
                      </a:lnTo>
                      <a:lnTo>
                        <a:pt x="169" y="22"/>
                      </a:lnTo>
                      <a:lnTo>
                        <a:pt x="173" y="22"/>
                      </a:lnTo>
                      <a:lnTo>
                        <a:pt x="206" y="217"/>
                      </a:lnTo>
                      <a:lnTo>
                        <a:pt x="201" y="217"/>
                      </a:lnTo>
                      <a:lnTo>
                        <a:pt x="228" y="210"/>
                      </a:lnTo>
                      <a:lnTo>
                        <a:pt x="228" y="214"/>
                      </a:lnTo>
                      <a:lnTo>
                        <a:pt x="228" y="210"/>
                      </a:lnTo>
                      <a:lnTo>
                        <a:pt x="181" y="22"/>
                      </a:lnTo>
                      <a:lnTo>
                        <a:pt x="201" y="22"/>
                      </a:lnTo>
                      <a:lnTo>
                        <a:pt x="201" y="27"/>
                      </a:lnTo>
                      <a:lnTo>
                        <a:pt x="201" y="22"/>
                      </a:lnTo>
                      <a:lnTo>
                        <a:pt x="213" y="11"/>
                      </a:lnTo>
                      <a:lnTo>
                        <a:pt x="217" y="15"/>
                      </a:lnTo>
                      <a:lnTo>
                        <a:pt x="213" y="15"/>
                      </a:lnTo>
                      <a:lnTo>
                        <a:pt x="58" y="4"/>
                      </a:lnTo>
                      <a:lnTo>
                        <a:pt x="58" y="0"/>
                      </a:lnTo>
                      <a:lnTo>
                        <a:pt x="58" y="4"/>
                      </a:lnTo>
                      <a:lnTo>
                        <a:pt x="7" y="4"/>
                      </a:lnTo>
                      <a:lnTo>
                        <a:pt x="7"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7" name="Freeform 312"/>
                <p:cNvSpPr>
                  <a:spLocks/>
                </p:cNvSpPr>
                <p:nvPr/>
              </p:nvSpPr>
              <p:spPr bwMode="auto">
                <a:xfrm>
                  <a:off x="3719" y="2468"/>
                  <a:ext cx="25" cy="46"/>
                </a:xfrm>
                <a:custGeom>
                  <a:avLst/>
                  <a:gdLst>
                    <a:gd name="T0" fmla="*/ 8 w 51"/>
                    <a:gd name="T1" fmla="*/ 0 h 93"/>
                    <a:gd name="T2" fmla="*/ 19 w 51"/>
                    <a:gd name="T3" fmla="*/ 5 h 93"/>
                    <a:gd name="T4" fmla="*/ 28 w 51"/>
                    <a:gd name="T5" fmla="*/ 40 h 93"/>
                    <a:gd name="T6" fmla="*/ 51 w 51"/>
                    <a:gd name="T7" fmla="*/ 73 h 93"/>
                    <a:gd name="T8" fmla="*/ 48 w 51"/>
                    <a:gd name="T9" fmla="*/ 93 h 93"/>
                    <a:gd name="T10" fmla="*/ 11 w 51"/>
                    <a:gd name="T11" fmla="*/ 93 h 93"/>
                    <a:gd name="T12" fmla="*/ 0 w 51"/>
                    <a:gd name="T13" fmla="*/ 84 h 93"/>
                    <a:gd name="T14" fmla="*/ 8 w 5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3"/>
                    <a:gd name="T26" fmla="*/ 51 w 5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3">
                      <a:moveTo>
                        <a:pt x="8" y="0"/>
                      </a:moveTo>
                      <a:lnTo>
                        <a:pt x="19" y="5"/>
                      </a:lnTo>
                      <a:lnTo>
                        <a:pt x="28" y="40"/>
                      </a:lnTo>
                      <a:lnTo>
                        <a:pt x="51" y="73"/>
                      </a:lnTo>
                      <a:lnTo>
                        <a:pt x="48" y="93"/>
                      </a:lnTo>
                      <a:lnTo>
                        <a:pt x="11" y="93"/>
                      </a:lnTo>
                      <a:lnTo>
                        <a:pt x="0" y="84"/>
                      </a:lnTo>
                      <a:lnTo>
                        <a:pt x="8"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58" name="Freeform 313"/>
                <p:cNvSpPr>
                  <a:spLocks/>
                </p:cNvSpPr>
                <p:nvPr/>
              </p:nvSpPr>
              <p:spPr bwMode="auto">
                <a:xfrm>
                  <a:off x="3719" y="2468"/>
                  <a:ext cx="28" cy="47"/>
                </a:xfrm>
                <a:custGeom>
                  <a:avLst/>
                  <a:gdLst>
                    <a:gd name="T0" fmla="*/ 8 w 55"/>
                    <a:gd name="T1" fmla="*/ 0 h 96"/>
                    <a:gd name="T2" fmla="*/ 19 w 55"/>
                    <a:gd name="T3" fmla="*/ 5 h 96"/>
                    <a:gd name="T4" fmla="*/ 24 w 55"/>
                    <a:gd name="T5" fmla="*/ 5 h 96"/>
                    <a:gd name="T6" fmla="*/ 24 w 55"/>
                    <a:gd name="T7" fmla="*/ 5 h 96"/>
                    <a:gd name="T8" fmla="*/ 31 w 55"/>
                    <a:gd name="T9" fmla="*/ 40 h 96"/>
                    <a:gd name="T10" fmla="*/ 28 w 55"/>
                    <a:gd name="T11" fmla="*/ 44 h 96"/>
                    <a:gd name="T12" fmla="*/ 31 w 55"/>
                    <a:gd name="T13" fmla="*/ 40 h 96"/>
                    <a:gd name="T14" fmla="*/ 55 w 55"/>
                    <a:gd name="T15" fmla="*/ 73 h 96"/>
                    <a:gd name="T16" fmla="*/ 55 w 55"/>
                    <a:gd name="T17" fmla="*/ 73 h 96"/>
                    <a:gd name="T18" fmla="*/ 55 w 55"/>
                    <a:gd name="T19" fmla="*/ 73 h 96"/>
                    <a:gd name="T20" fmla="*/ 51 w 55"/>
                    <a:gd name="T21" fmla="*/ 93 h 96"/>
                    <a:gd name="T22" fmla="*/ 51 w 55"/>
                    <a:gd name="T23" fmla="*/ 96 h 96"/>
                    <a:gd name="T24" fmla="*/ 48 w 55"/>
                    <a:gd name="T25" fmla="*/ 96 h 96"/>
                    <a:gd name="T26" fmla="*/ 11 w 55"/>
                    <a:gd name="T27" fmla="*/ 96 h 96"/>
                    <a:gd name="T28" fmla="*/ 11 w 55"/>
                    <a:gd name="T29" fmla="*/ 96 h 96"/>
                    <a:gd name="T30" fmla="*/ 11 w 55"/>
                    <a:gd name="T31" fmla="*/ 96 h 96"/>
                    <a:gd name="T32" fmla="*/ 0 w 55"/>
                    <a:gd name="T33" fmla="*/ 89 h 96"/>
                    <a:gd name="T34" fmla="*/ 0 w 55"/>
                    <a:gd name="T35" fmla="*/ 89 h 96"/>
                    <a:gd name="T36" fmla="*/ 0 w 55"/>
                    <a:gd name="T37" fmla="*/ 84 h 96"/>
                    <a:gd name="T38" fmla="*/ 4 w 55"/>
                    <a:gd name="T39" fmla="*/ 84 h 96"/>
                    <a:gd name="T40" fmla="*/ 15 w 55"/>
                    <a:gd name="T41" fmla="*/ 93 h 96"/>
                    <a:gd name="T42" fmla="*/ 11 w 55"/>
                    <a:gd name="T43" fmla="*/ 96 h 96"/>
                    <a:gd name="T44" fmla="*/ 11 w 55"/>
                    <a:gd name="T45" fmla="*/ 93 h 96"/>
                    <a:gd name="T46" fmla="*/ 48 w 55"/>
                    <a:gd name="T47" fmla="*/ 93 h 96"/>
                    <a:gd name="T48" fmla="*/ 48 w 55"/>
                    <a:gd name="T49" fmla="*/ 96 h 96"/>
                    <a:gd name="T50" fmla="*/ 48 w 55"/>
                    <a:gd name="T51" fmla="*/ 93 h 96"/>
                    <a:gd name="T52" fmla="*/ 51 w 55"/>
                    <a:gd name="T53" fmla="*/ 73 h 96"/>
                    <a:gd name="T54" fmla="*/ 55 w 55"/>
                    <a:gd name="T55" fmla="*/ 73 h 96"/>
                    <a:gd name="T56" fmla="*/ 51 w 55"/>
                    <a:gd name="T57" fmla="*/ 77 h 96"/>
                    <a:gd name="T58" fmla="*/ 28 w 55"/>
                    <a:gd name="T59" fmla="*/ 44 h 96"/>
                    <a:gd name="T60" fmla="*/ 28 w 55"/>
                    <a:gd name="T61" fmla="*/ 44 h 96"/>
                    <a:gd name="T62" fmla="*/ 28 w 55"/>
                    <a:gd name="T63" fmla="*/ 40 h 96"/>
                    <a:gd name="T64" fmla="*/ 19 w 55"/>
                    <a:gd name="T65" fmla="*/ 5 h 96"/>
                    <a:gd name="T66" fmla="*/ 24 w 55"/>
                    <a:gd name="T67" fmla="*/ 5 h 96"/>
                    <a:gd name="T68" fmla="*/ 19 w 55"/>
                    <a:gd name="T69" fmla="*/ 9 h 96"/>
                    <a:gd name="T70" fmla="*/ 8 w 55"/>
                    <a:gd name="T71" fmla="*/ 5 h 96"/>
                    <a:gd name="T72" fmla="*/ 8 w 55"/>
                    <a:gd name="T73" fmla="*/ 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6"/>
                    <a:gd name="T113" fmla="*/ 55 w 55"/>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6">
                      <a:moveTo>
                        <a:pt x="8" y="0"/>
                      </a:moveTo>
                      <a:lnTo>
                        <a:pt x="19" y="5"/>
                      </a:lnTo>
                      <a:lnTo>
                        <a:pt x="24" y="5"/>
                      </a:lnTo>
                      <a:lnTo>
                        <a:pt x="31" y="40"/>
                      </a:lnTo>
                      <a:lnTo>
                        <a:pt x="28" y="44"/>
                      </a:lnTo>
                      <a:lnTo>
                        <a:pt x="31" y="40"/>
                      </a:lnTo>
                      <a:lnTo>
                        <a:pt x="55" y="73"/>
                      </a:lnTo>
                      <a:lnTo>
                        <a:pt x="51" y="93"/>
                      </a:lnTo>
                      <a:lnTo>
                        <a:pt x="51" y="96"/>
                      </a:lnTo>
                      <a:lnTo>
                        <a:pt x="48" y="96"/>
                      </a:lnTo>
                      <a:lnTo>
                        <a:pt x="11" y="96"/>
                      </a:lnTo>
                      <a:lnTo>
                        <a:pt x="0" y="89"/>
                      </a:lnTo>
                      <a:lnTo>
                        <a:pt x="0" y="84"/>
                      </a:lnTo>
                      <a:lnTo>
                        <a:pt x="4" y="84"/>
                      </a:lnTo>
                      <a:lnTo>
                        <a:pt x="15" y="93"/>
                      </a:lnTo>
                      <a:lnTo>
                        <a:pt x="11" y="96"/>
                      </a:lnTo>
                      <a:lnTo>
                        <a:pt x="11" y="93"/>
                      </a:lnTo>
                      <a:lnTo>
                        <a:pt x="48" y="93"/>
                      </a:lnTo>
                      <a:lnTo>
                        <a:pt x="48" y="96"/>
                      </a:lnTo>
                      <a:lnTo>
                        <a:pt x="48" y="93"/>
                      </a:lnTo>
                      <a:lnTo>
                        <a:pt x="51" y="73"/>
                      </a:lnTo>
                      <a:lnTo>
                        <a:pt x="55" y="73"/>
                      </a:lnTo>
                      <a:lnTo>
                        <a:pt x="51" y="77"/>
                      </a:lnTo>
                      <a:lnTo>
                        <a:pt x="28" y="44"/>
                      </a:lnTo>
                      <a:lnTo>
                        <a:pt x="28" y="40"/>
                      </a:lnTo>
                      <a:lnTo>
                        <a:pt x="19" y="5"/>
                      </a:lnTo>
                      <a:lnTo>
                        <a:pt x="24" y="5"/>
                      </a:lnTo>
                      <a:lnTo>
                        <a:pt x="19" y="9"/>
                      </a:lnTo>
                      <a:lnTo>
                        <a:pt x="8" y="5"/>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9" name="Freeform 314"/>
                <p:cNvSpPr>
                  <a:spLocks/>
                </p:cNvSpPr>
                <p:nvPr/>
              </p:nvSpPr>
              <p:spPr bwMode="auto">
                <a:xfrm>
                  <a:off x="3719" y="2468"/>
                  <a:ext cx="5" cy="42"/>
                </a:xfrm>
                <a:custGeom>
                  <a:avLst/>
                  <a:gdLst>
                    <a:gd name="T0" fmla="*/ 0 w 11"/>
                    <a:gd name="T1" fmla="*/ 84 h 84"/>
                    <a:gd name="T2" fmla="*/ 8 w 11"/>
                    <a:gd name="T3" fmla="*/ 0 h 84"/>
                    <a:gd name="T4" fmla="*/ 8 w 11"/>
                    <a:gd name="T5" fmla="*/ 0 h 84"/>
                    <a:gd name="T6" fmla="*/ 8 w 11"/>
                    <a:gd name="T7" fmla="*/ 0 h 84"/>
                    <a:gd name="T8" fmla="*/ 11 w 11"/>
                    <a:gd name="T9" fmla="*/ 0 h 84"/>
                    <a:gd name="T10" fmla="*/ 4 w 11"/>
                    <a:gd name="T11" fmla="*/ 84 h 84"/>
                    <a:gd name="T12" fmla="*/ 0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0" y="84"/>
                      </a:moveTo>
                      <a:lnTo>
                        <a:pt x="8" y="0"/>
                      </a:lnTo>
                      <a:lnTo>
                        <a:pt x="11" y="0"/>
                      </a:lnTo>
                      <a:lnTo>
                        <a:pt x="4" y="84"/>
                      </a:lnTo>
                      <a:lnTo>
                        <a:pt x="0"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0" name="Freeform 315"/>
                <p:cNvSpPr>
                  <a:spLocks/>
                </p:cNvSpPr>
                <p:nvPr/>
              </p:nvSpPr>
              <p:spPr bwMode="auto">
                <a:xfrm>
                  <a:off x="3729" y="2458"/>
                  <a:ext cx="33" cy="44"/>
                </a:xfrm>
                <a:custGeom>
                  <a:avLst/>
                  <a:gdLst>
                    <a:gd name="T0" fmla="*/ 0 w 67"/>
                    <a:gd name="T1" fmla="*/ 23 h 87"/>
                    <a:gd name="T2" fmla="*/ 0 w 67"/>
                    <a:gd name="T3" fmla="*/ 7 h 87"/>
                    <a:gd name="T4" fmla="*/ 9 w 67"/>
                    <a:gd name="T5" fmla="*/ 0 h 87"/>
                    <a:gd name="T6" fmla="*/ 16 w 67"/>
                    <a:gd name="T7" fmla="*/ 7 h 87"/>
                    <a:gd name="T8" fmla="*/ 25 w 67"/>
                    <a:gd name="T9" fmla="*/ 51 h 87"/>
                    <a:gd name="T10" fmla="*/ 20 w 67"/>
                    <a:gd name="T11" fmla="*/ 58 h 87"/>
                    <a:gd name="T12" fmla="*/ 29 w 67"/>
                    <a:gd name="T13" fmla="*/ 62 h 87"/>
                    <a:gd name="T14" fmla="*/ 40 w 67"/>
                    <a:gd name="T15" fmla="*/ 67 h 87"/>
                    <a:gd name="T16" fmla="*/ 52 w 67"/>
                    <a:gd name="T17" fmla="*/ 62 h 87"/>
                    <a:gd name="T18" fmla="*/ 64 w 67"/>
                    <a:gd name="T19" fmla="*/ 67 h 87"/>
                    <a:gd name="T20" fmla="*/ 67 w 67"/>
                    <a:gd name="T21" fmla="*/ 75 h 87"/>
                    <a:gd name="T22" fmla="*/ 56 w 67"/>
                    <a:gd name="T23" fmla="*/ 87 h 87"/>
                    <a:gd name="T24" fmla="*/ 29 w 67"/>
                    <a:gd name="T25" fmla="*/ 87 h 87"/>
                    <a:gd name="T26" fmla="*/ 9 w 67"/>
                    <a:gd name="T27" fmla="*/ 58 h 87"/>
                    <a:gd name="T28" fmla="*/ 0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0" y="23"/>
                      </a:moveTo>
                      <a:lnTo>
                        <a:pt x="0" y="7"/>
                      </a:lnTo>
                      <a:lnTo>
                        <a:pt x="9" y="0"/>
                      </a:lnTo>
                      <a:lnTo>
                        <a:pt x="16" y="7"/>
                      </a:lnTo>
                      <a:lnTo>
                        <a:pt x="25" y="51"/>
                      </a:lnTo>
                      <a:lnTo>
                        <a:pt x="20" y="58"/>
                      </a:lnTo>
                      <a:lnTo>
                        <a:pt x="29" y="62"/>
                      </a:lnTo>
                      <a:lnTo>
                        <a:pt x="40" y="67"/>
                      </a:lnTo>
                      <a:lnTo>
                        <a:pt x="52" y="62"/>
                      </a:lnTo>
                      <a:lnTo>
                        <a:pt x="64" y="67"/>
                      </a:lnTo>
                      <a:lnTo>
                        <a:pt x="67" y="75"/>
                      </a:lnTo>
                      <a:lnTo>
                        <a:pt x="56" y="87"/>
                      </a:lnTo>
                      <a:lnTo>
                        <a:pt x="29" y="87"/>
                      </a:lnTo>
                      <a:lnTo>
                        <a:pt x="9" y="58"/>
                      </a:lnTo>
                      <a:lnTo>
                        <a:pt x="0"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1" name="Freeform 316"/>
                <p:cNvSpPr>
                  <a:spLocks/>
                </p:cNvSpPr>
                <p:nvPr/>
              </p:nvSpPr>
              <p:spPr bwMode="auto">
                <a:xfrm>
                  <a:off x="3729" y="2456"/>
                  <a:ext cx="35" cy="48"/>
                </a:xfrm>
                <a:custGeom>
                  <a:avLst/>
                  <a:gdLst>
                    <a:gd name="T0" fmla="*/ 0 w 72"/>
                    <a:gd name="T1" fmla="*/ 11 h 95"/>
                    <a:gd name="T2" fmla="*/ 0 w 72"/>
                    <a:gd name="T3" fmla="*/ 11 h 95"/>
                    <a:gd name="T4" fmla="*/ 9 w 72"/>
                    <a:gd name="T5" fmla="*/ 0 h 95"/>
                    <a:gd name="T6" fmla="*/ 20 w 72"/>
                    <a:gd name="T7" fmla="*/ 11 h 95"/>
                    <a:gd name="T8" fmla="*/ 20 w 72"/>
                    <a:gd name="T9" fmla="*/ 11 h 95"/>
                    <a:gd name="T10" fmla="*/ 29 w 72"/>
                    <a:gd name="T11" fmla="*/ 55 h 95"/>
                    <a:gd name="T12" fmla="*/ 25 w 72"/>
                    <a:gd name="T13" fmla="*/ 62 h 95"/>
                    <a:gd name="T14" fmla="*/ 20 w 72"/>
                    <a:gd name="T15" fmla="*/ 62 h 95"/>
                    <a:gd name="T16" fmla="*/ 29 w 72"/>
                    <a:gd name="T17" fmla="*/ 71 h 95"/>
                    <a:gd name="T18" fmla="*/ 40 w 72"/>
                    <a:gd name="T19" fmla="*/ 71 h 95"/>
                    <a:gd name="T20" fmla="*/ 40 w 72"/>
                    <a:gd name="T21" fmla="*/ 71 h 95"/>
                    <a:gd name="T22" fmla="*/ 52 w 72"/>
                    <a:gd name="T23" fmla="*/ 66 h 95"/>
                    <a:gd name="T24" fmla="*/ 64 w 72"/>
                    <a:gd name="T25" fmla="*/ 71 h 95"/>
                    <a:gd name="T26" fmla="*/ 67 w 72"/>
                    <a:gd name="T27" fmla="*/ 71 h 95"/>
                    <a:gd name="T28" fmla="*/ 72 w 72"/>
                    <a:gd name="T29" fmla="*/ 82 h 95"/>
                    <a:gd name="T30" fmla="*/ 60 w 72"/>
                    <a:gd name="T31" fmla="*/ 95 h 95"/>
                    <a:gd name="T32" fmla="*/ 56 w 72"/>
                    <a:gd name="T33" fmla="*/ 95 h 95"/>
                    <a:gd name="T34" fmla="*/ 29 w 72"/>
                    <a:gd name="T35" fmla="*/ 95 h 95"/>
                    <a:gd name="T36" fmla="*/ 9 w 72"/>
                    <a:gd name="T37" fmla="*/ 66 h 95"/>
                    <a:gd name="T38" fmla="*/ 9 w 72"/>
                    <a:gd name="T39" fmla="*/ 62 h 95"/>
                    <a:gd name="T40" fmla="*/ 32 w 72"/>
                    <a:gd name="T41" fmla="*/ 91 h 95"/>
                    <a:gd name="T42" fmla="*/ 29 w 72"/>
                    <a:gd name="T43" fmla="*/ 91 h 95"/>
                    <a:gd name="T44" fmla="*/ 56 w 72"/>
                    <a:gd name="T45" fmla="*/ 95 h 95"/>
                    <a:gd name="T46" fmla="*/ 67 w 72"/>
                    <a:gd name="T47" fmla="*/ 79 h 95"/>
                    <a:gd name="T48" fmla="*/ 67 w 72"/>
                    <a:gd name="T49" fmla="*/ 79 h 95"/>
                    <a:gd name="T50" fmla="*/ 67 w 72"/>
                    <a:gd name="T51" fmla="*/ 71 h 95"/>
                    <a:gd name="T52" fmla="*/ 52 w 72"/>
                    <a:gd name="T53" fmla="*/ 71 h 95"/>
                    <a:gd name="T54" fmla="*/ 52 w 72"/>
                    <a:gd name="T55" fmla="*/ 71 h 95"/>
                    <a:gd name="T56" fmla="*/ 40 w 72"/>
                    <a:gd name="T57" fmla="*/ 75 h 95"/>
                    <a:gd name="T58" fmla="*/ 29 w 72"/>
                    <a:gd name="T59" fmla="*/ 71 h 95"/>
                    <a:gd name="T60" fmla="*/ 29 w 72"/>
                    <a:gd name="T61" fmla="*/ 71 h 95"/>
                    <a:gd name="T62" fmla="*/ 20 w 72"/>
                    <a:gd name="T63" fmla="*/ 66 h 95"/>
                    <a:gd name="T64" fmla="*/ 25 w 72"/>
                    <a:gd name="T65" fmla="*/ 55 h 95"/>
                    <a:gd name="T66" fmla="*/ 25 w 72"/>
                    <a:gd name="T67" fmla="*/ 55 h 95"/>
                    <a:gd name="T68" fmla="*/ 20 w 72"/>
                    <a:gd name="T69" fmla="*/ 11 h 95"/>
                    <a:gd name="T70" fmla="*/ 9 w 72"/>
                    <a:gd name="T71" fmla="*/ 7 h 95"/>
                    <a:gd name="T72" fmla="*/ 12 w 72"/>
                    <a:gd name="T73" fmla="*/ 7 h 95"/>
                    <a:gd name="T74" fmla="*/ 0 w 72"/>
                    <a:gd name="T75" fmla="*/ 11 h 95"/>
                    <a:gd name="T76" fmla="*/ 5 w 72"/>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95"/>
                    <a:gd name="T119" fmla="*/ 72 w 72"/>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95">
                      <a:moveTo>
                        <a:pt x="0" y="27"/>
                      </a:moveTo>
                      <a:lnTo>
                        <a:pt x="0" y="11"/>
                      </a:lnTo>
                      <a:lnTo>
                        <a:pt x="9" y="4"/>
                      </a:lnTo>
                      <a:lnTo>
                        <a:pt x="9" y="0"/>
                      </a:lnTo>
                      <a:lnTo>
                        <a:pt x="12" y="4"/>
                      </a:lnTo>
                      <a:lnTo>
                        <a:pt x="20" y="11"/>
                      </a:lnTo>
                      <a:lnTo>
                        <a:pt x="29" y="55"/>
                      </a:lnTo>
                      <a:lnTo>
                        <a:pt x="25" y="62"/>
                      </a:lnTo>
                      <a:lnTo>
                        <a:pt x="20" y="66"/>
                      </a:lnTo>
                      <a:lnTo>
                        <a:pt x="20" y="62"/>
                      </a:lnTo>
                      <a:lnTo>
                        <a:pt x="29" y="66"/>
                      </a:lnTo>
                      <a:lnTo>
                        <a:pt x="29" y="71"/>
                      </a:lnTo>
                      <a:lnTo>
                        <a:pt x="29" y="66"/>
                      </a:lnTo>
                      <a:lnTo>
                        <a:pt x="40" y="71"/>
                      </a:lnTo>
                      <a:lnTo>
                        <a:pt x="40" y="75"/>
                      </a:lnTo>
                      <a:lnTo>
                        <a:pt x="40" y="71"/>
                      </a:lnTo>
                      <a:lnTo>
                        <a:pt x="52" y="66"/>
                      </a:lnTo>
                      <a:lnTo>
                        <a:pt x="64" y="71"/>
                      </a:lnTo>
                      <a:lnTo>
                        <a:pt x="67" y="71"/>
                      </a:lnTo>
                      <a:lnTo>
                        <a:pt x="72" y="79"/>
                      </a:lnTo>
                      <a:lnTo>
                        <a:pt x="72" y="82"/>
                      </a:lnTo>
                      <a:lnTo>
                        <a:pt x="60" y="95"/>
                      </a:lnTo>
                      <a:lnTo>
                        <a:pt x="56" y="95"/>
                      </a:lnTo>
                      <a:lnTo>
                        <a:pt x="29" y="95"/>
                      </a:lnTo>
                      <a:lnTo>
                        <a:pt x="9" y="66"/>
                      </a:lnTo>
                      <a:lnTo>
                        <a:pt x="9" y="62"/>
                      </a:lnTo>
                      <a:lnTo>
                        <a:pt x="12" y="62"/>
                      </a:lnTo>
                      <a:lnTo>
                        <a:pt x="32" y="91"/>
                      </a:lnTo>
                      <a:lnTo>
                        <a:pt x="29" y="95"/>
                      </a:lnTo>
                      <a:lnTo>
                        <a:pt x="29" y="91"/>
                      </a:lnTo>
                      <a:lnTo>
                        <a:pt x="56" y="91"/>
                      </a:lnTo>
                      <a:lnTo>
                        <a:pt x="56" y="95"/>
                      </a:lnTo>
                      <a:lnTo>
                        <a:pt x="56" y="91"/>
                      </a:lnTo>
                      <a:lnTo>
                        <a:pt x="67" y="79"/>
                      </a:lnTo>
                      <a:lnTo>
                        <a:pt x="72" y="82"/>
                      </a:lnTo>
                      <a:lnTo>
                        <a:pt x="67" y="79"/>
                      </a:lnTo>
                      <a:lnTo>
                        <a:pt x="64" y="71"/>
                      </a:lnTo>
                      <a:lnTo>
                        <a:pt x="67" y="71"/>
                      </a:lnTo>
                      <a:lnTo>
                        <a:pt x="64" y="75"/>
                      </a:lnTo>
                      <a:lnTo>
                        <a:pt x="52" y="71"/>
                      </a:lnTo>
                      <a:lnTo>
                        <a:pt x="52" y="66"/>
                      </a:lnTo>
                      <a:lnTo>
                        <a:pt x="52" y="71"/>
                      </a:lnTo>
                      <a:lnTo>
                        <a:pt x="40" y="75"/>
                      </a:lnTo>
                      <a:lnTo>
                        <a:pt x="29" y="71"/>
                      </a:lnTo>
                      <a:lnTo>
                        <a:pt x="20" y="66"/>
                      </a:lnTo>
                      <a:lnTo>
                        <a:pt x="20" y="62"/>
                      </a:lnTo>
                      <a:lnTo>
                        <a:pt x="25" y="55"/>
                      </a:lnTo>
                      <a:lnTo>
                        <a:pt x="29" y="55"/>
                      </a:lnTo>
                      <a:lnTo>
                        <a:pt x="25" y="55"/>
                      </a:lnTo>
                      <a:lnTo>
                        <a:pt x="16" y="11"/>
                      </a:lnTo>
                      <a:lnTo>
                        <a:pt x="20" y="11"/>
                      </a:lnTo>
                      <a:lnTo>
                        <a:pt x="16" y="15"/>
                      </a:lnTo>
                      <a:lnTo>
                        <a:pt x="9" y="7"/>
                      </a:lnTo>
                      <a:lnTo>
                        <a:pt x="12" y="4"/>
                      </a:lnTo>
                      <a:lnTo>
                        <a:pt x="12" y="7"/>
                      </a:lnTo>
                      <a:lnTo>
                        <a:pt x="5" y="15"/>
                      </a:lnTo>
                      <a:lnTo>
                        <a:pt x="0" y="11"/>
                      </a:lnTo>
                      <a:lnTo>
                        <a:pt x="5" y="11"/>
                      </a:lnTo>
                      <a:lnTo>
                        <a:pt x="5" y="27"/>
                      </a:lnTo>
                      <a:lnTo>
                        <a:pt x="0"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2" name="Freeform 317"/>
                <p:cNvSpPr>
                  <a:spLocks/>
                </p:cNvSpPr>
                <p:nvPr/>
              </p:nvSpPr>
              <p:spPr bwMode="auto">
                <a:xfrm>
                  <a:off x="3729" y="2470"/>
                  <a:ext cx="5" cy="18"/>
                </a:xfrm>
                <a:custGeom>
                  <a:avLst/>
                  <a:gdLst>
                    <a:gd name="T0" fmla="*/ 9 w 12"/>
                    <a:gd name="T1" fmla="*/ 35 h 35"/>
                    <a:gd name="T2" fmla="*/ 0 w 12"/>
                    <a:gd name="T3" fmla="*/ 0 h 35"/>
                    <a:gd name="T4" fmla="*/ 0 w 12"/>
                    <a:gd name="T5" fmla="*/ 0 h 35"/>
                    <a:gd name="T6" fmla="*/ 0 w 12"/>
                    <a:gd name="T7" fmla="*/ 0 h 35"/>
                    <a:gd name="T8" fmla="*/ 5 w 12"/>
                    <a:gd name="T9" fmla="*/ 0 h 35"/>
                    <a:gd name="T10" fmla="*/ 12 w 12"/>
                    <a:gd name="T11" fmla="*/ 35 h 35"/>
                    <a:gd name="T12" fmla="*/ 9 w 12"/>
                    <a:gd name="T13" fmla="*/ 35 h 35"/>
                    <a:gd name="T14" fmla="*/ 0 60000 65536"/>
                    <a:gd name="T15" fmla="*/ 0 60000 65536"/>
                    <a:gd name="T16" fmla="*/ 0 60000 65536"/>
                    <a:gd name="T17" fmla="*/ 0 60000 65536"/>
                    <a:gd name="T18" fmla="*/ 0 60000 65536"/>
                    <a:gd name="T19" fmla="*/ 0 60000 65536"/>
                    <a:gd name="T20" fmla="*/ 0 60000 65536"/>
                    <a:gd name="T21" fmla="*/ 0 w 12"/>
                    <a:gd name="T22" fmla="*/ 0 h 35"/>
                    <a:gd name="T23" fmla="*/ 12 w 12"/>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5">
                      <a:moveTo>
                        <a:pt x="9" y="35"/>
                      </a:moveTo>
                      <a:lnTo>
                        <a:pt x="0" y="0"/>
                      </a:lnTo>
                      <a:lnTo>
                        <a:pt x="5" y="0"/>
                      </a:lnTo>
                      <a:lnTo>
                        <a:pt x="12" y="35"/>
                      </a:lnTo>
                      <a:lnTo>
                        <a:pt x="9" y="3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3" name="Freeform 318"/>
                <p:cNvSpPr>
                  <a:spLocks/>
                </p:cNvSpPr>
                <p:nvPr/>
              </p:nvSpPr>
              <p:spPr bwMode="auto">
                <a:xfrm>
                  <a:off x="3774" y="2476"/>
                  <a:ext cx="32" cy="38"/>
                </a:xfrm>
                <a:custGeom>
                  <a:avLst/>
                  <a:gdLst>
                    <a:gd name="T0" fmla="*/ 56 w 64"/>
                    <a:gd name="T1" fmla="*/ 8 h 76"/>
                    <a:gd name="T2" fmla="*/ 36 w 64"/>
                    <a:gd name="T3" fmla="*/ 0 h 76"/>
                    <a:gd name="T4" fmla="*/ 13 w 64"/>
                    <a:gd name="T5" fmla="*/ 16 h 76"/>
                    <a:gd name="T6" fmla="*/ 5 w 64"/>
                    <a:gd name="T7" fmla="*/ 32 h 76"/>
                    <a:gd name="T8" fmla="*/ 20 w 64"/>
                    <a:gd name="T9" fmla="*/ 43 h 76"/>
                    <a:gd name="T10" fmla="*/ 0 w 64"/>
                    <a:gd name="T11" fmla="*/ 76 h 76"/>
                    <a:gd name="T12" fmla="*/ 52 w 64"/>
                    <a:gd name="T13" fmla="*/ 76 h 76"/>
                    <a:gd name="T14" fmla="*/ 64 w 64"/>
                    <a:gd name="T15" fmla="*/ 63 h 76"/>
                    <a:gd name="T16" fmla="*/ 56 w 64"/>
                    <a:gd name="T17" fmla="*/ 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56" y="8"/>
                      </a:moveTo>
                      <a:lnTo>
                        <a:pt x="36" y="0"/>
                      </a:lnTo>
                      <a:lnTo>
                        <a:pt x="13" y="16"/>
                      </a:lnTo>
                      <a:lnTo>
                        <a:pt x="5" y="32"/>
                      </a:lnTo>
                      <a:lnTo>
                        <a:pt x="20" y="43"/>
                      </a:lnTo>
                      <a:lnTo>
                        <a:pt x="0" y="76"/>
                      </a:lnTo>
                      <a:lnTo>
                        <a:pt x="52" y="76"/>
                      </a:lnTo>
                      <a:lnTo>
                        <a:pt x="64" y="63"/>
                      </a:lnTo>
                      <a:lnTo>
                        <a:pt x="56" y="8"/>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64" name="Freeform 319"/>
                <p:cNvSpPr>
                  <a:spLocks/>
                </p:cNvSpPr>
                <p:nvPr/>
              </p:nvSpPr>
              <p:spPr bwMode="auto">
                <a:xfrm>
                  <a:off x="3772" y="2476"/>
                  <a:ext cx="36" cy="39"/>
                </a:xfrm>
                <a:custGeom>
                  <a:avLst/>
                  <a:gdLst>
                    <a:gd name="T0" fmla="*/ 60 w 73"/>
                    <a:gd name="T1" fmla="*/ 12 h 79"/>
                    <a:gd name="T2" fmla="*/ 40 w 73"/>
                    <a:gd name="T3" fmla="*/ 3 h 79"/>
                    <a:gd name="T4" fmla="*/ 40 w 73"/>
                    <a:gd name="T5" fmla="*/ 0 h 79"/>
                    <a:gd name="T6" fmla="*/ 44 w 73"/>
                    <a:gd name="T7" fmla="*/ 3 h 79"/>
                    <a:gd name="T8" fmla="*/ 20 w 73"/>
                    <a:gd name="T9" fmla="*/ 20 h 79"/>
                    <a:gd name="T10" fmla="*/ 17 w 73"/>
                    <a:gd name="T11" fmla="*/ 16 h 79"/>
                    <a:gd name="T12" fmla="*/ 20 w 73"/>
                    <a:gd name="T13" fmla="*/ 16 h 79"/>
                    <a:gd name="T14" fmla="*/ 13 w 73"/>
                    <a:gd name="T15" fmla="*/ 32 h 79"/>
                    <a:gd name="T16" fmla="*/ 9 w 73"/>
                    <a:gd name="T17" fmla="*/ 36 h 79"/>
                    <a:gd name="T18" fmla="*/ 13 w 73"/>
                    <a:gd name="T19" fmla="*/ 32 h 79"/>
                    <a:gd name="T20" fmla="*/ 29 w 73"/>
                    <a:gd name="T21" fmla="*/ 43 h 79"/>
                    <a:gd name="T22" fmla="*/ 33 w 73"/>
                    <a:gd name="T23" fmla="*/ 43 h 79"/>
                    <a:gd name="T24" fmla="*/ 29 w 73"/>
                    <a:gd name="T25" fmla="*/ 47 h 79"/>
                    <a:gd name="T26" fmla="*/ 9 w 73"/>
                    <a:gd name="T27" fmla="*/ 79 h 79"/>
                    <a:gd name="T28" fmla="*/ 4 w 73"/>
                    <a:gd name="T29" fmla="*/ 79 h 79"/>
                    <a:gd name="T30" fmla="*/ 4 w 73"/>
                    <a:gd name="T31" fmla="*/ 76 h 79"/>
                    <a:gd name="T32" fmla="*/ 56 w 73"/>
                    <a:gd name="T33" fmla="*/ 76 h 79"/>
                    <a:gd name="T34" fmla="*/ 60 w 73"/>
                    <a:gd name="T35" fmla="*/ 79 h 79"/>
                    <a:gd name="T36" fmla="*/ 56 w 73"/>
                    <a:gd name="T37" fmla="*/ 76 h 79"/>
                    <a:gd name="T38" fmla="*/ 68 w 73"/>
                    <a:gd name="T39" fmla="*/ 63 h 79"/>
                    <a:gd name="T40" fmla="*/ 73 w 73"/>
                    <a:gd name="T41" fmla="*/ 63 h 79"/>
                    <a:gd name="T42" fmla="*/ 73 w 73"/>
                    <a:gd name="T43" fmla="*/ 67 h 79"/>
                    <a:gd name="T44" fmla="*/ 73 w 73"/>
                    <a:gd name="T45" fmla="*/ 67 h 79"/>
                    <a:gd name="T46" fmla="*/ 60 w 73"/>
                    <a:gd name="T47" fmla="*/ 79 h 79"/>
                    <a:gd name="T48" fmla="*/ 60 w 73"/>
                    <a:gd name="T49" fmla="*/ 79 h 79"/>
                    <a:gd name="T50" fmla="*/ 56 w 73"/>
                    <a:gd name="T51" fmla="*/ 79 h 79"/>
                    <a:gd name="T52" fmla="*/ 4 w 73"/>
                    <a:gd name="T53" fmla="*/ 79 h 79"/>
                    <a:gd name="T54" fmla="*/ 0 w 73"/>
                    <a:gd name="T55" fmla="*/ 79 h 79"/>
                    <a:gd name="T56" fmla="*/ 4 w 73"/>
                    <a:gd name="T57" fmla="*/ 76 h 79"/>
                    <a:gd name="T58" fmla="*/ 24 w 73"/>
                    <a:gd name="T59" fmla="*/ 43 h 79"/>
                    <a:gd name="T60" fmla="*/ 29 w 73"/>
                    <a:gd name="T61" fmla="*/ 47 h 79"/>
                    <a:gd name="T62" fmla="*/ 24 w 73"/>
                    <a:gd name="T63" fmla="*/ 47 h 79"/>
                    <a:gd name="T64" fmla="*/ 9 w 73"/>
                    <a:gd name="T65" fmla="*/ 36 h 79"/>
                    <a:gd name="T66" fmla="*/ 9 w 73"/>
                    <a:gd name="T67" fmla="*/ 36 h 79"/>
                    <a:gd name="T68" fmla="*/ 9 w 73"/>
                    <a:gd name="T69" fmla="*/ 32 h 79"/>
                    <a:gd name="T70" fmla="*/ 17 w 73"/>
                    <a:gd name="T71" fmla="*/ 16 h 79"/>
                    <a:gd name="T72" fmla="*/ 17 w 73"/>
                    <a:gd name="T73" fmla="*/ 16 h 79"/>
                    <a:gd name="T74" fmla="*/ 17 w 73"/>
                    <a:gd name="T75" fmla="*/ 16 h 79"/>
                    <a:gd name="T76" fmla="*/ 40 w 73"/>
                    <a:gd name="T77" fmla="*/ 0 h 79"/>
                    <a:gd name="T78" fmla="*/ 40 w 73"/>
                    <a:gd name="T79" fmla="*/ 0 h 79"/>
                    <a:gd name="T80" fmla="*/ 40 w 73"/>
                    <a:gd name="T81" fmla="*/ 0 h 79"/>
                    <a:gd name="T82" fmla="*/ 60 w 73"/>
                    <a:gd name="T83" fmla="*/ 8 h 79"/>
                    <a:gd name="T84" fmla="*/ 60 w 73"/>
                    <a:gd name="T85" fmla="*/ 12 h 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3"/>
                    <a:gd name="T130" fmla="*/ 0 h 79"/>
                    <a:gd name="T131" fmla="*/ 73 w 73"/>
                    <a:gd name="T132" fmla="*/ 79 h 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3" h="79">
                      <a:moveTo>
                        <a:pt x="60" y="12"/>
                      </a:moveTo>
                      <a:lnTo>
                        <a:pt x="40" y="3"/>
                      </a:lnTo>
                      <a:lnTo>
                        <a:pt x="40" y="0"/>
                      </a:lnTo>
                      <a:lnTo>
                        <a:pt x="44" y="3"/>
                      </a:lnTo>
                      <a:lnTo>
                        <a:pt x="20" y="20"/>
                      </a:lnTo>
                      <a:lnTo>
                        <a:pt x="17" y="16"/>
                      </a:lnTo>
                      <a:lnTo>
                        <a:pt x="20" y="16"/>
                      </a:lnTo>
                      <a:lnTo>
                        <a:pt x="13" y="32"/>
                      </a:lnTo>
                      <a:lnTo>
                        <a:pt x="9" y="36"/>
                      </a:lnTo>
                      <a:lnTo>
                        <a:pt x="13" y="32"/>
                      </a:lnTo>
                      <a:lnTo>
                        <a:pt x="29" y="43"/>
                      </a:lnTo>
                      <a:lnTo>
                        <a:pt x="33" y="43"/>
                      </a:lnTo>
                      <a:lnTo>
                        <a:pt x="29" y="47"/>
                      </a:lnTo>
                      <a:lnTo>
                        <a:pt x="9" y="79"/>
                      </a:lnTo>
                      <a:lnTo>
                        <a:pt x="4" y="79"/>
                      </a:lnTo>
                      <a:lnTo>
                        <a:pt x="4" y="76"/>
                      </a:lnTo>
                      <a:lnTo>
                        <a:pt x="56" y="76"/>
                      </a:lnTo>
                      <a:lnTo>
                        <a:pt x="60" y="79"/>
                      </a:lnTo>
                      <a:lnTo>
                        <a:pt x="56" y="76"/>
                      </a:lnTo>
                      <a:lnTo>
                        <a:pt x="68" y="63"/>
                      </a:lnTo>
                      <a:lnTo>
                        <a:pt x="73" y="63"/>
                      </a:lnTo>
                      <a:lnTo>
                        <a:pt x="73" y="67"/>
                      </a:lnTo>
                      <a:lnTo>
                        <a:pt x="60" y="79"/>
                      </a:lnTo>
                      <a:lnTo>
                        <a:pt x="56" y="79"/>
                      </a:lnTo>
                      <a:lnTo>
                        <a:pt x="4" y="79"/>
                      </a:lnTo>
                      <a:lnTo>
                        <a:pt x="0" y="79"/>
                      </a:lnTo>
                      <a:lnTo>
                        <a:pt x="4" y="76"/>
                      </a:lnTo>
                      <a:lnTo>
                        <a:pt x="24" y="43"/>
                      </a:lnTo>
                      <a:lnTo>
                        <a:pt x="29" y="47"/>
                      </a:lnTo>
                      <a:lnTo>
                        <a:pt x="24" y="47"/>
                      </a:lnTo>
                      <a:lnTo>
                        <a:pt x="9" y="36"/>
                      </a:lnTo>
                      <a:lnTo>
                        <a:pt x="9" y="32"/>
                      </a:lnTo>
                      <a:lnTo>
                        <a:pt x="17" y="16"/>
                      </a:lnTo>
                      <a:lnTo>
                        <a:pt x="40" y="0"/>
                      </a:lnTo>
                      <a:lnTo>
                        <a:pt x="60" y="8"/>
                      </a:lnTo>
                      <a:lnTo>
                        <a:pt x="60"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5" name="Freeform 320"/>
                <p:cNvSpPr>
                  <a:spLocks/>
                </p:cNvSpPr>
                <p:nvPr/>
              </p:nvSpPr>
              <p:spPr bwMode="auto">
                <a:xfrm>
                  <a:off x="3802" y="2480"/>
                  <a:ext cx="6" cy="27"/>
                </a:xfrm>
                <a:custGeom>
                  <a:avLst/>
                  <a:gdLst>
                    <a:gd name="T0" fmla="*/ 8 w 13"/>
                    <a:gd name="T1" fmla="*/ 55 h 55"/>
                    <a:gd name="T2" fmla="*/ 0 w 13"/>
                    <a:gd name="T3" fmla="*/ 0 h 55"/>
                    <a:gd name="T4" fmla="*/ 0 w 13"/>
                    <a:gd name="T5" fmla="*/ 0 h 55"/>
                    <a:gd name="T6" fmla="*/ 0 w 13"/>
                    <a:gd name="T7" fmla="*/ 0 h 55"/>
                    <a:gd name="T8" fmla="*/ 4 w 13"/>
                    <a:gd name="T9" fmla="*/ 0 h 55"/>
                    <a:gd name="T10" fmla="*/ 13 w 13"/>
                    <a:gd name="T11" fmla="*/ 55 h 55"/>
                    <a:gd name="T12" fmla="*/ 8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8" y="55"/>
                      </a:moveTo>
                      <a:lnTo>
                        <a:pt x="0" y="0"/>
                      </a:lnTo>
                      <a:lnTo>
                        <a:pt x="4" y="0"/>
                      </a:lnTo>
                      <a:lnTo>
                        <a:pt x="13" y="55"/>
                      </a:lnTo>
                      <a:lnTo>
                        <a:pt x="8"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6" name="Freeform 321"/>
                <p:cNvSpPr>
                  <a:spLocks/>
                </p:cNvSpPr>
                <p:nvPr/>
              </p:nvSpPr>
              <p:spPr bwMode="auto">
                <a:xfrm>
                  <a:off x="3771" y="2466"/>
                  <a:ext cx="19" cy="20"/>
                </a:xfrm>
                <a:custGeom>
                  <a:avLst/>
                  <a:gdLst>
                    <a:gd name="T0" fmla="*/ 39 w 39"/>
                    <a:gd name="T1" fmla="*/ 0 h 39"/>
                    <a:gd name="T2" fmla="*/ 0 w 39"/>
                    <a:gd name="T3" fmla="*/ 39 h 39"/>
                    <a:gd name="T4" fmla="*/ 0 w 39"/>
                    <a:gd name="T5" fmla="*/ 39 h 39"/>
                    <a:gd name="T6" fmla="*/ 39 w 39"/>
                    <a:gd name="T7" fmla="*/ 0 h 39"/>
                    <a:gd name="T8" fmla="*/ 0 60000 65536"/>
                    <a:gd name="T9" fmla="*/ 0 60000 65536"/>
                    <a:gd name="T10" fmla="*/ 0 60000 65536"/>
                    <a:gd name="T11" fmla="*/ 0 60000 65536"/>
                    <a:gd name="T12" fmla="*/ 0 w 39"/>
                    <a:gd name="T13" fmla="*/ 0 h 39"/>
                    <a:gd name="T14" fmla="*/ 39 w 39"/>
                    <a:gd name="T15" fmla="*/ 39 h 39"/>
                  </a:gdLst>
                  <a:ahLst/>
                  <a:cxnLst>
                    <a:cxn ang="T8">
                      <a:pos x="T0" y="T1"/>
                    </a:cxn>
                    <a:cxn ang="T9">
                      <a:pos x="T2" y="T3"/>
                    </a:cxn>
                    <a:cxn ang="T10">
                      <a:pos x="T4" y="T5"/>
                    </a:cxn>
                    <a:cxn ang="T11">
                      <a:pos x="T6" y="T7"/>
                    </a:cxn>
                  </a:cxnLst>
                  <a:rect l="T12" t="T13" r="T14" b="T15"/>
                  <a:pathLst>
                    <a:path w="39" h="39">
                      <a:moveTo>
                        <a:pt x="39" y="0"/>
                      </a:moveTo>
                      <a:lnTo>
                        <a:pt x="0" y="39"/>
                      </a:lnTo>
                      <a:lnTo>
                        <a:pt x="3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7" name="Freeform 322"/>
                <p:cNvSpPr>
                  <a:spLocks/>
                </p:cNvSpPr>
                <p:nvPr/>
              </p:nvSpPr>
              <p:spPr bwMode="auto">
                <a:xfrm>
                  <a:off x="3771" y="2466"/>
                  <a:ext cx="21" cy="22"/>
                </a:xfrm>
                <a:custGeom>
                  <a:avLst/>
                  <a:gdLst>
                    <a:gd name="T0" fmla="*/ 43 w 43"/>
                    <a:gd name="T1" fmla="*/ 2 h 42"/>
                    <a:gd name="T2" fmla="*/ 3 w 43"/>
                    <a:gd name="T3" fmla="*/ 42 h 42"/>
                    <a:gd name="T4" fmla="*/ 0 w 43"/>
                    <a:gd name="T5" fmla="*/ 39 h 42"/>
                    <a:gd name="T6" fmla="*/ 0 w 43"/>
                    <a:gd name="T7" fmla="*/ 39 h 42"/>
                    <a:gd name="T8" fmla="*/ 39 w 43"/>
                    <a:gd name="T9" fmla="*/ 0 h 42"/>
                    <a:gd name="T10" fmla="*/ 43 w 43"/>
                    <a:gd name="T11" fmla="*/ 2 h 42"/>
                    <a:gd name="T12" fmla="*/ 39 w 43"/>
                    <a:gd name="T13" fmla="*/ 0 h 42"/>
                    <a:gd name="T14" fmla="*/ 43 w 43"/>
                    <a:gd name="T15" fmla="*/ 2 h 42"/>
                    <a:gd name="T16" fmla="*/ 3 w 43"/>
                    <a:gd name="T17" fmla="*/ 42 h 42"/>
                    <a:gd name="T18" fmla="*/ 3 w 43"/>
                    <a:gd name="T19" fmla="*/ 42 h 42"/>
                    <a:gd name="T20" fmla="*/ 0 w 43"/>
                    <a:gd name="T21" fmla="*/ 39 h 42"/>
                    <a:gd name="T22" fmla="*/ 39 w 43"/>
                    <a:gd name="T23" fmla="*/ 0 h 42"/>
                    <a:gd name="T24" fmla="*/ 43 w 43"/>
                    <a:gd name="T25" fmla="*/ 2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42"/>
                    <a:gd name="T41" fmla="*/ 43 w 43"/>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42">
                      <a:moveTo>
                        <a:pt x="43" y="2"/>
                      </a:moveTo>
                      <a:lnTo>
                        <a:pt x="3" y="42"/>
                      </a:lnTo>
                      <a:lnTo>
                        <a:pt x="0" y="39"/>
                      </a:lnTo>
                      <a:lnTo>
                        <a:pt x="39" y="0"/>
                      </a:lnTo>
                      <a:lnTo>
                        <a:pt x="43" y="2"/>
                      </a:lnTo>
                      <a:lnTo>
                        <a:pt x="39" y="0"/>
                      </a:lnTo>
                      <a:lnTo>
                        <a:pt x="43" y="2"/>
                      </a:lnTo>
                      <a:lnTo>
                        <a:pt x="3" y="42"/>
                      </a:lnTo>
                      <a:lnTo>
                        <a:pt x="0" y="39"/>
                      </a:lnTo>
                      <a:lnTo>
                        <a:pt x="39" y="0"/>
                      </a:lnTo>
                      <a:lnTo>
                        <a:pt x="43" y="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8" name="Freeform 323"/>
                <p:cNvSpPr>
                  <a:spLocks/>
                </p:cNvSpPr>
                <p:nvPr/>
              </p:nvSpPr>
              <p:spPr bwMode="auto">
                <a:xfrm>
                  <a:off x="3778" y="2474"/>
                  <a:ext cx="8" cy="8"/>
                </a:xfrm>
                <a:custGeom>
                  <a:avLst/>
                  <a:gdLst>
                    <a:gd name="T0" fmla="*/ 11 w 16"/>
                    <a:gd name="T1" fmla="*/ 0 h 16"/>
                    <a:gd name="T2" fmla="*/ 11 w 16"/>
                    <a:gd name="T3" fmla="*/ 4 h 16"/>
                    <a:gd name="T4" fmla="*/ 11 w 16"/>
                    <a:gd name="T5" fmla="*/ 7 h 16"/>
                    <a:gd name="T6" fmla="*/ 16 w 16"/>
                    <a:gd name="T7" fmla="*/ 12 h 16"/>
                    <a:gd name="T8" fmla="*/ 7 w 16"/>
                    <a:gd name="T9" fmla="*/ 16 h 16"/>
                    <a:gd name="T10" fmla="*/ 7 w 16"/>
                    <a:gd name="T11" fmla="*/ 12 h 16"/>
                    <a:gd name="T12" fmla="*/ 4 w 16"/>
                    <a:gd name="T13" fmla="*/ 16 h 16"/>
                    <a:gd name="T14" fmla="*/ 0 w 16"/>
                    <a:gd name="T15" fmla="*/ 12 h 16"/>
                    <a:gd name="T16" fmla="*/ 11 w 1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11" y="0"/>
                      </a:moveTo>
                      <a:lnTo>
                        <a:pt x="11" y="4"/>
                      </a:lnTo>
                      <a:lnTo>
                        <a:pt x="11" y="7"/>
                      </a:lnTo>
                      <a:lnTo>
                        <a:pt x="16" y="12"/>
                      </a:lnTo>
                      <a:lnTo>
                        <a:pt x="7" y="16"/>
                      </a:lnTo>
                      <a:lnTo>
                        <a:pt x="7" y="12"/>
                      </a:lnTo>
                      <a:lnTo>
                        <a:pt x="4" y="16"/>
                      </a:lnTo>
                      <a:lnTo>
                        <a:pt x="0" y="12"/>
                      </a:lnTo>
                      <a:lnTo>
                        <a:pt x="1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69" name="Freeform 324"/>
                <p:cNvSpPr>
                  <a:spLocks/>
                </p:cNvSpPr>
                <p:nvPr/>
              </p:nvSpPr>
              <p:spPr bwMode="auto">
                <a:xfrm>
                  <a:off x="3776" y="2472"/>
                  <a:ext cx="14" cy="14"/>
                </a:xfrm>
                <a:custGeom>
                  <a:avLst/>
                  <a:gdLst>
                    <a:gd name="T0" fmla="*/ 20 w 27"/>
                    <a:gd name="T1" fmla="*/ 4 h 28"/>
                    <a:gd name="T2" fmla="*/ 20 w 27"/>
                    <a:gd name="T3" fmla="*/ 11 h 28"/>
                    <a:gd name="T4" fmla="*/ 15 w 27"/>
                    <a:gd name="T5" fmla="*/ 16 h 28"/>
                    <a:gd name="T6" fmla="*/ 20 w 27"/>
                    <a:gd name="T7" fmla="*/ 11 h 28"/>
                    <a:gd name="T8" fmla="*/ 24 w 27"/>
                    <a:gd name="T9" fmla="*/ 16 h 28"/>
                    <a:gd name="T10" fmla="*/ 27 w 27"/>
                    <a:gd name="T11" fmla="*/ 16 h 28"/>
                    <a:gd name="T12" fmla="*/ 20 w 27"/>
                    <a:gd name="T13" fmla="*/ 20 h 28"/>
                    <a:gd name="T14" fmla="*/ 11 w 27"/>
                    <a:gd name="T15" fmla="*/ 24 h 28"/>
                    <a:gd name="T16" fmla="*/ 11 w 27"/>
                    <a:gd name="T17" fmla="*/ 24 h 28"/>
                    <a:gd name="T18" fmla="*/ 11 w 27"/>
                    <a:gd name="T19" fmla="*/ 20 h 28"/>
                    <a:gd name="T20" fmla="*/ 11 w 27"/>
                    <a:gd name="T21" fmla="*/ 16 h 28"/>
                    <a:gd name="T22" fmla="*/ 11 w 27"/>
                    <a:gd name="T23" fmla="*/ 16 h 28"/>
                    <a:gd name="T24" fmla="*/ 15 w 27"/>
                    <a:gd name="T25" fmla="*/ 20 h 28"/>
                    <a:gd name="T26" fmla="*/ 11 w 27"/>
                    <a:gd name="T27" fmla="*/ 24 h 28"/>
                    <a:gd name="T28" fmla="*/ 11 w 27"/>
                    <a:gd name="T29" fmla="*/ 28 h 28"/>
                    <a:gd name="T30" fmla="*/ 8 w 27"/>
                    <a:gd name="T31" fmla="*/ 24 h 28"/>
                    <a:gd name="T32" fmla="*/ 4 w 27"/>
                    <a:gd name="T33" fmla="*/ 20 h 28"/>
                    <a:gd name="T34" fmla="*/ 0 w 27"/>
                    <a:gd name="T35" fmla="*/ 20 h 28"/>
                    <a:gd name="T36" fmla="*/ 4 w 27"/>
                    <a:gd name="T37" fmla="*/ 16 h 28"/>
                    <a:gd name="T38" fmla="*/ 15 w 27"/>
                    <a:gd name="T39" fmla="*/ 4 h 28"/>
                    <a:gd name="T40" fmla="*/ 20 w 27"/>
                    <a:gd name="T41" fmla="*/ 0 h 28"/>
                    <a:gd name="T42" fmla="*/ 20 w 27"/>
                    <a:gd name="T43" fmla="*/ 4 h 28"/>
                    <a:gd name="T44" fmla="*/ 20 w 27"/>
                    <a:gd name="T45" fmla="*/ 8 h 28"/>
                    <a:gd name="T46" fmla="*/ 8 w 27"/>
                    <a:gd name="T47" fmla="*/ 20 h 28"/>
                    <a:gd name="T48" fmla="*/ 4 w 27"/>
                    <a:gd name="T49" fmla="*/ 16 h 28"/>
                    <a:gd name="T50" fmla="*/ 8 w 27"/>
                    <a:gd name="T51" fmla="*/ 16 h 28"/>
                    <a:gd name="T52" fmla="*/ 11 w 27"/>
                    <a:gd name="T53" fmla="*/ 20 h 28"/>
                    <a:gd name="T54" fmla="*/ 8 w 27"/>
                    <a:gd name="T55" fmla="*/ 24 h 28"/>
                    <a:gd name="T56" fmla="*/ 8 w 27"/>
                    <a:gd name="T57" fmla="*/ 20 h 28"/>
                    <a:gd name="T58" fmla="*/ 11 w 27"/>
                    <a:gd name="T59" fmla="*/ 16 h 28"/>
                    <a:gd name="T60" fmla="*/ 15 w 27"/>
                    <a:gd name="T61" fmla="*/ 11 h 28"/>
                    <a:gd name="T62" fmla="*/ 15 w 27"/>
                    <a:gd name="T63" fmla="*/ 16 h 28"/>
                    <a:gd name="T64" fmla="*/ 15 w 27"/>
                    <a:gd name="T65" fmla="*/ 20 h 28"/>
                    <a:gd name="T66" fmla="*/ 11 w 27"/>
                    <a:gd name="T67" fmla="*/ 20 h 28"/>
                    <a:gd name="T68" fmla="*/ 11 w 27"/>
                    <a:gd name="T69" fmla="*/ 20 h 28"/>
                    <a:gd name="T70" fmla="*/ 20 w 27"/>
                    <a:gd name="T71" fmla="*/ 16 h 28"/>
                    <a:gd name="T72" fmla="*/ 20 w 27"/>
                    <a:gd name="T73" fmla="*/ 20 h 28"/>
                    <a:gd name="T74" fmla="*/ 20 w 27"/>
                    <a:gd name="T75" fmla="*/ 20 h 28"/>
                    <a:gd name="T76" fmla="*/ 15 w 27"/>
                    <a:gd name="T77" fmla="*/ 16 h 28"/>
                    <a:gd name="T78" fmla="*/ 15 w 27"/>
                    <a:gd name="T79" fmla="*/ 16 h 28"/>
                    <a:gd name="T80" fmla="*/ 15 w 27"/>
                    <a:gd name="T81" fmla="*/ 11 h 28"/>
                    <a:gd name="T82" fmla="*/ 15 w 27"/>
                    <a:gd name="T83" fmla="*/ 4 h 28"/>
                    <a:gd name="T84" fmla="*/ 20 w 27"/>
                    <a:gd name="T85" fmla="*/ 4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
                    <a:gd name="T130" fmla="*/ 0 h 28"/>
                    <a:gd name="T131" fmla="*/ 27 w 27"/>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 h="28">
                      <a:moveTo>
                        <a:pt x="20" y="4"/>
                      </a:moveTo>
                      <a:lnTo>
                        <a:pt x="20" y="11"/>
                      </a:lnTo>
                      <a:lnTo>
                        <a:pt x="15" y="16"/>
                      </a:lnTo>
                      <a:lnTo>
                        <a:pt x="20" y="11"/>
                      </a:lnTo>
                      <a:lnTo>
                        <a:pt x="24" y="16"/>
                      </a:lnTo>
                      <a:lnTo>
                        <a:pt x="27" y="16"/>
                      </a:lnTo>
                      <a:lnTo>
                        <a:pt x="20" y="20"/>
                      </a:lnTo>
                      <a:lnTo>
                        <a:pt x="11" y="24"/>
                      </a:lnTo>
                      <a:lnTo>
                        <a:pt x="11" y="20"/>
                      </a:lnTo>
                      <a:lnTo>
                        <a:pt x="11" y="16"/>
                      </a:lnTo>
                      <a:lnTo>
                        <a:pt x="15" y="20"/>
                      </a:lnTo>
                      <a:lnTo>
                        <a:pt x="11" y="24"/>
                      </a:lnTo>
                      <a:lnTo>
                        <a:pt x="11" y="28"/>
                      </a:lnTo>
                      <a:lnTo>
                        <a:pt x="8" y="24"/>
                      </a:lnTo>
                      <a:lnTo>
                        <a:pt x="4" y="20"/>
                      </a:lnTo>
                      <a:lnTo>
                        <a:pt x="0" y="20"/>
                      </a:lnTo>
                      <a:lnTo>
                        <a:pt x="4" y="16"/>
                      </a:lnTo>
                      <a:lnTo>
                        <a:pt x="15" y="4"/>
                      </a:lnTo>
                      <a:lnTo>
                        <a:pt x="20" y="0"/>
                      </a:lnTo>
                      <a:lnTo>
                        <a:pt x="20" y="4"/>
                      </a:lnTo>
                      <a:lnTo>
                        <a:pt x="20" y="8"/>
                      </a:lnTo>
                      <a:lnTo>
                        <a:pt x="8" y="20"/>
                      </a:lnTo>
                      <a:lnTo>
                        <a:pt x="4" y="16"/>
                      </a:lnTo>
                      <a:lnTo>
                        <a:pt x="8" y="16"/>
                      </a:lnTo>
                      <a:lnTo>
                        <a:pt x="11" y="20"/>
                      </a:lnTo>
                      <a:lnTo>
                        <a:pt x="8" y="24"/>
                      </a:lnTo>
                      <a:lnTo>
                        <a:pt x="8" y="20"/>
                      </a:lnTo>
                      <a:lnTo>
                        <a:pt x="11" y="16"/>
                      </a:lnTo>
                      <a:lnTo>
                        <a:pt x="15" y="11"/>
                      </a:lnTo>
                      <a:lnTo>
                        <a:pt x="15" y="16"/>
                      </a:lnTo>
                      <a:lnTo>
                        <a:pt x="15" y="20"/>
                      </a:lnTo>
                      <a:lnTo>
                        <a:pt x="11" y="20"/>
                      </a:lnTo>
                      <a:lnTo>
                        <a:pt x="20" y="16"/>
                      </a:lnTo>
                      <a:lnTo>
                        <a:pt x="20" y="20"/>
                      </a:lnTo>
                      <a:lnTo>
                        <a:pt x="15" y="16"/>
                      </a:lnTo>
                      <a:lnTo>
                        <a:pt x="15" y="11"/>
                      </a:lnTo>
                      <a:lnTo>
                        <a:pt x="15" y="4"/>
                      </a:lnTo>
                      <a:lnTo>
                        <a:pt x="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0" name="Freeform 325"/>
                <p:cNvSpPr>
                  <a:spLocks/>
                </p:cNvSpPr>
                <p:nvPr/>
              </p:nvSpPr>
              <p:spPr bwMode="auto">
                <a:xfrm>
                  <a:off x="3661" y="2470"/>
                  <a:ext cx="50" cy="36"/>
                </a:xfrm>
                <a:custGeom>
                  <a:avLst/>
                  <a:gdLst>
                    <a:gd name="T0" fmla="*/ 99 w 99"/>
                    <a:gd name="T1" fmla="*/ 0 h 72"/>
                    <a:gd name="T2" fmla="*/ 19 w 99"/>
                    <a:gd name="T3" fmla="*/ 12 h 72"/>
                    <a:gd name="T4" fmla="*/ 4 w 99"/>
                    <a:gd name="T5" fmla="*/ 28 h 72"/>
                    <a:gd name="T6" fmla="*/ 0 w 99"/>
                    <a:gd name="T7" fmla="*/ 72 h 72"/>
                    <a:gd name="T8" fmla="*/ 88 w 99"/>
                    <a:gd name="T9" fmla="*/ 72 h 72"/>
                    <a:gd name="T10" fmla="*/ 99 w 99"/>
                    <a:gd name="T11" fmla="*/ 0 h 72"/>
                    <a:gd name="T12" fmla="*/ 0 60000 65536"/>
                    <a:gd name="T13" fmla="*/ 0 60000 65536"/>
                    <a:gd name="T14" fmla="*/ 0 60000 65536"/>
                    <a:gd name="T15" fmla="*/ 0 60000 65536"/>
                    <a:gd name="T16" fmla="*/ 0 60000 65536"/>
                    <a:gd name="T17" fmla="*/ 0 60000 65536"/>
                    <a:gd name="T18" fmla="*/ 0 w 99"/>
                    <a:gd name="T19" fmla="*/ 0 h 72"/>
                    <a:gd name="T20" fmla="*/ 99 w 99"/>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99" h="72">
                      <a:moveTo>
                        <a:pt x="99" y="0"/>
                      </a:moveTo>
                      <a:lnTo>
                        <a:pt x="19" y="12"/>
                      </a:lnTo>
                      <a:lnTo>
                        <a:pt x="4" y="28"/>
                      </a:lnTo>
                      <a:lnTo>
                        <a:pt x="0" y="72"/>
                      </a:lnTo>
                      <a:lnTo>
                        <a:pt x="88" y="72"/>
                      </a:lnTo>
                      <a:lnTo>
                        <a:pt x="99"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71" name="Freeform 326"/>
                <p:cNvSpPr>
                  <a:spLocks/>
                </p:cNvSpPr>
                <p:nvPr/>
              </p:nvSpPr>
              <p:spPr bwMode="auto">
                <a:xfrm>
                  <a:off x="3661" y="2470"/>
                  <a:ext cx="50" cy="37"/>
                </a:xfrm>
                <a:custGeom>
                  <a:avLst/>
                  <a:gdLst>
                    <a:gd name="T0" fmla="*/ 99 w 99"/>
                    <a:gd name="T1" fmla="*/ 4 h 75"/>
                    <a:gd name="T2" fmla="*/ 19 w 99"/>
                    <a:gd name="T3" fmla="*/ 15 h 75"/>
                    <a:gd name="T4" fmla="*/ 19 w 99"/>
                    <a:gd name="T5" fmla="*/ 12 h 75"/>
                    <a:gd name="T6" fmla="*/ 24 w 99"/>
                    <a:gd name="T7" fmla="*/ 15 h 75"/>
                    <a:gd name="T8" fmla="*/ 8 w 99"/>
                    <a:gd name="T9" fmla="*/ 32 h 75"/>
                    <a:gd name="T10" fmla="*/ 4 w 99"/>
                    <a:gd name="T11" fmla="*/ 28 h 75"/>
                    <a:gd name="T12" fmla="*/ 8 w 99"/>
                    <a:gd name="T13" fmla="*/ 28 h 75"/>
                    <a:gd name="T14" fmla="*/ 4 w 99"/>
                    <a:gd name="T15" fmla="*/ 72 h 75"/>
                    <a:gd name="T16" fmla="*/ 0 w 99"/>
                    <a:gd name="T17" fmla="*/ 75 h 75"/>
                    <a:gd name="T18" fmla="*/ 0 w 99"/>
                    <a:gd name="T19" fmla="*/ 72 h 75"/>
                    <a:gd name="T20" fmla="*/ 88 w 99"/>
                    <a:gd name="T21" fmla="*/ 72 h 75"/>
                    <a:gd name="T22" fmla="*/ 90 w 99"/>
                    <a:gd name="T23" fmla="*/ 72 h 75"/>
                    <a:gd name="T24" fmla="*/ 90 w 99"/>
                    <a:gd name="T25" fmla="*/ 75 h 75"/>
                    <a:gd name="T26" fmla="*/ 88 w 99"/>
                    <a:gd name="T27" fmla="*/ 75 h 75"/>
                    <a:gd name="T28" fmla="*/ 0 w 99"/>
                    <a:gd name="T29" fmla="*/ 75 h 75"/>
                    <a:gd name="T30" fmla="*/ 0 w 99"/>
                    <a:gd name="T31" fmla="*/ 75 h 75"/>
                    <a:gd name="T32" fmla="*/ 0 w 99"/>
                    <a:gd name="T33" fmla="*/ 72 h 75"/>
                    <a:gd name="T34" fmla="*/ 4 w 99"/>
                    <a:gd name="T35" fmla="*/ 28 h 75"/>
                    <a:gd name="T36" fmla="*/ 4 w 99"/>
                    <a:gd name="T37" fmla="*/ 28 h 75"/>
                    <a:gd name="T38" fmla="*/ 4 w 99"/>
                    <a:gd name="T39" fmla="*/ 28 h 75"/>
                    <a:gd name="T40" fmla="*/ 19 w 99"/>
                    <a:gd name="T41" fmla="*/ 12 h 75"/>
                    <a:gd name="T42" fmla="*/ 19 w 99"/>
                    <a:gd name="T43" fmla="*/ 12 h 75"/>
                    <a:gd name="T44" fmla="*/ 19 w 99"/>
                    <a:gd name="T45" fmla="*/ 12 h 75"/>
                    <a:gd name="T46" fmla="*/ 99 w 99"/>
                    <a:gd name="T47" fmla="*/ 0 h 75"/>
                    <a:gd name="T48" fmla="*/ 99 w 99"/>
                    <a:gd name="T49" fmla="*/ 4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75"/>
                    <a:gd name="T77" fmla="*/ 99 w 99"/>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75">
                      <a:moveTo>
                        <a:pt x="99" y="4"/>
                      </a:moveTo>
                      <a:lnTo>
                        <a:pt x="19" y="15"/>
                      </a:lnTo>
                      <a:lnTo>
                        <a:pt x="19" y="12"/>
                      </a:lnTo>
                      <a:lnTo>
                        <a:pt x="24" y="15"/>
                      </a:lnTo>
                      <a:lnTo>
                        <a:pt x="8" y="32"/>
                      </a:lnTo>
                      <a:lnTo>
                        <a:pt x="4" y="28"/>
                      </a:lnTo>
                      <a:lnTo>
                        <a:pt x="8" y="28"/>
                      </a:lnTo>
                      <a:lnTo>
                        <a:pt x="4" y="72"/>
                      </a:lnTo>
                      <a:lnTo>
                        <a:pt x="0" y="75"/>
                      </a:lnTo>
                      <a:lnTo>
                        <a:pt x="0" y="72"/>
                      </a:lnTo>
                      <a:lnTo>
                        <a:pt x="88" y="72"/>
                      </a:lnTo>
                      <a:lnTo>
                        <a:pt x="90" y="72"/>
                      </a:lnTo>
                      <a:lnTo>
                        <a:pt x="90" y="75"/>
                      </a:lnTo>
                      <a:lnTo>
                        <a:pt x="88" y="75"/>
                      </a:lnTo>
                      <a:lnTo>
                        <a:pt x="0" y="75"/>
                      </a:lnTo>
                      <a:lnTo>
                        <a:pt x="0" y="72"/>
                      </a:lnTo>
                      <a:lnTo>
                        <a:pt x="4" y="28"/>
                      </a:lnTo>
                      <a:lnTo>
                        <a:pt x="19" y="12"/>
                      </a:lnTo>
                      <a:lnTo>
                        <a:pt x="99" y="0"/>
                      </a:lnTo>
                      <a:lnTo>
                        <a:pt x="9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2" name="Freeform 327"/>
                <p:cNvSpPr>
                  <a:spLocks/>
                </p:cNvSpPr>
                <p:nvPr/>
              </p:nvSpPr>
              <p:spPr bwMode="auto">
                <a:xfrm>
                  <a:off x="3705" y="2470"/>
                  <a:ext cx="8" cy="36"/>
                </a:xfrm>
                <a:custGeom>
                  <a:avLst/>
                  <a:gdLst>
                    <a:gd name="T0" fmla="*/ 0 w 15"/>
                    <a:gd name="T1" fmla="*/ 72 h 72"/>
                    <a:gd name="T2" fmla="*/ 11 w 15"/>
                    <a:gd name="T3" fmla="*/ 0 h 72"/>
                    <a:gd name="T4" fmla="*/ 11 w 15"/>
                    <a:gd name="T5" fmla="*/ 0 h 72"/>
                    <a:gd name="T6" fmla="*/ 11 w 15"/>
                    <a:gd name="T7" fmla="*/ 0 h 72"/>
                    <a:gd name="T8" fmla="*/ 15 w 15"/>
                    <a:gd name="T9" fmla="*/ 0 h 72"/>
                    <a:gd name="T10" fmla="*/ 2 w 15"/>
                    <a:gd name="T11" fmla="*/ 72 h 72"/>
                    <a:gd name="T12" fmla="*/ 0 w 15"/>
                    <a:gd name="T13" fmla="*/ 72 h 72"/>
                    <a:gd name="T14" fmla="*/ 0 60000 65536"/>
                    <a:gd name="T15" fmla="*/ 0 60000 65536"/>
                    <a:gd name="T16" fmla="*/ 0 60000 65536"/>
                    <a:gd name="T17" fmla="*/ 0 60000 65536"/>
                    <a:gd name="T18" fmla="*/ 0 60000 65536"/>
                    <a:gd name="T19" fmla="*/ 0 60000 65536"/>
                    <a:gd name="T20" fmla="*/ 0 60000 65536"/>
                    <a:gd name="T21" fmla="*/ 0 w 15"/>
                    <a:gd name="T22" fmla="*/ 0 h 72"/>
                    <a:gd name="T23" fmla="*/ 15 w 1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72">
                      <a:moveTo>
                        <a:pt x="0" y="72"/>
                      </a:moveTo>
                      <a:lnTo>
                        <a:pt x="11" y="0"/>
                      </a:lnTo>
                      <a:lnTo>
                        <a:pt x="15" y="0"/>
                      </a:lnTo>
                      <a:lnTo>
                        <a:pt x="2" y="72"/>
                      </a:lnTo>
                      <a:lnTo>
                        <a:pt x="0"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3" name="Freeform 328"/>
                <p:cNvSpPr>
                  <a:spLocks/>
                </p:cNvSpPr>
                <p:nvPr/>
              </p:nvSpPr>
              <p:spPr bwMode="auto">
                <a:xfrm>
                  <a:off x="3671" y="2464"/>
                  <a:ext cx="28" cy="12"/>
                </a:xfrm>
                <a:custGeom>
                  <a:avLst/>
                  <a:gdLst>
                    <a:gd name="T0" fmla="*/ 52 w 56"/>
                    <a:gd name="T1" fmla="*/ 16 h 24"/>
                    <a:gd name="T2" fmla="*/ 56 w 56"/>
                    <a:gd name="T3" fmla="*/ 7 h 24"/>
                    <a:gd name="T4" fmla="*/ 33 w 56"/>
                    <a:gd name="T5" fmla="*/ 0 h 24"/>
                    <a:gd name="T6" fmla="*/ 9 w 56"/>
                    <a:gd name="T7" fmla="*/ 5 h 24"/>
                    <a:gd name="T8" fmla="*/ 0 w 56"/>
                    <a:gd name="T9" fmla="*/ 24 h 24"/>
                    <a:gd name="T10" fmla="*/ 52 w 56"/>
                    <a:gd name="T11" fmla="*/ 16 h 24"/>
                    <a:gd name="T12" fmla="*/ 0 60000 65536"/>
                    <a:gd name="T13" fmla="*/ 0 60000 65536"/>
                    <a:gd name="T14" fmla="*/ 0 60000 65536"/>
                    <a:gd name="T15" fmla="*/ 0 60000 65536"/>
                    <a:gd name="T16" fmla="*/ 0 60000 65536"/>
                    <a:gd name="T17" fmla="*/ 0 60000 65536"/>
                    <a:gd name="T18" fmla="*/ 0 w 56"/>
                    <a:gd name="T19" fmla="*/ 0 h 24"/>
                    <a:gd name="T20" fmla="*/ 56 w 5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6" h="24">
                      <a:moveTo>
                        <a:pt x="52" y="16"/>
                      </a:moveTo>
                      <a:lnTo>
                        <a:pt x="56" y="7"/>
                      </a:lnTo>
                      <a:lnTo>
                        <a:pt x="33" y="0"/>
                      </a:lnTo>
                      <a:lnTo>
                        <a:pt x="9" y="5"/>
                      </a:lnTo>
                      <a:lnTo>
                        <a:pt x="0" y="24"/>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4" name="Freeform 329"/>
                <p:cNvSpPr>
                  <a:spLocks/>
                </p:cNvSpPr>
                <p:nvPr/>
              </p:nvSpPr>
              <p:spPr bwMode="auto">
                <a:xfrm>
                  <a:off x="3671" y="2464"/>
                  <a:ext cx="30" cy="14"/>
                </a:xfrm>
                <a:custGeom>
                  <a:avLst/>
                  <a:gdLst>
                    <a:gd name="T0" fmla="*/ 52 w 60"/>
                    <a:gd name="T1" fmla="*/ 16 h 27"/>
                    <a:gd name="T2" fmla="*/ 56 w 60"/>
                    <a:gd name="T3" fmla="*/ 7 h 27"/>
                    <a:gd name="T4" fmla="*/ 56 w 60"/>
                    <a:gd name="T5" fmla="*/ 7 h 27"/>
                    <a:gd name="T6" fmla="*/ 56 w 60"/>
                    <a:gd name="T7" fmla="*/ 12 h 27"/>
                    <a:gd name="T8" fmla="*/ 33 w 60"/>
                    <a:gd name="T9" fmla="*/ 5 h 27"/>
                    <a:gd name="T10" fmla="*/ 33 w 60"/>
                    <a:gd name="T11" fmla="*/ 0 h 27"/>
                    <a:gd name="T12" fmla="*/ 33 w 60"/>
                    <a:gd name="T13" fmla="*/ 5 h 27"/>
                    <a:gd name="T14" fmla="*/ 9 w 60"/>
                    <a:gd name="T15" fmla="*/ 7 h 27"/>
                    <a:gd name="T16" fmla="*/ 9 w 60"/>
                    <a:gd name="T17" fmla="*/ 5 h 27"/>
                    <a:gd name="T18" fmla="*/ 13 w 60"/>
                    <a:gd name="T19" fmla="*/ 5 h 27"/>
                    <a:gd name="T20" fmla="*/ 5 w 60"/>
                    <a:gd name="T21" fmla="*/ 24 h 27"/>
                    <a:gd name="T22" fmla="*/ 0 w 60"/>
                    <a:gd name="T23" fmla="*/ 27 h 27"/>
                    <a:gd name="T24" fmla="*/ 0 w 60"/>
                    <a:gd name="T25" fmla="*/ 27 h 27"/>
                    <a:gd name="T26" fmla="*/ 0 w 60"/>
                    <a:gd name="T27" fmla="*/ 24 h 27"/>
                    <a:gd name="T28" fmla="*/ 9 w 60"/>
                    <a:gd name="T29" fmla="*/ 5 h 27"/>
                    <a:gd name="T30" fmla="*/ 9 w 60"/>
                    <a:gd name="T31" fmla="*/ 5 h 27"/>
                    <a:gd name="T32" fmla="*/ 9 w 60"/>
                    <a:gd name="T33" fmla="*/ 5 h 27"/>
                    <a:gd name="T34" fmla="*/ 33 w 60"/>
                    <a:gd name="T35" fmla="*/ 0 h 27"/>
                    <a:gd name="T36" fmla="*/ 33 w 60"/>
                    <a:gd name="T37" fmla="*/ 0 h 27"/>
                    <a:gd name="T38" fmla="*/ 33 w 60"/>
                    <a:gd name="T39" fmla="*/ 0 h 27"/>
                    <a:gd name="T40" fmla="*/ 56 w 60"/>
                    <a:gd name="T41" fmla="*/ 7 h 27"/>
                    <a:gd name="T42" fmla="*/ 56 w 60"/>
                    <a:gd name="T43" fmla="*/ 7 h 27"/>
                    <a:gd name="T44" fmla="*/ 60 w 60"/>
                    <a:gd name="T45" fmla="*/ 7 h 27"/>
                    <a:gd name="T46" fmla="*/ 56 w 60"/>
                    <a:gd name="T47" fmla="*/ 16 h 27"/>
                    <a:gd name="T48" fmla="*/ 52 w 60"/>
                    <a:gd name="T49" fmla="*/ 16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27"/>
                    <a:gd name="T77" fmla="*/ 60 w 60"/>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27">
                      <a:moveTo>
                        <a:pt x="52" y="16"/>
                      </a:moveTo>
                      <a:lnTo>
                        <a:pt x="56" y="7"/>
                      </a:lnTo>
                      <a:lnTo>
                        <a:pt x="56" y="12"/>
                      </a:lnTo>
                      <a:lnTo>
                        <a:pt x="33" y="5"/>
                      </a:lnTo>
                      <a:lnTo>
                        <a:pt x="33" y="0"/>
                      </a:lnTo>
                      <a:lnTo>
                        <a:pt x="33" y="5"/>
                      </a:lnTo>
                      <a:lnTo>
                        <a:pt x="9" y="7"/>
                      </a:lnTo>
                      <a:lnTo>
                        <a:pt x="9" y="5"/>
                      </a:lnTo>
                      <a:lnTo>
                        <a:pt x="13" y="5"/>
                      </a:lnTo>
                      <a:lnTo>
                        <a:pt x="5" y="24"/>
                      </a:lnTo>
                      <a:lnTo>
                        <a:pt x="0" y="27"/>
                      </a:lnTo>
                      <a:lnTo>
                        <a:pt x="0" y="24"/>
                      </a:lnTo>
                      <a:lnTo>
                        <a:pt x="9" y="5"/>
                      </a:lnTo>
                      <a:lnTo>
                        <a:pt x="33" y="0"/>
                      </a:lnTo>
                      <a:lnTo>
                        <a:pt x="56" y="7"/>
                      </a:lnTo>
                      <a:lnTo>
                        <a:pt x="60" y="7"/>
                      </a:lnTo>
                      <a:lnTo>
                        <a:pt x="56" y="16"/>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5" name="Freeform 330"/>
                <p:cNvSpPr>
                  <a:spLocks/>
                </p:cNvSpPr>
                <p:nvPr/>
              </p:nvSpPr>
              <p:spPr bwMode="auto">
                <a:xfrm>
                  <a:off x="3671" y="2472"/>
                  <a:ext cx="28" cy="6"/>
                </a:xfrm>
                <a:custGeom>
                  <a:avLst/>
                  <a:gdLst>
                    <a:gd name="T0" fmla="*/ 0 w 56"/>
                    <a:gd name="T1" fmla="*/ 8 h 11"/>
                    <a:gd name="T2" fmla="*/ 52 w 56"/>
                    <a:gd name="T3" fmla="*/ 0 h 11"/>
                    <a:gd name="T4" fmla="*/ 56 w 56"/>
                    <a:gd name="T5" fmla="*/ 0 h 11"/>
                    <a:gd name="T6" fmla="*/ 52 w 56"/>
                    <a:gd name="T7" fmla="*/ 4 h 11"/>
                    <a:gd name="T8" fmla="*/ 52 w 56"/>
                    <a:gd name="T9" fmla="*/ 4 h 11"/>
                    <a:gd name="T10" fmla="*/ 0 w 56"/>
                    <a:gd name="T11" fmla="*/ 11 h 11"/>
                    <a:gd name="T12" fmla="*/ 0 w 56"/>
                    <a:gd name="T13" fmla="*/ 8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0" y="8"/>
                      </a:moveTo>
                      <a:lnTo>
                        <a:pt x="52" y="0"/>
                      </a:lnTo>
                      <a:lnTo>
                        <a:pt x="56" y="0"/>
                      </a:lnTo>
                      <a:lnTo>
                        <a:pt x="52" y="4"/>
                      </a:lnTo>
                      <a:lnTo>
                        <a:pt x="0" y="11"/>
                      </a:lnTo>
                      <a:lnTo>
                        <a:pt x="0" y="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6" name="Rectangle 331"/>
                <p:cNvSpPr>
                  <a:spLocks noChangeArrowheads="1"/>
                </p:cNvSpPr>
                <p:nvPr/>
              </p:nvSpPr>
              <p:spPr bwMode="auto">
                <a:xfrm>
                  <a:off x="3865" y="2432"/>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77" name="Freeform 332"/>
                <p:cNvSpPr>
                  <a:spLocks/>
                </p:cNvSpPr>
                <p:nvPr/>
              </p:nvSpPr>
              <p:spPr bwMode="auto">
                <a:xfrm>
                  <a:off x="3865" y="2430"/>
                  <a:ext cx="83" cy="74"/>
                </a:xfrm>
                <a:custGeom>
                  <a:avLst/>
                  <a:gdLst>
                    <a:gd name="T0" fmla="*/ 0 w 167"/>
                    <a:gd name="T1" fmla="*/ 144 h 148"/>
                    <a:gd name="T2" fmla="*/ 167 w 167"/>
                    <a:gd name="T3" fmla="*/ 144 h 148"/>
                    <a:gd name="T4" fmla="*/ 167 w 167"/>
                    <a:gd name="T5" fmla="*/ 148 h 148"/>
                    <a:gd name="T6" fmla="*/ 167 w 167"/>
                    <a:gd name="T7" fmla="*/ 148 h 148"/>
                    <a:gd name="T8" fmla="*/ 131 w 167"/>
                    <a:gd name="T9" fmla="*/ 139 h 148"/>
                    <a:gd name="T10" fmla="*/ 131 w 167"/>
                    <a:gd name="T11" fmla="*/ 135 h 148"/>
                    <a:gd name="T12" fmla="*/ 131 w 167"/>
                    <a:gd name="T13" fmla="*/ 139 h 148"/>
                    <a:gd name="T14" fmla="*/ 20 w 167"/>
                    <a:gd name="T15" fmla="*/ 139 h 148"/>
                    <a:gd name="T16" fmla="*/ 20 w 167"/>
                    <a:gd name="T17" fmla="*/ 139 h 148"/>
                    <a:gd name="T18" fmla="*/ 20 w 167"/>
                    <a:gd name="T19" fmla="*/ 135 h 148"/>
                    <a:gd name="T20" fmla="*/ 13 w 167"/>
                    <a:gd name="T21" fmla="*/ 17 h 148"/>
                    <a:gd name="T22" fmla="*/ 17 w 167"/>
                    <a:gd name="T23" fmla="*/ 17 h 148"/>
                    <a:gd name="T24" fmla="*/ 13 w 167"/>
                    <a:gd name="T25" fmla="*/ 20 h 148"/>
                    <a:gd name="T26" fmla="*/ 0 w 167"/>
                    <a:gd name="T27" fmla="*/ 9 h 148"/>
                    <a:gd name="T28" fmla="*/ 0 w 167"/>
                    <a:gd name="T29" fmla="*/ 4 h 148"/>
                    <a:gd name="T30" fmla="*/ 0 w 167"/>
                    <a:gd name="T31" fmla="*/ 0 h 148"/>
                    <a:gd name="T32" fmla="*/ 5 w 167"/>
                    <a:gd name="T33" fmla="*/ 4 h 148"/>
                    <a:gd name="T34" fmla="*/ 17 w 167"/>
                    <a:gd name="T35" fmla="*/ 17 h 148"/>
                    <a:gd name="T36" fmla="*/ 17 w 167"/>
                    <a:gd name="T37" fmla="*/ 17 h 148"/>
                    <a:gd name="T38" fmla="*/ 17 w 167"/>
                    <a:gd name="T39" fmla="*/ 17 h 148"/>
                    <a:gd name="T40" fmla="*/ 24 w 167"/>
                    <a:gd name="T41" fmla="*/ 135 h 148"/>
                    <a:gd name="T42" fmla="*/ 20 w 167"/>
                    <a:gd name="T43" fmla="*/ 135 h 148"/>
                    <a:gd name="T44" fmla="*/ 20 w 167"/>
                    <a:gd name="T45" fmla="*/ 135 h 148"/>
                    <a:gd name="T46" fmla="*/ 131 w 167"/>
                    <a:gd name="T47" fmla="*/ 135 h 148"/>
                    <a:gd name="T48" fmla="*/ 131 w 167"/>
                    <a:gd name="T49" fmla="*/ 135 h 148"/>
                    <a:gd name="T50" fmla="*/ 131 w 167"/>
                    <a:gd name="T51" fmla="*/ 135 h 148"/>
                    <a:gd name="T52" fmla="*/ 167 w 167"/>
                    <a:gd name="T53" fmla="*/ 144 h 148"/>
                    <a:gd name="T54" fmla="*/ 167 w 167"/>
                    <a:gd name="T55" fmla="*/ 144 h 148"/>
                    <a:gd name="T56" fmla="*/ 167 w 167"/>
                    <a:gd name="T57" fmla="*/ 148 h 148"/>
                    <a:gd name="T58" fmla="*/ 0 w 167"/>
                    <a:gd name="T59" fmla="*/ 148 h 148"/>
                    <a:gd name="T60" fmla="*/ 0 w 167"/>
                    <a:gd name="T61" fmla="*/ 144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
                    <a:gd name="T94" fmla="*/ 0 h 148"/>
                    <a:gd name="T95" fmla="*/ 167 w 167"/>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 h="148">
                      <a:moveTo>
                        <a:pt x="0" y="144"/>
                      </a:moveTo>
                      <a:lnTo>
                        <a:pt x="167" y="144"/>
                      </a:lnTo>
                      <a:lnTo>
                        <a:pt x="167" y="148"/>
                      </a:lnTo>
                      <a:lnTo>
                        <a:pt x="131" y="139"/>
                      </a:lnTo>
                      <a:lnTo>
                        <a:pt x="131" y="135"/>
                      </a:lnTo>
                      <a:lnTo>
                        <a:pt x="131" y="139"/>
                      </a:lnTo>
                      <a:lnTo>
                        <a:pt x="20" y="139"/>
                      </a:lnTo>
                      <a:lnTo>
                        <a:pt x="20" y="135"/>
                      </a:lnTo>
                      <a:lnTo>
                        <a:pt x="13" y="17"/>
                      </a:lnTo>
                      <a:lnTo>
                        <a:pt x="17" y="17"/>
                      </a:lnTo>
                      <a:lnTo>
                        <a:pt x="13" y="20"/>
                      </a:lnTo>
                      <a:lnTo>
                        <a:pt x="0" y="9"/>
                      </a:lnTo>
                      <a:lnTo>
                        <a:pt x="0" y="4"/>
                      </a:lnTo>
                      <a:lnTo>
                        <a:pt x="0" y="0"/>
                      </a:lnTo>
                      <a:lnTo>
                        <a:pt x="5" y="4"/>
                      </a:lnTo>
                      <a:lnTo>
                        <a:pt x="17" y="17"/>
                      </a:lnTo>
                      <a:lnTo>
                        <a:pt x="24" y="135"/>
                      </a:lnTo>
                      <a:lnTo>
                        <a:pt x="20" y="135"/>
                      </a:lnTo>
                      <a:lnTo>
                        <a:pt x="131" y="135"/>
                      </a:lnTo>
                      <a:lnTo>
                        <a:pt x="167" y="144"/>
                      </a:lnTo>
                      <a:lnTo>
                        <a:pt x="167" y="148"/>
                      </a:lnTo>
                      <a:lnTo>
                        <a:pt x="0" y="148"/>
                      </a:lnTo>
                      <a:lnTo>
                        <a:pt x="0" y="14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8" name="Freeform 333"/>
                <p:cNvSpPr>
                  <a:spLocks/>
                </p:cNvSpPr>
                <p:nvPr/>
              </p:nvSpPr>
              <p:spPr bwMode="auto">
                <a:xfrm>
                  <a:off x="3864" y="2446"/>
                  <a:ext cx="3" cy="42"/>
                </a:xfrm>
                <a:custGeom>
                  <a:avLst/>
                  <a:gdLst>
                    <a:gd name="T0" fmla="*/ 3 w 8"/>
                    <a:gd name="T1" fmla="*/ 0 h 82"/>
                    <a:gd name="T2" fmla="*/ 3 w 8"/>
                    <a:gd name="T3" fmla="*/ 0 h 82"/>
                    <a:gd name="T4" fmla="*/ 0 w 8"/>
                    <a:gd name="T5" fmla="*/ 0 h 82"/>
                    <a:gd name="T6" fmla="*/ 0 w 8"/>
                    <a:gd name="T7" fmla="*/ 40 h 82"/>
                    <a:gd name="T8" fmla="*/ 0 w 8"/>
                    <a:gd name="T9" fmla="*/ 79 h 82"/>
                    <a:gd name="T10" fmla="*/ 3 w 8"/>
                    <a:gd name="T11" fmla="*/ 79 h 82"/>
                    <a:gd name="T12" fmla="*/ 3 w 8"/>
                    <a:gd name="T13" fmla="*/ 82 h 82"/>
                    <a:gd name="T14" fmla="*/ 3 w 8"/>
                    <a:gd name="T15" fmla="*/ 82 h 82"/>
                    <a:gd name="T16" fmla="*/ 3 w 8"/>
                    <a:gd name="T17" fmla="*/ 82 h 82"/>
                    <a:gd name="T18" fmla="*/ 3 w 8"/>
                    <a:gd name="T19" fmla="*/ 79 h 82"/>
                    <a:gd name="T20" fmla="*/ 8 w 8"/>
                    <a:gd name="T21" fmla="*/ 79 h 82"/>
                    <a:gd name="T22" fmla="*/ 8 w 8"/>
                    <a:gd name="T23" fmla="*/ 40 h 82"/>
                    <a:gd name="T24" fmla="*/ 8 w 8"/>
                    <a:gd name="T25" fmla="*/ 0 h 82"/>
                    <a:gd name="T26" fmla="*/ 3 w 8"/>
                    <a:gd name="T27" fmla="*/ 0 h 82"/>
                    <a:gd name="T28" fmla="*/ 3 w 8"/>
                    <a:gd name="T29" fmla="*/ 0 h 82"/>
                    <a:gd name="T30" fmla="*/ 3 w 8"/>
                    <a:gd name="T31" fmla="*/ 0 h 82"/>
                    <a:gd name="T32" fmla="*/ 3 w 8"/>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2"/>
                    <a:gd name="T53" fmla="*/ 8 w 8"/>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2">
                      <a:moveTo>
                        <a:pt x="3" y="0"/>
                      </a:moveTo>
                      <a:lnTo>
                        <a:pt x="3" y="0"/>
                      </a:lnTo>
                      <a:lnTo>
                        <a:pt x="0" y="0"/>
                      </a:lnTo>
                      <a:lnTo>
                        <a:pt x="0" y="40"/>
                      </a:lnTo>
                      <a:lnTo>
                        <a:pt x="0" y="79"/>
                      </a:lnTo>
                      <a:lnTo>
                        <a:pt x="3" y="79"/>
                      </a:lnTo>
                      <a:lnTo>
                        <a:pt x="3" y="82"/>
                      </a:lnTo>
                      <a:lnTo>
                        <a:pt x="3" y="79"/>
                      </a:lnTo>
                      <a:lnTo>
                        <a:pt x="8" y="79"/>
                      </a:lnTo>
                      <a:lnTo>
                        <a:pt x="8" y="40"/>
                      </a:lnTo>
                      <a:lnTo>
                        <a:pt x="8" y="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9" name="Freeform 334"/>
                <p:cNvSpPr>
                  <a:spLocks/>
                </p:cNvSpPr>
                <p:nvPr/>
              </p:nvSpPr>
              <p:spPr bwMode="auto">
                <a:xfrm>
                  <a:off x="3864" y="2446"/>
                  <a:ext cx="5" cy="42"/>
                </a:xfrm>
                <a:custGeom>
                  <a:avLst/>
                  <a:gdLst>
                    <a:gd name="T0" fmla="*/ 8 w 12"/>
                    <a:gd name="T1" fmla="*/ 0 h 82"/>
                    <a:gd name="T2" fmla="*/ 3 w 12"/>
                    <a:gd name="T3" fmla="*/ 4 h 82"/>
                    <a:gd name="T4" fmla="*/ 3 w 12"/>
                    <a:gd name="T5" fmla="*/ 0 h 82"/>
                    <a:gd name="T6" fmla="*/ 3 w 12"/>
                    <a:gd name="T7" fmla="*/ 40 h 82"/>
                    <a:gd name="T8" fmla="*/ 3 w 12"/>
                    <a:gd name="T9" fmla="*/ 40 h 82"/>
                    <a:gd name="T10" fmla="*/ 0 w 12"/>
                    <a:gd name="T11" fmla="*/ 79 h 82"/>
                    <a:gd name="T12" fmla="*/ 3 w 12"/>
                    <a:gd name="T13" fmla="*/ 79 h 82"/>
                    <a:gd name="T14" fmla="*/ 8 w 12"/>
                    <a:gd name="T15" fmla="*/ 79 h 82"/>
                    <a:gd name="T16" fmla="*/ 8 w 12"/>
                    <a:gd name="T17" fmla="*/ 82 h 82"/>
                    <a:gd name="T18" fmla="*/ 8 w 12"/>
                    <a:gd name="T19" fmla="*/ 82 h 82"/>
                    <a:gd name="T20" fmla="*/ 8 w 12"/>
                    <a:gd name="T21" fmla="*/ 82 h 82"/>
                    <a:gd name="T22" fmla="*/ 3 w 12"/>
                    <a:gd name="T23" fmla="*/ 82 h 82"/>
                    <a:gd name="T24" fmla="*/ 3 w 12"/>
                    <a:gd name="T25" fmla="*/ 79 h 82"/>
                    <a:gd name="T26" fmla="*/ 3 w 12"/>
                    <a:gd name="T27" fmla="*/ 79 h 82"/>
                    <a:gd name="T28" fmla="*/ 8 w 12"/>
                    <a:gd name="T29" fmla="*/ 79 h 82"/>
                    <a:gd name="T30" fmla="*/ 8 w 12"/>
                    <a:gd name="T31" fmla="*/ 40 h 82"/>
                    <a:gd name="T32" fmla="*/ 8 w 12"/>
                    <a:gd name="T33" fmla="*/ 40 h 82"/>
                    <a:gd name="T34" fmla="*/ 8 w 12"/>
                    <a:gd name="T35" fmla="*/ 4 h 82"/>
                    <a:gd name="T36" fmla="*/ 3 w 12"/>
                    <a:gd name="T37" fmla="*/ 4 h 82"/>
                    <a:gd name="T38" fmla="*/ 3 w 12"/>
                    <a:gd name="T39" fmla="*/ 4 h 82"/>
                    <a:gd name="T40" fmla="*/ 3 w 12"/>
                    <a:gd name="T41" fmla="*/ 4 h 82"/>
                    <a:gd name="T42" fmla="*/ 3 w 12"/>
                    <a:gd name="T43" fmla="*/ 4 h 82"/>
                    <a:gd name="T44" fmla="*/ 3 w 12"/>
                    <a:gd name="T45" fmla="*/ 4 h 82"/>
                    <a:gd name="T46" fmla="*/ 3 w 12"/>
                    <a:gd name="T47" fmla="*/ 4 h 82"/>
                    <a:gd name="T48" fmla="*/ 3 w 12"/>
                    <a:gd name="T49" fmla="*/ 0 h 82"/>
                    <a:gd name="T50" fmla="*/ 3 w 12"/>
                    <a:gd name="T51" fmla="*/ 0 h 82"/>
                    <a:gd name="T52" fmla="*/ 3 w 12"/>
                    <a:gd name="T53" fmla="*/ 0 h 82"/>
                    <a:gd name="T54" fmla="*/ 3 w 12"/>
                    <a:gd name="T55" fmla="*/ 0 h 82"/>
                    <a:gd name="T56" fmla="*/ 3 w 12"/>
                    <a:gd name="T57" fmla="*/ 0 h 82"/>
                    <a:gd name="T58" fmla="*/ 8 w 12"/>
                    <a:gd name="T59" fmla="*/ 0 h 82"/>
                    <a:gd name="T60" fmla="*/ 12 w 12"/>
                    <a:gd name="T61" fmla="*/ 0 h 82"/>
                    <a:gd name="T62" fmla="*/ 12 w 12"/>
                    <a:gd name="T63" fmla="*/ 40 h 82"/>
                    <a:gd name="T64" fmla="*/ 12 w 12"/>
                    <a:gd name="T65" fmla="*/ 79 h 82"/>
                    <a:gd name="T66" fmla="*/ 8 w 12"/>
                    <a:gd name="T67" fmla="*/ 82 h 82"/>
                    <a:gd name="T68" fmla="*/ 3 w 12"/>
                    <a:gd name="T69" fmla="*/ 82 h 82"/>
                    <a:gd name="T70" fmla="*/ 8 w 12"/>
                    <a:gd name="T71" fmla="*/ 82 h 82"/>
                    <a:gd name="T72" fmla="*/ 3 w 12"/>
                    <a:gd name="T73" fmla="*/ 82 h 82"/>
                    <a:gd name="T74" fmla="*/ 3 w 12"/>
                    <a:gd name="T75" fmla="*/ 82 h 82"/>
                    <a:gd name="T76" fmla="*/ 3 w 12"/>
                    <a:gd name="T77" fmla="*/ 82 h 82"/>
                    <a:gd name="T78" fmla="*/ 3 w 12"/>
                    <a:gd name="T79" fmla="*/ 82 h 82"/>
                    <a:gd name="T80" fmla="*/ 3 w 12"/>
                    <a:gd name="T81" fmla="*/ 79 h 82"/>
                    <a:gd name="T82" fmla="*/ 0 w 12"/>
                    <a:gd name="T83" fmla="*/ 82 h 82"/>
                    <a:gd name="T84" fmla="*/ 0 w 12"/>
                    <a:gd name="T85" fmla="*/ 79 h 82"/>
                    <a:gd name="T86" fmla="*/ 0 w 12"/>
                    <a:gd name="T87" fmla="*/ 40 h 82"/>
                    <a:gd name="T88" fmla="*/ 0 w 12"/>
                    <a:gd name="T89" fmla="*/ 0 h 82"/>
                    <a:gd name="T90" fmla="*/ 0 w 12"/>
                    <a:gd name="T91" fmla="*/ 0 h 82"/>
                    <a:gd name="T92" fmla="*/ 3 w 12"/>
                    <a:gd name="T93" fmla="*/ 0 h 82"/>
                    <a:gd name="T94" fmla="*/ 3 w 12"/>
                    <a:gd name="T95" fmla="*/ 0 h 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
                    <a:gd name="T145" fmla="*/ 0 h 82"/>
                    <a:gd name="T146" fmla="*/ 12 w 12"/>
                    <a:gd name="T147" fmla="*/ 82 h 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 h="82">
                      <a:moveTo>
                        <a:pt x="8" y="0"/>
                      </a:moveTo>
                      <a:lnTo>
                        <a:pt x="8" y="0"/>
                      </a:lnTo>
                      <a:lnTo>
                        <a:pt x="3" y="4"/>
                      </a:lnTo>
                      <a:lnTo>
                        <a:pt x="0" y="4"/>
                      </a:lnTo>
                      <a:lnTo>
                        <a:pt x="3" y="0"/>
                      </a:lnTo>
                      <a:lnTo>
                        <a:pt x="3" y="40"/>
                      </a:lnTo>
                      <a:lnTo>
                        <a:pt x="3" y="79"/>
                      </a:lnTo>
                      <a:lnTo>
                        <a:pt x="0" y="79"/>
                      </a:lnTo>
                      <a:lnTo>
                        <a:pt x="3" y="79"/>
                      </a:lnTo>
                      <a:lnTo>
                        <a:pt x="8" y="79"/>
                      </a:lnTo>
                      <a:lnTo>
                        <a:pt x="8" y="82"/>
                      </a:lnTo>
                      <a:lnTo>
                        <a:pt x="3" y="82"/>
                      </a:lnTo>
                      <a:lnTo>
                        <a:pt x="3" y="79"/>
                      </a:lnTo>
                      <a:lnTo>
                        <a:pt x="8" y="79"/>
                      </a:lnTo>
                      <a:lnTo>
                        <a:pt x="8" y="40"/>
                      </a:lnTo>
                      <a:lnTo>
                        <a:pt x="8" y="0"/>
                      </a:lnTo>
                      <a:lnTo>
                        <a:pt x="8" y="4"/>
                      </a:lnTo>
                      <a:lnTo>
                        <a:pt x="3" y="4"/>
                      </a:lnTo>
                      <a:lnTo>
                        <a:pt x="3" y="0"/>
                      </a:lnTo>
                      <a:lnTo>
                        <a:pt x="8" y="0"/>
                      </a:lnTo>
                      <a:lnTo>
                        <a:pt x="12" y="0"/>
                      </a:lnTo>
                      <a:lnTo>
                        <a:pt x="12" y="40"/>
                      </a:lnTo>
                      <a:lnTo>
                        <a:pt x="12" y="79"/>
                      </a:lnTo>
                      <a:lnTo>
                        <a:pt x="8" y="82"/>
                      </a:lnTo>
                      <a:lnTo>
                        <a:pt x="3" y="82"/>
                      </a:lnTo>
                      <a:lnTo>
                        <a:pt x="8" y="79"/>
                      </a:lnTo>
                      <a:lnTo>
                        <a:pt x="8" y="82"/>
                      </a:lnTo>
                      <a:lnTo>
                        <a:pt x="3" y="82"/>
                      </a:lnTo>
                      <a:lnTo>
                        <a:pt x="3" y="79"/>
                      </a:lnTo>
                      <a:lnTo>
                        <a:pt x="3" y="82"/>
                      </a:lnTo>
                      <a:lnTo>
                        <a:pt x="0" y="82"/>
                      </a:lnTo>
                      <a:lnTo>
                        <a:pt x="0" y="79"/>
                      </a:lnTo>
                      <a:lnTo>
                        <a:pt x="0" y="40"/>
                      </a:lnTo>
                      <a:lnTo>
                        <a:pt x="0" y="0"/>
                      </a:lnTo>
                      <a:lnTo>
                        <a:pt x="3"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0" name="Freeform 335"/>
                <p:cNvSpPr>
                  <a:spLocks/>
                </p:cNvSpPr>
                <p:nvPr/>
              </p:nvSpPr>
              <p:spPr bwMode="auto">
                <a:xfrm>
                  <a:off x="3865" y="2446"/>
                  <a:ext cx="1" cy="3"/>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1" name="Freeform 336"/>
                <p:cNvSpPr>
                  <a:spLocks/>
                </p:cNvSpPr>
                <p:nvPr/>
              </p:nvSpPr>
              <p:spPr bwMode="auto">
                <a:xfrm>
                  <a:off x="3741" y="2502"/>
                  <a:ext cx="15" cy="12"/>
                </a:xfrm>
                <a:custGeom>
                  <a:avLst/>
                  <a:gdLst>
                    <a:gd name="T0" fmla="*/ 31 w 31"/>
                    <a:gd name="T1" fmla="*/ 0 h 24"/>
                    <a:gd name="T2" fmla="*/ 20 w 31"/>
                    <a:gd name="T3" fmla="*/ 24 h 24"/>
                    <a:gd name="T4" fmla="*/ 0 w 31"/>
                    <a:gd name="T5" fmla="*/ 24 h 24"/>
                    <a:gd name="T6" fmla="*/ 7 w 31"/>
                    <a:gd name="T7" fmla="*/ 4 h 24"/>
                    <a:gd name="T8" fmla="*/ 4 w 31"/>
                    <a:gd name="T9" fmla="*/ 0 h 24"/>
                    <a:gd name="T10" fmla="*/ 31 w 31"/>
                    <a:gd name="T11" fmla="*/ 0 h 24"/>
                    <a:gd name="T12" fmla="*/ 0 60000 65536"/>
                    <a:gd name="T13" fmla="*/ 0 60000 65536"/>
                    <a:gd name="T14" fmla="*/ 0 60000 65536"/>
                    <a:gd name="T15" fmla="*/ 0 60000 65536"/>
                    <a:gd name="T16" fmla="*/ 0 60000 65536"/>
                    <a:gd name="T17" fmla="*/ 0 60000 65536"/>
                    <a:gd name="T18" fmla="*/ 0 w 31"/>
                    <a:gd name="T19" fmla="*/ 0 h 24"/>
                    <a:gd name="T20" fmla="*/ 31 w 31"/>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1" h="24">
                      <a:moveTo>
                        <a:pt x="31" y="0"/>
                      </a:moveTo>
                      <a:lnTo>
                        <a:pt x="20" y="24"/>
                      </a:lnTo>
                      <a:lnTo>
                        <a:pt x="0" y="24"/>
                      </a:lnTo>
                      <a:lnTo>
                        <a:pt x="7" y="4"/>
                      </a:lnTo>
                      <a:lnTo>
                        <a:pt x="4" y="0"/>
                      </a:lnTo>
                      <a:lnTo>
                        <a:pt x="3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82" name="Freeform 337"/>
                <p:cNvSpPr>
                  <a:spLocks/>
                </p:cNvSpPr>
                <p:nvPr/>
              </p:nvSpPr>
              <p:spPr bwMode="auto">
                <a:xfrm>
                  <a:off x="3741" y="2502"/>
                  <a:ext cx="18" cy="13"/>
                </a:xfrm>
                <a:custGeom>
                  <a:avLst/>
                  <a:gdLst>
                    <a:gd name="T0" fmla="*/ 35 w 35"/>
                    <a:gd name="T1" fmla="*/ 0 h 27"/>
                    <a:gd name="T2" fmla="*/ 24 w 35"/>
                    <a:gd name="T3" fmla="*/ 24 h 27"/>
                    <a:gd name="T4" fmla="*/ 20 w 35"/>
                    <a:gd name="T5" fmla="*/ 27 h 27"/>
                    <a:gd name="T6" fmla="*/ 20 w 35"/>
                    <a:gd name="T7" fmla="*/ 27 h 27"/>
                    <a:gd name="T8" fmla="*/ 0 w 35"/>
                    <a:gd name="T9" fmla="*/ 27 h 27"/>
                    <a:gd name="T10" fmla="*/ 0 w 35"/>
                    <a:gd name="T11" fmla="*/ 27 h 27"/>
                    <a:gd name="T12" fmla="*/ 0 w 35"/>
                    <a:gd name="T13" fmla="*/ 24 h 27"/>
                    <a:gd name="T14" fmla="*/ 7 w 35"/>
                    <a:gd name="T15" fmla="*/ 4 h 27"/>
                    <a:gd name="T16" fmla="*/ 11 w 35"/>
                    <a:gd name="T17" fmla="*/ 4 h 27"/>
                    <a:gd name="T18" fmla="*/ 7 w 35"/>
                    <a:gd name="T19" fmla="*/ 8 h 27"/>
                    <a:gd name="T20" fmla="*/ 4 w 35"/>
                    <a:gd name="T21" fmla="*/ 4 h 27"/>
                    <a:gd name="T22" fmla="*/ 0 w 35"/>
                    <a:gd name="T23" fmla="*/ 0 h 27"/>
                    <a:gd name="T24" fmla="*/ 4 w 35"/>
                    <a:gd name="T25" fmla="*/ 0 h 27"/>
                    <a:gd name="T26" fmla="*/ 7 w 35"/>
                    <a:gd name="T27" fmla="*/ 0 h 27"/>
                    <a:gd name="T28" fmla="*/ 11 w 35"/>
                    <a:gd name="T29" fmla="*/ 4 h 27"/>
                    <a:gd name="T30" fmla="*/ 11 w 35"/>
                    <a:gd name="T31" fmla="*/ 4 h 27"/>
                    <a:gd name="T32" fmla="*/ 11 w 35"/>
                    <a:gd name="T33" fmla="*/ 4 h 27"/>
                    <a:gd name="T34" fmla="*/ 4 w 35"/>
                    <a:gd name="T35" fmla="*/ 24 h 27"/>
                    <a:gd name="T36" fmla="*/ 0 w 35"/>
                    <a:gd name="T37" fmla="*/ 24 h 27"/>
                    <a:gd name="T38" fmla="*/ 0 w 35"/>
                    <a:gd name="T39" fmla="*/ 24 h 27"/>
                    <a:gd name="T40" fmla="*/ 20 w 35"/>
                    <a:gd name="T41" fmla="*/ 24 h 27"/>
                    <a:gd name="T42" fmla="*/ 20 w 35"/>
                    <a:gd name="T43" fmla="*/ 27 h 27"/>
                    <a:gd name="T44" fmla="*/ 20 w 35"/>
                    <a:gd name="T45" fmla="*/ 24 h 27"/>
                    <a:gd name="T46" fmla="*/ 31 w 35"/>
                    <a:gd name="T47" fmla="*/ 0 h 27"/>
                    <a:gd name="T48" fmla="*/ 35 w 35"/>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
                    <a:gd name="T76" fmla="*/ 0 h 27"/>
                    <a:gd name="T77" fmla="*/ 35 w 35"/>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 h="27">
                      <a:moveTo>
                        <a:pt x="35" y="0"/>
                      </a:moveTo>
                      <a:lnTo>
                        <a:pt x="24" y="24"/>
                      </a:lnTo>
                      <a:lnTo>
                        <a:pt x="20" y="27"/>
                      </a:lnTo>
                      <a:lnTo>
                        <a:pt x="0" y="27"/>
                      </a:lnTo>
                      <a:lnTo>
                        <a:pt x="0" y="24"/>
                      </a:lnTo>
                      <a:lnTo>
                        <a:pt x="7" y="4"/>
                      </a:lnTo>
                      <a:lnTo>
                        <a:pt x="11" y="4"/>
                      </a:lnTo>
                      <a:lnTo>
                        <a:pt x="7" y="8"/>
                      </a:lnTo>
                      <a:lnTo>
                        <a:pt x="4" y="4"/>
                      </a:lnTo>
                      <a:lnTo>
                        <a:pt x="0" y="0"/>
                      </a:lnTo>
                      <a:lnTo>
                        <a:pt x="4" y="0"/>
                      </a:lnTo>
                      <a:lnTo>
                        <a:pt x="7" y="0"/>
                      </a:lnTo>
                      <a:lnTo>
                        <a:pt x="11" y="4"/>
                      </a:lnTo>
                      <a:lnTo>
                        <a:pt x="4" y="24"/>
                      </a:lnTo>
                      <a:lnTo>
                        <a:pt x="0" y="24"/>
                      </a:lnTo>
                      <a:lnTo>
                        <a:pt x="20" y="24"/>
                      </a:lnTo>
                      <a:lnTo>
                        <a:pt x="20" y="27"/>
                      </a:lnTo>
                      <a:lnTo>
                        <a:pt x="20" y="24"/>
                      </a:lnTo>
                      <a:lnTo>
                        <a:pt x="31" y="0"/>
                      </a:lnTo>
                      <a:lnTo>
                        <a:pt x="3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3" name="Freeform 338"/>
                <p:cNvSpPr>
                  <a:spLocks/>
                </p:cNvSpPr>
                <p:nvPr/>
              </p:nvSpPr>
              <p:spPr bwMode="auto">
                <a:xfrm>
                  <a:off x="3743" y="2502"/>
                  <a:ext cx="16" cy="2"/>
                </a:xfrm>
                <a:custGeom>
                  <a:avLst/>
                  <a:gdLst>
                    <a:gd name="T0" fmla="*/ 0 w 31"/>
                    <a:gd name="T1" fmla="*/ 0 h 4"/>
                    <a:gd name="T2" fmla="*/ 27 w 31"/>
                    <a:gd name="T3" fmla="*/ 0 h 4"/>
                    <a:gd name="T4" fmla="*/ 31 w 31"/>
                    <a:gd name="T5" fmla="*/ 0 h 4"/>
                    <a:gd name="T6" fmla="*/ 31 w 31"/>
                    <a:gd name="T7" fmla="*/ 0 h 4"/>
                    <a:gd name="T8" fmla="*/ 27 w 31"/>
                    <a:gd name="T9" fmla="*/ 4 h 4"/>
                    <a:gd name="T10" fmla="*/ 0 w 31"/>
                    <a:gd name="T11" fmla="*/ 4 h 4"/>
                    <a:gd name="T12" fmla="*/ 0 w 31"/>
                    <a:gd name="T13" fmla="*/ 0 h 4"/>
                    <a:gd name="T14" fmla="*/ 0 60000 65536"/>
                    <a:gd name="T15" fmla="*/ 0 60000 65536"/>
                    <a:gd name="T16" fmla="*/ 0 60000 65536"/>
                    <a:gd name="T17" fmla="*/ 0 60000 65536"/>
                    <a:gd name="T18" fmla="*/ 0 60000 65536"/>
                    <a:gd name="T19" fmla="*/ 0 60000 65536"/>
                    <a:gd name="T20" fmla="*/ 0 60000 65536"/>
                    <a:gd name="T21" fmla="*/ 0 w 31"/>
                    <a:gd name="T22" fmla="*/ 0 h 4"/>
                    <a:gd name="T23" fmla="*/ 31 w 3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
                      <a:moveTo>
                        <a:pt x="0" y="0"/>
                      </a:moveTo>
                      <a:lnTo>
                        <a:pt x="27" y="0"/>
                      </a:lnTo>
                      <a:lnTo>
                        <a:pt x="31" y="0"/>
                      </a:lnTo>
                      <a:lnTo>
                        <a:pt x="27"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4" name="Rectangle 339"/>
                <p:cNvSpPr>
                  <a:spLocks noChangeArrowheads="1"/>
                </p:cNvSpPr>
                <p:nvPr/>
              </p:nvSpPr>
              <p:spPr bwMode="auto">
                <a:xfrm>
                  <a:off x="3705"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85" name="Freeform 340"/>
                <p:cNvSpPr>
                  <a:spLocks/>
                </p:cNvSpPr>
                <p:nvPr/>
              </p:nvSpPr>
              <p:spPr bwMode="auto">
                <a:xfrm>
                  <a:off x="3701" y="2480"/>
                  <a:ext cx="6" cy="10"/>
                </a:xfrm>
                <a:custGeom>
                  <a:avLst/>
                  <a:gdLst>
                    <a:gd name="T0" fmla="*/ 11 w 11"/>
                    <a:gd name="T1" fmla="*/ 0 h 19"/>
                    <a:gd name="T2" fmla="*/ 9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9"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6" name="Rectangle 341"/>
                <p:cNvSpPr>
                  <a:spLocks noChangeArrowheads="1"/>
                </p:cNvSpPr>
                <p:nvPr/>
              </p:nvSpPr>
              <p:spPr bwMode="auto">
                <a:xfrm>
                  <a:off x="3697"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87" name="Freeform 342"/>
                <p:cNvSpPr>
                  <a:spLocks/>
                </p:cNvSpPr>
                <p:nvPr/>
              </p:nvSpPr>
              <p:spPr bwMode="auto">
                <a:xfrm>
                  <a:off x="3697" y="2490"/>
                  <a:ext cx="6" cy="16"/>
                </a:xfrm>
                <a:custGeom>
                  <a:avLst/>
                  <a:gdLst>
                    <a:gd name="T0" fmla="*/ 12 w 12"/>
                    <a:gd name="T1" fmla="*/ 0 h 33"/>
                    <a:gd name="T2" fmla="*/ 8 w 12"/>
                    <a:gd name="T3" fmla="*/ 0 h 33"/>
                    <a:gd name="T4" fmla="*/ 0 w 12"/>
                    <a:gd name="T5" fmla="*/ 33 h 33"/>
                    <a:gd name="T6" fmla="*/ 4 w 12"/>
                    <a:gd name="T7" fmla="*/ 33 h 33"/>
                    <a:gd name="T8" fmla="*/ 12 w 12"/>
                    <a:gd name="T9" fmla="*/ 0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12" y="0"/>
                      </a:moveTo>
                      <a:lnTo>
                        <a:pt x="8" y="0"/>
                      </a:lnTo>
                      <a:lnTo>
                        <a:pt x="0" y="33"/>
                      </a:lnTo>
                      <a:lnTo>
                        <a:pt x="4" y="33"/>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8" name="Freeform 343"/>
                <p:cNvSpPr>
                  <a:spLocks/>
                </p:cNvSpPr>
                <p:nvPr/>
              </p:nvSpPr>
              <p:spPr bwMode="auto">
                <a:xfrm>
                  <a:off x="3697"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9" name="Freeform 344"/>
                <p:cNvSpPr>
                  <a:spLocks/>
                </p:cNvSpPr>
                <p:nvPr/>
              </p:nvSpPr>
              <p:spPr bwMode="auto">
                <a:xfrm>
                  <a:off x="3691" y="2480"/>
                  <a:ext cx="8" cy="12"/>
                </a:xfrm>
                <a:custGeom>
                  <a:avLst/>
                  <a:gdLst>
                    <a:gd name="T0" fmla="*/ 16 w 16"/>
                    <a:gd name="T1" fmla="*/ 4 h 24"/>
                    <a:gd name="T2" fmla="*/ 12 w 16"/>
                    <a:gd name="T3" fmla="*/ 0 h 24"/>
                    <a:gd name="T4" fmla="*/ 0 w 16"/>
                    <a:gd name="T5" fmla="*/ 19 h 24"/>
                    <a:gd name="T6" fmla="*/ 0 w 16"/>
                    <a:gd name="T7" fmla="*/ 19 h 24"/>
                    <a:gd name="T8" fmla="*/ 4 w 16"/>
                    <a:gd name="T9" fmla="*/ 19 h 24"/>
                    <a:gd name="T10" fmla="*/ 4 w 16"/>
                    <a:gd name="T11" fmla="*/ 24 h 24"/>
                    <a:gd name="T12" fmla="*/ 16 w 16"/>
                    <a:gd name="T13" fmla="*/ 4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16" y="4"/>
                      </a:moveTo>
                      <a:lnTo>
                        <a:pt x="12" y="0"/>
                      </a:lnTo>
                      <a:lnTo>
                        <a:pt x="0" y="19"/>
                      </a:lnTo>
                      <a:lnTo>
                        <a:pt x="4" y="19"/>
                      </a:lnTo>
                      <a:lnTo>
                        <a:pt x="4" y="24"/>
                      </a:lnTo>
                      <a:lnTo>
                        <a:pt x="16"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0" name="Rectangle 345"/>
                <p:cNvSpPr>
                  <a:spLocks noChangeArrowheads="1"/>
                </p:cNvSpPr>
                <p:nvPr/>
              </p:nvSpPr>
              <p:spPr bwMode="auto">
                <a:xfrm>
                  <a:off x="368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1" name="Freeform 346"/>
                <p:cNvSpPr>
                  <a:spLocks/>
                </p:cNvSpPr>
                <p:nvPr/>
              </p:nvSpPr>
              <p:spPr bwMode="auto">
                <a:xfrm>
                  <a:off x="3689" y="2490"/>
                  <a:ext cx="4" cy="16"/>
                </a:xfrm>
                <a:custGeom>
                  <a:avLst/>
                  <a:gdLst>
                    <a:gd name="T0" fmla="*/ 8 w 8"/>
                    <a:gd name="T1" fmla="*/ 0 h 33"/>
                    <a:gd name="T2" fmla="*/ 4 w 8"/>
                    <a:gd name="T3" fmla="*/ 0 h 33"/>
                    <a:gd name="T4" fmla="*/ 0 w 8"/>
                    <a:gd name="T5" fmla="*/ 33 h 33"/>
                    <a:gd name="T6" fmla="*/ 4 w 8"/>
                    <a:gd name="T7" fmla="*/ 33 h 33"/>
                    <a:gd name="T8" fmla="*/ 8 w 8"/>
                    <a:gd name="T9" fmla="*/ 0 h 33"/>
                    <a:gd name="T10" fmla="*/ 0 60000 65536"/>
                    <a:gd name="T11" fmla="*/ 0 60000 65536"/>
                    <a:gd name="T12" fmla="*/ 0 60000 65536"/>
                    <a:gd name="T13" fmla="*/ 0 60000 65536"/>
                    <a:gd name="T14" fmla="*/ 0 60000 65536"/>
                    <a:gd name="T15" fmla="*/ 0 w 8"/>
                    <a:gd name="T16" fmla="*/ 0 h 33"/>
                    <a:gd name="T17" fmla="*/ 8 w 8"/>
                    <a:gd name="T18" fmla="*/ 33 h 33"/>
                  </a:gdLst>
                  <a:ahLst/>
                  <a:cxnLst>
                    <a:cxn ang="T10">
                      <a:pos x="T0" y="T1"/>
                    </a:cxn>
                    <a:cxn ang="T11">
                      <a:pos x="T2" y="T3"/>
                    </a:cxn>
                    <a:cxn ang="T12">
                      <a:pos x="T4" y="T5"/>
                    </a:cxn>
                    <a:cxn ang="T13">
                      <a:pos x="T6" y="T7"/>
                    </a:cxn>
                    <a:cxn ang="T14">
                      <a:pos x="T8" y="T9"/>
                    </a:cxn>
                  </a:cxnLst>
                  <a:rect l="T15" t="T16" r="T17" b="T18"/>
                  <a:pathLst>
                    <a:path w="8" h="33">
                      <a:moveTo>
                        <a:pt x="8" y="0"/>
                      </a:moveTo>
                      <a:lnTo>
                        <a:pt x="4" y="0"/>
                      </a:lnTo>
                      <a:lnTo>
                        <a:pt x="0" y="33"/>
                      </a:lnTo>
                      <a:lnTo>
                        <a:pt x="4" y="33"/>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2" name="Freeform 347"/>
                <p:cNvSpPr>
                  <a:spLocks/>
                </p:cNvSpPr>
                <p:nvPr/>
              </p:nvSpPr>
              <p:spPr bwMode="auto">
                <a:xfrm>
                  <a:off x="3689"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3" name="Freeform 348"/>
                <p:cNvSpPr>
                  <a:spLocks/>
                </p:cNvSpPr>
                <p:nvPr/>
              </p:nvSpPr>
              <p:spPr bwMode="auto">
                <a:xfrm>
                  <a:off x="3683" y="2480"/>
                  <a:ext cx="8" cy="12"/>
                </a:xfrm>
                <a:custGeom>
                  <a:avLst/>
                  <a:gdLst>
                    <a:gd name="T0" fmla="*/ 15 w 15"/>
                    <a:gd name="T1" fmla="*/ 4 h 24"/>
                    <a:gd name="T2" fmla="*/ 11 w 15"/>
                    <a:gd name="T3" fmla="*/ 0 h 24"/>
                    <a:gd name="T4" fmla="*/ 0 w 15"/>
                    <a:gd name="T5" fmla="*/ 19 h 24"/>
                    <a:gd name="T6" fmla="*/ 0 w 15"/>
                    <a:gd name="T7" fmla="*/ 19 h 24"/>
                    <a:gd name="T8" fmla="*/ 4 w 15"/>
                    <a:gd name="T9" fmla="*/ 19 h 24"/>
                    <a:gd name="T10" fmla="*/ 4 w 15"/>
                    <a:gd name="T11" fmla="*/ 24 h 24"/>
                    <a:gd name="T12" fmla="*/ 15 w 15"/>
                    <a:gd name="T13" fmla="*/ 4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15" y="4"/>
                      </a:moveTo>
                      <a:lnTo>
                        <a:pt x="11" y="0"/>
                      </a:lnTo>
                      <a:lnTo>
                        <a:pt x="0" y="19"/>
                      </a:lnTo>
                      <a:lnTo>
                        <a:pt x="4" y="19"/>
                      </a:lnTo>
                      <a:lnTo>
                        <a:pt x="4" y="24"/>
                      </a:lnTo>
                      <a:lnTo>
                        <a:pt x="15"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4" name="Rectangle 349"/>
                <p:cNvSpPr>
                  <a:spLocks noChangeArrowheads="1"/>
                </p:cNvSpPr>
                <p:nvPr/>
              </p:nvSpPr>
              <p:spPr bwMode="auto">
                <a:xfrm>
                  <a:off x="367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5" name="Freeform 350"/>
                <p:cNvSpPr>
                  <a:spLocks/>
                </p:cNvSpPr>
                <p:nvPr/>
              </p:nvSpPr>
              <p:spPr bwMode="auto">
                <a:xfrm>
                  <a:off x="3679" y="2490"/>
                  <a:ext cx="6" cy="16"/>
                </a:xfrm>
                <a:custGeom>
                  <a:avLst/>
                  <a:gdLst>
                    <a:gd name="T0" fmla="*/ 13 w 13"/>
                    <a:gd name="T1" fmla="*/ 0 h 33"/>
                    <a:gd name="T2" fmla="*/ 9 w 13"/>
                    <a:gd name="T3" fmla="*/ 0 h 33"/>
                    <a:gd name="T4" fmla="*/ 0 w 13"/>
                    <a:gd name="T5" fmla="*/ 33 h 33"/>
                    <a:gd name="T6" fmla="*/ 4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4"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6" name="Rectangle 351"/>
                <p:cNvSpPr>
                  <a:spLocks noChangeArrowheads="1"/>
                </p:cNvSpPr>
                <p:nvPr/>
              </p:nvSpPr>
              <p:spPr bwMode="auto">
                <a:xfrm>
                  <a:off x="3679"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7" name="Freeform 352"/>
                <p:cNvSpPr>
                  <a:spLocks/>
                </p:cNvSpPr>
                <p:nvPr/>
              </p:nvSpPr>
              <p:spPr bwMode="auto">
                <a:xfrm>
                  <a:off x="3675" y="2480"/>
                  <a:ext cx="6" cy="10"/>
                </a:xfrm>
                <a:custGeom>
                  <a:avLst/>
                  <a:gdLst>
                    <a:gd name="T0" fmla="*/ 11 w 11"/>
                    <a:gd name="T1" fmla="*/ 0 h 19"/>
                    <a:gd name="T2" fmla="*/ 7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7"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8" name="Rectangle 353"/>
                <p:cNvSpPr>
                  <a:spLocks noChangeArrowheads="1"/>
                </p:cNvSpPr>
                <p:nvPr/>
              </p:nvSpPr>
              <p:spPr bwMode="auto">
                <a:xfrm>
                  <a:off x="3671"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9" name="Freeform 354"/>
                <p:cNvSpPr>
                  <a:spLocks/>
                </p:cNvSpPr>
                <p:nvPr/>
              </p:nvSpPr>
              <p:spPr bwMode="auto">
                <a:xfrm>
                  <a:off x="3671" y="2490"/>
                  <a:ext cx="7" cy="16"/>
                </a:xfrm>
                <a:custGeom>
                  <a:avLst/>
                  <a:gdLst>
                    <a:gd name="T0" fmla="*/ 13 w 13"/>
                    <a:gd name="T1" fmla="*/ 0 h 33"/>
                    <a:gd name="T2" fmla="*/ 9 w 13"/>
                    <a:gd name="T3" fmla="*/ 0 h 33"/>
                    <a:gd name="T4" fmla="*/ 0 w 13"/>
                    <a:gd name="T5" fmla="*/ 33 h 33"/>
                    <a:gd name="T6" fmla="*/ 5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5"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00" name="Rectangle 355"/>
                <p:cNvSpPr>
                  <a:spLocks noChangeArrowheads="1"/>
                </p:cNvSpPr>
                <p:nvPr/>
              </p:nvSpPr>
              <p:spPr bwMode="auto">
                <a:xfrm>
                  <a:off x="3671"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01" name="Freeform 356"/>
                <p:cNvSpPr>
                  <a:spLocks/>
                </p:cNvSpPr>
                <p:nvPr/>
              </p:nvSpPr>
              <p:spPr bwMode="auto">
                <a:xfrm>
                  <a:off x="3668" y="2480"/>
                  <a:ext cx="5" cy="10"/>
                </a:xfrm>
                <a:custGeom>
                  <a:avLst/>
                  <a:gdLst>
                    <a:gd name="T0" fmla="*/ 12 w 12"/>
                    <a:gd name="T1" fmla="*/ 0 h 19"/>
                    <a:gd name="T2" fmla="*/ 7 w 12"/>
                    <a:gd name="T3" fmla="*/ 0 h 19"/>
                    <a:gd name="T4" fmla="*/ 0 w 12"/>
                    <a:gd name="T5" fmla="*/ 19 h 19"/>
                    <a:gd name="T6" fmla="*/ 0 w 12"/>
                    <a:gd name="T7" fmla="*/ 19 h 19"/>
                    <a:gd name="T8" fmla="*/ 3 w 12"/>
                    <a:gd name="T9" fmla="*/ 19 h 19"/>
                    <a:gd name="T10" fmla="*/ 3 w 12"/>
                    <a:gd name="T11" fmla="*/ 19 h 19"/>
                    <a:gd name="T12" fmla="*/ 12 w 12"/>
                    <a:gd name="T13" fmla="*/ 0 h 19"/>
                    <a:gd name="T14" fmla="*/ 0 60000 65536"/>
                    <a:gd name="T15" fmla="*/ 0 60000 65536"/>
                    <a:gd name="T16" fmla="*/ 0 60000 65536"/>
                    <a:gd name="T17" fmla="*/ 0 60000 65536"/>
                    <a:gd name="T18" fmla="*/ 0 60000 65536"/>
                    <a:gd name="T19" fmla="*/ 0 60000 65536"/>
                    <a:gd name="T20" fmla="*/ 0 60000 65536"/>
                    <a:gd name="T21" fmla="*/ 0 w 12"/>
                    <a:gd name="T22" fmla="*/ 0 h 19"/>
                    <a:gd name="T23" fmla="*/ 12 w 1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9">
                      <a:moveTo>
                        <a:pt x="12" y="0"/>
                      </a:moveTo>
                      <a:lnTo>
                        <a:pt x="7" y="0"/>
                      </a:lnTo>
                      <a:lnTo>
                        <a:pt x="0" y="19"/>
                      </a:lnTo>
                      <a:lnTo>
                        <a:pt x="3" y="19"/>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02" name="Rectangle 357"/>
                <p:cNvSpPr>
                  <a:spLocks noChangeArrowheads="1"/>
                </p:cNvSpPr>
                <p:nvPr/>
              </p:nvSpPr>
              <p:spPr bwMode="auto">
                <a:xfrm>
                  <a:off x="3663" y="2506"/>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03" name="Freeform 358"/>
                <p:cNvSpPr>
                  <a:spLocks/>
                </p:cNvSpPr>
                <p:nvPr/>
              </p:nvSpPr>
              <p:spPr bwMode="auto">
                <a:xfrm>
                  <a:off x="3663" y="2490"/>
                  <a:ext cx="6" cy="16"/>
                </a:xfrm>
                <a:custGeom>
                  <a:avLst/>
                  <a:gdLst>
                    <a:gd name="T0" fmla="*/ 11 w 11"/>
                    <a:gd name="T1" fmla="*/ 0 h 33"/>
                    <a:gd name="T2" fmla="*/ 8 w 11"/>
                    <a:gd name="T3" fmla="*/ 0 h 33"/>
                    <a:gd name="T4" fmla="*/ 0 w 11"/>
                    <a:gd name="T5" fmla="*/ 33 h 33"/>
                    <a:gd name="T6" fmla="*/ 4 w 11"/>
                    <a:gd name="T7" fmla="*/ 33 h 33"/>
                    <a:gd name="T8" fmla="*/ 11 w 11"/>
                    <a:gd name="T9" fmla="*/ 0 h 33"/>
                    <a:gd name="T10" fmla="*/ 0 60000 65536"/>
                    <a:gd name="T11" fmla="*/ 0 60000 65536"/>
                    <a:gd name="T12" fmla="*/ 0 60000 65536"/>
                    <a:gd name="T13" fmla="*/ 0 60000 65536"/>
                    <a:gd name="T14" fmla="*/ 0 60000 65536"/>
                    <a:gd name="T15" fmla="*/ 0 w 11"/>
                    <a:gd name="T16" fmla="*/ 0 h 33"/>
                    <a:gd name="T17" fmla="*/ 11 w 11"/>
                    <a:gd name="T18" fmla="*/ 33 h 33"/>
                  </a:gdLst>
                  <a:ahLst/>
                  <a:cxnLst>
                    <a:cxn ang="T10">
                      <a:pos x="T0" y="T1"/>
                    </a:cxn>
                    <a:cxn ang="T11">
                      <a:pos x="T2" y="T3"/>
                    </a:cxn>
                    <a:cxn ang="T12">
                      <a:pos x="T4" y="T5"/>
                    </a:cxn>
                    <a:cxn ang="T13">
                      <a:pos x="T6" y="T7"/>
                    </a:cxn>
                    <a:cxn ang="T14">
                      <a:pos x="T8" y="T9"/>
                    </a:cxn>
                  </a:cxnLst>
                  <a:rect l="T15" t="T16" r="T17" b="T18"/>
                  <a:pathLst>
                    <a:path w="11" h="33">
                      <a:moveTo>
                        <a:pt x="11" y="0"/>
                      </a:moveTo>
                      <a:lnTo>
                        <a:pt x="8" y="0"/>
                      </a:lnTo>
                      <a:lnTo>
                        <a:pt x="0" y="33"/>
                      </a:lnTo>
                      <a:lnTo>
                        <a:pt x="4" y="33"/>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grpSp>
          <p:nvGrpSpPr>
            <p:cNvPr id="60455" name="Group 359"/>
            <p:cNvGrpSpPr>
              <a:grpSpLocks/>
            </p:cNvGrpSpPr>
            <p:nvPr/>
          </p:nvGrpSpPr>
          <p:grpSpPr bwMode="auto">
            <a:xfrm>
              <a:off x="3235325" y="4821238"/>
              <a:ext cx="674688" cy="723900"/>
              <a:chOff x="2038" y="2957"/>
              <a:chExt cx="425" cy="456"/>
            </a:xfrm>
          </p:grpSpPr>
          <p:sp>
            <p:nvSpPr>
              <p:cNvPr id="151912" name="Freeform 360"/>
              <p:cNvSpPr>
                <a:spLocks/>
              </p:cNvSpPr>
              <p:nvPr/>
            </p:nvSpPr>
            <p:spPr bwMode="auto">
              <a:xfrm>
                <a:off x="2055" y="2957"/>
                <a:ext cx="372" cy="350"/>
              </a:xfrm>
              <a:custGeom>
                <a:avLst/>
                <a:gdLst/>
                <a:ahLst/>
                <a:cxnLst>
                  <a:cxn ang="0">
                    <a:pos x="372" y="701"/>
                  </a:cxn>
                  <a:cxn ang="0">
                    <a:pos x="745" y="351"/>
                  </a:cxn>
                  <a:cxn ang="0">
                    <a:pos x="558" y="351"/>
                  </a:cxn>
                  <a:cxn ang="0">
                    <a:pos x="558" y="0"/>
                  </a:cxn>
                  <a:cxn ang="0">
                    <a:pos x="186" y="0"/>
                  </a:cxn>
                  <a:cxn ang="0">
                    <a:pos x="186" y="351"/>
                  </a:cxn>
                  <a:cxn ang="0">
                    <a:pos x="0" y="351"/>
                  </a:cxn>
                  <a:cxn ang="0">
                    <a:pos x="372" y="701"/>
                  </a:cxn>
                </a:cxnLst>
                <a:rect l="0" t="0" r="r" b="b"/>
                <a:pathLst>
                  <a:path w="745" h="701">
                    <a:moveTo>
                      <a:pt x="372" y="701"/>
                    </a:moveTo>
                    <a:lnTo>
                      <a:pt x="745" y="351"/>
                    </a:lnTo>
                    <a:lnTo>
                      <a:pt x="558" y="351"/>
                    </a:lnTo>
                    <a:lnTo>
                      <a:pt x="558" y="0"/>
                    </a:lnTo>
                    <a:lnTo>
                      <a:pt x="186" y="0"/>
                    </a:lnTo>
                    <a:lnTo>
                      <a:pt x="186" y="351"/>
                    </a:lnTo>
                    <a:lnTo>
                      <a:pt x="0" y="351"/>
                    </a:lnTo>
                    <a:lnTo>
                      <a:pt x="372" y="701"/>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sp>
            <p:nvSpPr>
              <p:cNvPr id="151913" name="Rectangle 361"/>
              <p:cNvSpPr>
                <a:spLocks noChangeArrowheads="1"/>
              </p:cNvSpPr>
              <p:nvPr/>
            </p:nvSpPr>
            <p:spPr bwMode="auto">
              <a:xfrm>
                <a:off x="2038" y="3307"/>
                <a:ext cx="425" cy="106"/>
              </a:xfrm>
              <a:prstGeom prst="rect">
                <a:avLst/>
              </a:prstGeom>
              <a:noFill/>
              <a:ln w="9525">
                <a:noFill/>
                <a:miter lim="800000"/>
                <a:headEnd/>
                <a:tailEnd/>
              </a:ln>
              <a:effectLst>
                <a:outerShdw dist="17961" dir="2700000" algn="ctr" rotWithShape="0">
                  <a:schemeClr val="bg1"/>
                </a:outerShdw>
              </a:effectLst>
            </p:spPr>
            <p:txBody>
              <a:bodyPr wrap="none" lIns="0" tIns="0" rIns="0" bIns="0">
                <a:spAutoFit/>
              </a:bodyPr>
              <a:lstStyle/>
              <a:p>
                <a:r>
                  <a:rPr lang="en-US" sz="1100">
                    <a:solidFill>
                      <a:srgbClr val="000000"/>
                    </a:solidFill>
                    <a:latin typeface="+mj-lt"/>
                  </a:rPr>
                  <a:t>Customer</a:t>
                </a:r>
                <a:endParaRPr lang="en-US" sz="2400" b="0">
                  <a:latin typeface="+mj-lt"/>
                </a:endParaRPr>
              </a:p>
            </p:txBody>
          </p:sp>
        </p:grpSp>
        <p:grpSp>
          <p:nvGrpSpPr>
            <p:cNvPr id="60456" name="Group 362"/>
            <p:cNvGrpSpPr>
              <a:grpSpLocks/>
            </p:cNvGrpSpPr>
            <p:nvPr/>
          </p:nvGrpSpPr>
          <p:grpSpPr bwMode="auto">
            <a:xfrm>
              <a:off x="5353050" y="4821238"/>
              <a:ext cx="968375" cy="738187"/>
              <a:chOff x="3412" y="2960"/>
              <a:chExt cx="610" cy="465"/>
            </a:xfrm>
          </p:grpSpPr>
          <p:sp>
            <p:nvSpPr>
              <p:cNvPr id="151915" name="Freeform 363"/>
              <p:cNvSpPr>
                <a:spLocks/>
              </p:cNvSpPr>
              <p:nvPr/>
            </p:nvSpPr>
            <p:spPr bwMode="auto">
              <a:xfrm>
                <a:off x="3531" y="2960"/>
                <a:ext cx="372" cy="350"/>
              </a:xfrm>
              <a:custGeom>
                <a:avLst/>
                <a:gdLst/>
                <a:ahLst/>
                <a:cxnLst>
                  <a:cxn ang="0">
                    <a:pos x="372" y="700"/>
                  </a:cxn>
                  <a:cxn ang="0">
                    <a:pos x="745" y="351"/>
                  </a:cxn>
                  <a:cxn ang="0">
                    <a:pos x="559" y="351"/>
                  </a:cxn>
                  <a:cxn ang="0">
                    <a:pos x="559" y="0"/>
                  </a:cxn>
                  <a:cxn ang="0">
                    <a:pos x="186" y="0"/>
                  </a:cxn>
                  <a:cxn ang="0">
                    <a:pos x="186" y="351"/>
                  </a:cxn>
                  <a:cxn ang="0">
                    <a:pos x="0" y="351"/>
                  </a:cxn>
                  <a:cxn ang="0">
                    <a:pos x="372" y="700"/>
                  </a:cxn>
                </a:cxnLst>
                <a:rect l="0" t="0" r="r" b="b"/>
                <a:pathLst>
                  <a:path w="745" h="700">
                    <a:moveTo>
                      <a:pt x="372" y="700"/>
                    </a:moveTo>
                    <a:lnTo>
                      <a:pt x="745" y="351"/>
                    </a:lnTo>
                    <a:lnTo>
                      <a:pt x="559" y="351"/>
                    </a:lnTo>
                    <a:lnTo>
                      <a:pt x="559" y="0"/>
                    </a:lnTo>
                    <a:lnTo>
                      <a:pt x="186" y="0"/>
                    </a:lnTo>
                    <a:lnTo>
                      <a:pt x="186" y="351"/>
                    </a:lnTo>
                    <a:lnTo>
                      <a:pt x="0" y="351"/>
                    </a:lnTo>
                    <a:lnTo>
                      <a:pt x="372" y="700"/>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sp>
            <p:nvSpPr>
              <p:cNvPr id="60510" name="Rectangle 364"/>
              <p:cNvSpPr>
                <a:spLocks noChangeArrowheads="1"/>
              </p:cNvSpPr>
              <p:nvPr/>
            </p:nvSpPr>
            <p:spPr bwMode="auto">
              <a:xfrm>
                <a:off x="3412" y="3319"/>
                <a:ext cx="610" cy="106"/>
              </a:xfrm>
              <a:prstGeom prst="rect">
                <a:avLst/>
              </a:prstGeom>
              <a:noFill/>
              <a:ln w="9525">
                <a:noFill/>
                <a:miter lim="800000"/>
                <a:headEnd/>
                <a:tailEnd/>
              </a:ln>
            </p:spPr>
            <p:txBody>
              <a:bodyPr wrap="none" lIns="0" tIns="0" rIns="0" bIns="0">
                <a:spAutoFit/>
              </a:bodyPr>
              <a:lstStyle/>
              <a:p>
                <a:r>
                  <a:rPr lang="en-US" sz="1100">
                    <a:solidFill>
                      <a:srgbClr val="000000"/>
                    </a:solidFill>
                    <a:latin typeface="+mj-lt"/>
                  </a:rPr>
                  <a:t>Company Site</a:t>
                </a:r>
                <a:endParaRPr lang="en-US" sz="2400" b="0">
                  <a:latin typeface="+mj-lt"/>
                </a:endParaRPr>
              </a:p>
            </p:txBody>
          </p:sp>
        </p:grpSp>
        <p:sp>
          <p:nvSpPr>
            <p:cNvPr id="60457" name="Rectangle 365"/>
            <p:cNvSpPr>
              <a:spLocks noChangeArrowheads="1"/>
            </p:cNvSpPr>
            <p:nvPr/>
          </p:nvSpPr>
          <p:spPr bwMode="auto">
            <a:xfrm>
              <a:off x="4597400" y="1858963"/>
              <a:ext cx="88900" cy="88900"/>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60458" name="AutoShape 366"/>
            <p:cNvCxnSpPr>
              <a:cxnSpLocks noChangeShapeType="1"/>
              <a:stCxn id="60457" idx="1"/>
              <a:endCxn id="60891" idx="6"/>
            </p:cNvCxnSpPr>
            <p:nvPr/>
          </p:nvCxnSpPr>
          <p:spPr bwMode="auto">
            <a:xfrm flipH="1">
              <a:off x="3778250" y="1903413"/>
              <a:ext cx="819150" cy="1992312"/>
            </a:xfrm>
            <a:prstGeom prst="straightConnector1">
              <a:avLst/>
            </a:prstGeom>
            <a:noFill/>
            <a:ln w="12700">
              <a:solidFill>
                <a:schemeClr val="hlink"/>
              </a:solidFill>
              <a:prstDash val="dash"/>
              <a:round/>
              <a:headEnd/>
              <a:tailEnd/>
            </a:ln>
          </p:spPr>
        </p:cxnSp>
        <p:cxnSp>
          <p:nvCxnSpPr>
            <p:cNvPr id="60459" name="AutoShape 367"/>
            <p:cNvCxnSpPr>
              <a:cxnSpLocks noChangeShapeType="1"/>
              <a:stCxn id="60457" idx="1"/>
              <a:endCxn id="60930" idx="3"/>
            </p:cNvCxnSpPr>
            <p:nvPr/>
          </p:nvCxnSpPr>
          <p:spPr bwMode="auto">
            <a:xfrm flipH="1">
              <a:off x="2133600" y="1903413"/>
              <a:ext cx="2463800" cy="36512"/>
            </a:xfrm>
            <a:prstGeom prst="straightConnector1">
              <a:avLst/>
            </a:prstGeom>
            <a:noFill/>
            <a:ln w="12700">
              <a:solidFill>
                <a:schemeClr val="hlink"/>
              </a:solidFill>
              <a:prstDash val="dash"/>
              <a:round/>
              <a:headEnd/>
              <a:tailEnd/>
            </a:ln>
          </p:spPr>
        </p:cxnSp>
        <p:cxnSp>
          <p:nvCxnSpPr>
            <p:cNvPr id="60460" name="AutoShape 368"/>
            <p:cNvCxnSpPr>
              <a:cxnSpLocks noChangeShapeType="1"/>
              <a:stCxn id="60457" idx="1"/>
              <a:endCxn id="60926" idx="5"/>
            </p:cNvCxnSpPr>
            <p:nvPr/>
          </p:nvCxnSpPr>
          <p:spPr bwMode="auto">
            <a:xfrm flipH="1">
              <a:off x="4048125" y="1903413"/>
              <a:ext cx="549275" cy="3805237"/>
            </a:xfrm>
            <a:prstGeom prst="straightConnector1">
              <a:avLst/>
            </a:prstGeom>
            <a:noFill/>
            <a:ln w="12700">
              <a:solidFill>
                <a:schemeClr val="hlink"/>
              </a:solidFill>
              <a:prstDash val="dash"/>
              <a:round/>
              <a:headEnd/>
              <a:tailEnd/>
            </a:ln>
          </p:spPr>
        </p:cxnSp>
        <p:cxnSp>
          <p:nvCxnSpPr>
            <p:cNvPr id="60461" name="AutoShape 369"/>
            <p:cNvCxnSpPr>
              <a:cxnSpLocks noChangeShapeType="1"/>
              <a:stCxn id="60457" idx="1"/>
            </p:cNvCxnSpPr>
            <p:nvPr/>
          </p:nvCxnSpPr>
          <p:spPr bwMode="auto">
            <a:xfrm>
              <a:off x="4597400" y="1903413"/>
              <a:ext cx="2033588" cy="4032250"/>
            </a:xfrm>
            <a:prstGeom prst="straightConnector1">
              <a:avLst/>
            </a:prstGeom>
            <a:noFill/>
            <a:ln w="12700">
              <a:solidFill>
                <a:schemeClr val="hlink"/>
              </a:solidFill>
              <a:prstDash val="dash"/>
              <a:round/>
              <a:headEnd/>
              <a:tailEnd/>
            </a:ln>
          </p:spPr>
        </p:cxnSp>
        <p:grpSp>
          <p:nvGrpSpPr>
            <p:cNvPr id="60462" name="Group 370"/>
            <p:cNvGrpSpPr>
              <a:grpSpLocks/>
            </p:cNvGrpSpPr>
            <p:nvPr/>
          </p:nvGrpSpPr>
          <p:grpSpPr bwMode="auto">
            <a:xfrm>
              <a:off x="4724400" y="5564188"/>
              <a:ext cx="2598738" cy="1062037"/>
              <a:chOff x="802" y="1681"/>
              <a:chExt cx="1637" cy="669"/>
            </a:xfrm>
          </p:grpSpPr>
          <p:sp>
            <p:nvSpPr>
              <p:cNvPr id="60496" name="Freeform 371"/>
              <p:cNvSpPr>
                <a:spLocks/>
              </p:cNvSpPr>
              <p:nvPr/>
            </p:nvSpPr>
            <p:spPr bwMode="auto">
              <a:xfrm>
                <a:off x="1803" y="2159"/>
                <a:ext cx="636" cy="191"/>
              </a:xfrm>
              <a:custGeom>
                <a:avLst/>
                <a:gdLst>
                  <a:gd name="T0" fmla="*/ 0 w 636"/>
                  <a:gd name="T1" fmla="*/ 190 h 191"/>
                  <a:gd name="T2" fmla="*/ 123 w 636"/>
                  <a:gd name="T3" fmla="*/ 17 h 191"/>
                  <a:gd name="T4" fmla="*/ 635 w 636"/>
                  <a:gd name="T5" fmla="*/ 0 h 191"/>
                  <a:gd name="T6" fmla="*/ 635 w 636"/>
                  <a:gd name="T7" fmla="*/ 76 h 191"/>
                  <a:gd name="T8" fmla="*/ 101 w 636"/>
                  <a:gd name="T9" fmla="*/ 190 h 191"/>
                  <a:gd name="T10" fmla="*/ 0 w 636"/>
                  <a:gd name="T11" fmla="*/ 190 h 191"/>
                  <a:gd name="T12" fmla="*/ 0 60000 65536"/>
                  <a:gd name="T13" fmla="*/ 0 60000 65536"/>
                  <a:gd name="T14" fmla="*/ 0 60000 65536"/>
                  <a:gd name="T15" fmla="*/ 0 60000 65536"/>
                  <a:gd name="T16" fmla="*/ 0 60000 65536"/>
                  <a:gd name="T17" fmla="*/ 0 60000 65536"/>
                  <a:gd name="T18" fmla="*/ 0 w 636"/>
                  <a:gd name="T19" fmla="*/ 0 h 191"/>
                  <a:gd name="T20" fmla="*/ 636 w 636"/>
                  <a:gd name="T21" fmla="*/ 191 h 191"/>
                </a:gdLst>
                <a:ahLst/>
                <a:cxnLst>
                  <a:cxn ang="T12">
                    <a:pos x="T0" y="T1"/>
                  </a:cxn>
                  <a:cxn ang="T13">
                    <a:pos x="T2" y="T3"/>
                  </a:cxn>
                  <a:cxn ang="T14">
                    <a:pos x="T4" y="T5"/>
                  </a:cxn>
                  <a:cxn ang="T15">
                    <a:pos x="T6" y="T7"/>
                  </a:cxn>
                  <a:cxn ang="T16">
                    <a:pos x="T8" y="T9"/>
                  </a:cxn>
                  <a:cxn ang="T17">
                    <a:pos x="T10" y="T11"/>
                  </a:cxn>
                </a:cxnLst>
                <a:rect l="T18" t="T19" r="T20" b="T21"/>
                <a:pathLst>
                  <a:path w="636" h="191">
                    <a:moveTo>
                      <a:pt x="0" y="190"/>
                    </a:moveTo>
                    <a:lnTo>
                      <a:pt x="123" y="17"/>
                    </a:lnTo>
                    <a:lnTo>
                      <a:pt x="635" y="0"/>
                    </a:lnTo>
                    <a:lnTo>
                      <a:pt x="635" y="76"/>
                    </a:lnTo>
                    <a:lnTo>
                      <a:pt x="101" y="190"/>
                    </a:lnTo>
                    <a:lnTo>
                      <a:pt x="0" y="190"/>
                    </a:lnTo>
                  </a:path>
                </a:pathLst>
              </a:custGeom>
              <a:solidFill>
                <a:srgbClr val="C0C0C0"/>
              </a:solidFill>
              <a:ln w="12700" cap="rnd" cmpd="sng">
                <a:noFill/>
                <a:prstDash val="solid"/>
                <a:round/>
                <a:headEnd type="none" w="med" len="med"/>
                <a:tailEnd type="none" w="med" len="med"/>
              </a:ln>
            </p:spPr>
            <p:txBody>
              <a:bodyPr/>
              <a:lstStyle/>
              <a:p>
                <a:endParaRPr lang="en-US">
                  <a:latin typeface="+mj-lt"/>
                </a:endParaRPr>
              </a:p>
            </p:txBody>
          </p:sp>
          <p:sp>
            <p:nvSpPr>
              <p:cNvPr id="60497" name="AutoShape 372" descr="Horizontal brick"/>
              <p:cNvSpPr>
                <a:spLocks noChangeArrowheads="1"/>
              </p:cNvSpPr>
              <p:nvPr/>
            </p:nvSpPr>
            <p:spPr bwMode="auto">
              <a:xfrm>
                <a:off x="802" y="2077"/>
                <a:ext cx="419" cy="200"/>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latin typeface="+mj-lt"/>
                </a:endParaRPr>
              </a:p>
            </p:txBody>
          </p:sp>
          <p:sp>
            <p:nvSpPr>
              <p:cNvPr id="60498" name="AutoShape 373"/>
              <p:cNvSpPr>
                <a:spLocks noChangeArrowheads="1"/>
              </p:cNvSpPr>
              <p:nvPr/>
            </p:nvSpPr>
            <p:spPr bwMode="auto">
              <a:xfrm>
                <a:off x="1138" y="1912"/>
                <a:ext cx="880" cy="434"/>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latin typeface="+mj-lt"/>
                </a:endParaRPr>
              </a:p>
            </p:txBody>
          </p:sp>
          <p:sp>
            <p:nvSpPr>
              <p:cNvPr id="60499" name="AutoShape 374"/>
              <p:cNvSpPr>
                <a:spLocks noChangeArrowheads="1"/>
              </p:cNvSpPr>
              <p:nvPr/>
            </p:nvSpPr>
            <p:spPr bwMode="auto">
              <a:xfrm>
                <a:off x="1661" y="2079"/>
                <a:ext cx="121"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0" name="AutoShape 375"/>
              <p:cNvSpPr>
                <a:spLocks noChangeArrowheads="1"/>
              </p:cNvSpPr>
              <p:nvPr/>
            </p:nvSpPr>
            <p:spPr bwMode="auto">
              <a:xfrm>
                <a:off x="1479" y="2079"/>
                <a:ext cx="120"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1" name="Rectangle 376"/>
              <p:cNvSpPr>
                <a:spLocks noChangeArrowheads="1"/>
              </p:cNvSpPr>
              <p:nvPr/>
            </p:nvSpPr>
            <p:spPr bwMode="auto">
              <a:xfrm>
                <a:off x="1238" y="2211"/>
                <a:ext cx="208" cy="130"/>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2" name="Rectangle 377"/>
              <p:cNvSpPr>
                <a:spLocks noChangeArrowheads="1"/>
              </p:cNvSpPr>
              <p:nvPr/>
            </p:nvSpPr>
            <p:spPr bwMode="auto">
              <a:xfrm>
                <a:off x="1600" y="2211"/>
                <a:ext cx="211" cy="134"/>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3" name="AutoShape 378"/>
              <p:cNvSpPr>
                <a:spLocks noChangeArrowheads="1"/>
              </p:cNvSpPr>
              <p:nvPr/>
            </p:nvSpPr>
            <p:spPr bwMode="auto">
              <a:xfrm>
                <a:off x="1278" y="2084"/>
                <a:ext cx="121"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4" name="Rectangle 379"/>
              <p:cNvSpPr>
                <a:spLocks noChangeArrowheads="1"/>
              </p:cNvSpPr>
              <p:nvPr/>
            </p:nvSpPr>
            <p:spPr bwMode="auto">
              <a:xfrm>
                <a:off x="885" y="2187"/>
                <a:ext cx="67" cy="90"/>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5" name="AutoShape 380" descr="Horizontal brick"/>
              <p:cNvSpPr>
                <a:spLocks noChangeArrowheads="1"/>
              </p:cNvSpPr>
              <p:nvPr/>
            </p:nvSpPr>
            <p:spPr bwMode="auto">
              <a:xfrm>
                <a:off x="1010" y="1681"/>
                <a:ext cx="73" cy="425"/>
              </a:xfrm>
              <a:prstGeom prst="cube">
                <a:avLst>
                  <a:gd name="adj" fmla="val 24995"/>
                </a:avLst>
              </a:prstGeom>
              <a:pattFill prst="horzBrick">
                <a:fgClr>
                  <a:schemeClr val="bg1"/>
                </a:fgClr>
                <a:bgClr>
                  <a:srgbClr val="FDDDAD"/>
                </a:bgClr>
              </a:pattFill>
              <a:ln w="12700">
                <a:solidFill>
                  <a:schemeClr val="tx1"/>
                </a:solidFill>
                <a:miter lim="800000"/>
                <a:headEnd/>
                <a:tailEnd/>
              </a:ln>
            </p:spPr>
            <p:txBody>
              <a:bodyPr wrap="none" anchor="ctr"/>
              <a:lstStyle/>
              <a:p>
                <a:endParaRPr lang="en-US">
                  <a:latin typeface="+mj-lt"/>
                </a:endParaRPr>
              </a:p>
            </p:txBody>
          </p:sp>
          <p:sp>
            <p:nvSpPr>
              <p:cNvPr id="60506" name="AutoShape 381"/>
              <p:cNvSpPr>
                <a:spLocks noChangeArrowheads="1"/>
              </p:cNvSpPr>
              <p:nvPr/>
            </p:nvSpPr>
            <p:spPr bwMode="auto">
              <a:xfrm>
                <a:off x="1439" y="1889"/>
                <a:ext cx="150" cy="8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0507" name="AutoShape 382"/>
              <p:cNvSpPr>
                <a:spLocks noChangeArrowheads="1"/>
              </p:cNvSpPr>
              <p:nvPr/>
            </p:nvSpPr>
            <p:spPr bwMode="auto">
              <a:xfrm>
                <a:off x="1728" y="1849"/>
                <a:ext cx="32" cy="10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0508" name="Freeform 383"/>
              <p:cNvSpPr>
                <a:spLocks/>
              </p:cNvSpPr>
              <p:nvPr/>
            </p:nvSpPr>
            <p:spPr bwMode="auto">
              <a:xfrm>
                <a:off x="1910" y="1911"/>
                <a:ext cx="110" cy="438"/>
              </a:xfrm>
              <a:custGeom>
                <a:avLst/>
                <a:gdLst>
                  <a:gd name="T0" fmla="*/ 0 w 110"/>
                  <a:gd name="T1" fmla="*/ 437 h 438"/>
                  <a:gd name="T2" fmla="*/ 0 w 110"/>
                  <a:gd name="T3" fmla="*/ 108 h 438"/>
                  <a:gd name="T4" fmla="*/ 109 w 110"/>
                  <a:gd name="T5" fmla="*/ 0 h 438"/>
                  <a:gd name="T6" fmla="*/ 109 w 110"/>
                  <a:gd name="T7" fmla="*/ 333 h 438"/>
                  <a:gd name="T8" fmla="*/ 0 w 110"/>
                  <a:gd name="T9" fmla="*/ 437 h 438"/>
                  <a:gd name="T10" fmla="*/ 0 60000 65536"/>
                  <a:gd name="T11" fmla="*/ 0 60000 65536"/>
                  <a:gd name="T12" fmla="*/ 0 60000 65536"/>
                  <a:gd name="T13" fmla="*/ 0 60000 65536"/>
                  <a:gd name="T14" fmla="*/ 0 60000 65536"/>
                  <a:gd name="T15" fmla="*/ 0 w 110"/>
                  <a:gd name="T16" fmla="*/ 0 h 438"/>
                  <a:gd name="T17" fmla="*/ 110 w 110"/>
                  <a:gd name="T18" fmla="*/ 438 h 438"/>
                </a:gdLst>
                <a:ahLst/>
                <a:cxnLst>
                  <a:cxn ang="T10">
                    <a:pos x="T0" y="T1"/>
                  </a:cxn>
                  <a:cxn ang="T11">
                    <a:pos x="T2" y="T3"/>
                  </a:cxn>
                  <a:cxn ang="T12">
                    <a:pos x="T4" y="T5"/>
                  </a:cxn>
                  <a:cxn ang="T13">
                    <a:pos x="T6" y="T7"/>
                  </a:cxn>
                  <a:cxn ang="T14">
                    <a:pos x="T8" y="T9"/>
                  </a:cxn>
                </a:cxnLst>
                <a:rect l="T15" t="T16" r="T17" b="T18"/>
                <a:pathLst>
                  <a:path w="110" h="438">
                    <a:moveTo>
                      <a:pt x="0" y="437"/>
                    </a:moveTo>
                    <a:lnTo>
                      <a:pt x="0" y="108"/>
                    </a:lnTo>
                    <a:lnTo>
                      <a:pt x="109" y="0"/>
                    </a:lnTo>
                    <a:lnTo>
                      <a:pt x="109" y="333"/>
                    </a:lnTo>
                    <a:lnTo>
                      <a:pt x="0" y="437"/>
                    </a:lnTo>
                  </a:path>
                </a:pathLst>
              </a:custGeom>
              <a:pattFill prst="diagBrick">
                <a:fgClr>
                  <a:srgbClr val="FEEED4"/>
                </a:fgClr>
                <a:bgClr>
                  <a:srgbClr val="FDDDAD"/>
                </a:bgClr>
              </a:pattFill>
              <a:ln w="12700" cap="rnd" cmpd="sng">
                <a:solidFill>
                  <a:schemeClr val="tx1"/>
                </a:solidFill>
                <a:prstDash val="solid"/>
                <a:round/>
                <a:headEnd type="none" w="med" len="med"/>
                <a:tailEnd type="none" w="med" len="med"/>
              </a:ln>
            </p:spPr>
            <p:txBody>
              <a:bodyPr/>
              <a:lstStyle/>
              <a:p>
                <a:endParaRPr lang="en-US">
                  <a:latin typeface="+mj-lt"/>
                </a:endParaRPr>
              </a:p>
            </p:txBody>
          </p:sp>
        </p:grpSp>
        <p:sp>
          <p:nvSpPr>
            <p:cNvPr id="87976" name="Rectangle 936"/>
            <p:cNvSpPr>
              <a:spLocks noChangeArrowheads="1"/>
            </p:cNvSpPr>
            <p:nvPr/>
          </p:nvSpPr>
          <p:spPr bwMode="auto">
            <a:xfrm>
              <a:off x="4175125" y="3543300"/>
              <a:ext cx="787400" cy="168275"/>
            </a:xfrm>
            <a:prstGeom prst="rect">
              <a:avLst/>
            </a:prstGeom>
            <a:noFill/>
            <a:ln w="9525">
              <a:noFill/>
              <a:miter lim="800000"/>
              <a:headEnd/>
              <a:tailEnd/>
            </a:ln>
            <a:effectLst>
              <a:outerShdw dist="17961" dir="8100000" algn="ctr" rotWithShape="0">
                <a:schemeClr val="bg1"/>
              </a:outerShdw>
            </a:effectLst>
          </p:spPr>
          <p:txBody>
            <a:bodyPr wrap="none" lIns="0" tIns="0" rIns="0" bIns="0">
              <a:spAutoFit/>
            </a:bodyPr>
            <a:lstStyle/>
            <a:p>
              <a:r>
                <a:rPr lang="en-US" sz="1100">
                  <a:solidFill>
                    <a:srgbClr val="000000"/>
                  </a:solidFill>
                  <a:latin typeface="+mj-lt"/>
                </a:rPr>
                <a:t>Warehouse</a:t>
              </a:r>
              <a:endParaRPr lang="en-US" sz="2400" b="0">
                <a:latin typeface="+mj-lt"/>
              </a:endParaRPr>
            </a:p>
          </p:txBody>
        </p:sp>
        <p:grpSp>
          <p:nvGrpSpPr>
            <p:cNvPr id="60464" name="Group 384"/>
            <p:cNvGrpSpPr>
              <a:grpSpLocks/>
            </p:cNvGrpSpPr>
            <p:nvPr/>
          </p:nvGrpSpPr>
          <p:grpSpPr bwMode="auto">
            <a:xfrm>
              <a:off x="4195763" y="1508125"/>
              <a:ext cx="1506537" cy="1454150"/>
              <a:chOff x="4132" y="1025"/>
              <a:chExt cx="909" cy="877"/>
            </a:xfrm>
          </p:grpSpPr>
          <p:sp>
            <p:nvSpPr>
              <p:cNvPr id="60465" name="Freeform 385"/>
              <p:cNvSpPr>
                <a:spLocks/>
              </p:cNvSpPr>
              <p:nvPr/>
            </p:nvSpPr>
            <p:spPr bwMode="auto">
              <a:xfrm>
                <a:off x="4437" y="1589"/>
                <a:ext cx="604" cy="292"/>
              </a:xfrm>
              <a:custGeom>
                <a:avLst/>
                <a:gdLst>
                  <a:gd name="T0" fmla="*/ 0 w 604"/>
                  <a:gd name="T1" fmla="*/ 291 h 292"/>
                  <a:gd name="T2" fmla="*/ 117 w 604"/>
                  <a:gd name="T3" fmla="*/ 27 h 292"/>
                  <a:gd name="T4" fmla="*/ 603 w 604"/>
                  <a:gd name="T5" fmla="*/ 0 h 292"/>
                  <a:gd name="T6" fmla="*/ 603 w 604"/>
                  <a:gd name="T7" fmla="*/ 116 h 292"/>
                  <a:gd name="T8" fmla="*/ 96 w 604"/>
                  <a:gd name="T9" fmla="*/ 291 h 292"/>
                  <a:gd name="T10" fmla="*/ 0 w 604"/>
                  <a:gd name="T11" fmla="*/ 291 h 292"/>
                  <a:gd name="T12" fmla="*/ 0 60000 65536"/>
                  <a:gd name="T13" fmla="*/ 0 60000 65536"/>
                  <a:gd name="T14" fmla="*/ 0 60000 65536"/>
                  <a:gd name="T15" fmla="*/ 0 60000 65536"/>
                  <a:gd name="T16" fmla="*/ 0 60000 65536"/>
                  <a:gd name="T17" fmla="*/ 0 60000 65536"/>
                  <a:gd name="T18" fmla="*/ 0 w 604"/>
                  <a:gd name="T19" fmla="*/ 0 h 292"/>
                  <a:gd name="T20" fmla="*/ 604 w 604"/>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604" h="292">
                    <a:moveTo>
                      <a:pt x="0" y="291"/>
                    </a:moveTo>
                    <a:lnTo>
                      <a:pt x="117" y="27"/>
                    </a:lnTo>
                    <a:lnTo>
                      <a:pt x="603" y="0"/>
                    </a:lnTo>
                    <a:lnTo>
                      <a:pt x="603" y="116"/>
                    </a:lnTo>
                    <a:lnTo>
                      <a:pt x="96" y="291"/>
                    </a:lnTo>
                    <a:lnTo>
                      <a:pt x="0" y="291"/>
                    </a:lnTo>
                  </a:path>
                </a:pathLst>
              </a:custGeom>
              <a:solidFill>
                <a:srgbClr val="C0C0C0"/>
              </a:solidFill>
              <a:ln w="12700" cap="rnd" cmpd="sng">
                <a:noFill/>
                <a:prstDash val="solid"/>
                <a:round/>
                <a:headEnd type="none" w="med" len="med"/>
                <a:tailEnd type="none" w="med" len="med"/>
              </a:ln>
            </p:spPr>
            <p:txBody>
              <a:bodyPr/>
              <a:lstStyle/>
              <a:p>
                <a:endParaRPr lang="en-US">
                  <a:latin typeface="+mj-lt"/>
                </a:endParaRPr>
              </a:p>
            </p:txBody>
          </p:sp>
          <p:sp>
            <p:nvSpPr>
              <p:cNvPr id="60466" name="AutoShape 386"/>
              <p:cNvSpPr>
                <a:spLocks noChangeArrowheads="1"/>
              </p:cNvSpPr>
              <p:nvPr/>
            </p:nvSpPr>
            <p:spPr bwMode="auto">
              <a:xfrm>
                <a:off x="4132" y="1029"/>
                <a:ext cx="518" cy="868"/>
              </a:xfrm>
              <a:prstGeom prst="cube">
                <a:avLst>
                  <a:gd name="adj" fmla="val 24995"/>
                </a:avLst>
              </a:prstGeom>
              <a:pattFill prst="horzBrick">
                <a:fgClr>
                  <a:srgbClr val="FCD396"/>
                </a:fgClr>
                <a:bgClr>
                  <a:schemeClr val="bg1"/>
                </a:bgClr>
              </a:pattFill>
              <a:ln w="6350">
                <a:solidFill>
                  <a:schemeClr val="tx1"/>
                </a:solidFill>
                <a:miter lim="800000"/>
                <a:headEnd/>
                <a:tailEnd/>
              </a:ln>
            </p:spPr>
            <p:txBody>
              <a:bodyPr wrap="none" anchor="ctr"/>
              <a:lstStyle/>
              <a:p>
                <a:endParaRPr lang="en-US">
                  <a:latin typeface="+mj-lt"/>
                </a:endParaRPr>
              </a:p>
            </p:txBody>
          </p:sp>
          <p:sp>
            <p:nvSpPr>
              <p:cNvPr id="60467" name="Freeform 387"/>
              <p:cNvSpPr>
                <a:spLocks/>
              </p:cNvSpPr>
              <p:nvPr/>
            </p:nvSpPr>
            <p:spPr bwMode="auto">
              <a:xfrm>
                <a:off x="4525" y="1025"/>
                <a:ext cx="132" cy="877"/>
              </a:xfrm>
              <a:custGeom>
                <a:avLst/>
                <a:gdLst>
                  <a:gd name="T0" fmla="*/ 130 w 132"/>
                  <a:gd name="T1" fmla="*/ 0 h 877"/>
                  <a:gd name="T2" fmla="*/ 0 w 132"/>
                  <a:gd name="T3" fmla="*/ 129 h 877"/>
                  <a:gd name="T4" fmla="*/ 0 w 132"/>
                  <a:gd name="T5" fmla="*/ 876 h 877"/>
                  <a:gd name="T6" fmla="*/ 131 w 132"/>
                  <a:gd name="T7" fmla="*/ 746 h 877"/>
                  <a:gd name="T8" fmla="*/ 130 w 132"/>
                  <a:gd name="T9" fmla="*/ 0 h 877"/>
                  <a:gd name="T10" fmla="*/ 0 60000 65536"/>
                  <a:gd name="T11" fmla="*/ 0 60000 65536"/>
                  <a:gd name="T12" fmla="*/ 0 60000 65536"/>
                  <a:gd name="T13" fmla="*/ 0 60000 65536"/>
                  <a:gd name="T14" fmla="*/ 0 60000 65536"/>
                  <a:gd name="T15" fmla="*/ 0 w 132"/>
                  <a:gd name="T16" fmla="*/ 0 h 877"/>
                  <a:gd name="T17" fmla="*/ 132 w 132"/>
                  <a:gd name="T18" fmla="*/ 877 h 877"/>
                </a:gdLst>
                <a:ahLst/>
                <a:cxnLst>
                  <a:cxn ang="T10">
                    <a:pos x="T0" y="T1"/>
                  </a:cxn>
                  <a:cxn ang="T11">
                    <a:pos x="T2" y="T3"/>
                  </a:cxn>
                  <a:cxn ang="T12">
                    <a:pos x="T4" y="T5"/>
                  </a:cxn>
                  <a:cxn ang="T13">
                    <a:pos x="T6" y="T7"/>
                  </a:cxn>
                  <a:cxn ang="T14">
                    <a:pos x="T8" y="T9"/>
                  </a:cxn>
                </a:cxnLst>
                <a:rect l="T15" t="T16" r="T17" b="T18"/>
                <a:pathLst>
                  <a:path w="132" h="877">
                    <a:moveTo>
                      <a:pt x="130" y="0"/>
                    </a:moveTo>
                    <a:lnTo>
                      <a:pt x="0" y="129"/>
                    </a:lnTo>
                    <a:lnTo>
                      <a:pt x="0" y="876"/>
                    </a:lnTo>
                    <a:lnTo>
                      <a:pt x="131" y="746"/>
                    </a:lnTo>
                    <a:lnTo>
                      <a:pt x="130" y="0"/>
                    </a:lnTo>
                  </a:path>
                </a:pathLst>
              </a:custGeom>
              <a:pattFill prst="diagBrick">
                <a:fgClr>
                  <a:schemeClr val="bg1"/>
                </a:fgClr>
                <a:bgClr>
                  <a:srgbClr val="FCD396"/>
                </a:bgClr>
              </a:patt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68" name="AutoShape 388"/>
              <p:cNvSpPr>
                <a:spLocks noChangeArrowheads="1"/>
              </p:cNvSpPr>
              <p:nvPr/>
            </p:nvSpPr>
            <p:spPr bwMode="auto">
              <a:xfrm>
                <a:off x="4323" y="1200"/>
                <a:ext cx="133" cy="193"/>
              </a:xfrm>
              <a:prstGeom prst="star16">
                <a:avLst>
                  <a:gd name="adj" fmla="val 37500"/>
                </a:avLst>
              </a:prstGeom>
              <a:solidFill>
                <a:srgbClr val="FFFF99"/>
              </a:solidFill>
              <a:ln w="12700">
                <a:solidFill>
                  <a:srgbClr val="FFCC00"/>
                </a:solidFill>
                <a:miter lim="800000"/>
                <a:headEnd/>
                <a:tailEnd/>
              </a:ln>
            </p:spPr>
            <p:txBody>
              <a:bodyPr wrap="none" anchor="ctr"/>
              <a:lstStyle/>
              <a:p>
                <a:endParaRPr lang="en-US">
                  <a:latin typeface="+mj-lt"/>
                </a:endParaRPr>
              </a:p>
            </p:txBody>
          </p:sp>
          <p:sp>
            <p:nvSpPr>
              <p:cNvPr id="60469" name="Rectangle 389"/>
              <p:cNvSpPr>
                <a:spLocks noChangeArrowheads="1"/>
              </p:cNvSpPr>
              <p:nvPr/>
            </p:nvSpPr>
            <p:spPr bwMode="auto">
              <a:xfrm>
                <a:off x="4172" y="1343"/>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0" name="Rectangle 390"/>
              <p:cNvSpPr>
                <a:spLocks noChangeArrowheads="1"/>
              </p:cNvSpPr>
              <p:nvPr/>
            </p:nvSpPr>
            <p:spPr bwMode="auto">
              <a:xfrm>
                <a:off x="4238" y="1409"/>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1" name="Rectangle 391"/>
              <p:cNvSpPr>
                <a:spLocks noChangeArrowheads="1"/>
              </p:cNvSpPr>
              <p:nvPr/>
            </p:nvSpPr>
            <p:spPr bwMode="auto">
              <a:xfrm>
                <a:off x="4304" y="1476"/>
                <a:ext cx="38"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2" name="Rectangle 392"/>
              <p:cNvSpPr>
                <a:spLocks noChangeArrowheads="1"/>
              </p:cNvSpPr>
              <p:nvPr/>
            </p:nvSpPr>
            <p:spPr bwMode="auto">
              <a:xfrm>
                <a:off x="4371" y="1541"/>
                <a:ext cx="37"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3" name="Rectangle 393"/>
              <p:cNvSpPr>
                <a:spLocks noChangeArrowheads="1"/>
              </p:cNvSpPr>
              <p:nvPr/>
            </p:nvSpPr>
            <p:spPr bwMode="auto">
              <a:xfrm>
                <a:off x="4437" y="1608"/>
                <a:ext cx="37"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4" name="Rectangle 394"/>
              <p:cNvSpPr>
                <a:spLocks noChangeArrowheads="1"/>
              </p:cNvSpPr>
              <p:nvPr/>
            </p:nvSpPr>
            <p:spPr bwMode="auto">
              <a:xfrm>
                <a:off x="4172" y="1520"/>
                <a:ext cx="38"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5" name="Rectangle 395"/>
              <p:cNvSpPr>
                <a:spLocks noChangeArrowheads="1"/>
              </p:cNvSpPr>
              <p:nvPr/>
            </p:nvSpPr>
            <p:spPr bwMode="auto">
              <a:xfrm>
                <a:off x="4238" y="1585"/>
                <a:ext cx="38" cy="63"/>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6" name="Rectangle 396"/>
              <p:cNvSpPr>
                <a:spLocks noChangeArrowheads="1"/>
              </p:cNvSpPr>
              <p:nvPr/>
            </p:nvSpPr>
            <p:spPr bwMode="auto">
              <a:xfrm>
                <a:off x="4304" y="1651"/>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7" name="Rectangle 397"/>
              <p:cNvSpPr>
                <a:spLocks noChangeArrowheads="1"/>
              </p:cNvSpPr>
              <p:nvPr/>
            </p:nvSpPr>
            <p:spPr bwMode="auto">
              <a:xfrm>
                <a:off x="4371" y="1718"/>
                <a:ext cx="37"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8" name="Rectangle 398"/>
              <p:cNvSpPr>
                <a:spLocks noChangeArrowheads="1"/>
              </p:cNvSpPr>
              <p:nvPr/>
            </p:nvSpPr>
            <p:spPr bwMode="auto">
              <a:xfrm>
                <a:off x="4437" y="1783"/>
                <a:ext cx="37"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9" name="Freeform 399"/>
              <p:cNvSpPr>
                <a:spLocks/>
              </p:cNvSpPr>
              <p:nvPr/>
            </p:nvSpPr>
            <p:spPr bwMode="auto">
              <a:xfrm>
                <a:off x="4540" y="1605"/>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0" name="Freeform 400"/>
              <p:cNvSpPr>
                <a:spLocks/>
              </p:cNvSpPr>
              <p:nvPr/>
            </p:nvSpPr>
            <p:spPr bwMode="auto">
              <a:xfrm>
                <a:off x="4566" y="1533"/>
                <a:ext cx="11" cy="75"/>
              </a:xfrm>
              <a:custGeom>
                <a:avLst/>
                <a:gdLst>
                  <a:gd name="T0" fmla="*/ 0 w 11"/>
                  <a:gd name="T1" fmla="*/ 74 h 75"/>
                  <a:gd name="T2" fmla="*/ 0 w 11"/>
                  <a:gd name="T3" fmla="*/ 11 h 75"/>
                  <a:gd name="T4" fmla="*/ 10 w 11"/>
                  <a:gd name="T5" fmla="*/ 0 h 75"/>
                  <a:gd name="T6" fmla="*/ 10 w 11"/>
                  <a:gd name="T7" fmla="*/ 62 h 75"/>
                  <a:gd name="T8" fmla="*/ 0 w 11"/>
                  <a:gd name="T9" fmla="*/ 74 h 75"/>
                  <a:gd name="T10" fmla="*/ 0 60000 65536"/>
                  <a:gd name="T11" fmla="*/ 0 60000 65536"/>
                  <a:gd name="T12" fmla="*/ 0 60000 65536"/>
                  <a:gd name="T13" fmla="*/ 0 60000 65536"/>
                  <a:gd name="T14" fmla="*/ 0 60000 65536"/>
                  <a:gd name="T15" fmla="*/ 0 w 11"/>
                  <a:gd name="T16" fmla="*/ 0 h 75"/>
                  <a:gd name="T17" fmla="*/ 11 w 11"/>
                  <a:gd name="T18" fmla="*/ 75 h 75"/>
                </a:gdLst>
                <a:ahLst/>
                <a:cxnLst>
                  <a:cxn ang="T10">
                    <a:pos x="T0" y="T1"/>
                  </a:cxn>
                  <a:cxn ang="T11">
                    <a:pos x="T2" y="T3"/>
                  </a:cxn>
                  <a:cxn ang="T12">
                    <a:pos x="T4" y="T5"/>
                  </a:cxn>
                  <a:cxn ang="T13">
                    <a:pos x="T6" y="T7"/>
                  </a:cxn>
                  <a:cxn ang="T14">
                    <a:pos x="T8" y="T9"/>
                  </a:cxn>
                </a:cxnLst>
                <a:rect l="T15" t="T16" r="T17" b="T18"/>
                <a:pathLst>
                  <a:path w="11" h="75">
                    <a:moveTo>
                      <a:pt x="0" y="74"/>
                    </a:moveTo>
                    <a:lnTo>
                      <a:pt x="0" y="11"/>
                    </a:lnTo>
                    <a:lnTo>
                      <a:pt x="10" y="0"/>
                    </a:lnTo>
                    <a:lnTo>
                      <a:pt x="10"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1" name="Freeform 401"/>
              <p:cNvSpPr>
                <a:spLocks/>
              </p:cNvSpPr>
              <p:nvPr/>
            </p:nvSpPr>
            <p:spPr bwMode="auto">
              <a:xfrm>
                <a:off x="4590" y="1467"/>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2" name="Freeform 402"/>
              <p:cNvSpPr>
                <a:spLocks/>
              </p:cNvSpPr>
              <p:nvPr/>
            </p:nvSpPr>
            <p:spPr bwMode="auto">
              <a:xfrm>
                <a:off x="4612" y="1403"/>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3" name="Freeform 403"/>
              <p:cNvSpPr>
                <a:spLocks/>
              </p:cNvSpPr>
              <p:nvPr/>
            </p:nvSpPr>
            <p:spPr bwMode="auto">
              <a:xfrm>
                <a:off x="4636" y="1337"/>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4" name="Freeform 404"/>
              <p:cNvSpPr>
                <a:spLocks/>
              </p:cNvSpPr>
              <p:nvPr/>
            </p:nvSpPr>
            <p:spPr bwMode="auto">
              <a:xfrm>
                <a:off x="4540" y="1775"/>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5" name="Freeform 405"/>
              <p:cNvSpPr>
                <a:spLocks/>
              </p:cNvSpPr>
              <p:nvPr/>
            </p:nvSpPr>
            <p:spPr bwMode="auto">
              <a:xfrm>
                <a:off x="4566" y="1702"/>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6" name="Freeform 406"/>
              <p:cNvSpPr>
                <a:spLocks/>
              </p:cNvSpPr>
              <p:nvPr/>
            </p:nvSpPr>
            <p:spPr bwMode="auto">
              <a:xfrm>
                <a:off x="4590" y="1637"/>
                <a:ext cx="13" cy="74"/>
              </a:xfrm>
              <a:custGeom>
                <a:avLst/>
                <a:gdLst>
                  <a:gd name="T0" fmla="*/ 0 w 13"/>
                  <a:gd name="T1" fmla="*/ 73 h 74"/>
                  <a:gd name="T2" fmla="*/ 0 w 13"/>
                  <a:gd name="T3" fmla="*/ 11 h 74"/>
                  <a:gd name="T4" fmla="*/ 12 w 13"/>
                  <a:gd name="T5" fmla="*/ 0 h 74"/>
                  <a:gd name="T6" fmla="*/ 12 w 13"/>
                  <a:gd name="T7" fmla="*/ 61 h 74"/>
                  <a:gd name="T8" fmla="*/ 0 w 13"/>
                  <a:gd name="T9" fmla="*/ 73 h 74"/>
                  <a:gd name="T10" fmla="*/ 0 60000 65536"/>
                  <a:gd name="T11" fmla="*/ 0 60000 65536"/>
                  <a:gd name="T12" fmla="*/ 0 60000 65536"/>
                  <a:gd name="T13" fmla="*/ 0 60000 65536"/>
                  <a:gd name="T14" fmla="*/ 0 60000 65536"/>
                  <a:gd name="T15" fmla="*/ 0 w 13"/>
                  <a:gd name="T16" fmla="*/ 0 h 74"/>
                  <a:gd name="T17" fmla="*/ 13 w 13"/>
                  <a:gd name="T18" fmla="*/ 74 h 74"/>
                </a:gdLst>
                <a:ahLst/>
                <a:cxnLst>
                  <a:cxn ang="T10">
                    <a:pos x="T0" y="T1"/>
                  </a:cxn>
                  <a:cxn ang="T11">
                    <a:pos x="T2" y="T3"/>
                  </a:cxn>
                  <a:cxn ang="T12">
                    <a:pos x="T4" y="T5"/>
                  </a:cxn>
                  <a:cxn ang="T13">
                    <a:pos x="T6" y="T7"/>
                  </a:cxn>
                  <a:cxn ang="T14">
                    <a:pos x="T8" y="T9"/>
                  </a:cxn>
                </a:cxnLst>
                <a:rect l="T15" t="T16" r="T17" b="T18"/>
                <a:pathLst>
                  <a:path w="13" h="74">
                    <a:moveTo>
                      <a:pt x="0" y="73"/>
                    </a:moveTo>
                    <a:lnTo>
                      <a:pt x="0" y="11"/>
                    </a:lnTo>
                    <a:lnTo>
                      <a:pt x="12" y="0"/>
                    </a:lnTo>
                    <a:lnTo>
                      <a:pt x="12"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7" name="Freeform 407"/>
              <p:cNvSpPr>
                <a:spLocks/>
              </p:cNvSpPr>
              <p:nvPr/>
            </p:nvSpPr>
            <p:spPr bwMode="auto">
              <a:xfrm>
                <a:off x="4612" y="1572"/>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8" name="Freeform 408"/>
              <p:cNvSpPr>
                <a:spLocks/>
              </p:cNvSpPr>
              <p:nvPr/>
            </p:nvSpPr>
            <p:spPr bwMode="auto">
              <a:xfrm>
                <a:off x="4636" y="1507"/>
                <a:ext cx="12" cy="74"/>
              </a:xfrm>
              <a:custGeom>
                <a:avLst/>
                <a:gdLst>
                  <a:gd name="T0" fmla="*/ 0 w 12"/>
                  <a:gd name="T1" fmla="*/ 73 h 74"/>
                  <a:gd name="T2" fmla="*/ 0 w 12"/>
                  <a:gd name="T3" fmla="*/ 11 h 74"/>
                  <a:gd name="T4" fmla="*/ 11 w 12"/>
                  <a:gd name="T5" fmla="*/ 0 h 74"/>
                  <a:gd name="T6" fmla="*/ 11 w 12"/>
                  <a:gd name="T7" fmla="*/ 61 h 74"/>
                  <a:gd name="T8" fmla="*/ 0 w 12"/>
                  <a:gd name="T9" fmla="*/ 73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0" y="73"/>
                    </a:moveTo>
                    <a:lnTo>
                      <a:pt x="0" y="11"/>
                    </a:lnTo>
                    <a:lnTo>
                      <a:pt x="11" y="0"/>
                    </a:lnTo>
                    <a:lnTo>
                      <a:pt x="11"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9" name="Freeform 409"/>
              <p:cNvSpPr>
                <a:spLocks/>
              </p:cNvSpPr>
              <p:nvPr/>
            </p:nvSpPr>
            <p:spPr bwMode="auto">
              <a:xfrm>
                <a:off x="4540" y="1419"/>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0" name="Freeform 410"/>
              <p:cNvSpPr>
                <a:spLocks/>
              </p:cNvSpPr>
              <p:nvPr/>
            </p:nvSpPr>
            <p:spPr bwMode="auto">
              <a:xfrm>
                <a:off x="4566" y="1347"/>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1" name="Freeform 411"/>
              <p:cNvSpPr>
                <a:spLocks/>
              </p:cNvSpPr>
              <p:nvPr/>
            </p:nvSpPr>
            <p:spPr bwMode="auto">
              <a:xfrm>
                <a:off x="4590" y="1281"/>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2" name="Freeform 412"/>
              <p:cNvSpPr>
                <a:spLocks/>
              </p:cNvSpPr>
              <p:nvPr/>
            </p:nvSpPr>
            <p:spPr bwMode="auto">
              <a:xfrm>
                <a:off x="4612" y="1217"/>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3" name="Freeform 413"/>
              <p:cNvSpPr>
                <a:spLocks/>
              </p:cNvSpPr>
              <p:nvPr/>
            </p:nvSpPr>
            <p:spPr bwMode="auto">
              <a:xfrm>
                <a:off x="4636" y="1151"/>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4" name="AutoShape 414"/>
              <p:cNvSpPr>
                <a:spLocks noChangeArrowheads="1"/>
              </p:cNvSpPr>
              <p:nvPr/>
            </p:nvSpPr>
            <p:spPr bwMode="auto">
              <a:xfrm>
                <a:off x="4180" y="1772"/>
                <a:ext cx="110" cy="122"/>
              </a:xfrm>
              <a:prstGeom prst="roundRect">
                <a:avLst>
                  <a:gd name="adj" fmla="val 12495"/>
                </a:avLst>
              </a:prstGeom>
              <a:solidFill>
                <a:schemeClr val="tx2"/>
              </a:solidFill>
              <a:ln w="6350">
                <a:solidFill>
                  <a:schemeClr val="tx1"/>
                </a:solidFill>
                <a:round/>
                <a:headEnd/>
                <a:tailEnd/>
              </a:ln>
            </p:spPr>
            <p:txBody>
              <a:bodyPr wrap="none" anchor="ctr"/>
              <a:lstStyle/>
              <a:p>
                <a:endParaRPr lang="en-US">
                  <a:latin typeface="+mj-lt"/>
                </a:endParaRPr>
              </a:p>
            </p:txBody>
          </p:sp>
          <p:sp>
            <p:nvSpPr>
              <p:cNvPr id="60495" name="Line 415"/>
              <p:cNvSpPr>
                <a:spLocks noChangeShapeType="1"/>
              </p:cNvSpPr>
              <p:nvPr/>
            </p:nvSpPr>
            <p:spPr bwMode="auto">
              <a:xfrm>
                <a:off x="4236" y="1774"/>
                <a:ext cx="0" cy="120"/>
              </a:xfrm>
              <a:prstGeom prst="line">
                <a:avLst/>
              </a:prstGeom>
              <a:noFill/>
              <a:ln w="6350">
                <a:solidFill>
                  <a:schemeClr val="tx1"/>
                </a:solidFill>
                <a:round/>
                <a:headEnd/>
                <a:tailEnd/>
              </a:ln>
            </p:spPr>
            <p:txBody>
              <a:bodyPr wrap="none" anchor="ctr"/>
              <a:lstStyle/>
              <a:p>
                <a:endParaRPr lang="en-US">
                  <a:latin typeface="+mj-lt"/>
                </a:endParaRPr>
              </a:p>
            </p:txBody>
          </p:sp>
        </p:gr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smtClean="0"/>
              <a:t>Re-Usable Containers</a:t>
            </a:r>
          </a:p>
        </p:txBody>
      </p:sp>
      <p:sp>
        <p:nvSpPr>
          <p:cNvPr id="61442" name="Footer Placeholder 3"/>
          <p:cNvSpPr>
            <a:spLocks noGrp="1"/>
          </p:cNvSpPr>
          <p:nvPr>
            <p:ph type="ftr" sz="quarter" idx="10"/>
          </p:nvPr>
        </p:nvSpPr>
        <p:spPr>
          <a:noFill/>
        </p:spPr>
        <p:txBody>
          <a:bodyPr/>
          <a:lstStyle/>
          <a:p>
            <a:pPr defTabSz="865188"/>
            <a:r>
              <a:rPr lang="en-US"/>
              <a:t>AS-SU-433</a:t>
            </a:r>
          </a:p>
        </p:txBody>
      </p:sp>
      <p:pic>
        <p:nvPicPr>
          <p:cNvPr id="61444" name="Picture 5"/>
          <p:cNvPicPr>
            <a:picLocks noChangeAspect="1" noChangeArrowheads="1"/>
          </p:cNvPicPr>
          <p:nvPr/>
        </p:nvPicPr>
        <p:blipFill>
          <a:blip r:embed="rId2" cstate="print"/>
          <a:srcRect/>
          <a:stretch>
            <a:fillRect/>
          </a:stretch>
        </p:blipFill>
        <p:spPr bwMode="auto">
          <a:xfrm>
            <a:off x="1096963" y="810813"/>
            <a:ext cx="6950075" cy="5419725"/>
          </a:xfrm>
          <a:prstGeom prst="rect">
            <a:avLst/>
          </a:prstGeom>
          <a:noFill/>
          <a:ln w="25400" algn="ctr">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Container Items</a:t>
            </a:r>
          </a:p>
        </p:txBody>
      </p:sp>
      <p:sp>
        <p:nvSpPr>
          <p:cNvPr id="62466" name="Footer Placeholder 3"/>
          <p:cNvSpPr>
            <a:spLocks noGrp="1"/>
          </p:cNvSpPr>
          <p:nvPr>
            <p:ph type="ftr" sz="quarter" idx="10"/>
          </p:nvPr>
        </p:nvSpPr>
        <p:spPr>
          <a:noFill/>
        </p:spPr>
        <p:txBody>
          <a:bodyPr/>
          <a:lstStyle/>
          <a:p>
            <a:pPr defTabSz="865188"/>
            <a:r>
              <a:rPr lang="en-US" smtClean="0"/>
              <a:t>AS-SU-436</a:t>
            </a:r>
            <a:endParaRPr lang="en-US"/>
          </a:p>
        </p:txBody>
      </p:sp>
      <p:pic>
        <p:nvPicPr>
          <p:cNvPr id="62468" name="Picture 4"/>
          <p:cNvPicPr>
            <a:picLocks noChangeAspect="1" noChangeArrowheads="1"/>
          </p:cNvPicPr>
          <p:nvPr/>
        </p:nvPicPr>
        <p:blipFill>
          <a:blip r:embed="rId2" cstate="print"/>
          <a:srcRect/>
          <a:stretch>
            <a:fillRect/>
          </a:stretch>
        </p:blipFill>
        <p:spPr bwMode="auto">
          <a:xfrm>
            <a:off x="1627625" y="1517513"/>
            <a:ext cx="5892800" cy="4005262"/>
          </a:xfrm>
          <a:prstGeom prst="rect">
            <a:avLst/>
          </a:prstGeom>
          <a:noFill/>
          <a:ln w="25400"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Container Workbench (7.7.1)</a:t>
            </a:r>
            <a:endParaRPr lang="en-US" dirty="0"/>
          </a:p>
        </p:txBody>
      </p:sp>
      <p:sp>
        <p:nvSpPr>
          <p:cNvPr id="63490" name="Footer Placeholder 1"/>
          <p:cNvSpPr>
            <a:spLocks noGrp="1"/>
          </p:cNvSpPr>
          <p:nvPr>
            <p:ph type="ftr" sz="quarter" idx="10"/>
          </p:nvPr>
        </p:nvSpPr>
        <p:spPr>
          <a:noFill/>
        </p:spPr>
        <p:txBody>
          <a:bodyPr/>
          <a:lstStyle/>
          <a:p>
            <a:pPr defTabSz="865188"/>
            <a:r>
              <a:rPr lang="en-US"/>
              <a:t>AS-SU-440</a:t>
            </a:r>
          </a:p>
        </p:txBody>
      </p:sp>
      <p:grpSp>
        <p:nvGrpSpPr>
          <p:cNvPr id="15" name="Group 14"/>
          <p:cNvGrpSpPr/>
          <p:nvPr/>
        </p:nvGrpSpPr>
        <p:grpSpPr>
          <a:xfrm>
            <a:off x="1275275" y="1392150"/>
            <a:ext cx="6573838" cy="4203700"/>
            <a:chOff x="1168400" y="1962150"/>
            <a:chExt cx="6573838" cy="4203700"/>
          </a:xfrm>
        </p:grpSpPr>
        <p:pic>
          <p:nvPicPr>
            <p:cNvPr id="63491" name="Picture 33"/>
            <p:cNvPicPr>
              <a:picLocks noChangeAspect="1" noChangeArrowheads="1"/>
            </p:cNvPicPr>
            <p:nvPr/>
          </p:nvPicPr>
          <p:blipFill>
            <a:blip r:embed="rId2" cstate="print"/>
            <a:srcRect/>
            <a:stretch>
              <a:fillRect/>
            </a:stretch>
          </p:blipFill>
          <p:spPr bwMode="auto">
            <a:xfrm>
              <a:off x="1168400" y="1962150"/>
              <a:ext cx="6573838" cy="3001963"/>
            </a:xfrm>
            <a:prstGeom prst="rect">
              <a:avLst/>
            </a:prstGeom>
            <a:noFill/>
            <a:ln w="25400" algn="ctr">
              <a:noFill/>
              <a:miter lim="800000"/>
              <a:headEnd/>
              <a:tailEnd/>
            </a:ln>
          </p:spPr>
        </p:pic>
        <p:grpSp>
          <p:nvGrpSpPr>
            <p:cNvPr id="63492" name="Group 35"/>
            <p:cNvGrpSpPr>
              <a:grpSpLocks/>
            </p:cNvGrpSpPr>
            <p:nvPr/>
          </p:nvGrpSpPr>
          <p:grpSpPr bwMode="auto">
            <a:xfrm>
              <a:off x="1712913" y="3516313"/>
              <a:ext cx="5705475" cy="2649537"/>
              <a:chOff x="1079" y="1993"/>
              <a:chExt cx="3594" cy="1669"/>
            </a:xfrm>
          </p:grpSpPr>
          <p:sp>
            <p:nvSpPr>
              <p:cNvPr id="63494" name="AutoShape 24"/>
              <p:cNvSpPr>
                <a:spLocks noChangeArrowheads="1"/>
              </p:cNvSpPr>
              <p:nvPr/>
            </p:nvSpPr>
            <p:spPr bwMode="auto">
              <a:xfrm>
                <a:off x="1079"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Enter Item</a:t>
                </a:r>
              </a:p>
              <a:p>
                <a:r>
                  <a:rPr lang="en-US" b="0">
                    <a:latin typeface="+mj-lt"/>
                  </a:rPr>
                  <a:t>Information</a:t>
                </a:r>
                <a:endParaRPr lang="en-US">
                  <a:latin typeface="+mj-lt"/>
                </a:endParaRPr>
              </a:p>
            </p:txBody>
          </p:sp>
          <p:cxnSp>
            <p:nvCxnSpPr>
              <p:cNvPr id="63495" name="AutoShape 25"/>
              <p:cNvCxnSpPr>
                <a:cxnSpLocks noChangeShapeType="1"/>
                <a:stCxn id="63499" idx="2"/>
                <a:endCxn id="63494" idx="0"/>
              </p:cNvCxnSpPr>
              <p:nvPr/>
            </p:nvCxnSpPr>
            <p:spPr bwMode="auto">
              <a:xfrm>
                <a:off x="1607" y="2801"/>
                <a:ext cx="0" cy="277"/>
              </a:xfrm>
              <a:prstGeom prst="straightConnector1">
                <a:avLst/>
              </a:prstGeom>
              <a:noFill/>
              <a:ln w="38100">
                <a:solidFill>
                  <a:schemeClr val="tx1"/>
                </a:solidFill>
                <a:round/>
                <a:headEnd/>
                <a:tailEnd type="triangle" w="med" len="med"/>
              </a:ln>
            </p:spPr>
          </p:cxnSp>
          <p:sp>
            <p:nvSpPr>
              <p:cNvPr id="63496" name="AutoShape 26"/>
              <p:cNvSpPr>
                <a:spLocks noChangeArrowheads="1"/>
              </p:cNvSpPr>
              <p:nvPr/>
            </p:nvSpPr>
            <p:spPr bwMode="auto">
              <a:xfrm>
                <a:off x="2345"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Embed</a:t>
                </a:r>
              </a:p>
              <a:p>
                <a:r>
                  <a:rPr lang="en-US" b="0">
                    <a:latin typeface="+mj-lt"/>
                  </a:rPr>
                  <a:t>Containers</a:t>
                </a:r>
                <a:endParaRPr lang="en-US">
                  <a:latin typeface="+mj-lt"/>
                </a:endParaRPr>
              </a:p>
            </p:txBody>
          </p:sp>
          <p:cxnSp>
            <p:nvCxnSpPr>
              <p:cNvPr id="63497" name="AutoShape 27"/>
              <p:cNvCxnSpPr>
                <a:cxnSpLocks noChangeShapeType="1"/>
                <a:stCxn id="63494" idx="3"/>
                <a:endCxn id="63496" idx="1"/>
              </p:cNvCxnSpPr>
              <p:nvPr/>
            </p:nvCxnSpPr>
            <p:spPr bwMode="auto">
              <a:xfrm>
                <a:off x="2143" y="3374"/>
                <a:ext cx="194" cy="0"/>
              </a:xfrm>
              <a:prstGeom prst="straightConnector1">
                <a:avLst/>
              </a:prstGeom>
              <a:noFill/>
              <a:ln w="38100">
                <a:solidFill>
                  <a:schemeClr val="tx1"/>
                </a:solidFill>
                <a:round/>
                <a:headEnd/>
                <a:tailEnd type="triangle" w="med" len="med"/>
              </a:ln>
            </p:spPr>
          </p:cxnSp>
          <p:sp>
            <p:nvSpPr>
              <p:cNvPr id="63498" name="AutoShape 28"/>
              <p:cNvSpPr>
                <a:spLocks noChangeArrowheads="1"/>
              </p:cNvSpPr>
              <p:nvPr/>
            </p:nvSpPr>
            <p:spPr bwMode="auto">
              <a:xfrm>
                <a:off x="3617"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Modify </a:t>
                </a:r>
              </a:p>
              <a:p>
                <a:r>
                  <a:rPr lang="en-US" b="0">
                    <a:latin typeface="+mj-lt"/>
                  </a:rPr>
                  <a:t>Information</a:t>
                </a:r>
                <a:endParaRPr lang="en-US">
                  <a:latin typeface="+mj-lt"/>
                </a:endParaRPr>
              </a:p>
            </p:txBody>
          </p:sp>
          <p:sp>
            <p:nvSpPr>
              <p:cNvPr id="63499" name="AutoShape 30"/>
              <p:cNvSpPr>
                <a:spLocks noChangeArrowheads="1"/>
              </p:cNvSpPr>
              <p:nvPr/>
            </p:nvSpPr>
            <p:spPr bwMode="auto">
              <a:xfrm>
                <a:off x="1079" y="2217"/>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dirty="0">
                    <a:latin typeface="+mj-lt"/>
                  </a:rPr>
                  <a:t>Add Container</a:t>
                </a:r>
                <a:endParaRPr lang="en-US" dirty="0">
                  <a:latin typeface="+mj-lt"/>
                </a:endParaRPr>
              </a:p>
            </p:txBody>
          </p:sp>
          <p:cxnSp>
            <p:nvCxnSpPr>
              <p:cNvPr id="63500" name="AutoShape 31"/>
              <p:cNvCxnSpPr>
                <a:cxnSpLocks noChangeShapeType="1"/>
                <a:endCxn id="63499" idx="0"/>
              </p:cNvCxnSpPr>
              <p:nvPr/>
            </p:nvCxnSpPr>
            <p:spPr bwMode="auto">
              <a:xfrm>
                <a:off x="1607" y="1993"/>
                <a:ext cx="0" cy="216"/>
              </a:xfrm>
              <a:prstGeom prst="straightConnector1">
                <a:avLst/>
              </a:prstGeom>
              <a:noFill/>
              <a:ln w="38100">
                <a:solidFill>
                  <a:schemeClr val="tx1"/>
                </a:solidFill>
                <a:round/>
                <a:headEnd/>
                <a:tailEnd type="triangle" w="med" len="med"/>
              </a:ln>
            </p:spPr>
          </p:cxnSp>
          <p:cxnSp>
            <p:nvCxnSpPr>
              <p:cNvPr id="63501" name="AutoShape 32"/>
              <p:cNvCxnSpPr>
                <a:cxnSpLocks noChangeShapeType="1"/>
                <a:stCxn id="63496" idx="3"/>
                <a:endCxn id="63498" idx="1"/>
              </p:cNvCxnSpPr>
              <p:nvPr/>
            </p:nvCxnSpPr>
            <p:spPr bwMode="auto">
              <a:xfrm>
                <a:off x="3409" y="3374"/>
                <a:ext cx="200" cy="0"/>
              </a:xfrm>
              <a:prstGeom prst="straightConnector1">
                <a:avLst/>
              </a:prstGeom>
              <a:noFill/>
              <a:ln w="38100">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Add Container</a:t>
            </a:r>
            <a:endParaRPr lang="en-US" dirty="0"/>
          </a:p>
        </p:txBody>
      </p:sp>
      <p:sp>
        <p:nvSpPr>
          <p:cNvPr id="64514" name="Footer Placeholder 1"/>
          <p:cNvSpPr>
            <a:spLocks noGrp="1"/>
          </p:cNvSpPr>
          <p:nvPr>
            <p:ph type="ftr" sz="quarter" idx="10"/>
          </p:nvPr>
        </p:nvSpPr>
        <p:spPr>
          <a:noFill/>
        </p:spPr>
        <p:txBody>
          <a:bodyPr/>
          <a:lstStyle/>
          <a:p>
            <a:pPr defTabSz="865188"/>
            <a:r>
              <a:rPr lang="en-US"/>
              <a:t>AS-SU-450</a:t>
            </a:r>
          </a:p>
        </p:txBody>
      </p:sp>
      <p:pic>
        <p:nvPicPr>
          <p:cNvPr id="64516" name="Picture 12"/>
          <p:cNvPicPr>
            <a:picLocks noChangeAspect="1" noChangeArrowheads="1"/>
          </p:cNvPicPr>
          <p:nvPr/>
        </p:nvPicPr>
        <p:blipFill>
          <a:blip r:embed="rId2" cstate="print"/>
          <a:srcRect/>
          <a:stretch>
            <a:fillRect/>
          </a:stretch>
        </p:blipFill>
        <p:spPr bwMode="auto">
          <a:xfrm>
            <a:off x="851150" y="1399263"/>
            <a:ext cx="7427913" cy="422910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itle 205"/>
          <p:cNvSpPr>
            <a:spLocks noGrp="1"/>
          </p:cNvSpPr>
          <p:nvPr>
            <p:ph type="title"/>
          </p:nvPr>
        </p:nvSpPr>
        <p:spPr/>
        <p:txBody>
          <a:bodyPr>
            <a:normAutofit/>
          </a:bodyPr>
          <a:lstStyle/>
          <a:p>
            <a:r>
              <a:rPr lang="en-US" dirty="0" smtClean="0"/>
              <a:t>Set Up Allocations Picking Logic</a:t>
            </a:r>
            <a:endParaRPr lang="en-US" dirty="0"/>
          </a:p>
        </p:txBody>
      </p:sp>
      <p:sp>
        <p:nvSpPr>
          <p:cNvPr id="10242" name="Footer Placeholder 1"/>
          <p:cNvSpPr>
            <a:spLocks noGrp="1"/>
          </p:cNvSpPr>
          <p:nvPr>
            <p:ph type="ftr" sz="quarter" idx="10"/>
          </p:nvPr>
        </p:nvSpPr>
        <p:spPr>
          <a:noFill/>
        </p:spPr>
        <p:txBody>
          <a:bodyPr/>
          <a:lstStyle/>
          <a:p>
            <a:pPr defTabSz="865188"/>
            <a:r>
              <a:rPr lang="en-US"/>
              <a:t>AS-SU-040</a:t>
            </a:r>
          </a:p>
        </p:txBody>
      </p:sp>
      <p:sp>
        <p:nvSpPr>
          <p:cNvPr id="10243" name="Rectangle 273"/>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grpSp>
        <p:nvGrpSpPr>
          <p:cNvPr id="10244" name="Group 715"/>
          <p:cNvGrpSpPr>
            <a:grpSpLocks/>
          </p:cNvGrpSpPr>
          <p:nvPr/>
        </p:nvGrpSpPr>
        <p:grpSpPr bwMode="auto">
          <a:xfrm>
            <a:off x="6300725" y="2642663"/>
            <a:ext cx="2128838" cy="3178175"/>
            <a:chOff x="3954" y="1919"/>
            <a:chExt cx="1341" cy="2002"/>
          </a:xfrm>
        </p:grpSpPr>
        <p:grpSp>
          <p:nvGrpSpPr>
            <p:cNvPr id="10405" name="Group 515"/>
            <p:cNvGrpSpPr>
              <a:grpSpLocks/>
            </p:cNvGrpSpPr>
            <p:nvPr/>
          </p:nvGrpSpPr>
          <p:grpSpPr bwMode="auto">
            <a:xfrm>
              <a:off x="3954" y="1919"/>
              <a:ext cx="1341" cy="2002"/>
              <a:chOff x="4230" y="2418"/>
              <a:chExt cx="1064" cy="1589"/>
            </a:xfrm>
          </p:grpSpPr>
          <p:sp>
            <p:nvSpPr>
              <p:cNvPr id="10407" name="Freeform 451"/>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10408" name="Freeform 452"/>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10409" name="Freeform 453"/>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10410" name="Freeform 454"/>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10411" name="Freeform 455"/>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10412" name="Freeform 456"/>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10413" name="Freeform 457"/>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10414" name="Freeform 458"/>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10415" name="Freeform 459"/>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10416" name="Freeform 460"/>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10417" name="Freeform 461"/>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10418" name="Freeform 462"/>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10419" name="Freeform 463"/>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10420" name="Freeform 464"/>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10421" name="Freeform 465"/>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10422" name="Freeform 467"/>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10423" name="Freeform 468"/>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10424" name="Freeform 469"/>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10425" name="Freeform 470"/>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10426" name="Freeform 471"/>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10427" name="Freeform 472"/>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0428" name="Freeform 47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0429" name="Freeform 474"/>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10430" name="Freeform 476"/>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10431" name="Freeform 477"/>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10432" name="Freeform 479"/>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10433" name="Freeform 480"/>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4" name="Freeform 481"/>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5" name="Freeform 482"/>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6" name="Freeform 483"/>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7" name="Freeform 484"/>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8" name="Freeform 485"/>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10439" name="Freeform 486"/>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0" name="Freeform 487"/>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1" name="Freeform 488"/>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2" name="Freeform 489"/>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3" name="Freeform 490"/>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4" name="Freeform 513"/>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10445" name="Freeform 514"/>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10406" name="Text Box 6"/>
            <p:cNvSpPr txBox="1">
              <a:spLocks noChangeArrowheads="1"/>
            </p:cNvSpPr>
            <p:nvPr/>
          </p:nvSpPr>
          <p:spPr bwMode="auto">
            <a:xfrm>
              <a:off x="4076" y="2416"/>
              <a:ext cx="1100" cy="1249"/>
            </a:xfrm>
            <a:prstGeom prst="rect">
              <a:avLst/>
            </a:prstGeom>
            <a:noFill/>
            <a:ln w="38100">
              <a:noFill/>
              <a:miter lim="800000"/>
              <a:headEnd/>
              <a:tailEnd/>
            </a:ln>
          </p:spPr>
          <p:txBody>
            <a:bodyPr wrap="none" anchor="ctr"/>
            <a:lstStyle/>
            <a:p>
              <a:pPr>
                <a:lnSpc>
                  <a:spcPct val="150000"/>
                </a:lnSpc>
              </a:pPr>
              <a:r>
                <a:rPr lang="en-US" sz="2000">
                  <a:latin typeface="+mj-lt"/>
                </a:rPr>
                <a:t>Location</a:t>
              </a:r>
            </a:p>
            <a:p>
              <a:pPr>
                <a:lnSpc>
                  <a:spcPct val="150000"/>
                </a:lnSpc>
              </a:pPr>
              <a:r>
                <a:rPr lang="en-US" sz="2000">
                  <a:latin typeface="+mj-lt"/>
                </a:rPr>
                <a:t>Lot/Serial</a:t>
              </a:r>
            </a:p>
            <a:p>
              <a:pPr>
                <a:lnSpc>
                  <a:spcPct val="150000"/>
                </a:lnSpc>
              </a:pPr>
              <a:r>
                <a:rPr lang="en-US" sz="2000">
                  <a:latin typeface="+mj-lt"/>
                </a:rPr>
                <a:t>Date</a:t>
              </a:r>
            </a:p>
            <a:p>
              <a:pPr>
                <a:lnSpc>
                  <a:spcPct val="150000"/>
                </a:lnSpc>
              </a:pPr>
              <a:r>
                <a:rPr lang="en-US" sz="2000">
                  <a:latin typeface="+mj-lt"/>
                </a:rPr>
                <a:t>Expiration</a:t>
              </a:r>
            </a:p>
          </p:txBody>
        </p:sp>
      </p:grpSp>
      <p:grpSp>
        <p:nvGrpSpPr>
          <p:cNvPr id="10247" name="Group 717"/>
          <p:cNvGrpSpPr>
            <a:grpSpLocks/>
          </p:cNvGrpSpPr>
          <p:nvPr/>
        </p:nvGrpSpPr>
        <p:grpSpPr bwMode="auto">
          <a:xfrm>
            <a:off x="2892363" y="1209150"/>
            <a:ext cx="3341687" cy="4603750"/>
            <a:chOff x="1807" y="1016"/>
            <a:chExt cx="2105" cy="2900"/>
          </a:xfrm>
        </p:grpSpPr>
        <p:sp>
          <p:nvSpPr>
            <p:cNvPr id="10272" name="Freeform 522"/>
            <p:cNvSpPr>
              <a:spLocks/>
            </p:cNvSpPr>
            <p:nvPr/>
          </p:nvSpPr>
          <p:spPr bwMode="auto">
            <a:xfrm>
              <a:off x="1807" y="2839"/>
              <a:ext cx="2105" cy="1077"/>
            </a:xfrm>
            <a:custGeom>
              <a:avLst/>
              <a:gdLst>
                <a:gd name="T0" fmla="*/ 446 w 1175"/>
                <a:gd name="T1" fmla="*/ 4 h 601"/>
                <a:gd name="T2" fmla="*/ 1175 w 1175"/>
                <a:gd name="T3" fmla="*/ 340 h 601"/>
                <a:gd name="T4" fmla="*/ 1175 w 1175"/>
                <a:gd name="T5" fmla="*/ 584 h 601"/>
                <a:gd name="T6" fmla="*/ 0 w 1175"/>
                <a:gd name="T7" fmla="*/ 601 h 601"/>
                <a:gd name="T8" fmla="*/ 0 w 1175"/>
                <a:gd name="T9" fmla="*/ 273 h 601"/>
                <a:gd name="T10" fmla="*/ 1 w 1175"/>
                <a:gd name="T11" fmla="*/ 0 h 601"/>
                <a:gd name="T12" fmla="*/ 446 w 1175"/>
                <a:gd name="T13" fmla="*/ 4 h 601"/>
                <a:gd name="T14" fmla="*/ 0 60000 65536"/>
                <a:gd name="T15" fmla="*/ 0 60000 65536"/>
                <a:gd name="T16" fmla="*/ 0 60000 65536"/>
                <a:gd name="T17" fmla="*/ 0 60000 65536"/>
                <a:gd name="T18" fmla="*/ 0 60000 65536"/>
                <a:gd name="T19" fmla="*/ 0 60000 65536"/>
                <a:gd name="T20" fmla="*/ 0 60000 65536"/>
                <a:gd name="T21" fmla="*/ 0 w 1175"/>
                <a:gd name="T22" fmla="*/ 0 h 601"/>
                <a:gd name="T23" fmla="*/ 1175 w 1175"/>
                <a:gd name="T24" fmla="*/ 601 h 6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5" h="601">
                  <a:moveTo>
                    <a:pt x="446" y="4"/>
                  </a:moveTo>
                  <a:lnTo>
                    <a:pt x="1175" y="340"/>
                  </a:lnTo>
                  <a:lnTo>
                    <a:pt x="1175" y="584"/>
                  </a:lnTo>
                  <a:lnTo>
                    <a:pt x="0" y="601"/>
                  </a:lnTo>
                  <a:lnTo>
                    <a:pt x="0" y="273"/>
                  </a:lnTo>
                  <a:lnTo>
                    <a:pt x="1" y="0"/>
                  </a:lnTo>
                  <a:lnTo>
                    <a:pt x="446" y="4"/>
                  </a:lnTo>
                  <a:close/>
                </a:path>
              </a:pathLst>
            </a:custGeom>
            <a:solidFill>
              <a:srgbClr val="A39494"/>
            </a:solidFill>
            <a:ln w="9525">
              <a:noFill/>
              <a:round/>
              <a:headEnd/>
              <a:tailEnd/>
            </a:ln>
          </p:spPr>
          <p:txBody>
            <a:bodyPr/>
            <a:lstStyle/>
            <a:p>
              <a:endParaRPr lang="en-US">
                <a:latin typeface="+mj-lt"/>
              </a:endParaRPr>
            </a:p>
          </p:txBody>
        </p:sp>
        <p:sp>
          <p:nvSpPr>
            <p:cNvPr id="10273" name="Freeform 523"/>
            <p:cNvSpPr>
              <a:spLocks/>
            </p:cNvSpPr>
            <p:nvPr/>
          </p:nvSpPr>
          <p:spPr bwMode="auto">
            <a:xfrm>
              <a:off x="2495" y="3302"/>
              <a:ext cx="923" cy="182"/>
            </a:xfrm>
            <a:custGeom>
              <a:avLst/>
              <a:gdLst>
                <a:gd name="T0" fmla="*/ 272 w 1031"/>
                <a:gd name="T1" fmla="*/ 23 h 203"/>
                <a:gd name="T2" fmla="*/ 0 w 1031"/>
                <a:gd name="T3" fmla="*/ 45 h 203"/>
                <a:gd name="T4" fmla="*/ 107 w 1031"/>
                <a:gd name="T5" fmla="*/ 120 h 203"/>
                <a:gd name="T6" fmla="*/ 382 w 1031"/>
                <a:gd name="T7" fmla="*/ 156 h 203"/>
                <a:gd name="T8" fmla="*/ 648 w 1031"/>
                <a:gd name="T9" fmla="*/ 114 h 203"/>
                <a:gd name="T10" fmla="*/ 774 w 1031"/>
                <a:gd name="T11" fmla="*/ 203 h 203"/>
                <a:gd name="T12" fmla="*/ 1031 w 1031"/>
                <a:gd name="T13" fmla="*/ 169 h 203"/>
                <a:gd name="T14" fmla="*/ 719 w 1031"/>
                <a:gd name="T15" fmla="*/ 23 h 203"/>
                <a:gd name="T16" fmla="*/ 607 w 1031"/>
                <a:gd name="T17" fmla="*/ 38 h 203"/>
                <a:gd name="T18" fmla="*/ 445 w 1031"/>
                <a:gd name="T19" fmla="*/ 0 h 203"/>
                <a:gd name="T20" fmla="*/ 272 w 1031"/>
                <a:gd name="T21" fmla="*/ 23 h 203"/>
                <a:gd name="T22" fmla="*/ 272 w 1031"/>
                <a:gd name="T23" fmla="*/ 23 h 2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31"/>
                <a:gd name="T37" fmla="*/ 0 h 203"/>
                <a:gd name="T38" fmla="*/ 1031 w 1031"/>
                <a:gd name="T39" fmla="*/ 203 h 2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31" h="203">
                  <a:moveTo>
                    <a:pt x="272" y="23"/>
                  </a:moveTo>
                  <a:lnTo>
                    <a:pt x="0" y="45"/>
                  </a:lnTo>
                  <a:lnTo>
                    <a:pt x="107" y="120"/>
                  </a:lnTo>
                  <a:lnTo>
                    <a:pt x="382" y="156"/>
                  </a:lnTo>
                  <a:lnTo>
                    <a:pt x="648" y="114"/>
                  </a:lnTo>
                  <a:lnTo>
                    <a:pt x="774" y="203"/>
                  </a:lnTo>
                  <a:lnTo>
                    <a:pt x="1031" y="169"/>
                  </a:lnTo>
                  <a:lnTo>
                    <a:pt x="719" y="23"/>
                  </a:lnTo>
                  <a:lnTo>
                    <a:pt x="607" y="38"/>
                  </a:lnTo>
                  <a:lnTo>
                    <a:pt x="445" y="0"/>
                  </a:lnTo>
                  <a:lnTo>
                    <a:pt x="272" y="23"/>
                  </a:lnTo>
                  <a:close/>
                </a:path>
              </a:pathLst>
            </a:custGeom>
            <a:solidFill>
              <a:srgbClr val="756969"/>
            </a:solidFill>
            <a:ln w="9525">
              <a:noFill/>
              <a:round/>
              <a:headEnd/>
              <a:tailEnd/>
            </a:ln>
          </p:spPr>
          <p:txBody>
            <a:bodyPr/>
            <a:lstStyle/>
            <a:p>
              <a:endParaRPr lang="en-US">
                <a:latin typeface="+mj-lt"/>
              </a:endParaRPr>
            </a:p>
          </p:txBody>
        </p:sp>
        <p:sp>
          <p:nvSpPr>
            <p:cNvPr id="10274" name="Freeform 525"/>
            <p:cNvSpPr>
              <a:spLocks/>
            </p:cNvSpPr>
            <p:nvPr/>
          </p:nvSpPr>
          <p:spPr bwMode="auto">
            <a:xfrm>
              <a:off x="2567" y="2918"/>
              <a:ext cx="1345" cy="753"/>
            </a:xfrm>
            <a:custGeom>
              <a:avLst/>
              <a:gdLst>
                <a:gd name="T0" fmla="*/ 0 w 1502"/>
                <a:gd name="T1" fmla="*/ 0 h 840"/>
                <a:gd name="T2" fmla="*/ 0 w 1502"/>
                <a:gd name="T3" fmla="*/ 38 h 840"/>
                <a:gd name="T4" fmla="*/ 1502 w 1502"/>
                <a:gd name="T5" fmla="*/ 840 h 840"/>
                <a:gd name="T6" fmla="*/ 1502 w 1502"/>
                <a:gd name="T7" fmla="*/ 580 h 840"/>
                <a:gd name="T8" fmla="*/ 0 w 1502"/>
                <a:gd name="T9" fmla="*/ 0 h 840"/>
                <a:gd name="T10" fmla="*/ 0 w 1502"/>
                <a:gd name="T11" fmla="*/ 0 h 840"/>
                <a:gd name="T12" fmla="*/ 0 60000 65536"/>
                <a:gd name="T13" fmla="*/ 0 60000 65536"/>
                <a:gd name="T14" fmla="*/ 0 60000 65536"/>
                <a:gd name="T15" fmla="*/ 0 60000 65536"/>
                <a:gd name="T16" fmla="*/ 0 60000 65536"/>
                <a:gd name="T17" fmla="*/ 0 60000 65536"/>
                <a:gd name="T18" fmla="*/ 0 w 1502"/>
                <a:gd name="T19" fmla="*/ 0 h 840"/>
                <a:gd name="T20" fmla="*/ 1502 w 1502"/>
                <a:gd name="T21" fmla="*/ 840 h 840"/>
              </a:gdLst>
              <a:ahLst/>
              <a:cxnLst>
                <a:cxn ang="T12">
                  <a:pos x="T0" y="T1"/>
                </a:cxn>
                <a:cxn ang="T13">
                  <a:pos x="T2" y="T3"/>
                </a:cxn>
                <a:cxn ang="T14">
                  <a:pos x="T4" y="T5"/>
                </a:cxn>
                <a:cxn ang="T15">
                  <a:pos x="T6" y="T7"/>
                </a:cxn>
                <a:cxn ang="T16">
                  <a:pos x="T8" y="T9"/>
                </a:cxn>
                <a:cxn ang="T17">
                  <a:pos x="T10" y="T11"/>
                </a:cxn>
              </a:cxnLst>
              <a:rect l="T18" t="T19" r="T20" b="T21"/>
              <a:pathLst>
                <a:path w="1502" h="840">
                  <a:moveTo>
                    <a:pt x="0" y="0"/>
                  </a:moveTo>
                  <a:lnTo>
                    <a:pt x="0" y="38"/>
                  </a:lnTo>
                  <a:lnTo>
                    <a:pt x="1502" y="840"/>
                  </a:lnTo>
                  <a:lnTo>
                    <a:pt x="1502" y="580"/>
                  </a:lnTo>
                  <a:lnTo>
                    <a:pt x="0" y="0"/>
                  </a:lnTo>
                  <a:close/>
                </a:path>
              </a:pathLst>
            </a:custGeom>
            <a:solidFill>
              <a:srgbClr val="B8B8D9"/>
            </a:solidFill>
            <a:ln w="9525">
              <a:noFill/>
              <a:round/>
              <a:headEnd/>
              <a:tailEnd/>
            </a:ln>
          </p:spPr>
          <p:txBody>
            <a:bodyPr/>
            <a:lstStyle/>
            <a:p>
              <a:endParaRPr lang="en-US">
                <a:latin typeface="+mj-lt"/>
              </a:endParaRPr>
            </a:p>
          </p:txBody>
        </p:sp>
        <p:sp>
          <p:nvSpPr>
            <p:cNvPr id="10275" name="Freeform 526"/>
            <p:cNvSpPr>
              <a:spLocks/>
            </p:cNvSpPr>
            <p:nvPr/>
          </p:nvSpPr>
          <p:spPr bwMode="auto">
            <a:xfrm>
              <a:off x="1809" y="2334"/>
              <a:ext cx="860" cy="525"/>
            </a:xfrm>
            <a:custGeom>
              <a:avLst/>
              <a:gdLst>
                <a:gd name="T0" fmla="*/ 221 w 480"/>
                <a:gd name="T1" fmla="*/ 291 h 293"/>
                <a:gd name="T2" fmla="*/ 218 w 480"/>
                <a:gd name="T3" fmla="*/ 157 h 293"/>
                <a:gd name="T4" fmla="*/ 315 w 480"/>
                <a:gd name="T5" fmla="*/ 166 h 293"/>
                <a:gd name="T6" fmla="*/ 315 w 480"/>
                <a:gd name="T7" fmla="*/ 288 h 293"/>
                <a:gd name="T8" fmla="*/ 480 w 480"/>
                <a:gd name="T9" fmla="*/ 293 h 293"/>
                <a:gd name="T10" fmla="*/ 471 w 480"/>
                <a:gd name="T11" fmla="*/ 65 h 293"/>
                <a:gd name="T12" fmla="*/ 1 w 480"/>
                <a:gd name="T13" fmla="*/ 0 h 293"/>
                <a:gd name="T14" fmla="*/ 0 w 480"/>
                <a:gd name="T15" fmla="*/ 290 h 293"/>
                <a:gd name="T16" fmla="*/ 221 w 480"/>
                <a:gd name="T17" fmla="*/ 291 h 293"/>
                <a:gd name="T18" fmla="*/ 221 w 480"/>
                <a:gd name="T19" fmla="*/ 291 h 2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93"/>
                <a:gd name="T32" fmla="*/ 480 w 480"/>
                <a:gd name="T33" fmla="*/ 293 h 2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93">
                  <a:moveTo>
                    <a:pt x="221" y="291"/>
                  </a:moveTo>
                  <a:lnTo>
                    <a:pt x="218" y="157"/>
                  </a:lnTo>
                  <a:lnTo>
                    <a:pt x="315" y="166"/>
                  </a:lnTo>
                  <a:lnTo>
                    <a:pt x="315" y="288"/>
                  </a:lnTo>
                  <a:lnTo>
                    <a:pt x="480" y="293"/>
                  </a:lnTo>
                  <a:lnTo>
                    <a:pt x="471" y="65"/>
                  </a:lnTo>
                  <a:lnTo>
                    <a:pt x="1" y="0"/>
                  </a:lnTo>
                  <a:lnTo>
                    <a:pt x="0" y="290"/>
                  </a:lnTo>
                  <a:lnTo>
                    <a:pt x="221" y="291"/>
                  </a:lnTo>
                  <a:close/>
                </a:path>
              </a:pathLst>
            </a:custGeom>
            <a:solidFill>
              <a:srgbClr val="D1BDBD"/>
            </a:solidFill>
            <a:ln w="9525">
              <a:noFill/>
              <a:round/>
              <a:headEnd/>
              <a:tailEnd/>
            </a:ln>
          </p:spPr>
          <p:txBody>
            <a:bodyPr/>
            <a:lstStyle/>
            <a:p>
              <a:endParaRPr lang="en-US">
                <a:latin typeface="+mj-lt"/>
              </a:endParaRPr>
            </a:p>
          </p:txBody>
        </p:sp>
        <p:sp>
          <p:nvSpPr>
            <p:cNvPr id="10276" name="Freeform 527"/>
            <p:cNvSpPr>
              <a:spLocks/>
            </p:cNvSpPr>
            <p:nvPr/>
          </p:nvSpPr>
          <p:spPr bwMode="auto">
            <a:xfrm>
              <a:off x="1809" y="1016"/>
              <a:ext cx="2074" cy="1469"/>
            </a:xfrm>
            <a:custGeom>
              <a:avLst/>
              <a:gdLst>
                <a:gd name="T0" fmla="*/ 3 w 1158"/>
                <a:gd name="T1" fmla="*/ 19 h 820"/>
                <a:gd name="T2" fmla="*/ 27 w 1158"/>
                <a:gd name="T3" fmla="*/ 13 h 820"/>
                <a:gd name="T4" fmla="*/ 44 w 1158"/>
                <a:gd name="T5" fmla="*/ 11 h 820"/>
                <a:gd name="T6" fmla="*/ 67 w 1158"/>
                <a:gd name="T7" fmla="*/ 10 h 820"/>
                <a:gd name="T8" fmla="*/ 94 w 1158"/>
                <a:gd name="T9" fmla="*/ 8 h 820"/>
                <a:gd name="T10" fmla="*/ 127 w 1158"/>
                <a:gd name="T11" fmla="*/ 7 h 820"/>
                <a:gd name="T12" fmla="*/ 164 w 1158"/>
                <a:gd name="T13" fmla="*/ 5 h 820"/>
                <a:gd name="T14" fmla="*/ 205 w 1158"/>
                <a:gd name="T15" fmla="*/ 4 h 820"/>
                <a:gd name="T16" fmla="*/ 248 w 1158"/>
                <a:gd name="T17" fmla="*/ 2 h 820"/>
                <a:gd name="T18" fmla="*/ 296 w 1158"/>
                <a:gd name="T19" fmla="*/ 1 h 820"/>
                <a:gd name="T20" fmla="*/ 345 w 1158"/>
                <a:gd name="T21" fmla="*/ 0 h 820"/>
                <a:gd name="T22" fmla="*/ 397 w 1158"/>
                <a:gd name="T23" fmla="*/ 1 h 820"/>
                <a:gd name="T24" fmla="*/ 449 w 1158"/>
                <a:gd name="T25" fmla="*/ 2 h 820"/>
                <a:gd name="T26" fmla="*/ 502 w 1158"/>
                <a:gd name="T27" fmla="*/ 3 h 820"/>
                <a:gd name="T28" fmla="*/ 556 w 1158"/>
                <a:gd name="T29" fmla="*/ 5 h 820"/>
                <a:gd name="T30" fmla="*/ 611 w 1158"/>
                <a:gd name="T31" fmla="*/ 9 h 820"/>
                <a:gd name="T32" fmla="*/ 664 w 1158"/>
                <a:gd name="T33" fmla="*/ 14 h 820"/>
                <a:gd name="T34" fmla="*/ 716 w 1158"/>
                <a:gd name="T35" fmla="*/ 18 h 820"/>
                <a:gd name="T36" fmla="*/ 766 w 1158"/>
                <a:gd name="T37" fmla="*/ 23 h 820"/>
                <a:gd name="T38" fmla="*/ 816 w 1158"/>
                <a:gd name="T39" fmla="*/ 28 h 820"/>
                <a:gd name="T40" fmla="*/ 863 w 1158"/>
                <a:gd name="T41" fmla="*/ 32 h 820"/>
                <a:gd name="T42" fmla="*/ 909 w 1158"/>
                <a:gd name="T43" fmla="*/ 37 h 820"/>
                <a:gd name="T44" fmla="*/ 951 w 1158"/>
                <a:gd name="T45" fmla="*/ 42 h 820"/>
                <a:gd name="T46" fmla="*/ 991 w 1158"/>
                <a:gd name="T47" fmla="*/ 46 h 820"/>
                <a:gd name="T48" fmla="*/ 1027 w 1158"/>
                <a:gd name="T49" fmla="*/ 50 h 820"/>
                <a:gd name="T50" fmla="*/ 1059 w 1158"/>
                <a:gd name="T51" fmla="*/ 54 h 820"/>
                <a:gd name="T52" fmla="*/ 1088 w 1158"/>
                <a:gd name="T53" fmla="*/ 58 h 820"/>
                <a:gd name="T54" fmla="*/ 1112 w 1158"/>
                <a:gd name="T55" fmla="*/ 61 h 820"/>
                <a:gd name="T56" fmla="*/ 1131 w 1158"/>
                <a:gd name="T57" fmla="*/ 63 h 820"/>
                <a:gd name="T58" fmla="*/ 1146 w 1158"/>
                <a:gd name="T59" fmla="*/ 65 h 820"/>
                <a:gd name="T60" fmla="*/ 1155 w 1158"/>
                <a:gd name="T61" fmla="*/ 66 h 820"/>
                <a:gd name="T62" fmla="*/ 1158 w 1158"/>
                <a:gd name="T63" fmla="*/ 67 h 820"/>
                <a:gd name="T64" fmla="*/ 474 w 1158"/>
                <a:gd name="T65" fmla="*/ 820 h 820"/>
                <a:gd name="T66" fmla="*/ 0 w 1158"/>
                <a:gd name="T67" fmla="*/ 772 h 820"/>
                <a:gd name="T68" fmla="*/ 3 w 1158"/>
                <a:gd name="T69" fmla="*/ 19 h 8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58"/>
                <a:gd name="T106" fmla="*/ 0 h 820"/>
                <a:gd name="T107" fmla="*/ 1158 w 1158"/>
                <a:gd name="T108" fmla="*/ 820 h 8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58" h="820">
                  <a:moveTo>
                    <a:pt x="3" y="19"/>
                  </a:moveTo>
                  <a:lnTo>
                    <a:pt x="27" y="13"/>
                  </a:lnTo>
                  <a:lnTo>
                    <a:pt x="44" y="11"/>
                  </a:lnTo>
                  <a:lnTo>
                    <a:pt x="67" y="10"/>
                  </a:lnTo>
                  <a:lnTo>
                    <a:pt x="94" y="8"/>
                  </a:lnTo>
                  <a:lnTo>
                    <a:pt x="127" y="7"/>
                  </a:lnTo>
                  <a:lnTo>
                    <a:pt x="164" y="5"/>
                  </a:lnTo>
                  <a:lnTo>
                    <a:pt x="205" y="4"/>
                  </a:lnTo>
                  <a:lnTo>
                    <a:pt x="248" y="2"/>
                  </a:lnTo>
                  <a:lnTo>
                    <a:pt x="296" y="1"/>
                  </a:lnTo>
                  <a:lnTo>
                    <a:pt x="345" y="0"/>
                  </a:lnTo>
                  <a:lnTo>
                    <a:pt x="397" y="1"/>
                  </a:lnTo>
                  <a:lnTo>
                    <a:pt x="449" y="2"/>
                  </a:lnTo>
                  <a:lnTo>
                    <a:pt x="502" y="3"/>
                  </a:lnTo>
                  <a:lnTo>
                    <a:pt x="556" y="5"/>
                  </a:lnTo>
                  <a:lnTo>
                    <a:pt x="611" y="9"/>
                  </a:lnTo>
                  <a:lnTo>
                    <a:pt x="664" y="14"/>
                  </a:lnTo>
                  <a:lnTo>
                    <a:pt x="716" y="18"/>
                  </a:lnTo>
                  <a:lnTo>
                    <a:pt x="766" y="23"/>
                  </a:lnTo>
                  <a:lnTo>
                    <a:pt x="816" y="28"/>
                  </a:lnTo>
                  <a:lnTo>
                    <a:pt x="863" y="32"/>
                  </a:lnTo>
                  <a:lnTo>
                    <a:pt x="909" y="37"/>
                  </a:lnTo>
                  <a:lnTo>
                    <a:pt x="951" y="42"/>
                  </a:lnTo>
                  <a:lnTo>
                    <a:pt x="991" y="46"/>
                  </a:lnTo>
                  <a:lnTo>
                    <a:pt x="1027" y="50"/>
                  </a:lnTo>
                  <a:lnTo>
                    <a:pt x="1059" y="54"/>
                  </a:lnTo>
                  <a:lnTo>
                    <a:pt x="1088" y="58"/>
                  </a:lnTo>
                  <a:lnTo>
                    <a:pt x="1112" y="61"/>
                  </a:lnTo>
                  <a:lnTo>
                    <a:pt x="1131" y="63"/>
                  </a:lnTo>
                  <a:lnTo>
                    <a:pt x="1146" y="65"/>
                  </a:lnTo>
                  <a:lnTo>
                    <a:pt x="1155" y="66"/>
                  </a:lnTo>
                  <a:lnTo>
                    <a:pt x="1158" y="67"/>
                  </a:lnTo>
                  <a:lnTo>
                    <a:pt x="474" y="820"/>
                  </a:lnTo>
                  <a:lnTo>
                    <a:pt x="0" y="772"/>
                  </a:lnTo>
                  <a:lnTo>
                    <a:pt x="3" y="19"/>
                  </a:lnTo>
                  <a:close/>
                </a:path>
              </a:pathLst>
            </a:custGeom>
            <a:solidFill>
              <a:srgbClr val="B36666"/>
            </a:solidFill>
            <a:ln w="9525">
              <a:noFill/>
              <a:round/>
              <a:headEnd/>
              <a:tailEnd/>
            </a:ln>
          </p:spPr>
          <p:txBody>
            <a:bodyPr/>
            <a:lstStyle/>
            <a:p>
              <a:endParaRPr lang="en-US">
                <a:latin typeface="+mj-lt"/>
              </a:endParaRPr>
            </a:p>
          </p:txBody>
        </p:sp>
        <p:sp>
          <p:nvSpPr>
            <p:cNvPr id="10277" name="Freeform 528"/>
            <p:cNvSpPr>
              <a:spLocks/>
            </p:cNvSpPr>
            <p:nvPr/>
          </p:nvSpPr>
          <p:spPr bwMode="auto">
            <a:xfrm>
              <a:off x="1823" y="1406"/>
              <a:ext cx="1174" cy="350"/>
            </a:xfrm>
            <a:custGeom>
              <a:avLst/>
              <a:gdLst>
                <a:gd name="T0" fmla="*/ 4 w 1312"/>
                <a:gd name="T1" fmla="*/ 0 h 390"/>
                <a:gd name="T2" fmla="*/ 1306 w 1312"/>
                <a:gd name="T3" fmla="*/ 352 h 390"/>
                <a:gd name="T4" fmla="*/ 1312 w 1312"/>
                <a:gd name="T5" fmla="*/ 390 h 390"/>
                <a:gd name="T6" fmla="*/ 0 w 1312"/>
                <a:gd name="T7" fmla="*/ 50 h 390"/>
                <a:gd name="T8" fmla="*/ 4 w 1312"/>
                <a:gd name="T9" fmla="*/ 0 h 390"/>
                <a:gd name="T10" fmla="*/ 4 w 1312"/>
                <a:gd name="T11" fmla="*/ 0 h 390"/>
                <a:gd name="T12" fmla="*/ 0 60000 65536"/>
                <a:gd name="T13" fmla="*/ 0 60000 65536"/>
                <a:gd name="T14" fmla="*/ 0 60000 65536"/>
                <a:gd name="T15" fmla="*/ 0 60000 65536"/>
                <a:gd name="T16" fmla="*/ 0 60000 65536"/>
                <a:gd name="T17" fmla="*/ 0 60000 65536"/>
                <a:gd name="T18" fmla="*/ 0 w 1312"/>
                <a:gd name="T19" fmla="*/ 0 h 390"/>
                <a:gd name="T20" fmla="*/ 1312 w 1312"/>
                <a:gd name="T21" fmla="*/ 390 h 390"/>
              </a:gdLst>
              <a:ahLst/>
              <a:cxnLst>
                <a:cxn ang="T12">
                  <a:pos x="T0" y="T1"/>
                </a:cxn>
                <a:cxn ang="T13">
                  <a:pos x="T2" y="T3"/>
                </a:cxn>
                <a:cxn ang="T14">
                  <a:pos x="T4" y="T5"/>
                </a:cxn>
                <a:cxn ang="T15">
                  <a:pos x="T6" y="T7"/>
                </a:cxn>
                <a:cxn ang="T16">
                  <a:pos x="T8" y="T9"/>
                </a:cxn>
                <a:cxn ang="T17">
                  <a:pos x="T10" y="T11"/>
                </a:cxn>
              </a:cxnLst>
              <a:rect l="T18" t="T19" r="T20" b="T21"/>
              <a:pathLst>
                <a:path w="1312" h="390">
                  <a:moveTo>
                    <a:pt x="4" y="0"/>
                  </a:moveTo>
                  <a:lnTo>
                    <a:pt x="1306" y="352"/>
                  </a:lnTo>
                  <a:lnTo>
                    <a:pt x="1312" y="390"/>
                  </a:lnTo>
                  <a:lnTo>
                    <a:pt x="0" y="50"/>
                  </a:lnTo>
                  <a:lnTo>
                    <a:pt x="4" y="0"/>
                  </a:lnTo>
                  <a:close/>
                </a:path>
              </a:pathLst>
            </a:custGeom>
            <a:solidFill>
              <a:srgbClr val="E08578"/>
            </a:solidFill>
            <a:ln w="9525">
              <a:noFill/>
              <a:round/>
              <a:headEnd/>
              <a:tailEnd/>
            </a:ln>
          </p:spPr>
          <p:txBody>
            <a:bodyPr/>
            <a:lstStyle/>
            <a:p>
              <a:endParaRPr lang="en-US">
                <a:latin typeface="+mj-lt"/>
              </a:endParaRPr>
            </a:p>
          </p:txBody>
        </p:sp>
        <p:sp>
          <p:nvSpPr>
            <p:cNvPr id="10278" name="Freeform 529"/>
            <p:cNvSpPr>
              <a:spLocks/>
            </p:cNvSpPr>
            <p:nvPr/>
          </p:nvSpPr>
          <p:spPr bwMode="auto">
            <a:xfrm>
              <a:off x="2036" y="1023"/>
              <a:ext cx="1339" cy="443"/>
            </a:xfrm>
            <a:custGeom>
              <a:avLst/>
              <a:gdLst>
                <a:gd name="T0" fmla="*/ 192 w 1492"/>
                <a:gd name="T1" fmla="*/ 0 h 494"/>
                <a:gd name="T2" fmla="*/ 1492 w 1492"/>
                <a:gd name="T3" fmla="*/ 439 h 494"/>
                <a:gd name="T4" fmla="*/ 1492 w 1492"/>
                <a:gd name="T5" fmla="*/ 494 h 494"/>
                <a:gd name="T6" fmla="*/ 0 w 1492"/>
                <a:gd name="T7" fmla="*/ 2 h 494"/>
                <a:gd name="T8" fmla="*/ 192 w 1492"/>
                <a:gd name="T9" fmla="*/ 0 h 494"/>
                <a:gd name="T10" fmla="*/ 192 w 1492"/>
                <a:gd name="T11" fmla="*/ 0 h 494"/>
                <a:gd name="T12" fmla="*/ 0 60000 65536"/>
                <a:gd name="T13" fmla="*/ 0 60000 65536"/>
                <a:gd name="T14" fmla="*/ 0 60000 65536"/>
                <a:gd name="T15" fmla="*/ 0 60000 65536"/>
                <a:gd name="T16" fmla="*/ 0 60000 65536"/>
                <a:gd name="T17" fmla="*/ 0 60000 65536"/>
                <a:gd name="T18" fmla="*/ 0 w 1492"/>
                <a:gd name="T19" fmla="*/ 0 h 494"/>
                <a:gd name="T20" fmla="*/ 1492 w 1492"/>
                <a:gd name="T21" fmla="*/ 494 h 494"/>
              </a:gdLst>
              <a:ahLst/>
              <a:cxnLst>
                <a:cxn ang="T12">
                  <a:pos x="T0" y="T1"/>
                </a:cxn>
                <a:cxn ang="T13">
                  <a:pos x="T2" y="T3"/>
                </a:cxn>
                <a:cxn ang="T14">
                  <a:pos x="T4" y="T5"/>
                </a:cxn>
                <a:cxn ang="T15">
                  <a:pos x="T6" y="T7"/>
                </a:cxn>
                <a:cxn ang="T16">
                  <a:pos x="T8" y="T9"/>
                </a:cxn>
                <a:cxn ang="T17">
                  <a:pos x="T10" y="T11"/>
                </a:cxn>
              </a:cxnLst>
              <a:rect l="T18" t="T19" r="T20" b="T21"/>
              <a:pathLst>
                <a:path w="1492" h="494">
                  <a:moveTo>
                    <a:pt x="192" y="0"/>
                  </a:moveTo>
                  <a:lnTo>
                    <a:pt x="1492" y="439"/>
                  </a:lnTo>
                  <a:lnTo>
                    <a:pt x="1492" y="494"/>
                  </a:lnTo>
                  <a:lnTo>
                    <a:pt x="0" y="2"/>
                  </a:lnTo>
                  <a:lnTo>
                    <a:pt x="192" y="0"/>
                  </a:lnTo>
                  <a:close/>
                </a:path>
              </a:pathLst>
            </a:custGeom>
            <a:solidFill>
              <a:srgbClr val="E08578"/>
            </a:solidFill>
            <a:ln w="9525">
              <a:noFill/>
              <a:round/>
              <a:headEnd/>
              <a:tailEnd/>
            </a:ln>
          </p:spPr>
          <p:txBody>
            <a:bodyPr/>
            <a:lstStyle/>
            <a:p>
              <a:endParaRPr lang="en-US">
                <a:latin typeface="+mj-lt"/>
              </a:endParaRPr>
            </a:p>
          </p:txBody>
        </p:sp>
        <p:sp>
          <p:nvSpPr>
            <p:cNvPr id="10279" name="Freeform 530"/>
            <p:cNvSpPr>
              <a:spLocks/>
            </p:cNvSpPr>
            <p:nvPr/>
          </p:nvSpPr>
          <p:spPr bwMode="auto">
            <a:xfrm>
              <a:off x="1814" y="1770"/>
              <a:ext cx="1156" cy="254"/>
            </a:xfrm>
            <a:custGeom>
              <a:avLst/>
              <a:gdLst>
                <a:gd name="T0" fmla="*/ 9 w 1291"/>
                <a:gd name="T1" fmla="*/ 0 h 284"/>
                <a:gd name="T2" fmla="*/ 1291 w 1291"/>
                <a:gd name="T3" fmla="*/ 255 h 284"/>
                <a:gd name="T4" fmla="*/ 1260 w 1291"/>
                <a:gd name="T5" fmla="*/ 284 h 284"/>
                <a:gd name="T6" fmla="*/ 0 w 1291"/>
                <a:gd name="T7" fmla="*/ 50 h 284"/>
                <a:gd name="T8" fmla="*/ 9 w 1291"/>
                <a:gd name="T9" fmla="*/ 0 h 284"/>
                <a:gd name="T10" fmla="*/ 9 w 1291"/>
                <a:gd name="T11" fmla="*/ 0 h 284"/>
                <a:gd name="T12" fmla="*/ 0 60000 65536"/>
                <a:gd name="T13" fmla="*/ 0 60000 65536"/>
                <a:gd name="T14" fmla="*/ 0 60000 65536"/>
                <a:gd name="T15" fmla="*/ 0 60000 65536"/>
                <a:gd name="T16" fmla="*/ 0 60000 65536"/>
                <a:gd name="T17" fmla="*/ 0 60000 65536"/>
                <a:gd name="T18" fmla="*/ 0 w 1291"/>
                <a:gd name="T19" fmla="*/ 0 h 284"/>
                <a:gd name="T20" fmla="*/ 1291 w 1291"/>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1291" h="284">
                  <a:moveTo>
                    <a:pt x="9" y="0"/>
                  </a:moveTo>
                  <a:lnTo>
                    <a:pt x="1291" y="255"/>
                  </a:lnTo>
                  <a:lnTo>
                    <a:pt x="1260" y="284"/>
                  </a:lnTo>
                  <a:lnTo>
                    <a:pt x="0" y="50"/>
                  </a:lnTo>
                  <a:lnTo>
                    <a:pt x="9" y="0"/>
                  </a:lnTo>
                  <a:close/>
                </a:path>
              </a:pathLst>
            </a:custGeom>
            <a:solidFill>
              <a:srgbClr val="E08578"/>
            </a:solidFill>
            <a:ln w="9525">
              <a:noFill/>
              <a:round/>
              <a:headEnd/>
              <a:tailEnd/>
            </a:ln>
          </p:spPr>
          <p:txBody>
            <a:bodyPr/>
            <a:lstStyle/>
            <a:p>
              <a:endParaRPr lang="en-US">
                <a:latin typeface="+mj-lt"/>
              </a:endParaRPr>
            </a:p>
          </p:txBody>
        </p:sp>
        <p:sp>
          <p:nvSpPr>
            <p:cNvPr id="10280" name="Freeform 531"/>
            <p:cNvSpPr>
              <a:spLocks/>
            </p:cNvSpPr>
            <p:nvPr/>
          </p:nvSpPr>
          <p:spPr bwMode="auto">
            <a:xfrm>
              <a:off x="1809" y="2060"/>
              <a:ext cx="1003" cy="136"/>
            </a:xfrm>
            <a:custGeom>
              <a:avLst/>
              <a:gdLst>
                <a:gd name="T0" fmla="*/ 0 w 560"/>
                <a:gd name="T1" fmla="*/ 0 h 76"/>
                <a:gd name="T2" fmla="*/ 560 w 560"/>
                <a:gd name="T3" fmla="*/ 66 h 76"/>
                <a:gd name="T4" fmla="*/ 534 w 560"/>
                <a:gd name="T5" fmla="*/ 76 h 76"/>
                <a:gd name="T6" fmla="*/ 0 w 560"/>
                <a:gd name="T7" fmla="*/ 23 h 76"/>
                <a:gd name="T8" fmla="*/ 0 w 560"/>
                <a:gd name="T9" fmla="*/ 0 h 76"/>
                <a:gd name="T10" fmla="*/ 0 60000 65536"/>
                <a:gd name="T11" fmla="*/ 0 60000 65536"/>
                <a:gd name="T12" fmla="*/ 0 60000 65536"/>
                <a:gd name="T13" fmla="*/ 0 60000 65536"/>
                <a:gd name="T14" fmla="*/ 0 60000 65536"/>
                <a:gd name="T15" fmla="*/ 0 w 560"/>
                <a:gd name="T16" fmla="*/ 0 h 76"/>
                <a:gd name="T17" fmla="*/ 560 w 560"/>
                <a:gd name="T18" fmla="*/ 76 h 76"/>
              </a:gdLst>
              <a:ahLst/>
              <a:cxnLst>
                <a:cxn ang="T10">
                  <a:pos x="T0" y="T1"/>
                </a:cxn>
                <a:cxn ang="T11">
                  <a:pos x="T2" y="T3"/>
                </a:cxn>
                <a:cxn ang="T12">
                  <a:pos x="T4" y="T5"/>
                </a:cxn>
                <a:cxn ang="T13">
                  <a:pos x="T6" y="T7"/>
                </a:cxn>
                <a:cxn ang="T14">
                  <a:pos x="T8" y="T9"/>
                </a:cxn>
              </a:cxnLst>
              <a:rect l="T15" t="T16" r="T17" b="T18"/>
              <a:pathLst>
                <a:path w="560" h="76">
                  <a:moveTo>
                    <a:pt x="0" y="0"/>
                  </a:moveTo>
                  <a:lnTo>
                    <a:pt x="560" y="66"/>
                  </a:lnTo>
                  <a:lnTo>
                    <a:pt x="534" y="76"/>
                  </a:lnTo>
                  <a:lnTo>
                    <a:pt x="0" y="23"/>
                  </a:lnTo>
                  <a:lnTo>
                    <a:pt x="0" y="0"/>
                  </a:lnTo>
                  <a:close/>
                </a:path>
              </a:pathLst>
            </a:custGeom>
            <a:solidFill>
              <a:srgbClr val="E08578"/>
            </a:solidFill>
            <a:ln w="9525">
              <a:noFill/>
              <a:round/>
              <a:headEnd/>
              <a:tailEnd/>
            </a:ln>
          </p:spPr>
          <p:txBody>
            <a:bodyPr/>
            <a:lstStyle/>
            <a:p>
              <a:endParaRPr lang="en-US">
                <a:latin typeface="+mj-lt"/>
              </a:endParaRPr>
            </a:p>
          </p:txBody>
        </p:sp>
        <p:sp>
          <p:nvSpPr>
            <p:cNvPr id="10281" name="Freeform 532"/>
            <p:cNvSpPr>
              <a:spLocks/>
            </p:cNvSpPr>
            <p:nvPr/>
          </p:nvSpPr>
          <p:spPr bwMode="auto">
            <a:xfrm>
              <a:off x="1809" y="2195"/>
              <a:ext cx="958" cy="118"/>
            </a:xfrm>
            <a:custGeom>
              <a:avLst/>
              <a:gdLst>
                <a:gd name="T0" fmla="*/ 0 w 535"/>
                <a:gd name="T1" fmla="*/ 0 h 66"/>
                <a:gd name="T2" fmla="*/ 535 w 535"/>
                <a:gd name="T3" fmla="*/ 56 h 66"/>
                <a:gd name="T4" fmla="*/ 506 w 535"/>
                <a:gd name="T5" fmla="*/ 66 h 66"/>
                <a:gd name="T6" fmla="*/ 0 w 535"/>
                <a:gd name="T7" fmla="*/ 15 h 66"/>
                <a:gd name="T8" fmla="*/ 0 w 535"/>
                <a:gd name="T9" fmla="*/ 0 h 66"/>
                <a:gd name="T10" fmla="*/ 0 60000 65536"/>
                <a:gd name="T11" fmla="*/ 0 60000 65536"/>
                <a:gd name="T12" fmla="*/ 0 60000 65536"/>
                <a:gd name="T13" fmla="*/ 0 60000 65536"/>
                <a:gd name="T14" fmla="*/ 0 60000 65536"/>
                <a:gd name="T15" fmla="*/ 0 w 535"/>
                <a:gd name="T16" fmla="*/ 0 h 66"/>
                <a:gd name="T17" fmla="*/ 535 w 535"/>
                <a:gd name="T18" fmla="*/ 66 h 66"/>
              </a:gdLst>
              <a:ahLst/>
              <a:cxnLst>
                <a:cxn ang="T10">
                  <a:pos x="T0" y="T1"/>
                </a:cxn>
                <a:cxn ang="T11">
                  <a:pos x="T2" y="T3"/>
                </a:cxn>
                <a:cxn ang="T12">
                  <a:pos x="T4" y="T5"/>
                </a:cxn>
                <a:cxn ang="T13">
                  <a:pos x="T6" y="T7"/>
                </a:cxn>
                <a:cxn ang="T14">
                  <a:pos x="T8" y="T9"/>
                </a:cxn>
              </a:cxnLst>
              <a:rect l="T15" t="T16" r="T17" b="T18"/>
              <a:pathLst>
                <a:path w="535" h="66">
                  <a:moveTo>
                    <a:pt x="0" y="0"/>
                  </a:moveTo>
                  <a:lnTo>
                    <a:pt x="535" y="56"/>
                  </a:lnTo>
                  <a:lnTo>
                    <a:pt x="506" y="66"/>
                  </a:lnTo>
                  <a:lnTo>
                    <a:pt x="0" y="15"/>
                  </a:lnTo>
                  <a:lnTo>
                    <a:pt x="0" y="0"/>
                  </a:lnTo>
                  <a:close/>
                </a:path>
              </a:pathLst>
            </a:custGeom>
            <a:solidFill>
              <a:srgbClr val="E08578"/>
            </a:solidFill>
            <a:ln w="9525">
              <a:noFill/>
              <a:round/>
              <a:headEnd/>
              <a:tailEnd/>
            </a:ln>
          </p:spPr>
          <p:txBody>
            <a:bodyPr/>
            <a:lstStyle/>
            <a:p>
              <a:endParaRPr lang="en-US">
                <a:latin typeface="+mj-lt"/>
              </a:endParaRPr>
            </a:p>
          </p:txBody>
        </p:sp>
        <p:sp>
          <p:nvSpPr>
            <p:cNvPr id="10282" name="Freeform 533"/>
            <p:cNvSpPr>
              <a:spLocks/>
            </p:cNvSpPr>
            <p:nvPr/>
          </p:nvSpPr>
          <p:spPr bwMode="auto">
            <a:xfrm>
              <a:off x="1809" y="2322"/>
              <a:ext cx="865" cy="88"/>
            </a:xfrm>
            <a:custGeom>
              <a:avLst/>
              <a:gdLst>
                <a:gd name="T0" fmla="*/ 483 w 483"/>
                <a:gd name="T1" fmla="*/ 41 h 49"/>
                <a:gd name="T2" fmla="*/ 469 w 483"/>
                <a:gd name="T3" fmla="*/ 49 h 49"/>
                <a:gd name="T4" fmla="*/ 0 w 483"/>
                <a:gd name="T5" fmla="*/ 10 h 49"/>
                <a:gd name="T6" fmla="*/ 0 w 483"/>
                <a:gd name="T7" fmla="*/ 0 h 49"/>
                <a:gd name="T8" fmla="*/ 483 w 483"/>
                <a:gd name="T9" fmla="*/ 41 h 49"/>
                <a:gd name="T10" fmla="*/ 0 60000 65536"/>
                <a:gd name="T11" fmla="*/ 0 60000 65536"/>
                <a:gd name="T12" fmla="*/ 0 60000 65536"/>
                <a:gd name="T13" fmla="*/ 0 60000 65536"/>
                <a:gd name="T14" fmla="*/ 0 60000 65536"/>
                <a:gd name="T15" fmla="*/ 0 w 483"/>
                <a:gd name="T16" fmla="*/ 0 h 49"/>
                <a:gd name="T17" fmla="*/ 483 w 483"/>
                <a:gd name="T18" fmla="*/ 49 h 49"/>
              </a:gdLst>
              <a:ahLst/>
              <a:cxnLst>
                <a:cxn ang="T10">
                  <a:pos x="T0" y="T1"/>
                </a:cxn>
                <a:cxn ang="T11">
                  <a:pos x="T2" y="T3"/>
                </a:cxn>
                <a:cxn ang="T12">
                  <a:pos x="T4" y="T5"/>
                </a:cxn>
                <a:cxn ang="T13">
                  <a:pos x="T6" y="T7"/>
                </a:cxn>
                <a:cxn ang="T14">
                  <a:pos x="T8" y="T9"/>
                </a:cxn>
              </a:cxnLst>
              <a:rect l="T15" t="T16" r="T17" b="T18"/>
              <a:pathLst>
                <a:path w="483" h="49">
                  <a:moveTo>
                    <a:pt x="483" y="41"/>
                  </a:moveTo>
                  <a:lnTo>
                    <a:pt x="469" y="49"/>
                  </a:lnTo>
                  <a:lnTo>
                    <a:pt x="0" y="10"/>
                  </a:lnTo>
                  <a:lnTo>
                    <a:pt x="0" y="0"/>
                  </a:lnTo>
                  <a:lnTo>
                    <a:pt x="483" y="41"/>
                  </a:lnTo>
                  <a:close/>
                </a:path>
              </a:pathLst>
            </a:custGeom>
            <a:solidFill>
              <a:srgbClr val="E08578"/>
            </a:solidFill>
            <a:ln w="9525">
              <a:noFill/>
              <a:round/>
              <a:headEnd/>
              <a:tailEnd/>
            </a:ln>
          </p:spPr>
          <p:txBody>
            <a:bodyPr/>
            <a:lstStyle/>
            <a:p>
              <a:endParaRPr lang="en-US">
                <a:latin typeface="+mj-lt"/>
              </a:endParaRPr>
            </a:p>
          </p:txBody>
        </p:sp>
        <p:sp>
          <p:nvSpPr>
            <p:cNvPr id="10283" name="Freeform 534"/>
            <p:cNvSpPr>
              <a:spLocks/>
            </p:cNvSpPr>
            <p:nvPr/>
          </p:nvSpPr>
          <p:spPr bwMode="auto">
            <a:xfrm>
              <a:off x="1809" y="2383"/>
              <a:ext cx="763" cy="68"/>
            </a:xfrm>
            <a:custGeom>
              <a:avLst/>
              <a:gdLst>
                <a:gd name="T0" fmla="*/ 0 w 426"/>
                <a:gd name="T1" fmla="*/ 0 h 38"/>
                <a:gd name="T2" fmla="*/ 426 w 426"/>
                <a:gd name="T3" fmla="*/ 33 h 38"/>
                <a:gd name="T4" fmla="*/ 415 w 426"/>
                <a:gd name="T5" fmla="*/ 38 h 38"/>
                <a:gd name="T6" fmla="*/ 1 w 426"/>
                <a:gd name="T7" fmla="*/ 5 h 38"/>
                <a:gd name="T8" fmla="*/ 0 w 426"/>
                <a:gd name="T9" fmla="*/ 0 h 38"/>
                <a:gd name="T10" fmla="*/ 0 60000 65536"/>
                <a:gd name="T11" fmla="*/ 0 60000 65536"/>
                <a:gd name="T12" fmla="*/ 0 60000 65536"/>
                <a:gd name="T13" fmla="*/ 0 60000 65536"/>
                <a:gd name="T14" fmla="*/ 0 60000 65536"/>
                <a:gd name="T15" fmla="*/ 0 w 426"/>
                <a:gd name="T16" fmla="*/ 0 h 38"/>
                <a:gd name="T17" fmla="*/ 426 w 426"/>
                <a:gd name="T18" fmla="*/ 38 h 38"/>
              </a:gdLst>
              <a:ahLst/>
              <a:cxnLst>
                <a:cxn ang="T10">
                  <a:pos x="T0" y="T1"/>
                </a:cxn>
                <a:cxn ang="T11">
                  <a:pos x="T2" y="T3"/>
                </a:cxn>
                <a:cxn ang="T12">
                  <a:pos x="T4" y="T5"/>
                </a:cxn>
                <a:cxn ang="T13">
                  <a:pos x="T6" y="T7"/>
                </a:cxn>
                <a:cxn ang="T14">
                  <a:pos x="T8" y="T9"/>
                </a:cxn>
              </a:cxnLst>
              <a:rect l="T15" t="T16" r="T17" b="T18"/>
              <a:pathLst>
                <a:path w="426" h="38">
                  <a:moveTo>
                    <a:pt x="0" y="0"/>
                  </a:moveTo>
                  <a:lnTo>
                    <a:pt x="426" y="33"/>
                  </a:lnTo>
                  <a:lnTo>
                    <a:pt x="415" y="38"/>
                  </a:lnTo>
                  <a:lnTo>
                    <a:pt x="1" y="5"/>
                  </a:lnTo>
                  <a:lnTo>
                    <a:pt x="0" y="0"/>
                  </a:lnTo>
                  <a:close/>
                </a:path>
              </a:pathLst>
            </a:custGeom>
            <a:solidFill>
              <a:srgbClr val="E08578"/>
            </a:solidFill>
            <a:ln w="9525">
              <a:noFill/>
              <a:round/>
              <a:headEnd/>
              <a:tailEnd/>
            </a:ln>
          </p:spPr>
          <p:txBody>
            <a:bodyPr/>
            <a:lstStyle/>
            <a:p>
              <a:endParaRPr lang="en-US">
                <a:latin typeface="+mj-lt"/>
              </a:endParaRPr>
            </a:p>
          </p:txBody>
        </p:sp>
        <p:sp>
          <p:nvSpPr>
            <p:cNvPr id="10284" name="Freeform 535"/>
            <p:cNvSpPr>
              <a:spLocks/>
            </p:cNvSpPr>
            <p:nvPr/>
          </p:nvSpPr>
          <p:spPr bwMode="auto">
            <a:xfrm>
              <a:off x="2545" y="1104"/>
              <a:ext cx="1367" cy="2418"/>
            </a:xfrm>
            <a:custGeom>
              <a:avLst/>
              <a:gdLst>
                <a:gd name="T0" fmla="*/ 0 w 1527"/>
                <a:gd name="T1" fmla="*/ 1525 h 2700"/>
                <a:gd name="T2" fmla="*/ 1240 w 1527"/>
                <a:gd name="T3" fmla="*/ 0 h 2700"/>
                <a:gd name="T4" fmla="*/ 1527 w 1527"/>
                <a:gd name="T5" fmla="*/ 27 h 2700"/>
                <a:gd name="T6" fmla="*/ 1527 w 1527"/>
                <a:gd name="T7" fmla="*/ 2626 h 2700"/>
                <a:gd name="T8" fmla="*/ 1527 w 1527"/>
                <a:gd name="T9" fmla="*/ 2700 h 2700"/>
                <a:gd name="T10" fmla="*/ 1405 w 1527"/>
                <a:gd name="T11" fmla="*/ 2673 h 2700"/>
                <a:gd name="T12" fmla="*/ 1365 w 1527"/>
                <a:gd name="T13" fmla="*/ 2584 h 2700"/>
                <a:gd name="T14" fmla="*/ 801 w 1527"/>
                <a:gd name="T15" fmla="*/ 2400 h 2700"/>
                <a:gd name="T16" fmla="*/ 34 w 1527"/>
                <a:gd name="T17" fmla="*/ 2038 h 2700"/>
                <a:gd name="T18" fmla="*/ 0 w 1527"/>
                <a:gd name="T19" fmla="*/ 1525 h 2700"/>
                <a:gd name="T20" fmla="*/ 0 w 1527"/>
                <a:gd name="T21" fmla="*/ 1525 h 2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7"/>
                <a:gd name="T34" fmla="*/ 0 h 2700"/>
                <a:gd name="T35" fmla="*/ 1527 w 1527"/>
                <a:gd name="T36" fmla="*/ 2700 h 2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7" h="2700">
                  <a:moveTo>
                    <a:pt x="0" y="1525"/>
                  </a:moveTo>
                  <a:lnTo>
                    <a:pt x="1240" y="0"/>
                  </a:lnTo>
                  <a:lnTo>
                    <a:pt x="1527" y="27"/>
                  </a:lnTo>
                  <a:lnTo>
                    <a:pt x="1527" y="2626"/>
                  </a:lnTo>
                  <a:lnTo>
                    <a:pt x="1527" y="2700"/>
                  </a:lnTo>
                  <a:lnTo>
                    <a:pt x="1405" y="2673"/>
                  </a:lnTo>
                  <a:lnTo>
                    <a:pt x="1365" y="2584"/>
                  </a:lnTo>
                  <a:lnTo>
                    <a:pt x="801" y="2400"/>
                  </a:lnTo>
                  <a:lnTo>
                    <a:pt x="34" y="2038"/>
                  </a:lnTo>
                  <a:lnTo>
                    <a:pt x="0" y="1525"/>
                  </a:lnTo>
                  <a:close/>
                </a:path>
              </a:pathLst>
            </a:custGeom>
            <a:solidFill>
              <a:srgbClr val="667066"/>
            </a:solidFill>
            <a:ln w="9525">
              <a:noFill/>
              <a:round/>
              <a:headEnd/>
              <a:tailEnd/>
            </a:ln>
          </p:spPr>
          <p:txBody>
            <a:bodyPr/>
            <a:lstStyle/>
            <a:p>
              <a:endParaRPr lang="en-US">
                <a:latin typeface="+mj-lt"/>
              </a:endParaRPr>
            </a:p>
          </p:txBody>
        </p:sp>
        <p:sp>
          <p:nvSpPr>
            <p:cNvPr id="10285" name="Freeform 536"/>
            <p:cNvSpPr>
              <a:spLocks/>
            </p:cNvSpPr>
            <p:nvPr/>
          </p:nvSpPr>
          <p:spPr bwMode="auto">
            <a:xfrm>
              <a:off x="3478" y="2949"/>
              <a:ext cx="434" cy="89"/>
            </a:xfrm>
            <a:custGeom>
              <a:avLst/>
              <a:gdLst>
                <a:gd name="T0" fmla="*/ 0 w 485"/>
                <a:gd name="T1" fmla="*/ 23 h 101"/>
                <a:gd name="T2" fmla="*/ 249 w 485"/>
                <a:gd name="T3" fmla="*/ 0 h 101"/>
                <a:gd name="T4" fmla="*/ 485 w 485"/>
                <a:gd name="T5" fmla="*/ 15 h 101"/>
                <a:gd name="T6" fmla="*/ 485 w 485"/>
                <a:gd name="T7" fmla="*/ 65 h 101"/>
                <a:gd name="T8" fmla="*/ 377 w 485"/>
                <a:gd name="T9" fmla="*/ 101 h 101"/>
                <a:gd name="T10" fmla="*/ 0 w 485"/>
                <a:gd name="T11" fmla="*/ 23 h 101"/>
                <a:gd name="T12" fmla="*/ 0 w 485"/>
                <a:gd name="T13" fmla="*/ 23 h 101"/>
                <a:gd name="T14" fmla="*/ 0 60000 65536"/>
                <a:gd name="T15" fmla="*/ 0 60000 65536"/>
                <a:gd name="T16" fmla="*/ 0 60000 65536"/>
                <a:gd name="T17" fmla="*/ 0 60000 65536"/>
                <a:gd name="T18" fmla="*/ 0 60000 65536"/>
                <a:gd name="T19" fmla="*/ 0 60000 65536"/>
                <a:gd name="T20" fmla="*/ 0 60000 65536"/>
                <a:gd name="T21" fmla="*/ 0 w 485"/>
                <a:gd name="T22" fmla="*/ 0 h 101"/>
                <a:gd name="T23" fmla="*/ 485 w 485"/>
                <a:gd name="T24" fmla="*/ 101 h 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5" h="101">
                  <a:moveTo>
                    <a:pt x="0" y="23"/>
                  </a:moveTo>
                  <a:lnTo>
                    <a:pt x="249" y="0"/>
                  </a:lnTo>
                  <a:lnTo>
                    <a:pt x="485" y="15"/>
                  </a:lnTo>
                  <a:lnTo>
                    <a:pt x="485" y="65"/>
                  </a:lnTo>
                  <a:lnTo>
                    <a:pt x="377" y="101"/>
                  </a:lnTo>
                  <a:lnTo>
                    <a:pt x="0" y="23"/>
                  </a:lnTo>
                  <a:close/>
                </a:path>
              </a:pathLst>
            </a:custGeom>
            <a:solidFill>
              <a:srgbClr val="F2CC99"/>
            </a:solidFill>
            <a:ln w="9525">
              <a:noFill/>
              <a:round/>
              <a:headEnd/>
              <a:tailEnd/>
            </a:ln>
          </p:spPr>
          <p:txBody>
            <a:bodyPr/>
            <a:lstStyle/>
            <a:p>
              <a:endParaRPr lang="en-US">
                <a:latin typeface="+mj-lt"/>
              </a:endParaRPr>
            </a:p>
          </p:txBody>
        </p:sp>
        <p:sp>
          <p:nvSpPr>
            <p:cNvPr id="10286" name="Freeform 537"/>
            <p:cNvSpPr>
              <a:spLocks/>
            </p:cNvSpPr>
            <p:nvPr/>
          </p:nvSpPr>
          <p:spPr bwMode="auto">
            <a:xfrm>
              <a:off x="3029" y="2877"/>
              <a:ext cx="285" cy="61"/>
            </a:xfrm>
            <a:custGeom>
              <a:avLst/>
              <a:gdLst>
                <a:gd name="T0" fmla="*/ 0 w 320"/>
                <a:gd name="T1" fmla="*/ 16 h 69"/>
                <a:gd name="T2" fmla="*/ 160 w 320"/>
                <a:gd name="T3" fmla="*/ 0 h 69"/>
                <a:gd name="T4" fmla="*/ 320 w 320"/>
                <a:gd name="T5" fmla="*/ 29 h 69"/>
                <a:gd name="T6" fmla="*/ 131 w 320"/>
                <a:gd name="T7" fmla="*/ 69 h 69"/>
                <a:gd name="T8" fmla="*/ 0 w 320"/>
                <a:gd name="T9" fmla="*/ 16 h 69"/>
                <a:gd name="T10" fmla="*/ 0 w 320"/>
                <a:gd name="T11" fmla="*/ 16 h 69"/>
                <a:gd name="T12" fmla="*/ 0 60000 65536"/>
                <a:gd name="T13" fmla="*/ 0 60000 65536"/>
                <a:gd name="T14" fmla="*/ 0 60000 65536"/>
                <a:gd name="T15" fmla="*/ 0 60000 65536"/>
                <a:gd name="T16" fmla="*/ 0 60000 65536"/>
                <a:gd name="T17" fmla="*/ 0 60000 65536"/>
                <a:gd name="T18" fmla="*/ 0 w 320"/>
                <a:gd name="T19" fmla="*/ 0 h 69"/>
                <a:gd name="T20" fmla="*/ 320 w 32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320" h="69">
                  <a:moveTo>
                    <a:pt x="0" y="16"/>
                  </a:moveTo>
                  <a:lnTo>
                    <a:pt x="160" y="0"/>
                  </a:lnTo>
                  <a:lnTo>
                    <a:pt x="320" y="29"/>
                  </a:lnTo>
                  <a:lnTo>
                    <a:pt x="131" y="69"/>
                  </a:lnTo>
                  <a:lnTo>
                    <a:pt x="0" y="16"/>
                  </a:lnTo>
                  <a:close/>
                </a:path>
              </a:pathLst>
            </a:custGeom>
            <a:solidFill>
              <a:srgbClr val="F2CC99"/>
            </a:solidFill>
            <a:ln w="9525">
              <a:noFill/>
              <a:round/>
              <a:headEnd/>
              <a:tailEnd/>
            </a:ln>
          </p:spPr>
          <p:txBody>
            <a:bodyPr/>
            <a:lstStyle/>
            <a:p>
              <a:endParaRPr lang="en-US">
                <a:latin typeface="+mj-lt"/>
              </a:endParaRPr>
            </a:p>
          </p:txBody>
        </p:sp>
        <p:sp>
          <p:nvSpPr>
            <p:cNvPr id="10287" name="Freeform 538"/>
            <p:cNvSpPr>
              <a:spLocks/>
            </p:cNvSpPr>
            <p:nvPr/>
          </p:nvSpPr>
          <p:spPr bwMode="auto">
            <a:xfrm>
              <a:off x="3013" y="1335"/>
              <a:ext cx="399" cy="519"/>
            </a:xfrm>
            <a:custGeom>
              <a:avLst/>
              <a:gdLst>
                <a:gd name="T0" fmla="*/ 12 w 447"/>
                <a:gd name="T1" fmla="*/ 0 h 580"/>
                <a:gd name="T2" fmla="*/ 226 w 447"/>
                <a:gd name="T3" fmla="*/ 93 h 580"/>
                <a:gd name="T4" fmla="*/ 264 w 447"/>
                <a:gd name="T5" fmla="*/ 22 h 580"/>
                <a:gd name="T6" fmla="*/ 447 w 447"/>
                <a:gd name="T7" fmla="*/ 49 h 580"/>
                <a:gd name="T8" fmla="*/ 0 w 447"/>
                <a:gd name="T9" fmla="*/ 580 h 580"/>
                <a:gd name="T10" fmla="*/ 12 w 447"/>
                <a:gd name="T11" fmla="*/ 0 h 580"/>
                <a:gd name="T12" fmla="*/ 12 w 447"/>
                <a:gd name="T13" fmla="*/ 0 h 580"/>
                <a:gd name="T14" fmla="*/ 0 60000 65536"/>
                <a:gd name="T15" fmla="*/ 0 60000 65536"/>
                <a:gd name="T16" fmla="*/ 0 60000 65536"/>
                <a:gd name="T17" fmla="*/ 0 60000 65536"/>
                <a:gd name="T18" fmla="*/ 0 60000 65536"/>
                <a:gd name="T19" fmla="*/ 0 60000 65536"/>
                <a:gd name="T20" fmla="*/ 0 60000 65536"/>
                <a:gd name="T21" fmla="*/ 0 w 447"/>
                <a:gd name="T22" fmla="*/ 0 h 580"/>
                <a:gd name="T23" fmla="*/ 447 w 447"/>
                <a:gd name="T24" fmla="*/ 580 h 5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7" h="580">
                  <a:moveTo>
                    <a:pt x="12" y="0"/>
                  </a:moveTo>
                  <a:lnTo>
                    <a:pt x="226" y="93"/>
                  </a:lnTo>
                  <a:lnTo>
                    <a:pt x="264" y="22"/>
                  </a:lnTo>
                  <a:lnTo>
                    <a:pt x="447" y="49"/>
                  </a:lnTo>
                  <a:lnTo>
                    <a:pt x="0" y="580"/>
                  </a:lnTo>
                  <a:lnTo>
                    <a:pt x="12" y="0"/>
                  </a:lnTo>
                  <a:close/>
                </a:path>
              </a:pathLst>
            </a:custGeom>
            <a:solidFill>
              <a:srgbClr val="CC804D"/>
            </a:solidFill>
            <a:ln w="9525">
              <a:noFill/>
              <a:round/>
              <a:headEnd/>
              <a:tailEnd/>
            </a:ln>
          </p:spPr>
          <p:txBody>
            <a:bodyPr/>
            <a:lstStyle/>
            <a:p>
              <a:endParaRPr lang="en-US">
                <a:latin typeface="+mj-lt"/>
              </a:endParaRPr>
            </a:p>
          </p:txBody>
        </p:sp>
        <p:sp>
          <p:nvSpPr>
            <p:cNvPr id="10288" name="Freeform 539"/>
            <p:cNvSpPr>
              <a:spLocks/>
            </p:cNvSpPr>
            <p:nvPr/>
          </p:nvSpPr>
          <p:spPr bwMode="auto">
            <a:xfrm>
              <a:off x="3072" y="2877"/>
              <a:ext cx="315" cy="398"/>
            </a:xfrm>
            <a:custGeom>
              <a:avLst/>
              <a:gdLst>
                <a:gd name="T0" fmla="*/ 76 w 351"/>
                <a:gd name="T1" fmla="*/ 55 h 443"/>
                <a:gd name="T2" fmla="*/ 249 w 351"/>
                <a:gd name="T3" fmla="*/ 29 h 443"/>
                <a:gd name="T4" fmla="*/ 0 w 351"/>
                <a:gd name="T5" fmla="*/ 6 h 443"/>
                <a:gd name="T6" fmla="*/ 110 w 351"/>
                <a:gd name="T7" fmla="*/ 0 h 443"/>
                <a:gd name="T8" fmla="*/ 300 w 351"/>
                <a:gd name="T9" fmla="*/ 25 h 443"/>
                <a:gd name="T10" fmla="*/ 308 w 351"/>
                <a:gd name="T11" fmla="*/ 187 h 443"/>
                <a:gd name="T12" fmla="*/ 351 w 351"/>
                <a:gd name="T13" fmla="*/ 244 h 443"/>
                <a:gd name="T14" fmla="*/ 342 w 351"/>
                <a:gd name="T15" fmla="*/ 415 h 443"/>
                <a:gd name="T16" fmla="*/ 201 w 351"/>
                <a:gd name="T17" fmla="*/ 443 h 443"/>
                <a:gd name="T18" fmla="*/ 127 w 351"/>
                <a:gd name="T19" fmla="*/ 350 h 443"/>
                <a:gd name="T20" fmla="*/ 81 w 351"/>
                <a:gd name="T21" fmla="*/ 354 h 443"/>
                <a:gd name="T22" fmla="*/ 76 w 351"/>
                <a:gd name="T23" fmla="*/ 55 h 443"/>
                <a:gd name="T24" fmla="*/ 76 w 351"/>
                <a:gd name="T25" fmla="*/ 55 h 4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1"/>
                <a:gd name="T40" fmla="*/ 0 h 443"/>
                <a:gd name="T41" fmla="*/ 351 w 351"/>
                <a:gd name="T42" fmla="*/ 443 h 4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1" h="443">
                  <a:moveTo>
                    <a:pt x="76" y="55"/>
                  </a:moveTo>
                  <a:lnTo>
                    <a:pt x="249" y="29"/>
                  </a:lnTo>
                  <a:lnTo>
                    <a:pt x="0" y="6"/>
                  </a:lnTo>
                  <a:lnTo>
                    <a:pt x="110" y="0"/>
                  </a:lnTo>
                  <a:lnTo>
                    <a:pt x="300" y="25"/>
                  </a:lnTo>
                  <a:lnTo>
                    <a:pt x="308" y="187"/>
                  </a:lnTo>
                  <a:lnTo>
                    <a:pt x="351" y="244"/>
                  </a:lnTo>
                  <a:lnTo>
                    <a:pt x="342" y="415"/>
                  </a:lnTo>
                  <a:lnTo>
                    <a:pt x="201" y="443"/>
                  </a:lnTo>
                  <a:lnTo>
                    <a:pt x="127" y="350"/>
                  </a:lnTo>
                  <a:lnTo>
                    <a:pt x="81" y="354"/>
                  </a:lnTo>
                  <a:lnTo>
                    <a:pt x="76" y="55"/>
                  </a:lnTo>
                  <a:close/>
                </a:path>
              </a:pathLst>
            </a:custGeom>
            <a:solidFill>
              <a:srgbClr val="CC804D"/>
            </a:solidFill>
            <a:ln w="9525">
              <a:noFill/>
              <a:round/>
              <a:headEnd/>
              <a:tailEnd/>
            </a:ln>
          </p:spPr>
          <p:txBody>
            <a:bodyPr/>
            <a:lstStyle/>
            <a:p>
              <a:endParaRPr lang="en-US">
                <a:latin typeface="+mj-lt"/>
              </a:endParaRPr>
            </a:p>
          </p:txBody>
        </p:sp>
        <p:sp>
          <p:nvSpPr>
            <p:cNvPr id="10289" name="Freeform 540"/>
            <p:cNvSpPr>
              <a:spLocks/>
            </p:cNvSpPr>
            <p:nvPr/>
          </p:nvSpPr>
          <p:spPr bwMode="auto">
            <a:xfrm>
              <a:off x="2746" y="2325"/>
              <a:ext cx="172" cy="160"/>
            </a:xfrm>
            <a:custGeom>
              <a:avLst/>
              <a:gdLst>
                <a:gd name="T0" fmla="*/ 32 w 192"/>
                <a:gd name="T1" fmla="*/ 0 h 177"/>
                <a:gd name="T2" fmla="*/ 97 w 192"/>
                <a:gd name="T3" fmla="*/ 27 h 177"/>
                <a:gd name="T4" fmla="*/ 100 w 192"/>
                <a:gd name="T5" fmla="*/ 14 h 177"/>
                <a:gd name="T6" fmla="*/ 184 w 192"/>
                <a:gd name="T7" fmla="*/ 27 h 177"/>
                <a:gd name="T8" fmla="*/ 192 w 192"/>
                <a:gd name="T9" fmla="*/ 86 h 177"/>
                <a:gd name="T10" fmla="*/ 0 w 192"/>
                <a:gd name="T11" fmla="*/ 177 h 177"/>
                <a:gd name="T12" fmla="*/ 32 w 192"/>
                <a:gd name="T13" fmla="*/ 0 h 177"/>
                <a:gd name="T14" fmla="*/ 32 w 192"/>
                <a:gd name="T15" fmla="*/ 0 h 177"/>
                <a:gd name="T16" fmla="*/ 0 60000 65536"/>
                <a:gd name="T17" fmla="*/ 0 60000 65536"/>
                <a:gd name="T18" fmla="*/ 0 60000 65536"/>
                <a:gd name="T19" fmla="*/ 0 60000 65536"/>
                <a:gd name="T20" fmla="*/ 0 60000 65536"/>
                <a:gd name="T21" fmla="*/ 0 60000 65536"/>
                <a:gd name="T22" fmla="*/ 0 60000 65536"/>
                <a:gd name="T23" fmla="*/ 0 60000 65536"/>
                <a:gd name="T24" fmla="*/ 0 w 192"/>
                <a:gd name="T25" fmla="*/ 0 h 177"/>
                <a:gd name="T26" fmla="*/ 192 w 192"/>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2" h="177">
                  <a:moveTo>
                    <a:pt x="32" y="0"/>
                  </a:moveTo>
                  <a:lnTo>
                    <a:pt x="97" y="27"/>
                  </a:lnTo>
                  <a:lnTo>
                    <a:pt x="100" y="14"/>
                  </a:lnTo>
                  <a:lnTo>
                    <a:pt x="184" y="27"/>
                  </a:lnTo>
                  <a:lnTo>
                    <a:pt x="192" y="86"/>
                  </a:lnTo>
                  <a:lnTo>
                    <a:pt x="0" y="177"/>
                  </a:lnTo>
                  <a:lnTo>
                    <a:pt x="32" y="0"/>
                  </a:lnTo>
                  <a:close/>
                </a:path>
              </a:pathLst>
            </a:custGeom>
            <a:solidFill>
              <a:srgbClr val="CC804D"/>
            </a:solidFill>
            <a:ln w="9525">
              <a:noFill/>
              <a:round/>
              <a:headEnd/>
              <a:tailEnd/>
            </a:ln>
          </p:spPr>
          <p:txBody>
            <a:bodyPr/>
            <a:lstStyle/>
            <a:p>
              <a:endParaRPr lang="en-US">
                <a:latin typeface="+mj-lt"/>
              </a:endParaRPr>
            </a:p>
          </p:txBody>
        </p:sp>
        <p:sp>
          <p:nvSpPr>
            <p:cNvPr id="10290" name="Freeform 541"/>
            <p:cNvSpPr>
              <a:spLocks/>
            </p:cNvSpPr>
            <p:nvPr/>
          </p:nvSpPr>
          <p:spPr bwMode="auto">
            <a:xfrm>
              <a:off x="2724" y="2322"/>
              <a:ext cx="124" cy="197"/>
            </a:xfrm>
            <a:custGeom>
              <a:avLst/>
              <a:gdLst>
                <a:gd name="T0" fmla="*/ 9 w 137"/>
                <a:gd name="T1" fmla="*/ 219 h 219"/>
                <a:gd name="T2" fmla="*/ 7 w 137"/>
                <a:gd name="T3" fmla="*/ 213 h 219"/>
                <a:gd name="T4" fmla="*/ 7 w 137"/>
                <a:gd name="T5" fmla="*/ 208 h 219"/>
                <a:gd name="T6" fmla="*/ 7 w 137"/>
                <a:gd name="T7" fmla="*/ 198 h 219"/>
                <a:gd name="T8" fmla="*/ 7 w 137"/>
                <a:gd name="T9" fmla="*/ 189 h 219"/>
                <a:gd name="T10" fmla="*/ 5 w 137"/>
                <a:gd name="T11" fmla="*/ 175 h 219"/>
                <a:gd name="T12" fmla="*/ 5 w 137"/>
                <a:gd name="T13" fmla="*/ 164 h 219"/>
                <a:gd name="T14" fmla="*/ 4 w 137"/>
                <a:gd name="T15" fmla="*/ 151 h 219"/>
                <a:gd name="T16" fmla="*/ 4 w 137"/>
                <a:gd name="T17" fmla="*/ 137 h 219"/>
                <a:gd name="T18" fmla="*/ 4 w 137"/>
                <a:gd name="T19" fmla="*/ 124 h 219"/>
                <a:gd name="T20" fmla="*/ 2 w 137"/>
                <a:gd name="T21" fmla="*/ 111 h 219"/>
                <a:gd name="T22" fmla="*/ 2 w 137"/>
                <a:gd name="T23" fmla="*/ 97 h 219"/>
                <a:gd name="T24" fmla="*/ 2 w 137"/>
                <a:gd name="T25" fmla="*/ 88 h 219"/>
                <a:gd name="T26" fmla="*/ 0 w 137"/>
                <a:gd name="T27" fmla="*/ 78 h 219"/>
                <a:gd name="T28" fmla="*/ 0 w 137"/>
                <a:gd name="T29" fmla="*/ 73 h 219"/>
                <a:gd name="T30" fmla="*/ 0 w 137"/>
                <a:gd name="T31" fmla="*/ 67 h 219"/>
                <a:gd name="T32" fmla="*/ 0 w 137"/>
                <a:gd name="T33" fmla="*/ 67 h 219"/>
                <a:gd name="T34" fmla="*/ 55 w 137"/>
                <a:gd name="T35" fmla="*/ 0 h 219"/>
                <a:gd name="T36" fmla="*/ 61 w 137"/>
                <a:gd name="T37" fmla="*/ 76 h 219"/>
                <a:gd name="T38" fmla="*/ 127 w 137"/>
                <a:gd name="T39" fmla="*/ 12 h 219"/>
                <a:gd name="T40" fmla="*/ 137 w 137"/>
                <a:gd name="T41" fmla="*/ 130 h 219"/>
                <a:gd name="T42" fmla="*/ 9 w 137"/>
                <a:gd name="T43" fmla="*/ 219 h 219"/>
                <a:gd name="T44" fmla="*/ 9 w 137"/>
                <a:gd name="T45" fmla="*/ 219 h 2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7"/>
                <a:gd name="T70" fmla="*/ 0 h 219"/>
                <a:gd name="T71" fmla="*/ 137 w 137"/>
                <a:gd name="T72" fmla="*/ 219 h 2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7" h="219">
                  <a:moveTo>
                    <a:pt x="9" y="219"/>
                  </a:moveTo>
                  <a:lnTo>
                    <a:pt x="7" y="213"/>
                  </a:lnTo>
                  <a:lnTo>
                    <a:pt x="7" y="208"/>
                  </a:lnTo>
                  <a:lnTo>
                    <a:pt x="7" y="198"/>
                  </a:lnTo>
                  <a:lnTo>
                    <a:pt x="7" y="189"/>
                  </a:lnTo>
                  <a:lnTo>
                    <a:pt x="5" y="175"/>
                  </a:lnTo>
                  <a:lnTo>
                    <a:pt x="5" y="164"/>
                  </a:lnTo>
                  <a:lnTo>
                    <a:pt x="4" y="151"/>
                  </a:lnTo>
                  <a:lnTo>
                    <a:pt x="4" y="137"/>
                  </a:lnTo>
                  <a:lnTo>
                    <a:pt x="4" y="124"/>
                  </a:lnTo>
                  <a:lnTo>
                    <a:pt x="2" y="111"/>
                  </a:lnTo>
                  <a:lnTo>
                    <a:pt x="2" y="97"/>
                  </a:lnTo>
                  <a:lnTo>
                    <a:pt x="2" y="88"/>
                  </a:lnTo>
                  <a:lnTo>
                    <a:pt x="0" y="78"/>
                  </a:lnTo>
                  <a:lnTo>
                    <a:pt x="0" y="73"/>
                  </a:lnTo>
                  <a:lnTo>
                    <a:pt x="0" y="67"/>
                  </a:lnTo>
                  <a:lnTo>
                    <a:pt x="55" y="0"/>
                  </a:lnTo>
                  <a:lnTo>
                    <a:pt x="61" y="76"/>
                  </a:lnTo>
                  <a:lnTo>
                    <a:pt x="127" y="12"/>
                  </a:lnTo>
                  <a:lnTo>
                    <a:pt x="137" y="130"/>
                  </a:lnTo>
                  <a:lnTo>
                    <a:pt x="9" y="219"/>
                  </a:lnTo>
                  <a:close/>
                </a:path>
              </a:pathLst>
            </a:custGeom>
            <a:solidFill>
              <a:srgbClr val="E6B380"/>
            </a:solidFill>
            <a:ln w="9525">
              <a:noFill/>
              <a:round/>
              <a:headEnd/>
              <a:tailEnd/>
            </a:ln>
          </p:spPr>
          <p:txBody>
            <a:bodyPr/>
            <a:lstStyle/>
            <a:p>
              <a:endParaRPr lang="en-US">
                <a:latin typeface="+mj-lt"/>
              </a:endParaRPr>
            </a:p>
          </p:txBody>
        </p:sp>
        <p:sp>
          <p:nvSpPr>
            <p:cNvPr id="10291" name="Freeform 542"/>
            <p:cNvSpPr>
              <a:spLocks/>
            </p:cNvSpPr>
            <p:nvPr/>
          </p:nvSpPr>
          <p:spPr bwMode="auto">
            <a:xfrm>
              <a:off x="3131" y="1349"/>
              <a:ext cx="136" cy="355"/>
            </a:xfrm>
            <a:custGeom>
              <a:avLst/>
              <a:gdLst>
                <a:gd name="T0" fmla="*/ 126 w 152"/>
                <a:gd name="T1" fmla="*/ 0 h 395"/>
                <a:gd name="T2" fmla="*/ 152 w 152"/>
                <a:gd name="T3" fmla="*/ 220 h 395"/>
                <a:gd name="T4" fmla="*/ 21 w 152"/>
                <a:gd name="T5" fmla="*/ 395 h 395"/>
                <a:gd name="T6" fmla="*/ 0 w 152"/>
                <a:gd name="T7" fmla="*/ 173 h 395"/>
                <a:gd name="T8" fmla="*/ 126 w 152"/>
                <a:gd name="T9" fmla="*/ 0 h 395"/>
                <a:gd name="T10" fmla="*/ 126 w 152"/>
                <a:gd name="T11" fmla="*/ 0 h 395"/>
                <a:gd name="T12" fmla="*/ 0 60000 65536"/>
                <a:gd name="T13" fmla="*/ 0 60000 65536"/>
                <a:gd name="T14" fmla="*/ 0 60000 65536"/>
                <a:gd name="T15" fmla="*/ 0 60000 65536"/>
                <a:gd name="T16" fmla="*/ 0 60000 65536"/>
                <a:gd name="T17" fmla="*/ 0 60000 65536"/>
                <a:gd name="T18" fmla="*/ 0 w 152"/>
                <a:gd name="T19" fmla="*/ 0 h 395"/>
                <a:gd name="T20" fmla="*/ 152 w 152"/>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152" h="395">
                  <a:moveTo>
                    <a:pt x="126" y="0"/>
                  </a:moveTo>
                  <a:lnTo>
                    <a:pt x="152" y="220"/>
                  </a:lnTo>
                  <a:lnTo>
                    <a:pt x="21" y="395"/>
                  </a:lnTo>
                  <a:lnTo>
                    <a:pt x="0" y="173"/>
                  </a:lnTo>
                  <a:lnTo>
                    <a:pt x="126" y="0"/>
                  </a:lnTo>
                  <a:close/>
                </a:path>
              </a:pathLst>
            </a:custGeom>
            <a:solidFill>
              <a:srgbClr val="E6B380"/>
            </a:solidFill>
            <a:ln w="9525">
              <a:noFill/>
              <a:round/>
              <a:headEnd/>
              <a:tailEnd/>
            </a:ln>
          </p:spPr>
          <p:txBody>
            <a:bodyPr/>
            <a:lstStyle/>
            <a:p>
              <a:endParaRPr lang="en-US">
                <a:latin typeface="+mj-lt"/>
              </a:endParaRPr>
            </a:p>
          </p:txBody>
        </p:sp>
        <p:sp>
          <p:nvSpPr>
            <p:cNvPr id="10292" name="Freeform 543"/>
            <p:cNvSpPr>
              <a:spLocks/>
            </p:cNvSpPr>
            <p:nvPr/>
          </p:nvSpPr>
          <p:spPr bwMode="auto">
            <a:xfrm>
              <a:off x="3170" y="3065"/>
              <a:ext cx="83" cy="210"/>
            </a:xfrm>
            <a:custGeom>
              <a:avLst/>
              <a:gdLst>
                <a:gd name="T0" fmla="*/ 63 w 93"/>
                <a:gd name="T1" fmla="*/ 21 h 234"/>
                <a:gd name="T2" fmla="*/ 4 w 93"/>
                <a:gd name="T3" fmla="*/ 0 h 234"/>
                <a:gd name="T4" fmla="*/ 0 w 93"/>
                <a:gd name="T5" fmla="*/ 170 h 234"/>
                <a:gd name="T6" fmla="*/ 93 w 93"/>
                <a:gd name="T7" fmla="*/ 234 h 234"/>
                <a:gd name="T8" fmla="*/ 93 w 93"/>
                <a:gd name="T9" fmla="*/ 42 h 234"/>
                <a:gd name="T10" fmla="*/ 63 w 93"/>
                <a:gd name="T11" fmla="*/ 21 h 234"/>
                <a:gd name="T12" fmla="*/ 63 w 93"/>
                <a:gd name="T13" fmla="*/ 21 h 234"/>
                <a:gd name="T14" fmla="*/ 0 60000 65536"/>
                <a:gd name="T15" fmla="*/ 0 60000 65536"/>
                <a:gd name="T16" fmla="*/ 0 60000 65536"/>
                <a:gd name="T17" fmla="*/ 0 60000 65536"/>
                <a:gd name="T18" fmla="*/ 0 60000 65536"/>
                <a:gd name="T19" fmla="*/ 0 60000 65536"/>
                <a:gd name="T20" fmla="*/ 0 60000 65536"/>
                <a:gd name="T21" fmla="*/ 0 w 93"/>
                <a:gd name="T22" fmla="*/ 0 h 234"/>
                <a:gd name="T23" fmla="*/ 93 w 93"/>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234">
                  <a:moveTo>
                    <a:pt x="63" y="21"/>
                  </a:moveTo>
                  <a:lnTo>
                    <a:pt x="4" y="0"/>
                  </a:lnTo>
                  <a:lnTo>
                    <a:pt x="0" y="170"/>
                  </a:lnTo>
                  <a:lnTo>
                    <a:pt x="93" y="234"/>
                  </a:lnTo>
                  <a:lnTo>
                    <a:pt x="93" y="42"/>
                  </a:lnTo>
                  <a:lnTo>
                    <a:pt x="63" y="21"/>
                  </a:lnTo>
                  <a:close/>
                </a:path>
              </a:pathLst>
            </a:custGeom>
            <a:solidFill>
              <a:srgbClr val="E6B380"/>
            </a:solidFill>
            <a:ln w="9525">
              <a:noFill/>
              <a:round/>
              <a:headEnd/>
              <a:tailEnd/>
            </a:ln>
          </p:spPr>
          <p:txBody>
            <a:bodyPr/>
            <a:lstStyle/>
            <a:p>
              <a:endParaRPr lang="en-US">
                <a:latin typeface="+mj-lt"/>
              </a:endParaRPr>
            </a:p>
          </p:txBody>
        </p:sp>
        <p:sp>
          <p:nvSpPr>
            <p:cNvPr id="10293" name="Freeform 544"/>
            <p:cNvSpPr>
              <a:spLocks/>
            </p:cNvSpPr>
            <p:nvPr/>
          </p:nvSpPr>
          <p:spPr bwMode="auto">
            <a:xfrm>
              <a:off x="3263" y="2368"/>
              <a:ext cx="196" cy="375"/>
            </a:xfrm>
            <a:custGeom>
              <a:avLst/>
              <a:gdLst>
                <a:gd name="T0" fmla="*/ 0 w 218"/>
                <a:gd name="T1" fmla="*/ 0 h 418"/>
                <a:gd name="T2" fmla="*/ 218 w 218"/>
                <a:gd name="T3" fmla="*/ 59 h 418"/>
                <a:gd name="T4" fmla="*/ 218 w 218"/>
                <a:gd name="T5" fmla="*/ 397 h 418"/>
                <a:gd name="T6" fmla="*/ 11 w 218"/>
                <a:gd name="T7" fmla="*/ 418 h 418"/>
                <a:gd name="T8" fmla="*/ 0 w 218"/>
                <a:gd name="T9" fmla="*/ 0 h 418"/>
                <a:gd name="T10" fmla="*/ 0 w 218"/>
                <a:gd name="T11" fmla="*/ 0 h 418"/>
                <a:gd name="T12" fmla="*/ 0 60000 65536"/>
                <a:gd name="T13" fmla="*/ 0 60000 65536"/>
                <a:gd name="T14" fmla="*/ 0 60000 65536"/>
                <a:gd name="T15" fmla="*/ 0 60000 65536"/>
                <a:gd name="T16" fmla="*/ 0 60000 65536"/>
                <a:gd name="T17" fmla="*/ 0 60000 65536"/>
                <a:gd name="T18" fmla="*/ 0 w 218"/>
                <a:gd name="T19" fmla="*/ 0 h 418"/>
                <a:gd name="T20" fmla="*/ 218 w 218"/>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218" h="418">
                  <a:moveTo>
                    <a:pt x="0" y="0"/>
                  </a:moveTo>
                  <a:lnTo>
                    <a:pt x="218" y="59"/>
                  </a:lnTo>
                  <a:lnTo>
                    <a:pt x="218" y="397"/>
                  </a:lnTo>
                  <a:lnTo>
                    <a:pt x="11" y="418"/>
                  </a:lnTo>
                  <a:lnTo>
                    <a:pt x="0" y="0"/>
                  </a:lnTo>
                  <a:close/>
                </a:path>
              </a:pathLst>
            </a:custGeom>
            <a:solidFill>
              <a:srgbClr val="CC804D"/>
            </a:solidFill>
            <a:ln w="9525">
              <a:noFill/>
              <a:round/>
              <a:headEnd/>
              <a:tailEnd/>
            </a:ln>
          </p:spPr>
          <p:txBody>
            <a:bodyPr/>
            <a:lstStyle/>
            <a:p>
              <a:endParaRPr lang="en-US">
                <a:latin typeface="+mj-lt"/>
              </a:endParaRPr>
            </a:p>
          </p:txBody>
        </p:sp>
        <p:sp>
          <p:nvSpPr>
            <p:cNvPr id="10294" name="Freeform 545"/>
            <p:cNvSpPr>
              <a:spLocks/>
            </p:cNvSpPr>
            <p:nvPr/>
          </p:nvSpPr>
          <p:spPr bwMode="auto">
            <a:xfrm>
              <a:off x="3023" y="2490"/>
              <a:ext cx="131" cy="256"/>
            </a:xfrm>
            <a:custGeom>
              <a:avLst/>
              <a:gdLst>
                <a:gd name="T0" fmla="*/ 119 w 146"/>
                <a:gd name="T1" fmla="*/ 30 h 285"/>
                <a:gd name="T2" fmla="*/ 0 w 146"/>
                <a:gd name="T3" fmla="*/ 0 h 285"/>
                <a:gd name="T4" fmla="*/ 11 w 146"/>
                <a:gd name="T5" fmla="*/ 285 h 285"/>
                <a:gd name="T6" fmla="*/ 146 w 146"/>
                <a:gd name="T7" fmla="*/ 277 h 285"/>
                <a:gd name="T8" fmla="*/ 119 w 146"/>
                <a:gd name="T9" fmla="*/ 30 h 285"/>
                <a:gd name="T10" fmla="*/ 119 w 146"/>
                <a:gd name="T11" fmla="*/ 30 h 285"/>
                <a:gd name="T12" fmla="*/ 0 60000 65536"/>
                <a:gd name="T13" fmla="*/ 0 60000 65536"/>
                <a:gd name="T14" fmla="*/ 0 60000 65536"/>
                <a:gd name="T15" fmla="*/ 0 60000 65536"/>
                <a:gd name="T16" fmla="*/ 0 60000 65536"/>
                <a:gd name="T17" fmla="*/ 0 60000 65536"/>
                <a:gd name="T18" fmla="*/ 0 w 146"/>
                <a:gd name="T19" fmla="*/ 0 h 285"/>
                <a:gd name="T20" fmla="*/ 146 w 146"/>
                <a:gd name="T21" fmla="*/ 285 h 285"/>
              </a:gdLst>
              <a:ahLst/>
              <a:cxnLst>
                <a:cxn ang="T12">
                  <a:pos x="T0" y="T1"/>
                </a:cxn>
                <a:cxn ang="T13">
                  <a:pos x="T2" y="T3"/>
                </a:cxn>
                <a:cxn ang="T14">
                  <a:pos x="T4" y="T5"/>
                </a:cxn>
                <a:cxn ang="T15">
                  <a:pos x="T6" y="T7"/>
                </a:cxn>
                <a:cxn ang="T16">
                  <a:pos x="T8" y="T9"/>
                </a:cxn>
                <a:cxn ang="T17">
                  <a:pos x="T10" y="T11"/>
                </a:cxn>
              </a:cxnLst>
              <a:rect l="T18" t="T19" r="T20" b="T21"/>
              <a:pathLst>
                <a:path w="146" h="285">
                  <a:moveTo>
                    <a:pt x="119" y="30"/>
                  </a:moveTo>
                  <a:lnTo>
                    <a:pt x="0" y="0"/>
                  </a:lnTo>
                  <a:lnTo>
                    <a:pt x="11" y="285"/>
                  </a:lnTo>
                  <a:lnTo>
                    <a:pt x="146" y="277"/>
                  </a:lnTo>
                  <a:lnTo>
                    <a:pt x="119" y="30"/>
                  </a:lnTo>
                  <a:close/>
                </a:path>
              </a:pathLst>
            </a:custGeom>
            <a:solidFill>
              <a:srgbClr val="CC804D"/>
            </a:solidFill>
            <a:ln w="9525">
              <a:noFill/>
              <a:round/>
              <a:headEnd/>
              <a:tailEnd/>
            </a:ln>
          </p:spPr>
          <p:txBody>
            <a:bodyPr/>
            <a:lstStyle/>
            <a:p>
              <a:endParaRPr lang="en-US">
                <a:latin typeface="+mj-lt"/>
              </a:endParaRPr>
            </a:p>
          </p:txBody>
        </p:sp>
        <p:sp>
          <p:nvSpPr>
            <p:cNvPr id="10295" name="Freeform 546"/>
            <p:cNvSpPr>
              <a:spLocks/>
            </p:cNvSpPr>
            <p:nvPr/>
          </p:nvSpPr>
          <p:spPr bwMode="auto">
            <a:xfrm>
              <a:off x="2869" y="2564"/>
              <a:ext cx="101" cy="191"/>
            </a:xfrm>
            <a:custGeom>
              <a:avLst/>
              <a:gdLst>
                <a:gd name="T0" fmla="*/ 94 w 113"/>
                <a:gd name="T1" fmla="*/ 21 h 213"/>
                <a:gd name="T2" fmla="*/ 4 w 113"/>
                <a:gd name="T3" fmla="*/ 0 h 213"/>
                <a:gd name="T4" fmla="*/ 2 w 113"/>
                <a:gd name="T5" fmla="*/ 2 h 213"/>
                <a:gd name="T6" fmla="*/ 2 w 113"/>
                <a:gd name="T7" fmla="*/ 8 h 213"/>
                <a:gd name="T8" fmla="*/ 2 w 113"/>
                <a:gd name="T9" fmla="*/ 19 h 213"/>
                <a:gd name="T10" fmla="*/ 2 w 113"/>
                <a:gd name="T11" fmla="*/ 33 h 213"/>
                <a:gd name="T12" fmla="*/ 0 w 113"/>
                <a:gd name="T13" fmla="*/ 50 h 213"/>
                <a:gd name="T14" fmla="*/ 0 w 113"/>
                <a:gd name="T15" fmla="*/ 67 h 213"/>
                <a:gd name="T16" fmla="*/ 0 w 113"/>
                <a:gd name="T17" fmla="*/ 86 h 213"/>
                <a:gd name="T18" fmla="*/ 0 w 113"/>
                <a:gd name="T19" fmla="*/ 107 h 213"/>
                <a:gd name="T20" fmla="*/ 0 w 113"/>
                <a:gd name="T21" fmla="*/ 126 h 213"/>
                <a:gd name="T22" fmla="*/ 0 w 113"/>
                <a:gd name="T23" fmla="*/ 145 h 213"/>
                <a:gd name="T24" fmla="*/ 0 w 113"/>
                <a:gd name="T25" fmla="*/ 162 h 213"/>
                <a:gd name="T26" fmla="*/ 2 w 113"/>
                <a:gd name="T27" fmla="*/ 179 h 213"/>
                <a:gd name="T28" fmla="*/ 2 w 113"/>
                <a:gd name="T29" fmla="*/ 192 h 213"/>
                <a:gd name="T30" fmla="*/ 4 w 113"/>
                <a:gd name="T31" fmla="*/ 204 h 213"/>
                <a:gd name="T32" fmla="*/ 4 w 113"/>
                <a:gd name="T33" fmla="*/ 210 h 213"/>
                <a:gd name="T34" fmla="*/ 8 w 113"/>
                <a:gd name="T35" fmla="*/ 213 h 213"/>
                <a:gd name="T36" fmla="*/ 8 w 113"/>
                <a:gd name="T37" fmla="*/ 211 h 213"/>
                <a:gd name="T38" fmla="*/ 14 w 113"/>
                <a:gd name="T39" fmla="*/ 211 h 213"/>
                <a:gd name="T40" fmla="*/ 19 w 113"/>
                <a:gd name="T41" fmla="*/ 211 h 213"/>
                <a:gd name="T42" fmla="*/ 27 w 113"/>
                <a:gd name="T43" fmla="*/ 211 h 213"/>
                <a:gd name="T44" fmla="*/ 35 w 113"/>
                <a:gd name="T45" fmla="*/ 210 h 213"/>
                <a:gd name="T46" fmla="*/ 44 w 113"/>
                <a:gd name="T47" fmla="*/ 210 h 213"/>
                <a:gd name="T48" fmla="*/ 54 w 113"/>
                <a:gd name="T49" fmla="*/ 208 h 213"/>
                <a:gd name="T50" fmla="*/ 63 w 113"/>
                <a:gd name="T51" fmla="*/ 208 h 213"/>
                <a:gd name="T52" fmla="*/ 73 w 113"/>
                <a:gd name="T53" fmla="*/ 208 h 213"/>
                <a:gd name="T54" fmla="*/ 82 w 113"/>
                <a:gd name="T55" fmla="*/ 206 h 213"/>
                <a:gd name="T56" fmla="*/ 90 w 113"/>
                <a:gd name="T57" fmla="*/ 206 h 213"/>
                <a:gd name="T58" fmla="*/ 97 w 113"/>
                <a:gd name="T59" fmla="*/ 206 h 213"/>
                <a:gd name="T60" fmla="*/ 103 w 113"/>
                <a:gd name="T61" fmla="*/ 204 h 213"/>
                <a:gd name="T62" fmla="*/ 107 w 113"/>
                <a:gd name="T63" fmla="*/ 204 h 213"/>
                <a:gd name="T64" fmla="*/ 111 w 113"/>
                <a:gd name="T65" fmla="*/ 204 h 213"/>
                <a:gd name="T66" fmla="*/ 113 w 113"/>
                <a:gd name="T67" fmla="*/ 204 h 213"/>
                <a:gd name="T68" fmla="*/ 94 w 113"/>
                <a:gd name="T69" fmla="*/ 21 h 213"/>
                <a:gd name="T70" fmla="*/ 94 w 113"/>
                <a:gd name="T71" fmla="*/ 21 h 2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3"/>
                <a:gd name="T109" fmla="*/ 0 h 213"/>
                <a:gd name="T110" fmla="*/ 113 w 113"/>
                <a:gd name="T111" fmla="*/ 213 h 2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3" h="213">
                  <a:moveTo>
                    <a:pt x="94" y="21"/>
                  </a:moveTo>
                  <a:lnTo>
                    <a:pt x="4" y="0"/>
                  </a:lnTo>
                  <a:lnTo>
                    <a:pt x="2" y="2"/>
                  </a:lnTo>
                  <a:lnTo>
                    <a:pt x="2" y="8"/>
                  </a:lnTo>
                  <a:lnTo>
                    <a:pt x="2" y="19"/>
                  </a:lnTo>
                  <a:lnTo>
                    <a:pt x="2" y="33"/>
                  </a:lnTo>
                  <a:lnTo>
                    <a:pt x="0" y="50"/>
                  </a:lnTo>
                  <a:lnTo>
                    <a:pt x="0" y="67"/>
                  </a:lnTo>
                  <a:lnTo>
                    <a:pt x="0" y="86"/>
                  </a:lnTo>
                  <a:lnTo>
                    <a:pt x="0" y="107"/>
                  </a:lnTo>
                  <a:lnTo>
                    <a:pt x="0" y="126"/>
                  </a:lnTo>
                  <a:lnTo>
                    <a:pt x="0" y="145"/>
                  </a:lnTo>
                  <a:lnTo>
                    <a:pt x="0" y="162"/>
                  </a:lnTo>
                  <a:lnTo>
                    <a:pt x="2" y="179"/>
                  </a:lnTo>
                  <a:lnTo>
                    <a:pt x="2" y="192"/>
                  </a:lnTo>
                  <a:lnTo>
                    <a:pt x="4" y="204"/>
                  </a:lnTo>
                  <a:lnTo>
                    <a:pt x="4" y="210"/>
                  </a:lnTo>
                  <a:lnTo>
                    <a:pt x="8" y="213"/>
                  </a:lnTo>
                  <a:lnTo>
                    <a:pt x="8" y="211"/>
                  </a:lnTo>
                  <a:lnTo>
                    <a:pt x="14" y="211"/>
                  </a:lnTo>
                  <a:lnTo>
                    <a:pt x="19" y="211"/>
                  </a:lnTo>
                  <a:lnTo>
                    <a:pt x="27" y="211"/>
                  </a:lnTo>
                  <a:lnTo>
                    <a:pt x="35" y="210"/>
                  </a:lnTo>
                  <a:lnTo>
                    <a:pt x="44" y="210"/>
                  </a:lnTo>
                  <a:lnTo>
                    <a:pt x="54" y="208"/>
                  </a:lnTo>
                  <a:lnTo>
                    <a:pt x="63" y="208"/>
                  </a:lnTo>
                  <a:lnTo>
                    <a:pt x="73" y="208"/>
                  </a:lnTo>
                  <a:lnTo>
                    <a:pt x="82" y="206"/>
                  </a:lnTo>
                  <a:lnTo>
                    <a:pt x="90" y="206"/>
                  </a:lnTo>
                  <a:lnTo>
                    <a:pt x="97" y="206"/>
                  </a:lnTo>
                  <a:lnTo>
                    <a:pt x="103" y="204"/>
                  </a:lnTo>
                  <a:lnTo>
                    <a:pt x="107" y="204"/>
                  </a:lnTo>
                  <a:lnTo>
                    <a:pt x="111" y="204"/>
                  </a:lnTo>
                  <a:lnTo>
                    <a:pt x="113" y="204"/>
                  </a:lnTo>
                  <a:lnTo>
                    <a:pt x="94" y="21"/>
                  </a:lnTo>
                  <a:close/>
                </a:path>
              </a:pathLst>
            </a:custGeom>
            <a:solidFill>
              <a:srgbClr val="CC804D"/>
            </a:solidFill>
            <a:ln w="9525">
              <a:noFill/>
              <a:round/>
              <a:headEnd/>
              <a:tailEnd/>
            </a:ln>
          </p:spPr>
          <p:txBody>
            <a:bodyPr/>
            <a:lstStyle/>
            <a:p>
              <a:endParaRPr lang="en-US">
                <a:latin typeface="+mj-lt"/>
              </a:endParaRPr>
            </a:p>
          </p:txBody>
        </p:sp>
        <p:sp>
          <p:nvSpPr>
            <p:cNvPr id="10296" name="Freeform 547"/>
            <p:cNvSpPr>
              <a:spLocks/>
            </p:cNvSpPr>
            <p:nvPr/>
          </p:nvSpPr>
          <p:spPr bwMode="auto">
            <a:xfrm>
              <a:off x="3770" y="2198"/>
              <a:ext cx="142" cy="507"/>
            </a:xfrm>
            <a:custGeom>
              <a:avLst/>
              <a:gdLst>
                <a:gd name="T0" fmla="*/ 2 w 158"/>
                <a:gd name="T1" fmla="*/ 0 h 566"/>
                <a:gd name="T2" fmla="*/ 152 w 158"/>
                <a:gd name="T3" fmla="*/ 34 h 566"/>
                <a:gd name="T4" fmla="*/ 158 w 158"/>
                <a:gd name="T5" fmla="*/ 559 h 566"/>
                <a:gd name="T6" fmla="*/ 0 w 158"/>
                <a:gd name="T7" fmla="*/ 566 h 566"/>
                <a:gd name="T8" fmla="*/ 2 w 158"/>
                <a:gd name="T9" fmla="*/ 0 h 566"/>
                <a:gd name="T10" fmla="*/ 2 w 158"/>
                <a:gd name="T11" fmla="*/ 0 h 566"/>
                <a:gd name="T12" fmla="*/ 0 60000 65536"/>
                <a:gd name="T13" fmla="*/ 0 60000 65536"/>
                <a:gd name="T14" fmla="*/ 0 60000 65536"/>
                <a:gd name="T15" fmla="*/ 0 60000 65536"/>
                <a:gd name="T16" fmla="*/ 0 60000 65536"/>
                <a:gd name="T17" fmla="*/ 0 60000 65536"/>
                <a:gd name="T18" fmla="*/ 0 w 158"/>
                <a:gd name="T19" fmla="*/ 0 h 566"/>
                <a:gd name="T20" fmla="*/ 158 w 158"/>
                <a:gd name="T21" fmla="*/ 566 h 566"/>
              </a:gdLst>
              <a:ahLst/>
              <a:cxnLst>
                <a:cxn ang="T12">
                  <a:pos x="T0" y="T1"/>
                </a:cxn>
                <a:cxn ang="T13">
                  <a:pos x="T2" y="T3"/>
                </a:cxn>
                <a:cxn ang="T14">
                  <a:pos x="T4" y="T5"/>
                </a:cxn>
                <a:cxn ang="T15">
                  <a:pos x="T6" y="T7"/>
                </a:cxn>
                <a:cxn ang="T16">
                  <a:pos x="T8" y="T9"/>
                </a:cxn>
                <a:cxn ang="T17">
                  <a:pos x="T10" y="T11"/>
                </a:cxn>
              </a:cxnLst>
              <a:rect l="T18" t="T19" r="T20" b="T21"/>
              <a:pathLst>
                <a:path w="158" h="566">
                  <a:moveTo>
                    <a:pt x="2" y="0"/>
                  </a:moveTo>
                  <a:lnTo>
                    <a:pt x="152" y="34"/>
                  </a:lnTo>
                  <a:lnTo>
                    <a:pt x="158" y="559"/>
                  </a:lnTo>
                  <a:lnTo>
                    <a:pt x="0" y="566"/>
                  </a:lnTo>
                  <a:lnTo>
                    <a:pt x="2" y="0"/>
                  </a:lnTo>
                  <a:close/>
                </a:path>
              </a:pathLst>
            </a:custGeom>
            <a:solidFill>
              <a:srgbClr val="CC804D"/>
            </a:solidFill>
            <a:ln w="9525">
              <a:noFill/>
              <a:round/>
              <a:headEnd/>
              <a:tailEnd/>
            </a:ln>
          </p:spPr>
          <p:txBody>
            <a:bodyPr/>
            <a:lstStyle/>
            <a:p>
              <a:endParaRPr lang="en-US">
                <a:latin typeface="+mj-lt"/>
              </a:endParaRPr>
            </a:p>
          </p:txBody>
        </p:sp>
        <p:sp>
          <p:nvSpPr>
            <p:cNvPr id="10297" name="Freeform 548"/>
            <p:cNvSpPr>
              <a:spLocks/>
            </p:cNvSpPr>
            <p:nvPr/>
          </p:nvSpPr>
          <p:spPr bwMode="auto">
            <a:xfrm>
              <a:off x="3805" y="3010"/>
              <a:ext cx="107" cy="496"/>
            </a:xfrm>
            <a:custGeom>
              <a:avLst/>
              <a:gdLst>
                <a:gd name="T0" fmla="*/ 6 w 120"/>
                <a:gd name="T1" fmla="*/ 32 h 553"/>
                <a:gd name="T2" fmla="*/ 120 w 120"/>
                <a:gd name="T3" fmla="*/ 0 h 553"/>
                <a:gd name="T4" fmla="*/ 120 w 120"/>
                <a:gd name="T5" fmla="*/ 502 h 553"/>
                <a:gd name="T6" fmla="*/ 0 w 120"/>
                <a:gd name="T7" fmla="*/ 553 h 553"/>
                <a:gd name="T8" fmla="*/ 6 w 120"/>
                <a:gd name="T9" fmla="*/ 32 h 553"/>
                <a:gd name="T10" fmla="*/ 6 w 120"/>
                <a:gd name="T11" fmla="*/ 32 h 553"/>
                <a:gd name="T12" fmla="*/ 0 60000 65536"/>
                <a:gd name="T13" fmla="*/ 0 60000 65536"/>
                <a:gd name="T14" fmla="*/ 0 60000 65536"/>
                <a:gd name="T15" fmla="*/ 0 60000 65536"/>
                <a:gd name="T16" fmla="*/ 0 60000 65536"/>
                <a:gd name="T17" fmla="*/ 0 60000 65536"/>
                <a:gd name="T18" fmla="*/ 0 w 120"/>
                <a:gd name="T19" fmla="*/ 0 h 553"/>
                <a:gd name="T20" fmla="*/ 120 w 120"/>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120" h="553">
                  <a:moveTo>
                    <a:pt x="6" y="32"/>
                  </a:moveTo>
                  <a:lnTo>
                    <a:pt x="120" y="0"/>
                  </a:lnTo>
                  <a:lnTo>
                    <a:pt x="120" y="502"/>
                  </a:lnTo>
                  <a:lnTo>
                    <a:pt x="0" y="553"/>
                  </a:lnTo>
                  <a:lnTo>
                    <a:pt x="6" y="32"/>
                  </a:lnTo>
                  <a:close/>
                </a:path>
              </a:pathLst>
            </a:custGeom>
            <a:solidFill>
              <a:srgbClr val="CC804D"/>
            </a:solidFill>
            <a:ln w="9525">
              <a:noFill/>
              <a:round/>
              <a:headEnd/>
              <a:tailEnd/>
            </a:ln>
          </p:spPr>
          <p:txBody>
            <a:bodyPr/>
            <a:lstStyle/>
            <a:p>
              <a:endParaRPr lang="en-US">
                <a:latin typeface="+mj-lt"/>
              </a:endParaRPr>
            </a:p>
          </p:txBody>
        </p:sp>
        <p:sp>
          <p:nvSpPr>
            <p:cNvPr id="10298" name="Freeform 549"/>
            <p:cNvSpPr>
              <a:spLocks/>
            </p:cNvSpPr>
            <p:nvPr/>
          </p:nvSpPr>
          <p:spPr bwMode="auto">
            <a:xfrm>
              <a:off x="2586" y="2850"/>
              <a:ext cx="83" cy="92"/>
            </a:xfrm>
            <a:custGeom>
              <a:avLst/>
              <a:gdLst>
                <a:gd name="T0" fmla="*/ 17 w 91"/>
                <a:gd name="T1" fmla="*/ 0 h 103"/>
                <a:gd name="T2" fmla="*/ 44 w 91"/>
                <a:gd name="T3" fmla="*/ 0 h 103"/>
                <a:gd name="T4" fmla="*/ 44 w 91"/>
                <a:gd name="T5" fmla="*/ 32 h 103"/>
                <a:gd name="T6" fmla="*/ 91 w 91"/>
                <a:gd name="T7" fmla="*/ 42 h 103"/>
                <a:gd name="T8" fmla="*/ 91 w 91"/>
                <a:gd name="T9" fmla="*/ 95 h 103"/>
                <a:gd name="T10" fmla="*/ 36 w 91"/>
                <a:gd name="T11" fmla="*/ 103 h 103"/>
                <a:gd name="T12" fmla="*/ 0 w 91"/>
                <a:gd name="T13" fmla="*/ 34 h 103"/>
                <a:gd name="T14" fmla="*/ 17 w 91"/>
                <a:gd name="T15" fmla="*/ 0 h 103"/>
                <a:gd name="T16" fmla="*/ 17 w 91"/>
                <a:gd name="T17" fmla="*/ 0 h 1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
                <a:gd name="T28" fmla="*/ 0 h 103"/>
                <a:gd name="T29" fmla="*/ 91 w 91"/>
                <a:gd name="T30" fmla="*/ 103 h 1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 h="103">
                  <a:moveTo>
                    <a:pt x="17" y="0"/>
                  </a:moveTo>
                  <a:lnTo>
                    <a:pt x="44" y="0"/>
                  </a:lnTo>
                  <a:lnTo>
                    <a:pt x="44" y="32"/>
                  </a:lnTo>
                  <a:lnTo>
                    <a:pt x="91" y="42"/>
                  </a:lnTo>
                  <a:lnTo>
                    <a:pt x="91" y="95"/>
                  </a:lnTo>
                  <a:lnTo>
                    <a:pt x="36" y="103"/>
                  </a:lnTo>
                  <a:lnTo>
                    <a:pt x="0" y="34"/>
                  </a:lnTo>
                  <a:lnTo>
                    <a:pt x="17" y="0"/>
                  </a:lnTo>
                  <a:close/>
                </a:path>
              </a:pathLst>
            </a:custGeom>
            <a:solidFill>
              <a:srgbClr val="CC804D"/>
            </a:solidFill>
            <a:ln w="9525">
              <a:noFill/>
              <a:round/>
              <a:headEnd/>
              <a:tailEnd/>
            </a:ln>
          </p:spPr>
          <p:txBody>
            <a:bodyPr/>
            <a:lstStyle/>
            <a:p>
              <a:endParaRPr lang="en-US">
                <a:latin typeface="+mj-lt"/>
              </a:endParaRPr>
            </a:p>
          </p:txBody>
        </p:sp>
        <p:sp>
          <p:nvSpPr>
            <p:cNvPr id="10299" name="Freeform 550"/>
            <p:cNvSpPr>
              <a:spLocks/>
            </p:cNvSpPr>
            <p:nvPr/>
          </p:nvSpPr>
          <p:spPr bwMode="auto">
            <a:xfrm>
              <a:off x="2565" y="2198"/>
              <a:ext cx="150" cy="176"/>
            </a:xfrm>
            <a:custGeom>
              <a:avLst/>
              <a:gdLst>
                <a:gd name="T0" fmla="*/ 76 w 167"/>
                <a:gd name="T1" fmla="*/ 0 h 195"/>
                <a:gd name="T2" fmla="*/ 167 w 167"/>
                <a:gd name="T3" fmla="*/ 11 h 195"/>
                <a:gd name="T4" fmla="*/ 165 w 167"/>
                <a:gd name="T5" fmla="*/ 81 h 195"/>
                <a:gd name="T6" fmla="*/ 55 w 167"/>
                <a:gd name="T7" fmla="*/ 190 h 195"/>
                <a:gd name="T8" fmla="*/ 51 w 167"/>
                <a:gd name="T9" fmla="*/ 190 h 195"/>
                <a:gd name="T10" fmla="*/ 46 w 167"/>
                <a:gd name="T11" fmla="*/ 192 h 195"/>
                <a:gd name="T12" fmla="*/ 40 w 167"/>
                <a:gd name="T13" fmla="*/ 192 h 195"/>
                <a:gd name="T14" fmla="*/ 34 w 167"/>
                <a:gd name="T15" fmla="*/ 194 h 195"/>
                <a:gd name="T16" fmla="*/ 29 w 167"/>
                <a:gd name="T17" fmla="*/ 194 h 195"/>
                <a:gd name="T18" fmla="*/ 25 w 167"/>
                <a:gd name="T19" fmla="*/ 195 h 195"/>
                <a:gd name="T20" fmla="*/ 19 w 167"/>
                <a:gd name="T21" fmla="*/ 195 h 195"/>
                <a:gd name="T22" fmla="*/ 13 w 167"/>
                <a:gd name="T23" fmla="*/ 195 h 195"/>
                <a:gd name="T24" fmla="*/ 10 w 167"/>
                <a:gd name="T25" fmla="*/ 195 h 195"/>
                <a:gd name="T26" fmla="*/ 6 w 167"/>
                <a:gd name="T27" fmla="*/ 195 h 195"/>
                <a:gd name="T28" fmla="*/ 0 w 167"/>
                <a:gd name="T29" fmla="*/ 195 h 195"/>
                <a:gd name="T30" fmla="*/ 0 w 167"/>
                <a:gd name="T31" fmla="*/ 192 h 195"/>
                <a:gd name="T32" fmla="*/ 0 w 167"/>
                <a:gd name="T33" fmla="*/ 190 h 195"/>
                <a:gd name="T34" fmla="*/ 0 w 167"/>
                <a:gd name="T35" fmla="*/ 186 h 195"/>
                <a:gd name="T36" fmla="*/ 2 w 167"/>
                <a:gd name="T37" fmla="*/ 180 h 195"/>
                <a:gd name="T38" fmla="*/ 2 w 167"/>
                <a:gd name="T39" fmla="*/ 176 h 195"/>
                <a:gd name="T40" fmla="*/ 2 w 167"/>
                <a:gd name="T41" fmla="*/ 169 h 195"/>
                <a:gd name="T42" fmla="*/ 4 w 167"/>
                <a:gd name="T43" fmla="*/ 163 h 195"/>
                <a:gd name="T44" fmla="*/ 4 w 167"/>
                <a:gd name="T45" fmla="*/ 157 h 195"/>
                <a:gd name="T46" fmla="*/ 6 w 167"/>
                <a:gd name="T47" fmla="*/ 152 h 195"/>
                <a:gd name="T48" fmla="*/ 6 w 167"/>
                <a:gd name="T49" fmla="*/ 146 h 195"/>
                <a:gd name="T50" fmla="*/ 8 w 167"/>
                <a:gd name="T51" fmla="*/ 140 h 195"/>
                <a:gd name="T52" fmla="*/ 8 w 167"/>
                <a:gd name="T53" fmla="*/ 135 h 195"/>
                <a:gd name="T54" fmla="*/ 8 w 167"/>
                <a:gd name="T55" fmla="*/ 131 h 195"/>
                <a:gd name="T56" fmla="*/ 8 w 167"/>
                <a:gd name="T57" fmla="*/ 125 h 195"/>
                <a:gd name="T58" fmla="*/ 10 w 167"/>
                <a:gd name="T59" fmla="*/ 123 h 195"/>
                <a:gd name="T60" fmla="*/ 10 w 167"/>
                <a:gd name="T61" fmla="*/ 121 h 195"/>
                <a:gd name="T62" fmla="*/ 10 w 167"/>
                <a:gd name="T63" fmla="*/ 121 h 195"/>
                <a:gd name="T64" fmla="*/ 59 w 167"/>
                <a:gd name="T65" fmla="*/ 110 h 195"/>
                <a:gd name="T66" fmla="*/ 76 w 167"/>
                <a:gd name="T67" fmla="*/ 0 h 195"/>
                <a:gd name="T68" fmla="*/ 76 w 167"/>
                <a:gd name="T69" fmla="*/ 0 h 1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7"/>
                <a:gd name="T106" fmla="*/ 0 h 195"/>
                <a:gd name="T107" fmla="*/ 167 w 167"/>
                <a:gd name="T108" fmla="*/ 195 h 1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7" h="195">
                  <a:moveTo>
                    <a:pt x="76" y="0"/>
                  </a:moveTo>
                  <a:lnTo>
                    <a:pt x="167" y="11"/>
                  </a:lnTo>
                  <a:lnTo>
                    <a:pt x="165" y="81"/>
                  </a:lnTo>
                  <a:lnTo>
                    <a:pt x="55" y="190"/>
                  </a:lnTo>
                  <a:lnTo>
                    <a:pt x="51" y="190"/>
                  </a:lnTo>
                  <a:lnTo>
                    <a:pt x="46" y="192"/>
                  </a:lnTo>
                  <a:lnTo>
                    <a:pt x="40" y="192"/>
                  </a:lnTo>
                  <a:lnTo>
                    <a:pt x="34" y="194"/>
                  </a:lnTo>
                  <a:lnTo>
                    <a:pt x="29" y="194"/>
                  </a:lnTo>
                  <a:lnTo>
                    <a:pt x="25" y="195"/>
                  </a:lnTo>
                  <a:lnTo>
                    <a:pt x="19" y="195"/>
                  </a:lnTo>
                  <a:lnTo>
                    <a:pt x="13" y="195"/>
                  </a:lnTo>
                  <a:lnTo>
                    <a:pt x="10" y="195"/>
                  </a:lnTo>
                  <a:lnTo>
                    <a:pt x="6" y="195"/>
                  </a:lnTo>
                  <a:lnTo>
                    <a:pt x="0" y="195"/>
                  </a:lnTo>
                  <a:lnTo>
                    <a:pt x="0" y="192"/>
                  </a:lnTo>
                  <a:lnTo>
                    <a:pt x="0" y="190"/>
                  </a:lnTo>
                  <a:lnTo>
                    <a:pt x="0" y="186"/>
                  </a:lnTo>
                  <a:lnTo>
                    <a:pt x="2" y="180"/>
                  </a:lnTo>
                  <a:lnTo>
                    <a:pt x="2" y="176"/>
                  </a:lnTo>
                  <a:lnTo>
                    <a:pt x="2" y="169"/>
                  </a:lnTo>
                  <a:lnTo>
                    <a:pt x="4" y="163"/>
                  </a:lnTo>
                  <a:lnTo>
                    <a:pt x="4" y="157"/>
                  </a:lnTo>
                  <a:lnTo>
                    <a:pt x="6" y="152"/>
                  </a:lnTo>
                  <a:lnTo>
                    <a:pt x="6" y="146"/>
                  </a:lnTo>
                  <a:lnTo>
                    <a:pt x="8" y="140"/>
                  </a:lnTo>
                  <a:lnTo>
                    <a:pt x="8" y="135"/>
                  </a:lnTo>
                  <a:lnTo>
                    <a:pt x="8" y="131"/>
                  </a:lnTo>
                  <a:lnTo>
                    <a:pt x="8" y="125"/>
                  </a:lnTo>
                  <a:lnTo>
                    <a:pt x="10" y="123"/>
                  </a:lnTo>
                  <a:lnTo>
                    <a:pt x="10" y="121"/>
                  </a:lnTo>
                  <a:lnTo>
                    <a:pt x="59" y="110"/>
                  </a:lnTo>
                  <a:lnTo>
                    <a:pt x="76" y="0"/>
                  </a:lnTo>
                  <a:close/>
                </a:path>
              </a:pathLst>
            </a:custGeom>
            <a:solidFill>
              <a:srgbClr val="CC804D"/>
            </a:solidFill>
            <a:ln w="9525">
              <a:noFill/>
              <a:round/>
              <a:headEnd/>
              <a:tailEnd/>
            </a:ln>
          </p:spPr>
          <p:txBody>
            <a:bodyPr/>
            <a:lstStyle/>
            <a:p>
              <a:endParaRPr lang="en-US">
                <a:latin typeface="+mj-lt"/>
              </a:endParaRPr>
            </a:p>
          </p:txBody>
        </p:sp>
        <p:sp>
          <p:nvSpPr>
            <p:cNvPr id="10300" name="Freeform 551"/>
            <p:cNvSpPr>
              <a:spLocks/>
            </p:cNvSpPr>
            <p:nvPr/>
          </p:nvSpPr>
          <p:spPr bwMode="auto">
            <a:xfrm>
              <a:off x="2807" y="1774"/>
              <a:ext cx="120" cy="342"/>
            </a:xfrm>
            <a:custGeom>
              <a:avLst/>
              <a:gdLst>
                <a:gd name="T0" fmla="*/ 0 w 133"/>
                <a:gd name="T1" fmla="*/ 0 h 382"/>
                <a:gd name="T2" fmla="*/ 116 w 133"/>
                <a:gd name="T3" fmla="*/ 8 h 382"/>
                <a:gd name="T4" fmla="*/ 133 w 133"/>
                <a:gd name="T5" fmla="*/ 244 h 382"/>
                <a:gd name="T6" fmla="*/ 29 w 133"/>
                <a:gd name="T7" fmla="*/ 382 h 382"/>
                <a:gd name="T8" fmla="*/ 0 w 133"/>
                <a:gd name="T9" fmla="*/ 0 h 382"/>
                <a:gd name="T10" fmla="*/ 0 w 133"/>
                <a:gd name="T11" fmla="*/ 0 h 382"/>
                <a:gd name="T12" fmla="*/ 0 60000 65536"/>
                <a:gd name="T13" fmla="*/ 0 60000 65536"/>
                <a:gd name="T14" fmla="*/ 0 60000 65536"/>
                <a:gd name="T15" fmla="*/ 0 60000 65536"/>
                <a:gd name="T16" fmla="*/ 0 60000 65536"/>
                <a:gd name="T17" fmla="*/ 0 60000 65536"/>
                <a:gd name="T18" fmla="*/ 0 w 133"/>
                <a:gd name="T19" fmla="*/ 0 h 382"/>
                <a:gd name="T20" fmla="*/ 133 w 133"/>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33" h="382">
                  <a:moveTo>
                    <a:pt x="0" y="0"/>
                  </a:moveTo>
                  <a:lnTo>
                    <a:pt x="116" y="8"/>
                  </a:lnTo>
                  <a:lnTo>
                    <a:pt x="133" y="244"/>
                  </a:lnTo>
                  <a:lnTo>
                    <a:pt x="29" y="382"/>
                  </a:lnTo>
                  <a:lnTo>
                    <a:pt x="0" y="0"/>
                  </a:lnTo>
                  <a:close/>
                </a:path>
              </a:pathLst>
            </a:custGeom>
            <a:solidFill>
              <a:srgbClr val="CC804D"/>
            </a:solidFill>
            <a:ln w="9525">
              <a:noFill/>
              <a:round/>
              <a:headEnd/>
              <a:tailEnd/>
            </a:ln>
          </p:spPr>
          <p:txBody>
            <a:bodyPr/>
            <a:lstStyle/>
            <a:p>
              <a:endParaRPr lang="en-US">
                <a:latin typeface="+mj-lt"/>
              </a:endParaRPr>
            </a:p>
          </p:txBody>
        </p:sp>
        <p:sp>
          <p:nvSpPr>
            <p:cNvPr id="10301" name="Freeform 552"/>
            <p:cNvSpPr>
              <a:spLocks/>
            </p:cNvSpPr>
            <p:nvPr/>
          </p:nvSpPr>
          <p:spPr bwMode="auto">
            <a:xfrm>
              <a:off x="3484" y="2196"/>
              <a:ext cx="301" cy="529"/>
            </a:xfrm>
            <a:custGeom>
              <a:avLst/>
              <a:gdLst>
                <a:gd name="T0" fmla="*/ 0 w 334"/>
                <a:gd name="T1" fmla="*/ 150 h 589"/>
                <a:gd name="T2" fmla="*/ 331 w 334"/>
                <a:gd name="T3" fmla="*/ 0 h 589"/>
                <a:gd name="T4" fmla="*/ 334 w 334"/>
                <a:gd name="T5" fmla="*/ 570 h 589"/>
                <a:gd name="T6" fmla="*/ 5 w 334"/>
                <a:gd name="T7" fmla="*/ 589 h 589"/>
                <a:gd name="T8" fmla="*/ 0 w 334"/>
                <a:gd name="T9" fmla="*/ 150 h 589"/>
                <a:gd name="T10" fmla="*/ 0 w 334"/>
                <a:gd name="T11" fmla="*/ 150 h 589"/>
                <a:gd name="T12" fmla="*/ 0 60000 65536"/>
                <a:gd name="T13" fmla="*/ 0 60000 65536"/>
                <a:gd name="T14" fmla="*/ 0 60000 65536"/>
                <a:gd name="T15" fmla="*/ 0 60000 65536"/>
                <a:gd name="T16" fmla="*/ 0 60000 65536"/>
                <a:gd name="T17" fmla="*/ 0 60000 65536"/>
                <a:gd name="T18" fmla="*/ 0 w 334"/>
                <a:gd name="T19" fmla="*/ 0 h 589"/>
                <a:gd name="T20" fmla="*/ 334 w 334"/>
                <a:gd name="T21" fmla="*/ 589 h 589"/>
              </a:gdLst>
              <a:ahLst/>
              <a:cxnLst>
                <a:cxn ang="T12">
                  <a:pos x="T0" y="T1"/>
                </a:cxn>
                <a:cxn ang="T13">
                  <a:pos x="T2" y="T3"/>
                </a:cxn>
                <a:cxn ang="T14">
                  <a:pos x="T4" y="T5"/>
                </a:cxn>
                <a:cxn ang="T15">
                  <a:pos x="T6" y="T7"/>
                </a:cxn>
                <a:cxn ang="T16">
                  <a:pos x="T8" y="T9"/>
                </a:cxn>
                <a:cxn ang="T17">
                  <a:pos x="T10" y="T11"/>
                </a:cxn>
              </a:cxnLst>
              <a:rect l="T18" t="T19" r="T20" b="T21"/>
              <a:pathLst>
                <a:path w="334" h="589">
                  <a:moveTo>
                    <a:pt x="0" y="150"/>
                  </a:moveTo>
                  <a:lnTo>
                    <a:pt x="331" y="0"/>
                  </a:lnTo>
                  <a:lnTo>
                    <a:pt x="334" y="570"/>
                  </a:lnTo>
                  <a:lnTo>
                    <a:pt x="5" y="589"/>
                  </a:lnTo>
                  <a:lnTo>
                    <a:pt x="0" y="150"/>
                  </a:lnTo>
                  <a:close/>
                </a:path>
              </a:pathLst>
            </a:custGeom>
            <a:solidFill>
              <a:srgbClr val="E6B380"/>
            </a:solidFill>
            <a:ln w="9525">
              <a:noFill/>
              <a:round/>
              <a:headEnd/>
              <a:tailEnd/>
            </a:ln>
          </p:spPr>
          <p:txBody>
            <a:bodyPr/>
            <a:lstStyle/>
            <a:p>
              <a:endParaRPr lang="en-US">
                <a:latin typeface="+mj-lt"/>
              </a:endParaRPr>
            </a:p>
          </p:txBody>
        </p:sp>
        <p:sp>
          <p:nvSpPr>
            <p:cNvPr id="10302" name="Freeform 553"/>
            <p:cNvSpPr>
              <a:spLocks/>
            </p:cNvSpPr>
            <p:nvPr/>
          </p:nvSpPr>
          <p:spPr bwMode="auto">
            <a:xfrm>
              <a:off x="3084" y="2365"/>
              <a:ext cx="203" cy="381"/>
            </a:xfrm>
            <a:custGeom>
              <a:avLst/>
              <a:gdLst>
                <a:gd name="T0" fmla="*/ 226 w 226"/>
                <a:gd name="T1" fmla="*/ 422 h 426"/>
                <a:gd name="T2" fmla="*/ 201 w 226"/>
                <a:gd name="T3" fmla="*/ 0 h 426"/>
                <a:gd name="T4" fmla="*/ 0 w 226"/>
                <a:gd name="T5" fmla="*/ 101 h 426"/>
                <a:gd name="T6" fmla="*/ 21 w 226"/>
                <a:gd name="T7" fmla="*/ 426 h 426"/>
                <a:gd name="T8" fmla="*/ 226 w 226"/>
                <a:gd name="T9" fmla="*/ 422 h 426"/>
                <a:gd name="T10" fmla="*/ 226 w 226"/>
                <a:gd name="T11" fmla="*/ 422 h 426"/>
                <a:gd name="T12" fmla="*/ 0 60000 65536"/>
                <a:gd name="T13" fmla="*/ 0 60000 65536"/>
                <a:gd name="T14" fmla="*/ 0 60000 65536"/>
                <a:gd name="T15" fmla="*/ 0 60000 65536"/>
                <a:gd name="T16" fmla="*/ 0 60000 65536"/>
                <a:gd name="T17" fmla="*/ 0 60000 65536"/>
                <a:gd name="T18" fmla="*/ 0 w 226"/>
                <a:gd name="T19" fmla="*/ 0 h 426"/>
                <a:gd name="T20" fmla="*/ 226 w 226"/>
                <a:gd name="T21" fmla="*/ 426 h 426"/>
              </a:gdLst>
              <a:ahLst/>
              <a:cxnLst>
                <a:cxn ang="T12">
                  <a:pos x="T0" y="T1"/>
                </a:cxn>
                <a:cxn ang="T13">
                  <a:pos x="T2" y="T3"/>
                </a:cxn>
                <a:cxn ang="T14">
                  <a:pos x="T4" y="T5"/>
                </a:cxn>
                <a:cxn ang="T15">
                  <a:pos x="T6" y="T7"/>
                </a:cxn>
                <a:cxn ang="T16">
                  <a:pos x="T8" y="T9"/>
                </a:cxn>
                <a:cxn ang="T17">
                  <a:pos x="T10" y="T11"/>
                </a:cxn>
              </a:cxnLst>
              <a:rect l="T18" t="T19" r="T20" b="T21"/>
              <a:pathLst>
                <a:path w="226" h="426">
                  <a:moveTo>
                    <a:pt x="226" y="422"/>
                  </a:moveTo>
                  <a:lnTo>
                    <a:pt x="201" y="0"/>
                  </a:lnTo>
                  <a:lnTo>
                    <a:pt x="0" y="101"/>
                  </a:lnTo>
                  <a:lnTo>
                    <a:pt x="21" y="426"/>
                  </a:lnTo>
                  <a:lnTo>
                    <a:pt x="226" y="422"/>
                  </a:lnTo>
                  <a:close/>
                </a:path>
              </a:pathLst>
            </a:custGeom>
            <a:solidFill>
              <a:srgbClr val="E6B380"/>
            </a:solidFill>
            <a:ln w="9525">
              <a:noFill/>
              <a:round/>
              <a:headEnd/>
              <a:tailEnd/>
            </a:ln>
          </p:spPr>
          <p:txBody>
            <a:bodyPr/>
            <a:lstStyle/>
            <a:p>
              <a:endParaRPr lang="en-US">
                <a:latin typeface="+mj-lt"/>
              </a:endParaRPr>
            </a:p>
          </p:txBody>
        </p:sp>
        <p:sp>
          <p:nvSpPr>
            <p:cNvPr id="10303" name="Freeform 554"/>
            <p:cNvSpPr>
              <a:spLocks/>
            </p:cNvSpPr>
            <p:nvPr/>
          </p:nvSpPr>
          <p:spPr bwMode="auto">
            <a:xfrm>
              <a:off x="2921" y="2485"/>
              <a:ext cx="124" cy="270"/>
            </a:xfrm>
            <a:custGeom>
              <a:avLst/>
              <a:gdLst>
                <a:gd name="T0" fmla="*/ 139 w 139"/>
                <a:gd name="T1" fmla="*/ 295 h 300"/>
                <a:gd name="T2" fmla="*/ 120 w 139"/>
                <a:gd name="T3" fmla="*/ 0 h 300"/>
                <a:gd name="T4" fmla="*/ 0 w 139"/>
                <a:gd name="T5" fmla="*/ 53 h 300"/>
                <a:gd name="T6" fmla="*/ 21 w 139"/>
                <a:gd name="T7" fmla="*/ 300 h 300"/>
                <a:gd name="T8" fmla="*/ 139 w 139"/>
                <a:gd name="T9" fmla="*/ 295 h 300"/>
                <a:gd name="T10" fmla="*/ 139 w 139"/>
                <a:gd name="T11" fmla="*/ 295 h 300"/>
                <a:gd name="T12" fmla="*/ 0 60000 65536"/>
                <a:gd name="T13" fmla="*/ 0 60000 65536"/>
                <a:gd name="T14" fmla="*/ 0 60000 65536"/>
                <a:gd name="T15" fmla="*/ 0 60000 65536"/>
                <a:gd name="T16" fmla="*/ 0 60000 65536"/>
                <a:gd name="T17" fmla="*/ 0 60000 65536"/>
                <a:gd name="T18" fmla="*/ 0 w 139"/>
                <a:gd name="T19" fmla="*/ 0 h 300"/>
                <a:gd name="T20" fmla="*/ 139 w 139"/>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139" h="300">
                  <a:moveTo>
                    <a:pt x="139" y="295"/>
                  </a:moveTo>
                  <a:lnTo>
                    <a:pt x="120" y="0"/>
                  </a:lnTo>
                  <a:lnTo>
                    <a:pt x="0" y="53"/>
                  </a:lnTo>
                  <a:lnTo>
                    <a:pt x="21" y="300"/>
                  </a:lnTo>
                  <a:lnTo>
                    <a:pt x="139" y="295"/>
                  </a:lnTo>
                  <a:close/>
                </a:path>
              </a:pathLst>
            </a:custGeom>
            <a:solidFill>
              <a:srgbClr val="E6B380"/>
            </a:solidFill>
            <a:ln w="9525">
              <a:noFill/>
              <a:round/>
              <a:headEnd/>
              <a:tailEnd/>
            </a:ln>
          </p:spPr>
          <p:txBody>
            <a:bodyPr/>
            <a:lstStyle/>
            <a:p>
              <a:endParaRPr lang="en-US">
                <a:latin typeface="+mj-lt"/>
              </a:endParaRPr>
            </a:p>
          </p:txBody>
        </p:sp>
        <p:sp>
          <p:nvSpPr>
            <p:cNvPr id="10304" name="Freeform 555"/>
            <p:cNvSpPr>
              <a:spLocks/>
            </p:cNvSpPr>
            <p:nvPr/>
          </p:nvSpPr>
          <p:spPr bwMode="auto">
            <a:xfrm>
              <a:off x="2746" y="2564"/>
              <a:ext cx="141" cy="198"/>
            </a:xfrm>
            <a:custGeom>
              <a:avLst/>
              <a:gdLst>
                <a:gd name="T0" fmla="*/ 157 w 157"/>
                <a:gd name="T1" fmla="*/ 217 h 223"/>
                <a:gd name="T2" fmla="*/ 142 w 157"/>
                <a:gd name="T3" fmla="*/ 0 h 223"/>
                <a:gd name="T4" fmla="*/ 55 w 157"/>
                <a:gd name="T5" fmla="*/ 38 h 223"/>
                <a:gd name="T6" fmla="*/ 59 w 157"/>
                <a:gd name="T7" fmla="*/ 105 h 223"/>
                <a:gd name="T8" fmla="*/ 0 w 157"/>
                <a:gd name="T9" fmla="*/ 124 h 223"/>
                <a:gd name="T10" fmla="*/ 0 w 157"/>
                <a:gd name="T11" fmla="*/ 223 h 223"/>
                <a:gd name="T12" fmla="*/ 157 w 157"/>
                <a:gd name="T13" fmla="*/ 217 h 223"/>
                <a:gd name="T14" fmla="*/ 157 w 157"/>
                <a:gd name="T15" fmla="*/ 217 h 223"/>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223"/>
                <a:gd name="T26" fmla="*/ 157 w 157"/>
                <a:gd name="T27" fmla="*/ 223 h 2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223">
                  <a:moveTo>
                    <a:pt x="157" y="217"/>
                  </a:moveTo>
                  <a:lnTo>
                    <a:pt x="142" y="0"/>
                  </a:lnTo>
                  <a:lnTo>
                    <a:pt x="55" y="38"/>
                  </a:lnTo>
                  <a:lnTo>
                    <a:pt x="59" y="105"/>
                  </a:lnTo>
                  <a:lnTo>
                    <a:pt x="0" y="124"/>
                  </a:lnTo>
                  <a:lnTo>
                    <a:pt x="0" y="223"/>
                  </a:lnTo>
                  <a:lnTo>
                    <a:pt x="157" y="217"/>
                  </a:lnTo>
                  <a:close/>
                </a:path>
              </a:pathLst>
            </a:custGeom>
            <a:solidFill>
              <a:srgbClr val="E6B380"/>
            </a:solidFill>
            <a:ln w="9525">
              <a:noFill/>
              <a:round/>
              <a:headEnd/>
              <a:tailEnd/>
            </a:ln>
          </p:spPr>
          <p:txBody>
            <a:bodyPr/>
            <a:lstStyle/>
            <a:p>
              <a:endParaRPr lang="en-US">
                <a:latin typeface="+mj-lt"/>
              </a:endParaRPr>
            </a:p>
          </p:txBody>
        </p:sp>
        <p:sp>
          <p:nvSpPr>
            <p:cNvPr id="10305" name="Freeform 556"/>
            <p:cNvSpPr>
              <a:spLocks/>
            </p:cNvSpPr>
            <p:nvPr/>
          </p:nvSpPr>
          <p:spPr bwMode="auto">
            <a:xfrm>
              <a:off x="2877" y="1329"/>
              <a:ext cx="180" cy="695"/>
            </a:xfrm>
            <a:custGeom>
              <a:avLst/>
              <a:gdLst>
                <a:gd name="T0" fmla="*/ 202 w 202"/>
                <a:gd name="T1" fmla="*/ 549 h 776"/>
                <a:gd name="T2" fmla="*/ 165 w 202"/>
                <a:gd name="T3" fmla="*/ 0 h 776"/>
                <a:gd name="T4" fmla="*/ 0 w 202"/>
                <a:gd name="T5" fmla="*/ 287 h 776"/>
                <a:gd name="T6" fmla="*/ 29 w 202"/>
                <a:gd name="T7" fmla="*/ 776 h 776"/>
                <a:gd name="T8" fmla="*/ 202 w 202"/>
                <a:gd name="T9" fmla="*/ 549 h 776"/>
                <a:gd name="T10" fmla="*/ 202 w 202"/>
                <a:gd name="T11" fmla="*/ 549 h 776"/>
                <a:gd name="T12" fmla="*/ 0 60000 65536"/>
                <a:gd name="T13" fmla="*/ 0 60000 65536"/>
                <a:gd name="T14" fmla="*/ 0 60000 65536"/>
                <a:gd name="T15" fmla="*/ 0 60000 65536"/>
                <a:gd name="T16" fmla="*/ 0 60000 65536"/>
                <a:gd name="T17" fmla="*/ 0 60000 65536"/>
                <a:gd name="T18" fmla="*/ 0 w 202"/>
                <a:gd name="T19" fmla="*/ 0 h 776"/>
                <a:gd name="T20" fmla="*/ 202 w 202"/>
                <a:gd name="T21" fmla="*/ 776 h 776"/>
              </a:gdLst>
              <a:ahLst/>
              <a:cxnLst>
                <a:cxn ang="T12">
                  <a:pos x="T0" y="T1"/>
                </a:cxn>
                <a:cxn ang="T13">
                  <a:pos x="T2" y="T3"/>
                </a:cxn>
                <a:cxn ang="T14">
                  <a:pos x="T4" y="T5"/>
                </a:cxn>
                <a:cxn ang="T15">
                  <a:pos x="T6" y="T7"/>
                </a:cxn>
                <a:cxn ang="T16">
                  <a:pos x="T8" y="T9"/>
                </a:cxn>
                <a:cxn ang="T17">
                  <a:pos x="T10" y="T11"/>
                </a:cxn>
              </a:cxnLst>
              <a:rect l="T18" t="T19" r="T20" b="T21"/>
              <a:pathLst>
                <a:path w="202" h="776">
                  <a:moveTo>
                    <a:pt x="202" y="549"/>
                  </a:moveTo>
                  <a:lnTo>
                    <a:pt x="165" y="0"/>
                  </a:lnTo>
                  <a:lnTo>
                    <a:pt x="0" y="287"/>
                  </a:lnTo>
                  <a:lnTo>
                    <a:pt x="29" y="776"/>
                  </a:lnTo>
                  <a:lnTo>
                    <a:pt x="202" y="549"/>
                  </a:lnTo>
                  <a:close/>
                </a:path>
              </a:pathLst>
            </a:custGeom>
            <a:solidFill>
              <a:srgbClr val="E6B380"/>
            </a:solidFill>
            <a:ln w="9525">
              <a:noFill/>
              <a:round/>
              <a:headEnd/>
              <a:tailEnd/>
            </a:ln>
          </p:spPr>
          <p:txBody>
            <a:bodyPr/>
            <a:lstStyle/>
            <a:p>
              <a:endParaRPr lang="en-US">
                <a:latin typeface="+mj-lt"/>
              </a:endParaRPr>
            </a:p>
          </p:txBody>
        </p:sp>
        <p:sp>
          <p:nvSpPr>
            <p:cNvPr id="10306" name="Freeform 557"/>
            <p:cNvSpPr>
              <a:spLocks/>
            </p:cNvSpPr>
            <p:nvPr/>
          </p:nvSpPr>
          <p:spPr bwMode="auto">
            <a:xfrm>
              <a:off x="2688" y="1765"/>
              <a:ext cx="151" cy="485"/>
            </a:xfrm>
            <a:custGeom>
              <a:avLst/>
              <a:gdLst>
                <a:gd name="T0" fmla="*/ 167 w 167"/>
                <a:gd name="T1" fmla="*/ 391 h 542"/>
                <a:gd name="T2" fmla="*/ 133 w 167"/>
                <a:gd name="T3" fmla="*/ 0 h 542"/>
                <a:gd name="T4" fmla="*/ 63 w 167"/>
                <a:gd name="T5" fmla="*/ 154 h 542"/>
                <a:gd name="T6" fmla="*/ 63 w 167"/>
                <a:gd name="T7" fmla="*/ 260 h 542"/>
                <a:gd name="T8" fmla="*/ 0 w 167"/>
                <a:gd name="T9" fmla="*/ 350 h 542"/>
                <a:gd name="T10" fmla="*/ 26 w 167"/>
                <a:gd name="T11" fmla="*/ 542 h 542"/>
                <a:gd name="T12" fmla="*/ 167 w 167"/>
                <a:gd name="T13" fmla="*/ 391 h 542"/>
                <a:gd name="T14" fmla="*/ 167 w 167"/>
                <a:gd name="T15" fmla="*/ 391 h 542"/>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542"/>
                <a:gd name="T26" fmla="*/ 167 w 167"/>
                <a:gd name="T27" fmla="*/ 542 h 5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542">
                  <a:moveTo>
                    <a:pt x="167" y="391"/>
                  </a:moveTo>
                  <a:lnTo>
                    <a:pt x="133" y="0"/>
                  </a:lnTo>
                  <a:lnTo>
                    <a:pt x="63" y="154"/>
                  </a:lnTo>
                  <a:lnTo>
                    <a:pt x="63" y="260"/>
                  </a:lnTo>
                  <a:lnTo>
                    <a:pt x="0" y="350"/>
                  </a:lnTo>
                  <a:lnTo>
                    <a:pt x="26" y="542"/>
                  </a:lnTo>
                  <a:lnTo>
                    <a:pt x="167" y="391"/>
                  </a:lnTo>
                  <a:close/>
                </a:path>
              </a:pathLst>
            </a:custGeom>
            <a:solidFill>
              <a:srgbClr val="E6B380"/>
            </a:solidFill>
            <a:ln w="9525">
              <a:noFill/>
              <a:round/>
              <a:headEnd/>
              <a:tailEnd/>
            </a:ln>
          </p:spPr>
          <p:txBody>
            <a:bodyPr/>
            <a:lstStyle/>
            <a:p>
              <a:endParaRPr lang="en-US">
                <a:latin typeface="+mj-lt"/>
              </a:endParaRPr>
            </a:p>
          </p:txBody>
        </p:sp>
        <p:sp>
          <p:nvSpPr>
            <p:cNvPr id="10307" name="Freeform 558"/>
            <p:cNvSpPr>
              <a:spLocks/>
            </p:cNvSpPr>
            <p:nvPr/>
          </p:nvSpPr>
          <p:spPr bwMode="auto">
            <a:xfrm>
              <a:off x="2550" y="2191"/>
              <a:ext cx="95" cy="244"/>
            </a:xfrm>
            <a:custGeom>
              <a:avLst/>
              <a:gdLst>
                <a:gd name="T0" fmla="*/ 104 w 104"/>
                <a:gd name="T1" fmla="*/ 158 h 272"/>
                <a:gd name="T2" fmla="*/ 97 w 104"/>
                <a:gd name="T3" fmla="*/ 0 h 272"/>
                <a:gd name="T4" fmla="*/ 57 w 104"/>
                <a:gd name="T5" fmla="*/ 63 h 272"/>
                <a:gd name="T6" fmla="*/ 57 w 104"/>
                <a:gd name="T7" fmla="*/ 110 h 272"/>
                <a:gd name="T8" fmla="*/ 28 w 104"/>
                <a:gd name="T9" fmla="*/ 154 h 272"/>
                <a:gd name="T10" fmla="*/ 25 w 104"/>
                <a:gd name="T11" fmla="*/ 126 h 272"/>
                <a:gd name="T12" fmla="*/ 0 w 104"/>
                <a:gd name="T13" fmla="*/ 164 h 272"/>
                <a:gd name="T14" fmla="*/ 13 w 104"/>
                <a:gd name="T15" fmla="*/ 272 h 272"/>
                <a:gd name="T16" fmla="*/ 104 w 104"/>
                <a:gd name="T17" fmla="*/ 158 h 272"/>
                <a:gd name="T18" fmla="*/ 104 w 104"/>
                <a:gd name="T19" fmla="*/ 158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272"/>
                <a:gd name="T32" fmla="*/ 104 w 104"/>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272">
                  <a:moveTo>
                    <a:pt x="104" y="158"/>
                  </a:moveTo>
                  <a:lnTo>
                    <a:pt x="97" y="0"/>
                  </a:lnTo>
                  <a:lnTo>
                    <a:pt x="57" y="63"/>
                  </a:lnTo>
                  <a:lnTo>
                    <a:pt x="57" y="110"/>
                  </a:lnTo>
                  <a:lnTo>
                    <a:pt x="28" y="154"/>
                  </a:lnTo>
                  <a:lnTo>
                    <a:pt x="25" y="126"/>
                  </a:lnTo>
                  <a:lnTo>
                    <a:pt x="0" y="164"/>
                  </a:lnTo>
                  <a:lnTo>
                    <a:pt x="13" y="272"/>
                  </a:lnTo>
                  <a:lnTo>
                    <a:pt x="104" y="158"/>
                  </a:lnTo>
                  <a:close/>
                </a:path>
              </a:pathLst>
            </a:custGeom>
            <a:solidFill>
              <a:srgbClr val="E6B380"/>
            </a:solidFill>
            <a:ln w="9525">
              <a:noFill/>
              <a:round/>
              <a:headEnd/>
              <a:tailEnd/>
            </a:ln>
          </p:spPr>
          <p:txBody>
            <a:bodyPr/>
            <a:lstStyle/>
            <a:p>
              <a:endParaRPr lang="en-US">
                <a:latin typeface="+mj-lt"/>
              </a:endParaRPr>
            </a:p>
          </p:txBody>
        </p:sp>
        <p:sp>
          <p:nvSpPr>
            <p:cNvPr id="10308" name="Freeform 559"/>
            <p:cNvSpPr>
              <a:spLocks/>
            </p:cNvSpPr>
            <p:nvPr/>
          </p:nvSpPr>
          <p:spPr bwMode="auto">
            <a:xfrm>
              <a:off x="3477" y="2965"/>
              <a:ext cx="338" cy="541"/>
            </a:xfrm>
            <a:custGeom>
              <a:avLst/>
              <a:gdLst>
                <a:gd name="T0" fmla="*/ 0 w 379"/>
                <a:gd name="T1" fmla="*/ 0 h 605"/>
                <a:gd name="T2" fmla="*/ 379 w 379"/>
                <a:gd name="T3" fmla="*/ 82 h 605"/>
                <a:gd name="T4" fmla="*/ 373 w 379"/>
                <a:gd name="T5" fmla="*/ 605 h 605"/>
                <a:gd name="T6" fmla="*/ 15 w 379"/>
                <a:gd name="T7" fmla="*/ 447 h 605"/>
                <a:gd name="T8" fmla="*/ 0 w 379"/>
                <a:gd name="T9" fmla="*/ 0 h 605"/>
                <a:gd name="T10" fmla="*/ 0 w 379"/>
                <a:gd name="T11" fmla="*/ 0 h 605"/>
                <a:gd name="T12" fmla="*/ 0 60000 65536"/>
                <a:gd name="T13" fmla="*/ 0 60000 65536"/>
                <a:gd name="T14" fmla="*/ 0 60000 65536"/>
                <a:gd name="T15" fmla="*/ 0 60000 65536"/>
                <a:gd name="T16" fmla="*/ 0 60000 65536"/>
                <a:gd name="T17" fmla="*/ 0 60000 65536"/>
                <a:gd name="T18" fmla="*/ 0 w 379"/>
                <a:gd name="T19" fmla="*/ 0 h 605"/>
                <a:gd name="T20" fmla="*/ 379 w 379"/>
                <a:gd name="T21" fmla="*/ 605 h 605"/>
              </a:gdLst>
              <a:ahLst/>
              <a:cxnLst>
                <a:cxn ang="T12">
                  <a:pos x="T0" y="T1"/>
                </a:cxn>
                <a:cxn ang="T13">
                  <a:pos x="T2" y="T3"/>
                </a:cxn>
                <a:cxn ang="T14">
                  <a:pos x="T4" y="T5"/>
                </a:cxn>
                <a:cxn ang="T15">
                  <a:pos x="T6" y="T7"/>
                </a:cxn>
                <a:cxn ang="T16">
                  <a:pos x="T8" y="T9"/>
                </a:cxn>
                <a:cxn ang="T17">
                  <a:pos x="T10" y="T11"/>
                </a:cxn>
              </a:cxnLst>
              <a:rect l="T18" t="T19" r="T20" b="T21"/>
              <a:pathLst>
                <a:path w="379" h="605">
                  <a:moveTo>
                    <a:pt x="0" y="0"/>
                  </a:moveTo>
                  <a:lnTo>
                    <a:pt x="379" y="82"/>
                  </a:lnTo>
                  <a:lnTo>
                    <a:pt x="373" y="605"/>
                  </a:lnTo>
                  <a:lnTo>
                    <a:pt x="15" y="447"/>
                  </a:lnTo>
                  <a:lnTo>
                    <a:pt x="0" y="0"/>
                  </a:lnTo>
                  <a:close/>
                </a:path>
              </a:pathLst>
            </a:custGeom>
            <a:solidFill>
              <a:srgbClr val="E6B380"/>
            </a:solidFill>
            <a:ln w="9525">
              <a:noFill/>
              <a:round/>
              <a:headEnd/>
              <a:tailEnd/>
            </a:ln>
          </p:spPr>
          <p:txBody>
            <a:bodyPr/>
            <a:lstStyle/>
            <a:p>
              <a:endParaRPr lang="en-US">
                <a:latin typeface="+mj-lt"/>
              </a:endParaRPr>
            </a:p>
          </p:txBody>
        </p:sp>
        <p:sp>
          <p:nvSpPr>
            <p:cNvPr id="10309" name="Freeform 560"/>
            <p:cNvSpPr>
              <a:spLocks/>
            </p:cNvSpPr>
            <p:nvPr/>
          </p:nvSpPr>
          <p:spPr bwMode="auto">
            <a:xfrm>
              <a:off x="2998" y="2900"/>
              <a:ext cx="153" cy="298"/>
            </a:xfrm>
            <a:custGeom>
              <a:avLst/>
              <a:gdLst>
                <a:gd name="T0" fmla="*/ 167 w 169"/>
                <a:gd name="T1" fmla="*/ 331 h 331"/>
                <a:gd name="T2" fmla="*/ 169 w 169"/>
                <a:gd name="T3" fmla="*/ 23 h 331"/>
                <a:gd name="T4" fmla="*/ 0 w 169"/>
                <a:gd name="T5" fmla="*/ 0 h 331"/>
                <a:gd name="T6" fmla="*/ 4 w 169"/>
                <a:gd name="T7" fmla="*/ 259 h 331"/>
                <a:gd name="T8" fmla="*/ 167 w 169"/>
                <a:gd name="T9" fmla="*/ 331 h 331"/>
                <a:gd name="T10" fmla="*/ 167 w 169"/>
                <a:gd name="T11" fmla="*/ 331 h 331"/>
                <a:gd name="T12" fmla="*/ 0 60000 65536"/>
                <a:gd name="T13" fmla="*/ 0 60000 65536"/>
                <a:gd name="T14" fmla="*/ 0 60000 65536"/>
                <a:gd name="T15" fmla="*/ 0 60000 65536"/>
                <a:gd name="T16" fmla="*/ 0 60000 65536"/>
                <a:gd name="T17" fmla="*/ 0 60000 65536"/>
                <a:gd name="T18" fmla="*/ 0 w 169"/>
                <a:gd name="T19" fmla="*/ 0 h 331"/>
                <a:gd name="T20" fmla="*/ 169 w 169"/>
                <a:gd name="T21" fmla="*/ 331 h 331"/>
              </a:gdLst>
              <a:ahLst/>
              <a:cxnLst>
                <a:cxn ang="T12">
                  <a:pos x="T0" y="T1"/>
                </a:cxn>
                <a:cxn ang="T13">
                  <a:pos x="T2" y="T3"/>
                </a:cxn>
                <a:cxn ang="T14">
                  <a:pos x="T4" y="T5"/>
                </a:cxn>
                <a:cxn ang="T15">
                  <a:pos x="T6" y="T7"/>
                </a:cxn>
                <a:cxn ang="T16">
                  <a:pos x="T8" y="T9"/>
                </a:cxn>
                <a:cxn ang="T17">
                  <a:pos x="T10" y="T11"/>
                </a:cxn>
              </a:cxnLst>
              <a:rect l="T18" t="T19" r="T20" b="T21"/>
              <a:pathLst>
                <a:path w="169" h="331">
                  <a:moveTo>
                    <a:pt x="167" y="331"/>
                  </a:moveTo>
                  <a:lnTo>
                    <a:pt x="169" y="23"/>
                  </a:lnTo>
                  <a:lnTo>
                    <a:pt x="0" y="0"/>
                  </a:lnTo>
                  <a:lnTo>
                    <a:pt x="4" y="259"/>
                  </a:lnTo>
                  <a:lnTo>
                    <a:pt x="167" y="331"/>
                  </a:lnTo>
                  <a:close/>
                </a:path>
              </a:pathLst>
            </a:custGeom>
            <a:solidFill>
              <a:srgbClr val="E6B380"/>
            </a:solidFill>
            <a:ln w="9525">
              <a:noFill/>
              <a:round/>
              <a:headEnd/>
              <a:tailEnd/>
            </a:ln>
          </p:spPr>
          <p:txBody>
            <a:bodyPr/>
            <a:lstStyle/>
            <a:p>
              <a:endParaRPr lang="en-US">
                <a:latin typeface="+mj-lt"/>
              </a:endParaRPr>
            </a:p>
          </p:txBody>
        </p:sp>
        <p:sp>
          <p:nvSpPr>
            <p:cNvPr id="10310" name="Freeform 561"/>
            <p:cNvSpPr>
              <a:spLocks/>
            </p:cNvSpPr>
            <p:nvPr/>
          </p:nvSpPr>
          <p:spPr bwMode="auto">
            <a:xfrm>
              <a:off x="2572" y="2848"/>
              <a:ext cx="61" cy="95"/>
            </a:xfrm>
            <a:custGeom>
              <a:avLst/>
              <a:gdLst>
                <a:gd name="T0" fmla="*/ 64 w 68"/>
                <a:gd name="T1" fmla="*/ 106 h 106"/>
                <a:gd name="T2" fmla="*/ 68 w 68"/>
                <a:gd name="T3" fmla="*/ 48 h 106"/>
                <a:gd name="T4" fmla="*/ 40 w 68"/>
                <a:gd name="T5" fmla="*/ 48 h 106"/>
                <a:gd name="T6" fmla="*/ 36 w 68"/>
                <a:gd name="T7" fmla="*/ 0 h 106"/>
                <a:gd name="T8" fmla="*/ 0 w 68"/>
                <a:gd name="T9" fmla="*/ 2 h 106"/>
                <a:gd name="T10" fmla="*/ 0 w 68"/>
                <a:gd name="T11" fmla="*/ 82 h 106"/>
                <a:gd name="T12" fmla="*/ 64 w 68"/>
                <a:gd name="T13" fmla="*/ 106 h 106"/>
                <a:gd name="T14" fmla="*/ 64 w 68"/>
                <a:gd name="T15" fmla="*/ 106 h 106"/>
                <a:gd name="T16" fmla="*/ 0 60000 65536"/>
                <a:gd name="T17" fmla="*/ 0 60000 65536"/>
                <a:gd name="T18" fmla="*/ 0 60000 65536"/>
                <a:gd name="T19" fmla="*/ 0 60000 65536"/>
                <a:gd name="T20" fmla="*/ 0 60000 65536"/>
                <a:gd name="T21" fmla="*/ 0 60000 65536"/>
                <a:gd name="T22" fmla="*/ 0 60000 65536"/>
                <a:gd name="T23" fmla="*/ 0 60000 65536"/>
                <a:gd name="T24" fmla="*/ 0 w 68"/>
                <a:gd name="T25" fmla="*/ 0 h 106"/>
                <a:gd name="T26" fmla="*/ 68 w 68"/>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 h="106">
                  <a:moveTo>
                    <a:pt x="64" y="106"/>
                  </a:moveTo>
                  <a:lnTo>
                    <a:pt x="68" y="48"/>
                  </a:lnTo>
                  <a:lnTo>
                    <a:pt x="40" y="48"/>
                  </a:lnTo>
                  <a:lnTo>
                    <a:pt x="36" y="0"/>
                  </a:lnTo>
                  <a:lnTo>
                    <a:pt x="0" y="2"/>
                  </a:lnTo>
                  <a:lnTo>
                    <a:pt x="0" y="82"/>
                  </a:lnTo>
                  <a:lnTo>
                    <a:pt x="64" y="106"/>
                  </a:lnTo>
                  <a:close/>
                </a:path>
              </a:pathLst>
            </a:custGeom>
            <a:solidFill>
              <a:srgbClr val="E6B380"/>
            </a:solidFill>
            <a:ln w="9525">
              <a:noFill/>
              <a:round/>
              <a:headEnd/>
              <a:tailEnd/>
            </a:ln>
          </p:spPr>
          <p:txBody>
            <a:bodyPr/>
            <a:lstStyle/>
            <a:p>
              <a:endParaRPr lang="en-US">
                <a:latin typeface="+mj-lt"/>
              </a:endParaRPr>
            </a:p>
          </p:txBody>
        </p:sp>
        <p:sp>
          <p:nvSpPr>
            <p:cNvPr id="10311" name="Freeform 562"/>
            <p:cNvSpPr>
              <a:spLocks/>
            </p:cNvSpPr>
            <p:nvPr/>
          </p:nvSpPr>
          <p:spPr bwMode="auto">
            <a:xfrm>
              <a:off x="3287" y="1079"/>
              <a:ext cx="181" cy="2343"/>
            </a:xfrm>
            <a:custGeom>
              <a:avLst/>
              <a:gdLst>
                <a:gd name="T0" fmla="*/ 0 w 202"/>
                <a:gd name="T1" fmla="*/ 0 h 2617"/>
                <a:gd name="T2" fmla="*/ 150 w 202"/>
                <a:gd name="T3" fmla="*/ 2603 h 2617"/>
                <a:gd name="T4" fmla="*/ 202 w 202"/>
                <a:gd name="T5" fmla="*/ 2617 h 2617"/>
                <a:gd name="T6" fmla="*/ 65 w 202"/>
                <a:gd name="T7" fmla="*/ 0 h 2617"/>
                <a:gd name="T8" fmla="*/ 0 w 202"/>
                <a:gd name="T9" fmla="*/ 0 h 2617"/>
                <a:gd name="T10" fmla="*/ 0 w 202"/>
                <a:gd name="T11" fmla="*/ 0 h 2617"/>
                <a:gd name="T12" fmla="*/ 0 60000 65536"/>
                <a:gd name="T13" fmla="*/ 0 60000 65536"/>
                <a:gd name="T14" fmla="*/ 0 60000 65536"/>
                <a:gd name="T15" fmla="*/ 0 60000 65536"/>
                <a:gd name="T16" fmla="*/ 0 60000 65536"/>
                <a:gd name="T17" fmla="*/ 0 60000 65536"/>
                <a:gd name="T18" fmla="*/ 0 w 202"/>
                <a:gd name="T19" fmla="*/ 0 h 2617"/>
                <a:gd name="T20" fmla="*/ 202 w 202"/>
                <a:gd name="T21" fmla="*/ 2617 h 2617"/>
              </a:gdLst>
              <a:ahLst/>
              <a:cxnLst>
                <a:cxn ang="T12">
                  <a:pos x="T0" y="T1"/>
                </a:cxn>
                <a:cxn ang="T13">
                  <a:pos x="T2" y="T3"/>
                </a:cxn>
                <a:cxn ang="T14">
                  <a:pos x="T4" y="T5"/>
                </a:cxn>
                <a:cxn ang="T15">
                  <a:pos x="T6" y="T7"/>
                </a:cxn>
                <a:cxn ang="T16">
                  <a:pos x="T8" y="T9"/>
                </a:cxn>
                <a:cxn ang="T17">
                  <a:pos x="T10" y="T11"/>
                </a:cxn>
              </a:cxnLst>
              <a:rect l="T18" t="T19" r="T20" b="T21"/>
              <a:pathLst>
                <a:path w="202" h="2617">
                  <a:moveTo>
                    <a:pt x="0" y="0"/>
                  </a:moveTo>
                  <a:lnTo>
                    <a:pt x="150" y="2603"/>
                  </a:lnTo>
                  <a:lnTo>
                    <a:pt x="202" y="2617"/>
                  </a:lnTo>
                  <a:lnTo>
                    <a:pt x="65" y="0"/>
                  </a:lnTo>
                  <a:lnTo>
                    <a:pt x="0" y="0"/>
                  </a:lnTo>
                  <a:close/>
                </a:path>
              </a:pathLst>
            </a:custGeom>
            <a:solidFill>
              <a:srgbClr val="B8B8D9"/>
            </a:solidFill>
            <a:ln w="9525">
              <a:noFill/>
              <a:round/>
              <a:headEnd/>
              <a:tailEnd/>
            </a:ln>
          </p:spPr>
          <p:txBody>
            <a:bodyPr/>
            <a:lstStyle/>
            <a:p>
              <a:endParaRPr lang="en-US">
                <a:latin typeface="+mj-lt"/>
              </a:endParaRPr>
            </a:p>
          </p:txBody>
        </p:sp>
        <p:sp>
          <p:nvSpPr>
            <p:cNvPr id="10312" name="Freeform 563"/>
            <p:cNvSpPr>
              <a:spLocks/>
            </p:cNvSpPr>
            <p:nvPr/>
          </p:nvSpPr>
          <p:spPr bwMode="auto">
            <a:xfrm>
              <a:off x="2538" y="1102"/>
              <a:ext cx="1182" cy="1847"/>
            </a:xfrm>
            <a:custGeom>
              <a:avLst/>
              <a:gdLst>
                <a:gd name="T0" fmla="*/ 1188 w 1319"/>
                <a:gd name="T1" fmla="*/ 0 h 2063"/>
                <a:gd name="T2" fmla="*/ 0 w 1319"/>
                <a:gd name="T3" fmla="*/ 1531 h 2063"/>
                <a:gd name="T4" fmla="*/ 21 w 1319"/>
                <a:gd name="T5" fmla="*/ 2057 h 2063"/>
                <a:gd name="T6" fmla="*/ 32 w 1319"/>
                <a:gd name="T7" fmla="*/ 2063 h 2063"/>
                <a:gd name="T8" fmla="*/ 17 w 1319"/>
                <a:gd name="T9" fmla="*/ 1535 h 2063"/>
                <a:gd name="T10" fmla="*/ 1319 w 1319"/>
                <a:gd name="T11" fmla="*/ 2 h 2063"/>
                <a:gd name="T12" fmla="*/ 1188 w 1319"/>
                <a:gd name="T13" fmla="*/ 0 h 2063"/>
                <a:gd name="T14" fmla="*/ 1188 w 1319"/>
                <a:gd name="T15" fmla="*/ 0 h 2063"/>
                <a:gd name="T16" fmla="*/ 0 60000 65536"/>
                <a:gd name="T17" fmla="*/ 0 60000 65536"/>
                <a:gd name="T18" fmla="*/ 0 60000 65536"/>
                <a:gd name="T19" fmla="*/ 0 60000 65536"/>
                <a:gd name="T20" fmla="*/ 0 60000 65536"/>
                <a:gd name="T21" fmla="*/ 0 60000 65536"/>
                <a:gd name="T22" fmla="*/ 0 60000 65536"/>
                <a:gd name="T23" fmla="*/ 0 60000 65536"/>
                <a:gd name="T24" fmla="*/ 0 w 1319"/>
                <a:gd name="T25" fmla="*/ 0 h 2063"/>
                <a:gd name="T26" fmla="*/ 1319 w 1319"/>
                <a:gd name="T27" fmla="*/ 2063 h 2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9" h="2063">
                  <a:moveTo>
                    <a:pt x="1188" y="0"/>
                  </a:moveTo>
                  <a:lnTo>
                    <a:pt x="0" y="1531"/>
                  </a:lnTo>
                  <a:lnTo>
                    <a:pt x="21" y="2057"/>
                  </a:lnTo>
                  <a:lnTo>
                    <a:pt x="32" y="2063"/>
                  </a:lnTo>
                  <a:lnTo>
                    <a:pt x="17" y="1535"/>
                  </a:lnTo>
                  <a:lnTo>
                    <a:pt x="1319" y="2"/>
                  </a:lnTo>
                  <a:lnTo>
                    <a:pt x="1188" y="0"/>
                  </a:lnTo>
                  <a:close/>
                </a:path>
              </a:pathLst>
            </a:custGeom>
            <a:solidFill>
              <a:srgbClr val="B8B8D9"/>
            </a:solidFill>
            <a:ln w="9525">
              <a:noFill/>
              <a:round/>
              <a:headEnd/>
              <a:tailEnd/>
            </a:ln>
          </p:spPr>
          <p:txBody>
            <a:bodyPr/>
            <a:lstStyle/>
            <a:p>
              <a:endParaRPr lang="en-US">
                <a:latin typeface="+mj-lt"/>
              </a:endParaRPr>
            </a:p>
          </p:txBody>
        </p:sp>
        <p:sp>
          <p:nvSpPr>
            <p:cNvPr id="10313" name="Freeform 564"/>
            <p:cNvSpPr>
              <a:spLocks/>
            </p:cNvSpPr>
            <p:nvPr/>
          </p:nvSpPr>
          <p:spPr bwMode="auto">
            <a:xfrm>
              <a:off x="2880" y="2021"/>
              <a:ext cx="75" cy="1137"/>
            </a:xfrm>
            <a:custGeom>
              <a:avLst/>
              <a:gdLst>
                <a:gd name="T0" fmla="*/ 26 w 83"/>
                <a:gd name="T1" fmla="*/ 0 h 1270"/>
                <a:gd name="T2" fmla="*/ 83 w 83"/>
                <a:gd name="T3" fmla="*/ 1270 h 1270"/>
                <a:gd name="T4" fmla="*/ 57 w 83"/>
                <a:gd name="T5" fmla="*/ 1253 h 1270"/>
                <a:gd name="T6" fmla="*/ 0 w 83"/>
                <a:gd name="T7" fmla="*/ 40 h 1270"/>
                <a:gd name="T8" fmla="*/ 26 w 83"/>
                <a:gd name="T9" fmla="*/ 0 h 1270"/>
                <a:gd name="T10" fmla="*/ 26 w 83"/>
                <a:gd name="T11" fmla="*/ 0 h 1270"/>
                <a:gd name="T12" fmla="*/ 0 60000 65536"/>
                <a:gd name="T13" fmla="*/ 0 60000 65536"/>
                <a:gd name="T14" fmla="*/ 0 60000 65536"/>
                <a:gd name="T15" fmla="*/ 0 60000 65536"/>
                <a:gd name="T16" fmla="*/ 0 60000 65536"/>
                <a:gd name="T17" fmla="*/ 0 60000 65536"/>
                <a:gd name="T18" fmla="*/ 0 w 83"/>
                <a:gd name="T19" fmla="*/ 0 h 1270"/>
                <a:gd name="T20" fmla="*/ 83 w 83"/>
                <a:gd name="T21" fmla="*/ 1270 h 1270"/>
              </a:gdLst>
              <a:ahLst/>
              <a:cxnLst>
                <a:cxn ang="T12">
                  <a:pos x="T0" y="T1"/>
                </a:cxn>
                <a:cxn ang="T13">
                  <a:pos x="T2" y="T3"/>
                </a:cxn>
                <a:cxn ang="T14">
                  <a:pos x="T4" y="T5"/>
                </a:cxn>
                <a:cxn ang="T15">
                  <a:pos x="T6" y="T7"/>
                </a:cxn>
                <a:cxn ang="T16">
                  <a:pos x="T8" y="T9"/>
                </a:cxn>
                <a:cxn ang="T17">
                  <a:pos x="T10" y="T11"/>
                </a:cxn>
              </a:cxnLst>
              <a:rect l="T18" t="T19" r="T20" b="T21"/>
              <a:pathLst>
                <a:path w="83" h="1270">
                  <a:moveTo>
                    <a:pt x="26" y="0"/>
                  </a:moveTo>
                  <a:lnTo>
                    <a:pt x="83" y="1270"/>
                  </a:lnTo>
                  <a:lnTo>
                    <a:pt x="57" y="1253"/>
                  </a:lnTo>
                  <a:lnTo>
                    <a:pt x="0" y="40"/>
                  </a:lnTo>
                  <a:lnTo>
                    <a:pt x="26" y="0"/>
                  </a:lnTo>
                  <a:close/>
                </a:path>
              </a:pathLst>
            </a:custGeom>
            <a:solidFill>
              <a:srgbClr val="B8B8D9"/>
            </a:solidFill>
            <a:ln w="9525">
              <a:noFill/>
              <a:round/>
              <a:headEnd/>
              <a:tailEnd/>
            </a:ln>
          </p:spPr>
          <p:txBody>
            <a:bodyPr/>
            <a:lstStyle/>
            <a:p>
              <a:endParaRPr lang="en-US">
                <a:latin typeface="+mj-lt"/>
              </a:endParaRPr>
            </a:p>
          </p:txBody>
        </p:sp>
        <p:sp>
          <p:nvSpPr>
            <p:cNvPr id="10314" name="Freeform 565"/>
            <p:cNvSpPr>
              <a:spLocks/>
            </p:cNvSpPr>
            <p:nvPr/>
          </p:nvSpPr>
          <p:spPr bwMode="auto">
            <a:xfrm>
              <a:off x="2687" y="2295"/>
              <a:ext cx="41" cy="740"/>
            </a:xfrm>
            <a:custGeom>
              <a:avLst/>
              <a:gdLst>
                <a:gd name="T0" fmla="*/ 15 w 46"/>
                <a:gd name="T1" fmla="*/ 0 h 825"/>
                <a:gd name="T2" fmla="*/ 46 w 46"/>
                <a:gd name="T3" fmla="*/ 825 h 825"/>
                <a:gd name="T4" fmla="*/ 25 w 46"/>
                <a:gd name="T5" fmla="*/ 810 h 825"/>
                <a:gd name="T6" fmla="*/ 0 w 46"/>
                <a:gd name="T7" fmla="*/ 19 h 825"/>
                <a:gd name="T8" fmla="*/ 15 w 46"/>
                <a:gd name="T9" fmla="*/ 0 h 825"/>
                <a:gd name="T10" fmla="*/ 15 w 46"/>
                <a:gd name="T11" fmla="*/ 0 h 825"/>
                <a:gd name="T12" fmla="*/ 0 60000 65536"/>
                <a:gd name="T13" fmla="*/ 0 60000 65536"/>
                <a:gd name="T14" fmla="*/ 0 60000 65536"/>
                <a:gd name="T15" fmla="*/ 0 60000 65536"/>
                <a:gd name="T16" fmla="*/ 0 60000 65536"/>
                <a:gd name="T17" fmla="*/ 0 60000 65536"/>
                <a:gd name="T18" fmla="*/ 0 w 46"/>
                <a:gd name="T19" fmla="*/ 0 h 825"/>
                <a:gd name="T20" fmla="*/ 46 w 46"/>
                <a:gd name="T21" fmla="*/ 825 h 825"/>
              </a:gdLst>
              <a:ahLst/>
              <a:cxnLst>
                <a:cxn ang="T12">
                  <a:pos x="T0" y="T1"/>
                </a:cxn>
                <a:cxn ang="T13">
                  <a:pos x="T2" y="T3"/>
                </a:cxn>
                <a:cxn ang="T14">
                  <a:pos x="T4" y="T5"/>
                </a:cxn>
                <a:cxn ang="T15">
                  <a:pos x="T6" y="T7"/>
                </a:cxn>
                <a:cxn ang="T16">
                  <a:pos x="T8" y="T9"/>
                </a:cxn>
                <a:cxn ang="T17">
                  <a:pos x="T10" y="T11"/>
                </a:cxn>
              </a:cxnLst>
              <a:rect l="T18" t="T19" r="T20" b="T21"/>
              <a:pathLst>
                <a:path w="46" h="825">
                  <a:moveTo>
                    <a:pt x="15" y="0"/>
                  </a:moveTo>
                  <a:lnTo>
                    <a:pt x="46" y="825"/>
                  </a:lnTo>
                  <a:lnTo>
                    <a:pt x="25" y="810"/>
                  </a:lnTo>
                  <a:lnTo>
                    <a:pt x="0" y="19"/>
                  </a:lnTo>
                  <a:lnTo>
                    <a:pt x="15" y="0"/>
                  </a:lnTo>
                  <a:close/>
                </a:path>
              </a:pathLst>
            </a:custGeom>
            <a:solidFill>
              <a:srgbClr val="B8B8D9"/>
            </a:solidFill>
            <a:ln w="9525">
              <a:noFill/>
              <a:round/>
              <a:headEnd/>
              <a:tailEnd/>
            </a:ln>
          </p:spPr>
          <p:txBody>
            <a:bodyPr/>
            <a:lstStyle/>
            <a:p>
              <a:endParaRPr lang="en-US">
                <a:latin typeface="+mj-lt"/>
              </a:endParaRPr>
            </a:p>
          </p:txBody>
        </p:sp>
        <p:sp>
          <p:nvSpPr>
            <p:cNvPr id="10315" name="Freeform 566"/>
            <p:cNvSpPr>
              <a:spLocks/>
            </p:cNvSpPr>
            <p:nvPr/>
          </p:nvSpPr>
          <p:spPr bwMode="auto">
            <a:xfrm>
              <a:off x="2550" y="1725"/>
              <a:ext cx="1362" cy="916"/>
            </a:xfrm>
            <a:custGeom>
              <a:avLst/>
              <a:gdLst>
                <a:gd name="T0" fmla="*/ 0 w 1519"/>
                <a:gd name="T1" fmla="*/ 998 h 1023"/>
                <a:gd name="T2" fmla="*/ 1519 w 1519"/>
                <a:gd name="T3" fmla="*/ 0 h 1023"/>
                <a:gd name="T4" fmla="*/ 1519 w 1519"/>
                <a:gd name="T5" fmla="*/ 143 h 1023"/>
                <a:gd name="T6" fmla="*/ 2 w 1519"/>
                <a:gd name="T7" fmla="*/ 1023 h 1023"/>
                <a:gd name="T8" fmla="*/ 0 w 1519"/>
                <a:gd name="T9" fmla="*/ 998 h 1023"/>
                <a:gd name="T10" fmla="*/ 0 w 1519"/>
                <a:gd name="T11" fmla="*/ 998 h 1023"/>
                <a:gd name="T12" fmla="*/ 0 60000 65536"/>
                <a:gd name="T13" fmla="*/ 0 60000 65536"/>
                <a:gd name="T14" fmla="*/ 0 60000 65536"/>
                <a:gd name="T15" fmla="*/ 0 60000 65536"/>
                <a:gd name="T16" fmla="*/ 0 60000 65536"/>
                <a:gd name="T17" fmla="*/ 0 60000 65536"/>
                <a:gd name="T18" fmla="*/ 0 w 1519"/>
                <a:gd name="T19" fmla="*/ 0 h 1023"/>
                <a:gd name="T20" fmla="*/ 1519 w 1519"/>
                <a:gd name="T21" fmla="*/ 1023 h 1023"/>
              </a:gdLst>
              <a:ahLst/>
              <a:cxnLst>
                <a:cxn ang="T12">
                  <a:pos x="T0" y="T1"/>
                </a:cxn>
                <a:cxn ang="T13">
                  <a:pos x="T2" y="T3"/>
                </a:cxn>
                <a:cxn ang="T14">
                  <a:pos x="T4" y="T5"/>
                </a:cxn>
                <a:cxn ang="T15">
                  <a:pos x="T6" y="T7"/>
                </a:cxn>
                <a:cxn ang="T16">
                  <a:pos x="T8" y="T9"/>
                </a:cxn>
                <a:cxn ang="T17">
                  <a:pos x="T10" y="T11"/>
                </a:cxn>
              </a:cxnLst>
              <a:rect l="T18" t="T19" r="T20" b="T21"/>
              <a:pathLst>
                <a:path w="1519" h="1023">
                  <a:moveTo>
                    <a:pt x="0" y="998"/>
                  </a:moveTo>
                  <a:lnTo>
                    <a:pt x="1519" y="0"/>
                  </a:lnTo>
                  <a:lnTo>
                    <a:pt x="1519" y="143"/>
                  </a:lnTo>
                  <a:lnTo>
                    <a:pt x="2" y="1023"/>
                  </a:lnTo>
                  <a:lnTo>
                    <a:pt x="0" y="998"/>
                  </a:lnTo>
                  <a:close/>
                </a:path>
              </a:pathLst>
            </a:custGeom>
            <a:solidFill>
              <a:srgbClr val="B8B8D9"/>
            </a:solidFill>
            <a:ln w="9525">
              <a:noFill/>
              <a:round/>
              <a:headEnd/>
              <a:tailEnd/>
            </a:ln>
          </p:spPr>
          <p:txBody>
            <a:bodyPr/>
            <a:lstStyle/>
            <a:p>
              <a:endParaRPr lang="en-US">
                <a:latin typeface="+mj-lt"/>
              </a:endParaRPr>
            </a:p>
          </p:txBody>
        </p:sp>
        <p:sp>
          <p:nvSpPr>
            <p:cNvPr id="10316" name="Freeform 567"/>
            <p:cNvSpPr>
              <a:spLocks/>
            </p:cNvSpPr>
            <p:nvPr/>
          </p:nvSpPr>
          <p:spPr bwMode="auto">
            <a:xfrm>
              <a:off x="2552" y="2678"/>
              <a:ext cx="1360" cy="113"/>
            </a:xfrm>
            <a:custGeom>
              <a:avLst/>
              <a:gdLst>
                <a:gd name="T0" fmla="*/ 7 w 1517"/>
                <a:gd name="T1" fmla="*/ 106 h 125"/>
                <a:gd name="T2" fmla="*/ 1517 w 1517"/>
                <a:gd name="T3" fmla="*/ 0 h 125"/>
                <a:gd name="T4" fmla="*/ 1517 w 1517"/>
                <a:gd name="T5" fmla="*/ 103 h 125"/>
                <a:gd name="T6" fmla="*/ 0 w 1517"/>
                <a:gd name="T7" fmla="*/ 125 h 125"/>
                <a:gd name="T8" fmla="*/ 7 w 1517"/>
                <a:gd name="T9" fmla="*/ 106 h 125"/>
                <a:gd name="T10" fmla="*/ 7 w 1517"/>
                <a:gd name="T11" fmla="*/ 106 h 125"/>
                <a:gd name="T12" fmla="*/ 0 60000 65536"/>
                <a:gd name="T13" fmla="*/ 0 60000 65536"/>
                <a:gd name="T14" fmla="*/ 0 60000 65536"/>
                <a:gd name="T15" fmla="*/ 0 60000 65536"/>
                <a:gd name="T16" fmla="*/ 0 60000 65536"/>
                <a:gd name="T17" fmla="*/ 0 60000 65536"/>
                <a:gd name="T18" fmla="*/ 0 w 1517"/>
                <a:gd name="T19" fmla="*/ 0 h 125"/>
                <a:gd name="T20" fmla="*/ 1517 w 1517"/>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1517" h="125">
                  <a:moveTo>
                    <a:pt x="7" y="106"/>
                  </a:moveTo>
                  <a:lnTo>
                    <a:pt x="1517" y="0"/>
                  </a:lnTo>
                  <a:lnTo>
                    <a:pt x="1517" y="103"/>
                  </a:lnTo>
                  <a:lnTo>
                    <a:pt x="0" y="125"/>
                  </a:lnTo>
                  <a:lnTo>
                    <a:pt x="7" y="106"/>
                  </a:lnTo>
                  <a:close/>
                </a:path>
              </a:pathLst>
            </a:custGeom>
            <a:solidFill>
              <a:srgbClr val="B8B8D9"/>
            </a:solidFill>
            <a:ln w="9525">
              <a:noFill/>
              <a:round/>
              <a:headEnd/>
              <a:tailEnd/>
            </a:ln>
          </p:spPr>
          <p:txBody>
            <a:bodyPr/>
            <a:lstStyle/>
            <a:p>
              <a:endParaRPr lang="en-US">
                <a:latin typeface="+mj-lt"/>
              </a:endParaRPr>
            </a:p>
          </p:txBody>
        </p:sp>
        <p:sp>
          <p:nvSpPr>
            <p:cNvPr id="10317" name="Freeform 568"/>
            <p:cNvSpPr>
              <a:spLocks/>
            </p:cNvSpPr>
            <p:nvPr/>
          </p:nvSpPr>
          <p:spPr bwMode="auto">
            <a:xfrm>
              <a:off x="2936" y="2786"/>
              <a:ext cx="35" cy="374"/>
            </a:xfrm>
            <a:custGeom>
              <a:avLst/>
              <a:gdLst>
                <a:gd name="T0" fmla="*/ 15 w 39"/>
                <a:gd name="T1" fmla="*/ 0 h 418"/>
                <a:gd name="T2" fmla="*/ 0 w 39"/>
                <a:gd name="T3" fmla="*/ 0 h 418"/>
                <a:gd name="T4" fmla="*/ 15 w 39"/>
                <a:gd name="T5" fmla="*/ 418 h 418"/>
                <a:gd name="T6" fmla="*/ 39 w 39"/>
                <a:gd name="T7" fmla="*/ 412 h 418"/>
                <a:gd name="T8" fmla="*/ 15 w 39"/>
                <a:gd name="T9" fmla="*/ 0 h 418"/>
                <a:gd name="T10" fmla="*/ 15 w 39"/>
                <a:gd name="T11" fmla="*/ 0 h 418"/>
                <a:gd name="T12" fmla="*/ 0 60000 65536"/>
                <a:gd name="T13" fmla="*/ 0 60000 65536"/>
                <a:gd name="T14" fmla="*/ 0 60000 65536"/>
                <a:gd name="T15" fmla="*/ 0 60000 65536"/>
                <a:gd name="T16" fmla="*/ 0 60000 65536"/>
                <a:gd name="T17" fmla="*/ 0 60000 65536"/>
                <a:gd name="T18" fmla="*/ 0 w 39"/>
                <a:gd name="T19" fmla="*/ 0 h 418"/>
                <a:gd name="T20" fmla="*/ 39 w 39"/>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39" h="418">
                  <a:moveTo>
                    <a:pt x="15" y="0"/>
                  </a:moveTo>
                  <a:lnTo>
                    <a:pt x="0" y="0"/>
                  </a:lnTo>
                  <a:lnTo>
                    <a:pt x="15" y="418"/>
                  </a:lnTo>
                  <a:lnTo>
                    <a:pt x="39" y="412"/>
                  </a:lnTo>
                  <a:lnTo>
                    <a:pt x="15" y="0"/>
                  </a:lnTo>
                  <a:close/>
                </a:path>
              </a:pathLst>
            </a:custGeom>
            <a:solidFill>
              <a:srgbClr val="8A8AA8"/>
            </a:solidFill>
            <a:ln w="9525">
              <a:noFill/>
              <a:round/>
              <a:headEnd/>
              <a:tailEnd/>
            </a:ln>
          </p:spPr>
          <p:txBody>
            <a:bodyPr/>
            <a:lstStyle/>
            <a:p>
              <a:endParaRPr lang="en-US">
                <a:latin typeface="+mj-lt"/>
              </a:endParaRPr>
            </a:p>
          </p:txBody>
        </p:sp>
        <p:sp>
          <p:nvSpPr>
            <p:cNvPr id="10318" name="Freeform 569"/>
            <p:cNvSpPr>
              <a:spLocks/>
            </p:cNvSpPr>
            <p:nvPr/>
          </p:nvSpPr>
          <p:spPr bwMode="auto">
            <a:xfrm>
              <a:off x="3418" y="2777"/>
              <a:ext cx="68" cy="646"/>
            </a:xfrm>
            <a:custGeom>
              <a:avLst/>
              <a:gdLst>
                <a:gd name="T0" fmla="*/ 0 w 76"/>
                <a:gd name="T1" fmla="*/ 4 h 723"/>
                <a:gd name="T2" fmla="*/ 41 w 76"/>
                <a:gd name="T3" fmla="*/ 0 h 723"/>
                <a:gd name="T4" fmla="*/ 76 w 76"/>
                <a:gd name="T5" fmla="*/ 723 h 723"/>
                <a:gd name="T6" fmla="*/ 38 w 76"/>
                <a:gd name="T7" fmla="*/ 723 h 723"/>
                <a:gd name="T8" fmla="*/ 0 w 76"/>
                <a:gd name="T9" fmla="*/ 4 h 723"/>
                <a:gd name="T10" fmla="*/ 0 w 76"/>
                <a:gd name="T11" fmla="*/ 4 h 723"/>
                <a:gd name="T12" fmla="*/ 0 60000 65536"/>
                <a:gd name="T13" fmla="*/ 0 60000 65536"/>
                <a:gd name="T14" fmla="*/ 0 60000 65536"/>
                <a:gd name="T15" fmla="*/ 0 60000 65536"/>
                <a:gd name="T16" fmla="*/ 0 60000 65536"/>
                <a:gd name="T17" fmla="*/ 0 60000 65536"/>
                <a:gd name="T18" fmla="*/ 0 w 76"/>
                <a:gd name="T19" fmla="*/ 0 h 723"/>
                <a:gd name="T20" fmla="*/ 76 w 76"/>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76" h="723">
                  <a:moveTo>
                    <a:pt x="0" y="4"/>
                  </a:moveTo>
                  <a:lnTo>
                    <a:pt x="41" y="0"/>
                  </a:lnTo>
                  <a:lnTo>
                    <a:pt x="76" y="723"/>
                  </a:lnTo>
                  <a:lnTo>
                    <a:pt x="38" y="723"/>
                  </a:lnTo>
                  <a:lnTo>
                    <a:pt x="0" y="4"/>
                  </a:lnTo>
                  <a:close/>
                </a:path>
              </a:pathLst>
            </a:custGeom>
            <a:solidFill>
              <a:srgbClr val="8A8AA8"/>
            </a:solidFill>
            <a:ln w="9525">
              <a:noFill/>
              <a:round/>
              <a:headEnd/>
              <a:tailEnd/>
            </a:ln>
          </p:spPr>
          <p:txBody>
            <a:bodyPr/>
            <a:lstStyle/>
            <a:p>
              <a:endParaRPr lang="en-US">
                <a:latin typeface="+mj-lt"/>
              </a:endParaRPr>
            </a:p>
          </p:txBody>
        </p:sp>
        <p:sp>
          <p:nvSpPr>
            <p:cNvPr id="10319" name="Freeform 570"/>
            <p:cNvSpPr>
              <a:spLocks/>
            </p:cNvSpPr>
            <p:nvPr/>
          </p:nvSpPr>
          <p:spPr bwMode="auto">
            <a:xfrm>
              <a:off x="2914" y="2150"/>
              <a:ext cx="434" cy="595"/>
            </a:xfrm>
            <a:custGeom>
              <a:avLst/>
              <a:gdLst>
                <a:gd name="T0" fmla="*/ 0 w 485"/>
                <a:gd name="T1" fmla="*/ 299 h 664"/>
                <a:gd name="T2" fmla="*/ 481 w 485"/>
                <a:gd name="T3" fmla="*/ 0 h 664"/>
                <a:gd name="T4" fmla="*/ 485 w 485"/>
                <a:gd name="T5" fmla="*/ 46 h 664"/>
                <a:gd name="T6" fmla="*/ 19 w 485"/>
                <a:gd name="T7" fmla="*/ 308 h 664"/>
                <a:gd name="T8" fmla="*/ 32 w 485"/>
                <a:gd name="T9" fmla="*/ 664 h 664"/>
                <a:gd name="T10" fmla="*/ 17 w 485"/>
                <a:gd name="T11" fmla="*/ 664 h 664"/>
                <a:gd name="T12" fmla="*/ 0 w 485"/>
                <a:gd name="T13" fmla="*/ 299 h 664"/>
                <a:gd name="T14" fmla="*/ 0 w 485"/>
                <a:gd name="T15" fmla="*/ 299 h 664"/>
                <a:gd name="T16" fmla="*/ 0 60000 65536"/>
                <a:gd name="T17" fmla="*/ 0 60000 65536"/>
                <a:gd name="T18" fmla="*/ 0 60000 65536"/>
                <a:gd name="T19" fmla="*/ 0 60000 65536"/>
                <a:gd name="T20" fmla="*/ 0 60000 65536"/>
                <a:gd name="T21" fmla="*/ 0 60000 65536"/>
                <a:gd name="T22" fmla="*/ 0 60000 65536"/>
                <a:gd name="T23" fmla="*/ 0 60000 65536"/>
                <a:gd name="T24" fmla="*/ 0 w 485"/>
                <a:gd name="T25" fmla="*/ 0 h 664"/>
                <a:gd name="T26" fmla="*/ 485 w 485"/>
                <a:gd name="T27" fmla="*/ 664 h 6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5" h="664">
                  <a:moveTo>
                    <a:pt x="0" y="299"/>
                  </a:moveTo>
                  <a:lnTo>
                    <a:pt x="481" y="0"/>
                  </a:lnTo>
                  <a:lnTo>
                    <a:pt x="485" y="46"/>
                  </a:lnTo>
                  <a:lnTo>
                    <a:pt x="19" y="308"/>
                  </a:lnTo>
                  <a:lnTo>
                    <a:pt x="32" y="664"/>
                  </a:lnTo>
                  <a:lnTo>
                    <a:pt x="17" y="664"/>
                  </a:lnTo>
                  <a:lnTo>
                    <a:pt x="0" y="299"/>
                  </a:lnTo>
                  <a:close/>
                </a:path>
              </a:pathLst>
            </a:custGeom>
            <a:solidFill>
              <a:srgbClr val="8A8AA8"/>
            </a:solidFill>
            <a:ln w="9525">
              <a:noFill/>
              <a:round/>
              <a:headEnd/>
              <a:tailEnd/>
            </a:ln>
          </p:spPr>
          <p:txBody>
            <a:bodyPr/>
            <a:lstStyle/>
            <a:p>
              <a:endParaRPr lang="en-US">
                <a:latin typeface="+mj-lt"/>
              </a:endParaRPr>
            </a:p>
          </p:txBody>
        </p:sp>
        <p:sp>
          <p:nvSpPr>
            <p:cNvPr id="10320" name="Freeform 571"/>
            <p:cNvSpPr>
              <a:spLocks/>
            </p:cNvSpPr>
            <p:nvPr/>
          </p:nvSpPr>
          <p:spPr bwMode="auto">
            <a:xfrm>
              <a:off x="2900" y="1548"/>
              <a:ext cx="415" cy="831"/>
            </a:xfrm>
            <a:custGeom>
              <a:avLst/>
              <a:gdLst>
                <a:gd name="T0" fmla="*/ 15 w 464"/>
                <a:gd name="T1" fmla="*/ 928 h 928"/>
                <a:gd name="T2" fmla="*/ 0 w 464"/>
                <a:gd name="T3" fmla="*/ 554 h 928"/>
                <a:gd name="T4" fmla="*/ 462 w 464"/>
                <a:gd name="T5" fmla="*/ 0 h 928"/>
                <a:gd name="T6" fmla="*/ 464 w 464"/>
                <a:gd name="T7" fmla="*/ 71 h 928"/>
                <a:gd name="T8" fmla="*/ 15 w 464"/>
                <a:gd name="T9" fmla="*/ 573 h 928"/>
                <a:gd name="T10" fmla="*/ 34 w 464"/>
                <a:gd name="T11" fmla="*/ 921 h 928"/>
                <a:gd name="T12" fmla="*/ 15 w 464"/>
                <a:gd name="T13" fmla="*/ 928 h 928"/>
                <a:gd name="T14" fmla="*/ 15 w 464"/>
                <a:gd name="T15" fmla="*/ 928 h 928"/>
                <a:gd name="T16" fmla="*/ 0 60000 65536"/>
                <a:gd name="T17" fmla="*/ 0 60000 65536"/>
                <a:gd name="T18" fmla="*/ 0 60000 65536"/>
                <a:gd name="T19" fmla="*/ 0 60000 65536"/>
                <a:gd name="T20" fmla="*/ 0 60000 65536"/>
                <a:gd name="T21" fmla="*/ 0 60000 65536"/>
                <a:gd name="T22" fmla="*/ 0 60000 65536"/>
                <a:gd name="T23" fmla="*/ 0 60000 65536"/>
                <a:gd name="T24" fmla="*/ 0 w 464"/>
                <a:gd name="T25" fmla="*/ 0 h 928"/>
                <a:gd name="T26" fmla="*/ 464 w 464"/>
                <a:gd name="T27" fmla="*/ 928 h 9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4" h="928">
                  <a:moveTo>
                    <a:pt x="15" y="928"/>
                  </a:moveTo>
                  <a:lnTo>
                    <a:pt x="0" y="554"/>
                  </a:lnTo>
                  <a:lnTo>
                    <a:pt x="462" y="0"/>
                  </a:lnTo>
                  <a:lnTo>
                    <a:pt x="464" y="71"/>
                  </a:lnTo>
                  <a:lnTo>
                    <a:pt x="15" y="573"/>
                  </a:lnTo>
                  <a:lnTo>
                    <a:pt x="34" y="921"/>
                  </a:lnTo>
                  <a:lnTo>
                    <a:pt x="15" y="928"/>
                  </a:lnTo>
                  <a:close/>
                </a:path>
              </a:pathLst>
            </a:custGeom>
            <a:solidFill>
              <a:srgbClr val="8A8AA8"/>
            </a:solidFill>
            <a:ln w="9525">
              <a:noFill/>
              <a:round/>
              <a:headEnd/>
              <a:tailEnd/>
            </a:ln>
          </p:spPr>
          <p:txBody>
            <a:bodyPr/>
            <a:lstStyle/>
            <a:p>
              <a:endParaRPr lang="en-US">
                <a:latin typeface="+mj-lt"/>
              </a:endParaRPr>
            </a:p>
          </p:txBody>
        </p:sp>
        <p:sp>
          <p:nvSpPr>
            <p:cNvPr id="10321" name="Freeform 572"/>
            <p:cNvSpPr>
              <a:spLocks/>
            </p:cNvSpPr>
            <p:nvPr/>
          </p:nvSpPr>
          <p:spPr bwMode="auto">
            <a:xfrm>
              <a:off x="2696" y="2071"/>
              <a:ext cx="188" cy="446"/>
            </a:xfrm>
            <a:custGeom>
              <a:avLst/>
              <a:gdLst>
                <a:gd name="T0" fmla="*/ 210 w 210"/>
                <a:gd name="T1" fmla="*/ 0 h 498"/>
                <a:gd name="T2" fmla="*/ 0 w 210"/>
                <a:gd name="T3" fmla="*/ 261 h 498"/>
                <a:gd name="T4" fmla="*/ 12 w 210"/>
                <a:gd name="T5" fmla="*/ 498 h 498"/>
                <a:gd name="T6" fmla="*/ 27 w 210"/>
                <a:gd name="T7" fmla="*/ 489 h 498"/>
                <a:gd name="T8" fmla="*/ 14 w 210"/>
                <a:gd name="T9" fmla="*/ 261 h 498"/>
                <a:gd name="T10" fmla="*/ 210 w 210"/>
                <a:gd name="T11" fmla="*/ 27 h 498"/>
                <a:gd name="T12" fmla="*/ 210 w 210"/>
                <a:gd name="T13" fmla="*/ 0 h 498"/>
                <a:gd name="T14" fmla="*/ 210 w 210"/>
                <a:gd name="T15" fmla="*/ 0 h 498"/>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498"/>
                <a:gd name="T26" fmla="*/ 210 w 210"/>
                <a:gd name="T27" fmla="*/ 498 h 4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498">
                  <a:moveTo>
                    <a:pt x="210" y="0"/>
                  </a:moveTo>
                  <a:lnTo>
                    <a:pt x="0" y="261"/>
                  </a:lnTo>
                  <a:lnTo>
                    <a:pt x="12" y="498"/>
                  </a:lnTo>
                  <a:lnTo>
                    <a:pt x="27" y="489"/>
                  </a:lnTo>
                  <a:lnTo>
                    <a:pt x="14" y="261"/>
                  </a:lnTo>
                  <a:lnTo>
                    <a:pt x="210" y="27"/>
                  </a:lnTo>
                  <a:lnTo>
                    <a:pt x="210" y="0"/>
                  </a:lnTo>
                  <a:close/>
                </a:path>
              </a:pathLst>
            </a:custGeom>
            <a:solidFill>
              <a:srgbClr val="8A8AA8"/>
            </a:solidFill>
            <a:ln w="9525">
              <a:noFill/>
              <a:round/>
              <a:headEnd/>
              <a:tailEnd/>
            </a:ln>
          </p:spPr>
          <p:txBody>
            <a:bodyPr/>
            <a:lstStyle/>
            <a:p>
              <a:endParaRPr lang="en-US">
                <a:latin typeface="+mj-lt"/>
              </a:endParaRPr>
            </a:p>
          </p:txBody>
        </p:sp>
        <p:sp>
          <p:nvSpPr>
            <p:cNvPr id="10322" name="Freeform 573"/>
            <p:cNvSpPr>
              <a:spLocks/>
            </p:cNvSpPr>
            <p:nvPr/>
          </p:nvSpPr>
          <p:spPr bwMode="auto">
            <a:xfrm>
              <a:off x="2549" y="2316"/>
              <a:ext cx="139" cy="301"/>
            </a:xfrm>
            <a:custGeom>
              <a:avLst/>
              <a:gdLst>
                <a:gd name="T0" fmla="*/ 154 w 156"/>
                <a:gd name="T1" fmla="*/ 0 h 334"/>
                <a:gd name="T2" fmla="*/ 0 w 156"/>
                <a:gd name="T3" fmla="*/ 177 h 334"/>
                <a:gd name="T4" fmla="*/ 4 w 156"/>
                <a:gd name="T5" fmla="*/ 334 h 334"/>
                <a:gd name="T6" fmla="*/ 17 w 156"/>
                <a:gd name="T7" fmla="*/ 327 h 334"/>
                <a:gd name="T8" fmla="*/ 8 w 156"/>
                <a:gd name="T9" fmla="*/ 180 h 334"/>
                <a:gd name="T10" fmla="*/ 156 w 156"/>
                <a:gd name="T11" fmla="*/ 9 h 334"/>
                <a:gd name="T12" fmla="*/ 154 w 156"/>
                <a:gd name="T13" fmla="*/ 0 h 334"/>
                <a:gd name="T14" fmla="*/ 154 w 156"/>
                <a:gd name="T15" fmla="*/ 0 h 334"/>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334"/>
                <a:gd name="T26" fmla="*/ 156 w 156"/>
                <a:gd name="T27" fmla="*/ 334 h 3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334">
                  <a:moveTo>
                    <a:pt x="154" y="0"/>
                  </a:moveTo>
                  <a:lnTo>
                    <a:pt x="0" y="177"/>
                  </a:lnTo>
                  <a:lnTo>
                    <a:pt x="4" y="334"/>
                  </a:lnTo>
                  <a:lnTo>
                    <a:pt x="17" y="327"/>
                  </a:lnTo>
                  <a:lnTo>
                    <a:pt x="8" y="180"/>
                  </a:lnTo>
                  <a:lnTo>
                    <a:pt x="156" y="9"/>
                  </a:lnTo>
                  <a:lnTo>
                    <a:pt x="154" y="0"/>
                  </a:lnTo>
                  <a:close/>
                </a:path>
              </a:pathLst>
            </a:custGeom>
            <a:solidFill>
              <a:srgbClr val="8A8AA8"/>
            </a:solidFill>
            <a:ln w="9525">
              <a:noFill/>
              <a:round/>
              <a:headEnd/>
              <a:tailEnd/>
            </a:ln>
          </p:spPr>
          <p:txBody>
            <a:bodyPr/>
            <a:lstStyle/>
            <a:p>
              <a:endParaRPr lang="en-US">
                <a:latin typeface="+mj-lt"/>
              </a:endParaRPr>
            </a:p>
          </p:txBody>
        </p:sp>
        <p:sp>
          <p:nvSpPr>
            <p:cNvPr id="10323" name="Freeform 574"/>
            <p:cNvSpPr>
              <a:spLocks/>
            </p:cNvSpPr>
            <p:nvPr/>
          </p:nvSpPr>
          <p:spPr bwMode="auto">
            <a:xfrm>
              <a:off x="2708" y="2426"/>
              <a:ext cx="188" cy="335"/>
            </a:xfrm>
            <a:custGeom>
              <a:avLst/>
              <a:gdLst>
                <a:gd name="T0" fmla="*/ 207 w 211"/>
                <a:gd name="T1" fmla="*/ 0 h 373"/>
                <a:gd name="T2" fmla="*/ 0 w 211"/>
                <a:gd name="T3" fmla="*/ 128 h 373"/>
                <a:gd name="T4" fmla="*/ 7 w 211"/>
                <a:gd name="T5" fmla="*/ 373 h 373"/>
                <a:gd name="T6" fmla="*/ 26 w 211"/>
                <a:gd name="T7" fmla="*/ 373 h 373"/>
                <a:gd name="T8" fmla="*/ 15 w 211"/>
                <a:gd name="T9" fmla="*/ 137 h 373"/>
                <a:gd name="T10" fmla="*/ 211 w 211"/>
                <a:gd name="T11" fmla="*/ 21 h 373"/>
                <a:gd name="T12" fmla="*/ 207 w 211"/>
                <a:gd name="T13" fmla="*/ 0 h 373"/>
                <a:gd name="T14" fmla="*/ 207 w 211"/>
                <a:gd name="T15" fmla="*/ 0 h 373"/>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373"/>
                <a:gd name="T26" fmla="*/ 211 w 211"/>
                <a:gd name="T27" fmla="*/ 373 h 3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373">
                  <a:moveTo>
                    <a:pt x="207" y="0"/>
                  </a:moveTo>
                  <a:lnTo>
                    <a:pt x="0" y="128"/>
                  </a:lnTo>
                  <a:lnTo>
                    <a:pt x="7" y="373"/>
                  </a:lnTo>
                  <a:lnTo>
                    <a:pt x="26" y="373"/>
                  </a:lnTo>
                  <a:lnTo>
                    <a:pt x="15" y="137"/>
                  </a:lnTo>
                  <a:lnTo>
                    <a:pt x="211" y="21"/>
                  </a:lnTo>
                  <a:lnTo>
                    <a:pt x="207" y="0"/>
                  </a:lnTo>
                  <a:close/>
                </a:path>
              </a:pathLst>
            </a:custGeom>
            <a:solidFill>
              <a:srgbClr val="8A8AA8"/>
            </a:solidFill>
            <a:ln w="9525">
              <a:noFill/>
              <a:round/>
              <a:headEnd/>
              <a:tailEnd/>
            </a:ln>
          </p:spPr>
          <p:txBody>
            <a:bodyPr/>
            <a:lstStyle/>
            <a:p>
              <a:endParaRPr lang="en-US">
                <a:latin typeface="+mj-lt"/>
              </a:endParaRPr>
            </a:p>
          </p:txBody>
        </p:sp>
        <p:sp>
          <p:nvSpPr>
            <p:cNvPr id="10324" name="Freeform 575"/>
            <p:cNvSpPr>
              <a:spLocks/>
            </p:cNvSpPr>
            <p:nvPr/>
          </p:nvSpPr>
          <p:spPr bwMode="auto">
            <a:xfrm>
              <a:off x="2552" y="2553"/>
              <a:ext cx="144" cy="217"/>
            </a:xfrm>
            <a:custGeom>
              <a:avLst/>
              <a:gdLst>
                <a:gd name="T0" fmla="*/ 158 w 159"/>
                <a:gd name="T1" fmla="*/ 0 h 244"/>
                <a:gd name="T2" fmla="*/ 0 w 159"/>
                <a:gd name="T3" fmla="*/ 89 h 244"/>
                <a:gd name="T4" fmla="*/ 7 w 159"/>
                <a:gd name="T5" fmla="*/ 244 h 244"/>
                <a:gd name="T6" fmla="*/ 19 w 159"/>
                <a:gd name="T7" fmla="*/ 244 h 244"/>
                <a:gd name="T8" fmla="*/ 13 w 159"/>
                <a:gd name="T9" fmla="*/ 97 h 244"/>
                <a:gd name="T10" fmla="*/ 159 w 159"/>
                <a:gd name="T11" fmla="*/ 15 h 244"/>
                <a:gd name="T12" fmla="*/ 158 w 159"/>
                <a:gd name="T13" fmla="*/ 0 h 244"/>
                <a:gd name="T14" fmla="*/ 158 w 159"/>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244"/>
                <a:gd name="T26" fmla="*/ 159 w 159"/>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244">
                  <a:moveTo>
                    <a:pt x="158" y="0"/>
                  </a:moveTo>
                  <a:lnTo>
                    <a:pt x="0" y="89"/>
                  </a:lnTo>
                  <a:lnTo>
                    <a:pt x="7" y="244"/>
                  </a:lnTo>
                  <a:lnTo>
                    <a:pt x="19" y="244"/>
                  </a:lnTo>
                  <a:lnTo>
                    <a:pt x="13" y="97"/>
                  </a:lnTo>
                  <a:lnTo>
                    <a:pt x="159" y="15"/>
                  </a:lnTo>
                  <a:lnTo>
                    <a:pt x="158" y="0"/>
                  </a:lnTo>
                  <a:close/>
                </a:path>
              </a:pathLst>
            </a:custGeom>
            <a:solidFill>
              <a:srgbClr val="8A8AA8"/>
            </a:solidFill>
            <a:ln w="9525">
              <a:noFill/>
              <a:round/>
              <a:headEnd/>
              <a:tailEnd/>
            </a:ln>
          </p:spPr>
          <p:txBody>
            <a:bodyPr/>
            <a:lstStyle/>
            <a:p>
              <a:endParaRPr lang="en-US">
                <a:latin typeface="+mj-lt"/>
              </a:endParaRPr>
            </a:p>
          </p:txBody>
        </p:sp>
        <p:sp>
          <p:nvSpPr>
            <p:cNvPr id="10325" name="Freeform 576"/>
            <p:cNvSpPr>
              <a:spLocks/>
            </p:cNvSpPr>
            <p:nvPr/>
          </p:nvSpPr>
          <p:spPr bwMode="auto">
            <a:xfrm>
              <a:off x="2559" y="2789"/>
              <a:ext cx="20" cy="160"/>
            </a:xfrm>
            <a:custGeom>
              <a:avLst/>
              <a:gdLst>
                <a:gd name="T0" fmla="*/ 0 w 21"/>
                <a:gd name="T1" fmla="*/ 0 h 179"/>
                <a:gd name="T2" fmla="*/ 16 w 21"/>
                <a:gd name="T3" fmla="*/ 0 h 179"/>
                <a:gd name="T4" fmla="*/ 21 w 21"/>
                <a:gd name="T5" fmla="*/ 179 h 179"/>
                <a:gd name="T6" fmla="*/ 6 w 21"/>
                <a:gd name="T7" fmla="*/ 179 h 179"/>
                <a:gd name="T8" fmla="*/ 0 w 21"/>
                <a:gd name="T9" fmla="*/ 0 h 179"/>
                <a:gd name="T10" fmla="*/ 0 w 21"/>
                <a:gd name="T11" fmla="*/ 0 h 179"/>
                <a:gd name="T12" fmla="*/ 0 60000 65536"/>
                <a:gd name="T13" fmla="*/ 0 60000 65536"/>
                <a:gd name="T14" fmla="*/ 0 60000 65536"/>
                <a:gd name="T15" fmla="*/ 0 60000 65536"/>
                <a:gd name="T16" fmla="*/ 0 60000 65536"/>
                <a:gd name="T17" fmla="*/ 0 60000 65536"/>
                <a:gd name="T18" fmla="*/ 0 w 21"/>
                <a:gd name="T19" fmla="*/ 0 h 179"/>
                <a:gd name="T20" fmla="*/ 21 w 21"/>
                <a:gd name="T21" fmla="*/ 179 h 179"/>
              </a:gdLst>
              <a:ahLst/>
              <a:cxnLst>
                <a:cxn ang="T12">
                  <a:pos x="T0" y="T1"/>
                </a:cxn>
                <a:cxn ang="T13">
                  <a:pos x="T2" y="T3"/>
                </a:cxn>
                <a:cxn ang="T14">
                  <a:pos x="T4" y="T5"/>
                </a:cxn>
                <a:cxn ang="T15">
                  <a:pos x="T6" y="T7"/>
                </a:cxn>
                <a:cxn ang="T16">
                  <a:pos x="T8" y="T9"/>
                </a:cxn>
                <a:cxn ang="T17">
                  <a:pos x="T10" y="T11"/>
                </a:cxn>
              </a:cxnLst>
              <a:rect l="T18" t="T19" r="T20" b="T21"/>
              <a:pathLst>
                <a:path w="21" h="179">
                  <a:moveTo>
                    <a:pt x="0" y="0"/>
                  </a:moveTo>
                  <a:lnTo>
                    <a:pt x="16" y="0"/>
                  </a:lnTo>
                  <a:lnTo>
                    <a:pt x="21" y="179"/>
                  </a:lnTo>
                  <a:lnTo>
                    <a:pt x="6" y="179"/>
                  </a:lnTo>
                  <a:lnTo>
                    <a:pt x="0" y="0"/>
                  </a:lnTo>
                  <a:close/>
                </a:path>
              </a:pathLst>
            </a:custGeom>
            <a:solidFill>
              <a:srgbClr val="8A8AA8"/>
            </a:solidFill>
            <a:ln w="9525">
              <a:noFill/>
              <a:round/>
              <a:headEnd/>
              <a:tailEnd/>
            </a:ln>
          </p:spPr>
          <p:txBody>
            <a:bodyPr/>
            <a:lstStyle/>
            <a:p>
              <a:endParaRPr lang="en-US">
                <a:latin typeface="+mj-lt"/>
              </a:endParaRPr>
            </a:p>
          </p:txBody>
        </p:sp>
        <p:sp>
          <p:nvSpPr>
            <p:cNvPr id="10326" name="Freeform 577"/>
            <p:cNvSpPr>
              <a:spLocks/>
            </p:cNvSpPr>
            <p:nvPr/>
          </p:nvSpPr>
          <p:spPr bwMode="auto">
            <a:xfrm>
              <a:off x="2717" y="2788"/>
              <a:ext cx="32" cy="247"/>
            </a:xfrm>
            <a:custGeom>
              <a:avLst/>
              <a:gdLst>
                <a:gd name="T0" fmla="*/ 0 w 36"/>
                <a:gd name="T1" fmla="*/ 0 h 275"/>
                <a:gd name="T2" fmla="*/ 21 w 36"/>
                <a:gd name="T3" fmla="*/ 0 h 275"/>
                <a:gd name="T4" fmla="*/ 36 w 36"/>
                <a:gd name="T5" fmla="*/ 275 h 275"/>
                <a:gd name="T6" fmla="*/ 10 w 36"/>
                <a:gd name="T7" fmla="*/ 275 h 275"/>
                <a:gd name="T8" fmla="*/ 0 w 36"/>
                <a:gd name="T9" fmla="*/ 0 h 275"/>
                <a:gd name="T10" fmla="*/ 0 w 36"/>
                <a:gd name="T11" fmla="*/ 0 h 275"/>
                <a:gd name="T12" fmla="*/ 0 60000 65536"/>
                <a:gd name="T13" fmla="*/ 0 60000 65536"/>
                <a:gd name="T14" fmla="*/ 0 60000 65536"/>
                <a:gd name="T15" fmla="*/ 0 60000 65536"/>
                <a:gd name="T16" fmla="*/ 0 60000 65536"/>
                <a:gd name="T17" fmla="*/ 0 60000 65536"/>
                <a:gd name="T18" fmla="*/ 0 w 36"/>
                <a:gd name="T19" fmla="*/ 0 h 275"/>
                <a:gd name="T20" fmla="*/ 36 w 36"/>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36" h="275">
                  <a:moveTo>
                    <a:pt x="0" y="0"/>
                  </a:moveTo>
                  <a:lnTo>
                    <a:pt x="21" y="0"/>
                  </a:lnTo>
                  <a:lnTo>
                    <a:pt x="36" y="275"/>
                  </a:lnTo>
                  <a:lnTo>
                    <a:pt x="10" y="275"/>
                  </a:lnTo>
                  <a:lnTo>
                    <a:pt x="0" y="0"/>
                  </a:lnTo>
                  <a:close/>
                </a:path>
              </a:pathLst>
            </a:custGeom>
            <a:solidFill>
              <a:srgbClr val="8A8AA8"/>
            </a:solidFill>
            <a:ln w="9525">
              <a:noFill/>
              <a:round/>
              <a:headEnd/>
              <a:tailEnd/>
            </a:ln>
          </p:spPr>
          <p:txBody>
            <a:bodyPr/>
            <a:lstStyle/>
            <a:p>
              <a:endParaRPr lang="en-US">
                <a:latin typeface="+mj-lt"/>
              </a:endParaRPr>
            </a:p>
          </p:txBody>
        </p:sp>
        <p:sp>
          <p:nvSpPr>
            <p:cNvPr id="10327" name="Freeform 578"/>
            <p:cNvSpPr>
              <a:spLocks/>
            </p:cNvSpPr>
            <p:nvPr/>
          </p:nvSpPr>
          <p:spPr bwMode="auto">
            <a:xfrm>
              <a:off x="3333" y="1073"/>
              <a:ext cx="49" cy="351"/>
            </a:xfrm>
            <a:custGeom>
              <a:avLst/>
              <a:gdLst>
                <a:gd name="T0" fmla="*/ 0 w 55"/>
                <a:gd name="T1" fmla="*/ 0 h 391"/>
                <a:gd name="T2" fmla="*/ 17 w 55"/>
                <a:gd name="T3" fmla="*/ 391 h 391"/>
                <a:gd name="T4" fmla="*/ 55 w 55"/>
                <a:gd name="T5" fmla="*/ 346 h 391"/>
                <a:gd name="T6" fmla="*/ 38 w 55"/>
                <a:gd name="T7" fmla="*/ 5 h 391"/>
                <a:gd name="T8" fmla="*/ 0 w 55"/>
                <a:gd name="T9" fmla="*/ 0 h 391"/>
                <a:gd name="T10" fmla="*/ 0 w 55"/>
                <a:gd name="T11" fmla="*/ 0 h 391"/>
                <a:gd name="T12" fmla="*/ 0 60000 65536"/>
                <a:gd name="T13" fmla="*/ 0 60000 65536"/>
                <a:gd name="T14" fmla="*/ 0 60000 65536"/>
                <a:gd name="T15" fmla="*/ 0 60000 65536"/>
                <a:gd name="T16" fmla="*/ 0 60000 65536"/>
                <a:gd name="T17" fmla="*/ 0 60000 65536"/>
                <a:gd name="T18" fmla="*/ 0 w 55"/>
                <a:gd name="T19" fmla="*/ 0 h 391"/>
                <a:gd name="T20" fmla="*/ 55 w 55"/>
                <a:gd name="T21" fmla="*/ 391 h 391"/>
              </a:gdLst>
              <a:ahLst/>
              <a:cxnLst>
                <a:cxn ang="T12">
                  <a:pos x="T0" y="T1"/>
                </a:cxn>
                <a:cxn ang="T13">
                  <a:pos x="T2" y="T3"/>
                </a:cxn>
                <a:cxn ang="T14">
                  <a:pos x="T4" y="T5"/>
                </a:cxn>
                <a:cxn ang="T15">
                  <a:pos x="T6" y="T7"/>
                </a:cxn>
                <a:cxn ang="T16">
                  <a:pos x="T8" y="T9"/>
                </a:cxn>
                <a:cxn ang="T17">
                  <a:pos x="T10" y="T11"/>
                </a:cxn>
              </a:cxnLst>
              <a:rect l="T18" t="T19" r="T20" b="T21"/>
              <a:pathLst>
                <a:path w="55" h="391">
                  <a:moveTo>
                    <a:pt x="0" y="0"/>
                  </a:moveTo>
                  <a:lnTo>
                    <a:pt x="17" y="391"/>
                  </a:lnTo>
                  <a:lnTo>
                    <a:pt x="55" y="346"/>
                  </a:lnTo>
                  <a:lnTo>
                    <a:pt x="38" y="5"/>
                  </a:lnTo>
                  <a:lnTo>
                    <a:pt x="0" y="0"/>
                  </a:lnTo>
                  <a:close/>
                </a:path>
              </a:pathLst>
            </a:custGeom>
            <a:solidFill>
              <a:srgbClr val="8A8AA8"/>
            </a:solidFill>
            <a:ln w="9525">
              <a:noFill/>
              <a:round/>
              <a:headEnd/>
              <a:tailEnd/>
            </a:ln>
          </p:spPr>
          <p:txBody>
            <a:bodyPr/>
            <a:lstStyle/>
            <a:p>
              <a:endParaRPr lang="en-US">
                <a:latin typeface="+mj-lt"/>
              </a:endParaRPr>
            </a:p>
          </p:txBody>
        </p:sp>
        <p:sp>
          <p:nvSpPr>
            <p:cNvPr id="10328" name="Freeform 579"/>
            <p:cNvSpPr>
              <a:spLocks/>
            </p:cNvSpPr>
            <p:nvPr/>
          </p:nvSpPr>
          <p:spPr bwMode="auto">
            <a:xfrm>
              <a:off x="3348" y="1104"/>
              <a:ext cx="406" cy="980"/>
            </a:xfrm>
            <a:custGeom>
              <a:avLst/>
              <a:gdLst>
                <a:gd name="T0" fmla="*/ 378 w 452"/>
                <a:gd name="T1" fmla="*/ 0 h 1093"/>
                <a:gd name="T2" fmla="*/ 0 w 452"/>
                <a:gd name="T3" fmla="*/ 473 h 1093"/>
                <a:gd name="T4" fmla="*/ 32 w 452"/>
                <a:gd name="T5" fmla="*/ 1093 h 1093"/>
                <a:gd name="T6" fmla="*/ 87 w 452"/>
                <a:gd name="T7" fmla="*/ 1059 h 1093"/>
                <a:gd name="T8" fmla="*/ 38 w 452"/>
                <a:gd name="T9" fmla="*/ 477 h 1093"/>
                <a:gd name="T10" fmla="*/ 452 w 452"/>
                <a:gd name="T11" fmla="*/ 11 h 1093"/>
                <a:gd name="T12" fmla="*/ 378 w 452"/>
                <a:gd name="T13" fmla="*/ 0 h 1093"/>
                <a:gd name="T14" fmla="*/ 378 w 452"/>
                <a:gd name="T15" fmla="*/ 0 h 1093"/>
                <a:gd name="T16" fmla="*/ 0 60000 65536"/>
                <a:gd name="T17" fmla="*/ 0 60000 65536"/>
                <a:gd name="T18" fmla="*/ 0 60000 65536"/>
                <a:gd name="T19" fmla="*/ 0 60000 65536"/>
                <a:gd name="T20" fmla="*/ 0 60000 65536"/>
                <a:gd name="T21" fmla="*/ 0 60000 65536"/>
                <a:gd name="T22" fmla="*/ 0 60000 65536"/>
                <a:gd name="T23" fmla="*/ 0 60000 65536"/>
                <a:gd name="T24" fmla="*/ 0 w 452"/>
                <a:gd name="T25" fmla="*/ 0 h 1093"/>
                <a:gd name="T26" fmla="*/ 452 w 452"/>
                <a:gd name="T27" fmla="*/ 1093 h 10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2" h="1093">
                  <a:moveTo>
                    <a:pt x="378" y="0"/>
                  </a:moveTo>
                  <a:lnTo>
                    <a:pt x="0" y="473"/>
                  </a:lnTo>
                  <a:lnTo>
                    <a:pt x="32" y="1093"/>
                  </a:lnTo>
                  <a:lnTo>
                    <a:pt x="87" y="1059"/>
                  </a:lnTo>
                  <a:lnTo>
                    <a:pt x="38" y="477"/>
                  </a:lnTo>
                  <a:lnTo>
                    <a:pt x="452" y="11"/>
                  </a:lnTo>
                  <a:lnTo>
                    <a:pt x="378" y="0"/>
                  </a:lnTo>
                  <a:close/>
                </a:path>
              </a:pathLst>
            </a:custGeom>
            <a:solidFill>
              <a:srgbClr val="8A8AA8"/>
            </a:solidFill>
            <a:ln w="9525">
              <a:noFill/>
              <a:round/>
              <a:headEnd/>
              <a:tailEnd/>
            </a:ln>
          </p:spPr>
          <p:txBody>
            <a:bodyPr/>
            <a:lstStyle/>
            <a:p>
              <a:endParaRPr lang="en-US">
                <a:latin typeface="+mj-lt"/>
              </a:endParaRPr>
            </a:p>
          </p:txBody>
        </p:sp>
        <p:sp>
          <p:nvSpPr>
            <p:cNvPr id="10329" name="Freeform 580"/>
            <p:cNvSpPr>
              <a:spLocks/>
            </p:cNvSpPr>
            <p:nvPr/>
          </p:nvSpPr>
          <p:spPr bwMode="auto">
            <a:xfrm>
              <a:off x="3385" y="1804"/>
              <a:ext cx="527" cy="912"/>
            </a:xfrm>
            <a:custGeom>
              <a:avLst/>
              <a:gdLst>
                <a:gd name="T0" fmla="*/ 588 w 588"/>
                <a:gd name="T1" fmla="*/ 0 h 1018"/>
                <a:gd name="T2" fmla="*/ 0 w 588"/>
                <a:gd name="T3" fmla="*/ 367 h 1018"/>
                <a:gd name="T4" fmla="*/ 37 w 588"/>
                <a:gd name="T5" fmla="*/ 1018 h 1018"/>
                <a:gd name="T6" fmla="*/ 77 w 588"/>
                <a:gd name="T7" fmla="*/ 1012 h 1018"/>
                <a:gd name="T8" fmla="*/ 50 w 588"/>
                <a:gd name="T9" fmla="*/ 386 h 1018"/>
                <a:gd name="T10" fmla="*/ 588 w 588"/>
                <a:gd name="T11" fmla="*/ 88 h 1018"/>
                <a:gd name="T12" fmla="*/ 588 w 588"/>
                <a:gd name="T13" fmla="*/ 0 h 1018"/>
                <a:gd name="T14" fmla="*/ 588 w 588"/>
                <a:gd name="T15" fmla="*/ 0 h 1018"/>
                <a:gd name="T16" fmla="*/ 0 60000 65536"/>
                <a:gd name="T17" fmla="*/ 0 60000 65536"/>
                <a:gd name="T18" fmla="*/ 0 60000 65536"/>
                <a:gd name="T19" fmla="*/ 0 60000 65536"/>
                <a:gd name="T20" fmla="*/ 0 60000 65536"/>
                <a:gd name="T21" fmla="*/ 0 60000 65536"/>
                <a:gd name="T22" fmla="*/ 0 60000 65536"/>
                <a:gd name="T23" fmla="*/ 0 60000 65536"/>
                <a:gd name="T24" fmla="*/ 0 w 588"/>
                <a:gd name="T25" fmla="*/ 0 h 1018"/>
                <a:gd name="T26" fmla="*/ 588 w 588"/>
                <a:gd name="T27" fmla="*/ 1018 h 10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8" h="1018">
                  <a:moveTo>
                    <a:pt x="588" y="0"/>
                  </a:moveTo>
                  <a:lnTo>
                    <a:pt x="0" y="367"/>
                  </a:lnTo>
                  <a:lnTo>
                    <a:pt x="37" y="1018"/>
                  </a:lnTo>
                  <a:lnTo>
                    <a:pt x="77" y="1012"/>
                  </a:lnTo>
                  <a:lnTo>
                    <a:pt x="50" y="386"/>
                  </a:lnTo>
                  <a:lnTo>
                    <a:pt x="588" y="88"/>
                  </a:lnTo>
                  <a:lnTo>
                    <a:pt x="588" y="0"/>
                  </a:lnTo>
                  <a:close/>
                </a:path>
              </a:pathLst>
            </a:custGeom>
            <a:solidFill>
              <a:srgbClr val="8A8AA8"/>
            </a:solidFill>
            <a:ln w="9525">
              <a:noFill/>
              <a:round/>
              <a:headEnd/>
              <a:tailEnd/>
            </a:ln>
          </p:spPr>
          <p:txBody>
            <a:bodyPr/>
            <a:lstStyle/>
            <a:p>
              <a:endParaRPr lang="en-US">
                <a:latin typeface="+mj-lt"/>
              </a:endParaRPr>
            </a:p>
          </p:txBody>
        </p:sp>
        <p:sp>
          <p:nvSpPr>
            <p:cNvPr id="10330" name="Freeform 581"/>
            <p:cNvSpPr>
              <a:spLocks/>
            </p:cNvSpPr>
            <p:nvPr/>
          </p:nvSpPr>
          <p:spPr bwMode="auto">
            <a:xfrm>
              <a:off x="2683" y="3092"/>
              <a:ext cx="306" cy="90"/>
            </a:xfrm>
            <a:custGeom>
              <a:avLst/>
              <a:gdLst>
                <a:gd name="T0" fmla="*/ 0 w 342"/>
                <a:gd name="T1" fmla="*/ 0 h 101"/>
                <a:gd name="T2" fmla="*/ 247 w 342"/>
                <a:gd name="T3" fmla="*/ 7 h 101"/>
                <a:gd name="T4" fmla="*/ 342 w 342"/>
                <a:gd name="T5" fmla="*/ 74 h 101"/>
                <a:gd name="T6" fmla="*/ 40 w 342"/>
                <a:gd name="T7" fmla="*/ 101 h 101"/>
                <a:gd name="T8" fmla="*/ 0 w 342"/>
                <a:gd name="T9" fmla="*/ 0 h 101"/>
                <a:gd name="T10" fmla="*/ 0 w 342"/>
                <a:gd name="T11" fmla="*/ 0 h 101"/>
                <a:gd name="T12" fmla="*/ 0 60000 65536"/>
                <a:gd name="T13" fmla="*/ 0 60000 65536"/>
                <a:gd name="T14" fmla="*/ 0 60000 65536"/>
                <a:gd name="T15" fmla="*/ 0 60000 65536"/>
                <a:gd name="T16" fmla="*/ 0 60000 65536"/>
                <a:gd name="T17" fmla="*/ 0 60000 65536"/>
                <a:gd name="T18" fmla="*/ 0 w 342"/>
                <a:gd name="T19" fmla="*/ 0 h 101"/>
                <a:gd name="T20" fmla="*/ 342 w 342"/>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342" h="101">
                  <a:moveTo>
                    <a:pt x="0" y="0"/>
                  </a:moveTo>
                  <a:lnTo>
                    <a:pt x="247" y="7"/>
                  </a:lnTo>
                  <a:lnTo>
                    <a:pt x="342" y="74"/>
                  </a:lnTo>
                  <a:lnTo>
                    <a:pt x="40" y="101"/>
                  </a:lnTo>
                  <a:lnTo>
                    <a:pt x="0" y="0"/>
                  </a:lnTo>
                  <a:close/>
                </a:path>
              </a:pathLst>
            </a:custGeom>
            <a:solidFill>
              <a:srgbClr val="FFCC00"/>
            </a:solidFill>
            <a:ln w="9525">
              <a:noFill/>
              <a:round/>
              <a:headEnd/>
              <a:tailEnd/>
            </a:ln>
          </p:spPr>
          <p:txBody>
            <a:bodyPr/>
            <a:lstStyle/>
            <a:p>
              <a:endParaRPr lang="en-US">
                <a:latin typeface="+mj-lt"/>
              </a:endParaRPr>
            </a:p>
          </p:txBody>
        </p:sp>
        <p:sp>
          <p:nvSpPr>
            <p:cNvPr id="10331" name="Freeform 582"/>
            <p:cNvSpPr>
              <a:spLocks/>
            </p:cNvSpPr>
            <p:nvPr/>
          </p:nvSpPr>
          <p:spPr bwMode="auto">
            <a:xfrm>
              <a:off x="2511" y="2981"/>
              <a:ext cx="168" cy="407"/>
            </a:xfrm>
            <a:custGeom>
              <a:avLst/>
              <a:gdLst>
                <a:gd name="T0" fmla="*/ 34 w 188"/>
                <a:gd name="T1" fmla="*/ 0 h 455"/>
                <a:gd name="T2" fmla="*/ 34 w 188"/>
                <a:gd name="T3" fmla="*/ 90 h 455"/>
                <a:gd name="T4" fmla="*/ 4 w 188"/>
                <a:gd name="T5" fmla="*/ 97 h 455"/>
                <a:gd name="T6" fmla="*/ 4 w 188"/>
                <a:gd name="T7" fmla="*/ 99 h 455"/>
                <a:gd name="T8" fmla="*/ 4 w 188"/>
                <a:gd name="T9" fmla="*/ 101 h 455"/>
                <a:gd name="T10" fmla="*/ 4 w 188"/>
                <a:gd name="T11" fmla="*/ 107 h 455"/>
                <a:gd name="T12" fmla="*/ 4 w 188"/>
                <a:gd name="T13" fmla="*/ 114 h 455"/>
                <a:gd name="T14" fmla="*/ 4 w 188"/>
                <a:gd name="T15" fmla="*/ 118 h 455"/>
                <a:gd name="T16" fmla="*/ 4 w 188"/>
                <a:gd name="T17" fmla="*/ 124 h 455"/>
                <a:gd name="T18" fmla="*/ 4 w 188"/>
                <a:gd name="T19" fmla="*/ 128 h 455"/>
                <a:gd name="T20" fmla="*/ 4 w 188"/>
                <a:gd name="T21" fmla="*/ 135 h 455"/>
                <a:gd name="T22" fmla="*/ 4 w 188"/>
                <a:gd name="T23" fmla="*/ 139 h 455"/>
                <a:gd name="T24" fmla="*/ 4 w 188"/>
                <a:gd name="T25" fmla="*/ 147 h 455"/>
                <a:gd name="T26" fmla="*/ 4 w 188"/>
                <a:gd name="T27" fmla="*/ 152 h 455"/>
                <a:gd name="T28" fmla="*/ 4 w 188"/>
                <a:gd name="T29" fmla="*/ 160 h 455"/>
                <a:gd name="T30" fmla="*/ 2 w 188"/>
                <a:gd name="T31" fmla="*/ 166 h 455"/>
                <a:gd name="T32" fmla="*/ 2 w 188"/>
                <a:gd name="T33" fmla="*/ 171 h 455"/>
                <a:gd name="T34" fmla="*/ 0 w 188"/>
                <a:gd name="T35" fmla="*/ 179 h 455"/>
                <a:gd name="T36" fmla="*/ 0 w 188"/>
                <a:gd name="T37" fmla="*/ 187 h 455"/>
                <a:gd name="T38" fmla="*/ 0 w 188"/>
                <a:gd name="T39" fmla="*/ 192 h 455"/>
                <a:gd name="T40" fmla="*/ 0 w 188"/>
                <a:gd name="T41" fmla="*/ 200 h 455"/>
                <a:gd name="T42" fmla="*/ 0 w 188"/>
                <a:gd name="T43" fmla="*/ 208 h 455"/>
                <a:gd name="T44" fmla="*/ 0 w 188"/>
                <a:gd name="T45" fmla="*/ 217 h 455"/>
                <a:gd name="T46" fmla="*/ 0 w 188"/>
                <a:gd name="T47" fmla="*/ 225 h 455"/>
                <a:gd name="T48" fmla="*/ 0 w 188"/>
                <a:gd name="T49" fmla="*/ 232 h 455"/>
                <a:gd name="T50" fmla="*/ 0 w 188"/>
                <a:gd name="T51" fmla="*/ 240 h 455"/>
                <a:gd name="T52" fmla="*/ 0 w 188"/>
                <a:gd name="T53" fmla="*/ 247 h 455"/>
                <a:gd name="T54" fmla="*/ 0 w 188"/>
                <a:gd name="T55" fmla="*/ 257 h 455"/>
                <a:gd name="T56" fmla="*/ 0 w 188"/>
                <a:gd name="T57" fmla="*/ 265 h 455"/>
                <a:gd name="T58" fmla="*/ 2 w 188"/>
                <a:gd name="T59" fmla="*/ 272 h 455"/>
                <a:gd name="T60" fmla="*/ 4 w 188"/>
                <a:gd name="T61" fmla="*/ 282 h 455"/>
                <a:gd name="T62" fmla="*/ 4 w 188"/>
                <a:gd name="T63" fmla="*/ 289 h 455"/>
                <a:gd name="T64" fmla="*/ 4 w 188"/>
                <a:gd name="T65" fmla="*/ 299 h 455"/>
                <a:gd name="T66" fmla="*/ 4 w 188"/>
                <a:gd name="T67" fmla="*/ 306 h 455"/>
                <a:gd name="T68" fmla="*/ 6 w 188"/>
                <a:gd name="T69" fmla="*/ 314 h 455"/>
                <a:gd name="T70" fmla="*/ 6 w 188"/>
                <a:gd name="T71" fmla="*/ 322 h 455"/>
                <a:gd name="T72" fmla="*/ 8 w 188"/>
                <a:gd name="T73" fmla="*/ 329 h 455"/>
                <a:gd name="T74" fmla="*/ 8 w 188"/>
                <a:gd name="T75" fmla="*/ 337 h 455"/>
                <a:gd name="T76" fmla="*/ 10 w 188"/>
                <a:gd name="T77" fmla="*/ 344 h 455"/>
                <a:gd name="T78" fmla="*/ 10 w 188"/>
                <a:gd name="T79" fmla="*/ 350 h 455"/>
                <a:gd name="T80" fmla="*/ 12 w 188"/>
                <a:gd name="T81" fmla="*/ 356 h 455"/>
                <a:gd name="T82" fmla="*/ 12 w 188"/>
                <a:gd name="T83" fmla="*/ 360 h 455"/>
                <a:gd name="T84" fmla="*/ 14 w 188"/>
                <a:gd name="T85" fmla="*/ 363 h 455"/>
                <a:gd name="T86" fmla="*/ 14 w 188"/>
                <a:gd name="T87" fmla="*/ 369 h 455"/>
                <a:gd name="T88" fmla="*/ 15 w 188"/>
                <a:gd name="T89" fmla="*/ 373 h 455"/>
                <a:gd name="T90" fmla="*/ 118 w 188"/>
                <a:gd name="T91" fmla="*/ 455 h 455"/>
                <a:gd name="T92" fmla="*/ 188 w 188"/>
                <a:gd name="T93" fmla="*/ 177 h 455"/>
                <a:gd name="T94" fmla="*/ 179 w 188"/>
                <a:gd name="T95" fmla="*/ 52 h 455"/>
                <a:gd name="T96" fmla="*/ 34 w 188"/>
                <a:gd name="T97" fmla="*/ 0 h 455"/>
                <a:gd name="T98" fmla="*/ 34 w 188"/>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
                <a:gd name="T151" fmla="*/ 0 h 455"/>
                <a:gd name="T152" fmla="*/ 188 w 188"/>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 h="455">
                  <a:moveTo>
                    <a:pt x="34" y="0"/>
                  </a:moveTo>
                  <a:lnTo>
                    <a:pt x="34" y="90"/>
                  </a:lnTo>
                  <a:lnTo>
                    <a:pt x="4" y="97"/>
                  </a:lnTo>
                  <a:lnTo>
                    <a:pt x="4" y="99"/>
                  </a:lnTo>
                  <a:lnTo>
                    <a:pt x="4" y="101"/>
                  </a:lnTo>
                  <a:lnTo>
                    <a:pt x="4" y="107"/>
                  </a:lnTo>
                  <a:lnTo>
                    <a:pt x="4" y="114"/>
                  </a:lnTo>
                  <a:lnTo>
                    <a:pt x="4" y="118"/>
                  </a:lnTo>
                  <a:lnTo>
                    <a:pt x="4" y="124"/>
                  </a:lnTo>
                  <a:lnTo>
                    <a:pt x="4" y="128"/>
                  </a:lnTo>
                  <a:lnTo>
                    <a:pt x="4" y="135"/>
                  </a:lnTo>
                  <a:lnTo>
                    <a:pt x="4" y="139"/>
                  </a:lnTo>
                  <a:lnTo>
                    <a:pt x="4" y="147"/>
                  </a:lnTo>
                  <a:lnTo>
                    <a:pt x="4" y="152"/>
                  </a:lnTo>
                  <a:lnTo>
                    <a:pt x="4" y="160"/>
                  </a:lnTo>
                  <a:lnTo>
                    <a:pt x="2" y="166"/>
                  </a:lnTo>
                  <a:lnTo>
                    <a:pt x="2" y="171"/>
                  </a:lnTo>
                  <a:lnTo>
                    <a:pt x="0" y="179"/>
                  </a:lnTo>
                  <a:lnTo>
                    <a:pt x="0" y="187"/>
                  </a:lnTo>
                  <a:lnTo>
                    <a:pt x="0" y="192"/>
                  </a:lnTo>
                  <a:lnTo>
                    <a:pt x="0" y="200"/>
                  </a:lnTo>
                  <a:lnTo>
                    <a:pt x="0" y="208"/>
                  </a:lnTo>
                  <a:lnTo>
                    <a:pt x="0" y="217"/>
                  </a:lnTo>
                  <a:lnTo>
                    <a:pt x="0" y="225"/>
                  </a:lnTo>
                  <a:lnTo>
                    <a:pt x="0" y="232"/>
                  </a:lnTo>
                  <a:lnTo>
                    <a:pt x="0" y="240"/>
                  </a:lnTo>
                  <a:lnTo>
                    <a:pt x="0" y="247"/>
                  </a:lnTo>
                  <a:lnTo>
                    <a:pt x="0" y="257"/>
                  </a:lnTo>
                  <a:lnTo>
                    <a:pt x="0" y="265"/>
                  </a:lnTo>
                  <a:lnTo>
                    <a:pt x="2" y="272"/>
                  </a:lnTo>
                  <a:lnTo>
                    <a:pt x="4" y="282"/>
                  </a:lnTo>
                  <a:lnTo>
                    <a:pt x="4" y="289"/>
                  </a:lnTo>
                  <a:lnTo>
                    <a:pt x="4" y="299"/>
                  </a:lnTo>
                  <a:lnTo>
                    <a:pt x="4" y="306"/>
                  </a:lnTo>
                  <a:lnTo>
                    <a:pt x="6" y="314"/>
                  </a:lnTo>
                  <a:lnTo>
                    <a:pt x="6" y="322"/>
                  </a:lnTo>
                  <a:lnTo>
                    <a:pt x="8" y="329"/>
                  </a:lnTo>
                  <a:lnTo>
                    <a:pt x="8" y="337"/>
                  </a:lnTo>
                  <a:lnTo>
                    <a:pt x="10" y="344"/>
                  </a:lnTo>
                  <a:lnTo>
                    <a:pt x="10" y="350"/>
                  </a:lnTo>
                  <a:lnTo>
                    <a:pt x="12" y="356"/>
                  </a:lnTo>
                  <a:lnTo>
                    <a:pt x="12" y="360"/>
                  </a:lnTo>
                  <a:lnTo>
                    <a:pt x="14" y="363"/>
                  </a:lnTo>
                  <a:lnTo>
                    <a:pt x="14" y="369"/>
                  </a:lnTo>
                  <a:lnTo>
                    <a:pt x="15" y="373"/>
                  </a:lnTo>
                  <a:lnTo>
                    <a:pt x="118" y="455"/>
                  </a:lnTo>
                  <a:lnTo>
                    <a:pt x="188" y="177"/>
                  </a:lnTo>
                  <a:lnTo>
                    <a:pt x="179" y="52"/>
                  </a:lnTo>
                  <a:lnTo>
                    <a:pt x="34" y="0"/>
                  </a:lnTo>
                  <a:close/>
                </a:path>
              </a:pathLst>
            </a:custGeom>
            <a:solidFill>
              <a:srgbClr val="FF9900"/>
            </a:solidFill>
            <a:ln w="9525">
              <a:noFill/>
              <a:round/>
              <a:headEnd/>
              <a:tailEnd/>
            </a:ln>
          </p:spPr>
          <p:txBody>
            <a:bodyPr/>
            <a:lstStyle/>
            <a:p>
              <a:endParaRPr lang="en-US">
                <a:latin typeface="+mj-lt"/>
              </a:endParaRPr>
            </a:p>
          </p:txBody>
        </p:sp>
        <p:sp>
          <p:nvSpPr>
            <p:cNvPr id="10332" name="Freeform 583"/>
            <p:cNvSpPr>
              <a:spLocks/>
            </p:cNvSpPr>
            <p:nvPr/>
          </p:nvSpPr>
          <p:spPr bwMode="auto">
            <a:xfrm>
              <a:off x="3108" y="1589"/>
              <a:ext cx="456" cy="534"/>
            </a:xfrm>
            <a:custGeom>
              <a:avLst/>
              <a:gdLst>
                <a:gd name="T0" fmla="*/ 509 w 509"/>
                <a:gd name="T1" fmla="*/ 150 h 595"/>
                <a:gd name="T2" fmla="*/ 0 w 509"/>
                <a:gd name="T3" fmla="*/ 0 h 595"/>
                <a:gd name="T4" fmla="*/ 17 w 509"/>
                <a:gd name="T5" fmla="*/ 477 h 595"/>
                <a:gd name="T6" fmla="*/ 443 w 509"/>
                <a:gd name="T7" fmla="*/ 595 h 595"/>
                <a:gd name="T8" fmla="*/ 509 w 509"/>
                <a:gd name="T9" fmla="*/ 150 h 595"/>
                <a:gd name="T10" fmla="*/ 509 w 509"/>
                <a:gd name="T11" fmla="*/ 150 h 595"/>
                <a:gd name="T12" fmla="*/ 0 60000 65536"/>
                <a:gd name="T13" fmla="*/ 0 60000 65536"/>
                <a:gd name="T14" fmla="*/ 0 60000 65536"/>
                <a:gd name="T15" fmla="*/ 0 60000 65536"/>
                <a:gd name="T16" fmla="*/ 0 60000 65536"/>
                <a:gd name="T17" fmla="*/ 0 60000 65536"/>
                <a:gd name="T18" fmla="*/ 0 w 509"/>
                <a:gd name="T19" fmla="*/ 0 h 595"/>
                <a:gd name="T20" fmla="*/ 509 w 509"/>
                <a:gd name="T21" fmla="*/ 595 h 595"/>
              </a:gdLst>
              <a:ahLst/>
              <a:cxnLst>
                <a:cxn ang="T12">
                  <a:pos x="T0" y="T1"/>
                </a:cxn>
                <a:cxn ang="T13">
                  <a:pos x="T2" y="T3"/>
                </a:cxn>
                <a:cxn ang="T14">
                  <a:pos x="T4" y="T5"/>
                </a:cxn>
                <a:cxn ang="T15">
                  <a:pos x="T6" y="T7"/>
                </a:cxn>
                <a:cxn ang="T16">
                  <a:pos x="T8" y="T9"/>
                </a:cxn>
                <a:cxn ang="T17">
                  <a:pos x="T10" y="T11"/>
                </a:cxn>
              </a:cxnLst>
              <a:rect l="T18" t="T19" r="T20" b="T21"/>
              <a:pathLst>
                <a:path w="509" h="595">
                  <a:moveTo>
                    <a:pt x="509" y="150"/>
                  </a:moveTo>
                  <a:lnTo>
                    <a:pt x="0" y="0"/>
                  </a:lnTo>
                  <a:lnTo>
                    <a:pt x="17" y="477"/>
                  </a:lnTo>
                  <a:lnTo>
                    <a:pt x="443" y="595"/>
                  </a:lnTo>
                  <a:lnTo>
                    <a:pt x="509" y="150"/>
                  </a:lnTo>
                  <a:close/>
                </a:path>
              </a:pathLst>
            </a:custGeom>
            <a:solidFill>
              <a:srgbClr val="CC804D"/>
            </a:solidFill>
            <a:ln w="9525">
              <a:noFill/>
              <a:round/>
              <a:headEnd/>
              <a:tailEnd/>
            </a:ln>
          </p:spPr>
          <p:txBody>
            <a:bodyPr/>
            <a:lstStyle/>
            <a:p>
              <a:endParaRPr lang="en-US">
                <a:latin typeface="+mj-lt"/>
              </a:endParaRPr>
            </a:p>
          </p:txBody>
        </p:sp>
        <p:sp>
          <p:nvSpPr>
            <p:cNvPr id="10333" name="Freeform 584"/>
            <p:cNvSpPr>
              <a:spLocks/>
            </p:cNvSpPr>
            <p:nvPr/>
          </p:nvSpPr>
          <p:spPr bwMode="auto">
            <a:xfrm>
              <a:off x="2859" y="1591"/>
              <a:ext cx="283" cy="546"/>
            </a:xfrm>
            <a:custGeom>
              <a:avLst/>
              <a:gdLst>
                <a:gd name="T0" fmla="*/ 283 w 316"/>
                <a:gd name="T1" fmla="*/ 0 h 608"/>
                <a:gd name="T2" fmla="*/ 0 w 316"/>
                <a:gd name="T3" fmla="*/ 234 h 608"/>
                <a:gd name="T4" fmla="*/ 0 w 316"/>
                <a:gd name="T5" fmla="*/ 237 h 608"/>
                <a:gd name="T6" fmla="*/ 0 w 316"/>
                <a:gd name="T7" fmla="*/ 251 h 608"/>
                <a:gd name="T8" fmla="*/ 2 w 316"/>
                <a:gd name="T9" fmla="*/ 268 h 608"/>
                <a:gd name="T10" fmla="*/ 2 w 316"/>
                <a:gd name="T11" fmla="*/ 293 h 608"/>
                <a:gd name="T12" fmla="*/ 4 w 316"/>
                <a:gd name="T13" fmla="*/ 319 h 608"/>
                <a:gd name="T14" fmla="*/ 6 w 316"/>
                <a:gd name="T15" fmla="*/ 351 h 608"/>
                <a:gd name="T16" fmla="*/ 8 w 316"/>
                <a:gd name="T17" fmla="*/ 386 h 608"/>
                <a:gd name="T18" fmla="*/ 11 w 316"/>
                <a:gd name="T19" fmla="*/ 422 h 608"/>
                <a:gd name="T20" fmla="*/ 13 w 316"/>
                <a:gd name="T21" fmla="*/ 454 h 608"/>
                <a:gd name="T22" fmla="*/ 15 w 316"/>
                <a:gd name="T23" fmla="*/ 490 h 608"/>
                <a:gd name="T24" fmla="*/ 17 w 316"/>
                <a:gd name="T25" fmla="*/ 521 h 608"/>
                <a:gd name="T26" fmla="*/ 21 w 316"/>
                <a:gd name="T27" fmla="*/ 549 h 608"/>
                <a:gd name="T28" fmla="*/ 23 w 316"/>
                <a:gd name="T29" fmla="*/ 574 h 608"/>
                <a:gd name="T30" fmla="*/ 25 w 316"/>
                <a:gd name="T31" fmla="*/ 593 h 608"/>
                <a:gd name="T32" fmla="*/ 29 w 316"/>
                <a:gd name="T33" fmla="*/ 604 h 608"/>
                <a:gd name="T34" fmla="*/ 30 w 316"/>
                <a:gd name="T35" fmla="*/ 608 h 608"/>
                <a:gd name="T36" fmla="*/ 34 w 316"/>
                <a:gd name="T37" fmla="*/ 606 h 608"/>
                <a:gd name="T38" fmla="*/ 46 w 316"/>
                <a:gd name="T39" fmla="*/ 602 h 608"/>
                <a:gd name="T40" fmla="*/ 61 w 316"/>
                <a:gd name="T41" fmla="*/ 597 h 608"/>
                <a:gd name="T42" fmla="*/ 80 w 316"/>
                <a:gd name="T43" fmla="*/ 589 h 608"/>
                <a:gd name="T44" fmla="*/ 101 w 316"/>
                <a:gd name="T45" fmla="*/ 578 h 608"/>
                <a:gd name="T46" fmla="*/ 125 w 316"/>
                <a:gd name="T47" fmla="*/ 566 h 608"/>
                <a:gd name="T48" fmla="*/ 150 w 316"/>
                <a:gd name="T49" fmla="*/ 555 h 608"/>
                <a:gd name="T50" fmla="*/ 177 w 316"/>
                <a:gd name="T51" fmla="*/ 544 h 608"/>
                <a:gd name="T52" fmla="*/ 203 w 316"/>
                <a:gd name="T53" fmla="*/ 532 h 608"/>
                <a:gd name="T54" fmla="*/ 228 w 316"/>
                <a:gd name="T55" fmla="*/ 521 h 608"/>
                <a:gd name="T56" fmla="*/ 251 w 316"/>
                <a:gd name="T57" fmla="*/ 509 h 608"/>
                <a:gd name="T58" fmla="*/ 272 w 316"/>
                <a:gd name="T59" fmla="*/ 500 h 608"/>
                <a:gd name="T60" fmla="*/ 289 w 316"/>
                <a:gd name="T61" fmla="*/ 490 h 608"/>
                <a:gd name="T62" fmla="*/ 302 w 316"/>
                <a:gd name="T63" fmla="*/ 485 h 608"/>
                <a:gd name="T64" fmla="*/ 312 w 316"/>
                <a:gd name="T65" fmla="*/ 481 h 608"/>
                <a:gd name="T66" fmla="*/ 316 w 316"/>
                <a:gd name="T67" fmla="*/ 479 h 608"/>
                <a:gd name="T68" fmla="*/ 283 w 316"/>
                <a:gd name="T69" fmla="*/ 0 h 608"/>
                <a:gd name="T70" fmla="*/ 283 w 316"/>
                <a:gd name="T71" fmla="*/ 0 h 6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6"/>
                <a:gd name="T109" fmla="*/ 0 h 608"/>
                <a:gd name="T110" fmla="*/ 316 w 316"/>
                <a:gd name="T111" fmla="*/ 608 h 6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6" h="608">
                  <a:moveTo>
                    <a:pt x="283" y="0"/>
                  </a:moveTo>
                  <a:lnTo>
                    <a:pt x="0" y="234"/>
                  </a:lnTo>
                  <a:lnTo>
                    <a:pt x="0" y="237"/>
                  </a:lnTo>
                  <a:lnTo>
                    <a:pt x="0" y="251"/>
                  </a:lnTo>
                  <a:lnTo>
                    <a:pt x="2" y="268"/>
                  </a:lnTo>
                  <a:lnTo>
                    <a:pt x="2" y="293"/>
                  </a:lnTo>
                  <a:lnTo>
                    <a:pt x="4" y="319"/>
                  </a:lnTo>
                  <a:lnTo>
                    <a:pt x="6" y="351"/>
                  </a:lnTo>
                  <a:lnTo>
                    <a:pt x="8" y="386"/>
                  </a:lnTo>
                  <a:lnTo>
                    <a:pt x="11" y="422"/>
                  </a:lnTo>
                  <a:lnTo>
                    <a:pt x="13" y="454"/>
                  </a:lnTo>
                  <a:lnTo>
                    <a:pt x="15" y="490"/>
                  </a:lnTo>
                  <a:lnTo>
                    <a:pt x="17" y="521"/>
                  </a:lnTo>
                  <a:lnTo>
                    <a:pt x="21" y="549"/>
                  </a:lnTo>
                  <a:lnTo>
                    <a:pt x="23" y="574"/>
                  </a:lnTo>
                  <a:lnTo>
                    <a:pt x="25" y="593"/>
                  </a:lnTo>
                  <a:lnTo>
                    <a:pt x="29" y="604"/>
                  </a:lnTo>
                  <a:lnTo>
                    <a:pt x="30" y="608"/>
                  </a:lnTo>
                  <a:lnTo>
                    <a:pt x="34" y="606"/>
                  </a:lnTo>
                  <a:lnTo>
                    <a:pt x="46" y="602"/>
                  </a:lnTo>
                  <a:lnTo>
                    <a:pt x="61" y="597"/>
                  </a:lnTo>
                  <a:lnTo>
                    <a:pt x="80" y="589"/>
                  </a:lnTo>
                  <a:lnTo>
                    <a:pt x="101" y="578"/>
                  </a:lnTo>
                  <a:lnTo>
                    <a:pt x="125" y="566"/>
                  </a:lnTo>
                  <a:lnTo>
                    <a:pt x="150" y="555"/>
                  </a:lnTo>
                  <a:lnTo>
                    <a:pt x="177" y="544"/>
                  </a:lnTo>
                  <a:lnTo>
                    <a:pt x="203" y="532"/>
                  </a:lnTo>
                  <a:lnTo>
                    <a:pt x="228" y="521"/>
                  </a:lnTo>
                  <a:lnTo>
                    <a:pt x="251" y="509"/>
                  </a:lnTo>
                  <a:lnTo>
                    <a:pt x="272" y="500"/>
                  </a:lnTo>
                  <a:lnTo>
                    <a:pt x="289" y="490"/>
                  </a:lnTo>
                  <a:lnTo>
                    <a:pt x="302" y="485"/>
                  </a:lnTo>
                  <a:lnTo>
                    <a:pt x="312" y="481"/>
                  </a:lnTo>
                  <a:lnTo>
                    <a:pt x="316" y="479"/>
                  </a:lnTo>
                  <a:lnTo>
                    <a:pt x="283" y="0"/>
                  </a:lnTo>
                  <a:close/>
                </a:path>
              </a:pathLst>
            </a:custGeom>
            <a:solidFill>
              <a:srgbClr val="E6B380"/>
            </a:solidFill>
            <a:ln w="9525">
              <a:noFill/>
              <a:round/>
              <a:headEnd/>
              <a:tailEnd/>
            </a:ln>
          </p:spPr>
          <p:txBody>
            <a:bodyPr/>
            <a:lstStyle/>
            <a:p>
              <a:endParaRPr lang="en-US">
                <a:latin typeface="+mj-lt"/>
              </a:endParaRPr>
            </a:p>
          </p:txBody>
        </p:sp>
        <p:sp>
          <p:nvSpPr>
            <p:cNvPr id="10334" name="Freeform 585"/>
            <p:cNvSpPr>
              <a:spLocks/>
            </p:cNvSpPr>
            <p:nvPr/>
          </p:nvSpPr>
          <p:spPr bwMode="auto">
            <a:xfrm>
              <a:off x="3034" y="1707"/>
              <a:ext cx="65" cy="364"/>
            </a:xfrm>
            <a:custGeom>
              <a:avLst/>
              <a:gdLst>
                <a:gd name="T0" fmla="*/ 21 w 70"/>
                <a:gd name="T1" fmla="*/ 0 h 405"/>
                <a:gd name="T2" fmla="*/ 47 w 70"/>
                <a:gd name="T3" fmla="*/ 30 h 405"/>
                <a:gd name="T4" fmla="*/ 70 w 70"/>
                <a:gd name="T5" fmla="*/ 376 h 405"/>
                <a:gd name="T6" fmla="*/ 0 w 70"/>
                <a:gd name="T7" fmla="*/ 405 h 405"/>
                <a:gd name="T8" fmla="*/ 21 w 70"/>
                <a:gd name="T9" fmla="*/ 0 h 405"/>
                <a:gd name="T10" fmla="*/ 21 w 70"/>
                <a:gd name="T11" fmla="*/ 0 h 405"/>
                <a:gd name="T12" fmla="*/ 0 60000 65536"/>
                <a:gd name="T13" fmla="*/ 0 60000 65536"/>
                <a:gd name="T14" fmla="*/ 0 60000 65536"/>
                <a:gd name="T15" fmla="*/ 0 60000 65536"/>
                <a:gd name="T16" fmla="*/ 0 60000 65536"/>
                <a:gd name="T17" fmla="*/ 0 60000 65536"/>
                <a:gd name="T18" fmla="*/ 0 w 70"/>
                <a:gd name="T19" fmla="*/ 0 h 405"/>
                <a:gd name="T20" fmla="*/ 70 w 70"/>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70" h="405">
                  <a:moveTo>
                    <a:pt x="21" y="0"/>
                  </a:moveTo>
                  <a:lnTo>
                    <a:pt x="47" y="30"/>
                  </a:lnTo>
                  <a:lnTo>
                    <a:pt x="70" y="376"/>
                  </a:lnTo>
                  <a:lnTo>
                    <a:pt x="0" y="405"/>
                  </a:lnTo>
                  <a:lnTo>
                    <a:pt x="21" y="0"/>
                  </a:lnTo>
                  <a:close/>
                </a:path>
              </a:pathLst>
            </a:custGeom>
            <a:solidFill>
              <a:srgbClr val="CC804D"/>
            </a:solidFill>
            <a:ln w="9525">
              <a:noFill/>
              <a:round/>
              <a:headEnd/>
              <a:tailEnd/>
            </a:ln>
          </p:spPr>
          <p:txBody>
            <a:bodyPr/>
            <a:lstStyle/>
            <a:p>
              <a:endParaRPr lang="en-US">
                <a:latin typeface="+mj-lt"/>
              </a:endParaRPr>
            </a:p>
          </p:txBody>
        </p:sp>
        <p:sp>
          <p:nvSpPr>
            <p:cNvPr id="10335" name="Freeform 586"/>
            <p:cNvSpPr>
              <a:spLocks/>
            </p:cNvSpPr>
            <p:nvPr/>
          </p:nvSpPr>
          <p:spPr bwMode="auto">
            <a:xfrm>
              <a:off x="2923" y="1799"/>
              <a:ext cx="47" cy="322"/>
            </a:xfrm>
            <a:custGeom>
              <a:avLst/>
              <a:gdLst>
                <a:gd name="T0" fmla="*/ 2 w 54"/>
                <a:gd name="T1" fmla="*/ 0 h 359"/>
                <a:gd name="T2" fmla="*/ 23 w 54"/>
                <a:gd name="T3" fmla="*/ 28 h 359"/>
                <a:gd name="T4" fmla="*/ 54 w 54"/>
                <a:gd name="T5" fmla="*/ 344 h 359"/>
                <a:gd name="T6" fmla="*/ 0 w 54"/>
                <a:gd name="T7" fmla="*/ 359 h 359"/>
                <a:gd name="T8" fmla="*/ 2 w 54"/>
                <a:gd name="T9" fmla="*/ 0 h 359"/>
                <a:gd name="T10" fmla="*/ 2 w 54"/>
                <a:gd name="T11" fmla="*/ 0 h 359"/>
                <a:gd name="T12" fmla="*/ 0 60000 65536"/>
                <a:gd name="T13" fmla="*/ 0 60000 65536"/>
                <a:gd name="T14" fmla="*/ 0 60000 65536"/>
                <a:gd name="T15" fmla="*/ 0 60000 65536"/>
                <a:gd name="T16" fmla="*/ 0 60000 65536"/>
                <a:gd name="T17" fmla="*/ 0 60000 65536"/>
                <a:gd name="T18" fmla="*/ 0 w 54"/>
                <a:gd name="T19" fmla="*/ 0 h 359"/>
                <a:gd name="T20" fmla="*/ 54 w 54"/>
                <a:gd name="T21" fmla="*/ 359 h 359"/>
              </a:gdLst>
              <a:ahLst/>
              <a:cxnLst>
                <a:cxn ang="T12">
                  <a:pos x="T0" y="T1"/>
                </a:cxn>
                <a:cxn ang="T13">
                  <a:pos x="T2" y="T3"/>
                </a:cxn>
                <a:cxn ang="T14">
                  <a:pos x="T4" y="T5"/>
                </a:cxn>
                <a:cxn ang="T15">
                  <a:pos x="T6" y="T7"/>
                </a:cxn>
                <a:cxn ang="T16">
                  <a:pos x="T8" y="T9"/>
                </a:cxn>
                <a:cxn ang="T17">
                  <a:pos x="T10" y="T11"/>
                </a:cxn>
              </a:cxnLst>
              <a:rect l="T18" t="T19" r="T20" b="T21"/>
              <a:pathLst>
                <a:path w="54" h="359">
                  <a:moveTo>
                    <a:pt x="2" y="0"/>
                  </a:moveTo>
                  <a:lnTo>
                    <a:pt x="23" y="28"/>
                  </a:lnTo>
                  <a:lnTo>
                    <a:pt x="54" y="344"/>
                  </a:lnTo>
                  <a:lnTo>
                    <a:pt x="0" y="359"/>
                  </a:lnTo>
                  <a:lnTo>
                    <a:pt x="2" y="0"/>
                  </a:lnTo>
                  <a:close/>
                </a:path>
              </a:pathLst>
            </a:custGeom>
            <a:solidFill>
              <a:srgbClr val="CC804D"/>
            </a:solidFill>
            <a:ln w="9525">
              <a:noFill/>
              <a:round/>
              <a:headEnd/>
              <a:tailEnd/>
            </a:ln>
          </p:spPr>
          <p:txBody>
            <a:bodyPr/>
            <a:lstStyle/>
            <a:p>
              <a:endParaRPr lang="en-US">
                <a:latin typeface="+mj-lt"/>
              </a:endParaRPr>
            </a:p>
          </p:txBody>
        </p:sp>
        <p:sp>
          <p:nvSpPr>
            <p:cNvPr id="10336" name="Freeform 587"/>
            <p:cNvSpPr>
              <a:spLocks/>
            </p:cNvSpPr>
            <p:nvPr/>
          </p:nvSpPr>
          <p:spPr bwMode="auto">
            <a:xfrm>
              <a:off x="2891" y="2007"/>
              <a:ext cx="620" cy="177"/>
            </a:xfrm>
            <a:custGeom>
              <a:avLst/>
              <a:gdLst>
                <a:gd name="T0" fmla="*/ 692 w 692"/>
                <a:gd name="T1" fmla="*/ 125 h 197"/>
                <a:gd name="T2" fmla="*/ 436 w 692"/>
                <a:gd name="T3" fmla="*/ 197 h 197"/>
                <a:gd name="T4" fmla="*/ 0 w 692"/>
                <a:gd name="T5" fmla="*/ 142 h 197"/>
                <a:gd name="T6" fmla="*/ 284 w 692"/>
                <a:gd name="T7" fmla="*/ 0 h 197"/>
                <a:gd name="T8" fmla="*/ 692 w 692"/>
                <a:gd name="T9" fmla="*/ 125 h 197"/>
                <a:gd name="T10" fmla="*/ 692 w 692"/>
                <a:gd name="T11" fmla="*/ 125 h 197"/>
                <a:gd name="T12" fmla="*/ 0 60000 65536"/>
                <a:gd name="T13" fmla="*/ 0 60000 65536"/>
                <a:gd name="T14" fmla="*/ 0 60000 65536"/>
                <a:gd name="T15" fmla="*/ 0 60000 65536"/>
                <a:gd name="T16" fmla="*/ 0 60000 65536"/>
                <a:gd name="T17" fmla="*/ 0 60000 65536"/>
                <a:gd name="T18" fmla="*/ 0 w 692"/>
                <a:gd name="T19" fmla="*/ 0 h 197"/>
                <a:gd name="T20" fmla="*/ 692 w 692"/>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692" h="197">
                  <a:moveTo>
                    <a:pt x="692" y="125"/>
                  </a:moveTo>
                  <a:lnTo>
                    <a:pt x="436" y="197"/>
                  </a:lnTo>
                  <a:lnTo>
                    <a:pt x="0" y="142"/>
                  </a:lnTo>
                  <a:lnTo>
                    <a:pt x="284" y="0"/>
                  </a:lnTo>
                  <a:lnTo>
                    <a:pt x="692" y="125"/>
                  </a:lnTo>
                  <a:close/>
                </a:path>
              </a:pathLst>
            </a:custGeom>
            <a:solidFill>
              <a:srgbClr val="BF6633"/>
            </a:solidFill>
            <a:ln w="9525">
              <a:noFill/>
              <a:round/>
              <a:headEnd/>
              <a:tailEnd/>
            </a:ln>
          </p:spPr>
          <p:txBody>
            <a:bodyPr/>
            <a:lstStyle/>
            <a:p>
              <a:endParaRPr lang="en-US">
                <a:latin typeface="+mj-lt"/>
              </a:endParaRPr>
            </a:p>
          </p:txBody>
        </p:sp>
        <p:sp>
          <p:nvSpPr>
            <p:cNvPr id="10337" name="Freeform 588"/>
            <p:cNvSpPr>
              <a:spLocks/>
            </p:cNvSpPr>
            <p:nvPr/>
          </p:nvSpPr>
          <p:spPr bwMode="auto">
            <a:xfrm>
              <a:off x="2889" y="1818"/>
              <a:ext cx="70" cy="1077"/>
            </a:xfrm>
            <a:custGeom>
              <a:avLst/>
              <a:gdLst>
                <a:gd name="T0" fmla="*/ 17 w 78"/>
                <a:gd name="T1" fmla="*/ 0 h 1201"/>
                <a:gd name="T2" fmla="*/ 0 w 78"/>
                <a:gd name="T3" fmla="*/ 28 h 1201"/>
                <a:gd name="T4" fmla="*/ 50 w 78"/>
                <a:gd name="T5" fmla="*/ 1201 h 1201"/>
                <a:gd name="T6" fmla="*/ 78 w 78"/>
                <a:gd name="T7" fmla="*/ 1201 h 1201"/>
                <a:gd name="T8" fmla="*/ 29 w 78"/>
                <a:gd name="T9" fmla="*/ 0 h 1201"/>
                <a:gd name="T10" fmla="*/ 17 w 78"/>
                <a:gd name="T11" fmla="*/ 0 h 1201"/>
                <a:gd name="T12" fmla="*/ 17 w 78"/>
                <a:gd name="T13" fmla="*/ 0 h 1201"/>
                <a:gd name="T14" fmla="*/ 0 60000 65536"/>
                <a:gd name="T15" fmla="*/ 0 60000 65536"/>
                <a:gd name="T16" fmla="*/ 0 60000 65536"/>
                <a:gd name="T17" fmla="*/ 0 60000 65536"/>
                <a:gd name="T18" fmla="*/ 0 60000 65536"/>
                <a:gd name="T19" fmla="*/ 0 60000 65536"/>
                <a:gd name="T20" fmla="*/ 0 60000 65536"/>
                <a:gd name="T21" fmla="*/ 0 w 78"/>
                <a:gd name="T22" fmla="*/ 0 h 1201"/>
                <a:gd name="T23" fmla="*/ 78 w 78"/>
                <a:gd name="T24" fmla="*/ 1201 h 12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201">
                  <a:moveTo>
                    <a:pt x="17" y="0"/>
                  </a:moveTo>
                  <a:lnTo>
                    <a:pt x="0" y="28"/>
                  </a:lnTo>
                  <a:lnTo>
                    <a:pt x="50" y="1201"/>
                  </a:lnTo>
                  <a:lnTo>
                    <a:pt x="78" y="1201"/>
                  </a:lnTo>
                  <a:lnTo>
                    <a:pt x="29" y="0"/>
                  </a:lnTo>
                  <a:lnTo>
                    <a:pt x="17" y="0"/>
                  </a:lnTo>
                  <a:close/>
                </a:path>
              </a:pathLst>
            </a:custGeom>
            <a:solidFill>
              <a:srgbClr val="788578"/>
            </a:solidFill>
            <a:ln w="9525">
              <a:noFill/>
              <a:round/>
              <a:headEnd/>
              <a:tailEnd/>
            </a:ln>
          </p:spPr>
          <p:txBody>
            <a:bodyPr/>
            <a:lstStyle/>
            <a:p>
              <a:endParaRPr lang="en-US">
                <a:latin typeface="+mj-lt"/>
              </a:endParaRPr>
            </a:p>
          </p:txBody>
        </p:sp>
        <p:sp>
          <p:nvSpPr>
            <p:cNvPr id="10338" name="Freeform 589"/>
            <p:cNvSpPr>
              <a:spLocks/>
            </p:cNvSpPr>
            <p:nvPr/>
          </p:nvSpPr>
          <p:spPr bwMode="auto">
            <a:xfrm>
              <a:off x="2907" y="1801"/>
              <a:ext cx="362" cy="1101"/>
            </a:xfrm>
            <a:custGeom>
              <a:avLst/>
              <a:gdLst>
                <a:gd name="T0" fmla="*/ 19 w 403"/>
                <a:gd name="T1" fmla="*/ 0 h 1230"/>
                <a:gd name="T2" fmla="*/ 0 w 403"/>
                <a:gd name="T3" fmla="*/ 19 h 1230"/>
                <a:gd name="T4" fmla="*/ 50 w 403"/>
                <a:gd name="T5" fmla="*/ 1230 h 1230"/>
                <a:gd name="T6" fmla="*/ 80 w 403"/>
                <a:gd name="T7" fmla="*/ 1230 h 1230"/>
                <a:gd name="T8" fmla="*/ 46 w 403"/>
                <a:gd name="T9" fmla="*/ 370 h 1230"/>
                <a:gd name="T10" fmla="*/ 348 w 403"/>
                <a:gd name="T11" fmla="*/ 406 h 1230"/>
                <a:gd name="T12" fmla="*/ 392 w 403"/>
                <a:gd name="T13" fmla="*/ 403 h 1230"/>
                <a:gd name="T14" fmla="*/ 403 w 403"/>
                <a:gd name="T15" fmla="*/ 393 h 1230"/>
                <a:gd name="T16" fmla="*/ 50 w 403"/>
                <a:gd name="T17" fmla="*/ 334 h 1230"/>
                <a:gd name="T18" fmla="*/ 19 w 403"/>
                <a:gd name="T19" fmla="*/ 0 h 1230"/>
                <a:gd name="T20" fmla="*/ 19 w 403"/>
                <a:gd name="T21" fmla="*/ 0 h 12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3"/>
                <a:gd name="T34" fmla="*/ 0 h 1230"/>
                <a:gd name="T35" fmla="*/ 403 w 403"/>
                <a:gd name="T36" fmla="*/ 1230 h 12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3" h="1230">
                  <a:moveTo>
                    <a:pt x="19" y="0"/>
                  </a:moveTo>
                  <a:lnTo>
                    <a:pt x="0" y="19"/>
                  </a:lnTo>
                  <a:lnTo>
                    <a:pt x="50" y="1230"/>
                  </a:lnTo>
                  <a:lnTo>
                    <a:pt x="80" y="1230"/>
                  </a:lnTo>
                  <a:lnTo>
                    <a:pt x="46" y="370"/>
                  </a:lnTo>
                  <a:lnTo>
                    <a:pt x="348" y="406"/>
                  </a:lnTo>
                  <a:lnTo>
                    <a:pt x="392" y="403"/>
                  </a:lnTo>
                  <a:lnTo>
                    <a:pt x="403" y="393"/>
                  </a:lnTo>
                  <a:lnTo>
                    <a:pt x="50" y="334"/>
                  </a:lnTo>
                  <a:lnTo>
                    <a:pt x="19" y="0"/>
                  </a:lnTo>
                  <a:close/>
                </a:path>
              </a:pathLst>
            </a:custGeom>
            <a:solidFill>
              <a:srgbClr val="525C52"/>
            </a:solidFill>
            <a:ln w="9525">
              <a:noFill/>
              <a:round/>
              <a:headEnd/>
              <a:tailEnd/>
            </a:ln>
          </p:spPr>
          <p:txBody>
            <a:bodyPr/>
            <a:lstStyle/>
            <a:p>
              <a:endParaRPr lang="en-US">
                <a:latin typeface="+mj-lt"/>
              </a:endParaRPr>
            </a:p>
          </p:txBody>
        </p:sp>
        <p:sp>
          <p:nvSpPr>
            <p:cNvPr id="10339" name="Freeform 590"/>
            <p:cNvSpPr>
              <a:spLocks/>
            </p:cNvSpPr>
            <p:nvPr/>
          </p:nvSpPr>
          <p:spPr bwMode="auto">
            <a:xfrm>
              <a:off x="2946" y="2119"/>
              <a:ext cx="314" cy="47"/>
            </a:xfrm>
            <a:custGeom>
              <a:avLst/>
              <a:gdLst>
                <a:gd name="T0" fmla="*/ 4 w 350"/>
                <a:gd name="T1" fmla="*/ 0 h 51"/>
                <a:gd name="T2" fmla="*/ 350 w 350"/>
                <a:gd name="T3" fmla="*/ 48 h 51"/>
                <a:gd name="T4" fmla="*/ 300 w 350"/>
                <a:gd name="T5" fmla="*/ 51 h 51"/>
                <a:gd name="T6" fmla="*/ 0 w 350"/>
                <a:gd name="T7" fmla="*/ 17 h 51"/>
                <a:gd name="T8" fmla="*/ 4 w 350"/>
                <a:gd name="T9" fmla="*/ 0 h 51"/>
                <a:gd name="T10" fmla="*/ 4 w 350"/>
                <a:gd name="T11" fmla="*/ 0 h 51"/>
                <a:gd name="T12" fmla="*/ 0 60000 65536"/>
                <a:gd name="T13" fmla="*/ 0 60000 65536"/>
                <a:gd name="T14" fmla="*/ 0 60000 65536"/>
                <a:gd name="T15" fmla="*/ 0 60000 65536"/>
                <a:gd name="T16" fmla="*/ 0 60000 65536"/>
                <a:gd name="T17" fmla="*/ 0 60000 65536"/>
                <a:gd name="T18" fmla="*/ 0 w 350"/>
                <a:gd name="T19" fmla="*/ 0 h 51"/>
                <a:gd name="T20" fmla="*/ 350 w 350"/>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350" h="51">
                  <a:moveTo>
                    <a:pt x="4" y="0"/>
                  </a:moveTo>
                  <a:lnTo>
                    <a:pt x="350" y="48"/>
                  </a:lnTo>
                  <a:lnTo>
                    <a:pt x="300" y="51"/>
                  </a:lnTo>
                  <a:lnTo>
                    <a:pt x="0" y="17"/>
                  </a:lnTo>
                  <a:lnTo>
                    <a:pt x="4" y="0"/>
                  </a:lnTo>
                  <a:close/>
                </a:path>
              </a:pathLst>
            </a:custGeom>
            <a:solidFill>
              <a:srgbClr val="404740"/>
            </a:solidFill>
            <a:ln w="9525">
              <a:noFill/>
              <a:round/>
              <a:headEnd/>
              <a:tailEnd/>
            </a:ln>
          </p:spPr>
          <p:txBody>
            <a:bodyPr/>
            <a:lstStyle/>
            <a:p>
              <a:endParaRPr lang="en-US">
                <a:latin typeface="+mj-lt"/>
              </a:endParaRPr>
            </a:p>
          </p:txBody>
        </p:sp>
        <p:sp>
          <p:nvSpPr>
            <p:cNvPr id="10340" name="Freeform 591"/>
            <p:cNvSpPr>
              <a:spLocks/>
            </p:cNvSpPr>
            <p:nvPr/>
          </p:nvSpPr>
          <p:spPr bwMode="auto">
            <a:xfrm>
              <a:off x="3065" y="2062"/>
              <a:ext cx="326" cy="74"/>
            </a:xfrm>
            <a:custGeom>
              <a:avLst/>
              <a:gdLst>
                <a:gd name="T0" fmla="*/ 0 w 365"/>
                <a:gd name="T1" fmla="*/ 22 h 81"/>
                <a:gd name="T2" fmla="*/ 4 w 365"/>
                <a:gd name="T3" fmla="*/ 0 h 81"/>
                <a:gd name="T4" fmla="*/ 365 w 365"/>
                <a:gd name="T5" fmla="*/ 70 h 81"/>
                <a:gd name="T6" fmla="*/ 325 w 365"/>
                <a:gd name="T7" fmla="*/ 81 h 81"/>
                <a:gd name="T8" fmla="*/ 0 w 365"/>
                <a:gd name="T9" fmla="*/ 22 h 81"/>
                <a:gd name="T10" fmla="*/ 0 w 365"/>
                <a:gd name="T11" fmla="*/ 22 h 81"/>
                <a:gd name="T12" fmla="*/ 0 60000 65536"/>
                <a:gd name="T13" fmla="*/ 0 60000 65536"/>
                <a:gd name="T14" fmla="*/ 0 60000 65536"/>
                <a:gd name="T15" fmla="*/ 0 60000 65536"/>
                <a:gd name="T16" fmla="*/ 0 60000 65536"/>
                <a:gd name="T17" fmla="*/ 0 60000 65536"/>
                <a:gd name="T18" fmla="*/ 0 w 365"/>
                <a:gd name="T19" fmla="*/ 0 h 81"/>
                <a:gd name="T20" fmla="*/ 365 w 365"/>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365" h="81">
                  <a:moveTo>
                    <a:pt x="0" y="22"/>
                  </a:moveTo>
                  <a:lnTo>
                    <a:pt x="4" y="0"/>
                  </a:lnTo>
                  <a:lnTo>
                    <a:pt x="365" y="70"/>
                  </a:lnTo>
                  <a:lnTo>
                    <a:pt x="325" y="81"/>
                  </a:lnTo>
                  <a:lnTo>
                    <a:pt x="0" y="22"/>
                  </a:lnTo>
                  <a:close/>
                </a:path>
              </a:pathLst>
            </a:custGeom>
            <a:solidFill>
              <a:srgbClr val="404740"/>
            </a:solidFill>
            <a:ln w="9525">
              <a:noFill/>
              <a:round/>
              <a:headEnd/>
              <a:tailEnd/>
            </a:ln>
          </p:spPr>
          <p:txBody>
            <a:bodyPr/>
            <a:lstStyle/>
            <a:p>
              <a:endParaRPr lang="en-US">
                <a:latin typeface="+mj-lt"/>
              </a:endParaRPr>
            </a:p>
          </p:txBody>
        </p:sp>
        <p:sp>
          <p:nvSpPr>
            <p:cNvPr id="10341" name="Freeform 592"/>
            <p:cNvSpPr>
              <a:spLocks/>
            </p:cNvSpPr>
            <p:nvPr/>
          </p:nvSpPr>
          <p:spPr bwMode="auto">
            <a:xfrm>
              <a:off x="2998" y="1690"/>
              <a:ext cx="68" cy="1226"/>
            </a:xfrm>
            <a:custGeom>
              <a:avLst/>
              <a:gdLst>
                <a:gd name="T0" fmla="*/ 49 w 76"/>
                <a:gd name="T1" fmla="*/ 0 h 1371"/>
                <a:gd name="T2" fmla="*/ 30 w 76"/>
                <a:gd name="T3" fmla="*/ 4 h 1371"/>
                <a:gd name="T4" fmla="*/ 0 w 76"/>
                <a:gd name="T5" fmla="*/ 42 h 1371"/>
                <a:gd name="T6" fmla="*/ 28 w 76"/>
                <a:gd name="T7" fmla="*/ 1331 h 1371"/>
                <a:gd name="T8" fmla="*/ 76 w 76"/>
                <a:gd name="T9" fmla="*/ 1371 h 1371"/>
                <a:gd name="T10" fmla="*/ 49 w 76"/>
                <a:gd name="T11" fmla="*/ 0 h 1371"/>
                <a:gd name="T12" fmla="*/ 49 w 76"/>
                <a:gd name="T13" fmla="*/ 0 h 1371"/>
                <a:gd name="T14" fmla="*/ 0 60000 65536"/>
                <a:gd name="T15" fmla="*/ 0 60000 65536"/>
                <a:gd name="T16" fmla="*/ 0 60000 65536"/>
                <a:gd name="T17" fmla="*/ 0 60000 65536"/>
                <a:gd name="T18" fmla="*/ 0 60000 65536"/>
                <a:gd name="T19" fmla="*/ 0 60000 65536"/>
                <a:gd name="T20" fmla="*/ 0 60000 65536"/>
                <a:gd name="T21" fmla="*/ 0 w 76"/>
                <a:gd name="T22" fmla="*/ 0 h 1371"/>
                <a:gd name="T23" fmla="*/ 76 w 76"/>
                <a:gd name="T24" fmla="*/ 1371 h 13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371">
                  <a:moveTo>
                    <a:pt x="49" y="0"/>
                  </a:moveTo>
                  <a:lnTo>
                    <a:pt x="30" y="4"/>
                  </a:lnTo>
                  <a:lnTo>
                    <a:pt x="0" y="42"/>
                  </a:lnTo>
                  <a:lnTo>
                    <a:pt x="28" y="1331"/>
                  </a:lnTo>
                  <a:lnTo>
                    <a:pt x="76" y="1371"/>
                  </a:lnTo>
                  <a:lnTo>
                    <a:pt x="49" y="0"/>
                  </a:lnTo>
                  <a:close/>
                </a:path>
              </a:pathLst>
            </a:custGeom>
            <a:solidFill>
              <a:srgbClr val="788578"/>
            </a:solidFill>
            <a:ln w="9525">
              <a:noFill/>
              <a:round/>
              <a:headEnd/>
              <a:tailEnd/>
            </a:ln>
          </p:spPr>
          <p:txBody>
            <a:bodyPr/>
            <a:lstStyle/>
            <a:p>
              <a:endParaRPr lang="en-US">
                <a:latin typeface="+mj-lt"/>
              </a:endParaRPr>
            </a:p>
          </p:txBody>
        </p:sp>
        <p:sp>
          <p:nvSpPr>
            <p:cNvPr id="10342" name="Freeform 593"/>
            <p:cNvSpPr>
              <a:spLocks/>
            </p:cNvSpPr>
            <p:nvPr/>
          </p:nvSpPr>
          <p:spPr bwMode="auto">
            <a:xfrm>
              <a:off x="3027" y="1682"/>
              <a:ext cx="364" cy="1242"/>
            </a:xfrm>
            <a:custGeom>
              <a:avLst/>
              <a:gdLst>
                <a:gd name="T0" fmla="*/ 27 w 407"/>
                <a:gd name="T1" fmla="*/ 0 h 1387"/>
                <a:gd name="T2" fmla="*/ 0 w 407"/>
                <a:gd name="T3" fmla="*/ 12 h 1387"/>
                <a:gd name="T4" fmla="*/ 21 w 407"/>
                <a:gd name="T5" fmla="*/ 1354 h 1387"/>
                <a:gd name="T6" fmla="*/ 55 w 407"/>
                <a:gd name="T7" fmla="*/ 1387 h 1387"/>
                <a:gd name="T8" fmla="*/ 42 w 407"/>
                <a:gd name="T9" fmla="*/ 447 h 1387"/>
                <a:gd name="T10" fmla="*/ 360 w 407"/>
                <a:gd name="T11" fmla="*/ 506 h 1387"/>
                <a:gd name="T12" fmla="*/ 405 w 407"/>
                <a:gd name="T13" fmla="*/ 497 h 1387"/>
                <a:gd name="T14" fmla="*/ 407 w 407"/>
                <a:gd name="T15" fmla="*/ 482 h 1387"/>
                <a:gd name="T16" fmla="*/ 57 w 407"/>
                <a:gd name="T17" fmla="*/ 400 h 1387"/>
                <a:gd name="T18" fmla="*/ 27 w 407"/>
                <a:gd name="T19" fmla="*/ 0 h 1387"/>
                <a:gd name="T20" fmla="*/ 27 w 407"/>
                <a:gd name="T21" fmla="*/ 0 h 13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7"/>
                <a:gd name="T34" fmla="*/ 0 h 1387"/>
                <a:gd name="T35" fmla="*/ 407 w 407"/>
                <a:gd name="T36" fmla="*/ 1387 h 13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7" h="1387">
                  <a:moveTo>
                    <a:pt x="27" y="0"/>
                  </a:moveTo>
                  <a:lnTo>
                    <a:pt x="0" y="12"/>
                  </a:lnTo>
                  <a:lnTo>
                    <a:pt x="21" y="1354"/>
                  </a:lnTo>
                  <a:lnTo>
                    <a:pt x="55" y="1387"/>
                  </a:lnTo>
                  <a:lnTo>
                    <a:pt x="42" y="447"/>
                  </a:lnTo>
                  <a:lnTo>
                    <a:pt x="360" y="506"/>
                  </a:lnTo>
                  <a:lnTo>
                    <a:pt x="405" y="497"/>
                  </a:lnTo>
                  <a:lnTo>
                    <a:pt x="407" y="482"/>
                  </a:lnTo>
                  <a:lnTo>
                    <a:pt x="57" y="400"/>
                  </a:lnTo>
                  <a:lnTo>
                    <a:pt x="27" y="0"/>
                  </a:lnTo>
                  <a:close/>
                </a:path>
              </a:pathLst>
            </a:custGeom>
            <a:solidFill>
              <a:srgbClr val="525C52"/>
            </a:solidFill>
            <a:ln w="9525">
              <a:noFill/>
              <a:round/>
              <a:headEnd/>
              <a:tailEnd/>
            </a:ln>
          </p:spPr>
          <p:txBody>
            <a:bodyPr/>
            <a:lstStyle/>
            <a:p>
              <a:endParaRPr lang="en-US">
                <a:latin typeface="+mj-lt"/>
              </a:endParaRPr>
            </a:p>
          </p:txBody>
        </p:sp>
        <p:sp>
          <p:nvSpPr>
            <p:cNvPr id="10343" name="Freeform 594"/>
            <p:cNvSpPr>
              <a:spLocks/>
            </p:cNvSpPr>
            <p:nvPr/>
          </p:nvSpPr>
          <p:spPr bwMode="auto">
            <a:xfrm>
              <a:off x="3195" y="1661"/>
              <a:ext cx="303" cy="104"/>
            </a:xfrm>
            <a:custGeom>
              <a:avLst/>
              <a:gdLst>
                <a:gd name="T0" fmla="*/ 0 w 338"/>
                <a:gd name="T1" fmla="*/ 0 h 116"/>
                <a:gd name="T2" fmla="*/ 338 w 338"/>
                <a:gd name="T3" fmla="*/ 104 h 116"/>
                <a:gd name="T4" fmla="*/ 298 w 338"/>
                <a:gd name="T5" fmla="*/ 116 h 116"/>
                <a:gd name="T6" fmla="*/ 5 w 338"/>
                <a:gd name="T7" fmla="*/ 30 h 116"/>
                <a:gd name="T8" fmla="*/ 0 w 338"/>
                <a:gd name="T9" fmla="*/ 0 h 116"/>
                <a:gd name="T10" fmla="*/ 0 w 338"/>
                <a:gd name="T11" fmla="*/ 0 h 116"/>
                <a:gd name="T12" fmla="*/ 0 60000 65536"/>
                <a:gd name="T13" fmla="*/ 0 60000 65536"/>
                <a:gd name="T14" fmla="*/ 0 60000 65536"/>
                <a:gd name="T15" fmla="*/ 0 60000 65536"/>
                <a:gd name="T16" fmla="*/ 0 60000 65536"/>
                <a:gd name="T17" fmla="*/ 0 60000 65536"/>
                <a:gd name="T18" fmla="*/ 0 w 338"/>
                <a:gd name="T19" fmla="*/ 0 h 116"/>
                <a:gd name="T20" fmla="*/ 338 w 338"/>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338" h="116">
                  <a:moveTo>
                    <a:pt x="0" y="0"/>
                  </a:moveTo>
                  <a:lnTo>
                    <a:pt x="338" y="104"/>
                  </a:lnTo>
                  <a:lnTo>
                    <a:pt x="298" y="116"/>
                  </a:lnTo>
                  <a:lnTo>
                    <a:pt x="5" y="30"/>
                  </a:lnTo>
                  <a:lnTo>
                    <a:pt x="0" y="0"/>
                  </a:lnTo>
                  <a:close/>
                </a:path>
              </a:pathLst>
            </a:custGeom>
            <a:solidFill>
              <a:srgbClr val="BF6633"/>
            </a:solidFill>
            <a:ln w="9525">
              <a:noFill/>
              <a:round/>
              <a:headEnd/>
              <a:tailEnd/>
            </a:ln>
          </p:spPr>
          <p:txBody>
            <a:bodyPr/>
            <a:lstStyle/>
            <a:p>
              <a:endParaRPr lang="en-US">
                <a:latin typeface="+mj-lt"/>
              </a:endParaRPr>
            </a:p>
          </p:txBody>
        </p:sp>
        <p:sp>
          <p:nvSpPr>
            <p:cNvPr id="10344" name="Freeform 595"/>
            <p:cNvSpPr>
              <a:spLocks/>
            </p:cNvSpPr>
            <p:nvPr/>
          </p:nvSpPr>
          <p:spPr bwMode="auto">
            <a:xfrm>
              <a:off x="3240" y="1792"/>
              <a:ext cx="253" cy="240"/>
            </a:xfrm>
            <a:custGeom>
              <a:avLst/>
              <a:gdLst>
                <a:gd name="T0" fmla="*/ 281 w 281"/>
                <a:gd name="T1" fmla="*/ 0 h 268"/>
                <a:gd name="T2" fmla="*/ 0 w 281"/>
                <a:gd name="T3" fmla="*/ 166 h 268"/>
                <a:gd name="T4" fmla="*/ 253 w 281"/>
                <a:gd name="T5" fmla="*/ 42 h 268"/>
                <a:gd name="T6" fmla="*/ 226 w 281"/>
                <a:gd name="T7" fmla="*/ 253 h 268"/>
                <a:gd name="T8" fmla="*/ 247 w 281"/>
                <a:gd name="T9" fmla="*/ 268 h 268"/>
                <a:gd name="T10" fmla="*/ 281 w 281"/>
                <a:gd name="T11" fmla="*/ 0 h 268"/>
                <a:gd name="T12" fmla="*/ 281 w 281"/>
                <a:gd name="T13" fmla="*/ 0 h 268"/>
                <a:gd name="T14" fmla="*/ 0 60000 65536"/>
                <a:gd name="T15" fmla="*/ 0 60000 65536"/>
                <a:gd name="T16" fmla="*/ 0 60000 65536"/>
                <a:gd name="T17" fmla="*/ 0 60000 65536"/>
                <a:gd name="T18" fmla="*/ 0 60000 65536"/>
                <a:gd name="T19" fmla="*/ 0 60000 65536"/>
                <a:gd name="T20" fmla="*/ 0 60000 65536"/>
                <a:gd name="T21" fmla="*/ 0 w 281"/>
                <a:gd name="T22" fmla="*/ 0 h 268"/>
                <a:gd name="T23" fmla="*/ 281 w 281"/>
                <a:gd name="T24" fmla="*/ 268 h 2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1" h="268">
                  <a:moveTo>
                    <a:pt x="281" y="0"/>
                  </a:moveTo>
                  <a:lnTo>
                    <a:pt x="0" y="166"/>
                  </a:lnTo>
                  <a:lnTo>
                    <a:pt x="253" y="42"/>
                  </a:lnTo>
                  <a:lnTo>
                    <a:pt x="226" y="253"/>
                  </a:lnTo>
                  <a:lnTo>
                    <a:pt x="247" y="268"/>
                  </a:lnTo>
                  <a:lnTo>
                    <a:pt x="281" y="0"/>
                  </a:lnTo>
                  <a:close/>
                </a:path>
              </a:pathLst>
            </a:custGeom>
            <a:solidFill>
              <a:srgbClr val="BF6633"/>
            </a:solidFill>
            <a:ln w="9525">
              <a:noFill/>
              <a:round/>
              <a:headEnd/>
              <a:tailEnd/>
            </a:ln>
          </p:spPr>
          <p:txBody>
            <a:bodyPr/>
            <a:lstStyle/>
            <a:p>
              <a:endParaRPr lang="en-US">
                <a:latin typeface="+mj-lt"/>
              </a:endParaRPr>
            </a:p>
          </p:txBody>
        </p:sp>
        <p:sp>
          <p:nvSpPr>
            <p:cNvPr id="10345" name="Freeform 596"/>
            <p:cNvSpPr>
              <a:spLocks/>
            </p:cNvSpPr>
            <p:nvPr/>
          </p:nvSpPr>
          <p:spPr bwMode="auto">
            <a:xfrm>
              <a:off x="2862" y="2857"/>
              <a:ext cx="222" cy="94"/>
            </a:xfrm>
            <a:custGeom>
              <a:avLst/>
              <a:gdLst>
                <a:gd name="T0" fmla="*/ 247 w 247"/>
                <a:gd name="T1" fmla="*/ 16 h 105"/>
                <a:gd name="T2" fmla="*/ 76 w 247"/>
                <a:gd name="T3" fmla="*/ 0 h 105"/>
                <a:gd name="T4" fmla="*/ 0 w 247"/>
                <a:gd name="T5" fmla="*/ 48 h 105"/>
                <a:gd name="T6" fmla="*/ 112 w 247"/>
                <a:gd name="T7" fmla="*/ 105 h 105"/>
                <a:gd name="T8" fmla="*/ 247 w 247"/>
                <a:gd name="T9" fmla="*/ 16 h 105"/>
                <a:gd name="T10" fmla="*/ 247 w 247"/>
                <a:gd name="T11" fmla="*/ 16 h 105"/>
                <a:gd name="T12" fmla="*/ 0 60000 65536"/>
                <a:gd name="T13" fmla="*/ 0 60000 65536"/>
                <a:gd name="T14" fmla="*/ 0 60000 65536"/>
                <a:gd name="T15" fmla="*/ 0 60000 65536"/>
                <a:gd name="T16" fmla="*/ 0 60000 65536"/>
                <a:gd name="T17" fmla="*/ 0 60000 65536"/>
                <a:gd name="T18" fmla="*/ 0 w 247"/>
                <a:gd name="T19" fmla="*/ 0 h 105"/>
                <a:gd name="T20" fmla="*/ 247 w 247"/>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247" h="105">
                  <a:moveTo>
                    <a:pt x="247" y="16"/>
                  </a:moveTo>
                  <a:lnTo>
                    <a:pt x="76" y="0"/>
                  </a:lnTo>
                  <a:lnTo>
                    <a:pt x="0" y="48"/>
                  </a:lnTo>
                  <a:lnTo>
                    <a:pt x="112" y="105"/>
                  </a:lnTo>
                  <a:lnTo>
                    <a:pt x="247" y="16"/>
                  </a:lnTo>
                  <a:close/>
                </a:path>
              </a:pathLst>
            </a:custGeom>
            <a:solidFill>
              <a:srgbClr val="FFCC00"/>
            </a:solidFill>
            <a:ln w="9525">
              <a:noFill/>
              <a:round/>
              <a:headEnd/>
              <a:tailEnd/>
            </a:ln>
          </p:spPr>
          <p:txBody>
            <a:bodyPr/>
            <a:lstStyle/>
            <a:p>
              <a:endParaRPr lang="en-US">
                <a:latin typeface="+mj-lt"/>
              </a:endParaRPr>
            </a:p>
          </p:txBody>
        </p:sp>
        <p:sp>
          <p:nvSpPr>
            <p:cNvPr id="10346" name="Freeform 597"/>
            <p:cNvSpPr>
              <a:spLocks/>
            </p:cNvSpPr>
            <p:nvPr/>
          </p:nvSpPr>
          <p:spPr bwMode="auto">
            <a:xfrm>
              <a:off x="2533" y="2972"/>
              <a:ext cx="184" cy="81"/>
            </a:xfrm>
            <a:custGeom>
              <a:avLst/>
              <a:gdLst>
                <a:gd name="T0" fmla="*/ 124 w 205"/>
                <a:gd name="T1" fmla="*/ 0 h 89"/>
                <a:gd name="T2" fmla="*/ 0 w 205"/>
                <a:gd name="T3" fmla="*/ 17 h 89"/>
                <a:gd name="T4" fmla="*/ 160 w 205"/>
                <a:gd name="T5" fmla="*/ 89 h 89"/>
                <a:gd name="T6" fmla="*/ 205 w 205"/>
                <a:gd name="T7" fmla="*/ 66 h 89"/>
                <a:gd name="T8" fmla="*/ 124 w 205"/>
                <a:gd name="T9" fmla="*/ 0 h 89"/>
                <a:gd name="T10" fmla="*/ 124 w 205"/>
                <a:gd name="T11" fmla="*/ 0 h 89"/>
                <a:gd name="T12" fmla="*/ 0 60000 65536"/>
                <a:gd name="T13" fmla="*/ 0 60000 65536"/>
                <a:gd name="T14" fmla="*/ 0 60000 65536"/>
                <a:gd name="T15" fmla="*/ 0 60000 65536"/>
                <a:gd name="T16" fmla="*/ 0 60000 65536"/>
                <a:gd name="T17" fmla="*/ 0 60000 65536"/>
                <a:gd name="T18" fmla="*/ 0 w 205"/>
                <a:gd name="T19" fmla="*/ 0 h 89"/>
                <a:gd name="T20" fmla="*/ 205 w 205"/>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05" h="89">
                  <a:moveTo>
                    <a:pt x="124" y="0"/>
                  </a:moveTo>
                  <a:lnTo>
                    <a:pt x="0" y="17"/>
                  </a:lnTo>
                  <a:lnTo>
                    <a:pt x="160" y="89"/>
                  </a:lnTo>
                  <a:lnTo>
                    <a:pt x="205" y="66"/>
                  </a:lnTo>
                  <a:lnTo>
                    <a:pt x="124" y="0"/>
                  </a:lnTo>
                  <a:close/>
                </a:path>
              </a:pathLst>
            </a:custGeom>
            <a:solidFill>
              <a:srgbClr val="FFCC00"/>
            </a:solidFill>
            <a:ln w="9525">
              <a:noFill/>
              <a:round/>
              <a:headEnd/>
              <a:tailEnd/>
            </a:ln>
          </p:spPr>
          <p:txBody>
            <a:bodyPr/>
            <a:lstStyle/>
            <a:p>
              <a:endParaRPr lang="en-US">
                <a:latin typeface="+mj-lt"/>
              </a:endParaRPr>
            </a:p>
          </p:txBody>
        </p:sp>
        <p:sp>
          <p:nvSpPr>
            <p:cNvPr id="10347" name="Freeform 598"/>
            <p:cNvSpPr>
              <a:spLocks/>
            </p:cNvSpPr>
            <p:nvPr/>
          </p:nvSpPr>
          <p:spPr bwMode="auto">
            <a:xfrm>
              <a:off x="2516" y="3056"/>
              <a:ext cx="151" cy="79"/>
            </a:xfrm>
            <a:custGeom>
              <a:avLst/>
              <a:gdLst>
                <a:gd name="T0" fmla="*/ 36 w 167"/>
                <a:gd name="T1" fmla="*/ 0 h 87"/>
                <a:gd name="T2" fmla="*/ 167 w 167"/>
                <a:gd name="T3" fmla="*/ 76 h 87"/>
                <a:gd name="T4" fmla="*/ 85 w 167"/>
                <a:gd name="T5" fmla="*/ 87 h 87"/>
                <a:gd name="T6" fmla="*/ 0 w 167"/>
                <a:gd name="T7" fmla="*/ 15 h 87"/>
                <a:gd name="T8" fmla="*/ 36 w 167"/>
                <a:gd name="T9" fmla="*/ 0 h 87"/>
                <a:gd name="T10" fmla="*/ 36 w 167"/>
                <a:gd name="T11" fmla="*/ 0 h 87"/>
                <a:gd name="T12" fmla="*/ 0 60000 65536"/>
                <a:gd name="T13" fmla="*/ 0 60000 65536"/>
                <a:gd name="T14" fmla="*/ 0 60000 65536"/>
                <a:gd name="T15" fmla="*/ 0 60000 65536"/>
                <a:gd name="T16" fmla="*/ 0 60000 65536"/>
                <a:gd name="T17" fmla="*/ 0 60000 65536"/>
                <a:gd name="T18" fmla="*/ 0 w 167"/>
                <a:gd name="T19" fmla="*/ 0 h 87"/>
                <a:gd name="T20" fmla="*/ 167 w 16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67" h="87">
                  <a:moveTo>
                    <a:pt x="36" y="0"/>
                  </a:moveTo>
                  <a:lnTo>
                    <a:pt x="167" y="76"/>
                  </a:lnTo>
                  <a:lnTo>
                    <a:pt x="85" y="87"/>
                  </a:lnTo>
                  <a:lnTo>
                    <a:pt x="0" y="15"/>
                  </a:lnTo>
                  <a:lnTo>
                    <a:pt x="36" y="0"/>
                  </a:lnTo>
                  <a:close/>
                </a:path>
              </a:pathLst>
            </a:custGeom>
            <a:solidFill>
              <a:srgbClr val="FFCC00"/>
            </a:solidFill>
            <a:ln w="9525">
              <a:noFill/>
              <a:round/>
              <a:headEnd/>
              <a:tailEnd/>
            </a:ln>
          </p:spPr>
          <p:txBody>
            <a:bodyPr/>
            <a:lstStyle/>
            <a:p>
              <a:endParaRPr lang="en-US">
                <a:latin typeface="+mj-lt"/>
              </a:endParaRPr>
            </a:p>
          </p:txBody>
        </p:sp>
        <p:sp>
          <p:nvSpPr>
            <p:cNvPr id="10348" name="Freeform 599"/>
            <p:cNvSpPr>
              <a:spLocks/>
            </p:cNvSpPr>
            <p:nvPr/>
          </p:nvSpPr>
          <p:spPr bwMode="auto">
            <a:xfrm>
              <a:off x="2687" y="2899"/>
              <a:ext cx="342" cy="320"/>
            </a:xfrm>
            <a:custGeom>
              <a:avLst/>
              <a:gdLst>
                <a:gd name="T0" fmla="*/ 209 w 382"/>
                <a:gd name="T1" fmla="*/ 0 h 359"/>
                <a:gd name="T2" fmla="*/ 198 w 382"/>
                <a:gd name="T3" fmla="*/ 80 h 359"/>
                <a:gd name="T4" fmla="*/ 202 w 382"/>
                <a:gd name="T5" fmla="*/ 103 h 359"/>
                <a:gd name="T6" fmla="*/ 224 w 382"/>
                <a:gd name="T7" fmla="*/ 122 h 359"/>
                <a:gd name="T8" fmla="*/ 213 w 382"/>
                <a:gd name="T9" fmla="*/ 224 h 359"/>
                <a:gd name="T10" fmla="*/ 253 w 382"/>
                <a:gd name="T11" fmla="*/ 270 h 359"/>
                <a:gd name="T12" fmla="*/ 165 w 382"/>
                <a:gd name="T13" fmla="*/ 293 h 359"/>
                <a:gd name="T14" fmla="*/ 99 w 382"/>
                <a:gd name="T15" fmla="*/ 228 h 359"/>
                <a:gd name="T16" fmla="*/ 0 w 382"/>
                <a:gd name="T17" fmla="*/ 217 h 359"/>
                <a:gd name="T18" fmla="*/ 10 w 382"/>
                <a:gd name="T19" fmla="*/ 359 h 359"/>
                <a:gd name="T20" fmla="*/ 359 w 382"/>
                <a:gd name="T21" fmla="*/ 359 h 359"/>
                <a:gd name="T22" fmla="*/ 382 w 382"/>
                <a:gd name="T23" fmla="*/ 202 h 359"/>
                <a:gd name="T24" fmla="*/ 350 w 382"/>
                <a:gd name="T25" fmla="*/ 36 h 359"/>
                <a:gd name="T26" fmla="*/ 209 w 382"/>
                <a:gd name="T27" fmla="*/ 0 h 359"/>
                <a:gd name="T28" fmla="*/ 209 w 382"/>
                <a:gd name="T29" fmla="*/ 0 h 3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2"/>
                <a:gd name="T46" fmla="*/ 0 h 359"/>
                <a:gd name="T47" fmla="*/ 382 w 382"/>
                <a:gd name="T48" fmla="*/ 359 h 3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2" h="359">
                  <a:moveTo>
                    <a:pt x="209" y="0"/>
                  </a:moveTo>
                  <a:lnTo>
                    <a:pt x="198" y="80"/>
                  </a:lnTo>
                  <a:lnTo>
                    <a:pt x="202" y="103"/>
                  </a:lnTo>
                  <a:lnTo>
                    <a:pt x="224" y="122"/>
                  </a:lnTo>
                  <a:lnTo>
                    <a:pt x="213" y="224"/>
                  </a:lnTo>
                  <a:lnTo>
                    <a:pt x="253" y="270"/>
                  </a:lnTo>
                  <a:lnTo>
                    <a:pt x="165" y="293"/>
                  </a:lnTo>
                  <a:lnTo>
                    <a:pt x="99" y="228"/>
                  </a:lnTo>
                  <a:lnTo>
                    <a:pt x="0" y="217"/>
                  </a:lnTo>
                  <a:lnTo>
                    <a:pt x="10" y="359"/>
                  </a:lnTo>
                  <a:lnTo>
                    <a:pt x="359" y="359"/>
                  </a:lnTo>
                  <a:lnTo>
                    <a:pt x="382" y="202"/>
                  </a:lnTo>
                  <a:lnTo>
                    <a:pt x="350" y="36"/>
                  </a:lnTo>
                  <a:lnTo>
                    <a:pt x="209" y="0"/>
                  </a:lnTo>
                  <a:close/>
                </a:path>
              </a:pathLst>
            </a:custGeom>
            <a:solidFill>
              <a:srgbClr val="FF9900"/>
            </a:solidFill>
            <a:ln w="9525">
              <a:noFill/>
              <a:round/>
              <a:headEnd/>
              <a:tailEnd/>
            </a:ln>
          </p:spPr>
          <p:txBody>
            <a:bodyPr/>
            <a:lstStyle/>
            <a:p>
              <a:endParaRPr lang="en-US">
                <a:latin typeface="+mj-lt"/>
              </a:endParaRPr>
            </a:p>
          </p:txBody>
        </p:sp>
        <p:sp>
          <p:nvSpPr>
            <p:cNvPr id="10349" name="Freeform 600"/>
            <p:cNvSpPr>
              <a:spLocks/>
            </p:cNvSpPr>
            <p:nvPr/>
          </p:nvSpPr>
          <p:spPr bwMode="auto">
            <a:xfrm>
              <a:off x="2593" y="2875"/>
              <a:ext cx="502" cy="514"/>
            </a:xfrm>
            <a:custGeom>
              <a:avLst/>
              <a:gdLst>
                <a:gd name="T0" fmla="*/ 432 w 559"/>
                <a:gd name="T1" fmla="*/ 57 h 575"/>
                <a:gd name="T2" fmla="*/ 327 w 559"/>
                <a:gd name="T3" fmla="*/ 147 h 575"/>
                <a:gd name="T4" fmla="*/ 432 w 559"/>
                <a:gd name="T5" fmla="*/ 297 h 575"/>
                <a:gd name="T6" fmla="*/ 168 w 559"/>
                <a:gd name="T7" fmla="*/ 360 h 575"/>
                <a:gd name="T8" fmla="*/ 63 w 559"/>
                <a:gd name="T9" fmla="*/ 137 h 575"/>
                <a:gd name="T10" fmla="*/ 59 w 559"/>
                <a:gd name="T11" fmla="*/ 137 h 575"/>
                <a:gd name="T12" fmla="*/ 52 w 559"/>
                <a:gd name="T13" fmla="*/ 135 h 575"/>
                <a:gd name="T14" fmla="*/ 44 w 559"/>
                <a:gd name="T15" fmla="*/ 137 h 575"/>
                <a:gd name="T16" fmla="*/ 44 w 559"/>
                <a:gd name="T17" fmla="*/ 143 h 575"/>
                <a:gd name="T18" fmla="*/ 56 w 559"/>
                <a:gd name="T19" fmla="*/ 153 h 575"/>
                <a:gd name="T20" fmla="*/ 63 w 559"/>
                <a:gd name="T21" fmla="*/ 160 h 575"/>
                <a:gd name="T22" fmla="*/ 71 w 559"/>
                <a:gd name="T23" fmla="*/ 166 h 575"/>
                <a:gd name="T24" fmla="*/ 86 w 559"/>
                <a:gd name="T25" fmla="*/ 175 h 575"/>
                <a:gd name="T26" fmla="*/ 92 w 559"/>
                <a:gd name="T27" fmla="*/ 181 h 575"/>
                <a:gd name="T28" fmla="*/ 50 w 559"/>
                <a:gd name="T29" fmla="*/ 272 h 575"/>
                <a:gd name="T30" fmla="*/ 0 w 559"/>
                <a:gd name="T31" fmla="*/ 291 h 575"/>
                <a:gd name="T32" fmla="*/ 0 w 559"/>
                <a:gd name="T33" fmla="*/ 299 h 575"/>
                <a:gd name="T34" fmla="*/ 0 w 559"/>
                <a:gd name="T35" fmla="*/ 307 h 575"/>
                <a:gd name="T36" fmla="*/ 0 w 559"/>
                <a:gd name="T37" fmla="*/ 320 h 575"/>
                <a:gd name="T38" fmla="*/ 0 w 559"/>
                <a:gd name="T39" fmla="*/ 335 h 575"/>
                <a:gd name="T40" fmla="*/ 0 w 559"/>
                <a:gd name="T41" fmla="*/ 354 h 575"/>
                <a:gd name="T42" fmla="*/ 2 w 559"/>
                <a:gd name="T43" fmla="*/ 377 h 575"/>
                <a:gd name="T44" fmla="*/ 4 w 559"/>
                <a:gd name="T45" fmla="*/ 405 h 575"/>
                <a:gd name="T46" fmla="*/ 6 w 559"/>
                <a:gd name="T47" fmla="*/ 436 h 575"/>
                <a:gd name="T48" fmla="*/ 12 w 559"/>
                <a:gd name="T49" fmla="*/ 466 h 575"/>
                <a:gd name="T50" fmla="*/ 14 w 559"/>
                <a:gd name="T51" fmla="*/ 497 h 575"/>
                <a:gd name="T52" fmla="*/ 18 w 559"/>
                <a:gd name="T53" fmla="*/ 523 h 575"/>
                <a:gd name="T54" fmla="*/ 19 w 559"/>
                <a:gd name="T55" fmla="*/ 546 h 575"/>
                <a:gd name="T56" fmla="*/ 21 w 559"/>
                <a:gd name="T57" fmla="*/ 563 h 575"/>
                <a:gd name="T58" fmla="*/ 23 w 559"/>
                <a:gd name="T59" fmla="*/ 573 h 575"/>
                <a:gd name="T60" fmla="*/ 529 w 559"/>
                <a:gd name="T61" fmla="*/ 504 h 575"/>
                <a:gd name="T62" fmla="*/ 542 w 559"/>
                <a:gd name="T63" fmla="*/ 0 h 5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59"/>
                <a:gd name="T97" fmla="*/ 0 h 575"/>
                <a:gd name="T98" fmla="*/ 559 w 559"/>
                <a:gd name="T99" fmla="*/ 575 h 5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59" h="575">
                  <a:moveTo>
                    <a:pt x="542" y="0"/>
                  </a:moveTo>
                  <a:lnTo>
                    <a:pt x="432" y="57"/>
                  </a:lnTo>
                  <a:lnTo>
                    <a:pt x="430" y="194"/>
                  </a:lnTo>
                  <a:lnTo>
                    <a:pt x="327" y="147"/>
                  </a:lnTo>
                  <a:lnTo>
                    <a:pt x="320" y="240"/>
                  </a:lnTo>
                  <a:lnTo>
                    <a:pt x="432" y="297"/>
                  </a:lnTo>
                  <a:lnTo>
                    <a:pt x="438" y="329"/>
                  </a:lnTo>
                  <a:lnTo>
                    <a:pt x="168" y="360"/>
                  </a:lnTo>
                  <a:lnTo>
                    <a:pt x="154" y="168"/>
                  </a:lnTo>
                  <a:lnTo>
                    <a:pt x="63" y="137"/>
                  </a:lnTo>
                  <a:lnTo>
                    <a:pt x="59" y="137"/>
                  </a:lnTo>
                  <a:lnTo>
                    <a:pt x="56" y="135"/>
                  </a:lnTo>
                  <a:lnTo>
                    <a:pt x="52" y="135"/>
                  </a:lnTo>
                  <a:lnTo>
                    <a:pt x="48" y="135"/>
                  </a:lnTo>
                  <a:lnTo>
                    <a:pt x="44" y="137"/>
                  </a:lnTo>
                  <a:lnTo>
                    <a:pt x="44" y="139"/>
                  </a:lnTo>
                  <a:lnTo>
                    <a:pt x="44" y="143"/>
                  </a:lnTo>
                  <a:lnTo>
                    <a:pt x="48" y="147"/>
                  </a:lnTo>
                  <a:lnTo>
                    <a:pt x="56" y="153"/>
                  </a:lnTo>
                  <a:lnTo>
                    <a:pt x="57" y="156"/>
                  </a:lnTo>
                  <a:lnTo>
                    <a:pt x="63" y="160"/>
                  </a:lnTo>
                  <a:lnTo>
                    <a:pt x="67" y="162"/>
                  </a:lnTo>
                  <a:lnTo>
                    <a:pt x="71" y="166"/>
                  </a:lnTo>
                  <a:lnTo>
                    <a:pt x="78" y="170"/>
                  </a:lnTo>
                  <a:lnTo>
                    <a:pt x="86" y="175"/>
                  </a:lnTo>
                  <a:lnTo>
                    <a:pt x="90" y="179"/>
                  </a:lnTo>
                  <a:lnTo>
                    <a:pt x="92" y="181"/>
                  </a:lnTo>
                  <a:lnTo>
                    <a:pt x="50" y="179"/>
                  </a:lnTo>
                  <a:lnTo>
                    <a:pt x="50" y="272"/>
                  </a:lnTo>
                  <a:lnTo>
                    <a:pt x="0" y="291"/>
                  </a:lnTo>
                  <a:lnTo>
                    <a:pt x="0" y="295"/>
                  </a:lnTo>
                  <a:lnTo>
                    <a:pt x="0" y="299"/>
                  </a:lnTo>
                  <a:lnTo>
                    <a:pt x="0" y="303"/>
                  </a:lnTo>
                  <a:lnTo>
                    <a:pt x="0" y="307"/>
                  </a:lnTo>
                  <a:lnTo>
                    <a:pt x="0" y="314"/>
                  </a:lnTo>
                  <a:lnTo>
                    <a:pt x="0" y="320"/>
                  </a:lnTo>
                  <a:lnTo>
                    <a:pt x="0" y="327"/>
                  </a:lnTo>
                  <a:lnTo>
                    <a:pt x="0" y="335"/>
                  </a:lnTo>
                  <a:lnTo>
                    <a:pt x="0" y="345"/>
                  </a:lnTo>
                  <a:lnTo>
                    <a:pt x="0" y="354"/>
                  </a:lnTo>
                  <a:lnTo>
                    <a:pt x="2" y="365"/>
                  </a:lnTo>
                  <a:lnTo>
                    <a:pt x="2" y="377"/>
                  </a:lnTo>
                  <a:lnTo>
                    <a:pt x="4" y="392"/>
                  </a:lnTo>
                  <a:lnTo>
                    <a:pt x="4" y="405"/>
                  </a:lnTo>
                  <a:lnTo>
                    <a:pt x="6" y="421"/>
                  </a:lnTo>
                  <a:lnTo>
                    <a:pt x="6" y="436"/>
                  </a:lnTo>
                  <a:lnTo>
                    <a:pt x="10" y="451"/>
                  </a:lnTo>
                  <a:lnTo>
                    <a:pt x="12" y="466"/>
                  </a:lnTo>
                  <a:lnTo>
                    <a:pt x="12" y="481"/>
                  </a:lnTo>
                  <a:lnTo>
                    <a:pt x="14" y="497"/>
                  </a:lnTo>
                  <a:lnTo>
                    <a:pt x="16" y="510"/>
                  </a:lnTo>
                  <a:lnTo>
                    <a:pt x="18" y="523"/>
                  </a:lnTo>
                  <a:lnTo>
                    <a:pt x="19" y="535"/>
                  </a:lnTo>
                  <a:lnTo>
                    <a:pt x="19" y="546"/>
                  </a:lnTo>
                  <a:lnTo>
                    <a:pt x="21" y="556"/>
                  </a:lnTo>
                  <a:lnTo>
                    <a:pt x="21" y="563"/>
                  </a:lnTo>
                  <a:lnTo>
                    <a:pt x="23" y="569"/>
                  </a:lnTo>
                  <a:lnTo>
                    <a:pt x="23" y="573"/>
                  </a:lnTo>
                  <a:lnTo>
                    <a:pt x="25" y="575"/>
                  </a:lnTo>
                  <a:lnTo>
                    <a:pt x="529" y="504"/>
                  </a:lnTo>
                  <a:lnTo>
                    <a:pt x="559" y="14"/>
                  </a:lnTo>
                  <a:lnTo>
                    <a:pt x="542" y="0"/>
                  </a:lnTo>
                  <a:close/>
                </a:path>
              </a:pathLst>
            </a:custGeom>
            <a:solidFill>
              <a:srgbClr val="FF6600"/>
            </a:solidFill>
            <a:ln w="9525">
              <a:noFill/>
              <a:round/>
              <a:headEnd/>
              <a:tailEnd/>
            </a:ln>
          </p:spPr>
          <p:txBody>
            <a:bodyPr/>
            <a:lstStyle/>
            <a:p>
              <a:endParaRPr lang="en-US">
                <a:latin typeface="+mj-lt"/>
              </a:endParaRPr>
            </a:p>
          </p:txBody>
        </p:sp>
        <p:sp>
          <p:nvSpPr>
            <p:cNvPr id="10350" name="Freeform 601"/>
            <p:cNvSpPr>
              <a:spLocks/>
            </p:cNvSpPr>
            <p:nvPr/>
          </p:nvSpPr>
          <p:spPr bwMode="auto">
            <a:xfrm>
              <a:off x="2640" y="2775"/>
              <a:ext cx="211" cy="390"/>
            </a:xfrm>
            <a:custGeom>
              <a:avLst/>
              <a:gdLst>
                <a:gd name="T0" fmla="*/ 28 w 235"/>
                <a:gd name="T1" fmla="*/ 15 h 436"/>
                <a:gd name="T2" fmla="*/ 17 w 235"/>
                <a:gd name="T3" fmla="*/ 31 h 436"/>
                <a:gd name="T4" fmla="*/ 11 w 235"/>
                <a:gd name="T5" fmla="*/ 50 h 436"/>
                <a:gd name="T6" fmla="*/ 5 w 235"/>
                <a:gd name="T7" fmla="*/ 78 h 436"/>
                <a:gd name="T8" fmla="*/ 2 w 235"/>
                <a:gd name="T9" fmla="*/ 110 h 436"/>
                <a:gd name="T10" fmla="*/ 0 w 235"/>
                <a:gd name="T11" fmla="*/ 143 h 436"/>
                <a:gd name="T12" fmla="*/ 0 w 235"/>
                <a:gd name="T13" fmla="*/ 169 h 436"/>
                <a:gd name="T14" fmla="*/ 0 w 235"/>
                <a:gd name="T15" fmla="*/ 183 h 436"/>
                <a:gd name="T16" fmla="*/ 95 w 235"/>
                <a:gd name="T17" fmla="*/ 272 h 436"/>
                <a:gd name="T18" fmla="*/ 146 w 235"/>
                <a:gd name="T19" fmla="*/ 428 h 436"/>
                <a:gd name="T20" fmla="*/ 161 w 235"/>
                <a:gd name="T21" fmla="*/ 432 h 436"/>
                <a:gd name="T22" fmla="*/ 175 w 235"/>
                <a:gd name="T23" fmla="*/ 434 h 436"/>
                <a:gd name="T24" fmla="*/ 192 w 235"/>
                <a:gd name="T25" fmla="*/ 436 h 436"/>
                <a:gd name="T26" fmla="*/ 207 w 235"/>
                <a:gd name="T27" fmla="*/ 434 h 436"/>
                <a:gd name="T28" fmla="*/ 207 w 235"/>
                <a:gd name="T29" fmla="*/ 417 h 436"/>
                <a:gd name="T30" fmla="*/ 197 w 235"/>
                <a:gd name="T31" fmla="*/ 411 h 436"/>
                <a:gd name="T32" fmla="*/ 184 w 235"/>
                <a:gd name="T33" fmla="*/ 403 h 436"/>
                <a:gd name="T34" fmla="*/ 171 w 235"/>
                <a:gd name="T35" fmla="*/ 400 h 436"/>
                <a:gd name="T36" fmla="*/ 154 w 235"/>
                <a:gd name="T37" fmla="*/ 398 h 436"/>
                <a:gd name="T38" fmla="*/ 144 w 235"/>
                <a:gd name="T39" fmla="*/ 384 h 436"/>
                <a:gd name="T40" fmla="*/ 177 w 235"/>
                <a:gd name="T41" fmla="*/ 369 h 436"/>
                <a:gd name="T42" fmla="*/ 177 w 235"/>
                <a:gd name="T43" fmla="*/ 361 h 436"/>
                <a:gd name="T44" fmla="*/ 177 w 235"/>
                <a:gd name="T45" fmla="*/ 342 h 436"/>
                <a:gd name="T46" fmla="*/ 180 w 235"/>
                <a:gd name="T47" fmla="*/ 329 h 436"/>
                <a:gd name="T48" fmla="*/ 182 w 235"/>
                <a:gd name="T49" fmla="*/ 312 h 436"/>
                <a:gd name="T50" fmla="*/ 188 w 235"/>
                <a:gd name="T51" fmla="*/ 295 h 436"/>
                <a:gd name="T52" fmla="*/ 194 w 235"/>
                <a:gd name="T53" fmla="*/ 280 h 436"/>
                <a:gd name="T54" fmla="*/ 197 w 235"/>
                <a:gd name="T55" fmla="*/ 265 h 436"/>
                <a:gd name="T56" fmla="*/ 201 w 235"/>
                <a:gd name="T57" fmla="*/ 255 h 436"/>
                <a:gd name="T58" fmla="*/ 186 w 235"/>
                <a:gd name="T59" fmla="*/ 245 h 436"/>
                <a:gd name="T60" fmla="*/ 167 w 235"/>
                <a:gd name="T61" fmla="*/ 225 h 436"/>
                <a:gd name="T62" fmla="*/ 112 w 235"/>
                <a:gd name="T63" fmla="*/ 200 h 436"/>
                <a:gd name="T64" fmla="*/ 213 w 235"/>
                <a:gd name="T65" fmla="*/ 160 h 436"/>
                <a:gd name="T66" fmla="*/ 203 w 235"/>
                <a:gd name="T67" fmla="*/ 152 h 436"/>
                <a:gd name="T68" fmla="*/ 190 w 235"/>
                <a:gd name="T69" fmla="*/ 141 h 436"/>
                <a:gd name="T70" fmla="*/ 177 w 235"/>
                <a:gd name="T71" fmla="*/ 131 h 436"/>
                <a:gd name="T72" fmla="*/ 163 w 235"/>
                <a:gd name="T73" fmla="*/ 120 h 436"/>
                <a:gd name="T74" fmla="*/ 148 w 235"/>
                <a:gd name="T75" fmla="*/ 109 h 436"/>
                <a:gd name="T76" fmla="*/ 135 w 235"/>
                <a:gd name="T77" fmla="*/ 97 h 436"/>
                <a:gd name="T78" fmla="*/ 118 w 235"/>
                <a:gd name="T79" fmla="*/ 84 h 436"/>
                <a:gd name="T80" fmla="*/ 110 w 235"/>
                <a:gd name="T81" fmla="*/ 78 h 436"/>
                <a:gd name="T82" fmla="*/ 118 w 235"/>
                <a:gd name="T83" fmla="*/ 71 h 436"/>
                <a:gd name="T84" fmla="*/ 131 w 235"/>
                <a:gd name="T85" fmla="*/ 63 h 436"/>
                <a:gd name="T86" fmla="*/ 144 w 235"/>
                <a:gd name="T87" fmla="*/ 59 h 436"/>
                <a:gd name="T88" fmla="*/ 161 w 235"/>
                <a:gd name="T89" fmla="*/ 57 h 436"/>
                <a:gd name="T90" fmla="*/ 178 w 235"/>
                <a:gd name="T91" fmla="*/ 55 h 436"/>
                <a:gd name="T92" fmla="*/ 197 w 235"/>
                <a:gd name="T93" fmla="*/ 57 h 436"/>
                <a:gd name="T94" fmla="*/ 215 w 235"/>
                <a:gd name="T95" fmla="*/ 59 h 436"/>
                <a:gd name="T96" fmla="*/ 228 w 235"/>
                <a:gd name="T97" fmla="*/ 61 h 436"/>
                <a:gd name="T98" fmla="*/ 232 w 235"/>
                <a:gd name="T99" fmla="*/ 31 h 436"/>
                <a:gd name="T100" fmla="*/ 218 w 235"/>
                <a:gd name="T101" fmla="*/ 25 h 436"/>
                <a:gd name="T102" fmla="*/ 199 w 235"/>
                <a:gd name="T103" fmla="*/ 21 h 436"/>
                <a:gd name="T104" fmla="*/ 177 w 235"/>
                <a:gd name="T105" fmla="*/ 14 h 436"/>
                <a:gd name="T106" fmla="*/ 154 w 235"/>
                <a:gd name="T107" fmla="*/ 8 h 436"/>
                <a:gd name="T108" fmla="*/ 131 w 235"/>
                <a:gd name="T109" fmla="*/ 4 h 436"/>
                <a:gd name="T110" fmla="*/ 112 w 235"/>
                <a:gd name="T111" fmla="*/ 2 h 436"/>
                <a:gd name="T112" fmla="*/ 95 w 235"/>
                <a:gd name="T113" fmla="*/ 0 h 436"/>
                <a:gd name="T114" fmla="*/ 80 w 235"/>
                <a:gd name="T115" fmla="*/ 0 h 436"/>
                <a:gd name="T116" fmla="*/ 38 w 235"/>
                <a:gd name="T117" fmla="*/ 12 h 4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5"/>
                <a:gd name="T178" fmla="*/ 0 h 436"/>
                <a:gd name="T179" fmla="*/ 235 w 235"/>
                <a:gd name="T180" fmla="*/ 436 h 4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5" h="436">
                  <a:moveTo>
                    <a:pt x="38" y="12"/>
                  </a:moveTo>
                  <a:lnTo>
                    <a:pt x="34" y="12"/>
                  </a:lnTo>
                  <a:lnTo>
                    <a:pt x="28" y="15"/>
                  </a:lnTo>
                  <a:lnTo>
                    <a:pt x="24" y="19"/>
                  </a:lnTo>
                  <a:lnTo>
                    <a:pt x="19" y="27"/>
                  </a:lnTo>
                  <a:lnTo>
                    <a:pt x="17" y="31"/>
                  </a:lnTo>
                  <a:lnTo>
                    <a:pt x="15" y="36"/>
                  </a:lnTo>
                  <a:lnTo>
                    <a:pt x="13" y="42"/>
                  </a:lnTo>
                  <a:lnTo>
                    <a:pt x="11" y="50"/>
                  </a:lnTo>
                  <a:lnTo>
                    <a:pt x="9" y="59"/>
                  </a:lnTo>
                  <a:lnTo>
                    <a:pt x="7" y="69"/>
                  </a:lnTo>
                  <a:lnTo>
                    <a:pt x="5" y="78"/>
                  </a:lnTo>
                  <a:lnTo>
                    <a:pt x="5" y="90"/>
                  </a:lnTo>
                  <a:lnTo>
                    <a:pt x="4" y="99"/>
                  </a:lnTo>
                  <a:lnTo>
                    <a:pt x="2" y="110"/>
                  </a:lnTo>
                  <a:lnTo>
                    <a:pt x="2" y="122"/>
                  </a:lnTo>
                  <a:lnTo>
                    <a:pt x="2" y="133"/>
                  </a:lnTo>
                  <a:lnTo>
                    <a:pt x="0" y="143"/>
                  </a:lnTo>
                  <a:lnTo>
                    <a:pt x="0" y="152"/>
                  </a:lnTo>
                  <a:lnTo>
                    <a:pt x="0" y="162"/>
                  </a:lnTo>
                  <a:lnTo>
                    <a:pt x="0" y="169"/>
                  </a:lnTo>
                  <a:lnTo>
                    <a:pt x="0" y="175"/>
                  </a:lnTo>
                  <a:lnTo>
                    <a:pt x="0" y="179"/>
                  </a:lnTo>
                  <a:lnTo>
                    <a:pt x="0" y="183"/>
                  </a:lnTo>
                  <a:lnTo>
                    <a:pt x="0" y="185"/>
                  </a:lnTo>
                  <a:lnTo>
                    <a:pt x="34" y="249"/>
                  </a:lnTo>
                  <a:lnTo>
                    <a:pt x="95" y="272"/>
                  </a:lnTo>
                  <a:lnTo>
                    <a:pt x="110" y="432"/>
                  </a:lnTo>
                  <a:lnTo>
                    <a:pt x="139" y="434"/>
                  </a:lnTo>
                  <a:lnTo>
                    <a:pt x="146" y="428"/>
                  </a:lnTo>
                  <a:lnTo>
                    <a:pt x="148" y="428"/>
                  </a:lnTo>
                  <a:lnTo>
                    <a:pt x="154" y="432"/>
                  </a:lnTo>
                  <a:lnTo>
                    <a:pt x="161" y="432"/>
                  </a:lnTo>
                  <a:lnTo>
                    <a:pt x="167" y="434"/>
                  </a:lnTo>
                  <a:lnTo>
                    <a:pt x="169" y="434"/>
                  </a:lnTo>
                  <a:lnTo>
                    <a:pt x="175" y="434"/>
                  </a:lnTo>
                  <a:lnTo>
                    <a:pt x="178" y="434"/>
                  </a:lnTo>
                  <a:lnTo>
                    <a:pt x="186" y="436"/>
                  </a:lnTo>
                  <a:lnTo>
                    <a:pt x="192" y="436"/>
                  </a:lnTo>
                  <a:lnTo>
                    <a:pt x="196" y="436"/>
                  </a:lnTo>
                  <a:lnTo>
                    <a:pt x="201" y="434"/>
                  </a:lnTo>
                  <a:lnTo>
                    <a:pt x="207" y="434"/>
                  </a:lnTo>
                  <a:lnTo>
                    <a:pt x="211" y="428"/>
                  </a:lnTo>
                  <a:lnTo>
                    <a:pt x="209" y="422"/>
                  </a:lnTo>
                  <a:lnTo>
                    <a:pt x="207" y="417"/>
                  </a:lnTo>
                  <a:lnTo>
                    <a:pt x="203" y="413"/>
                  </a:lnTo>
                  <a:lnTo>
                    <a:pt x="197" y="411"/>
                  </a:lnTo>
                  <a:lnTo>
                    <a:pt x="192" y="407"/>
                  </a:lnTo>
                  <a:lnTo>
                    <a:pt x="188" y="405"/>
                  </a:lnTo>
                  <a:lnTo>
                    <a:pt x="184" y="403"/>
                  </a:lnTo>
                  <a:lnTo>
                    <a:pt x="180" y="403"/>
                  </a:lnTo>
                  <a:lnTo>
                    <a:pt x="175" y="401"/>
                  </a:lnTo>
                  <a:lnTo>
                    <a:pt x="171" y="400"/>
                  </a:lnTo>
                  <a:lnTo>
                    <a:pt x="165" y="400"/>
                  </a:lnTo>
                  <a:lnTo>
                    <a:pt x="161" y="400"/>
                  </a:lnTo>
                  <a:lnTo>
                    <a:pt x="154" y="398"/>
                  </a:lnTo>
                  <a:lnTo>
                    <a:pt x="148" y="396"/>
                  </a:lnTo>
                  <a:lnTo>
                    <a:pt x="144" y="390"/>
                  </a:lnTo>
                  <a:lnTo>
                    <a:pt x="144" y="384"/>
                  </a:lnTo>
                  <a:lnTo>
                    <a:pt x="142" y="379"/>
                  </a:lnTo>
                  <a:lnTo>
                    <a:pt x="142" y="377"/>
                  </a:lnTo>
                  <a:lnTo>
                    <a:pt x="177" y="369"/>
                  </a:lnTo>
                  <a:lnTo>
                    <a:pt x="177" y="367"/>
                  </a:lnTo>
                  <a:lnTo>
                    <a:pt x="177" y="365"/>
                  </a:lnTo>
                  <a:lnTo>
                    <a:pt x="177" y="361"/>
                  </a:lnTo>
                  <a:lnTo>
                    <a:pt x="177" y="358"/>
                  </a:lnTo>
                  <a:lnTo>
                    <a:pt x="177" y="350"/>
                  </a:lnTo>
                  <a:lnTo>
                    <a:pt x="177" y="342"/>
                  </a:lnTo>
                  <a:lnTo>
                    <a:pt x="177" y="339"/>
                  </a:lnTo>
                  <a:lnTo>
                    <a:pt x="178" y="333"/>
                  </a:lnTo>
                  <a:lnTo>
                    <a:pt x="180" y="329"/>
                  </a:lnTo>
                  <a:lnTo>
                    <a:pt x="182" y="323"/>
                  </a:lnTo>
                  <a:lnTo>
                    <a:pt x="182" y="318"/>
                  </a:lnTo>
                  <a:lnTo>
                    <a:pt x="182" y="312"/>
                  </a:lnTo>
                  <a:lnTo>
                    <a:pt x="184" y="306"/>
                  </a:lnTo>
                  <a:lnTo>
                    <a:pt x="186" y="301"/>
                  </a:lnTo>
                  <a:lnTo>
                    <a:pt x="188" y="295"/>
                  </a:lnTo>
                  <a:lnTo>
                    <a:pt x="190" y="289"/>
                  </a:lnTo>
                  <a:lnTo>
                    <a:pt x="192" y="284"/>
                  </a:lnTo>
                  <a:lnTo>
                    <a:pt x="194" y="280"/>
                  </a:lnTo>
                  <a:lnTo>
                    <a:pt x="194" y="274"/>
                  </a:lnTo>
                  <a:lnTo>
                    <a:pt x="196" y="268"/>
                  </a:lnTo>
                  <a:lnTo>
                    <a:pt x="197" y="265"/>
                  </a:lnTo>
                  <a:lnTo>
                    <a:pt x="199" y="263"/>
                  </a:lnTo>
                  <a:lnTo>
                    <a:pt x="199" y="257"/>
                  </a:lnTo>
                  <a:lnTo>
                    <a:pt x="201" y="255"/>
                  </a:lnTo>
                  <a:lnTo>
                    <a:pt x="199" y="255"/>
                  </a:lnTo>
                  <a:lnTo>
                    <a:pt x="194" y="249"/>
                  </a:lnTo>
                  <a:lnTo>
                    <a:pt x="186" y="245"/>
                  </a:lnTo>
                  <a:lnTo>
                    <a:pt x="180" y="240"/>
                  </a:lnTo>
                  <a:lnTo>
                    <a:pt x="173" y="230"/>
                  </a:lnTo>
                  <a:lnTo>
                    <a:pt x="167" y="225"/>
                  </a:lnTo>
                  <a:lnTo>
                    <a:pt x="161" y="221"/>
                  </a:lnTo>
                  <a:lnTo>
                    <a:pt x="161" y="219"/>
                  </a:lnTo>
                  <a:lnTo>
                    <a:pt x="112" y="200"/>
                  </a:lnTo>
                  <a:lnTo>
                    <a:pt x="127" y="160"/>
                  </a:lnTo>
                  <a:lnTo>
                    <a:pt x="205" y="190"/>
                  </a:lnTo>
                  <a:lnTo>
                    <a:pt x="213" y="160"/>
                  </a:lnTo>
                  <a:lnTo>
                    <a:pt x="211" y="158"/>
                  </a:lnTo>
                  <a:lnTo>
                    <a:pt x="209" y="156"/>
                  </a:lnTo>
                  <a:lnTo>
                    <a:pt x="203" y="152"/>
                  </a:lnTo>
                  <a:lnTo>
                    <a:pt x="197" y="149"/>
                  </a:lnTo>
                  <a:lnTo>
                    <a:pt x="194" y="145"/>
                  </a:lnTo>
                  <a:lnTo>
                    <a:pt x="190" y="141"/>
                  </a:lnTo>
                  <a:lnTo>
                    <a:pt x="186" y="139"/>
                  </a:lnTo>
                  <a:lnTo>
                    <a:pt x="182" y="135"/>
                  </a:lnTo>
                  <a:lnTo>
                    <a:pt x="177" y="131"/>
                  </a:lnTo>
                  <a:lnTo>
                    <a:pt x="173" y="128"/>
                  </a:lnTo>
                  <a:lnTo>
                    <a:pt x="167" y="124"/>
                  </a:lnTo>
                  <a:lnTo>
                    <a:pt x="163" y="120"/>
                  </a:lnTo>
                  <a:lnTo>
                    <a:pt x="158" y="116"/>
                  </a:lnTo>
                  <a:lnTo>
                    <a:pt x="154" y="112"/>
                  </a:lnTo>
                  <a:lnTo>
                    <a:pt x="148" y="109"/>
                  </a:lnTo>
                  <a:lnTo>
                    <a:pt x="144" y="105"/>
                  </a:lnTo>
                  <a:lnTo>
                    <a:pt x="139" y="101"/>
                  </a:lnTo>
                  <a:lnTo>
                    <a:pt x="135" y="97"/>
                  </a:lnTo>
                  <a:lnTo>
                    <a:pt x="129" y="93"/>
                  </a:lnTo>
                  <a:lnTo>
                    <a:pt x="127" y="91"/>
                  </a:lnTo>
                  <a:lnTo>
                    <a:pt x="118" y="84"/>
                  </a:lnTo>
                  <a:lnTo>
                    <a:pt x="114" y="80"/>
                  </a:lnTo>
                  <a:lnTo>
                    <a:pt x="110" y="78"/>
                  </a:lnTo>
                  <a:lnTo>
                    <a:pt x="110" y="76"/>
                  </a:lnTo>
                  <a:lnTo>
                    <a:pt x="112" y="74"/>
                  </a:lnTo>
                  <a:lnTo>
                    <a:pt x="118" y="71"/>
                  </a:lnTo>
                  <a:lnTo>
                    <a:pt x="123" y="69"/>
                  </a:lnTo>
                  <a:lnTo>
                    <a:pt x="127" y="65"/>
                  </a:lnTo>
                  <a:lnTo>
                    <a:pt x="131" y="63"/>
                  </a:lnTo>
                  <a:lnTo>
                    <a:pt x="135" y="63"/>
                  </a:lnTo>
                  <a:lnTo>
                    <a:pt x="140" y="61"/>
                  </a:lnTo>
                  <a:lnTo>
                    <a:pt x="144" y="59"/>
                  </a:lnTo>
                  <a:lnTo>
                    <a:pt x="148" y="59"/>
                  </a:lnTo>
                  <a:lnTo>
                    <a:pt x="154" y="57"/>
                  </a:lnTo>
                  <a:lnTo>
                    <a:pt x="161" y="57"/>
                  </a:lnTo>
                  <a:lnTo>
                    <a:pt x="167" y="55"/>
                  </a:lnTo>
                  <a:lnTo>
                    <a:pt x="173" y="55"/>
                  </a:lnTo>
                  <a:lnTo>
                    <a:pt x="178" y="55"/>
                  </a:lnTo>
                  <a:lnTo>
                    <a:pt x="186" y="55"/>
                  </a:lnTo>
                  <a:lnTo>
                    <a:pt x="192" y="55"/>
                  </a:lnTo>
                  <a:lnTo>
                    <a:pt x="197" y="57"/>
                  </a:lnTo>
                  <a:lnTo>
                    <a:pt x="203" y="57"/>
                  </a:lnTo>
                  <a:lnTo>
                    <a:pt x="209" y="59"/>
                  </a:lnTo>
                  <a:lnTo>
                    <a:pt x="215" y="59"/>
                  </a:lnTo>
                  <a:lnTo>
                    <a:pt x="218" y="59"/>
                  </a:lnTo>
                  <a:lnTo>
                    <a:pt x="222" y="59"/>
                  </a:lnTo>
                  <a:lnTo>
                    <a:pt x="228" y="61"/>
                  </a:lnTo>
                  <a:lnTo>
                    <a:pt x="232" y="63"/>
                  </a:lnTo>
                  <a:lnTo>
                    <a:pt x="235" y="63"/>
                  </a:lnTo>
                  <a:lnTo>
                    <a:pt x="232" y="31"/>
                  </a:lnTo>
                  <a:lnTo>
                    <a:pt x="230" y="29"/>
                  </a:lnTo>
                  <a:lnTo>
                    <a:pt x="222" y="27"/>
                  </a:lnTo>
                  <a:lnTo>
                    <a:pt x="218" y="25"/>
                  </a:lnTo>
                  <a:lnTo>
                    <a:pt x="213" y="23"/>
                  </a:lnTo>
                  <a:lnTo>
                    <a:pt x="205" y="21"/>
                  </a:lnTo>
                  <a:lnTo>
                    <a:pt x="199" y="21"/>
                  </a:lnTo>
                  <a:lnTo>
                    <a:pt x="192" y="17"/>
                  </a:lnTo>
                  <a:lnTo>
                    <a:pt x="184" y="17"/>
                  </a:lnTo>
                  <a:lnTo>
                    <a:pt x="177" y="14"/>
                  </a:lnTo>
                  <a:lnTo>
                    <a:pt x="169" y="12"/>
                  </a:lnTo>
                  <a:lnTo>
                    <a:pt x="161" y="10"/>
                  </a:lnTo>
                  <a:lnTo>
                    <a:pt x="154" y="8"/>
                  </a:lnTo>
                  <a:lnTo>
                    <a:pt x="146" y="6"/>
                  </a:lnTo>
                  <a:lnTo>
                    <a:pt x="139" y="6"/>
                  </a:lnTo>
                  <a:lnTo>
                    <a:pt x="131" y="4"/>
                  </a:lnTo>
                  <a:lnTo>
                    <a:pt x="123" y="4"/>
                  </a:lnTo>
                  <a:lnTo>
                    <a:pt x="118" y="2"/>
                  </a:lnTo>
                  <a:lnTo>
                    <a:pt x="112" y="2"/>
                  </a:lnTo>
                  <a:lnTo>
                    <a:pt x="104" y="0"/>
                  </a:lnTo>
                  <a:lnTo>
                    <a:pt x="100" y="0"/>
                  </a:lnTo>
                  <a:lnTo>
                    <a:pt x="95" y="0"/>
                  </a:lnTo>
                  <a:lnTo>
                    <a:pt x="91" y="0"/>
                  </a:lnTo>
                  <a:lnTo>
                    <a:pt x="83" y="0"/>
                  </a:lnTo>
                  <a:lnTo>
                    <a:pt x="80" y="0"/>
                  </a:lnTo>
                  <a:lnTo>
                    <a:pt x="76" y="0"/>
                  </a:lnTo>
                  <a:lnTo>
                    <a:pt x="76" y="2"/>
                  </a:lnTo>
                  <a:lnTo>
                    <a:pt x="38" y="12"/>
                  </a:lnTo>
                  <a:close/>
                </a:path>
              </a:pathLst>
            </a:custGeom>
            <a:solidFill>
              <a:srgbClr val="4A697A"/>
            </a:solidFill>
            <a:ln w="9525">
              <a:noFill/>
              <a:round/>
              <a:headEnd/>
              <a:tailEnd/>
            </a:ln>
          </p:spPr>
          <p:txBody>
            <a:bodyPr/>
            <a:lstStyle/>
            <a:p>
              <a:endParaRPr lang="en-US">
                <a:latin typeface="+mj-lt"/>
              </a:endParaRPr>
            </a:p>
          </p:txBody>
        </p:sp>
        <p:sp>
          <p:nvSpPr>
            <p:cNvPr id="10351" name="Freeform 602"/>
            <p:cNvSpPr>
              <a:spLocks/>
            </p:cNvSpPr>
            <p:nvPr/>
          </p:nvSpPr>
          <p:spPr bwMode="auto">
            <a:xfrm>
              <a:off x="2638" y="2668"/>
              <a:ext cx="90" cy="139"/>
            </a:xfrm>
            <a:custGeom>
              <a:avLst/>
              <a:gdLst>
                <a:gd name="T0" fmla="*/ 21 w 101"/>
                <a:gd name="T1" fmla="*/ 0 h 156"/>
                <a:gd name="T2" fmla="*/ 87 w 101"/>
                <a:gd name="T3" fmla="*/ 31 h 156"/>
                <a:gd name="T4" fmla="*/ 80 w 101"/>
                <a:gd name="T5" fmla="*/ 44 h 156"/>
                <a:gd name="T6" fmla="*/ 101 w 101"/>
                <a:gd name="T7" fmla="*/ 73 h 156"/>
                <a:gd name="T8" fmla="*/ 101 w 101"/>
                <a:gd name="T9" fmla="*/ 73 h 156"/>
                <a:gd name="T10" fmla="*/ 99 w 101"/>
                <a:gd name="T11" fmla="*/ 76 h 156"/>
                <a:gd name="T12" fmla="*/ 95 w 101"/>
                <a:gd name="T13" fmla="*/ 82 h 156"/>
                <a:gd name="T14" fmla="*/ 91 w 101"/>
                <a:gd name="T15" fmla="*/ 88 h 156"/>
                <a:gd name="T16" fmla="*/ 85 w 101"/>
                <a:gd name="T17" fmla="*/ 92 h 156"/>
                <a:gd name="T18" fmla="*/ 82 w 101"/>
                <a:gd name="T19" fmla="*/ 97 h 156"/>
                <a:gd name="T20" fmla="*/ 80 w 101"/>
                <a:gd name="T21" fmla="*/ 99 h 156"/>
                <a:gd name="T22" fmla="*/ 80 w 101"/>
                <a:gd name="T23" fmla="*/ 101 h 156"/>
                <a:gd name="T24" fmla="*/ 80 w 101"/>
                <a:gd name="T25" fmla="*/ 156 h 156"/>
                <a:gd name="T26" fmla="*/ 36 w 101"/>
                <a:gd name="T27" fmla="*/ 132 h 156"/>
                <a:gd name="T28" fmla="*/ 36 w 101"/>
                <a:gd name="T29" fmla="*/ 130 h 156"/>
                <a:gd name="T30" fmla="*/ 38 w 101"/>
                <a:gd name="T31" fmla="*/ 126 h 156"/>
                <a:gd name="T32" fmla="*/ 38 w 101"/>
                <a:gd name="T33" fmla="*/ 122 h 156"/>
                <a:gd name="T34" fmla="*/ 38 w 101"/>
                <a:gd name="T35" fmla="*/ 118 h 156"/>
                <a:gd name="T36" fmla="*/ 36 w 101"/>
                <a:gd name="T37" fmla="*/ 115 h 156"/>
                <a:gd name="T38" fmla="*/ 34 w 101"/>
                <a:gd name="T39" fmla="*/ 109 h 156"/>
                <a:gd name="T40" fmla="*/ 28 w 101"/>
                <a:gd name="T41" fmla="*/ 103 h 156"/>
                <a:gd name="T42" fmla="*/ 25 w 101"/>
                <a:gd name="T43" fmla="*/ 95 h 156"/>
                <a:gd name="T44" fmla="*/ 17 w 101"/>
                <a:gd name="T45" fmla="*/ 90 h 156"/>
                <a:gd name="T46" fmla="*/ 13 w 101"/>
                <a:gd name="T47" fmla="*/ 84 h 156"/>
                <a:gd name="T48" fmla="*/ 7 w 101"/>
                <a:gd name="T49" fmla="*/ 76 h 156"/>
                <a:gd name="T50" fmla="*/ 4 w 101"/>
                <a:gd name="T51" fmla="*/ 73 h 156"/>
                <a:gd name="T52" fmla="*/ 0 w 101"/>
                <a:gd name="T53" fmla="*/ 71 h 156"/>
                <a:gd name="T54" fmla="*/ 21 w 101"/>
                <a:gd name="T55" fmla="*/ 0 h 156"/>
                <a:gd name="T56" fmla="*/ 21 w 101"/>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56"/>
                <a:gd name="T89" fmla="*/ 101 w 101"/>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56">
                  <a:moveTo>
                    <a:pt x="21" y="0"/>
                  </a:moveTo>
                  <a:lnTo>
                    <a:pt x="87" y="31"/>
                  </a:lnTo>
                  <a:lnTo>
                    <a:pt x="80" y="44"/>
                  </a:lnTo>
                  <a:lnTo>
                    <a:pt x="101" y="73"/>
                  </a:lnTo>
                  <a:lnTo>
                    <a:pt x="99" y="76"/>
                  </a:lnTo>
                  <a:lnTo>
                    <a:pt x="95" y="82"/>
                  </a:lnTo>
                  <a:lnTo>
                    <a:pt x="91" y="88"/>
                  </a:lnTo>
                  <a:lnTo>
                    <a:pt x="85" y="92"/>
                  </a:lnTo>
                  <a:lnTo>
                    <a:pt x="82" y="97"/>
                  </a:lnTo>
                  <a:lnTo>
                    <a:pt x="80" y="99"/>
                  </a:lnTo>
                  <a:lnTo>
                    <a:pt x="80" y="101"/>
                  </a:lnTo>
                  <a:lnTo>
                    <a:pt x="80" y="156"/>
                  </a:lnTo>
                  <a:lnTo>
                    <a:pt x="36" y="132"/>
                  </a:lnTo>
                  <a:lnTo>
                    <a:pt x="36" y="130"/>
                  </a:lnTo>
                  <a:lnTo>
                    <a:pt x="38" y="126"/>
                  </a:lnTo>
                  <a:lnTo>
                    <a:pt x="38" y="122"/>
                  </a:lnTo>
                  <a:lnTo>
                    <a:pt x="38" y="118"/>
                  </a:lnTo>
                  <a:lnTo>
                    <a:pt x="36" y="115"/>
                  </a:lnTo>
                  <a:lnTo>
                    <a:pt x="34" y="109"/>
                  </a:lnTo>
                  <a:lnTo>
                    <a:pt x="28" y="103"/>
                  </a:lnTo>
                  <a:lnTo>
                    <a:pt x="25" y="95"/>
                  </a:lnTo>
                  <a:lnTo>
                    <a:pt x="17" y="90"/>
                  </a:lnTo>
                  <a:lnTo>
                    <a:pt x="13" y="84"/>
                  </a:lnTo>
                  <a:lnTo>
                    <a:pt x="7" y="76"/>
                  </a:lnTo>
                  <a:lnTo>
                    <a:pt x="4" y="73"/>
                  </a:lnTo>
                  <a:lnTo>
                    <a:pt x="0" y="71"/>
                  </a:lnTo>
                  <a:lnTo>
                    <a:pt x="21" y="0"/>
                  </a:lnTo>
                  <a:close/>
                </a:path>
              </a:pathLst>
            </a:custGeom>
            <a:solidFill>
              <a:srgbClr val="A84A3D"/>
            </a:solidFill>
            <a:ln w="9525">
              <a:noFill/>
              <a:round/>
              <a:headEnd/>
              <a:tailEnd/>
            </a:ln>
          </p:spPr>
          <p:txBody>
            <a:bodyPr/>
            <a:lstStyle/>
            <a:p>
              <a:endParaRPr lang="en-US">
                <a:latin typeface="+mj-lt"/>
              </a:endParaRPr>
            </a:p>
          </p:txBody>
        </p:sp>
        <p:sp>
          <p:nvSpPr>
            <p:cNvPr id="10352" name="Freeform 603"/>
            <p:cNvSpPr>
              <a:spLocks/>
            </p:cNvSpPr>
            <p:nvPr/>
          </p:nvSpPr>
          <p:spPr bwMode="auto">
            <a:xfrm>
              <a:off x="2842" y="2782"/>
              <a:ext cx="58" cy="49"/>
            </a:xfrm>
            <a:custGeom>
              <a:avLst/>
              <a:gdLst>
                <a:gd name="T0" fmla="*/ 0 w 65"/>
                <a:gd name="T1" fmla="*/ 32 h 55"/>
                <a:gd name="T2" fmla="*/ 34 w 65"/>
                <a:gd name="T3" fmla="*/ 0 h 55"/>
                <a:gd name="T4" fmla="*/ 57 w 65"/>
                <a:gd name="T5" fmla="*/ 0 h 55"/>
                <a:gd name="T6" fmla="*/ 65 w 65"/>
                <a:gd name="T7" fmla="*/ 9 h 55"/>
                <a:gd name="T8" fmla="*/ 46 w 65"/>
                <a:gd name="T9" fmla="*/ 25 h 55"/>
                <a:gd name="T10" fmla="*/ 51 w 65"/>
                <a:gd name="T11" fmla="*/ 38 h 55"/>
                <a:gd name="T12" fmla="*/ 42 w 65"/>
                <a:gd name="T13" fmla="*/ 49 h 55"/>
                <a:gd name="T14" fmla="*/ 27 w 65"/>
                <a:gd name="T15" fmla="*/ 38 h 55"/>
                <a:gd name="T16" fmla="*/ 6 w 65"/>
                <a:gd name="T17" fmla="*/ 55 h 55"/>
                <a:gd name="T18" fmla="*/ 0 w 65"/>
                <a:gd name="T19" fmla="*/ 51 h 55"/>
                <a:gd name="T20" fmla="*/ 0 w 65"/>
                <a:gd name="T21" fmla="*/ 32 h 55"/>
                <a:gd name="T22" fmla="*/ 0 w 65"/>
                <a:gd name="T23" fmla="*/ 32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
                <a:gd name="T37" fmla="*/ 0 h 55"/>
                <a:gd name="T38" fmla="*/ 65 w 65"/>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 h="55">
                  <a:moveTo>
                    <a:pt x="0" y="32"/>
                  </a:moveTo>
                  <a:lnTo>
                    <a:pt x="34" y="0"/>
                  </a:lnTo>
                  <a:lnTo>
                    <a:pt x="57" y="0"/>
                  </a:lnTo>
                  <a:lnTo>
                    <a:pt x="65" y="9"/>
                  </a:lnTo>
                  <a:lnTo>
                    <a:pt x="46" y="25"/>
                  </a:lnTo>
                  <a:lnTo>
                    <a:pt x="51" y="38"/>
                  </a:lnTo>
                  <a:lnTo>
                    <a:pt x="42" y="49"/>
                  </a:lnTo>
                  <a:lnTo>
                    <a:pt x="27" y="38"/>
                  </a:lnTo>
                  <a:lnTo>
                    <a:pt x="6" y="55"/>
                  </a:lnTo>
                  <a:lnTo>
                    <a:pt x="0" y="51"/>
                  </a:lnTo>
                  <a:lnTo>
                    <a:pt x="0" y="32"/>
                  </a:lnTo>
                  <a:close/>
                </a:path>
              </a:pathLst>
            </a:custGeom>
            <a:solidFill>
              <a:srgbClr val="A84A3D"/>
            </a:solidFill>
            <a:ln w="9525">
              <a:noFill/>
              <a:round/>
              <a:headEnd/>
              <a:tailEnd/>
            </a:ln>
          </p:spPr>
          <p:txBody>
            <a:bodyPr/>
            <a:lstStyle/>
            <a:p>
              <a:endParaRPr lang="en-US">
                <a:latin typeface="+mj-lt"/>
              </a:endParaRPr>
            </a:p>
          </p:txBody>
        </p:sp>
        <p:sp>
          <p:nvSpPr>
            <p:cNvPr id="10353" name="Freeform 604"/>
            <p:cNvSpPr>
              <a:spLocks/>
            </p:cNvSpPr>
            <p:nvPr/>
          </p:nvSpPr>
          <p:spPr bwMode="auto">
            <a:xfrm>
              <a:off x="2817" y="2915"/>
              <a:ext cx="68" cy="46"/>
            </a:xfrm>
            <a:custGeom>
              <a:avLst/>
              <a:gdLst>
                <a:gd name="T0" fmla="*/ 16 w 77"/>
                <a:gd name="T1" fmla="*/ 10 h 51"/>
                <a:gd name="T2" fmla="*/ 23 w 77"/>
                <a:gd name="T3" fmla="*/ 12 h 51"/>
                <a:gd name="T4" fmla="*/ 59 w 77"/>
                <a:gd name="T5" fmla="*/ 0 h 51"/>
                <a:gd name="T6" fmla="*/ 75 w 77"/>
                <a:gd name="T7" fmla="*/ 12 h 51"/>
                <a:gd name="T8" fmla="*/ 77 w 77"/>
                <a:gd name="T9" fmla="*/ 38 h 51"/>
                <a:gd name="T10" fmla="*/ 73 w 77"/>
                <a:gd name="T11" fmla="*/ 51 h 51"/>
                <a:gd name="T12" fmla="*/ 67 w 77"/>
                <a:gd name="T13" fmla="*/ 48 h 51"/>
                <a:gd name="T14" fmla="*/ 59 w 77"/>
                <a:gd name="T15" fmla="*/ 38 h 51"/>
                <a:gd name="T16" fmla="*/ 56 w 77"/>
                <a:gd name="T17" fmla="*/ 38 h 51"/>
                <a:gd name="T18" fmla="*/ 50 w 77"/>
                <a:gd name="T19" fmla="*/ 40 h 51"/>
                <a:gd name="T20" fmla="*/ 42 w 77"/>
                <a:gd name="T21" fmla="*/ 40 h 51"/>
                <a:gd name="T22" fmla="*/ 35 w 77"/>
                <a:gd name="T23" fmla="*/ 42 h 51"/>
                <a:gd name="T24" fmla="*/ 31 w 77"/>
                <a:gd name="T25" fmla="*/ 38 h 51"/>
                <a:gd name="T26" fmla="*/ 29 w 77"/>
                <a:gd name="T27" fmla="*/ 34 h 51"/>
                <a:gd name="T28" fmla="*/ 27 w 77"/>
                <a:gd name="T29" fmla="*/ 31 h 51"/>
                <a:gd name="T30" fmla="*/ 27 w 77"/>
                <a:gd name="T31" fmla="*/ 31 h 51"/>
                <a:gd name="T32" fmla="*/ 0 w 77"/>
                <a:gd name="T33" fmla="*/ 23 h 51"/>
                <a:gd name="T34" fmla="*/ 16 w 77"/>
                <a:gd name="T35" fmla="*/ 10 h 51"/>
                <a:gd name="T36" fmla="*/ 16 w 77"/>
                <a:gd name="T37" fmla="*/ 1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51"/>
                <a:gd name="T59" fmla="*/ 77 w 77"/>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51">
                  <a:moveTo>
                    <a:pt x="16" y="10"/>
                  </a:moveTo>
                  <a:lnTo>
                    <a:pt x="23" y="12"/>
                  </a:lnTo>
                  <a:lnTo>
                    <a:pt x="59" y="0"/>
                  </a:lnTo>
                  <a:lnTo>
                    <a:pt x="75" y="12"/>
                  </a:lnTo>
                  <a:lnTo>
                    <a:pt x="77" y="38"/>
                  </a:lnTo>
                  <a:lnTo>
                    <a:pt x="73" y="51"/>
                  </a:lnTo>
                  <a:lnTo>
                    <a:pt x="67" y="48"/>
                  </a:lnTo>
                  <a:lnTo>
                    <a:pt x="59" y="38"/>
                  </a:lnTo>
                  <a:lnTo>
                    <a:pt x="56" y="38"/>
                  </a:lnTo>
                  <a:lnTo>
                    <a:pt x="50" y="40"/>
                  </a:lnTo>
                  <a:lnTo>
                    <a:pt x="42" y="40"/>
                  </a:lnTo>
                  <a:lnTo>
                    <a:pt x="35" y="42"/>
                  </a:lnTo>
                  <a:lnTo>
                    <a:pt x="31" y="38"/>
                  </a:lnTo>
                  <a:lnTo>
                    <a:pt x="29" y="34"/>
                  </a:lnTo>
                  <a:lnTo>
                    <a:pt x="27" y="31"/>
                  </a:lnTo>
                  <a:lnTo>
                    <a:pt x="0" y="23"/>
                  </a:lnTo>
                  <a:lnTo>
                    <a:pt x="16" y="10"/>
                  </a:lnTo>
                  <a:close/>
                </a:path>
              </a:pathLst>
            </a:custGeom>
            <a:solidFill>
              <a:srgbClr val="A84A3D"/>
            </a:solidFill>
            <a:ln w="9525">
              <a:noFill/>
              <a:round/>
              <a:headEnd/>
              <a:tailEnd/>
            </a:ln>
          </p:spPr>
          <p:txBody>
            <a:bodyPr/>
            <a:lstStyle/>
            <a:p>
              <a:endParaRPr lang="en-US">
                <a:latin typeface="+mj-lt"/>
              </a:endParaRPr>
            </a:p>
          </p:txBody>
        </p:sp>
        <p:sp>
          <p:nvSpPr>
            <p:cNvPr id="10354" name="Freeform 605"/>
            <p:cNvSpPr>
              <a:spLocks/>
            </p:cNvSpPr>
            <p:nvPr/>
          </p:nvSpPr>
          <p:spPr bwMode="auto">
            <a:xfrm>
              <a:off x="2717" y="2786"/>
              <a:ext cx="125" cy="55"/>
            </a:xfrm>
            <a:custGeom>
              <a:avLst/>
              <a:gdLst>
                <a:gd name="T0" fmla="*/ 0 w 141"/>
                <a:gd name="T1" fmla="*/ 0 h 62"/>
                <a:gd name="T2" fmla="*/ 21 w 141"/>
                <a:gd name="T3" fmla="*/ 11 h 62"/>
                <a:gd name="T4" fmla="*/ 6 w 141"/>
                <a:gd name="T5" fmla="*/ 19 h 62"/>
                <a:gd name="T6" fmla="*/ 19 w 141"/>
                <a:gd name="T7" fmla="*/ 28 h 62"/>
                <a:gd name="T8" fmla="*/ 6 w 141"/>
                <a:gd name="T9" fmla="*/ 38 h 62"/>
                <a:gd name="T10" fmla="*/ 25 w 141"/>
                <a:gd name="T11" fmla="*/ 62 h 62"/>
                <a:gd name="T12" fmla="*/ 25 w 141"/>
                <a:gd name="T13" fmla="*/ 62 h 62"/>
                <a:gd name="T14" fmla="*/ 27 w 141"/>
                <a:gd name="T15" fmla="*/ 60 h 62"/>
                <a:gd name="T16" fmla="*/ 27 w 141"/>
                <a:gd name="T17" fmla="*/ 59 h 62"/>
                <a:gd name="T18" fmla="*/ 33 w 141"/>
                <a:gd name="T19" fmla="*/ 57 h 62"/>
                <a:gd name="T20" fmla="*/ 36 w 141"/>
                <a:gd name="T21" fmla="*/ 53 h 62"/>
                <a:gd name="T22" fmla="*/ 44 w 141"/>
                <a:gd name="T23" fmla="*/ 51 h 62"/>
                <a:gd name="T24" fmla="*/ 46 w 141"/>
                <a:gd name="T25" fmla="*/ 49 h 62"/>
                <a:gd name="T26" fmla="*/ 52 w 141"/>
                <a:gd name="T27" fmla="*/ 49 h 62"/>
                <a:gd name="T28" fmla="*/ 55 w 141"/>
                <a:gd name="T29" fmla="*/ 49 h 62"/>
                <a:gd name="T30" fmla="*/ 61 w 141"/>
                <a:gd name="T31" fmla="*/ 49 h 62"/>
                <a:gd name="T32" fmla="*/ 67 w 141"/>
                <a:gd name="T33" fmla="*/ 47 h 62"/>
                <a:gd name="T34" fmla="*/ 73 w 141"/>
                <a:gd name="T35" fmla="*/ 47 h 62"/>
                <a:gd name="T36" fmla="*/ 78 w 141"/>
                <a:gd name="T37" fmla="*/ 47 h 62"/>
                <a:gd name="T38" fmla="*/ 86 w 141"/>
                <a:gd name="T39" fmla="*/ 49 h 62"/>
                <a:gd name="T40" fmla="*/ 92 w 141"/>
                <a:gd name="T41" fmla="*/ 49 h 62"/>
                <a:gd name="T42" fmla="*/ 97 w 141"/>
                <a:gd name="T43" fmla="*/ 49 h 62"/>
                <a:gd name="T44" fmla="*/ 103 w 141"/>
                <a:gd name="T45" fmla="*/ 51 h 62"/>
                <a:gd name="T46" fmla="*/ 111 w 141"/>
                <a:gd name="T47" fmla="*/ 51 h 62"/>
                <a:gd name="T48" fmla="*/ 114 w 141"/>
                <a:gd name="T49" fmla="*/ 51 h 62"/>
                <a:gd name="T50" fmla="*/ 120 w 141"/>
                <a:gd name="T51" fmla="*/ 51 h 62"/>
                <a:gd name="T52" fmla="*/ 124 w 141"/>
                <a:gd name="T53" fmla="*/ 53 h 62"/>
                <a:gd name="T54" fmla="*/ 130 w 141"/>
                <a:gd name="T55" fmla="*/ 53 h 62"/>
                <a:gd name="T56" fmla="*/ 135 w 141"/>
                <a:gd name="T57" fmla="*/ 55 h 62"/>
                <a:gd name="T58" fmla="*/ 137 w 141"/>
                <a:gd name="T59" fmla="*/ 55 h 62"/>
                <a:gd name="T60" fmla="*/ 141 w 141"/>
                <a:gd name="T61" fmla="*/ 34 h 62"/>
                <a:gd name="T62" fmla="*/ 124 w 141"/>
                <a:gd name="T63" fmla="*/ 32 h 62"/>
                <a:gd name="T64" fmla="*/ 112 w 141"/>
                <a:gd name="T65" fmla="*/ 41 h 62"/>
                <a:gd name="T66" fmla="*/ 105 w 141"/>
                <a:gd name="T67" fmla="*/ 38 h 62"/>
                <a:gd name="T68" fmla="*/ 109 w 141"/>
                <a:gd name="T69" fmla="*/ 24 h 62"/>
                <a:gd name="T70" fmla="*/ 61 w 141"/>
                <a:gd name="T71" fmla="*/ 9 h 62"/>
                <a:gd name="T72" fmla="*/ 54 w 141"/>
                <a:gd name="T73" fmla="*/ 22 h 62"/>
                <a:gd name="T74" fmla="*/ 48 w 141"/>
                <a:gd name="T75" fmla="*/ 5 h 62"/>
                <a:gd name="T76" fmla="*/ 44 w 141"/>
                <a:gd name="T77" fmla="*/ 5 h 62"/>
                <a:gd name="T78" fmla="*/ 36 w 141"/>
                <a:gd name="T79" fmla="*/ 5 h 62"/>
                <a:gd name="T80" fmla="*/ 33 w 141"/>
                <a:gd name="T81" fmla="*/ 3 h 62"/>
                <a:gd name="T82" fmla="*/ 27 w 141"/>
                <a:gd name="T83" fmla="*/ 3 h 62"/>
                <a:gd name="T84" fmla="*/ 23 w 141"/>
                <a:gd name="T85" fmla="*/ 2 h 62"/>
                <a:gd name="T86" fmla="*/ 19 w 141"/>
                <a:gd name="T87" fmla="*/ 2 h 62"/>
                <a:gd name="T88" fmla="*/ 14 w 141"/>
                <a:gd name="T89" fmla="*/ 2 h 62"/>
                <a:gd name="T90" fmla="*/ 10 w 141"/>
                <a:gd name="T91" fmla="*/ 2 h 62"/>
                <a:gd name="T92" fmla="*/ 8 w 141"/>
                <a:gd name="T93" fmla="*/ 0 h 62"/>
                <a:gd name="T94" fmla="*/ 4 w 141"/>
                <a:gd name="T95" fmla="*/ 0 h 62"/>
                <a:gd name="T96" fmla="*/ 0 w 141"/>
                <a:gd name="T97" fmla="*/ 0 h 62"/>
                <a:gd name="T98" fmla="*/ 0 w 141"/>
                <a:gd name="T99" fmla="*/ 0 h 62"/>
                <a:gd name="T100" fmla="*/ 0 w 141"/>
                <a:gd name="T101" fmla="*/ 0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1"/>
                <a:gd name="T154" fmla="*/ 0 h 62"/>
                <a:gd name="T155" fmla="*/ 141 w 14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1" h="62">
                  <a:moveTo>
                    <a:pt x="0" y="0"/>
                  </a:moveTo>
                  <a:lnTo>
                    <a:pt x="21" y="11"/>
                  </a:lnTo>
                  <a:lnTo>
                    <a:pt x="6" y="19"/>
                  </a:lnTo>
                  <a:lnTo>
                    <a:pt x="19" y="28"/>
                  </a:lnTo>
                  <a:lnTo>
                    <a:pt x="6" y="38"/>
                  </a:lnTo>
                  <a:lnTo>
                    <a:pt x="25" y="62"/>
                  </a:lnTo>
                  <a:lnTo>
                    <a:pt x="27" y="60"/>
                  </a:lnTo>
                  <a:lnTo>
                    <a:pt x="27" y="59"/>
                  </a:lnTo>
                  <a:lnTo>
                    <a:pt x="33" y="57"/>
                  </a:lnTo>
                  <a:lnTo>
                    <a:pt x="36" y="53"/>
                  </a:lnTo>
                  <a:lnTo>
                    <a:pt x="44" y="51"/>
                  </a:lnTo>
                  <a:lnTo>
                    <a:pt x="46" y="49"/>
                  </a:lnTo>
                  <a:lnTo>
                    <a:pt x="52" y="49"/>
                  </a:lnTo>
                  <a:lnTo>
                    <a:pt x="55" y="49"/>
                  </a:lnTo>
                  <a:lnTo>
                    <a:pt x="61" y="49"/>
                  </a:lnTo>
                  <a:lnTo>
                    <a:pt x="67" y="47"/>
                  </a:lnTo>
                  <a:lnTo>
                    <a:pt x="73" y="47"/>
                  </a:lnTo>
                  <a:lnTo>
                    <a:pt x="78" y="47"/>
                  </a:lnTo>
                  <a:lnTo>
                    <a:pt x="86" y="49"/>
                  </a:lnTo>
                  <a:lnTo>
                    <a:pt x="92" y="49"/>
                  </a:lnTo>
                  <a:lnTo>
                    <a:pt x="97" y="49"/>
                  </a:lnTo>
                  <a:lnTo>
                    <a:pt x="103" y="51"/>
                  </a:lnTo>
                  <a:lnTo>
                    <a:pt x="111" y="51"/>
                  </a:lnTo>
                  <a:lnTo>
                    <a:pt x="114" y="51"/>
                  </a:lnTo>
                  <a:lnTo>
                    <a:pt x="120" y="51"/>
                  </a:lnTo>
                  <a:lnTo>
                    <a:pt x="124" y="53"/>
                  </a:lnTo>
                  <a:lnTo>
                    <a:pt x="130" y="53"/>
                  </a:lnTo>
                  <a:lnTo>
                    <a:pt x="135" y="55"/>
                  </a:lnTo>
                  <a:lnTo>
                    <a:pt x="137" y="55"/>
                  </a:lnTo>
                  <a:lnTo>
                    <a:pt x="141" y="34"/>
                  </a:lnTo>
                  <a:lnTo>
                    <a:pt x="124" y="32"/>
                  </a:lnTo>
                  <a:lnTo>
                    <a:pt x="112" y="41"/>
                  </a:lnTo>
                  <a:lnTo>
                    <a:pt x="105" y="38"/>
                  </a:lnTo>
                  <a:lnTo>
                    <a:pt x="109" y="24"/>
                  </a:lnTo>
                  <a:lnTo>
                    <a:pt x="61" y="9"/>
                  </a:lnTo>
                  <a:lnTo>
                    <a:pt x="54" y="22"/>
                  </a:lnTo>
                  <a:lnTo>
                    <a:pt x="48" y="5"/>
                  </a:lnTo>
                  <a:lnTo>
                    <a:pt x="44" y="5"/>
                  </a:lnTo>
                  <a:lnTo>
                    <a:pt x="36" y="5"/>
                  </a:lnTo>
                  <a:lnTo>
                    <a:pt x="33" y="3"/>
                  </a:lnTo>
                  <a:lnTo>
                    <a:pt x="27" y="3"/>
                  </a:lnTo>
                  <a:lnTo>
                    <a:pt x="23" y="2"/>
                  </a:lnTo>
                  <a:lnTo>
                    <a:pt x="19" y="2"/>
                  </a:lnTo>
                  <a:lnTo>
                    <a:pt x="14" y="2"/>
                  </a:lnTo>
                  <a:lnTo>
                    <a:pt x="10" y="2"/>
                  </a:lnTo>
                  <a:lnTo>
                    <a:pt x="8" y="0"/>
                  </a:lnTo>
                  <a:lnTo>
                    <a:pt x="4" y="0"/>
                  </a:lnTo>
                  <a:lnTo>
                    <a:pt x="0" y="0"/>
                  </a:lnTo>
                  <a:close/>
                </a:path>
              </a:pathLst>
            </a:custGeom>
            <a:solidFill>
              <a:srgbClr val="2E4F61"/>
            </a:solidFill>
            <a:ln w="9525">
              <a:noFill/>
              <a:round/>
              <a:headEnd/>
              <a:tailEnd/>
            </a:ln>
          </p:spPr>
          <p:txBody>
            <a:bodyPr/>
            <a:lstStyle/>
            <a:p>
              <a:endParaRPr lang="en-US">
                <a:latin typeface="+mj-lt"/>
              </a:endParaRPr>
            </a:p>
          </p:txBody>
        </p:sp>
        <p:sp>
          <p:nvSpPr>
            <p:cNvPr id="10355" name="Freeform 606"/>
            <p:cNvSpPr>
              <a:spLocks/>
            </p:cNvSpPr>
            <p:nvPr/>
          </p:nvSpPr>
          <p:spPr bwMode="auto">
            <a:xfrm>
              <a:off x="2683" y="2848"/>
              <a:ext cx="147" cy="106"/>
            </a:xfrm>
            <a:custGeom>
              <a:avLst/>
              <a:gdLst>
                <a:gd name="T0" fmla="*/ 4 w 166"/>
                <a:gd name="T1" fmla="*/ 2 h 118"/>
                <a:gd name="T2" fmla="*/ 4 w 166"/>
                <a:gd name="T3" fmla="*/ 4 h 118"/>
                <a:gd name="T4" fmla="*/ 6 w 166"/>
                <a:gd name="T5" fmla="*/ 6 h 118"/>
                <a:gd name="T6" fmla="*/ 8 w 166"/>
                <a:gd name="T7" fmla="*/ 11 h 118"/>
                <a:gd name="T8" fmla="*/ 12 w 166"/>
                <a:gd name="T9" fmla="*/ 15 h 118"/>
                <a:gd name="T10" fmla="*/ 15 w 166"/>
                <a:gd name="T11" fmla="*/ 23 h 118"/>
                <a:gd name="T12" fmla="*/ 19 w 166"/>
                <a:gd name="T13" fmla="*/ 25 h 118"/>
                <a:gd name="T14" fmla="*/ 23 w 166"/>
                <a:gd name="T15" fmla="*/ 28 h 118"/>
                <a:gd name="T16" fmla="*/ 27 w 166"/>
                <a:gd name="T17" fmla="*/ 32 h 118"/>
                <a:gd name="T18" fmla="*/ 33 w 166"/>
                <a:gd name="T19" fmla="*/ 36 h 118"/>
                <a:gd name="T20" fmla="*/ 36 w 166"/>
                <a:gd name="T21" fmla="*/ 38 h 118"/>
                <a:gd name="T22" fmla="*/ 40 w 166"/>
                <a:gd name="T23" fmla="*/ 42 h 118"/>
                <a:gd name="T24" fmla="*/ 46 w 166"/>
                <a:gd name="T25" fmla="*/ 46 h 118"/>
                <a:gd name="T26" fmla="*/ 52 w 166"/>
                <a:gd name="T27" fmla="*/ 51 h 118"/>
                <a:gd name="T28" fmla="*/ 55 w 166"/>
                <a:gd name="T29" fmla="*/ 53 h 118"/>
                <a:gd name="T30" fmla="*/ 63 w 166"/>
                <a:gd name="T31" fmla="*/ 57 h 118"/>
                <a:gd name="T32" fmla="*/ 67 w 166"/>
                <a:gd name="T33" fmla="*/ 61 h 118"/>
                <a:gd name="T34" fmla="*/ 74 w 166"/>
                <a:gd name="T35" fmla="*/ 65 h 118"/>
                <a:gd name="T36" fmla="*/ 78 w 166"/>
                <a:gd name="T37" fmla="*/ 67 h 118"/>
                <a:gd name="T38" fmla="*/ 84 w 166"/>
                <a:gd name="T39" fmla="*/ 70 h 118"/>
                <a:gd name="T40" fmla="*/ 88 w 166"/>
                <a:gd name="T41" fmla="*/ 72 h 118"/>
                <a:gd name="T42" fmla="*/ 92 w 166"/>
                <a:gd name="T43" fmla="*/ 76 h 118"/>
                <a:gd name="T44" fmla="*/ 97 w 166"/>
                <a:gd name="T45" fmla="*/ 78 h 118"/>
                <a:gd name="T46" fmla="*/ 99 w 166"/>
                <a:gd name="T47" fmla="*/ 80 h 118"/>
                <a:gd name="T48" fmla="*/ 120 w 166"/>
                <a:gd name="T49" fmla="*/ 67 h 118"/>
                <a:gd name="T50" fmla="*/ 130 w 166"/>
                <a:gd name="T51" fmla="*/ 67 h 118"/>
                <a:gd name="T52" fmla="*/ 126 w 166"/>
                <a:gd name="T53" fmla="*/ 84 h 118"/>
                <a:gd name="T54" fmla="*/ 145 w 166"/>
                <a:gd name="T55" fmla="*/ 95 h 118"/>
                <a:gd name="T56" fmla="*/ 164 w 166"/>
                <a:gd name="T57" fmla="*/ 78 h 118"/>
                <a:gd name="T58" fmla="*/ 166 w 166"/>
                <a:gd name="T59" fmla="*/ 95 h 118"/>
                <a:gd name="T60" fmla="*/ 158 w 166"/>
                <a:gd name="T61" fmla="*/ 112 h 118"/>
                <a:gd name="T62" fmla="*/ 78 w 166"/>
                <a:gd name="T63" fmla="*/ 82 h 118"/>
                <a:gd name="T64" fmla="*/ 65 w 166"/>
                <a:gd name="T65" fmla="*/ 118 h 118"/>
                <a:gd name="T66" fmla="*/ 29 w 166"/>
                <a:gd name="T67" fmla="*/ 114 h 118"/>
                <a:gd name="T68" fmla="*/ 29 w 166"/>
                <a:gd name="T69" fmla="*/ 103 h 118"/>
                <a:gd name="T70" fmla="*/ 42 w 166"/>
                <a:gd name="T71" fmla="*/ 97 h 118"/>
                <a:gd name="T72" fmla="*/ 40 w 166"/>
                <a:gd name="T73" fmla="*/ 97 h 118"/>
                <a:gd name="T74" fmla="*/ 38 w 166"/>
                <a:gd name="T75" fmla="*/ 95 h 118"/>
                <a:gd name="T76" fmla="*/ 34 w 166"/>
                <a:gd name="T77" fmla="*/ 93 h 118"/>
                <a:gd name="T78" fmla="*/ 31 w 166"/>
                <a:gd name="T79" fmla="*/ 91 h 118"/>
                <a:gd name="T80" fmla="*/ 25 w 166"/>
                <a:gd name="T81" fmla="*/ 86 h 118"/>
                <a:gd name="T82" fmla="*/ 19 w 166"/>
                <a:gd name="T83" fmla="*/ 82 h 118"/>
                <a:gd name="T84" fmla="*/ 15 w 166"/>
                <a:gd name="T85" fmla="*/ 74 h 118"/>
                <a:gd name="T86" fmla="*/ 12 w 166"/>
                <a:gd name="T87" fmla="*/ 67 h 118"/>
                <a:gd name="T88" fmla="*/ 10 w 166"/>
                <a:gd name="T89" fmla="*/ 61 h 118"/>
                <a:gd name="T90" fmla="*/ 6 w 166"/>
                <a:gd name="T91" fmla="*/ 57 h 118"/>
                <a:gd name="T92" fmla="*/ 6 w 166"/>
                <a:gd name="T93" fmla="*/ 51 h 118"/>
                <a:gd name="T94" fmla="*/ 4 w 166"/>
                <a:gd name="T95" fmla="*/ 46 h 118"/>
                <a:gd name="T96" fmla="*/ 2 w 166"/>
                <a:gd name="T97" fmla="*/ 38 h 118"/>
                <a:gd name="T98" fmla="*/ 2 w 166"/>
                <a:gd name="T99" fmla="*/ 32 h 118"/>
                <a:gd name="T100" fmla="*/ 2 w 166"/>
                <a:gd name="T101" fmla="*/ 27 h 118"/>
                <a:gd name="T102" fmla="*/ 2 w 166"/>
                <a:gd name="T103" fmla="*/ 23 h 118"/>
                <a:gd name="T104" fmla="*/ 0 w 166"/>
                <a:gd name="T105" fmla="*/ 17 h 118"/>
                <a:gd name="T106" fmla="*/ 0 w 166"/>
                <a:gd name="T107" fmla="*/ 13 h 118"/>
                <a:gd name="T108" fmla="*/ 0 w 166"/>
                <a:gd name="T109" fmla="*/ 8 h 118"/>
                <a:gd name="T110" fmla="*/ 0 w 166"/>
                <a:gd name="T111" fmla="*/ 6 h 118"/>
                <a:gd name="T112" fmla="*/ 2 w 166"/>
                <a:gd name="T113" fmla="*/ 0 h 118"/>
                <a:gd name="T114" fmla="*/ 4 w 166"/>
                <a:gd name="T115" fmla="*/ 2 h 118"/>
                <a:gd name="T116" fmla="*/ 4 w 166"/>
                <a:gd name="T117" fmla="*/ 2 h 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6"/>
                <a:gd name="T178" fmla="*/ 0 h 118"/>
                <a:gd name="T179" fmla="*/ 166 w 166"/>
                <a:gd name="T180" fmla="*/ 118 h 1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6" h="118">
                  <a:moveTo>
                    <a:pt x="4" y="2"/>
                  </a:moveTo>
                  <a:lnTo>
                    <a:pt x="4" y="4"/>
                  </a:lnTo>
                  <a:lnTo>
                    <a:pt x="6" y="6"/>
                  </a:lnTo>
                  <a:lnTo>
                    <a:pt x="8" y="11"/>
                  </a:lnTo>
                  <a:lnTo>
                    <a:pt x="12" y="15"/>
                  </a:lnTo>
                  <a:lnTo>
                    <a:pt x="15" y="23"/>
                  </a:lnTo>
                  <a:lnTo>
                    <a:pt x="19" y="25"/>
                  </a:lnTo>
                  <a:lnTo>
                    <a:pt x="23" y="28"/>
                  </a:lnTo>
                  <a:lnTo>
                    <a:pt x="27" y="32"/>
                  </a:lnTo>
                  <a:lnTo>
                    <a:pt x="33" y="36"/>
                  </a:lnTo>
                  <a:lnTo>
                    <a:pt x="36" y="38"/>
                  </a:lnTo>
                  <a:lnTo>
                    <a:pt x="40" y="42"/>
                  </a:lnTo>
                  <a:lnTo>
                    <a:pt x="46" y="46"/>
                  </a:lnTo>
                  <a:lnTo>
                    <a:pt x="52" y="51"/>
                  </a:lnTo>
                  <a:lnTo>
                    <a:pt x="55" y="53"/>
                  </a:lnTo>
                  <a:lnTo>
                    <a:pt x="63" y="57"/>
                  </a:lnTo>
                  <a:lnTo>
                    <a:pt x="67" y="61"/>
                  </a:lnTo>
                  <a:lnTo>
                    <a:pt x="74" y="65"/>
                  </a:lnTo>
                  <a:lnTo>
                    <a:pt x="78" y="67"/>
                  </a:lnTo>
                  <a:lnTo>
                    <a:pt x="84" y="70"/>
                  </a:lnTo>
                  <a:lnTo>
                    <a:pt x="88" y="72"/>
                  </a:lnTo>
                  <a:lnTo>
                    <a:pt x="92" y="76"/>
                  </a:lnTo>
                  <a:lnTo>
                    <a:pt x="97" y="78"/>
                  </a:lnTo>
                  <a:lnTo>
                    <a:pt x="99" y="80"/>
                  </a:lnTo>
                  <a:lnTo>
                    <a:pt x="120" y="67"/>
                  </a:lnTo>
                  <a:lnTo>
                    <a:pt x="130" y="67"/>
                  </a:lnTo>
                  <a:lnTo>
                    <a:pt x="126" y="84"/>
                  </a:lnTo>
                  <a:lnTo>
                    <a:pt x="145" y="95"/>
                  </a:lnTo>
                  <a:lnTo>
                    <a:pt x="164" y="78"/>
                  </a:lnTo>
                  <a:lnTo>
                    <a:pt x="166" y="95"/>
                  </a:lnTo>
                  <a:lnTo>
                    <a:pt x="158" y="112"/>
                  </a:lnTo>
                  <a:lnTo>
                    <a:pt x="78" y="82"/>
                  </a:lnTo>
                  <a:lnTo>
                    <a:pt x="65" y="118"/>
                  </a:lnTo>
                  <a:lnTo>
                    <a:pt x="29" y="114"/>
                  </a:lnTo>
                  <a:lnTo>
                    <a:pt x="29" y="103"/>
                  </a:lnTo>
                  <a:lnTo>
                    <a:pt x="42" y="97"/>
                  </a:lnTo>
                  <a:lnTo>
                    <a:pt x="40" y="97"/>
                  </a:lnTo>
                  <a:lnTo>
                    <a:pt x="38" y="95"/>
                  </a:lnTo>
                  <a:lnTo>
                    <a:pt x="34" y="93"/>
                  </a:lnTo>
                  <a:lnTo>
                    <a:pt x="31" y="91"/>
                  </a:lnTo>
                  <a:lnTo>
                    <a:pt x="25" y="86"/>
                  </a:lnTo>
                  <a:lnTo>
                    <a:pt x="19" y="82"/>
                  </a:lnTo>
                  <a:lnTo>
                    <a:pt x="15" y="74"/>
                  </a:lnTo>
                  <a:lnTo>
                    <a:pt x="12" y="67"/>
                  </a:lnTo>
                  <a:lnTo>
                    <a:pt x="10" y="61"/>
                  </a:lnTo>
                  <a:lnTo>
                    <a:pt x="6" y="57"/>
                  </a:lnTo>
                  <a:lnTo>
                    <a:pt x="6" y="51"/>
                  </a:lnTo>
                  <a:lnTo>
                    <a:pt x="4" y="46"/>
                  </a:lnTo>
                  <a:lnTo>
                    <a:pt x="2" y="38"/>
                  </a:lnTo>
                  <a:lnTo>
                    <a:pt x="2" y="32"/>
                  </a:lnTo>
                  <a:lnTo>
                    <a:pt x="2" y="27"/>
                  </a:lnTo>
                  <a:lnTo>
                    <a:pt x="2" y="23"/>
                  </a:lnTo>
                  <a:lnTo>
                    <a:pt x="0" y="17"/>
                  </a:lnTo>
                  <a:lnTo>
                    <a:pt x="0" y="13"/>
                  </a:lnTo>
                  <a:lnTo>
                    <a:pt x="0" y="8"/>
                  </a:lnTo>
                  <a:lnTo>
                    <a:pt x="0" y="6"/>
                  </a:lnTo>
                  <a:lnTo>
                    <a:pt x="2" y="0"/>
                  </a:lnTo>
                  <a:lnTo>
                    <a:pt x="4" y="2"/>
                  </a:lnTo>
                  <a:close/>
                </a:path>
              </a:pathLst>
            </a:custGeom>
            <a:solidFill>
              <a:srgbClr val="2E4F61"/>
            </a:solidFill>
            <a:ln w="9525">
              <a:noFill/>
              <a:round/>
              <a:headEnd/>
              <a:tailEnd/>
            </a:ln>
          </p:spPr>
          <p:txBody>
            <a:bodyPr/>
            <a:lstStyle/>
            <a:p>
              <a:endParaRPr lang="en-US">
                <a:latin typeface="+mj-lt"/>
              </a:endParaRPr>
            </a:p>
          </p:txBody>
        </p:sp>
        <p:sp>
          <p:nvSpPr>
            <p:cNvPr id="10356" name="Freeform 607"/>
            <p:cNvSpPr>
              <a:spLocks/>
            </p:cNvSpPr>
            <p:nvPr/>
          </p:nvSpPr>
          <p:spPr bwMode="auto">
            <a:xfrm>
              <a:off x="2721" y="2990"/>
              <a:ext cx="64" cy="158"/>
            </a:xfrm>
            <a:custGeom>
              <a:avLst/>
              <a:gdLst>
                <a:gd name="T0" fmla="*/ 0 w 72"/>
                <a:gd name="T1" fmla="*/ 0 h 177"/>
                <a:gd name="T2" fmla="*/ 61 w 72"/>
                <a:gd name="T3" fmla="*/ 23 h 177"/>
                <a:gd name="T4" fmla="*/ 53 w 72"/>
                <a:gd name="T5" fmla="*/ 36 h 177"/>
                <a:gd name="T6" fmla="*/ 72 w 72"/>
                <a:gd name="T7" fmla="*/ 42 h 177"/>
                <a:gd name="T8" fmla="*/ 70 w 72"/>
                <a:gd name="T9" fmla="*/ 42 h 177"/>
                <a:gd name="T10" fmla="*/ 69 w 72"/>
                <a:gd name="T11" fmla="*/ 44 h 177"/>
                <a:gd name="T12" fmla="*/ 65 w 72"/>
                <a:gd name="T13" fmla="*/ 47 h 177"/>
                <a:gd name="T14" fmla="*/ 59 w 72"/>
                <a:gd name="T15" fmla="*/ 51 h 177"/>
                <a:gd name="T16" fmla="*/ 55 w 72"/>
                <a:gd name="T17" fmla="*/ 55 h 177"/>
                <a:gd name="T18" fmla="*/ 50 w 72"/>
                <a:gd name="T19" fmla="*/ 61 h 177"/>
                <a:gd name="T20" fmla="*/ 46 w 72"/>
                <a:gd name="T21" fmla="*/ 66 h 177"/>
                <a:gd name="T22" fmla="*/ 42 w 72"/>
                <a:gd name="T23" fmla="*/ 76 h 177"/>
                <a:gd name="T24" fmla="*/ 38 w 72"/>
                <a:gd name="T25" fmla="*/ 80 h 177"/>
                <a:gd name="T26" fmla="*/ 38 w 72"/>
                <a:gd name="T27" fmla="*/ 83 h 177"/>
                <a:gd name="T28" fmla="*/ 36 w 72"/>
                <a:gd name="T29" fmla="*/ 89 h 177"/>
                <a:gd name="T30" fmla="*/ 36 w 72"/>
                <a:gd name="T31" fmla="*/ 93 h 177"/>
                <a:gd name="T32" fmla="*/ 34 w 72"/>
                <a:gd name="T33" fmla="*/ 99 h 177"/>
                <a:gd name="T34" fmla="*/ 34 w 72"/>
                <a:gd name="T35" fmla="*/ 102 h 177"/>
                <a:gd name="T36" fmla="*/ 34 w 72"/>
                <a:gd name="T37" fmla="*/ 106 h 177"/>
                <a:gd name="T38" fmla="*/ 34 w 72"/>
                <a:gd name="T39" fmla="*/ 112 h 177"/>
                <a:gd name="T40" fmla="*/ 32 w 72"/>
                <a:gd name="T41" fmla="*/ 120 h 177"/>
                <a:gd name="T42" fmla="*/ 32 w 72"/>
                <a:gd name="T43" fmla="*/ 127 h 177"/>
                <a:gd name="T44" fmla="*/ 32 w 72"/>
                <a:gd name="T45" fmla="*/ 131 h 177"/>
                <a:gd name="T46" fmla="*/ 32 w 72"/>
                <a:gd name="T47" fmla="*/ 133 h 177"/>
                <a:gd name="T48" fmla="*/ 51 w 72"/>
                <a:gd name="T49" fmla="*/ 135 h 177"/>
                <a:gd name="T50" fmla="*/ 53 w 72"/>
                <a:gd name="T51" fmla="*/ 150 h 177"/>
                <a:gd name="T52" fmla="*/ 31 w 72"/>
                <a:gd name="T53" fmla="*/ 163 h 177"/>
                <a:gd name="T54" fmla="*/ 21 w 72"/>
                <a:gd name="T55" fmla="*/ 177 h 177"/>
                <a:gd name="T56" fmla="*/ 6 w 72"/>
                <a:gd name="T57" fmla="*/ 26 h 177"/>
                <a:gd name="T58" fmla="*/ 0 w 72"/>
                <a:gd name="T59" fmla="*/ 0 h 177"/>
                <a:gd name="T60" fmla="*/ 0 w 72"/>
                <a:gd name="T61" fmla="*/ 0 h 1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2"/>
                <a:gd name="T94" fmla="*/ 0 h 177"/>
                <a:gd name="T95" fmla="*/ 72 w 72"/>
                <a:gd name="T96" fmla="*/ 177 h 1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2" h="177">
                  <a:moveTo>
                    <a:pt x="0" y="0"/>
                  </a:moveTo>
                  <a:lnTo>
                    <a:pt x="61" y="23"/>
                  </a:lnTo>
                  <a:lnTo>
                    <a:pt x="53" y="36"/>
                  </a:lnTo>
                  <a:lnTo>
                    <a:pt x="72" y="42"/>
                  </a:lnTo>
                  <a:lnTo>
                    <a:pt x="70" y="42"/>
                  </a:lnTo>
                  <a:lnTo>
                    <a:pt x="69" y="44"/>
                  </a:lnTo>
                  <a:lnTo>
                    <a:pt x="65" y="47"/>
                  </a:lnTo>
                  <a:lnTo>
                    <a:pt x="59" y="51"/>
                  </a:lnTo>
                  <a:lnTo>
                    <a:pt x="55" y="55"/>
                  </a:lnTo>
                  <a:lnTo>
                    <a:pt x="50" y="61"/>
                  </a:lnTo>
                  <a:lnTo>
                    <a:pt x="46" y="66"/>
                  </a:lnTo>
                  <a:lnTo>
                    <a:pt x="42" y="76"/>
                  </a:lnTo>
                  <a:lnTo>
                    <a:pt x="38" y="80"/>
                  </a:lnTo>
                  <a:lnTo>
                    <a:pt x="38" y="83"/>
                  </a:lnTo>
                  <a:lnTo>
                    <a:pt x="36" y="89"/>
                  </a:lnTo>
                  <a:lnTo>
                    <a:pt x="36" y="93"/>
                  </a:lnTo>
                  <a:lnTo>
                    <a:pt x="34" y="99"/>
                  </a:lnTo>
                  <a:lnTo>
                    <a:pt x="34" y="102"/>
                  </a:lnTo>
                  <a:lnTo>
                    <a:pt x="34" y="106"/>
                  </a:lnTo>
                  <a:lnTo>
                    <a:pt x="34" y="112"/>
                  </a:lnTo>
                  <a:lnTo>
                    <a:pt x="32" y="120"/>
                  </a:lnTo>
                  <a:lnTo>
                    <a:pt x="32" y="127"/>
                  </a:lnTo>
                  <a:lnTo>
                    <a:pt x="32" y="131"/>
                  </a:lnTo>
                  <a:lnTo>
                    <a:pt x="32" y="133"/>
                  </a:lnTo>
                  <a:lnTo>
                    <a:pt x="51" y="135"/>
                  </a:lnTo>
                  <a:lnTo>
                    <a:pt x="53" y="150"/>
                  </a:lnTo>
                  <a:lnTo>
                    <a:pt x="31" y="163"/>
                  </a:lnTo>
                  <a:lnTo>
                    <a:pt x="21" y="177"/>
                  </a:lnTo>
                  <a:lnTo>
                    <a:pt x="6" y="26"/>
                  </a:lnTo>
                  <a:lnTo>
                    <a:pt x="0" y="0"/>
                  </a:lnTo>
                  <a:close/>
                </a:path>
              </a:pathLst>
            </a:custGeom>
            <a:solidFill>
              <a:srgbClr val="2E4F61"/>
            </a:solidFill>
            <a:ln w="9525">
              <a:noFill/>
              <a:round/>
              <a:headEnd/>
              <a:tailEnd/>
            </a:ln>
          </p:spPr>
          <p:txBody>
            <a:bodyPr/>
            <a:lstStyle/>
            <a:p>
              <a:endParaRPr lang="en-US">
                <a:latin typeface="+mj-lt"/>
              </a:endParaRPr>
            </a:p>
          </p:txBody>
        </p:sp>
        <p:sp>
          <p:nvSpPr>
            <p:cNvPr id="10357" name="Freeform 608"/>
            <p:cNvSpPr>
              <a:spLocks/>
            </p:cNvSpPr>
            <p:nvPr/>
          </p:nvSpPr>
          <p:spPr bwMode="auto">
            <a:xfrm>
              <a:off x="2610" y="2922"/>
              <a:ext cx="143" cy="104"/>
            </a:xfrm>
            <a:custGeom>
              <a:avLst/>
              <a:gdLst>
                <a:gd name="T0" fmla="*/ 100 w 159"/>
                <a:gd name="T1" fmla="*/ 114 h 116"/>
                <a:gd name="T2" fmla="*/ 95 w 159"/>
                <a:gd name="T3" fmla="*/ 112 h 116"/>
                <a:gd name="T4" fmla="*/ 83 w 159"/>
                <a:gd name="T5" fmla="*/ 110 h 116"/>
                <a:gd name="T6" fmla="*/ 68 w 159"/>
                <a:gd name="T7" fmla="*/ 106 h 116"/>
                <a:gd name="T8" fmla="*/ 53 w 159"/>
                <a:gd name="T9" fmla="*/ 101 h 116"/>
                <a:gd name="T10" fmla="*/ 36 w 159"/>
                <a:gd name="T11" fmla="*/ 95 h 116"/>
                <a:gd name="T12" fmla="*/ 22 w 159"/>
                <a:gd name="T13" fmla="*/ 87 h 116"/>
                <a:gd name="T14" fmla="*/ 11 w 159"/>
                <a:gd name="T15" fmla="*/ 78 h 116"/>
                <a:gd name="T16" fmla="*/ 3 w 159"/>
                <a:gd name="T17" fmla="*/ 66 h 116"/>
                <a:gd name="T18" fmla="*/ 0 w 159"/>
                <a:gd name="T19" fmla="*/ 55 h 116"/>
                <a:gd name="T20" fmla="*/ 1 w 159"/>
                <a:gd name="T21" fmla="*/ 43 h 116"/>
                <a:gd name="T22" fmla="*/ 5 w 159"/>
                <a:gd name="T23" fmla="*/ 30 h 116"/>
                <a:gd name="T24" fmla="*/ 11 w 159"/>
                <a:gd name="T25" fmla="*/ 19 h 116"/>
                <a:gd name="T26" fmla="*/ 17 w 159"/>
                <a:gd name="T27" fmla="*/ 9 h 116"/>
                <a:gd name="T28" fmla="*/ 22 w 159"/>
                <a:gd name="T29" fmla="*/ 2 h 116"/>
                <a:gd name="T30" fmla="*/ 28 w 159"/>
                <a:gd name="T31" fmla="*/ 0 h 116"/>
                <a:gd name="T32" fmla="*/ 39 w 159"/>
                <a:gd name="T33" fmla="*/ 2 h 116"/>
                <a:gd name="T34" fmla="*/ 47 w 159"/>
                <a:gd name="T35" fmla="*/ 7 h 116"/>
                <a:gd name="T36" fmla="*/ 51 w 159"/>
                <a:gd name="T37" fmla="*/ 19 h 116"/>
                <a:gd name="T38" fmla="*/ 53 w 159"/>
                <a:gd name="T39" fmla="*/ 30 h 116"/>
                <a:gd name="T40" fmla="*/ 57 w 159"/>
                <a:gd name="T41" fmla="*/ 43 h 116"/>
                <a:gd name="T42" fmla="*/ 64 w 159"/>
                <a:gd name="T43" fmla="*/ 57 h 116"/>
                <a:gd name="T44" fmla="*/ 76 w 159"/>
                <a:gd name="T45" fmla="*/ 64 h 116"/>
                <a:gd name="T46" fmla="*/ 85 w 159"/>
                <a:gd name="T47" fmla="*/ 68 h 116"/>
                <a:gd name="T48" fmla="*/ 95 w 159"/>
                <a:gd name="T49" fmla="*/ 72 h 116"/>
                <a:gd name="T50" fmla="*/ 108 w 159"/>
                <a:gd name="T51" fmla="*/ 72 h 116"/>
                <a:gd name="T52" fmla="*/ 119 w 159"/>
                <a:gd name="T53" fmla="*/ 74 h 116"/>
                <a:gd name="T54" fmla="*/ 131 w 159"/>
                <a:gd name="T55" fmla="*/ 76 h 116"/>
                <a:gd name="T56" fmla="*/ 142 w 159"/>
                <a:gd name="T57" fmla="*/ 78 h 116"/>
                <a:gd name="T58" fmla="*/ 150 w 159"/>
                <a:gd name="T59" fmla="*/ 81 h 116"/>
                <a:gd name="T60" fmla="*/ 157 w 159"/>
                <a:gd name="T61" fmla="*/ 87 h 116"/>
                <a:gd name="T62" fmla="*/ 159 w 159"/>
                <a:gd name="T63" fmla="*/ 97 h 116"/>
                <a:gd name="T64" fmla="*/ 155 w 159"/>
                <a:gd name="T65" fmla="*/ 108 h 116"/>
                <a:gd name="T66" fmla="*/ 150 w 159"/>
                <a:gd name="T67" fmla="*/ 114 h 116"/>
                <a:gd name="T68" fmla="*/ 102 w 159"/>
                <a:gd name="T69" fmla="*/ 114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116"/>
                <a:gd name="T107" fmla="*/ 159 w 159"/>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116">
                  <a:moveTo>
                    <a:pt x="102" y="114"/>
                  </a:moveTo>
                  <a:lnTo>
                    <a:pt x="100" y="114"/>
                  </a:lnTo>
                  <a:lnTo>
                    <a:pt x="98" y="114"/>
                  </a:lnTo>
                  <a:lnTo>
                    <a:pt x="95" y="112"/>
                  </a:lnTo>
                  <a:lnTo>
                    <a:pt x="91" y="112"/>
                  </a:lnTo>
                  <a:lnTo>
                    <a:pt x="83" y="110"/>
                  </a:lnTo>
                  <a:lnTo>
                    <a:pt x="77" y="108"/>
                  </a:lnTo>
                  <a:lnTo>
                    <a:pt x="68" y="106"/>
                  </a:lnTo>
                  <a:lnTo>
                    <a:pt x="62" y="104"/>
                  </a:lnTo>
                  <a:lnTo>
                    <a:pt x="53" y="101"/>
                  </a:lnTo>
                  <a:lnTo>
                    <a:pt x="45" y="99"/>
                  </a:lnTo>
                  <a:lnTo>
                    <a:pt x="36" y="95"/>
                  </a:lnTo>
                  <a:lnTo>
                    <a:pt x="30" y="91"/>
                  </a:lnTo>
                  <a:lnTo>
                    <a:pt x="22" y="87"/>
                  </a:lnTo>
                  <a:lnTo>
                    <a:pt x="17" y="83"/>
                  </a:lnTo>
                  <a:lnTo>
                    <a:pt x="11" y="78"/>
                  </a:lnTo>
                  <a:lnTo>
                    <a:pt x="7" y="74"/>
                  </a:lnTo>
                  <a:lnTo>
                    <a:pt x="3" y="66"/>
                  </a:lnTo>
                  <a:lnTo>
                    <a:pt x="1" y="61"/>
                  </a:lnTo>
                  <a:lnTo>
                    <a:pt x="0" y="55"/>
                  </a:lnTo>
                  <a:lnTo>
                    <a:pt x="1" y="49"/>
                  </a:lnTo>
                  <a:lnTo>
                    <a:pt x="1" y="43"/>
                  </a:lnTo>
                  <a:lnTo>
                    <a:pt x="3" y="36"/>
                  </a:lnTo>
                  <a:lnTo>
                    <a:pt x="5" y="30"/>
                  </a:lnTo>
                  <a:lnTo>
                    <a:pt x="9" y="24"/>
                  </a:lnTo>
                  <a:lnTo>
                    <a:pt x="11" y="19"/>
                  </a:lnTo>
                  <a:lnTo>
                    <a:pt x="13" y="15"/>
                  </a:lnTo>
                  <a:lnTo>
                    <a:pt x="17" y="9"/>
                  </a:lnTo>
                  <a:lnTo>
                    <a:pt x="19" y="7"/>
                  </a:lnTo>
                  <a:lnTo>
                    <a:pt x="22" y="2"/>
                  </a:lnTo>
                  <a:lnTo>
                    <a:pt x="26" y="0"/>
                  </a:lnTo>
                  <a:lnTo>
                    <a:pt x="28" y="0"/>
                  </a:lnTo>
                  <a:lnTo>
                    <a:pt x="36" y="2"/>
                  </a:lnTo>
                  <a:lnTo>
                    <a:pt x="39" y="2"/>
                  </a:lnTo>
                  <a:lnTo>
                    <a:pt x="43" y="5"/>
                  </a:lnTo>
                  <a:lnTo>
                    <a:pt x="47" y="7"/>
                  </a:lnTo>
                  <a:lnTo>
                    <a:pt x="49" y="13"/>
                  </a:lnTo>
                  <a:lnTo>
                    <a:pt x="51" y="19"/>
                  </a:lnTo>
                  <a:lnTo>
                    <a:pt x="53" y="24"/>
                  </a:lnTo>
                  <a:lnTo>
                    <a:pt x="53" y="30"/>
                  </a:lnTo>
                  <a:lnTo>
                    <a:pt x="55" y="38"/>
                  </a:lnTo>
                  <a:lnTo>
                    <a:pt x="57" y="43"/>
                  </a:lnTo>
                  <a:lnTo>
                    <a:pt x="60" y="49"/>
                  </a:lnTo>
                  <a:lnTo>
                    <a:pt x="64" y="57"/>
                  </a:lnTo>
                  <a:lnTo>
                    <a:pt x="72" y="62"/>
                  </a:lnTo>
                  <a:lnTo>
                    <a:pt x="76" y="64"/>
                  </a:lnTo>
                  <a:lnTo>
                    <a:pt x="79" y="66"/>
                  </a:lnTo>
                  <a:lnTo>
                    <a:pt x="85" y="68"/>
                  </a:lnTo>
                  <a:lnTo>
                    <a:pt x="91" y="70"/>
                  </a:lnTo>
                  <a:lnTo>
                    <a:pt x="95" y="72"/>
                  </a:lnTo>
                  <a:lnTo>
                    <a:pt x="100" y="72"/>
                  </a:lnTo>
                  <a:lnTo>
                    <a:pt x="108" y="72"/>
                  </a:lnTo>
                  <a:lnTo>
                    <a:pt x="114" y="74"/>
                  </a:lnTo>
                  <a:lnTo>
                    <a:pt x="119" y="74"/>
                  </a:lnTo>
                  <a:lnTo>
                    <a:pt x="125" y="76"/>
                  </a:lnTo>
                  <a:lnTo>
                    <a:pt x="131" y="76"/>
                  </a:lnTo>
                  <a:lnTo>
                    <a:pt x="136" y="78"/>
                  </a:lnTo>
                  <a:lnTo>
                    <a:pt x="142" y="78"/>
                  </a:lnTo>
                  <a:lnTo>
                    <a:pt x="146" y="80"/>
                  </a:lnTo>
                  <a:lnTo>
                    <a:pt x="150" y="81"/>
                  </a:lnTo>
                  <a:lnTo>
                    <a:pt x="154" y="83"/>
                  </a:lnTo>
                  <a:lnTo>
                    <a:pt x="157" y="87"/>
                  </a:lnTo>
                  <a:lnTo>
                    <a:pt x="159" y="93"/>
                  </a:lnTo>
                  <a:lnTo>
                    <a:pt x="159" y="97"/>
                  </a:lnTo>
                  <a:lnTo>
                    <a:pt x="157" y="104"/>
                  </a:lnTo>
                  <a:lnTo>
                    <a:pt x="155" y="108"/>
                  </a:lnTo>
                  <a:lnTo>
                    <a:pt x="152" y="112"/>
                  </a:lnTo>
                  <a:lnTo>
                    <a:pt x="150" y="114"/>
                  </a:lnTo>
                  <a:lnTo>
                    <a:pt x="150" y="116"/>
                  </a:lnTo>
                  <a:lnTo>
                    <a:pt x="102" y="114"/>
                  </a:lnTo>
                  <a:close/>
                </a:path>
              </a:pathLst>
            </a:custGeom>
            <a:solidFill>
              <a:srgbClr val="1A1A1A"/>
            </a:solidFill>
            <a:ln w="9525">
              <a:noFill/>
              <a:round/>
              <a:headEnd/>
              <a:tailEnd/>
            </a:ln>
          </p:spPr>
          <p:txBody>
            <a:bodyPr/>
            <a:lstStyle/>
            <a:p>
              <a:endParaRPr lang="en-US">
                <a:latin typeface="+mj-lt"/>
              </a:endParaRPr>
            </a:p>
          </p:txBody>
        </p:sp>
        <p:sp>
          <p:nvSpPr>
            <p:cNvPr id="10358" name="Freeform 609"/>
            <p:cNvSpPr>
              <a:spLocks/>
            </p:cNvSpPr>
            <p:nvPr/>
          </p:nvSpPr>
          <p:spPr bwMode="auto">
            <a:xfrm>
              <a:off x="2622" y="3323"/>
              <a:ext cx="409" cy="99"/>
            </a:xfrm>
            <a:custGeom>
              <a:avLst/>
              <a:gdLst>
                <a:gd name="T0" fmla="*/ 0 w 454"/>
                <a:gd name="T1" fmla="*/ 56 h 111"/>
                <a:gd name="T2" fmla="*/ 454 w 454"/>
                <a:gd name="T3" fmla="*/ 0 h 111"/>
                <a:gd name="T4" fmla="*/ 448 w 454"/>
                <a:gd name="T5" fmla="*/ 29 h 111"/>
                <a:gd name="T6" fmla="*/ 422 w 454"/>
                <a:gd name="T7" fmla="*/ 42 h 111"/>
                <a:gd name="T8" fmla="*/ 422 w 454"/>
                <a:gd name="T9" fmla="*/ 42 h 111"/>
                <a:gd name="T10" fmla="*/ 420 w 454"/>
                <a:gd name="T11" fmla="*/ 44 h 111"/>
                <a:gd name="T12" fmla="*/ 418 w 454"/>
                <a:gd name="T13" fmla="*/ 48 h 111"/>
                <a:gd name="T14" fmla="*/ 416 w 454"/>
                <a:gd name="T15" fmla="*/ 56 h 111"/>
                <a:gd name="T16" fmla="*/ 412 w 454"/>
                <a:gd name="T17" fmla="*/ 61 h 111"/>
                <a:gd name="T18" fmla="*/ 408 w 454"/>
                <a:gd name="T19" fmla="*/ 67 h 111"/>
                <a:gd name="T20" fmla="*/ 403 w 454"/>
                <a:gd name="T21" fmla="*/ 73 h 111"/>
                <a:gd name="T22" fmla="*/ 399 w 454"/>
                <a:gd name="T23" fmla="*/ 78 h 111"/>
                <a:gd name="T24" fmla="*/ 393 w 454"/>
                <a:gd name="T25" fmla="*/ 80 h 111"/>
                <a:gd name="T26" fmla="*/ 386 w 454"/>
                <a:gd name="T27" fmla="*/ 84 h 111"/>
                <a:gd name="T28" fmla="*/ 380 w 454"/>
                <a:gd name="T29" fmla="*/ 84 h 111"/>
                <a:gd name="T30" fmla="*/ 372 w 454"/>
                <a:gd name="T31" fmla="*/ 84 h 111"/>
                <a:gd name="T32" fmla="*/ 365 w 454"/>
                <a:gd name="T33" fmla="*/ 84 h 111"/>
                <a:gd name="T34" fmla="*/ 357 w 454"/>
                <a:gd name="T35" fmla="*/ 82 h 111"/>
                <a:gd name="T36" fmla="*/ 351 w 454"/>
                <a:gd name="T37" fmla="*/ 80 h 111"/>
                <a:gd name="T38" fmla="*/ 346 w 454"/>
                <a:gd name="T39" fmla="*/ 78 h 111"/>
                <a:gd name="T40" fmla="*/ 340 w 454"/>
                <a:gd name="T41" fmla="*/ 75 h 111"/>
                <a:gd name="T42" fmla="*/ 336 w 454"/>
                <a:gd name="T43" fmla="*/ 71 h 111"/>
                <a:gd name="T44" fmla="*/ 334 w 454"/>
                <a:gd name="T45" fmla="*/ 67 h 111"/>
                <a:gd name="T46" fmla="*/ 331 w 454"/>
                <a:gd name="T47" fmla="*/ 63 h 111"/>
                <a:gd name="T48" fmla="*/ 329 w 454"/>
                <a:gd name="T49" fmla="*/ 58 h 111"/>
                <a:gd name="T50" fmla="*/ 327 w 454"/>
                <a:gd name="T51" fmla="*/ 56 h 111"/>
                <a:gd name="T52" fmla="*/ 169 w 454"/>
                <a:gd name="T53" fmla="*/ 75 h 111"/>
                <a:gd name="T54" fmla="*/ 169 w 454"/>
                <a:gd name="T55" fmla="*/ 75 h 111"/>
                <a:gd name="T56" fmla="*/ 167 w 454"/>
                <a:gd name="T57" fmla="*/ 78 h 111"/>
                <a:gd name="T58" fmla="*/ 165 w 454"/>
                <a:gd name="T59" fmla="*/ 80 h 111"/>
                <a:gd name="T60" fmla="*/ 163 w 454"/>
                <a:gd name="T61" fmla="*/ 86 h 111"/>
                <a:gd name="T62" fmla="*/ 159 w 454"/>
                <a:gd name="T63" fmla="*/ 90 h 111"/>
                <a:gd name="T64" fmla="*/ 156 w 454"/>
                <a:gd name="T65" fmla="*/ 96 h 111"/>
                <a:gd name="T66" fmla="*/ 152 w 454"/>
                <a:gd name="T67" fmla="*/ 99 h 111"/>
                <a:gd name="T68" fmla="*/ 148 w 454"/>
                <a:gd name="T69" fmla="*/ 105 h 111"/>
                <a:gd name="T70" fmla="*/ 140 w 454"/>
                <a:gd name="T71" fmla="*/ 107 h 111"/>
                <a:gd name="T72" fmla="*/ 137 w 454"/>
                <a:gd name="T73" fmla="*/ 109 h 111"/>
                <a:gd name="T74" fmla="*/ 131 w 454"/>
                <a:gd name="T75" fmla="*/ 111 h 111"/>
                <a:gd name="T76" fmla="*/ 125 w 454"/>
                <a:gd name="T77" fmla="*/ 111 h 111"/>
                <a:gd name="T78" fmla="*/ 118 w 454"/>
                <a:gd name="T79" fmla="*/ 109 h 111"/>
                <a:gd name="T80" fmla="*/ 112 w 454"/>
                <a:gd name="T81" fmla="*/ 109 h 111"/>
                <a:gd name="T82" fmla="*/ 108 w 454"/>
                <a:gd name="T83" fmla="*/ 107 h 111"/>
                <a:gd name="T84" fmla="*/ 102 w 454"/>
                <a:gd name="T85" fmla="*/ 105 h 111"/>
                <a:gd name="T86" fmla="*/ 97 w 454"/>
                <a:gd name="T87" fmla="*/ 103 h 111"/>
                <a:gd name="T88" fmla="*/ 93 w 454"/>
                <a:gd name="T89" fmla="*/ 99 h 111"/>
                <a:gd name="T90" fmla="*/ 87 w 454"/>
                <a:gd name="T91" fmla="*/ 96 h 111"/>
                <a:gd name="T92" fmla="*/ 85 w 454"/>
                <a:gd name="T93" fmla="*/ 94 h 111"/>
                <a:gd name="T94" fmla="*/ 80 w 454"/>
                <a:gd name="T95" fmla="*/ 88 h 111"/>
                <a:gd name="T96" fmla="*/ 80 w 454"/>
                <a:gd name="T97" fmla="*/ 86 h 111"/>
                <a:gd name="T98" fmla="*/ 7 w 454"/>
                <a:gd name="T99" fmla="*/ 86 h 111"/>
                <a:gd name="T100" fmla="*/ 0 w 454"/>
                <a:gd name="T101" fmla="*/ 56 h 111"/>
                <a:gd name="T102" fmla="*/ 0 w 454"/>
                <a:gd name="T103" fmla="*/ 56 h 11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4"/>
                <a:gd name="T157" fmla="*/ 0 h 111"/>
                <a:gd name="T158" fmla="*/ 454 w 454"/>
                <a:gd name="T159" fmla="*/ 111 h 11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4" h="111">
                  <a:moveTo>
                    <a:pt x="0" y="56"/>
                  </a:moveTo>
                  <a:lnTo>
                    <a:pt x="454" y="0"/>
                  </a:lnTo>
                  <a:lnTo>
                    <a:pt x="448" y="29"/>
                  </a:lnTo>
                  <a:lnTo>
                    <a:pt x="422" y="42"/>
                  </a:lnTo>
                  <a:lnTo>
                    <a:pt x="420" y="44"/>
                  </a:lnTo>
                  <a:lnTo>
                    <a:pt x="418" y="48"/>
                  </a:lnTo>
                  <a:lnTo>
                    <a:pt x="416" y="56"/>
                  </a:lnTo>
                  <a:lnTo>
                    <a:pt x="412" y="61"/>
                  </a:lnTo>
                  <a:lnTo>
                    <a:pt x="408" y="67"/>
                  </a:lnTo>
                  <a:lnTo>
                    <a:pt x="403" y="73"/>
                  </a:lnTo>
                  <a:lnTo>
                    <a:pt x="399" y="78"/>
                  </a:lnTo>
                  <a:lnTo>
                    <a:pt x="393" y="80"/>
                  </a:lnTo>
                  <a:lnTo>
                    <a:pt x="386" y="84"/>
                  </a:lnTo>
                  <a:lnTo>
                    <a:pt x="380" y="84"/>
                  </a:lnTo>
                  <a:lnTo>
                    <a:pt x="372" y="84"/>
                  </a:lnTo>
                  <a:lnTo>
                    <a:pt x="365" y="84"/>
                  </a:lnTo>
                  <a:lnTo>
                    <a:pt x="357" y="82"/>
                  </a:lnTo>
                  <a:lnTo>
                    <a:pt x="351" y="80"/>
                  </a:lnTo>
                  <a:lnTo>
                    <a:pt x="346" y="78"/>
                  </a:lnTo>
                  <a:lnTo>
                    <a:pt x="340" y="75"/>
                  </a:lnTo>
                  <a:lnTo>
                    <a:pt x="336" y="71"/>
                  </a:lnTo>
                  <a:lnTo>
                    <a:pt x="334" y="67"/>
                  </a:lnTo>
                  <a:lnTo>
                    <a:pt x="331" y="63"/>
                  </a:lnTo>
                  <a:lnTo>
                    <a:pt x="329" y="58"/>
                  </a:lnTo>
                  <a:lnTo>
                    <a:pt x="327" y="56"/>
                  </a:lnTo>
                  <a:lnTo>
                    <a:pt x="169" y="75"/>
                  </a:lnTo>
                  <a:lnTo>
                    <a:pt x="167" y="78"/>
                  </a:lnTo>
                  <a:lnTo>
                    <a:pt x="165" y="80"/>
                  </a:lnTo>
                  <a:lnTo>
                    <a:pt x="163" y="86"/>
                  </a:lnTo>
                  <a:lnTo>
                    <a:pt x="159" y="90"/>
                  </a:lnTo>
                  <a:lnTo>
                    <a:pt x="156" y="96"/>
                  </a:lnTo>
                  <a:lnTo>
                    <a:pt x="152" y="99"/>
                  </a:lnTo>
                  <a:lnTo>
                    <a:pt x="148" y="105"/>
                  </a:lnTo>
                  <a:lnTo>
                    <a:pt x="140" y="107"/>
                  </a:lnTo>
                  <a:lnTo>
                    <a:pt x="137" y="109"/>
                  </a:lnTo>
                  <a:lnTo>
                    <a:pt x="131" y="111"/>
                  </a:lnTo>
                  <a:lnTo>
                    <a:pt x="125" y="111"/>
                  </a:lnTo>
                  <a:lnTo>
                    <a:pt x="118" y="109"/>
                  </a:lnTo>
                  <a:lnTo>
                    <a:pt x="112" y="109"/>
                  </a:lnTo>
                  <a:lnTo>
                    <a:pt x="108" y="107"/>
                  </a:lnTo>
                  <a:lnTo>
                    <a:pt x="102" y="105"/>
                  </a:lnTo>
                  <a:lnTo>
                    <a:pt x="97" y="103"/>
                  </a:lnTo>
                  <a:lnTo>
                    <a:pt x="93" y="99"/>
                  </a:lnTo>
                  <a:lnTo>
                    <a:pt x="87" y="96"/>
                  </a:lnTo>
                  <a:lnTo>
                    <a:pt x="85" y="94"/>
                  </a:lnTo>
                  <a:lnTo>
                    <a:pt x="80" y="88"/>
                  </a:lnTo>
                  <a:lnTo>
                    <a:pt x="80" y="86"/>
                  </a:lnTo>
                  <a:lnTo>
                    <a:pt x="7" y="86"/>
                  </a:lnTo>
                  <a:lnTo>
                    <a:pt x="0" y="56"/>
                  </a:lnTo>
                  <a:close/>
                </a:path>
              </a:pathLst>
            </a:custGeom>
            <a:solidFill>
              <a:srgbClr val="333333"/>
            </a:solidFill>
            <a:ln w="9525">
              <a:noFill/>
              <a:round/>
              <a:headEnd/>
              <a:tailEnd/>
            </a:ln>
          </p:spPr>
          <p:txBody>
            <a:bodyPr/>
            <a:lstStyle/>
            <a:p>
              <a:endParaRPr lang="en-US">
                <a:latin typeface="+mj-lt"/>
              </a:endParaRPr>
            </a:p>
          </p:txBody>
        </p:sp>
        <p:sp>
          <p:nvSpPr>
            <p:cNvPr id="10359" name="Freeform 610"/>
            <p:cNvSpPr>
              <a:spLocks/>
            </p:cNvSpPr>
            <p:nvPr/>
          </p:nvSpPr>
          <p:spPr bwMode="auto">
            <a:xfrm>
              <a:off x="2651" y="2700"/>
              <a:ext cx="37" cy="66"/>
            </a:xfrm>
            <a:custGeom>
              <a:avLst/>
              <a:gdLst>
                <a:gd name="T0" fmla="*/ 32 w 44"/>
                <a:gd name="T1" fmla="*/ 0 h 74"/>
                <a:gd name="T2" fmla="*/ 44 w 44"/>
                <a:gd name="T3" fmla="*/ 17 h 74"/>
                <a:gd name="T4" fmla="*/ 42 w 44"/>
                <a:gd name="T5" fmla="*/ 26 h 74"/>
                <a:gd name="T6" fmla="*/ 40 w 44"/>
                <a:gd name="T7" fmla="*/ 26 h 74"/>
                <a:gd name="T8" fmla="*/ 36 w 44"/>
                <a:gd name="T9" fmla="*/ 26 h 74"/>
                <a:gd name="T10" fmla="*/ 31 w 44"/>
                <a:gd name="T11" fmla="*/ 24 h 74"/>
                <a:gd name="T12" fmla="*/ 27 w 44"/>
                <a:gd name="T13" fmla="*/ 26 h 74"/>
                <a:gd name="T14" fmla="*/ 23 w 44"/>
                <a:gd name="T15" fmla="*/ 30 h 74"/>
                <a:gd name="T16" fmla="*/ 21 w 44"/>
                <a:gd name="T17" fmla="*/ 38 h 74"/>
                <a:gd name="T18" fmla="*/ 21 w 44"/>
                <a:gd name="T19" fmla="*/ 43 h 74"/>
                <a:gd name="T20" fmla="*/ 23 w 44"/>
                <a:gd name="T21" fmla="*/ 47 h 74"/>
                <a:gd name="T22" fmla="*/ 27 w 44"/>
                <a:gd name="T23" fmla="*/ 49 h 74"/>
                <a:gd name="T24" fmla="*/ 32 w 44"/>
                <a:gd name="T25" fmla="*/ 51 h 74"/>
                <a:gd name="T26" fmla="*/ 36 w 44"/>
                <a:gd name="T27" fmla="*/ 49 h 74"/>
                <a:gd name="T28" fmla="*/ 36 w 44"/>
                <a:gd name="T29" fmla="*/ 49 h 74"/>
                <a:gd name="T30" fmla="*/ 40 w 44"/>
                <a:gd name="T31" fmla="*/ 62 h 74"/>
                <a:gd name="T32" fmla="*/ 38 w 44"/>
                <a:gd name="T33" fmla="*/ 62 h 74"/>
                <a:gd name="T34" fmla="*/ 36 w 44"/>
                <a:gd name="T35" fmla="*/ 66 h 74"/>
                <a:gd name="T36" fmla="*/ 32 w 44"/>
                <a:gd name="T37" fmla="*/ 70 h 74"/>
                <a:gd name="T38" fmla="*/ 25 w 44"/>
                <a:gd name="T39" fmla="*/ 74 h 74"/>
                <a:gd name="T40" fmla="*/ 21 w 44"/>
                <a:gd name="T41" fmla="*/ 74 h 74"/>
                <a:gd name="T42" fmla="*/ 15 w 44"/>
                <a:gd name="T43" fmla="*/ 74 h 74"/>
                <a:gd name="T44" fmla="*/ 10 w 44"/>
                <a:gd name="T45" fmla="*/ 72 h 74"/>
                <a:gd name="T46" fmla="*/ 6 w 44"/>
                <a:gd name="T47" fmla="*/ 70 h 74"/>
                <a:gd name="T48" fmla="*/ 2 w 44"/>
                <a:gd name="T49" fmla="*/ 66 h 74"/>
                <a:gd name="T50" fmla="*/ 0 w 44"/>
                <a:gd name="T51" fmla="*/ 62 h 74"/>
                <a:gd name="T52" fmla="*/ 0 w 44"/>
                <a:gd name="T53" fmla="*/ 57 h 74"/>
                <a:gd name="T54" fmla="*/ 0 w 44"/>
                <a:gd name="T55" fmla="*/ 49 h 74"/>
                <a:gd name="T56" fmla="*/ 0 w 44"/>
                <a:gd name="T57" fmla="*/ 45 h 74"/>
                <a:gd name="T58" fmla="*/ 2 w 44"/>
                <a:gd name="T59" fmla="*/ 41 h 74"/>
                <a:gd name="T60" fmla="*/ 4 w 44"/>
                <a:gd name="T61" fmla="*/ 38 h 74"/>
                <a:gd name="T62" fmla="*/ 8 w 44"/>
                <a:gd name="T63" fmla="*/ 34 h 74"/>
                <a:gd name="T64" fmla="*/ 12 w 44"/>
                <a:gd name="T65" fmla="*/ 24 h 74"/>
                <a:gd name="T66" fmla="*/ 17 w 44"/>
                <a:gd name="T67" fmla="*/ 17 h 74"/>
                <a:gd name="T68" fmla="*/ 23 w 44"/>
                <a:gd name="T69" fmla="*/ 9 h 74"/>
                <a:gd name="T70" fmla="*/ 29 w 44"/>
                <a:gd name="T71" fmla="*/ 5 h 74"/>
                <a:gd name="T72" fmla="*/ 32 w 44"/>
                <a:gd name="T73" fmla="*/ 1 h 74"/>
                <a:gd name="T74" fmla="*/ 32 w 44"/>
                <a:gd name="T75" fmla="*/ 0 h 74"/>
                <a:gd name="T76" fmla="*/ 32 w 44"/>
                <a:gd name="T77" fmla="*/ 0 h 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4"/>
                <a:gd name="T118" fmla="*/ 0 h 74"/>
                <a:gd name="T119" fmla="*/ 44 w 44"/>
                <a:gd name="T120" fmla="*/ 74 h 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4" h="74">
                  <a:moveTo>
                    <a:pt x="32" y="0"/>
                  </a:moveTo>
                  <a:lnTo>
                    <a:pt x="44" y="17"/>
                  </a:lnTo>
                  <a:lnTo>
                    <a:pt x="42" y="26"/>
                  </a:lnTo>
                  <a:lnTo>
                    <a:pt x="40" y="26"/>
                  </a:lnTo>
                  <a:lnTo>
                    <a:pt x="36" y="26"/>
                  </a:lnTo>
                  <a:lnTo>
                    <a:pt x="31" y="24"/>
                  </a:lnTo>
                  <a:lnTo>
                    <a:pt x="27" y="26"/>
                  </a:lnTo>
                  <a:lnTo>
                    <a:pt x="23" y="30"/>
                  </a:lnTo>
                  <a:lnTo>
                    <a:pt x="21" y="38"/>
                  </a:lnTo>
                  <a:lnTo>
                    <a:pt x="21" y="43"/>
                  </a:lnTo>
                  <a:lnTo>
                    <a:pt x="23" y="47"/>
                  </a:lnTo>
                  <a:lnTo>
                    <a:pt x="27" y="49"/>
                  </a:lnTo>
                  <a:lnTo>
                    <a:pt x="32" y="51"/>
                  </a:lnTo>
                  <a:lnTo>
                    <a:pt x="36" y="49"/>
                  </a:lnTo>
                  <a:lnTo>
                    <a:pt x="40" y="62"/>
                  </a:lnTo>
                  <a:lnTo>
                    <a:pt x="38" y="62"/>
                  </a:lnTo>
                  <a:lnTo>
                    <a:pt x="36" y="66"/>
                  </a:lnTo>
                  <a:lnTo>
                    <a:pt x="32" y="70"/>
                  </a:lnTo>
                  <a:lnTo>
                    <a:pt x="25" y="74"/>
                  </a:lnTo>
                  <a:lnTo>
                    <a:pt x="21" y="74"/>
                  </a:lnTo>
                  <a:lnTo>
                    <a:pt x="15" y="74"/>
                  </a:lnTo>
                  <a:lnTo>
                    <a:pt x="10" y="72"/>
                  </a:lnTo>
                  <a:lnTo>
                    <a:pt x="6" y="70"/>
                  </a:lnTo>
                  <a:lnTo>
                    <a:pt x="2" y="66"/>
                  </a:lnTo>
                  <a:lnTo>
                    <a:pt x="0" y="62"/>
                  </a:lnTo>
                  <a:lnTo>
                    <a:pt x="0" y="57"/>
                  </a:lnTo>
                  <a:lnTo>
                    <a:pt x="0" y="49"/>
                  </a:lnTo>
                  <a:lnTo>
                    <a:pt x="0" y="45"/>
                  </a:lnTo>
                  <a:lnTo>
                    <a:pt x="2" y="41"/>
                  </a:lnTo>
                  <a:lnTo>
                    <a:pt x="4" y="38"/>
                  </a:lnTo>
                  <a:lnTo>
                    <a:pt x="8" y="34"/>
                  </a:lnTo>
                  <a:lnTo>
                    <a:pt x="12" y="24"/>
                  </a:lnTo>
                  <a:lnTo>
                    <a:pt x="17" y="17"/>
                  </a:lnTo>
                  <a:lnTo>
                    <a:pt x="23" y="9"/>
                  </a:lnTo>
                  <a:lnTo>
                    <a:pt x="29" y="5"/>
                  </a:lnTo>
                  <a:lnTo>
                    <a:pt x="32" y="1"/>
                  </a:lnTo>
                  <a:lnTo>
                    <a:pt x="32" y="0"/>
                  </a:lnTo>
                  <a:close/>
                </a:path>
              </a:pathLst>
            </a:custGeom>
            <a:solidFill>
              <a:srgbClr val="1A1A1A"/>
            </a:solidFill>
            <a:ln w="9525">
              <a:noFill/>
              <a:round/>
              <a:headEnd/>
              <a:tailEnd/>
            </a:ln>
          </p:spPr>
          <p:txBody>
            <a:bodyPr/>
            <a:lstStyle/>
            <a:p>
              <a:endParaRPr lang="en-US">
                <a:latin typeface="+mj-lt"/>
              </a:endParaRPr>
            </a:p>
          </p:txBody>
        </p:sp>
        <p:sp>
          <p:nvSpPr>
            <p:cNvPr id="10360" name="Freeform 611"/>
            <p:cNvSpPr>
              <a:spLocks/>
            </p:cNvSpPr>
            <p:nvPr/>
          </p:nvSpPr>
          <p:spPr bwMode="auto">
            <a:xfrm>
              <a:off x="2615" y="2648"/>
              <a:ext cx="93" cy="109"/>
            </a:xfrm>
            <a:custGeom>
              <a:avLst/>
              <a:gdLst>
                <a:gd name="T0" fmla="*/ 76 w 105"/>
                <a:gd name="T1" fmla="*/ 21 h 121"/>
                <a:gd name="T2" fmla="*/ 95 w 105"/>
                <a:gd name="T3" fmla="*/ 0 h 121"/>
                <a:gd name="T4" fmla="*/ 105 w 105"/>
                <a:gd name="T5" fmla="*/ 13 h 121"/>
                <a:gd name="T6" fmla="*/ 91 w 105"/>
                <a:gd name="T7" fmla="*/ 34 h 121"/>
                <a:gd name="T8" fmla="*/ 91 w 105"/>
                <a:gd name="T9" fmla="*/ 34 h 121"/>
                <a:gd name="T10" fmla="*/ 91 w 105"/>
                <a:gd name="T11" fmla="*/ 38 h 121"/>
                <a:gd name="T12" fmla="*/ 90 w 105"/>
                <a:gd name="T13" fmla="*/ 40 h 121"/>
                <a:gd name="T14" fmla="*/ 90 w 105"/>
                <a:gd name="T15" fmla="*/ 45 h 121"/>
                <a:gd name="T16" fmla="*/ 86 w 105"/>
                <a:gd name="T17" fmla="*/ 51 h 121"/>
                <a:gd name="T18" fmla="*/ 82 w 105"/>
                <a:gd name="T19" fmla="*/ 59 h 121"/>
                <a:gd name="T20" fmla="*/ 78 w 105"/>
                <a:gd name="T21" fmla="*/ 62 h 121"/>
                <a:gd name="T22" fmla="*/ 74 w 105"/>
                <a:gd name="T23" fmla="*/ 68 h 121"/>
                <a:gd name="T24" fmla="*/ 71 w 105"/>
                <a:gd name="T25" fmla="*/ 72 h 121"/>
                <a:gd name="T26" fmla="*/ 67 w 105"/>
                <a:gd name="T27" fmla="*/ 78 h 121"/>
                <a:gd name="T28" fmla="*/ 63 w 105"/>
                <a:gd name="T29" fmla="*/ 83 h 121"/>
                <a:gd name="T30" fmla="*/ 59 w 105"/>
                <a:gd name="T31" fmla="*/ 87 h 121"/>
                <a:gd name="T32" fmla="*/ 55 w 105"/>
                <a:gd name="T33" fmla="*/ 93 h 121"/>
                <a:gd name="T34" fmla="*/ 52 w 105"/>
                <a:gd name="T35" fmla="*/ 98 h 121"/>
                <a:gd name="T36" fmla="*/ 48 w 105"/>
                <a:gd name="T37" fmla="*/ 102 h 121"/>
                <a:gd name="T38" fmla="*/ 44 w 105"/>
                <a:gd name="T39" fmla="*/ 106 h 121"/>
                <a:gd name="T40" fmla="*/ 42 w 105"/>
                <a:gd name="T41" fmla="*/ 110 h 121"/>
                <a:gd name="T42" fmla="*/ 40 w 105"/>
                <a:gd name="T43" fmla="*/ 114 h 121"/>
                <a:gd name="T44" fmla="*/ 34 w 105"/>
                <a:gd name="T45" fmla="*/ 117 h 121"/>
                <a:gd name="T46" fmla="*/ 34 w 105"/>
                <a:gd name="T47" fmla="*/ 121 h 121"/>
                <a:gd name="T48" fmla="*/ 21 w 105"/>
                <a:gd name="T49" fmla="*/ 116 h 121"/>
                <a:gd name="T50" fmla="*/ 21 w 105"/>
                <a:gd name="T51" fmla="*/ 106 h 121"/>
                <a:gd name="T52" fmla="*/ 21 w 105"/>
                <a:gd name="T53" fmla="*/ 104 h 121"/>
                <a:gd name="T54" fmla="*/ 19 w 105"/>
                <a:gd name="T55" fmla="*/ 102 h 121"/>
                <a:gd name="T56" fmla="*/ 15 w 105"/>
                <a:gd name="T57" fmla="*/ 100 h 121"/>
                <a:gd name="T58" fmla="*/ 14 w 105"/>
                <a:gd name="T59" fmla="*/ 97 h 121"/>
                <a:gd name="T60" fmla="*/ 10 w 105"/>
                <a:gd name="T61" fmla="*/ 91 h 121"/>
                <a:gd name="T62" fmla="*/ 6 w 105"/>
                <a:gd name="T63" fmla="*/ 85 h 121"/>
                <a:gd name="T64" fmla="*/ 2 w 105"/>
                <a:gd name="T65" fmla="*/ 78 h 121"/>
                <a:gd name="T66" fmla="*/ 2 w 105"/>
                <a:gd name="T67" fmla="*/ 72 h 121"/>
                <a:gd name="T68" fmla="*/ 0 w 105"/>
                <a:gd name="T69" fmla="*/ 66 h 121"/>
                <a:gd name="T70" fmla="*/ 0 w 105"/>
                <a:gd name="T71" fmla="*/ 62 h 121"/>
                <a:gd name="T72" fmla="*/ 0 w 105"/>
                <a:gd name="T73" fmla="*/ 57 h 121"/>
                <a:gd name="T74" fmla="*/ 0 w 105"/>
                <a:gd name="T75" fmla="*/ 53 h 121"/>
                <a:gd name="T76" fmla="*/ 0 w 105"/>
                <a:gd name="T77" fmla="*/ 49 h 121"/>
                <a:gd name="T78" fmla="*/ 2 w 105"/>
                <a:gd name="T79" fmla="*/ 43 h 121"/>
                <a:gd name="T80" fmla="*/ 2 w 105"/>
                <a:gd name="T81" fmla="*/ 40 h 121"/>
                <a:gd name="T82" fmla="*/ 6 w 105"/>
                <a:gd name="T83" fmla="*/ 36 h 121"/>
                <a:gd name="T84" fmla="*/ 8 w 105"/>
                <a:gd name="T85" fmla="*/ 28 h 121"/>
                <a:gd name="T86" fmla="*/ 14 w 105"/>
                <a:gd name="T87" fmla="*/ 22 h 121"/>
                <a:gd name="T88" fmla="*/ 19 w 105"/>
                <a:gd name="T89" fmla="*/ 17 h 121"/>
                <a:gd name="T90" fmla="*/ 27 w 105"/>
                <a:gd name="T91" fmla="*/ 15 h 121"/>
                <a:gd name="T92" fmla="*/ 34 w 105"/>
                <a:gd name="T93" fmla="*/ 11 h 121"/>
                <a:gd name="T94" fmla="*/ 42 w 105"/>
                <a:gd name="T95" fmla="*/ 11 h 121"/>
                <a:gd name="T96" fmla="*/ 46 w 105"/>
                <a:gd name="T97" fmla="*/ 11 h 121"/>
                <a:gd name="T98" fmla="*/ 52 w 105"/>
                <a:gd name="T99" fmla="*/ 11 h 121"/>
                <a:gd name="T100" fmla="*/ 55 w 105"/>
                <a:gd name="T101" fmla="*/ 13 h 121"/>
                <a:gd name="T102" fmla="*/ 59 w 105"/>
                <a:gd name="T103" fmla="*/ 15 h 121"/>
                <a:gd name="T104" fmla="*/ 65 w 105"/>
                <a:gd name="T105" fmla="*/ 15 h 121"/>
                <a:gd name="T106" fmla="*/ 72 w 105"/>
                <a:gd name="T107" fmla="*/ 19 h 121"/>
                <a:gd name="T108" fmla="*/ 76 w 105"/>
                <a:gd name="T109" fmla="*/ 19 h 121"/>
                <a:gd name="T110" fmla="*/ 76 w 105"/>
                <a:gd name="T111" fmla="*/ 21 h 121"/>
                <a:gd name="T112" fmla="*/ 76 w 105"/>
                <a:gd name="T113" fmla="*/ 21 h 1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5"/>
                <a:gd name="T172" fmla="*/ 0 h 121"/>
                <a:gd name="T173" fmla="*/ 105 w 105"/>
                <a:gd name="T174" fmla="*/ 121 h 1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5" h="121">
                  <a:moveTo>
                    <a:pt x="76" y="21"/>
                  </a:moveTo>
                  <a:lnTo>
                    <a:pt x="95" y="0"/>
                  </a:lnTo>
                  <a:lnTo>
                    <a:pt x="105" y="13"/>
                  </a:lnTo>
                  <a:lnTo>
                    <a:pt x="91" y="34"/>
                  </a:lnTo>
                  <a:lnTo>
                    <a:pt x="91" y="38"/>
                  </a:lnTo>
                  <a:lnTo>
                    <a:pt x="90" y="40"/>
                  </a:lnTo>
                  <a:lnTo>
                    <a:pt x="90" y="45"/>
                  </a:lnTo>
                  <a:lnTo>
                    <a:pt x="86" y="51"/>
                  </a:lnTo>
                  <a:lnTo>
                    <a:pt x="82" y="59"/>
                  </a:lnTo>
                  <a:lnTo>
                    <a:pt x="78" y="62"/>
                  </a:lnTo>
                  <a:lnTo>
                    <a:pt x="74" y="68"/>
                  </a:lnTo>
                  <a:lnTo>
                    <a:pt x="71" y="72"/>
                  </a:lnTo>
                  <a:lnTo>
                    <a:pt x="67" y="78"/>
                  </a:lnTo>
                  <a:lnTo>
                    <a:pt x="63" y="83"/>
                  </a:lnTo>
                  <a:lnTo>
                    <a:pt x="59" y="87"/>
                  </a:lnTo>
                  <a:lnTo>
                    <a:pt x="55" y="93"/>
                  </a:lnTo>
                  <a:lnTo>
                    <a:pt x="52" y="98"/>
                  </a:lnTo>
                  <a:lnTo>
                    <a:pt x="48" y="102"/>
                  </a:lnTo>
                  <a:lnTo>
                    <a:pt x="44" y="106"/>
                  </a:lnTo>
                  <a:lnTo>
                    <a:pt x="42" y="110"/>
                  </a:lnTo>
                  <a:lnTo>
                    <a:pt x="40" y="114"/>
                  </a:lnTo>
                  <a:lnTo>
                    <a:pt x="34" y="117"/>
                  </a:lnTo>
                  <a:lnTo>
                    <a:pt x="34" y="121"/>
                  </a:lnTo>
                  <a:lnTo>
                    <a:pt x="21" y="116"/>
                  </a:lnTo>
                  <a:lnTo>
                    <a:pt x="21" y="106"/>
                  </a:lnTo>
                  <a:lnTo>
                    <a:pt x="21" y="104"/>
                  </a:lnTo>
                  <a:lnTo>
                    <a:pt x="19" y="102"/>
                  </a:lnTo>
                  <a:lnTo>
                    <a:pt x="15" y="100"/>
                  </a:lnTo>
                  <a:lnTo>
                    <a:pt x="14" y="97"/>
                  </a:lnTo>
                  <a:lnTo>
                    <a:pt x="10" y="91"/>
                  </a:lnTo>
                  <a:lnTo>
                    <a:pt x="6" y="85"/>
                  </a:lnTo>
                  <a:lnTo>
                    <a:pt x="2" y="78"/>
                  </a:lnTo>
                  <a:lnTo>
                    <a:pt x="2" y="72"/>
                  </a:lnTo>
                  <a:lnTo>
                    <a:pt x="0" y="66"/>
                  </a:lnTo>
                  <a:lnTo>
                    <a:pt x="0" y="62"/>
                  </a:lnTo>
                  <a:lnTo>
                    <a:pt x="0" y="57"/>
                  </a:lnTo>
                  <a:lnTo>
                    <a:pt x="0" y="53"/>
                  </a:lnTo>
                  <a:lnTo>
                    <a:pt x="0" y="49"/>
                  </a:lnTo>
                  <a:lnTo>
                    <a:pt x="2" y="43"/>
                  </a:lnTo>
                  <a:lnTo>
                    <a:pt x="2" y="40"/>
                  </a:lnTo>
                  <a:lnTo>
                    <a:pt x="6" y="36"/>
                  </a:lnTo>
                  <a:lnTo>
                    <a:pt x="8" y="28"/>
                  </a:lnTo>
                  <a:lnTo>
                    <a:pt x="14" y="22"/>
                  </a:lnTo>
                  <a:lnTo>
                    <a:pt x="19" y="17"/>
                  </a:lnTo>
                  <a:lnTo>
                    <a:pt x="27" y="15"/>
                  </a:lnTo>
                  <a:lnTo>
                    <a:pt x="34" y="11"/>
                  </a:lnTo>
                  <a:lnTo>
                    <a:pt x="42" y="11"/>
                  </a:lnTo>
                  <a:lnTo>
                    <a:pt x="46" y="11"/>
                  </a:lnTo>
                  <a:lnTo>
                    <a:pt x="52" y="11"/>
                  </a:lnTo>
                  <a:lnTo>
                    <a:pt x="55" y="13"/>
                  </a:lnTo>
                  <a:lnTo>
                    <a:pt x="59" y="15"/>
                  </a:lnTo>
                  <a:lnTo>
                    <a:pt x="65" y="15"/>
                  </a:lnTo>
                  <a:lnTo>
                    <a:pt x="72" y="19"/>
                  </a:lnTo>
                  <a:lnTo>
                    <a:pt x="76" y="19"/>
                  </a:lnTo>
                  <a:lnTo>
                    <a:pt x="76" y="21"/>
                  </a:lnTo>
                  <a:close/>
                </a:path>
              </a:pathLst>
            </a:custGeom>
            <a:solidFill>
              <a:srgbClr val="8A998A"/>
            </a:solidFill>
            <a:ln w="9525">
              <a:noFill/>
              <a:round/>
              <a:headEnd/>
              <a:tailEnd/>
            </a:ln>
          </p:spPr>
          <p:txBody>
            <a:bodyPr/>
            <a:lstStyle/>
            <a:p>
              <a:endParaRPr lang="en-US">
                <a:latin typeface="+mj-lt"/>
              </a:endParaRPr>
            </a:p>
          </p:txBody>
        </p:sp>
        <p:sp>
          <p:nvSpPr>
            <p:cNvPr id="10361" name="Freeform 612"/>
            <p:cNvSpPr>
              <a:spLocks/>
            </p:cNvSpPr>
            <p:nvPr/>
          </p:nvSpPr>
          <p:spPr bwMode="auto">
            <a:xfrm>
              <a:off x="2624" y="2666"/>
              <a:ext cx="55" cy="75"/>
            </a:xfrm>
            <a:custGeom>
              <a:avLst/>
              <a:gdLst>
                <a:gd name="T0" fmla="*/ 57 w 60"/>
                <a:gd name="T1" fmla="*/ 5 h 83"/>
                <a:gd name="T2" fmla="*/ 55 w 60"/>
                <a:gd name="T3" fmla="*/ 5 h 83"/>
                <a:gd name="T4" fmla="*/ 53 w 60"/>
                <a:gd name="T5" fmla="*/ 3 h 83"/>
                <a:gd name="T6" fmla="*/ 47 w 60"/>
                <a:gd name="T7" fmla="*/ 3 h 83"/>
                <a:gd name="T8" fmla="*/ 43 w 60"/>
                <a:gd name="T9" fmla="*/ 1 h 83"/>
                <a:gd name="T10" fmla="*/ 36 w 60"/>
                <a:gd name="T11" fmla="*/ 0 h 83"/>
                <a:gd name="T12" fmla="*/ 30 w 60"/>
                <a:gd name="T13" fmla="*/ 0 h 83"/>
                <a:gd name="T14" fmla="*/ 22 w 60"/>
                <a:gd name="T15" fmla="*/ 1 h 83"/>
                <a:gd name="T16" fmla="*/ 19 w 60"/>
                <a:gd name="T17" fmla="*/ 3 h 83"/>
                <a:gd name="T18" fmla="*/ 13 w 60"/>
                <a:gd name="T19" fmla="*/ 5 h 83"/>
                <a:gd name="T20" fmla="*/ 9 w 60"/>
                <a:gd name="T21" fmla="*/ 9 h 83"/>
                <a:gd name="T22" fmla="*/ 5 w 60"/>
                <a:gd name="T23" fmla="*/ 13 h 83"/>
                <a:gd name="T24" fmla="*/ 3 w 60"/>
                <a:gd name="T25" fmla="*/ 19 h 83"/>
                <a:gd name="T26" fmla="*/ 0 w 60"/>
                <a:gd name="T27" fmla="*/ 22 h 83"/>
                <a:gd name="T28" fmla="*/ 0 w 60"/>
                <a:gd name="T29" fmla="*/ 30 h 83"/>
                <a:gd name="T30" fmla="*/ 0 w 60"/>
                <a:gd name="T31" fmla="*/ 38 h 83"/>
                <a:gd name="T32" fmla="*/ 0 w 60"/>
                <a:gd name="T33" fmla="*/ 45 h 83"/>
                <a:gd name="T34" fmla="*/ 2 w 60"/>
                <a:gd name="T35" fmla="*/ 51 h 83"/>
                <a:gd name="T36" fmla="*/ 3 w 60"/>
                <a:gd name="T37" fmla="*/ 58 h 83"/>
                <a:gd name="T38" fmla="*/ 5 w 60"/>
                <a:gd name="T39" fmla="*/ 64 h 83"/>
                <a:gd name="T40" fmla="*/ 9 w 60"/>
                <a:gd name="T41" fmla="*/ 72 h 83"/>
                <a:gd name="T42" fmla="*/ 9 w 60"/>
                <a:gd name="T43" fmla="*/ 76 h 83"/>
                <a:gd name="T44" fmla="*/ 13 w 60"/>
                <a:gd name="T45" fmla="*/ 79 h 83"/>
                <a:gd name="T46" fmla="*/ 13 w 60"/>
                <a:gd name="T47" fmla="*/ 81 h 83"/>
                <a:gd name="T48" fmla="*/ 15 w 60"/>
                <a:gd name="T49" fmla="*/ 83 h 83"/>
                <a:gd name="T50" fmla="*/ 36 w 60"/>
                <a:gd name="T51" fmla="*/ 51 h 83"/>
                <a:gd name="T52" fmla="*/ 34 w 60"/>
                <a:gd name="T53" fmla="*/ 51 h 83"/>
                <a:gd name="T54" fmla="*/ 26 w 60"/>
                <a:gd name="T55" fmla="*/ 47 h 83"/>
                <a:gd name="T56" fmla="*/ 19 w 60"/>
                <a:gd name="T57" fmla="*/ 43 h 83"/>
                <a:gd name="T58" fmla="*/ 13 w 60"/>
                <a:gd name="T59" fmla="*/ 38 h 83"/>
                <a:gd name="T60" fmla="*/ 11 w 60"/>
                <a:gd name="T61" fmla="*/ 34 h 83"/>
                <a:gd name="T62" fmla="*/ 11 w 60"/>
                <a:gd name="T63" fmla="*/ 28 h 83"/>
                <a:gd name="T64" fmla="*/ 11 w 60"/>
                <a:gd name="T65" fmla="*/ 24 h 83"/>
                <a:gd name="T66" fmla="*/ 13 w 60"/>
                <a:gd name="T67" fmla="*/ 20 h 83"/>
                <a:gd name="T68" fmla="*/ 19 w 60"/>
                <a:gd name="T69" fmla="*/ 13 h 83"/>
                <a:gd name="T70" fmla="*/ 26 w 60"/>
                <a:gd name="T71" fmla="*/ 13 h 83"/>
                <a:gd name="T72" fmla="*/ 30 w 60"/>
                <a:gd name="T73" fmla="*/ 13 h 83"/>
                <a:gd name="T74" fmla="*/ 36 w 60"/>
                <a:gd name="T75" fmla="*/ 15 h 83"/>
                <a:gd name="T76" fmla="*/ 38 w 60"/>
                <a:gd name="T77" fmla="*/ 17 h 83"/>
                <a:gd name="T78" fmla="*/ 41 w 60"/>
                <a:gd name="T79" fmla="*/ 20 h 83"/>
                <a:gd name="T80" fmla="*/ 47 w 60"/>
                <a:gd name="T81" fmla="*/ 26 h 83"/>
                <a:gd name="T82" fmla="*/ 49 w 60"/>
                <a:gd name="T83" fmla="*/ 30 h 83"/>
                <a:gd name="T84" fmla="*/ 60 w 60"/>
                <a:gd name="T85" fmla="*/ 17 h 83"/>
                <a:gd name="T86" fmla="*/ 57 w 60"/>
                <a:gd name="T87" fmla="*/ 5 h 83"/>
                <a:gd name="T88" fmla="*/ 57 w 60"/>
                <a:gd name="T89" fmla="*/ 5 h 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0"/>
                <a:gd name="T136" fmla="*/ 0 h 83"/>
                <a:gd name="T137" fmla="*/ 60 w 60"/>
                <a:gd name="T138" fmla="*/ 83 h 8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0" h="83">
                  <a:moveTo>
                    <a:pt x="57" y="5"/>
                  </a:moveTo>
                  <a:lnTo>
                    <a:pt x="55" y="5"/>
                  </a:lnTo>
                  <a:lnTo>
                    <a:pt x="53" y="3"/>
                  </a:lnTo>
                  <a:lnTo>
                    <a:pt x="47" y="3"/>
                  </a:lnTo>
                  <a:lnTo>
                    <a:pt x="43" y="1"/>
                  </a:lnTo>
                  <a:lnTo>
                    <a:pt x="36" y="0"/>
                  </a:lnTo>
                  <a:lnTo>
                    <a:pt x="30" y="0"/>
                  </a:lnTo>
                  <a:lnTo>
                    <a:pt x="22" y="1"/>
                  </a:lnTo>
                  <a:lnTo>
                    <a:pt x="19" y="3"/>
                  </a:lnTo>
                  <a:lnTo>
                    <a:pt x="13" y="5"/>
                  </a:lnTo>
                  <a:lnTo>
                    <a:pt x="9" y="9"/>
                  </a:lnTo>
                  <a:lnTo>
                    <a:pt x="5" y="13"/>
                  </a:lnTo>
                  <a:lnTo>
                    <a:pt x="3" y="19"/>
                  </a:lnTo>
                  <a:lnTo>
                    <a:pt x="0" y="22"/>
                  </a:lnTo>
                  <a:lnTo>
                    <a:pt x="0" y="30"/>
                  </a:lnTo>
                  <a:lnTo>
                    <a:pt x="0" y="38"/>
                  </a:lnTo>
                  <a:lnTo>
                    <a:pt x="0" y="45"/>
                  </a:lnTo>
                  <a:lnTo>
                    <a:pt x="2" y="51"/>
                  </a:lnTo>
                  <a:lnTo>
                    <a:pt x="3" y="58"/>
                  </a:lnTo>
                  <a:lnTo>
                    <a:pt x="5" y="64"/>
                  </a:lnTo>
                  <a:lnTo>
                    <a:pt x="9" y="72"/>
                  </a:lnTo>
                  <a:lnTo>
                    <a:pt x="9" y="76"/>
                  </a:lnTo>
                  <a:lnTo>
                    <a:pt x="13" y="79"/>
                  </a:lnTo>
                  <a:lnTo>
                    <a:pt x="13" y="81"/>
                  </a:lnTo>
                  <a:lnTo>
                    <a:pt x="15" y="83"/>
                  </a:lnTo>
                  <a:lnTo>
                    <a:pt x="36" y="51"/>
                  </a:lnTo>
                  <a:lnTo>
                    <a:pt x="34" y="51"/>
                  </a:lnTo>
                  <a:lnTo>
                    <a:pt x="26" y="47"/>
                  </a:lnTo>
                  <a:lnTo>
                    <a:pt x="19" y="43"/>
                  </a:lnTo>
                  <a:lnTo>
                    <a:pt x="13" y="38"/>
                  </a:lnTo>
                  <a:lnTo>
                    <a:pt x="11" y="34"/>
                  </a:lnTo>
                  <a:lnTo>
                    <a:pt x="11" y="28"/>
                  </a:lnTo>
                  <a:lnTo>
                    <a:pt x="11" y="24"/>
                  </a:lnTo>
                  <a:lnTo>
                    <a:pt x="13" y="20"/>
                  </a:lnTo>
                  <a:lnTo>
                    <a:pt x="19" y="13"/>
                  </a:lnTo>
                  <a:lnTo>
                    <a:pt x="26" y="13"/>
                  </a:lnTo>
                  <a:lnTo>
                    <a:pt x="30" y="13"/>
                  </a:lnTo>
                  <a:lnTo>
                    <a:pt x="36" y="15"/>
                  </a:lnTo>
                  <a:lnTo>
                    <a:pt x="38" y="17"/>
                  </a:lnTo>
                  <a:lnTo>
                    <a:pt x="41" y="20"/>
                  </a:lnTo>
                  <a:lnTo>
                    <a:pt x="47" y="26"/>
                  </a:lnTo>
                  <a:lnTo>
                    <a:pt x="49" y="30"/>
                  </a:lnTo>
                  <a:lnTo>
                    <a:pt x="60" y="17"/>
                  </a:lnTo>
                  <a:lnTo>
                    <a:pt x="57" y="5"/>
                  </a:lnTo>
                  <a:close/>
                </a:path>
              </a:pathLst>
            </a:custGeom>
            <a:solidFill>
              <a:srgbClr val="525C52"/>
            </a:solidFill>
            <a:ln w="9525">
              <a:noFill/>
              <a:round/>
              <a:headEnd/>
              <a:tailEnd/>
            </a:ln>
          </p:spPr>
          <p:txBody>
            <a:bodyPr/>
            <a:lstStyle/>
            <a:p>
              <a:endParaRPr lang="en-US">
                <a:latin typeface="+mj-lt"/>
              </a:endParaRPr>
            </a:p>
          </p:txBody>
        </p:sp>
        <p:sp>
          <p:nvSpPr>
            <p:cNvPr id="10362" name="Freeform 613"/>
            <p:cNvSpPr>
              <a:spLocks/>
            </p:cNvSpPr>
            <p:nvPr/>
          </p:nvSpPr>
          <p:spPr bwMode="auto">
            <a:xfrm>
              <a:off x="2642" y="2680"/>
              <a:ext cx="20" cy="18"/>
            </a:xfrm>
            <a:custGeom>
              <a:avLst/>
              <a:gdLst>
                <a:gd name="T0" fmla="*/ 0 w 22"/>
                <a:gd name="T1" fmla="*/ 11 h 21"/>
                <a:gd name="T2" fmla="*/ 0 w 22"/>
                <a:gd name="T3" fmla="*/ 9 h 21"/>
                <a:gd name="T4" fmla="*/ 2 w 22"/>
                <a:gd name="T5" fmla="*/ 5 h 21"/>
                <a:gd name="T6" fmla="*/ 3 w 22"/>
                <a:gd name="T7" fmla="*/ 2 h 21"/>
                <a:gd name="T8" fmla="*/ 7 w 22"/>
                <a:gd name="T9" fmla="*/ 2 h 21"/>
                <a:gd name="T10" fmla="*/ 9 w 22"/>
                <a:gd name="T11" fmla="*/ 0 h 21"/>
                <a:gd name="T12" fmla="*/ 13 w 22"/>
                <a:gd name="T13" fmla="*/ 2 h 21"/>
                <a:gd name="T14" fmla="*/ 17 w 22"/>
                <a:gd name="T15" fmla="*/ 7 h 21"/>
                <a:gd name="T16" fmla="*/ 21 w 22"/>
                <a:gd name="T17" fmla="*/ 11 h 21"/>
                <a:gd name="T18" fmla="*/ 22 w 22"/>
                <a:gd name="T19" fmla="*/ 13 h 21"/>
                <a:gd name="T20" fmla="*/ 22 w 22"/>
                <a:gd name="T21" fmla="*/ 17 h 21"/>
                <a:gd name="T22" fmla="*/ 22 w 22"/>
                <a:gd name="T23" fmla="*/ 21 h 21"/>
                <a:gd name="T24" fmla="*/ 22 w 22"/>
                <a:gd name="T25" fmla="*/ 21 h 21"/>
                <a:gd name="T26" fmla="*/ 11 w 22"/>
                <a:gd name="T27" fmla="*/ 11 h 21"/>
                <a:gd name="T28" fmla="*/ 0 w 22"/>
                <a:gd name="T29" fmla="*/ 11 h 21"/>
                <a:gd name="T30" fmla="*/ 0 w 22"/>
                <a:gd name="T31" fmla="*/ 11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1"/>
                <a:gd name="T50" fmla="*/ 22 w 22"/>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1">
                  <a:moveTo>
                    <a:pt x="0" y="11"/>
                  </a:moveTo>
                  <a:lnTo>
                    <a:pt x="0" y="9"/>
                  </a:lnTo>
                  <a:lnTo>
                    <a:pt x="2" y="5"/>
                  </a:lnTo>
                  <a:lnTo>
                    <a:pt x="3" y="2"/>
                  </a:lnTo>
                  <a:lnTo>
                    <a:pt x="7" y="2"/>
                  </a:lnTo>
                  <a:lnTo>
                    <a:pt x="9" y="0"/>
                  </a:lnTo>
                  <a:lnTo>
                    <a:pt x="13" y="2"/>
                  </a:lnTo>
                  <a:lnTo>
                    <a:pt x="17" y="7"/>
                  </a:lnTo>
                  <a:lnTo>
                    <a:pt x="21" y="11"/>
                  </a:lnTo>
                  <a:lnTo>
                    <a:pt x="22" y="13"/>
                  </a:lnTo>
                  <a:lnTo>
                    <a:pt x="22" y="17"/>
                  </a:lnTo>
                  <a:lnTo>
                    <a:pt x="22" y="21"/>
                  </a:lnTo>
                  <a:lnTo>
                    <a:pt x="11" y="11"/>
                  </a:lnTo>
                  <a:lnTo>
                    <a:pt x="0" y="11"/>
                  </a:lnTo>
                  <a:close/>
                </a:path>
              </a:pathLst>
            </a:custGeom>
            <a:solidFill>
              <a:srgbClr val="D4EBD4"/>
            </a:solidFill>
            <a:ln w="9525">
              <a:noFill/>
              <a:round/>
              <a:headEnd/>
              <a:tailEnd/>
            </a:ln>
          </p:spPr>
          <p:txBody>
            <a:bodyPr/>
            <a:lstStyle/>
            <a:p>
              <a:endParaRPr lang="en-US">
                <a:latin typeface="+mj-lt"/>
              </a:endParaRPr>
            </a:p>
          </p:txBody>
        </p:sp>
        <p:sp>
          <p:nvSpPr>
            <p:cNvPr id="10363" name="Freeform 614"/>
            <p:cNvSpPr>
              <a:spLocks/>
            </p:cNvSpPr>
            <p:nvPr/>
          </p:nvSpPr>
          <p:spPr bwMode="auto">
            <a:xfrm>
              <a:off x="2848" y="2771"/>
              <a:ext cx="113" cy="128"/>
            </a:xfrm>
            <a:custGeom>
              <a:avLst/>
              <a:gdLst>
                <a:gd name="T0" fmla="*/ 34 w 125"/>
                <a:gd name="T1" fmla="*/ 33 h 141"/>
                <a:gd name="T2" fmla="*/ 42 w 125"/>
                <a:gd name="T3" fmla="*/ 23 h 141"/>
                <a:gd name="T4" fmla="*/ 53 w 125"/>
                <a:gd name="T5" fmla="*/ 12 h 141"/>
                <a:gd name="T6" fmla="*/ 64 w 125"/>
                <a:gd name="T7" fmla="*/ 6 h 141"/>
                <a:gd name="T8" fmla="*/ 74 w 125"/>
                <a:gd name="T9" fmla="*/ 2 h 141"/>
                <a:gd name="T10" fmla="*/ 87 w 125"/>
                <a:gd name="T11" fmla="*/ 0 h 141"/>
                <a:gd name="T12" fmla="*/ 102 w 125"/>
                <a:gd name="T13" fmla="*/ 2 h 141"/>
                <a:gd name="T14" fmla="*/ 114 w 125"/>
                <a:gd name="T15" fmla="*/ 12 h 141"/>
                <a:gd name="T16" fmla="*/ 119 w 125"/>
                <a:gd name="T17" fmla="*/ 25 h 141"/>
                <a:gd name="T18" fmla="*/ 119 w 125"/>
                <a:gd name="T19" fmla="*/ 40 h 141"/>
                <a:gd name="T20" fmla="*/ 114 w 125"/>
                <a:gd name="T21" fmla="*/ 56 h 141"/>
                <a:gd name="T22" fmla="*/ 104 w 125"/>
                <a:gd name="T23" fmla="*/ 69 h 141"/>
                <a:gd name="T24" fmla="*/ 99 w 125"/>
                <a:gd name="T25" fmla="*/ 76 h 141"/>
                <a:gd name="T26" fmla="*/ 125 w 125"/>
                <a:gd name="T27" fmla="*/ 130 h 141"/>
                <a:gd name="T28" fmla="*/ 72 w 125"/>
                <a:gd name="T29" fmla="*/ 99 h 141"/>
                <a:gd name="T30" fmla="*/ 68 w 125"/>
                <a:gd name="T31" fmla="*/ 101 h 141"/>
                <a:gd name="T32" fmla="*/ 59 w 125"/>
                <a:gd name="T33" fmla="*/ 107 h 141"/>
                <a:gd name="T34" fmla="*/ 45 w 125"/>
                <a:gd name="T35" fmla="*/ 113 h 141"/>
                <a:gd name="T36" fmla="*/ 32 w 125"/>
                <a:gd name="T37" fmla="*/ 116 h 141"/>
                <a:gd name="T38" fmla="*/ 19 w 125"/>
                <a:gd name="T39" fmla="*/ 114 h 141"/>
                <a:gd name="T40" fmla="*/ 9 w 125"/>
                <a:gd name="T41" fmla="*/ 111 h 141"/>
                <a:gd name="T42" fmla="*/ 2 w 125"/>
                <a:gd name="T43" fmla="*/ 103 h 141"/>
                <a:gd name="T44" fmla="*/ 0 w 125"/>
                <a:gd name="T45" fmla="*/ 92 h 141"/>
                <a:gd name="T46" fmla="*/ 2 w 125"/>
                <a:gd name="T47" fmla="*/ 76 h 141"/>
                <a:gd name="T48" fmla="*/ 7 w 125"/>
                <a:gd name="T49" fmla="*/ 61 h 141"/>
                <a:gd name="T50" fmla="*/ 13 w 125"/>
                <a:gd name="T51" fmla="*/ 50 h 141"/>
                <a:gd name="T52" fmla="*/ 15 w 125"/>
                <a:gd name="T53" fmla="*/ 46 h 141"/>
                <a:gd name="T54" fmla="*/ 30 w 125"/>
                <a:gd name="T55" fmla="*/ 54 h 141"/>
                <a:gd name="T56" fmla="*/ 26 w 125"/>
                <a:gd name="T57" fmla="*/ 61 h 141"/>
                <a:gd name="T58" fmla="*/ 22 w 125"/>
                <a:gd name="T59" fmla="*/ 75 h 141"/>
                <a:gd name="T60" fmla="*/ 21 w 125"/>
                <a:gd name="T61" fmla="*/ 86 h 141"/>
                <a:gd name="T62" fmla="*/ 21 w 125"/>
                <a:gd name="T63" fmla="*/ 94 h 141"/>
                <a:gd name="T64" fmla="*/ 26 w 125"/>
                <a:gd name="T65" fmla="*/ 97 h 141"/>
                <a:gd name="T66" fmla="*/ 34 w 125"/>
                <a:gd name="T67" fmla="*/ 97 h 141"/>
                <a:gd name="T68" fmla="*/ 47 w 125"/>
                <a:gd name="T69" fmla="*/ 94 h 141"/>
                <a:gd name="T70" fmla="*/ 61 w 125"/>
                <a:gd name="T71" fmla="*/ 88 h 141"/>
                <a:gd name="T72" fmla="*/ 74 w 125"/>
                <a:gd name="T73" fmla="*/ 76 h 141"/>
                <a:gd name="T74" fmla="*/ 87 w 125"/>
                <a:gd name="T75" fmla="*/ 65 h 141"/>
                <a:gd name="T76" fmla="*/ 97 w 125"/>
                <a:gd name="T77" fmla="*/ 54 h 141"/>
                <a:gd name="T78" fmla="*/ 104 w 125"/>
                <a:gd name="T79" fmla="*/ 40 h 141"/>
                <a:gd name="T80" fmla="*/ 106 w 125"/>
                <a:gd name="T81" fmla="*/ 29 h 141"/>
                <a:gd name="T82" fmla="*/ 102 w 125"/>
                <a:gd name="T83" fmla="*/ 19 h 141"/>
                <a:gd name="T84" fmla="*/ 97 w 125"/>
                <a:gd name="T85" fmla="*/ 16 h 141"/>
                <a:gd name="T86" fmla="*/ 87 w 125"/>
                <a:gd name="T87" fmla="*/ 18 h 141"/>
                <a:gd name="T88" fmla="*/ 78 w 125"/>
                <a:gd name="T89" fmla="*/ 21 h 141"/>
                <a:gd name="T90" fmla="*/ 70 w 125"/>
                <a:gd name="T91" fmla="*/ 25 h 141"/>
                <a:gd name="T92" fmla="*/ 61 w 125"/>
                <a:gd name="T93" fmla="*/ 31 h 141"/>
                <a:gd name="T94" fmla="*/ 51 w 125"/>
                <a:gd name="T95" fmla="*/ 37 h 141"/>
                <a:gd name="T96" fmla="*/ 42 w 125"/>
                <a:gd name="T97" fmla="*/ 42 h 141"/>
                <a:gd name="T98" fmla="*/ 34 w 125"/>
                <a:gd name="T99" fmla="*/ 35 h 14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5"/>
                <a:gd name="T151" fmla="*/ 0 h 141"/>
                <a:gd name="T152" fmla="*/ 125 w 125"/>
                <a:gd name="T153" fmla="*/ 141 h 14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5" h="141">
                  <a:moveTo>
                    <a:pt x="34" y="35"/>
                  </a:moveTo>
                  <a:lnTo>
                    <a:pt x="34" y="33"/>
                  </a:lnTo>
                  <a:lnTo>
                    <a:pt x="38" y="29"/>
                  </a:lnTo>
                  <a:lnTo>
                    <a:pt x="42" y="23"/>
                  </a:lnTo>
                  <a:lnTo>
                    <a:pt x="47" y="19"/>
                  </a:lnTo>
                  <a:lnTo>
                    <a:pt x="53" y="12"/>
                  </a:lnTo>
                  <a:lnTo>
                    <a:pt x="61" y="8"/>
                  </a:lnTo>
                  <a:lnTo>
                    <a:pt x="64" y="6"/>
                  </a:lnTo>
                  <a:lnTo>
                    <a:pt x="68" y="2"/>
                  </a:lnTo>
                  <a:lnTo>
                    <a:pt x="74" y="2"/>
                  </a:lnTo>
                  <a:lnTo>
                    <a:pt x="78" y="2"/>
                  </a:lnTo>
                  <a:lnTo>
                    <a:pt x="87" y="0"/>
                  </a:lnTo>
                  <a:lnTo>
                    <a:pt x="95" y="0"/>
                  </a:lnTo>
                  <a:lnTo>
                    <a:pt x="102" y="2"/>
                  </a:lnTo>
                  <a:lnTo>
                    <a:pt x="108" y="8"/>
                  </a:lnTo>
                  <a:lnTo>
                    <a:pt x="114" y="12"/>
                  </a:lnTo>
                  <a:lnTo>
                    <a:pt x="118" y="19"/>
                  </a:lnTo>
                  <a:lnTo>
                    <a:pt x="119" y="25"/>
                  </a:lnTo>
                  <a:lnTo>
                    <a:pt x="121" y="35"/>
                  </a:lnTo>
                  <a:lnTo>
                    <a:pt x="119" y="40"/>
                  </a:lnTo>
                  <a:lnTo>
                    <a:pt x="118" y="50"/>
                  </a:lnTo>
                  <a:lnTo>
                    <a:pt x="114" y="56"/>
                  </a:lnTo>
                  <a:lnTo>
                    <a:pt x="110" y="63"/>
                  </a:lnTo>
                  <a:lnTo>
                    <a:pt x="104" y="69"/>
                  </a:lnTo>
                  <a:lnTo>
                    <a:pt x="100" y="75"/>
                  </a:lnTo>
                  <a:lnTo>
                    <a:pt x="99" y="76"/>
                  </a:lnTo>
                  <a:lnTo>
                    <a:pt x="97" y="78"/>
                  </a:lnTo>
                  <a:lnTo>
                    <a:pt x="125" y="130"/>
                  </a:lnTo>
                  <a:lnTo>
                    <a:pt x="118" y="141"/>
                  </a:lnTo>
                  <a:lnTo>
                    <a:pt x="72" y="99"/>
                  </a:lnTo>
                  <a:lnTo>
                    <a:pt x="70" y="99"/>
                  </a:lnTo>
                  <a:lnTo>
                    <a:pt x="68" y="101"/>
                  </a:lnTo>
                  <a:lnTo>
                    <a:pt x="64" y="103"/>
                  </a:lnTo>
                  <a:lnTo>
                    <a:pt x="59" y="107"/>
                  </a:lnTo>
                  <a:lnTo>
                    <a:pt x="51" y="109"/>
                  </a:lnTo>
                  <a:lnTo>
                    <a:pt x="45" y="113"/>
                  </a:lnTo>
                  <a:lnTo>
                    <a:pt x="38" y="114"/>
                  </a:lnTo>
                  <a:lnTo>
                    <a:pt x="32" y="116"/>
                  </a:lnTo>
                  <a:lnTo>
                    <a:pt x="24" y="114"/>
                  </a:lnTo>
                  <a:lnTo>
                    <a:pt x="19" y="114"/>
                  </a:lnTo>
                  <a:lnTo>
                    <a:pt x="13" y="113"/>
                  </a:lnTo>
                  <a:lnTo>
                    <a:pt x="9" y="111"/>
                  </a:lnTo>
                  <a:lnTo>
                    <a:pt x="5" y="107"/>
                  </a:lnTo>
                  <a:lnTo>
                    <a:pt x="2" y="103"/>
                  </a:lnTo>
                  <a:lnTo>
                    <a:pt x="0" y="97"/>
                  </a:lnTo>
                  <a:lnTo>
                    <a:pt x="0" y="92"/>
                  </a:lnTo>
                  <a:lnTo>
                    <a:pt x="0" y="84"/>
                  </a:lnTo>
                  <a:lnTo>
                    <a:pt x="2" y="76"/>
                  </a:lnTo>
                  <a:lnTo>
                    <a:pt x="5" y="69"/>
                  </a:lnTo>
                  <a:lnTo>
                    <a:pt x="7" y="61"/>
                  </a:lnTo>
                  <a:lnTo>
                    <a:pt x="9" y="54"/>
                  </a:lnTo>
                  <a:lnTo>
                    <a:pt x="13" y="50"/>
                  </a:lnTo>
                  <a:lnTo>
                    <a:pt x="13" y="48"/>
                  </a:lnTo>
                  <a:lnTo>
                    <a:pt x="15" y="46"/>
                  </a:lnTo>
                  <a:lnTo>
                    <a:pt x="32" y="54"/>
                  </a:lnTo>
                  <a:lnTo>
                    <a:pt x="30" y="54"/>
                  </a:lnTo>
                  <a:lnTo>
                    <a:pt x="28" y="57"/>
                  </a:lnTo>
                  <a:lnTo>
                    <a:pt x="26" y="61"/>
                  </a:lnTo>
                  <a:lnTo>
                    <a:pt x="24" y="67"/>
                  </a:lnTo>
                  <a:lnTo>
                    <a:pt x="22" y="75"/>
                  </a:lnTo>
                  <a:lnTo>
                    <a:pt x="22" y="80"/>
                  </a:lnTo>
                  <a:lnTo>
                    <a:pt x="21" y="86"/>
                  </a:lnTo>
                  <a:lnTo>
                    <a:pt x="21" y="92"/>
                  </a:lnTo>
                  <a:lnTo>
                    <a:pt x="21" y="94"/>
                  </a:lnTo>
                  <a:lnTo>
                    <a:pt x="24" y="95"/>
                  </a:lnTo>
                  <a:lnTo>
                    <a:pt x="26" y="97"/>
                  </a:lnTo>
                  <a:lnTo>
                    <a:pt x="30" y="97"/>
                  </a:lnTo>
                  <a:lnTo>
                    <a:pt x="34" y="97"/>
                  </a:lnTo>
                  <a:lnTo>
                    <a:pt x="42" y="95"/>
                  </a:lnTo>
                  <a:lnTo>
                    <a:pt x="47" y="94"/>
                  </a:lnTo>
                  <a:lnTo>
                    <a:pt x="55" y="92"/>
                  </a:lnTo>
                  <a:lnTo>
                    <a:pt x="61" y="88"/>
                  </a:lnTo>
                  <a:lnTo>
                    <a:pt x="68" y="82"/>
                  </a:lnTo>
                  <a:lnTo>
                    <a:pt x="74" y="76"/>
                  </a:lnTo>
                  <a:lnTo>
                    <a:pt x="81" y="73"/>
                  </a:lnTo>
                  <a:lnTo>
                    <a:pt x="87" y="65"/>
                  </a:lnTo>
                  <a:lnTo>
                    <a:pt x="93" y="59"/>
                  </a:lnTo>
                  <a:lnTo>
                    <a:pt x="97" y="54"/>
                  </a:lnTo>
                  <a:lnTo>
                    <a:pt x="102" y="46"/>
                  </a:lnTo>
                  <a:lnTo>
                    <a:pt x="104" y="40"/>
                  </a:lnTo>
                  <a:lnTo>
                    <a:pt x="106" y="35"/>
                  </a:lnTo>
                  <a:lnTo>
                    <a:pt x="106" y="29"/>
                  </a:lnTo>
                  <a:lnTo>
                    <a:pt x="106" y="23"/>
                  </a:lnTo>
                  <a:lnTo>
                    <a:pt x="102" y="19"/>
                  </a:lnTo>
                  <a:lnTo>
                    <a:pt x="100" y="18"/>
                  </a:lnTo>
                  <a:lnTo>
                    <a:pt x="97" y="16"/>
                  </a:lnTo>
                  <a:lnTo>
                    <a:pt x="91" y="18"/>
                  </a:lnTo>
                  <a:lnTo>
                    <a:pt x="87" y="18"/>
                  </a:lnTo>
                  <a:lnTo>
                    <a:pt x="83" y="19"/>
                  </a:lnTo>
                  <a:lnTo>
                    <a:pt x="78" y="21"/>
                  </a:lnTo>
                  <a:lnTo>
                    <a:pt x="74" y="23"/>
                  </a:lnTo>
                  <a:lnTo>
                    <a:pt x="70" y="25"/>
                  </a:lnTo>
                  <a:lnTo>
                    <a:pt x="66" y="27"/>
                  </a:lnTo>
                  <a:lnTo>
                    <a:pt x="61" y="31"/>
                  </a:lnTo>
                  <a:lnTo>
                    <a:pt x="59" y="33"/>
                  </a:lnTo>
                  <a:lnTo>
                    <a:pt x="51" y="37"/>
                  </a:lnTo>
                  <a:lnTo>
                    <a:pt x="45" y="40"/>
                  </a:lnTo>
                  <a:lnTo>
                    <a:pt x="42" y="42"/>
                  </a:lnTo>
                  <a:lnTo>
                    <a:pt x="40" y="44"/>
                  </a:lnTo>
                  <a:lnTo>
                    <a:pt x="34" y="35"/>
                  </a:lnTo>
                  <a:close/>
                </a:path>
              </a:pathLst>
            </a:custGeom>
            <a:solidFill>
              <a:srgbClr val="1A1A1A"/>
            </a:solidFill>
            <a:ln w="9525">
              <a:noFill/>
              <a:round/>
              <a:headEnd/>
              <a:tailEnd/>
            </a:ln>
          </p:spPr>
          <p:txBody>
            <a:bodyPr/>
            <a:lstStyle/>
            <a:p>
              <a:endParaRPr lang="en-US">
                <a:latin typeface="+mj-lt"/>
              </a:endParaRPr>
            </a:p>
          </p:txBody>
        </p:sp>
        <p:sp>
          <p:nvSpPr>
            <p:cNvPr id="10364" name="Freeform 615"/>
            <p:cNvSpPr>
              <a:spLocks/>
            </p:cNvSpPr>
            <p:nvPr/>
          </p:nvSpPr>
          <p:spPr bwMode="auto">
            <a:xfrm>
              <a:off x="2855" y="3115"/>
              <a:ext cx="131" cy="68"/>
            </a:xfrm>
            <a:custGeom>
              <a:avLst/>
              <a:gdLst>
                <a:gd name="T0" fmla="*/ 25 w 147"/>
                <a:gd name="T1" fmla="*/ 77 h 77"/>
                <a:gd name="T2" fmla="*/ 0 w 147"/>
                <a:gd name="T3" fmla="*/ 46 h 77"/>
                <a:gd name="T4" fmla="*/ 0 w 147"/>
                <a:gd name="T5" fmla="*/ 10 h 77"/>
                <a:gd name="T6" fmla="*/ 92 w 147"/>
                <a:gd name="T7" fmla="*/ 0 h 77"/>
                <a:gd name="T8" fmla="*/ 147 w 147"/>
                <a:gd name="T9" fmla="*/ 18 h 77"/>
                <a:gd name="T10" fmla="*/ 145 w 147"/>
                <a:gd name="T11" fmla="*/ 71 h 77"/>
                <a:gd name="T12" fmla="*/ 25 w 147"/>
                <a:gd name="T13" fmla="*/ 77 h 77"/>
                <a:gd name="T14" fmla="*/ 25 w 147"/>
                <a:gd name="T15" fmla="*/ 77 h 77"/>
                <a:gd name="T16" fmla="*/ 0 60000 65536"/>
                <a:gd name="T17" fmla="*/ 0 60000 65536"/>
                <a:gd name="T18" fmla="*/ 0 60000 65536"/>
                <a:gd name="T19" fmla="*/ 0 60000 65536"/>
                <a:gd name="T20" fmla="*/ 0 60000 65536"/>
                <a:gd name="T21" fmla="*/ 0 60000 65536"/>
                <a:gd name="T22" fmla="*/ 0 60000 65536"/>
                <a:gd name="T23" fmla="*/ 0 60000 65536"/>
                <a:gd name="T24" fmla="*/ 0 w 147"/>
                <a:gd name="T25" fmla="*/ 0 h 77"/>
                <a:gd name="T26" fmla="*/ 147 w 147"/>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7" h="77">
                  <a:moveTo>
                    <a:pt x="25" y="77"/>
                  </a:moveTo>
                  <a:lnTo>
                    <a:pt x="0" y="46"/>
                  </a:lnTo>
                  <a:lnTo>
                    <a:pt x="0" y="10"/>
                  </a:lnTo>
                  <a:lnTo>
                    <a:pt x="92" y="0"/>
                  </a:lnTo>
                  <a:lnTo>
                    <a:pt x="147" y="18"/>
                  </a:lnTo>
                  <a:lnTo>
                    <a:pt x="145" y="71"/>
                  </a:lnTo>
                  <a:lnTo>
                    <a:pt x="25" y="77"/>
                  </a:lnTo>
                  <a:close/>
                </a:path>
              </a:pathLst>
            </a:custGeom>
            <a:solidFill>
              <a:srgbClr val="8A8AA8"/>
            </a:solidFill>
            <a:ln w="9525">
              <a:noFill/>
              <a:round/>
              <a:headEnd/>
              <a:tailEnd/>
            </a:ln>
          </p:spPr>
          <p:txBody>
            <a:bodyPr/>
            <a:lstStyle/>
            <a:p>
              <a:endParaRPr lang="en-US">
                <a:latin typeface="+mj-lt"/>
              </a:endParaRPr>
            </a:p>
          </p:txBody>
        </p:sp>
        <p:sp>
          <p:nvSpPr>
            <p:cNvPr id="10365" name="Freeform 616"/>
            <p:cNvSpPr>
              <a:spLocks/>
            </p:cNvSpPr>
            <p:nvPr/>
          </p:nvSpPr>
          <p:spPr bwMode="auto">
            <a:xfrm>
              <a:off x="2848" y="2931"/>
              <a:ext cx="145" cy="254"/>
            </a:xfrm>
            <a:custGeom>
              <a:avLst/>
              <a:gdLst>
                <a:gd name="T0" fmla="*/ 40 w 161"/>
                <a:gd name="T1" fmla="*/ 230 h 285"/>
                <a:gd name="T2" fmla="*/ 40 w 161"/>
                <a:gd name="T3" fmla="*/ 285 h 285"/>
                <a:gd name="T4" fmla="*/ 161 w 161"/>
                <a:gd name="T5" fmla="*/ 280 h 285"/>
                <a:gd name="T6" fmla="*/ 161 w 161"/>
                <a:gd name="T7" fmla="*/ 227 h 285"/>
                <a:gd name="T8" fmla="*/ 118 w 161"/>
                <a:gd name="T9" fmla="*/ 225 h 285"/>
                <a:gd name="T10" fmla="*/ 116 w 161"/>
                <a:gd name="T11" fmla="*/ 59 h 285"/>
                <a:gd name="T12" fmla="*/ 127 w 161"/>
                <a:gd name="T13" fmla="*/ 55 h 285"/>
                <a:gd name="T14" fmla="*/ 127 w 161"/>
                <a:gd name="T15" fmla="*/ 29 h 285"/>
                <a:gd name="T16" fmla="*/ 110 w 161"/>
                <a:gd name="T17" fmla="*/ 27 h 285"/>
                <a:gd name="T18" fmla="*/ 99 w 161"/>
                <a:gd name="T19" fmla="*/ 44 h 285"/>
                <a:gd name="T20" fmla="*/ 99 w 161"/>
                <a:gd name="T21" fmla="*/ 223 h 285"/>
                <a:gd name="T22" fmla="*/ 76 w 161"/>
                <a:gd name="T23" fmla="*/ 221 h 285"/>
                <a:gd name="T24" fmla="*/ 36 w 161"/>
                <a:gd name="T25" fmla="*/ 25 h 285"/>
                <a:gd name="T26" fmla="*/ 34 w 161"/>
                <a:gd name="T27" fmla="*/ 0 h 285"/>
                <a:gd name="T28" fmla="*/ 0 w 161"/>
                <a:gd name="T29" fmla="*/ 15 h 285"/>
                <a:gd name="T30" fmla="*/ 5 w 161"/>
                <a:gd name="T31" fmla="*/ 34 h 285"/>
                <a:gd name="T32" fmla="*/ 30 w 161"/>
                <a:gd name="T33" fmla="*/ 44 h 285"/>
                <a:gd name="T34" fmla="*/ 62 w 161"/>
                <a:gd name="T35" fmla="*/ 217 h 285"/>
                <a:gd name="T36" fmla="*/ 83 w 161"/>
                <a:gd name="T37" fmla="*/ 234 h 285"/>
                <a:gd name="T38" fmla="*/ 40 w 161"/>
                <a:gd name="T39" fmla="*/ 230 h 285"/>
                <a:gd name="T40" fmla="*/ 40 w 161"/>
                <a:gd name="T41" fmla="*/ 230 h 2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1"/>
                <a:gd name="T64" fmla="*/ 0 h 285"/>
                <a:gd name="T65" fmla="*/ 161 w 161"/>
                <a:gd name="T66" fmla="*/ 285 h 2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1" h="285">
                  <a:moveTo>
                    <a:pt x="40" y="230"/>
                  </a:moveTo>
                  <a:lnTo>
                    <a:pt x="40" y="285"/>
                  </a:lnTo>
                  <a:lnTo>
                    <a:pt x="161" y="280"/>
                  </a:lnTo>
                  <a:lnTo>
                    <a:pt x="161" y="227"/>
                  </a:lnTo>
                  <a:lnTo>
                    <a:pt x="118" y="225"/>
                  </a:lnTo>
                  <a:lnTo>
                    <a:pt x="116" y="59"/>
                  </a:lnTo>
                  <a:lnTo>
                    <a:pt x="127" y="55"/>
                  </a:lnTo>
                  <a:lnTo>
                    <a:pt x="127" y="29"/>
                  </a:lnTo>
                  <a:lnTo>
                    <a:pt x="110" y="27"/>
                  </a:lnTo>
                  <a:lnTo>
                    <a:pt x="99" y="44"/>
                  </a:lnTo>
                  <a:lnTo>
                    <a:pt x="99" y="223"/>
                  </a:lnTo>
                  <a:lnTo>
                    <a:pt x="76" y="221"/>
                  </a:lnTo>
                  <a:lnTo>
                    <a:pt x="36" y="25"/>
                  </a:lnTo>
                  <a:lnTo>
                    <a:pt x="34" y="0"/>
                  </a:lnTo>
                  <a:lnTo>
                    <a:pt x="0" y="15"/>
                  </a:lnTo>
                  <a:lnTo>
                    <a:pt x="5" y="34"/>
                  </a:lnTo>
                  <a:lnTo>
                    <a:pt x="30" y="44"/>
                  </a:lnTo>
                  <a:lnTo>
                    <a:pt x="62" y="217"/>
                  </a:lnTo>
                  <a:lnTo>
                    <a:pt x="83" y="234"/>
                  </a:lnTo>
                  <a:lnTo>
                    <a:pt x="40" y="230"/>
                  </a:lnTo>
                  <a:close/>
                </a:path>
              </a:pathLst>
            </a:custGeom>
            <a:solidFill>
              <a:srgbClr val="2E2E3B"/>
            </a:solidFill>
            <a:ln w="9525">
              <a:noFill/>
              <a:round/>
              <a:headEnd/>
              <a:tailEnd/>
            </a:ln>
          </p:spPr>
          <p:txBody>
            <a:bodyPr/>
            <a:lstStyle/>
            <a:p>
              <a:endParaRPr lang="en-US">
                <a:latin typeface="+mj-lt"/>
              </a:endParaRPr>
            </a:p>
          </p:txBody>
        </p:sp>
        <p:sp>
          <p:nvSpPr>
            <p:cNvPr id="10366" name="Freeform 617"/>
            <p:cNvSpPr>
              <a:spLocks/>
            </p:cNvSpPr>
            <p:nvPr/>
          </p:nvSpPr>
          <p:spPr bwMode="auto">
            <a:xfrm>
              <a:off x="3582" y="2257"/>
              <a:ext cx="67" cy="446"/>
            </a:xfrm>
            <a:custGeom>
              <a:avLst/>
              <a:gdLst>
                <a:gd name="T0" fmla="*/ 0 w 74"/>
                <a:gd name="T1" fmla="*/ 498 h 498"/>
                <a:gd name="T2" fmla="*/ 12 w 74"/>
                <a:gd name="T3" fmla="*/ 27 h 498"/>
                <a:gd name="T4" fmla="*/ 67 w 74"/>
                <a:gd name="T5" fmla="*/ 0 h 498"/>
                <a:gd name="T6" fmla="*/ 74 w 74"/>
                <a:gd name="T7" fmla="*/ 487 h 498"/>
                <a:gd name="T8" fmla="*/ 0 w 74"/>
                <a:gd name="T9" fmla="*/ 498 h 498"/>
                <a:gd name="T10" fmla="*/ 0 w 74"/>
                <a:gd name="T11" fmla="*/ 498 h 498"/>
                <a:gd name="T12" fmla="*/ 0 60000 65536"/>
                <a:gd name="T13" fmla="*/ 0 60000 65536"/>
                <a:gd name="T14" fmla="*/ 0 60000 65536"/>
                <a:gd name="T15" fmla="*/ 0 60000 65536"/>
                <a:gd name="T16" fmla="*/ 0 60000 65536"/>
                <a:gd name="T17" fmla="*/ 0 60000 65536"/>
                <a:gd name="T18" fmla="*/ 0 w 74"/>
                <a:gd name="T19" fmla="*/ 0 h 498"/>
                <a:gd name="T20" fmla="*/ 74 w 74"/>
                <a:gd name="T21" fmla="*/ 498 h 498"/>
              </a:gdLst>
              <a:ahLst/>
              <a:cxnLst>
                <a:cxn ang="T12">
                  <a:pos x="T0" y="T1"/>
                </a:cxn>
                <a:cxn ang="T13">
                  <a:pos x="T2" y="T3"/>
                </a:cxn>
                <a:cxn ang="T14">
                  <a:pos x="T4" y="T5"/>
                </a:cxn>
                <a:cxn ang="T15">
                  <a:pos x="T6" y="T7"/>
                </a:cxn>
                <a:cxn ang="T16">
                  <a:pos x="T8" y="T9"/>
                </a:cxn>
                <a:cxn ang="T17">
                  <a:pos x="T10" y="T11"/>
                </a:cxn>
              </a:cxnLst>
              <a:rect l="T18" t="T19" r="T20" b="T21"/>
              <a:pathLst>
                <a:path w="74" h="498">
                  <a:moveTo>
                    <a:pt x="0" y="498"/>
                  </a:moveTo>
                  <a:lnTo>
                    <a:pt x="12" y="27"/>
                  </a:lnTo>
                  <a:lnTo>
                    <a:pt x="67" y="0"/>
                  </a:lnTo>
                  <a:lnTo>
                    <a:pt x="74" y="487"/>
                  </a:lnTo>
                  <a:lnTo>
                    <a:pt x="0" y="498"/>
                  </a:lnTo>
                  <a:close/>
                </a:path>
              </a:pathLst>
            </a:custGeom>
            <a:solidFill>
              <a:srgbClr val="CC804D"/>
            </a:solidFill>
            <a:ln w="9525">
              <a:noFill/>
              <a:round/>
              <a:headEnd/>
              <a:tailEnd/>
            </a:ln>
          </p:spPr>
          <p:txBody>
            <a:bodyPr/>
            <a:lstStyle/>
            <a:p>
              <a:endParaRPr lang="en-US">
                <a:latin typeface="+mj-lt"/>
              </a:endParaRPr>
            </a:p>
          </p:txBody>
        </p:sp>
        <p:sp>
          <p:nvSpPr>
            <p:cNvPr id="10367" name="Freeform 618"/>
            <p:cNvSpPr>
              <a:spLocks/>
            </p:cNvSpPr>
            <p:nvPr/>
          </p:nvSpPr>
          <p:spPr bwMode="auto">
            <a:xfrm>
              <a:off x="3511" y="2972"/>
              <a:ext cx="59" cy="414"/>
            </a:xfrm>
            <a:custGeom>
              <a:avLst/>
              <a:gdLst>
                <a:gd name="T0" fmla="*/ 67 w 67"/>
                <a:gd name="T1" fmla="*/ 17 h 462"/>
                <a:gd name="T2" fmla="*/ 59 w 67"/>
                <a:gd name="T3" fmla="*/ 462 h 462"/>
                <a:gd name="T4" fmla="*/ 0 w 67"/>
                <a:gd name="T5" fmla="*/ 439 h 462"/>
                <a:gd name="T6" fmla="*/ 0 w 67"/>
                <a:gd name="T7" fmla="*/ 0 h 462"/>
                <a:gd name="T8" fmla="*/ 67 w 67"/>
                <a:gd name="T9" fmla="*/ 17 h 462"/>
                <a:gd name="T10" fmla="*/ 67 w 67"/>
                <a:gd name="T11" fmla="*/ 17 h 462"/>
                <a:gd name="T12" fmla="*/ 0 60000 65536"/>
                <a:gd name="T13" fmla="*/ 0 60000 65536"/>
                <a:gd name="T14" fmla="*/ 0 60000 65536"/>
                <a:gd name="T15" fmla="*/ 0 60000 65536"/>
                <a:gd name="T16" fmla="*/ 0 60000 65536"/>
                <a:gd name="T17" fmla="*/ 0 60000 65536"/>
                <a:gd name="T18" fmla="*/ 0 w 67"/>
                <a:gd name="T19" fmla="*/ 0 h 462"/>
                <a:gd name="T20" fmla="*/ 67 w 67"/>
                <a:gd name="T21" fmla="*/ 462 h 462"/>
              </a:gdLst>
              <a:ahLst/>
              <a:cxnLst>
                <a:cxn ang="T12">
                  <a:pos x="T0" y="T1"/>
                </a:cxn>
                <a:cxn ang="T13">
                  <a:pos x="T2" y="T3"/>
                </a:cxn>
                <a:cxn ang="T14">
                  <a:pos x="T4" y="T5"/>
                </a:cxn>
                <a:cxn ang="T15">
                  <a:pos x="T6" y="T7"/>
                </a:cxn>
                <a:cxn ang="T16">
                  <a:pos x="T8" y="T9"/>
                </a:cxn>
                <a:cxn ang="T17">
                  <a:pos x="T10" y="T11"/>
                </a:cxn>
              </a:cxnLst>
              <a:rect l="T18" t="T19" r="T20" b="T21"/>
              <a:pathLst>
                <a:path w="67" h="462">
                  <a:moveTo>
                    <a:pt x="67" y="17"/>
                  </a:moveTo>
                  <a:lnTo>
                    <a:pt x="59" y="462"/>
                  </a:lnTo>
                  <a:lnTo>
                    <a:pt x="0" y="439"/>
                  </a:lnTo>
                  <a:lnTo>
                    <a:pt x="0" y="0"/>
                  </a:lnTo>
                  <a:lnTo>
                    <a:pt x="67" y="17"/>
                  </a:lnTo>
                  <a:close/>
                </a:path>
              </a:pathLst>
            </a:custGeom>
            <a:solidFill>
              <a:srgbClr val="CC804D"/>
            </a:solidFill>
            <a:ln w="9525">
              <a:noFill/>
              <a:round/>
              <a:headEnd/>
              <a:tailEnd/>
            </a:ln>
          </p:spPr>
          <p:txBody>
            <a:bodyPr/>
            <a:lstStyle/>
            <a:p>
              <a:endParaRPr lang="en-US">
                <a:latin typeface="+mj-lt"/>
              </a:endParaRPr>
            </a:p>
          </p:txBody>
        </p:sp>
        <p:sp>
          <p:nvSpPr>
            <p:cNvPr id="10368" name="Freeform 619"/>
            <p:cNvSpPr>
              <a:spLocks/>
            </p:cNvSpPr>
            <p:nvPr/>
          </p:nvSpPr>
          <p:spPr bwMode="auto">
            <a:xfrm>
              <a:off x="3520" y="2947"/>
              <a:ext cx="392" cy="66"/>
            </a:xfrm>
            <a:custGeom>
              <a:avLst/>
              <a:gdLst>
                <a:gd name="T0" fmla="*/ 0 w 437"/>
                <a:gd name="T1" fmla="*/ 29 h 74"/>
                <a:gd name="T2" fmla="*/ 165 w 437"/>
                <a:gd name="T3" fmla="*/ 25 h 74"/>
                <a:gd name="T4" fmla="*/ 66 w 437"/>
                <a:gd name="T5" fmla="*/ 12 h 74"/>
                <a:gd name="T6" fmla="*/ 245 w 437"/>
                <a:gd name="T7" fmla="*/ 0 h 74"/>
                <a:gd name="T8" fmla="*/ 437 w 437"/>
                <a:gd name="T9" fmla="*/ 12 h 74"/>
                <a:gd name="T10" fmla="*/ 437 w 437"/>
                <a:gd name="T11" fmla="*/ 74 h 74"/>
                <a:gd name="T12" fmla="*/ 205 w 437"/>
                <a:gd name="T13" fmla="*/ 33 h 74"/>
                <a:gd name="T14" fmla="*/ 53 w 437"/>
                <a:gd name="T15" fmla="*/ 48 h 74"/>
                <a:gd name="T16" fmla="*/ 0 w 437"/>
                <a:gd name="T17" fmla="*/ 29 h 74"/>
                <a:gd name="T18" fmla="*/ 0 w 437"/>
                <a:gd name="T19" fmla="*/ 29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7"/>
                <a:gd name="T31" fmla="*/ 0 h 74"/>
                <a:gd name="T32" fmla="*/ 437 w 437"/>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7" h="74">
                  <a:moveTo>
                    <a:pt x="0" y="29"/>
                  </a:moveTo>
                  <a:lnTo>
                    <a:pt x="165" y="25"/>
                  </a:lnTo>
                  <a:lnTo>
                    <a:pt x="66" y="12"/>
                  </a:lnTo>
                  <a:lnTo>
                    <a:pt x="245" y="0"/>
                  </a:lnTo>
                  <a:lnTo>
                    <a:pt x="437" y="12"/>
                  </a:lnTo>
                  <a:lnTo>
                    <a:pt x="437" y="74"/>
                  </a:lnTo>
                  <a:lnTo>
                    <a:pt x="205" y="33"/>
                  </a:lnTo>
                  <a:lnTo>
                    <a:pt x="53" y="48"/>
                  </a:lnTo>
                  <a:lnTo>
                    <a:pt x="0" y="29"/>
                  </a:lnTo>
                  <a:close/>
                </a:path>
              </a:pathLst>
            </a:custGeom>
            <a:solidFill>
              <a:srgbClr val="CC804D"/>
            </a:solidFill>
            <a:ln w="9525">
              <a:noFill/>
              <a:round/>
              <a:headEnd/>
              <a:tailEnd/>
            </a:ln>
          </p:spPr>
          <p:txBody>
            <a:bodyPr/>
            <a:lstStyle/>
            <a:p>
              <a:endParaRPr lang="en-US">
                <a:latin typeface="+mj-lt"/>
              </a:endParaRPr>
            </a:p>
          </p:txBody>
        </p:sp>
        <p:sp>
          <p:nvSpPr>
            <p:cNvPr id="10369" name="Freeform 620"/>
            <p:cNvSpPr>
              <a:spLocks/>
            </p:cNvSpPr>
            <p:nvPr/>
          </p:nvSpPr>
          <p:spPr bwMode="auto">
            <a:xfrm>
              <a:off x="3115" y="2426"/>
              <a:ext cx="34" cy="301"/>
            </a:xfrm>
            <a:custGeom>
              <a:avLst/>
              <a:gdLst>
                <a:gd name="T0" fmla="*/ 31 w 38"/>
                <a:gd name="T1" fmla="*/ 0 h 337"/>
                <a:gd name="T2" fmla="*/ 38 w 38"/>
                <a:gd name="T3" fmla="*/ 337 h 337"/>
                <a:gd name="T4" fmla="*/ 6 w 38"/>
                <a:gd name="T5" fmla="*/ 337 h 337"/>
                <a:gd name="T6" fmla="*/ 0 w 38"/>
                <a:gd name="T7" fmla="*/ 18 h 337"/>
                <a:gd name="T8" fmla="*/ 31 w 38"/>
                <a:gd name="T9" fmla="*/ 0 h 337"/>
                <a:gd name="T10" fmla="*/ 31 w 38"/>
                <a:gd name="T11" fmla="*/ 0 h 337"/>
                <a:gd name="T12" fmla="*/ 0 60000 65536"/>
                <a:gd name="T13" fmla="*/ 0 60000 65536"/>
                <a:gd name="T14" fmla="*/ 0 60000 65536"/>
                <a:gd name="T15" fmla="*/ 0 60000 65536"/>
                <a:gd name="T16" fmla="*/ 0 60000 65536"/>
                <a:gd name="T17" fmla="*/ 0 60000 65536"/>
                <a:gd name="T18" fmla="*/ 0 w 38"/>
                <a:gd name="T19" fmla="*/ 0 h 337"/>
                <a:gd name="T20" fmla="*/ 38 w 38"/>
                <a:gd name="T21" fmla="*/ 337 h 337"/>
              </a:gdLst>
              <a:ahLst/>
              <a:cxnLst>
                <a:cxn ang="T12">
                  <a:pos x="T0" y="T1"/>
                </a:cxn>
                <a:cxn ang="T13">
                  <a:pos x="T2" y="T3"/>
                </a:cxn>
                <a:cxn ang="T14">
                  <a:pos x="T4" y="T5"/>
                </a:cxn>
                <a:cxn ang="T15">
                  <a:pos x="T6" y="T7"/>
                </a:cxn>
                <a:cxn ang="T16">
                  <a:pos x="T8" y="T9"/>
                </a:cxn>
                <a:cxn ang="T17">
                  <a:pos x="T10" y="T11"/>
                </a:cxn>
              </a:cxnLst>
              <a:rect l="T18" t="T19" r="T20" b="T21"/>
              <a:pathLst>
                <a:path w="38" h="337">
                  <a:moveTo>
                    <a:pt x="31" y="0"/>
                  </a:moveTo>
                  <a:lnTo>
                    <a:pt x="38" y="337"/>
                  </a:lnTo>
                  <a:lnTo>
                    <a:pt x="6" y="337"/>
                  </a:lnTo>
                  <a:lnTo>
                    <a:pt x="0" y="18"/>
                  </a:lnTo>
                  <a:lnTo>
                    <a:pt x="31" y="0"/>
                  </a:lnTo>
                  <a:close/>
                </a:path>
              </a:pathLst>
            </a:custGeom>
            <a:solidFill>
              <a:srgbClr val="CC804D"/>
            </a:solidFill>
            <a:ln w="9525">
              <a:noFill/>
              <a:round/>
              <a:headEnd/>
              <a:tailEnd/>
            </a:ln>
          </p:spPr>
          <p:txBody>
            <a:bodyPr/>
            <a:lstStyle/>
            <a:p>
              <a:endParaRPr lang="en-US">
                <a:latin typeface="+mj-lt"/>
              </a:endParaRPr>
            </a:p>
          </p:txBody>
        </p:sp>
        <p:sp>
          <p:nvSpPr>
            <p:cNvPr id="10370" name="Freeform 621"/>
            <p:cNvSpPr>
              <a:spLocks/>
            </p:cNvSpPr>
            <p:nvPr/>
          </p:nvSpPr>
          <p:spPr bwMode="auto">
            <a:xfrm>
              <a:off x="2767" y="2662"/>
              <a:ext cx="20" cy="97"/>
            </a:xfrm>
            <a:custGeom>
              <a:avLst/>
              <a:gdLst>
                <a:gd name="T0" fmla="*/ 19 w 21"/>
                <a:gd name="T1" fmla="*/ 0 h 106"/>
                <a:gd name="T2" fmla="*/ 21 w 21"/>
                <a:gd name="T3" fmla="*/ 102 h 106"/>
                <a:gd name="T4" fmla="*/ 0 w 21"/>
                <a:gd name="T5" fmla="*/ 106 h 106"/>
                <a:gd name="T6" fmla="*/ 0 w 21"/>
                <a:gd name="T7" fmla="*/ 5 h 106"/>
                <a:gd name="T8" fmla="*/ 19 w 21"/>
                <a:gd name="T9" fmla="*/ 0 h 106"/>
                <a:gd name="T10" fmla="*/ 19 w 21"/>
                <a:gd name="T11" fmla="*/ 0 h 106"/>
                <a:gd name="T12" fmla="*/ 0 60000 65536"/>
                <a:gd name="T13" fmla="*/ 0 60000 65536"/>
                <a:gd name="T14" fmla="*/ 0 60000 65536"/>
                <a:gd name="T15" fmla="*/ 0 60000 65536"/>
                <a:gd name="T16" fmla="*/ 0 60000 65536"/>
                <a:gd name="T17" fmla="*/ 0 60000 65536"/>
                <a:gd name="T18" fmla="*/ 0 w 21"/>
                <a:gd name="T19" fmla="*/ 0 h 106"/>
                <a:gd name="T20" fmla="*/ 21 w 21"/>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21" h="106">
                  <a:moveTo>
                    <a:pt x="19" y="0"/>
                  </a:moveTo>
                  <a:lnTo>
                    <a:pt x="21" y="102"/>
                  </a:lnTo>
                  <a:lnTo>
                    <a:pt x="0" y="106"/>
                  </a:lnTo>
                  <a:lnTo>
                    <a:pt x="0" y="5"/>
                  </a:lnTo>
                  <a:lnTo>
                    <a:pt x="19" y="0"/>
                  </a:lnTo>
                  <a:close/>
                </a:path>
              </a:pathLst>
            </a:custGeom>
            <a:solidFill>
              <a:srgbClr val="CC804D"/>
            </a:solidFill>
            <a:ln w="9525">
              <a:noFill/>
              <a:round/>
              <a:headEnd/>
              <a:tailEnd/>
            </a:ln>
          </p:spPr>
          <p:txBody>
            <a:bodyPr/>
            <a:lstStyle/>
            <a:p>
              <a:endParaRPr lang="en-US">
                <a:latin typeface="+mj-lt"/>
              </a:endParaRPr>
            </a:p>
          </p:txBody>
        </p:sp>
        <p:sp>
          <p:nvSpPr>
            <p:cNvPr id="10371" name="Freeform 622"/>
            <p:cNvSpPr>
              <a:spLocks/>
            </p:cNvSpPr>
            <p:nvPr/>
          </p:nvSpPr>
          <p:spPr bwMode="auto">
            <a:xfrm>
              <a:off x="2749" y="2333"/>
              <a:ext cx="18" cy="161"/>
            </a:xfrm>
            <a:custGeom>
              <a:avLst/>
              <a:gdLst>
                <a:gd name="T0" fmla="*/ 18 w 21"/>
                <a:gd name="T1" fmla="*/ 0 h 180"/>
                <a:gd name="T2" fmla="*/ 21 w 21"/>
                <a:gd name="T3" fmla="*/ 160 h 180"/>
                <a:gd name="T4" fmla="*/ 0 w 21"/>
                <a:gd name="T5" fmla="*/ 180 h 180"/>
                <a:gd name="T6" fmla="*/ 0 w 21"/>
                <a:gd name="T7" fmla="*/ 19 h 180"/>
                <a:gd name="T8" fmla="*/ 18 w 21"/>
                <a:gd name="T9" fmla="*/ 0 h 180"/>
                <a:gd name="T10" fmla="*/ 18 w 21"/>
                <a:gd name="T11" fmla="*/ 0 h 180"/>
                <a:gd name="T12" fmla="*/ 0 60000 65536"/>
                <a:gd name="T13" fmla="*/ 0 60000 65536"/>
                <a:gd name="T14" fmla="*/ 0 60000 65536"/>
                <a:gd name="T15" fmla="*/ 0 60000 65536"/>
                <a:gd name="T16" fmla="*/ 0 60000 65536"/>
                <a:gd name="T17" fmla="*/ 0 60000 65536"/>
                <a:gd name="T18" fmla="*/ 0 w 21"/>
                <a:gd name="T19" fmla="*/ 0 h 180"/>
                <a:gd name="T20" fmla="*/ 21 w 21"/>
                <a:gd name="T21" fmla="*/ 180 h 180"/>
              </a:gdLst>
              <a:ahLst/>
              <a:cxnLst>
                <a:cxn ang="T12">
                  <a:pos x="T0" y="T1"/>
                </a:cxn>
                <a:cxn ang="T13">
                  <a:pos x="T2" y="T3"/>
                </a:cxn>
                <a:cxn ang="T14">
                  <a:pos x="T4" y="T5"/>
                </a:cxn>
                <a:cxn ang="T15">
                  <a:pos x="T6" y="T7"/>
                </a:cxn>
                <a:cxn ang="T16">
                  <a:pos x="T8" y="T9"/>
                </a:cxn>
                <a:cxn ang="T17">
                  <a:pos x="T10" y="T11"/>
                </a:cxn>
              </a:cxnLst>
              <a:rect l="T18" t="T19" r="T20" b="T21"/>
              <a:pathLst>
                <a:path w="21" h="180">
                  <a:moveTo>
                    <a:pt x="18" y="0"/>
                  </a:moveTo>
                  <a:lnTo>
                    <a:pt x="21" y="160"/>
                  </a:lnTo>
                  <a:lnTo>
                    <a:pt x="0" y="180"/>
                  </a:lnTo>
                  <a:lnTo>
                    <a:pt x="0" y="19"/>
                  </a:lnTo>
                  <a:lnTo>
                    <a:pt x="18" y="0"/>
                  </a:lnTo>
                  <a:close/>
                </a:path>
              </a:pathLst>
            </a:custGeom>
            <a:solidFill>
              <a:srgbClr val="CC804D"/>
            </a:solidFill>
            <a:ln w="9525">
              <a:noFill/>
              <a:round/>
              <a:headEnd/>
              <a:tailEnd/>
            </a:ln>
          </p:spPr>
          <p:txBody>
            <a:bodyPr/>
            <a:lstStyle/>
            <a:p>
              <a:endParaRPr lang="en-US">
                <a:latin typeface="+mj-lt"/>
              </a:endParaRPr>
            </a:p>
          </p:txBody>
        </p:sp>
        <p:sp>
          <p:nvSpPr>
            <p:cNvPr id="10372" name="Freeform 643"/>
            <p:cNvSpPr>
              <a:spLocks/>
            </p:cNvSpPr>
            <p:nvPr/>
          </p:nvSpPr>
          <p:spPr bwMode="auto">
            <a:xfrm>
              <a:off x="2189" y="2608"/>
              <a:ext cx="202" cy="251"/>
            </a:xfrm>
            <a:custGeom>
              <a:avLst/>
              <a:gdLst>
                <a:gd name="T0" fmla="*/ 6 w 226"/>
                <a:gd name="T1" fmla="*/ 0 h 279"/>
                <a:gd name="T2" fmla="*/ 226 w 226"/>
                <a:gd name="T3" fmla="*/ 7 h 279"/>
                <a:gd name="T4" fmla="*/ 226 w 226"/>
                <a:gd name="T5" fmla="*/ 279 h 279"/>
                <a:gd name="T6" fmla="*/ 0 w 226"/>
                <a:gd name="T7" fmla="*/ 279 h 279"/>
                <a:gd name="T8" fmla="*/ 6 w 226"/>
                <a:gd name="T9" fmla="*/ 0 h 279"/>
                <a:gd name="T10" fmla="*/ 6 w 226"/>
                <a:gd name="T11" fmla="*/ 0 h 279"/>
                <a:gd name="T12" fmla="*/ 0 60000 65536"/>
                <a:gd name="T13" fmla="*/ 0 60000 65536"/>
                <a:gd name="T14" fmla="*/ 0 60000 65536"/>
                <a:gd name="T15" fmla="*/ 0 60000 65536"/>
                <a:gd name="T16" fmla="*/ 0 60000 65536"/>
                <a:gd name="T17" fmla="*/ 0 60000 65536"/>
                <a:gd name="T18" fmla="*/ 0 w 226"/>
                <a:gd name="T19" fmla="*/ 0 h 279"/>
                <a:gd name="T20" fmla="*/ 226 w 226"/>
                <a:gd name="T21" fmla="*/ 279 h 279"/>
              </a:gdLst>
              <a:ahLst/>
              <a:cxnLst>
                <a:cxn ang="T12">
                  <a:pos x="T0" y="T1"/>
                </a:cxn>
                <a:cxn ang="T13">
                  <a:pos x="T2" y="T3"/>
                </a:cxn>
                <a:cxn ang="T14">
                  <a:pos x="T4" y="T5"/>
                </a:cxn>
                <a:cxn ang="T15">
                  <a:pos x="T6" y="T7"/>
                </a:cxn>
                <a:cxn ang="T16">
                  <a:pos x="T8" y="T9"/>
                </a:cxn>
                <a:cxn ang="T17">
                  <a:pos x="T10" y="T11"/>
                </a:cxn>
              </a:cxnLst>
              <a:rect l="T18" t="T19" r="T20" b="T21"/>
              <a:pathLst>
                <a:path w="226" h="279">
                  <a:moveTo>
                    <a:pt x="6" y="0"/>
                  </a:moveTo>
                  <a:lnTo>
                    <a:pt x="226" y="7"/>
                  </a:lnTo>
                  <a:lnTo>
                    <a:pt x="226" y="279"/>
                  </a:lnTo>
                  <a:lnTo>
                    <a:pt x="0" y="279"/>
                  </a:lnTo>
                  <a:lnTo>
                    <a:pt x="6" y="0"/>
                  </a:lnTo>
                  <a:close/>
                </a:path>
              </a:pathLst>
            </a:custGeom>
            <a:solidFill>
              <a:srgbClr val="8A8AA8"/>
            </a:solidFill>
            <a:ln w="9525">
              <a:noFill/>
              <a:round/>
              <a:headEnd/>
              <a:tailEnd/>
            </a:ln>
          </p:spPr>
          <p:txBody>
            <a:bodyPr/>
            <a:lstStyle/>
            <a:p>
              <a:endParaRPr lang="en-US">
                <a:latin typeface="+mj-lt"/>
              </a:endParaRPr>
            </a:p>
          </p:txBody>
        </p:sp>
        <p:sp>
          <p:nvSpPr>
            <p:cNvPr id="10373" name="Freeform 644"/>
            <p:cNvSpPr>
              <a:spLocks/>
            </p:cNvSpPr>
            <p:nvPr/>
          </p:nvSpPr>
          <p:spPr bwMode="auto">
            <a:xfrm>
              <a:off x="2436" y="2746"/>
              <a:ext cx="43" cy="104"/>
            </a:xfrm>
            <a:custGeom>
              <a:avLst/>
              <a:gdLst>
                <a:gd name="T0" fmla="*/ 0 w 47"/>
                <a:gd name="T1" fmla="*/ 0 h 116"/>
                <a:gd name="T2" fmla="*/ 47 w 47"/>
                <a:gd name="T3" fmla="*/ 0 h 116"/>
                <a:gd name="T4" fmla="*/ 47 w 47"/>
                <a:gd name="T5" fmla="*/ 116 h 116"/>
                <a:gd name="T6" fmla="*/ 0 w 47"/>
                <a:gd name="T7" fmla="*/ 116 h 116"/>
                <a:gd name="T8" fmla="*/ 0 w 47"/>
                <a:gd name="T9" fmla="*/ 0 h 116"/>
                <a:gd name="T10" fmla="*/ 0 w 47"/>
                <a:gd name="T11" fmla="*/ 0 h 116"/>
                <a:gd name="T12" fmla="*/ 0 60000 65536"/>
                <a:gd name="T13" fmla="*/ 0 60000 65536"/>
                <a:gd name="T14" fmla="*/ 0 60000 65536"/>
                <a:gd name="T15" fmla="*/ 0 60000 65536"/>
                <a:gd name="T16" fmla="*/ 0 60000 65536"/>
                <a:gd name="T17" fmla="*/ 0 60000 65536"/>
                <a:gd name="T18" fmla="*/ 0 w 47"/>
                <a:gd name="T19" fmla="*/ 0 h 116"/>
                <a:gd name="T20" fmla="*/ 47 w 47"/>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47" h="116">
                  <a:moveTo>
                    <a:pt x="0" y="0"/>
                  </a:moveTo>
                  <a:lnTo>
                    <a:pt x="47" y="0"/>
                  </a:lnTo>
                  <a:lnTo>
                    <a:pt x="47" y="116"/>
                  </a:lnTo>
                  <a:lnTo>
                    <a:pt x="0" y="116"/>
                  </a:lnTo>
                  <a:lnTo>
                    <a:pt x="0" y="0"/>
                  </a:lnTo>
                  <a:close/>
                </a:path>
              </a:pathLst>
            </a:custGeom>
            <a:solidFill>
              <a:srgbClr val="8A8AA8"/>
            </a:solidFill>
            <a:ln w="9525">
              <a:noFill/>
              <a:round/>
              <a:headEnd/>
              <a:tailEnd/>
            </a:ln>
          </p:spPr>
          <p:txBody>
            <a:bodyPr/>
            <a:lstStyle/>
            <a:p>
              <a:endParaRPr lang="en-US">
                <a:latin typeface="+mj-lt"/>
              </a:endParaRPr>
            </a:p>
          </p:txBody>
        </p:sp>
        <p:sp>
          <p:nvSpPr>
            <p:cNvPr id="10374" name="Freeform 645"/>
            <p:cNvSpPr>
              <a:spLocks/>
            </p:cNvSpPr>
            <p:nvPr/>
          </p:nvSpPr>
          <p:spPr bwMode="auto">
            <a:xfrm>
              <a:off x="2069" y="2445"/>
              <a:ext cx="367" cy="260"/>
            </a:xfrm>
            <a:custGeom>
              <a:avLst/>
              <a:gdLst>
                <a:gd name="T0" fmla="*/ 180 w 409"/>
                <a:gd name="T1" fmla="*/ 8 h 291"/>
                <a:gd name="T2" fmla="*/ 0 w 409"/>
                <a:gd name="T3" fmla="*/ 291 h 291"/>
                <a:gd name="T4" fmla="*/ 177 w 409"/>
                <a:gd name="T5" fmla="*/ 63 h 291"/>
                <a:gd name="T6" fmla="*/ 243 w 409"/>
                <a:gd name="T7" fmla="*/ 42 h 291"/>
                <a:gd name="T8" fmla="*/ 409 w 409"/>
                <a:gd name="T9" fmla="*/ 232 h 291"/>
                <a:gd name="T10" fmla="*/ 236 w 409"/>
                <a:gd name="T11" fmla="*/ 0 h 291"/>
                <a:gd name="T12" fmla="*/ 180 w 409"/>
                <a:gd name="T13" fmla="*/ 8 h 291"/>
                <a:gd name="T14" fmla="*/ 180 w 409"/>
                <a:gd name="T15" fmla="*/ 8 h 291"/>
                <a:gd name="T16" fmla="*/ 0 60000 65536"/>
                <a:gd name="T17" fmla="*/ 0 60000 65536"/>
                <a:gd name="T18" fmla="*/ 0 60000 65536"/>
                <a:gd name="T19" fmla="*/ 0 60000 65536"/>
                <a:gd name="T20" fmla="*/ 0 60000 65536"/>
                <a:gd name="T21" fmla="*/ 0 60000 65536"/>
                <a:gd name="T22" fmla="*/ 0 60000 65536"/>
                <a:gd name="T23" fmla="*/ 0 60000 65536"/>
                <a:gd name="T24" fmla="*/ 0 w 409"/>
                <a:gd name="T25" fmla="*/ 0 h 291"/>
                <a:gd name="T26" fmla="*/ 409 w 409"/>
                <a:gd name="T27" fmla="*/ 291 h 2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9" h="291">
                  <a:moveTo>
                    <a:pt x="180" y="8"/>
                  </a:moveTo>
                  <a:lnTo>
                    <a:pt x="0" y="291"/>
                  </a:lnTo>
                  <a:lnTo>
                    <a:pt x="177" y="63"/>
                  </a:lnTo>
                  <a:lnTo>
                    <a:pt x="243" y="42"/>
                  </a:lnTo>
                  <a:lnTo>
                    <a:pt x="409" y="232"/>
                  </a:lnTo>
                  <a:lnTo>
                    <a:pt x="236" y="0"/>
                  </a:lnTo>
                  <a:lnTo>
                    <a:pt x="180" y="8"/>
                  </a:lnTo>
                  <a:close/>
                </a:path>
              </a:pathLst>
            </a:custGeom>
            <a:solidFill>
              <a:srgbClr val="E8D9D9"/>
            </a:solidFill>
            <a:ln w="9525">
              <a:noFill/>
              <a:round/>
              <a:headEnd/>
              <a:tailEnd/>
            </a:ln>
          </p:spPr>
          <p:txBody>
            <a:bodyPr/>
            <a:lstStyle/>
            <a:p>
              <a:endParaRPr lang="en-US">
                <a:latin typeface="+mj-lt"/>
              </a:endParaRPr>
            </a:p>
          </p:txBody>
        </p:sp>
        <p:sp>
          <p:nvSpPr>
            <p:cNvPr id="10375" name="Freeform 646"/>
            <p:cNvSpPr>
              <a:spLocks/>
            </p:cNvSpPr>
            <p:nvPr/>
          </p:nvSpPr>
          <p:spPr bwMode="auto">
            <a:xfrm>
              <a:off x="2241" y="2410"/>
              <a:ext cx="30" cy="35"/>
            </a:xfrm>
            <a:custGeom>
              <a:avLst/>
              <a:gdLst>
                <a:gd name="T0" fmla="*/ 13 w 32"/>
                <a:gd name="T1" fmla="*/ 0 h 40"/>
                <a:gd name="T2" fmla="*/ 11 w 32"/>
                <a:gd name="T3" fmla="*/ 0 h 40"/>
                <a:gd name="T4" fmla="*/ 9 w 32"/>
                <a:gd name="T5" fmla="*/ 2 h 40"/>
                <a:gd name="T6" fmla="*/ 7 w 32"/>
                <a:gd name="T7" fmla="*/ 6 h 40"/>
                <a:gd name="T8" fmla="*/ 4 w 32"/>
                <a:gd name="T9" fmla="*/ 14 h 40"/>
                <a:gd name="T10" fmla="*/ 4 w 32"/>
                <a:gd name="T11" fmla="*/ 16 h 40"/>
                <a:gd name="T12" fmla="*/ 2 w 32"/>
                <a:gd name="T13" fmla="*/ 19 h 40"/>
                <a:gd name="T14" fmla="*/ 2 w 32"/>
                <a:gd name="T15" fmla="*/ 23 h 40"/>
                <a:gd name="T16" fmla="*/ 0 w 32"/>
                <a:gd name="T17" fmla="*/ 29 h 40"/>
                <a:gd name="T18" fmla="*/ 0 w 32"/>
                <a:gd name="T19" fmla="*/ 33 h 40"/>
                <a:gd name="T20" fmla="*/ 0 w 32"/>
                <a:gd name="T21" fmla="*/ 37 h 40"/>
                <a:gd name="T22" fmla="*/ 0 w 32"/>
                <a:gd name="T23" fmla="*/ 38 h 40"/>
                <a:gd name="T24" fmla="*/ 0 w 32"/>
                <a:gd name="T25" fmla="*/ 40 h 40"/>
                <a:gd name="T26" fmla="*/ 2 w 32"/>
                <a:gd name="T27" fmla="*/ 40 h 40"/>
                <a:gd name="T28" fmla="*/ 6 w 32"/>
                <a:gd name="T29" fmla="*/ 40 h 40"/>
                <a:gd name="T30" fmla="*/ 11 w 32"/>
                <a:gd name="T31" fmla="*/ 40 h 40"/>
                <a:gd name="T32" fmla="*/ 19 w 32"/>
                <a:gd name="T33" fmla="*/ 40 h 40"/>
                <a:gd name="T34" fmla="*/ 23 w 32"/>
                <a:gd name="T35" fmla="*/ 38 h 40"/>
                <a:gd name="T36" fmla="*/ 28 w 32"/>
                <a:gd name="T37" fmla="*/ 38 h 40"/>
                <a:gd name="T38" fmla="*/ 30 w 32"/>
                <a:gd name="T39" fmla="*/ 37 h 40"/>
                <a:gd name="T40" fmla="*/ 32 w 32"/>
                <a:gd name="T41" fmla="*/ 37 h 40"/>
                <a:gd name="T42" fmla="*/ 32 w 32"/>
                <a:gd name="T43" fmla="*/ 35 h 40"/>
                <a:gd name="T44" fmla="*/ 32 w 32"/>
                <a:gd name="T45" fmla="*/ 31 h 40"/>
                <a:gd name="T46" fmla="*/ 32 w 32"/>
                <a:gd name="T47" fmla="*/ 27 h 40"/>
                <a:gd name="T48" fmla="*/ 30 w 32"/>
                <a:gd name="T49" fmla="*/ 21 h 40"/>
                <a:gd name="T50" fmla="*/ 26 w 32"/>
                <a:gd name="T51" fmla="*/ 14 h 40"/>
                <a:gd name="T52" fmla="*/ 23 w 32"/>
                <a:gd name="T53" fmla="*/ 6 h 40"/>
                <a:gd name="T54" fmla="*/ 19 w 32"/>
                <a:gd name="T55" fmla="*/ 2 h 40"/>
                <a:gd name="T56" fmla="*/ 19 w 32"/>
                <a:gd name="T57" fmla="*/ 0 h 40"/>
                <a:gd name="T58" fmla="*/ 13 w 32"/>
                <a:gd name="T59" fmla="*/ 0 h 40"/>
                <a:gd name="T60" fmla="*/ 13 w 32"/>
                <a:gd name="T61" fmla="*/ 0 h 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
                <a:gd name="T94" fmla="*/ 0 h 40"/>
                <a:gd name="T95" fmla="*/ 32 w 32"/>
                <a:gd name="T96" fmla="*/ 40 h 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 h="40">
                  <a:moveTo>
                    <a:pt x="13" y="0"/>
                  </a:moveTo>
                  <a:lnTo>
                    <a:pt x="11" y="0"/>
                  </a:lnTo>
                  <a:lnTo>
                    <a:pt x="9" y="2"/>
                  </a:lnTo>
                  <a:lnTo>
                    <a:pt x="7" y="6"/>
                  </a:lnTo>
                  <a:lnTo>
                    <a:pt x="4" y="14"/>
                  </a:lnTo>
                  <a:lnTo>
                    <a:pt x="4" y="16"/>
                  </a:lnTo>
                  <a:lnTo>
                    <a:pt x="2" y="19"/>
                  </a:lnTo>
                  <a:lnTo>
                    <a:pt x="2" y="23"/>
                  </a:lnTo>
                  <a:lnTo>
                    <a:pt x="0" y="29"/>
                  </a:lnTo>
                  <a:lnTo>
                    <a:pt x="0" y="33"/>
                  </a:lnTo>
                  <a:lnTo>
                    <a:pt x="0" y="37"/>
                  </a:lnTo>
                  <a:lnTo>
                    <a:pt x="0" y="38"/>
                  </a:lnTo>
                  <a:lnTo>
                    <a:pt x="0" y="40"/>
                  </a:lnTo>
                  <a:lnTo>
                    <a:pt x="2" y="40"/>
                  </a:lnTo>
                  <a:lnTo>
                    <a:pt x="6" y="40"/>
                  </a:lnTo>
                  <a:lnTo>
                    <a:pt x="11" y="40"/>
                  </a:lnTo>
                  <a:lnTo>
                    <a:pt x="19" y="40"/>
                  </a:lnTo>
                  <a:lnTo>
                    <a:pt x="23" y="38"/>
                  </a:lnTo>
                  <a:lnTo>
                    <a:pt x="28" y="38"/>
                  </a:lnTo>
                  <a:lnTo>
                    <a:pt x="30" y="37"/>
                  </a:lnTo>
                  <a:lnTo>
                    <a:pt x="32" y="37"/>
                  </a:lnTo>
                  <a:lnTo>
                    <a:pt x="32" y="35"/>
                  </a:lnTo>
                  <a:lnTo>
                    <a:pt x="32" y="31"/>
                  </a:lnTo>
                  <a:lnTo>
                    <a:pt x="32" y="27"/>
                  </a:lnTo>
                  <a:lnTo>
                    <a:pt x="30" y="21"/>
                  </a:lnTo>
                  <a:lnTo>
                    <a:pt x="26" y="14"/>
                  </a:lnTo>
                  <a:lnTo>
                    <a:pt x="23" y="6"/>
                  </a:lnTo>
                  <a:lnTo>
                    <a:pt x="19" y="2"/>
                  </a:lnTo>
                  <a:lnTo>
                    <a:pt x="19" y="0"/>
                  </a:lnTo>
                  <a:lnTo>
                    <a:pt x="13" y="0"/>
                  </a:lnTo>
                  <a:close/>
                </a:path>
              </a:pathLst>
            </a:custGeom>
            <a:solidFill>
              <a:srgbClr val="7DB819"/>
            </a:solidFill>
            <a:ln w="9525">
              <a:noFill/>
              <a:round/>
              <a:headEnd/>
              <a:tailEnd/>
            </a:ln>
          </p:spPr>
          <p:txBody>
            <a:bodyPr/>
            <a:lstStyle/>
            <a:p>
              <a:endParaRPr lang="en-US">
                <a:latin typeface="+mj-lt"/>
              </a:endParaRPr>
            </a:p>
          </p:txBody>
        </p:sp>
        <p:sp>
          <p:nvSpPr>
            <p:cNvPr id="10376" name="Freeform 647"/>
            <p:cNvSpPr>
              <a:spLocks/>
            </p:cNvSpPr>
            <p:nvPr/>
          </p:nvSpPr>
          <p:spPr bwMode="auto">
            <a:xfrm>
              <a:off x="2232" y="2438"/>
              <a:ext cx="53" cy="15"/>
            </a:xfrm>
            <a:custGeom>
              <a:avLst/>
              <a:gdLst>
                <a:gd name="T0" fmla="*/ 0 w 61"/>
                <a:gd name="T1" fmla="*/ 15 h 17"/>
                <a:gd name="T2" fmla="*/ 4 w 61"/>
                <a:gd name="T3" fmla="*/ 15 h 17"/>
                <a:gd name="T4" fmla="*/ 10 w 61"/>
                <a:gd name="T5" fmla="*/ 17 h 17"/>
                <a:gd name="T6" fmla="*/ 16 w 61"/>
                <a:gd name="T7" fmla="*/ 17 h 17"/>
                <a:gd name="T8" fmla="*/ 21 w 61"/>
                <a:gd name="T9" fmla="*/ 17 h 17"/>
                <a:gd name="T10" fmla="*/ 25 w 61"/>
                <a:gd name="T11" fmla="*/ 17 h 17"/>
                <a:gd name="T12" fmla="*/ 33 w 61"/>
                <a:gd name="T13" fmla="*/ 17 h 17"/>
                <a:gd name="T14" fmla="*/ 38 w 61"/>
                <a:gd name="T15" fmla="*/ 15 h 17"/>
                <a:gd name="T16" fmla="*/ 42 w 61"/>
                <a:gd name="T17" fmla="*/ 13 h 17"/>
                <a:gd name="T18" fmla="*/ 48 w 61"/>
                <a:gd name="T19" fmla="*/ 11 h 17"/>
                <a:gd name="T20" fmla="*/ 52 w 61"/>
                <a:gd name="T21" fmla="*/ 11 h 17"/>
                <a:gd name="T22" fmla="*/ 59 w 61"/>
                <a:gd name="T23" fmla="*/ 7 h 17"/>
                <a:gd name="T24" fmla="*/ 61 w 61"/>
                <a:gd name="T25" fmla="*/ 7 h 17"/>
                <a:gd name="T26" fmla="*/ 48 w 61"/>
                <a:gd name="T27" fmla="*/ 0 h 17"/>
                <a:gd name="T28" fmla="*/ 25 w 61"/>
                <a:gd name="T29" fmla="*/ 0 h 17"/>
                <a:gd name="T30" fmla="*/ 0 w 61"/>
                <a:gd name="T31" fmla="*/ 15 h 17"/>
                <a:gd name="T32" fmla="*/ 0 w 61"/>
                <a:gd name="T33" fmla="*/ 15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17"/>
                <a:gd name="T53" fmla="*/ 61 w 61"/>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17">
                  <a:moveTo>
                    <a:pt x="0" y="15"/>
                  </a:moveTo>
                  <a:lnTo>
                    <a:pt x="4" y="15"/>
                  </a:lnTo>
                  <a:lnTo>
                    <a:pt x="10" y="17"/>
                  </a:lnTo>
                  <a:lnTo>
                    <a:pt x="16" y="17"/>
                  </a:lnTo>
                  <a:lnTo>
                    <a:pt x="21" y="17"/>
                  </a:lnTo>
                  <a:lnTo>
                    <a:pt x="25" y="17"/>
                  </a:lnTo>
                  <a:lnTo>
                    <a:pt x="33" y="17"/>
                  </a:lnTo>
                  <a:lnTo>
                    <a:pt x="38" y="15"/>
                  </a:lnTo>
                  <a:lnTo>
                    <a:pt x="42" y="13"/>
                  </a:lnTo>
                  <a:lnTo>
                    <a:pt x="48" y="11"/>
                  </a:lnTo>
                  <a:lnTo>
                    <a:pt x="52" y="11"/>
                  </a:lnTo>
                  <a:lnTo>
                    <a:pt x="59" y="7"/>
                  </a:lnTo>
                  <a:lnTo>
                    <a:pt x="61" y="7"/>
                  </a:lnTo>
                  <a:lnTo>
                    <a:pt x="48" y="0"/>
                  </a:lnTo>
                  <a:lnTo>
                    <a:pt x="25" y="0"/>
                  </a:lnTo>
                  <a:lnTo>
                    <a:pt x="0" y="15"/>
                  </a:lnTo>
                  <a:close/>
                </a:path>
              </a:pathLst>
            </a:custGeom>
            <a:solidFill>
              <a:srgbClr val="FFFF85"/>
            </a:solidFill>
            <a:ln w="9525">
              <a:noFill/>
              <a:round/>
              <a:headEnd/>
              <a:tailEnd/>
            </a:ln>
          </p:spPr>
          <p:txBody>
            <a:bodyPr/>
            <a:lstStyle/>
            <a:p>
              <a:endParaRPr lang="en-US">
                <a:latin typeface="+mj-lt"/>
              </a:endParaRPr>
            </a:p>
          </p:txBody>
        </p:sp>
        <p:sp>
          <p:nvSpPr>
            <p:cNvPr id="10377" name="Freeform 648"/>
            <p:cNvSpPr>
              <a:spLocks/>
            </p:cNvSpPr>
            <p:nvPr/>
          </p:nvSpPr>
          <p:spPr bwMode="auto">
            <a:xfrm>
              <a:off x="2249" y="2438"/>
              <a:ext cx="17" cy="11"/>
            </a:xfrm>
            <a:custGeom>
              <a:avLst/>
              <a:gdLst>
                <a:gd name="T0" fmla="*/ 0 w 17"/>
                <a:gd name="T1" fmla="*/ 2 h 11"/>
                <a:gd name="T2" fmla="*/ 0 w 17"/>
                <a:gd name="T3" fmla="*/ 5 h 11"/>
                <a:gd name="T4" fmla="*/ 4 w 17"/>
                <a:gd name="T5" fmla="*/ 11 h 11"/>
                <a:gd name="T6" fmla="*/ 6 w 17"/>
                <a:gd name="T7" fmla="*/ 11 h 11"/>
                <a:gd name="T8" fmla="*/ 10 w 17"/>
                <a:gd name="T9" fmla="*/ 11 h 11"/>
                <a:gd name="T10" fmla="*/ 14 w 17"/>
                <a:gd name="T11" fmla="*/ 11 h 11"/>
                <a:gd name="T12" fmla="*/ 17 w 17"/>
                <a:gd name="T13" fmla="*/ 11 h 11"/>
                <a:gd name="T14" fmla="*/ 17 w 17"/>
                <a:gd name="T15" fmla="*/ 7 h 11"/>
                <a:gd name="T16" fmla="*/ 17 w 17"/>
                <a:gd name="T17" fmla="*/ 4 h 11"/>
                <a:gd name="T18" fmla="*/ 17 w 17"/>
                <a:gd name="T19" fmla="*/ 2 h 11"/>
                <a:gd name="T20" fmla="*/ 17 w 17"/>
                <a:gd name="T21" fmla="*/ 0 h 11"/>
                <a:gd name="T22" fmla="*/ 0 w 17"/>
                <a:gd name="T23" fmla="*/ 2 h 11"/>
                <a:gd name="T24" fmla="*/ 0 w 17"/>
                <a:gd name="T25" fmla="*/ 2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1"/>
                <a:gd name="T41" fmla="*/ 17 w 17"/>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1">
                  <a:moveTo>
                    <a:pt x="0" y="2"/>
                  </a:moveTo>
                  <a:lnTo>
                    <a:pt x="0" y="5"/>
                  </a:lnTo>
                  <a:lnTo>
                    <a:pt x="4" y="11"/>
                  </a:lnTo>
                  <a:lnTo>
                    <a:pt x="6" y="11"/>
                  </a:lnTo>
                  <a:lnTo>
                    <a:pt x="10" y="11"/>
                  </a:lnTo>
                  <a:lnTo>
                    <a:pt x="14" y="11"/>
                  </a:lnTo>
                  <a:lnTo>
                    <a:pt x="17" y="11"/>
                  </a:lnTo>
                  <a:lnTo>
                    <a:pt x="17" y="7"/>
                  </a:lnTo>
                  <a:lnTo>
                    <a:pt x="17" y="4"/>
                  </a:lnTo>
                  <a:lnTo>
                    <a:pt x="17" y="2"/>
                  </a:lnTo>
                  <a:lnTo>
                    <a:pt x="17" y="0"/>
                  </a:lnTo>
                  <a:lnTo>
                    <a:pt x="0" y="2"/>
                  </a:lnTo>
                  <a:close/>
                </a:path>
              </a:pathLst>
            </a:custGeom>
            <a:solidFill>
              <a:srgbClr val="FFFFFF"/>
            </a:solidFill>
            <a:ln w="9525">
              <a:noFill/>
              <a:round/>
              <a:headEnd/>
              <a:tailEnd/>
            </a:ln>
          </p:spPr>
          <p:txBody>
            <a:bodyPr/>
            <a:lstStyle/>
            <a:p>
              <a:endParaRPr lang="en-US">
                <a:latin typeface="+mj-lt"/>
              </a:endParaRPr>
            </a:p>
          </p:txBody>
        </p:sp>
        <p:sp>
          <p:nvSpPr>
            <p:cNvPr id="10378" name="Freeform 649"/>
            <p:cNvSpPr>
              <a:spLocks/>
            </p:cNvSpPr>
            <p:nvPr/>
          </p:nvSpPr>
          <p:spPr bwMode="auto">
            <a:xfrm>
              <a:off x="2244" y="2411"/>
              <a:ext cx="25" cy="29"/>
            </a:xfrm>
            <a:custGeom>
              <a:avLst/>
              <a:gdLst>
                <a:gd name="T0" fmla="*/ 0 w 26"/>
                <a:gd name="T1" fmla="*/ 33 h 33"/>
                <a:gd name="T2" fmla="*/ 0 w 26"/>
                <a:gd name="T3" fmla="*/ 31 h 33"/>
                <a:gd name="T4" fmla="*/ 0 w 26"/>
                <a:gd name="T5" fmla="*/ 25 h 33"/>
                <a:gd name="T6" fmla="*/ 0 w 26"/>
                <a:gd name="T7" fmla="*/ 19 h 33"/>
                <a:gd name="T8" fmla="*/ 2 w 26"/>
                <a:gd name="T9" fmla="*/ 16 h 33"/>
                <a:gd name="T10" fmla="*/ 2 w 26"/>
                <a:gd name="T11" fmla="*/ 12 h 33"/>
                <a:gd name="T12" fmla="*/ 3 w 26"/>
                <a:gd name="T13" fmla="*/ 8 h 33"/>
                <a:gd name="T14" fmla="*/ 5 w 26"/>
                <a:gd name="T15" fmla="*/ 4 h 33"/>
                <a:gd name="T16" fmla="*/ 7 w 26"/>
                <a:gd name="T17" fmla="*/ 2 h 33"/>
                <a:gd name="T18" fmla="*/ 9 w 26"/>
                <a:gd name="T19" fmla="*/ 0 h 33"/>
                <a:gd name="T20" fmla="*/ 11 w 26"/>
                <a:gd name="T21" fmla="*/ 0 h 33"/>
                <a:gd name="T22" fmla="*/ 13 w 26"/>
                <a:gd name="T23" fmla="*/ 2 h 33"/>
                <a:gd name="T24" fmla="*/ 19 w 26"/>
                <a:gd name="T25" fmla="*/ 8 h 33"/>
                <a:gd name="T26" fmla="*/ 21 w 26"/>
                <a:gd name="T27" fmla="*/ 14 h 33"/>
                <a:gd name="T28" fmla="*/ 22 w 26"/>
                <a:gd name="T29" fmla="*/ 19 h 33"/>
                <a:gd name="T30" fmla="*/ 24 w 26"/>
                <a:gd name="T31" fmla="*/ 25 h 33"/>
                <a:gd name="T32" fmla="*/ 26 w 26"/>
                <a:gd name="T33" fmla="*/ 27 h 33"/>
                <a:gd name="T34" fmla="*/ 0 w 26"/>
                <a:gd name="T35" fmla="*/ 33 h 33"/>
                <a:gd name="T36" fmla="*/ 0 w 26"/>
                <a:gd name="T37" fmla="*/ 33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33"/>
                <a:gd name="T59" fmla="*/ 26 w 26"/>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33">
                  <a:moveTo>
                    <a:pt x="0" y="33"/>
                  </a:moveTo>
                  <a:lnTo>
                    <a:pt x="0" y="31"/>
                  </a:lnTo>
                  <a:lnTo>
                    <a:pt x="0" y="25"/>
                  </a:lnTo>
                  <a:lnTo>
                    <a:pt x="0" y="19"/>
                  </a:lnTo>
                  <a:lnTo>
                    <a:pt x="2" y="16"/>
                  </a:lnTo>
                  <a:lnTo>
                    <a:pt x="2" y="12"/>
                  </a:lnTo>
                  <a:lnTo>
                    <a:pt x="3" y="8"/>
                  </a:lnTo>
                  <a:lnTo>
                    <a:pt x="5" y="4"/>
                  </a:lnTo>
                  <a:lnTo>
                    <a:pt x="7" y="2"/>
                  </a:lnTo>
                  <a:lnTo>
                    <a:pt x="9" y="0"/>
                  </a:lnTo>
                  <a:lnTo>
                    <a:pt x="11" y="0"/>
                  </a:lnTo>
                  <a:lnTo>
                    <a:pt x="13" y="2"/>
                  </a:lnTo>
                  <a:lnTo>
                    <a:pt x="19" y="8"/>
                  </a:lnTo>
                  <a:lnTo>
                    <a:pt x="21" y="14"/>
                  </a:lnTo>
                  <a:lnTo>
                    <a:pt x="22" y="19"/>
                  </a:lnTo>
                  <a:lnTo>
                    <a:pt x="24" y="25"/>
                  </a:lnTo>
                  <a:lnTo>
                    <a:pt x="26" y="27"/>
                  </a:lnTo>
                  <a:lnTo>
                    <a:pt x="0" y="33"/>
                  </a:lnTo>
                  <a:close/>
                </a:path>
              </a:pathLst>
            </a:custGeom>
            <a:solidFill>
              <a:srgbClr val="57734A"/>
            </a:solidFill>
            <a:ln w="9525">
              <a:noFill/>
              <a:round/>
              <a:headEnd/>
              <a:tailEnd/>
            </a:ln>
          </p:spPr>
          <p:txBody>
            <a:bodyPr/>
            <a:lstStyle/>
            <a:p>
              <a:endParaRPr lang="en-US">
                <a:latin typeface="+mj-lt"/>
              </a:endParaRPr>
            </a:p>
          </p:txBody>
        </p:sp>
        <p:sp>
          <p:nvSpPr>
            <p:cNvPr id="10379" name="Freeform 650"/>
            <p:cNvSpPr>
              <a:spLocks/>
            </p:cNvSpPr>
            <p:nvPr/>
          </p:nvSpPr>
          <p:spPr bwMode="auto">
            <a:xfrm>
              <a:off x="2242" y="2349"/>
              <a:ext cx="18" cy="66"/>
            </a:xfrm>
            <a:custGeom>
              <a:avLst/>
              <a:gdLst>
                <a:gd name="T0" fmla="*/ 17 w 19"/>
                <a:gd name="T1" fmla="*/ 70 h 72"/>
                <a:gd name="T2" fmla="*/ 15 w 19"/>
                <a:gd name="T3" fmla="*/ 66 h 72"/>
                <a:gd name="T4" fmla="*/ 15 w 19"/>
                <a:gd name="T5" fmla="*/ 61 h 72"/>
                <a:gd name="T6" fmla="*/ 15 w 19"/>
                <a:gd name="T7" fmla="*/ 55 h 72"/>
                <a:gd name="T8" fmla="*/ 15 w 19"/>
                <a:gd name="T9" fmla="*/ 49 h 72"/>
                <a:gd name="T10" fmla="*/ 15 w 19"/>
                <a:gd name="T11" fmla="*/ 44 h 72"/>
                <a:gd name="T12" fmla="*/ 15 w 19"/>
                <a:gd name="T13" fmla="*/ 40 h 72"/>
                <a:gd name="T14" fmla="*/ 13 w 19"/>
                <a:gd name="T15" fmla="*/ 34 h 72"/>
                <a:gd name="T16" fmla="*/ 13 w 19"/>
                <a:gd name="T17" fmla="*/ 28 h 72"/>
                <a:gd name="T18" fmla="*/ 13 w 19"/>
                <a:gd name="T19" fmla="*/ 23 h 72"/>
                <a:gd name="T20" fmla="*/ 13 w 19"/>
                <a:gd name="T21" fmla="*/ 19 h 72"/>
                <a:gd name="T22" fmla="*/ 13 w 19"/>
                <a:gd name="T23" fmla="*/ 13 h 72"/>
                <a:gd name="T24" fmla="*/ 13 w 19"/>
                <a:gd name="T25" fmla="*/ 11 h 72"/>
                <a:gd name="T26" fmla="*/ 17 w 19"/>
                <a:gd name="T27" fmla="*/ 7 h 72"/>
                <a:gd name="T28" fmla="*/ 19 w 19"/>
                <a:gd name="T29" fmla="*/ 0 h 72"/>
                <a:gd name="T30" fmla="*/ 17 w 19"/>
                <a:gd name="T31" fmla="*/ 0 h 72"/>
                <a:gd name="T32" fmla="*/ 17 w 19"/>
                <a:gd name="T33" fmla="*/ 0 h 72"/>
                <a:gd name="T34" fmla="*/ 13 w 19"/>
                <a:gd name="T35" fmla="*/ 0 h 72"/>
                <a:gd name="T36" fmla="*/ 11 w 19"/>
                <a:gd name="T37" fmla="*/ 0 h 72"/>
                <a:gd name="T38" fmla="*/ 5 w 19"/>
                <a:gd name="T39" fmla="*/ 0 h 72"/>
                <a:gd name="T40" fmla="*/ 4 w 19"/>
                <a:gd name="T41" fmla="*/ 0 h 72"/>
                <a:gd name="T42" fmla="*/ 2 w 19"/>
                <a:gd name="T43" fmla="*/ 0 h 72"/>
                <a:gd name="T44" fmla="*/ 0 w 19"/>
                <a:gd name="T45" fmla="*/ 0 h 72"/>
                <a:gd name="T46" fmla="*/ 0 w 19"/>
                <a:gd name="T47" fmla="*/ 2 h 72"/>
                <a:gd name="T48" fmla="*/ 2 w 19"/>
                <a:gd name="T49" fmla="*/ 7 h 72"/>
                <a:gd name="T50" fmla="*/ 5 w 19"/>
                <a:gd name="T51" fmla="*/ 9 h 72"/>
                <a:gd name="T52" fmla="*/ 7 w 19"/>
                <a:gd name="T53" fmla="*/ 11 h 72"/>
                <a:gd name="T54" fmla="*/ 11 w 19"/>
                <a:gd name="T55" fmla="*/ 72 h 72"/>
                <a:gd name="T56" fmla="*/ 17 w 19"/>
                <a:gd name="T57" fmla="*/ 70 h 72"/>
                <a:gd name="T58" fmla="*/ 17 w 19"/>
                <a:gd name="T59" fmla="*/ 70 h 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
                <a:gd name="T91" fmla="*/ 0 h 72"/>
                <a:gd name="T92" fmla="*/ 19 w 19"/>
                <a:gd name="T93" fmla="*/ 72 h 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 h="72">
                  <a:moveTo>
                    <a:pt x="17" y="70"/>
                  </a:moveTo>
                  <a:lnTo>
                    <a:pt x="15" y="66"/>
                  </a:lnTo>
                  <a:lnTo>
                    <a:pt x="15" y="61"/>
                  </a:lnTo>
                  <a:lnTo>
                    <a:pt x="15" y="55"/>
                  </a:lnTo>
                  <a:lnTo>
                    <a:pt x="15" y="49"/>
                  </a:lnTo>
                  <a:lnTo>
                    <a:pt x="15" y="44"/>
                  </a:lnTo>
                  <a:lnTo>
                    <a:pt x="15" y="40"/>
                  </a:lnTo>
                  <a:lnTo>
                    <a:pt x="13" y="34"/>
                  </a:lnTo>
                  <a:lnTo>
                    <a:pt x="13" y="28"/>
                  </a:lnTo>
                  <a:lnTo>
                    <a:pt x="13" y="23"/>
                  </a:lnTo>
                  <a:lnTo>
                    <a:pt x="13" y="19"/>
                  </a:lnTo>
                  <a:lnTo>
                    <a:pt x="13" y="13"/>
                  </a:lnTo>
                  <a:lnTo>
                    <a:pt x="13" y="11"/>
                  </a:lnTo>
                  <a:lnTo>
                    <a:pt x="17" y="7"/>
                  </a:lnTo>
                  <a:lnTo>
                    <a:pt x="19" y="0"/>
                  </a:lnTo>
                  <a:lnTo>
                    <a:pt x="17" y="0"/>
                  </a:lnTo>
                  <a:lnTo>
                    <a:pt x="13" y="0"/>
                  </a:lnTo>
                  <a:lnTo>
                    <a:pt x="11" y="0"/>
                  </a:lnTo>
                  <a:lnTo>
                    <a:pt x="5" y="0"/>
                  </a:lnTo>
                  <a:lnTo>
                    <a:pt x="4" y="0"/>
                  </a:lnTo>
                  <a:lnTo>
                    <a:pt x="2" y="0"/>
                  </a:lnTo>
                  <a:lnTo>
                    <a:pt x="0" y="0"/>
                  </a:lnTo>
                  <a:lnTo>
                    <a:pt x="0" y="2"/>
                  </a:lnTo>
                  <a:lnTo>
                    <a:pt x="2" y="7"/>
                  </a:lnTo>
                  <a:lnTo>
                    <a:pt x="5" y="9"/>
                  </a:lnTo>
                  <a:lnTo>
                    <a:pt x="7" y="11"/>
                  </a:lnTo>
                  <a:lnTo>
                    <a:pt x="11" y="72"/>
                  </a:lnTo>
                  <a:lnTo>
                    <a:pt x="17" y="70"/>
                  </a:lnTo>
                  <a:close/>
                </a:path>
              </a:pathLst>
            </a:custGeom>
            <a:solidFill>
              <a:srgbClr val="57734A"/>
            </a:solidFill>
            <a:ln w="9525">
              <a:noFill/>
              <a:round/>
              <a:headEnd/>
              <a:tailEnd/>
            </a:ln>
          </p:spPr>
          <p:txBody>
            <a:bodyPr/>
            <a:lstStyle/>
            <a:p>
              <a:endParaRPr lang="en-US">
                <a:latin typeface="+mj-lt"/>
              </a:endParaRPr>
            </a:p>
          </p:txBody>
        </p:sp>
        <p:sp>
          <p:nvSpPr>
            <p:cNvPr id="10380" name="Freeform 651"/>
            <p:cNvSpPr>
              <a:spLocks/>
            </p:cNvSpPr>
            <p:nvPr/>
          </p:nvSpPr>
          <p:spPr bwMode="auto">
            <a:xfrm>
              <a:off x="2244" y="2352"/>
              <a:ext cx="5" cy="9"/>
            </a:xfrm>
            <a:custGeom>
              <a:avLst/>
              <a:gdLst>
                <a:gd name="T0" fmla="*/ 0 w 5"/>
                <a:gd name="T1" fmla="*/ 0 h 9"/>
                <a:gd name="T2" fmla="*/ 5 w 5"/>
                <a:gd name="T3" fmla="*/ 3 h 9"/>
                <a:gd name="T4" fmla="*/ 5 w 5"/>
                <a:gd name="T5" fmla="*/ 9 h 9"/>
                <a:gd name="T6" fmla="*/ 3 w 5"/>
                <a:gd name="T7" fmla="*/ 7 h 9"/>
                <a:gd name="T8" fmla="*/ 2 w 5"/>
                <a:gd name="T9" fmla="*/ 5 h 9"/>
                <a:gd name="T10" fmla="*/ 0 w 5"/>
                <a:gd name="T11" fmla="*/ 0 h 9"/>
                <a:gd name="T12" fmla="*/ 0 w 5"/>
                <a:gd name="T13" fmla="*/ 0 h 9"/>
                <a:gd name="T14" fmla="*/ 0 w 5"/>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9"/>
                <a:gd name="T26" fmla="*/ 5 w 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9">
                  <a:moveTo>
                    <a:pt x="0" y="0"/>
                  </a:moveTo>
                  <a:lnTo>
                    <a:pt x="5" y="3"/>
                  </a:lnTo>
                  <a:lnTo>
                    <a:pt x="5" y="9"/>
                  </a:lnTo>
                  <a:lnTo>
                    <a:pt x="3" y="7"/>
                  </a:lnTo>
                  <a:lnTo>
                    <a:pt x="2" y="5"/>
                  </a:lnTo>
                  <a:lnTo>
                    <a:pt x="0" y="0"/>
                  </a:lnTo>
                  <a:close/>
                </a:path>
              </a:pathLst>
            </a:custGeom>
            <a:solidFill>
              <a:srgbClr val="8AD100"/>
            </a:solidFill>
            <a:ln w="9525">
              <a:noFill/>
              <a:round/>
              <a:headEnd/>
              <a:tailEnd/>
            </a:ln>
          </p:spPr>
          <p:txBody>
            <a:bodyPr/>
            <a:lstStyle/>
            <a:p>
              <a:endParaRPr lang="en-US">
                <a:latin typeface="+mj-lt"/>
              </a:endParaRPr>
            </a:p>
          </p:txBody>
        </p:sp>
        <p:sp>
          <p:nvSpPr>
            <p:cNvPr id="10381" name="Freeform 652"/>
            <p:cNvSpPr>
              <a:spLocks/>
            </p:cNvSpPr>
            <p:nvPr/>
          </p:nvSpPr>
          <p:spPr bwMode="auto">
            <a:xfrm>
              <a:off x="2232" y="2431"/>
              <a:ext cx="53" cy="20"/>
            </a:xfrm>
            <a:custGeom>
              <a:avLst/>
              <a:gdLst>
                <a:gd name="T0" fmla="*/ 0 w 61"/>
                <a:gd name="T1" fmla="*/ 23 h 23"/>
                <a:gd name="T2" fmla="*/ 0 w 61"/>
                <a:gd name="T3" fmla="*/ 19 h 23"/>
                <a:gd name="T4" fmla="*/ 4 w 61"/>
                <a:gd name="T5" fmla="*/ 15 h 23"/>
                <a:gd name="T6" fmla="*/ 10 w 61"/>
                <a:gd name="T7" fmla="*/ 10 h 23"/>
                <a:gd name="T8" fmla="*/ 16 w 61"/>
                <a:gd name="T9" fmla="*/ 6 h 23"/>
                <a:gd name="T10" fmla="*/ 19 w 61"/>
                <a:gd name="T11" fmla="*/ 2 h 23"/>
                <a:gd name="T12" fmla="*/ 27 w 61"/>
                <a:gd name="T13" fmla="*/ 0 h 23"/>
                <a:gd name="T14" fmla="*/ 33 w 61"/>
                <a:gd name="T15" fmla="*/ 0 h 23"/>
                <a:gd name="T16" fmla="*/ 40 w 61"/>
                <a:gd name="T17" fmla="*/ 2 h 23"/>
                <a:gd name="T18" fmla="*/ 48 w 61"/>
                <a:gd name="T19" fmla="*/ 4 h 23"/>
                <a:gd name="T20" fmla="*/ 54 w 61"/>
                <a:gd name="T21" fmla="*/ 8 h 23"/>
                <a:gd name="T22" fmla="*/ 59 w 61"/>
                <a:gd name="T23" fmla="*/ 10 h 23"/>
                <a:gd name="T24" fmla="*/ 61 w 61"/>
                <a:gd name="T25" fmla="*/ 12 h 23"/>
                <a:gd name="T26" fmla="*/ 59 w 61"/>
                <a:gd name="T27" fmla="*/ 12 h 23"/>
                <a:gd name="T28" fmla="*/ 57 w 61"/>
                <a:gd name="T29" fmla="*/ 12 h 23"/>
                <a:gd name="T30" fmla="*/ 52 w 61"/>
                <a:gd name="T31" fmla="*/ 10 h 23"/>
                <a:gd name="T32" fmla="*/ 48 w 61"/>
                <a:gd name="T33" fmla="*/ 10 h 23"/>
                <a:gd name="T34" fmla="*/ 42 w 61"/>
                <a:gd name="T35" fmla="*/ 10 h 23"/>
                <a:gd name="T36" fmla="*/ 38 w 61"/>
                <a:gd name="T37" fmla="*/ 10 h 23"/>
                <a:gd name="T38" fmla="*/ 31 w 61"/>
                <a:gd name="T39" fmla="*/ 10 h 23"/>
                <a:gd name="T40" fmla="*/ 27 w 61"/>
                <a:gd name="T41" fmla="*/ 12 h 23"/>
                <a:gd name="T42" fmla="*/ 19 w 61"/>
                <a:gd name="T43" fmla="*/ 12 h 23"/>
                <a:gd name="T44" fmla="*/ 16 w 61"/>
                <a:gd name="T45" fmla="*/ 13 h 23"/>
                <a:gd name="T46" fmla="*/ 10 w 61"/>
                <a:gd name="T47" fmla="*/ 15 h 23"/>
                <a:gd name="T48" fmla="*/ 6 w 61"/>
                <a:gd name="T49" fmla="*/ 17 h 23"/>
                <a:gd name="T50" fmla="*/ 0 w 61"/>
                <a:gd name="T51" fmla="*/ 21 h 23"/>
                <a:gd name="T52" fmla="*/ 0 w 61"/>
                <a:gd name="T53" fmla="*/ 23 h 23"/>
                <a:gd name="T54" fmla="*/ 0 w 61"/>
                <a:gd name="T55" fmla="*/ 23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1"/>
                <a:gd name="T85" fmla="*/ 0 h 23"/>
                <a:gd name="T86" fmla="*/ 61 w 61"/>
                <a:gd name="T87" fmla="*/ 23 h 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1" h="23">
                  <a:moveTo>
                    <a:pt x="0" y="23"/>
                  </a:moveTo>
                  <a:lnTo>
                    <a:pt x="0" y="19"/>
                  </a:lnTo>
                  <a:lnTo>
                    <a:pt x="4" y="15"/>
                  </a:lnTo>
                  <a:lnTo>
                    <a:pt x="10" y="10"/>
                  </a:lnTo>
                  <a:lnTo>
                    <a:pt x="16" y="6"/>
                  </a:lnTo>
                  <a:lnTo>
                    <a:pt x="19" y="2"/>
                  </a:lnTo>
                  <a:lnTo>
                    <a:pt x="27" y="0"/>
                  </a:lnTo>
                  <a:lnTo>
                    <a:pt x="33" y="0"/>
                  </a:lnTo>
                  <a:lnTo>
                    <a:pt x="40" y="2"/>
                  </a:lnTo>
                  <a:lnTo>
                    <a:pt x="48" y="4"/>
                  </a:lnTo>
                  <a:lnTo>
                    <a:pt x="54" y="8"/>
                  </a:lnTo>
                  <a:lnTo>
                    <a:pt x="59" y="10"/>
                  </a:lnTo>
                  <a:lnTo>
                    <a:pt x="61" y="12"/>
                  </a:lnTo>
                  <a:lnTo>
                    <a:pt x="59" y="12"/>
                  </a:lnTo>
                  <a:lnTo>
                    <a:pt x="57" y="12"/>
                  </a:lnTo>
                  <a:lnTo>
                    <a:pt x="52" y="10"/>
                  </a:lnTo>
                  <a:lnTo>
                    <a:pt x="48" y="10"/>
                  </a:lnTo>
                  <a:lnTo>
                    <a:pt x="42" y="10"/>
                  </a:lnTo>
                  <a:lnTo>
                    <a:pt x="38" y="10"/>
                  </a:lnTo>
                  <a:lnTo>
                    <a:pt x="31" y="10"/>
                  </a:lnTo>
                  <a:lnTo>
                    <a:pt x="27" y="12"/>
                  </a:lnTo>
                  <a:lnTo>
                    <a:pt x="19" y="12"/>
                  </a:lnTo>
                  <a:lnTo>
                    <a:pt x="16" y="13"/>
                  </a:lnTo>
                  <a:lnTo>
                    <a:pt x="10" y="15"/>
                  </a:lnTo>
                  <a:lnTo>
                    <a:pt x="6" y="17"/>
                  </a:lnTo>
                  <a:lnTo>
                    <a:pt x="0" y="21"/>
                  </a:lnTo>
                  <a:lnTo>
                    <a:pt x="0" y="23"/>
                  </a:lnTo>
                  <a:close/>
                </a:path>
              </a:pathLst>
            </a:custGeom>
            <a:solidFill>
              <a:srgbClr val="57734A"/>
            </a:solidFill>
            <a:ln w="9525">
              <a:noFill/>
              <a:round/>
              <a:headEnd/>
              <a:tailEnd/>
            </a:ln>
          </p:spPr>
          <p:txBody>
            <a:bodyPr/>
            <a:lstStyle/>
            <a:p>
              <a:endParaRPr lang="en-US">
                <a:latin typeface="+mj-lt"/>
              </a:endParaRPr>
            </a:p>
          </p:txBody>
        </p:sp>
        <p:sp>
          <p:nvSpPr>
            <p:cNvPr id="10382" name="Freeform 653"/>
            <p:cNvSpPr>
              <a:spLocks/>
            </p:cNvSpPr>
            <p:nvPr/>
          </p:nvSpPr>
          <p:spPr bwMode="auto">
            <a:xfrm>
              <a:off x="2113" y="2275"/>
              <a:ext cx="335" cy="167"/>
            </a:xfrm>
            <a:custGeom>
              <a:avLst/>
              <a:gdLst>
                <a:gd name="T0" fmla="*/ 114 w 375"/>
                <a:gd name="T1" fmla="*/ 13 h 187"/>
                <a:gd name="T2" fmla="*/ 0 w 375"/>
                <a:gd name="T3" fmla="*/ 171 h 187"/>
                <a:gd name="T4" fmla="*/ 131 w 375"/>
                <a:gd name="T5" fmla="*/ 57 h 187"/>
                <a:gd name="T6" fmla="*/ 230 w 375"/>
                <a:gd name="T7" fmla="*/ 46 h 187"/>
                <a:gd name="T8" fmla="*/ 375 w 375"/>
                <a:gd name="T9" fmla="*/ 187 h 187"/>
                <a:gd name="T10" fmla="*/ 230 w 375"/>
                <a:gd name="T11" fmla="*/ 0 h 187"/>
                <a:gd name="T12" fmla="*/ 114 w 375"/>
                <a:gd name="T13" fmla="*/ 13 h 187"/>
                <a:gd name="T14" fmla="*/ 114 w 375"/>
                <a:gd name="T15" fmla="*/ 13 h 187"/>
                <a:gd name="T16" fmla="*/ 0 60000 65536"/>
                <a:gd name="T17" fmla="*/ 0 60000 65536"/>
                <a:gd name="T18" fmla="*/ 0 60000 65536"/>
                <a:gd name="T19" fmla="*/ 0 60000 65536"/>
                <a:gd name="T20" fmla="*/ 0 60000 65536"/>
                <a:gd name="T21" fmla="*/ 0 60000 65536"/>
                <a:gd name="T22" fmla="*/ 0 60000 65536"/>
                <a:gd name="T23" fmla="*/ 0 60000 65536"/>
                <a:gd name="T24" fmla="*/ 0 w 375"/>
                <a:gd name="T25" fmla="*/ 0 h 187"/>
                <a:gd name="T26" fmla="*/ 375 w 375"/>
                <a:gd name="T27" fmla="*/ 187 h 1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5" h="187">
                  <a:moveTo>
                    <a:pt x="114" y="13"/>
                  </a:moveTo>
                  <a:lnTo>
                    <a:pt x="0" y="171"/>
                  </a:lnTo>
                  <a:lnTo>
                    <a:pt x="131" y="57"/>
                  </a:lnTo>
                  <a:lnTo>
                    <a:pt x="230" y="46"/>
                  </a:lnTo>
                  <a:lnTo>
                    <a:pt x="375" y="187"/>
                  </a:lnTo>
                  <a:lnTo>
                    <a:pt x="230" y="0"/>
                  </a:lnTo>
                  <a:lnTo>
                    <a:pt x="114" y="13"/>
                  </a:lnTo>
                  <a:close/>
                </a:path>
              </a:pathLst>
            </a:custGeom>
            <a:solidFill>
              <a:srgbClr val="FFC4B8"/>
            </a:solidFill>
            <a:ln w="9525">
              <a:noFill/>
              <a:round/>
              <a:headEnd/>
              <a:tailEnd/>
            </a:ln>
          </p:spPr>
          <p:txBody>
            <a:bodyPr/>
            <a:lstStyle/>
            <a:p>
              <a:endParaRPr lang="en-US">
                <a:latin typeface="+mj-lt"/>
              </a:endParaRPr>
            </a:p>
          </p:txBody>
        </p:sp>
        <p:sp>
          <p:nvSpPr>
            <p:cNvPr id="10383" name="Freeform 654"/>
            <p:cNvSpPr>
              <a:spLocks/>
            </p:cNvSpPr>
            <p:nvPr/>
          </p:nvSpPr>
          <p:spPr bwMode="auto">
            <a:xfrm>
              <a:off x="2122" y="1858"/>
              <a:ext cx="402" cy="226"/>
            </a:xfrm>
            <a:custGeom>
              <a:avLst/>
              <a:gdLst>
                <a:gd name="T0" fmla="*/ 104 w 448"/>
                <a:gd name="T1" fmla="*/ 29 h 253"/>
                <a:gd name="T2" fmla="*/ 0 w 448"/>
                <a:gd name="T3" fmla="*/ 246 h 253"/>
                <a:gd name="T4" fmla="*/ 140 w 448"/>
                <a:gd name="T5" fmla="*/ 90 h 253"/>
                <a:gd name="T6" fmla="*/ 144 w 448"/>
                <a:gd name="T7" fmla="*/ 92 h 253"/>
                <a:gd name="T8" fmla="*/ 146 w 448"/>
                <a:gd name="T9" fmla="*/ 94 h 253"/>
                <a:gd name="T10" fmla="*/ 154 w 448"/>
                <a:gd name="T11" fmla="*/ 97 h 253"/>
                <a:gd name="T12" fmla="*/ 156 w 448"/>
                <a:gd name="T13" fmla="*/ 97 h 253"/>
                <a:gd name="T14" fmla="*/ 159 w 448"/>
                <a:gd name="T15" fmla="*/ 99 h 253"/>
                <a:gd name="T16" fmla="*/ 163 w 448"/>
                <a:gd name="T17" fmla="*/ 101 h 253"/>
                <a:gd name="T18" fmla="*/ 169 w 448"/>
                <a:gd name="T19" fmla="*/ 103 h 253"/>
                <a:gd name="T20" fmla="*/ 175 w 448"/>
                <a:gd name="T21" fmla="*/ 103 h 253"/>
                <a:gd name="T22" fmla="*/ 182 w 448"/>
                <a:gd name="T23" fmla="*/ 103 h 253"/>
                <a:gd name="T24" fmla="*/ 188 w 448"/>
                <a:gd name="T25" fmla="*/ 105 h 253"/>
                <a:gd name="T26" fmla="*/ 196 w 448"/>
                <a:gd name="T27" fmla="*/ 107 h 253"/>
                <a:gd name="T28" fmla="*/ 203 w 448"/>
                <a:gd name="T29" fmla="*/ 105 h 253"/>
                <a:gd name="T30" fmla="*/ 211 w 448"/>
                <a:gd name="T31" fmla="*/ 105 h 253"/>
                <a:gd name="T32" fmla="*/ 218 w 448"/>
                <a:gd name="T33" fmla="*/ 105 h 253"/>
                <a:gd name="T34" fmla="*/ 228 w 448"/>
                <a:gd name="T35" fmla="*/ 103 h 253"/>
                <a:gd name="T36" fmla="*/ 237 w 448"/>
                <a:gd name="T37" fmla="*/ 103 h 253"/>
                <a:gd name="T38" fmla="*/ 245 w 448"/>
                <a:gd name="T39" fmla="*/ 101 h 253"/>
                <a:gd name="T40" fmla="*/ 255 w 448"/>
                <a:gd name="T41" fmla="*/ 101 h 253"/>
                <a:gd name="T42" fmla="*/ 262 w 448"/>
                <a:gd name="T43" fmla="*/ 99 h 253"/>
                <a:gd name="T44" fmla="*/ 270 w 448"/>
                <a:gd name="T45" fmla="*/ 97 h 253"/>
                <a:gd name="T46" fmla="*/ 277 w 448"/>
                <a:gd name="T47" fmla="*/ 97 h 253"/>
                <a:gd name="T48" fmla="*/ 283 w 448"/>
                <a:gd name="T49" fmla="*/ 95 h 253"/>
                <a:gd name="T50" fmla="*/ 289 w 448"/>
                <a:gd name="T51" fmla="*/ 95 h 253"/>
                <a:gd name="T52" fmla="*/ 293 w 448"/>
                <a:gd name="T53" fmla="*/ 94 h 253"/>
                <a:gd name="T54" fmla="*/ 298 w 448"/>
                <a:gd name="T55" fmla="*/ 94 h 253"/>
                <a:gd name="T56" fmla="*/ 298 w 448"/>
                <a:gd name="T57" fmla="*/ 94 h 253"/>
                <a:gd name="T58" fmla="*/ 300 w 448"/>
                <a:gd name="T59" fmla="*/ 94 h 253"/>
                <a:gd name="T60" fmla="*/ 448 w 448"/>
                <a:gd name="T61" fmla="*/ 253 h 253"/>
                <a:gd name="T62" fmla="*/ 291 w 448"/>
                <a:gd name="T63" fmla="*/ 0 h 253"/>
                <a:gd name="T64" fmla="*/ 104 w 448"/>
                <a:gd name="T65" fmla="*/ 29 h 253"/>
                <a:gd name="T66" fmla="*/ 104 w 448"/>
                <a:gd name="T67" fmla="*/ 29 h 2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8"/>
                <a:gd name="T103" fmla="*/ 0 h 253"/>
                <a:gd name="T104" fmla="*/ 448 w 448"/>
                <a:gd name="T105" fmla="*/ 253 h 2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8" h="253">
                  <a:moveTo>
                    <a:pt x="104" y="29"/>
                  </a:moveTo>
                  <a:lnTo>
                    <a:pt x="0" y="246"/>
                  </a:lnTo>
                  <a:lnTo>
                    <a:pt x="140" y="90"/>
                  </a:lnTo>
                  <a:lnTo>
                    <a:pt x="144" y="92"/>
                  </a:lnTo>
                  <a:lnTo>
                    <a:pt x="146" y="94"/>
                  </a:lnTo>
                  <a:lnTo>
                    <a:pt x="154" y="97"/>
                  </a:lnTo>
                  <a:lnTo>
                    <a:pt x="156" y="97"/>
                  </a:lnTo>
                  <a:lnTo>
                    <a:pt x="159" y="99"/>
                  </a:lnTo>
                  <a:lnTo>
                    <a:pt x="163" y="101"/>
                  </a:lnTo>
                  <a:lnTo>
                    <a:pt x="169" y="103"/>
                  </a:lnTo>
                  <a:lnTo>
                    <a:pt x="175" y="103"/>
                  </a:lnTo>
                  <a:lnTo>
                    <a:pt x="182" y="103"/>
                  </a:lnTo>
                  <a:lnTo>
                    <a:pt x="188" y="105"/>
                  </a:lnTo>
                  <a:lnTo>
                    <a:pt x="196" y="107"/>
                  </a:lnTo>
                  <a:lnTo>
                    <a:pt x="203" y="105"/>
                  </a:lnTo>
                  <a:lnTo>
                    <a:pt x="211" y="105"/>
                  </a:lnTo>
                  <a:lnTo>
                    <a:pt x="218" y="105"/>
                  </a:lnTo>
                  <a:lnTo>
                    <a:pt x="228" y="103"/>
                  </a:lnTo>
                  <a:lnTo>
                    <a:pt x="237" y="103"/>
                  </a:lnTo>
                  <a:lnTo>
                    <a:pt x="245" y="101"/>
                  </a:lnTo>
                  <a:lnTo>
                    <a:pt x="255" y="101"/>
                  </a:lnTo>
                  <a:lnTo>
                    <a:pt x="262" y="99"/>
                  </a:lnTo>
                  <a:lnTo>
                    <a:pt x="270" y="97"/>
                  </a:lnTo>
                  <a:lnTo>
                    <a:pt x="277" y="97"/>
                  </a:lnTo>
                  <a:lnTo>
                    <a:pt x="283" y="95"/>
                  </a:lnTo>
                  <a:lnTo>
                    <a:pt x="289" y="95"/>
                  </a:lnTo>
                  <a:lnTo>
                    <a:pt x="293" y="94"/>
                  </a:lnTo>
                  <a:lnTo>
                    <a:pt x="298" y="94"/>
                  </a:lnTo>
                  <a:lnTo>
                    <a:pt x="300" y="94"/>
                  </a:lnTo>
                  <a:lnTo>
                    <a:pt x="448" y="253"/>
                  </a:lnTo>
                  <a:lnTo>
                    <a:pt x="291" y="0"/>
                  </a:lnTo>
                  <a:lnTo>
                    <a:pt x="104" y="29"/>
                  </a:lnTo>
                  <a:close/>
                </a:path>
              </a:pathLst>
            </a:custGeom>
            <a:solidFill>
              <a:srgbClr val="FFC4B8"/>
            </a:solidFill>
            <a:ln w="9525">
              <a:noFill/>
              <a:round/>
              <a:headEnd/>
              <a:tailEnd/>
            </a:ln>
          </p:spPr>
          <p:txBody>
            <a:bodyPr/>
            <a:lstStyle/>
            <a:p>
              <a:endParaRPr lang="en-US">
                <a:latin typeface="+mj-lt"/>
              </a:endParaRPr>
            </a:p>
          </p:txBody>
        </p:sp>
        <p:sp>
          <p:nvSpPr>
            <p:cNvPr id="10384" name="Freeform 655"/>
            <p:cNvSpPr>
              <a:spLocks/>
            </p:cNvSpPr>
            <p:nvPr/>
          </p:nvSpPr>
          <p:spPr bwMode="auto">
            <a:xfrm>
              <a:off x="1952" y="1353"/>
              <a:ext cx="896" cy="451"/>
            </a:xfrm>
            <a:custGeom>
              <a:avLst/>
              <a:gdLst>
                <a:gd name="T0" fmla="*/ 342 w 1000"/>
                <a:gd name="T1" fmla="*/ 60 h 503"/>
                <a:gd name="T2" fmla="*/ 0 w 1000"/>
                <a:gd name="T3" fmla="*/ 503 h 503"/>
                <a:gd name="T4" fmla="*/ 359 w 1000"/>
                <a:gd name="T5" fmla="*/ 138 h 503"/>
                <a:gd name="T6" fmla="*/ 363 w 1000"/>
                <a:gd name="T7" fmla="*/ 140 h 503"/>
                <a:gd name="T8" fmla="*/ 365 w 1000"/>
                <a:gd name="T9" fmla="*/ 140 h 503"/>
                <a:gd name="T10" fmla="*/ 370 w 1000"/>
                <a:gd name="T11" fmla="*/ 142 h 503"/>
                <a:gd name="T12" fmla="*/ 376 w 1000"/>
                <a:gd name="T13" fmla="*/ 144 h 503"/>
                <a:gd name="T14" fmla="*/ 382 w 1000"/>
                <a:gd name="T15" fmla="*/ 146 h 503"/>
                <a:gd name="T16" fmla="*/ 391 w 1000"/>
                <a:gd name="T17" fmla="*/ 148 h 503"/>
                <a:gd name="T18" fmla="*/ 401 w 1000"/>
                <a:gd name="T19" fmla="*/ 152 h 503"/>
                <a:gd name="T20" fmla="*/ 410 w 1000"/>
                <a:gd name="T21" fmla="*/ 154 h 503"/>
                <a:gd name="T22" fmla="*/ 422 w 1000"/>
                <a:gd name="T23" fmla="*/ 155 h 503"/>
                <a:gd name="T24" fmla="*/ 433 w 1000"/>
                <a:gd name="T25" fmla="*/ 157 h 503"/>
                <a:gd name="T26" fmla="*/ 446 w 1000"/>
                <a:gd name="T27" fmla="*/ 157 h 503"/>
                <a:gd name="T28" fmla="*/ 460 w 1000"/>
                <a:gd name="T29" fmla="*/ 157 h 503"/>
                <a:gd name="T30" fmla="*/ 475 w 1000"/>
                <a:gd name="T31" fmla="*/ 159 h 503"/>
                <a:gd name="T32" fmla="*/ 490 w 1000"/>
                <a:gd name="T33" fmla="*/ 157 h 503"/>
                <a:gd name="T34" fmla="*/ 507 w 1000"/>
                <a:gd name="T35" fmla="*/ 157 h 503"/>
                <a:gd name="T36" fmla="*/ 524 w 1000"/>
                <a:gd name="T37" fmla="*/ 154 h 503"/>
                <a:gd name="T38" fmla="*/ 540 w 1000"/>
                <a:gd name="T39" fmla="*/ 152 h 503"/>
                <a:gd name="T40" fmla="*/ 557 w 1000"/>
                <a:gd name="T41" fmla="*/ 148 h 503"/>
                <a:gd name="T42" fmla="*/ 576 w 1000"/>
                <a:gd name="T43" fmla="*/ 144 h 503"/>
                <a:gd name="T44" fmla="*/ 591 w 1000"/>
                <a:gd name="T45" fmla="*/ 138 h 503"/>
                <a:gd name="T46" fmla="*/ 608 w 1000"/>
                <a:gd name="T47" fmla="*/ 133 h 503"/>
                <a:gd name="T48" fmla="*/ 625 w 1000"/>
                <a:gd name="T49" fmla="*/ 129 h 503"/>
                <a:gd name="T50" fmla="*/ 640 w 1000"/>
                <a:gd name="T51" fmla="*/ 123 h 503"/>
                <a:gd name="T52" fmla="*/ 654 w 1000"/>
                <a:gd name="T53" fmla="*/ 117 h 503"/>
                <a:gd name="T54" fmla="*/ 667 w 1000"/>
                <a:gd name="T55" fmla="*/ 112 h 503"/>
                <a:gd name="T56" fmla="*/ 678 w 1000"/>
                <a:gd name="T57" fmla="*/ 108 h 503"/>
                <a:gd name="T58" fmla="*/ 688 w 1000"/>
                <a:gd name="T59" fmla="*/ 104 h 503"/>
                <a:gd name="T60" fmla="*/ 695 w 1000"/>
                <a:gd name="T61" fmla="*/ 100 h 503"/>
                <a:gd name="T62" fmla="*/ 703 w 1000"/>
                <a:gd name="T63" fmla="*/ 98 h 503"/>
                <a:gd name="T64" fmla="*/ 707 w 1000"/>
                <a:gd name="T65" fmla="*/ 96 h 503"/>
                <a:gd name="T66" fmla="*/ 709 w 1000"/>
                <a:gd name="T67" fmla="*/ 96 h 503"/>
                <a:gd name="T68" fmla="*/ 1000 w 1000"/>
                <a:gd name="T69" fmla="*/ 376 h 503"/>
                <a:gd name="T70" fmla="*/ 701 w 1000"/>
                <a:gd name="T71" fmla="*/ 0 h 503"/>
                <a:gd name="T72" fmla="*/ 342 w 1000"/>
                <a:gd name="T73" fmla="*/ 60 h 503"/>
                <a:gd name="T74" fmla="*/ 342 w 1000"/>
                <a:gd name="T75" fmla="*/ 60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00"/>
                <a:gd name="T115" fmla="*/ 0 h 503"/>
                <a:gd name="T116" fmla="*/ 1000 w 1000"/>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00" h="503">
                  <a:moveTo>
                    <a:pt x="342" y="60"/>
                  </a:moveTo>
                  <a:lnTo>
                    <a:pt x="0" y="503"/>
                  </a:lnTo>
                  <a:lnTo>
                    <a:pt x="359" y="138"/>
                  </a:lnTo>
                  <a:lnTo>
                    <a:pt x="363" y="140"/>
                  </a:lnTo>
                  <a:lnTo>
                    <a:pt x="365" y="140"/>
                  </a:lnTo>
                  <a:lnTo>
                    <a:pt x="370" y="142"/>
                  </a:lnTo>
                  <a:lnTo>
                    <a:pt x="376" y="144"/>
                  </a:lnTo>
                  <a:lnTo>
                    <a:pt x="382" y="146"/>
                  </a:lnTo>
                  <a:lnTo>
                    <a:pt x="391" y="148"/>
                  </a:lnTo>
                  <a:lnTo>
                    <a:pt x="401" y="152"/>
                  </a:lnTo>
                  <a:lnTo>
                    <a:pt x="410" y="154"/>
                  </a:lnTo>
                  <a:lnTo>
                    <a:pt x="422" y="155"/>
                  </a:lnTo>
                  <a:lnTo>
                    <a:pt x="433" y="157"/>
                  </a:lnTo>
                  <a:lnTo>
                    <a:pt x="446" y="157"/>
                  </a:lnTo>
                  <a:lnTo>
                    <a:pt x="460" y="157"/>
                  </a:lnTo>
                  <a:lnTo>
                    <a:pt x="475" y="159"/>
                  </a:lnTo>
                  <a:lnTo>
                    <a:pt x="490" y="157"/>
                  </a:lnTo>
                  <a:lnTo>
                    <a:pt x="507" y="157"/>
                  </a:lnTo>
                  <a:lnTo>
                    <a:pt x="524" y="154"/>
                  </a:lnTo>
                  <a:lnTo>
                    <a:pt x="540" y="152"/>
                  </a:lnTo>
                  <a:lnTo>
                    <a:pt x="557" y="148"/>
                  </a:lnTo>
                  <a:lnTo>
                    <a:pt x="576" y="144"/>
                  </a:lnTo>
                  <a:lnTo>
                    <a:pt x="591" y="138"/>
                  </a:lnTo>
                  <a:lnTo>
                    <a:pt x="608" y="133"/>
                  </a:lnTo>
                  <a:lnTo>
                    <a:pt x="625" y="129"/>
                  </a:lnTo>
                  <a:lnTo>
                    <a:pt x="640" y="123"/>
                  </a:lnTo>
                  <a:lnTo>
                    <a:pt x="654" y="117"/>
                  </a:lnTo>
                  <a:lnTo>
                    <a:pt x="667" y="112"/>
                  </a:lnTo>
                  <a:lnTo>
                    <a:pt x="678" y="108"/>
                  </a:lnTo>
                  <a:lnTo>
                    <a:pt x="688" y="104"/>
                  </a:lnTo>
                  <a:lnTo>
                    <a:pt x="695" y="100"/>
                  </a:lnTo>
                  <a:lnTo>
                    <a:pt x="703" y="98"/>
                  </a:lnTo>
                  <a:lnTo>
                    <a:pt x="707" y="96"/>
                  </a:lnTo>
                  <a:lnTo>
                    <a:pt x="709" y="96"/>
                  </a:lnTo>
                  <a:lnTo>
                    <a:pt x="1000" y="376"/>
                  </a:lnTo>
                  <a:lnTo>
                    <a:pt x="701" y="0"/>
                  </a:lnTo>
                  <a:lnTo>
                    <a:pt x="342" y="60"/>
                  </a:lnTo>
                  <a:close/>
                </a:path>
              </a:pathLst>
            </a:custGeom>
            <a:solidFill>
              <a:srgbClr val="FFC4B8"/>
            </a:solidFill>
            <a:ln w="9525">
              <a:noFill/>
              <a:round/>
              <a:headEnd/>
              <a:tailEnd/>
            </a:ln>
          </p:spPr>
          <p:txBody>
            <a:bodyPr/>
            <a:lstStyle/>
            <a:p>
              <a:endParaRPr lang="en-US">
                <a:latin typeface="+mj-lt"/>
              </a:endParaRPr>
            </a:p>
          </p:txBody>
        </p:sp>
        <p:sp>
          <p:nvSpPr>
            <p:cNvPr id="10385" name="Freeform 656"/>
            <p:cNvSpPr>
              <a:spLocks/>
            </p:cNvSpPr>
            <p:nvPr/>
          </p:nvSpPr>
          <p:spPr bwMode="auto">
            <a:xfrm>
              <a:off x="2242" y="1745"/>
              <a:ext cx="101" cy="118"/>
            </a:xfrm>
            <a:custGeom>
              <a:avLst/>
              <a:gdLst>
                <a:gd name="T0" fmla="*/ 36 w 110"/>
                <a:gd name="T1" fmla="*/ 0 h 131"/>
                <a:gd name="T2" fmla="*/ 24 w 110"/>
                <a:gd name="T3" fmla="*/ 9 h 131"/>
                <a:gd name="T4" fmla="*/ 19 w 110"/>
                <a:gd name="T5" fmla="*/ 21 h 131"/>
                <a:gd name="T6" fmla="*/ 15 w 110"/>
                <a:gd name="T7" fmla="*/ 30 h 131"/>
                <a:gd name="T8" fmla="*/ 11 w 110"/>
                <a:gd name="T9" fmla="*/ 42 h 131"/>
                <a:gd name="T10" fmla="*/ 7 w 110"/>
                <a:gd name="T11" fmla="*/ 57 h 131"/>
                <a:gd name="T12" fmla="*/ 5 w 110"/>
                <a:gd name="T13" fmla="*/ 72 h 131"/>
                <a:gd name="T14" fmla="*/ 4 w 110"/>
                <a:gd name="T15" fmla="*/ 87 h 131"/>
                <a:gd name="T16" fmla="*/ 2 w 110"/>
                <a:gd name="T17" fmla="*/ 101 h 131"/>
                <a:gd name="T18" fmla="*/ 0 w 110"/>
                <a:gd name="T19" fmla="*/ 112 h 131"/>
                <a:gd name="T20" fmla="*/ 0 w 110"/>
                <a:gd name="T21" fmla="*/ 122 h 131"/>
                <a:gd name="T22" fmla="*/ 0 w 110"/>
                <a:gd name="T23" fmla="*/ 127 h 131"/>
                <a:gd name="T24" fmla="*/ 2 w 110"/>
                <a:gd name="T25" fmla="*/ 129 h 131"/>
                <a:gd name="T26" fmla="*/ 7 w 110"/>
                <a:gd name="T27" fmla="*/ 129 h 131"/>
                <a:gd name="T28" fmla="*/ 15 w 110"/>
                <a:gd name="T29" fmla="*/ 129 h 131"/>
                <a:gd name="T30" fmla="*/ 24 w 110"/>
                <a:gd name="T31" fmla="*/ 131 h 131"/>
                <a:gd name="T32" fmla="*/ 34 w 110"/>
                <a:gd name="T33" fmla="*/ 131 h 131"/>
                <a:gd name="T34" fmla="*/ 45 w 110"/>
                <a:gd name="T35" fmla="*/ 131 h 131"/>
                <a:gd name="T36" fmla="*/ 57 w 110"/>
                <a:gd name="T37" fmla="*/ 131 h 131"/>
                <a:gd name="T38" fmla="*/ 66 w 110"/>
                <a:gd name="T39" fmla="*/ 129 h 131"/>
                <a:gd name="T40" fmla="*/ 76 w 110"/>
                <a:gd name="T41" fmla="*/ 127 h 131"/>
                <a:gd name="T42" fmla="*/ 87 w 110"/>
                <a:gd name="T43" fmla="*/ 125 h 131"/>
                <a:gd name="T44" fmla="*/ 100 w 110"/>
                <a:gd name="T45" fmla="*/ 122 h 131"/>
                <a:gd name="T46" fmla="*/ 106 w 110"/>
                <a:gd name="T47" fmla="*/ 120 h 131"/>
                <a:gd name="T48" fmla="*/ 108 w 110"/>
                <a:gd name="T49" fmla="*/ 118 h 131"/>
                <a:gd name="T50" fmla="*/ 110 w 110"/>
                <a:gd name="T51" fmla="*/ 108 h 131"/>
                <a:gd name="T52" fmla="*/ 110 w 110"/>
                <a:gd name="T53" fmla="*/ 97 h 131"/>
                <a:gd name="T54" fmla="*/ 108 w 110"/>
                <a:gd name="T55" fmla="*/ 89 h 131"/>
                <a:gd name="T56" fmla="*/ 106 w 110"/>
                <a:gd name="T57" fmla="*/ 80 h 131"/>
                <a:gd name="T58" fmla="*/ 104 w 110"/>
                <a:gd name="T59" fmla="*/ 68 h 131"/>
                <a:gd name="T60" fmla="*/ 99 w 110"/>
                <a:gd name="T61" fmla="*/ 57 h 131"/>
                <a:gd name="T62" fmla="*/ 93 w 110"/>
                <a:gd name="T63" fmla="*/ 45 h 131"/>
                <a:gd name="T64" fmla="*/ 85 w 110"/>
                <a:gd name="T65" fmla="*/ 34 h 131"/>
                <a:gd name="T66" fmla="*/ 80 w 110"/>
                <a:gd name="T67" fmla="*/ 25 h 131"/>
                <a:gd name="T68" fmla="*/ 72 w 110"/>
                <a:gd name="T69" fmla="*/ 15 h 131"/>
                <a:gd name="T70" fmla="*/ 66 w 110"/>
                <a:gd name="T71" fmla="*/ 7 h 131"/>
                <a:gd name="T72" fmla="*/ 61 w 110"/>
                <a:gd name="T73" fmla="*/ 0 h 131"/>
                <a:gd name="T74" fmla="*/ 38 w 110"/>
                <a:gd name="T75" fmla="*/ 0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0"/>
                <a:gd name="T115" fmla="*/ 0 h 131"/>
                <a:gd name="T116" fmla="*/ 110 w 11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0" h="131">
                  <a:moveTo>
                    <a:pt x="38" y="0"/>
                  </a:moveTo>
                  <a:lnTo>
                    <a:pt x="36" y="0"/>
                  </a:lnTo>
                  <a:lnTo>
                    <a:pt x="28" y="6"/>
                  </a:lnTo>
                  <a:lnTo>
                    <a:pt x="24" y="9"/>
                  </a:lnTo>
                  <a:lnTo>
                    <a:pt x="21" y="17"/>
                  </a:lnTo>
                  <a:lnTo>
                    <a:pt x="19" y="21"/>
                  </a:lnTo>
                  <a:lnTo>
                    <a:pt x="17" y="26"/>
                  </a:lnTo>
                  <a:lnTo>
                    <a:pt x="15" y="30"/>
                  </a:lnTo>
                  <a:lnTo>
                    <a:pt x="15" y="38"/>
                  </a:lnTo>
                  <a:lnTo>
                    <a:pt x="11" y="42"/>
                  </a:lnTo>
                  <a:lnTo>
                    <a:pt x="9" y="49"/>
                  </a:lnTo>
                  <a:lnTo>
                    <a:pt x="7" y="57"/>
                  </a:lnTo>
                  <a:lnTo>
                    <a:pt x="7" y="64"/>
                  </a:lnTo>
                  <a:lnTo>
                    <a:pt x="5" y="72"/>
                  </a:lnTo>
                  <a:lnTo>
                    <a:pt x="5" y="80"/>
                  </a:lnTo>
                  <a:lnTo>
                    <a:pt x="4" y="87"/>
                  </a:lnTo>
                  <a:lnTo>
                    <a:pt x="4" y="95"/>
                  </a:lnTo>
                  <a:lnTo>
                    <a:pt x="2" y="101"/>
                  </a:lnTo>
                  <a:lnTo>
                    <a:pt x="2" y="106"/>
                  </a:lnTo>
                  <a:lnTo>
                    <a:pt x="0" y="112"/>
                  </a:lnTo>
                  <a:lnTo>
                    <a:pt x="0" y="118"/>
                  </a:lnTo>
                  <a:lnTo>
                    <a:pt x="0" y="122"/>
                  </a:lnTo>
                  <a:lnTo>
                    <a:pt x="0" y="125"/>
                  </a:lnTo>
                  <a:lnTo>
                    <a:pt x="0" y="127"/>
                  </a:lnTo>
                  <a:lnTo>
                    <a:pt x="0" y="129"/>
                  </a:lnTo>
                  <a:lnTo>
                    <a:pt x="2" y="129"/>
                  </a:lnTo>
                  <a:lnTo>
                    <a:pt x="5" y="129"/>
                  </a:lnTo>
                  <a:lnTo>
                    <a:pt x="7" y="129"/>
                  </a:lnTo>
                  <a:lnTo>
                    <a:pt x="11" y="129"/>
                  </a:lnTo>
                  <a:lnTo>
                    <a:pt x="15" y="129"/>
                  </a:lnTo>
                  <a:lnTo>
                    <a:pt x="21" y="131"/>
                  </a:lnTo>
                  <a:lnTo>
                    <a:pt x="24" y="131"/>
                  </a:lnTo>
                  <a:lnTo>
                    <a:pt x="28" y="131"/>
                  </a:lnTo>
                  <a:lnTo>
                    <a:pt x="34" y="131"/>
                  </a:lnTo>
                  <a:lnTo>
                    <a:pt x="40" y="131"/>
                  </a:lnTo>
                  <a:lnTo>
                    <a:pt x="45" y="131"/>
                  </a:lnTo>
                  <a:lnTo>
                    <a:pt x="51" y="131"/>
                  </a:lnTo>
                  <a:lnTo>
                    <a:pt x="57" y="131"/>
                  </a:lnTo>
                  <a:lnTo>
                    <a:pt x="61" y="131"/>
                  </a:lnTo>
                  <a:lnTo>
                    <a:pt x="66" y="129"/>
                  </a:lnTo>
                  <a:lnTo>
                    <a:pt x="70" y="129"/>
                  </a:lnTo>
                  <a:lnTo>
                    <a:pt x="76" y="127"/>
                  </a:lnTo>
                  <a:lnTo>
                    <a:pt x="80" y="127"/>
                  </a:lnTo>
                  <a:lnTo>
                    <a:pt x="87" y="125"/>
                  </a:lnTo>
                  <a:lnTo>
                    <a:pt x="95" y="123"/>
                  </a:lnTo>
                  <a:lnTo>
                    <a:pt x="100" y="122"/>
                  </a:lnTo>
                  <a:lnTo>
                    <a:pt x="104" y="122"/>
                  </a:lnTo>
                  <a:lnTo>
                    <a:pt x="106" y="120"/>
                  </a:lnTo>
                  <a:lnTo>
                    <a:pt x="108" y="120"/>
                  </a:lnTo>
                  <a:lnTo>
                    <a:pt x="108" y="118"/>
                  </a:lnTo>
                  <a:lnTo>
                    <a:pt x="110" y="114"/>
                  </a:lnTo>
                  <a:lnTo>
                    <a:pt x="110" y="108"/>
                  </a:lnTo>
                  <a:lnTo>
                    <a:pt x="110" y="103"/>
                  </a:lnTo>
                  <a:lnTo>
                    <a:pt x="110" y="97"/>
                  </a:lnTo>
                  <a:lnTo>
                    <a:pt x="110" y="93"/>
                  </a:lnTo>
                  <a:lnTo>
                    <a:pt x="108" y="89"/>
                  </a:lnTo>
                  <a:lnTo>
                    <a:pt x="108" y="84"/>
                  </a:lnTo>
                  <a:lnTo>
                    <a:pt x="106" y="80"/>
                  </a:lnTo>
                  <a:lnTo>
                    <a:pt x="106" y="74"/>
                  </a:lnTo>
                  <a:lnTo>
                    <a:pt x="104" y="68"/>
                  </a:lnTo>
                  <a:lnTo>
                    <a:pt x="102" y="63"/>
                  </a:lnTo>
                  <a:lnTo>
                    <a:pt x="99" y="57"/>
                  </a:lnTo>
                  <a:lnTo>
                    <a:pt x="97" y="51"/>
                  </a:lnTo>
                  <a:lnTo>
                    <a:pt x="93" y="45"/>
                  </a:lnTo>
                  <a:lnTo>
                    <a:pt x="89" y="40"/>
                  </a:lnTo>
                  <a:lnTo>
                    <a:pt x="85" y="34"/>
                  </a:lnTo>
                  <a:lnTo>
                    <a:pt x="83" y="28"/>
                  </a:lnTo>
                  <a:lnTo>
                    <a:pt x="80" y="25"/>
                  </a:lnTo>
                  <a:lnTo>
                    <a:pt x="76" y="19"/>
                  </a:lnTo>
                  <a:lnTo>
                    <a:pt x="72" y="15"/>
                  </a:lnTo>
                  <a:lnTo>
                    <a:pt x="68" y="11"/>
                  </a:lnTo>
                  <a:lnTo>
                    <a:pt x="66" y="7"/>
                  </a:lnTo>
                  <a:lnTo>
                    <a:pt x="64" y="4"/>
                  </a:lnTo>
                  <a:lnTo>
                    <a:pt x="61" y="0"/>
                  </a:lnTo>
                  <a:lnTo>
                    <a:pt x="59" y="0"/>
                  </a:lnTo>
                  <a:lnTo>
                    <a:pt x="38" y="0"/>
                  </a:lnTo>
                  <a:close/>
                </a:path>
              </a:pathLst>
            </a:custGeom>
            <a:solidFill>
              <a:srgbClr val="7DB819"/>
            </a:solidFill>
            <a:ln w="9525">
              <a:noFill/>
              <a:round/>
              <a:headEnd/>
              <a:tailEnd/>
            </a:ln>
          </p:spPr>
          <p:txBody>
            <a:bodyPr/>
            <a:lstStyle/>
            <a:p>
              <a:endParaRPr lang="en-US">
                <a:latin typeface="+mj-lt"/>
              </a:endParaRPr>
            </a:p>
          </p:txBody>
        </p:sp>
        <p:sp>
          <p:nvSpPr>
            <p:cNvPr id="10386" name="Freeform 657"/>
            <p:cNvSpPr>
              <a:spLocks/>
            </p:cNvSpPr>
            <p:nvPr/>
          </p:nvSpPr>
          <p:spPr bwMode="auto">
            <a:xfrm>
              <a:off x="2208" y="1840"/>
              <a:ext cx="183" cy="54"/>
            </a:xfrm>
            <a:custGeom>
              <a:avLst/>
              <a:gdLst>
                <a:gd name="T0" fmla="*/ 0 w 203"/>
                <a:gd name="T1" fmla="*/ 52 h 59"/>
                <a:gd name="T2" fmla="*/ 2 w 203"/>
                <a:gd name="T3" fmla="*/ 52 h 59"/>
                <a:gd name="T4" fmla="*/ 4 w 203"/>
                <a:gd name="T5" fmla="*/ 52 h 59"/>
                <a:gd name="T6" fmla="*/ 9 w 203"/>
                <a:gd name="T7" fmla="*/ 52 h 59"/>
                <a:gd name="T8" fmla="*/ 13 w 203"/>
                <a:gd name="T9" fmla="*/ 54 h 59"/>
                <a:gd name="T10" fmla="*/ 21 w 203"/>
                <a:gd name="T11" fmla="*/ 55 h 59"/>
                <a:gd name="T12" fmla="*/ 26 w 203"/>
                <a:gd name="T13" fmla="*/ 55 h 59"/>
                <a:gd name="T14" fmla="*/ 34 w 203"/>
                <a:gd name="T15" fmla="*/ 57 h 59"/>
                <a:gd name="T16" fmla="*/ 42 w 203"/>
                <a:gd name="T17" fmla="*/ 57 h 59"/>
                <a:gd name="T18" fmla="*/ 49 w 203"/>
                <a:gd name="T19" fmla="*/ 57 h 59"/>
                <a:gd name="T20" fmla="*/ 59 w 203"/>
                <a:gd name="T21" fmla="*/ 59 h 59"/>
                <a:gd name="T22" fmla="*/ 68 w 203"/>
                <a:gd name="T23" fmla="*/ 59 h 59"/>
                <a:gd name="T24" fmla="*/ 78 w 203"/>
                <a:gd name="T25" fmla="*/ 59 h 59"/>
                <a:gd name="T26" fmla="*/ 87 w 203"/>
                <a:gd name="T27" fmla="*/ 59 h 59"/>
                <a:gd name="T28" fmla="*/ 97 w 203"/>
                <a:gd name="T29" fmla="*/ 59 h 59"/>
                <a:gd name="T30" fmla="*/ 108 w 203"/>
                <a:gd name="T31" fmla="*/ 59 h 59"/>
                <a:gd name="T32" fmla="*/ 116 w 203"/>
                <a:gd name="T33" fmla="*/ 57 h 59"/>
                <a:gd name="T34" fmla="*/ 125 w 203"/>
                <a:gd name="T35" fmla="*/ 54 h 59"/>
                <a:gd name="T36" fmla="*/ 135 w 203"/>
                <a:gd name="T37" fmla="*/ 52 h 59"/>
                <a:gd name="T38" fmla="*/ 144 w 203"/>
                <a:gd name="T39" fmla="*/ 50 h 59"/>
                <a:gd name="T40" fmla="*/ 152 w 203"/>
                <a:gd name="T41" fmla="*/ 46 h 59"/>
                <a:gd name="T42" fmla="*/ 159 w 203"/>
                <a:gd name="T43" fmla="*/ 42 h 59"/>
                <a:gd name="T44" fmla="*/ 167 w 203"/>
                <a:gd name="T45" fmla="*/ 40 h 59"/>
                <a:gd name="T46" fmla="*/ 175 w 203"/>
                <a:gd name="T47" fmla="*/ 38 h 59"/>
                <a:gd name="T48" fmla="*/ 180 w 203"/>
                <a:gd name="T49" fmla="*/ 35 h 59"/>
                <a:gd name="T50" fmla="*/ 186 w 203"/>
                <a:gd name="T51" fmla="*/ 31 h 59"/>
                <a:gd name="T52" fmla="*/ 190 w 203"/>
                <a:gd name="T53" fmla="*/ 29 h 59"/>
                <a:gd name="T54" fmla="*/ 196 w 203"/>
                <a:gd name="T55" fmla="*/ 27 h 59"/>
                <a:gd name="T56" fmla="*/ 201 w 203"/>
                <a:gd name="T57" fmla="*/ 23 h 59"/>
                <a:gd name="T58" fmla="*/ 203 w 203"/>
                <a:gd name="T59" fmla="*/ 23 h 59"/>
                <a:gd name="T60" fmla="*/ 158 w 203"/>
                <a:gd name="T61" fmla="*/ 2 h 59"/>
                <a:gd name="T62" fmla="*/ 76 w 203"/>
                <a:gd name="T63" fmla="*/ 0 h 59"/>
                <a:gd name="T64" fmla="*/ 0 w 203"/>
                <a:gd name="T65" fmla="*/ 52 h 59"/>
                <a:gd name="T66" fmla="*/ 0 w 203"/>
                <a:gd name="T67" fmla="*/ 52 h 5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3"/>
                <a:gd name="T103" fmla="*/ 0 h 59"/>
                <a:gd name="T104" fmla="*/ 203 w 203"/>
                <a:gd name="T105" fmla="*/ 59 h 5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3" h="59">
                  <a:moveTo>
                    <a:pt x="0" y="52"/>
                  </a:moveTo>
                  <a:lnTo>
                    <a:pt x="2" y="52"/>
                  </a:lnTo>
                  <a:lnTo>
                    <a:pt x="4" y="52"/>
                  </a:lnTo>
                  <a:lnTo>
                    <a:pt x="9" y="52"/>
                  </a:lnTo>
                  <a:lnTo>
                    <a:pt x="13" y="54"/>
                  </a:lnTo>
                  <a:lnTo>
                    <a:pt x="21" y="55"/>
                  </a:lnTo>
                  <a:lnTo>
                    <a:pt x="26" y="55"/>
                  </a:lnTo>
                  <a:lnTo>
                    <a:pt x="34" y="57"/>
                  </a:lnTo>
                  <a:lnTo>
                    <a:pt x="42" y="57"/>
                  </a:lnTo>
                  <a:lnTo>
                    <a:pt x="49" y="57"/>
                  </a:lnTo>
                  <a:lnTo>
                    <a:pt x="59" y="59"/>
                  </a:lnTo>
                  <a:lnTo>
                    <a:pt x="68" y="59"/>
                  </a:lnTo>
                  <a:lnTo>
                    <a:pt x="78" y="59"/>
                  </a:lnTo>
                  <a:lnTo>
                    <a:pt x="87" y="59"/>
                  </a:lnTo>
                  <a:lnTo>
                    <a:pt x="97" y="59"/>
                  </a:lnTo>
                  <a:lnTo>
                    <a:pt x="108" y="59"/>
                  </a:lnTo>
                  <a:lnTo>
                    <a:pt x="116" y="57"/>
                  </a:lnTo>
                  <a:lnTo>
                    <a:pt x="125" y="54"/>
                  </a:lnTo>
                  <a:lnTo>
                    <a:pt x="135" y="52"/>
                  </a:lnTo>
                  <a:lnTo>
                    <a:pt x="144" y="50"/>
                  </a:lnTo>
                  <a:lnTo>
                    <a:pt x="152" y="46"/>
                  </a:lnTo>
                  <a:lnTo>
                    <a:pt x="159" y="42"/>
                  </a:lnTo>
                  <a:lnTo>
                    <a:pt x="167" y="40"/>
                  </a:lnTo>
                  <a:lnTo>
                    <a:pt x="175" y="38"/>
                  </a:lnTo>
                  <a:lnTo>
                    <a:pt x="180" y="35"/>
                  </a:lnTo>
                  <a:lnTo>
                    <a:pt x="186" y="31"/>
                  </a:lnTo>
                  <a:lnTo>
                    <a:pt x="190" y="29"/>
                  </a:lnTo>
                  <a:lnTo>
                    <a:pt x="196" y="27"/>
                  </a:lnTo>
                  <a:lnTo>
                    <a:pt x="201" y="23"/>
                  </a:lnTo>
                  <a:lnTo>
                    <a:pt x="203" y="23"/>
                  </a:lnTo>
                  <a:lnTo>
                    <a:pt x="158" y="2"/>
                  </a:lnTo>
                  <a:lnTo>
                    <a:pt x="76" y="0"/>
                  </a:lnTo>
                  <a:lnTo>
                    <a:pt x="0" y="52"/>
                  </a:lnTo>
                  <a:close/>
                </a:path>
              </a:pathLst>
            </a:custGeom>
            <a:solidFill>
              <a:srgbClr val="FFFF85"/>
            </a:solidFill>
            <a:ln w="9525">
              <a:noFill/>
              <a:round/>
              <a:headEnd/>
              <a:tailEnd/>
            </a:ln>
          </p:spPr>
          <p:txBody>
            <a:bodyPr/>
            <a:lstStyle/>
            <a:p>
              <a:endParaRPr lang="en-US">
                <a:latin typeface="+mj-lt"/>
              </a:endParaRPr>
            </a:p>
          </p:txBody>
        </p:sp>
        <p:sp>
          <p:nvSpPr>
            <p:cNvPr id="10387" name="Freeform 658"/>
            <p:cNvSpPr>
              <a:spLocks/>
            </p:cNvSpPr>
            <p:nvPr/>
          </p:nvSpPr>
          <p:spPr bwMode="auto">
            <a:xfrm>
              <a:off x="2269" y="1844"/>
              <a:ext cx="58" cy="34"/>
            </a:xfrm>
            <a:custGeom>
              <a:avLst/>
              <a:gdLst>
                <a:gd name="T0" fmla="*/ 2 w 65"/>
                <a:gd name="T1" fmla="*/ 6 h 38"/>
                <a:gd name="T2" fmla="*/ 2 w 65"/>
                <a:gd name="T3" fmla="*/ 8 h 38"/>
                <a:gd name="T4" fmla="*/ 0 w 65"/>
                <a:gd name="T5" fmla="*/ 15 h 38"/>
                <a:gd name="T6" fmla="*/ 0 w 65"/>
                <a:gd name="T7" fmla="*/ 19 h 38"/>
                <a:gd name="T8" fmla="*/ 2 w 65"/>
                <a:gd name="T9" fmla="*/ 25 h 38"/>
                <a:gd name="T10" fmla="*/ 4 w 65"/>
                <a:gd name="T11" fmla="*/ 29 h 38"/>
                <a:gd name="T12" fmla="*/ 10 w 65"/>
                <a:gd name="T13" fmla="*/ 32 h 38"/>
                <a:gd name="T14" fmla="*/ 14 w 65"/>
                <a:gd name="T15" fmla="*/ 34 h 38"/>
                <a:gd name="T16" fmla="*/ 19 w 65"/>
                <a:gd name="T17" fmla="*/ 36 h 38"/>
                <a:gd name="T18" fmla="*/ 29 w 65"/>
                <a:gd name="T19" fmla="*/ 38 h 38"/>
                <a:gd name="T20" fmla="*/ 36 w 65"/>
                <a:gd name="T21" fmla="*/ 38 h 38"/>
                <a:gd name="T22" fmla="*/ 44 w 65"/>
                <a:gd name="T23" fmla="*/ 38 h 38"/>
                <a:gd name="T24" fmla="*/ 52 w 65"/>
                <a:gd name="T25" fmla="*/ 38 h 38"/>
                <a:gd name="T26" fmla="*/ 57 w 65"/>
                <a:gd name="T27" fmla="*/ 34 h 38"/>
                <a:gd name="T28" fmla="*/ 61 w 65"/>
                <a:gd name="T29" fmla="*/ 32 h 38"/>
                <a:gd name="T30" fmla="*/ 65 w 65"/>
                <a:gd name="T31" fmla="*/ 27 h 38"/>
                <a:gd name="T32" fmla="*/ 65 w 65"/>
                <a:gd name="T33" fmla="*/ 23 h 38"/>
                <a:gd name="T34" fmla="*/ 65 w 65"/>
                <a:gd name="T35" fmla="*/ 17 h 38"/>
                <a:gd name="T36" fmla="*/ 63 w 65"/>
                <a:gd name="T37" fmla="*/ 12 h 38"/>
                <a:gd name="T38" fmla="*/ 61 w 65"/>
                <a:gd name="T39" fmla="*/ 6 h 38"/>
                <a:gd name="T40" fmla="*/ 59 w 65"/>
                <a:gd name="T41" fmla="*/ 2 h 38"/>
                <a:gd name="T42" fmla="*/ 57 w 65"/>
                <a:gd name="T43" fmla="*/ 0 h 38"/>
                <a:gd name="T44" fmla="*/ 2 w 65"/>
                <a:gd name="T45" fmla="*/ 6 h 38"/>
                <a:gd name="T46" fmla="*/ 2 w 65"/>
                <a:gd name="T47" fmla="*/ 6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
                <a:gd name="T73" fmla="*/ 0 h 38"/>
                <a:gd name="T74" fmla="*/ 65 w 65"/>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 h="38">
                  <a:moveTo>
                    <a:pt x="2" y="6"/>
                  </a:moveTo>
                  <a:lnTo>
                    <a:pt x="2" y="8"/>
                  </a:lnTo>
                  <a:lnTo>
                    <a:pt x="0" y="15"/>
                  </a:lnTo>
                  <a:lnTo>
                    <a:pt x="0" y="19"/>
                  </a:lnTo>
                  <a:lnTo>
                    <a:pt x="2" y="25"/>
                  </a:lnTo>
                  <a:lnTo>
                    <a:pt x="4" y="29"/>
                  </a:lnTo>
                  <a:lnTo>
                    <a:pt x="10" y="32"/>
                  </a:lnTo>
                  <a:lnTo>
                    <a:pt x="14" y="34"/>
                  </a:lnTo>
                  <a:lnTo>
                    <a:pt x="19" y="36"/>
                  </a:lnTo>
                  <a:lnTo>
                    <a:pt x="29" y="38"/>
                  </a:lnTo>
                  <a:lnTo>
                    <a:pt x="36" y="38"/>
                  </a:lnTo>
                  <a:lnTo>
                    <a:pt x="44" y="38"/>
                  </a:lnTo>
                  <a:lnTo>
                    <a:pt x="52" y="38"/>
                  </a:lnTo>
                  <a:lnTo>
                    <a:pt x="57" y="34"/>
                  </a:lnTo>
                  <a:lnTo>
                    <a:pt x="61" y="32"/>
                  </a:lnTo>
                  <a:lnTo>
                    <a:pt x="65" y="27"/>
                  </a:lnTo>
                  <a:lnTo>
                    <a:pt x="65" y="23"/>
                  </a:lnTo>
                  <a:lnTo>
                    <a:pt x="65" y="17"/>
                  </a:lnTo>
                  <a:lnTo>
                    <a:pt x="63" y="12"/>
                  </a:lnTo>
                  <a:lnTo>
                    <a:pt x="61" y="6"/>
                  </a:lnTo>
                  <a:lnTo>
                    <a:pt x="59" y="2"/>
                  </a:lnTo>
                  <a:lnTo>
                    <a:pt x="57" y="0"/>
                  </a:lnTo>
                  <a:lnTo>
                    <a:pt x="2" y="6"/>
                  </a:lnTo>
                  <a:close/>
                </a:path>
              </a:pathLst>
            </a:custGeom>
            <a:solidFill>
              <a:srgbClr val="FFFFFF"/>
            </a:solidFill>
            <a:ln w="9525">
              <a:noFill/>
              <a:round/>
              <a:headEnd/>
              <a:tailEnd/>
            </a:ln>
          </p:spPr>
          <p:txBody>
            <a:bodyPr/>
            <a:lstStyle/>
            <a:p>
              <a:endParaRPr lang="en-US">
                <a:latin typeface="+mj-lt"/>
              </a:endParaRPr>
            </a:p>
          </p:txBody>
        </p:sp>
        <p:sp>
          <p:nvSpPr>
            <p:cNvPr id="10388" name="Freeform 659"/>
            <p:cNvSpPr>
              <a:spLocks/>
            </p:cNvSpPr>
            <p:nvPr/>
          </p:nvSpPr>
          <p:spPr bwMode="auto">
            <a:xfrm>
              <a:off x="2255" y="1749"/>
              <a:ext cx="80" cy="96"/>
            </a:xfrm>
            <a:custGeom>
              <a:avLst/>
              <a:gdLst>
                <a:gd name="T0" fmla="*/ 0 w 89"/>
                <a:gd name="T1" fmla="*/ 108 h 108"/>
                <a:gd name="T2" fmla="*/ 0 w 89"/>
                <a:gd name="T3" fmla="*/ 104 h 108"/>
                <a:gd name="T4" fmla="*/ 0 w 89"/>
                <a:gd name="T5" fmla="*/ 99 h 108"/>
                <a:gd name="T6" fmla="*/ 0 w 89"/>
                <a:gd name="T7" fmla="*/ 93 h 108"/>
                <a:gd name="T8" fmla="*/ 0 w 89"/>
                <a:gd name="T9" fmla="*/ 89 h 108"/>
                <a:gd name="T10" fmla="*/ 0 w 89"/>
                <a:gd name="T11" fmla="*/ 83 h 108"/>
                <a:gd name="T12" fmla="*/ 2 w 89"/>
                <a:gd name="T13" fmla="*/ 78 h 108"/>
                <a:gd name="T14" fmla="*/ 2 w 89"/>
                <a:gd name="T15" fmla="*/ 70 h 108"/>
                <a:gd name="T16" fmla="*/ 2 w 89"/>
                <a:gd name="T17" fmla="*/ 64 h 108"/>
                <a:gd name="T18" fmla="*/ 2 w 89"/>
                <a:gd name="T19" fmla="*/ 57 h 108"/>
                <a:gd name="T20" fmla="*/ 4 w 89"/>
                <a:gd name="T21" fmla="*/ 51 h 108"/>
                <a:gd name="T22" fmla="*/ 6 w 89"/>
                <a:gd name="T23" fmla="*/ 43 h 108"/>
                <a:gd name="T24" fmla="*/ 6 w 89"/>
                <a:gd name="T25" fmla="*/ 38 h 108"/>
                <a:gd name="T26" fmla="*/ 10 w 89"/>
                <a:gd name="T27" fmla="*/ 34 h 108"/>
                <a:gd name="T28" fmla="*/ 11 w 89"/>
                <a:gd name="T29" fmla="*/ 28 h 108"/>
                <a:gd name="T30" fmla="*/ 11 w 89"/>
                <a:gd name="T31" fmla="*/ 22 h 108"/>
                <a:gd name="T32" fmla="*/ 13 w 89"/>
                <a:gd name="T33" fmla="*/ 19 h 108"/>
                <a:gd name="T34" fmla="*/ 15 w 89"/>
                <a:gd name="T35" fmla="*/ 13 h 108"/>
                <a:gd name="T36" fmla="*/ 17 w 89"/>
                <a:gd name="T37" fmla="*/ 11 h 108"/>
                <a:gd name="T38" fmla="*/ 21 w 89"/>
                <a:gd name="T39" fmla="*/ 5 h 108"/>
                <a:gd name="T40" fmla="*/ 25 w 89"/>
                <a:gd name="T41" fmla="*/ 2 h 108"/>
                <a:gd name="T42" fmla="*/ 30 w 89"/>
                <a:gd name="T43" fmla="*/ 0 h 108"/>
                <a:gd name="T44" fmla="*/ 34 w 89"/>
                <a:gd name="T45" fmla="*/ 0 h 108"/>
                <a:gd name="T46" fmla="*/ 36 w 89"/>
                <a:gd name="T47" fmla="*/ 0 h 108"/>
                <a:gd name="T48" fmla="*/ 44 w 89"/>
                <a:gd name="T49" fmla="*/ 5 h 108"/>
                <a:gd name="T50" fmla="*/ 48 w 89"/>
                <a:gd name="T51" fmla="*/ 9 h 108"/>
                <a:gd name="T52" fmla="*/ 51 w 89"/>
                <a:gd name="T53" fmla="*/ 15 h 108"/>
                <a:gd name="T54" fmla="*/ 57 w 89"/>
                <a:gd name="T55" fmla="*/ 22 h 108"/>
                <a:gd name="T56" fmla="*/ 63 w 89"/>
                <a:gd name="T57" fmla="*/ 30 h 108"/>
                <a:gd name="T58" fmla="*/ 65 w 89"/>
                <a:gd name="T59" fmla="*/ 34 h 108"/>
                <a:gd name="T60" fmla="*/ 67 w 89"/>
                <a:gd name="T61" fmla="*/ 38 h 108"/>
                <a:gd name="T62" fmla="*/ 70 w 89"/>
                <a:gd name="T63" fmla="*/ 43 h 108"/>
                <a:gd name="T64" fmla="*/ 72 w 89"/>
                <a:gd name="T65" fmla="*/ 47 h 108"/>
                <a:gd name="T66" fmla="*/ 74 w 89"/>
                <a:gd name="T67" fmla="*/ 53 h 108"/>
                <a:gd name="T68" fmla="*/ 76 w 89"/>
                <a:gd name="T69" fmla="*/ 57 h 108"/>
                <a:gd name="T70" fmla="*/ 78 w 89"/>
                <a:gd name="T71" fmla="*/ 62 h 108"/>
                <a:gd name="T72" fmla="*/ 80 w 89"/>
                <a:gd name="T73" fmla="*/ 68 h 108"/>
                <a:gd name="T74" fmla="*/ 82 w 89"/>
                <a:gd name="T75" fmla="*/ 72 h 108"/>
                <a:gd name="T76" fmla="*/ 84 w 89"/>
                <a:gd name="T77" fmla="*/ 76 h 108"/>
                <a:gd name="T78" fmla="*/ 86 w 89"/>
                <a:gd name="T79" fmla="*/ 80 h 108"/>
                <a:gd name="T80" fmla="*/ 87 w 89"/>
                <a:gd name="T81" fmla="*/ 83 h 108"/>
                <a:gd name="T82" fmla="*/ 89 w 89"/>
                <a:gd name="T83" fmla="*/ 87 h 108"/>
                <a:gd name="T84" fmla="*/ 89 w 89"/>
                <a:gd name="T85" fmla="*/ 89 h 108"/>
                <a:gd name="T86" fmla="*/ 0 w 89"/>
                <a:gd name="T87" fmla="*/ 108 h 108"/>
                <a:gd name="T88" fmla="*/ 0 w 89"/>
                <a:gd name="T89" fmla="*/ 108 h 10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9"/>
                <a:gd name="T136" fmla="*/ 0 h 108"/>
                <a:gd name="T137" fmla="*/ 89 w 89"/>
                <a:gd name="T138" fmla="*/ 108 h 10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9" h="108">
                  <a:moveTo>
                    <a:pt x="0" y="108"/>
                  </a:moveTo>
                  <a:lnTo>
                    <a:pt x="0" y="104"/>
                  </a:lnTo>
                  <a:lnTo>
                    <a:pt x="0" y="99"/>
                  </a:lnTo>
                  <a:lnTo>
                    <a:pt x="0" y="93"/>
                  </a:lnTo>
                  <a:lnTo>
                    <a:pt x="0" y="89"/>
                  </a:lnTo>
                  <a:lnTo>
                    <a:pt x="0" y="83"/>
                  </a:lnTo>
                  <a:lnTo>
                    <a:pt x="2" y="78"/>
                  </a:lnTo>
                  <a:lnTo>
                    <a:pt x="2" y="70"/>
                  </a:lnTo>
                  <a:lnTo>
                    <a:pt x="2" y="64"/>
                  </a:lnTo>
                  <a:lnTo>
                    <a:pt x="2" y="57"/>
                  </a:lnTo>
                  <a:lnTo>
                    <a:pt x="4" y="51"/>
                  </a:lnTo>
                  <a:lnTo>
                    <a:pt x="6" y="43"/>
                  </a:lnTo>
                  <a:lnTo>
                    <a:pt x="6" y="38"/>
                  </a:lnTo>
                  <a:lnTo>
                    <a:pt x="10" y="34"/>
                  </a:lnTo>
                  <a:lnTo>
                    <a:pt x="11" y="28"/>
                  </a:lnTo>
                  <a:lnTo>
                    <a:pt x="11" y="22"/>
                  </a:lnTo>
                  <a:lnTo>
                    <a:pt x="13" y="19"/>
                  </a:lnTo>
                  <a:lnTo>
                    <a:pt x="15" y="13"/>
                  </a:lnTo>
                  <a:lnTo>
                    <a:pt x="17" y="11"/>
                  </a:lnTo>
                  <a:lnTo>
                    <a:pt x="21" y="5"/>
                  </a:lnTo>
                  <a:lnTo>
                    <a:pt x="25" y="2"/>
                  </a:lnTo>
                  <a:lnTo>
                    <a:pt x="30" y="0"/>
                  </a:lnTo>
                  <a:lnTo>
                    <a:pt x="34" y="0"/>
                  </a:lnTo>
                  <a:lnTo>
                    <a:pt x="36" y="0"/>
                  </a:lnTo>
                  <a:lnTo>
                    <a:pt x="44" y="5"/>
                  </a:lnTo>
                  <a:lnTo>
                    <a:pt x="48" y="9"/>
                  </a:lnTo>
                  <a:lnTo>
                    <a:pt x="51" y="15"/>
                  </a:lnTo>
                  <a:lnTo>
                    <a:pt x="57" y="22"/>
                  </a:lnTo>
                  <a:lnTo>
                    <a:pt x="63" y="30"/>
                  </a:lnTo>
                  <a:lnTo>
                    <a:pt x="65" y="34"/>
                  </a:lnTo>
                  <a:lnTo>
                    <a:pt x="67" y="38"/>
                  </a:lnTo>
                  <a:lnTo>
                    <a:pt x="70" y="43"/>
                  </a:lnTo>
                  <a:lnTo>
                    <a:pt x="72" y="47"/>
                  </a:lnTo>
                  <a:lnTo>
                    <a:pt x="74" y="53"/>
                  </a:lnTo>
                  <a:lnTo>
                    <a:pt x="76" y="57"/>
                  </a:lnTo>
                  <a:lnTo>
                    <a:pt x="78" y="62"/>
                  </a:lnTo>
                  <a:lnTo>
                    <a:pt x="80" y="68"/>
                  </a:lnTo>
                  <a:lnTo>
                    <a:pt x="82" y="72"/>
                  </a:lnTo>
                  <a:lnTo>
                    <a:pt x="84" y="76"/>
                  </a:lnTo>
                  <a:lnTo>
                    <a:pt x="86" y="80"/>
                  </a:lnTo>
                  <a:lnTo>
                    <a:pt x="87" y="83"/>
                  </a:lnTo>
                  <a:lnTo>
                    <a:pt x="89" y="87"/>
                  </a:lnTo>
                  <a:lnTo>
                    <a:pt x="89" y="89"/>
                  </a:lnTo>
                  <a:lnTo>
                    <a:pt x="0" y="108"/>
                  </a:lnTo>
                  <a:close/>
                </a:path>
              </a:pathLst>
            </a:custGeom>
            <a:solidFill>
              <a:srgbClr val="57734A"/>
            </a:solidFill>
            <a:ln w="9525">
              <a:noFill/>
              <a:round/>
              <a:headEnd/>
              <a:tailEnd/>
            </a:ln>
          </p:spPr>
          <p:txBody>
            <a:bodyPr/>
            <a:lstStyle/>
            <a:p>
              <a:endParaRPr lang="en-US">
                <a:latin typeface="+mj-lt"/>
              </a:endParaRPr>
            </a:p>
          </p:txBody>
        </p:sp>
        <p:sp>
          <p:nvSpPr>
            <p:cNvPr id="10389" name="Freeform 660"/>
            <p:cNvSpPr>
              <a:spLocks/>
            </p:cNvSpPr>
            <p:nvPr/>
          </p:nvSpPr>
          <p:spPr bwMode="auto">
            <a:xfrm>
              <a:off x="2246" y="1537"/>
              <a:ext cx="61" cy="222"/>
            </a:xfrm>
            <a:custGeom>
              <a:avLst/>
              <a:gdLst>
                <a:gd name="T0" fmla="*/ 55 w 66"/>
                <a:gd name="T1" fmla="*/ 245 h 247"/>
                <a:gd name="T2" fmla="*/ 55 w 66"/>
                <a:gd name="T3" fmla="*/ 241 h 247"/>
                <a:gd name="T4" fmla="*/ 55 w 66"/>
                <a:gd name="T5" fmla="*/ 234 h 247"/>
                <a:gd name="T6" fmla="*/ 53 w 66"/>
                <a:gd name="T7" fmla="*/ 222 h 247"/>
                <a:gd name="T8" fmla="*/ 53 w 66"/>
                <a:gd name="T9" fmla="*/ 211 h 247"/>
                <a:gd name="T10" fmla="*/ 51 w 66"/>
                <a:gd name="T11" fmla="*/ 196 h 247"/>
                <a:gd name="T12" fmla="*/ 51 w 66"/>
                <a:gd name="T13" fmla="*/ 179 h 247"/>
                <a:gd name="T14" fmla="*/ 49 w 66"/>
                <a:gd name="T15" fmla="*/ 160 h 247"/>
                <a:gd name="T16" fmla="*/ 49 w 66"/>
                <a:gd name="T17" fmla="*/ 142 h 247"/>
                <a:gd name="T18" fmla="*/ 47 w 66"/>
                <a:gd name="T19" fmla="*/ 123 h 247"/>
                <a:gd name="T20" fmla="*/ 47 w 66"/>
                <a:gd name="T21" fmla="*/ 106 h 247"/>
                <a:gd name="T22" fmla="*/ 45 w 66"/>
                <a:gd name="T23" fmla="*/ 89 h 247"/>
                <a:gd name="T24" fmla="*/ 45 w 66"/>
                <a:gd name="T25" fmla="*/ 74 h 247"/>
                <a:gd name="T26" fmla="*/ 43 w 66"/>
                <a:gd name="T27" fmla="*/ 63 h 247"/>
                <a:gd name="T28" fmla="*/ 43 w 66"/>
                <a:gd name="T29" fmla="*/ 53 h 247"/>
                <a:gd name="T30" fmla="*/ 43 w 66"/>
                <a:gd name="T31" fmla="*/ 46 h 247"/>
                <a:gd name="T32" fmla="*/ 43 w 66"/>
                <a:gd name="T33" fmla="*/ 46 h 247"/>
                <a:gd name="T34" fmla="*/ 57 w 66"/>
                <a:gd name="T35" fmla="*/ 28 h 247"/>
                <a:gd name="T36" fmla="*/ 66 w 66"/>
                <a:gd name="T37" fmla="*/ 7 h 247"/>
                <a:gd name="T38" fmla="*/ 62 w 66"/>
                <a:gd name="T39" fmla="*/ 6 h 247"/>
                <a:gd name="T40" fmla="*/ 58 w 66"/>
                <a:gd name="T41" fmla="*/ 4 h 247"/>
                <a:gd name="T42" fmla="*/ 53 w 66"/>
                <a:gd name="T43" fmla="*/ 2 h 247"/>
                <a:gd name="T44" fmla="*/ 49 w 66"/>
                <a:gd name="T45" fmla="*/ 0 h 247"/>
                <a:gd name="T46" fmla="*/ 43 w 66"/>
                <a:gd name="T47" fmla="*/ 0 h 247"/>
                <a:gd name="T48" fmla="*/ 39 w 66"/>
                <a:gd name="T49" fmla="*/ 0 h 247"/>
                <a:gd name="T50" fmla="*/ 32 w 66"/>
                <a:gd name="T51" fmla="*/ 0 h 247"/>
                <a:gd name="T52" fmla="*/ 26 w 66"/>
                <a:gd name="T53" fmla="*/ 0 h 247"/>
                <a:gd name="T54" fmla="*/ 19 w 66"/>
                <a:gd name="T55" fmla="*/ 2 h 247"/>
                <a:gd name="T56" fmla="*/ 13 w 66"/>
                <a:gd name="T57" fmla="*/ 4 h 247"/>
                <a:gd name="T58" fmla="*/ 7 w 66"/>
                <a:gd name="T59" fmla="*/ 4 h 247"/>
                <a:gd name="T60" fmla="*/ 3 w 66"/>
                <a:gd name="T61" fmla="*/ 6 h 247"/>
                <a:gd name="T62" fmla="*/ 0 w 66"/>
                <a:gd name="T63" fmla="*/ 7 h 247"/>
                <a:gd name="T64" fmla="*/ 0 w 66"/>
                <a:gd name="T65" fmla="*/ 7 h 247"/>
                <a:gd name="T66" fmla="*/ 0 w 66"/>
                <a:gd name="T67" fmla="*/ 9 h 247"/>
                <a:gd name="T68" fmla="*/ 1 w 66"/>
                <a:gd name="T69" fmla="*/ 13 h 247"/>
                <a:gd name="T70" fmla="*/ 3 w 66"/>
                <a:gd name="T71" fmla="*/ 21 h 247"/>
                <a:gd name="T72" fmla="*/ 9 w 66"/>
                <a:gd name="T73" fmla="*/ 28 h 247"/>
                <a:gd name="T74" fmla="*/ 13 w 66"/>
                <a:gd name="T75" fmla="*/ 32 h 247"/>
                <a:gd name="T76" fmla="*/ 20 w 66"/>
                <a:gd name="T77" fmla="*/ 38 h 247"/>
                <a:gd name="T78" fmla="*/ 24 w 66"/>
                <a:gd name="T79" fmla="*/ 42 h 247"/>
                <a:gd name="T80" fmla="*/ 26 w 66"/>
                <a:gd name="T81" fmla="*/ 46 h 247"/>
                <a:gd name="T82" fmla="*/ 34 w 66"/>
                <a:gd name="T83" fmla="*/ 247 h 247"/>
                <a:gd name="T84" fmla="*/ 55 w 66"/>
                <a:gd name="T85" fmla="*/ 245 h 247"/>
                <a:gd name="T86" fmla="*/ 55 w 66"/>
                <a:gd name="T87" fmla="*/ 245 h 2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
                <a:gd name="T133" fmla="*/ 0 h 247"/>
                <a:gd name="T134" fmla="*/ 66 w 66"/>
                <a:gd name="T135" fmla="*/ 247 h 2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 h="247">
                  <a:moveTo>
                    <a:pt x="55" y="245"/>
                  </a:moveTo>
                  <a:lnTo>
                    <a:pt x="55" y="241"/>
                  </a:lnTo>
                  <a:lnTo>
                    <a:pt x="55" y="234"/>
                  </a:lnTo>
                  <a:lnTo>
                    <a:pt x="53" y="222"/>
                  </a:lnTo>
                  <a:lnTo>
                    <a:pt x="53" y="211"/>
                  </a:lnTo>
                  <a:lnTo>
                    <a:pt x="51" y="196"/>
                  </a:lnTo>
                  <a:lnTo>
                    <a:pt x="51" y="179"/>
                  </a:lnTo>
                  <a:lnTo>
                    <a:pt x="49" y="160"/>
                  </a:lnTo>
                  <a:lnTo>
                    <a:pt x="49" y="142"/>
                  </a:lnTo>
                  <a:lnTo>
                    <a:pt x="47" y="123"/>
                  </a:lnTo>
                  <a:lnTo>
                    <a:pt x="47" y="106"/>
                  </a:lnTo>
                  <a:lnTo>
                    <a:pt x="45" y="89"/>
                  </a:lnTo>
                  <a:lnTo>
                    <a:pt x="45" y="74"/>
                  </a:lnTo>
                  <a:lnTo>
                    <a:pt x="43" y="63"/>
                  </a:lnTo>
                  <a:lnTo>
                    <a:pt x="43" y="53"/>
                  </a:lnTo>
                  <a:lnTo>
                    <a:pt x="43" y="46"/>
                  </a:lnTo>
                  <a:lnTo>
                    <a:pt x="57" y="28"/>
                  </a:lnTo>
                  <a:lnTo>
                    <a:pt x="66" y="7"/>
                  </a:lnTo>
                  <a:lnTo>
                    <a:pt x="62" y="6"/>
                  </a:lnTo>
                  <a:lnTo>
                    <a:pt x="58" y="4"/>
                  </a:lnTo>
                  <a:lnTo>
                    <a:pt x="53" y="2"/>
                  </a:lnTo>
                  <a:lnTo>
                    <a:pt x="49" y="0"/>
                  </a:lnTo>
                  <a:lnTo>
                    <a:pt x="43" y="0"/>
                  </a:lnTo>
                  <a:lnTo>
                    <a:pt x="39" y="0"/>
                  </a:lnTo>
                  <a:lnTo>
                    <a:pt x="32" y="0"/>
                  </a:lnTo>
                  <a:lnTo>
                    <a:pt x="26" y="0"/>
                  </a:lnTo>
                  <a:lnTo>
                    <a:pt x="19" y="2"/>
                  </a:lnTo>
                  <a:lnTo>
                    <a:pt x="13" y="4"/>
                  </a:lnTo>
                  <a:lnTo>
                    <a:pt x="7" y="4"/>
                  </a:lnTo>
                  <a:lnTo>
                    <a:pt x="3" y="6"/>
                  </a:lnTo>
                  <a:lnTo>
                    <a:pt x="0" y="7"/>
                  </a:lnTo>
                  <a:lnTo>
                    <a:pt x="0" y="9"/>
                  </a:lnTo>
                  <a:lnTo>
                    <a:pt x="1" y="13"/>
                  </a:lnTo>
                  <a:lnTo>
                    <a:pt x="3" y="21"/>
                  </a:lnTo>
                  <a:lnTo>
                    <a:pt x="9" y="28"/>
                  </a:lnTo>
                  <a:lnTo>
                    <a:pt x="13" y="32"/>
                  </a:lnTo>
                  <a:lnTo>
                    <a:pt x="20" y="38"/>
                  </a:lnTo>
                  <a:lnTo>
                    <a:pt x="24" y="42"/>
                  </a:lnTo>
                  <a:lnTo>
                    <a:pt x="26" y="46"/>
                  </a:lnTo>
                  <a:lnTo>
                    <a:pt x="34" y="247"/>
                  </a:lnTo>
                  <a:lnTo>
                    <a:pt x="55" y="245"/>
                  </a:lnTo>
                  <a:close/>
                </a:path>
              </a:pathLst>
            </a:custGeom>
            <a:solidFill>
              <a:srgbClr val="57734A"/>
            </a:solidFill>
            <a:ln w="9525">
              <a:noFill/>
              <a:round/>
              <a:headEnd/>
              <a:tailEnd/>
            </a:ln>
          </p:spPr>
          <p:txBody>
            <a:bodyPr/>
            <a:lstStyle/>
            <a:p>
              <a:endParaRPr lang="en-US">
                <a:latin typeface="+mj-lt"/>
              </a:endParaRPr>
            </a:p>
          </p:txBody>
        </p:sp>
        <p:sp>
          <p:nvSpPr>
            <p:cNvPr id="10390" name="Freeform 661"/>
            <p:cNvSpPr>
              <a:spLocks/>
            </p:cNvSpPr>
            <p:nvPr/>
          </p:nvSpPr>
          <p:spPr bwMode="auto">
            <a:xfrm>
              <a:off x="2253" y="1548"/>
              <a:ext cx="20" cy="30"/>
            </a:xfrm>
            <a:custGeom>
              <a:avLst/>
              <a:gdLst>
                <a:gd name="T0" fmla="*/ 0 w 23"/>
                <a:gd name="T1" fmla="*/ 0 h 35"/>
                <a:gd name="T2" fmla="*/ 23 w 23"/>
                <a:gd name="T3" fmla="*/ 17 h 35"/>
                <a:gd name="T4" fmla="*/ 23 w 23"/>
                <a:gd name="T5" fmla="*/ 35 h 35"/>
                <a:gd name="T6" fmla="*/ 19 w 23"/>
                <a:gd name="T7" fmla="*/ 35 h 35"/>
                <a:gd name="T8" fmla="*/ 15 w 23"/>
                <a:gd name="T9" fmla="*/ 33 h 35"/>
                <a:gd name="T10" fmla="*/ 10 w 23"/>
                <a:gd name="T11" fmla="*/ 29 h 35"/>
                <a:gd name="T12" fmla="*/ 6 w 23"/>
                <a:gd name="T13" fmla="*/ 23 h 35"/>
                <a:gd name="T14" fmla="*/ 4 w 23"/>
                <a:gd name="T15" fmla="*/ 21 h 35"/>
                <a:gd name="T16" fmla="*/ 2 w 23"/>
                <a:gd name="T17" fmla="*/ 15 h 35"/>
                <a:gd name="T18" fmla="*/ 0 w 23"/>
                <a:gd name="T19" fmla="*/ 12 h 35"/>
                <a:gd name="T20" fmla="*/ 0 w 23"/>
                <a:gd name="T21" fmla="*/ 10 h 35"/>
                <a:gd name="T22" fmla="*/ 0 w 23"/>
                <a:gd name="T23" fmla="*/ 2 h 35"/>
                <a:gd name="T24" fmla="*/ 0 w 23"/>
                <a:gd name="T25" fmla="*/ 0 h 35"/>
                <a:gd name="T26" fmla="*/ 0 w 23"/>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35"/>
                <a:gd name="T44" fmla="*/ 23 w 23"/>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35">
                  <a:moveTo>
                    <a:pt x="0" y="0"/>
                  </a:moveTo>
                  <a:lnTo>
                    <a:pt x="23" y="17"/>
                  </a:lnTo>
                  <a:lnTo>
                    <a:pt x="23" y="35"/>
                  </a:lnTo>
                  <a:lnTo>
                    <a:pt x="19" y="35"/>
                  </a:lnTo>
                  <a:lnTo>
                    <a:pt x="15" y="33"/>
                  </a:lnTo>
                  <a:lnTo>
                    <a:pt x="10" y="29"/>
                  </a:lnTo>
                  <a:lnTo>
                    <a:pt x="6" y="23"/>
                  </a:lnTo>
                  <a:lnTo>
                    <a:pt x="4" y="21"/>
                  </a:lnTo>
                  <a:lnTo>
                    <a:pt x="2" y="15"/>
                  </a:lnTo>
                  <a:lnTo>
                    <a:pt x="0" y="12"/>
                  </a:lnTo>
                  <a:lnTo>
                    <a:pt x="0" y="10"/>
                  </a:lnTo>
                  <a:lnTo>
                    <a:pt x="0" y="2"/>
                  </a:lnTo>
                  <a:lnTo>
                    <a:pt x="0" y="0"/>
                  </a:lnTo>
                  <a:close/>
                </a:path>
              </a:pathLst>
            </a:custGeom>
            <a:solidFill>
              <a:srgbClr val="8AD100"/>
            </a:solidFill>
            <a:ln w="9525">
              <a:noFill/>
              <a:round/>
              <a:headEnd/>
              <a:tailEnd/>
            </a:ln>
          </p:spPr>
          <p:txBody>
            <a:bodyPr/>
            <a:lstStyle/>
            <a:p>
              <a:endParaRPr lang="en-US">
                <a:latin typeface="+mj-lt"/>
              </a:endParaRPr>
            </a:p>
          </p:txBody>
        </p:sp>
        <p:sp>
          <p:nvSpPr>
            <p:cNvPr id="10391" name="Freeform 662"/>
            <p:cNvSpPr>
              <a:spLocks/>
            </p:cNvSpPr>
            <p:nvPr/>
          </p:nvSpPr>
          <p:spPr bwMode="auto">
            <a:xfrm>
              <a:off x="2207" y="1817"/>
              <a:ext cx="184" cy="70"/>
            </a:xfrm>
            <a:custGeom>
              <a:avLst/>
              <a:gdLst>
                <a:gd name="T0" fmla="*/ 0 w 205"/>
                <a:gd name="T1" fmla="*/ 74 h 78"/>
                <a:gd name="T2" fmla="*/ 7 w 205"/>
                <a:gd name="T3" fmla="*/ 64 h 78"/>
                <a:gd name="T4" fmla="*/ 17 w 205"/>
                <a:gd name="T5" fmla="*/ 51 h 78"/>
                <a:gd name="T6" fmla="*/ 26 w 205"/>
                <a:gd name="T7" fmla="*/ 42 h 78"/>
                <a:gd name="T8" fmla="*/ 36 w 205"/>
                <a:gd name="T9" fmla="*/ 32 h 78"/>
                <a:gd name="T10" fmla="*/ 45 w 205"/>
                <a:gd name="T11" fmla="*/ 23 h 78"/>
                <a:gd name="T12" fmla="*/ 55 w 205"/>
                <a:gd name="T13" fmla="*/ 15 h 78"/>
                <a:gd name="T14" fmla="*/ 64 w 205"/>
                <a:gd name="T15" fmla="*/ 9 h 78"/>
                <a:gd name="T16" fmla="*/ 74 w 205"/>
                <a:gd name="T17" fmla="*/ 4 h 78"/>
                <a:gd name="T18" fmla="*/ 83 w 205"/>
                <a:gd name="T19" fmla="*/ 2 h 78"/>
                <a:gd name="T20" fmla="*/ 93 w 205"/>
                <a:gd name="T21" fmla="*/ 0 h 78"/>
                <a:gd name="T22" fmla="*/ 104 w 205"/>
                <a:gd name="T23" fmla="*/ 0 h 78"/>
                <a:gd name="T24" fmla="*/ 116 w 205"/>
                <a:gd name="T25" fmla="*/ 2 h 78"/>
                <a:gd name="T26" fmla="*/ 127 w 205"/>
                <a:gd name="T27" fmla="*/ 5 h 78"/>
                <a:gd name="T28" fmla="*/ 140 w 205"/>
                <a:gd name="T29" fmla="*/ 9 h 78"/>
                <a:gd name="T30" fmla="*/ 152 w 205"/>
                <a:gd name="T31" fmla="*/ 13 h 78"/>
                <a:gd name="T32" fmla="*/ 165 w 205"/>
                <a:gd name="T33" fmla="*/ 19 h 78"/>
                <a:gd name="T34" fmla="*/ 175 w 205"/>
                <a:gd name="T35" fmla="*/ 24 h 78"/>
                <a:gd name="T36" fmla="*/ 186 w 205"/>
                <a:gd name="T37" fmla="*/ 30 h 78"/>
                <a:gd name="T38" fmla="*/ 194 w 205"/>
                <a:gd name="T39" fmla="*/ 36 h 78"/>
                <a:gd name="T40" fmla="*/ 203 w 205"/>
                <a:gd name="T41" fmla="*/ 42 h 78"/>
                <a:gd name="T42" fmla="*/ 203 w 205"/>
                <a:gd name="T43" fmla="*/ 42 h 78"/>
                <a:gd name="T44" fmla="*/ 198 w 205"/>
                <a:gd name="T45" fmla="*/ 42 h 78"/>
                <a:gd name="T46" fmla="*/ 188 w 205"/>
                <a:gd name="T47" fmla="*/ 38 h 78"/>
                <a:gd name="T48" fmla="*/ 173 w 205"/>
                <a:gd name="T49" fmla="*/ 36 h 78"/>
                <a:gd name="T50" fmla="*/ 156 w 205"/>
                <a:gd name="T51" fmla="*/ 36 h 78"/>
                <a:gd name="T52" fmla="*/ 137 w 205"/>
                <a:gd name="T53" fmla="*/ 36 h 78"/>
                <a:gd name="T54" fmla="*/ 116 w 205"/>
                <a:gd name="T55" fmla="*/ 36 h 78"/>
                <a:gd name="T56" fmla="*/ 97 w 205"/>
                <a:gd name="T57" fmla="*/ 38 h 78"/>
                <a:gd name="T58" fmla="*/ 78 w 205"/>
                <a:gd name="T59" fmla="*/ 42 h 78"/>
                <a:gd name="T60" fmla="*/ 59 w 205"/>
                <a:gd name="T61" fmla="*/ 45 h 78"/>
                <a:gd name="T62" fmla="*/ 44 w 205"/>
                <a:gd name="T63" fmla="*/ 51 h 78"/>
                <a:gd name="T64" fmla="*/ 30 w 205"/>
                <a:gd name="T65" fmla="*/ 57 h 78"/>
                <a:gd name="T66" fmla="*/ 17 w 205"/>
                <a:gd name="T67" fmla="*/ 64 h 78"/>
                <a:gd name="T68" fmla="*/ 7 w 205"/>
                <a:gd name="T69" fmla="*/ 68 h 78"/>
                <a:gd name="T70" fmla="*/ 0 w 205"/>
                <a:gd name="T71" fmla="*/ 76 h 78"/>
                <a:gd name="T72" fmla="*/ 0 w 205"/>
                <a:gd name="T73" fmla="*/ 78 h 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5"/>
                <a:gd name="T112" fmla="*/ 0 h 78"/>
                <a:gd name="T113" fmla="*/ 205 w 205"/>
                <a:gd name="T114" fmla="*/ 78 h 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5" h="78">
                  <a:moveTo>
                    <a:pt x="0" y="78"/>
                  </a:moveTo>
                  <a:lnTo>
                    <a:pt x="0" y="74"/>
                  </a:lnTo>
                  <a:lnTo>
                    <a:pt x="4" y="70"/>
                  </a:lnTo>
                  <a:lnTo>
                    <a:pt x="7" y="64"/>
                  </a:lnTo>
                  <a:lnTo>
                    <a:pt x="13" y="55"/>
                  </a:lnTo>
                  <a:lnTo>
                    <a:pt x="17" y="51"/>
                  </a:lnTo>
                  <a:lnTo>
                    <a:pt x="21" y="45"/>
                  </a:lnTo>
                  <a:lnTo>
                    <a:pt x="26" y="42"/>
                  </a:lnTo>
                  <a:lnTo>
                    <a:pt x="30" y="36"/>
                  </a:lnTo>
                  <a:lnTo>
                    <a:pt x="36" y="32"/>
                  </a:lnTo>
                  <a:lnTo>
                    <a:pt x="40" y="26"/>
                  </a:lnTo>
                  <a:lnTo>
                    <a:pt x="45" y="23"/>
                  </a:lnTo>
                  <a:lnTo>
                    <a:pt x="51" y="19"/>
                  </a:lnTo>
                  <a:lnTo>
                    <a:pt x="55" y="15"/>
                  </a:lnTo>
                  <a:lnTo>
                    <a:pt x="59" y="11"/>
                  </a:lnTo>
                  <a:lnTo>
                    <a:pt x="64" y="9"/>
                  </a:lnTo>
                  <a:lnTo>
                    <a:pt x="68" y="7"/>
                  </a:lnTo>
                  <a:lnTo>
                    <a:pt x="74" y="4"/>
                  </a:lnTo>
                  <a:lnTo>
                    <a:pt x="78" y="4"/>
                  </a:lnTo>
                  <a:lnTo>
                    <a:pt x="83" y="2"/>
                  </a:lnTo>
                  <a:lnTo>
                    <a:pt x="89" y="2"/>
                  </a:lnTo>
                  <a:lnTo>
                    <a:pt x="93" y="0"/>
                  </a:lnTo>
                  <a:lnTo>
                    <a:pt x="99" y="0"/>
                  </a:lnTo>
                  <a:lnTo>
                    <a:pt x="104" y="0"/>
                  </a:lnTo>
                  <a:lnTo>
                    <a:pt x="110" y="2"/>
                  </a:lnTo>
                  <a:lnTo>
                    <a:pt x="116" y="2"/>
                  </a:lnTo>
                  <a:lnTo>
                    <a:pt x="121" y="4"/>
                  </a:lnTo>
                  <a:lnTo>
                    <a:pt x="127" y="5"/>
                  </a:lnTo>
                  <a:lnTo>
                    <a:pt x="135" y="7"/>
                  </a:lnTo>
                  <a:lnTo>
                    <a:pt x="140" y="9"/>
                  </a:lnTo>
                  <a:lnTo>
                    <a:pt x="146" y="11"/>
                  </a:lnTo>
                  <a:lnTo>
                    <a:pt x="152" y="13"/>
                  </a:lnTo>
                  <a:lnTo>
                    <a:pt x="160" y="17"/>
                  </a:lnTo>
                  <a:lnTo>
                    <a:pt x="165" y="19"/>
                  </a:lnTo>
                  <a:lnTo>
                    <a:pt x="171" y="23"/>
                  </a:lnTo>
                  <a:lnTo>
                    <a:pt x="175" y="24"/>
                  </a:lnTo>
                  <a:lnTo>
                    <a:pt x="182" y="28"/>
                  </a:lnTo>
                  <a:lnTo>
                    <a:pt x="186" y="30"/>
                  </a:lnTo>
                  <a:lnTo>
                    <a:pt x="190" y="32"/>
                  </a:lnTo>
                  <a:lnTo>
                    <a:pt x="194" y="36"/>
                  </a:lnTo>
                  <a:lnTo>
                    <a:pt x="198" y="38"/>
                  </a:lnTo>
                  <a:lnTo>
                    <a:pt x="203" y="42"/>
                  </a:lnTo>
                  <a:lnTo>
                    <a:pt x="205" y="42"/>
                  </a:lnTo>
                  <a:lnTo>
                    <a:pt x="203" y="42"/>
                  </a:lnTo>
                  <a:lnTo>
                    <a:pt x="201" y="42"/>
                  </a:lnTo>
                  <a:lnTo>
                    <a:pt x="198" y="42"/>
                  </a:lnTo>
                  <a:lnTo>
                    <a:pt x="194" y="40"/>
                  </a:lnTo>
                  <a:lnTo>
                    <a:pt x="188" y="38"/>
                  </a:lnTo>
                  <a:lnTo>
                    <a:pt x="180" y="38"/>
                  </a:lnTo>
                  <a:lnTo>
                    <a:pt x="173" y="36"/>
                  </a:lnTo>
                  <a:lnTo>
                    <a:pt x="165" y="36"/>
                  </a:lnTo>
                  <a:lnTo>
                    <a:pt x="156" y="36"/>
                  </a:lnTo>
                  <a:lnTo>
                    <a:pt x="146" y="36"/>
                  </a:lnTo>
                  <a:lnTo>
                    <a:pt x="137" y="36"/>
                  </a:lnTo>
                  <a:lnTo>
                    <a:pt x="127" y="36"/>
                  </a:lnTo>
                  <a:lnTo>
                    <a:pt x="116" y="36"/>
                  </a:lnTo>
                  <a:lnTo>
                    <a:pt x="106" y="36"/>
                  </a:lnTo>
                  <a:lnTo>
                    <a:pt x="97" y="38"/>
                  </a:lnTo>
                  <a:lnTo>
                    <a:pt x="87" y="40"/>
                  </a:lnTo>
                  <a:lnTo>
                    <a:pt x="78" y="42"/>
                  </a:lnTo>
                  <a:lnTo>
                    <a:pt x="68" y="43"/>
                  </a:lnTo>
                  <a:lnTo>
                    <a:pt x="59" y="45"/>
                  </a:lnTo>
                  <a:lnTo>
                    <a:pt x="51" y="49"/>
                  </a:lnTo>
                  <a:lnTo>
                    <a:pt x="44" y="51"/>
                  </a:lnTo>
                  <a:lnTo>
                    <a:pt x="36" y="55"/>
                  </a:lnTo>
                  <a:lnTo>
                    <a:pt x="30" y="57"/>
                  </a:lnTo>
                  <a:lnTo>
                    <a:pt x="25" y="61"/>
                  </a:lnTo>
                  <a:lnTo>
                    <a:pt x="17" y="64"/>
                  </a:lnTo>
                  <a:lnTo>
                    <a:pt x="13" y="66"/>
                  </a:lnTo>
                  <a:lnTo>
                    <a:pt x="7" y="68"/>
                  </a:lnTo>
                  <a:lnTo>
                    <a:pt x="6" y="72"/>
                  </a:lnTo>
                  <a:lnTo>
                    <a:pt x="0" y="76"/>
                  </a:lnTo>
                  <a:lnTo>
                    <a:pt x="0" y="78"/>
                  </a:lnTo>
                  <a:close/>
                </a:path>
              </a:pathLst>
            </a:custGeom>
            <a:solidFill>
              <a:srgbClr val="57734A"/>
            </a:solidFill>
            <a:ln w="9525">
              <a:noFill/>
              <a:round/>
              <a:headEnd/>
              <a:tailEnd/>
            </a:ln>
          </p:spPr>
          <p:txBody>
            <a:bodyPr/>
            <a:lstStyle/>
            <a:p>
              <a:endParaRPr lang="en-US">
                <a:latin typeface="+mj-lt"/>
              </a:endParaRPr>
            </a:p>
          </p:txBody>
        </p:sp>
        <p:sp>
          <p:nvSpPr>
            <p:cNvPr id="10392" name="Freeform 663"/>
            <p:cNvSpPr>
              <a:spLocks/>
            </p:cNvSpPr>
            <p:nvPr/>
          </p:nvSpPr>
          <p:spPr bwMode="auto">
            <a:xfrm>
              <a:off x="2232" y="2205"/>
              <a:ext cx="60" cy="72"/>
            </a:xfrm>
            <a:custGeom>
              <a:avLst/>
              <a:gdLst>
                <a:gd name="T0" fmla="*/ 25 w 69"/>
                <a:gd name="T1" fmla="*/ 0 h 82"/>
                <a:gd name="T2" fmla="*/ 21 w 69"/>
                <a:gd name="T3" fmla="*/ 2 h 82"/>
                <a:gd name="T4" fmla="*/ 18 w 69"/>
                <a:gd name="T5" fmla="*/ 4 h 82"/>
                <a:gd name="T6" fmla="*/ 16 w 69"/>
                <a:gd name="T7" fmla="*/ 8 h 82"/>
                <a:gd name="T8" fmla="*/ 14 w 69"/>
                <a:gd name="T9" fmla="*/ 12 h 82"/>
                <a:gd name="T10" fmla="*/ 10 w 69"/>
                <a:gd name="T11" fmla="*/ 17 h 82"/>
                <a:gd name="T12" fmla="*/ 10 w 69"/>
                <a:gd name="T13" fmla="*/ 23 h 82"/>
                <a:gd name="T14" fmla="*/ 8 w 69"/>
                <a:gd name="T15" fmla="*/ 27 h 82"/>
                <a:gd name="T16" fmla="*/ 8 w 69"/>
                <a:gd name="T17" fmla="*/ 31 h 82"/>
                <a:gd name="T18" fmla="*/ 6 w 69"/>
                <a:gd name="T19" fmla="*/ 36 h 82"/>
                <a:gd name="T20" fmla="*/ 6 w 69"/>
                <a:gd name="T21" fmla="*/ 40 h 82"/>
                <a:gd name="T22" fmla="*/ 4 w 69"/>
                <a:gd name="T23" fmla="*/ 44 h 82"/>
                <a:gd name="T24" fmla="*/ 4 w 69"/>
                <a:gd name="T25" fmla="*/ 50 h 82"/>
                <a:gd name="T26" fmla="*/ 2 w 69"/>
                <a:gd name="T27" fmla="*/ 53 h 82"/>
                <a:gd name="T28" fmla="*/ 2 w 69"/>
                <a:gd name="T29" fmla="*/ 59 h 82"/>
                <a:gd name="T30" fmla="*/ 0 w 69"/>
                <a:gd name="T31" fmla="*/ 67 h 82"/>
                <a:gd name="T32" fmla="*/ 0 w 69"/>
                <a:gd name="T33" fmla="*/ 74 h 82"/>
                <a:gd name="T34" fmla="*/ 0 w 69"/>
                <a:gd name="T35" fmla="*/ 78 h 82"/>
                <a:gd name="T36" fmla="*/ 0 w 69"/>
                <a:gd name="T37" fmla="*/ 80 h 82"/>
                <a:gd name="T38" fmla="*/ 4 w 69"/>
                <a:gd name="T39" fmla="*/ 80 h 82"/>
                <a:gd name="T40" fmla="*/ 8 w 69"/>
                <a:gd name="T41" fmla="*/ 80 h 82"/>
                <a:gd name="T42" fmla="*/ 14 w 69"/>
                <a:gd name="T43" fmla="*/ 82 h 82"/>
                <a:gd name="T44" fmla="*/ 18 w 69"/>
                <a:gd name="T45" fmla="*/ 80 h 82"/>
                <a:gd name="T46" fmla="*/ 25 w 69"/>
                <a:gd name="T47" fmla="*/ 80 h 82"/>
                <a:gd name="T48" fmla="*/ 31 w 69"/>
                <a:gd name="T49" fmla="*/ 80 h 82"/>
                <a:gd name="T50" fmla="*/ 38 w 69"/>
                <a:gd name="T51" fmla="*/ 80 h 82"/>
                <a:gd name="T52" fmla="*/ 44 w 69"/>
                <a:gd name="T53" fmla="*/ 80 h 82"/>
                <a:gd name="T54" fmla="*/ 50 w 69"/>
                <a:gd name="T55" fmla="*/ 78 h 82"/>
                <a:gd name="T56" fmla="*/ 54 w 69"/>
                <a:gd name="T57" fmla="*/ 78 h 82"/>
                <a:gd name="T58" fmla="*/ 59 w 69"/>
                <a:gd name="T59" fmla="*/ 78 h 82"/>
                <a:gd name="T60" fmla="*/ 65 w 69"/>
                <a:gd name="T61" fmla="*/ 74 h 82"/>
                <a:gd name="T62" fmla="*/ 67 w 69"/>
                <a:gd name="T63" fmla="*/ 74 h 82"/>
                <a:gd name="T64" fmla="*/ 67 w 69"/>
                <a:gd name="T65" fmla="*/ 72 h 82"/>
                <a:gd name="T66" fmla="*/ 67 w 69"/>
                <a:gd name="T67" fmla="*/ 72 h 82"/>
                <a:gd name="T68" fmla="*/ 67 w 69"/>
                <a:gd name="T69" fmla="*/ 69 h 82"/>
                <a:gd name="T70" fmla="*/ 69 w 69"/>
                <a:gd name="T71" fmla="*/ 65 h 82"/>
                <a:gd name="T72" fmla="*/ 67 w 69"/>
                <a:gd name="T73" fmla="*/ 59 h 82"/>
                <a:gd name="T74" fmla="*/ 67 w 69"/>
                <a:gd name="T75" fmla="*/ 53 h 82"/>
                <a:gd name="T76" fmla="*/ 65 w 69"/>
                <a:gd name="T77" fmla="*/ 46 h 82"/>
                <a:gd name="T78" fmla="*/ 63 w 69"/>
                <a:gd name="T79" fmla="*/ 40 h 82"/>
                <a:gd name="T80" fmla="*/ 59 w 69"/>
                <a:gd name="T81" fmla="*/ 33 h 82"/>
                <a:gd name="T82" fmla="*/ 56 w 69"/>
                <a:gd name="T83" fmla="*/ 25 h 82"/>
                <a:gd name="T84" fmla="*/ 52 w 69"/>
                <a:gd name="T85" fmla="*/ 17 h 82"/>
                <a:gd name="T86" fmla="*/ 48 w 69"/>
                <a:gd name="T87" fmla="*/ 14 h 82"/>
                <a:gd name="T88" fmla="*/ 42 w 69"/>
                <a:gd name="T89" fmla="*/ 8 h 82"/>
                <a:gd name="T90" fmla="*/ 38 w 69"/>
                <a:gd name="T91" fmla="*/ 4 h 82"/>
                <a:gd name="T92" fmla="*/ 37 w 69"/>
                <a:gd name="T93" fmla="*/ 0 h 82"/>
                <a:gd name="T94" fmla="*/ 25 w 69"/>
                <a:gd name="T95" fmla="*/ 0 h 82"/>
                <a:gd name="T96" fmla="*/ 25 w 69"/>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9"/>
                <a:gd name="T148" fmla="*/ 0 h 82"/>
                <a:gd name="T149" fmla="*/ 69 w 69"/>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9" h="82">
                  <a:moveTo>
                    <a:pt x="25" y="0"/>
                  </a:moveTo>
                  <a:lnTo>
                    <a:pt x="21" y="2"/>
                  </a:lnTo>
                  <a:lnTo>
                    <a:pt x="18" y="4"/>
                  </a:lnTo>
                  <a:lnTo>
                    <a:pt x="16" y="8"/>
                  </a:lnTo>
                  <a:lnTo>
                    <a:pt x="14" y="12"/>
                  </a:lnTo>
                  <a:lnTo>
                    <a:pt x="10" y="17"/>
                  </a:lnTo>
                  <a:lnTo>
                    <a:pt x="10" y="23"/>
                  </a:lnTo>
                  <a:lnTo>
                    <a:pt x="8" y="27"/>
                  </a:lnTo>
                  <a:lnTo>
                    <a:pt x="8" y="31"/>
                  </a:lnTo>
                  <a:lnTo>
                    <a:pt x="6" y="36"/>
                  </a:lnTo>
                  <a:lnTo>
                    <a:pt x="6" y="40"/>
                  </a:lnTo>
                  <a:lnTo>
                    <a:pt x="4" y="44"/>
                  </a:lnTo>
                  <a:lnTo>
                    <a:pt x="4" y="50"/>
                  </a:lnTo>
                  <a:lnTo>
                    <a:pt x="2" y="53"/>
                  </a:lnTo>
                  <a:lnTo>
                    <a:pt x="2" y="59"/>
                  </a:lnTo>
                  <a:lnTo>
                    <a:pt x="0" y="67"/>
                  </a:lnTo>
                  <a:lnTo>
                    <a:pt x="0" y="74"/>
                  </a:lnTo>
                  <a:lnTo>
                    <a:pt x="0" y="78"/>
                  </a:lnTo>
                  <a:lnTo>
                    <a:pt x="0" y="80"/>
                  </a:lnTo>
                  <a:lnTo>
                    <a:pt x="4" y="80"/>
                  </a:lnTo>
                  <a:lnTo>
                    <a:pt x="8" y="80"/>
                  </a:lnTo>
                  <a:lnTo>
                    <a:pt x="14" y="82"/>
                  </a:lnTo>
                  <a:lnTo>
                    <a:pt x="18" y="80"/>
                  </a:lnTo>
                  <a:lnTo>
                    <a:pt x="25" y="80"/>
                  </a:lnTo>
                  <a:lnTo>
                    <a:pt x="31" y="80"/>
                  </a:lnTo>
                  <a:lnTo>
                    <a:pt x="38" y="80"/>
                  </a:lnTo>
                  <a:lnTo>
                    <a:pt x="44" y="80"/>
                  </a:lnTo>
                  <a:lnTo>
                    <a:pt x="50" y="78"/>
                  </a:lnTo>
                  <a:lnTo>
                    <a:pt x="54" y="78"/>
                  </a:lnTo>
                  <a:lnTo>
                    <a:pt x="59" y="78"/>
                  </a:lnTo>
                  <a:lnTo>
                    <a:pt x="65" y="74"/>
                  </a:lnTo>
                  <a:lnTo>
                    <a:pt x="67" y="74"/>
                  </a:lnTo>
                  <a:lnTo>
                    <a:pt x="67" y="72"/>
                  </a:lnTo>
                  <a:lnTo>
                    <a:pt x="67" y="69"/>
                  </a:lnTo>
                  <a:lnTo>
                    <a:pt x="69" y="65"/>
                  </a:lnTo>
                  <a:lnTo>
                    <a:pt x="67" y="59"/>
                  </a:lnTo>
                  <a:lnTo>
                    <a:pt x="67" y="53"/>
                  </a:lnTo>
                  <a:lnTo>
                    <a:pt x="65" y="46"/>
                  </a:lnTo>
                  <a:lnTo>
                    <a:pt x="63" y="40"/>
                  </a:lnTo>
                  <a:lnTo>
                    <a:pt x="59" y="33"/>
                  </a:lnTo>
                  <a:lnTo>
                    <a:pt x="56" y="25"/>
                  </a:lnTo>
                  <a:lnTo>
                    <a:pt x="52" y="17"/>
                  </a:lnTo>
                  <a:lnTo>
                    <a:pt x="48" y="14"/>
                  </a:lnTo>
                  <a:lnTo>
                    <a:pt x="42" y="8"/>
                  </a:lnTo>
                  <a:lnTo>
                    <a:pt x="38" y="4"/>
                  </a:lnTo>
                  <a:lnTo>
                    <a:pt x="37" y="0"/>
                  </a:lnTo>
                  <a:lnTo>
                    <a:pt x="25" y="0"/>
                  </a:lnTo>
                  <a:close/>
                </a:path>
              </a:pathLst>
            </a:custGeom>
            <a:solidFill>
              <a:srgbClr val="7DB819"/>
            </a:solidFill>
            <a:ln w="9525">
              <a:noFill/>
              <a:round/>
              <a:headEnd/>
              <a:tailEnd/>
            </a:ln>
          </p:spPr>
          <p:txBody>
            <a:bodyPr/>
            <a:lstStyle/>
            <a:p>
              <a:endParaRPr lang="en-US">
                <a:latin typeface="+mj-lt"/>
              </a:endParaRPr>
            </a:p>
          </p:txBody>
        </p:sp>
        <p:sp>
          <p:nvSpPr>
            <p:cNvPr id="10393" name="Freeform 664"/>
            <p:cNvSpPr>
              <a:spLocks/>
            </p:cNvSpPr>
            <p:nvPr/>
          </p:nvSpPr>
          <p:spPr bwMode="auto">
            <a:xfrm>
              <a:off x="2210" y="2264"/>
              <a:ext cx="113" cy="35"/>
            </a:xfrm>
            <a:custGeom>
              <a:avLst/>
              <a:gdLst>
                <a:gd name="T0" fmla="*/ 0 w 125"/>
                <a:gd name="T1" fmla="*/ 32 h 38"/>
                <a:gd name="T2" fmla="*/ 0 w 125"/>
                <a:gd name="T3" fmla="*/ 32 h 38"/>
                <a:gd name="T4" fmla="*/ 3 w 125"/>
                <a:gd name="T5" fmla="*/ 34 h 38"/>
                <a:gd name="T6" fmla="*/ 7 w 125"/>
                <a:gd name="T7" fmla="*/ 34 h 38"/>
                <a:gd name="T8" fmla="*/ 11 w 125"/>
                <a:gd name="T9" fmla="*/ 34 h 38"/>
                <a:gd name="T10" fmla="*/ 15 w 125"/>
                <a:gd name="T11" fmla="*/ 34 h 38"/>
                <a:gd name="T12" fmla="*/ 21 w 125"/>
                <a:gd name="T13" fmla="*/ 36 h 38"/>
                <a:gd name="T14" fmla="*/ 24 w 125"/>
                <a:gd name="T15" fmla="*/ 36 h 38"/>
                <a:gd name="T16" fmla="*/ 30 w 125"/>
                <a:gd name="T17" fmla="*/ 36 h 38"/>
                <a:gd name="T18" fmla="*/ 36 w 125"/>
                <a:gd name="T19" fmla="*/ 36 h 38"/>
                <a:gd name="T20" fmla="*/ 41 w 125"/>
                <a:gd name="T21" fmla="*/ 38 h 38"/>
                <a:gd name="T22" fmla="*/ 47 w 125"/>
                <a:gd name="T23" fmla="*/ 36 h 38"/>
                <a:gd name="T24" fmla="*/ 53 w 125"/>
                <a:gd name="T25" fmla="*/ 36 h 38"/>
                <a:gd name="T26" fmla="*/ 60 w 125"/>
                <a:gd name="T27" fmla="*/ 36 h 38"/>
                <a:gd name="T28" fmla="*/ 66 w 125"/>
                <a:gd name="T29" fmla="*/ 36 h 38"/>
                <a:gd name="T30" fmla="*/ 72 w 125"/>
                <a:gd name="T31" fmla="*/ 34 h 38"/>
                <a:gd name="T32" fmla="*/ 78 w 125"/>
                <a:gd name="T33" fmla="*/ 34 h 38"/>
                <a:gd name="T34" fmla="*/ 83 w 125"/>
                <a:gd name="T35" fmla="*/ 32 h 38"/>
                <a:gd name="T36" fmla="*/ 87 w 125"/>
                <a:gd name="T37" fmla="*/ 30 h 38"/>
                <a:gd name="T38" fmla="*/ 93 w 125"/>
                <a:gd name="T39" fmla="*/ 28 h 38"/>
                <a:gd name="T40" fmla="*/ 98 w 125"/>
                <a:gd name="T41" fmla="*/ 26 h 38"/>
                <a:gd name="T42" fmla="*/ 102 w 125"/>
                <a:gd name="T43" fmla="*/ 24 h 38"/>
                <a:gd name="T44" fmla="*/ 108 w 125"/>
                <a:gd name="T45" fmla="*/ 23 h 38"/>
                <a:gd name="T46" fmla="*/ 116 w 125"/>
                <a:gd name="T47" fmla="*/ 19 h 38"/>
                <a:gd name="T48" fmla="*/ 119 w 125"/>
                <a:gd name="T49" fmla="*/ 15 h 38"/>
                <a:gd name="T50" fmla="*/ 125 w 125"/>
                <a:gd name="T51" fmla="*/ 13 h 38"/>
                <a:gd name="T52" fmla="*/ 125 w 125"/>
                <a:gd name="T53" fmla="*/ 13 h 38"/>
                <a:gd name="T54" fmla="*/ 97 w 125"/>
                <a:gd name="T55" fmla="*/ 2 h 38"/>
                <a:gd name="T56" fmla="*/ 47 w 125"/>
                <a:gd name="T57" fmla="*/ 0 h 38"/>
                <a:gd name="T58" fmla="*/ 0 w 125"/>
                <a:gd name="T59" fmla="*/ 32 h 38"/>
                <a:gd name="T60" fmla="*/ 0 w 125"/>
                <a:gd name="T61" fmla="*/ 32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5"/>
                <a:gd name="T94" fmla="*/ 0 h 38"/>
                <a:gd name="T95" fmla="*/ 125 w 125"/>
                <a:gd name="T96" fmla="*/ 38 h 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5" h="38">
                  <a:moveTo>
                    <a:pt x="0" y="32"/>
                  </a:moveTo>
                  <a:lnTo>
                    <a:pt x="0" y="32"/>
                  </a:lnTo>
                  <a:lnTo>
                    <a:pt x="3" y="34"/>
                  </a:lnTo>
                  <a:lnTo>
                    <a:pt x="7" y="34"/>
                  </a:lnTo>
                  <a:lnTo>
                    <a:pt x="11" y="34"/>
                  </a:lnTo>
                  <a:lnTo>
                    <a:pt x="15" y="34"/>
                  </a:lnTo>
                  <a:lnTo>
                    <a:pt x="21" y="36"/>
                  </a:lnTo>
                  <a:lnTo>
                    <a:pt x="24" y="36"/>
                  </a:lnTo>
                  <a:lnTo>
                    <a:pt x="30" y="36"/>
                  </a:lnTo>
                  <a:lnTo>
                    <a:pt x="36" y="36"/>
                  </a:lnTo>
                  <a:lnTo>
                    <a:pt x="41" y="38"/>
                  </a:lnTo>
                  <a:lnTo>
                    <a:pt x="47" y="36"/>
                  </a:lnTo>
                  <a:lnTo>
                    <a:pt x="53" y="36"/>
                  </a:lnTo>
                  <a:lnTo>
                    <a:pt x="60" y="36"/>
                  </a:lnTo>
                  <a:lnTo>
                    <a:pt x="66" y="36"/>
                  </a:lnTo>
                  <a:lnTo>
                    <a:pt x="72" y="34"/>
                  </a:lnTo>
                  <a:lnTo>
                    <a:pt x="78" y="34"/>
                  </a:lnTo>
                  <a:lnTo>
                    <a:pt x="83" y="32"/>
                  </a:lnTo>
                  <a:lnTo>
                    <a:pt x="87" y="30"/>
                  </a:lnTo>
                  <a:lnTo>
                    <a:pt x="93" y="28"/>
                  </a:lnTo>
                  <a:lnTo>
                    <a:pt x="98" y="26"/>
                  </a:lnTo>
                  <a:lnTo>
                    <a:pt x="102" y="24"/>
                  </a:lnTo>
                  <a:lnTo>
                    <a:pt x="108" y="23"/>
                  </a:lnTo>
                  <a:lnTo>
                    <a:pt x="116" y="19"/>
                  </a:lnTo>
                  <a:lnTo>
                    <a:pt x="119" y="15"/>
                  </a:lnTo>
                  <a:lnTo>
                    <a:pt x="125" y="13"/>
                  </a:lnTo>
                  <a:lnTo>
                    <a:pt x="97" y="2"/>
                  </a:lnTo>
                  <a:lnTo>
                    <a:pt x="47" y="0"/>
                  </a:lnTo>
                  <a:lnTo>
                    <a:pt x="0" y="32"/>
                  </a:lnTo>
                  <a:close/>
                </a:path>
              </a:pathLst>
            </a:custGeom>
            <a:solidFill>
              <a:srgbClr val="FFFF85"/>
            </a:solidFill>
            <a:ln w="9525">
              <a:noFill/>
              <a:round/>
              <a:headEnd/>
              <a:tailEnd/>
            </a:ln>
          </p:spPr>
          <p:txBody>
            <a:bodyPr/>
            <a:lstStyle/>
            <a:p>
              <a:endParaRPr lang="en-US">
                <a:latin typeface="+mj-lt"/>
              </a:endParaRPr>
            </a:p>
          </p:txBody>
        </p:sp>
        <p:sp>
          <p:nvSpPr>
            <p:cNvPr id="10394" name="Freeform 665"/>
            <p:cNvSpPr>
              <a:spLocks/>
            </p:cNvSpPr>
            <p:nvPr/>
          </p:nvSpPr>
          <p:spPr bwMode="auto">
            <a:xfrm>
              <a:off x="2248" y="2268"/>
              <a:ext cx="36" cy="20"/>
            </a:xfrm>
            <a:custGeom>
              <a:avLst/>
              <a:gdLst>
                <a:gd name="T0" fmla="*/ 0 w 40"/>
                <a:gd name="T1" fmla="*/ 3 h 22"/>
                <a:gd name="T2" fmla="*/ 0 w 40"/>
                <a:gd name="T3" fmla="*/ 5 h 22"/>
                <a:gd name="T4" fmla="*/ 0 w 40"/>
                <a:gd name="T5" fmla="*/ 9 h 22"/>
                <a:gd name="T6" fmla="*/ 0 w 40"/>
                <a:gd name="T7" fmla="*/ 13 h 22"/>
                <a:gd name="T8" fmla="*/ 6 w 40"/>
                <a:gd name="T9" fmla="*/ 19 h 22"/>
                <a:gd name="T10" fmla="*/ 8 w 40"/>
                <a:gd name="T11" fmla="*/ 20 h 22"/>
                <a:gd name="T12" fmla="*/ 12 w 40"/>
                <a:gd name="T13" fmla="*/ 20 h 22"/>
                <a:gd name="T14" fmla="*/ 18 w 40"/>
                <a:gd name="T15" fmla="*/ 22 h 22"/>
                <a:gd name="T16" fmla="*/ 21 w 40"/>
                <a:gd name="T17" fmla="*/ 22 h 22"/>
                <a:gd name="T18" fmla="*/ 27 w 40"/>
                <a:gd name="T19" fmla="*/ 22 h 22"/>
                <a:gd name="T20" fmla="*/ 31 w 40"/>
                <a:gd name="T21" fmla="*/ 22 h 22"/>
                <a:gd name="T22" fmla="*/ 35 w 40"/>
                <a:gd name="T23" fmla="*/ 20 h 22"/>
                <a:gd name="T24" fmla="*/ 38 w 40"/>
                <a:gd name="T25" fmla="*/ 19 h 22"/>
                <a:gd name="T26" fmla="*/ 40 w 40"/>
                <a:gd name="T27" fmla="*/ 11 h 22"/>
                <a:gd name="T28" fmla="*/ 38 w 40"/>
                <a:gd name="T29" fmla="*/ 7 h 22"/>
                <a:gd name="T30" fmla="*/ 37 w 40"/>
                <a:gd name="T31" fmla="*/ 1 h 22"/>
                <a:gd name="T32" fmla="*/ 37 w 40"/>
                <a:gd name="T33" fmla="*/ 0 h 22"/>
                <a:gd name="T34" fmla="*/ 0 w 40"/>
                <a:gd name="T35" fmla="*/ 3 h 22"/>
                <a:gd name="T36" fmla="*/ 0 w 40"/>
                <a:gd name="T37" fmla="*/ 3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22"/>
                <a:gd name="T59" fmla="*/ 40 w 40"/>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22">
                  <a:moveTo>
                    <a:pt x="0" y="3"/>
                  </a:moveTo>
                  <a:lnTo>
                    <a:pt x="0" y="5"/>
                  </a:lnTo>
                  <a:lnTo>
                    <a:pt x="0" y="9"/>
                  </a:lnTo>
                  <a:lnTo>
                    <a:pt x="0" y="13"/>
                  </a:lnTo>
                  <a:lnTo>
                    <a:pt x="6" y="19"/>
                  </a:lnTo>
                  <a:lnTo>
                    <a:pt x="8" y="20"/>
                  </a:lnTo>
                  <a:lnTo>
                    <a:pt x="12" y="20"/>
                  </a:lnTo>
                  <a:lnTo>
                    <a:pt x="18" y="22"/>
                  </a:lnTo>
                  <a:lnTo>
                    <a:pt x="21" y="22"/>
                  </a:lnTo>
                  <a:lnTo>
                    <a:pt x="27" y="22"/>
                  </a:lnTo>
                  <a:lnTo>
                    <a:pt x="31" y="22"/>
                  </a:lnTo>
                  <a:lnTo>
                    <a:pt x="35" y="20"/>
                  </a:lnTo>
                  <a:lnTo>
                    <a:pt x="38" y="19"/>
                  </a:lnTo>
                  <a:lnTo>
                    <a:pt x="40" y="11"/>
                  </a:lnTo>
                  <a:lnTo>
                    <a:pt x="38" y="7"/>
                  </a:lnTo>
                  <a:lnTo>
                    <a:pt x="37" y="1"/>
                  </a:lnTo>
                  <a:lnTo>
                    <a:pt x="37" y="0"/>
                  </a:lnTo>
                  <a:lnTo>
                    <a:pt x="0" y="3"/>
                  </a:lnTo>
                  <a:close/>
                </a:path>
              </a:pathLst>
            </a:custGeom>
            <a:solidFill>
              <a:srgbClr val="FFFFFF"/>
            </a:solidFill>
            <a:ln w="9525">
              <a:noFill/>
              <a:round/>
              <a:headEnd/>
              <a:tailEnd/>
            </a:ln>
          </p:spPr>
          <p:txBody>
            <a:bodyPr/>
            <a:lstStyle/>
            <a:p>
              <a:endParaRPr lang="en-US">
                <a:latin typeface="+mj-lt"/>
              </a:endParaRPr>
            </a:p>
          </p:txBody>
        </p:sp>
        <p:sp>
          <p:nvSpPr>
            <p:cNvPr id="10395" name="Freeform 666"/>
            <p:cNvSpPr>
              <a:spLocks/>
            </p:cNvSpPr>
            <p:nvPr/>
          </p:nvSpPr>
          <p:spPr bwMode="auto">
            <a:xfrm>
              <a:off x="2239" y="2209"/>
              <a:ext cx="48" cy="59"/>
            </a:xfrm>
            <a:custGeom>
              <a:avLst/>
              <a:gdLst>
                <a:gd name="T0" fmla="*/ 0 w 55"/>
                <a:gd name="T1" fmla="*/ 67 h 67"/>
                <a:gd name="T2" fmla="*/ 0 w 55"/>
                <a:gd name="T3" fmla="*/ 65 h 67"/>
                <a:gd name="T4" fmla="*/ 0 w 55"/>
                <a:gd name="T5" fmla="*/ 61 h 67"/>
                <a:gd name="T6" fmla="*/ 0 w 55"/>
                <a:gd name="T7" fmla="*/ 53 h 67"/>
                <a:gd name="T8" fmla="*/ 2 w 55"/>
                <a:gd name="T9" fmla="*/ 48 h 67"/>
                <a:gd name="T10" fmla="*/ 2 w 55"/>
                <a:gd name="T11" fmla="*/ 38 h 67"/>
                <a:gd name="T12" fmla="*/ 4 w 55"/>
                <a:gd name="T13" fmla="*/ 30 h 67"/>
                <a:gd name="T14" fmla="*/ 6 w 55"/>
                <a:gd name="T15" fmla="*/ 23 h 67"/>
                <a:gd name="T16" fmla="*/ 8 w 55"/>
                <a:gd name="T17" fmla="*/ 15 h 67"/>
                <a:gd name="T18" fmla="*/ 10 w 55"/>
                <a:gd name="T19" fmla="*/ 10 h 67"/>
                <a:gd name="T20" fmla="*/ 11 w 55"/>
                <a:gd name="T21" fmla="*/ 6 h 67"/>
                <a:gd name="T22" fmla="*/ 15 w 55"/>
                <a:gd name="T23" fmla="*/ 2 h 67"/>
                <a:gd name="T24" fmla="*/ 17 w 55"/>
                <a:gd name="T25" fmla="*/ 0 h 67"/>
                <a:gd name="T26" fmla="*/ 21 w 55"/>
                <a:gd name="T27" fmla="*/ 0 h 67"/>
                <a:gd name="T28" fmla="*/ 23 w 55"/>
                <a:gd name="T29" fmla="*/ 0 h 67"/>
                <a:gd name="T30" fmla="*/ 23 w 55"/>
                <a:gd name="T31" fmla="*/ 0 h 67"/>
                <a:gd name="T32" fmla="*/ 27 w 55"/>
                <a:gd name="T33" fmla="*/ 2 h 67"/>
                <a:gd name="T34" fmla="*/ 30 w 55"/>
                <a:gd name="T35" fmla="*/ 4 h 67"/>
                <a:gd name="T36" fmla="*/ 32 w 55"/>
                <a:gd name="T37" fmla="*/ 8 h 67"/>
                <a:gd name="T38" fmla="*/ 36 w 55"/>
                <a:gd name="T39" fmla="*/ 11 h 67"/>
                <a:gd name="T40" fmla="*/ 40 w 55"/>
                <a:gd name="T41" fmla="*/ 17 h 67"/>
                <a:gd name="T42" fmla="*/ 44 w 55"/>
                <a:gd name="T43" fmla="*/ 23 h 67"/>
                <a:gd name="T44" fmla="*/ 46 w 55"/>
                <a:gd name="T45" fmla="*/ 29 h 67"/>
                <a:gd name="T46" fmla="*/ 48 w 55"/>
                <a:gd name="T47" fmla="*/ 34 h 67"/>
                <a:gd name="T48" fmla="*/ 51 w 55"/>
                <a:gd name="T49" fmla="*/ 40 h 67"/>
                <a:gd name="T50" fmla="*/ 51 w 55"/>
                <a:gd name="T51" fmla="*/ 46 h 67"/>
                <a:gd name="T52" fmla="*/ 53 w 55"/>
                <a:gd name="T53" fmla="*/ 49 h 67"/>
                <a:gd name="T54" fmla="*/ 53 w 55"/>
                <a:gd name="T55" fmla="*/ 53 h 67"/>
                <a:gd name="T56" fmla="*/ 55 w 55"/>
                <a:gd name="T57" fmla="*/ 55 h 67"/>
                <a:gd name="T58" fmla="*/ 0 w 55"/>
                <a:gd name="T59" fmla="*/ 67 h 67"/>
                <a:gd name="T60" fmla="*/ 0 w 55"/>
                <a:gd name="T61" fmla="*/ 67 h 6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5"/>
                <a:gd name="T94" fmla="*/ 0 h 67"/>
                <a:gd name="T95" fmla="*/ 55 w 55"/>
                <a:gd name="T96" fmla="*/ 67 h 6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5" h="67">
                  <a:moveTo>
                    <a:pt x="0" y="67"/>
                  </a:moveTo>
                  <a:lnTo>
                    <a:pt x="0" y="65"/>
                  </a:lnTo>
                  <a:lnTo>
                    <a:pt x="0" y="61"/>
                  </a:lnTo>
                  <a:lnTo>
                    <a:pt x="0" y="53"/>
                  </a:lnTo>
                  <a:lnTo>
                    <a:pt x="2" y="48"/>
                  </a:lnTo>
                  <a:lnTo>
                    <a:pt x="2" y="38"/>
                  </a:lnTo>
                  <a:lnTo>
                    <a:pt x="4" y="30"/>
                  </a:lnTo>
                  <a:lnTo>
                    <a:pt x="6" y="23"/>
                  </a:lnTo>
                  <a:lnTo>
                    <a:pt x="8" y="15"/>
                  </a:lnTo>
                  <a:lnTo>
                    <a:pt x="10" y="10"/>
                  </a:lnTo>
                  <a:lnTo>
                    <a:pt x="11" y="6"/>
                  </a:lnTo>
                  <a:lnTo>
                    <a:pt x="15" y="2"/>
                  </a:lnTo>
                  <a:lnTo>
                    <a:pt x="17" y="0"/>
                  </a:lnTo>
                  <a:lnTo>
                    <a:pt x="21" y="0"/>
                  </a:lnTo>
                  <a:lnTo>
                    <a:pt x="23" y="0"/>
                  </a:lnTo>
                  <a:lnTo>
                    <a:pt x="27" y="2"/>
                  </a:lnTo>
                  <a:lnTo>
                    <a:pt x="30" y="4"/>
                  </a:lnTo>
                  <a:lnTo>
                    <a:pt x="32" y="8"/>
                  </a:lnTo>
                  <a:lnTo>
                    <a:pt x="36" y="11"/>
                  </a:lnTo>
                  <a:lnTo>
                    <a:pt x="40" y="17"/>
                  </a:lnTo>
                  <a:lnTo>
                    <a:pt x="44" y="23"/>
                  </a:lnTo>
                  <a:lnTo>
                    <a:pt x="46" y="29"/>
                  </a:lnTo>
                  <a:lnTo>
                    <a:pt x="48" y="34"/>
                  </a:lnTo>
                  <a:lnTo>
                    <a:pt x="51" y="40"/>
                  </a:lnTo>
                  <a:lnTo>
                    <a:pt x="51" y="46"/>
                  </a:lnTo>
                  <a:lnTo>
                    <a:pt x="53" y="49"/>
                  </a:lnTo>
                  <a:lnTo>
                    <a:pt x="53" y="53"/>
                  </a:lnTo>
                  <a:lnTo>
                    <a:pt x="55" y="55"/>
                  </a:lnTo>
                  <a:lnTo>
                    <a:pt x="0" y="67"/>
                  </a:lnTo>
                  <a:close/>
                </a:path>
              </a:pathLst>
            </a:custGeom>
            <a:solidFill>
              <a:srgbClr val="57734A"/>
            </a:solidFill>
            <a:ln w="9525">
              <a:noFill/>
              <a:round/>
              <a:headEnd/>
              <a:tailEnd/>
            </a:ln>
          </p:spPr>
          <p:txBody>
            <a:bodyPr/>
            <a:lstStyle/>
            <a:p>
              <a:endParaRPr lang="en-US">
                <a:latin typeface="+mj-lt"/>
              </a:endParaRPr>
            </a:p>
          </p:txBody>
        </p:sp>
        <p:sp>
          <p:nvSpPr>
            <p:cNvPr id="10396" name="Freeform 667"/>
            <p:cNvSpPr>
              <a:spLocks/>
            </p:cNvSpPr>
            <p:nvPr/>
          </p:nvSpPr>
          <p:spPr bwMode="auto">
            <a:xfrm>
              <a:off x="2233" y="2075"/>
              <a:ext cx="38" cy="139"/>
            </a:xfrm>
            <a:custGeom>
              <a:avLst/>
              <a:gdLst>
                <a:gd name="T0" fmla="*/ 36 w 42"/>
                <a:gd name="T1" fmla="*/ 152 h 156"/>
                <a:gd name="T2" fmla="*/ 36 w 42"/>
                <a:gd name="T3" fmla="*/ 150 h 156"/>
                <a:gd name="T4" fmla="*/ 36 w 42"/>
                <a:gd name="T5" fmla="*/ 146 h 156"/>
                <a:gd name="T6" fmla="*/ 35 w 42"/>
                <a:gd name="T7" fmla="*/ 139 h 156"/>
                <a:gd name="T8" fmla="*/ 35 w 42"/>
                <a:gd name="T9" fmla="*/ 131 h 156"/>
                <a:gd name="T10" fmla="*/ 35 w 42"/>
                <a:gd name="T11" fmla="*/ 121 h 156"/>
                <a:gd name="T12" fmla="*/ 33 w 42"/>
                <a:gd name="T13" fmla="*/ 110 h 156"/>
                <a:gd name="T14" fmla="*/ 33 w 42"/>
                <a:gd name="T15" fmla="*/ 100 h 156"/>
                <a:gd name="T16" fmla="*/ 33 w 42"/>
                <a:gd name="T17" fmla="*/ 89 h 156"/>
                <a:gd name="T18" fmla="*/ 31 w 42"/>
                <a:gd name="T19" fmla="*/ 78 h 156"/>
                <a:gd name="T20" fmla="*/ 31 w 42"/>
                <a:gd name="T21" fmla="*/ 66 h 156"/>
                <a:gd name="T22" fmla="*/ 29 w 42"/>
                <a:gd name="T23" fmla="*/ 55 h 156"/>
                <a:gd name="T24" fmla="*/ 29 w 42"/>
                <a:gd name="T25" fmla="*/ 45 h 156"/>
                <a:gd name="T26" fmla="*/ 29 w 42"/>
                <a:gd name="T27" fmla="*/ 38 h 156"/>
                <a:gd name="T28" fmla="*/ 29 w 42"/>
                <a:gd name="T29" fmla="*/ 32 h 156"/>
                <a:gd name="T30" fmla="*/ 29 w 42"/>
                <a:gd name="T31" fmla="*/ 28 h 156"/>
                <a:gd name="T32" fmla="*/ 29 w 42"/>
                <a:gd name="T33" fmla="*/ 28 h 156"/>
                <a:gd name="T34" fmla="*/ 36 w 42"/>
                <a:gd name="T35" fmla="*/ 17 h 156"/>
                <a:gd name="T36" fmla="*/ 42 w 42"/>
                <a:gd name="T37" fmla="*/ 5 h 156"/>
                <a:gd name="T38" fmla="*/ 40 w 42"/>
                <a:gd name="T39" fmla="*/ 4 h 156"/>
                <a:gd name="T40" fmla="*/ 38 w 42"/>
                <a:gd name="T41" fmla="*/ 2 h 156"/>
                <a:gd name="T42" fmla="*/ 33 w 42"/>
                <a:gd name="T43" fmla="*/ 0 h 156"/>
                <a:gd name="T44" fmla="*/ 27 w 42"/>
                <a:gd name="T45" fmla="*/ 0 h 156"/>
                <a:gd name="T46" fmla="*/ 21 w 42"/>
                <a:gd name="T47" fmla="*/ 0 h 156"/>
                <a:gd name="T48" fmla="*/ 17 w 42"/>
                <a:gd name="T49" fmla="*/ 0 h 156"/>
                <a:gd name="T50" fmla="*/ 14 w 42"/>
                <a:gd name="T51" fmla="*/ 0 h 156"/>
                <a:gd name="T52" fmla="*/ 10 w 42"/>
                <a:gd name="T53" fmla="*/ 2 h 156"/>
                <a:gd name="T54" fmla="*/ 4 w 42"/>
                <a:gd name="T55" fmla="*/ 4 h 156"/>
                <a:gd name="T56" fmla="*/ 2 w 42"/>
                <a:gd name="T57" fmla="*/ 5 h 156"/>
                <a:gd name="T58" fmla="*/ 0 w 42"/>
                <a:gd name="T59" fmla="*/ 5 h 156"/>
                <a:gd name="T60" fmla="*/ 0 w 42"/>
                <a:gd name="T61" fmla="*/ 9 h 156"/>
                <a:gd name="T62" fmla="*/ 2 w 42"/>
                <a:gd name="T63" fmla="*/ 13 h 156"/>
                <a:gd name="T64" fmla="*/ 6 w 42"/>
                <a:gd name="T65" fmla="*/ 17 h 156"/>
                <a:gd name="T66" fmla="*/ 8 w 42"/>
                <a:gd name="T67" fmla="*/ 21 h 156"/>
                <a:gd name="T68" fmla="*/ 14 w 42"/>
                <a:gd name="T69" fmla="*/ 24 h 156"/>
                <a:gd name="T70" fmla="*/ 17 w 42"/>
                <a:gd name="T71" fmla="*/ 26 h 156"/>
                <a:gd name="T72" fmla="*/ 17 w 42"/>
                <a:gd name="T73" fmla="*/ 28 h 156"/>
                <a:gd name="T74" fmla="*/ 23 w 42"/>
                <a:gd name="T75" fmla="*/ 156 h 156"/>
                <a:gd name="T76" fmla="*/ 36 w 42"/>
                <a:gd name="T77" fmla="*/ 152 h 156"/>
                <a:gd name="T78" fmla="*/ 36 w 42"/>
                <a:gd name="T79" fmla="*/ 152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
                <a:gd name="T121" fmla="*/ 0 h 156"/>
                <a:gd name="T122" fmla="*/ 42 w 42"/>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 h="156">
                  <a:moveTo>
                    <a:pt x="36" y="152"/>
                  </a:moveTo>
                  <a:lnTo>
                    <a:pt x="36" y="150"/>
                  </a:lnTo>
                  <a:lnTo>
                    <a:pt x="36" y="146"/>
                  </a:lnTo>
                  <a:lnTo>
                    <a:pt x="35" y="139"/>
                  </a:lnTo>
                  <a:lnTo>
                    <a:pt x="35" y="131"/>
                  </a:lnTo>
                  <a:lnTo>
                    <a:pt x="35" y="121"/>
                  </a:lnTo>
                  <a:lnTo>
                    <a:pt x="33" y="110"/>
                  </a:lnTo>
                  <a:lnTo>
                    <a:pt x="33" y="100"/>
                  </a:lnTo>
                  <a:lnTo>
                    <a:pt x="33" y="89"/>
                  </a:lnTo>
                  <a:lnTo>
                    <a:pt x="31" y="78"/>
                  </a:lnTo>
                  <a:lnTo>
                    <a:pt x="31" y="66"/>
                  </a:lnTo>
                  <a:lnTo>
                    <a:pt x="29" y="55"/>
                  </a:lnTo>
                  <a:lnTo>
                    <a:pt x="29" y="45"/>
                  </a:lnTo>
                  <a:lnTo>
                    <a:pt x="29" y="38"/>
                  </a:lnTo>
                  <a:lnTo>
                    <a:pt x="29" y="32"/>
                  </a:lnTo>
                  <a:lnTo>
                    <a:pt x="29" y="28"/>
                  </a:lnTo>
                  <a:lnTo>
                    <a:pt x="36" y="17"/>
                  </a:lnTo>
                  <a:lnTo>
                    <a:pt x="42" y="5"/>
                  </a:lnTo>
                  <a:lnTo>
                    <a:pt x="40" y="4"/>
                  </a:lnTo>
                  <a:lnTo>
                    <a:pt x="38" y="2"/>
                  </a:lnTo>
                  <a:lnTo>
                    <a:pt x="33" y="0"/>
                  </a:lnTo>
                  <a:lnTo>
                    <a:pt x="27" y="0"/>
                  </a:lnTo>
                  <a:lnTo>
                    <a:pt x="21" y="0"/>
                  </a:lnTo>
                  <a:lnTo>
                    <a:pt x="17" y="0"/>
                  </a:lnTo>
                  <a:lnTo>
                    <a:pt x="14" y="0"/>
                  </a:lnTo>
                  <a:lnTo>
                    <a:pt x="10" y="2"/>
                  </a:lnTo>
                  <a:lnTo>
                    <a:pt x="4" y="4"/>
                  </a:lnTo>
                  <a:lnTo>
                    <a:pt x="2" y="5"/>
                  </a:lnTo>
                  <a:lnTo>
                    <a:pt x="0" y="5"/>
                  </a:lnTo>
                  <a:lnTo>
                    <a:pt x="0" y="9"/>
                  </a:lnTo>
                  <a:lnTo>
                    <a:pt x="2" y="13"/>
                  </a:lnTo>
                  <a:lnTo>
                    <a:pt x="6" y="17"/>
                  </a:lnTo>
                  <a:lnTo>
                    <a:pt x="8" y="21"/>
                  </a:lnTo>
                  <a:lnTo>
                    <a:pt x="14" y="24"/>
                  </a:lnTo>
                  <a:lnTo>
                    <a:pt x="17" y="26"/>
                  </a:lnTo>
                  <a:lnTo>
                    <a:pt x="17" y="28"/>
                  </a:lnTo>
                  <a:lnTo>
                    <a:pt x="23" y="156"/>
                  </a:lnTo>
                  <a:lnTo>
                    <a:pt x="36" y="152"/>
                  </a:lnTo>
                  <a:close/>
                </a:path>
              </a:pathLst>
            </a:custGeom>
            <a:solidFill>
              <a:srgbClr val="57734A"/>
            </a:solidFill>
            <a:ln w="9525">
              <a:noFill/>
              <a:round/>
              <a:headEnd/>
              <a:tailEnd/>
            </a:ln>
          </p:spPr>
          <p:txBody>
            <a:bodyPr/>
            <a:lstStyle/>
            <a:p>
              <a:endParaRPr lang="en-US">
                <a:latin typeface="+mj-lt"/>
              </a:endParaRPr>
            </a:p>
          </p:txBody>
        </p:sp>
        <p:sp>
          <p:nvSpPr>
            <p:cNvPr id="10397" name="Freeform 668"/>
            <p:cNvSpPr>
              <a:spLocks/>
            </p:cNvSpPr>
            <p:nvPr/>
          </p:nvSpPr>
          <p:spPr bwMode="auto">
            <a:xfrm>
              <a:off x="2237" y="2082"/>
              <a:ext cx="12" cy="19"/>
            </a:xfrm>
            <a:custGeom>
              <a:avLst/>
              <a:gdLst>
                <a:gd name="T0" fmla="*/ 0 w 15"/>
                <a:gd name="T1" fmla="*/ 0 h 21"/>
                <a:gd name="T2" fmla="*/ 15 w 15"/>
                <a:gd name="T3" fmla="*/ 10 h 21"/>
                <a:gd name="T4" fmla="*/ 15 w 15"/>
                <a:gd name="T5" fmla="*/ 21 h 21"/>
                <a:gd name="T6" fmla="*/ 13 w 15"/>
                <a:gd name="T7" fmla="*/ 19 h 21"/>
                <a:gd name="T8" fmla="*/ 12 w 15"/>
                <a:gd name="T9" fmla="*/ 19 h 21"/>
                <a:gd name="T10" fmla="*/ 8 w 15"/>
                <a:gd name="T11" fmla="*/ 16 h 21"/>
                <a:gd name="T12" fmla="*/ 6 w 15"/>
                <a:gd name="T13" fmla="*/ 14 h 21"/>
                <a:gd name="T14" fmla="*/ 2 w 15"/>
                <a:gd name="T15" fmla="*/ 10 h 21"/>
                <a:gd name="T16" fmla="*/ 0 w 15"/>
                <a:gd name="T17" fmla="*/ 6 h 21"/>
                <a:gd name="T18" fmla="*/ 0 w 15"/>
                <a:gd name="T19" fmla="*/ 2 h 21"/>
                <a:gd name="T20" fmla="*/ 0 w 15"/>
                <a:gd name="T21" fmla="*/ 0 h 21"/>
                <a:gd name="T22" fmla="*/ 0 w 15"/>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1"/>
                <a:gd name="T38" fmla="*/ 15 w 15"/>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1">
                  <a:moveTo>
                    <a:pt x="0" y="0"/>
                  </a:moveTo>
                  <a:lnTo>
                    <a:pt x="15" y="10"/>
                  </a:lnTo>
                  <a:lnTo>
                    <a:pt x="15" y="21"/>
                  </a:lnTo>
                  <a:lnTo>
                    <a:pt x="13" y="19"/>
                  </a:lnTo>
                  <a:lnTo>
                    <a:pt x="12" y="19"/>
                  </a:lnTo>
                  <a:lnTo>
                    <a:pt x="8" y="16"/>
                  </a:lnTo>
                  <a:lnTo>
                    <a:pt x="6" y="14"/>
                  </a:lnTo>
                  <a:lnTo>
                    <a:pt x="2" y="10"/>
                  </a:lnTo>
                  <a:lnTo>
                    <a:pt x="0" y="6"/>
                  </a:lnTo>
                  <a:lnTo>
                    <a:pt x="0" y="2"/>
                  </a:lnTo>
                  <a:lnTo>
                    <a:pt x="0" y="0"/>
                  </a:lnTo>
                  <a:close/>
                </a:path>
              </a:pathLst>
            </a:custGeom>
            <a:solidFill>
              <a:srgbClr val="8AD100"/>
            </a:solidFill>
            <a:ln w="9525">
              <a:noFill/>
              <a:round/>
              <a:headEnd/>
              <a:tailEnd/>
            </a:ln>
          </p:spPr>
          <p:txBody>
            <a:bodyPr/>
            <a:lstStyle/>
            <a:p>
              <a:endParaRPr lang="en-US">
                <a:latin typeface="+mj-lt"/>
              </a:endParaRPr>
            </a:p>
          </p:txBody>
        </p:sp>
        <p:sp>
          <p:nvSpPr>
            <p:cNvPr id="10398" name="Freeform 669"/>
            <p:cNvSpPr>
              <a:spLocks/>
            </p:cNvSpPr>
            <p:nvPr/>
          </p:nvSpPr>
          <p:spPr bwMode="auto">
            <a:xfrm>
              <a:off x="2208" y="2248"/>
              <a:ext cx="115" cy="45"/>
            </a:xfrm>
            <a:custGeom>
              <a:avLst/>
              <a:gdLst>
                <a:gd name="T0" fmla="*/ 0 w 127"/>
                <a:gd name="T1" fmla="*/ 49 h 49"/>
                <a:gd name="T2" fmla="*/ 0 w 127"/>
                <a:gd name="T3" fmla="*/ 47 h 49"/>
                <a:gd name="T4" fmla="*/ 2 w 127"/>
                <a:gd name="T5" fmla="*/ 45 h 49"/>
                <a:gd name="T6" fmla="*/ 4 w 127"/>
                <a:gd name="T7" fmla="*/ 40 h 49"/>
                <a:gd name="T8" fmla="*/ 7 w 127"/>
                <a:gd name="T9" fmla="*/ 36 h 49"/>
                <a:gd name="T10" fmla="*/ 11 w 127"/>
                <a:gd name="T11" fmla="*/ 28 h 49"/>
                <a:gd name="T12" fmla="*/ 17 w 127"/>
                <a:gd name="T13" fmla="*/ 22 h 49"/>
                <a:gd name="T14" fmla="*/ 23 w 127"/>
                <a:gd name="T15" fmla="*/ 17 h 49"/>
                <a:gd name="T16" fmla="*/ 30 w 127"/>
                <a:gd name="T17" fmla="*/ 13 h 49"/>
                <a:gd name="T18" fmla="*/ 36 w 127"/>
                <a:gd name="T19" fmla="*/ 7 h 49"/>
                <a:gd name="T20" fmla="*/ 42 w 127"/>
                <a:gd name="T21" fmla="*/ 3 h 49"/>
                <a:gd name="T22" fmla="*/ 47 w 127"/>
                <a:gd name="T23" fmla="*/ 2 h 49"/>
                <a:gd name="T24" fmla="*/ 55 w 127"/>
                <a:gd name="T25" fmla="*/ 2 h 49"/>
                <a:gd name="T26" fmla="*/ 61 w 127"/>
                <a:gd name="T27" fmla="*/ 0 h 49"/>
                <a:gd name="T28" fmla="*/ 68 w 127"/>
                <a:gd name="T29" fmla="*/ 0 h 49"/>
                <a:gd name="T30" fmla="*/ 76 w 127"/>
                <a:gd name="T31" fmla="*/ 2 h 49"/>
                <a:gd name="T32" fmla="*/ 83 w 127"/>
                <a:gd name="T33" fmla="*/ 3 h 49"/>
                <a:gd name="T34" fmla="*/ 89 w 127"/>
                <a:gd name="T35" fmla="*/ 7 h 49"/>
                <a:gd name="T36" fmla="*/ 99 w 127"/>
                <a:gd name="T37" fmla="*/ 11 h 49"/>
                <a:gd name="T38" fmla="*/ 104 w 127"/>
                <a:gd name="T39" fmla="*/ 15 h 49"/>
                <a:gd name="T40" fmla="*/ 114 w 127"/>
                <a:gd name="T41" fmla="*/ 19 h 49"/>
                <a:gd name="T42" fmla="*/ 118 w 127"/>
                <a:gd name="T43" fmla="*/ 21 h 49"/>
                <a:gd name="T44" fmla="*/ 123 w 127"/>
                <a:gd name="T45" fmla="*/ 22 h 49"/>
                <a:gd name="T46" fmla="*/ 127 w 127"/>
                <a:gd name="T47" fmla="*/ 24 h 49"/>
                <a:gd name="T48" fmla="*/ 127 w 127"/>
                <a:gd name="T49" fmla="*/ 26 h 49"/>
                <a:gd name="T50" fmla="*/ 125 w 127"/>
                <a:gd name="T51" fmla="*/ 26 h 49"/>
                <a:gd name="T52" fmla="*/ 119 w 127"/>
                <a:gd name="T53" fmla="*/ 24 h 49"/>
                <a:gd name="T54" fmla="*/ 116 w 127"/>
                <a:gd name="T55" fmla="*/ 24 h 49"/>
                <a:gd name="T56" fmla="*/ 112 w 127"/>
                <a:gd name="T57" fmla="*/ 22 h 49"/>
                <a:gd name="T58" fmla="*/ 108 w 127"/>
                <a:gd name="T59" fmla="*/ 22 h 49"/>
                <a:gd name="T60" fmla="*/ 102 w 127"/>
                <a:gd name="T61" fmla="*/ 22 h 49"/>
                <a:gd name="T62" fmla="*/ 97 w 127"/>
                <a:gd name="T63" fmla="*/ 22 h 49"/>
                <a:gd name="T64" fmla="*/ 89 w 127"/>
                <a:gd name="T65" fmla="*/ 22 h 49"/>
                <a:gd name="T66" fmla="*/ 83 w 127"/>
                <a:gd name="T67" fmla="*/ 22 h 49"/>
                <a:gd name="T68" fmla="*/ 78 w 127"/>
                <a:gd name="T69" fmla="*/ 22 h 49"/>
                <a:gd name="T70" fmla="*/ 72 w 127"/>
                <a:gd name="T71" fmla="*/ 22 h 49"/>
                <a:gd name="T72" fmla="*/ 66 w 127"/>
                <a:gd name="T73" fmla="*/ 22 h 49"/>
                <a:gd name="T74" fmla="*/ 59 w 127"/>
                <a:gd name="T75" fmla="*/ 22 h 49"/>
                <a:gd name="T76" fmla="*/ 55 w 127"/>
                <a:gd name="T77" fmla="*/ 24 h 49"/>
                <a:gd name="T78" fmla="*/ 49 w 127"/>
                <a:gd name="T79" fmla="*/ 24 h 49"/>
                <a:gd name="T80" fmla="*/ 43 w 127"/>
                <a:gd name="T81" fmla="*/ 26 h 49"/>
                <a:gd name="T82" fmla="*/ 38 w 127"/>
                <a:gd name="T83" fmla="*/ 28 h 49"/>
                <a:gd name="T84" fmla="*/ 32 w 127"/>
                <a:gd name="T85" fmla="*/ 30 h 49"/>
                <a:gd name="T86" fmla="*/ 28 w 127"/>
                <a:gd name="T87" fmla="*/ 32 h 49"/>
                <a:gd name="T88" fmla="*/ 23 w 127"/>
                <a:gd name="T89" fmla="*/ 34 h 49"/>
                <a:gd name="T90" fmla="*/ 19 w 127"/>
                <a:gd name="T91" fmla="*/ 38 h 49"/>
                <a:gd name="T92" fmla="*/ 15 w 127"/>
                <a:gd name="T93" fmla="*/ 40 h 49"/>
                <a:gd name="T94" fmla="*/ 7 w 127"/>
                <a:gd name="T95" fmla="*/ 41 h 49"/>
                <a:gd name="T96" fmla="*/ 4 w 127"/>
                <a:gd name="T97" fmla="*/ 45 h 49"/>
                <a:gd name="T98" fmla="*/ 0 w 127"/>
                <a:gd name="T99" fmla="*/ 47 h 49"/>
                <a:gd name="T100" fmla="*/ 0 w 127"/>
                <a:gd name="T101" fmla="*/ 49 h 49"/>
                <a:gd name="T102" fmla="*/ 0 w 127"/>
                <a:gd name="T103" fmla="*/ 49 h 4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7"/>
                <a:gd name="T157" fmla="*/ 0 h 49"/>
                <a:gd name="T158" fmla="*/ 127 w 127"/>
                <a:gd name="T159" fmla="*/ 49 h 4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7" h="49">
                  <a:moveTo>
                    <a:pt x="0" y="49"/>
                  </a:moveTo>
                  <a:lnTo>
                    <a:pt x="0" y="47"/>
                  </a:lnTo>
                  <a:lnTo>
                    <a:pt x="2" y="45"/>
                  </a:lnTo>
                  <a:lnTo>
                    <a:pt x="4" y="40"/>
                  </a:lnTo>
                  <a:lnTo>
                    <a:pt x="7" y="36"/>
                  </a:lnTo>
                  <a:lnTo>
                    <a:pt x="11" y="28"/>
                  </a:lnTo>
                  <a:lnTo>
                    <a:pt x="17" y="22"/>
                  </a:lnTo>
                  <a:lnTo>
                    <a:pt x="23" y="17"/>
                  </a:lnTo>
                  <a:lnTo>
                    <a:pt x="30" y="13"/>
                  </a:lnTo>
                  <a:lnTo>
                    <a:pt x="36" y="7"/>
                  </a:lnTo>
                  <a:lnTo>
                    <a:pt x="42" y="3"/>
                  </a:lnTo>
                  <a:lnTo>
                    <a:pt x="47" y="2"/>
                  </a:lnTo>
                  <a:lnTo>
                    <a:pt x="55" y="2"/>
                  </a:lnTo>
                  <a:lnTo>
                    <a:pt x="61" y="0"/>
                  </a:lnTo>
                  <a:lnTo>
                    <a:pt x="68" y="0"/>
                  </a:lnTo>
                  <a:lnTo>
                    <a:pt x="76" y="2"/>
                  </a:lnTo>
                  <a:lnTo>
                    <a:pt x="83" y="3"/>
                  </a:lnTo>
                  <a:lnTo>
                    <a:pt x="89" y="7"/>
                  </a:lnTo>
                  <a:lnTo>
                    <a:pt x="99" y="11"/>
                  </a:lnTo>
                  <a:lnTo>
                    <a:pt x="104" y="15"/>
                  </a:lnTo>
                  <a:lnTo>
                    <a:pt x="114" y="19"/>
                  </a:lnTo>
                  <a:lnTo>
                    <a:pt x="118" y="21"/>
                  </a:lnTo>
                  <a:lnTo>
                    <a:pt x="123" y="22"/>
                  </a:lnTo>
                  <a:lnTo>
                    <a:pt x="127" y="24"/>
                  </a:lnTo>
                  <a:lnTo>
                    <a:pt x="127" y="26"/>
                  </a:lnTo>
                  <a:lnTo>
                    <a:pt x="125" y="26"/>
                  </a:lnTo>
                  <a:lnTo>
                    <a:pt x="119" y="24"/>
                  </a:lnTo>
                  <a:lnTo>
                    <a:pt x="116" y="24"/>
                  </a:lnTo>
                  <a:lnTo>
                    <a:pt x="112" y="22"/>
                  </a:lnTo>
                  <a:lnTo>
                    <a:pt x="108" y="22"/>
                  </a:lnTo>
                  <a:lnTo>
                    <a:pt x="102" y="22"/>
                  </a:lnTo>
                  <a:lnTo>
                    <a:pt x="97" y="22"/>
                  </a:lnTo>
                  <a:lnTo>
                    <a:pt x="89" y="22"/>
                  </a:lnTo>
                  <a:lnTo>
                    <a:pt x="83" y="22"/>
                  </a:lnTo>
                  <a:lnTo>
                    <a:pt x="78" y="22"/>
                  </a:lnTo>
                  <a:lnTo>
                    <a:pt x="72" y="22"/>
                  </a:lnTo>
                  <a:lnTo>
                    <a:pt x="66" y="22"/>
                  </a:lnTo>
                  <a:lnTo>
                    <a:pt x="59" y="22"/>
                  </a:lnTo>
                  <a:lnTo>
                    <a:pt x="55" y="24"/>
                  </a:lnTo>
                  <a:lnTo>
                    <a:pt x="49" y="24"/>
                  </a:lnTo>
                  <a:lnTo>
                    <a:pt x="43" y="26"/>
                  </a:lnTo>
                  <a:lnTo>
                    <a:pt x="38" y="28"/>
                  </a:lnTo>
                  <a:lnTo>
                    <a:pt x="32" y="30"/>
                  </a:lnTo>
                  <a:lnTo>
                    <a:pt x="28" y="32"/>
                  </a:lnTo>
                  <a:lnTo>
                    <a:pt x="23" y="34"/>
                  </a:lnTo>
                  <a:lnTo>
                    <a:pt x="19" y="38"/>
                  </a:lnTo>
                  <a:lnTo>
                    <a:pt x="15" y="40"/>
                  </a:lnTo>
                  <a:lnTo>
                    <a:pt x="7" y="41"/>
                  </a:lnTo>
                  <a:lnTo>
                    <a:pt x="4" y="45"/>
                  </a:lnTo>
                  <a:lnTo>
                    <a:pt x="0" y="47"/>
                  </a:lnTo>
                  <a:lnTo>
                    <a:pt x="0" y="49"/>
                  </a:lnTo>
                  <a:close/>
                </a:path>
              </a:pathLst>
            </a:custGeom>
            <a:solidFill>
              <a:srgbClr val="57734A"/>
            </a:solidFill>
            <a:ln w="9525">
              <a:noFill/>
              <a:round/>
              <a:headEnd/>
              <a:tailEnd/>
            </a:ln>
          </p:spPr>
          <p:txBody>
            <a:bodyPr/>
            <a:lstStyle/>
            <a:p>
              <a:endParaRPr lang="en-US">
                <a:latin typeface="+mj-lt"/>
              </a:endParaRPr>
            </a:p>
          </p:txBody>
        </p:sp>
        <p:sp>
          <p:nvSpPr>
            <p:cNvPr id="10399" name="Freeform 670"/>
            <p:cNvSpPr>
              <a:spLocks/>
            </p:cNvSpPr>
            <p:nvPr/>
          </p:nvSpPr>
          <p:spPr bwMode="auto">
            <a:xfrm>
              <a:off x="2312" y="1154"/>
              <a:ext cx="176" cy="209"/>
            </a:xfrm>
            <a:custGeom>
              <a:avLst/>
              <a:gdLst>
                <a:gd name="T0" fmla="*/ 68 w 196"/>
                <a:gd name="T1" fmla="*/ 0 h 234"/>
                <a:gd name="T2" fmla="*/ 59 w 196"/>
                <a:gd name="T3" fmla="*/ 4 h 234"/>
                <a:gd name="T4" fmla="*/ 49 w 196"/>
                <a:gd name="T5" fmla="*/ 13 h 234"/>
                <a:gd name="T6" fmla="*/ 42 w 196"/>
                <a:gd name="T7" fmla="*/ 25 h 234"/>
                <a:gd name="T8" fmla="*/ 32 w 196"/>
                <a:gd name="T9" fmla="*/ 40 h 234"/>
                <a:gd name="T10" fmla="*/ 24 w 196"/>
                <a:gd name="T11" fmla="*/ 57 h 234"/>
                <a:gd name="T12" fmla="*/ 19 w 196"/>
                <a:gd name="T13" fmla="*/ 80 h 234"/>
                <a:gd name="T14" fmla="*/ 13 w 196"/>
                <a:gd name="T15" fmla="*/ 103 h 234"/>
                <a:gd name="T16" fmla="*/ 9 w 196"/>
                <a:gd name="T17" fmla="*/ 129 h 234"/>
                <a:gd name="T18" fmla="*/ 5 w 196"/>
                <a:gd name="T19" fmla="*/ 158 h 234"/>
                <a:gd name="T20" fmla="*/ 3 w 196"/>
                <a:gd name="T21" fmla="*/ 181 h 234"/>
                <a:gd name="T22" fmla="*/ 2 w 196"/>
                <a:gd name="T23" fmla="*/ 203 h 234"/>
                <a:gd name="T24" fmla="*/ 0 w 196"/>
                <a:gd name="T25" fmla="*/ 219 h 234"/>
                <a:gd name="T26" fmla="*/ 0 w 196"/>
                <a:gd name="T27" fmla="*/ 228 h 234"/>
                <a:gd name="T28" fmla="*/ 2 w 196"/>
                <a:gd name="T29" fmla="*/ 230 h 234"/>
                <a:gd name="T30" fmla="*/ 9 w 196"/>
                <a:gd name="T31" fmla="*/ 232 h 234"/>
                <a:gd name="T32" fmla="*/ 21 w 196"/>
                <a:gd name="T33" fmla="*/ 232 h 234"/>
                <a:gd name="T34" fmla="*/ 36 w 196"/>
                <a:gd name="T35" fmla="*/ 232 h 234"/>
                <a:gd name="T36" fmla="*/ 51 w 196"/>
                <a:gd name="T37" fmla="*/ 234 h 234"/>
                <a:gd name="T38" fmla="*/ 70 w 196"/>
                <a:gd name="T39" fmla="*/ 234 h 234"/>
                <a:gd name="T40" fmla="*/ 89 w 196"/>
                <a:gd name="T41" fmla="*/ 234 h 234"/>
                <a:gd name="T42" fmla="*/ 108 w 196"/>
                <a:gd name="T43" fmla="*/ 234 h 234"/>
                <a:gd name="T44" fmla="*/ 125 w 196"/>
                <a:gd name="T45" fmla="*/ 232 h 234"/>
                <a:gd name="T46" fmla="*/ 140 w 196"/>
                <a:gd name="T47" fmla="*/ 228 h 234"/>
                <a:gd name="T48" fmla="*/ 154 w 196"/>
                <a:gd name="T49" fmla="*/ 226 h 234"/>
                <a:gd name="T50" fmla="*/ 167 w 196"/>
                <a:gd name="T51" fmla="*/ 223 h 234"/>
                <a:gd name="T52" fmla="*/ 176 w 196"/>
                <a:gd name="T53" fmla="*/ 219 h 234"/>
                <a:gd name="T54" fmla="*/ 186 w 196"/>
                <a:gd name="T55" fmla="*/ 217 h 234"/>
                <a:gd name="T56" fmla="*/ 192 w 196"/>
                <a:gd name="T57" fmla="*/ 213 h 234"/>
                <a:gd name="T58" fmla="*/ 194 w 196"/>
                <a:gd name="T59" fmla="*/ 205 h 234"/>
                <a:gd name="T60" fmla="*/ 194 w 196"/>
                <a:gd name="T61" fmla="*/ 196 h 234"/>
                <a:gd name="T62" fmla="*/ 196 w 196"/>
                <a:gd name="T63" fmla="*/ 184 h 234"/>
                <a:gd name="T64" fmla="*/ 194 w 196"/>
                <a:gd name="T65" fmla="*/ 169 h 234"/>
                <a:gd name="T66" fmla="*/ 192 w 196"/>
                <a:gd name="T67" fmla="*/ 152 h 234"/>
                <a:gd name="T68" fmla="*/ 188 w 196"/>
                <a:gd name="T69" fmla="*/ 133 h 234"/>
                <a:gd name="T70" fmla="*/ 182 w 196"/>
                <a:gd name="T71" fmla="*/ 114 h 234"/>
                <a:gd name="T72" fmla="*/ 171 w 196"/>
                <a:gd name="T73" fmla="*/ 93 h 234"/>
                <a:gd name="T74" fmla="*/ 159 w 196"/>
                <a:gd name="T75" fmla="*/ 72 h 234"/>
                <a:gd name="T76" fmla="*/ 146 w 196"/>
                <a:gd name="T77" fmla="*/ 53 h 234"/>
                <a:gd name="T78" fmla="*/ 135 w 196"/>
                <a:gd name="T79" fmla="*/ 36 h 234"/>
                <a:gd name="T80" fmla="*/ 121 w 196"/>
                <a:gd name="T81" fmla="*/ 21 h 234"/>
                <a:gd name="T82" fmla="*/ 112 w 196"/>
                <a:gd name="T83" fmla="*/ 10 h 234"/>
                <a:gd name="T84" fmla="*/ 106 w 196"/>
                <a:gd name="T85" fmla="*/ 2 h 234"/>
                <a:gd name="T86" fmla="*/ 70 w 196"/>
                <a:gd name="T87" fmla="*/ 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
                <a:gd name="T133" fmla="*/ 0 h 234"/>
                <a:gd name="T134" fmla="*/ 196 w 196"/>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 h="234">
                  <a:moveTo>
                    <a:pt x="70" y="0"/>
                  </a:moveTo>
                  <a:lnTo>
                    <a:pt x="68" y="0"/>
                  </a:lnTo>
                  <a:lnTo>
                    <a:pt x="64" y="2"/>
                  </a:lnTo>
                  <a:lnTo>
                    <a:pt x="59" y="4"/>
                  </a:lnTo>
                  <a:lnTo>
                    <a:pt x="53" y="11"/>
                  </a:lnTo>
                  <a:lnTo>
                    <a:pt x="49" y="13"/>
                  </a:lnTo>
                  <a:lnTo>
                    <a:pt x="45" y="19"/>
                  </a:lnTo>
                  <a:lnTo>
                    <a:pt x="42" y="25"/>
                  </a:lnTo>
                  <a:lnTo>
                    <a:pt x="38" y="32"/>
                  </a:lnTo>
                  <a:lnTo>
                    <a:pt x="32" y="40"/>
                  </a:lnTo>
                  <a:lnTo>
                    <a:pt x="28" y="48"/>
                  </a:lnTo>
                  <a:lnTo>
                    <a:pt x="24" y="57"/>
                  </a:lnTo>
                  <a:lnTo>
                    <a:pt x="22" y="68"/>
                  </a:lnTo>
                  <a:lnTo>
                    <a:pt x="19" y="80"/>
                  </a:lnTo>
                  <a:lnTo>
                    <a:pt x="15" y="91"/>
                  </a:lnTo>
                  <a:lnTo>
                    <a:pt x="13" y="103"/>
                  </a:lnTo>
                  <a:lnTo>
                    <a:pt x="11" y="118"/>
                  </a:lnTo>
                  <a:lnTo>
                    <a:pt x="9" y="129"/>
                  </a:lnTo>
                  <a:lnTo>
                    <a:pt x="7" y="145"/>
                  </a:lnTo>
                  <a:lnTo>
                    <a:pt x="5" y="158"/>
                  </a:lnTo>
                  <a:lnTo>
                    <a:pt x="5" y="171"/>
                  </a:lnTo>
                  <a:lnTo>
                    <a:pt x="3" y="181"/>
                  </a:lnTo>
                  <a:lnTo>
                    <a:pt x="2" y="194"/>
                  </a:lnTo>
                  <a:lnTo>
                    <a:pt x="2" y="203"/>
                  </a:lnTo>
                  <a:lnTo>
                    <a:pt x="2" y="213"/>
                  </a:lnTo>
                  <a:lnTo>
                    <a:pt x="0" y="219"/>
                  </a:lnTo>
                  <a:lnTo>
                    <a:pt x="0" y="224"/>
                  </a:lnTo>
                  <a:lnTo>
                    <a:pt x="0" y="228"/>
                  </a:lnTo>
                  <a:lnTo>
                    <a:pt x="0" y="230"/>
                  </a:lnTo>
                  <a:lnTo>
                    <a:pt x="2" y="230"/>
                  </a:lnTo>
                  <a:lnTo>
                    <a:pt x="5" y="230"/>
                  </a:lnTo>
                  <a:lnTo>
                    <a:pt x="9" y="232"/>
                  </a:lnTo>
                  <a:lnTo>
                    <a:pt x="15" y="232"/>
                  </a:lnTo>
                  <a:lnTo>
                    <a:pt x="21" y="232"/>
                  </a:lnTo>
                  <a:lnTo>
                    <a:pt x="26" y="232"/>
                  </a:lnTo>
                  <a:lnTo>
                    <a:pt x="36" y="232"/>
                  </a:lnTo>
                  <a:lnTo>
                    <a:pt x="43" y="232"/>
                  </a:lnTo>
                  <a:lnTo>
                    <a:pt x="51" y="234"/>
                  </a:lnTo>
                  <a:lnTo>
                    <a:pt x="61" y="234"/>
                  </a:lnTo>
                  <a:lnTo>
                    <a:pt x="70" y="234"/>
                  </a:lnTo>
                  <a:lnTo>
                    <a:pt x="80" y="234"/>
                  </a:lnTo>
                  <a:lnTo>
                    <a:pt x="89" y="234"/>
                  </a:lnTo>
                  <a:lnTo>
                    <a:pt x="99" y="234"/>
                  </a:lnTo>
                  <a:lnTo>
                    <a:pt x="108" y="234"/>
                  </a:lnTo>
                  <a:lnTo>
                    <a:pt x="116" y="232"/>
                  </a:lnTo>
                  <a:lnTo>
                    <a:pt x="125" y="232"/>
                  </a:lnTo>
                  <a:lnTo>
                    <a:pt x="133" y="230"/>
                  </a:lnTo>
                  <a:lnTo>
                    <a:pt x="140" y="228"/>
                  </a:lnTo>
                  <a:lnTo>
                    <a:pt x="148" y="226"/>
                  </a:lnTo>
                  <a:lnTo>
                    <a:pt x="154" y="226"/>
                  </a:lnTo>
                  <a:lnTo>
                    <a:pt x="161" y="224"/>
                  </a:lnTo>
                  <a:lnTo>
                    <a:pt x="167" y="223"/>
                  </a:lnTo>
                  <a:lnTo>
                    <a:pt x="173" y="221"/>
                  </a:lnTo>
                  <a:lnTo>
                    <a:pt x="176" y="219"/>
                  </a:lnTo>
                  <a:lnTo>
                    <a:pt x="182" y="217"/>
                  </a:lnTo>
                  <a:lnTo>
                    <a:pt x="186" y="217"/>
                  </a:lnTo>
                  <a:lnTo>
                    <a:pt x="190" y="213"/>
                  </a:lnTo>
                  <a:lnTo>
                    <a:pt x="192" y="213"/>
                  </a:lnTo>
                  <a:lnTo>
                    <a:pt x="192" y="211"/>
                  </a:lnTo>
                  <a:lnTo>
                    <a:pt x="194" y="205"/>
                  </a:lnTo>
                  <a:lnTo>
                    <a:pt x="194" y="200"/>
                  </a:lnTo>
                  <a:lnTo>
                    <a:pt x="194" y="196"/>
                  </a:lnTo>
                  <a:lnTo>
                    <a:pt x="194" y="190"/>
                  </a:lnTo>
                  <a:lnTo>
                    <a:pt x="196" y="184"/>
                  </a:lnTo>
                  <a:lnTo>
                    <a:pt x="194" y="177"/>
                  </a:lnTo>
                  <a:lnTo>
                    <a:pt x="194" y="169"/>
                  </a:lnTo>
                  <a:lnTo>
                    <a:pt x="192" y="160"/>
                  </a:lnTo>
                  <a:lnTo>
                    <a:pt x="192" y="152"/>
                  </a:lnTo>
                  <a:lnTo>
                    <a:pt x="190" y="143"/>
                  </a:lnTo>
                  <a:lnTo>
                    <a:pt x="188" y="133"/>
                  </a:lnTo>
                  <a:lnTo>
                    <a:pt x="184" y="124"/>
                  </a:lnTo>
                  <a:lnTo>
                    <a:pt x="182" y="114"/>
                  </a:lnTo>
                  <a:lnTo>
                    <a:pt x="176" y="103"/>
                  </a:lnTo>
                  <a:lnTo>
                    <a:pt x="171" y="93"/>
                  </a:lnTo>
                  <a:lnTo>
                    <a:pt x="165" y="82"/>
                  </a:lnTo>
                  <a:lnTo>
                    <a:pt x="159" y="72"/>
                  </a:lnTo>
                  <a:lnTo>
                    <a:pt x="154" y="63"/>
                  </a:lnTo>
                  <a:lnTo>
                    <a:pt x="146" y="53"/>
                  </a:lnTo>
                  <a:lnTo>
                    <a:pt x="140" y="44"/>
                  </a:lnTo>
                  <a:lnTo>
                    <a:pt x="135" y="36"/>
                  </a:lnTo>
                  <a:lnTo>
                    <a:pt x="127" y="29"/>
                  </a:lnTo>
                  <a:lnTo>
                    <a:pt x="121" y="21"/>
                  </a:lnTo>
                  <a:lnTo>
                    <a:pt x="118" y="13"/>
                  </a:lnTo>
                  <a:lnTo>
                    <a:pt x="112" y="10"/>
                  </a:lnTo>
                  <a:lnTo>
                    <a:pt x="108" y="4"/>
                  </a:lnTo>
                  <a:lnTo>
                    <a:pt x="106" y="2"/>
                  </a:lnTo>
                  <a:lnTo>
                    <a:pt x="104" y="0"/>
                  </a:lnTo>
                  <a:lnTo>
                    <a:pt x="70" y="0"/>
                  </a:lnTo>
                  <a:close/>
                </a:path>
              </a:pathLst>
            </a:custGeom>
            <a:solidFill>
              <a:srgbClr val="829678"/>
            </a:solidFill>
            <a:ln w="9525">
              <a:noFill/>
              <a:round/>
              <a:headEnd/>
              <a:tailEnd/>
            </a:ln>
          </p:spPr>
          <p:txBody>
            <a:bodyPr/>
            <a:lstStyle/>
            <a:p>
              <a:endParaRPr lang="en-US">
                <a:latin typeface="+mj-lt"/>
              </a:endParaRPr>
            </a:p>
          </p:txBody>
        </p:sp>
        <p:sp>
          <p:nvSpPr>
            <p:cNvPr id="10400" name="Freeform 671"/>
            <p:cNvSpPr>
              <a:spLocks/>
            </p:cNvSpPr>
            <p:nvPr/>
          </p:nvSpPr>
          <p:spPr bwMode="auto">
            <a:xfrm>
              <a:off x="2249" y="1326"/>
              <a:ext cx="330" cy="95"/>
            </a:xfrm>
            <a:custGeom>
              <a:avLst/>
              <a:gdLst>
                <a:gd name="T0" fmla="*/ 0 w 367"/>
                <a:gd name="T1" fmla="*/ 91 h 107"/>
                <a:gd name="T2" fmla="*/ 2 w 367"/>
                <a:gd name="T3" fmla="*/ 91 h 107"/>
                <a:gd name="T4" fmla="*/ 4 w 367"/>
                <a:gd name="T5" fmla="*/ 91 h 107"/>
                <a:gd name="T6" fmla="*/ 10 w 367"/>
                <a:gd name="T7" fmla="*/ 93 h 107"/>
                <a:gd name="T8" fmla="*/ 17 w 367"/>
                <a:gd name="T9" fmla="*/ 95 h 107"/>
                <a:gd name="T10" fmla="*/ 27 w 367"/>
                <a:gd name="T11" fmla="*/ 95 h 107"/>
                <a:gd name="T12" fmla="*/ 36 w 367"/>
                <a:gd name="T13" fmla="*/ 99 h 107"/>
                <a:gd name="T14" fmla="*/ 50 w 367"/>
                <a:gd name="T15" fmla="*/ 101 h 107"/>
                <a:gd name="T16" fmla="*/ 63 w 367"/>
                <a:gd name="T17" fmla="*/ 103 h 107"/>
                <a:gd name="T18" fmla="*/ 76 w 367"/>
                <a:gd name="T19" fmla="*/ 103 h 107"/>
                <a:gd name="T20" fmla="*/ 92 w 367"/>
                <a:gd name="T21" fmla="*/ 105 h 107"/>
                <a:gd name="T22" fmla="*/ 109 w 367"/>
                <a:gd name="T23" fmla="*/ 105 h 107"/>
                <a:gd name="T24" fmla="*/ 124 w 367"/>
                <a:gd name="T25" fmla="*/ 107 h 107"/>
                <a:gd name="T26" fmla="*/ 141 w 367"/>
                <a:gd name="T27" fmla="*/ 107 h 107"/>
                <a:gd name="T28" fmla="*/ 160 w 367"/>
                <a:gd name="T29" fmla="*/ 107 h 107"/>
                <a:gd name="T30" fmla="*/ 175 w 367"/>
                <a:gd name="T31" fmla="*/ 105 h 107"/>
                <a:gd name="T32" fmla="*/ 194 w 367"/>
                <a:gd name="T33" fmla="*/ 105 h 107"/>
                <a:gd name="T34" fmla="*/ 211 w 367"/>
                <a:gd name="T35" fmla="*/ 101 h 107"/>
                <a:gd name="T36" fmla="*/ 227 w 367"/>
                <a:gd name="T37" fmla="*/ 97 h 107"/>
                <a:gd name="T38" fmla="*/ 244 w 367"/>
                <a:gd name="T39" fmla="*/ 91 h 107"/>
                <a:gd name="T40" fmla="*/ 259 w 367"/>
                <a:gd name="T41" fmla="*/ 88 h 107"/>
                <a:gd name="T42" fmla="*/ 274 w 367"/>
                <a:gd name="T43" fmla="*/ 82 h 107"/>
                <a:gd name="T44" fmla="*/ 289 w 367"/>
                <a:gd name="T45" fmla="*/ 76 h 107"/>
                <a:gd name="T46" fmla="*/ 303 w 367"/>
                <a:gd name="T47" fmla="*/ 70 h 107"/>
                <a:gd name="T48" fmla="*/ 314 w 367"/>
                <a:gd name="T49" fmla="*/ 65 h 107"/>
                <a:gd name="T50" fmla="*/ 325 w 367"/>
                <a:gd name="T51" fmla="*/ 59 h 107"/>
                <a:gd name="T52" fmla="*/ 335 w 367"/>
                <a:gd name="T53" fmla="*/ 55 h 107"/>
                <a:gd name="T54" fmla="*/ 344 w 367"/>
                <a:gd name="T55" fmla="*/ 50 h 107"/>
                <a:gd name="T56" fmla="*/ 352 w 367"/>
                <a:gd name="T57" fmla="*/ 46 h 107"/>
                <a:gd name="T58" fmla="*/ 358 w 367"/>
                <a:gd name="T59" fmla="*/ 42 h 107"/>
                <a:gd name="T60" fmla="*/ 363 w 367"/>
                <a:gd name="T61" fmla="*/ 40 h 107"/>
                <a:gd name="T62" fmla="*/ 365 w 367"/>
                <a:gd name="T63" fmla="*/ 38 h 107"/>
                <a:gd name="T64" fmla="*/ 367 w 367"/>
                <a:gd name="T65" fmla="*/ 38 h 107"/>
                <a:gd name="T66" fmla="*/ 284 w 367"/>
                <a:gd name="T67" fmla="*/ 4 h 107"/>
                <a:gd name="T68" fmla="*/ 141 w 367"/>
                <a:gd name="T69" fmla="*/ 0 h 107"/>
                <a:gd name="T70" fmla="*/ 0 w 367"/>
                <a:gd name="T71" fmla="*/ 91 h 107"/>
                <a:gd name="T72" fmla="*/ 0 w 367"/>
                <a:gd name="T73" fmla="*/ 91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7"/>
                <a:gd name="T112" fmla="*/ 0 h 107"/>
                <a:gd name="T113" fmla="*/ 367 w 367"/>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7" h="107">
                  <a:moveTo>
                    <a:pt x="0" y="91"/>
                  </a:moveTo>
                  <a:lnTo>
                    <a:pt x="2" y="91"/>
                  </a:lnTo>
                  <a:lnTo>
                    <a:pt x="4" y="91"/>
                  </a:lnTo>
                  <a:lnTo>
                    <a:pt x="10" y="93"/>
                  </a:lnTo>
                  <a:lnTo>
                    <a:pt x="17" y="95"/>
                  </a:lnTo>
                  <a:lnTo>
                    <a:pt x="27" y="95"/>
                  </a:lnTo>
                  <a:lnTo>
                    <a:pt x="36" y="99"/>
                  </a:lnTo>
                  <a:lnTo>
                    <a:pt x="50" y="101"/>
                  </a:lnTo>
                  <a:lnTo>
                    <a:pt x="63" y="103"/>
                  </a:lnTo>
                  <a:lnTo>
                    <a:pt x="76" y="103"/>
                  </a:lnTo>
                  <a:lnTo>
                    <a:pt x="92" y="105"/>
                  </a:lnTo>
                  <a:lnTo>
                    <a:pt x="109" y="105"/>
                  </a:lnTo>
                  <a:lnTo>
                    <a:pt x="124" y="107"/>
                  </a:lnTo>
                  <a:lnTo>
                    <a:pt x="141" y="107"/>
                  </a:lnTo>
                  <a:lnTo>
                    <a:pt x="160" y="107"/>
                  </a:lnTo>
                  <a:lnTo>
                    <a:pt x="175" y="105"/>
                  </a:lnTo>
                  <a:lnTo>
                    <a:pt x="194" y="105"/>
                  </a:lnTo>
                  <a:lnTo>
                    <a:pt x="211" y="101"/>
                  </a:lnTo>
                  <a:lnTo>
                    <a:pt x="227" y="97"/>
                  </a:lnTo>
                  <a:lnTo>
                    <a:pt x="244" y="91"/>
                  </a:lnTo>
                  <a:lnTo>
                    <a:pt x="259" y="88"/>
                  </a:lnTo>
                  <a:lnTo>
                    <a:pt x="274" y="82"/>
                  </a:lnTo>
                  <a:lnTo>
                    <a:pt x="289" y="76"/>
                  </a:lnTo>
                  <a:lnTo>
                    <a:pt x="303" y="70"/>
                  </a:lnTo>
                  <a:lnTo>
                    <a:pt x="314" y="65"/>
                  </a:lnTo>
                  <a:lnTo>
                    <a:pt x="325" y="59"/>
                  </a:lnTo>
                  <a:lnTo>
                    <a:pt x="335" y="55"/>
                  </a:lnTo>
                  <a:lnTo>
                    <a:pt x="344" y="50"/>
                  </a:lnTo>
                  <a:lnTo>
                    <a:pt x="352" y="46"/>
                  </a:lnTo>
                  <a:lnTo>
                    <a:pt x="358" y="42"/>
                  </a:lnTo>
                  <a:lnTo>
                    <a:pt x="363" y="40"/>
                  </a:lnTo>
                  <a:lnTo>
                    <a:pt x="365" y="38"/>
                  </a:lnTo>
                  <a:lnTo>
                    <a:pt x="367" y="38"/>
                  </a:lnTo>
                  <a:lnTo>
                    <a:pt x="284" y="4"/>
                  </a:lnTo>
                  <a:lnTo>
                    <a:pt x="141" y="0"/>
                  </a:lnTo>
                  <a:lnTo>
                    <a:pt x="0" y="91"/>
                  </a:lnTo>
                  <a:close/>
                </a:path>
              </a:pathLst>
            </a:custGeom>
            <a:solidFill>
              <a:srgbClr val="FFFF85"/>
            </a:solidFill>
            <a:ln w="9525">
              <a:noFill/>
              <a:round/>
              <a:headEnd/>
              <a:tailEnd/>
            </a:ln>
          </p:spPr>
          <p:txBody>
            <a:bodyPr/>
            <a:lstStyle/>
            <a:p>
              <a:endParaRPr lang="en-US">
                <a:latin typeface="+mj-lt"/>
              </a:endParaRPr>
            </a:p>
          </p:txBody>
        </p:sp>
        <p:sp>
          <p:nvSpPr>
            <p:cNvPr id="10401" name="Freeform 672"/>
            <p:cNvSpPr>
              <a:spLocks/>
            </p:cNvSpPr>
            <p:nvPr/>
          </p:nvSpPr>
          <p:spPr bwMode="auto">
            <a:xfrm>
              <a:off x="2359" y="1333"/>
              <a:ext cx="104" cy="63"/>
            </a:xfrm>
            <a:custGeom>
              <a:avLst/>
              <a:gdLst>
                <a:gd name="T0" fmla="*/ 4 w 116"/>
                <a:gd name="T1" fmla="*/ 9 h 70"/>
                <a:gd name="T2" fmla="*/ 4 w 116"/>
                <a:gd name="T3" fmla="*/ 11 h 70"/>
                <a:gd name="T4" fmla="*/ 2 w 116"/>
                <a:gd name="T5" fmla="*/ 15 h 70"/>
                <a:gd name="T6" fmla="*/ 0 w 116"/>
                <a:gd name="T7" fmla="*/ 19 h 70"/>
                <a:gd name="T8" fmla="*/ 0 w 116"/>
                <a:gd name="T9" fmla="*/ 26 h 70"/>
                <a:gd name="T10" fmla="*/ 0 w 116"/>
                <a:gd name="T11" fmla="*/ 34 h 70"/>
                <a:gd name="T12" fmla="*/ 2 w 116"/>
                <a:gd name="T13" fmla="*/ 42 h 70"/>
                <a:gd name="T14" fmla="*/ 4 w 116"/>
                <a:gd name="T15" fmla="*/ 45 h 70"/>
                <a:gd name="T16" fmla="*/ 6 w 116"/>
                <a:gd name="T17" fmla="*/ 49 h 70"/>
                <a:gd name="T18" fmla="*/ 10 w 116"/>
                <a:gd name="T19" fmla="*/ 53 h 70"/>
                <a:gd name="T20" fmla="*/ 15 w 116"/>
                <a:gd name="T21" fmla="*/ 57 h 70"/>
                <a:gd name="T22" fmla="*/ 19 w 116"/>
                <a:gd name="T23" fmla="*/ 61 h 70"/>
                <a:gd name="T24" fmla="*/ 25 w 116"/>
                <a:gd name="T25" fmla="*/ 62 h 70"/>
                <a:gd name="T26" fmla="*/ 29 w 116"/>
                <a:gd name="T27" fmla="*/ 64 h 70"/>
                <a:gd name="T28" fmla="*/ 36 w 116"/>
                <a:gd name="T29" fmla="*/ 66 h 70"/>
                <a:gd name="T30" fmla="*/ 42 w 116"/>
                <a:gd name="T31" fmla="*/ 66 h 70"/>
                <a:gd name="T32" fmla="*/ 49 w 116"/>
                <a:gd name="T33" fmla="*/ 68 h 70"/>
                <a:gd name="T34" fmla="*/ 57 w 116"/>
                <a:gd name="T35" fmla="*/ 68 h 70"/>
                <a:gd name="T36" fmla="*/ 65 w 116"/>
                <a:gd name="T37" fmla="*/ 70 h 70"/>
                <a:gd name="T38" fmla="*/ 70 w 116"/>
                <a:gd name="T39" fmla="*/ 68 h 70"/>
                <a:gd name="T40" fmla="*/ 78 w 116"/>
                <a:gd name="T41" fmla="*/ 68 h 70"/>
                <a:gd name="T42" fmla="*/ 84 w 116"/>
                <a:gd name="T43" fmla="*/ 68 h 70"/>
                <a:gd name="T44" fmla="*/ 91 w 116"/>
                <a:gd name="T45" fmla="*/ 66 h 70"/>
                <a:gd name="T46" fmla="*/ 97 w 116"/>
                <a:gd name="T47" fmla="*/ 64 h 70"/>
                <a:gd name="T48" fmla="*/ 103 w 116"/>
                <a:gd name="T49" fmla="*/ 62 h 70"/>
                <a:gd name="T50" fmla="*/ 106 w 116"/>
                <a:gd name="T51" fmla="*/ 61 h 70"/>
                <a:gd name="T52" fmla="*/ 110 w 116"/>
                <a:gd name="T53" fmla="*/ 57 h 70"/>
                <a:gd name="T54" fmla="*/ 112 w 116"/>
                <a:gd name="T55" fmla="*/ 53 h 70"/>
                <a:gd name="T56" fmla="*/ 114 w 116"/>
                <a:gd name="T57" fmla="*/ 49 h 70"/>
                <a:gd name="T58" fmla="*/ 116 w 116"/>
                <a:gd name="T59" fmla="*/ 43 h 70"/>
                <a:gd name="T60" fmla="*/ 116 w 116"/>
                <a:gd name="T61" fmla="*/ 40 h 70"/>
                <a:gd name="T62" fmla="*/ 116 w 116"/>
                <a:gd name="T63" fmla="*/ 36 h 70"/>
                <a:gd name="T64" fmla="*/ 114 w 116"/>
                <a:gd name="T65" fmla="*/ 30 h 70"/>
                <a:gd name="T66" fmla="*/ 112 w 116"/>
                <a:gd name="T67" fmla="*/ 26 h 70"/>
                <a:gd name="T68" fmla="*/ 112 w 116"/>
                <a:gd name="T69" fmla="*/ 21 h 70"/>
                <a:gd name="T70" fmla="*/ 110 w 116"/>
                <a:gd name="T71" fmla="*/ 17 h 70"/>
                <a:gd name="T72" fmla="*/ 108 w 116"/>
                <a:gd name="T73" fmla="*/ 11 h 70"/>
                <a:gd name="T74" fmla="*/ 106 w 116"/>
                <a:gd name="T75" fmla="*/ 7 h 70"/>
                <a:gd name="T76" fmla="*/ 106 w 116"/>
                <a:gd name="T77" fmla="*/ 5 h 70"/>
                <a:gd name="T78" fmla="*/ 103 w 116"/>
                <a:gd name="T79" fmla="*/ 2 h 70"/>
                <a:gd name="T80" fmla="*/ 103 w 116"/>
                <a:gd name="T81" fmla="*/ 0 h 70"/>
                <a:gd name="T82" fmla="*/ 4 w 116"/>
                <a:gd name="T83" fmla="*/ 9 h 70"/>
                <a:gd name="T84" fmla="*/ 4 w 116"/>
                <a:gd name="T85" fmla="*/ 9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6"/>
                <a:gd name="T130" fmla="*/ 0 h 70"/>
                <a:gd name="T131" fmla="*/ 116 w 116"/>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6" h="70">
                  <a:moveTo>
                    <a:pt x="4" y="9"/>
                  </a:moveTo>
                  <a:lnTo>
                    <a:pt x="4" y="11"/>
                  </a:lnTo>
                  <a:lnTo>
                    <a:pt x="2" y="15"/>
                  </a:lnTo>
                  <a:lnTo>
                    <a:pt x="0" y="19"/>
                  </a:lnTo>
                  <a:lnTo>
                    <a:pt x="0" y="26"/>
                  </a:lnTo>
                  <a:lnTo>
                    <a:pt x="0" y="34"/>
                  </a:lnTo>
                  <a:lnTo>
                    <a:pt x="2" y="42"/>
                  </a:lnTo>
                  <a:lnTo>
                    <a:pt x="4" y="45"/>
                  </a:lnTo>
                  <a:lnTo>
                    <a:pt x="6" y="49"/>
                  </a:lnTo>
                  <a:lnTo>
                    <a:pt x="10" y="53"/>
                  </a:lnTo>
                  <a:lnTo>
                    <a:pt x="15" y="57"/>
                  </a:lnTo>
                  <a:lnTo>
                    <a:pt x="19" y="61"/>
                  </a:lnTo>
                  <a:lnTo>
                    <a:pt x="25" y="62"/>
                  </a:lnTo>
                  <a:lnTo>
                    <a:pt x="29" y="64"/>
                  </a:lnTo>
                  <a:lnTo>
                    <a:pt x="36" y="66"/>
                  </a:lnTo>
                  <a:lnTo>
                    <a:pt x="42" y="66"/>
                  </a:lnTo>
                  <a:lnTo>
                    <a:pt x="49" y="68"/>
                  </a:lnTo>
                  <a:lnTo>
                    <a:pt x="57" y="68"/>
                  </a:lnTo>
                  <a:lnTo>
                    <a:pt x="65" y="70"/>
                  </a:lnTo>
                  <a:lnTo>
                    <a:pt x="70" y="68"/>
                  </a:lnTo>
                  <a:lnTo>
                    <a:pt x="78" y="68"/>
                  </a:lnTo>
                  <a:lnTo>
                    <a:pt x="84" y="68"/>
                  </a:lnTo>
                  <a:lnTo>
                    <a:pt x="91" y="66"/>
                  </a:lnTo>
                  <a:lnTo>
                    <a:pt x="97" y="64"/>
                  </a:lnTo>
                  <a:lnTo>
                    <a:pt x="103" y="62"/>
                  </a:lnTo>
                  <a:lnTo>
                    <a:pt x="106" y="61"/>
                  </a:lnTo>
                  <a:lnTo>
                    <a:pt x="110" y="57"/>
                  </a:lnTo>
                  <a:lnTo>
                    <a:pt x="112" y="53"/>
                  </a:lnTo>
                  <a:lnTo>
                    <a:pt x="114" y="49"/>
                  </a:lnTo>
                  <a:lnTo>
                    <a:pt x="116" y="43"/>
                  </a:lnTo>
                  <a:lnTo>
                    <a:pt x="116" y="40"/>
                  </a:lnTo>
                  <a:lnTo>
                    <a:pt x="116" y="36"/>
                  </a:lnTo>
                  <a:lnTo>
                    <a:pt x="114" y="30"/>
                  </a:lnTo>
                  <a:lnTo>
                    <a:pt x="112" y="26"/>
                  </a:lnTo>
                  <a:lnTo>
                    <a:pt x="112" y="21"/>
                  </a:lnTo>
                  <a:lnTo>
                    <a:pt x="110" y="17"/>
                  </a:lnTo>
                  <a:lnTo>
                    <a:pt x="108" y="11"/>
                  </a:lnTo>
                  <a:lnTo>
                    <a:pt x="106" y="7"/>
                  </a:lnTo>
                  <a:lnTo>
                    <a:pt x="106" y="5"/>
                  </a:lnTo>
                  <a:lnTo>
                    <a:pt x="103" y="2"/>
                  </a:lnTo>
                  <a:lnTo>
                    <a:pt x="103" y="0"/>
                  </a:lnTo>
                  <a:lnTo>
                    <a:pt x="4" y="9"/>
                  </a:lnTo>
                  <a:close/>
                </a:path>
              </a:pathLst>
            </a:custGeom>
            <a:solidFill>
              <a:srgbClr val="FFFFFF"/>
            </a:solidFill>
            <a:ln w="9525">
              <a:noFill/>
              <a:round/>
              <a:headEnd/>
              <a:tailEnd/>
            </a:ln>
          </p:spPr>
          <p:txBody>
            <a:bodyPr/>
            <a:lstStyle/>
            <a:p>
              <a:endParaRPr lang="en-US">
                <a:latin typeface="+mj-lt"/>
              </a:endParaRPr>
            </a:p>
          </p:txBody>
        </p:sp>
        <p:sp>
          <p:nvSpPr>
            <p:cNvPr id="10402" name="Freeform 673"/>
            <p:cNvSpPr>
              <a:spLocks/>
            </p:cNvSpPr>
            <p:nvPr/>
          </p:nvSpPr>
          <p:spPr bwMode="auto">
            <a:xfrm>
              <a:off x="2332" y="1161"/>
              <a:ext cx="145" cy="176"/>
            </a:xfrm>
            <a:custGeom>
              <a:avLst/>
              <a:gdLst>
                <a:gd name="T0" fmla="*/ 0 w 161"/>
                <a:gd name="T1" fmla="*/ 195 h 195"/>
                <a:gd name="T2" fmla="*/ 0 w 161"/>
                <a:gd name="T3" fmla="*/ 194 h 195"/>
                <a:gd name="T4" fmla="*/ 0 w 161"/>
                <a:gd name="T5" fmla="*/ 192 h 195"/>
                <a:gd name="T6" fmla="*/ 0 w 161"/>
                <a:gd name="T7" fmla="*/ 186 h 195"/>
                <a:gd name="T8" fmla="*/ 0 w 161"/>
                <a:gd name="T9" fmla="*/ 178 h 195"/>
                <a:gd name="T10" fmla="*/ 0 w 161"/>
                <a:gd name="T11" fmla="*/ 171 h 195"/>
                <a:gd name="T12" fmla="*/ 1 w 161"/>
                <a:gd name="T13" fmla="*/ 161 h 195"/>
                <a:gd name="T14" fmla="*/ 3 w 161"/>
                <a:gd name="T15" fmla="*/ 150 h 195"/>
                <a:gd name="T16" fmla="*/ 3 w 161"/>
                <a:gd name="T17" fmla="*/ 140 h 195"/>
                <a:gd name="T18" fmla="*/ 5 w 161"/>
                <a:gd name="T19" fmla="*/ 127 h 195"/>
                <a:gd name="T20" fmla="*/ 7 w 161"/>
                <a:gd name="T21" fmla="*/ 116 h 195"/>
                <a:gd name="T22" fmla="*/ 9 w 161"/>
                <a:gd name="T23" fmla="*/ 102 h 195"/>
                <a:gd name="T24" fmla="*/ 11 w 161"/>
                <a:gd name="T25" fmla="*/ 91 h 195"/>
                <a:gd name="T26" fmla="*/ 13 w 161"/>
                <a:gd name="T27" fmla="*/ 80 h 195"/>
                <a:gd name="T28" fmla="*/ 15 w 161"/>
                <a:gd name="T29" fmla="*/ 68 h 195"/>
                <a:gd name="T30" fmla="*/ 19 w 161"/>
                <a:gd name="T31" fmla="*/ 57 h 195"/>
                <a:gd name="T32" fmla="*/ 22 w 161"/>
                <a:gd name="T33" fmla="*/ 47 h 195"/>
                <a:gd name="T34" fmla="*/ 24 w 161"/>
                <a:gd name="T35" fmla="*/ 38 h 195"/>
                <a:gd name="T36" fmla="*/ 28 w 161"/>
                <a:gd name="T37" fmla="*/ 30 h 195"/>
                <a:gd name="T38" fmla="*/ 32 w 161"/>
                <a:gd name="T39" fmla="*/ 24 h 195"/>
                <a:gd name="T40" fmla="*/ 36 w 161"/>
                <a:gd name="T41" fmla="*/ 19 h 195"/>
                <a:gd name="T42" fmla="*/ 38 w 161"/>
                <a:gd name="T43" fmla="*/ 15 h 195"/>
                <a:gd name="T44" fmla="*/ 41 w 161"/>
                <a:gd name="T45" fmla="*/ 11 h 195"/>
                <a:gd name="T46" fmla="*/ 45 w 161"/>
                <a:gd name="T47" fmla="*/ 7 h 195"/>
                <a:gd name="T48" fmla="*/ 49 w 161"/>
                <a:gd name="T49" fmla="*/ 5 h 195"/>
                <a:gd name="T50" fmla="*/ 55 w 161"/>
                <a:gd name="T51" fmla="*/ 2 h 195"/>
                <a:gd name="T52" fmla="*/ 60 w 161"/>
                <a:gd name="T53" fmla="*/ 0 h 195"/>
                <a:gd name="T54" fmla="*/ 64 w 161"/>
                <a:gd name="T55" fmla="*/ 0 h 195"/>
                <a:gd name="T56" fmla="*/ 64 w 161"/>
                <a:gd name="T57" fmla="*/ 0 h 195"/>
                <a:gd name="T58" fmla="*/ 66 w 161"/>
                <a:gd name="T59" fmla="*/ 0 h 195"/>
                <a:gd name="T60" fmla="*/ 68 w 161"/>
                <a:gd name="T61" fmla="*/ 2 h 195"/>
                <a:gd name="T62" fmla="*/ 72 w 161"/>
                <a:gd name="T63" fmla="*/ 5 h 195"/>
                <a:gd name="T64" fmla="*/ 79 w 161"/>
                <a:gd name="T65" fmla="*/ 11 h 195"/>
                <a:gd name="T66" fmla="*/ 83 w 161"/>
                <a:gd name="T67" fmla="*/ 13 h 195"/>
                <a:gd name="T68" fmla="*/ 87 w 161"/>
                <a:gd name="T69" fmla="*/ 17 h 195"/>
                <a:gd name="T70" fmla="*/ 91 w 161"/>
                <a:gd name="T71" fmla="*/ 21 h 195"/>
                <a:gd name="T72" fmla="*/ 97 w 161"/>
                <a:gd name="T73" fmla="*/ 26 h 195"/>
                <a:gd name="T74" fmla="*/ 100 w 161"/>
                <a:gd name="T75" fmla="*/ 32 h 195"/>
                <a:gd name="T76" fmla="*/ 104 w 161"/>
                <a:gd name="T77" fmla="*/ 38 h 195"/>
                <a:gd name="T78" fmla="*/ 110 w 161"/>
                <a:gd name="T79" fmla="*/ 45 h 195"/>
                <a:gd name="T80" fmla="*/ 114 w 161"/>
                <a:gd name="T81" fmla="*/ 53 h 195"/>
                <a:gd name="T82" fmla="*/ 117 w 161"/>
                <a:gd name="T83" fmla="*/ 60 h 195"/>
                <a:gd name="T84" fmla="*/ 123 w 161"/>
                <a:gd name="T85" fmla="*/ 68 h 195"/>
                <a:gd name="T86" fmla="*/ 127 w 161"/>
                <a:gd name="T87" fmla="*/ 76 h 195"/>
                <a:gd name="T88" fmla="*/ 131 w 161"/>
                <a:gd name="T89" fmla="*/ 85 h 195"/>
                <a:gd name="T90" fmla="*/ 135 w 161"/>
                <a:gd name="T91" fmla="*/ 95 h 195"/>
                <a:gd name="T92" fmla="*/ 138 w 161"/>
                <a:gd name="T93" fmla="*/ 102 h 195"/>
                <a:gd name="T94" fmla="*/ 142 w 161"/>
                <a:gd name="T95" fmla="*/ 112 h 195"/>
                <a:gd name="T96" fmla="*/ 146 w 161"/>
                <a:gd name="T97" fmla="*/ 121 h 195"/>
                <a:gd name="T98" fmla="*/ 148 w 161"/>
                <a:gd name="T99" fmla="*/ 129 h 195"/>
                <a:gd name="T100" fmla="*/ 152 w 161"/>
                <a:gd name="T101" fmla="*/ 137 h 195"/>
                <a:gd name="T102" fmla="*/ 154 w 161"/>
                <a:gd name="T103" fmla="*/ 142 h 195"/>
                <a:gd name="T104" fmla="*/ 155 w 161"/>
                <a:gd name="T105" fmla="*/ 150 h 195"/>
                <a:gd name="T106" fmla="*/ 157 w 161"/>
                <a:gd name="T107" fmla="*/ 154 h 195"/>
                <a:gd name="T108" fmla="*/ 159 w 161"/>
                <a:gd name="T109" fmla="*/ 157 h 195"/>
                <a:gd name="T110" fmla="*/ 161 w 161"/>
                <a:gd name="T111" fmla="*/ 159 h 195"/>
                <a:gd name="T112" fmla="*/ 161 w 161"/>
                <a:gd name="T113" fmla="*/ 161 h 195"/>
                <a:gd name="T114" fmla="*/ 0 w 161"/>
                <a:gd name="T115" fmla="*/ 195 h 195"/>
                <a:gd name="T116" fmla="*/ 0 w 161"/>
                <a:gd name="T117" fmla="*/ 195 h 1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1"/>
                <a:gd name="T178" fmla="*/ 0 h 195"/>
                <a:gd name="T179" fmla="*/ 161 w 161"/>
                <a:gd name="T180" fmla="*/ 195 h 1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1" h="195">
                  <a:moveTo>
                    <a:pt x="0" y="195"/>
                  </a:moveTo>
                  <a:lnTo>
                    <a:pt x="0" y="194"/>
                  </a:lnTo>
                  <a:lnTo>
                    <a:pt x="0" y="192"/>
                  </a:lnTo>
                  <a:lnTo>
                    <a:pt x="0" y="186"/>
                  </a:lnTo>
                  <a:lnTo>
                    <a:pt x="0" y="178"/>
                  </a:lnTo>
                  <a:lnTo>
                    <a:pt x="0" y="171"/>
                  </a:lnTo>
                  <a:lnTo>
                    <a:pt x="1" y="161"/>
                  </a:lnTo>
                  <a:lnTo>
                    <a:pt x="3" y="150"/>
                  </a:lnTo>
                  <a:lnTo>
                    <a:pt x="3" y="140"/>
                  </a:lnTo>
                  <a:lnTo>
                    <a:pt x="5" y="127"/>
                  </a:lnTo>
                  <a:lnTo>
                    <a:pt x="7" y="116"/>
                  </a:lnTo>
                  <a:lnTo>
                    <a:pt x="9" y="102"/>
                  </a:lnTo>
                  <a:lnTo>
                    <a:pt x="11" y="91"/>
                  </a:lnTo>
                  <a:lnTo>
                    <a:pt x="13" y="80"/>
                  </a:lnTo>
                  <a:lnTo>
                    <a:pt x="15" y="68"/>
                  </a:lnTo>
                  <a:lnTo>
                    <a:pt x="19" y="57"/>
                  </a:lnTo>
                  <a:lnTo>
                    <a:pt x="22" y="47"/>
                  </a:lnTo>
                  <a:lnTo>
                    <a:pt x="24" y="38"/>
                  </a:lnTo>
                  <a:lnTo>
                    <a:pt x="28" y="30"/>
                  </a:lnTo>
                  <a:lnTo>
                    <a:pt x="32" y="24"/>
                  </a:lnTo>
                  <a:lnTo>
                    <a:pt x="36" y="19"/>
                  </a:lnTo>
                  <a:lnTo>
                    <a:pt x="38" y="15"/>
                  </a:lnTo>
                  <a:lnTo>
                    <a:pt x="41" y="11"/>
                  </a:lnTo>
                  <a:lnTo>
                    <a:pt x="45" y="7"/>
                  </a:lnTo>
                  <a:lnTo>
                    <a:pt x="49" y="5"/>
                  </a:lnTo>
                  <a:lnTo>
                    <a:pt x="55" y="2"/>
                  </a:lnTo>
                  <a:lnTo>
                    <a:pt x="60" y="0"/>
                  </a:lnTo>
                  <a:lnTo>
                    <a:pt x="64" y="0"/>
                  </a:lnTo>
                  <a:lnTo>
                    <a:pt x="66" y="0"/>
                  </a:lnTo>
                  <a:lnTo>
                    <a:pt x="68" y="2"/>
                  </a:lnTo>
                  <a:lnTo>
                    <a:pt x="72" y="5"/>
                  </a:lnTo>
                  <a:lnTo>
                    <a:pt x="79" y="11"/>
                  </a:lnTo>
                  <a:lnTo>
                    <a:pt x="83" y="13"/>
                  </a:lnTo>
                  <a:lnTo>
                    <a:pt x="87" y="17"/>
                  </a:lnTo>
                  <a:lnTo>
                    <a:pt x="91" y="21"/>
                  </a:lnTo>
                  <a:lnTo>
                    <a:pt x="97" y="26"/>
                  </a:lnTo>
                  <a:lnTo>
                    <a:pt x="100" y="32"/>
                  </a:lnTo>
                  <a:lnTo>
                    <a:pt x="104" y="38"/>
                  </a:lnTo>
                  <a:lnTo>
                    <a:pt x="110" y="45"/>
                  </a:lnTo>
                  <a:lnTo>
                    <a:pt x="114" y="53"/>
                  </a:lnTo>
                  <a:lnTo>
                    <a:pt x="117" y="60"/>
                  </a:lnTo>
                  <a:lnTo>
                    <a:pt x="123" y="68"/>
                  </a:lnTo>
                  <a:lnTo>
                    <a:pt x="127" y="76"/>
                  </a:lnTo>
                  <a:lnTo>
                    <a:pt x="131" y="85"/>
                  </a:lnTo>
                  <a:lnTo>
                    <a:pt x="135" y="95"/>
                  </a:lnTo>
                  <a:lnTo>
                    <a:pt x="138" y="102"/>
                  </a:lnTo>
                  <a:lnTo>
                    <a:pt x="142" y="112"/>
                  </a:lnTo>
                  <a:lnTo>
                    <a:pt x="146" y="121"/>
                  </a:lnTo>
                  <a:lnTo>
                    <a:pt x="148" y="129"/>
                  </a:lnTo>
                  <a:lnTo>
                    <a:pt x="152" y="137"/>
                  </a:lnTo>
                  <a:lnTo>
                    <a:pt x="154" y="142"/>
                  </a:lnTo>
                  <a:lnTo>
                    <a:pt x="155" y="150"/>
                  </a:lnTo>
                  <a:lnTo>
                    <a:pt x="157" y="154"/>
                  </a:lnTo>
                  <a:lnTo>
                    <a:pt x="159" y="157"/>
                  </a:lnTo>
                  <a:lnTo>
                    <a:pt x="161" y="159"/>
                  </a:lnTo>
                  <a:lnTo>
                    <a:pt x="161" y="161"/>
                  </a:lnTo>
                  <a:lnTo>
                    <a:pt x="0" y="195"/>
                  </a:lnTo>
                  <a:close/>
                </a:path>
              </a:pathLst>
            </a:custGeom>
            <a:solidFill>
              <a:srgbClr val="57734A"/>
            </a:solidFill>
            <a:ln w="9525">
              <a:noFill/>
              <a:round/>
              <a:headEnd/>
              <a:tailEnd/>
            </a:ln>
          </p:spPr>
          <p:txBody>
            <a:bodyPr/>
            <a:lstStyle/>
            <a:p>
              <a:endParaRPr lang="en-US">
                <a:latin typeface="+mj-lt"/>
              </a:endParaRPr>
            </a:p>
          </p:txBody>
        </p:sp>
        <p:sp>
          <p:nvSpPr>
            <p:cNvPr id="10403" name="Freeform 674"/>
            <p:cNvSpPr>
              <a:spLocks/>
            </p:cNvSpPr>
            <p:nvPr/>
          </p:nvSpPr>
          <p:spPr bwMode="auto">
            <a:xfrm>
              <a:off x="2246" y="1283"/>
              <a:ext cx="333" cy="125"/>
            </a:xfrm>
            <a:custGeom>
              <a:avLst/>
              <a:gdLst>
                <a:gd name="T0" fmla="*/ 0 w 370"/>
                <a:gd name="T1" fmla="*/ 138 h 138"/>
                <a:gd name="T2" fmla="*/ 3 w 370"/>
                <a:gd name="T3" fmla="*/ 131 h 138"/>
                <a:gd name="T4" fmla="*/ 11 w 370"/>
                <a:gd name="T5" fmla="*/ 121 h 138"/>
                <a:gd name="T6" fmla="*/ 20 w 370"/>
                <a:gd name="T7" fmla="*/ 108 h 138"/>
                <a:gd name="T8" fmla="*/ 34 w 370"/>
                <a:gd name="T9" fmla="*/ 93 h 138"/>
                <a:gd name="T10" fmla="*/ 47 w 370"/>
                <a:gd name="T11" fmla="*/ 74 h 138"/>
                <a:gd name="T12" fmla="*/ 64 w 370"/>
                <a:gd name="T13" fmla="*/ 57 h 138"/>
                <a:gd name="T14" fmla="*/ 81 w 370"/>
                <a:gd name="T15" fmla="*/ 41 h 138"/>
                <a:gd name="T16" fmla="*/ 98 w 370"/>
                <a:gd name="T17" fmla="*/ 26 h 138"/>
                <a:gd name="T18" fmla="*/ 116 w 370"/>
                <a:gd name="T19" fmla="*/ 17 h 138"/>
                <a:gd name="T20" fmla="*/ 133 w 370"/>
                <a:gd name="T21" fmla="*/ 7 h 138"/>
                <a:gd name="T22" fmla="*/ 152 w 370"/>
                <a:gd name="T23" fmla="*/ 3 h 138"/>
                <a:gd name="T24" fmla="*/ 171 w 370"/>
                <a:gd name="T25" fmla="*/ 0 h 138"/>
                <a:gd name="T26" fmla="*/ 190 w 370"/>
                <a:gd name="T27" fmla="*/ 0 h 138"/>
                <a:gd name="T28" fmla="*/ 211 w 370"/>
                <a:gd name="T29" fmla="*/ 3 h 138"/>
                <a:gd name="T30" fmla="*/ 231 w 370"/>
                <a:gd name="T31" fmla="*/ 7 h 138"/>
                <a:gd name="T32" fmla="*/ 254 w 370"/>
                <a:gd name="T33" fmla="*/ 15 h 138"/>
                <a:gd name="T34" fmla="*/ 277 w 370"/>
                <a:gd name="T35" fmla="*/ 24 h 138"/>
                <a:gd name="T36" fmla="*/ 298 w 370"/>
                <a:gd name="T37" fmla="*/ 34 h 138"/>
                <a:gd name="T38" fmla="*/ 319 w 370"/>
                <a:gd name="T39" fmla="*/ 43 h 138"/>
                <a:gd name="T40" fmla="*/ 338 w 370"/>
                <a:gd name="T41" fmla="*/ 53 h 138"/>
                <a:gd name="T42" fmla="*/ 353 w 370"/>
                <a:gd name="T43" fmla="*/ 62 h 138"/>
                <a:gd name="T44" fmla="*/ 363 w 370"/>
                <a:gd name="T45" fmla="*/ 68 h 138"/>
                <a:gd name="T46" fmla="*/ 368 w 370"/>
                <a:gd name="T47" fmla="*/ 74 h 138"/>
                <a:gd name="T48" fmla="*/ 368 w 370"/>
                <a:gd name="T49" fmla="*/ 74 h 138"/>
                <a:gd name="T50" fmla="*/ 357 w 370"/>
                <a:gd name="T51" fmla="*/ 72 h 138"/>
                <a:gd name="T52" fmla="*/ 338 w 370"/>
                <a:gd name="T53" fmla="*/ 68 h 138"/>
                <a:gd name="T54" fmla="*/ 313 w 370"/>
                <a:gd name="T55" fmla="*/ 66 h 138"/>
                <a:gd name="T56" fmla="*/ 281 w 370"/>
                <a:gd name="T57" fmla="*/ 64 h 138"/>
                <a:gd name="T58" fmla="*/ 247 w 370"/>
                <a:gd name="T59" fmla="*/ 62 h 138"/>
                <a:gd name="T60" fmla="*/ 212 w 370"/>
                <a:gd name="T61" fmla="*/ 62 h 138"/>
                <a:gd name="T62" fmla="*/ 176 w 370"/>
                <a:gd name="T63" fmla="*/ 66 h 138"/>
                <a:gd name="T64" fmla="*/ 142 w 370"/>
                <a:gd name="T65" fmla="*/ 72 h 138"/>
                <a:gd name="T66" fmla="*/ 110 w 370"/>
                <a:gd name="T67" fmla="*/ 81 h 138"/>
                <a:gd name="T68" fmla="*/ 79 w 370"/>
                <a:gd name="T69" fmla="*/ 91 h 138"/>
                <a:gd name="T70" fmla="*/ 55 w 370"/>
                <a:gd name="T71" fmla="*/ 104 h 138"/>
                <a:gd name="T72" fmla="*/ 34 w 370"/>
                <a:gd name="T73" fmla="*/ 116 h 138"/>
                <a:gd name="T74" fmla="*/ 17 w 370"/>
                <a:gd name="T75" fmla="*/ 125 h 138"/>
                <a:gd name="T76" fmla="*/ 7 w 370"/>
                <a:gd name="T77" fmla="*/ 133 h 138"/>
                <a:gd name="T78" fmla="*/ 0 w 370"/>
                <a:gd name="T79" fmla="*/ 138 h 138"/>
                <a:gd name="T80" fmla="*/ 0 w 370"/>
                <a:gd name="T81" fmla="*/ 138 h 1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0"/>
                <a:gd name="T124" fmla="*/ 0 h 138"/>
                <a:gd name="T125" fmla="*/ 370 w 370"/>
                <a:gd name="T126" fmla="*/ 138 h 1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0" h="138">
                  <a:moveTo>
                    <a:pt x="0" y="138"/>
                  </a:moveTo>
                  <a:lnTo>
                    <a:pt x="0" y="138"/>
                  </a:lnTo>
                  <a:lnTo>
                    <a:pt x="1" y="135"/>
                  </a:lnTo>
                  <a:lnTo>
                    <a:pt x="3" y="131"/>
                  </a:lnTo>
                  <a:lnTo>
                    <a:pt x="7" y="127"/>
                  </a:lnTo>
                  <a:lnTo>
                    <a:pt x="11" y="121"/>
                  </a:lnTo>
                  <a:lnTo>
                    <a:pt x="15" y="116"/>
                  </a:lnTo>
                  <a:lnTo>
                    <a:pt x="20" y="108"/>
                  </a:lnTo>
                  <a:lnTo>
                    <a:pt x="28" y="100"/>
                  </a:lnTo>
                  <a:lnTo>
                    <a:pt x="34" y="93"/>
                  </a:lnTo>
                  <a:lnTo>
                    <a:pt x="39" y="83"/>
                  </a:lnTo>
                  <a:lnTo>
                    <a:pt x="47" y="74"/>
                  </a:lnTo>
                  <a:lnTo>
                    <a:pt x="57" y="66"/>
                  </a:lnTo>
                  <a:lnTo>
                    <a:pt x="64" y="57"/>
                  </a:lnTo>
                  <a:lnTo>
                    <a:pt x="72" y="49"/>
                  </a:lnTo>
                  <a:lnTo>
                    <a:pt x="81" y="41"/>
                  </a:lnTo>
                  <a:lnTo>
                    <a:pt x="91" y="34"/>
                  </a:lnTo>
                  <a:lnTo>
                    <a:pt x="98" y="26"/>
                  </a:lnTo>
                  <a:lnTo>
                    <a:pt x="108" y="20"/>
                  </a:lnTo>
                  <a:lnTo>
                    <a:pt x="116" y="17"/>
                  </a:lnTo>
                  <a:lnTo>
                    <a:pt x="125" y="13"/>
                  </a:lnTo>
                  <a:lnTo>
                    <a:pt x="133" y="7"/>
                  </a:lnTo>
                  <a:lnTo>
                    <a:pt x="142" y="5"/>
                  </a:lnTo>
                  <a:lnTo>
                    <a:pt x="152" y="3"/>
                  </a:lnTo>
                  <a:lnTo>
                    <a:pt x="161" y="1"/>
                  </a:lnTo>
                  <a:lnTo>
                    <a:pt x="171" y="0"/>
                  </a:lnTo>
                  <a:lnTo>
                    <a:pt x="180" y="0"/>
                  </a:lnTo>
                  <a:lnTo>
                    <a:pt x="190" y="0"/>
                  </a:lnTo>
                  <a:lnTo>
                    <a:pt x="201" y="1"/>
                  </a:lnTo>
                  <a:lnTo>
                    <a:pt x="211" y="3"/>
                  </a:lnTo>
                  <a:lnTo>
                    <a:pt x="222" y="5"/>
                  </a:lnTo>
                  <a:lnTo>
                    <a:pt x="231" y="7"/>
                  </a:lnTo>
                  <a:lnTo>
                    <a:pt x="243" y="13"/>
                  </a:lnTo>
                  <a:lnTo>
                    <a:pt x="254" y="15"/>
                  </a:lnTo>
                  <a:lnTo>
                    <a:pt x="266" y="19"/>
                  </a:lnTo>
                  <a:lnTo>
                    <a:pt x="277" y="24"/>
                  </a:lnTo>
                  <a:lnTo>
                    <a:pt x="289" y="28"/>
                  </a:lnTo>
                  <a:lnTo>
                    <a:pt x="298" y="34"/>
                  </a:lnTo>
                  <a:lnTo>
                    <a:pt x="309" y="39"/>
                  </a:lnTo>
                  <a:lnTo>
                    <a:pt x="319" y="43"/>
                  </a:lnTo>
                  <a:lnTo>
                    <a:pt x="328" y="49"/>
                  </a:lnTo>
                  <a:lnTo>
                    <a:pt x="338" y="53"/>
                  </a:lnTo>
                  <a:lnTo>
                    <a:pt x="346" y="58"/>
                  </a:lnTo>
                  <a:lnTo>
                    <a:pt x="353" y="62"/>
                  </a:lnTo>
                  <a:lnTo>
                    <a:pt x="359" y="66"/>
                  </a:lnTo>
                  <a:lnTo>
                    <a:pt x="363" y="68"/>
                  </a:lnTo>
                  <a:lnTo>
                    <a:pt x="366" y="72"/>
                  </a:lnTo>
                  <a:lnTo>
                    <a:pt x="368" y="74"/>
                  </a:lnTo>
                  <a:lnTo>
                    <a:pt x="370" y="74"/>
                  </a:lnTo>
                  <a:lnTo>
                    <a:pt x="368" y="74"/>
                  </a:lnTo>
                  <a:lnTo>
                    <a:pt x="365" y="72"/>
                  </a:lnTo>
                  <a:lnTo>
                    <a:pt x="357" y="72"/>
                  </a:lnTo>
                  <a:lnTo>
                    <a:pt x="349" y="70"/>
                  </a:lnTo>
                  <a:lnTo>
                    <a:pt x="338" y="68"/>
                  </a:lnTo>
                  <a:lnTo>
                    <a:pt x="327" y="68"/>
                  </a:lnTo>
                  <a:lnTo>
                    <a:pt x="313" y="66"/>
                  </a:lnTo>
                  <a:lnTo>
                    <a:pt x="298" y="64"/>
                  </a:lnTo>
                  <a:lnTo>
                    <a:pt x="281" y="64"/>
                  </a:lnTo>
                  <a:lnTo>
                    <a:pt x="266" y="62"/>
                  </a:lnTo>
                  <a:lnTo>
                    <a:pt x="247" y="62"/>
                  </a:lnTo>
                  <a:lnTo>
                    <a:pt x="230" y="62"/>
                  </a:lnTo>
                  <a:lnTo>
                    <a:pt x="212" y="62"/>
                  </a:lnTo>
                  <a:lnTo>
                    <a:pt x="193" y="64"/>
                  </a:lnTo>
                  <a:lnTo>
                    <a:pt x="176" y="66"/>
                  </a:lnTo>
                  <a:lnTo>
                    <a:pt x="159" y="68"/>
                  </a:lnTo>
                  <a:lnTo>
                    <a:pt x="142" y="72"/>
                  </a:lnTo>
                  <a:lnTo>
                    <a:pt x="127" y="76"/>
                  </a:lnTo>
                  <a:lnTo>
                    <a:pt x="110" y="81"/>
                  </a:lnTo>
                  <a:lnTo>
                    <a:pt x="95" y="87"/>
                  </a:lnTo>
                  <a:lnTo>
                    <a:pt x="79" y="91"/>
                  </a:lnTo>
                  <a:lnTo>
                    <a:pt x="68" y="97"/>
                  </a:lnTo>
                  <a:lnTo>
                    <a:pt x="55" y="104"/>
                  </a:lnTo>
                  <a:lnTo>
                    <a:pt x="45" y="110"/>
                  </a:lnTo>
                  <a:lnTo>
                    <a:pt x="34" y="116"/>
                  </a:lnTo>
                  <a:lnTo>
                    <a:pt x="24" y="121"/>
                  </a:lnTo>
                  <a:lnTo>
                    <a:pt x="17" y="125"/>
                  </a:lnTo>
                  <a:lnTo>
                    <a:pt x="11" y="131"/>
                  </a:lnTo>
                  <a:lnTo>
                    <a:pt x="7" y="133"/>
                  </a:lnTo>
                  <a:lnTo>
                    <a:pt x="1" y="136"/>
                  </a:lnTo>
                  <a:lnTo>
                    <a:pt x="0" y="138"/>
                  </a:lnTo>
                  <a:close/>
                </a:path>
              </a:pathLst>
            </a:custGeom>
            <a:solidFill>
              <a:srgbClr val="57734A"/>
            </a:solidFill>
            <a:ln w="9525">
              <a:noFill/>
              <a:round/>
              <a:headEnd/>
              <a:tailEnd/>
            </a:ln>
          </p:spPr>
          <p:txBody>
            <a:bodyPr/>
            <a:lstStyle/>
            <a:p>
              <a:endParaRPr lang="en-US">
                <a:latin typeface="+mj-lt"/>
              </a:endParaRPr>
            </a:p>
          </p:txBody>
        </p:sp>
        <p:sp>
          <p:nvSpPr>
            <p:cNvPr id="10404" name="Freeform 675"/>
            <p:cNvSpPr>
              <a:spLocks/>
            </p:cNvSpPr>
            <p:nvPr/>
          </p:nvSpPr>
          <p:spPr bwMode="auto">
            <a:xfrm>
              <a:off x="2370" y="1021"/>
              <a:ext cx="48" cy="248"/>
            </a:xfrm>
            <a:custGeom>
              <a:avLst/>
              <a:gdLst>
                <a:gd name="T0" fmla="*/ 56 w 56"/>
                <a:gd name="T1" fmla="*/ 264 h 275"/>
                <a:gd name="T2" fmla="*/ 25 w 56"/>
                <a:gd name="T3" fmla="*/ 0 h 275"/>
                <a:gd name="T4" fmla="*/ 0 w 56"/>
                <a:gd name="T5" fmla="*/ 4 h 275"/>
                <a:gd name="T6" fmla="*/ 10 w 56"/>
                <a:gd name="T7" fmla="*/ 275 h 275"/>
                <a:gd name="T8" fmla="*/ 56 w 56"/>
                <a:gd name="T9" fmla="*/ 264 h 275"/>
                <a:gd name="T10" fmla="*/ 56 w 56"/>
                <a:gd name="T11" fmla="*/ 264 h 275"/>
                <a:gd name="T12" fmla="*/ 0 60000 65536"/>
                <a:gd name="T13" fmla="*/ 0 60000 65536"/>
                <a:gd name="T14" fmla="*/ 0 60000 65536"/>
                <a:gd name="T15" fmla="*/ 0 60000 65536"/>
                <a:gd name="T16" fmla="*/ 0 60000 65536"/>
                <a:gd name="T17" fmla="*/ 0 60000 65536"/>
                <a:gd name="T18" fmla="*/ 0 w 56"/>
                <a:gd name="T19" fmla="*/ 0 h 275"/>
                <a:gd name="T20" fmla="*/ 56 w 56"/>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56" h="275">
                  <a:moveTo>
                    <a:pt x="56" y="264"/>
                  </a:moveTo>
                  <a:lnTo>
                    <a:pt x="25" y="0"/>
                  </a:lnTo>
                  <a:lnTo>
                    <a:pt x="0" y="4"/>
                  </a:lnTo>
                  <a:lnTo>
                    <a:pt x="10" y="275"/>
                  </a:lnTo>
                  <a:lnTo>
                    <a:pt x="56" y="264"/>
                  </a:lnTo>
                  <a:close/>
                </a:path>
              </a:pathLst>
            </a:custGeom>
            <a:solidFill>
              <a:srgbClr val="57734A"/>
            </a:solidFill>
            <a:ln w="9525">
              <a:noFill/>
              <a:round/>
              <a:headEnd/>
              <a:tailEnd/>
            </a:ln>
          </p:spPr>
          <p:txBody>
            <a:bodyPr/>
            <a:lstStyle/>
            <a:p>
              <a:endParaRPr lang="en-US">
                <a:latin typeface="+mj-lt"/>
              </a:endParaRPr>
            </a:p>
          </p:txBody>
        </p:sp>
      </p:grpSp>
      <p:sp>
        <p:nvSpPr>
          <p:cNvPr id="10249" name="Freeform 689"/>
          <p:cNvSpPr>
            <a:spLocks/>
          </p:cNvSpPr>
          <p:nvPr/>
        </p:nvSpPr>
        <p:spPr bwMode="auto">
          <a:xfrm>
            <a:off x="1365188" y="3789627"/>
            <a:ext cx="1814960" cy="2012638"/>
          </a:xfrm>
          <a:custGeom>
            <a:avLst/>
            <a:gdLst>
              <a:gd name="T0" fmla="*/ 382 w 1300"/>
              <a:gd name="T1" fmla="*/ 12 h 1443"/>
              <a:gd name="T2" fmla="*/ 333 w 1300"/>
              <a:gd name="T3" fmla="*/ 91 h 1443"/>
              <a:gd name="T4" fmla="*/ 304 w 1300"/>
              <a:gd name="T5" fmla="*/ 97 h 1443"/>
              <a:gd name="T6" fmla="*/ 255 w 1300"/>
              <a:gd name="T7" fmla="*/ 110 h 1443"/>
              <a:gd name="T8" fmla="*/ 196 w 1300"/>
              <a:gd name="T9" fmla="*/ 135 h 1443"/>
              <a:gd name="T10" fmla="*/ 133 w 1300"/>
              <a:gd name="T11" fmla="*/ 175 h 1443"/>
              <a:gd name="T12" fmla="*/ 74 w 1300"/>
              <a:gd name="T13" fmla="*/ 223 h 1443"/>
              <a:gd name="T14" fmla="*/ 29 w 1300"/>
              <a:gd name="T15" fmla="*/ 268 h 1443"/>
              <a:gd name="T16" fmla="*/ 4 w 1300"/>
              <a:gd name="T17" fmla="*/ 297 h 1443"/>
              <a:gd name="T18" fmla="*/ 0 w 1300"/>
              <a:gd name="T19" fmla="*/ 310 h 1443"/>
              <a:gd name="T20" fmla="*/ 2 w 1300"/>
              <a:gd name="T21" fmla="*/ 369 h 1443"/>
              <a:gd name="T22" fmla="*/ 12 w 1300"/>
              <a:gd name="T23" fmla="*/ 472 h 1443"/>
              <a:gd name="T24" fmla="*/ 36 w 1300"/>
              <a:gd name="T25" fmla="*/ 603 h 1443"/>
              <a:gd name="T26" fmla="*/ 74 w 1300"/>
              <a:gd name="T27" fmla="*/ 747 h 1443"/>
              <a:gd name="T28" fmla="*/ 124 w 1300"/>
              <a:gd name="T29" fmla="*/ 886 h 1443"/>
              <a:gd name="T30" fmla="*/ 170 w 1300"/>
              <a:gd name="T31" fmla="*/ 1000 h 1443"/>
              <a:gd name="T32" fmla="*/ 202 w 1300"/>
              <a:gd name="T33" fmla="*/ 1066 h 1443"/>
              <a:gd name="T34" fmla="*/ 204 w 1300"/>
              <a:gd name="T35" fmla="*/ 1082 h 1443"/>
              <a:gd name="T36" fmla="*/ 187 w 1300"/>
              <a:gd name="T37" fmla="*/ 1120 h 1443"/>
              <a:gd name="T38" fmla="*/ 158 w 1300"/>
              <a:gd name="T39" fmla="*/ 1186 h 1443"/>
              <a:gd name="T40" fmla="*/ 126 w 1300"/>
              <a:gd name="T41" fmla="*/ 1277 h 1443"/>
              <a:gd name="T42" fmla="*/ 99 w 1300"/>
              <a:gd name="T43" fmla="*/ 1374 h 1443"/>
              <a:gd name="T44" fmla="*/ 88 w 1300"/>
              <a:gd name="T45" fmla="*/ 1426 h 1443"/>
              <a:gd name="T46" fmla="*/ 93 w 1300"/>
              <a:gd name="T47" fmla="*/ 1439 h 1443"/>
              <a:gd name="T48" fmla="*/ 949 w 1300"/>
              <a:gd name="T49" fmla="*/ 1443 h 1443"/>
              <a:gd name="T50" fmla="*/ 949 w 1300"/>
              <a:gd name="T51" fmla="*/ 1428 h 1443"/>
              <a:gd name="T52" fmla="*/ 937 w 1300"/>
              <a:gd name="T53" fmla="*/ 1380 h 1443"/>
              <a:gd name="T54" fmla="*/ 915 w 1300"/>
              <a:gd name="T55" fmla="*/ 1298 h 1443"/>
              <a:gd name="T56" fmla="*/ 886 w 1300"/>
              <a:gd name="T57" fmla="*/ 1224 h 1443"/>
              <a:gd name="T58" fmla="*/ 867 w 1300"/>
              <a:gd name="T59" fmla="*/ 1173 h 1443"/>
              <a:gd name="T60" fmla="*/ 856 w 1300"/>
              <a:gd name="T61" fmla="*/ 1146 h 1443"/>
              <a:gd name="T62" fmla="*/ 928 w 1300"/>
              <a:gd name="T63" fmla="*/ 1025 h 1443"/>
              <a:gd name="T64" fmla="*/ 1200 w 1300"/>
              <a:gd name="T65" fmla="*/ 1055 h 1443"/>
              <a:gd name="T66" fmla="*/ 1202 w 1300"/>
              <a:gd name="T67" fmla="*/ 1047 h 1443"/>
              <a:gd name="T68" fmla="*/ 1211 w 1300"/>
              <a:gd name="T69" fmla="*/ 1032 h 1443"/>
              <a:gd name="T70" fmla="*/ 1223 w 1300"/>
              <a:gd name="T71" fmla="*/ 1000 h 1443"/>
              <a:gd name="T72" fmla="*/ 1242 w 1300"/>
              <a:gd name="T73" fmla="*/ 947 h 1443"/>
              <a:gd name="T74" fmla="*/ 1261 w 1300"/>
              <a:gd name="T75" fmla="*/ 874 h 1443"/>
              <a:gd name="T76" fmla="*/ 1278 w 1300"/>
              <a:gd name="T77" fmla="*/ 797 h 1443"/>
              <a:gd name="T78" fmla="*/ 1293 w 1300"/>
              <a:gd name="T79" fmla="*/ 736 h 1443"/>
              <a:gd name="T80" fmla="*/ 1300 w 1300"/>
              <a:gd name="T81" fmla="*/ 711 h 1443"/>
              <a:gd name="T82" fmla="*/ 1004 w 1300"/>
              <a:gd name="T83" fmla="*/ 610 h 1443"/>
              <a:gd name="T84" fmla="*/ 1050 w 1300"/>
              <a:gd name="T85" fmla="*/ 511 h 1443"/>
              <a:gd name="T86" fmla="*/ 1038 w 1300"/>
              <a:gd name="T87" fmla="*/ 481 h 1443"/>
              <a:gd name="T88" fmla="*/ 1017 w 1300"/>
              <a:gd name="T89" fmla="*/ 432 h 1443"/>
              <a:gd name="T90" fmla="*/ 987 w 1300"/>
              <a:gd name="T91" fmla="*/ 369 h 1443"/>
              <a:gd name="T92" fmla="*/ 945 w 1300"/>
              <a:gd name="T93" fmla="*/ 302 h 1443"/>
              <a:gd name="T94" fmla="*/ 896 w 1300"/>
              <a:gd name="T95" fmla="*/ 238 h 1443"/>
              <a:gd name="T96" fmla="*/ 854 w 1300"/>
              <a:gd name="T97" fmla="*/ 188 h 1443"/>
              <a:gd name="T98" fmla="*/ 825 w 1300"/>
              <a:gd name="T99" fmla="*/ 158 h 1443"/>
              <a:gd name="T100" fmla="*/ 730 w 1300"/>
              <a:gd name="T101" fmla="*/ 126 h 1443"/>
              <a:gd name="T102" fmla="*/ 413 w 1300"/>
              <a:gd name="T103" fmla="*/ 0 h 14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443"/>
              <a:gd name="T158" fmla="*/ 1300 w 1300"/>
              <a:gd name="T159" fmla="*/ 1443 h 144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443">
                <a:moveTo>
                  <a:pt x="413" y="0"/>
                </a:moveTo>
                <a:lnTo>
                  <a:pt x="382" y="12"/>
                </a:lnTo>
                <a:lnTo>
                  <a:pt x="337" y="91"/>
                </a:lnTo>
                <a:lnTo>
                  <a:pt x="333" y="91"/>
                </a:lnTo>
                <a:lnTo>
                  <a:pt x="320" y="93"/>
                </a:lnTo>
                <a:lnTo>
                  <a:pt x="304" y="97"/>
                </a:lnTo>
                <a:lnTo>
                  <a:pt x="282" y="103"/>
                </a:lnTo>
                <a:lnTo>
                  <a:pt x="255" y="110"/>
                </a:lnTo>
                <a:lnTo>
                  <a:pt x="227" y="122"/>
                </a:lnTo>
                <a:lnTo>
                  <a:pt x="196" y="135"/>
                </a:lnTo>
                <a:lnTo>
                  <a:pt x="166" y="156"/>
                </a:lnTo>
                <a:lnTo>
                  <a:pt x="133" y="175"/>
                </a:lnTo>
                <a:lnTo>
                  <a:pt x="103" y="200"/>
                </a:lnTo>
                <a:lnTo>
                  <a:pt x="74" y="223"/>
                </a:lnTo>
                <a:lnTo>
                  <a:pt x="52" y="247"/>
                </a:lnTo>
                <a:lnTo>
                  <a:pt x="29" y="268"/>
                </a:lnTo>
                <a:lnTo>
                  <a:pt x="14" y="285"/>
                </a:lnTo>
                <a:lnTo>
                  <a:pt x="4" y="297"/>
                </a:lnTo>
                <a:lnTo>
                  <a:pt x="0" y="302"/>
                </a:lnTo>
                <a:lnTo>
                  <a:pt x="0" y="310"/>
                </a:lnTo>
                <a:lnTo>
                  <a:pt x="0" y="333"/>
                </a:lnTo>
                <a:lnTo>
                  <a:pt x="2" y="369"/>
                </a:lnTo>
                <a:lnTo>
                  <a:pt x="6" y="416"/>
                </a:lnTo>
                <a:lnTo>
                  <a:pt x="12" y="472"/>
                </a:lnTo>
                <a:lnTo>
                  <a:pt x="21" y="534"/>
                </a:lnTo>
                <a:lnTo>
                  <a:pt x="36" y="603"/>
                </a:lnTo>
                <a:lnTo>
                  <a:pt x="54" y="677"/>
                </a:lnTo>
                <a:lnTo>
                  <a:pt x="74" y="747"/>
                </a:lnTo>
                <a:lnTo>
                  <a:pt x="99" y="819"/>
                </a:lnTo>
                <a:lnTo>
                  <a:pt x="124" y="886"/>
                </a:lnTo>
                <a:lnTo>
                  <a:pt x="149" y="949"/>
                </a:lnTo>
                <a:lnTo>
                  <a:pt x="170" y="1000"/>
                </a:lnTo>
                <a:lnTo>
                  <a:pt x="189" y="1040"/>
                </a:lnTo>
                <a:lnTo>
                  <a:pt x="202" y="1066"/>
                </a:lnTo>
                <a:lnTo>
                  <a:pt x="208" y="1078"/>
                </a:lnTo>
                <a:lnTo>
                  <a:pt x="204" y="1082"/>
                </a:lnTo>
                <a:lnTo>
                  <a:pt x="196" y="1095"/>
                </a:lnTo>
                <a:lnTo>
                  <a:pt x="187" y="1120"/>
                </a:lnTo>
                <a:lnTo>
                  <a:pt x="173" y="1150"/>
                </a:lnTo>
                <a:lnTo>
                  <a:pt x="158" y="1186"/>
                </a:lnTo>
                <a:lnTo>
                  <a:pt x="143" y="1230"/>
                </a:lnTo>
                <a:lnTo>
                  <a:pt x="126" y="1277"/>
                </a:lnTo>
                <a:lnTo>
                  <a:pt x="112" y="1331"/>
                </a:lnTo>
                <a:lnTo>
                  <a:pt x="99" y="1374"/>
                </a:lnTo>
                <a:lnTo>
                  <a:pt x="92" y="1407"/>
                </a:lnTo>
                <a:lnTo>
                  <a:pt x="88" y="1426"/>
                </a:lnTo>
                <a:lnTo>
                  <a:pt x="90" y="1435"/>
                </a:lnTo>
                <a:lnTo>
                  <a:pt x="93" y="1439"/>
                </a:lnTo>
                <a:lnTo>
                  <a:pt x="99" y="1435"/>
                </a:lnTo>
                <a:lnTo>
                  <a:pt x="949" y="1443"/>
                </a:lnTo>
                <a:lnTo>
                  <a:pt x="951" y="1437"/>
                </a:lnTo>
                <a:lnTo>
                  <a:pt x="949" y="1428"/>
                </a:lnTo>
                <a:lnTo>
                  <a:pt x="945" y="1409"/>
                </a:lnTo>
                <a:lnTo>
                  <a:pt x="937" y="1380"/>
                </a:lnTo>
                <a:lnTo>
                  <a:pt x="928" y="1342"/>
                </a:lnTo>
                <a:lnTo>
                  <a:pt x="915" y="1298"/>
                </a:lnTo>
                <a:lnTo>
                  <a:pt x="901" y="1260"/>
                </a:lnTo>
                <a:lnTo>
                  <a:pt x="886" y="1224"/>
                </a:lnTo>
                <a:lnTo>
                  <a:pt x="877" y="1198"/>
                </a:lnTo>
                <a:lnTo>
                  <a:pt x="867" y="1173"/>
                </a:lnTo>
                <a:lnTo>
                  <a:pt x="861" y="1156"/>
                </a:lnTo>
                <a:lnTo>
                  <a:pt x="856" y="1146"/>
                </a:lnTo>
                <a:lnTo>
                  <a:pt x="856" y="1142"/>
                </a:lnTo>
                <a:lnTo>
                  <a:pt x="928" y="1025"/>
                </a:lnTo>
                <a:lnTo>
                  <a:pt x="1135" y="1066"/>
                </a:lnTo>
                <a:lnTo>
                  <a:pt x="1200" y="1055"/>
                </a:lnTo>
                <a:lnTo>
                  <a:pt x="1200" y="1053"/>
                </a:lnTo>
                <a:lnTo>
                  <a:pt x="1202" y="1047"/>
                </a:lnTo>
                <a:lnTo>
                  <a:pt x="1205" y="1042"/>
                </a:lnTo>
                <a:lnTo>
                  <a:pt x="1211" y="1032"/>
                </a:lnTo>
                <a:lnTo>
                  <a:pt x="1215" y="1017"/>
                </a:lnTo>
                <a:lnTo>
                  <a:pt x="1223" y="1000"/>
                </a:lnTo>
                <a:lnTo>
                  <a:pt x="1230" y="975"/>
                </a:lnTo>
                <a:lnTo>
                  <a:pt x="1242" y="947"/>
                </a:lnTo>
                <a:lnTo>
                  <a:pt x="1249" y="912"/>
                </a:lnTo>
                <a:lnTo>
                  <a:pt x="1261" y="874"/>
                </a:lnTo>
                <a:lnTo>
                  <a:pt x="1270" y="835"/>
                </a:lnTo>
                <a:lnTo>
                  <a:pt x="1278" y="797"/>
                </a:lnTo>
                <a:lnTo>
                  <a:pt x="1285" y="762"/>
                </a:lnTo>
                <a:lnTo>
                  <a:pt x="1293" y="736"/>
                </a:lnTo>
                <a:lnTo>
                  <a:pt x="1297" y="717"/>
                </a:lnTo>
                <a:lnTo>
                  <a:pt x="1300" y="711"/>
                </a:lnTo>
                <a:lnTo>
                  <a:pt x="1021" y="764"/>
                </a:lnTo>
                <a:lnTo>
                  <a:pt x="1004" y="610"/>
                </a:lnTo>
                <a:lnTo>
                  <a:pt x="1051" y="515"/>
                </a:lnTo>
                <a:lnTo>
                  <a:pt x="1050" y="511"/>
                </a:lnTo>
                <a:lnTo>
                  <a:pt x="1046" y="498"/>
                </a:lnTo>
                <a:lnTo>
                  <a:pt x="1038" y="481"/>
                </a:lnTo>
                <a:lnTo>
                  <a:pt x="1031" y="460"/>
                </a:lnTo>
                <a:lnTo>
                  <a:pt x="1017" y="432"/>
                </a:lnTo>
                <a:lnTo>
                  <a:pt x="1004" y="401"/>
                </a:lnTo>
                <a:lnTo>
                  <a:pt x="987" y="369"/>
                </a:lnTo>
                <a:lnTo>
                  <a:pt x="968" y="337"/>
                </a:lnTo>
                <a:lnTo>
                  <a:pt x="945" y="302"/>
                </a:lnTo>
                <a:lnTo>
                  <a:pt x="920" y="270"/>
                </a:lnTo>
                <a:lnTo>
                  <a:pt x="896" y="238"/>
                </a:lnTo>
                <a:lnTo>
                  <a:pt x="875" y="211"/>
                </a:lnTo>
                <a:lnTo>
                  <a:pt x="854" y="188"/>
                </a:lnTo>
                <a:lnTo>
                  <a:pt x="837" y="171"/>
                </a:lnTo>
                <a:lnTo>
                  <a:pt x="825" y="158"/>
                </a:lnTo>
                <a:lnTo>
                  <a:pt x="821" y="156"/>
                </a:lnTo>
                <a:lnTo>
                  <a:pt x="730" y="126"/>
                </a:lnTo>
                <a:lnTo>
                  <a:pt x="590" y="19"/>
                </a:lnTo>
                <a:lnTo>
                  <a:pt x="413" y="0"/>
                </a:lnTo>
                <a:close/>
              </a:path>
            </a:pathLst>
          </a:custGeom>
          <a:solidFill>
            <a:schemeClr val="accent1">
              <a:lumMod val="40000"/>
              <a:lumOff val="60000"/>
            </a:schemeClr>
          </a:solidFill>
          <a:ln w="9525">
            <a:noFill/>
            <a:round/>
            <a:headEnd/>
            <a:tailEnd/>
          </a:ln>
        </p:spPr>
        <p:txBody>
          <a:bodyPr/>
          <a:lstStyle/>
          <a:p>
            <a:endParaRPr lang="en-US">
              <a:latin typeface="+mj-lt"/>
            </a:endParaRPr>
          </a:p>
        </p:txBody>
      </p:sp>
      <p:sp>
        <p:nvSpPr>
          <p:cNvPr id="10250" name="Freeform 690"/>
          <p:cNvSpPr>
            <a:spLocks/>
          </p:cNvSpPr>
          <p:nvPr/>
        </p:nvSpPr>
        <p:spPr bwMode="auto">
          <a:xfrm>
            <a:off x="2891955" y="3921604"/>
            <a:ext cx="296994" cy="391530"/>
          </a:xfrm>
          <a:custGeom>
            <a:avLst/>
            <a:gdLst>
              <a:gd name="T0" fmla="*/ 211 w 211"/>
              <a:gd name="T1" fmla="*/ 0 h 283"/>
              <a:gd name="T2" fmla="*/ 95 w 211"/>
              <a:gd name="T3" fmla="*/ 21 h 283"/>
              <a:gd name="T4" fmla="*/ 93 w 211"/>
              <a:gd name="T5" fmla="*/ 21 h 283"/>
              <a:gd name="T6" fmla="*/ 86 w 211"/>
              <a:gd name="T7" fmla="*/ 27 h 283"/>
              <a:gd name="T8" fmla="*/ 72 w 211"/>
              <a:gd name="T9" fmla="*/ 33 h 283"/>
              <a:gd name="T10" fmla="*/ 63 w 211"/>
              <a:gd name="T11" fmla="*/ 44 h 283"/>
              <a:gd name="T12" fmla="*/ 48 w 211"/>
              <a:gd name="T13" fmla="*/ 52 h 283"/>
              <a:gd name="T14" fmla="*/ 36 w 211"/>
              <a:gd name="T15" fmla="*/ 61 h 283"/>
              <a:gd name="T16" fmla="*/ 27 w 211"/>
              <a:gd name="T17" fmla="*/ 67 h 283"/>
              <a:gd name="T18" fmla="*/ 25 w 211"/>
              <a:gd name="T19" fmla="*/ 71 h 283"/>
              <a:gd name="T20" fmla="*/ 23 w 211"/>
              <a:gd name="T21" fmla="*/ 71 h 283"/>
              <a:gd name="T22" fmla="*/ 21 w 211"/>
              <a:gd name="T23" fmla="*/ 78 h 283"/>
              <a:gd name="T24" fmla="*/ 17 w 211"/>
              <a:gd name="T25" fmla="*/ 86 h 283"/>
              <a:gd name="T26" fmla="*/ 17 w 211"/>
              <a:gd name="T27" fmla="*/ 101 h 283"/>
              <a:gd name="T28" fmla="*/ 13 w 211"/>
              <a:gd name="T29" fmla="*/ 116 h 283"/>
              <a:gd name="T30" fmla="*/ 10 w 211"/>
              <a:gd name="T31" fmla="*/ 133 h 283"/>
              <a:gd name="T32" fmla="*/ 8 w 211"/>
              <a:gd name="T33" fmla="*/ 152 h 283"/>
              <a:gd name="T34" fmla="*/ 8 w 211"/>
              <a:gd name="T35" fmla="*/ 173 h 283"/>
              <a:gd name="T36" fmla="*/ 2 w 211"/>
              <a:gd name="T37" fmla="*/ 192 h 283"/>
              <a:gd name="T38" fmla="*/ 2 w 211"/>
              <a:gd name="T39" fmla="*/ 213 h 283"/>
              <a:gd name="T40" fmla="*/ 0 w 211"/>
              <a:gd name="T41" fmla="*/ 228 h 283"/>
              <a:gd name="T42" fmla="*/ 0 w 211"/>
              <a:gd name="T43" fmla="*/ 247 h 283"/>
              <a:gd name="T44" fmla="*/ 0 w 211"/>
              <a:gd name="T45" fmla="*/ 261 h 283"/>
              <a:gd name="T46" fmla="*/ 0 w 211"/>
              <a:gd name="T47" fmla="*/ 272 h 283"/>
              <a:gd name="T48" fmla="*/ 0 w 211"/>
              <a:gd name="T49" fmla="*/ 280 h 283"/>
              <a:gd name="T50" fmla="*/ 0 w 211"/>
              <a:gd name="T51" fmla="*/ 283 h 283"/>
              <a:gd name="T52" fmla="*/ 160 w 211"/>
              <a:gd name="T53" fmla="*/ 183 h 283"/>
              <a:gd name="T54" fmla="*/ 211 w 211"/>
              <a:gd name="T55" fmla="*/ 0 h 283"/>
              <a:gd name="T56" fmla="*/ 211 w 211"/>
              <a:gd name="T57" fmla="*/ 0 h 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1"/>
              <a:gd name="T88" fmla="*/ 0 h 283"/>
              <a:gd name="T89" fmla="*/ 211 w 211"/>
              <a:gd name="T90" fmla="*/ 283 h 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1" h="283">
                <a:moveTo>
                  <a:pt x="211" y="0"/>
                </a:moveTo>
                <a:lnTo>
                  <a:pt x="95" y="21"/>
                </a:lnTo>
                <a:lnTo>
                  <a:pt x="93" y="21"/>
                </a:lnTo>
                <a:lnTo>
                  <a:pt x="86" y="27"/>
                </a:lnTo>
                <a:lnTo>
                  <a:pt x="72" y="33"/>
                </a:lnTo>
                <a:lnTo>
                  <a:pt x="63" y="44"/>
                </a:lnTo>
                <a:lnTo>
                  <a:pt x="48" y="52"/>
                </a:lnTo>
                <a:lnTo>
                  <a:pt x="36" y="61"/>
                </a:lnTo>
                <a:lnTo>
                  <a:pt x="27" y="67"/>
                </a:lnTo>
                <a:lnTo>
                  <a:pt x="25" y="71"/>
                </a:lnTo>
                <a:lnTo>
                  <a:pt x="23" y="71"/>
                </a:lnTo>
                <a:lnTo>
                  <a:pt x="21" y="78"/>
                </a:lnTo>
                <a:lnTo>
                  <a:pt x="17" y="86"/>
                </a:lnTo>
                <a:lnTo>
                  <a:pt x="17" y="101"/>
                </a:lnTo>
                <a:lnTo>
                  <a:pt x="13" y="116"/>
                </a:lnTo>
                <a:lnTo>
                  <a:pt x="10" y="133"/>
                </a:lnTo>
                <a:lnTo>
                  <a:pt x="8" y="152"/>
                </a:lnTo>
                <a:lnTo>
                  <a:pt x="8" y="173"/>
                </a:lnTo>
                <a:lnTo>
                  <a:pt x="2" y="192"/>
                </a:lnTo>
                <a:lnTo>
                  <a:pt x="2" y="213"/>
                </a:lnTo>
                <a:lnTo>
                  <a:pt x="0" y="228"/>
                </a:lnTo>
                <a:lnTo>
                  <a:pt x="0" y="247"/>
                </a:lnTo>
                <a:lnTo>
                  <a:pt x="0" y="261"/>
                </a:lnTo>
                <a:lnTo>
                  <a:pt x="0" y="272"/>
                </a:lnTo>
                <a:lnTo>
                  <a:pt x="0" y="280"/>
                </a:lnTo>
                <a:lnTo>
                  <a:pt x="0" y="283"/>
                </a:lnTo>
                <a:lnTo>
                  <a:pt x="160" y="183"/>
                </a:lnTo>
                <a:lnTo>
                  <a:pt x="211" y="0"/>
                </a:lnTo>
                <a:close/>
              </a:path>
            </a:pathLst>
          </a:custGeom>
          <a:solidFill>
            <a:srgbClr val="C7695C"/>
          </a:solidFill>
          <a:ln w="9525">
            <a:noFill/>
            <a:round/>
            <a:headEnd/>
            <a:tailEnd/>
          </a:ln>
        </p:spPr>
        <p:txBody>
          <a:bodyPr/>
          <a:lstStyle/>
          <a:p>
            <a:endParaRPr lang="en-US">
              <a:latin typeface="+mj-lt"/>
            </a:endParaRPr>
          </a:p>
        </p:txBody>
      </p:sp>
      <p:sp>
        <p:nvSpPr>
          <p:cNvPr id="10251" name="Freeform 691"/>
          <p:cNvSpPr>
            <a:spLocks/>
          </p:cNvSpPr>
          <p:nvPr/>
        </p:nvSpPr>
        <p:spPr bwMode="auto">
          <a:xfrm>
            <a:off x="2927154" y="3950198"/>
            <a:ext cx="175996" cy="202364"/>
          </a:xfrm>
          <a:custGeom>
            <a:avLst/>
            <a:gdLst>
              <a:gd name="T0" fmla="*/ 51 w 125"/>
              <a:gd name="T1" fmla="*/ 42 h 145"/>
              <a:gd name="T2" fmla="*/ 49 w 125"/>
              <a:gd name="T3" fmla="*/ 42 h 145"/>
              <a:gd name="T4" fmla="*/ 47 w 125"/>
              <a:gd name="T5" fmla="*/ 48 h 145"/>
              <a:gd name="T6" fmla="*/ 44 w 125"/>
              <a:gd name="T7" fmla="*/ 49 h 145"/>
              <a:gd name="T8" fmla="*/ 42 w 125"/>
              <a:gd name="T9" fmla="*/ 55 h 145"/>
              <a:gd name="T10" fmla="*/ 40 w 125"/>
              <a:gd name="T11" fmla="*/ 63 h 145"/>
              <a:gd name="T12" fmla="*/ 36 w 125"/>
              <a:gd name="T13" fmla="*/ 72 h 145"/>
              <a:gd name="T14" fmla="*/ 30 w 125"/>
              <a:gd name="T15" fmla="*/ 82 h 145"/>
              <a:gd name="T16" fmla="*/ 25 w 125"/>
              <a:gd name="T17" fmla="*/ 93 h 145"/>
              <a:gd name="T18" fmla="*/ 21 w 125"/>
              <a:gd name="T19" fmla="*/ 105 h 145"/>
              <a:gd name="T20" fmla="*/ 15 w 125"/>
              <a:gd name="T21" fmla="*/ 118 h 145"/>
              <a:gd name="T22" fmla="*/ 11 w 125"/>
              <a:gd name="T23" fmla="*/ 126 h 145"/>
              <a:gd name="T24" fmla="*/ 8 w 125"/>
              <a:gd name="T25" fmla="*/ 135 h 145"/>
              <a:gd name="T26" fmla="*/ 6 w 125"/>
              <a:gd name="T27" fmla="*/ 143 h 145"/>
              <a:gd name="T28" fmla="*/ 6 w 125"/>
              <a:gd name="T29" fmla="*/ 145 h 145"/>
              <a:gd name="T30" fmla="*/ 0 w 125"/>
              <a:gd name="T31" fmla="*/ 84 h 145"/>
              <a:gd name="T32" fmla="*/ 27 w 125"/>
              <a:gd name="T33" fmla="*/ 44 h 145"/>
              <a:gd name="T34" fmla="*/ 70 w 125"/>
              <a:gd name="T35" fmla="*/ 10 h 145"/>
              <a:gd name="T36" fmla="*/ 125 w 125"/>
              <a:gd name="T37" fmla="*/ 0 h 145"/>
              <a:gd name="T38" fmla="*/ 118 w 125"/>
              <a:gd name="T39" fmla="*/ 34 h 145"/>
              <a:gd name="T40" fmla="*/ 95 w 125"/>
              <a:gd name="T41" fmla="*/ 21 h 145"/>
              <a:gd name="T42" fmla="*/ 80 w 125"/>
              <a:gd name="T43" fmla="*/ 23 h 145"/>
              <a:gd name="T44" fmla="*/ 51 w 125"/>
              <a:gd name="T45" fmla="*/ 42 h 145"/>
              <a:gd name="T46" fmla="*/ 51 w 125"/>
              <a:gd name="T47" fmla="*/ 42 h 1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5"/>
              <a:gd name="T73" fmla="*/ 0 h 145"/>
              <a:gd name="T74" fmla="*/ 125 w 125"/>
              <a:gd name="T75" fmla="*/ 145 h 1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5" h="145">
                <a:moveTo>
                  <a:pt x="51" y="42"/>
                </a:moveTo>
                <a:lnTo>
                  <a:pt x="49" y="42"/>
                </a:lnTo>
                <a:lnTo>
                  <a:pt x="47" y="48"/>
                </a:lnTo>
                <a:lnTo>
                  <a:pt x="44" y="49"/>
                </a:lnTo>
                <a:lnTo>
                  <a:pt x="42" y="55"/>
                </a:lnTo>
                <a:lnTo>
                  <a:pt x="40" y="63"/>
                </a:lnTo>
                <a:lnTo>
                  <a:pt x="36" y="72"/>
                </a:lnTo>
                <a:lnTo>
                  <a:pt x="30" y="82"/>
                </a:lnTo>
                <a:lnTo>
                  <a:pt x="25" y="93"/>
                </a:lnTo>
                <a:lnTo>
                  <a:pt x="21" y="105"/>
                </a:lnTo>
                <a:lnTo>
                  <a:pt x="15" y="118"/>
                </a:lnTo>
                <a:lnTo>
                  <a:pt x="11" y="126"/>
                </a:lnTo>
                <a:lnTo>
                  <a:pt x="8" y="135"/>
                </a:lnTo>
                <a:lnTo>
                  <a:pt x="6" y="143"/>
                </a:lnTo>
                <a:lnTo>
                  <a:pt x="6" y="145"/>
                </a:lnTo>
                <a:lnTo>
                  <a:pt x="0" y="84"/>
                </a:lnTo>
                <a:lnTo>
                  <a:pt x="27" y="44"/>
                </a:lnTo>
                <a:lnTo>
                  <a:pt x="70" y="10"/>
                </a:lnTo>
                <a:lnTo>
                  <a:pt x="125" y="0"/>
                </a:lnTo>
                <a:lnTo>
                  <a:pt x="118" y="34"/>
                </a:lnTo>
                <a:lnTo>
                  <a:pt x="95" y="21"/>
                </a:lnTo>
                <a:lnTo>
                  <a:pt x="80" y="23"/>
                </a:lnTo>
                <a:lnTo>
                  <a:pt x="51" y="42"/>
                </a:lnTo>
                <a:close/>
              </a:path>
            </a:pathLst>
          </a:custGeom>
          <a:solidFill>
            <a:srgbClr val="85291C"/>
          </a:solidFill>
          <a:ln w="9525">
            <a:noFill/>
            <a:round/>
            <a:headEnd/>
            <a:tailEnd/>
          </a:ln>
        </p:spPr>
        <p:txBody>
          <a:bodyPr/>
          <a:lstStyle/>
          <a:p>
            <a:endParaRPr lang="en-US">
              <a:latin typeface="+mj-lt"/>
            </a:endParaRPr>
          </a:p>
        </p:txBody>
      </p:sp>
      <p:sp>
        <p:nvSpPr>
          <p:cNvPr id="10252" name="Freeform 692"/>
          <p:cNvSpPr>
            <a:spLocks/>
          </p:cNvSpPr>
          <p:nvPr/>
        </p:nvSpPr>
        <p:spPr bwMode="auto">
          <a:xfrm>
            <a:off x="2920554" y="4066778"/>
            <a:ext cx="131997" cy="250755"/>
          </a:xfrm>
          <a:custGeom>
            <a:avLst/>
            <a:gdLst>
              <a:gd name="T0" fmla="*/ 95 w 95"/>
              <a:gd name="T1" fmla="*/ 0 h 180"/>
              <a:gd name="T2" fmla="*/ 91 w 95"/>
              <a:gd name="T3" fmla="*/ 4 h 180"/>
              <a:gd name="T4" fmla="*/ 84 w 95"/>
              <a:gd name="T5" fmla="*/ 13 h 180"/>
              <a:gd name="T6" fmla="*/ 76 w 95"/>
              <a:gd name="T7" fmla="*/ 19 h 180"/>
              <a:gd name="T8" fmla="*/ 69 w 95"/>
              <a:gd name="T9" fmla="*/ 26 h 180"/>
              <a:gd name="T10" fmla="*/ 63 w 95"/>
              <a:gd name="T11" fmla="*/ 36 h 180"/>
              <a:gd name="T12" fmla="*/ 57 w 95"/>
              <a:gd name="T13" fmla="*/ 45 h 180"/>
              <a:gd name="T14" fmla="*/ 50 w 95"/>
              <a:gd name="T15" fmla="*/ 55 h 180"/>
              <a:gd name="T16" fmla="*/ 44 w 95"/>
              <a:gd name="T17" fmla="*/ 66 h 180"/>
              <a:gd name="T18" fmla="*/ 36 w 95"/>
              <a:gd name="T19" fmla="*/ 76 h 180"/>
              <a:gd name="T20" fmla="*/ 33 w 95"/>
              <a:gd name="T21" fmla="*/ 85 h 180"/>
              <a:gd name="T22" fmla="*/ 25 w 95"/>
              <a:gd name="T23" fmla="*/ 99 h 180"/>
              <a:gd name="T24" fmla="*/ 23 w 95"/>
              <a:gd name="T25" fmla="*/ 106 h 180"/>
              <a:gd name="T26" fmla="*/ 0 w 95"/>
              <a:gd name="T27" fmla="*/ 163 h 180"/>
              <a:gd name="T28" fmla="*/ 23 w 95"/>
              <a:gd name="T29" fmla="*/ 180 h 180"/>
              <a:gd name="T30" fmla="*/ 95 w 95"/>
              <a:gd name="T31" fmla="*/ 0 h 180"/>
              <a:gd name="T32" fmla="*/ 95 w 95"/>
              <a:gd name="T33" fmla="*/ 0 h 1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5"/>
              <a:gd name="T52" fmla="*/ 0 h 180"/>
              <a:gd name="T53" fmla="*/ 95 w 95"/>
              <a:gd name="T54" fmla="*/ 180 h 1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5" h="180">
                <a:moveTo>
                  <a:pt x="95" y="0"/>
                </a:moveTo>
                <a:lnTo>
                  <a:pt x="91" y="4"/>
                </a:lnTo>
                <a:lnTo>
                  <a:pt x="84" y="13"/>
                </a:lnTo>
                <a:lnTo>
                  <a:pt x="76" y="19"/>
                </a:lnTo>
                <a:lnTo>
                  <a:pt x="69" y="26"/>
                </a:lnTo>
                <a:lnTo>
                  <a:pt x="63" y="36"/>
                </a:lnTo>
                <a:lnTo>
                  <a:pt x="57" y="45"/>
                </a:lnTo>
                <a:lnTo>
                  <a:pt x="50" y="55"/>
                </a:lnTo>
                <a:lnTo>
                  <a:pt x="44" y="66"/>
                </a:lnTo>
                <a:lnTo>
                  <a:pt x="36" y="76"/>
                </a:lnTo>
                <a:lnTo>
                  <a:pt x="33" y="85"/>
                </a:lnTo>
                <a:lnTo>
                  <a:pt x="25" y="99"/>
                </a:lnTo>
                <a:lnTo>
                  <a:pt x="23" y="106"/>
                </a:lnTo>
                <a:lnTo>
                  <a:pt x="0" y="163"/>
                </a:lnTo>
                <a:lnTo>
                  <a:pt x="23" y="180"/>
                </a:lnTo>
                <a:lnTo>
                  <a:pt x="95" y="0"/>
                </a:lnTo>
                <a:close/>
              </a:path>
            </a:pathLst>
          </a:custGeom>
          <a:solidFill>
            <a:srgbClr val="85291C"/>
          </a:solidFill>
          <a:ln w="9525">
            <a:noFill/>
            <a:round/>
            <a:headEnd/>
            <a:tailEnd/>
          </a:ln>
        </p:spPr>
        <p:txBody>
          <a:bodyPr/>
          <a:lstStyle/>
          <a:p>
            <a:endParaRPr lang="en-US">
              <a:latin typeface="+mj-lt"/>
            </a:endParaRPr>
          </a:p>
        </p:txBody>
      </p:sp>
      <p:sp>
        <p:nvSpPr>
          <p:cNvPr id="10253" name="Freeform 693"/>
          <p:cNvSpPr>
            <a:spLocks/>
          </p:cNvSpPr>
          <p:nvPr/>
        </p:nvSpPr>
        <p:spPr bwMode="auto">
          <a:xfrm>
            <a:off x="1923976" y="3829220"/>
            <a:ext cx="413591" cy="697275"/>
          </a:xfrm>
          <a:custGeom>
            <a:avLst/>
            <a:gdLst>
              <a:gd name="T0" fmla="*/ 0 w 295"/>
              <a:gd name="T1" fmla="*/ 0 h 500"/>
              <a:gd name="T2" fmla="*/ 0 w 295"/>
              <a:gd name="T3" fmla="*/ 57 h 500"/>
              <a:gd name="T4" fmla="*/ 6 w 295"/>
              <a:gd name="T5" fmla="*/ 64 h 500"/>
              <a:gd name="T6" fmla="*/ 12 w 295"/>
              <a:gd name="T7" fmla="*/ 72 h 500"/>
              <a:gd name="T8" fmla="*/ 25 w 295"/>
              <a:gd name="T9" fmla="*/ 83 h 500"/>
              <a:gd name="T10" fmla="*/ 37 w 295"/>
              <a:gd name="T11" fmla="*/ 98 h 500"/>
              <a:gd name="T12" fmla="*/ 56 w 295"/>
              <a:gd name="T13" fmla="*/ 119 h 500"/>
              <a:gd name="T14" fmla="*/ 75 w 295"/>
              <a:gd name="T15" fmla="*/ 142 h 500"/>
              <a:gd name="T16" fmla="*/ 99 w 295"/>
              <a:gd name="T17" fmla="*/ 173 h 500"/>
              <a:gd name="T18" fmla="*/ 122 w 295"/>
              <a:gd name="T19" fmla="*/ 207 h 500"/>
              <a:gd name="T20" fmla="*/ 147 w 295"/>
              <a:gd name="T21" fmla="*/ 245 h 500"/>
              <a:gd name="T22" fmla="*/ 171 w 295"/>
              <a:gd name="T23" fmla="*/ 281 h 500"/>
              <a:gd name="T24" fmla="*/ 196 w 295"/>
              <a:gd name="T25" fmla="*/ 317 h 500"/>
              <a:gd name="T26" fmla="*/ 217 w 295"/>
              <a:gd name="T27" fmla="*/ 347 h 500"/>
              <a:gd name="T28" fmla="*/ 232 w 295"/>
              <a:gd name="T29" fmla="*/ 374 h 500"/>
              <a:gd name="T30" fmla="*/ 244 w 295"/>
              <a:gd name="T31" fmla="*/ 391 h 500"/>
              <a:gd name="T32" fmla="*/ 249 w 295"/>
              <a:gd name="T33" fmla="*/ 399 h 500"/>
              <a:gd name="T34" fmla="*/ 274 w 295"/>
              <a:gd name="T35" fmla="*/ 500 h 500"/>
              <a:gd name="T36" fmla="*/ 295 w 295"/>
              <a:gd name="T37" fmla="*/ 300 h 500"/>
              <a:gd name="T38" fmla="*/ 270 w 295"/>
              <a:gd name="T39" fmla="*/ 57 h 500"/>
              <a:gd name="T40" fmla="*/ 0 w 295"/>
              <a:gd name="T41" fmla="*/ 0 h 500"/>
              <a:gd name="T42" fmla="*/ 0 w 295"/>
              <a:gd name="T43" fmla="*/ 0 h 5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5"/>
              <a:gd name="T67" fmla="*/ 0 h 500"/>
              <a:gd name="T68" fmla="*/ 295 w 295"/>
              <a:gd name="T69" fmla="*/ 500 h 5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5" h="500">
                <a:moveTo>
                  <a:pt x="0" y="0"/>
                </a:moveTo>
                <a:lnTo>
                  <a:pt x="0" y="57"/>
                </a:lnTo>
                <a:lnTo>
                  <a:pt x="6" y="64"/>
                </a:lnTo>
                <a:lnTo>
                  <a:pt x="12" y="72"/>
                </a:lnTo>
                <a:lnTo>
                  <a:pt x="25" y="83"/>
                </a:lnTo>
                <a:lnTo>
                  <a:pt x="37" y="98"/>
                </a:lnTo>
                <a:lnTo>
                  <a:pt x="56" y="119"/>
                </a:lnTo>
                <a:lnTo>
                  <a:pt x="75" y="142"/>
                </a:lnTo>
                <a:lnTo>
                  <a:pt x="99" y="173"/>
                </a:lnTo>
                <a:lnTo>
                  <a:pt x="122" y="207"/>
                </a:lnTo>
                <a:lnTo>
                  <a:pt x="147" y="245"/>
                </a:lnTo>
                <a:lnTo>
                  <a:pt x="171" y="281"/>
                </a:lnTo>
                <a:lnTo>
                  <a:pt x="196" y="317"/>
                </a:lnTo>
                <a:lnTo>
                  <a:pt x="217" y="347"/>
                </a:lnTo>
                <a:lnTo>
                  <a:pt x="232" y="374"/>
                </a:lnTo>
                <a:lnTo>
                  <a:pt x="244" y="391"/>
                </a:lnTo>
                <a:lnTo>
                  <a:pt x="249" y="399"/>
                </a:lnTo>
                <a:lnTo>
                  <a:pt x="274" y="500"/>
                </a:lnTo>
                <a:lnTo>
                  <a:pt x="295" y="300"/>
                </a:lnTo>
                <a:lnTo>
                  <a:pt x="270" y="57"/>
                </a:lnTo>
                <a:lnTo>
                  <a:pt x="0" y="0"/>
                </a:lnTo>
                <a:close/>
              </a:path>
            </a:pathLst>
          </a:custGeom>
          <a:solidFill>
            <a:srgbClr val="D1BDBD"/>
          </a:solidFill>
          <a:ln w="9525">
            <a:noFill/>
            <a:round/>
            <a:headEnd/>
            <a:tailEnd/>
          </a:ln>
        </p:spPr>
        <p:txBody>
          <a:bodyPr/>
          <a:lstStyle/>
          <a:p>
            <a:endParaRPr lang="en-US">
              <a:latin typeface="+mj-lt"/>
            </a:endParaRPr>
          </a:p>
        </p:txBody>
      </p:sp>
      <p:sp>
        <p:nvSpPr>
          <p:cNvPr id="10254" name="Freeform 694"/>
          <p:cNvSpPr>
            <a:spLocks/>
          </p:cNvSpPr>
          <p:nvPr/>
        </p:nvSpPr>
        <p:spPr bwMode="auto">
          <a:xfrm>
            <a:off x="1439986" y="3998590"/>
            <a:ext cx="1333171" cy="846848"/>
          </a:xfrm>
          <a:custGeom>
            <a:avLst/>
            <a:gdLst>
              <a:gd name="T0" fmla="*/ 324 w 955"/>
              <a:gd name="T1" fmla="*/ 377 h 607"/>
              <a:gd name="T2" fmla="*/ 400 w 955"/>
              <a:gd name="T3" fmla="*/ 607 h 607"/>
              <a:gd name="T4" fmla="*/ 896 w 955"/>
              <a:gd name="T5" fmla="*/ 432 h 607"/>
              <a:gd name="T6" fmla="*/ 955 w 955"/>
              <a:gd name="T7" fmla="*/ 424 h 607"/>
              <a:gd name="T8" fmla="*/ 949 w 955"/>
              <a:gd name="T9" fmla="*/ 411 h 607"/>
              <a:gd name="T10" fmla="*/ 939 w 955"/>
              <a:gd name="T11" fmla="*/ 382 h 607"/>
              <a:gd name="T12" fmla="*/ 924 w 955"/>
              <a:gd name="T13" fmla="*/ 344 h 607"/>
              <a:gd name="T14" fmla="*/ 905 w 955"/>
              <a:gd name="T15" fmla="*/ 312 h 607"/>
              <a:gd name="T16" fmla="*/ 879 w 955"/>
              <a:gd name="T17" fmla="*/ 282 h 607"/>
              <a:gd name="T18" fmla="*/ 852 w 955"/>
              <a:gd name="T19" fmla="*/ 259 h 607"/>
              <a:gd name="T20" fmla="*/ 831 w 955"/>
              <a:gd name="T21" fmla="*/ 242 h 607"/>
              <a:gd name="T22" fmla="*/ 824 w 955"/>
              <a:gd name="T23" fmla="*/ 238 h 607"/>
              <a:gd name="T24" fmla="*/ 704 w 955"/>
              <a:gd name="T25" fmla="*/ 344 h 607"/>
              <a:gd name="T26" fmla="*/ 704 w 955"/>
              <a:gd name="T27" fmla="*/ 348 h 607"/>
              <a:gd name="T28" fmla="*/ 711 w 955"/>
              <a:gd name="T29" fmla="*/ 354 h 607"/>
              <a:gd name="T30" fmla="*/ 730 w 955"/>
              <a:gd name="T31" fmla="*/ 356 h 607"/>
              <a:gd name="T32" fmla="*/ 757 w 955"/>
              <a:gd name="T33" fmla="*/ 360 h 607"/>
              <a:gd name="T34" fmla="*/ 782 w 955"/>
              <a:gd name="T35" fmla="*/ 361 h 607"/>
              <a:gd name="T36" fmla="*/ 799 w 955"/>
              <a:gd name="T37" fmla="*/ 363 h 607"/>
              <a:gd name="T38" fmla="*/ 706 w 955"/>
              <a:gd name="T39" fmla="*/ 439 h 607"/>
              <a:gd name="T40" fmla="*/ 639 w 955"/>
              <a:gd name="T41" fmla="*/ 297 h 607"/>
              <a:gd name="T42" fmla="*/ 746 w 955"/>
              <a:gd name="T43" fmla="*/ 126 h 607"/>
              <a:gd name="T44" fmla="*/ 734 w 955"/>
              <a:gd name="T45" fmla="*/ 40 h 607"/>
              <a:gd name="T46" fmla="*/ 713 w 955"/>
              <a:gd name="T47" fmla="*/ 90 h 607"/>
              <a:gd name="T48" fmla="*/ 628 w 955"/>
              <a:gd name="T49" fmla="*/ 228 h 607"/>
              <a:gd name="T50" fmla="*/ 542 w 955"/>
              <a:gd name="T51" fmla="*/ 202 h 607"/>
              <a:gd name="T52" fmla="*/ 432 w 955"/>
              <a:gd name="T53" fmla="*/ 86 h 607"/>
              <a:gd name="T54" fmla="*/ 297 w 955"/>
              <a:gd name="T55" fmla="*/ 0 h 607"/>
              <a:gd name="T56" fmla="*/ 113 w 955"/>
              <a:gd name="T57" fmla="*/ 50 h 607"/>
              <a:gd name="T58" fmla="*/ 105 w 955"/>
              <a:gd name="T59" fmla="*/ 52 h 607"/>
              <a:gd name="T60" fmla="*/ 88 w 955"/>
              <a:gd name="T61" fmla="*/ 61 h 607"/>
              <a:gd name="T62" fmla="*/ 67 w 955"/>
              <a:gd name="T63" fmla="*/ 76 h 607"/>
              <a:gd name="T64" fmla="*/ 44 w 955"/>
              <a:gd name="T65" fmla="*/ 99 h 607"/>
              <a:gd name="T66" fmla="*/ 25 w 955"/>
              <a:gd name="T67" fmla="*/ 122 h 607"/>
              <a:gd name="T68" fmla="*/ 12 w 955"/>
              <a:gd name="T69" fmla="*/ 147 h 607"/>
              <a:gd name="T70" fmla="*/ 2 w 955"/>
              <a:gd name="T71" fmla="*/ 164 h 607"/>
              <a:gd name="T72" fmla="*/ 0 w 955"/>
              <a:gd name="T73" fmla="*/ 171 h 607"/>
              <a:gd name="T74" fmla="*/ 8 w 955"/>
              <a:gd name="T75" fmla="*/ 164 h 607"/>
              <a:gd name="T76" fmla="*/ 31 w 955"/>
              <a:gd name="T77" fmla="*/ 147 h 607"/>
              <a:gd name="T78" fmla="*/ 67 w 955"/>
              <a:gd name="T79" fmla="*/ 130 h 607"/>
              <a:gd name="T80" fmla="*/ 113 w 955"/>
              <a:gd name="T81" fmla="*/ 126 h 607"/>
              <a:gd name="T82" fmla="*/ 162 w 955"/>
              <a:gd name="T83" fmla="*/ 137 h 607"/>
              <a:gd name="T84" fmla="*/ 210 w 955"/>
              <a:gd name="T85" fmla="*/ 158 h 607"/>
              <a:gd name="T86" fmla="*/ 244 w 955"/>
              <a:gd name="T87" fmla="*/ 177 h 607"/>
              <a:gd name="T88" fmla="*/ 259 w 955"/>
              <a:gd name="T89" fmla="*/ 187 h 60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55"/>
              <a:gd name="T136" fmla="*/ 0 h 607"/>
              <a:gd name="T137" fmla="*/ 955 w 955"/>
              <a:gd name="T138" fmla="*/ 607 h 60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55" h="607">
                <a:moveTo>
                  <a:pt x="259" y="187"/>
                </a:moveTo>
                <a:lnTo>
                  <a:pt x="324" y="377"/>
                </a:lnTo>
                <a:lnTo>
                  <a:pt x="421" y="536"/>
                </a:lnTo>
                <a:lnTo>
                  <a:pt x="400" y="607"/>
                </a:lnTo>
                <a:lnTo>
                  <a:pt x="633" y="519"/>
                </a:lnTo>
                <a:lnTo>
                  <a:pt x="896" y="432"/>
                </a:lnTo>
                <a:lnTo>
                  <a:pt x="920" y="460"/>
                </a:lnTo>
                <a:lnTo>
                  <a:pt x="955" y="424"/>
                </a:lnTo>
                <a:lnTo>
                  <a:pt x="953" y="418"/>
                </a:lnTo>
                <a:lnTo>
                  <a:pt x="949" y="411"/>
                </a:lnTo>
                <a:lnTo>
                  <a:pt x="945" y="398"/>
                </a:lnTo>
                <a:lnTo>
                  <a:pt x="939" y="382"/>
                </a:lnTo>
                <a:lnTo>
                  <a:pt x="932" y="363"/>
                </a:lnTo>
                <a:lnTo>
                  <a:pt x="924" y="344"/>
                </a:lnTo>
                <a:lnTo>
                  <a:pt x="915" y="327"/>
                </a:lnTo>
                <a:lnTo>
                  <a:pt x="905" y="312"/>
                </a:lnTo>
                <a:lnTo>
                  <a:pt x="892" y="297"/>
                </a:lnTo>
                <a:lnTo>
                  <a:pt x="879" y="282"/>
                </a:lnTo>
                <a:lnTo>
                  <a:pt x="865" y="268"/>
                </a:lnTo>
                <a:lnTo>
                  <a:pt x="852" y="259"/>
                </a:lnTo>
                <a:lnTo>
                  <a:pt x="839" y="249"/>
                </a:lnTo>
                <a:lnTo>
                  <a:pt x="831" y="242"/>
                </a:lnTo>
                <a:lnTo>
                  <a:pt x="825" y="238"/>
                </a:lnTo>
                <a:lnTo>
                  <a:pt x="824" y="238"/>
                </a:lnTo>
                <a:lnTo>
                  <a:pt x="772" y="327"/>
                </a:lnTo>
                <a:lnTo>
                  <a:pt x="704" y="344"/>
                </a:lnTo>
                <a:lnTo>
                  <a:pt x="704" y="348"/>
                </a:lnTo>
                <a:lnTo>
                  <a:pt x="708" y="352"/>
                </a:lnTo>
                <a:lnTo>
                  <a:pt x="711" y="354"/>
                </a:lnTo>
                <a:lnTo>
                  <a:pt x="723" y="356"/>
                </a:lnTo>
                <a:lnTo>
                  <a:pt x="730" y="356"/>
                </a:lnTo>
                <a:lnTo>
                  <a:pt x="744" y="360"/>
                </a:lnTo>
                <a:lnTo>
                  <a:pt x="757" y="360"/>
                </a:lnTo>
                <a:lnTo>
                  <a:pt x="770" y="361"/>
                </a:lnTo>
                <a:lnTo>
                  <a:pt x="782" y="361"/>
                </a:lnTo>
                <a:lnTo>
                  <a:pt x="791" y="363"/>
                </a:lnTo>
                <a:lnTo>
                  <a:pt x="799" y="363"/>
                </a:lnTo>
                <a:lnTo>
                  <a:pt x="801" y="365"/>
                </a:lnTo>
                <a:lnTo>
                  <a:pt x="706" y="439"/>
                </a:lnTo>
                <a:lnTo>
                  <a:pt x="664" y="377"/>
                </a:lnTo>
                <a:lnTo>
                  <a:pt x="639" y="297"/>
                </a:lnTo>
                <a:lnTo>
                  <a:pt x="768" y="206"/>
                </a:lnTo>
                <a:lnTo>
                  <a:pt x="746" y="126"/>
                </a:lnTo>
                <a:lnTo>
                  <a:pt x="791" y="116"/>
                </a:lnTo>
                <a:lnTo>
                  <a:pt x="734" y="40"/>
                </a:lnTo>
                <a:lnTo>
                  <a:pt x="755" y="84"/>
                </a:lnTo>
                <a:lnTo>
                  <a:pt x="713" y="90"/>
                </a:lnTo>
                <a:lnTo>
                  <a:pt x="719" y="171"/>
                </a:lnTo>
                <a:lnTo>
                  <a:pt x="628" y="228"/>
                </a:lnTo>
                <a:lnTo>
                  <a:pt x="616" y="268"/>
                </a:lnTo>
                <a:lnTo>
                  <a:pt x="542" y="202"/>
                </a:lnTo>
                <a:lnTo>
                  <a:pt x="400" y="131"/>
                </a:lnTo>
                <a:lnTo>
                  <a:pt x="432" y="86"/>
                </a:lnTo>
                <a:lnTo>
                  <a:pt x="282" y="76"/>
                </a:lnTo>
                <a:lnTo>
                  <a:pt x="297" y="0"/>
                </a:lnTo>
                <a:lnTo>
                  <a:pt x="242" y="71"/>
                </a:lnTo>
                <a:lnTo>
                  <a:pt x="113" y="50"/>
                </a:lnTo>
                <a:lnTo>
                  <a:pt x="109" y="50"/>
                </a:lnTo>
                <a:lnTo>
                  <a:pt x="105" y="52"/>
                </a:lnTo>
                <a:lnTo>
                  <a:pt x="95" y="55"/>
                </a:lnTo>
                <a:lnTo>
                  <a:pt x="88" y="61"/>
                </a:lnTo>
                <a:lnTo>
                  <a:pt x="76" y="69"/>
                </a:lnTo>
                <a:lnTo>
                  <a:pt x="67" y="76"/>
                </a:lnTo>
                <a:lnTo>
                  <a:pt x="54" y="86"/>
                </a:lnTo>
                <a:lnTo>
                  <a:pt x="44" y="99"/>
                </a:lnTo>
                <a:lnTo>
                  <a:pt x="35" y="109"/>
                </a:lnTo>
                <a:lnTo>
                  <a:pt x="25" y="122"/>
                </a:lnTo>
                <a:lnTo>
                  <a:pt x="16" y="133"/>
                </a:lnTo>
                <a:lnTo>
                  <a:pt x="12" y="147"/>
                </a:lnTo>
                <a:lnTo>
                  <a:pt x="6" y="154"/>
                </a:lnTo>
                <a:lnTo>
                  <a:pt x="2" y="164"/>
                </a:lnTo>
                <a:lnTo>
                  <a:pt x="0" y="168"/>
                </a:lnTo>
                <a:lnTo>
                  <a:pt x="0" y="171"/>
                </a:lnTo>
                <a:lnTo>
                  <a:pt x="2" y="168"/>
                </a:lnTo>
                <a:lnTo>
                  <a:pt x="8" y="164"/>
                </a:lnTo>
                <a:lnTo>
                  <a:pt x="18" y="154"/>
                </a:lnTo>
                <a:lnTo>
                  <a:pt x="31" y="147"/>
                </a:lnTo>
                <a:lnTo>
                  <a:pt x="46" y="137"/>
                </a:lnTo>
                <a:lnTo>
                  <a:pt x="67" y="130"/>
                </a:lnTo>
                <a:lnTo>
                  <a:pt x="88" y="124"/>
                </a:lnTo>
                <a:lnTo>
                  <a:pt x="113" y="126"/>
                </a:lnTo>
                <a:lnTo>
                  <a:pt x="135" y="130"/>
                </a:lnTo>
                <a:lnTo>
                  <a:pt x="162" y="137"/>
                </a:lnTo>
                <a:lnTo>
                  <a:pt x="187" y="147"/>
                </a:lnTo>
                <a:lnTo>
                  <a:pt x="210" y="158"/>
                </a:lnTo>
                <a:lnTo>
                  <a:pt x="229" y="168"/>
                </a:lnTo>
                <a:lnTo>
                  <a:pt x="244" y="177"/>
                </a:lnTo>
                <a:lnTo>
                  <a:pt x="255" y="185"/>
                </a:lnTo>
                <a:lnTo>
                  <a:pt x="259" y="187"/>
                </a:lnTo>
                <a:close/>
              </a:path>
            </a:pathLst>
          </a:custGeom>
          <a:noFill/>
          <a:ln w="9525">
            <a:noFill/>
            <a:round/>
            <a:headEnd/>
            <a:tailEnd/>
          </a:ln>
        </p:spPr>
        <p:txBody>
          <a:bodyPr/>
          <a:lstStyle/>
          <a:p>
            <a:endParaRPr lang="en-US">
              <a:latin typeface="+mj-lt"/>
            </a:endParaRPr>
          </a:p>
        </p:txBody>
      </p:sp>
      <p:sp>
        <p:nvSpPr>
          <p:cNvPr id="10255" name="Freeform 695"/>
          <p:cNvSpPr>
            <a:spLocks/>
          </p:cNvSpPr>
          <p:nvPr/>
        </p:nvSpPr>
        <p:spPr bwMode="auto">
          <a:xfrm>
            <a:off x="2377166" y="4838839"/>
            <a:ext cx="171596" cy="338739"/>
          </a:xfrm>
          <a:custGeom>
            <a:avLst/>
            <a:gdLst>
              <a:gd name="T0" fmla="*/ 58 w 125"/>
              <a:gd name="T1" fmla="*/ 0 h 241"/>
              <a:gd name="T2" fmla="*/ 117 w 125"/>
              <a:gd name="T3" fmla="*/ 53 h 241"/>
              <a:gd name="T4" fmla="*/ 125 w 125"/>
              <a:gd name="T5" fmla="*/ 171 h 241"/>
              <a:gd name="T6" fmla="*/ 0 w 125"/>
              <a:gd name="T7" fmla="*/ 241 h 241"/>
              <a:gd name="T8" fmla="*/ 0 w 125"/>
              <a:gd name="T9" fmla="*/ 97 h 241"/>
              <a:gd name="T10" fmla="*/ 58 w 125"/>
              <a:gd name="T11" fmla="*/ 0 h 241"/>
              <a:gd name="T12" fmla="*/ 58 w 125"/>
              <a:gd name="T13" fmla="*/ 0 h 241"/>
              <a:gd name="T14" fmla="*/ 0 60000 65536"/>
              <a:gd name="T15" fmla="*/ 0 60000 65536"/>
              <a:gd name="T16" fmla="*/ 0 60000 65536"/>
              <a:gd name="T17" fmla="*/ 0 60000 65536"/>
              <a:gd name="T18" fmla="*/ 0 60000 65536"/>
              <a:gd name="T19" fmla="*/ 0 60000 65536"/>
              <a:gd name="T20" fmla="*/ 0 60000 65536"/>
              <a:gd name="T21" fmla="*/ 0 w 125"/>
              <a:gd name="T22" fmla="*/ 0 h 241"/>
              <a:gd name="T23" fmla="*/ 125 w 125"/>
              <a:gd name="T24" fmla="*/ 241 h 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241">
                <a:moveTo>
                  <a:pt x="58" y="0"/>
                </a:moveTo>
                <a:lnTo>
                  <a:pt x="117" y="53"/>
                </a:lnTo>
                <a:lnTo>
                  <a:pt x="125" y="171"/>
                </a:lnTo>
                <a:lnTo>
                  <a:pt x="0" y="241"/>
                </a:lnTo>
                <a:lnTo>
                  <a:pt x="0" y="97"/>
                </a:lnTo>
                <a:lnTo>
                  <a:pt x="58" y="0"/>
                </a:lnTo>
                <a:close/>
              </a:path>
            </a:pathLst>
          </a:custGeom>
          <a:noFill/>
          <a:ln w="9525">
            <a:noFill/>
            <a:round/>
            <a:headEnd/>
            <a:tailEnd/>
          </a:ln>
        </p:spPr>
        <p:txBody>
          <a:bodyPr/>
          <a:lstStyle/>
          <a:p>
            <a:endParaRPr lang="en-US">
              <a:latin typeface="+mj-lt"/>
            </a:endParaRPr>
          </a:p>
        </p:txBody>
      </p:sp>
      <p:sp>
        <p:nvSpPr>
          <p:cNvPr id="10256" name="Freeform 696"/>
          <p:cNvSpPr>
            <a:spLocks/>
          </p:cNvSpPr>
          <p:nvPr/>
        </p:nvSpPr>
        <p:spPr bwMode="auto">
          <a:xfrm>
            <a:off x="1585183" y="4715661"/>
            <a:ext cx="1594965" cy="1102002"/>
          </a:xfrm>
          <a:custGeom>
            <a:avLst/>
            <a:gdLst>
              <a:gd name="T0" fmla="*/ 164 w 1142"/>
              <a:gd name="T1" fmla="*/ 567 h 791"/>
              <a:gd name="T2" fmla="*/ 184 w 1142"/>
              <a:gd name="T3" fmla="*/ 573 h 791"/>
              <a:gd name="T4" fmla="*/ 222 w 1142"/>
              <a:gd name="T5" fmla="*/ 582 h 791"/>
              <a:gd name="T6" fmla="*/ 264 w 1142"/>
              <a:gd name="T7" fmla="*/ 595 h 791"/>
              <a:gd name="T8" fmla="*/ 302 w 1142"/>
              <a:gd name="T9" fmla="*/ 609 h 791"/>
              <a:gd name="T10" fmla="*/ 335 w 1142"/>
              <a:gd name="T11" fmla="*/ 622 h 791"/>
              <a:gd name="T12" fmla="*/ 348 w 1142"/>
              <a:gd name="T13" fmla="*/ 633 h 791"/>
              <a:gd name="T14" fmla="*/ 338 w 1142"/>
              <a:gd name="T15" fmla="*/ 647 h 791"/>
              <a:gd name="T16" fmla="*/ 297 w 1142"/>
              <a:gd name="T17" fmla="*/ 654 h 791"/>
              <a:gd name="T18" fmla="*/ 232 w 1142"/>
              <a:gd name="T19" fmla="*/ 662 h 791"/>
              <a:gd name="T20" fmla="*/ 165 w 1142"/>
              <a:gd name="T21" fmla="*/ 670 h 791"/>
              <a:gd name="T22" fmla="*/ 116 w 1142"/>
              <a:gd name="T23" fmla="*/ 679 h 791"/>
              <a:gd name="T24" fmla="*/ 95 w 1142"/>
              <a:gd name="T25" fmla="*/ 689 h 791"/>
              <a:gd name="T26" fmla="*/ 70 w 1142"/>
              <a:gd name="T27" fmla="*/ 694 h 791"/>
              <a:gd name="T28" fmla="*/ 51 w 1142"/>
              <a:gd name="T29" fmla="*/ 708 h 791"/>
              <a:gd name="T30" fmla="*/ 46 w 1142"/>
              <a:gd name="T31" fmla="*/ 736 h 791"/>
              <a:gd name="T32" fmla="*/ 165 w 1142"/>
              <a:gd name="T33" fmla="*/ 791 h 791"/>
              <a:gd name="T34" fmla="*/ 793 w 1142"/>
              <a:gd name="T35" fmla="*/ 774 h 791"/>
              <a:gd name="T36" fmla="*/ 798 w 1142"/>
              <a:gd name="T37" fmla="*/ 780 h 791"/>
              <a:gd name="T38" fmla="*/ 802 w 1142"/>
              <a:gd name="T39" fmla="*/ 778 h 791"/>
              <a:gd name="T40" fmla="*/ 795 w 1142"/>
              <a:gd name="T41" fmla="*/ 742 h 791"/>
              <a:gd name="T42" fmla="*/ 772 w 1142"/>
              <a:gd name="T43" fmla="*/ 664 h 791"/>
              <a:gd name="T44" fmla="*/ 759 w 1142"/>
              <a:gd name="T45" fmla="*/ 592 h 791"/>
              <a:gd name="T46" fmla="*/ 759 w 1142"/>
              <a:gd name="T47" fmla="*/ 540 h 791"/>
              <a:gd name="T48" fmla="*/ 762 w 1142"/>
              <a:gd name="T49" fmla="*/ 512 h 791"/>
              <a:gd name="T50" fmla="*/ 819 w 1142"/>
              <a:gd name="T51" fmla="*/ 403 h 791"/>
              <a:gd name="T52" fmla="*/ 1074 w 1142"/>
              <a:gd name="T53" fmla="*/ 396 h 791"/>
              <a:gd name="T54" fmla="*/ 1078 w 1142"/>
              <a:gd name="T55" fmla="*/ 381 h 791"/>
              <a:gd name="T56" fmla="*/ 1089 w 1142"/>
              <a:gd name="T57" fmla="*/ 345 h 791"/>
              <a:gd name="T58" fmla="*/ 1104 w 1142"/>
              <a:gd name="T59" fmla="*/ 289 h 791"/>
              <a:gd name="T60" fmla="*/ 1120 w 1142"/>
              <a:gd name="T61" fmla="*/ 229 h 791"/>
              <a:gd name="T62" fmla="*/ 1131 w 1142"/>
              <a:gd name="T63" fmla="*/ 154 h 791"/>
              <a:gd name="T64" fmla="*/ 1137 w 1142"/>
              <a:gd name="T65" fmla="*/ 80 h 791"/>
              <a:gd name="T66" fmla="*/ 1141 w 1142"/>
              <a:gd name="T67" fmla="*/ 21 h 791"/>
              <a:gd name="T68" fmla="*/ 1142 w 1142"/>
              <a:gd name="T69" fmla="*/ 0 h 791"/>
              <a:gd name="T70" fmla="*/ 859 w 1142"/>
              <a:gd name="T71" fmla="*/ 187 h 791"/>
              <a:gd name="T72" fmla="*/ 709 w 1142"/>
              <a:gd name="T73" fmla="*/ 253 h 791"/>
              <a:gd name="T74" fmla="*/ 690 w 1142"/>
              <a:gd name="T75" fmla="*/ 268 h 791"/>
              <a:gd name="T76" fmla="*/ 652 w 1142"/>
              <a:gd name="T77" fmla="*/ 297 h 791"/>
              <a:gd name="T78" fmla="*/ 589 w 1142"/>
              <a:gd name="T79" fmla="*/ 331 h 791"/>
              <a:gd name="T80" fmla="*/ 498 w 1142"/>
              <a:gd name="T81" fmla="*/ 369 h 791"/>
              <a:gd name="T82" fmla="*/ 390 w 1142"/>
              <a:gd name="T83" fmla="*/ 405 h 791"/>
              <a:gd name="T84" fmla="*/ 289 w 1142"/>
              <a:gd name="T85" fmla="*/ 434 h 791"/>
              <a:gd name="T86" fmla="*/ 228 w 1142"/>
              <a:gd name="T87" fmla="*/ 453 h 791"/>
              <a:gd name="T88" fmla="*/ 152 w 1142"/>
              <a:gd name="T89" fmla="*/ 457 h 791"/>
              <a:gd name="T90" fmla="*/ 0 w 1142"/>
              <a:gd name="T91" fmla="*/ 135 h 791"/>
              <a:gd name="T92" fmla="*/ 4 w 1142"/>
              <a:gd name="T93" fmla="*/ 162 h 791"/>
              <a:gd name="T94" fmla="*/ 17 w 1142"/>
              <a:gd name="T95" fmla="*/ 230 h 791"/>
              <a:gd name="T96" fmla="*/ 36 w 1142"/>
              <a:gd name="T97" fmla="*/ 314 h 791"/>
              <a:gd name="T98" fmla="*/ 63 w 1142"/>
              <a:gd name="T99" fmla="*/ 394 h 791"/>
              <a:gd name="T100" fmla="*/ 91 w 1142"/>
              <a:gd name="T101" fmla="*/ 445 h 791"/>
              <a:gd name="T102" fmla="*/ 118 w 1142"/>
              <a:gd name="T103" fmla="*/ 474 h 791"/>
              <a:gd name="T104" fmla="*/ 139 w 1142"/>
              <a:gd name="T105" fmla="*/ 487 h 791"/>
              <a:gd name="T106" fmla="*/ 146 w 1142"/>
              <a:gd name="T107" fmla="*/ 489 h 791"/>
              <a:gd name="T108" fmla="*/ 162 w 1142"/>
              <a:gd name="T109" fmla="*/ 567 h 7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42"/>
              <a:gd name="T166" fmla="*/ 0 h 791"/>
              <a:gd name="T167" fmla="*/ 1142 w 1142"/>
              <a:gd name="T168" fmla="*/ 791 h 7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42" h="791">
                <a:moveTo>
                  <a:pt x="162" y="567"/>
                </a:moveTo>
                <a:lnTo>
                  <a:pt x="164" y="567"/>
                </a:lnTo>
                <a:lnTo>
                  <a:pt x="173" y="569"/>
                </a:lnTo>
                <a:lnTo>
                  <a:pt x="184" y="573"/>
                </a:lnTo>
                <a:lnTo>
                  <a:pt x="203" y="576"/>
                </a:lnTo>
                <a:lnTo>
                  <a:pt x="222" y="582"/>
                </a:lnTo>
                <a:lnTo>
                  <a:pt x="243" y="590"/>
                </a:lnTo>
                <a:lnTo>
                  <a:pt x="264" y="595"/>
                </a:lnTo>
                <a:lnTo>
                  <a:pt x="285" y="603"/>
                </a:lnTo>
                <a:lnTo>
                  <a:pt x="302" y="609"/>
                </a:lnTo>
                <a:lnTo>
                  <a:pt x="319" y="614"/>
                </a:lnTo>
                <a:lnTo>
                  <a:pt x="335" y="622"/>
                </a:lnTo>
                <a:lnTo>
                  <a:pt x="344" y="630"/>
                </a:lnTo>
                <a:lnTo>
                  <a:pt x="348" y="633"/>
                </a:lnTo>
                <a:lnTo>
                  <a:pt x="348" y="639"/>
                </a:lnTo>
                <a:lnTo>
                  <a:pt x="338" y="647"/>
                </a:lnTo>
                <a:lnTo>
                  <a:pt x="323" y="652"/>
                </a:lnTo>
                <a:lnTo>
                  <a:pt x="297" y="654"/>
                </a:lnTo>
                <a:lnTo>
                  <a:pt x="268" y="658"/>
                </a:lnTo>
                <a:lnTo>
                  <a:pt x="232" y="662"/>
                </a:lnTo>
                <a:lnTo>
                  <a:pt x="200" y="668"/>
                </a:lnTo>
                <a:lnTo>
                  <a:pt x="165" y="670"/>
                </a:lnTo>
                <a:lnTo>
                  <a:pt x="139" y="675"/>
                </a:lnTo>
                <a:lnTo>
                  <a:pt x="116" y="679"/>
                </a:lnTo>
                <a:lnTo>
                  <a:pt x="105" y="685"/>
                </a:lnTo>
                <a:lnTo>
                  <a:pt x="95" y="689"/>
                </a:lnTo>
                <a:lnTo>
                  <a:pt x="84" y="692"/>
                </a:lnTo>
                <a:lnTo>
                  <a:pt x="70" y="694"/>
                </a:lnTo>
                <a:lnTo>
                  <a:pt x="59" y="702"/>
                </a:lnTo>
                <a:lnTo>
                  <a:pt x="51" y="708"/>
                </a:lnTo>
                <a:lnTo>
                  <a:pt x="46" y="719"/>
                </a:lnTo>
                <a:lnTo>
                  <a:pt x="46" y="736"/>
                </a:lnTo>
                <a:lnTo>
                  <a:pt x="55" y="761"/>
                </a:lnTo>
                <a:lnTo>
                  <a:pt x="165" y="791"/>
                </a:lnTo>
                <a:lnTo>
                  <a:pt x="793" y="772"/>
                </a:lnTo>
                <a:lnTo>
                  <a:pt x="793" y="774"/>
                </a:lnTo>
                <a:lnTo>
                  <a:pt x="797" y="778"/>
                </a:lnTo>
                <a:lnTo>
                  <a:pt x="798" y="780"/>
                </a:lnTo>
                <a:lnTo>
                  <a:pt x="802" y="784"/>
                </a:lnTo>
                <a:lnTo>
                  <a:pt x="802" y="778"/>
                </a:lnTo>
                <a:lnTo>
                  <a:pt x="800" y="765"/>
                </a:lnTo>
                <a:lnTo>
                  <a:pt x="795" y="742"/>
                </a:lnTo>
                <a:lnTo>
                  <a:pt x="783" y="708"/>
                </a:lnTo>
                <a:lnTo>
                  <a:pt x="772" y="664"/>
                </a:lnTo>
                <a:lnTo>
                  <a:pt x="764" y="626"/>
                </a:lnTo>
                <a:lnTo>
                  <a:pt x="759" y="592"/>
                </a:lnTo>
                <a:lnTo>
                  <a:pt x="759" y="565"/>
                </a:lnTo>
                <a:lnTo>
                  <a:pt x="759" y="540"/>
                </a:lnTo>
                <a:lnTo>
                  <a:pt x="760" y="523"/>
                </a:lnTo>
                <a:lnTo>
                  <a:pt x="762" y="512"/>
                </a:lnTo>
                <a:lnTo>
                  <a:pt x="764" y="510"/>
                </a:lnTo>
                <a:lnTo>
                  <a:pt x="819" y="403"/>
                </a:lnTo>
                <a:lnTo>
                  <a:pt x="985" y="445"/>
                </a:lnTo>
                <a:lnTo>
                  <a:pt x="1074" y="396"/>
                </a:lnTo>
                <a:lnTo>
                  <a:pt x="1074" y="392"/>
                </a:lnTo>
                <a:lnTo>
                  <a:pt x="1078" y="381"/>
                </a:lnTo>
                <a:lnTo>
                  <a:pt x="1082" y="364"/>
                </a:lnTo>
                <a:lnTo>
                  <a:pt x="1089" y="345"/>
                </a:lnTo>
                <a:lnTo>
                  <a:pt x="1095" y="318"/>
                </a:lnTo>
                <a:lnTo>
                  <a:pt x="1104" y="289"/>
                </a:lnTo>
                <a:lnTo>
                  <a:pt x="1112" y="259"/>
                </a:lnTo>
                <a:lnTo>
                  <a:pt x="1120" y="229"/>
                </a:lnTo>
                <a:lnTo>
                  <a:pt x="1125" y="192"/>
                </a:lnTo>
                <a:lnTo>
                  <a:pt x="1131" y="154"/>
                </a:lnTo>
                <a:lnTo>
                  <a:pt x="1135" y="116"/>
                </a:lnTo>
                <a:lnTo>
                  <a:pt x="1137" y="80"/>
                </a:lnTo>
                <a:lnTo>
                  <a:pt x="1139" y="48"/>
                </a:lnTo>
                <a:lnTo>
                  <a:pt x="1141" y="21"/>
                </a:lnTo>
                <a:lnTo>
                  <a:pt x="1141" y="6"/>
                </a:lnTo>
                <a:lnTo>
                  <a:pt x="1142" y="0"/>
                </a:lnTo>
                <a:lnTo>
                  <a:pt x="869" y="92"/>
                </a:lnTo>
                <a:lnTo>
                  <a:pt x="859" y="187"/>
                </a:lnTo>
                <a:lnTo>
                  <a:pt x="711" y="251"/>
                </a:lnTo>
                <a:lnTo>
                  <a:pt x="709" y="253"/>
                </a:lnTo>
                <a:lnTo>
                  <a:pt x="703" y="259"/>
                </a:lnTo>
                <a:lnTo>
                  <a:pt x="690" y="268"/>
                </a:lnTo>
                <a:lnTo>
                  <a:pt x="675" y="282"/>
                </a:lnTo>
                <a:lnTo>
                  <a:pt x="652" y="297"/>
                </a:lnTo>
                <a:lnTo>
                  <a:pt x="625" y="314"/>
                </a:lnTo>
                <a:lnTo>
                  <a:pt x="589" y="331"/>
                </a:lnTo>
                <a:lnTo>
                  <a:pt x="548" y="352"/>
                </a:lnTo>
                <a:lnTo>
                  <a:pt x="498" y="369"/>
                </a:lnTo>
                <a:lnTo>
                  <a:pt x="445" y="388"/>
                </a:lnTo>
                <a:lnTo>
                  <a:pt x="390" y="405"/>
                </a:lnTo>
                <a:lnTo>
                  <a:pt x="337" y="422"/>
                </a:lnTo>
                <a:lnTo>
                  <a:pt x="289" y="434"/>
                </a:lnTo>
                <a:lnTo>
                  <a:pt x="253" y="445"/>
                </a:lnTo>
                <a:lnTo>
                  <a:pt x="228" y="453"/>
                </a:lnTo>
                <a:lnTo>
                  <a:pt x="221" y="457"/>
                </a:lnTo>
                <a:lnTo>
                  <a:pt x="152" y="457"/>
                </a:lnTo>
                <a:lnTo>
                  <a:pt x="82" y="287"/>
                </a:lnTo>
                <a:lnTo>
                  <a:pt x="0" y="135"/>
                </a:lnTo>
                <a:lnTo>
                  <a:pt x="0" y="141"/>
                </a:lnTo>
                <a:lnTo>
                  <a:pt x="4" y="162"/>
                </a:lnTo>
                <a:lnTo>
                  <a:pt x="8" y="192"/>
                </a:lnTo>
                <a:lnTo>
                  <a:pt x="17" y="230"/>
                </a:lnTo>
                <a:lnTo>
                  <a:pt x="27" y="270"/>
                </a:lnTo>
                <a:lnTo>
                  <a:pt x="36" y="314"/>
                </a:lnTo>
                <a:lnTo>
                  <a:pt x="50" y="354"/>
                </a:lnTo>
                <a:lnTo>
                  <a:pt x="63" y="394"/>
                </a:lnTo>
                <a:lnTo>
                  <a:pt x="76" y="421"/>
                </a:lnTo>
                <a:lnTo>
                  <a:pt x="91" y="445"/>
                </a:lnTo>
                <a:lnTo>
                  <a:pt x="105" y="460"/>
                </a:lnTo>
                <a:lnTo>
                  <a:pt x="118" y="474"/>
                </a:lnTo>
                <a:lnTo>
                  <a:pt x="129" y="479"/>
                </a:lnTo>
                <a:lnTo>
                  <a:pt x="139" y="487"/>
                </a:lnTo>
                <a:lnTo>
                  <a:pt x="145" y="487"/>
                </a:lnTo>
                <a:lnTo>
                  <a:pt x="146" y="489"/>
                </a:lnTo>
                <a:lnTo>
                  <a:pt x="188" y="510"/>
                </a:lnTo>
                <a:lnTo>
                  <a:pt x="162" y="567"/>
                </a:lnTo>
                <a:close/>
              </a:path>
            </a:pathLst>
          </a:custGeom>
          <a:noFill/>
          <a:ln w="9525">
            <a:noFill/>
            <a:round/>
            <a:headEnd/>
            <a:tailEnd/>
          </a:ln>
        </p:spPr>
        <p:txBody>
          <a:bodyPr/>
          <a:lstStyle/>
          <a:p>
            <a:endParaRPr lang="en-US">
              <a:latin typeface="+mj-lt"/>
            </a:endParaRPr>
          </a:p>
        </p:txBody>
      </p:sp>
      <p:sp>
        <p:nvSpPr>
          <p:cNvPr id="10257" name="Freeform 697"/>
          <p:cNvSpPr>
            <a:spLocks/>
          </p:cNvSpPr>
          <p:nvPr/>
        </p:nvSpPr>
        <p:spPr bwMode="auto">
          <a:xfrm>
            <a:off x="2709359" y="4616679"/>
            <a:ext cx="61599" cy="336540"/>
          </a:xfrm>
          <a:custGeom>
            <a:avLst/>
            <a:gdLst>
              <a:gd name="T0" fmla="*/ 6 w 46"/>
              <a:gd name="T1" fmla="*/ 0 h 244"/>
              <a:gd name="T2" fmla="*/ 0 w 46"/>
              <a:gd name="T3" fmla="*/ 194 h 244"/>
              <a:gd name="T4" fmla="*/ 13 w 46"/>
              <a:gd name="T5" fmla="*/ 244 h 244"/>
              <a:gd name="T6" fmla="*/ 42 w 46"/>
              <a:gd name="T7" fmla="*/ 230 h 244"/>
              <a:gd name="T8" fmla="*/ 46 w 46"/>
              <a:gd name="T9" fmla="*/ 145 h 244"/>
              <a:gd name="T10" fmla="*/ 25 w 46"/>
              <a:gd name="T11" fmla="*/ 14 h 244"/>
              <a:gd name="T12" fmla="*/ 6 w 46"/>
              <a:gd name="T13" fmla="*/ 0 h 244"/>
              <a:gd name="T14" fmla="*/ 6 w 46"/>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244"/>
              <a:gd name="T26" fmla="*/ 46 w 46"/>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244">
                <a:moveTo>
                  <a:pt x="6" y="0"/>
                </a:moveTo>
                <a:lnTo>
                  <a:pt x="0" y="194"/>
                </a:lnTo>
                <a:lnTo>
                  <a:pt x="13" y="244"/>
                </a:lnTo>
                <a:lnTo>
                  <a:pt x="42" y="230"/>
                </a:lnTo>
                <a:lnTo>
                  <a:pt x="46" y="145"/>
                </a:lnTo>
                <a:lnTo>
                  <a:pt x="25" y="14"/>
                </a:lnTo>
                <a:lnTo>
                  <a:pt x="6" y="0"/>
                </a:lnTo>
                <a:close/>
              </a:path>
            </a:pathLst>
          </a:custGeom>
          <a:solidFill>
            <a:srgbClr val="1C404F"/>
          </a:solidFill>
          <a:ln w="9525">
            <a:noFill/>
            <a:round/>
            <a:headEnd/>
            <a:tailEnd/>
          </a:ln>
        </p:spPr>
        <p:txBody>
          <a:bodyPr/>
          <a:lstStyle/>
          <a:p>
            <a:endParaRPr lang="en-US">
              <a:latin typeface="+mj-lt"/>
            </a:endParaRPr>
          </a:p>
        </p:txBody>
      </p:sp>
      <p:sp>
        <p:nvSpPr>
          <p:cNvPr id="10258" name="Freeform 698"/>
          <p:cNvSpPr>
            <a:spLocks/>
          </p:cNvSpPr>
          <p:nvPr/>
        </p:nvSpPr>
        <p:spPr bwMode="auto">
          <a:xfrm>
            <a:off x="2775357" y="3787428"/>
            <a:ext cx="882181" cy="1082206"/>
          </a:xfrm>
          <a:custGeom>
            <a:avLst/>
            <a:gdLst>
              <a:gd name="T0" fmla="*/ 116 w 631"/>
              <a:gd name="T1" fmla="*/ 367 h 776"/>
              <a:gd name="T2" fmla="*/ 256 w 631"/>
              <a:gd name="T3" fmla="*/ 74 h 776"/>
              <a:gd name="T4" fmla="*/ 285 w 631"/>
              <a:gd name="T5" fmla="*/ 42 h 776"/>
              <a:gd name="T6" fmla="*/ 591 w 631"/>
              <a:gd name="T7" fmla="*/ 0 h 776"/>
              <a:gd name="T8" fmla="*/ 631 w 631"/>
              <a:gd name="T9" fmla="*/ 8 h 776"/>
              <a:gd name="T10" fmla="*/ 631 w 631"/>
              <a:gd name="T11" fmla="*/ 40 h 776"/>
              <a:gd name="T12" fmla="*/ 351 w 631"/>
              <a:gd name="T13" fmla="*/ 662 h 776"/>
              <a:gd name="T14" fmla="*/ 307 w 631"/>
              <a:gd name="T15" fmla="*/ 683 h 776"/>
              <a:gd name="T16" fmla="*/ 9 w 631"/>
              <a:gd name="T17" fmla="*/ 776 h 776"/>
              <a:gd name="T18" fmla="*/ 0 w 631"/>
              <a:gd name="T19" fmla="*/ 694 h 776"/>
              <a:gd name="T20" fmla="*/ 116 w 631"/>
              <a:gd name="T21" fmla="*/ 367 h 776"/>
              <a:gd name="T22" fmla="*/ 116 w 631"/>
              <a:gd name="T23" fmla="*/ 36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1"/>
              <a:gd name="T37" fmla="*/ 0 h 776"/>
              <a:gd name="T38" fmla="*/ 631 w 631"/>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1" h="776">
                <a:moveTo>
                  <a:pt x="116" y="367"/>
                </a:moveTo>
                <a:lnTo>
                  <a:pt x="256" y="74"/>
                </a:lnTo>
                <a:lnTo>
                  <a:pt x="285" y="42"/>
                </a:lnTo>
                <a:lnTo>
                  <a:pt x="591" y="0"/>
                </a:lnTo>
                <a:lnTo>
                  <a:pt x="631" y="8"/>
                </a:lnTo>
                <a:lnTo>
                  <a:pt x="631" y="40"/>
                </a:lnTo>
                <a:lnTo>
                  <a:pt x="351" y="662"/>
                </a:lnTo>
                <a:lnTo>
                  <a:pt x="307" y="683"/>
                </a:lnTo>
                <a:lnTo>
                  <a:pt x="9" y="776"/>
                </a:lnTo>
                <a:lnTo>
                  <a:pt x="0" y="694"/>
                </a:lnTo>
                <a:lnTo>
                  <a:pt x="116" y="367"/>
                </a:lnTo>
                <a:close/>
              </a:path>
            </a:pathLst>
          </a:custGeom>
          <a:solidFill>
            <a:srgbClr val="8C5E2B"/>
          </a:solidFill>
          <a:ln w="9525">
            <a:noFill/>
            <a:round/>
            <a:headEnd/>
            <a:tailEnd/>
          </a:ln>
        </p:spPr>
        <p:txBody>
          <a:bodyPr/>
          <a:lstStyle/>
          <a:p>
            <a:endParaRPr lang="en-US">
              <a:latin typeface="+mj-lt"/>
            </a:endParaRPr>
          </a:p>
        </p:txBody>
      </p:sp>
      <p:sp>
        <p:nvSpPr>
          <p:cNvPr id="10259" name="Freeform 699"/>
          <p:cNvSpPr>
            <a:spLocks/>
          </p:cNvSpPr>
          <p:nvPr/>
        </p:nvSpPr>
        <p:spPr bwMode="auto">
          <a:xfrm>
            <a:off x="2784157" y="3807224"/>
            <a:ext cx="842582" cy="1062409"/>
          </a:xfrm>
          <a:custGeom>
            <a:avLst/>
            <a:gdLst>
              <a:gd name="T0" fmla="*/ 605 w 605"/>
              <a:gd name="T1" fmla="*/ 0 h 762"/>
              <a:gd name="T2" fmla="*/ 297 w 605"/>
              <a:gd name="T3" fmla="*/ 47 h 762"/>
              <a:gd name="T4" fmla="*/ 131 w 605"/>
              <a:gd name="T5" fmla="*/ 376 h 762"/>
              <a:gd name="T6" fmla="*/ 0 w 605"/>
              <a:gd name="T7" fmla="*/ 665 h 762"/>
              <a:gd name="T8" fmla="*/ 0 w 605"/>
              <a:gd name="T9" fmla="*/ 762 h 762"/>
              <a:gd name="T10" fmla="*/ 346 w 605"/>
              <a:gd name="T11" fmla="*/ 604 h 762"/>
              <a:gd name="T12" fmla="*/ 605 w 605"/>
              <a:gd name="T13" fmla="*/ 39 h 762"/>
              <a:gd name="T14" fmla="*/ 605 w 605"/>
              <a:gd name="T15" fmla="*/ 0 h 762"/>
              <a:gd name="T16" fmla="*/ 605 w 605"/>
              <a:gd name="T17" fmla="*/ 0 h 7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5"/>
              <a:gd name="T28" fmla="*/ 0 h 762"/>
              <a:gd name="T29" fmla="*/ 605 w 605"/>
              <a:gd name="T30" fmla="*/ 762 h 7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5" h="762">
                <a:moveTo>
                  <a:pt x="605" y="0"/>
                </a:moveTo>
                <a:lnTo>
                  <a:pt x="297" y="47"/>
                </a:lnTo>
                <a:lnTo>
                  <a:pt x="131" y="376"/>
                </a:lnTo>
                <a:lnTo>
                  <a:pt x="0" y="665"/>
                </a:lnTo>
                <a:lnTo>
                  <a:pt x="0" y="762"/>
                </a:lnTo>
                <a:lnTo>
                  <a:pt x="346" y="604"/>
                </a:lnTo>
                <a:lnTo>
                  <a:pt x="605" y="39"/>
                </a:lnTo>
                <a:lnTo>
                  <a:pt x="605" y="0"/>
                </a:lnTo>
                <a:close/>
              </a:path>
            </a:pathLst>
          </a:custGeom>
          <a:solidFill>
            <a:srgbClr val="544230"/>
          </a:solidFill>
          <a:ln w="9525">
            <a:noFill/>
            <a:round/>
            <a:headEnd/>
            <a:tailEnd/>
          </a:ln>
        </p:spPr>
        <p:txBody>
          <a:bodyPr/>
          <a:lstStyle/>
          <a:p>
            <a:endParaRPr lang="en-US">
              <a:latin typeface="+mj-lt"/>
            </a:endParaRPr>
          </a:p>
        </p:txBody>
      </p:sp>
      <p:sp>
        <p:nvSpPr>
          <p:cNvPr id="10260" name="Freeform 700"/>
          <p:cNvSpPr>
            <a:spLocks/>
          </p:cNvSpPr>
          <p:nvPr/>
        </p:nvSpPr>
        <p:spPr bwMode="auto">
          <a:xfrm>
            <a:off x="3219748" y="3725839"/>
            <a:ext cx="393791" cy="195765"/>
          </a:xfrm>
          <a:custGeom>
            <a:avLst/>
            <a:gdLst>
              <a:gd name="T0" fmla="*/ 0 w 281"/>
              <a:gd name="T1" fmla="*/ 76 h 138"/>
              <a:gd name="T2" fmla="*/ 0 w 281"/>
              <a:gd name="T3" fmla="*/ 22 h 138"/>
              <a:gd name="T4" fmla="*/ 245 w 281"/>
              <a:gd name="T5" fmla="*/ 0 h 138"/>
              <a:gd name="T6" fmla="*/ 281 w 281"/>
              <a:gd name="T7" fmla="*/ 43 h 138"/>
              <a:gd name="T8" fmla="*/ 238 w 281"/>
              <a:gd name="T9" fmla="*/ 119 h 138"/>
              <a:gd name="T10" fmla="*/ 34 w 281"/>
              <a:gd name="T11" fmla="*/ 138 h 138"/>
              <a:gd name="T12" fmla="*/ 42 w 281"/>
              <a:gd name="T13" fmla="*/ 77 h 138"/>
              <a:gd name="T14" fmla="*/ 0 w 281"/>
              <a:gd name="T15" fmla="*/ 76 h 138"/>
              <a:gd name="T16" fmla="*/ 0 w 281"/>
              <a:gd name="T17" fmla="*/ 76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1"/>
              <a:gd name="T28" fmla="*/ 0 h 138"/>
              <a:gd name="T29" fmla="*/ 281 w 281"/>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1" h="138">
                <a:moveTo>
                  <a:pt x="0" y="76"/>
                </a:moveTo>
                <a:lnTo>
                  <a:pt x="0" y="22"/>
                </a:lnTo>
                <a:lnTo>
                  <a:pt x="245" y="0"/>
                </a:lnTo>
                <a:lnTo>
                  <a:pt x="281" y="43"/>
                </a:lnTo>
                <a:lnTo>
                  <a:pt x="238" y="119"/>
                </a:lnTo>
                <a:lnTo>
                  <a:pt x="34" y="138"/>
                </a:lnTo>
                <a:lnTo>
                  <a:pt x="42" y="77"/>
                </a:lnTo>
                <a:lnTo>
                  <a:pt x="0" y="76"/>
                </a:lnTo>
                <a:close/>
              </a:path>
            </a:pathLst>
          </a:custGeom>
          <a:solidFill>
            <a:srgbClr val="B8B8D9"/>
          </a:solidFill>
          <a:ln w="9525">
            <a:noFill/>
            <a:round/>
            <a:headEnd/>
            <a:tailEnd/>
          </a:ln>
        </p:spPr>
        <p:txBody>
          <a:bodyPr/>
          <a:lstStyle/>
          <a:p>
            <a:endParaRPr lang="en-US">
              <a:latin typeface="+mj-lt"/>
            </a:endParaRPr>
          </a:p>
        </p:txBody>
      </p:sp>
      <p:sp>
        <p:nvSpPr>
          <p:cNvPr id="10261" name="Freeform 701"/>
          <p:cNvSpPr>
            <a:spLocks/>
          </p:cNvSpPr>
          <p:nvPr/>
        </p:nvSpPr>
        <p:spPr bwMode="auto">
          <a:xfrm>
            <a:off x="3208748" y="3769831"/>
            <a:ext cx="373992" cy="136376"/>
          </a:xfrm>
          <a:custGeom>
            <a:avLst/>
            <a:gdLst>
              <a:gd name="T0" fmla="*/ 2 w 268"/>
              <a:gd name="T1" fmla="*/ 45 h 97"/>
              <a:gd name="T2" fmla="*/ 0 w 268"/>
              <a:gd name="T3" fmla="*/ 42 h 97"/>
              <a:gd name="T4" fmla="*/ 0 w 268"/>
              <a:gd name="T5" fmla="*/ 38 h 97"/>
              <a:gd name="T6" fmla="*/ 0 w 268"/>
              <a:gd name="T7" fmla="*/ 30 h 97"/>
              <a:gd name="T8" fmla="*/ 0 w 268"/>
              <a:gd name="T9" fmla="*/ 23 h 97"/>
              <a:gd name="T10" fmla="*/ 0 w 268"/>
              <a:gd name="T11" fmla="*/ 13 h 97"/>
              <a:gd name="T12" fmla="*/ 2 w 268"/>
              <a:gd name="T13" fmla="*/ 6 h 97"/>
              <a:gd name="T14" fmla="*/ 4 w 268"/>
              <a:gd name="T15" fmla="*/ 0 h 97"/>
              <a:gd name="T16" fmla="*/ 12 w 268"/>
              <a:gd name="T17" fmla="*/ 0 h 97"/>
              <a:gd name="T18" fmla="*/ 16 w 268"/>
              <a:gd name="T19" fmla="*/ 0 h 97"/>
              <a:gd name="T20" fmla="*/ 27 w 268"/>
              <a:gd name="T21" fmla="*/ 0 h 97"/>
              <a:gd name="T22" fmla="*/ 36 w 268"/>
              <a:gd name="T23" fmla="*/ 2 h 97"/>
              <a:gd name="T24" fmla="*/ 50 w 268"/>
              <a:gd name="T25" fmla="*/ 2 h 97"/>
              <a:gd name="T26" fmla="*/ 57 w 268"/>
              <a:gd name="T27" fmla="*/ 2 h 97"/>
              <a:gd name="T28" fmla="*/ 69 w 268"/>
              <a:gd name="T29" fmla="*/ 4 h 97"/>
              <a:gd name="T30" fmla="*/ 75 w 268"/>
              <a:gd name="T31" fmla="*/ 4 h 97"/>
              <a:gd name="T32" fmla="*/ 78 w 268"/>
              <a:gd name="T33" fmla="*/ 6 h 97"/>
              <a:gd name="T34" fmla="*/ 69 w 268"/>
              <a:gd name="T35" fmla="*/ 55 h 97"/>
              <a:gd name="T36" fmla="*/ 109 w 268"/>
              <a:gd name="T37" fmla="*/ 19 h 97"/>
              <a:gd name="T38" fmla="*/ 194 w 268"/>
              <a:gd name="T39" fmla="*/ 11 h 97"/>
              <a:gd name="T40" fmla="*/ 151 w 268"/>
              <a:gd name="T41" fmla="*/ 45 h 97"/>
              <a:gd name="T42" fmla="*/ 227 w 268"/>
              <a:gd name="T43" fmla="*/ 11 h 97"/>
              <a:gd name="T44" fmla="*/ 268 w 268"/>
              <a:gd name="T45" fmla="*/ 9 h 97"/>
              <a:gd name="T46" fmla="*/ 238 w 268"/>
              <a:gd name="T47" fmla="*/ 78 h 97"/>
              <a:gd name="T48" fmla="*/ 36 w 268"/>
              <a:gd name="T49" fmla="*/ 97 h 97"/>
              <a:gd name="T50" fmla="*/ 42 w 268"/>
              <a:gd name="T51" fmla="*/ 63 h 97"/>
              <a:gd name="T52" fmla="*/ 2 w 268"/>
              <a:gd name="T53" fmla="*/ 45 h 97"/>
              <a:gd name="T54" fmla="*/ 2 w 268"/>
              <a:gd name="T55" fmla="*/ 45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68"/>
              <a:gd name="T85" fmla="*/ 0 h 97"/>
              <a:gd name="T86" fmla="*/ 268 w 268"/>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68" h="97">
                <a:moveTo>
                  <a:pt x="2" y="45"/>
                </a:moveTo>
                <a:lnTo>
                  <a:pt x="0" y="42"/>
                </a:lnTo>
                <a:lnTo>
                  <a:pt x="0" y="38"/>
                </a:lnTo>
                <a:lnTo>
                  <a:pt x="0" y="30"/>
                </a:lnTo>
                <a:lnTo>
                  <a:pt x="0" y="23"/>
                </a:lnTo>
                <a:lnTo>
                  <a:pt x="0" y="13"/>
                </a:lnTo>
                <a:lnTo>
                  <a:pt x="2" y="6"/>
                </a:lnTo>
                <a:lnTo>
                  <a:pt x="4" y="0"/>
                </a:lnTo>
                <a:lnTo>
                  <a:pt x="12" y="0"/>
                </a:lnTo>
                <a:lnTo>
                  <a:pt x="16" y="0"/>
                </a:lnTo>
                <a:lnTo>
                  <a:pt x="27" y="0"/>
                </a:lnTo>
                <a:lnTo>
                  <a:pt x="36" y="2"/>
                </a:lnTo>
                <a:lnTo>
                  <a:pt x="50" y="2"/>
                </a:lnTo>
                <a:lnTo>
                  <a:pt x="57" y="2"/>
                </a:lnTo>
                <a:lnTo>
                  <a:pt x="69" y="4"/>
                </a:lnTo>
                <a:lnTo>
                  <a:pt x="75" y="4"/>
                </a:lnTo>
                <a:lnTo>
                  <a:pt x="78" y="6"/>
                </a:lnTo>
                <a:lnTo>
                  <a:pt x="69" y="55"/>
                </a:lnTo>
                <a:lnTo>
                  <a:pt x="109" y="19"/>
                </a:lnTo>
                <a:lnTo>
                  <a:pt x="194" y="11"/>
                </a:lnTo>
                <a:lnTo>
                  <a:pt x="151" y="45"/>
                </a:lnTo>
                <a:lnTo>
                  <a:pt x="227" y="11"/>
                </a:lnTo>
                <a:lnTo>
                  <a:pt x="268" y="9"/>
                </a:lnTo>
                <a:lnTo>
                  <a:pt x="238" y="78"/>
                </a:lnTo>
                <a:lnTo>
                  <a:pt x="36" y="97"/>
                </a:lnTo>
                <a:lnTo>
                  <a:pt x="42" y="63"/>
                </a:lnTo>
                <a:lnTo>
                  <a:pt x="2" y="45"/>
                </a:lnTo>
                <a:close/>
              </a:path>
            </a:pathLst>
          </a:custGeom>
          <a:solidFill>
            <a:srgbClr val="5C5C73"/>
          </a:solidFill>
          <a:ln w="9525">
            <a:noFill/>
            <a:round/>
            <a:headEnd/>
            <a:tailEnd/>
          </a:ln>
        </p:spPr>
        <p:txBody>
          <a:bodyPr/>
          <a:lstStyle/>
          <a:p>
            <a:endParaRPr lang="en-US">
              <a:latin typeface="+mj-lt"/>
            </a:endParaRPr>
          </a:p>
        </p:txBody>
      </p:sp>
      <p:sp>
        <p:nvSpPr>
          <p:cNvPr id="10262" name="Freeform 702"/>
          <p:cNvSpPr>
            <a:spLocks/>
          </p:cNvSpPr>
          <p:nvPr/>
        </p:nvSpPr>
        <p:spPr bwMode="auto">
          <a:xfrm>
            <a:off x="2698359" y="4152562"/>
            <a:ext cx="512589" cy="750065"/>
          </a:xfrm>
          <a:custGeom>
            <a:avLst/>
            <a:gdLst>
              <a:gd name="T0" fmla="*/ 0 w 368"/>
              <a:gd name="T1" fmla="*/ 364 h 537"/>
              <a:gd name="T2" fmla="*/ 55 w 368"/>
              <a:gd name="T3" fmla="*/ 306 h 537"/>
              <a:gd name="T4" fmla="*/ 53 w 368"/>
              <a:gd name="T5" fmla="*/ 304 h 537"/>
              <a:gd name="T6" fmla="*/ 53 w 368"/>
              <a:gd name="T7" fmla="*/ 298 h 537"/>
              <a:gd name="T8" fmla="*/ 53 w 368"/>
              <a:gd name="T9" fmla="*/ 288 h 537"/>
              <a:gd name="T10" fmla="*/ 53 w 368"/>
              <a:gd name="T11" fmla="*/ 277 h 537"/>
              <a:gd name="T12" fmla="*/ 53 w 368"/>
              <a:gd name="T13" fmla="*/ 264 h 537"/>
              <a:gd name="T14" fmla="*/ 53 w 368"/>
              <a:gd name="T15" fmla="*/ 250 h 537"/>
              <a:gd name="T16" fmla="*/ 53 w 368"/>
              <a:gd name="T17" fmla="*/ 235 h 537"/>
              <a:gd name="T18" fmla="*/ 57 w 368"/>
              <a:gd name="T19" fmla="*/ 226 h 537"/>
              <a:gd name="T20" fmla="*/ 60 w 368"/>
              <a:gd name="T21" fmla="*/ 212 h 537"/>
              <a:gd name="T22" fmla="*/ 64 w 368"/>
              <a:gd name="T23" fmla="*/ 203 h 537"/>
              <a:gd name="T24" fmla="*/ 70 w 368"/>
              <a:gd name="T25" fmla="*/ 195 h 537"/>
              <a:gd name="T26" fmla="*/ 76 w 368"/>
              <a:gd name="T27" fmla="*/ 188 h 537"/>
              <a:gd name="T28" fmla="*/ 87 w 368"/>
              <a:gd name="T29" fmla="*/ 172 h 537"/>
              <a:gd name="T30" fmla="*/ 98 w 368"/>
              <a:gd name="T31" fmla="*/ 159 h 537"/>
              <a:gd name="T32" fmla="*/ 102 w 368"/>
              <a:gd name="T33" fmla="*/ 150 h 537"/>
              <a:gd name="T34" fmla="*/ 108 w 368"/>
              <a:gd name="T35" fmla="*/ 142 h 537"/>
              <a:gd name="T36" fmla="*/ 110 w 368"/>
              <a:gd name="T37" fmla="*/ 133 h 537"/>
              <a:gd name="T38" fmla="*/ 115 w 368"/>
              <a:gd name="T39" fmla="*/ 127 h 537"/>
              <a:gd name="T40" fmla="*/ 119 w 368"/>
              <a:gd name="T41" fmla="*/ 114 h 537"/>
              <a:gd name="T42" fmla="*/ 121 w 368"/>
              <a:gd name="T43" fmla="*/ 110 h 537"/>
              <a:gd name="T44" fmla="*/ 182 w 368"/>
              <a:gd name="T45" fmla="*/ 83 h 537"/>
              <a:gd name="T46" fmla="*/ 171 w 368"/>
              <a:gd name="T47" fmla="*/ 163 h 537"/>
              <a:gd name="T48" fmla="*/ 250 w 368"/>
              <a:gd name="T49" fmla="*/ 123 h 537"/>
              <a:gd name="T50" fmla="*/ 351 w 368"/>
              <a:gd name="T51" fmla="*/ 0 h 537"/>
              <a:gd name="T52" fmla="*/ 368 w 368"/>
              <a:gd name="T53" fmla="*/ 28 h 537"/>
              <a:gd name="T54" fmla="*/ 342 w 368"/>
              <a:gd name="T55" fmla="*/ 123 h 537"/>
              <a:gd name="T56" fmla="*/ 342 w 368"/>
              <a:gd name="T57" fmla="*/ 268 h 537"/>
              <a:gd name="T58" fmla="*/ 288 w 368"/>
              <a:gd name="T59" fmla="*/ 325 h 537"/>
              <a:gd name="T60" fmla="*/ 152 w 368"/>
              <a:gd name="T61" fmla="*/ 376 h 537"/>
              <a:gd name="T62" fmla="*/ 129 w 368"/>
              <a:gd name="T63" fmla="*/ 431 h 537"/>
              <a:gd name="T64" fmla="*/ 11 w 368"/>
              <a:gd name="T65" fmla="*/ 537 h 537"/>
              <a:gd name="T66" fmla="*/ 0 w 368"/>
              <a:gd name="T67" fmla="*/ 364 h 537"/>
              <a:gd name="T68" fmla="*/ 0 w 368"/>
              <a:gd name="T69" fmla="*/ 364 h 5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8"/>
              <a:gd name="T106" fmla="*/ 0 h 537"/>
              <a:gd name="T107" fmla="*/ 368 w 368"/>
              <a:gd name="T108" fmla="*/ 537 h 5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8" h="537">
                <a:moveTo>
                  <a:pt x="0" y="364"/>
                </a:moveTo>
                <a:lnTo>
                  <a:pt x="55" y="306"/>
                </a:lnTo>
                <a:lnTo>
                  <a:pt x="53" y="304"/>
                </a:lnTo>
                <a:lnTo>
                  <a:pt x="53" y="298"/>
                </a:lnTo>
                <a:lnTo>
                  <a:pt x="53" y="288"/>
                </a:lnTo>
                <a:lnTo>
                  <a:pt x="53" y="277"/>
                </a:lnTo>
                <a:lnTo>
                  <a:pt x="53" y="264"/>
                </a:lnTo>
                <a:lnTo>
                  <a:pt x="53" y="250"/>
                </a:lnTo>
                <a:lnTo>
                  <a:pt x="53" y="235"/>
                </a:lnTo>
                <a:lnTo>
                  <a:pt x="57" y="226"/>
                </a:lnTo>
                <a:lnTo>
                  <a:pt x="60" y="212"/>
                </a:lnTo>
                <a:lnTo>
                  <a:pt x="64" y="203"/>
                </a:lnTo>
                <a:lnTo>
                  <a:pt x="70" y="195"/>
                </a:lnTo>
                <a:lnTo>
                  <a:pt x="76" y="188"/>
                </a:lnTo>
                <a:lnTo>
                  <a:pt x="87" y="172"/>
                </a:lnTo>
                <a:lnTo>
                  <a:pt x="98" y="159"/>
                </a:lnTo>
                <a:lnTo>
                  <a:pt x="102" y="150"/>
                </a:lnTo>
                <a:lnTo>
                  <a:pt x="108" y="142"/>
                </a:lnTo>
                <a:lnTo>
                  <a:pt x="110" y="133"/>
                </a:lnTo>
                <a:lnTo>
                  <a:pt x="115" y="127"/>
                </a:lnTo>
                <a:lnTo>
                  <a:pt x="119" y="114"/>
                </a:lnTo>
                <a:lnTo>
                  <a:pt x="121" y="110"/>
                </a:lnTo>
                <a:lnTo>
                  <a:pt x="182" y="83"/>
                </a:lnTo>
                <a:lnTo>
                  <a:pt x="171" y="163"/>
                </a:lnTo>
                <a:lnTo>
                  <a:pt x="250" y="123"/>
                </a:lnTo>
                <a:lnTo>
                  <a:pt x="351" y="0"/>
                </a:lnTo>
                <a:lnTo>
                  <a:pt x="368" y="28"/>
                </a:lnTo>
                <a:lnTo>
                  <a:pt x="342" y="123"/>
                </a:lnTo>
                <a:lnTo>
                  <a:pt x="342" y="268"/>
                </a:lnTo>
                <a:lnTo>
                  <a:pt x="288" y="325"/>
                </a:lnTo>
                <a:lnTo>
                  <a:pt x="152" y="376"/>
                </a:lnTo>
                <a:lnTo>
                  <a:pt x="129" y="431"/>
                </a:lnTo>
                <a:lnTo>
                  <a:pt x="11" y="537"/>
                </a:lnTo>
                <a:lnTo>
                  <a:pt x="0" y="364"/>
                </a:lnTo>
                <a:close/>
              </a:path>
            </a:pathLst>
          </a:custGeom>
          <a:solidFill>
            <a:srgbClr val="C7695C"/>
          </a:solidFill>
          <a:ln w="9525">
            <a:noFill/>
            <a:round/>
            <a:headEnd/>
            <a:tailEnd/>
          </a:ln>
        </p:spPr>
        <p:txBody>
          <a:bodyPr/>
          <a:lstStyle/>
          <a:p>
            <a:endParaRPr lang="en-US">
              <a:latin typeface="+mj-lt"/>
            </a:endParaRPr>
          </a:p>
        </p:txBody>
      </p:sp>
      <p:sp>
        <p:nvSpPr>
          <p:cNvPr id="10263" name="Freeform 703"/>
          <p:cNvSpPr>
            <a:spLocks/>
          </p:cNvSpPr>
          <p:nvPr/>
        </p:nvSpPr>
        <p:spPr bwMode="auto">
          <a:xfrm>
            <a:off x="2691759" y="4299936"/>
            <a:ext cx="455390" cy="600492"/>
          </a:xfrm>
          <a:custGeom>
            <a:avLst/>
            <a:gdLst>
              <a:gd name="T0" fmla="*/ 281 w 327"/>
              <a:gd name="T1" fmla="*/ 46 h 432"/>
              <a:gd name="T2" fmla="*/ 287 w 327"/>
              <a:gd name="T3" fmla="*/ 53 h 432"/>
              <a:gd name="T4" fmla="*/ 294 w 327"/>
              <a:gd name="T5" fmla="*/ 74 h 432"/>
              <a:gd name="T6" fmla="*/ 296 w 327"/>
              <a:gd name="T7" fmla="*/ 95 h 432"/>
              <a:gd name="T8" fmla="*/ 294 w 327"/>
              <a:gd name="T9" fmla="*/ 108 h 432"/>
              <a:gd name="T10" fmla="*/ 308 w 327"/>
              <a:gd name="T11" fmla="*/ 118 h 432"/>
              <a:gd name="T12" fmla="*/ 327 w 327"/>
              <a:gd name="T13" fmla="*/ 145 h 432"/>
              <a:gd name="T14" fmla="*/ 325 w 327"/>
              <a:gd name="T15" fmla="*/ 162 h 432"/>
              <a:gd name="T16" fmla="*/ 321 w 327"/>
              <a:gd name="T17" fmla="*/ 177 h 432"/>
              <a:gd name="T18" fmla="*/ 313 w 327"/>
              <a:gd name="T19" fmla="*/ 194 h 432"/>
              <a:gd name="T20" fmla="*/ 157 w 327"/>
              <a:gd name="T21" fmla="*/ 272 h 432"/>
              <a:gd name="T22" fmla="*/ 163 w 327"/>
              <a:gd name="T23" fmla="*/ 285 h 432"/>
              <a:gd name="T24" fmla="*/ 159 w 327"/>
              <a:gd name="T25" fmla="*/ 304 h 432"/>
              <a:gd name="T26" fmla="*/ 142 w 327"/>
              <a:gd name="T27" fmla="*/ 333 h 432"/>
              <a:gd name="T28" fmla="*/ 106 w 327"/>
              <a:gd name="T29" fmla="*/ 363 h 432"/>
              <a:gd name="T30" fmla="*/ 62 w 327"/>
              <a:gd name="T31" fmla="*/ 395 h 432"/>
              <a:gd name="T32" fmla="*/ 26 w 327"/>
              <a:gd name="T33" fmla="*/ 422 h 432"/>
              <a:gd name="T34" fmla="*/ 11 w 327"/>
              <a:gd name="T35" fmla="*/ 432 h 432"/>
              <a:gd name="T36" fmla="*/ 21 w 327"/>
              <a:gd name="T37" fmla="*/ 240 h 432"/>
              <a:gd name="T38" fmla="*/ 28 w 327"/>
              <a:gd name="T39" fmla="*/ 240 h 432"/>
              <a:gd name="T40" fmla="*/ 51 w 327"/>
              <a:gd name="T41" fmla="*/ 241 h 432"/>
              <a:gd name="T42" fmla="*/ 76 w 327"/>
              <a:gd name="T43" fmla="*/ 236 h 432"/>
              <a:gd name="T44" fmla="*/ 93 w 327"/>
              <a:gd name="T45" fmla="*/ 217 h 432"/>
              <a:gd name="T46" fmla="*/ 100 w 327"/>
              <a:gd name="T47" fmla="*/ 186 h 432"/>
              <a:gd name="T48" fmla="*/ 108 w 327"/>
              <a:gd name="T49" fmla="*/ 160 h 432"/>
              <a:gd name="T50" fmla="*/ 114 w 327"/>
              <a:gd name="T51" fmla="*/ 133 h 432"/>
              <a:gd name="T52" fmla="*/ 119 w 327"/>
              <a:gd name="T53" fmla="*/ 112 h 432"/>
              <a:gd name="T54" fmla="*/ 121 w 327"/>
              <a:gd name="T55" fmla="*/ 91 h 432"/>
              <a:gd name="T56" fmla="*/ 129 w 327"/>
              <a:gd name="T57" fmla="*/ 76 h 432"/>
              <a:gd name="T58" fmla="*/ 146 w 327"/>
              <a:gd name="T59" fmla="*/ 46 h 432"/>
              <a:gd name="T60" fmla="*/ 159 w 327"/>
              <a:gd name="T61" fmla="*/ 29 h 432"/>
              <a:gd name="T62" fmla="*/ 171 w 327"/>
              <a:gd name="T63" fmla="*/ 13 h 432"/>
              <a:gd name="T64" fmla="*/ 184 w 327"/>
              <a:gd name="T65" fmla="*/ 0 h 432"/>
              <a:gd name="T66" fmla="*/ 163 w 327"/>
              <a:gd name="T67" fmla="*/ 82 h 432"/>
              <a:gd name="T68" fmla="*/ 163 w 327"/>
              <a:gd name="T69" fmla="*/ 105 h 4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7"/>
              <a:gd name="T106" fmla="*/ 0 h 432"/>
              <a:gd name="T107" fmla="*/ 327 w 327"/>
              <a:gd name="T108" fmla="*/ 432 h 4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7" h="432">
                <a:moveTo>
                  <a:pt x="163" y="105"/>
                </a:moveTo>
                <a:lnTo>
                  <a:pt x="281" y="46"/>
                </a:lnTo>
                <a:lnTo>
                  <a:pt x="281" y="48"/>
                </a:lnTo>
                <a:lnTo>
                  <a:pt x="287" y="53"/>
                </a:lnTo>
                <a:lnTo>
                  <a:pt x="291" y="61"/>
                </a:lnTo>
                <a:lnTo>
                  <a:pt x="294" y="74"/>
                </a:lnTo>
                <a:lnTo>
                  <a:pt x="294" y="84"/>
                </a:lnTo>
                <a:lnTo>
                  <a:pt x="296" y="95"/>
                </a:lnTo>
                <a:lnTo>
                  <a:pt x="294" y="105"/>
                </a:lnTo>
                <a:lnTo>
                  <a:pt x="294" y="108"/>
                </a:lnTo>
                <a:lnTo>
                  <a:pt x="298" y="110"/>
                </a:lnTo>
                <a:lnTo>
                  <a:pt x="308" y="118"/>
                </a:lnTo>
                <a:lnTo>
                  <a:pt x="319" y="129"/>
                </a:lnTo>
                <a:lnTo>
                  <a:pt x="327" y="145"/>
                </a:lnTo>
                <a:lnTo>
                  <a:pt x="325" y="152"/>
                </a:lnTo>
                <a:lnTo>
                  <a:pt x="325" y="162"/>
                </a:lnTo>
                <a:lnTo>
                  <a:pt x="323" y="169"/>
                </a:lnTo>
                <a:lnTo>
                  <a:pt x="321" y="177"/>
                </a:lnTo>
                <a:lnTo>
                  <a:pt x="315" y="188"/>
                </a:lnTo>
                <a:lnTo>
                  <a:pt x="313" y="194"/>
                </a:lnTo>
                <a:lnTo>
                  <a:pt x="281" y="226"/>
                </a:lnTo>
                <a:lnTo>
                  <a:pt x="157" y="272"/>
                </a:lnTo>
                <a:lnTo>
                  <a:pt x="159" y="274"/>
                </a:lnTo>
                <a:lnTo>
                  <a:pt x="163" y="285"/>
                </a:lnTo>
                <a:lnTo>
                  <a:pt x="161" y="293"/>
                </a:lnTo>
                <a:lnTo>
                  <a:pt x="159" y="304"/>
                </a:lnTo>
                <a:lnTo>
                  <a:pt x="154" y="317"/>
                </a:lnTo>
                <a:lnTo>
                  <a:pt x="142" y="333"/>
                </a:lnTo>
                <a:lnTo>
                  <a:pt x="125" y="346"/>
                </a:lnTo>
                <a:lnTo>
                  <a:pt x="106" y="363"/>
                </a:lnTo>
                <a:lnTo>
                  <a:pt x="83" y="378"/>
                </a:lnTo>
                <a:lnTo>
                  <a:pt x="62" y="395"/>
                </a:lnTo>
                <a:lnTo>
                  <a:pt x="42" y="409"/>
                </a:lnTo>
                <a:lnTo>
                  <a:pt x="26" y="422"/>
                </a:lnTo>
                <a:lnTo>
                  <a:pt x="15" y="430"/>
                </a:lnTo>
                <a:lnTo>
                  <a:pt x="11" y="432"/>
                </a:lnTo>
                <a:lnTo>
                  <a:pt x="0" y="257"/>
                </a:lnTo>
                <a:lnTo>
                  <a:pt x="21" y="240"/>
                </a:lnTo>
                <a:lnTo>
                  <a:pt x="23" y="240"/>
                </a:lnTo>
                <a:lnTo>
                  <a:pt x="28" y="240"/>
                </a:lnTo>
                <a:lnTo>
                  <a:pt x="38" y="240"/>
                </a:lnTo>
                <a:lnTo>
                  <a:pt x="51" y="241"/>
                </a:lnTo>
                <a:lnTo>
                  <a:pt x="64" y="240"/>
                </a:lnTo>
                <a:lnTo>
                  <a:pt x="76" y="236"/>
                </a:lnTo>
                <a:lnTo>
                  <a:pt x="85" y="228"/>
                </a:lnTo>
                <a:lnTo>
                  <a:pt x="93" y="217"/>
                </a:lnTo>
                <a:lnTo>
                  <a:pt x="97" y="202"/>
                </a:lnTo>
                <a:lnTo>
                  <a:pt x="100" y="186"/>
                </a:lnTo>
                <a:lnTo>
                  <a:pt x="104" y="173"/>
                </a:lnTo>
                <a:lnTo>
                  <a:pt x="108" y="160"/>
                </a:lnTo>
                <a:lnTo>
                  <a:pt x="110" y="146"/>
                </a:lnTo>
                <a:lnTo>
                  <a:pt x="114" y="133"/>
                </a:lnTo>
                <a:lnTo>
                  <a:pt x="114" y="122"/>
                </a:lnTo>
                <a:lnTo>
                  <a:pt x="119" y="112"/>
                </a:lnTo>
                <a:lnTo>
                  <a:pt x="119" y="99"/>
                </a:lnTo>
                <a:lnTo>
                  <a:pt x="121" y="91"/>
                </a:lnTo>
                <a:lnTo>
                  <a:pt x="123" y="82"/>
                </a:lnTo>
                <a:lnTo>
                  <a:pt x="129" y="76"/>
                </a:lnTo>
                <a:lnTo>
                  <a:pt x="137" y="59"/>
                </a:lnTo>
                <a:lnTo>
                  <a:pt x="146" y="46"/>
                </a:lnTo>
                <a:lnTo>
                  <a:pt x="152" y="36"/>
                </a:lnTo>
                <a:lnTo>
                  <a:pt x="159" y="29"/>
                </a:lnTo>
                <a:lnTo>
                  <a:pt x="163" y="19"/>
                </a:lnTo>
                <a:lnTo>
                  <a:pt x="171" y="13"/>
                </a:lnTo>
                <a:lnTo>
                  <a:pt x="178" y="4"/>
                </a:lnTo>
                <a:lnTo>
                  <a:pt x="184" y="0"/>
                </a:lnTo>
                <a:lnTo>
                  <a:pt x="178" y="53"/>
                </a:lnTo>
                <a:lnTo>
                  <a:pt x="163" y="82"/>
                </a:lnTo>
                <a:lnTo>
                  <a:pt x="163" y="105"/>
                </a:lnTo>
                <a:close/>
              </a:path>
            </a:pathLst>
          </a:custGeom>
          <a:solidFill>
            <a:srgbClr val="A84A3D"/>
          </a:solidFill>
          <a:ln w="9525">
            <a:noFill/>
            <a:round/>
            <a:headEnd/>
            <a:tailEnd/>
          </a:ln>
        </p:spPr>
        <p:txBody>
          <a:bodyPr/>
          <a:lstStyle/>
          <a:p>
            <a:endParaRPr lang="en-US">
              <a:latin typeface="+mj-lt"/>
            </a:endParaRPr>
          </a:p>
        </p:txBody>
      </p:sp>
      <p:sp>
        <p:nvSpPr>
          <p:cNvPr id="10264" name="Freeform 704"/>
          <p:cNvSpPr>
            <a:spLocks/>
          </p:cNvSpPr>
          <p:nvPr/>
        </p:nvSpPr>
        <p:spPr bwMode="auto">
          <a:xfrm>
            <a:off x="2788557" y="3978793"/>
            <a:ext cx="257394" cy="136376"/>
          </a:xfrm>
          <a:custGeom>
            <a:avLst/>
            <a:gdLst>
              <a:gd name="T0" fmla="*/ 184 w 184"/>
              <a:gd name="T1" fmla="*/ 0 h 97"/>
              <a:gd name="T2" fmla="*/ 150 w 184"/>
              <a:gd name="T3" fmla="*/ 23 h 97"/>
              <a:gd name="T4" fmla="*/ 129 w 184"/>
              <a:gd name="T5" fmla="*/ 59 h 97"/>
              <a:gd name="T6" fmla="*/ 32 w 184"/>
              <a:gd name="T7" fmla="*/ 95 h 97"/>
              <a:gd name="T8" fmla="*/ 0 w 184"/>
              <a:gd name="T9" fmla="*/ 97 h 97"/>
              <a:gd name="T10" fmla="*/ 0 w 184"/>
              <a:gd name="T11" fmla="*/ 76 h 97"/>
              <a:gd name="T12" fmla="*/ 0 w 184"/>
              <a:gd name="T13" fmla="*/ 74 h 97"/>
              <a:gd name="T14" fmla="*/ 6 w 184"/>
              <a:gd name="T15" fmla="*/ 70 h 97"/>
              <a:gd name="T16" fmla="*/ 15 w 184"/>
              <a:gd name="T17" fmla="*/ 65 h 97"/>
              <a:gd name="T18" fmla="*/ 29 w 184"/>
              <a:gd name="T19" fmla="*/ 59 h 97"/>
              <a:gd name="T20" fmla="*/ 42 w 184"/>
              <a:gd name="T21" fmla="*/ 51 h 97"/>
              <a:gd name="T22" fmla="*/ 59 w 184"/>
              <a:gd name="T23" fmla="*/ 44 h 97"/>
              <a:gd name="T24" fmla="*/ 76 w 184"/>
              <a:gd name="T25" fmla="*/ 36 h 97"/>
              <a:gd name="T26" fmla="*/ 93 w 184"/>
              <a:gd name="T27" fmla="*/ 30 h 97"/>
              <a:gd name="T28" fmla="*/ 110 w 184"/>
              <a:gd name="T29" fmla="*/ 21 h 97"/>
              <a:gd name="T30" fmla="*/ 127 w 184"/>
              <a:gd name="T31" fmla="*/ 15 h 97"/>
              <a:gd name="T32" fmla="*/ 141 w 184"/>
              <a:gd name="T33" fmla="*/ 11 h 97"/>
              <a:gd name="T34" fmla="*/ 156 w 184"/>
              <a:gd name="T35" fmla="*/ 6 h 97"/>
              <a:gd name="T36" fmla="*/ 167 w 184"/>
              <a:gd name="T37" fmla="*/ 2 h 97"/>
              <a:gd name="T38" fmla="*/ 177 w 184"/>
              <a:gd name="T39" fmla="*/ 0 h 97"/>
              <a:gd name="T40" fmla="*/ 183 w 184"/>
              <a:gd name="T41" fmla="*/ 0 h 97"/>
              <a:gd name="T42" fmla="*/ 184 w 184"/>
              <a:gd name="T43" fmla="*/ 0 h 97"/>
              <a:gd name="T44" fmla="*/ 184 w 184"/>
              <a:gd name="T45" fmla="*/ 0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4"/>
              <a:gd name="T70" fmla="*/ 0 h 97"/>
              <a:gd name="T71" fmla="*/ 184 w 184"/>
              <a:gd name="T72" fmla="*/ 97 h 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4" h="97">
                <a:moveTo>
                  <a:pt x="184" y="0"/>
                </a:moveTo>
                <a:lnTo>
                  <a:pt x="150" y="23"/>
                </a:lnTo>
                <a:lnTo>
                  <a:pt x="129" y="59"/>
                </a:lnTo>
                <a:lnTo>
                  <a:pt x="32" y="95"/>
                </a:lnTo>
                <a:lnTo>
                  <a:pt x="0" y="97"/>
                </a:lnTo>
                <a:lnTo>
                  <a:pt x="0" y="76"/>
                </a:lnTo>
                <a:lnTo>
                  <a:pt x="0" y="74"/>
                </a:lnTo>
                <a:lnTo>
                  <a:pt x="6" y="70"/>
                </a:lnTo>
                <a:lnTo>
                  <a:pt x="15" y="65"/>
                </a:lnTo>
                <a:lnTo>
                  <a:pt x="29" y="59"/>
                </a:lnTo>
                <a:lnTo>
                  <a:pt x="42" y="51"/>
                </a:lnTo>
                <a:lnTo>
                  <a:pt x="59" y="44"/>
                </a:lnTo>
                <a:lnTo>
                  <a:pt x="76" y="36"/>
                </a:lnTo>
                <a:lnTo>
                  <a:pt x="93" y="30"/>
                </a:lnTo>
                <a:lnTo>
                  <a:pt x="110" y="21"/>
                </a:lnTo>
                <a:lnTo>
                  <a:pt x="127" y="15"/>
                </a:lnTo>
                <a:lnTo>
                  <a:pt x="141" y="11"/>
                </a:lnTo>
                <a:lnTo>
                  <a:pt x="156" y="6"/>
                </a:lnTo>
                <a:lnTo>
                  <a:pt x="167" y="2"/>
                </a:lnTo>
                <a:lnTo>
                  <a:pt x="177" y="0"/>
                </a:lnTo>
                <a:lnTo>
                  <a:pt x="183" y="0"/>
                </a:lnTo>
                <a:lnTo>
                  <a:pt x="184" y="0"/>
                </a:lnTo>
                <a:close/>
              </a:path>
            </a:pathLst>
          </a:custGeom>
          <a:solidFill>
            <a:srgbClr val="BDC9D4"/>
          </a:solidFill>
          <a:ln w="9525">
            <a:noFill/>
            <a:round/>
            <a:headEnd/>
            <a:tailEnd/>
          </a:ln>
        </p:spPr>
        <p:txBody>
          <a:bodyPr/>
          <a:lstStyle/>
          <a:p>
            <a:endParaRPr lang="en-US">
              <a:latin typeface="+mj-lt"/>
            </a:endParaRPr>
          </a:p>
        </p:txBody>
      </p:sp>
      <p:sp>
        <p:nvSpPr>
          <p:cNvPr id="10265" name="Freeform 705"/>
          <p:cNvSpPr>
            <a:spLocks/>
          </p:cNvSpPr>
          <p:nvPr/>
        </p:nvSpPr>
        <p:spPr bwMode="auto">
          <a:xfrm>
            <a:off x="2150571" y="3873212"/>
            <a:ext cx="200196" cy="497111"/>
          </a:xfrm>
          <a:custGeom>
            <a:avLst/>
            <a:gdLst>
              <a:gd name="T0" fmla="*/ 40 w 144"/>
              <a:gd name="T1" fmla="*/ 80 h 355"/>
              <a:gd name="T2" fmla="*/ 47 w 144"/>
              <a:gd name="T3" fmla="*/ 99 h 355"/>
              <a:gd name="T4" fmla="*/ 0 w 144"/>
              <a:gd name="T5" fmla="*/ 129 h 355"/>
              <a:gd name="T6" fmla="*/ 2 w 144"/>
              <a:gd name="T7" fmla="*/ 129 h 355"/>
              <a:gd name="T8" fmla="*/ 11 w 144"/>
              <a:gd name="T9" fmla="*/ 129 h 355"/>
              <a:gd name="T10" fmla="*/ 23 w 144"/>
              <a:gd name="T11" fmla="*/ 129 h 355"/>
              <a:gd name="T12" fmla="*/ 40 w 144"/>
              <a:gd name="T13" fmla="*/ 135 h 355"/>
              <a:gd name="T14" fmla="*/ 53 w 144"/>
              <a:gd name="T15" fmla="*/ 137 h 355"/>
              <a:gd name="T16" fmla="*/ 66 w 144"/>
              <a:gd name="T17" fmla="*/ 141 h 355"/>
              <a:gd name="T18" fmla="*/ 76 w 144"/>
              <a:gd name="T19" fmla="*/ 143 h 355"/>
              <a:gd name="T20" fmla="*/ 80 w 144"/>
              <a:gd name="T21" fmla="*/ 146 h 355"/>
              <a:gd name="T22" fmla="*/ 110 w 144"/>
              <a:gd name="T23" fmla="*/ 253 h 355"/>
              <a:gd name="T24" fmla="*/ 110 w 144"/>
              <a:gd name="T25" fmla="*/ 355 h 355"/>
              <a:gd name="T26" fmla="*/ 144 w 144"/>
              <a:gd name="T27" fmla="*/ 262 h 355"/>
              <a:gd name="T28" fmla="*/ 131 w 144"/>
              <a:gd name="T29" fmla="*/ 97 h 355"/>
              <a:gd name="T30" fmla="*/ 112 w 144"/>
              <a:gd name="T31" fmla="*/ 30 h 355"/>
              <a:gd name="T32" fmla="*/ 87 w 144"/>
              <a:gd name="T33" fmla="*/ 0 h 355"/>
              <a:gd name="T34" fmla="*/ 40 w 144"/>
              <a:gd name="T35" fmla="*/ 80 h 355"/>
              <a:gd name="T36" fmla="*/ 40 w 144"/>
              <a:gd name="T37" fmla="*/ 80 h 3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4"/>
              <a:gd name="T58" fmla="*/ 0 h 355"/>
              <a:gd name="T59" fmla="*/ 144 w 144"/>
              <a:gd name="T60" fmla="*/ 355 h 3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4" h="355">
                <a:moveTo>
                  <a:pt x="40" y="80"/>
                </a:moveTo>
                <a:lnTo>
                  <a:pt x="47" y="99"/>
                </a:lnTo>
                <a:lnTo>
                  <a:pt x="0" y="129"/>
                </a:lnTo>
                <a:lnTo>
                  <a:pt x="2" y="129"/>
                </a:lnTo>
                <a:lnTo>
                  <a:pt x="11" y="129"/>
                </a:lnTo>
                <a:lnTo>
                  <a:pt x="23" y="129"/>
                </a:lnTo>
                <a:lnTo>
                  <a:pt x="40" y="135"/>
                </a:lnTo>
                <a:lnTo>
                  <a:pt x="53" y="137"/>
                </a:lnTo>
                <a:lnTo>
                  <a:pt x="66" y="141"/>
                </a:lnTo>
                <a:lnTo>
                  <a:pt x="76" y="143"/>
                </a:lnTo>
                <a:lnTo>
                  <a:pt x="80" y="146"/>
                </a:lnTo>
                <a:lnTo>
                  <a:pt x="110" y="253"/>
                </a:lnTo>
                <a:lnTo>
                  <a:pt x="110" y="355"/>
                </a:lnTo>
                <a:lnTo>
                  <a:pt x="144" y="262"/>
                </a:lnTo>
                <a:lnTo>
                  <a:pt x="131" y="97"/>
                </a:lnTo>
                <a:lnTo>
                  <a:pt x="112" y="30"/>
                </a:lnTo>
                <a:lnTo>
                  <a:pt x="87" y="0"/>
                </a:lnTo>
                <a:lnTo>
                  <a:pt x="40" y="80"/>
                </a:lnTo>
                <a:close/>
              </a:path>
            </a:pathLst>
          </a:custGeom>
          <a:solidFill>
            <a:srgbClr val="A39494"/>
          </a:solidFill>
          <a:ln w="9525">
            <a:noFill/>
            <a:round/>
            <a:headEnd/>
            <a:tailEnd/>
          </a:ln>
        </p:spPr>
        <p:txBody>
          <a:bodyPr/>
          <a:lstStyle/>
          <a:p>
            <a:endParaRPr lang="en-US">
              <a:latin typeface="+mj-lt"/>
            </a:endParaRPr>
          </a:p>
        </p:txBody>
      </p:sp>
      <p:sp>
        <p:nvSpPr>
          <p:cNvPr id="10266" name="Freeform 706"/>
          <p:cNvSpPr>
            <a:spLocks/>
          </p:cNvSpPr>
          <p:nvPr/>
        </p:nvSpPr>
        <p:spPr bwMode="auto">
          <a:xfrm>
            <a:off x="1626982" y="2828400"/>
            <a:ext cx="959179" cy="640085"/>
          </a:xfrm>
          <a:custGeom>
            <a:avLst/>
            <a:gdLst>
              <a:gd name="T0" fmla="*/ 19 w 686"/>
              <a:gd name="T1" fmla="*/ 458 h 458"/>
              <a:gd name="T2" fmla="*/ 0 w 686"/>
              <a:gd name="T3" fmla="*/ 424 h 458"/>
              <a:gd name="T4" fmla="*/ 0 w 686"/>
              <a:gd name="T5" fmla="*/ 418 h 458"/>
              <a:gd name="T6" fmla="*/ 5 w 686"/>
              <a:gd name="T7" fmla="*/ 409 h 458"/>
              <a:gd name="T8" fmla="*/ 9 w 686"/>
              <a:gd name="T9" fmla="*/ 395 h 458"/>
              <a:gd name="T10" fmla="*/ 19 w 686"/>
              <a:gd name="T11" fmla="*/ 382 h 458"/>
              <a:gd name="T12" fmla="*/ 20 w 686"/>
              <a:gd name="T13" fmla="*/ 371 h 458"/>
              <a:gd name="T14" fmla="*/ 20 w 686"/>
              <a:gd name="T15" fmla="*/ 359 h 458"/>
              <a:gd name="T16" fmla="*/ 20 w 686"/>
              <a:gd name="T17" fmla="*/ 344 h 458"/>
              <a:gd name="T18" fmla="*/ 20 w 686"/>
              <a:gd name="T19" fmla="*/ 331 h 458"/>
              <a:gd name="T20" fmla="*/ 17 w 686"/>
              <a:gd name="T21" fmla="*/ 314 h 458"/>
              <a:gd name="T22" fmla="*/ 17 w 686"/>
              <a:gd name="T23" fmla="*/ 302 h 458"/>
              <a:gd name="T24" fmla="*/ 15 w 686"/>
              <a:gd name="T25" fmla="*/ 295 h 458"/>
              <a:gd name="T26" fmla="*/ 15 w 686"/>
              <a:gd name="T27" fmla="*/ 291 h 458"/>
              <a:gd name="T28" fmla="*/ 13 w 686"/>
              <a:gd name="T29" fmla="*/ 289 h 458"/>
              <a:gd name="T30" fmla="*/ 13 w 686"/>
              <a:gd name="T31" fmla="*/ 281 h 458"/>
              <a:gd name="T32" fmla="*/ 15 w 686"/>
              <a:gd name="T33" fmla="*/ 268 h 458"/>
              <a:gd name="T34" fmla="*/ 19 w 686"/>
              <a:gd name="T35" fmla="*/ 251 h 458"/>
              <a:gd name="T36" fmla="*/ 20 w 686"/>
              <a:gd name="T37" fmla="*/ 228 h 458"/>
              <a:gd name="T38" fmla="*/ 30 w 686"/>
              <a:gd name="T39" fmla="*/ 202 h 458"/>
              <a:gd name="T40" fmla="*/ 43 w 686"/>
              <a:gd name="T41" fmla="*/ 169 h 458"/>
              <a:gd name="T42" fmla="*/ 62 w 686"/>
              <a:gd name="T43" fmla="*/ 133 h 458"/>
              <a:gd name="T44" fmla="*/ 87 w 686"/>
              <a:gd name="T45" fmla="*/ 95 h 458"/>
              <a:gd name="T46" fmla="*/ 119 w 686"/>
              <a:gd name="T47" fmla="*/ 65 h 458"/>
              <a:gd name="T48" fmla="*/ 157 w 686"/>
              <a:gd name="T49" fmla="*/ 38 h 458"/>
              <a:gd name="T50" fmla="*/ 201 w 686"/>
              <a:gd name="T51" fmla="*/ 19 h 458"/>
              <a:gd name="T52" fmla="*/ 245 w 686"/>
              <a:gd name="T53" fmla="*/ 6 h 458"/>
              <a:gd name="T54" fmla="*/ 290 w 686"/>
              <a:gd name="T55" fmla="*/ 0 h 458"/>
              <a:gd name="T56" fmla="*/ 334 w 686"/>
              <a:gd name="T57" fmla="*/ 4 h 458"/>
              <a:gd name="T58" fmla="*/ 380 w 686"/>
              <a:gd name="T59" fmla="*/ 19 h 458"/>
              <a:gd name="T60" fmla="*/ 418 w 686"/>
              <a:gd name="T61" fmla="*/ 38 h 458"/>
              <a:gd name="T62" fmla="*/ 452 w 686"/>
              <a:gd name="T63" fmla="*/ 65 h 458"/>
              <a:gd name="T64" fmla="*/ 479 w 686"/>
              <a:gd name="T65" fmla="*/ 91 h 458"/>
              <a:gd name="T66" fmla="*/ 503 w 686"/>
              <a:gd name="T67" fmla="*/ 118 h 458"/>
              <a:gd name="T68" fmla="*/ 522 w 686"/>
              <a:gd name="T69" fmla="*/ 141 h 458"/>
              <a:gd name="T70" fmla="*/ 536 w 686"/>
              <a:gd name="T71" fmla="*/ 162 h 458"/>
              <a:gd name="T72" fmla="*/ 543 w 686"/>
              <a:gd name="T73" fmla="*/ 173 h 458"/>
              <a:gd name="T74" fmla="*/ 547 w 686"/>
              <a:gd name="T75" fmla="*/ 181 h 458"/>
              <a:gd name="T76" fmla="*/ 575 w 686"/>
              <a:gd name="T77" fmla="*/ 177 h 458"/>
              <a:gd name="T78" fmla="*/ 577 w 686"/>
              <a:gd name="T79" fmla="*/ 179 h 458"/>
              <a:gd name="T80" fmla="*/ 593 w 686"/>
              <a:gd name="T81" fmla="*/ 184 h 458"/>
              <a:gd name="T82" fmla="*/ 610 w 686"/>
              <a:gd name="T83" fmla="*/ 192 h 458"/>
              <a:gd name="T84" fmla="*/ 631 w 686"/>
              <a:gd name="T85" fmla="*/ 203 h 458"/>
              <a:gd name="T86" fmla="*/ 650 w 686"/>
              <a:gd name="T87" fmla="*/ 213 h 458"/>
              <a:gd name="T88" fmla="*/ 667 w 686"/>
              <a:gd name="T89" fmla="*/ 224 h 458"/>
              <a:gd name="T90" fmla="*/ 680 w 686"/>
              <a:gd name="T91" fmla="*/ 232 h 458"/>
              <a:gd name="T92" fmla="*/ 686 w 686"/>
              <a:gd name="T93" fmla="*/ 238 h 458"/>
              <a:gd name="T94" fmla="*/ 686 w 686"/>
              <a:gd name="T95" fmla="*/ 245 h 458"/>
              <a:gd name="T96" fmla="*/ 686 w 686"/>
              <a:gd name="T97" fmla="*/ 255 h 458"/>
              <a:gd name="T98" fmla="*/ 686 w 686"/>
              <a:gd name="T99" fmla="*/ 262 h 458"/>
              <a:gd name="T100" fmla="*/ 686 w 686"/>
              <a:gd name="T101" fmla="*/ 266 h 458"/>
              <a:gd name="T102" fmla="*/ 549 w 686"/>
              <a:gd name="T103" fmla="*/ 340 h 458"/>
              <a:gd name="T104" fmla="*/ 19 w 686"/>
              <a:gd name="T105" fmla="*/ 458 h 458"/>
              <a:gd name="T106" fmla="*/ 19 w 686"/>
              <a:gd name="T107" fmla="*/ 458 h 4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6"/>
              <a:gd name="T163" fmla="*/ 0 h 458"/>
              <a:gd name="T164" fmla="*/ 686 w 686"/>
              <a:gd name="T165" fmla="*/ 458 h 4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6" h="458">
                <a:moveTo>
                  <a:pt x="19" y="458"/>
                </a:moveTo>
                <a:lnTo>
                  <a:pt x="0" y="424"/>
                </a:lnTo>
                <a:lnTo>
                  <a:pt x="0" y="418"/>
                </a:lnTo>
                <a:lnTo>
                  <a:pt x="5" y="409"/>
                </a:lnTo>
                <a:lnTo>
                  <a:pt x="9" y="395"/>
                </a:lnTo>
                <a:lnTo>
                  <a:pt x="19" y="382"/>
                </a:lnTo>
                <a:lnTo>
                  <a:pt x="20" y="371"/>
                </a:lnTo>
                <a:lnTo>
                  <a:pt x="20" y="359"/>
                </a:lnTo>
                <a:lnTo>
                  <a:pt x="20" y="344"/>
                </a:lnTo>
                <a:lnTo>
                  <a:pt x="20" y="331"/>
                </a:lnTo>
                <a:lnTo>
                  <a:pt x="17" y="314"/>
                </a:lnTo>
                <a:lnTo>
                  <a:pt x="17" y="302"/>
                </a:lnTo>
                <a:lnTo>
                  <a:pt x="15" y="295"/>
                </a:lnTo>
                <a:lnTo>
                  <a:pt x="15" y="291"/>
                </a:lnTo>
                <a:lnTo>
                  <a:pt x="13" y="289"/>
                </a:lnTo>
                <a:lnTo>
                  <a:pt x="13" y="281"/>
                </a:lnTo>
                <a:lnTo>
                  <a:pt x="15" y="268"/>
                </a:lnTo>
                <a:lnTo>
                  <a:pt x="19" y="251"/>
                </a:lnTo>
                <a:lnTo>
                  <a:pt x="20" y="228"/>
                </a:lnTo>
                <a:lnTo>
                  <a:pt x="30" y="202"/>
                </a:lnTo>
                <a:lnTo>
                  <a:pt x="43" y="169"/>
                </a:lnTo>
                <a:lnTo>
                  <a:pt x="62" y="133"/>
                </a:lnTo>
                <a:lnTo>
                  <a:pt x="87" y="95"/>
                </a:lnTo>
                <a:lnTo>
                  <a:pt x="119" y="65"/>
                </a:lnTo>
                <a:lnTo>
                  <a:pt x="157" y="38"/>
                </a:lnTo>
                <a:lnTo>
                  <a:pt x="201" y="19"/>
                </a:lnTo>
                <a:lnTo>
                  <a:pt x="245" y="6"/>
                </a:lnTo>
                <a:lnTo>
                  <a:pt x="290" y="0"/>
                </a:lnTo>
                <a:lnTo>
                  <a:pt x="334" y="4"/>
                </a:lnTo>
                <a:lnTo>
                  <a:pt x="380" y="19"/>
                </a:lnTo>
                <a:lnTo>
                  <a:pt x="418" y="38"/>
                </a:lnTo>
                <a:lnTo>
                  <a:pt x="452" y="65"/>
                </a:lnTo>
                <a:lnTo>
                  <a:pt x="479" y="91"/>
                </a:lnTo>
                <a:lnTo>
                  <a:pt x="503" y="118"/>
                </a:lnTo>
                <a:lnTo>
                  <a:pt x="522" y="141"/>
                </a:lnTo>
                <a:lnTo>
                  <a:pt x="536" y="162"/>
                </a:lnTo>
                <a:lnTo>
                  <a:pt x="543" y="173"/>
                </a:lnTo>
                <a:lnTo>
                  <a:pt x="547" y="181"/>
                </a:lnTo>
                <a:lnTo>
                  <a:pt x="575" y="177"/>
                </a:lnTo>
                <a:lnTo>
                  <a:pt x="577" y="179"/>
                </a:lnTo>
                <a:lnTo>
                  <a:pt x="593" y="184"/>
                </a:lnTo>
                <a:lnTo>
                  <a:pt x="610" y="192"/>
                </a:lnTo>
                <a:lnTo>
                  <a:pt x="631" y="203"/>
                </a:lnTo>
                <a:lnTo>
                  <a:pt x="650" y="213"/>
                </a:lnTo>
                <a:lnTo>
                  <a:pt x="667" y="224"/>
                </a:lnTo>
                <a:lnTo>
                  <a:pt x="680" y="232"/>
                </a:lnTo>
                <a:lnTo>
                  <a:pt x="686" y="238"/>
                </a:lnTo>
                <a:lnTo>
                  <a:pt x="686" y="245"/>
                </a:lnTo>
                <a:lnTo>
                  <a:pt x="686" y="255"/>
                </a:lnTo>
                <a:lnTo>
                  <a:pt x="686" y="262"/>
                </a:lnTo>
                <a:lnTo>
                  <a:pt x="686" y="266"/>
                </a:lnTo>
                <a:lnTo>
                  <a:pt x="549" y="340"/>
                </a:lnTo>
                <a:lnTo>
                  <a:pt x="19" y="458"/>
                </a:lnTo>
                <a:close/>
              </a:path>
            </a:pathLst>
          </a:custGeom>
          <a:solidFill>
            <a:srgbClr val="F0F057"/>
          </a:solidFill>
          <a:ln w="9525">
            <a:noFill/>
            <a:round/>
            <a:headEnd/>
            <a:tailEnd/>
          </a:ln>
        </p:spPr>
        <p:txBody>
          <a:bodyPr/>
          <a:lstStyle/>
          <a:p>
            <a:endParaRPr lang="en-US">
              <a:latin typeface="+mj-lt"/>
            </a:endParaRPr>
          </a:p>
        </p:txBody>
      </p:sp>
      <p:sp>
        <p:nvSpPr>
          <p:cNvPr id="10267" name="Freeform 707"/>
          <p:cNvSpPr>
            <a:spLocks/>
          </p:cNvSpPr>
          <p:nvPr/>
        </p:nvSpPr>
        <p:spPr bwMode="auto">
          <a:xfrm>
            <a:off x="1642382" y="3125347"/>
            <a:ext cx="934980" cy="356336"/>
          </a:xfrm>
          <a:custGeom>
            <a:avLst/>
            <a:gdLst>
              <a:gd name="T0" fmla="*/ 536 w 671"/>
              <a:gd name="T1" fmla="*/ 143 h 257"/>
              <a:gd name="T2" fmla="*/ 671 w 671"/>
              <a:gd name="T3" fmla="*/ 48 h 257"/>
              <a:gd name="T4" fmla="*/ 580 w 671"/>
              <a:gd name="T5" fmla="*/ 0 h 257"/>
              <a:gd name="T6" fmla="*/ 576 w 671"/>
              <a:gd name="T7" fmla="*/ 0 h 257"/>
              <a:gd name="T8" fmla="*/ 572 w 671"/>
              <a:gd name="T9" fmla="*/ 2 h 257"/>
              <a:gd name="T10" fmla="*/ 563 w 671"/>
              <a:gd name="T11" fmla="*/ 8 h 257"/>
              <a:gd name="T12" fmla="*/ 553 w 671"/>
              <a:gd name="T13" fmla="*/ 11 h 257"/>
              <a:gd name="T14" fmla="*/ 538 w 671"/>
              <a:gd name="T15" fmla="*/ 17 h 257"/>
              <a:gd name="T16" fmla="*/ 521 w 671"/>
              <a:gd name="T17" fmla="*/ 21 h 257"/>
              <a:gd name="T18" fmla="*/ 504 w 671"/>
              <a:gd name="T19" fmla="*/ 25 h 257"/>
              <a:gd name="T20" fmla="*/ 485 w 671"/>
              <a:gd name="T21" fmla="*/ 29 h 257"/>
              <a:gd name="T22" fmla="*/ 462 w 671"/>
              <a:gd name="T23" fmla="*/ 27 h 257"/>
              <a:gd name="T24" fmla="*/ 435 w 671"/>
              <a:gd name="T25" fmla="*/ 25 h 257"/>
              <a:gd name="T26" fmla="*/ 403 w 671"/>
              <a:gd name="T27" fmla="*/ 25 h 257"/>
              <a:gd name="T28" fmla="*/ 371 w 671"/>
              <a:gd name="T29" fmla="*/ 25 h 257"/>
              <a:gd name="T30" fmla="*/ 333 w 671"/>
              <a:gd name="T31" fmla="*/ 25 h 257"/>
              <a:gd name="T32" fmla="*/ 295 w 671"/>
              <a:gd name="T33" fmla="*/ 27 h 257"/>
              <a:gd name="T34" fmla="*/ 255 w 671"/>
              <a:gd name="T35" fmla="*/ 32 h 257"/>
              <a:gd name="T36" fmla="*/ 217 w 671"/>
              <a:gd name="T37" fmla="*/ 48 h 257"/>
              <a:gd name="T38" fmla="*/ 177 w 671"/>
              <a:gd name="T39" fmla="*/ 63 h 257"/>
              <a:gd name="T40" fmla="*/ 137 w 671"/>
              <a:gd name="T41" fmla="*/ 86 h 257"/>
              <a:gd name="T42" fmla="*/ 101 w 671"/>
              <a:gd name="T43" fmla="*/ 112 h 257"/>
              <a:gd name="T44" fmla="*/ 68 w 671"/>
              <a:gd name="T45" fmla="*/ 139 h 257"/>
              <a:gd name="T46" fmla="*/ 40 w 671"/>
              <a:gd name="T47" fmla="*/ 165 h 257"/>
              <a:gd name="T48" fmla="*/ 19 w 671"/>
              <a:gd name="T49" fmla="*/ 190 h 257"/>
              <a:gd name="T50" fmla="*/ 4 w 671"/>
              <a:gd name="T51" fmla="*/ 213 h 257"/>
              <a:gd name="T52" fmla="*/ 0 w 671"/>
              <a:gd name="T53" fmla="*/ 234 h 257"/>
              <a:gd name="T54" fmla="*/ 4 w 671"/>
              <a:gd name="T55" fmla="*/ 245 h 257"/>
              <a:gd name="T56" fmla="*/ 15 w 671"/>
              <a:gd name="T57" fmla="*/ 253 h 257"/>
              <a:gd name="T58" fmla="*/ 32 w 671"/>
              <a:gd name="T59" fmla="*/ 255 h 257"/>
              <a:gd name="T60" fmla="*/ 53 w 671"/>
              <a:gd name="T61" fmla="*/ 257 h 257"/>
              <a:gd name="T62" fmla="*/ 72 w 671"/>
              <a:gd name="T63" fmla="*/ 255 h 257"/>
              <a:gd name="T64" fmla="*/ 89 w 671"/>
              <a:gd name="T65" fmla="*/ 253 h 257"/>
              <a:gd name="T66" fmla="*/ 101 w 671"/>
              <a:gd name="T67" fmla="*/ 253 h 257"/>
              <a:gd name="T68" fmla="*/ 106 w 671"/>
              <a:gd name="T69" fmla="*/ 253 h 257"/>
              <a:gd name="T70" fmla="*/ 536 w 671"/>
              <a:gd name="T71" fmla="*/ 143 h 257"/>
              <a:gd name="T72" fmla="*/ 536 w 671"/>
              <a:gd name="T73" fmla="*/ 143 h 2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1"/>
              <a:gd name="T112" fmla="*/ 0 h 257"/>
              <a:gd name="T113" fmla="*/ 671 w 671"/>
              <a:gd name="T114" fmla="*/ 257 h 2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1" h="257">
                <a:moveTo>
                  <a:pt x="536" y="143"/>
                </a:moveTo>
                <a:lnTo>
                  <a:pt x="671" y="48"/>
                </a:lnTo>
                <a:lnTo>
                  <a:pt x="580" y="0"/>
                </a:lnTo>
                <a:lnTo>
                  <a:pt x="576" y="0"/>
                </a:lnTo>
                <a:lnTo>
                  <a:pt x="572" y="2"/>
                </a:lnTo>
                <a:lnTo>
                  <a:pt x="563" y="8"/>
                </a:lnTo>
                <a:lnTo>
                  <a:pt x="553" y="11"/>
                </a:lnTo>
                <a:lnTo>
                  <a:pt x="538" y="17"/>
                </a:lnTo>
                <a:lnTo>
                  <a:pt x="521" y="21"/>
                </a:lnTo>
                <a:lnTo>
                  <a:pt x="504" y="25"/>
                </a:lnTo>
                <a:lnTo>
                  <a:pt x="485" y="29"/>
                </a:lnTo>
                <a:lnTo>
                  <a:pt x="462" y="27"/>
                </a:lnTo>
                <a:lnTo>
                  <a:pt x="435" y="25"/>
                </a:lnTo>
                <a:lnTo>
                  <a:pt x="403" y="25"/>
                </a:lnTo>
                <a:lnTo>
                  <a:pt x="371" y="25"/>
                </a:lnTo>
                <a:lnTo>
                  <a:pt x="333" y="25"/>
                </a:lnTo>
                <a:lnTo>
                  <a:pt x="295" y="27"/>
                </a:lnTo>
                <a:lnTo>
                  <a:pt x="255" y="32"/>
                </a:lnTo>
                <a:lnTo>
                  <a:pt x="217" y="48"/>
                </a:lnTo>
                <a:lnTo>
                  <a:pt x="177" y="63"/>
                </a:lnTo>
                <a:lnTo>
                  <a:pt x="137" y="86"/>
                </a:lnTo>
                <a:lnTo>
                  <a:pt x="101" y="112"/>
                </a:lnTo>
                <a:lnTo>
                  <a:pt x="68" y="139"/>
                </a:lnTo>
                <a:lnTo>
                  <a:pt x="40" y="165"/>
                </a:lnTo>
                <a:lnTo>
                  <a:pt x="19" y="190"/>
                </a:lnTo>
                <a:lnTo>
                  <a:pt x="4" y="213"/>
                </a:lnTo>
                <a:lnTo>
                  <a:pt x="0" y="234"/>
                </a:lnTo>
                <a:lnTo>
                  <a:pt x="4" y="245"/>
                </a:lnTo>
                <a:lnTo>
                  <a:pt x="15" y="253"/>
                </a:lnTo>
                <a:lnTo>
                  <a:pt x="32" y="255"/>
                </a:lnTo>
                <a:lnTo>
                  <a:pt x="53" y="257"/>
                </a:lnTo>
                <a:lnTo>
                  <a:pt x="72" y="255"/>
                </a:lnTo>
                <a:lnTo>
                  <a:pt x="89" y="253"/>
                </a:lnTo>
                <a:lnTo>
                  <a:pt x="101" y="253"/>
                </a:lnTo>
                <a:lnTo>
                  <a:pt x="106" y="253"/>
                </a:lnTo>
                <a:lnTo>
                  <a:pt x="536" y="143"/>
                </a:lnTo>
                <a:close/>
              </a:path>
            </a:pathLst>
          </a:custGeom>
          <a:solidFill>
            <a:srgbClr val="949114"/>
          </a:solidFill>
          <a:ln w="9525">
            <a:noFill/>
            <a:round/>
            <a:headEnd/>
            <a:tailEnd/>
          </a:ln>
        </p:spPr>
        <p:txBody>
          <a:bodyPr/>
          <a:lstStyle/>
          <a:p>
            <a:endParaRPr lang="en-US">
              <a:latin typeface="+mj-lt"/>
            </a:endParaRPr>
          </a:p>
        </p:txBody>
      </p:sp>
      <p:sp>
        <p:nvSpPr>
          <p:cNvPr id="10268" name="Freeform 708"/>
          <p:cNvSpPr>
            <a:spLocks/>
          </p:cNvSpPr>
          <p:nvPr/>
        </p:nvSpPr>
        <p:spPr bwMode="auto">
          <a:xfrm>
            <a:off x="1695181" y="2865793"/>
            <a:ext cx="640186" cy="446520"/>
          </a:xfrm>
          <a:custGeom>
            <a:avLst/>
            <a:gdLst>
              <a:gd name="T0" fmla="*/ 2 w 458"/>
              <a:gd name="T1" fmla="*/ 319 h 319"/>
              <a:gd name="T2" fmla="*/ 0 w 458"/>
              <a:gd name="T3" fmla="*/ 311 h 319"/>
              <a:gd name="T4" fmla="*/ 0 w 458"/>
              <a:gd name="T5" fmla="*/ 292 h 319"/>
              <a:gd name="T6" fmla="*/ 0 w 458"/>
              <a:gd name="T7" fmla="*/ 264 h 319"/>
              <a:gd name="T8" fmla="*/ 4 w 458"/>
              <a:gd name="T9" fmla="*/ 232 h 319"/>
              <a:gd name="T10" fmla="*/ 6 w 458"/>
              <a:gd name="T11" fmla="*/ 194 h 319"/>
              <a:gd name="T12" fmla="*/ 15 w 458"/>
              <a:gd name="T13" fmla="*/ 156 h 319"/>
              <a:gd name="T14" fmla="*/ 29 w 458"/>
              <a:gd name="T15" fmla="*/ 121 h 319"/>
              <a:gd name="T16" fmla="*/ 48 w 458"/>
              <a:gd name="T17" fmla="*/ 89 h 319"/>
              <a:gd name="T18" fmla="*/ 72 w 458"/>
              <a:gd name="T19" fmla="*/ 62 h 319"/>
              <a:gd name="T20" fmla="*/ 103 w 458"/>
              <a:gd name="T21" fmla="*/ 40 h 319"/>
              <a:gd name="T22" fmla="*/ 139 w 458"/>
              <a:gd name="T23" fmla="*/ 21 h 319"/>
              <a:gd name="T24" fmla="*/ 177 w 458"/>
              <a:gd name="T25" fmla="*/ 9 h 319"/>
              <a:gd name="T26" fmla="*/ 215 w 458"/>
              <a:gd name="T27" fmla="*/ 0 h 319"/>
              <a:gd name="T28" fmla="*/ 253 w 458"/>
              <a:gd name="T29" fmla="*/ 0 h 319"/>
              <a:gd name="T30" fmla="*/ 287 w 458"/>
              <a:gd name="T31" fmla="*/ 5 h 319"/>
              <a:gd name="T32" fmla="*/ 319 w 458"/>
              <a:gd name="T33" fmla="*/ 21 h 319"/>
              <a:gd name="T34" fmla="*/ 344 w 458"/>
              <a:gd name="T35" fmla="*/ 40 h 319"/>
              <a:gd name="T36" fmla="*/ 371 w 458"/>
              <a:gd name="T37" fmla="*/ 64 h 319"/>
              <a:gd name="T38" fmla="*/ 393 w 458"/>
              <a:gd name="T39" fmla="*/ 89 h 319"/>
              <a:gd name="T40" fmla="*/ 414 w 458"/>
              <a:gd name="T41" fmla="*/ 114 h 319"/>
              <a:gd name="T42" fmla="*/ 432 w 458"/>
              <a:gd name="T43" fmla="*/ 138 h 319"/>
              <a:gd name="T44" fmla="*/ 445 w 458"/>
              <a:gd name="T45" fmla="*/ 157 h 319"/>
              <a:gd name="T46" fmla="*/ 452 w 458"/>
              <a:gd name="T47" fmla="*/ 169 h 319"/>
              <a:gd name="T48" fmla="*/ 458 w 458"/>
              <a:gd name="T49" fmla="*/ 176 h 319"/>
              <a:gd name="T50" fmla="*/ 422 w 458"/>
              <a:gd name="T51" fmla="*/ 190 h 319"/>
              <a:gd name="T52" fmla="*/ 314 w 458"/>
              <a:gd name="T53" fmla="*/ 190 h 319"/>
              <a:gd name="T54" fmla="*/ 314 w 458"/>
              <a:gd name="T55" fmla="*/ 184 h 319"/>
              <a:gd name="T56" fmla="*/ 316 w 458"/>
              <a:gd name="T57" fmla="*/ 169 h 319"/>
              <a:gd name="T58" fmla="*/ 317 w 458"/>
              <a:gd name="T59" fmla="*/ 146 h 319"/>
              <a:gd name="T60" fmla="*/ 319 w 458"/>
              <a:gd name="T61" fmla="*/ 119 h 319"/>
              <a:gd name="T62" fmla="*/ 316 w 458"/>
              <a:gd name="T63" fmla="*/ 91 h 319"/>
              <a:gd name="T64" fmla="*/ 312 w 458"/>
              <a:gd name="T65" fmla="*/ 66 h 319"/>
              <a:gd name="T66" fmla="*/ 298 w 458"/>
              <a:gd name="T67" fmla="*/ 43 h 319"/>
              <a:gd name="T68" fmla="*/ 281 w 458"/>
              <a:gd name="T69" fmla="*/ 26 h 319"/>
              <a:gd name="T70" fmla="*/ 257 w 458"/>
              <a:gd name="T71" fmla="*/ 17 h 319"/>
              <a:gd name="T72" fmla="*/ 234 w 458"/>
              <a:gd name="T73" fmla="*/ 13 h 319"/>
              <a:gd name="T74" fmla="*/ 209 w 458"/>
              <a:gd name="T75" fmla="*/ 13 h 319"/>
              <a:gd name="T76" fmla="*/ 186 w 458"/>
              <a:gd name="T77" fmla="*/ 19 h 319"/>
              <a:gd name="T78" fmla="*/ 162 w 458"/>
              <a:gd name="T79" fmla="*/ 26 h 319"/>
              <a:gd name="T80" fmla="*/ 141 w 458"/>
              <a:gd name="T81" fmla="*/ 36 h 319"/>
              <a:gd name="T82" fmla="*/ 122 w 458"/>
              <a:gd name="T83" fmla="*/ 49 h 319"/>
              <a:gd name="T84" fmla="*/ 106 w 458"/>
              <a:gd name="T85" fmla="*/ 62 h 319"/>
              <a:gd name="T86" fmla="*/ 91 w 458"/>
              <a:gd name="T87" fmla="*/ 78 h 319"/>
              <a:gd name="T88" fmla="*/ 84 w 458"/>
              <a:gd name="T89" fmla="*/ 99 h 319"/>
              <a:gd name="T90" fmla="*/ 84 w 458"/>
              <a:gd name="T91" fmla="*/ 121 h 319"/>
              <a:gd name="T92" fmla="*/ 87 w 458"/>
              <a:gd name="T93" fmla="*/ 148 h 319"/>
              <a:gd name="T94" fmla="*/ 91 w 458"/>
              <a:gd name="T95" fmla="*/ 169 h 319"/>
              <a:gd name="T96" fmla="*/ 99 w 458"/>
              <a:gd name="T97" fmla="*/ 194 h 319"/>
              <a:gd name="T98" fmla="*/ 106 w 458"/>
              <a:gd name="T99" fmla="*/ 209 h 319"/>
              <a:gd name="T100" fmla="*/ 116 w 458"/>
              <a:gd name="T101" fmla="*/ 220 h 319"/>
              <a:gd name="T102" fmla="*/ 103 w 458"/>
              <a:gd name="T103" fmla="*/ 224 h 319"/>
              <a:gd name="T104" fmla="*/ 89 w 458"/>
              <a:gd name="T105" fmla="*/ 230 h 319"/>
              <a:gd name="T106" fmla="*/ 76 w 458"/>
              <a:gd name="T107" fmla="*/ 235 h 319"/>
              <a:gd name="T108" fmla="*/ 67 w 458"/>
              <a:gd name="T109" fmla="*/ 243 h 319"/>
              <a:gd name="T110" fmla="*/ 55 w 458"/>
              <a:gd name="T111" fmla="*/ 247 h 319"/>
              <a:gd name="T112" fmla="*/ 49 w 458"/>
              <a:gd name="T113" fmla="*/ 254 h 319"/>
              <a:gd name="T114" fmla="*/ 44 w 458"/>
              <a:gd name="T115" fmla="*/ 256 h 319"/>
              <a:gd name="T116" fmla="*/ 44 w 458"/>
              <a:gd name="T117" fmla="*/ 260 h 319"/>
              <a:gd name="T118" fmla="*/ 2 w 458"/>
              <a:gd name="T119" fmla="*/ 319 h 319"/>
              <a:gd name="T120" fmla="*/ 2 w 458"/>
              <a:gd name="T121" fmla="*/ 319 h 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58"/>
              <a:gd name="T184" fmla="*/ 0 h 319"/>
              <a:gd name="T185" fmla="*/ 458 w 458"/>
              <a:gd name="T186" fmla="*/ 319 h 31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58" h="319">
                <a:moveTo>
                  <a:pt x="2" y="319"/>
                </a:moveTo>
                <a:lnTo>
                  <a:pt x="0" y="311"/>
                </a:lnTo>
                <a:lnTo>
                  <a:pt x="0" y="292"/>
                </a:lnTo>
                <a:lnTo>
                  <a:pt x="0" y="264"/>
                </a:lnTo>
                <a:lnTo>
                  <a:pt x="4" y="232"/>
                </a:lnTo>
                <a:lnTo>
                  <a:pt x="6" y="194"/>
                </a:lnTo>
                <a:lnTo>
                  <a:pt x="15" y="156"/>
                </a:lnTo>
                <a:lnTo>
                  <a:pt x="29" y="121"/>
                </a:lnTo>
                <a:lnTo>
                  <a:pt x="48" y="89"/>
                </a:lnTo>
                <a:lnTo>
                  <a:pt x="72" y="62"/>
                </a:lnTo>
                <a:lnTo>
                  <a:pt x="103" y="40"/>
                </a:lnTo>
                <a:lnTo>
                  <a:pt x="139" y="21"/>
                </a:lnTo>
                <a:lnTo>
                  <a:pt x="177" y="9"/>
                </a:lnTo>
                <a:lnTo>
                  <a:pt x="215" y="0"/>
                </a:lnTo>
                <a:lnTo>
                  <a:pt x="253" y="0"/>
                </a:lnTo>
                <a:lnTo>
                  <a:pt x="287" y="5"/>
                </a:lnTo>
                <a:lnTo>
                  <a:pt x="319" y="21"/>
                </a:lnTo>
                <a:lnTo>
                  <a:pt x="344" y="40"/>
                </a:lnTo>
                <a:lnTo>
                  <a:pt x="371" y="64"/>
                </a:lnTo>
                <a:lnTo>
                  <a:pt x="393" y="89"/>
                </a:lnTo>
                <a:lnTo>
                  <a:pt x="414" y="114"/>
                </a:lnTo>
                <a:lnTo>
                  <a:pt x="432" y="138"/>
                </a:lnTo>
                <a:lnTo>
                  <a:pt x="445" y="157"/>
                </a:lnTo>
                <a:lnTo>
                  <a:pt x="452" y="169"/>
                </a:lnTo>
                <a:lnTo>
                  <a:pt x="458" y="176"/>
                </a:lnTo>
                <a:lnTo>
                  <a:pt x="422" y="190"/>
                </a:lnTo>
                <a:lnTo>
                  <a:pt x="314" y="190"/>
                </a:lnTo>
                <a:lnTo>
                  <a:pt x="314" y="184"/>
                </a:lnTo>
                <a:lnTo>
                  <a:pt x="316" y="169"/>
                </a:lnTo>
                <a:lnTo>
                  <a:pt x="317" y="146"/>
                </a:lnTo>
                <a:lnTo>
                  <a:pt x="319" y="119"/>
                </a:lnTo>
                <a:lnTo>
                  <a:pt x="316" y="91"/>
                </a:lnTo>
                <a:lnTo>
                  <a:pt x="312" y="66"/>
                </a:lnTo>
                <a:lnTo>
                  <a:pt x="298" y="43"/>
                </a:lnTo>
                <a:lnTo>
                  <a:pt x="281" y="26"/>
                </a:lnTo>
                <a:lnTo>
                  <a:pt x="257" y="17"/>
                </a:lnTo>
                <a:lnTo>
                  <a:pt x="234" y="13"/>
                </a:lnTo>
                <a:lnTo>
                  <a:pt x="209" y="13"/>
                </a:lnTo>
                <a:lnTo>
                  <a:pt x="186" y="19"/>
                </a:lnTo>
                <a:lnTo>
                  <a:pt x="162" y="26"/>
                </a:lnTo>
                <a:lnTo>
                  <a:pt x="141" y="36"/>
                </a:lnTo>
                <a:lnTo>
                  <a:pt x="122" y="49"/>
                </a:lnTo>
                <a:lnTo>
                  <a:pt x="106" y="62"/>
                </a:lnTo>
                <a:lnTo>
                  <a:pt x="91" y="78"/>
                </a:lnTo>
                <a:lnTo>
                  <a:pt x="84" y="99"/>
                </a:lnTo>
                <a:lnTo>
                  <a:pt x="84" y="121"/>
                </a:lnTo>
                <a:lnTo>
                  <a:pt x="87" y="148"/>
                </a:lnTo>
                <a:lnTo>
                  <a:pt x="91" y="169"/>
                </a:lnTo>
                <a:lnTo>
                  <a:pt x="99" y="194"/>
                </a:lnTo>
                <a:lnTo>
                  <a:pt x="106" y="209"/>
                </a:lnTo>
                <a:lnTo>
                  <a:pt x="116" y="220"/>
                </a:lnTo>
                <a:lnTo>
                  <a:pt x="103" y="224"/>
                </a:lnTo>
                <a:lnTo>
                  <a:pt x="89" y="230"/>
                </a:lnTo>
                <a:lnTo>
                  <a:pt x="76" y="235"/>
                </a:lnTo>
                <a:lnTo>
                  <a:pt x="67" y="243"/>
                </a:lnTo>
                <a:lnTo>
                  <a:pt x="55" y="247"/>
                </a:lnTo>
                <a:lnTo>
                  <a:pt x="49" y="254"/>
                </a:lnTo>
                <a:lnTo>
                  <a:pt x="44" y="256"/>
                </a:lnTo>
                <a:lnTo>
                  <a:pt x="44" y="260"/>
                </a:lnTo>
                <a:lnTo>
                  <a:pt x="2" y="319"/>
                </a:lnTo>
                <a:close/>
              </a:path>
            </a:pathLst>
          </a:custGeom>
          <a:solidFill>
            <a:srgbClr val="949114"/>
          </a:solidFill>
          <a:ln w="9525">
            <a:noFill/>
            <a:round/>
            <a:headEnd/>
            <a:tailEnd/>
          </a:ln>
        </p:spPr>
        <p:txBody>
          <a:bodyPr/>
          <a:lstStyle/>
          <a:p>
            <a:endParaRPr lang="en-US">
              <a:latin typeface="+mj-lt"/>
            </a:endParaRPr>
          </a:p>
        </p:txBody>
      </p:sp>
      <p:sp>
        <p:nvSpPr>
          <p:cNvPr id="10269" name="Freeform 709"/>
          <p:cNvSpPr>
            <a:spLocks/>
          </p:cNvSpPr>
          <p:nvPr/>
        </p:nvSpPr>
        <p:spPr bwMode="auto">
          <a:xfrm>
            <a:off x="1776579" y="3290317"/>
            <a:ext cx="565388" cy="717071"/>
          </a:xfrm>
          <a:custGeom>
            <a:avLst/>
            <a:gdLst>
              <a:gd name="T0" fmla="*/ 0 w 407"/>
              <a:gd name="T1" fmla="*/ 127 h 513"/>
              <a:gd name="T2" fmla="*/ 2 w 407"/>
              <a:gd name="T3" fmla="*/ 123 h 513"/>
              <a:gd name="T4" fmla="*/ 13 w 407"/>
              <a:gd name="T5" fmla="*/ 110 h 513"/>
              <a:gd name="T6" fmla="*/ 27 w 407"/>
              <a:gd name="T7" fmla="*/ 93 h 513"/>
              <a:gd name="T8" fmla="*/ 46 w 407"/>
              <a:gd name="T9" fmla="*/ 78 h 513"/>
              <a:gd name="T10" fmla="*/ 61 w 407"/>
              <a:gd name="T11" fmla="*/ 57 h 513"/>
              <a:gd name="T12" fmla="*/ 76 w 407"/>
              <a:gd name="T13" fmla="*/ 42 h 513"/>
              <a:gd name="T14" fmla="*/ 87 w 407"/>
              <a:gd name="T15" fmla="*/ 28 h 513"/>
              <a:gd name="T16" fmla="*/ 91 w 407"/>
              <a:gd name="T17" fmla="*/ 23 h 513"/>
              <a:gd name="T18" fmla="*/ 103 w 407"/>
              <a:gd name="T19" fmla="*/ 19 h 513"/>
              <a:gd name="T20" fmla="*/ 135 w 407"/>
              <a:gd name="T21" fmla="*/ 15 h 513"/>
              <a:gd name="T22" fmla="*/ 181 w 407"/>
              <a:gd name="T23" fmla="*/ 9 h 513"/>
              <a:gd name="T24" fmla="*/ 238 w 407"/>
              <a:gd name="T25" fmla="*/ 7 h 513"/>
              <a:gd name="T26" fmla="*/ 291 w 407"/>
              <a:gd name="T27" fmla="*/ 2 h 513"/>
              <a:gd name="T28" fmla="*/ 340 w 407"/>
              <a:gd name="T29" fmla="*/ 0 h 513"/>
              <a:gd name="T30" fmla="*/ 374 w 407"/>
              <a:gd name="T31" fmla="*/ 0 h 513"/>
              <a:gd name="T32" fmla="*/ 388 w 407"/>
              <a:gd name="T33" fmla="*/ 0 h 513"/>
              <a:gd name="T34" fmla="*/ 407 w 407"/>
              <a:gd name="T35" fmla="*/ 178 h 513"/>
              <a:gd name="T36" fmla="*/ 314 w 407"/>
              <a:gd name="T37" fmla="*/ 496 h 513"/>
              <a:gd name="T38" fmla="*/ 310 w 407"/>
              <a:gd name="T39" fmla="*/ 496 h 513"/>
              <a:gd name="T40" fmla="*/ 304 w 407"/>
              <a:gd name="T41" fmla="*/ 502 h 513"/>
              <a:gd name="T42" fmla="*/ 298 w 407"/>
              <a:gd name="T43" fmla="*/ 503 h 513"/>
              <a:gd name="T44" fmla="*/ 291 w 407"/>
              <a:gd name="T45" fmla="*/ 505 h 513"/>
              <a:gd name="T46" fmla="*/ 283 w 407"/>
              <a:gd name="T47" fmla="*/ 509 h 513"/>
              <a:gd name="T48" fmla="*/ 276 w 407"/>
              <a:gd name="T49" fmla="*/ 513 h 513"/>
              <a:gd name="T50" fmla="*/ 264 w 407"/>
              <a:gd name="T51" fmla="*/ 513 h 513"/>
              <a:gd name="T52" fmla="*/ 249 w 407"/>
              <a:gd name="T53" fmla="*/ 513 h 513"/>
              <a:gd name="T54" fmla="*/ 232 w 407"/>
              <a:gd name="T55" fmla="*/ 513 h 513"/>
              <a:gd name="T56" fmla="*/ 215 w 407"/>
              <a:gd name="T57" fmla="*/ 511 h 513"/>
              <a:gd name="T58" fmla="*/ 198 w 407"/>
              <a:gd name="T59" fmla="*/ 507 h 513"/>
              <a:gd name="T60" fmla="*/ 184 w 407"/>
              <a:gd name="T61" fmla="*/ 507 h 513"/>
              <a:gd name="T62" fmla="*/ 175 w 407"/>
              <a:gd name="T63" fmla="*/ 505 h 513"/>
              <a:gd name="T64" fmla="*/ 173 w 407"/>
              <a:gd name="T65" fmla="*/ 505 h 513"/>
              <a:gd name="T66" fmla="*/ 103 w 407"/>
              <a:gd name="T67" fmla="*/ 443 h 513"/>
              <a:gd name="T68" fmla="*/ 112 w 407"/>
              <a:gd name="T69" fmla="*/ 346 h 513"/>
              <a:gd name="T70" fmla="*/ 66 w 407"/>
              <a:gd name="T71" fmla="*/ 253 h 513"/>
              <a:gd name="T72" fmla="*/ 0 w 407"/>
              <a:gd name="T73" fmla="*/ 127 h 513"/>
              <a:gd name="T74" fmla="*/ 0 w 407"/>
              <a:gd name="T75" fmla="*/ 127 h 5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7"/>
              <a:gd name="T115" fmla="*/ 0 h 513"/>
              <a:gd name="T116" fmla="*/ 407 w 407"/>
              <a:gd name="T117" fmla="*/ 513 h 5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7" h="513">
                <a:moveTo>
                  <a:pt x="0" y="127"/>
                </a:moveTo>
                <a:lnTo>
                  <a:pt x="2" y="123"/>
                </a:lnTo>
                <a:lnTo>
                  <a:pt x="13" y="110"/>
                </a:lnTo>
                <a:lnTo>
                  <a:pt x="27" y="93"/>
                </a:lnTo>
                <a:lnTo>
                  <a:pt x="46" y="78"/>
                </a:lnTo>
                <a:lnTo>
                  <a:pt x="61" y="57"/>
                </a:lnTo>
                <a:lnTo>
                  <a:pt x="76" y="42"/>
                </a:lnTo>
                <a:lnTo>
                  <a:pt x="87" y="28"/>
                </a:lnTo>
                <a:lnTo>
                  <a:pt x="91" y="23"/>
                </a:lnTo>
                <a:lnTo>
                  <a:pt x="103" y="19"/>
                </a:lnTo>
                <a:lnTo>
                  <a:pt x="135" y="15"/>
                </a:lnTo>
                <a:lnTo>
                  <a:pt x="181" y="9"/>
                </a:lnTo>
                <a:lnTo>
                  <a:pt x="238" y="7"/>
                </a:lnTo>
                <a:lnTo>
                  <a:pt x="291" y="2"/>
                </a:lnTo>
                <a:lnTo>
                  <a:pt x="340" y="0"/>
                </a:lnTo>
                <a:lnTo>
                  <a:pt x="374" y="0"/>
                </a:lnTo>
                <a:lnTo>
                  <a:pt x="388" y="0"/>
                </a:lnTo>
                <a:lnTo>
                  <a:pt x="407" y="178"/>
                </a:lnTo>
                <a:lnTo>
                  <a:pt x="314" y="496"/>
                </a:lnTo>
                <a:lnTo>
                  <a:pt x="310" y="496"/>
                </a:lnTo>
                <a:lnTo>
                  <a:pt x="304" y="502"/>
                </a:lnTo>
                <a:lnTo>
                  <a:pt x="298" y="503"/>
                </a:lnTo>
                <a:lnTo>
                  <a:pt x="291" y="505"/>
                </a:lnTo>
                <a:lnTo>
                  <a:pt x="283" y="509"/>
                </a:lnTo>
                <a:lnTo>
                  <a:pt x="276" y="513"/>
                </a:lnTo>
                <a:lnTo>
                  <a:pt x="264" y="513"/>
                </a:lnTo>
                <a:lnTo>
                  <a:pt x="249" y="513"/>
                </a:lnTo>
                <a:lnTo>
                  <a:pt x="232" y="513"/>
                </a:lnTo>
                <a:lnTo>
                  <a:pt x="215" y="511"/>
                </a:lnTo>
                <a:lnTo>
                  <a:pt x="198" y="507"/>
                </a:lnTo>
                <a:lnTo>
                  <a:pt x="184" y="507"/>
                </a:lnTo>
                <a:lnTo>
                  <a:pt x="175" y="505"/>
                </a:lnTo>
                <a:lnTo>
                  <a:pt x="173" y="505"/>
                </a:lnTo>
                <a:lnTo>
                  <a:pt x="103" y="443"/>
                </a:lnTo>
                <a:lnTo>
                  <a:pt x="112" y="346"/>
                </a:lnTo>
                <a:lnTo>
                  <a:pt x="66" y="253"/>
                </a:lnTo>
                <a:lnTo>
                  <a:pt x="0" y="127"/>
                </a:lnTo>
                <a:close/>
              </a:path>
            </a:pathLst>
          </a:custGeom>
          <a:solidFill>
            <a:srgbClr val="C7695C"/>
          </a:solidFill>
          <a:ln w="9525">
            <a:noFill/>
            <a:round/>
            <a:headEnd/>
            <a:tailEnd/>
          </a:ln>
        </p:spPr>
        <p:txBody>
          <a:bodyPr/>
          <a:lstStyle/>
          <a:p>
            <a:endParaRPr lang="en-US">
              <a:latin typeface="+mj-lt"/>
            </a:endParaRPr>
          </a:p>
        </p:txBody>
      </p:sp>
      <p:sp>
        <p:nvSpPr>
          <p:cNvPr id="10270" name="Freeform 710"/>
          <p:cNvSpPr>
            <a:spLocks/>
          </p:cNvSpPr>
          <p:nvPr/>
        </p:nvSpPr>
        <p:spPr bwMode="auto">
          <a:xfrm>
            <a:off x="1747980" y="3222129"/>
            <a:ext cx="648986" cy="767662"/>
          </a:xfrm>
          <a:custGeom>
            <a:avLst/>
            <a:gdLst>
              <a:gd name="T0" fmla="*/ 0 w 466"/>
              <a:gd name="T1" fmla="*/ 152 h 552"/>
              <a:gd name="T2" fmla="*/ 8 w 466"/>
              <a:gd name="T3" fmla="*/ 177 h 552"/>
              <a:gd name="T4" fmla="*/ 29 w 466"/>
              <a:gd name="T5" fmla="*/ 211 h 552"/>
              <a:gd name="T6" fmla="*/ 65 w 466"/>
              <a:gd name="T7" fmla="*/ 234 h 552"/>
              <a:gd name="T8" fmla="*/ 118 w 466"/>
              <a:gd name="T9" fmla="*/ 228 h 552"/>
              <a:gd name="T10" fmla="*/ 169 w 466"/>
              <a:gd name="T11" fmla="*/ 194 h 552"/>
              <a:gd name="T12" fmla="*/ 209 w 466"/>
              <a:gd name="T13" fmla="*/ 152 h 552"/>
              <a:gd name="T14" fmla="*/ 230 w 466"/>
              <a:gd name="T15" fmla="*/ 124 h 552"/>
              <a:gd name="T16" fmla="*/ 325 w 466"/>
              <a:gd name="T17" fmla="*/ 101 h 552"/>
              <a:gd name="T18" fmla="*/ 333 w 466"/>
              <a:gd name="T19" fmla="*/ 84 h 552"/>
              <a:gd name="T20" fmla="*/ 346 w 466"/>
              <a:gd name="T21" fmla="*/ 65 h 552"/>
              <a:gd name="T22" fmla="*/ 365 w 466"/>
              <a:gd name="T23" fmla="*/ 74 h 552"/>
              <a:gd name="T24" fmla="*/ 380 w 466"/>
              <a:gd name="T25" fmla="*/ 88 h 552"/>
              <a:gd name="T26" fmla="*/ 399 w 466"/>
              <a:gd name="T27" fmla="*/ 196 h 552"/>
              <a:gd name="T28" fmla="*/ 395 w 466"/>
              <a:gd name="T29" fmla="*/ 236 h 552"/>
              <a:gd name="T30" fmla="*/ 361 w 466"/>
              <a:gd name="T31" fmla="*/ 285 h 552"/>
              <a:gd name="T32" fmla="*/ 344 w 466"/>
              <a:gd name="T33" fmla="*/ 322 h 552"/>
              <a:gd name="T34" fmla="*/ 369 w 466"/>
              <a:gd name="T35" fmla="*/ 354 h 552"/>
              <a:gd name="T36" fmla="*/ 348 w 466"/>
              <a:gd name="T37" fmla="*/ 426 h 552"/>
              <a:gd name="T38" fmla="*/ 234 w 466"/>
              <a:gd name="T39" fmla="*/ 419 h 552"/>
              <a:gd name="T40" fmla="*/ 217 w 466"/>
              <a:gd name="T41" fmla="*/ 426 h 552"/>
              <a:gd name="T42" fmla="*/ 238 w 466"/>
              <a:gd name="T43" fmla="*/ 441 h 552"/>
              <a:gd name="T44" fmla="*/ 264 w 466"/>
              <a:gd name="T45" fmla="*/ 460 h 552"/>
              <a:gd name="T46" fmla="*/ 289 w 466"/>
              <a:gd name="T47" fmla="*/ 485 h 552"/>
              <a:gd name="T48" fmla="*/ 308 w 466"/>
              <a:gd name="T49" fmla="*/ 508 h 552"/>
              <a:gd name="T50" fmla="*/ 321 w 466"/>
              <a:gd name="T51" fmla="*/ 531 h 552"/>
              <a:gd name="T52" fmla="*/ 325 w 466"/>
              <a:gd name="T53" fmla="*/ 546 h 552"/>
              <a:gd name="T54" fmla="*/ 329 w 466"/>
              <a:gd name="T55" fmla="*/ 552 h 552"/>
              <a:gd name="T56" fmla="*/ 384 w 466"/>
              <a:gd name="T57" fmla="*/ 445 h 552"/>
              <a:gd name="T58" fmla="*/ 392 w 466"/>
              <a:gd name="T59" fmla="*/ 439 h 552"/>
              <a:gd name="T60" fmla="*/ 409 w 466"/>
              <a:gd name="T61" fmla="*/ 430 h 552"/>
              <a:gd name="T62" fmla="*/ 416 w 466"/>
              <a:gd name="T63" fmla="*/ 409 h 552"/>
              <a:gd name="T64" fmla="*/ 430 w 466"/>
              <a:gd name="T65" fmla="*/ 367 h 552"/>
              <a:gd name="T66" fmla="*/ 443 w 466"/>
              <a:gd name="T67" fmla="*/ 316 h 552"/>
              <a:gd name="T68" fmla="*/ 456 w 466"/>
              <a:gd name="T69" fmla="*/ 265 h 552"/>
              <a:gd name="T70" fmla="*/ 462 w 466"/>
              <a:gd name="T71" fmla="*/ 223 h 552"/>
              <a:gd name="T72" fmla="*/ 466 w 466"/>
              <a:gd name="T73" fmla="*/ 189 h 552"/>
              <a:gd name="T74" fmla="*/ 462 w 466"/>
              <a:gd name="T75" fmla="*/ 164 h 552"/>
              <a:gd name="T76" fmla="*/ 460 w 466"/>
              <a:gd name="T77" fmla="*/ 145 h 552"/>
              <a:gd name="T78" fmla="*/ 454 w 466"/>
              <a:gd name="T79" fmla="*/ 128 h 552"/>
              <a:gd name="T80" fmla="*/ 451 w 466"/>
              <a:gd name="T81" fmla="*/ 116 h 552"/>
              <a:gd name="T82" fmla="*/ 447 w 466"/>
              <a:gd name="T83" fmla="*/ 107 h 552"/>
              <a:gd name="T84" fmla="*/ 433 w 466"/>
              <a:gd name="T85" fmla="*/ 25 h 552"/>
              <a:gd name="T86" fmla="*/ 291 w 466"/>
              <a:gd name="T87" fmla="*/ 0 h 552"/>
              <a:gd name="T88" fmla="*/ 260 w 466"/>
              <a:gd name="T89" fmla="*/ 0 h 552"/>
              <a:gd name="T90" fmla="*/ 209 w 466"/>
              <a:gd name="T91" fmla="*/ 2 h 552"/>
              <a:gd name="T92" fmla="*/ 148 w 466"/>
              <a:gd name="T93" fmla="*/ 17 h 552"/>
              <a:gd name="T94" fmla="*/ 93 w 466"/>
              <a:gd name="T95" fmla="*/ 46 h 552"/>
              <a:gd name="T96" fmla="*/ 48 w 466"/>
              <a:gd name="T97" fmla="*/ 84 h 552"/>
              <a:gd name="T98" fmla="*/ 17 w 466"/>
              <a:gd name="T99" fmla="*/ 120 h 552"/>
              <a:gd name="T100" fmla="*/ 2 w 466"/>
              <a:gd name="T101" fmla="*/ 145 h 552"/>
              <a:gd name="T102" fmla="*/ 0 w 466"/>
              <a:gd name="T103" fmla="*/ 151 h 5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6"/>
              <a:gd name="T157" fmla="*/ 0 h 552"/>
              <a:gd name="T158" fmla="*/ 466 w 466"/>
              <a:gd name="T159" fmla="*/ 552 h 5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6" h="552">
                <a:moveTo>
                  <a:pt x="0" y="151"/>
                </a:moveTo>
                <a:lnTo>
                  <a:pt x="0" y="152"/>
                </a:lnTo>
                <a:lnTo>
                  <a:pt x="4" y="164"/>
                </a:lnTo>
                <a:lnTo>
                  <a:pt x="8" y="177"/>
                </a:lnTo>
                <a:lnTo>
                  <a:pt x="17" y="196"/>
                </a:lnTo>
                <a:lnTo>
                  <a:pt x="29" y="211"/>
                </a:lnTo>
                <a:lnTo>
                  <a:pt x="46" y="227"/>
                </a:lnTo>
                <a:lnTo>
                  <a:pt x="65" y="234"/>
                </a:lnTo>
                <a:lnTo>
                  <a:pt x="93" y="238"/>
                </a:lnTo>
                <a:lnTo>
                  <a:pt x="118" y="228"/>
                </a:lnTo>
                <a:lnTo>
                  <a:pt x="146" y="215"/>
                </a:lnTo>
                <a:lnTo>
                  <a:pt x="169" y="194"/>
                </a:lnTo>
                <a:lnTo>
                  <a:pt x="192" y="175"/>
                </a:lnTo>
                <a:lnTo>
                  <a:pt x="209" y="152"/>
                </a:lnTo>
                <a:lnTo>
                  <a:pt x="222" y="135"/>
                </a:lnTo>
                <a:lnTo>
                  <a:pt x="230" y="124"/>
                </a:lnTo>
                <a:lnTo>
                  <a:pt x="234" y="120"/>
                </a:lnTo>
                <a:lnTo>
                  <a:pt x="325" y="101"/>
                </a:lnTo>
                <a:lnTo>
                  <a:pt x="327" y="95"/>
                </a:lnTo>
                <a:lnTo>
                  <a:pt x="333" y="84"/>
                </a:lnTo>
                <a:lnTo>
                  <a:pt x="338" y="71"/>
                </a:lnTo>
                <a:lnTo>
                  <a:pt x="346" y="65"/>
                </a:lnTo>
                <a:lnTo>
                  <a:pt x="352" y="65"/>
                </a:lnTo>
                <a:lnTo>
                  <a:pt x="365" y="74"/>
                </a:lnTo>
                <a:lnTo>
                  <a:pt x="375" y="84"/>
                </a:lnTo>
                <a:lnTo>
                  <a:pt x="380" y="88"/>
                </a:lnTo>
                <a:lnTo>
                  <a:pt x="414" y="175"/>
                </a:lnTo>
                <a:lnTo>
                  <a:pt x="399" y="196"/>
                </a:lnTo>
                <a:lnTo>
                  <a:pt x="352" y="223"/>
                </a:lnTo>
                <a:lnTo>
                  <a:pt x="395" y="236"/>
                </a:lnTo>
                <a:lnTo>
                  <a:pt x="388" y="282"/>
                </a:lnTo>
                <a:lnTo>
                  <a:pt x="361" y="285"/>
                </a:lnTo>
                <a:lnTo>
                  <a:pt x="297" y="310"/>
                </a:lnTo>
                <a:lnTo>
                  <a:pt x="344" y="322"/>
                </a:lnTo>
                <a:lnTo>
                  <a:pt x="380" y="333"/>
                </a:lnTo>
                <a:lnTo>
                  <a:pt x="369" y="354"/>
                </a:lnTo>
                <a:lnTo>
                  <a:pt x="376" y="394"/>
                </a:lnTo>
                <a:lnTo>
                  <a:pt x="348" y="426"/>
                </a:lnTo>
                <a:lnTo>
                  <a:pt x="289" y="426"/>
                </a:lnTo>
                <a:lnTo>
                  <a:pt x="234" y="419"/>
                </a:lnTo>
                <a:lnTo>
                  <a:pt x="205" y="417"/>
                </a:lnTo>
                <a:lnTo>
                  <a:pt x="217" y="426"/>
                </a:lnTo>
                <a:lnTo>
                  <a:pt x="224" y="432"/>
                </a:lnTo>
                <a:lnTo>
                  <a:pt x="238" y="441"/>
                </a:lnTo>
                <a:lnTo>
                  <a:pt x="249" y="451"/>
                </a:lnTo>
                <a:lnTo>
                  <a:pt x="264" y="460"/>
                </a:lnTo>
                <a:lnTo>
                  <a:pt x="276" y="472"/>
                </a:lnTo>
                <a:lnTo>
                  <a:pt x="289" y="485"/>
                </a:lnTo>
                <a:lnTo>
                  <a:pt x="298" y="496"/>
                </a:lnTo>
                <a:lnTo>
                  <a:pt x="308" y="508"/>
                </a:lnTo>
                <a:lnTo>
                  <a:pt x="314" y="519"/>
                </a:lnTo>
                <a:lnTo>
                  <a:pt x="321" y="531"/>
                </a:lnTo>
                <a:lnTo>
                  <a:pt x="321" y="538"/>
                </a:lnTo>
                <a:lnTo>
                  <a:pt x="325" y="546"/>
                </a:lnTo>
                <a:lnTo>
                  <a:pt x="327" y="548"/>
                </a:lnTo>
                <a:lnTo>
                  <a:pt x="329" y="552"/>
                </a:lnTo>
                <a:lnTo>
                  <a:pt x="367" y="534"/>
                </a:lnTo>
                <a:lnTo>
                  <a:pt x="384" y="445"/>
                </a:lnTo>
                <a:lnTo>
                  <a:pt x="386" y="443"/>
                </a:lnTo>
                <a:lnTo>
                  <a:pt x="392" y="439"/>
                </a:lnTo>
                <a:lnTo>
                  <a:pt x="399" y="436"/>
                </a:lnTo>
                <a:lnTo>
                  <a:pt x="409" y="430"/>
                </a:lnTo>
                <a:lnTo>
                  <a:pt x="413" y="420"/>
                </a:lnTo>
                <a:lnTo>
                  <a:pt x="416" y="409"/>
                </a:lnTo>
                <a:lnTo>
                  <a:pt x="422" y="388"/>
                </a:lnTo>
                <a:lnTo>
                  <a:pt x="430" y="367"/>
                </a:lnTo>
                <a:lnTo>
                  <a:pt x="437" y="341"/>
                </a:lnTo>
                <a:lnTo>
                  <a:pt x="443" y="316"/>
                </a:lnTo>
                <a:lnTo>
                  <a:pt x="449" y="289"/>
                </a:lnTo>
                <a:lnTo>
                  <a:pt x="456" y="265"/>
                </a:lnTo>
                <a:lnTo>
                  <a:pt x="460" y="240"/>
                </a:lnTo>
                <a:lnTo>
                  <a:pt x="462" y="223"/>
                </a:lnTo>
                <a:lnTo>
                  <a:pt x="464" y="202"/>
                </a:lnTo>
                <a:lnTo>
                  <a:pt x="466" y="189"/>
                </a:lnTo>
                <a:lnTo>
                  <a:pt x="464" y="175"/>
                </a:lnTo>
                <a:lnTo>
                  <a:pt x="462" y="164"/>
                </a:lnTo>
                <a:lnTo>
                  <a:pt x="462" y="152"/>
                </a:lnTo>
                <a:lnTo>
                  <a:pt x="460" y="145"/>
                </a:lnTo>
                <a:lnTo>
                  <a:pt x="456" y="135"/>
                </a:lnTo>
                <a:lnTo>
                  <a:pt x="454" y="128"/>
                </a:lnTo>
                <a:lnTo>
                  <a:pt x="452" y="120"/>
                </a:lnTo>
                <a:lnTo>
                  <a:pt x="451" y="116"/>
                </a:lnTo>
                <a:lnTo>
                  <a:pt x="447" y="109"/>
                </a:lnTo>
                <a:lnTo>
                  <a:pt x="447" y="107"/>
                </a:lnTo>
                <a:lnTo>
                  <a:pt x="460" y="88"/>
                </a:lnTo>
                <a:lnTo>
                  <a:pt x="433" y="25"/>
                </a:lnTo>
                <a:lnTo>
                  <a:pt x="297" y="2"/>
                </a:lnTo>
                <a:lnTo>
                  <a:pt x="291" y="0"/>
                </a:lnTo>
                <a:lnTo>
                  <a:pt x="279" y="0"/>
                </a:lnTo>
                <a:lnTo>
                  <a:pt x="260" y="0"/>
                </a:lnTo>
                <a:lnTo>
                  <a:pt x="238" y="2"/>
                </a:lnTo>
                <a:lnTo>
                  <a:pt x="209" y="2"/>
                </a:lnTo>
                <a:lnTo>
                  <a:pt x="179" y="10"/>
                </a:lnTo>
                <a:lnTo>
                  <a:pt x="148" y="17"/>
                </a:lnTo>
                <a:lnTo>
                  <a:pt x="122" y="31"/>
                </a:lnTo>
                <a:lnTo>
                  <a:pt x="93" y="46"/>
                </a:lnTo>
                <a:lnTo>
                  <a:pt x="68" y="65"/>
                </a:lnTo>
                <a:lnTo>
                  <a:pt x="48" y="84"/>
                </a:lnTo>
                <a:lnTo>
                  <a:pt x="32" y="105"/>
                </a:lnTo>
                <a:lnTo>
                  <a:pt x="17" y="120"/>
                </a:lnTo>
                <a:lnTo>
                  <a:pt x="8" y="135"/>
                </a:lnTo>
                <a:lnTo>
                  <a:pt x="2" y="145"/>
                </a:lnTo>
                <a:lnTo>
                  <a:pt x="0" y="151"/>
                </a:lnTo>
                <a:close/>
              </a:path>
            </a:pathLst>
          </a:custGeom>
          <a:solidFill>
            <a:srgbClr val="85291C"/>
          </a:solidFill>
          <a:ln w="9525">
            <a:noFill/>
            <a:round/>
            <a:headEnd/>
            <a:tailEnd/>
          </a:ln>
        </p:spPr>
        <p:txBody>
          <a:bodyPr/>
          <a:lstStyle/>
          <a:p>
            <a:endParaRPr lang="en-US">
              <a:latin typeface="+mj-lt"/>
            </a:endParaRPr>
          </a:p>
        </p:txBody>
      </p:sp>
      <p:sp>
        <p:nvSpPr>
          <p:cNvPr id="10271" name="Freeform 711"/>
          <p:cNvSpPr>
            <a:spLocks/>
          </p:cNvSpPr>
          <p:nvPr/>
        </p:nvSpPr>
        <p:spPr bwMode="auto">
          <a:xfrm>
            <a:off x="1734780" y="3237527"/>
            <a:ext cx="299193" cy="488312"/>
          </a:xfrm>
          <a:custGeom>
            <a:avLst/>
            <a:gdLst>
              <a:gd name="T0" fmla="*/ 211 w 214"/>
              <a:gd name="T1" fmla="*/ 2 h 350"/>
              <a:gd name="T2" fmla="*/ 214 w 214"/>
              <a:gd name="T3" fmla="*/ 13 h 350"/>
              <a:gd name="T4" fmla="*/ 212 w 214"/>
              <a:gd name="T5" fmla="*/ 32 h 350"/>
              <a:gd name="T6" fmla="*/ 205 w 214"/>
              <a:gd name="T7" fmla="*/ 57 h 350"/>
              <a:gd name="T8" fmla="*/ 195 w 214"/>
              <a:gd name="T9" fmla="*/ 85 h 350"/>
              <a:gd name="T10" fmla="*/ 184 w 214"/>
              <a:gd name="T11" fmla="*/ 112 h 350"/>
              <a:gd name="T12" fmla="*/ 176 w 214"/>
              <a:gd name="T13" fmla="*/ 131 h 350"/>
              <a:gd name="T14" fmla="*/ 173 w 214"/>
              <a:gd name="T15" fmla="*/ 127 h 350"/>
              <a:gd name="T16" fmla="*/ 152 w 214"/>
              <a:gd name="T17" fmla="*/ 102 h 350"/>
              <a:gd name="T18" fmla="*/ 125 w 214"/>
              <a:gd name="T19" fmla="*/ 93 h 350"/>
              <a:gd name="T20" fmla="*/ 110 w 214"/>
              <a:gd name="T21" fmla="*/ 108 h 350"/>
              <a:gd name="T22" fmla="*/ 102 w 214"/>
              <a:gd name="T23" fmla="*/ 123 h 350"/>
              <a:gd name="T24" fmla="*/ 95 w 214"/>
              <a:gd name="T25" fmla="*/ 140 h 350"/>
              <a:gd name="T26" fmla="*/ 93 w 214"/>
              <a:gd name="T27" fmla="*/ 156 h 350"/>
              <a:gd name="T28" fmla="*/ 95 w 214"/>
              <a:gd name="T29" fmla="*/ 173 h 350"/>
              <a:gd name="T30" fmla="*/ 100 w 214"/>
              <a:gd name="T31" fmla="*/ 188 h 350"/>
              <a:gd name="T32" fmla="*/ 112 w 214"/>
              <a:gd name="T33" fmla="*/ 203 h 350"/>
              <a:gd name="T34" fmla="*/ 129 w 214"/>
              <a:gd name="T35" fmla="*/ 215 h 350"/>
              <a:gd name="T36" fmla="*/ 152 w 214"/>
              <a:gd name="T37" fmla="*/ 226 h 350"/>
              <a:gd name="T38" fmla="*/ 157 w 214"/>
              <a:gd name="T39" fmla="*/ 235 h 350"/>
              <a:gd name="T40" fmla="*/ 161 w 214"/>
              <a:gd name="T41" fmla="*/ 251 h 350"/>
              <a:gd name="T42" fmla="*/ 161 w 214"/>
              <a:gd name="T43" fmla="*/ 273 h 350"/>
              <a:gd name="T44" fmla="*/ 159 w 214"/>
              <a:gd name="T45" fmla="*/ 298 h 350"/>
              <a:gd name="T46" fmla="*/ 150 w 214"/>
              <a:gd name="T47" fmla="*/ 317 h 350"/>
              <a:gd name="T48" fmla="*/ 142 w 214"/>
              <a:gd name="T49" fmla="*/ 334 h 350"/>
              <a:gd name="T50" fmla="*/ 127 w 214"/>
              <a:gd name="T51" fmla="*/ 350 h 350"/>
              <a:gd name="T52" fmla="*/ 112 w 214"/>
              <a:gd name="T53" fmla="*/ 332 h 350"/>
              <a:gd name="T54" fmla="*/ 77 w 214"/>
              <a:gd name="T55" fmla="*/ 292 h 350"/>
              <a:gd name="T56" fmla="*/ 39 w 214"/>
              <a:gd name="T57" fmla="*/ 241 h 350"/>
              <a:gd name="T58" fmla="*/ 11 w 214"/>
              <a:gd name="T59" fmla="*/ 190 h 350"/>
              <a:gd name="T60" fmla="*/ 0 w 214"/>
              <a:gd name="T61" fmla="*/ 150 h 350"/>
              <a:gd name="T62" fmla="*/ 5 w 214"/>
              <a:gd name="T63" fmla="*/ 125 h 350"/>
              <a:gd name="T64" fmla="*/ 15 w 214"/>
              <a:gd name="T65" fmla="*/ 110 h 350"/>
              <a:gd name="T66" fmla="*/ 20 w 214"/>
              <a:gd name="T67" fmla="*/ 108 h 350"/>
              <a:gd name="T68" fmla="*/ 24 w 214"/>
              <a:gd name="T69" fmla="*/ 99 h 350"/>
              <a:gd name="T70" fmla="*/ 39 w 214"/>
              <a:gd name="T71" fmla="*/ 78 h 350"/>
              <a:gd name="T72" fmla="*/ 62 w 214"/>
              <a:gd name="T73" fmla="*/ 51 h 350"/>
              <a:gd name="T74" fmla="*/ 95 w 214"/>
              <a:gd name="T75" fmla="*/ 28 h 350"/>
              <a:gd name="T76" fmla="*/ 133 w 214"/>
              <a:gd name="T77" fmla="*/ 11 h 350"/>
              <a:gd name="T78" fmla="*/ 171 w 214"/>
              <a:gd name="T79" fmla="*/ 4 h 350"/>
              <a:gd name="T80" fmla="*/ 199 w 214"/>
              <a:gd name="T81" fmla="*/ 0 h 350"/>
              <a:gd name="T82" fmla="*/ 211 w 214"/>
              <a:gd name="T83" fmla="*/ 0 h 3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350"/>
              <a:gd name="T128" fmla="*/ 214 w 214"/>
              <a:gd name="T129" fmla="*/ 350 h 3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350">
                <a:moveTo>
                  <a:pt x="211" y="0"/>
                </a:moveTo>
                <a:lnTo>
                  <a:pt x="211" y="2"/>
                </a:lnTo>
                <a:lnTo>
                  <a:pt x="214" y="9"/>
                </a:lnTo>
                <a:lnTo>
                  <a:pt x="214" y="13"/>
                </a:lnTo>
                <a:lnTo>
                  <a:pt x="214" y="23"/>
                </a:lnTo>
                <a:lnTo>
                  <a:pt x="212" y="32"/>
                </a:lnTo>
                <a:lnTo>
                  <a:pt x="211" y="45"/>
                </a:lnTo>
                <a:lnTo>
                  <a:pt x="205" y="57"/>
                </a:lnTo>
                <a:lnTo>
                  <a:pt x="201" y="70"/>
                </a:lnTo>
                <a:lnTo>
                  <a:pt x="195" y="85"/>
                </a:lnTo>
                <a:lnTo>
                  <a:pt x="190" y="101"/>
                </a:lnTo>
                <a:lnTo>
                  <a:pt x="184" y="112"/>
                </a:lnTo>
                <a:lnTo>
                  <a:pt x="180" y="123"/>
                </a:lnTo>
                <a:lnTo>
                  <a:pt x="176" y="131"/>
                </a:lnTo>
                <a:lnTo>
                  <a:pt x="176" y="133"/>
                </a:lnTo>
                <a:lnTo>
                  <a:pt x="173" y="127"/>
                </a:lnTo>
                <a:lnTo>
                  <a:pt x="165" y="116"/>
                </a:lnTo>
                <a:lnTo>
                  <a:pt x="152" y="102"/>
                </a:lnTo>
                <a:lnTo>
                  <a:pt x="140" y="95"/>
                </a:lnTo>
                <a:lnTo>
                  <a:pt x="125" y="93"/>
                </a:lnTo>
                <a:lnTo>
                  <a:pt x="115" y="102"/>
                </a:lnTo>
                <a:lnTo>
                  <a:pt x="110" y="108"/>
                </a:lnTo>
                <a:lnTo>
                  <a:pt x="106" y="116"/>
                </a:lnTo>
                <a:lnTo>
                  <a:pt x="102" y="123"/>
                </a:lnTo>
                <a:lnTo>
                  <a:pt x="100" y="133"/>
                </a:lnTo>
                <a:lnTo>
                  <a:pt x="95" y="140"/>
                </a:lnTo>
                <a:lnTo>
                  <a:pt x="95" y="148"/>
                </a:lnTo>
                <a:lnTo>
                  <a:pt x="93" y="156"/>
                </a:lnTo>
                <a:lnTo>
                  <a:pt x="95" y="165"/>
                </a:lnTo>
                <a:lnTo>
                  <a:pt x="95" y="173"/>
                </a:lnTo>
                <a:lnTo>
                  <a:pt x="96" y="180"/>
                </a:lnTo>
                <a:lnTo>
                  <a:pt x="100" y="188"/>
                </a:lnTo>
                <a:lnTo>
                  <a:pt x="108" y="197"/>
                </a:lnTo>
                <a:lnTo>
                  <a:pt x="112" y="203"/>
                </a:lnTo>
                <a:lnTo>
                  <a:pt x="121" y="211"/>
                </a:lnTo>
                <a:lnTo>
                  <a:pt x="129" y="215"/>
                </a:lnTo>
                <a:lnTo>
                  <a:pt x="138" y="220"/>
                </a:lnTo>
                <a:lnTo>
                  <a:pt x="152" y="226"/>
                </a:lnTo>
                <a:lnTo>
                  <a:pt x="157" y="230"/>
                </a:lnTo>
                <a:lnTo>
                  <a:pt x="157" y="235"/>
                </a:lnTo>
                <a:lnTo>
                  <a:pt x="159" y="243"/>
                </a:lnTo>
                <a:lnTo>
                  <a:pt x="161" y="251"/>
                </a:lnTo>
                <a:lnTo>
                  <a:pt x="161" y="260"/>
                </a:lnTo>
                <a:lnTo>
                  <a:pt x="161" y="273"/>
                </a:lnTo>
                <a:lnTo>
                  <a:pt x="159" y="285"/>
                </a:lnTo>
                <a:lnTo>
                  <a:pt x="159" y="298"/>
                </a:lnTo>
                <a:lnTo>
                  <a:pt x="155" y="306"/>
                </a:lnTo>
                <a:lnTo>
                  <a:pt x="150" y="317"/>
                </a:lnTo>
                <a:lnTo>
                  <a:pt x="146" y="325"/>
                </a:lnTo>
                <a:lnTo>
                  <a:pt x="142" y="334"/>
                </a:lnTo>
                <a:lnTo>
                  <a:pt x="131" y="346"/>
                </a:lnTo>
                <a:lnTo>
                  <a:pt x="127" y="350"/>
                </a:lnTo>
                <a:lnTo>
                  <a:pt x="123" y="346"/>
                </a:lnTo>
                <a:lnTo>
                  <a:pt x="112" y="332"/>
                </a:lnTo>
                <a:lnTo>
                  <a:pt x="95" y="313"/>
                </a:lnTo>
                <a:lnTo>
                  <a:pt x="77" y="292"/>
                </a:lnTo>
                <a:lnTo>
                  <a:pt x="57" y="266"/>
                </a:lnTo>
                <a:lnTo>
                  <a:pt x="39" y="241"/>
                </a:lnTo>
                <a:lnTo>
                  <a:pt x="22" y="213"/>
                </a:lnTo>
                <a:lnTo>
                  <a:pt x="11" y="190"/>
                </a:lnTo>
                <a:lnTo>
                  <a:pt x="1" y="167"/>
                </a:lnTo>
                <a:lnTo>
                  <a:pt x="0" y="150"/>
                </a:lnTo>
                <a:lnTo>
                  <a:pt x="0" y="137"/>
                </a:lnTo>
                <a:lnTo>
                  <a:pt x="5" y="125"/>
                </a:lnTo>
                <a:lnTo>
                  <a:pt x="9" y="116"/>
                </a:lnTo>
                <a:lnTo>
                  <a:pt x="15" y="110"/>
                </a:lnTo>
                <a:lnTo>
                  <a:pt x="17" y="108"/>
                </a:lnTo>
                <a:lnTo>
                  <a:pt x="20" y="108"/>
                </a:lnTo>
                <a:lnTo>
                  <a:pt x="20" y="104"/>
                </a:lnTo>
                <a:lnTo>
                  <a:pt x="24" y="99"/>
                </a:lnTo>
                <a:lnTo>
                  <a:pt x="30" y="87"/>
                </a:lnTo>
                <a:lnTo>
                  <a:pt x="39" y="78"/>
                </a:lnTo>
                <a:lnTo>
                  <a:pt x="49" y="64"/>
                </a:lnTo>
                <a:lnTo>
                  <a:pt x="62" y="51"/>
                </a:lnTo>
                <a:lnTo>
                  <a:pt x="77" y="38"/>
                </a:lnTo>
                <a:lnTo>
                  <a:pt x="95" y="28"/>
                </a:lnTo>
                <a:lnTo>
                  <a:pt x="112" y="17"/>
                </a:lnTo>
                <a:lnTo>
                  <a:pt x="133" y="11"/>
                </a:lnTo>
                <a:lnTo>
                  <a:pt x="150" y="5"/>
                </a:lnTo>
                <a:lnTo>
                  <a:pt x="171" y="4"/>
                </a:lnTo>
                <a:lnTo>
                  <a:pt x="186" y="0"/>
                </a:lnTo>
                <a:lnTo>
                  <a:pt x="199" y="0"/>
                </a:lnTo>
                <a:lnTo>
                  <a:pt x="207" y="0"/>
                </a:lnTo>
                <a:lnTo>
                  <a:pt x="211" y="0"/>
                </a:lnTo>
                <a:close/>
              </a:path>
            </a:pathLst>
          </a:custGeom>
          <a:solidFill>
            <a:srgbClr val="1A1A1A"/>
          </a:solidFill>
          <a:ln w="9525">
            <a:noFill/>
            <a:round/>
            <a:headEnd/>
            <a:tailEnd/>
          </a:ln>
        </p:spPr>
        <p:txBody>
          <a:bodyPr/>
          <a:lstStyle/>
          <a:p>
            <a:endParaRPr lang="en-US">
              <a:latin typeface="+mj-lt"/>
            </a:endParaRPr>
          </a:p>
        </p:txBody>
      </p:sp>
      <p:sp>
        <p:nvSpPr>
          <p:cNvPr id="121548" name="AutoShape 716"/>
          <p:cNvSpPr>
            <a:spLocks noChangeArrowheads="1"/>
          </p:cNvSpPr>
          <p:nvPr/>
        </p:nvSpPr>
        <p:spPr bwMode="auto">
          <a:xfrm>
            <a:off x="698438" y="1423463"/>
            <a:ext cx="2667000" cy="381000"/>
          </a:xfrm>
          <a:prstGeom prst="flowChartAlternateProcess">
            <a:avLst/>
          </a:prstGeom>
          <a:solidFill>
            <a:schemeClr val="bg1"/>
          </a:solidFill>
          <a:ln w="12700">
            <a:solidFill>
              <a:schemeClr val="hlink"/>
            </a:solidFill>
            <a:miter lim="800000"/>
            <a:headEnd/>
            <a:tailEnd/>
          </a:ln>
          <a:effectLst/>
        </p:spPr>
        <p:txBody>
          <a:bodyPr wrap="none" anchor="ctr"/>
          <a:lstStyle/>
          <a:p>
            <a:pPr>
              <a:defRPr/>
            </a:pPr>
            <a:r>
              <a:rPr lang="en-US" sz="1600">
                <a:latin typeface="+mj-lt"/>
              </a:rPr>
              <a:t>Allocating Sales Order</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Enter Item Information</a:t>
            </a:r>
            <a:endParaRPr lang="en-US" dirty="0"/>
          </a:p>
        </p:txBody>
      </p:sp>
      <p:sp>
        <p:nvSpPr>
          <p:cNvPr id="65538" name="Footer Placeholder 1"/>
          <p:cNvSpPr>
            <a:spLocks noGrp="1"/>
          </p:cNvSpPr>
          <p:nvPr>
            <p:ph type="ftr" sz="quarter" idx="10"/>
          </p:nvPr>
        </p:nvSpPr>
        <p:spPr>
          <a:noFill/>
        </p:spPr>
        <p:txBody>
          <a:bodyPr/>
          <a:lstStyle/>
          <a:p>
            <a:pPr defTabSz="865188"/>
            <a:r>
              <a:rPr lang="en-US"/>
              <a:t>AS-SU-460</a:t>
            </a:r>
          </a:p>
        </p:txBody>
      </p:sp>
      <p:pic>
        <p:nvPicPr>
          <p:cNvPr id="65540" name="Picture 12"/>
          <p:cNvPicPr>
            <a:picLocks noChangeAspect="1" noChangeArrowheads="1"/>
          </p:cNvPicPr>
          <p:nvPr/>
        </p:nvPicPr>
        <p:blipFill>
          <a:blip r:embed="rId2" cstate="print"/>
          <a:srcRect/>
          <a:stretch>
            <a:fillRect/>
          </a:stretch>
        </p:blipFill>
        <p:spPr bwMode="auto">
          <a:xfrm>
            <a:off x="925188" y="1238350"/>
            <a:ext cx="7267575" cy="433070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Embed Containers</a:t>
            </a:r>
            <a:endParaRPr lang="en-US" dirty="0"/>
          </a:p>
        </p:txBody>
      </p:sp>
      <p:sp>
        <p:nvSpPr>
          <p:cNvPr id="66562" name="Footer Placeholder 1"/>
          <p:cNvSpPr>
            <a:spLocks noGrp="1"/>
          </p:cNvSpPr>
          <p:nvPr>
            <p:ph type="ftr" sz="quarter" idx="10"/>
          </p:nvPr>
        </p:nvSpPr>
        <p:spPr>
          <a:noFill/>
        </p:spPr>
        <p:txBody>
          <a:bodyPr/>
          <a:lstStyle/>
          <a:p>
            <a:pPr defTabSz="865188"/>
            <a:r>
              <a:rPr lang="en-US"/>
              <a:t>AS-SU-470</a:t>
            </a:r>
          </a:p>
        </p:txBody>
      </p:sp>
      <p:pic>
        <p:nvPicPr>
          <p:cNvPr id="66564" name="Picture 11"/>
          <p:cNvPicPr>
            <a:picLocks noChangeAspect="1" noChangeArrowheads="1"/>
          </p:cNvPicPr>
          <p:nvPr/>
        </p:nvPicPr>
        <p:blipFill>
          <a:blip r:embed="rId2" cstate="print"/>
          <a:srcRect/>
          <a:stretch>
            <a:fillRect/>
          </a:stretch>
        </p:blipFill>
        <p:spPr bwMode="auto">
          <a:xfrm>
            <a:off x="937450" y="1098088"/>
            <a:ext cx="7250113" cy="4673600"/>
          </a:xfrm>
          <a:prstGeom prst="rect">
            <a:avLst/>
          </a:prstGeom>
          <a:noFill/>
          <a:ln w="25400" algn="ctr">
            <a:noFill/>
            <a:miter lim="800000"/>
            <a:headEnd/>
            <a:tailEnd/>
          </a:ln>
        </p:spPr>
      </p:pic>
      <p:sp>
        <p:nvSpPr>
          <p:cNvPr id="66565" name="Rectangle 12"/>
          <p:cNvSpPr>
            <a:spLocks noChangeArrowheads="1"/>
          </p:cNvSpPr>
          <p:nvPr/>
        </p:nvSpPr>
        <p:spPr bwMode="auto">
          <a:xfrm>
            <a:off x="990600" y="5010513"/>
            <a:ext cx="1771650" cy="542925"/>
          </a:xfrm>
          <a:prstGeom prst="rect">
            <a:avLst/>
          </a:prstGeom>
          <a:noFill/>
          <a:ln w="31750" algn="ctr">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Modify Information</a:t>
            </a:r>
            <a:endParaRPr lang="en-US" dirty="0"/>
          </a:p>
        </p:txBody>
      </p:sp>
      <p:sp>
        <p:nvSpPr>
          <p:cNvPr id="67586" name="Footer Placeholder 1"/>
          <p:cNvSpPr>
            <a:spLocks noGrp="1"/>
          </p:cNvSpPr>
          <p:nvPr>
            <p:ph type="ftr" sz="quarter" idx="10"/>
          </p:nvPr>
        </p:nvSpPr>
        <p:spPr>
          <a:noFill/>
        </p:spPr>
        <p:txBody>
          <a:bodyPr/>
          <a:lstStyle/>
          <a:p>
            <a:pPr defTabSz="865188"/>
            <a:r>
              <a:rPr lang="en-US"/>
              <a:t>AS-SU-480</a:t>
            </a:r>
          </a:p>
        </p:txBody>
      </p:sp>
      <p:grpSp>
        <p:nvGrpSpPr>
          <p:cNvPr id="8" name="Group 7"/>
          <p:cNvGrpSpPr/>
          <p:nvPr/>
        </p:nvGrpSpPr>
        <p:grpSpPr>
          <a:xfrm>
            <a:off x="930275" y="951338"/>
            <a:ext cx="7278688" cy="5191125"/>
            <a:chOff x="930275" y="1283838"/>
            <a:chExt cx="7278688" cy="5191125"/>
          </a:xfrm>
        </p:grpSpPr>
        <p:pic>
          <p:nvPicPr>
            <p:cNvPr id="67588" name="Picture 11"/>
            <p:cNvPicPr>
              <a:picLocks noChangeAspect="1" noChangeArrowheads="1"/>
            </p:cNvPicPr>
            <p:nvPr/>
          </p:nvPicPr>
          <p:blipFill>
            <a:blip r:embed="rId2" cstate="print"/>
            <a:srcRect/>
            <a:stretch>
              <a:fillRect/>
            </a:stretch>
          </p:blipFill>
          <p:spPr bwMode="auto">
            <a:xfrm>
              <a:off x="935038" y="1283838"/>
              <a:ext cx="7273925" cy="5191125"/>
            </a:xfrm>
            <a:prstGeom prst="rect">
              <a:avLst/>
            </a:prstGeom>
            <a:noFill/>
            <a:ln w="25400" algn="ctr">
              <a:noFill/>
              <a:miter lim="800000"/>
              <a:headEnd/>
              <a:tailEnd/>
            </a:ln>
          </p:spPr>
        </p:pic>
        <p:sp>
          <p:nvSpPr>
            <p:cNvPr id="67589" name="Rectangle 12"/>
            <p:cNvSpPr>
              <a:spLocks noChangeArrowheads="1"/>
            </p:cNvSpPr>
            <p:nvPr/>
          </p:nvSpPr>
          <p:spPr bwMode="auto">
            <a:xfrm>
              <a:off x="1090613" y="4586725"/>
              <a:ext cx="3038475" cy="542925"/>
            </a:xfrm>
            <a:prstGeom prst="rect">
              <a:avLst/>
            </a:prstGeom>
            <a:noFill/>
            <a:ln w="31750" algn="ctr">
              <a:solidFill>
                <a:srgbClr val="FF0000"/>
              </a:solidFill>
              <a:miter lim="800000"/>
              <a:headEnd/>
              <a:tailEnd/>
            </a:ln>
          </p:spPr>
          <p:txBody>
            <a:bodyPr wrap="none" anchor="ctr"/>
            <a:lstStyle/>
            <a:p>
              <a:endParaRPr lang="en-US"/>
            </a:p>
          </p:txBody>
        </p:sp>
        <p:sp>
          <p:nvSpPr>
            <p:cNvPr id="67590" name="Rectangle 13"/>
            <p:cNvSpPr>
              <a:spLocks noChangeArrowheads="1"/>
            </p:cNvSpPr>
            <p:nvPr/>
          </p:nvSpPr>
          <p:spPr bwMode="auto">
            <a:xfrm>
              <a:off x="930275" y="2399850"/>
              <a:ext cx="2657475" cy="476250"/>
            </a:xfrm>
            <a:prstGeom prst="rect">
              <a:avLst/>
            </a:prstGeom>
            <a:noFill/>
            <a:ln w="31750" algn="ctr">
              <a:solidFill>
                <a:srgbClr val="FF0000"/>
              </a:solid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r>
              <a:rPr lang="en-US" smtClean="0"/>
              <a:t>Exercise</a:t>
            </a:r>
          </a:p>
        </p:txBody>
      </p:sp>
      <p:sp>
        <p:nvSpPr>
          <p:cNvPr id="68610" name="Footer Placeholder 2"/>
          <p:cNvSpPr>
            <a:spLocks noGrp="1"/>
          </p:cNvSpPr>
          <p:nvPr>
            <p:ph type="ftr" sz="quarter" idx="10"/>
          </p:nvPr>
        </p:nvSpPr>
        <p:spPr>
          <a:noFill/>
        </p:spPr>
        <p:txBody>
          <a:bodyPr/>
          <a:lstStyle/>
          <a:p>
            <a:pPr defTabSz="865188"/>
            <a:r>
              <a:rPr lang="en-US"/>
              <a:t>AS-SU-500</a:t>
            </a:r>
          </a:p>
        </p:txBody>
      </p:sp>
      <p:pic>
        <p:nvPicPr>
          <p:cNvPr id="68612" name="Picture 51" descr="hand"/>
          <p:cNvPicPr>
            <a:picLocks noChangeAspect="1" noChangeArrowheads="1"/>
          </p:cNvPicPr>
          <p:nvPr/>
        </p:nvPicPr>
        <p:blipFill>
          <a:blip r:embed="rId2" cstate="print"/>
          <a:srcRect/>
          <a:stretch>
            <a:fillRect/>
          </a:stretch>
        </p:blipFill>
        <p:spPr bwMode="auto">
          <a:xfrm>
            <a:off x="1000125" y="21204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AS-SU-490</a:t>
            </a:r>
            <a:endParaRPr 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Introduction to Allocations and Shipping</a:t>
            </a:r>
          </a:p>
          <a:p>
            <a:r>
              <a:rPr lang="en-US" dirty="0" smtClean="0"/>
              <a:t>Business Considerations</a:t>
            </a:r>
          </a:p>
          <a:p>
            <a:r>
              <a:rPr lang="en-US" smtClean="0"/>
              <a:t>Set Up </a:t>
            </a:r>
            <a:r>
              <a:rPr lang="en-US" dirty="0" smtClean="0"/>
              <a:t>Allocations and Shipping</a:t>
            </a:r>
          </a:p>
          <a:p>
            <a:r>
              <a:rPr lang="en-US" dirty="0" smtClean="0"/>
              <a:t>Process Standard Allocations and Shipping</a:t>
            </a:r>
          </a:p>
          <a:p>
            <a:r>
              <a:rPr lang="en-US" dirty="0" smtClean="0"/>
              <a:t>Process Enhanced/Global Allocations and Shipping</a:t>
            </a:r>
          </a:p>
          <a:p>
            <a:pPr>
              <a:buNone/>
            </a:pPr>
            <a:endParaRPr lang="en-US" dirty="0"/>
          </a:p>
        </p:txBody>
      </p:sp>
      <p:sp>
        <p:nvSpPr>
          <p:cNvPr id="5" name="Title 4"/>
          <p:cNvSpPr>
            <a:spLocks noGrp="1"/>
          </p:cNvSpPr>
          <p:nvPr>
            <p:ph type="title"/>
          </p:nvPr>
        </p:nvSpPr>
        <p:spPr/>
        <p:txBody>
          <a:bodyPr/>
          <a:lstStyle/>
          <a:p>
            <a:r>
              <a:rPr lang="en-US" dirty="0" smtClean="0"/>
              <a:t>Course Overview</a:t>
            </a:r>
            <a:endParaRPr lang="en-US" dirty="0"/>
          </a:p>
        </p:txBody>
      </p:sp>
      <p:sp>
        <p:nvSpPr>
          <p:cNvPr id="70658" name="Footer Placeholder 3"/>
          <p:cNvSpPr>
            <a:spLocks noGrp="1"/>
          </p:cNvSpPr>
          <p:nvPr>
            <p:ph type="ftr" sz="quarter" idx="10"/>
          </p:nvPr>
        </p:nvSpPr>
        <p:spPr>
          <a:noFill/>
        </p:spPr>
        <p:txBody>
          <a:bodyPr/>
          <a:lstStyle/>
          <a:p>
            <a:pPr defTabSz="865188"/>
            <a:r>
              <a:rPr lang="en-US"/>
              <a:t>AS-SU-510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AS-SU-050</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Inventory Control</a:t>
            </a:r>
            <a:endParaRPr lang="en-US" dirty="0"/>
          </a:p>
        </p:txBody>
      </p:sp>
      <p:sp>
        <p:nvSpPr>
          <p:cNvPr id="12291" name="Footer Placeholder 1"/>
          <p:cNvSpPr>
            <a:spLocks noGrp="1"/>
          </p:cNvSpPr>
          <p:nvPr>
            <p:ph type="ftr" sz="quarter" idx="10"/>
          </p:nvPr>
        </p:nvSpPr>
        <p:spPr>
          <a:noFill/>
        </p:spPr>
        <p:txBody>
          <a:bodyPr/>
          <a:lstStyle/>
          <a:p>
            <a:pPr defTabSz="865188"/>
            <a:r>
              <a:rPr lang="en-US"/>
              <a:t>AS-SU-060</a:t>
            </a:r>
          </a:p>
        </p:txBody>
      </p:sp>
      <p:grpSp>
        <p:nvGrpSpPr>
          <p:cNvPr id="9" name="Group 8"/>
          <p:cNvGrpSpPr/>
          <p:nvPr/>
        </p:nvGrpSpPr>
        <p:grpSpPr>
          <a:xfrm>
            <a:off x="1055388" y="911138"/>
            <a:ext cx="7018337" cy="5151437"/>
            <a:chOff x="639763" y="1481138"/>
            <a:chExt cx="7018337" cy="5151437"/>
          </a:xfrm>
        </p:grpSpPr>
        <p:pic>
          <p:nvPicPr>
            <p:cNvPr id="12290" name="Picture 8" descr="InventoryControl.png"/>
            <p:cNvPicPr>
              <a:picLocks noChangeAspect="1"/>
            </p:cNvPicPr>
            <p:nvPr/>
          </p:nvPicPr>
          <p:blipFill>
            <a:blip r:embed="rId2" cstate="print"/>
            <a:srcRect/>
            <a:stretch>
              <a:fillRect/>
            </a:stretch>
          </p:blipFill>
          <p:spPr bwMode="auto">
            <a:xfrm>
              <a:off x="639763" y="1481138"/>
              <a:ext cx="7018337" cy="5151437"/>
            </a:xfrm>
            <a:prstGeom prst="rect">
              <a:avLst/>
            </a:prstGeom>
            <a:noFill/>
            <a:ln w="9525">
              <a:noFill/>
              <a:miter lim="800000"/>
              <a:headEnd/>
              <a:tailEnd/>
            </a:ln>
          </p:spPr>
        </p:pic>
        <p:cxnSp>
          <p:nvCxnSpPr>
            <p:cNvPr id="12293" name="AutoShape 9"/>
            <p:cNvCxnSpPr>
              <a:cxnSpLocks noChangeShapeType="1"/>
              <a:stCxn id="125963" idx="1"/>
              <a:endCxn id="12294" idx="3"/>
            </p:cNvCxnSpPr>
            <p:nvPr/>
          </p:nvCxnSpPr>
          <p:spPr bwMode="auto">
            <a:xfrm rot="10800000" flipV="1">
              <a:off x="4149725" y="5732462"/>
              <a:ext cx="847628" cy="398463"/>
            </a:xfrm>
            <a:prstGeom prst="straightConnector1">
              <a:avLst/>
            </a:prstGeom>
            <a:noFill/>
            <a:ln w="31750">
              <a:solidFill>
                <a:schemeClr val="tx1"/>
              </a:solidFill>
              <a:round/>
              <a:headEnd/>
              <a:tailEnd type="triangle" w="med" len="med"/>
            </a:ln>
          </p:spPr>
        </p:cxnSp>
        <p:sp>
          <p:nvSpPr>
            <p:cNvPr id="12294" name="Rectangle 10"/>
            <p:cNvSpPr>
              <a:spLocks noChangeArrowheads="1"/>
            </p:cNvSpPr>
            <p:nvPr/>
          </p:nvSpPr>
          <p:spPr bwMode="auto">
            <a:xfrm>
              <a:off x="1341438" y="5859463"/>
              <a:ext cx="2808287" cy="542925"/>
            </a:xfrm>
            <a:prstGeom prst="rect">
              <a:avLst/>
            </a:prstGeom>
            <a:noFill/>
            <a:ln w="31750">
              <a:solidFill>
                <a:srgbClr val="FF0000"/>
              </a:solidFill>
              <a:miter lim="800000"/>
              <a:headEnd/>
              <a:tailEnd/>
            </a:ln>
          </p:spPr>
          <p:txBody>
            <a:bodyPr wrap="none" anchor="ctr"/>
            <a:lstStyle/>
            <a:p>
              <a:endParaRPr lang="en-US">
                <a:latin typeface="+mj-lt"/>
              </a:endParaRPr>
            </a:p>
          </p:txBody>
        </p:sp>
        <p:sp>
          <p:nvSpPr>
            <p:cNvPr id="125963" name="Rectangle 11"/>
            <p:cNvSpPr>
              <a:spLocks noChangeArrowheads="1"/>
            </p:cNvSpPr>
            <p:nvPr/>
          </p:nvSpPr>
          <p:spPr bwMode="auto">
            <a:xfrm>
              <a:off x="4997353" y="5438151"/>
              <a:ext cx="1497207" cy="588623"/>
            </a:xfrm>
            <a:prstGeom prst="rect">
              <a:avLst/>
            </a:prstGeom>
            <a:solidFill>
              <a:schemeClr val="bg1"/>
            </a:solidFill>
            <a:ln w="12700">
              <a:solidFill>
                <a:schemeClr val="tx1"/>
              </a:solidFill>
              <a:miter lim="800000"/>
              <a:headEnd/>
              <a:tailEnd/>
            </a:ln>
            <a:effectLst/>
          </p:spPr>
          <p:txBody>
            <a:bodyPr wrap="none" lIns="96838" tIns="47625" rIns="96838" bIns="47625" anchor="ctr">
              <a:spAutoFit/>
            </a:bodyPr>
            <a:lstStyle/>
            <a:p>
              <a:pPr defTabSz="960438">
                <a:defRPr/>
              </a:pPr>
              <a:r>
                <a:rPr lang="en-US" sz="1600" b="0" dirty="0">
                  <a:latin typeface="+mj-lt"/>
                </a:rPr>
                <a:t>Allocation</a:t>
              </a:r>
            </a:p>
            <a:p>
              <a:pPr defTabSz="960438">
                <a:defRPr/>
              </a:pPr>
              <a:r>
                <a:rPr lang="en-US" sz="1600" b="0" dirty="0">
                  <a:latin typeface="+mj-lt"/>
                </a:rPr>
                <a:t>Picking Logic</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itle 80"/>
          <p:cNvSpPr>
            <a:spLocks noGrp="1"/>
          </p:cNvSpPr>
          <p:nvPr>
            <p:ph type="title"/>
          </p:nvPr>
        </p:nvSpPr>
        <p:spPr/>
        <p:txBody>
          <a:bodyPr>
            <a:noAutofit/>
          </a:bodyPr>
          <a:lstStyle/>
          <a:p>
            <a:r>
              <a:rPr lang="en-US" sz="2400" dirty="0" smtClean="0"/>
              <a:t>Set Up SO Defaults for Allocations and Shipping</a:t>
            </a:r>
            <a:endParaRPr lang="en-US" sz="2400" dirty="0"/>
          </a:p>
        </p:txBody>
      </p:sp>
      <p:sp>
        <p:nvSpPr>
          <p:cNvPr id="13314" name="Footer Placeholder 1"/>
          <p:cNvSpPr>
            <a:spLocks noGrp="1"/>
          </p:cNvSpPr>
          <p:nvPr>
            <p:ph type="ftr" sz="quarter" idx="10"/>
          </p:nvPr>
        </p:nvSpPr>
        <p:spPr>
          <a:noFill/>
        </p:spPr>
        <p:txBody>
          <a:bodyPr/>
          <a:lstStyle/>
          <a:p>
            <a:pPr defTabSz="865188"/>
            <a:r>
              <a:rPr lang="en-US"/>
              <a:t>AS-SU-070</a:t>
            </a:r>
          </a:p>
        </p:txBody>
      </p:sp>
      <p:grpSp>
        <p:nvGrpSpPr>
          <p:cNvPr id="82" name="Group 81"/>
          <p:cNvGrpSpPr/>
          <p:nvPr/>
        </p:nvGrpSpPr>
        <p:grpSpPr>
          <a:xfrm>
            <a:off x="488950" y="1677713"/>
            <a:ext cx="8150225" cy="3692525"/>
            <a:chOff x="488950" y="2176463"/>
            <a:chExt cx="8150225" cy="3692525"/>
          </a:xfrm>
        </p:grpSpPr>
        <p:grpSp>
          <p:nvGrpSpPr>
            <p:cNvPr id="13315" name="Group 178"/>
            <p:cNvGrpSpPr>
              <a:grpSpLocks/>
            </p:cNvGrpSpPr>
            <p:nvPr/>
          </p:nvGrpSpPr>
          <p:grpSpPr bwMode="auto">
            <a:xfrm>
              <a:off x="488950" y="2176463"/>
              <a:ext cx="2667000" cy="2562225"/>
              <a:chOff x="308" y="1371"/>
              <a:chExt cx="1680" cy="1614"/>
            </a:xfrm>
          </p:grpSpPr>
          <p:grpSp>
            <p:nvGrpSpPr>
              <p:cNvPr id="13368" name="Group 128"/>
              <p:cNvGrpSpPr>
                <a:grpSpLocks/>
              </p:cNvGrpSpPr>
              <p:nvPr/>
            </p:nvGrpSpPr>
            <p:grpSpPr bwMode="auto">
              <a:xfrm>
                <a:off x="558" y="1371"/>
                <a:ext cx="1169" cy="1371"/>
                <a:chOff x="618" y="1148"/>
                <a:chExt cx="1169" cy="1371"/>
              </a:xfrm>
            </p:grpSpPr>
            <p:sp>
              <p:nvSpPr>
                <p:cNvPr id="13370" name="AutoShape 85"/>
                <p:cNvSpPr>
                  <a:spLocks noChangeAspect="1" noChangeArrowheads="1" noTextEdit="1"/>
                </p:cNvSpPr>
                <p:nvPr/>
              </p:nvSpPr>
              <p:spPr bwMode="auto">
                <a:xfrm flipH="1">
                  <a:off x="618" y="1148"/>
                  <a:ext cx="1169" cy="1371"/>
                </a:xfrm>
                <a:prstGeom prst="rect">
                  <a:avLst/>
                </a:prstGeom>
                <a:noFill/>
                <a:ln w="9525">
                  <a:noFill/>
                  <a:miter lim="800000"/>
                  <a:headEnd/>
                  <a:tailEnd/>
                </a:ln>
              </p:spPr>
              <p:txBody>
                <a:bodyPr/>
                <a:lstStyle/>
                <a:p>
                  <a:endParaRPr lang="en-US">
                    <a:latin typeface="+mj-lt"/>
                  </a:endParaRPr>
                </a:p>
              </p:txBody>
            </p:sp>
            <p:sp>
              <p:nvSpPr>
                <p:cNvPr id="13371" name="Rectangle 87"/>
                <p:cNvSpPr>
                  <a:spLocks noChangeArrowheads="1"/>
                </p:cNvSpPr>
                <p:nvPr/>
              </p:nvSpPr>
              <p:spPr bwMode="auto">
                <a:xfrm flipH="1">
                  <a:off x="618" y="1148"/>
                  <a:ext cx="1169" cy="1371"/>
                </a:xfrm>
                <a:prstGeom prst="rect">
                  <a:avLst/>
                </a:prstGeom>
                <a:solidFill>
                  <a:schemeClr val="accent1">
                    <a:lumMod val="20000"/>
                    <a:lumOff val="80000"/>
                  </a:schemeClr>
                </a:solidFill>
                <a:ln w="9525">
                  <a:solidFill>
                    <a:schemeClr val="tx2"/>
                  </a:solidFill>
                  <a:miter lim="800000"/>
                  <a:headEnd/>
                  <a:tailEnd/>
                </a:ln>
              </p:spPr>
              <p:txBody>
                <a:bodyPr/>
                <a:lstStyle/>
                <a:p>
                  <a:endParaRPr lang="en-US">
                    <a:latin typeface="+mj-lt"/>
                  </a:endParaRPr>
                </a:p>
              </p:txBody>
            </p:sp>
            <p:sp>
              <p:nvSpPr>
                <p:cNvPr id="13372" name="Freeform 88"/>
                <p:cNvSpPr>
                  <a:spLocks/>
                </p:cNvSpPr>
                <p:nvPr/>
              </p:nvSpPr>
              <p:spPr bwMode="auto">
                <a:xfrm flipH="1">
                  <a:off x="722" y="1314"/>
                  <a:ext cx="961" cy="948"/>
                </a:xfrm>
                <a:custGeom>
                  <a:avLst/>
                  <a:gdLst>
                    <a:gd name="T0" fmla="*/ 1876 w 1882"/>
                    <a:gd name="T1" fmla="*/ 1044 h 1895"/>
                    <a:gd name="T2" fmla="*/ 1852 w 1882"/>
                    <a:gd name="T3" fmla="*/ 1184 h 1895"/>
                    <a:gd name="T4" fmla="*/ 1808 w 1882"/>
                    <a:gd name="T5" fmla="*/ 1316 h 1895"/>
                    <a:gd name="T6" fmla="*/ 1746 w 1882"/>
                    <a:gd name="T7" fmla="*/ 1438 h 1895"/>
                    <a:gd name="T8" fmla="*/ 1667 w 1882"/>
                    <a:gd name="T9" fmla="*/ 1551 h 1895"/>
                    <a:gd name="T10" fmla="*/ 1574 w 1882"/>
                    <a:gd name="T11" fmla="*/ 1650 h 1895"/>
                    <a:gd name="T12" fmla="*/ 1468 w 1882"/>
                    <a:gd name="T13" fmla="*/ 1733 h 1895"/>
                    <a:gd name="T14" fmla="*/ 1349 w 1882"/>
                    <a:gd name="T15" fmla="*/ 1802 h 1895"/>
                    <a:gd name="T16" fmla="*/ 1221 w 1882"/>
                    <a:gd name="T17" fmla="*/ 1853 h 1895"/>
                    <a:gd name="T18" fmla="*/ 1084 w 1882"/>
                    <a:gd name="T19" fmla="*/ 1884 h 1895"/>
                    <a:gd name="T20" fmla="*/ 941 w 1882"/>
                    <a:gd name="T21" fmla="*/ 1895 h 1895"/>
                    <a:gd name="T22" fmla="*/ 798 w 1882"/>
                    <a:gd name="T23" fmla="*/ 1884 h 1895"/>
                    <a:gd name="T24" fmla="*/ 661 w 1882"/>
                    <a:gd name="T25" fmla="*/ 1853 h 1895"/>
                    <a:gd name="T26" fmla="*/ 533 w 1882"/>
                    <a:gd name="T27" fmla="*/ 1802 h 1895"/>
                    <a:gd name="T28" fmla="*/ 414 w 1882"/>
                    <a:gd name="T29" fmla="*/ 1733 h 1895"/>
                    <a:gd name="T30" fmla="*/ 308 w 1882"/>
                    <a:gd name="T31" fmla="*/ 1650 h 1895"/>
                    <a:gd name="T32" fmla="*/ 215 w 1882"/>
                    <a:gd name="T33" fmla="*/ 1551 h 1895"/>
                    <a:gd name="T34" fmla="*/ 136 w 1882"/>
                    <a:gd name="T35" fmla="*/ 1438 h 1895"/>
                    <a:gd name="T36" fmla="*/ 74 w 1882"/>
                    <a:gd name="T37" fmla="*/ 1316 h 1895"/>
                    <a:gd name="T38" fmla="*/ 30 w 1882"/>
                    <a:gd name="T39" fmla="*/ 1184 h 1895"/>
                    <a:gd name="T40" fmla="*/ 6 w 1882"/>
                    <a:gd name="T41" fmla="*/ 1044 h 1895"/>
                    <a:gd name="T42" fmla="*/ 2 w 1882"/>
                    <a:gd name="T43" fmla="*/ 898 h 1895"/>
                    <a:gd name="T44" fmla="*/ 19 w 1882"/>
                    <a:gd name="T45" fmla="*/ 756 h 1895"/>
                    <a:gd name="T46" fmla="*/ 57 w 1882"/>
                    <a:gd name="T47" fmla="*/ 622 h 1895"/>
                    <a:gd name="T48" fmla="*/ 113 w 1882"/>
                    <a:gd name="T49" fmla="*/ 496 h 1895"/>
                    <a:gd name="T50" fmla="*/ 187 w 1882"/>
                    <a:gd name="T51" fmla="*/ 380 h 1895"/>
                    <a:gd name="T52" fmla="*/ 275 w 1882"/>
                    <a:gd name="T53" fmla="*/ 277 h 1895"/>
                    <a:gd name="T54" fmla="*/ 377 w 1882"/>
                    <a:gd name="T55" fmla="*/ 188 h 1895"/>
                    <a:gd name="T56" fmla="*/ 492 w 1882"/>
                    <a:gd name="T57" fmla="*/ 114 h 1895"/>
                    <a:gd name="T58" fmla="*/ 617 w 1882"/>
                    <a:gd name="T59" fmla="*/ 58 h 1895"/>
                    <a:gd name="T60" fmla="*/ 752 w 1882"/>
                    <a:gd name="T61" fmla="*/ 19 h 1895"/>
                    <a:gd name="T62" fmla="*/ 892 w 1882"/>
                    <a:gd name="T63" fmla="*/ 1 h 1895"/>
                    <a:gd name="T64" fmla="*/ 1038 w 1882"/>
                    <a:gd name="T65" fmla="*/ 6 h 1895"/>
                    <a:gd name="T66" fmla="*/ 1177 w 1882"/>
                    <a:gd name="T67" fmla="*/ 30 h 1895"/>
                    <a:gd name="T68" fmla="*/ 1307 w 1882"/>
                    <a:gd name="T69" fmla="*/ 74 h 1895"/>
                    <a:gd name="T70" fmla="*/ 1428 w 1882"/>
                    <a:gd name="T71" fmla="*/ 137 h 1895"/>
                    <a:gd name="T72" fmla="*/ 1540 w 1882"/>
                    <a:gd name="T73" fmla="*/ 217 h 1895"/>
                    <a:gd name="T74" fmla="*/ 1638 w 1882"/>
                    <a:gd name="T75" fmla="*/ 310 h 1895"/>
                    <a:gd name="T76" fmla="*/ 1721 w 1882"/>
                    <a:gd name="T77" fmla="*/ 417 h 1895"/>
                    <a:gd name="T78" fmla="*/ 1789 w 1882"/>
                    <a:gd name="T79" fmla="*/ 537 h 1895"/>
                    <a:gd name="T80" fmla="*/ 1840 w 1882"/>
                    <a:gd name="T81" fmla="*/ 666 h 1895"/>
                    <a:gd name="T82" fmla="*/ 1871 w 1882"/>
                    <a:gd name="T83" fmla="*/ 803 h 1895"/>
                    <a:gd name="T84" fmla="*/ 1882 w 1882"/>
                    <a:gd name="T85" fmla="*/ 947 h 18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82"/>
                    <a:gd name="T130" fmla="*/ 0 h 1895"/>
                    <a:gd name="T131" fmla="*/ 1882 w 1882"/>
                    <a:gd name="T132" fmla="*/ 1895 h 18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82" h="1895">
                      <a:moveTo>
                        <a:pt x="1882" y="947"/>
                      </a:moveTo>
                      <a:lnTo>
                        <a:pt x="1880" y="996"/>
                      </a:lnTo>
                      <a:lnTo>
                        <a:pt x="1876" y="1044"/>
                      </a:lnTo>
                      <a:lnTo>
                        <a:pt x="1871" y="1091"/>
                      </a:lnTo>
                      <a:lnTo>
                        <a:pt x="1863" y="1138"/>
                      </a:lnTo>
                      <a:lnTo>
                        <a:pt x="1852" y="1184"/>
                      </a:lnTo>
                      <a:lnTo>
                        <a:pt x="1840" y="1230"/>
                      </a:lnTo>
                      <a:lnTo>
                        <a:pt x="1825" y="1274"/>
                      </a:lnTo>
                      <a:lnTo>
                        <a:pt x="1808" y="1316"/>
                      </a:lnTo>
                      <a:lnTo>
                        <a:pt x="1789" y="1359"/>
                      </a:lnTo>
                      <a:lnTo>
                        <a:pt x="1769" y="1400"/>
                      </a:lnTo>
                      <a:lnTo>
                        <a:pt x="1746" y="1438"/>
                      </a:lnTo>
                      <a:lnTo>
                        <a:pt x="1721" y="1478"/>
                      </a:lnTo>
                      <a:lnTo>
                        <a:pt x="1695" y="1515"/>
                      </a:lnTo>
                      <a:lnTo>
                        <a:pt x="1667" y="1551"/>
                      </a:lnTo>
                      <a:lnTo>
                        <a:pt x="1638" y="1585"/>
                      </a:lnTo>
                      <a:lnTo>
                        <a:pt x="1607" y="1618"/>
                      </a:lnTo>
                      <a:lnTo>
                        <a:pt x="1574" y="1650"/>
                      </a:lnTo>
                      <a:lnTo>
                        <a:pt x="1540" y="1679"/>
                      </a:lnTo>
                      <a:lnTo>
                        <a:pt x="1505" y="1707"/>
                      </a:lnTo>
                      <a:lnTo>
                        <a:pt x="1468" y="1733"/>
                      </a:lnTo>
                      <a:lnTo>
                        <a:pt x="1428" y="1758"/>
                      </a:lnTo>
                      <a:lnTo>
                        <a:pt x="1390" y="1781"/>
                      </a:lnTo>
                      <a:lnTo>
                        <a:pt x="1349" y="1802"/>
                      </a:lnTo>
                      <a:lnTo>
                        <a:pt x="1307" y="1821"/>
                      </a:lnTo>
                      <a:lnTo>
                        <a:pt x="1265" y="1838"/>
                      </a:lnTo>
                      <a:lnTo>
                        <a:pt x="1221" y="1853"/>
                      </a:lnTo>
                      <a:lnTo>
                        <a:pt x="1177" y="1865"/>
                      </a:lnTo>
                      <a:lnTo>
                        <a:pt x="1130" y="1876"/>
                      </a:lnTo>
                      <a:lnTo>
                        <a:pt x="1084" y="1884"/>
                      </a:lnTo>
                      <a:lnTo>
                        <a:pt x="1038" y="1890"/>
                      </a:lnTo>
                      <a:lnTo>
                        <a:pt x="990" y="1894"/>
                      </a:lnTo>
                      <a:lnTo>
                        <a:pt x="941" y="1895"/>
                      </a:lnTo>
                      <a:lnTo>
                        <a:pt x="892" y="1894"/>
                      </a:lnTo>
                      <a:lnTo>
                        <a:pt x="844" y="1890"/>
                      </a:lnTo>
                      <a:lnTo>
                        <a:pt x="798" y="1884"/>
                      </a:lnTo>
                      <a:lnTo>
                        <a:pt x="752" y="1876"/>
                      </a:lnTo>
                      <a:lnTo>
                        <a:pt x="705" y="1865"/>
                      </a:lnTo>
                      <a:lnTo>
                        <a:pt x="661" y="1853"/>
                      </a:lnTo>
                      <a:lnTo>
                        <a:pt x="617" y="1838"/>
                      </a:lnTo>
                      <a:lnTo>
                        <a:pt x="575" y="1821"/>
                      </a:lnTo>
                      <a:lnTo>
                        <a:pt x="533" y="1802"/>
                      </a:lnTo>
                      <a:lnTo>
                        <a:pt x="492" y="1781"/>
                      </a:lnTo>
                      <a:lnTo>
                        <a:pt x="454" y="1758"/>
                      </a:lnTo>
                      <a:lnTo>
                        <a:pt x="414" y="1733"/>
                      </a:lnTo>
                      <a:lnTo>
                        <a:pt x="377" y="1707"/>
                      </a:lnTo>
                      <a:lnTo>
                        <a:pt x="342" y="1679"/>
                      </a:lnTo>
                      <a:lnTo>
                        <a:pt x="308" y="1650"/>
                      </a:lnTo>
                      <a:lnTo>
                        <a:pt x="275" y="1618"/>
                      </a:lnTo>
                      <a:lnTo>
                        <a:pt x="244" y="1585"/>
                      </a:lnTo>
                      <a:lnTo>
                        <a:pt x="215" y="1551"/>
                      </a:lnTo>
                      <a:lnTo>
                        <a:pt x="187" y="1515"/>
                      </a:lnTo>
                      <a:lnTo>
                        <a:pt x="161" y="1478"/>
                      </a:lnTo>
                      <a:lnTo>
                        <a:pt x="136" y="1438"/>
                      </a:lnTo>
                      <a:lnTo>
                        <a:pt x="113" y="1400"/>
                      </a:lnTo>
                      <a:lnTo>
                        <a:pt x="93" y="1359"/>
                      </a:lnTo>
                      <a:lnTo>
                        <a:pt x="74" y="1316"/>
                      </a:lnTo>
                      <a:lnTo>
                        <a:pt x="57" y="1274"/>
                      </a:lnTo>
                      <a:lnTo>
                        <a:pt x="42" y="1230"/>
                      </a:lnTo>
                      <a:lnTo>
                        <a:pt x="30" y="1184"/>
                      </a:lnTo>
                      <a:lnTo>
                        <a:pt x="19" y="1138"/>
                      </a:lnTo>
                      <a:lnTo>
                        <a:pt x="11" y="1091"/>
                      </a:lnTo>
                      <a:lnTo>
                        <a:pt x="6" y="1044"/>
                      </a:lnTo>
                      <a:lnTo>
                        <a:pt x="2" y="996"/>
                      </a:lnTo>
                      <a:lnTo>
                        <a:pt x="0" y="947"/>
                      </a:lnTo>
                      <a:lnTo>
                        <a:pt x="2" y="898"/>
                      </a:lnTo>
                      <a:lnTo>
                        <a:pt x="6" y="850"/>
                      </a:lnTo>
                      <a:lnTo>
                        <a:pt x="11" y="803"/>
                      </a:lnTo>
                      <a:lnTo>
                        <a:pt x="19" y="756"/>
                      </a:lnTo>
                      <a:lnTo>
                        <a:pt x="30" y="711"/>
                      </a:lnTo>
                      <a:lnTo>
                        <a:pt x="42" y="666"/>
                      </a:lnTo>
                      <a:lnTo>
                        <a:pt x="57" y="622"/>
                      </a:lnTo>
                      <a:lnTo>
                        <a:pt x="74" y="578"/>
                      </a:lnTo>
                      <a:lnTo>
                        <a:pt x="93" y="537"/>
                      </a:lnTo>
                      <a:lnTo>
                        <a:pt x="113" y="496"/>
                      </a:lnTo>
                      <a:lnTo>
                        <a:pt x="136" y="456"/>
                      </a:lnTo>
                      <a:lnTo>
                        <a:pt x="161" y="417"/>
                      </a:lnTo>
                      <a:lnTo>
                        <a:pt x="187" y="380"/>
                      </a:lnTo>
                      <a:lnTo>
                        <a:pt x="215" y="345"/>
                      </a:lnTo>
                      <a:lnTo>
                        <a:pt x="244" y="310"/>
                      </a:lnTo>
                      <a:lnTo>
                        <a:pt x="275" y="277"/>
                      </a:lnTo>
                      <a:lnTo>
                        <a:pt x="308" y="246"/>
                      </a:lnTo>
                      <a:lnTo>
                        <a:pt x="342" y="217"/>
                      </a:lnTo>
                      <a:lnTo>
                        <a:pt x="377" y="188"/>
                      </a:lnTo>
                      <a:lnTo>
                        <a:pt x="414" y="162"/>
                      </a:lnTo>
                      <a:lnTo>
                        <a:pt x="454" y="137"/>
                      </a:lnTo>
                      <a:lnTo>
                        <a:pt x="492" y="114"/>
                      </a:lnTo>
                      <a:lnTo>
                        <a:pt x="533" y="93"/>
                      </a:lnTo>
                      <a:lnTo>
                        <a:pt x="575" y="74"/>
                      </a:lnTo>
                      <a:lnTo>
                        <a:pt x="617" y="58"/>
                      </a:lnTo>
                      <a:lnTo>
                        <a:pt x="661" y="43"/>
                      </a:lnTo>
                      <a:lnTo>
                        <a:pt x="705" y="30"/>
                      </a:lnTo>
                      <a:lnTo>
                        <a:pt x="752" y="19"/>
                      </a:lnTo>
                      <a:lnTo>
                        <a:pt x="798" y="11"/>
                      </a:lnTo>
                      <a:lnTo>
                        <a:pt x="844" y="6"/>
                      </a:lnTo>
                      <a:lnTo>
                        <a:pt x="892" y="1"/>
                      </a:lnTo>
                      <a:lnTo>
                        <a:pt x="941" y="0"/>
                      </a:lnTo>
                      <a:lnTo>
                        <a:pt x="990" y="1"/>
                      </a:lnTo>
                      <a:lnTo>
                        <a:pt x="1038" y="6"/>
                      </a:lnTo>
                      <a:lnTo>
                        <a:pt x="1084" y="11"/>
                      </a:lnTo>
                      <a:lnTo>
                        <a:pt x="1130" y="19"/>
                      </a:lnTo>
                      <a:lnTo>
                        <a:pt x="1177" y="30"/>
                      </a:lnTo>
                      <a:lnTo>
                        <a:pt x="1221" y="43"/>
                      </a:lnTo>
                      <a:lnTo>
                        <a:pt x="1265" y="58"/>
                      </a:lnTo>
                      <a:lnTo>
                        <a:pt x="1307" y="74"/>
                      </a:lnTo>
                      <a:lnTo>
                        <a:pt x="1349" y="93"/>
                      </a:lnTo>
                      <a:lnTo>
                        <a:pt x="1390" y="114"/>
                      </a:lnTo>
                      <a:lnTo>
                        <a:pt x="1428" y="137"/>
                      </a:lnTo>
                      <a:lnTo>
                        <a:pt x="1468" y="162"/>
                      </a:lnTo>
                      <a:lnTo>
                        <a:pt x="1505" y="188"/>
                      </a:lnTo>
                      <a:lnTo>
                        <a:pt x="1540" y="217"/>
                      </a:lnTo>
                      <a:lnTo>
                        <a:pt x="1574" y="246"/>
                      </a:lnTo>
                      <a:lnTo>
                        <a:pt x="1607" y="277"/>
                      </a:lnTo>
                      <a:lnTo>
                        <a:pt x="1638" y="310"/>
                      </a:lnTo>
                      <a:lnTo>
                        <a:pt x="1667" y="345"/>
                      </a:lnTo>
                      <a:lnTo>
                        <a:pt x="1695" y="380"/>
                      </a:lnTo>
                      <a:lnTo>
                        <a:pt x="1721" y="417"/>
                      </a:lnTo>
                      <a:lnTo>
                        <a:pt x="1746" y="456"/>
                      </a:lnTo>
                      <a:lnTo>
                        <a:pt x="1769" y="496"/>
                      </a:lnTo>
                      <a:lnTo>
                        <a:pt x="1789" y="537"/>
                      </a:lnTo>
                      <a:lnTo>
                        <a:pt x="1808" y="578"/>
                      </a:lnTo>
                      <a:lnTo>
                        <a:pt x="1825" y="622"/>
                      </a:lnTo>
                      <a:lnTo>
                        <a:pt x="1840" y="666"/>
                      </a:lnTo>
                      <a:lnTo>
                        <a:pt x="1852" y="711"/>
                      </a:lnTo>
                      <a:lnTo>
                        <a:pt x="1863" y="756"/>
                      </a:lnTo>
                      <a:lnTo>
                        <a:pt x="1871" y="803"/>
                      </a:lnTo>
                      <a:lnTo>
                        <a:pt x="1876" y="850"/>
                      </a:lnTo>
                      <a:lnTo>
                        <a:pt x="1880" y="898"/>
                      </a:lnTo>
                      <a:lnTo>
                        <a:pt x="1882" y="947"/>
                      </a:lnTo>
                      <a:close/>
                    </a:path>
                  </a:pathLst>
                </a:custGeom>
                <a:solidFill>
                  <a:srgbClr val="85A5D5"/>
                </a:solidFill>
                <a:ln w="9525">
                  <a:noFill/>
                  <a:round/>
                  <a:headEnd/>
                  <a:tailEnd/>
                </a:ln>
              </p:spPr>
              <p:txBody>
                <a:bodyPr/>
                <a:lstStyle/>
                <a:p>
                  <a:endParaRPr lang="en-US">
                    <a:latin typeface="+mj-lt"/>
                  </a:endParaRPr>
                </a:p>
              </p:txBody>
            </p:sp>
            <p:sp>
              <p:nvSpPr>
                <p:cNvPr id="13373" name="Freeform 89"/>
                <p:cNvSpPr>
                  <a:spLocks/>
                </p:cNvSpPr>
                <p:nvPr/>
              </p:nvSpPr>
              <p:spPr bwMode="auto">
                <a:xfrm flipH="1">
                  <a:off x="944" y="1205"/>
                  <a:ext cx="354" cy="301"/>
                </a:xfrm>
                <a:custGeom>
                  <a:avLst/>
                  <a:gdLst>
                    <a:gd name="T0" fmla="*/ 34 w 696"/>
                    <a:gd name="T1" fmla="*/ 366 h 601"/>
                    <a:gd name="T2" fmla="*/ 23 w 696"/>
                    <a:gd name="T3" fmla="*/ 351 h 601"/>
                    <a:gd name="T4" fmla="*/ 3 w 696"/>
                    <a:gd name="T5" fmla="*/ 309 h 601"/>
                    <a:gd name="T6" fmla="*/ 0 w 696"/>
                    <a:gd name="T7" fmla="*/ 269 h 601"/>
                    <a:gd name="T8" fmla="*/ 1 w 696"/>
                    <a:gd name="T9" fmla="*/ 243 h 601"/>
                    <a:gd name="T10" fmla="*/ 8 w 696"/>
                    <a:gd name="T11" fmla="*/ 219 h 601"/>
                    <a:gd name="T12" fmla="*/ 23 w 696"/>
                    <a:gd name="T13" fmla="*/ 191 h 601"/>
                    <a:gd name="T14" fmla="*/ 50 w 696"/>
                    <a:gd name="T15" fmla="*/ 156 h 601"/>
                    <a:gd name="T16" fmla="*/ 80 w 696"/>
                    <a:gd name="T17" fmla="*/ 129 h 601"/>
                    <a:gd name="T18" fmla="*/ 106 w 696"/>
                    <a:gd name="T19" fmla="*/ 107 h 601"/>
                    <a:gd name="T20" fmla="*/ 136 w 696"/>
                    <a:gd name="T21" fmla="*/ 86 h 601"/>
                    <a:gd name="T22" fmla="*/ 170 w 696"/>
                    <a:gd name="T23" fmla="*/ 64 h 601"/>
                    <a:gd name="T24" fmla="*/ 207 w 696"/>
                    <a:gd name="T25" fmla="*/ 45 h 601"/>
                    <a:gd name="T26" fmla="*/ 244 w 696"/>
                    <a:gd name="T27" fmla="*/ 27 h 601"/>
                    <a:gd name="T28" fmla="*/ 283 w 696"/>
                    <a:gd name="T29" fmla="*/ 14 h 601"/>
                    <a:gd name="T30" fmla="*/ 321 w 696"/>
                    <a:gd name="T31" fmla="*/ 4 h 601"/>
                    <a:gd name="T32" fmla="*/ 360 w 696"/>
                    <a:gd name="T33" fmla="*/ 0 h 601"/>
                    <a:gd name="T34" fmla="*/ 400 w 696"/>
                    <a:gd name="T35" fmla="*/ 0 h 601"/>
                    <a:gd name="T36" fmla="*/ 440 w 696"/>
                    <a:gd name="T37" fmla="*/ 4 h 601"/>
                    <a:gd name="T38" fmla="*/ 479 w 696"/>
                    <a:gd name="T39" fmla="*/ 12 h 601"/>
                    <a:gd name="T40" fmla="*/ 515 w 696"/>
                    <a:gd name="T41" fmla="*/ 22 h 601"/>
                    <a:gd name="T42" fmla="*/ 547 w 696"/>
                    <a:gd name="T43" fmla="*/ 33 h 601"/>
                    <a:gd name="T44" fmla="*/ 575 w 696"/>
                    <a:gd name="T45" fmla="*/ 44 h 601"/>
                    <a:gd name="T46" fmla="*/ 595 w 696"/>
                    <a:gd name="T47" fmla="*/ 53 h 601"/>
                    <a:gd name="T48" fmla="*/ 616 w 696"/>
                    <a:gd name="T49" fmla="*/ 67 h 601"/>
                    <a:gd name="T50" fmla="*/ 644 w 696"/>
                    <a:gd name="T51" fmla="*/ 95 h 601"/>
                    <a:gd name="T52" fmla="*/ 670 w 696"/>
                    <a:gd name="T53" fmla="*/ 128 h 601"/>
                    <a:gd name="T54" fmla="*/ 685 w 696"/>
                    <a:gd name="T55" fmla="*/ 159 h 601"/>
                    <a:gd name="T56" fmla="*/ 689 w 696"/>
                    <a:gd name="T57" fmla="*/ 209 h 601"/>
                    <a:gd name="T58" fmla="*/ 692 w 696"/>
                    <a:gd name="T59" fmla="*/ 305 h 601"/>
                    <a:gd name="T60" fmla="*/ 694 w 696"/>
                    <a:gd name="T61" fmla="*/ 368 h 601"/>
                    <a:gd name="T62" fmla="*/ 693 w 696"/>
                    <a:gd name="T63" fmla="*/ 450 h 601"/>
                    <a:gd name="T64" fmla="*/ 666 w 696"/>
                    <a:gd name="T65" fmla="*/ 506 h 601"/>
                    <a:gd name="T66" fmla="*/ 644 w 696"/>
                    <a:gd name="T67" fmla="*/ 557 h 601"/>
                    <a:gd name="T68" fmla="*/ 636 w 696"/>
                    <a:gd name="T69" fmla="*/ 568 h 601"/>
                    <a:gd name="T70" fmla="*/ 605 w 696"/>
                    <a:gd name="T71" fmla="*/ 576 h 601"/>
                    <a:gd name="T72" fmla="*/ 557 w 696"/>
                    <a:gd name="T73" fmla="*/ 587 h 601"/>
                    <a:gd name="T74" fmla="*/ 513 w 696"/>
                    <a:gd name="T75" fmla="*/ 598 h 601"/>
                    <a:gd name="T76" fmla="*/ 490 w 696"/>
                    <a:gd name="T77" fmla="*/ 600 h 601"/>
                    <a:gd name="T78" fmla="*/ 447 w 696"/>
                    <a:gd name="T79" fmla="*/ 582 h 601"/>
                    <a:gd name="T80" fmla="*/ 380 w 696"/>
                    <a:gd name="T81" fmla="*/ 549 h 601"/>
                    <a:gd name="T82" fmla="*/ 300 w 696"/>
                    <a:gd name="T83" fmla="*/ 508 h 601"/>
                    <a:gd name="T84" fmla="*/ 215 w 696"/>
                    <a:gd name="T85" fmla="*/ 464 h 601"/>
                    <a:gd name="T86" fmla="*/ 138 w 696"/>
                    <a:gd name="T87" fmla="*/ 421 h 601"/>
                    <a:gd name="T88" fmla="*/ 76 w 696"/>
                    <a:gd name="T89" fmla="*/ 388 h 601"/>
                    <a:gd name="T90" fmla="*/ 41 w 696"/>
                    <a:gd name="T91" fmla="*/ 369 h 6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01"/>
                    <a:gd name="T140" fmla="*/ 696 w 696"/>
                    <a:gd name="T141" fmla="*/ 601 h 6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01">
                      <a:moveTo>
                        <a:pt x="36" y="366"/>
                      </a:moveTo>
                      <a:lnTo>
                        <a:pt x="34" y="366"/>
                      </a:lnTo>
                      <a:lnTo>
                        <a:pt x="30" y="362"/>
                      </a:lnTo>
                      <a:lnTo>
                        <a:pt x="23" y="351"/>
                      </a:lnTo>
                      <a:lnTo>
                        <a:pt x="12" y="332"/>
                      </a:lnTo>
                      <a:lnTo>
                        <a:pt x="3" y="309"/>
                      </a:lnTo>
                      <a:lnTo>
                        <a:pt x="0" y="288"/>
                      </a:lnTo>
                      <a:lnTo>
                        <a:pt x="0" y="269"/>
                      </a:lnTo>
                      <a:lnTo>
                        <a:pt x="1" y="252"/>
                      </a:lnTo>
                      <a:lnTo>
                        <a:pt x="1" y="243"/>
                      </a:lnTo>
                      <a:lnTo>
                        <a:pt x="4" y="232"/>
                      </a:lnTo>
                      <a:lnTo>
                        <a:pt x="8" y="219"/>
                      </a:lnTo>
                      <a:lnTo>
                        <a:pt x="14" y="206"/>
                      </a:lnTo>
                      <a:lnTo>
                        <a:pt x="23" y="191"/>
                      </a:lnTo>
                      <a:lnTo>
                        <a:pt x="34" y="174"/>
                      </a:lnTo>
                      <a:lnTo>
                        <a:pt x="50" y="156"/>
                      </a:lnTo>
                      <a:lnTo>
                        <a:pt x="70" y="139"/>
                      </a:lnTo>
                      <a:lnTo>
                        <a:pt x="80" y="129"/>
                      </a:lnTo>
                      <a:lnTo>
                        <a:pt x="93" y="118"/>
                      </a:lnTo>
                      <a:lnTo>
                        <a:pt x="106" y="107"/>
                      </a:lnTo>
                      <a:lnTo>
                        <a:pt x="121" y="96"/>
                      </a:lnTo>
                      <a:lnTo>
                        <a:pt x="136" y="86"/>
                      </a:lnTo>
                      <a:lnTo>
                        <a:pt x="153" y="75"/>
                      </a:lnTo>
                      <a:lnTo>
                        <a:pt x="170" y="64"/>
                      </a:lnTo>
                      <a:lnTo>
                        <a:pt x="188" y="55"/>
                      </a:lnTo>
                      <a:lnTo>
                        <a:pt x="207" y="45"/>
                      </a:lnTo>
                      <a:lnTo>
                        <a:pt x="225" y="36"/>
                      </a:lnTo>
                      <a:lnTo>
                        <a:pt x="244" y="27"/>
                      </a:lnTo>
                      <a:lnTo>
                        <a:pt x="263" y="20"/>
                      </a:lnTo>
                      <a:lnTo>
                        <a:pt x="283" y="14"/>
                      </a:lnTo>
                      <a:lnTo>
                        <a:pt x="302" y="8"/>
                      </a:lnTo>
                      <a:lnTo>
                        <a:pt x="321" y="4"/>
                      </a:lnTo>
                      <a:lnTo>
                        <a:pt x="340" y="1"/>
                      </a:lnTo>
                      <a:lnTo>
                        <a:pt x="360" y="0"/>
                      </a:lnTo>
                      <a:lnTo>
                        <a:pt x="380" y="0"/>
                      </a:lnTo>
                      <a:lnTo>
                        <a:pt x="400" y="0"/>
                      </a:lnTo>
                      <a:lnTo>
                        <a:pt x="421" y="1"/>
                      </a:lnTo>
                      <a:lnTo>
                        <a:pt x="440" y="4"/>
                      </a:lnTo>
                      <a:lnTo>
                        <a:pt x="460" y="8"/>
                      </a:lnTo>
                      <a:lnTo>
                        <a:pt x="479" y="12"/>
                      </a:lnTo>
                      <a:lnTo>
                        <a:pt x="497" y="16"/>
                      </a:lnTo>
                      <a:lnTo>
                        <a:pt x="515" y="22"/>
                      </a:lnTo>
                      <a:lnTo>
                        <a:pt x="531" y="27"/>
                      </a:lnTo>
                      <a:lnTo>
                        <a:pt x="547" y="33"/>
                      </a:lnTo>
                      <a:lnTo>
                        <a:pt x="561" y="38"/>
                      </a:lnTo>
                      <a:lnTo>
                        <a:pt x="575" y="44"/>
                      </a:lnTo>
                      <a:lnTo>
                        <a:pt x="586" y="48"/>
                      </a:lnTo>
                      <a:lnTo>
                        <a:pt x="595" y="53"/>
                      </a:lnTo>
                      <a:lnTo>
                        <a:pt x="602" y="58"/>
                      </a:lnTo>
                      <a:lnTo>
                        <a:pt x="616" y="67"/>
                      </a:lnTo>
                      <a:lnTo>
                        <a:pt x="629" y="81"/>
                      </a:lnTo>
                      <a:lnTo>
                        <a:pt x="644" y="95"/>
                      </a:lnTo>
                      <a:lnTo>
                        <a:pt x="658" y="111"/>
                      </a:lnTo>
                      <a:lnTo>
                        <a:pt x="670" y="128"/>
                      </a:lnTo>
                      <a:lnTo>
                        <a:pt x="679" y="144"/>
                      </a:lnTo>
                      <a:lnTo>
                        <a:pt x="685" y="159"/>
                      </a:lnTo>
                      <a:lnTo>
                        <a:pt x="688" y="173"/>
                      </a:lnTo>
                      <a:lnTo>
                        <a:pt x="689" y="209"/>
                      </a:lnTo>
                      <a:lnTo>
                        <a:pt x="690" y="257"/>
                      </a:lnTo>
                      <a:lnTo>
                        <a:pt x="692" y="305"/>
                      </a:lnTo>
                      <a:lnTo>
                        <a:pt x="693" y="338"/>
                      </a:lnTo>
                      <a:lnTo>
                        <a:pt x="694" y="368"/>
                      </a:lnTo>
                      <a:lnTo>
                        <a:pt x="696" y="409"/>
                      </a:lnTo>
                      <a:lnTo>
                        <a:pt x="693" y="450"/>
                      </a:lnTo>
                      <a:lnTo>
                        <a:pt x="681" y="480"/>
                      </a:lnTo>
                      <a:lnTo>
                        <a:pt x="666" y="506"/>
                      </a:lnTo>
                      <a:lnTo>
                        <a:pt x="654" y="534"/>
                      </a:lnTo>
                      <a:lnTo>
                        <a:pt x="644" y="557"/>
                      </a:lnTo>
                      <a:lnTo>
                        <a:pt x="641" y="567"/>
                      </a:lnTo>
                      <a:lnTo>
                        <a:pt x="636" y="568"/>
                      </a:lnTo>
                      <a:lnTo>
                        <a:pt x="624" y="571"/>
                      </a:lnTo>
                      <a:lnTo>
                        <a:pt x="605" y="576"/>
                      </a:lnTo>
                      <a:lnTo>
                        <a:pt x="581" y="582"/>
                      </a:lnTo>
                      <a:lnTo>
                        <a:pt x="557" y="587"/>
                      </a:lnTo>
                      <a:lnTo>
                        <a:pt x="534" y="593"/>
                      </a:lnTo>
                      <a:lnTo>
                        <a:pt x="513" y="598"/>
                      </a:lnTo>
                      <a:lnTo>
                        <a:pt x="500" y="601"/>
                      </a:lnTo>
                      <a:lnTo>
                        <a:pt x="490" y="600"/>
                      </a:lnTo>
                      <a:lnTo>
                        <a:pt x="471" y="593"/>
                      </a:lnTo>
                      <a:lnTo>
                        <a:pt x="447" y="582"/>
                      </a:lnTo>
                      <a:lnTo>
                        <a:pt x="415" y="567"/>
                      </a:lnTo>
                      <a:lnTo>
                        <a:pt x="380" y="549"/>
                      </a:lnTo>
                      <a:lnTo>
                        <a:pt x="340" y="530"/>
                      </a:lnTo>
                      <a:lnTo>
                        <a:pt x="300" y="508"/>
                      </a:lnTo>
                      <a:lnTo>
                        <a:pt x="257" y="486"/>
                      </a:lnTo>
                      <a:lnTo>
                        <a:pt x="215" y="464"/>
                      </a:lnTo>
                      <a:lnTo>
                        <a:pt x="174" y="442"/>
                      </a:lnTo>
                      <a:lnTo>
                        <a:pt x="138" y="421"/>
                      </a:lnTo>
                      <a:lnTo>
                        <a:pt x="104" y="403"/>
                      </a:lnTo>
                      <a:lnTo>
                        <a:pt x="76" y="388"/>
                      </a:lnTo>
                      <a:lnTo>
                        <a:pt x="55" y="377"/>
                      </a:lnTo>
                      <a:lnTo>
                        <a:pt x="41" y="369"/>
                      </a:lnTo>
                      <a:lnTo>
                        <a:pt x="36" y="366"/>
                      </a:lnTo>
                      <a:close/>
                    </a:path>
                  </a:pathLst>
                </a:custGeom>
                <a:solidFill>
                  <a:srgbClr val="190000"/>
                </a:solidFill>
                <a:ln w="9525">
                  <a:noFill/>
                  <a:round/>
                  <a:headEnd/>
                  <a:tailEnd/>
                </a:ln>
              </p:spPr>
              <p:txBody>
                <a:bodyPr/>
                <a:lstStyle/>
                <a:p>
                  <a:endParaRPr lang="en-US">
                    <a:latin typeface="+mj-lt"/>
                  </a:endParaRPr>
                </a:p>
              </p:txBody>
            </p:sp>
            <p:sp>
              <p:nvSpPr>
                <p:cNvPr id="13374" name="Freeform 90"/>
                <p:cNvSpPr>
                  <a:spLocks/>
                </p:cNvSpPr>
                <p:nvPr/>
              </p:nvSpPr>
              <p:spPr bwMode="auto">
                <a:xfrm flipH="1">
                  <a:off x="653" y="1670"/>
                  <a:ext cx="1073" cy="849"/>
                </a:xfrm>
                <a:custGeom>
                  <a:avLst/>
                  <a:gdLst>
                    <a:gd name="T0" fmla="*/ 1555 w 2102"/>
                    <a:gd name="T1" fmla="*/ 18 h 1699"/>
                    <a:gd name="T2" fmla="*/ 1583 w 2102"/>
                    <a:gd name="T3" fmla="*/ 62 h 1699"/>
                    <a:gd name="T4" fmla="*/ 1631 w 2102"/>
                    <a:gd name="T5" fmla="*/ 122 h 1699"/>
                    <a:gd name="T6" fmla="*/ 1693 w 2102"/>
                    <a:gd name="T7" fmla="*/ 170 h 1699"/>
                    <a:gd name="T8" fmla="*/ 1777 w 2102"/>
                    <a:gd name="T9" fmla="*/ 211 h 1699"/>
                    <a:gd name="T10" fmla="*/ 1819 w 2102"/>
                    <a:gd name="T11" fmla="*/ 231 h 1699"/>
                    <a:gd name="T12" fmla="*/ 1842 w 2102"/>
                    <a:gd name="T13" fmla="*/ 248 h 1699"/>
                    <a:gd name="T14" fmla="*/ 1892 w 2102"/>
                    <a:gd name="T15" fmla="*/ 283 h 1699"/>
                    <a:gd name="T16" fmla="*/ 1940 w 2102"/>
                    <a:gd name="T17" fmla="*/ 313 h 1699"/>
                    <a:gd name="T18" fmla="*/ 1977 w 2102"/>
                    <a:gd name="T19" fmla="*/ 335 h 1699"/>
                    <a:gd name="T20" fmla="*/ 2007 w 2102"/>
                    <a:gd name="T21" fmla="*/ 365 h 1699"/>
                    <a:gd name="T22" fmla="*/ 2042 w 2102"/>
                    <a:gd name="T23" fmla="*/ 417 h 1699"/>
                    <a:gd name="T24" fmla="*/ 2083 w 2102"/>
                    <a:gd name="T25" fmla="*/ 489 h 1699"/>
                    <a:gd name="T26" fmla="*/ 2102 w 2102"/>
                    <a:gd name="T27" fmla="*/ 539 h 1699"/>
                    <a:gd name="T28" fmla="*/ 2098 w 2102"/>
                    <a:gd name="T29" fmla="*/ 880 h 1699"/>
                    <a:gd name="T30" fmla="*/ 2075 w 2102"/>
                    <a:gd name="T31" fmla="*/ 1013 h 1699"/>
                    <a:gd name="T32" fmla="*/ 2000 w 2102"/>
                    <a:gd name="T33" fmla="*/ 1268 h 1699"/>
                    <a:gd name="T34" fmla="*/ 1955 w 2102"/>
                    <a:gd name="T35" fmla="*/ 1442 h 1699"/>
                    <a:gd name="T36" fmla="*/ 1936 w 2102"/>
                    <a:gd name="T37" fmla="*/ 1558 h 1699"/>
                    <a:gd name="T38" fmla="*/ 396 w 2102"/>
                    <a:gd name="T39" fmla="*/ 1699 h 1699"/>
                    <a:gd name="T40" fmla="*/ 396 w 2102"/>
                    <a:gd name="T41" fmla="*/ 1470 h 1699"/>
                    <a:gd name="T42" fmla="*/ 391 w 2102"/>
                    <a:gd name="T43" fmla="*/ 1298 h 1699"/>
                    <a:gd name="T44" fmla="*/ 367 w 2102"/>
                    <a:gd name="T45" fmla="*/ 1195 h 1699"/>
                    <a:gd name="T46" fmla="*/ 339 w 2102"/>
                    <a:gd name="T47" fmla="*/ 1176 h 1699"/>
                    <a:gd name="T48" fmla="*/ 256 w 2102"/>
                    <a:gd name="T49" fmla="*/ 1184 h 1699"/>
                    <a:gd name="T50" fmla="*/ 181 w 2102"/>
                    <a:gd name="T51" fmla="*/ 1190 h 1699"/>
                    <a:gd name="T52" fmla="*/ 107 w 2102"/>
                    <a:gd name="T53" fmla="*/ 1169 h 1699"/>
                    <a:gd name="T54" fmla="*/ 24 w 2102"/>
                    <a:gd name="T55" fmla="*/ 1116 h 1699"/>
                    <a:gd name="T56" fmla="*/ 1 w 2102"/>
                    <a:gd name="T57" fmla="*/ 1028 h 1699"/>
                    <a:gd name="T58" fmla="*/ 37 w 2102"/>
                    <a:gd name="T59" fmla="*/ 854 h 1699"/>
                    <a:gd name="T60" fmla="*/ 75 w 2102"/>
                    <a:gd name="T61" fmla="*/ 711 h 1699"/>
                    <a:gd name="T62" fmla="*/ 110 w 2102"/>
                    <a:gd name="T63" fmla="*/ 657 h 1699"/>
                    <a:gd name="T64" fmla="*/ 216 w 2102"/>
                    <a:gd name="T65" fmla="*/ 516 h 1699"/>
                    <a:gd name="T66" fmla="*/ 283 w 2102"/>
                    <a:gd name="T67" fmla="*/ 413 h 1699"/>
                    <a:gd name="T68" fmla="*/ 308 w 2102"/>
                    <a:gd name="T69" fmla="*/ 368 h 1699"/>
                    <a:gd name="T70" fmla="*/ 342 w 2102"/>
                    <a:gd name="T71" fmla="*/ 323 h 1699"/>
                    <a:gd name="T72" fmla="*/ 357 w 2102"/>
                    <a:gd name="T73" fmla="*/ 247 h 1699"/>
                    <a:gd name="T74" fmla="*/ 374 w 2102"/>
                    <a:gd name="T75" fmla="*/ 228 h 1699"/>
                    <a:gd name="T76" fmla="*/ 429 w 2102"/>
                    <a:gd name="T77" fmla="*/ 185 h 1699"/>
                    <a:gd name="T78" fmla="*/ 595 w 2102"/>
                    <a:gd name="T79" fmla="*/ 156 h 1699"/>
                    <a:gd name="T80" fmla="*/ 670 w 2102"/>
                    <a:gd name="T81" fmla="*/ 302 h 1699"/>
                    <a:gd name="T82" fmla="*/ 704 w 2102"/>
                    <a:gd name="T83" fmla="*/ 287 h 1699"/>
                    <a:gd name="T84" fmla="*/ 760 w 2102"/>
                    <a:gd name="T85" fmla="*/ 263 h 1699"/>
                    <a:gd name="T86" fmla="*/ 830 w 2102"/>
                    <a:gd name="T87" fmla="*/ 236 h 1699"/>
                    <a:gd name="T88" fmla="*/ 909 w 2102"/>
                    <a:gd name="T89" fmla="*/ 211 h 1699"/>
                    <a:gd name="T90" fmla="*/ 964 w 2102"/>
                    <a:gd name="T91" fmla="*/ 192 h 1699"/>
                    <a:gd name="T92" fmla="*/ 986 w 2102"/>
                    <a:gd name="T93" fmla="*/ 134 h 1699"/>
                    <a:gd name="T94" fmla="*/ 1059 w 2102"/>
                    <a:gd name="T95" fmla="*/ 54 h 1699"/>
                    <a:gd name="T96" fmla="*/ 1150 w 2102"/>
                    <a:gd name="T97" fmla="*/ 12 h 1699"/>
                    <a:gd name="T98" fmla="*/ 1243 w 2102"/>
                    <a:gd name="T99" fmla="*/ 1 h 1699"/>
                    <a:gd name="T100" fmla="*/ 1340 w 2102"/>
                    <a:gd name="T101" fmla="*/ 0 h 1699"/>
                    <a:gd name="T102" fmla="*/ 1423 w 2102"/>
                    <a:gd name="T103" fmla="*/ 5 h 1699"/>
                    <a:gd name="T104" fmla="*/ 1477 w 2102"/>
                    <a:gd name="T105" fmla="*/ 12 h 16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102"/>
                    <a:gd name="T160" fmla="*/ 0 h 1699"/>
                    <a:gd name="T161" fmla="*/ 2102 w 2102"/>
                    <a:gd name="T162" fmla="*/ 1699 h 16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102" h="1699">
                      <a:moveTo>
                        <a:pt x="1489" y="14"/>
                      </a:moveTo>
                      <a:lnTo>
                        <a:pt x="1552" y="14"/>
                      </a:lnTo>
                      <a:lnTo>
                        <a:pt x="1555" y="18"/>
                      </a:lnTo>
                      <a:lnTo>
                        <a:pt x="1560" y="27"/>
                      </a:lnTo>
                      <a:lnTo>
                        <a:pt x="1571" y="43"/>
                      </a:lnTo>
                      <a:lnTo>
                        <a:pt x="1583" y="62"/>
                      </a:lnTo>
                      <a:lnTo>
                        <a:pt x="1598" y="81"/>
                      </a:lnTo>
                      <a:lnTo>
                        <a:pt x="1615" y="103"/>
                      </a:lnTo>
                      <a:lnTo>
                        <a:pt x="1631" y="122"/>
                      </a:lnTo>
                      <a:lnTo>
                        <a:pt x="1649" y="139"/>
                      </a:lnTo>
                      <a:lnTo>
                        <a:pt x="1669" y="154"/>
                      </a:lnTo>
                      <a:lnTo>
                        <a:pt x="1693" y="170"/>
                      </a:lnTo>
                      <a:lnTo>
                        <a:pt x="1722" y="185"/>
                      </a:lnTo>
                      <a:lnTo>
                        <a:pt x="1751" y="199"/>
                      </a:lnTo>
                      <a:lnTo>
                        <a:pt x="1777" y="211"/>
                      </a:lnTo>
                      <a:lnTo>
                        <a:pt x="1798" y="222"/>
                      </a:lnTo>
                      <a:lnTo>
                        <a:pt x="1813" y="228"/>
                      </a:lnTo>
                      <a:lnTo>
                        <a:pt x="1819" y="231"/>
                      </a:lnTo>
                      <a:lnTo>
                        <a:pt x="1821" y="233"/>
                      </a:lnTo>
                      <a:lnTo>
                        <a:pt x="1830" y="239"/>
                      </a:lnTo>
                      <a:lnTo>
                        <a:pt x="1842" y="248"/>
                      </a:lnTo>
                      <a:lnTo>
                        <a:pt x="1858" y="259"/>
                      </a:lnTo>
                      <a:lnTo>
                        <a:pt x="1875" y="270"/>
                      </a:lnTo>
                      <a:lnTo>
                        <a:pt x="1892" y="283"/>
                      </a:lnTo>
                      <a:lnTo>
                        <a:pt x="1910" y="295"/>
                      </a:lnTo>
                      <a:lnTo>
                        <a:pt x="1926" y="305"/>
                      </a:lnTo>
                      <a:lnTo>
                        <a:pt x="1940" y="313"/>
                      </a:lnTo>
                      <a:lnTo>
                        <a:pt x="1954" y="321"/>
                      </a:lnTo>
                      <a:lnTo>
                        <a:pt x="1964" y="328"/>
                      </a:lnTo>
                      <a:lnTo>
                        <a:pt x="1977" y="335"/>
                      </a:lnTo>
                      <a:lnTo>
                        <a:pt x="1986" y="344"/>
                      </a:lnTo>
                      <a:lnTo>
                        <a:pt x="1997" y="354"/>
                      </a:lnTo>
                      <a:lnTo>
                        <a:pt x="2007" y="365"/>
                      </a:lnTo>
                      <a:lnTo>
                        <a:pt x="2018" y="379"/>
                      </a:lnTo>
                      <a:lnTo>
                        <a:pt x="2028" y="397"/>
                      </a:lnTo>
                      <a:lnTo>
                        <a:pt x="2042" y="417"/>
                      </a:lnTo>
                      <a:lnTo>
                        <a:pt x="2056" y="441"/>
                      </a:lnTo>
                      <a:lnTo>
                        <a:pt x="2071" y="465"/>
                      </a:lnTo>
                      <a:lnTo>
                        <a:pt x="2083" y="489"/>
                      </a:lnTo>
                      <a:lnTo>
                        <a:pt x="2092" y="511"/>
                      </a:lnTo>
                      <a:lnTo>
                        <a:pt x="2099" y="527"/>
                      </a:lnTo>
                      <a:lnTo>
                        <a:pt x="2102" y="539"/>
                      </a:lnTo>
                      <a:lnTo>
                        <a:pt x="2101" y="611"/>
                      </a:lnTo>
                      <a:lnTo>
                        <a:pt x="2099" y="747"/>
                      </a:lnTo>
                      <a:lnTo>
                        <a:pt x="2098" y="880"/>
                      </a:lnTo>
                      <a:lnTo>
                        <a:pt x="2096" y="939"/>
                      </a:lnTo>
                      <a:lnTo>
                        <a:pt x="2091" y="959"/>
                      </a:lnTo>
                      <a:lnTo>
                        <a:pt x="2075" y="1013"/>
                      </a:lnTo>
                      <a:lnTo>
                        <a:pt x="2052" y="1090"/>
                      </a:lnTo>
                      <a:lnTo>
                        <a:pt x="2026" y="1177"/>
                      </a:lnTo>
                      <a:lnTo>
                        <a:pt x="2000" y="1268"/>
                      </a:lnTo>
                      <a:lnTo>
                        <a:pt x="1977" y="1349"/>
                      </a:lnTo>
                      <a:lnTo>
                        <a:pt x="1960" y="1411"/>
                      </a:lnTo>
                      <a:lnTo>
                        <a:pt x="1955" y="1442"/>
                      </a:lnTo>
                      <a:lnTo>
                        <a:pt x="1951" y="1477"/>
                      </a:lnTo>
                      <a:lnTo>
                        <a:pt x="1944" y="1519"/>
                      </a:lnTo>
                      <a:lnTo>
                        <a:pt x="1936" y="1558"/>
                      </a:lnTo>
                      <a:lnTo>
                        <a:pt x="1932" y="1573"/>
                      </a:lnTo>
                      <a:lnTo>
                        <a:pt x="1926" y="1699"/>
                      </a:lnTo>
                      <a:lnTo>
                        <a:pt x="396" y="1699"/>
                      </a:lnTo>
                      <a:lnTo>
                        <a:pt x="396" y="1661"/>
                      </a:lnTo>
                      <a:lnTo>
                        <a:pt x="396" y="1571"/>
                      </a:lnTo>
                      <a:lnTo>
                        <a:pt x="396" y="1470"/>
                      </a:lnTo>
                      <a:lnTo>
                        <a:pt x="396" y="1396"/>
                      </a:lnTo>
                      <a:lnTo>
                        <a:pt x="395" y="1346"/>
                      </a:lnTo>
                      <a:lnTo>
                        <a:pt x="391" y="1298"/>
                      </a:lnTo>
                      <a:lnTo>
                        <a:pt x="386" y="1261"/>
                      </a:lnTo>
                      <a:lnTo>
                        <a:pt x="385" y="1247"/>
                      </a:lnTo>
                      <a:lnTo>
                        <a:pt x="367" y="1195"/>
                      </a:lnTo>
                      <a:lnTo>
                        <a:pt x="362" y="1173"/>
                      </a:lnTo>
                      <a:lnTo>
                        <a:pt x="355" y="1175"/>
                      </a:lnTo>
                      <a:lnTo>
                        <a:pt x="339" y="1176"/>
                      </a:lnTo>
                      <a:lnTo>
                        <a:pt x="316" y="1179"/>
                      </a:lnTo>
                      <a:lnTo>
                        <a:pt x="286" y="1182"/>
                      </a:lnTo>
                      <a:lnTo>
                        <a:pt x="256" y="1184"/>
                      </a:lnTo>
                      <a:lnTo>
                        <a:pt x="226" y="1187"/>
                      </a:lnTo>
                      <a:lnTo>
                        <a:pt x="200" y="1188"/>
                      </a:lnTo>
                      <a:lnTo>
                        <a:pt x="181" y="1190"/>
                      </a:lnTo>
                      <a:lnTo>
                        <a:pt x="162" y="1187"/>
                      </a:lnTo>
                      <a:lnTo>
                        <a:pt x="137" y="1180"/>
                      </a:lnTo>
                      <a:lnTo>
                        <a:pt x="107" y="1169"/>
                      </a:lnTo>
                      <a:lnTo>
                        <a:pt x="77" y="1156"/>
                      </a:lnTo>
                      <a:lnTo>
                        <a:pt x="49" y="1138"/>
                      </a:lnTo>
                      <a:lnTo>
                        <a:pt x="24" y="1116"/>
                      </a:lnTo>
                      <a:lnTo>
                        <a:pt x="8" y="1091"/>
                      </a:lnTo>
                      <a:lnTo>
                        <a:pt x="0" y="1065"/>
                      </a:lnTo>
                      <a:lnTo>
                        <a:pt x="1" y="1028"/>
                      </a:lnTo>
                      <a:lnTo>
                        <a:pt x="9" y="976"/>
                      </a:lnTo>
                      <a:lnTo>
                        <a:pt x="22" y="917"/>
                      </a:lnTo>
                      <a:lnTo>
                        <a:pt x="37" y="854"/>
                      </a:lnTo>
                      <a:lnTo>
                        <a:pt x="52" y="795"/>
                      </a:lnTo>
                      <a:lnTo>
                        <a:pt x="65" y="745"/>
                      </a:lnTo>
                      <a:lnTo>
                        <a:pt x="75" y="711"/>
                      </a:lnTo>
                      <a:lnTo>
                        <a:pt x="79" y="699"/>
                      </a:lnTo>
                      <a:lnTo>
                        <a:pt x="87" y="688"/>
                      </a:lnTo>
                      <a:lnTo>
                        <a:pt x="110" y="657"/>
                      </a:lnTo>
                      <a:lnTo>
                        <a:pt x="141" y="616"/>
                      </a:lnTo>
                      <a:lnTo>
                        <a:pt x="180" y="567"/>
                      </a:lnTo>
                      <a:lnTo>
                        <a:pt x="216" y="516"/>
                      </a:lnTo>
                      <a:lnTo>
                        <a:pt x="249" y="469"/>
                      </a:lnTo>
                      <a:lnTo>
                        <a:pt x="272" y="434"/>
                      </a:lnTo>
                      <a:lnTo>
                        <a:pt x="283" y="413"/>
                      </a:lnTo>
                      <a:lnTo>
                        <a:pt x="287" y="401"/>
                      </a:lnTo>
                      <a:lnTo>
                        <a:pt x="297" y="384"/>
                      </a:lnTo>
                      <a:lnTo>
                        <a:pt x="308" y="368"/>
                      </a:lnTo>
                      <a:lnTo>
                        <a:pt x="320" y="351"/>
                      </a:lnTo>
                      <a:lnTo>
                        <a:pt x="331" y="335"/>
                      </a:lnTo>
                      <a:lnTo>
                        <a:pt x="342" y="323"/>
                      </a:lnTo>
                      <a:lnTo>
                        <a:pt x="348" y="313"/>
                      </a:lnTo>
                      <a:lnTo>
                        <a:pt x="351" y="310"/>
                      </a:lnTo>
                      <a:lnTo>
                        <a:pt x="357" y="247"/>
                      </a:lnTo>
                      <a:lnTo>
                        <a:pt x="358" y="244"/>
                      </a:lnTo>
                      <a:lnTo>
                        <a:pt x="365" y="237"/>
                      </a:lnTo>
                      <a:lnTo>
                        <a:pt x="374" y="228"/>
                      </a:lnTo>
                      <a:lnTo>
                        <a:pt x="388" y="214"/>
                      </a:lnTo>
                      <a:lnTo>
                        <a:pt x="406" y="200"/>
                      </a:lnTo>
                      <a:lnTo>
                        <a:pt x="429" y="185"/>
                      </a:lnTo>
                      <a:lnTo>
                        <a:pt x="456" y="170"/>
                      </a:lnTo>
                      <a:lnTo>
                        <a:pt x="487" y="156"/>
                      </a:lnTo>
                      <a:lnTo>
                        <a:pt x="595" y="156"/>
                      </a:lnTo>
                      <a:lnTo>
                        <a:pt x="663" y="305"/>
                      </a:lnTo>
                      <a:lnTo>
                        <a:pt x="664" y="303"/>
                      </a:lnTo>
                      <a:lnTo>
                        <a:pt x="670" y="302"/>
                      </a:lnTo>
                      <a:lnTo>
                        <a:pt x="678" y="298"/>
                      </a:lnTo>
                      <a:lnTo>
                        <a:pt x="690" y="292"/>
                      </a:lnTo>
                      <a:lnTo>
                        <a:pt x="704" y="287"/>
                      </a:lnTo>
                      <a:lnTo>
                        <a:pt x="720" y="280"/>
                      </a:lnTo>
                      <a:lnTo>
                        <a:pt x="739" y="272"/>
                      </a:lnTo>
                      <a:lnTo>
                        <a:pt x="760" y="263"/>
                      </a:lnTo>
                      <a:lnTo>
                        <a:pt x="781" y="255"/>
                      </a:lnTo>
                      <a:lnTo>
                        <a:pt x="806" y="246"/>
                      </a:lnTo>
                      <a:lnTo>
                        <a:pt x="830" y="236"/>
                      </a:lnTo>
                      <a:lnTo>
                        <a:pt x="856" y="228"/>
                      </a:lnTo>
                      <a:lnTo>
                        <a:pt x="882" y="220"/>
                      </a:lnTo>
                      <a:lnTo>
                        <a:pt x="909" y="211"/>
                      </a:lnTo>
                      <a:lnTo>
                        <a:pt x="935" y="203"/>
                      </a:lnTo>
                      <a:lnTo>
                        <a:pt x="962" y="196"/>
                      </a:lnTo>
                      <a:lnTo>
                        <a:pt x="964" y="192"/>
                      </a:lnTo>
                      <a:lnTo>
                        <a:pt x="966" y="178"/>
                      </a:lnTo>
                      <a:lnTo>
                        <a:pt x="975" y="159"/>
                      </a:lnTo>
                      <a:lnTo>
                        <a:pt x="986" y="134"/>
                      </a:lnTo>
                      <a:lnTo>
                        <a:pt x="1003" y="108"/>
                      </a:lnTo>
                      <a:lnTo>
                        <a:pt x="1028" y="81"/>
                      </a:lnTo>
                      <a:lnTo>
                        <a:pt x="1059" y="54"/>
                      </a:lnTo>
                      <a:lnTo>
                        <a:pt x="1099" y="30"/>
                      </a:lnTo>
                      <a:lnTo>
                        <a:pt x="1123" y="21"/>
                      </a:lnTo>
                      <a:lnTo>
                        <a:pt x="1150" y="12"/>
                      </a:lnTo>
                      <a:lnTo>
                        <a:pt x="1179" y="7"/>
                      </a:lnTo>
                      <a:lnTo>
                        <a:pt x="1210" y="3"/>
                      </a:lnTo>
                      <a:lnTo>
                        <a:pt x="1243" y="1"/>
                      </a:lnTo>
                      <a:lnTo>
                        <a:pt x="1274" y="0"/>
                      </a:lnTo>
                      <a:lnTo>
                        <a:pt x="1307" y="0"/>
                      </a:lnTo>
                      <a:lnTo>
                        <a:pt x="1340" y="0"/>
                      </a:lnTo>
                      <a:lnTo>
                        <a:pt x="1369" y="1"/>
                      </a:lnTo>
                      <a:lnTo>
                        <a:pt x="1397" y="4"/>
                      </a:lnTo>
                      <a:lnTo>
                        <a:pt x="1423" y="5"/>
                      </a:lnTo>
                      <a:lnTo>
                        <a:pt x="1446" y="8"/>
                      </a:lnTo>
                      <a:lnTo>
                        <a:pt x="1463" y="11"/>
                      </a:lnTo>
                      <a:lnTo>
                        <a:pt x="1477" y="12"/>
                      </a:lnTo>
                      <a:lnTo>
                        <a:pt x="1487" y="14"/>
                      </a:lnTo>
                      <a:lnTo>
                        <a:pt x="1489" y="14"/>
                      </a:lnTo>
                      <a:close/>
                    </a:path>
                  </a:pathLst>
                </a:custGeom>
                <a:solidFill>
                  <a:schemeClr val="tx1"/>
                </a:solidFill>
                <a:ln w="9525">
                  <a:noFill/>
                  <a:round/>
                  <a:headEnd/>
                  <a:tailEnd/>
                </a:ln>
              </p:spPr>
              <p:txBody>
                <a:bodyPr/>
                <a:lstStyle/>
                <a:p>
                  <a:endParaRPr lang="en-US">
                    <a:latin typeface="+mj-lt"/>
                  </a:endParaRPr>
                </a:p>
              </p:txBody>
            </p:sp>
            <p:sp>
              <p:nvSpPr>
                <p:cNvPr id="13375" name="Freeform 91"/>
                <p:cNvSpPr>
                  <a:spLocks/>
                </p:cNvSpPr>
                <p:nvPr/>
              </p:nvSpPr>
              <p:spPr bwMode="auto">
                <a:xfrm flipH="1">
                  <a:off x="980" y="1500"/>
                  <a:ext cx="216" cy="270"/>
                </a:xfrm>
                <a:custGeom>
                  <a:avLst/>
                  <a:gdLst>
                    <a:gd name="T0" fmla="*/ 0 w 422"/>
                    <a:gd name="T1" fmla="*/ 376 h 541"/>
                    <a:gd name="T2" fmla="*/ 4 w 422"/>
                    <a:gd name="T3" fmla="*/ 478 h 541"/>
                    <a:gd name="T4" fmla="*/ 5 w 422"/>
                    <a:gd name="T5" fmla="*/ 480 h 541"/>
                    <a:gd name="T6" fmla="*/ 11 w 422"/>
                    <a:gd name="T7" fmla="*/ 487 h 541"/>
                    <a:gd name="T8" fmla="*/ 17 w 422"/>
                    <a:gd name="T9" fmla="*/ 497 h 541"/>
                    <a:gd name="T10" fmla="*/ 27 w 422"/>
                    <a:gd name="T11" fmla="*/ 508 h 541"/>
                    <a:gd name="T12" fmla="*/ 36 w 422"/>
                    <a:gd name="T13" fmla="*/ 519 h 541"/>
                    <a:gd name="T14" fmla="*/ 45 w 422"/>
                    <a:gd name="T15" fmla="*/ 530 h 541"/>
                    <a:gd name="T16" fmla="*/ 53 w 422"/>
                    <a:gd name="T17" fmla="*/ 537 h 541"/>
                    <a:gd name="T18" fmla="*/ 60 w 422"/>
                    <a:gd name="T19" fmla="*/ 541 h 541"/>
                    <a:gd name="T20" fmla="*/ 66 w 422"/>
                    <a:gd name="T21" fmla="*/ 539 h 541"/>
                    <a:gd name="T22" fmla="*/ 74 w 422"/>
                    <a:gd name="T23" fmla="*/ 535 h 541"/>
                    <a:gd name="T24" fmla="*/ 83 w 422"/>
                    <a:gd name="T25" fmla="*/ 528 h 541"/>
                    <a:gd name="T26" fmla="*/ 92 w 422"/>
                    <a:gd name="T27" fmla="*/ 520 h 541"/>
                    <a:gd name="T28" fmla="*/ 102 w 422"/>
                    <a:gd name="T29" fmla="*/ 511 h 541"/>
                    <a:gd name="T30" fmla="*/ 109 w 422"/>
                    <a:gd name="T31" fmla="*/ 504 h 541"/>
                    <a:gd name="T32" fmla="*/ 114 w 422"/>
                    <a:gd name="T33" fmla="*/ 498 h 541"/>
                    <a:gd name="T34" fmla="*/ 115 w 422"/>
                    <a:gd name="T35" fmla="*/ 495 h 541"/>
                    <a:gd name="T36" fmla="*/ 118 w 422"/>
                    <a:gd name="T37" fmla="*/ 493 h 541"/>
                    <a:gd name="T38" fmla="*/ 128 w 422"/>
                    <a:gd name="T39" fmla="*/ 484 h 541"/>
                    <a:gd name="T40" fmla="*/ 140 w 422"/>
                    <a:gd name="T41" fmla="*/ 473 h 541"/>
                    <a:gd name="T42" fmla="*/ 156 w 422"/>
                    <a:gd name="T43" fmla="*/ 460 h 541"/>
                    <a:gd name="T44" fmla="*/ 173 w 422"/>
                    <a:gd name="T45" fmla="*/ 446 h 541"/>
                    <a:gd name="T46" fmla="*/ 190 w 422"/>
                    <a:gd name="T47" fmla="*/ 434 h 541"/>
                    <a:gd name="T48" fmla="*/ 207 w 422"/>
                    <a:gd name="T49" fmla="*/ 423 h 541"/>
                    <a:gd name="T50" fmla="*/ 220 w 422"/>
                    <a:gd name="T51" fmla="*/ 417 h 541"/>
                    <a:gd name="T52" fmla="*/ 237 w 422"/>
                    <a:gd name="T53" fmla="*/ 410 h 541"/>
                    <a:gd name="T54" fmla="*/ 261 w 422"/>
                    <a:gd name="T55" fmla="*/ 401 h 541"/>
                    <a:gd name="T56" fmla="*/ 290 w 422"/>
                    <a:gd name="T57" fmla="*/ 387 h 541"/>
                    <a:gd name="T58" fmla="*/ 320 w 422"/>
                    <a:gd name="T59" fmla="*/ 372 h 541"/>
                    <a:gd name="T60" fmla="*/ 348 w 422"/>
                    <a:gd name="T61" fmla="*/ 358 h 541"/>
                    <a:gd name="T62" fmla="*/ 371 w 422"/>
                    <a:gd name="T63" fmla="*/ 346 h 541"/>
                    <a:gd name="T64" fmla="*/ 388 w 422"/>
                    <a:gd name="T65" fmla="*/ 338 h 541"/>
                    <a:gd name="T66" fmla="*/ 394 w 422"/>
                    <a:gd name="T67" fmla="*/ 335 h 541"/>
                    <a:gd name="T68" fmla="*/ 422 w 422"/>
                    <a:gd name="T69" fmla="*/ 312 h 541"/>
                    <a:gd name="T70" fmla="*/ 420 w 422"/>
                    <a:gd name="T71" fmla="*/ 272 h 541"/>
                    <a:gd name="T72" fmla="*/ 418 w 422"/>
                    <a:gd name="T73" fmla="*/ 181 h 541"/>
                    <a:gd name="T74" fmla="*/ 414 w 422"/>
                    <a:gd name="T75" fmla="*/ 82 h 541"/>
                    <a:gd name="T76" fmla="*/ 412 w 422"/>
                    <a:gd name="T77" fmla="*/ 16 h 541"/>
                    <a:gd name="T78" fmla="*/ 409 w 422"/>
                    <a:gd name="T79" fmla="*/ 4 h 541"/>
                    <a:gd name="T80" fmla="*/ 403 w 422"/>
                    <a:gd name="T81" fmla="*/ 0 h 541"/>
                    <a:gd name="T82" fmla="*/ 392 w 422"/>
                    <a:gd name="T83" fmla="*/ 3 h 541"/>
                    <a:gd name="T84" fmla="*/ 381 w 422"/>
                    <a:gd name="T85" fmla="*/ 10 h 541"/>
                    <a:gd name="T86" fmla="*/ 369 w 422"/>
                    <a:gd name="T87" fmla="*/ 18 h 541"/>
                    <a:gd name="T88" fmla="*/ 358 w 422"/>
                    <a:gd name="T89" fmla="*/ 26 h 541"/>
                    <a:gd name="T90" fmla="*/ 351 w 422"/>
                    <a:gd name="T91" fmla="*/ 33 h 541"/>
                    <a:gd name="T92" fmla="*/ 348 w 422"/>
                    <a:gd name="T93" fmla="*/ 36 h 541"/>
                    <a:gd name="T94" fmla="*/ 0 w 422"/>
                    <a:gd name="T95" fmla="*/ 376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2"/>
                    <a:gd name="T145" fmla="*/ 0 h 541"/>
                    <a:gd name="T146" fmla="*/ 422 w 422"/>
                    <a:gd name="T147" fmla="*/ 541 h 5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2" h="541">
                      <a:moveTo>
                        <a:pt x="0" y="376"/>
                      </a:moveTo>
                      <a:lnTo>
                        <a:pt x="4" y="478"/>
                      </a:lnTo>
                      <a:lnTo>
                        <a:pt x="5" y="480"/>
                      </a:lnTo>
                      <a:lnTo>
                        <a:pt x="11" y="487"/>
                      </a:lnTo>
                      <a:lnTo>
                        <a:pt x="17" y="497"/>
                      </a:lnTo>
                      <a:lnTo>
                        <a:pt x="27" y="508"/>
                      </a:lnTo>
                      <a:lnTo>
                        <a:pt x="36" y="519"/>
                      </a:lnTo>
                      <a:lnTo>
                        <a:pt x="45" y="530"/>
                      </a:lnTo>
                      <a:lnTo>
                        <a:pt x="53" y="537"/>
                      </a:lnTo>
                      <a:lnTo>
                        <a:pt x="60" y="541"/>
                      </a:lnTo>
                      <a:lnTo>
                        <a:pt x="66" y="539"/>
                      </a:lnTo>
                      <a:lnTo>
                        <a:pt x="74" y="535"/>
                      </a:lnTo>
                      <a:lnTo>
                        <a:pt x="83" y="528"/>
                      </a:lnTo>
                      <a:lnTo>
                        <a:pt x="92" y="520"/>
                      </a:lnTo>
                      <a:lnTo>
                        <a:pt x="102" y="511"/>
                      </a:lnTo>
                      <a:lnTo>
                        <a:pt x="109" y="504"/>
                      </a:lnTo>
                      <a:lnTo>
                        <a:pt x="114" y="498"/>
                      </a:lnTo>
                      <a:lnTo>
                        <a:pt x="115" y="495"/>
                      </a:lnTo>
                      <a:lnTo>
                        <a:pt x="118" y="493"/>
                      </a:lnTo>
                      <a:lnTo>
                        <a:pt x="128" y="484"/>
                      </a:lnTo>
                      <a:lnTo>
                        <a:pt x="140" y="473"/>
                      </a:lnTo>
                      <a:lnTo>
                        <a:pt x="156" y="460"/>
                      </a:lnTo>
                      <a:lnTo>
                        <a:pt x="173" y="446"/>
                      </a:lnTo>
                      <a:lnTo>
                        <a:pt x="190" y="434"/>
                      </a:lnTo>
                      <a:lnTo>
                        <a:pt x="207" y="423"/>
                      </a:lnTo>
                      <a:lnTo>
                        <a:pt x="220" y="417"/>
                      </a:lnTo>
                      <a:lnTo>
                        <a:pt x="237" y="410"/>
                      </a:lnTo>
                      <a:lnTo>
                        <a:pt x="261" y="401"/>
                      </a:lnTo>
                      <a:lnTo>
                        <a:pt x="290" y="387"/>
                      </a:lnTo>
                      <a:lnTo>
                        <a:pt x="320" y="372"/>
                      </a:lnTo>
                      <a:lnTo>
                        <a:pt x="348" y="358"/>
                      </a:lnTo>
                      <a:lnTo>
                        <a:pt x="371" y="346"/>
                      </a:lnTo>
                      <a:lnTo>
                        <a:pt x="388" y="338"/>
                      </a:lnTo>
                      <a:lnTo>
                        <a:pt x="394" y="335"/>
                      </a:lnTo>
                      <a:lnTo>
                        <a:pt x="422" y="312"/>
                      </a:lnTo>
                      <a:lnTo>
                        <a:pt x="420" y="272"/>
                      </a:lnTo>
                      <a:lnTo>
                        <a:pt x="418" y="181"/>
                      </a:lnTo>
                      <a:lnTo>
                        <a:pt x="414" y="82"/>
                      </a:lnTo>
                      <a:lnTo>
                        <a:pt x="412" y="16"/>
                      </a:lnTo>
                      <a:lnTo>
                        <a:pt x="409" y="4"/>
                      </a:lnTo>
                      <a:lnTo>
                        <a:pt x="403" y="0"/>
                      </a:lnTo>
                      <a:lnTo>
                        <a:pt x="392" y="3"/>
                      </a:lnTo>
                      <a:lnTo>
                        <a:pt x="381" y="10"/>
                      </a:lnTo>
                      <a:lnTo>
                        <a:pt x="369" y="18"/>
                      </a:lnTo>
                      <a:lnTo>
                        <a:pt x="358" y="26"/>
                      </a:lnTo>
                      <a:lnTo>
                        <a:pt x="351" y="33"/>
                      </a:lnTo>
                      <a:lnTo>
                        <a:pt x="348" y="36"/>
                      </a:lnTo>
                      <a:lnTo>
                        <a:pt x="0" y="376"/>
                      </a:lnTo>
                      <a:close/>
                    </a:path>
                  </a:pathLst>
                </a:custGeom>
                <a:solidFill>
                  <a:srgbClr val="993F26"/>
                </a:solidFill>
                <a:ln w="9525">
                  <a:noFill/>
                  <a:round/>
                  <a:headEnd/>
                  <a:tailEnd/>
                </a:ln>
              </p:spPr>
              <p:txBody>
                <a:bodyPr/>
                <a:lstStyle/>
                <a:p>
                  <a:endParaRPr lang="en-US">
                    <a:latin typeface="+mj-lt"/>
                  </a:endParaRPr>
                </a:p>
              </p:txBody>
            </p:sp>
            <p:sp>
              <p:nvSpPr>
                <p:cNvPr id="13376" name="Freeform 92"/>
                <p:cNvSpPr>
                  <a:spLocks/>
                </p:cNvSpPr>
                <p:nvPr/>
              </p:nvSpPr>
              <p:spPr bwMode="auto">
                <a:xfrm flipH="1">
                  <a:off x="954" y="1335"/>
                  <a:ext cx="336" cy="360"/>
                </a:xfrm>
                <a:custGeom>
                  <a:avLst/>
                  <a:gdLst>
                    <a:gd name="T0" fmla="*/ 7 w 658"/>
                    <a:gd name="T1" fmla="*/ 34 h 719"/>
                    <a:gd name="T2" fmla="*/ 9 w 658"/>
                    <a:gd name="T3" fmla="*/ 130 h 719"/>
                    <a:gd name="T4" fmla="*/ 5 w 658"/>
                    <a:gd name="T5" fmla="*/ 177 h 719"/>
                    <a:gd name="T6" fmla="*/ 0 w 658"/>
                    <a:gd name="T7" fmla="*/ 208 h 719"/>
                    <a:gd name="T8" fmla="*/ 5 w 658"/>
                    <a:gd name="T9" fmla="*/ 234 h 719"/>
                    <a:gd name="T10" fmla="*/ 6 w 658"/>
                    <a:gd name="T11" fmla="*/ 267 h 719"/>
                    <a:gd name="T12" fmla="*/ 10 w 658"/>
                    <a:gd name="T13" fmla="*/ 310 h 719"/>
                    <a:gd name="T14" fmla="*/ 21 w 658"/>
                    <a:gd name="T15" fmla="*/ 380 h 719"/>
                    <a:gd name="T16" fmla="*/ 34 w 658"/>
                    <a:gd name="T17" fmla="*/ 464 h 719"/>
                    <a:gd name="T18" fmla="*/ 51 w 658"/>
                    <a:gd name="T19" fmla="*/ 534 h 719"/>
                    <a:gd name="T20" fmla="*/ 70 w 658"/>
                    <a:gd name="T21" fmla="*/ 579 h 719"/>
                    <a:gd name="T22" fmla="*/ 88 w 658"/>
                    <a:gd name="T23" fmla="*/ 630 h 719"/>
                    <a:gd name="T24" fmla="*/ 101 w 658"/>
                    <a:gd name="T25" fmla="*/ 657 h 719"/>
                    <a:gd name="T26" fmla="*/ 119 w 658"/>
                    <a:gd name="T27" fmla="*/ 687 h 719"/>
                    <a:gd name="T28" fmla="*/ 139 w 658"/>
                    <a:gd name="T29" fmla="*/ 708 h 719"/>
                    <a:gd name="T30" fmla="*/ 160 w 658"/>
                    <a:gd name="T31" fmla="*/ 715 h 719"/>
                    <a:gd name="T32" fmla="*/ 177 w 658"/>
                    <a:gd name="T33" fmla="*/ 719 h 719"/>
                    <a:gd name="T34" fmla="*/ 190 w 658"/>
                    <a:gd name="T35" fmla="*/ 719 h 719"/>
                    <a:gd name="T36" fmla="*/ 198 w 658"/>
                    <a:gd name="T37" fmla="*/ 719 h 719"/>
                    <a:gd name="T38" fmla="*/ 240 w 658"/>
                    <a:gd name="T39" fmla="*/ 719 h 719"/>
                    <a:gd name="T40" fmla="*/ 301 w 658"/>
                    <a:gd name="T41" fmla="*/ 709 h 719"/>
                    <a:gd name="T42" fmla="*/ 361 w 658"/>
                    <a:gd name="T43" fmla="*/ 684 h 719"/>
                    <a:gd name="T44" fmla="*/ 401 w 658"/>
                    <a:gd name="T45" fmla="*/ 639 h 719"/>
                    <a:gd name="T46" fmla="*/ 440 w 658"/>
                    <a:gd name="T47" fmla="*/ 593 h 719"/>
                    <a:gd name="T48" fmla="*/ 473 w 658"/>
                    <a:gd name="T49" fmla="*/ 555 h 719"/>
                    <a:gd name="T50" fmla="*/ 495 w 658"/>
                    <a:gd name="T51" fmla="*/ 532 h 719"/>
                    <a:gd name="T52" fmla="*/ 499 w 658"/>
                    <a:gd name="T53" fmla="*/ 527 h 719"/>
                    <a:gd name="T54" fmla="*/ 512 w 658"/>
                    <a:gd name="T55" fmla="*/ 505 h 719"/>
                    <a:gd name="T56" fmla="*/ 529 w 658"/>
                    <a:gd name="T57" fmla="*/ 472 h 719"/>
                    <a:gd name="T58" fmla="*/ 542 w 658"/>
                    <a:gd name="T59" fmla="*/ 439 h 719"/>
                    <a:gd name="T60" fmla="*/ 544 w 658"/>
                    <a:gd name="T61" fmla="*/ 406 h 719"/>
                    <a:gd name="T62" fmla="*/ 544 w 658"/>
                    <a:gd name="T63" fmla="*/ 392 h 719"/>
                    <a:gd name="T64" fmla="*/ 545 w 658"/>
                    <a:gd name="T65" fmla="*/ 394 h 719"/>
                    <a:gd name="T66" fmla="*/ 552 w 658"/>
                    <a:gd name="T67" fmla="*/ 399 h 719"/>
                    <a:gd name="T68" fmla="*/ 565 w 658"/>
                    <a:gd name="T69" fmla="*/ 405 h 719"/>
                    <a:gd name="T70" fmla="*/ 582 w 658"/>
                    <a:gd name="T71" fmla="*/ 406 h 719"/>
                    <a:gd name="T72" fmla="*/ 600 w 658"/>
                    <a:gd name="T73" fmla="*/ 392 h 719"/>
                    <a:gd name="T74" fmla="*/ 623 w 658"/>
                    <a:gd name="T75" fmla="*/ 351 h 719"/>
                    <a:gd name="T76" fmla="*/ 644 w 658"/>
                    <a:gd name="T77" fmla="*/ 299 h 719"/>
                    <a:gd name="T78" fmla="*/ 657 w 658"/>
                    <a:gd name="T79" fmla="*/ 251 h 719"/>
                    <a:gd name="T80" fmla="*/ 655 w 658"/>
                    <a:gd name="T81" fmla="*/ 225 h 719"/>
                    <a:gd name="T82" fmla="*/ 643 w 658"/>
                    <a:gd name="T83" fmla="*/ 206 h 719"/>
                    <a:gd name="T84" fmla="*/ 628 w 658"/>
                    <a:gd name="T85" fmla="*/ 196 h 719"/>
                    <a:gd name="T86" fmla="*/ 610 w 658"/>
                    <a:gd name="T87" fmla="*/ 195 h 719"/>
                    <a:gd name="T88" fmla="*/ 593 w 658"/>
                    <a:gd name="T89" fmla="*/ 207 h 719"/>
                    <a:gd name="T90" fmla="*/ 585 w 658"/>
                    <a:gd name="T91" fmla="*/ 212 h 719"/>
                    <a:gd name="T92" fmla="*/ 561 w 658"/>
                    <a:gd name="T93" fmla="*/ 254 h 719"/>
                    <a:gd name="T94" fmla="*/ 531 w 658"/>
                    <a:gd name="T95" fmla="*/ 260 h 719"/>
                    <a:gd name="T96" fmla="*/ 521 w 658"/>
                    <a:gd name="T97" fmla="*/ 216 h 719"/>
                    <a:gd name="T98" fmla="*/ 512 w 658"/>
                    <a:gd name="T99" fmla="*/ 166 h 719"/>
                    <a:gd name="T100" fmla="*/ 501 w 658"/>
                    <a:gd name="T101" fmla="*/ 103 h 719"/>
                    <a:gd name="T102" fmla="*/ 478 w 658"/>
                    <a:gd name="T103" fmla="*/ 77 h 719"/>
                    <a:gd name="T104" fmla="*/ 447 w 658"/>
                    <a:gd name="T105" fmla="*/ 52 h 719"/>
                    <a:gd name="T106" fmla="*/ 405 w 658"/>
                    <a:gd name="T107" fmla="*/ 27 h 719"/>
                    <a:gd name="T108" fmla="*/ 357 w 658"/>
                    <a:gd name="T109" fmla="*/ 11 h 719"/>
                    <a:gd name="T110" fmla="*/ 307 w 658"/>
                    <a:gd name="T111" fmla="*/ 11 h 719"/>
                    <a:gd name="T112" fmla="*/ 250 w 658"/>
                    <a:gd name="T113" fmla="*/ 16 h 719"/>
                    <a:gd name="T114" fmla="*/ 194 w 658"/>
                    <a:gd name="T115" fmla="*/ 23 h 719"/>
                    <a:gd name="T116" fmla="*/ 149 w 658"/>
                    <a:gd name="T117" fmla="*/ 27 h 719"/>
                    <a:gd name="T118" fmla="*/ 123 w 658"/>
                    <a:gd name="T119" fmla="*/ 24 h 719"/>
                    <a:gd name="T120" fmla="*/ 85 w 658"/>
                    <a:gd name="T121" fmla="*/ 13 h 719"/>
                    <a:gd name="T122" fmla="*/ 45 w 658"/>
                    <a:gd name="T123" fmla="*/ 1 h 719"/>
                    <a:gd name="T124" fmla="*/ 14 w 658"/>
                    <a:gd name="T125" fmla="*/ 4 h 7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719"/>
                    <a:gd name="T191" fmla="*/ 658 w 658"/>
                    <a:gd name="T192" fmla="*/ 719 h 71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719">
                      <a:moveTo>
                        <a:pt x="7" y="13"/>
                      </a:moveTo>
                      <a:lnTo>
                        <a:pt x="7" y="34"/>
                      </a:lnTo>
                      <a:lnTo>
                        <a:pt x="9" y="81"/>
                      </a:lnTo>
                      <a:lnTo>
                        <a:pt x="9" y="130"/>
                      </a:lnTo>
                      <a:lnTo>
                        <a:pt x="7" y="162"/>
                      </a:lnTo>
                      <a:lnTo>
                        <a:pt x="5" y="177"/>
                      </a:lnTo>
                      <a:lnTo>
                        <a:pt x="2" y="193"/>
                      </a:lnTo>
                      <a:lnTo>
                        <a:pt x="0" y="208"/>
                      </a:lnTo>
                      <a:lnTo>
                        <a:pt x="3" y="222"/>
                      </a:lnTo>
                      <a:lnTo>
                        <a:pt x="5" y="234"/>
                      </a:lnTo>
                      <a:lnTo>
                        <a:pt x="6" y="249"/>
                      </a:lnTo>
                      <a:lnTo>
                        <a:pt x="6" y="267"/>
                      </a:lnTo>
                      <a:lnTo>
                        <a:pt x="7" y="291"/>
                      </a:lnTo>
                      <a:lnTo>
                        <a:pt x="10" y="310"/>
                      </a:lnTo>
                      <a:lnTo>
                        <a:pt x="14" y="341"/>
                      </a:lnTo>
                      <a:lnTo>
                        <a:pt x="21" y="380"/>
                      </a:lnTo>
                      <a:lnTo>
                        <a:pt x="28" y="421"/>
                      </a:lnTo>
                      <a:lnTo>
                        <a:pt x="34" y="464"/>
                      </a:lnTo>
                      <a:lnTo>
                        <a:pt x="43" y="502"/>
                      </a:lnTo>
                      <a:lnTo>
                        <a:pt x="51" y="534"/>
                      </a:lnTo>
                      <a:lnTo>
                        <a:pt x="58" y="553"/>
                      </a:lnTo>
                      <a:lnTo>
                        <a:pt x="70" y="579"/>
                      </a:lnTo>
                      <a:lnTo>
                        <a:pt x="79" y="605"/>
                      </a:lnTo>
                      <a:lnTo>
                        <a:pt x="88" y="630"/>
                      </a:lnTo>
                      <a:lnTo>
                        <a:pt x="94" y="645"/>
                      </a:lnTo>
                      <a:lnTo>
                        <a:pt x="101" y="657"/>
                      </a:lnTo>
                      <a:lnTo>
                        <a:pt x="109" y="671"/>
                      </a:lnTo>
                      <a:lnTo>
                        <a:pt x="119" y="687"/>
                      </a:lnTo>
                      <a:lnTo>
                        <a:pt x="131" y="701"/>
                      </a:lnTo>
                      <a:lnTo>
                        <a:pt x="139" y="708"/>
                      </a:lnTo>
                      <a:lnTo>
                        <a:pt x="150" y="712"/>
                      </a:lnTo>
                      <a:lnTo>
                        <a:pt x="160" y="715"/>
                      </a:lnTo>
                      <a:lnTo>
                        <a:pt x="169" y="717"/>
                      </a:lnTo>
                      <a:lnTo>
                        <a:pt x="177" y="719"/>
                      </a:lnTo>
                      <a:lnTo>
                        <a:pt x="184" y="719"/>
                      </a:lnTo>
                      <a:lnTo>
                        <a:pt x="190" y="719"/>
                      </a:lnTo>
                      <a:lnTo>
                        <a:pt x="191" y="719"/>
                      </a:lnTo>
                      <a:lnTo>
                        <a:pt x="198" y="719"/>
                      </a:lnTo>
                      <a:lnTo>
                        <a:pt x="214" y="719"/>
                      </a:lnTo>
                      <a:lnTo>
                        <a:pt x="240" y="719"/>
                      </a:lnTo>
                      <a:lnTo>
                        <a:pt x="270" y="716"/>
                      </a:lnTo>
                      <a:lnTo>
                        <a:pt x="301" y="709"/>
                      </a:lnTo>
                      <a:lnTo>
                        <a:pt x="334" y="700"/>
                      </a:lnTo>
                      <a:lnTo>
                        <a:pt x="361" y="684"/>
                      </a:lnTo>
                      <a:lnTo>
                        <a:pt x="383" y="664"/>
                      </a:lnTo>
                      <a:lnTo>
                        <a:pt x="401" y="639"/>
                      </a:lnTo>
                      <a:lnTo>
                        <a:pt x="420" y="616"/>
                      </a:lnTo>
                      <a:lnTo>
                        <a:pt x="440" y="593"/>
                      </a:lnTo>
                      <a:lnTo>
                        <a:pt x="458" y="572"/>
                      </a:lnTo>
                      <a:lnTo>
                        <a:pt x="473" y="555"/>
                      </a:lnTo>
                      <a:lnTo>
                        <a:pt x="487" y="542"/>
                      </a:lnTo>
                      <a:lnTo>
                        <a:pt x="495" y="532"/>
                      </a:lnTo>
                      <a:lnTo>
                        <a:pt x="497" y="529"/>
                      </a:lnTo>
                      <a:lnTo>
                        <a:pt x="499" y="527"/>
                      </a:lnTo>
                      <a:lnTo>
                        <a:pt x="504" y="517"/>
                      </a:lnTo>
                      <a:lnTo>
                        <a:pt x="512" y="505"/>
                      </a:lnTo>
                      <a:lnTo>
                        <a:pt x="521" y="490"/>
                      </a:lnTo>
                      <a:lnTo>
                        <a:pt x="529" y="472"/>
                      </a:lnTo>
                      <a:lnTo>
                        <a:pt x="537" y="455"/>
                      </a:lnTo>
                      <a:lnTo>
                        <a:pt x="542" y="439"/>
                      </a:lnTo>
                      <a:lnTo>
                        <a:pt x="544" y="425"/>
                      </a:lnTo>
                      <a:lnTo>
                        <a:pt x="544" y="406"/>
                      </a:lnTo>
                      <a:lnTo>
                        <a:pt x="544" y="396"/>
                      </a:lnTo>
                      <a:lnTo>
                        <a:pt x="544" y="392"/>
                      </a:lnTo>
                      <a:lnTo>
                        <a:pt x="545" y="394"/>
                      </a:lnTo>
                      <a:lnTo>
                        <a:pt x="548" y="395"/>
                      </a:lnTo>
                      <a:lnTo>
                        <a:pt x="552" y="399"/>
                      </a:lnTo>
                      <a:lnTo>
                        <a:pt x="559" y="402"/>
                      </a:lnTo>
                      <a:lnTo>
                        <a:pt x="565" y="405"/>
                      </a:lnTo>
                      <a:lnTo>
                        <a:pt x="574" y="406"/>
                      </a:lnTo>
                      <a:lnTo>
                        <a:pt x="582" y="406"/>
                      </a:lnTo>
                      <a:lnTo>
                        <a:pt x="590" y="402"/>
                      </a:lnTo>
                      <a:lnTo>
                        <a:pt x="600" y="392"/>
                      </a:lnTo>
                      <a:lnTo>
                        <a:pt x="610" y="374"/>
                      </a:lnTo>
                      <a:lnTo>
                        <a:pt x="623" y="351"/>
                      </a:lnTo>
                      <a:lnTo>
                        <a:pt x="634" y="325"/>
                      </a:lnTo>
                      <a:lnTo>
                        <a:pt x="644" y="299"/>
                      </a:lnTo>
                      <a:lnTo>
                        <a:pt x="653" y="273"/>
                      </a:lnTo>
                      <a:lnTo>
                        <a:pt x="657" y="251"/>
                      </a:lnTo>
                      <a:lnTo>
                        <a:pt x="658" y="236"/>
                      </a:lnTo>
                      <a:lnTo>
                        <a:pt x="655" y="225"/>
                      </a:lnTo>
                      <a:lnTo>
                        <a:pt x="650" y="214"/>
                      </a:lnTo>
                      <a:lnTo>
                        <a:pt x="643" y="206"/>
                      </a:lnTo>
                      <a:lnTo>
                        <a:pt x="636" y="200"/>
                      </a:lnTo>
                      <a:lnTo>
                        <a:pt x="628" y="196"/>
                      </a:lnTo>
                      <a:lnTo>
                        <a:pt x="619" y="195"/>
                      </a:lnTo>
                      <a:lnTo>
                        <a:pt x="610" y="195"/>
                      </a:lnTo>
                      <a:lnTo>
                        <a:pt x="604" y="199"/>
                      </a:lnTo>
                      <a:lnTo>
                        <a:pt x="593" y="207"/>
                      </a:lnTo>
                      <a:lnTo>
                        <a:pt x="587" y="211"/>
                      </a:lnTo>
                      <a:lnTo>
                        <a:pt x="585" y="212"/>
                      </a:lnTo>
                      <a:lnTo>
                        <a:pt x="561" y="254"/>
                      </a:lnTo>
                      <a:lnTo>
                        <a:pt x="534" y="267"/>
                      </a:lnTo>
                      <a:lnTo>
                        <a:pt x="531" y="260"/>
                      </a:lnTo>
                      <a:lnTo>
                        <a:pt x="527" y="241"/>
                      </a:lnTo>
                      <a:lnTo>
                        <a:pt x="521" y="216"/>
                      </a:lnTo>
                      <a:lnTo>
                        <a:pt x="516" y="193"/>
                      </a:lnTo>
                      <a:lnTo>
                        <a:pt x="512" y="166"/>
                      </a:lnTo>
                      <a:lnTo>
                        <a:pt x="510" y="133"/>
                      </a:lnTo>
                      <a:lnTo>
                        <a:pt x="501" y="103"/>
                      </a:lnTo>
                      <a:lnTo>
                        <a:pt x="489" y="83"/>
                      </a:lnTo>
                      <a:lnTo>
                        <a:pt x="478" y="77"/>
                      </a:lnTo>
                      <a:lnTo>
                        <a:pt x="463" y="66"/>
                      </a:lnTo>
                      <a:lnTo>
                        <a:pt x="447" y="52"/>
                      </a:lnTo>
                      <a:lnTo>
                        <a:pt x="427" y="39"/>
                      </a:lnTo>
                      <a:lnTo>
                        <a:pt x="405" y="27"/>
                      </a:lnTo>
                      <a:lnTo>
                        <a:pt x="380" y="16"/>
                      </a:lnTo>
                      <a:lnTo>
                        <a:pt x="357" y="11"/>
                      </a:lnTo>
                      <a:lnTo>
                        <a:pt x="333" y="9"/>
                      </a:lnTo>
                      <a:lnTo>
                        <a:pt x="307" y="11"/>
                      </a:lnTo>
                      <a:lnTo>
                        <a:pt x="278" y="13"/>
                      </a:lnTo>
                      <a:lnTo>
                        <a:pt x="250" y="16"/>
                      </a:lnTo>
                      <a:lnTo>
                        <a:pt x="221" y="20"/>
                      </a:lnTo>
                      <a:lnTo>
                        <a:pt x="194" y="23"/>
                      </a:lnTo>
                      <a:lnTo>
                        <a:pt x="169" y="24"/>
                      </a:lnTo>
                      <a:lnTo>
                        <a:pt x="149" y="27"/>
                      </a:lnTo>
                      <a:lnTo>
                        <a:pt x="135" y="27"/>
                      </a:lnTo>
                      <a:lnTo>
                        <a:pt x="123" y="24"/>
                      </a:lnTo>
                      <a:lnTo>
                        <a:pt x="105" y="20"/>
                      </a:lnTo>
                      <a:lnTo>
                        <a:pt x="85" y="13"/>
                      </a:lnTo>
                      <a:lnTo>
                        <a:pt x="64" y="7"/>
                      </a:lnTo>
                      <a:lnTo>
                        <a:pt x="45" y="1"/>
                      </a:lnTo>
                      <a:lnTo>
                        <a:pt x="28" y="0"/>
                      </a:lnTo>
                      <a:lnTo>
                        <a:pt x="14" y="4"/>
                      </a:lnTo>
                      <a:lnTo>
                        <a:pt x="7" y="13"/>
                      </a:lnTo>
                      <a:close/>
                    </a:path>
                  </a:pathLst>
                </a:custGeom>
                <a:solidFill>
                  <a:srgbClr val="B2593F"/>
                </a:solidFill>
                <a:ln w="9525">
                  <a:noFill/>
                  <a:round/>
                  <a:headEnd/>
                  <a:tailEnd/>
                </a:ln>
              </p:spPr>
              <p:txBody>
                <a:bodyPr/>
                <a:lstStyle/>
                <a:p>
                  <a:endParaRPr lang="en-US">
                    <a:latin typeface="+mj-lt"/>
                  </a:endParaRPr>
                </a:p>
              </p:txBody>
            </p:sp>
            <p:sp>
              <p:nvSpPr>
                <p:cNvPr id="13377" name="Freeform 93"/>
                <p:cNvSpPr>
                  <a:spLocks/>
                </p:cNvSpPr>
                <p:nvPr/>
              </p:nvSpPr>
              <p:spPr bwMode="auto">
                <a:xfrm flipH="1">
                  <a:off x="1312" y="1491"/>
                  <a:ext cx="41" cy="49"/>
                </a:xfrm>
                <a:custGeom>
                  <a:avLst/>
                  <a:gdLst>
                    <a:gd name="T0" fmla="*/ 0 w 79"/>
                    <a:gd name="T1" fmla="*/ 85 h 98"/>
                    <a:gd name="T2" fmla="*/ 1 w 79"/>
                    <a:gd name="T3" fmla="*/ 83 h 98"/>
                    <a:gd name="T4" fmla="*/ 5 w 79"/>
                    <a:gd name="T5" fmla="*/ 74 h 98"/>
                    <a:gd name="T6" fmla="*/ 12 w 79"/>
                    <a:gd name="T7" fmla="*/ 63 h 98"/>
                    <a:gd name="T8" fmla="*/ 19 w 79"/>
                    <a:gd name="T9" fmla="*/ 50 h 98"/>
                    <a:gd name="T10" fmla="*/ 27 w 79"/>
                    <a:gd name="T11" fmla="*/ 36 h 98"/>
                    <a:gd name="T12" fmla="*/ 35 w 79"/>
                    <a:gd name="T13" fmla="*/ 24 h 98"/>
                    <a:gd name="T14" fmla="*/ 43 w 79"/>
                    <a:gd name="T15" fmla="*/ 13 h 98"/>
                    <a:gd name="T16" fmla="*/ 50 w 79"/>
                    <a:gd name="T17" fmla="*/ 6 h 98"/>
                    <a:gd name="T18" fmla="*/ 63 w 79"/>
                    <a:gd name="T19" fmla="*/ 0 h 98"/>
                    <a:gd name="T20" fmla="*/ 71 w 79"/>
                    <a:gd name="T21" fmla="*/ 2 h 98"/>
                    <a:gd name="T22" fmla="*/ 78 w 79"/>
                    <a:gd name="T23" fmla="*/ 7 h 98"/>
                    <a:gd name="T24" fmla="*/ 79 w 79"/>
                    <a:gd name="T25" fmla="*/ 18 h 98"/>
                    <a:gd name="T26" fmla="*/ 78 w 79"/>
                    <a:gd name="T27" fmla="*/ 32 h 98"/>
                    <a:gd name="T28" fmla="*/ 76 w 79"/>
                    <a:gd name="T29" fmla="*/ 44 h 98"/>
                    <a:gd name="T30" fmla="*/ 75 w 79"/>
                    <a:gd name="T31" fmla="*/ 54 h 98"/>
                    <a:gd name="T32" fmla="*/ 73 w 79"/>
                    <a:gd name="T33" fmla="*/ 58 h 98"/>
                    <a:gd name="T34" fmla="*/ 50 w 79"/>
                    <a:gd name="T35" fmla="*/ 98 h 98"/>
                    <a:gd name="T36" fmla="*/ 0 w 79"/>
                    <a:gd name="T37" fmla="*/ 85 h 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98"/>
                    <a:gd name="T59" fmla="*/ 79 w 79"/>
                    <a:gd name="T60" fmla="*/ 98 h 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98">
                      <a:moveTo>
                        <a:pt x="0" y="85"/>
                      </a:moveTo>
                      <a:lnTo>
                        <a:pt x="1" y="83"/>
                      </a:lnTo>
                      <a:lnTo>
                        <a:pt x="5" y="74"/>
                      </a:lnTo>
                      <a:lnTo>
                        <a:pt x="12" y="63"/>
                      </a:lnTo>
                      <a:lnTo>
                        <a:pt x="19" y="50"/>
                      </a:lnTo>
                      <a:lnTo>
                        <a:pt x="27" y="36"/>
                      </a:lnTo>
                      <a:lnTo>
                        <a:pt x="35" y="24"/>
                      </a:lnTo>
                      <a:lnTo>
                        <a:pt x="43" y="13"/>
                      </a:lnTo>
                      <a:lnTo>
                        <a:pt x="50" y="6"/>
                      </a:lnTo>
                      <a:lnTo>
                        <a:pt x="63" y="0"/>
                      </a:lnTo>
                      <a:lnTo>
                        <a:pt x="71" y="2"/>
                      </a:lnTo>
                      <a:lnTo>
                        <a:pt x="78" y="7"/>
                      </a:lnTo>
                      <a:lnTo>
                        <a:pt x="79" y="18"/>
                      </a:lnTo>
                      <a:lnTo>
                        <a:pt x="78" y="32"/>
                      </a:lnTo>
                      <a:lnTo>
                        <a:pt x="76" y="44"/>
                      </a:lnTo>
                      <a:lnTo>
                        <a:pt x="75" y="54"/>
                      </a:lnTo>
                      <a:lnTo>
                        <a:pt x="73" y="58"/>
                      </a:lnTo>
                      <a:lnTo>
                        <a:pt x="50" y="98"/>
                      </a:lnTo>
                      <a:lnTo>
                        <a:pt x="0" y="85"/>
                      </a:lnTo>
                      <a:close/>
                    </a:path>
                  </a:pathLst>
                </a:custGeom>
                <a:solidFill>
                  <a:srgbClr val="B2593F"/>
                </a:solidFill>
                <a:ln w="9525">
                  <a:noFill/>
                  <a:round/>
                  <a:headEnd/>
                  <a:tailEnd/>
                </a:ln>
              </p:spPr>
              <p:txBody>
                <a:bodyPr/>
                <a:lstStyle/>
                <a:p>
                  <a:endParaRPr lang="en-US">
                    <a:latin typeface="+mj-lt"/>
                  </a:endParaRPr>
                </a:p>
              </p:txBody>
            </p:sp>
            <p:sp>
              <p:nvSpPr>
                <p:cNvPr id="13378" name="Freeform 94"/>
                <p:cNvSpPr>
                  <a:spLocks/>
                </p:cNvSpPr>
                <p:nvPr/>
              </p:nvSpPr>
              <p:spPr bwMode="auto">
                <a:xfrm flipH="1">
                  <a:off x="1272" y="1473"/>
                  <a:ext cx="107" cy="198"/>
                </a:xfrm>
                <a:custGeom>
                  <a:avLst/>
                  <a:gdLst>
                    <a:gd name="T0" fmla="*/ 47 w 208"/>
                    <a:gd name="T1" fmla="*/ 152 h 397"/>
                    <a:gd name="T2" fmla="*/ 53 w 208"/>
                    <a:gd name="T3" fmla="*/ 147 h 397"/>
                    <a:gd name="T4" fmla="*/ 66 w 208"/>
                    <a:gd name="T5" fmla="*/ 131 h 397"/>
                    <a:gd name="T6" fmla="*/ 85 w 208"/>
                    <a:gd name="T7" fmla="*/ 107 h 397"/>
                    <a:gd name="T8" fmla="*/ 108 w 208"/>
                    <a:gd name="T9" fmla="*/ 81 h 397"/>
                    <a:gd name="T10" fmla="*/ 132 w 208"/>
                    <a:gd name="T11" fmla="*/ 54 h 397"/>
                    <a:gd name="T12" fmla="*/ 152 w 208"/>
                    <a:gd name="T13" fmla="*/ 29 h 397"/>
                    <a:gd name="T14" fmla="*/ 168 w 208"/>
                    <a:gd name="T15" fmla="*/ 10 h 397"/>
                    <a:gd name="T16" fmla="*/ 178 w 208"/>
                    <a:gd name="T17" fmla="*/ 0 h 397"/>
                    <a:gd name="T18" fmla="*/ 208 w 208"/>
                    <a:gd name="T19" fmla="*/ 203 h 397"/>
                    <a:gd name="T20" fmla="*/ 205 w 208"/>
                    <a:gd name="T21" fmla="*/ 207 h 397"/>
                    <a:gd name="T22" fmla="*/ 198 w 208"/>
                    <a:gd name="T23" fmla="*/ 217 h 397"/>
                    <a:gd name="T24" fmla="*/ 189 w 208"/>
                    <a:gd name="T25" fmla="*/ 232 h 397"/>
                    <a:gd name="T26" fmla="*/ 177 w 208"/>
                    <a:gd name="T27" fmla="*/ 251 h 397"/>
                    <a:gd name="T28" fmla="*/ 163 w 208"/>
                    <a:gd name="T29" fmla="*/ 273 h 397"/>
                    <a:gd name="T30" fmla="*/ 149 w 208"/>
                    <a:gd name="T31" fmla="*/ 295 h 397"/>
                    <a:gd name="T32" fmla="*/ 137 w 208"/>
                    <a:gd name="T33" fmla="*/ 319 h 397"/>
                    <a:gd name="T34" fmla="*/ 126 w 208"/>
                    <a:gd name="T35" fmla="*/ 340 h 397"/>
                    <a:gd name="T36" fmla="*/ 113 w 208"/>
                    <a:gd name="T37" fmla="*/ 372 h 397"/>
                    <a:gd name="T38" fmla="*/ 108 w 208"/>
                    <a:gd name="T39" fmla="*/ 389 h 397"/>
                    <a:gd name="T40" fmla="*/ 107 w 208"/>
                    <a:gd name="T41" fmla="*/ 395 h 397"/>
                    <a:gd name="T42" fmla="*/ 100 w 208"/>
                    <a:gd name="T43" fmla="*/ 397 h 397"/>
                    <a:gd name="T44" fmla="*/ 92 w 208"/>
                    <a:gd name="T45" fmla="*/ 397 h 397"/>
                    <a:gd name="T46" fmla="*/ 80 w 208"/>
                    <a:gd name="T47" fmla="*/ 395 h 397"/>
                    <a:gd name="T48" fmla="*/ 64 w 208"/>
                    <a:gd name="T49" fmla="*/ 395 h 397"/>
                    <a:gd name="T50" fmla="*/ 47 w 208"/>
                    <a:gd name="T51" fmla="*/ 393 h 397"/>
                    <a:gd name="T52" fmla="*/ 31 w 208"/>
                    <a:gd name="T53" fmla="*/ 391 h 397"/>
                    <a:gd name="T54" fmla="*/ 17 w 208"/>
                    <a:gd name="T55" fmla="*/ 390 h 397"/>
                    <a:gd name="T56" fmla="*/ 8 w 208"/>
                    <a:gd name="T57" fmla="*/ 389 h 397"/>
                    <a:gd name="T58" fmla="*/ 4 w 208"/>
                    <a:gd name="T59" fmla="*/ 389 h 397"/>
                    <a:gd name="T60" fmla="*/ 4 w 208"/>
                    <a:gd name="T61" fmla="*/ 314 h 397"/>
                    <a:gd name="T62" fmla="*/ 0 w 208"/>
                    <a:gd name="T63" fmla="*/ 243 h 397"/>
                    <a:gd name="T64" fmla="*/ 47 w 208"/>
                    <a:gd name="T65" fmla="*/ 152 h 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397"/>
                    <a:gd name="T101" fmla="*/ 208 w 208"/>
                    <a:gd name="T102" fmla="*/ 397 h 3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397">
                      <a:moveTo>
                        <a:pt x="47" y="152"/>
                      </a:moveTo>
                      <a:lnTo>
                        <a:pt x="53" y="147"/>
                      </a:lnTo>
                      <a:lnTo>
                        <a:pt x="66" y="131"/>
                      </a:lnTo>
                      <a:lnTo>
                        <a:pt x="85" y="107"/>
                      </a:lnTo>
                      <a:lnTo>
                        <a:pt x="108" y="81"/>
                      </a:lnTo>
                      <a:lnTo>
                        <a:pt x="132" y="54"/>
                      </a:lnTo>
                      <a:lnTo>
                        <a:pt x="152" y="29"/>
                      </a:lnTo>
                      <a:lnTo>
                        <a:pt x="168" y="10"/>
                      </a:lnTo>
                      <a:lnTo>
                        <a:pt x="178" y="0"/>
                      </a:lnTo>
                      <a:lnTo>
                        <a:pt x="208" y="203"/>
                      </a:lnTo>
                      <a:lnTo>
                        <a:pt x="205" y="207"/>
                      </a:lnTo>
                      <a:lnTo>
                        <a:pt x="198" y="217"/>
                      </a:lnTo>
                      <a:lnTo>
                        <a:pt x="189" y="232"/>
                      </a:lnTo>
                      <a:lnTo>
                        <a:pt x="177" y="251"/>
                      </a:lnTo>
                      <a:lnTo>
                        <a:pt x="163" y="273"/>
                      </a:lnTo>
                      <a:lnTo>
                        <a:pt x="149" y="295"/>
                      </a:lnTo>
                      <a:lnTo>
                        <a:pt x="137" y="319"/>
                      </a:lnTo>
                      <a:lnTo>
                        <a:pt x="126" y="340"/>
                      </a:lnTo>
                      <a:lnTo>
                        <a:pt x="113" y="372"/>
                      </a:lnTo>
                      <a:lnTo>
                        <a:pt x="108" y="389"/>
                      </a:lnTo>
                      <a:lnTo>
                        <a:pt x="107" y="395"/>
                      </a:lnTo>
                      <a:lnTo>
                        <a:pt x="100" y="397"/>
                      </a:lnTo>
                      <a:lnTo>
                        <a:pt x="92" y="397"/>
                      </a:lnTo>
                      <a:lnTo>
                        <a:pt x="80" y="395"/>
                      </a:lnTo>
                      <a:lnTo>
                        <a:pt x="64" y="395"/>
                      </a:lnTo>
                      <a:lnTo>
                        <a:pt x="47" y="393"/>
                      </a:lnTo>
                      <a:lnTo>
                        <a:pt x="31" y="391"/>
                      </a:lnTo>
                      <a:lnTo>
                        <a:pt x="17" y="390"/>
                      </a:lnTo>
                      <a:lnTo>
                        <a:pt x="8" y="389"/>
                      </a:lnTo>
                      <a:lnTo>
                        <a:pt x="4" y="389"/>
                      </a:lnTo>
                      <a:lnTo>
                        <a:pt x="4" y="314"/>
                      </a:lnTo>
                      <a:lnTo>
                        <a:pt x="0" y="243"/>
                      </a:lnTo>
                      <a:lnTo>
                        <a:pt x="47" y="152"/>
                      </a:lnTo>
                      <a:close/>
                    </a:path>
                  </a:pathLst>
                </a:custGeom>
                <a:solidFill>
                  <a:srgbClr val="191919"/>
                </a:solidFill>
                <a:ln w="9525">
                  <a:noFill/>
                  <a:round/>
                  <a:headEnd/>
                  <a:tailEnd/>
                </a:ln>
              </p:spPr>
              <p:txBody>
                <a:bodyPr/>
                <a:lstStyle/>
                <a:p>
                  <a:endParaRPr lang="en-US">
                    <a:latin typeface="+mj-lt"/>
                  </a:endParaRPr>
                </a:p>
              </p:txBody>
            </p:sp>
            <p:sp>
              <p:nvSpPr>
                <p:cNvPr id="13379" name="Freeform 95"/>
                <p:cNvSpPr>
                  <a:spLocks/>
                </p:cNvSpPr>
                <p:nvPr/>
              </p:nvSpPr>
              <p:spPr bwMode="auto">
                <a:xfrm flipH="1">
                  <a:off x="1294" y="1527"/>
                  <a:ext cx="181" cy="279"/>
                </a:xfrm>
                <a:custGeom>
                  <a:avLst/>
                  <a:gdLst>
                    <a:gd name="T0" fmla="*/ 3 w 356"/>
                    <a:gd name="T1" fmla="*/ 449 h 557"/>
                    <a:gd name="T2" fmla="*/ 11 w 356"/>
                    <a:gd name="T3" fmla="*/ 391 h 557"/>
                    <a:gd name="T4" fmla="*/ 14 w 356"/>
                    <a:gd name="T5" fmla="*/ 233 h 557"/>
                    <a:gd name="T6" fmla="*/ 21 w 356"/>
                    <a:gd name="T7" fmla="*/ 184 h 557"/>
                    <a:gd name="T8" fmla="*/ 36 w 356"/>
                    <a:gd name="T9" fmla="*/ 167 h 557"/>
                    <a:gd name="T10" fmla="*/ 55 w 356"/>
                    <a:gd name="T11" fmla="*/ 158 h 557"/>
                    <a:gd name="T12" fmla="*/ 70 w 356"/>
                    <a:gd name="T13" fmla="*/ 145 h 557"/>
                    <a:gd name="T14" fmla="*/ 93 w 356"/>
                    <a:gd name="T15" fmla="*/ 125 h 557"/>
                    <a:gd name="T16" fmla="*/ 124 w 356"/>
                    <a:gd name="T17" fmla="*/ 104 h 557"/>
                    <a:gd name="T18" fmla="*/ 136 w 356"/>
                    <a:gd name="T19" fmla="*/ 86 h 557"/>
                    <a:gd name="T20" fmla="*/ 166 w 356"/>
                    <a:gd name="T21" fmla="*/ 18 h 557"/>
                    <a:gd name="T22" fmla="*/ 177 w 356"/>
                    <a:gd name="T23" fmla="*/ 10 h 557"/>
                    <a:gd name="T24" fmla="*/ 195 w 356"/>
                    <a:gd name="T25" fmla="*/ 1 h 557"/>
                    <a:gd name="T26" fmla="*/ 218 w 356"/>
                    <a:gd name="T27" fmla="*/ 0 h 557"/>
                    <a:gd name="T28" fmla="*/ 255 w 356"/>
                    <a:gd name="T29" fmla="*/ 1 h 557"/>
                    <a:gd name="T30" fmla="*/ 283 w 356"/>
                    <a:gd name="T31" fmla="*/ 3 h 557"/>
                    <a:gd name="T32" fmla="*/ 296 w 356"/>
                    <a:gd name="T33" fmla="*/ 5 h 557"/>
                    <a:gd name="T34" fmla="*/ 313 w 356"/>
                    <a:gd name="T35" fmla="*/ 18 h 557"/>
                    <a:gd name="T36" fmla="*/ 331 w 356"/>
                    <a:gd name="T37" fmla="*/ 37 h 557"/>
                    <a:gd name="T38" fmla="*/ 347 w 356"/>
                    <a:gd name="T39" fmla="*/ 56 h 557"/>
                    <a:gd name="T40" fmla="*/ 356 w 356"/>
                    <a:gd name="T41" fmla="*/ 78 h 557"/>
                    <a:gd name="T42" fmla="*/ 335 w 356"/>
                    <a:gd name="T43" fmla="*/ 96 h 557"/>
                    <a:gd name="T44" fmla="*/ 308 w 356"/>
                    <a:gd name="T45" fmla="*/ 85 h 557"/>
                    <a:gd name="T46" fmla="*/ 318 w 356"/>
                    <a:gd name="T47" fmla="*/ 148 h 557"/>
                    <a:gd name="T48" fmla="*/ 324 w 356"/>
                    <a:gd name="T49" fmla="*/ 184 h 557"/>
                    <a:gd name="T50" fmla="*/ 312 w 356"/>
                    <a:gd name="T51" fmla="*/ 200 h 557"/>
                    <a:gd name="T52" fmla="*/ 297 w 356"/>
                    <a:gd name="T53" fmla="*/ 198 h 557"/>
                    <a:gd name="T54" fmla="*/ 273 w 356"/>
                    <a:gd name="T55" fmla="*/ 182 h 557"/>
                    <a:gd name="T56" fmla="*/ 248 w 356"/>
                    <a:gd name="T57" fmla="*/ 137 h 557"/>
                    <a:gd name="T58" fmla="*/ 244 w 356"/>
                    <a:gd name="T59" fmla="*/ 128 h 557"/>
                    <a:gd name="T60" fmla="*/ 228 w 356"/>
                    <a:gd name="T61" fmla="*/ 128 h 557"/>
                    <a:gd name="T62" fmla="*/ 207 w 356"/>
                    <a:gd name="T63" fmla="*/ 128 h 557"/>
                    <a:gd name="T64" fmla="*/ 214 w 356"/>
                    <a:gd name="T65" fmla="*/ 134 h 557"/>
                    <a:gd name="T66" fmla="*/ 228 w 356"/>
                    <a:gd name="T67" fmla="*/ 169 h 557"/>
                    <a:gd name="T68" fmla="*/ 228 w 356"/>
                    <a:gd name="T69" fmla="*/ 248 h 557"/>
                    <a:gd name="T70" fmla="*/ 282 w 356"/>
                    <a:gd name="T71" fmla="*/ 269 h 557"/>
                    <a:gd name="T72" fmla="*/ 304 w 356"/>
                    <a:gd name="T73" fmla="*/ 261 h 557"/>
                    <a:gd name="T74" fmla="*/ 307 w 356"/>
                    <a:gd name="T75" fmla="*/ 239 h 557"/>
                    <a:gd name="T76" fmla="*/ 323 w 356"/>
                    <a:gd name="T77" fmla="*/ 217 h 557"/>
                    <a:gd name="T78" fmla="*/ 308 w 356"/>
                    <a:gd name="T79" fmla="*/ 306 h 557"/>
                    <a:gd name="T80" fmla="*/ 286 w 356"/>
                    <a:gd name="T81" fmla="*/ 394 h 557"/>
                    <a:gd name="T82" fmla="*/ 262 w 356"/>
                    <a:gd name="T83" fmla="*/ 431 h 557"/>
                    <a:gd name="T84" fmla="*/ 248 w 356"/>
                    <a:gd name="T85" fmla="*/ 451 h 557"/>
                    <a:gd name="T86" fmla="*/ 229 w 356"/>
                    <a:gd name="T87" fmla="*/ 473 h 557"/>
                    <a:gd name="T88" fmla="*/ 195 w 356"/>
                    <a:gd name="T89" fmla="*/ 504 h 557"/>
                    <a:gd name="T90" fmla="*/ 157 w 356"/>
                    <a:gd name="T91" fmla="*/ 535 h 557"/>
                    <a:gd name="T92" fmla="*/ 132 w 356"/>
                    <a:gd name="T93" fmla="*/ 557 h 557"/>
                    <a:gd name="T94" fmla="*/ 97 w 356"/>
                    <a:gd name="T95" fmla="*/ 539 h 557"/>
                    <a:gd name="T96" fmla="*/ 30 w 356"/>
                    <a:gd name="T97" fmla="*/ 494 h 5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56"/>
                    <a:gd name="T148" fmla="*/ 0 h 557"/>
                    <a:gd name="T149" fmla="*/ 356 w 356"/>
                    <a:gd name="T150" fmla="*/ 557 h 5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56" h="557">
                      <a:moveTo>
                        <a:pt x="0" y="457"/>
                      </a:moveTo>
                      <a:lnTo>
                        <a:pt x="2" y="456"/>
                      </a:lnTo>
                      <a:lnTo>
                        <a:pt x="3" y="449"/>
                      </a:lnTo>
                      <a:lnTo>
                        <a:pt x="6" y="439"/>
                      </a:lnTo>
                      <a:lnTo>
                        <a:pt x="8" y="425"/>
                      </a:lnTo>
                      <a:lnTo>
                        <a:pt x="11" y="391"/>
                      </a:lnTo>
                      <a:lnTo>
                        <a:pt x="13" y="333"/>
                      </a:lnTo>
                      <a:lnTo>
                        <a:pt x="13" y="273"/>
                      </a:lnTo>
                      <a:lnTo>
                        <a:pt x="14" y="233"/>
                      </a:lnTo>
                      <a:lnTo>
                        <a:pt x="15" y="213"/>
                      </a:lnTo>
                      <a:lnTo>
                        <a:pt x="18" y="196"/>
                      </a:lnTo>
                      <a:lnTo>
                        <a:pt x="21" y="184"/>
                      </a:lnTo>
                      <a:lnTo>
                        <a:pt x="26" y="176"/>
                      </a:lnTo>
                      <a:lnTo>
                        <a:pt x="30" y="171"/>
                      </a:lnTo>
                      <a:lnTo>
                        <a:pt x="36" y="167"/>
                      </a:lnTo>
                      <a:lnTo>
                        <a:pt x="41" y="165"/>
                      </a:lnTo>
                      <a:lnTo>
                        <a:pt x="48" y="160"/>
                      </a:lnTo>
                      <a:lnTo>
                        <a:pt x="55" y="158"/>
                      </a:lnTo>
                      <a:lnTo>
                        <a:pt x="60" y="154"/>
                      </a:lnTo>
                      <a:lnTo>
                        <a:pt x="66" y="150"/>
                      </a:lnTo>
                      <a:lnTo>
                        <a:pt x="70" y="145"/>
                      </a:lnTo>
                      <a:lnTo>
                        <a:pt x="75" y="140"/>
                      </a:lnTo>
                      <a:lnTo>
                        <a:pt x="83" y="133"/>
                      </a:lnTo>
                      <a:lnTo>
                        <a:pt x="93" y="125"/>
                      </a:lnTo>
                      <a:lnTo>
                        <a:pt x="104" y="118"/>
                      </a:lnTo>
                      <a:lnTo>
                        <a:pt x="115" y="110"/>
                      </a:lnTo>
                      <a:lnTo>
                        <a:pt x="124" y="104"/>
                      </a:lnTo>
                      <a:lnTo>
                        <a:pt x="130" y="100"/>
                      </a:lnTo>
                      <a:lnTo>
                        <a:pt x="132" y="99"/>
                      </a:lnTo>
                      <a:lnTo>
                        <a:pt x="136" y="86"/>
                      </a:lnTo>
                      <a:lnTo>
                        <a:pt x="147" y="60"/>
                      </a:lnTo>
                      <a:lnTo>
                        <a:pt x="158" y="33"/>
                      </a:lnTo>
                      <a:lnTo>
                        <a:pt x="166" y="18"/>
                      </a:lnTo>
                      <a:lnTo>
                        <a:pt x="169" y="15"/>
                      </a:lnTo>
                      <a:lnTo>
                        <a:pt x="173" y="12"/>
                      </a:lnTo>
                      <a:lnTo>
                        <a:pt x="177" y="10"/>
                      </a:lnTo>
                      <a:lnTo>
                        <a:pt x="183" y="7"/>
                      </a:lnTo>
                      <a:lnTo>
                        <a:pt x="188" y="4"/>
                      </a:lnTo>
                      <a:lnTo>
                        <a:pt x="195" y="1"/>
                      </a:lnTo>
                      <a:lnTo>
                        <a:pt x="202" y="0"/>
                      </a:lnTo>
                      <a:lnTo>
                        <a:pt x="210" y="0"/>
                      </a:lnTo>
                      <a:lnTo>
                        <a:pt x="218" y="0"/>
                      </a:lnTo>
                      <a:lnTo>
                        <a:pt x="230" y="0"/>
                      </a:lnTo>
                      <a:lnTo>
                        <a:pt x="243" y="1"/>
                      </a:lnTo>
                      <a:lnTo>
                        <a:pt x="255" y="1"/>
                      </a:lnTo>
                      <a:lnTo>
                        <a:pt x="267" y="1"/>
                      </a:lnTo>
                      <a:lnTo>
                        <a:pt x="277" y="3"/>
                      </a:lnTo>
                      <a:lnTo>
                        <a:pt x="283" y="3"/>
                      </a:lnTo>
                      <a:lnTo>
                        <a:pt x="286" y="3"/>
                      </a:lnTo>
                      <a:lnTo>
                        <a:pt x="289" y="3"/>
                      </a:lnTo>
                      <a:lnTo>
                        <a:pt x="296" y="5"/>
                      </a:lnTo>
                      <a:lnTo>
                        <a:pt x="303" y="8"/>
                      </a:lnTo>
                      <a:lnTo>
                        <a:pt x="309" y="14"/>
                      </a:lnTo>
                      <a:lnTo>
                        <a:pt x="313" y="18"/>
                      </a:lnTo>
                      <a:lnTo>
                        <a:pt x="319" y="23"/>
                      </a:lnTo>
                      <a:lnTo>
                        <a:pt x="324" y="30"/>
                      </a:lnTo>
                      <a:lnTo>
                        <a:pt x="331" y="37"/>
                      </a:lnTo>
                      <a:lnTo>
                        <a:pt x="338" y="44"/>
                      </a:lnTo>
                      <a:lnTo>
                        <a:pt x="343" y="51"/>
                      </a:lnTo>
                      <a:lnTo>
                        <a:pt x="347" y="56"/>
                      </a:lnTo>
                      <a:lnTo>
                        <a:pt x="350" y="62"/>
                      </a:lnTo>
                      <a:lnTo>
                        <a:pt x="353" y="70"/>
                      </a:lnTo>
                      <a:lnTo>
                        <a:pt x="356" y="78"/>
                      </a:lnTo>
                      <a:lnTo>
                        <a:pt x="354" y="88"/>
                      </a:lnTo>
                      <a:lnTo>
                        <a:pt x="347" y="95"/>
                      </a:lnTo>
                      <a:lnTo>
                        <a:pt x="335" y="96"/>
                      </a:lnTo>
                      <a:lnTo>
                        <a:pt x="323" y="93"/>
                      </a:lnTo>
                      <a:lnTo>
                        <a:pt x="312" y="88"/>
                      </a:lnTo>
                      <a:lnTo>
                        <a:pt x="308" y="85"/>
                      </a:lnTo>
                      <a:lnTo>
                        <a:pt x="309" y="96"/>
                      </a:lnTo>
                      <a:lnTo>
                        <a:pt x="313" y="121"/>
                      </a:lnTo>
                      <a:lnTo>
                        <a:pt x="318" y="148"/>
                      </a:lnTo>
                      <a:lnTo>
                        <a:pt x="322" y="163"/>
                      </a:lnTo>
                      <a:lnTo>
                        <a:pt x="324" y="171"/>
                      </a:lnTo>
                      <a:lnTo>
                        <a:pt x="324" y="184"/>
                      </a:lnTo>
                      <a:lnTo>
                        <a:pt x="322" y="195"/>
                      </a:lnTo>
                      <a:lnTo>
                        <a:pt x="313" y="200"/>
                      </a:lnTo>
                      <a:lnTo>
                        <a:pt x="312" y="200"/>
                      </a:lnTo>
                      <a:lnTo>
                        <a:pt x="308" y="200"/>
                      </a:lnTo>
                      <a:lnTo>
                        <a:pt x="304" y="200"/>
                      </a:lnTo>
                      <a:lnTo>
                        <a:pt x="297" y="198"/>
                      </a:lnTo>
                      <a:lnTo>
                        <a:pt x="289" y="195"/>
                      </a:lnTo>
                      <a:lnTo>
                        <a:pt x="281" y="189"/>
                      </a:lnTo>
                      <a:lnTo>
                        <a:pt x="273" y="182"/>
                      </a:lnTo>
                      <a:lnTo>
                        <a:pt x="264" y="171"/>
                      </a:lnTo>
                      <a:lnTo>
                        <a:pt x="254" y="150"/>
                      </a:lnTo>
                      <a:lnTo>
                        <a:pt x="248" y="137"/>
                      </a:lnTo>
                      <a:lnTo>
                        <a:pt x="245" y="129"/>
                      </a:lnTo>
                      <a:lnTo>
                        <a:pt x="245" y="128"/>
                      </a:lnTo>
                      <a:lnTo>
                        <a:pt x="244" y="128"/>
                      </a:lnTo>
                      <a:lnTo>
                        <a:pt x="240" y="128"/>
                      </a:lnTo>
                      <a:lnTo>
                        <a:pt x="234" y="128"/>
                      </a:lnTo>
                      <a:lnTo>
                        <a:pt x="228" y="128"/>
                      </a:lnTo>
                      <a:lnTo>
                        <a:pt x="219" y="128"/>
                      </a:lnTo>
                      <a:lnTo>
                        <a:pt x="213" y="128"/>
                      </a:lnTo>
                      <a:lnTo>
                        <a:pt x="207" y="128"/>
                      </a:lnTo>
                      <a:lnTo>
                        <a:pt x="203" y="126"/>
                      </a:lnTo>
                      <a:lnTo>
                        <a:pt x="207" y="129"/>
                      </a:lnTo>
                      <a:lnTo>
                        <a:pt x="214" y="134"/>
                      </a:lnTo>
                      <a:lnTo>
                        <a:pt x="222" y="141"/>
                      </a:lnTo>
                      <a:lnTo>
                        <a:pt x="228" y="150"/>
                      </a:lnTo>
                      <a:lnTo>
                        <a:pt x="228" y="169"/>
                      </a:lnTo>
                      <a:lnTo>
                        <a:pt x="228" y="203"/>
                      </a:lnTo>
                      <a:lnTo>
                        <a:pt x="228" y="235"/>
                      </a:lnTo>
                      <a:lnTo>
                        <a:pt x="228" y="248"/>
                      </a:lnTo>
                      <a:lnTo>
                        <a:pt x="219" y="265"/>
                      </a:lnTo>
                      <a:lnTo>
                        <a:pt x="278" y="269"/>
                      </a:lnTo>
                      <a:lnTo>
                        <a:pt x="282" y="269"/>
                      </a:lnTo>
                      <a:lnTo>
                        <a:pt x="289" y="268"/>
                      </a:lnTo>
                      <a:lnTo>
                        <a:pt x="298" y="265"/>
                      </a:lnTo>
                      <a:lnTo>
                        <a:pt x="304" y="261"/>
                      </a:lnTo>
                      <a:lnTo>
                        <a:pt x="307" y="254"/>
                      </a:lnTo>
                      <a:lnTo>
                        <a:pt x="307" y="246"/>
                      </a:lnTo>
                      <a:lnTo>
                        <a:pt x="307" y="239"/>
                      </a:lnTo>
                      <a:lnTo>
                        <a:pt x="307" y="236"/>
                      </a:lnTo>
                      <a:lnTo>
                        <a:pt x="326" y="203"/>
                      </a:lnTo>
                      <a:lnTo>
                        <a:pt x="323" y="217"/>
                      </a:lnTo>
                      <a:lnTo>
                        <a:pt x="318" y="248"/>
                      </a:lnTo>
                      <a:lnTo>
                        <a:pt x="311" y="283"/>
                      </a:lnTo>
                      <a:lnTo>
                        <a:pt x="308" y="306"/>
                      </a:lnTo>
                      <a:lnTo>
                        <a:pt x="305" y="328"/>
                      </a:lnTo>
                      <a:lnTo>
                        <a:pt x="297" y="361"/>
                      </a:lnTo>
                      <a:lnTo>
                        <a:pt x="286" y="394"/>
                      </a:lnTo>
                      <a:lnTo>
                        <a:pt x="274" y="417"/>
                      </a:lnTo>
                      <a:lnTo>
                        <a:pt x="267" y="424"/>
                      </a:lnTo>
                      <a:lnTo>
                        <a:pt x="262" y="431"/>
                      </a:lnTo>
                      <a:lnTo>
                        <a:pt x="258" y="438"/>
                      </a:lnTo>
                      <a:lnTo>
                        <a:pt x="252" y="445"/>
                      </a:lnTo>
                      <a:lnTo>
                        <a:pt x="248" y="451"/>
                      </a:lnTo>
                      <a:lnTo>
                        <a:pt x="243" y="458"/>
                      </a:lnTo>
                      <a:lnTo>
                        <a:pt x="236" y="465"/>
                      </a:lnTo>
                      <a:lnTo>
                        <a:pt x="229" y="473"/>
                      </a:lnTo>
                      <a:lnTo>
                        <a:pt x="219" y="483"/>
                      </a:lnTo>
                      <a:lnTo>
                        <a:pt x="209" y="493"/>
                      </a:lnTo>
                      <a:lnTo>
                        <a:pt x="195" y="504"/>
                      </a:lnTo>
                      <a:lnTo>
                        <a:pt x="181" y="515"/>
                      </a:lnTo>
                      <a:lnTo>
                        <a:pt x="168" y="526"/>
                      </a:lnTo>
                      <a:lnTo>
                        <a:pt x="157" y="535"/>
                      </a:lnTo>
                      <a:lnTo>
                        <a:pt x="147" y="543"/>
                      </a:lnTo>
                      <a:lnTo>
                        <a:pt x="142" y="549"/>
                      </a:lnTo>
                      <a:lnTo>
                        <a:pt x="132" y="557"/>
                      </a:lnTo>
                      <a:lnTo>
                        <a:pt x="127" y="554"/>
                      </a:lnTo>
                      <a:lnTo>
                        <a:pt x="115" y="549"/>
                      </a:lnTo>
                      <a:lnTo>
                        <a:pt x="97" y="539"/>
                      </a:lnTo>
                      <a:lnTo>
                        <a:pt x="75" y="527"/>
                      </a:lnTo>
                      <a:lnTo>
                        <a:pt x="52" y="512"/>
                      </a:lnTo>
                      <a:lnTo>
                        <a:pt x="30" y="494"/>
                      </a:lnTo>
                      <a:lnTo>
                        <a:pt x="13" y="476"/>
                      </a:lnTo>
                      <a:lnTo>
                        <a:pt x="0" y="457"/>
                      </a:lnTo>
                      <a:close/>
                    </a:path>
                  </a:pathLst>
                </a:custGeom>
                <a:solidFill>
                  <a:srgbClr val="B2593F"/>
                </a:solidFill>
                <a:ln w="9525">
                  <a:noFill/>
                  <a:round/>
                  <a:headEnd/>
                  <a:tailEnd/>
                </a:ln>
              </p:spPr>
              <p:txBody>
                <a:bodyPr/>
                <a:lstStyle/>
                <a:p>
                  <a:endParaRPr lang="en-US">
                    <a:latin typeface="+mj-lt"/>
                  </a:endParaRPr>
                </a:p>
              </p:txBody>
            </p:sp>
            <p:sp>
              <p:nvSpPr>
                <p:cNvPr id="13380" name="Freeform 96"/>
                <p:cNvSpPr>
                  <a:spLocks/>
                </p:cNvSpPr>
                <p:nvPr/>
              </p:nvSpPr>
              <p:spPr bwMode="auto">
                <a:xfrm flipH="1">
                  <a:off x="957" y="1650"/>
                  <a:ext cx="321" cy="406"/>
                </a:xfrm>
                <a:custGeom>
                  <a:avLst/>
                  <a:gdLst>
                    <a:gd name="T0" fmla="*/ 159 w 629"/>
                    <a:gd name="T1" fmla="*/ 163 h 811"/>
                    <a:gd name="T2" fmla="*/ 174 w 629"/>
                    <a:gd name="T3" fmla="*/ 185 h 811"/>
                    <a:gd name="T4" fmla="*/ 195 w 629"/>
                    <a:gd name="T5" fmla="*/ 214 h 811"/>
                    <a:gd name="T6" fmla="*/ 216 w 629"/>
                    <a:gd name="T7" fmla="*/ 238 h 811"/>
                    <a:gd name="T8" fmla="*/ 227 w 629"/>
                    <a:gd name="T9" fmla="*/ 242 h 811"/>
                    <a:gd name="T10" fmla="*/ 242 w 629"/>
                    <a:gd name="T11" fmla="*/ 227 h 811"/>
                    <a:gd name="T12" fmla="*/ 271 w 629"/>
                    <a:gd name="T13" fmla="*/ 199 h 811"/>
                    <a:gd name="T14" fmla="*/ 312 w 629"/>
                    <a:gd name="T15" fmla="*/ 162 h 811"/>
                    <a:gd name="T16" fmla="*/ 362 w 629"/>
                    <a:gd name="T17" fmla="*/ 122 h 811"/>
                    <a:gd name="T18" fmla="*/ 421 w 629"/>
                    <a:gd name="T19" fmla="*/ 79 h 811"/>
                    <a:gd name="T20" fmla="*/ 487 w 629"/>
                    <a:gd name="T21" fmla="*/ 42 h 811"/>
                    <a:gd name="T22" fmla="*/ 558 w 629"/>
                    <a:gd name="T23" fmla="*/ 11 h 811"/>
                    <a:gd name="T24" fmla="*/ 629 w 629"/>
                    <a:gd name="T25" fmla="*/ 39 h 811"/>
                    <a:gd name="T26" fmla="*/ 606 w 629"/>
                    <a:gd name="T27" fmla="*/ 63 h 811"/>
                    <a:gd name="T28" fmla="*/ 551 w 629"/>
                    <a:gd name="T29" fmla="*/ 119 h 811"/>
                    <a:gd name="T30" fmla="*/ 481 w 629"/>
                    <a:gd name="T31" fmla="*/ 192 h 811"/>
                    <a:gd name="T32" fmla="*/ 414 w 629"/>
                    <a:gd name="T33" fmla="*/ 263 h 811"/>
                    <a:gd name="T34" fmla="*/ 377 w 629"/>
                    <a:gd name="T35" fmla="*/ 306 h 811"/>
                    <a:gd name="T36" fmla="*/ 328 w 629"/>
                    <a:gd name="T37" fmla="*/ 363 h 811"/>
                    <a:gd name="T38" fmla="*/ 274 w 629"/>
                    <a:gd name="T39" fmla="*/ 431 h 811"/>
                    <a:gd name="T40" fmla="*/ 216 w 629"/>
                    <a:gd name="T41" fmla="*/ 500 h 811"/>
                    <a:gd name="T42" fmla="*/ 165 w 629"/>
                    <a:gd name="T43" fmla="*/ 566 h 811"/>
                    <a:gd name="T44" fmla="*/ 120 w 629"/>
                    <a:gd name="T45" fmla="*/ 621 h 811"/>
                    <a:gd name="T46" fmla="*/ 90 w 629"/>
                    <a:gd name="T47" fmla="*/ 660 h 811"/>
                    <a:gd name="T48" fmla="*/ 79 w 629"/>
                    <a:gd name="T49" fmla="*/ 673 h 811"/>
                    <a:gd name="T50" fmla="*/ 4 w 629"/>
                    <a:gd name="T51" fmla="*/ 796 h 811"/>
                    <a:gd name="T52" fmla="*/ 26 w 629"/>
                    <a:gd name="T53" fmla="*/ 698 h 811"/>
                    <a:gd name="T54" fmla="*/ 59 w 629"/>
                    <a:gd name="T55" fmla="*/ 557 h 811"/>
                    <a:gd name="T56" fmla="*/ 87 w 629"/>
                    <a:gd name="T57" fmla="*/ 429 h 811"/>
                    <a:gd name="T58" fmla="*/ 103 w 629"/>
                    <a:gd name="T59" fmla="*/ 358 h 811"/>
                    <a:gd name="T60" fmla="*/ 120 w 629"/>
                    <a:gd name="T61" fmla="*/ 301 h 811"/>
                    <a:gd name="T62" fmla="*/ 135 w 629"/>
                    <a:gd name="T63" fmla="*/ 255 h 811"/>
                    <a:gd name="T64" fmla="*/ 146 w 629"/>
                    <a:gd name="T65" fmla="*/ 227 h 811"/>
                    <a:gd name="T66" fmla="*/ 147 w 629"/>
                    <a:gd name="T67" fmla="*/ 215 h 811"/>
                    <a:gd name="T68" fmla="*/ 150 w 629"/>
                    <a:gd name="T69" fmla="*/ 177 h 8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9"/>
                    <a:gd name="T106" fmla="*/ 0 h 811"/>
                    <a:gd name="T107" fmla="*/ 629 w 629"/>
                    <a:gd name="T108" fmla="*/ 811 h 8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9" h="811">
                      <a:moveTo>
                        <a:pt x="158" y="160"/>
                      </a:moveTo>
                      <a:lnTo>
                        <a:pt x="159" y="163"/>
                      </a:lnTo>
                      <a:lnTo>
                        <a:pt x="166" y="172"/>
                      </a:lnTo>
                      <a:lnTo>
                        <a:pt x="174" y="185"/>
                      </a:lnTo>
                      <a:lnTo>
                        <a:pt x="184" y="199"/>
                      </a:lnTo>
                      <a:lnTo>
                        <a:pt x="195" y="214"/>
                      </a:lnTo>
                      <a:lnTo>
                        <a:pt x="206" y="227"/>
                      </a:lnTo>
                      <a:lnTo>
                        <a:pt x="216" y="238"/>
                      </a:lnTo>
                      <a:lnTo>
                        <a:pt x="226" y="245"/>
                      </a:lnTo>
                      <a:lnTo>
                        <a:pt x="227" y="242"/>
                      </a:lnTo>
                      <a:lnTo>
                        <a:pt x="234" y="237"/>
                      </a:lnTo>
                      <a:lnTo>
                        <a:pt x="242" y="227"/>
                      </a:lnTo>
                      <a:lnTo>
                        <a:pt x="256" y="214"/>
                      </a:lnTo>
                      <a:lnTo>
                        <a:pt x="271" y="199"/>
                      </a:lnTo>
                      <a:lnTo>
                        <a:pt x="290" y="181"/>
                      </a:lnTo>
                      <a:lnTo>
                        <a:pt x="312" y="162"/>
                      </a:lnTo>
                      <a:lnTo>
                        <a:pt x="336" y="142"/>
                      </a:lnTo>
                      <a:lnTo>
                        <a:pt x="362" y="122"/>
                      </a:lnTo>
                      <a:lnTo>
                        <a:pt x="391" y="100"/>
                      </a:lnTo>
                      <a:lnTo>
                        <a:pt x="421" y="79"/>
                      </a:lnTo>
                      <a:lnTo>
                        <a:pt x="453" y="60"/>
                      </a:lnTo>
                      <a:lnTo>
                        <a:pt x="487" y="42"/>
                      </a:lnTo>
                      <a:lnTo>
                        <a:pt x="521" y="26"/>
                      </a:lnTo>
                      <a:lnTo>
                        <a:pt x="558" y="11"/>
                      </a:lnTo>
                      <a:lnTo>
                        <a:pt x="595" y="0"/>
                      </a:lnTo>
                      <a:lnTo>
                        <a:pt x="629" y="39"/>
                      </a:lnTo>
                      <a:lnTo>
                        <a:pt x="624" y="45"/>
                      </a:lnTo>
                      <a:lnTo>
                        <a:pt x="606" y="63"/>
                      </a:lnTo>
                      <a:lnTo>
                        <a:pt x="581" y="87"/>
                      </a:lnTo>
                      <a:lnTo>
                        <a:pt x="551" y="119"/>
                      </a:lnTo>
                      <a:lnTo>
                        <a:pt x="516" y="155"/>
                      </a:lnTo>
                      <a:lnTo>
                        <a:pt x="481" y="192"/>
                      </a:lnTo>
                      <a:lnTo>
                        <a:pt x="445" y="229"/>
                      </a:lnTo>
                      <a:lnTo>
                        <a:pt x="414" y="263"/>
                      </a:lnTo>
                      <a:lnTo>
                        <a:pt x="398" y="282"/>
                      </a:lnTo>
                      <a:lnTo>
                        <a:pt x="377" y="306"/>
                      </a:lnTo>
                      <a:lnTo>
                        <a:pt x="354" y="333"/>
                      </a:lnTo>
                      <a:lnTo>
                        <a:pt x="328" y="363"/>
                      </a:lnTo>
                      <a:lnTo>
                        <a:pt x="301" y="396"/>
                      </a:lnTo>
                      <a:lnTo>
                        <a:pt x="274" y="431"/>
                      </a:lnTo>
                      <a:lnTo>
                        <a:pt x="245" y="465"/>
                      </a:lnTo>
                      <a:lnTo>
                        <a:pt x="216" y="500"/>
                      </a:lnTo>
                      <a:lnTo>
                        <a:pt x="189" y="533"/>
                      </a:lnTo>
                      <a:lnTo>
                        <a:pt x="165" y="566"/>
                      </a:lnTo>
                      <a:lnTo>
                        <a:pt x="140" y="595"/>
                      </a:lnTo>
                      <a:lnTo>
                        <a:pt x="120" y="621"/>
                      </a:lnTo>
                      <a:lnTo>
                        <a:pt x="103" y="643"/>
                      </a:lnTo>
                      <a:lnTo>
                        <a:pt x="90" y="660"/>
                      </a:lnTo>
                      <a:lnTo>
                        <a:pt x="82" y="669"/>
                      </a:lnTo>
                      <a:lnTo>
                        <a:pt x="79" y="673"/>
                      </a:lnTo>
                      <a:lnTo>
                        <a:pt x="0" y="811"/>
                      </a:lnTo>
                      <a:lnTo>
                        <a:pt x="4" y="796"/>
                      </a:lnTo>
                      <a:lnTo>
                        <a:pt x="12" y="756"/>
                      </a:lnTo>
                      <a:lnTo>
                        <a:pt x="26" y="698"/>
                      </a:lnTo>
                      <a:lnTo>
                        <a:pt x="42" y="629"/>
                      </a:lnTo>
                      <a:lnTo>
                        <a:pt x="59" y="557"/>
                      </a:lnTo>
                      <a:lnTo>
                        <a:pt x="73" y="488"/>
                      </a:lnTo>
                      <a:lnTo>
                        <a:pt x="87" y="429"/>
                      </a:lnTo>
                      <a:lnTo>
                        <a:pt x="97" y="388"/>
                      </a:lnTo>
                      <a:lnTo>
                        <a:pt x="103" y="358"/>
                      </a:lnTo>
                      <a:lnTo>
                        <a:pt x="112" y="329"/>
                      </a:lnTo>
                      <a:lnTo>
                        <a:pt x="120" y="301"/>
                      </a:lnTo>
                      <a:lnTo>
                        <a:pt x="128" y="275"/>
                      </a:lnTo>
                      <a:lnTo>
                        <a:pt x="135" y="255"/>
                      </a:lnTo>
                      <a:lnTo>
                        <a:pt x="142" y="238"/>
                      </a:lnTo>
                      <a:lnTo>
                        <a:pt x="146" y="227"/>
                      </a:lnTo>
                      <a:lnTo>
                        <a:pt x="147" y="223"/>
                      </a:lnTo>
                      <a:lnTo>
                        <a:pt x="147" y="215"/>
                      </a:lnTo>
                      <a:lnTo>
                        <a:pt x="147" y="197"/>
                      </a:lnTo>
                      <a:lnTo>
                        <a:pt x="150" y="177"/>
                      </a:lnTo>
                      <a:lnTo>
                        <a:pt x="158" y="160"/>
                      </a:lnTo>
                      <a:close/>
                    </a:path>
                  </a:pathLst>
                </a:custGeom>
                <a:solidFill>
                  <a:srgbClr val="FFFFFF"/>
                </a:solidFill>
                <a:ln w="9525">
                  <a:noFill/>
                  <a:round/>
                  <a:headEnd/>
                  <a:tailEnd/>
                </a:ln>
              </p:spPr>
              <p:txBody>
                <a:bodyPr/>
                <a:lstStyle/>
                <a:p>
                  <a:endParaRPr lang="en-US">
                    <a:latin typeface="+mj-lt"/>
                  </a:endParaRPr>
                </a:p>
              </p:txBody>
            </p:sp>
            <p:sp>
              <p:nvSpPr>
                <p:cNvPr id="13381" name="Freeform 97"/>
                <p:cNvSpPr>
                  <a:spLocks/>
                </p:cNvSpPr>
                <p:nvPr/>
              </p:nvSpPr>
              <p:spPr bwMode="auto">
                <a:xfrm flipH="1">
                  <a:off x="1156" y="1773"/>
                  <a:ext cx="125" cy="292"/>
                </a:xfrm>
                <a:custGeom>
                  <a:avLst/>
                  <a:gdLst>
                    <a:gd name="T0" fmla="*/ 231 w 243"/>
                    <a:gd name="T1" fmla="*/ 0 h 583"/>
                    <a:gd name="T2" fmla="*/ 228 w 243"/>
                    <a:gd name="T3" fmla="*/ 2 h 583"/>
                    <a:gd name="T4" fmla="*/ 223 w 243"/>
                    <a:gd name="T5" fmla="*/ 4 h 583"/>
                    <a:gd name="T6" fmla="*/ 215 w 243"/>
                    <a:gd name="T7" fmla="*/ 10 h 583"/>
                    <a:gd name="T8" fmla="*/ 204 w 243"/>
                    <a:gd name="T9" fmla="*/ 18 h 583"/>
                    <a:gd name="T10" fmla="*/ 193 w 243"/>
                    <a:gd name="T11" fmla="*/ 28 h 583"/>
                    <a:gd name="T12" fmla="*/ 182 w 243"/>
                    <a:gd name="T13" fmla="*/ 40 h 583"/>
                    <a:gd name="T14" fmla="*/ 171 w 243"/>
                    <a:gd name="T15" fmla="*/ 54 h 583"/>
                    <a:gd name="T16" fmla="*/ 163 w 243"/>
                    <a:gd name="T17" fmla="*/ 69 h 583"/>
                    <a:gd name="T18" fmla="*/ 170 w 243"/>
                    <a:gd name="T19" fmla="*/ 114 h 583"/>
                    <a:gd name="T20" fmla="*/ 164 w 243"/>
                    <a:gd name="T21" fmla="*/ 125 h 583"/>
                    <a:gd name="T22" fmla="*/ 149 w 243"/>
                    <a:gd name="T23" fmla="*/ 157 h 583"/>
                    <a:gd name="T24" fmla="*/ 129 w 243"/>
                    <a:gd name="T25" fmla="*/ 202 h 583"/>
                    <a:gd name="T26" fmla="*/ 106 w 243"/>
                    <a:gd name="T27" fmla="*/ 254 h 583"/>
                    <a:gd name="T28" fmla="*/ 80 w 243"/>
                    <a:gd name="T29" fmla="*/ 309 h 583"/>
                    <a:gd name="T30" fmla="*/ 57 w 243"/>
                    <a:gd name="T31" fmla="*/ 360 h 583"/>
                    <a:gd name="T32" fmla="*/ 39 w 243"/>
                    <a:gd name="T33" fmla="*/ 402 h 583"/>
                    <a:gd name="T34" fmla="*/ 28 w 243"/>
                    <a:gd name="T35" fmla="*/ 428 h 583"/>
                    <a:gd name="T36" fmla="*/ 24 w 243"/>
                    <a:gd name="T37" fmla="*/ 448 h 583"/>
                    <a:gd name="T38" fmla="*/ 14 w 243"/>
                    <a:gd name="T39" fmla="*/ 493 h 583"/>
                    <a:gd name="T40" fmla="*/ 4 w 243"/>
                    <a:gd name="T41" fmla="*/ 545 h 583"/>
                    <a:gd name="T42" fmla="*/ 0 w 243"/>
                    <a:gd name="T43" fmla="*/ 583 h 583"/>
                    <a:gd name="T44" fmla="*/ 141 w 243"/>
                    <a:gd name="T45" fmla="*/ 367 h 583"/>
                    <a:gd name="T46" fmla="*/ 197 w 243"/>
                    <a:gd name="T47" fmla="*/ 126 h 583"/>
                    <a:gd name="T48" fmla="*/ 243 w 243"/>
                    <a:gd name="T49" fmla="*/ 81 h 583"/>
                    <a:gd name="T50" fmla="*/ 231 w 243"/>
                    <a:gd name="T51" fmla="*/ 0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
                    <a:gd name="T79" fmla="*/ 0 h 583"/>
                    <a:gd name="T80" fmla="*/ 243 w 243"/>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 h="583">
                      <a:moveTo>
                        <a:pt x="231" y="0"/>
                      </a:moveTo>
                      <a:lnTo>
                        <a:pt x="228" y="2"/>
                      </a:lnTo>
                      <a:lnTo>
                        <a:pt x="223" y="4"/>
                      </a:lnTo>
                      <a:lnTo>
                        <a:pt x="215" y="10"/>
                      </a:lnTo>
                      <a:lnTo>
                        <a:pt x="204" y="18"/>
                      </a:lnTo>
                      <a:lnTo>
                        <a:pt x="193" y="28"/>
                      </a:lnTo>
                      <a:lnTo>
                        <a:pt x="182" y="40"/>
                      </a:lnTo>
                      <a:lnTo>
                        <a:pt x="171" y="54"/>
                      </a:lnTo>
                      <a:lnTo>
                        <a:pt x="163" y="69"/>
                      </a:lnTo>
                      <a:lnTo>
                        <a:pt x="170" y="114"/>
                      </a:lnTo>
                      <a:lnTo>
                        <a:pt x="164" y="125"/>
                      </a:lnTo>
                      <a:lnTo>
                        <a:pt x="149" y="157"/>
                      </a:lnTo>
                      <a:lnTo>
                        <a:pt x="129" y="202"/>
                      </a:lnTo>
                      <a:lnTo>
                        <a:pt x="106" y="254"/>
                      </a:lnTo>
                      <a:lnTo>
                        <a:pt x="80" y="309"/>
                      </a:lnTo>
                      <a:lnTo>
                        <a:pt x="57" y="360"/>
                      </a:lnTo>
                      <a:lnTo>
                        <a:pt x="39" y="402"/>
                      </a:lnTo>
                      <a:lnTo>
                        <a:pt x="28" y="428"/>
                      </a:lnTo>
                      <a:lnTo>
                        <a:pt x="24" y="448"/>
                      </a:lnTo>
                      <a:lnTo>
                        <a:pt x="14" y="493"/>
                      </a:lnTo>
                      <a:lnTo>
                        <a:pt x="4" y="545"/>
                      </a:lnTo>
                      <a:lnTo>
                        <a:pt x="0" y="583"/>
                      </a:lnTo>
                      <a:lnTo>
                        <a:pt x="141" y="367"/>
                      </a:lnTo>
                      <a:lnTo>
                        <a:pt x="197" y="126"/>
                      </a:lnTo>
                      <a:lnTo>
                        <a:pt x="243" y="81"/>
                      </a:lnTo>
                      <a:lnTo>
                        <a:pt x="231" y="0"/>
                      </a:lnTo>
                      <a:close/>
                    </a:path>
                  </a:pathLst>
                </a:custGeom>
                <a:solidFill>
                  <a:srgbClr val="000000"/>
                </a:solidFill>
                <a:ln w="9525">
                  <a:noFill/>
                  <a:round/>
                  <a:headEnd/>
                  <a:tailEnd/>
                </a:ln>
              </p:spPr>
              <p:txBody>
                <a:bodyPr/>
                <a:lstStyle/>
                <a:p>
                  <a:endParaRPr lang="en-US">
                    <a:latin typeface="+mj-lt"/>
                  </a:endParaRPr>
                </a:p>
              </p:txBody>
            </p:sp>
            <p:sp>
              <p:nvSpPr>
                <p:cNvPr id="13382" name="Freeform 98"/>
                <p:cNvSpPr>
                  <a:spLocks/>
                </p:cNvSpPr>
                <p:nvPr/>
              </p:nvSpPr>
              <p:spPr bwMode="auto">
                <a:xfrm flipH="1">
                  <a:off x="1222" y="2363"/>
                  <a:ext cx="85" cy="143"/>
                </a:xfrm>
                <a:custGeom>
                  <a:avLst/>
                  <a:gdLst>
                    <a:gd name="T0" fmla="*/ 61 w 166"/>
                    <a:gd name="T1" fmla="*/ 8 h 287"/>
                    <a:gd name="T2" fmla="*/ 62 w 166"/>
                    <a:gd name="T3" fmla="*/ 8 h 287"/>
                    <a:gd name="T4" fmla="*/ 64 w 166"/>
                    <a:gd name="T5" fmla="*/ 7 h 287"/>
                    <a:gd name="T6" fmla="*/ 68 w 166"/>
                    <a:gd name="T7" fmla="*/ 6 h 287"/>
                    <a:gd name="T8" fmla="*/ 73 w 166"/>
                    <a:gd name="T9" fmla="*/ 3 h 287"/>
                    <a:gd name="T10" fmla="*/ 80 w 166"/>
                    <a:gd name="T11" fmla="*/ 1 h 287"/>
                    <a:gd name="T12" fmla="*/ 88 w 166"/>
                    <a:gd name="T13" fmla="*/ 1 h 287"/>
                    <a:gd name="T14" fmla="*/ 98 w 166"/>
                    <a:gd name="T15" fmla="*/ 0 h 287"/>
                    <a:gd name="T16" fmla="*/ 109 w 166"/>
                    <a:gd name="T17" fmla="*/ 1 h 287"/>
                    <a:gd name="T18" fmla="*/ 120 w 166"/>
                    <a:gd name="T19" fmla="*/ 4 h 287"/>
                    <a:gd name="T20" fmla="*/ 130 w 166"/>
                    <a:gd name="T21" fmla="*/ 10 h 287"/>
                    <a:gd name="T22" fmla="*/ 140 w 166"/>
                    <a:gd name="T23" fmla="*/ 15 h 287"/>
                    <a:gd name="T24" fmla="*/ 148 w 166"/>
                    <a:gd name="T25" fmla="*/ 23 h 287"/>
                    <a:gd name="T26" fmla="*/ 155 w 166"/>
                    <a:gd name="T27" fmla="*/ 30 h 287"/>
                    <a:gd name="T28" fmla="*/ 160 w 166"/>
                    <a:gd name="T29" fmla="*/ 37 h 287"/>
                    <a:gd name="T30" fmla="*/ 163 w 166"/>
                    <a:gd name="T31" fmla="*/ 41 h 287"/>
                    <a:gd name="T32" fmla="*/ 165 w 166"/>
                    <a:gd name="T33" fmla="*/ 43 h 287"/>
                    <a:gd name="T34" fmla="*/ 165 w 166"/>
                    <a:gd name="T35" fmla="*/ 50 h 287"/>
                    <a:gd name="T36" fmla="*/ 166 w 166"/>
                    <a:gd name="T37" fmla="*/ 66 h 287"/>
                    <a:gd name="T38" fmla="*/ 166 w 166"/>
                    <a:gd name="T39" fmla="*/ 91 h 287"/>
                    <a:gd name="T40" fmla="*/ 163 w 166"/>
                    <a:gd name="T41" fmla="*/ 122 h 287"/>
                    <a:gd name="T42" fmla="*/ 159 w 166"/>
                    <a:gd name="T43" fmla="*/ 157 h 287"/>
                    <a:gd name="T44" fmla="*/ 150 w 166"/>
                    <a:gd name="T45" fmla="*/ 192 h 287"/>
                    <a:gd name="T46" fmla="*/ 137 w 166"/>
                    <a:gd name="T47" fmla="*/ 227 h 287"/>
                    <a:gd name="T48" fmla="*/ 118 w 166"/>
                    <a:gd name="T49" fmla="*/ 257 h 287"/>
                    <a:gd name="T50" fmla="*/ 117 w 166"/>
                    <a:gd name="T51" fmla="*/ 258 h 287"/>
                    <a:gd name="T52" fmla="*/ 114 w 166"/>
                    <a:gd name="T53" fmla="*/ 262 h 287"/>
                    <a:gd name="T54" fmla="*/ 109 w 166"/>
                    <a:gd name="T55" fmla="*/ 268 h 287"/>
                    <a:gd name="T56" fmla="*/ 102 w 166"/>
                    <a:gd name="T57" fmla="*/ 273 h 287"/>
                    <a:gd name="T58" fmla="*/ 92 w 166"/>
                    <a:gd name="T59" fmla="*/ 280 h 287"/>
                    <a:gd name="T60" fmla="*/ 83 w 166"/>
                    <a:gd name="T61" fmla="*/ 284 h 287"/>
                    <a:gd name="T62" fmla="*/ 71 w 166"/>
                    <a:gd name="T63" fmla="*/ 287 h 287"/>
                    <a:gd name="T64" fmla="*/ 58 w 166"/>
                    <a:gd name="T65" fmla="*/ 286 h 287"/>
                    <a:gd name="T66" fmla="*/ 39 w 166"/>
                    <a:gd name="T67" fmla="*/ 280 h 287"/>
                    <a:gd name="T68" fmla="*/ 30 w 166"/>
                    <a:gd name="T69" fmla="*/ 275 h 287"/>
                    <a:gd name="T70" fmla="*/ 26 w 166"/>
                    <a:gd name="T71" fmla="*/ 270 h 287"/>
                    <a:gd name="T72" fmla="*/ 26 w 166"/>
                    <a:gd name="T73" fmla="*/ 269 h 287"/>
                    <a:gd name="T74" fmla="*/ 23 w 166"/>
                    <a:gd name="T75" fmla="*/ 259 h 287"/>
                    <a:gd name="T76" fmla="*/ 15 w 166"/>
                    <a:gd name="T77" fmla="*/ 235 h 287"/>
                    <a:gd name="T78" fmla="*/ 7 w 166"/>
                    <a:gd name="T79" fmla="*/ 199 h 287"/>
                    <a:gd name="T80" fmla="*/ 1 w 166"/>
                    <a:gd name="T81" fmla="*/ 157 h 287"/>
                    <a:gd name="T82" fmla="*/ 0 w 166"/>
                    <a:gd name="T83" fmla="*/ 111 h 287"/>
                    <a:gd name="T84" fmla="*/ 8 w 166"/>
                    <a:gd name="T85" fmla="*/ 69 h 287"/>
                    <a:gd name="T86" fmla="*/ 27 w 166"/>
                    <a:gd name="T87" fmla="*/ 33 h 287"/>
                    <a:gd name="T88" fmla="*/ 61 w 166"/>
                    <a:gd name="T89" fmla="*/ 8 h 2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6"/>
                    <a:gd name="T136" fmla="*/ 0 h 287"/>
                    <a:gd name="T137" fmla="*/ 166 w 166"/>
                    <a:gd name="T138" fmla="*/ 287 h 2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6" h="287">
                      <a:moveTo>
                        <a:pt x="61" y="8"/>
                      </a:moveTo>
                      <a:lnTo>
                        <a:pt x="62" y="8"/>
                      </a:lnTo>
                      <a:lnTo>
                        <a:pt x="64" y="7"/>
                      </a:lnTo>
                      <a:lnTo>
                        <a:pt x="68" y="6"/>
                      </a:lnTo>
                      <a:lnTo>
                        <a:pt x="73" y="3"/>
                      </a:lnTo>
                      <a:lnTo>
                        <a:pt x="80" y="1"/>
                      </a:lnTo>
                      <a:lnTo>
                        <a:pt x="88" y="1"/>
                      </a:lnTo>
                      <a:lnTo>
                        <a:pt x="98" y="0"/>
                      </a:lnTo>
                      <a:lnTo>
                        <a:pt x="109" y="1"/>
                      </a:lnTo>
                      <a:lnTo>
                        <a:pt x="120" y="4"/>
                      </a:lnTo>
                      <a:lnTo>
                        <a:pt x="130" y="10"/>
                      </a:lnTo>
                      <a:lnTo>
                        <a:pt x="140" y="15"/>
                      </a:lnTo>
                      <a:lnTo>
                        <a:pt x="148" y="23"/>
                      </a:lnTo>
                      <a:lnTo>
                        <a:pt x="155" y="30"/>
                      </a:lnTo>
                      <a:lnTo>
                        <a:pt x="160" y="37"/>
                      </a:lnTo>
                      <a:lnTo>
                        <a:pt x="163" y="41"/>
                      </a:lnTo>
                      <a:lnTo>
                        <a:pt x="165" y="43"/>
                      </a:lnTo>
                      <a:lnTo>
                        <a:pt x="165" y="50"/>
                      </a:lnTo>
                      <a:lnTo>
                        <a:pt x="166" y="66"/>
                      </a:lnTo>
                      <a:lnTo>
                        <a:pt x="166" y="91"/>
                      </a:lnTo>
                      <a:lnTo>
                        <a:pt x="163" y="122"/>
                      </a:lnTo>
                      <a:lnTo>
                        <a:pt x="159" y="157"/>
                      </a:lnTo>
                      <a:lnTo>
                        <a:pt x="150" y="192"/>
                      </a:lnTo>
                      <a:lnTo>
                        <a:pt x="137" y="227"/>
                      </a:lnTo>
                      <a:lnTo>
                        <a:pt x="118" y="257"/>
                      </a:lnTo>
                      <a:lnTo>
                        <a:pt x="117" y="258"/>
                      </a:lnTo>
                      <a:lnTo>
                        <a:pt x="114" y="262"/>
                      </a:lnTo>
                      <a:lnTo>
                        <a:pt x="109" y="268"/>
                      </a:lnTo>
                      <a:lnTo>
                        <a:pt x="102" y="273"/>
                      </a:lnTo>
                      <a:lnTo>
                        <a:pt x="92" y="280"/>
                      </a:lnTo>
                      <a:lnTo>
                        <a:pt x="83" y="284"/>
                      </a:lnTo>
                      <a:lnTo>
                        <a:pt x="71" y="287"/>
                      </a:lnTo>
                      <a:lnTo>
                        <a:pt x="58" y="286"/>
                      </a:lnTo>
                      <a:lnTo>
                        <a:pt x="39" y="280"/>
                      </a:lnTo>
                      <a:lnTo>
                        <a:pt x="30" y="275"/>
                      </a:lnTo>
                      <a:lnTo>
                        <a:pt x="26" y="270"/>
                      </a:lnTo>
                      <a:lnTo>
                        <a:pt x="26" y="269"/>
                      </a:lnTo>
                      <a:lnTo>
                        <a:pt x="23" y="259"/>
                      </a:lnTo>
                      <a:lnTo>
                        <a:pt x="15" y="235"/>
                      </a:lnTo>
                      <a:lnTo>
                        <a:pt x="7" y="199"/>
                      </a:lnTo>
                      <a:lnTo>
                        <a:pt x="1" y="157"/>
                      </a:lnTo>
                      <a:lnTo>
                        <a:pt x="0" y="111"/>
                      </a:lnTo>
                      <a:lnTo>
                        <a:pt x="8" y="69"/>
                      </a:lnTo>
                      <a:lnTo>
                        <a:pt x="27" y="33"/>
                      </a:lnTo>
                      <a:lnTo>
                        <a:pt x="61" y="8"/>
                      </a:lnTo>
                      <a:close/>
                    </a:path>
                  </a:pathLst>
                </a:custGeom>
                <a:solidFill>
                  <a:srgbClr val="FFFFFF"/>
                </a:solidFill>
                <a:ln w="9525">
                  <a:noFill/>
                  <a:round/>
                  <a:headEnd/>
                  <a:tailEnd/>
                </a:ln>
              </p:spPr>
              <p:txBody>
                <a:bodyPr/>
                <a:lstStyle/>
                <a:p>
                  <a:endParaRPr lang="en-US">
                    <a:latin typeface="+mj-lt"/>
                  </a:endParaRPr>
                </a:p>
              </p:txBody>
            </p:sp>
            <p:sp>
              <p:nvSpPr>
                <p:cNvPr id="13383" name="Freeform 99"/>
                <p:cNvSpPr>
                  <a:spLocks/>
                </p:cNvSpPr>
                <p:nvPr/>
              </p:nvSpPr>
              <p:spPr bwMode="auto">
                <a:xfrm flipH="1">
                  <a:off x="1232" y="1908"/>
                  <a:ext cx="462" cy="471"/>
                </a:xfrm>
                <a:custGeom>
                  <a:avLst/>
                  <a:gdLst>
                    <a:gd name="T0" fmla="*/ 52 w 907"/>
                    <a:gd name="T1" fmla="*/ 17 h 943"/>
                    <a:gd name="T2" fmla="*/ 71 w 907"/>
                    <a:gd name="T3" fmla="*/ 21 h 943"/>
                    <a:gd name="T4" fmla="*/ 101 w 907"/>
                    <a:gd name="T5" fmla="*/ 29 h 943"/>
                    <a:gd name="T6" fmla="*/ 139 w 907"/>
                    <a:gd name="T7" fmla="*/ 37 h 943"/>
                    <a:gd name="T8" fmla="*/ 181 w 907"/>
                    <a:gd name="T9" fmla="*/ 47 h 943"/>
                    <a:gd name="T10" fmla="*/ 223 w 907"/>
                    <a:gd name="T11" fmla="*/ 55 h 943"/>
                    <a:gd name="T12" fmla="*/ 263 w 907"/>
                    <a:gd name="T13" fmla="*/ 61 h 943"/>
                    <a:gd name="T14" fmla="*/ 298 w 907"/>
                    <a:gd name="T15" fmla="*/ 63 h 943"/>
                    <a:gd name="T16" fmla="*/ 325 w 907"/>
                    <a:gd name="T17" fmla="*/ 62 h 943"/>
                    <a:gd name="T18" fmla="*/ 358 w 907"/>
                    <a:gd name="T19" fmla="*/ 54 h 943"/>
                    <a:gd name="T20" fmla="*/ 396 w 907"/>
                    <a:gd name="T21" fmla="*/ 41 h 943"/>
                    <a:gd name="T22" fmla="*/ 440 w 907"/>
                    <a:gd name="T23" fmla="*/ 28 h 943"/>
                    <a:gd name="T24" fmla="*/ 485 w 907"/>
                    <a:gd name="T25" fmla="*/ 14 h 943"/>
                    <a:gd name="T26" fmla="*/ 531 w 907"/>
                    <a:gd name="T27" fmla="*/ 4 h 943"/>
                    <a:gd name="T28" fmla="*/ 577 w 907"/>
                    <a:gd name="T29" fmla="*/ 0 h 943"/>
                    <a:gd name="T30" fmla="*/ 621 w 907"/>
                    <a:gd name="T31" fmla="*/ 6 h 943"/>
                    <a:gd name="T32" fmla="*/ 647 w 907"/>
                    <a:gd name="T33" fmla="*/ 15 h 943"/>
                    <a:gd name="T34" fmla="*/ 671 w 907"/>
                    <a:gd name="T35" fmla="*/ 44 h 943"/>
                    <a:gd name="T36" fmla="*/ 684 w 907"/>
                    <a:gd name="T37" fmla="*/ 80 h 943"/>
                    <a:gd name="T38" fmla="*/ 700 w 907"/>
                    <a:gd name="T39" fmla="*/ 142 h 943"/>
                    <a:gd name="T40" fmla="*/ 727 w 907"/>
                    <a:gd name="T41" fmla="*/ 242 h 943"/>
                    <a:gd name="T42" fmla="*/ 763 w 907"/>
                    <a:gd name="T43" fmla="*/ 367 h 943"/>
                    <a:gd name="T44" fmla="*/ 801 w 907"/>
                    <a:gd name="T45" fmla="*/ 498 h 943"/>
                    <a:gd name="T46" fmla="*/ 837 w 907"/>
                    <a:gd name="T47" fmla="*/ 622 h 943"/>
                    <a:gd name="T48" fmla="*/ 871 w 907"/>
                    <a:gd name="T49" fmla="*/ 723 h 943"/>
                    <a:gd name="T50" fmla="*/ 897 w 907"/>
                    <a:gd name="T51" fmla="*/ 788 h 943"/>
                    <a:gd name="T52" fmla="*/ 905 w 907"/>
                    <a:gd name="T53" fmla="*/ 811 h 943"/>
                    <a:gd name="T54" fmla="*/ 893 w 907"/>
                    <a:gd name="T55" fmla="*/ 861 h 943"/>
                    <a:gd name="T56" fmla="*/ 869 w 907"/>
                    <a:gd name="T57" fmla="*/ 876 h 943"/>
                    <a:gd name="T58" fmla="*/ 839 w 907"/>
                    <a:gd name="T59" fmla="*/ 880 h 943"/>
                    <a:gd name="T60" fmla="*/ 805 w 907"/>
                    <a:gd name="T61" fmla="*/ 884 h 943"/>
                    <a:gd name="T62" fmla="*/ 772 w 907"/>
                    <a:gd name="T63" fmla="*/ 885 h 943"/>
                    <a:gd name="T64" fmla="*/ 748 w 907"/>
                    <a:gd name="T65" fmla="*/ 885 h 943"/>
                    <a:gd name="T66" fmla="*/ 719 w 907"/>
                    <a:gd name="T67" fmla="*/ 887 h 943"/>
                    <a:gd name="T68" fmla="*/ 690 w 907"/>
                    <a:gd name="T69" fmla="*/ 890 h 943"/>
                    <a:gd name="T70" fmla="*/ 673 w 907"/>
                    <a:gd name="T71" fmla="*/ 891 h 943"/>
                    <a:gd name="T72" fmla="*/ 664 w 907"/>
                    <a:gd name="T73" fmla="*/ 894 h 943"/>
                    <a:gd name="T74" fmla="*/ 625 w 907"/>
                    <a:gd name="T75" fmla="*/ 909 h 943"/>
                    <a:gd name="T76" fmla="*/ 571 w 907"/>
                    <a:gd name="T77" fmla="*/ 929 h 943"/>
                    <a:gd name="T78" fmla="*/ 520 w 907"/>
                    <a:gd name="T79" fmla="*/ 943 h 943"/>
                    <a:gd name="T80" fmla="*/ 497 w 907"/>
                    <a:gd name="T81" fmla="*/ 942 h 943"/>
                    <a:gd name="T82" fmla="*/ 470 w 907"/>
                    <a:gd name="T83" fmla="*/ 935 h 943"/>
                    <a:gd name="T84" fmla="*/ 430 w 907"/>
                    <a:gd name="T85" fmla="*/ 925 h 943"/>
                    <a:gd name="T86" fmla="*/ 384 w 907"/>
                    <a:gd name="T87" fmla="*/ 911 h 943"/>
                    <a:gd name="T88" fmla="*/ 338 w 907"/>
                    <a:gd name="T89" fmla="*/ 896 h 943"/>
                    <a:gd name="T90" fmla="*/ 296 w 907"/>
                    <a:gd name="T91" fmla="*/ 877 h 943"/>
                    <a:gd name="T92" fmla="*/ 264 w 907"/>
                    <a:gd name="T93" fmla="*/ 857 h 943"/>
                    <a:gd name="T94" fmla="*/ 249 w 907"/>
                    <a:gd name="T95" fmla="*/ 835 h 943"/>
                    <a:gd name="T96" fmla="*/ 245 w 907"/>
                    <a:gd name="T97" fmla="*/ 807 h 943"/>
                    <a:gd name="T98" fmla="*/ 223 w 907"/>
                    <a:gd name="T99" fmla="*/ 711 h 943"/>
                    <a:gd name="T100" fmla="*/ 192 w 907"/>
                    <a:gd name="T101" fmla="*/ 577 h 943"/>
                    <a:gd name="T102" fmla="*/ 166 w 907"/>
                    <a:gd name="T103" fmla="*/ 460 h 943"/>
                    <a:gd name="T104" fmla="*/ 151 w 907"/>
                    <a:gd name="T105" fmla="*/ 401 h 943"/>
                    <a:gd name="T106" fmla="*/ 117 w 907"/>
                    <a:gd name="T107" fmla="*/ 312 h 943"/>
                    <a:gd name="T108" fmla="*/ 75 w 907"/>
                    <a:gd name="T109" fmla="*/ 213 h 943"/>
                    <a:gd name="T110" fmla="*/ 44 w 907"/>
                    <a:gd name="T111" fmla="*/ 143 h 943"/>
                    <a:gd name="T112" fmla="*/ 0 w 907"/>
                    <a:gd name="T113" fmla="*/ 51 h 943"/>
                    <a:gd name="T114" fmla="*/ 46 w 907"/>
                    <a:gd name="T115" fmla="*/ 17 h 9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7"/>
                    <a:gd name="T175" fmla="*/ 0 h 943"/>
                    <a:gd name="T176" fmla="*/ 907 w 907"/>
                    <a:gd name="T177" fmla="*/ 943 h 9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7" h="943">
                      <a:moveTo>
                        <a:pt x="46" y="17"/>
                      </a:moveTo>
                      <a:lnTo>
                        <a:pt x="52" y="17"/>
                      </a:lnTo>
                      <a:lnTo>
                        <a:pt x="60" y="19"/>
                      </a:lnTo>
                      <a:lnTo>
                        <a:pt x="71" y="21"/>
                      </a:lnTo>
                      <a:lnTo>
                        <a:pt x="86" y="25"/>
                      </a:lnTo>
                      <a:lnTo>
                        <a:pt x="101" y="29"/>
                      </a:lnTo>
                      <a:lnTo>
                        <a:pt x="120" y="33"/>
                      </a:lnTo>
                      <a:lnTo>
                        <a:pt x="139" y="37"/>
                      </a:lnTo>
                      <a:lnTo>
                        <a:pt x="159" y="41"/>
                      </a:lnTo>
                      <a:lnTo>
                        <a:pt x="181" y="47"/>
                      </a:lnTo>
                      <a:lnTo>
                        <a:pt x="202" y="51"/>
                      </a:lnTo>
                      <a:lnTo>
                        <a:pt x="223" y="55"/>
                      </a:lnTo>
                      <a:lnTo>
                        <a:pt x="244" y="58"/>
                      </a:lnTo>
                      <a:lnTo>
                        <a:pt x="263" y="61"/>
                      </a:lnTo>
                      <a:lnTo>
                        <a:pt x="282" y="63"/>
                      </a:lnTo>
                      <a:lnTo>
                        <a:pt x="298" y="63"/>
                      </a:lnTo>
                      <a:lnTo>
                        <a:pt x="312" y="63"/>
                      </a:lnTo>
                      <a:lnTo>
                        <a:pt x="325" y="62"/>
                      </a:lnTo>
                      <a:lnTo>
                        <a:pt x="342" y="58"/>
                      </a:lnTo>
                      <a:lnTo>
                        <a:pt x="358" y="54"/>
                      </a:lnTo>
                      <a:lnTo>
                        <a:pt x="377" y="47"/>
                      </a:lnTo>
                      <a:lnTo>
                        <a:pt x="396" y="41"/>
                      </a:lnTo>
                      <a:lnTo>
                        <a:pt x="418" y="35"/>
                      </a:lnTo>
                      <a:lnTo>
                        <a:pt x="440" y="28"/>
                      </a:lnTo>
                      <a:lnTo>
                        <a:pt x="462" y="21"/>
                      </a:lnTo>
                      <a:lnTo>
                        <a:pt x="485" y="14"/>
                      </a:lnTo>
                      <a:lnTo>
                        <a:pt x="508" y="8"/>
                      </a:lnTo>
                      <a:lnTo>
                        <a:pt x="531" y="4"/>
                      </a:lnTo>
                      <a:lnTo>
                        <a:pt x="554" y="2"/>
                      </a:lnTo>
                      <a:lnTo>
                        <a:pt x="577" y="0"/>
                      </a:lnTo>
                      <a:lnTo>
                        <a:pt x="599" y="2"/>
                      </a:lnTo>
                      <a:lnTo>
                        <a:pt x="621" y="6"/>
                      </a:lnTo>
                      <a:lnTo>
                        <a:pt x="641" y="11"/>
                      </a:lnTo>
                      <a:lnTo>
                        <a:pt x="647" y="15"/>
                      </a:lnTo>
                      <a:lnTo>
                        <a:pt x="658" y="26"/>
                      </a:lnTo>
                      <a:lnTo>
                        <a:pt x="671" y="44"/>
                      </a:lnTo>
                      <a:lnTo>
                        <a:pt x="681" y="69"/>
                      </a:lnTo>
                      <a:lnTo>
                        <a:pt x="684" y="80"/>
                      </a:lnTo>
                      <a:lnTo>
                        <a:pt x="690" y="106"/>
                      </a:lnTo>
                      <a:lnTo>
                        <a:pt x="700" y="142"/>
                      </a:lnTo>
                      <a:lnTo>
                        <a:pt x="713" y="188"/>
                      </a:lnTo>
                      <a:lnTo>
                        <a:pt x="727" y="242"/>
                      </a:lnTo>
                      <a:lnTo>
                        <a:pt x="745" y="302"/>
                      </a:lnTo>
                      <a:lnTo>
                        <a:pt x="763" y="367"/>
                      </a:lnTo>
                      <a:lnTo>
                        <a:pt x="782" y="433"/>
                      </a:lnTo>
                      <a:lnTo>
                        <a:pt x="801" y="498"/>
                      </a:lnTo>
                      <a:lnTo>
                        <a:pt x="820" y="562"/>
                      </a:lnTo>
                      <a:lnTo>
                        <a:pt x="837" y="622"/>
                      </a:lnTo>
                      <a:lnTo>
                        <a:pt x="855" y="677"/>
                      </a:lnTo>
                      <a:lnTo>
                        <a:pt x="871" y="723"/>
                      </a:lnTo>
                      <a:lnTo>
                        <a:pt x="886" y="762"/>
                      </a:lnTo>
                      <a:lnTo>
                        <a:pt x="897" y="788"/>
                      </a:lnTo>
                      <a:lnTo>
                        <a:pt x="907" y="800"/>
                      </a:lnTo>
                      <a:lnTo>
                        <a:pt x="905" y="811"/>
                      </a:lnTo>
                      <a:lnTo>
                        <a:pt x="901" y="835"/>
                      </a:lnTo>
                      <a:lnTo>
                        <a:pt x="893" y="861"/>
                      </a:lnTo>
                      <a:lnTo>
                        <a:pt x="880" y="874"/>
                      </a:lnTo>
                      <a:lnTo>
                        <a:pt x="869" y="876"/>
                      </a:lnTo>
                      <a:lnTo>
                        <a:pt x="855" y="879"/>
                      </a:lnTo>
                      <a:lnTo>
                        <a:pt x="839" y="880"/>
                      </a:lnTo>
                      <a:lnTo>
                        <a:pt x="822" y="881"/>
                      </a:lnTo>
                      <a:lnTo>
                        <a:pt x="805" y="884"/>
                      </a:lnTo>
                      <a:lnTo>
                        <a:pt x="787" y="884"/>
                      </a:lnTo>
                      <a:lnTo>
                        <a:pt x="772" y="885"/>
                      </a:lnTo>
                      <a:lnTo>
                        <a:pt x="760" y="885"/>
                      </a:lnTo>
                      <a:lnTo>
                        <a:pt x="748" y="885"/>
                      </a:lnTo>
                      <a:lnTo>
                        <a:pt x="734" y="887"/>
                      </a:lnTo>
                      <a:lnTo>
                        <a:pt x="719" y="887"/>
                      </a:lnTo>
                      <a:lnTo>
                        <a:pt x="704" y="888"/>
                      </a:lnTo>
                      <a:lnTo>
                        <a:pt x="690" y="890"/>
                      </a:lnTo>
                      <a:lnTo>
                        <a:pt x="679" y="890"/>
                      </a:lnTo>
                      <a:lnTo>
                        <a:pt x="673" y="891"/>
                      </a:lnTo>
                      <a:lnTo>
                        <a:pt x="670" y="891"/>
                      </a:lnTo>
                      <a:lnTo>
                        <a:pt x="664" y="894"/>
                      </a:lnTo>
                      <a:lnTo>
                        <a:pt x="648" y="899"/>
                      </a:lnTo>
                      <a:lnTo>
                        <a:pt x="625" y="909"/>
                      </a:lnTo>
                      <a:lnTo>
                        <a:pt x="598" y="918"/>
                      </a:lnTo>
                      <a:lnTo>
                        <a:pt x="571" y="929"/>
                      </a:lnTo>
                      <a:lnTo>
                        <a:pt x="543" y="938"/>
                      </a:lnTo>
                      <a:lnTo>
                        <a:pt x="520" y="943"/>
                      </a:lnTo>
                      <a:lnTo>
                        <a:pt x="505" y="943"/>
                      </a:lnTo>
                      <a:lnTo>
                        <a:pt x="497" y="942"/>
                      </a:lnTo>
                      <a:lnTo>
                        <a:pt x="485" y="939"/>
                      </a:lnTo>
                      <a:lnTo>
                        <a:pt x="470" y="935"/>
                      </a:lnTo>
                      <a:lnTo>
                        <a:pt x="451" y="931"/>
                      </a:lnTo>
                      <a:lnTo>
                        <a:pt x="430" y="925"/>
                      </a:lnTo>
                      <a:lnTo>
                        <a:pt x="407" y="920"/>
                      </a:lnTo>
                      <a:lnTo>
                        <a:pt x="384" y="911"/>
                      </a:lnTo>
                      <a:lnTo>
                        <a:pt x="361" y="905"/>
                      </a:lnTo>
                      <a:lnTo>
                        <a:pt x="338" y="896"/>
                      </a:lnTo>
                      <a:lnTo>
                        <a:pt x="316" y="887"/>
                      </a:lnTo>
                      <a:lnTo>
                        <a:pt x="296" y="877"/>
                      </a:lnTo>
                      <a:lnTo>
                        <a:pt x="278" y="868"/>
                      </a:lnTo>
                      <a:lnTo>
                        <a:pt x="264" y="857"/>
                      </a:lnTo>
                      <a:lnTo>
                        <a:pt x="255" y="846"/>
                      </a:lnTo>
                      <a:lnTo>
                        <a:pt x="249" y="835"/>
                      </a:lnTo>
                      <a:lnTo>
                        <a:pt x="249" y="822"/>
                      </a:lnTo>
                      <a:lnTo>
                        <a:pt x="245" y="807"/>
                      </a:lnTo>
                      <a:lnTo>
                        <a:pt x="237" y="767"/>
                      </a:lnTo>
                      <a:lnTo>
                        <a:pt x="223" y="711"/>
                      </a:lnTo>
                      <a:lnTo>
                        <a:pt x="208" y="645"/>
                      </a:lnTo>
                      <a:lnTo>
                        <a:pt x="192" y="577"/>
                      </a:lnTo>
                      <a:lnTo>
                        <a:pt x="178" y="512"/>
                      </a:lnTo>
                      <a:lnTo>
                        <a:pt x="166" y="460"/>
                      </a:lnTo>
                      <a:lnTo>
                        <a:pt x="159" y="428"/>
                      </a:lnTo>
                      <a:lnTo>
                        <a:pt x="151" y="401"/>
                      </a:lnTo>
                      <a:lnTo>
                        <a:pt x="136" y="361"/>
                      </a:lnTo>
                      <a:lnTo>
                        <a:pt x="117" y="312"/>
                      </a:lnTo>
                      <a:lnTo>
                        <a:pt x="95" y="261"/>
                      </a:lnTo>
                      <a:lnTo>
                        <a:pt x="75" y="213"/>
                      </a:lnTo>
                      <a:lnTo>
                        <a:pt x="57" y="172"/>
                      </a:lnTo>
                      <a:lnTo>
                        <a:pt x="44" y="143"/>
                      </a:lnTo>
                      <a:lnTo>
                        <a:pt x="40" y="132"/>
                      </a:lnTo>
                      <a:lnTo>
                        <a:pt x="0" y="51"/>
                      </a:lnTo>
                      <a:lnTo>
                        <a:pt x="46" y="46"/>
                      </a:lnTo>
                      <a:lnTo>
                        <a:pt x="46" y="17"/>
                      </a:lnTo>
                      <a:close/>
                    </a:path>
                  </a:pathLst>
                </a:custGeom>
                <a:solidFill>
                  <a:schemeClr val="bg1"/>
                </a:solidFill>
                <a:ln w="9525">
                  <a:noFill/>
                  <a:round/>
                  <a:headEnd/>
                  <a:tailEnd/>
                </a:ln>
              </p:spPr>
              <p:txBody>
                <a:bodyPr/>
                <a:lstStyle/>
                <a:p>
                  <a:endParaRPr lang="en-US">
                    <a:latin typeface="+mj-lt"/>
                  </a:endParaRPr>
                </a:p>
              </p:txBody>
            </p:sp>
            <p:sp>
              <p:nvSpPr>
                <p:cNvPr id="13384" name="Freeform 100"/>
                <p:cNvSpPr>
                  <a:spLocks/>
                </p:cNvSpPr>
                <p:nvPr/>
              </p:nvSpPr>
              <p:spPr bwMode="auto">
                <a:xfrm flipH="1">
                  <a:off x="1232" y="1935"/>
                  <a:ext cx="403" cy="454"/>
                </a:xfrm>
                <a:custGeom>
                  <a:avLst/>
                  <a:gdLst>
                    <a:gd name="T0" fmla="*/ 8 w 790"/>
                    <a:gd name="T1" fmla="*/ 272 h 907"/>
                    <a:gd name="T2" fmla="*/ 12 w 790"/>
                    <a:gd name="T3" fmla="*/ 264 h 907"/>
                    <a:gd name="T4" fmla="*/ 21 w 790"/>
                    <a:gd name="T5" fmla="*/ 249 h 907"/>
                    <a:gd name="T6" fmla="*/ 36 w 790"/>
                    <a:gd name="T7" fmla="*/ 229 h 907"/>
                    <a:gd name="T8" fmla="*/ 60 w 790"/>
                    <a:gd name="T9" fmla="*/ 209 h 907"/>
                    <a:gd name="T10" fmla="*/ 94 w 790"/>
                    <a:gd name="T11" fmla="*/ 188 h 907"/>
                    <a:gd name="T12" fmla="*/ 143 w 790"/>
                    <a:gd name="T13" fmla="*/ 172 h 907"/>
                    <a:gd name="T14" fmla="*/ 206 w 790"/>
                    <a:gd name="T15" fmla="*/ 161 h 907"/>
                    <a:gd name="T16" fmla="*/ 281 w 790"/>
                    <a:gd name="T17" fmla="*/ 157 h 907"/>
                    <a:gd name="T18" fmla="*/ 351 w 790"/>
                    <a:gd name="T19" fmla="*/ 151 h 907"/>
                    <a:gd name="T20" fmla="*/ 413 w 790"/>
                    <a:gd name="T21" fmla="*/ 143 h 907"/>
                    <a:gd name="T22" fmla="*/ 463 w 790"/>
                    <a:gd name="T23" fmla="*/ 130 h 907"/>
                    <a:gd name="T24" fmla="*/ 504 w 790"/>
                    <a:gd name="T25" fmla="*/ 113 h 907"/>
                    <a:gd name="T26" fmla="*/ 534 w 790"/>
                    <a:gd name="T27" fmla="*/ 89 h 907"/>
                    <a:gd name="T28" fmla="*/ 553 w 790"/>
                    <a:gd name="T29" fmla="*/ 59 h 907"/>
                    <a:gd name="T30" fmla="*/ 560 w 790"/>
                    <a:gd name="T31" fmla="*/ 22 h 907"/>
                    <a:gd name="T32" fmla="*/ 564 w 790"/>
                    <a:gd name="T33" fmla="*/ 17 h 907"/>
                    <a:gd name="T34" fmla="*/ 602 w 790"/>
                    <a:gd name="T35" fmla="*/ 126 h 907"/>
                    <a:gd name="T36" fmla="*/ 655 w 790"/>
                    <a:gd name="T37" fmla="*/ 281 h 907"/>
                    <a:gd name="T38" fmla="*/ 696 w 790"/>
                    <a:gd name="T39" fmla="*/ 416 h 907"/>
                    <a:gd name="T40" fmla="*/ 709 w 790"/>
                    <a:gd name="T41" fmla="*/ 487 h 907"/>
                    <a:gd name="T42" fmla="*/ 734 w 790"/>
                    <a:gd name="T43" fmla="*/ 578 h 907"/>
                    <a:gd name="T44" fmla="*/ 764 w 790"/>
                    <a:gd name="T45" fmla="*/ 671 h 907"/>
                    <a:gd name="T46" fmla="*/ 786 w 790"/>
                    <a:gd name="T47" fmla="*/ 736 h 907"/>
                    <a:gd name="T48" fmla="*/ 790 w 790"/>
                    <a:gd name="T49" fmla="*/ 756 h 907"/>
                    <a:gd name="T50" fmla="*/ 779 w 790"/>
                    <a:gd name="T51" fmla="*/ 808 h 907"/>
                    <a:gd name="T52" fmla="*/ 746 w 790"/>
                    <a:gd name="T53" fmla="*/ 840 h 907"/>
                    <a:gd name="T54" fmla="*/ 718 w 790"/>
                    <a:gd name="T55" fmla="*/ 858 h 907"/>
                    <a:gd name="T56" fmla="*/ 690 w 790"/>
                    <a:gd name="T57" fmla="*/ 872 h 907"/>
                    <a:gd name="T58" fmla="*/ 662 w 790"/>
                    <a:gd name="T59" fmla="*/ 881 h 907"/>
                    <a:gd name="T60" fmla="*/ 625 w 790"/>
                    <a:gd name="T61" fmla="*/ 887 h 907"/>
                    <a:gd name="T62" fmla="*/ 573 w 790"/>
                    <a:gd name="T63" fmla="*/ 889 h 907"/>
                    <a:gd name="T64" fmla="*/ 513 w 790"/>
                    <a:gd name="T65" fmla="*/ 891 h 907"/>
                    <a:gd name="T66" fmla="*/ 458 w 790"/>
                    <a:gd name="T67" fmla="*/ 898 h 907"/>
                    <a:gd name="T68" fmla="*/ 425 w 790"/>
                    <a:gd name="T69" fmla="*/ 907 h 907"/>
                    <a:gd name="T70" fmla="*/ 392 w 790"/>
                    <a:gd name="T71" fmla="*/ 905 h 907"/>
                    <a:gd name="T72" fmla="*/ 350 w 790"/>
                    <a:gd name="T73" fmla="*/ 895 h 907"/>
                    <a:gd name="T74" fmla="*/ 302 w 790"/>
                    <a:gd name="T75" fmla="*/ 880 h 907"/>
                    <a:gd name="T76" fmla="*/ 256 w 790"/>
                    <a:gd name="T77" fmla="*/ 862 h 907"/>
                    <a:gd name="T78" fmla="*/ 214 w 790"/>
                    <a:gd name="T79" fmla="*/ 844 h 907"/>
                    <a:gd name="T80" fmla="*/ 181 w 790"/>
                    <a:gd name="T81" fmla="*/ 830 h 907"/>
                    <a:gd name="T82" fmla="*/ 162 w 790"/>
                    <a:gd name="T83" fmla="*/ 822 h 907"/>
                    <a:gd name="T84" fmla="*/ 132 w 790"/>
                    <a:gd name="T85" fmla="*/ 767 h 907"/>
                    <a:gd name="T86" fmla="*/ 8 w 790"/>
                    <a:gd name="T87" fmla="*/ 273 h 9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90"/>
                    <a:gd name="T133" fmla="*/ 0 h 907"/>
                    <a:gd name="T134" fmla="*/ 790 w 790"/>
                    <a:gd name="T135" fmla="*/ 907 h 9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90" h="907">
                      <a:moveTo>
                        <a:pt x="8" y="273"/>
                      </a:moveTo>
                      <a:lnTo>
                        <a:pt x="8" y="272"/>
                      </a:lnTo>
                      <a:lnTo>
                        <a:pt x="10" y="269"/>
                      </a:lnTo>
                      <a:lnTo>
                        <a:pt x="12" y="264"/>
                      </a:lnTo>
                      <a:lnTo>
                        <a:pt x="15" y="257"/>
                      </a:lnTo>
                      <a:lnTo>
                        <a:pt x="21" y="249"/>
                      </a:lnTo>
                      <a:lnTo>
                        <a:pt x="27" y="239"/>
                      </a:lnTo>
                      <a:lnTo>
                        <a:pt x="36" y="229"/>
                      </a:lnTo>
                      <a:lnTo>
                        <a:pt x="46" y="218"/>
                      </a:lnTo>
                      <a:lnTo>
                        <a:pt x="60" y="209"/>
                      </a:lnTo>
                      <a:lnTo>
                        <a:pt x="75" y="198"/>
                      </a:lnTo>
                      <a:lnTo>
                        <a:pt x="94" y="188"/>
                      </a:lnTo>
                      <a:lnTo>
                        <a:pt x="117" y="180"/>
                      </a:lnTo>
                      <a:lnTo>
                        <a:pt x="143" y="172"/>
                      </a:lnTo>
                      <a:lnTo>
                        <a:pt x="172" y="165"/>
                      </a:lnTo>
                      <a:lnTo>
                        <a:pt x="206" y="161"/>
                      </a:lnTo>
                      <a:lnTo>
                        <a:pt x="243" y="158"/>
                      </a:lnTo>
                      <a:lnTo>
                        <a:pt x="281" y="157"/>
                      </a:lnTo>
                      <a:lnTo>
                        <a:pt x="317" y="154"/>
                      </a:lnTo>
                      <a:lnTo>
                        <a:pt x="351" y="151"/>
                      </a:lnTo>
                      <a:lnTo>
                        <a:pt x="383" y="147"/>
                      </a:lnTo>
                      <a:lnTo>
                        <a:pt x="413" y="143"/>
                      </a:lnTo>
                      <a:lnTo>
                        <a:pt x="439" y="137"/>
                      </a:lnTo>
                      <a:lnTo>
                        <a:pt x="463" y="130"/>
                      </a:lnTo>
                      <a:lnTo>
                        <a:pt x="485" y="122"/>
                      </a:lnTo>
                      <a:lnTo>
                        <a:pt x="504" y="113"/>
                      </a:lnTo>
                      <a:lnTo>
                        <a:pt x="520" y="102"/>
                      </a:lnTo>
                      <a:lnTo>
                        <a:pt x="534" y="89"/>
                      </a:lnTo>
                      <a:lnTo>
                        <a:pt x="545" y="76"/>
                      </a:lnTo>
                      <a:lnTo>
                        <a:pt x="553" y="59"/>
                      </a:lnTo>
                      <a:lnTo>
                        <a:pt x="558" y="41"/>
                      </a:lnTo>
                      <a:lnTo>
                        <a:pt x="560" y="22"/>
                      </a:lnTo>
                      <a:lnTo>
                        <a:pt x="558" y="0"/>
                      </a:lnTo>
                      <a:lnTo>
                        <a:pt x="564" y="17"/>
                      </a:lnTo>
                      <a:lnTo>
                        <a:pt x="580" y="62"/>
                      </a:lnTo>
                      <a:lnTo>
                        <a:pt x="602" y="126"/>
                      </a:lnTo>
                      <a:lnTo>
                        <a:pt x="628" y="202"/>
                      </a:lnTo>
                      <a:lnTo>
                        <a:pt x="655" y="281"/>
                      </a:lnTo>
                      <a:lnTo>
                        <a:pt x="678" y="356"/>
                      </a:lnTo>
                      <a:lnTo>
                        <a:pt x="696" y="416"/>
                      </a:lnTo>
                      <a:lnTo>
                        <a:pt x="704" y="456"/>
                      </a:lnTo>
                      <a:lnTo>
                        <a:pt x="709" y="487"/>
                      </a:lnTo>
                      <a:lnTo>
                        <a:pt x="720" y="530"/>
                      </a:lnTo>
                      <a:lnTo>
                        <a:pt x="734" y="578"/>
                      </a:lnTo>
                      <a:lnTo>
                        <a:pt x="749" y="626"/>
                      </a:lnTo>
                      <a:lnTo>
                        <a:pt x="764" y="671"/>
                      </a:lnTo>
                      <a:lnTo>
                        <a:pt x="778" y="710"/>
                      </a:lnTo>
                      <a:lnTo>
                        <a:pt x="786" y="736"/>
                      </a:lnTo>
                      <a:lnTo>
                        <a:pt x="790" y="745"/>
                      </a:lnTo>
                      <a:lnTo>
                        <a:pt x="790" y="756"/>
                      </a:lnTo>
                      <a:lnTo>
                        <a:pt x="787" y="781"/>
                      </a:lnTo>
                      <a:lnTo>
                        <a:pt x="779" y="808"/>
                      </a:lnTo>
                      <a:lnTo>
                        <a:pt x="764" y="829"/>
                      </a:lnTo>
                      <a:lnTo>
                        <a:pt x="746" y="840"/>
                      </a:lnTo>
                      <a:lnTo>
                        <a:pt x="731" y="848"/>
                      </a:lnTo>
                      <a:lnTo>
                        <a:pt x="718" y="858"/>
                      </a:lnTo>
                      <a:lnTo>
                        <a:pt x="704" y="865"/>
                      </a:lnTo>
                      <a:lnTo>
                        <a:pt x="690" y="872"/>
                      </a:lnTo>
                      <a:lnTo>
                        <a:pt x="677" y="877"/>
                      </a:lnTo>
                      <a:lnTo>
                        <a:pt x="662" y="881"/>
                      </a:lnTo>
                      <a:lnTo>
                        <a:pt x="646" y="885"/>
                      </a:lnTo>
                      <a:lnTo>
                        <a:pt x="625" y="887"/>
                      </a:lnTo>
                      <a:lnTo>
                        <a:pt x="601" y="888"/>
                      </a:lnTo>
                      <a:lnTo>
                        <a:pt x="573" y="889"/>
                      </a:lnTo>
                      <a:lnTo>
                        <a:pt x="543" y="889"/>
                      </a:lnTo>
                      <a:lnTo>
                        <a:pt x="513" y="891"/>
                      </a:lnTo>
                      <a:lnTo>
                        <a:pt x="483" y="894"/>
                      </a:lnTo>
                      <a:lnTo>
                        <a:pt x="458" y="898"/>
                      </a:lnTo>
                      <a:lnTo>
                        <a:pt x="436" y="905"/>
                      </a:lnTo>
                      <a:lnTo>
                        <a:pt x="425" y="907"/>
                      </a:lnTo>
                      <a:lnTo>
                        <a:pt x="410" y="907"/>
                      </a:lnTo>
                      <a:lnTo>
                        <a:pt x="392" y="905"/>
                      </a:lnTo>
                      <a:lnTo>
                        <a:pt x="372" y="900"/>
                      </a:lnTo>
                      <a:lnTo>
                        <a:pt x="350" y="895"/>
                      </a:lnTo>
                      <a:lnTo>
                        <a:pt x="327" y="888"/>
                      </a:lnTo>
                      <a:lnTo>
                        <a:pt x="302" y="880"/>
                      </a:lnTo>
                      <a:lnTo>
                        <a:pt x="279" y="870"/>
                      </a:lnTo>
                      <a:lnTo>
                        <a:pt x="256" y="862"/>
                      </a:lnTo>
                      <a:lnTo>
                        <a:pt x="233" y="854"/>
                      </a:lnTo>
                      <a:lnTo>
                        <a:pt x="214" y="844"/>
                      </a:lnTo>
                      <a:lnTo>
                        <a:pt x="196" y="837"/>
                      </a:lnTo>
                      <a:lnTo>
                        <a:pt x="181" y="830"/>
                      </a:lnTo>
                      <a:lnTo>
                        <a:pt x="169" y="825"/>
                      </a:lnTo>
                      <a:lnTo>
                        <a:pt x="162" y="822"/>
                      </a:lnTo>
                      <a:lnTo>
                        <a:pt x="159" y="821"/>
                      </a:lnTo>
                      <a:lnTo>
                        <a:pt x="132" y="767"/>
                      </a:lnTo>
                      <a:lnTo>
                        <a:pt x="0" y="342"/>
                      </a:lnTo>
                      <a:lnTo>
                        <a:pt x="8" y="273"/>
                      </a:lnTo>
                      <a:close/>
                    </a:path>
                  </a:pathLst>
                </a:custGeom>
                <a:noFill/>
                <a:ln w="9525">
                  <a:noFill/>
                  <a:round/>
                  <a:headEnd/>
                  <a:tailEnd/>
                </a:ln>
              </p:spPr>
              <p:txBody>
                <a:bodyPr/>
                <a:lstStyle/>
                <a:p>
                  <a:endParaRPr lang="en-US">
                    <a:latin typeface="+mj-lt"/>
                  </a:endParaRPr>
                </a:p>
              </p:txBody>
            </p:sp>
            <p:sp>
              <p:nvSpPr>
                <p:cNvPr id="13385" name="Freeform 101"/>
                <p:cNvSpPr>
                  <a:spLocks/>
                </p:cNvSpPr>
                <p:nvPr/>
              </p:nvSpPr>
              <p:spPr bwMode="auto">
                <a:xfrm flipH="1">
                  <a:off x="1253" y="2334"/>
                  <a:ext cx="296" cy="176"/>
                </a:xfrm>
                <a:custGeom>
                  <a:avLst/>
                  <a:gdLst>
                    <a:gd name="T0" fmla="*/ 548 w 581"/>
                    <a:gd name="T1" fmla="*/ 281 h 351"/>
                    <a:gd name="T2" fmla="*/ 558 w 581"/>
                    <a:gd name="T3" fmla="*/ 254 h 351"/>
                    <a:gd name="T4" fmla="*/ 570 w 581"/>
                    <a:gd name="T5" fmla="*/ 218 h 351"/>
                    <a:gd name="T6" fmla="*/ 578 w 581"/>
                    <a:gd name="T7" fmla="*/ 184 h 351"/>
                    <a:gd name="T8" fmla="*/ 580 w 581"/>
                    <a:gd name="T9" fmla="*/ 144 h 351"/>
                    <a:gd name="T10" fmla="*/ 565 w 581"/>
                    <a:gd name="T11" fmla="*/ 103 h 351"/>
                    <a:gd name="T12" fmla="*/ 537 w 581"/>
                    <a:gd name="T13" fmla="*/ 78 h 351"/>
                    <a:gd name="T14" fmla="*/ 491 w 581"/>
                    <a:gd name="T15" fmla="*/ 66 h 351"/>
                    <a:gd name="T16" fmla="*/ 435 w 581"/>
                    <a:gd name="T17" fmla="*/ 56 h 351"/>
                    <a:gd name="T18" fmla="*/ 394 w 581"/>
                    <a:gd name="T19" fmla="*/ 51 h 351"/>
                    <a:gd name="T20" fmla="*/ 384 w 581"/>
                    <a:gd name="T21" fmla="*/ 48 h 351"/>
                    <a:gd name="T22" fmla="*/ 362 w 581"/>
                    <a:gd name="T23" fmla="*/ 40 h 351"/>
                    <a:gd name="T24" fmla="*/ 329 w 581"/>
                    <a:gd name="T25" fmla="*/ 29 h 351"/>
                    <a:gd name="T26" fmla="*/ 299 w 581"/>
                    <a:gd name="T27" fmla="*/ 18 h 351"/>
                    <a:gd name="T28" fmla="*/ 283 w 581"/>
                    <a:gd name="T29" fmla="*/ 12 h 351"/>
                    <a:gd name="T30" fmla="*/ 257 w 581"/>
                    <a:gd name="T31" fmla="*/ 8 h 351"/>
                    <a:gd name="T32" fmla="*/ 231 w 581"/>
                    <a:gd name="T33" fmla="*/ 3 h 351"/>
                    <a:gd name="T34" fmla="*/ 212 w 581"/>
                    <a:gd name="T35" fmla="*/ 0 h 351"/>
                    <a:gd name="T36" fmla="*/ 205 w 581"/>
                    <a:gd name="T37" fmla="*/ 0 h 351"/>
                    <a:gd name="T38" fmla="*/ 182 w 581"/>
                    <a:gd name="T39" fmla="*/ 0 h 351"/>
                    <a:gd name="T40" fmla="*/ 149 w 581"/>
                    <a:gd name="T41" fmla="*/ 1 h 351"/>
                    <a:gd name="T42" fmla="*/ 118 w 581"/>
                    <a:gd name="T43" fmla="*/ 5 h 351"/>
                    <a:gd name="T44" fmla="*/ 95 w 581"/>
                    <a:gd name="T45" fmla="*/ 22 h 351"/>
                    <a:gd name="T46" fmla="*/ 94 w 581"/>
                    <a:gd name="T47" fmla="*/ 49 h 351"/>
                    <a:gd name="T48" fmla="*/ 87 w 581"/>
                    <a:gd name="T49" fmla="*/ 52 h 351"/>
                    <a:gd name="T50" fmla="*/ 65 w 581"/>
                    <a:gd name="T51" fmla="*/ 44 h 351"/>
                    <a:gd name="T52" fmla="*/ 40 w 581"/>
                    <a:gd name="T53" fmla="*/ 38 h 351"/>
                    <a:gd name="T54" fmla="*/ 19 w 581"/>
                    <a:gd name="T55" fmla="*/ 38 h 351"/>
                    <a:gd name="T56" fmla="*/ 1 w 581"/>
                    <a:gd name="T57" fmla="*/ 55 h 351"/>
                    <a:gd name="T58" fmla="*/ 5 w 581"/>
                    <a:gd name="T59" fmla="*/ 77 h 351"/>
                    <a:gd name="T60" fmla="*/ 23 w 581"/>
                    <a:gd name="T61" fmla="*/ 96 h 351"/>
                    <a:gd name="T62" fmla="*/ 43 w 581"/>
                    <a:gd name="T63" fmla="*/ 108 h 351"/>
                    <a:gd name="T64" fmla="*/ 64 w 581"/>
                    <a:gd name="T65" fmla="*/ 121 h 351"/>
                    <a:gd name="T66" fmla="*/ 77 w 581"/>
                    <a:gd name="T67" fmla="*/ 127 h 351"/>
                    <a:gd name="T68" fmla="*/ 163 w 581"/>
                    <a:gd name="T69" fmla="*/ 174 h 351"/>
                    <a:gd name="T70" fmla="*/ 148 w 581"/>
                    <a:gd name="T71" fmla="*/ 221 h 351"/>
                    <a:gd name="T72" fmla="*/ 158 w 581"/>
                    <a:gd name="T73" fmla="*/ 243 h 351"/>
                    <a:gd name="T74" fmla="*/ 156 w 581"/>
                    <a:gd name="T75" fmla="*/ 280 h 351"/>
                    <a:gd name="T76" fmla="*/ 163 w 581"/>
                    <a:gd name="T77" fmla="*/ 295 h 351"/>
                    <a:gd name="T78" fmla="*/ 168 w 581"/>
                    <a:gd name="T79" fmla="*/ 299 h 351"/>
                    <a:gd name="T80" fmla="*/ 181 w 581"/>
                    <a:gd name="T81" fmla="*/ 309 h 351"/>
                    <a:gd name="T82" fmla="*/ 196 w 581"/>
                    <a:gd name="T83" fmla="*/ 321 h 351"/>
                    <a:gd name="T84" fmla="*/ 211 w 581"/>
                    <a:gd name="T85" fmla="*/ 332 h 351"/>
                    <a:gd name="T86" fmla="*/ 227 w 581"/>
                    <a:gd name="T87" fmla="*/ 340 h 351"/>
                    <a:gd name="T88" fmla="*/ 245 w 581"/>
                    <a:gd name="T89" fmla="*/ 346 h 351"/>
                    <a:gd name="T90" fmla="*/ 260 w 581"/>
                    <a:gd name="T91" fmla="*/ 350 h 351"/>
                    <a:gd name="T92" fmla="*/ 265 w 581"/>
                    <a:gd name="T93" fmla="*/ 351 h 351"/>
                    <a:gd name="T94" fmla="*/ 457 w 581"/>
                    <a:gd name="T95" fmla="*/ 340 h 351"/>
                    <a:gd name="T96" fmla="*/ 467 w 581"/>
                    <a:gd name="T97" fmla="*/ 339 h 351"/>
                    <a:gd name="T98" fmla="*/ 488 w 581"/>
                    <a:gd name="T99" fmla="*/ 332 h 351"/>
                    <a:gd name="T100" fmla="*/ 518 w 581"/>
                    <a:gd name="T101" fmla="*/ 315 h 351"/>
                    <a:gd name="T102" fmla="*/ 547 w 581"/>
                    <a:gd name="T103" fmla="*/ 284 h 35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81"/>
                    <a:gd name="T157" fmla="*/ 0 h 351"/>
                    <a:gd name="T158" fmla="*/ 581 w 581"/>
                    <a:gd name="T159" fmla="*/ 351 h 35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81" h="351">
                      <a:moveTo>
                        <a:pt x="547" y="284"/>
                      </a:moveTo>
                      <a:lnTo>
                        <a:pt x="548" y="281"/>
                      </a:lnTo>
                      <a:lnTo>
                        <a:pt x="552" y="270"/>
                      </a:lnTo>
                      <a:lnTo>
                        <a:pt x="558" y="254"/>
                      </a:lnTo>
                      <a:lnTo>
                        <a:pt x="566" y="232"/>
                      </a:lnTo>
                      <a:lnTo>
                        <a:pt x="570" y="218"/>
                      </a:lnTo>
                      <a:lnTo>
                        <a:pt x="576" y="202"/>
                      </a:lnTo>
                      <a:lnTo>
                        <a:pt x="578" y="184"/>
                      </a:lnTo>
                      <a:lnTo>
                        <a:pt x="581" y="163"/>
                      </a:lnTo>
                      <a:lnTo>
                        <a:pt x="580" y="144"/>
                      </a:lnTo>
                      <a:lnTo>
                        <a:pt x="574" y="123"/>
                      </a:lnTo>
                      <a:lnTo>
                        <a:pt x="565" y="103"/>
                      </a:lnTo>
                      <a:lnTo>
                        <a:pt x="548" y="84"/>
                      </a:lnTo>
                      <a:lnTo>
                        <a:pt x="537" y="78"/>
                      </a:lnTo>
                      <a:lnTo>
                        <a:pt x="517" y="71"/>
                      </a:lnTo>
                      <a:lnTo>
                        <a:pt x="491" y="66"/>
                      </a:lnTo>
                      <a:lnTo>
                        <a:pt x="463" y="60"/>
                      </a:lnTo>
                      <a:lnTo>
                        <a:pt x="435" y="56"/>
                      </a:lnTo>
                      <a:lnTo>
                        <a:pt x="411" y="52"/>
                      </a:lnTo>
                      <a:lnTo>
                        <a:pt x="394" y="51"/>
                      </a:lnTo>
                      <a:lnTo>
                        <a:pt x="388" y="49"/>
                      </a:lnTo>
                      <a:lnTo>
                        <a:pt x="384" y="48"/>
                      </a:lnTo>
                      <a:lnTo>
                        <a:pt x="375" y="45"/>
                      </a:lnTo>
                      <a:lnTo>
                        <a:pt x="362" y="40"/>
                      </a:lnTo>
                      <a:lnTo>
                        <a:pt x="345" y="34"/>
                      </a:lnTo>
                      <a:lnTo>
                        <a:pt x="329" y="29"/>
                      </a:lnTo>
                      <a:lnTo>
                        <a:pt x="313" y="23"/>
                      </a:lnTo>
                      <a:lnTo>
                        <a:pt x="299" y="18"/>
                      </a:lnTo>
                      <a:lnTo>
                        <a:pt x="291" y="15"/>
                      </a:lnTo>
                      <a:lnTo>
                        <a:pt x="283" y="12"/>
                      </a:lnTo>
                      <a:lnTo>
                        <a:pt x="271" y="11"/>
                      </a:lnTo>
                      <a:lnTo>
                        <a:pt x="257" y="8"/>
                      </a:lnTo>
                      <a:lnTo>
                        <a:pt x="243" y="5"/>
                      </a:lnTo>
                      <a:lnTo>
                        <a:pt x="231" y="3"/>
                      </a:lnTo>
                      <a:lnTo>
                        <a:pt x="220" y="1"/>
                      </a:lnTo>
                      <a:lnTo>
                        <a:pt x="212" y="0"/>
                      </a:lnTo>
                      <a:lnTo>
                        <a:pt x="209" y="0"/>
                      </a:lnTo>
                      <a:lnTo>
                        <a:pt x="205" y="0"/>
                      </a:lnTo>
                      <a:lnTo>
                        <a:pt x="197" y="0"/>
                      </a:lnTo>
                      <a:lnTo>
                        <a:pt x="182" y="0"/>
                      </a:lnTo>
                      <a:lnTo>
                        <a:pt x="167" y="0"/>
                      </a:lnTo>
                      <a:lnTo>
                        <a:pt x="149" y="1"/>
                      </a:lnTo>
                      <a:lnTo>
                        <a:pt x="132" y="3"/>
                      </a:lnTo>
                      <a:lnTo>
                        <a:pt x="118" y="5"/>
                      </a:lnTo>
                      <a:lnTo>
                        <a:pt x="107" y="9"/>
                      </a:lnTo>
                      <a:lnTo>
                        <a:pt x="95" y="22"/>
                      </a:lnTo>
                      <a:lnTo>
                        <a:pt x="92" y="36"/>
                      </a:lnTo>
                      <a:lnTo>
                        <a:pt x="94" y="49"/>
                      </a:lnTo>
                      <a:lnTo>
                        <a:pt x="95" y="55"/>
                      </a:lnTo>
                      <a:lnTo>
                        <a:pt x="87" y="52"/>
                      </a:lnTo>
                      <a:lnTo>
                        <a:pt x="77" y="48"/>
                      </a:lnTo>
                      <a:lnTo>
                        <a:pt x="65" y="44"/>
                      </a:lnTo>
                      <a:lnTo>
                        <a:pt x="53" y="41"/>
                      </a:lnTo>
                      <a:lnTo>
                        <a:pt x="40" y="38"/>
                      </a:lnTo>
                      <a:lnTo>
                        <a:pt x="28" y="37"/>
                      </a:lnTo>
                      <a:lnTo>
                        <a:pt x="19" y="38"/>
                      </a:lnTo>
                      <a:lnTo>
                        <a:pt x="11" y="44"/>
                      </a:lnTo>
                      <a:lnTo>
                        <a:pt x="1" y="55"/>
                      </a:lnTo>
                      <a:lnTo>
                        <a:pt x="0" y="66"/>
                      </a:lnTo>
                      <a:lnTo>
                        <a:pt x="5" y="77"/>
                      </a:lnTo>
                      <a:lnTo>
                        <a:pt x="16" y="89"/>
                      </a:lnTo>
                      <a:lnTo>
                        <a:pt x="23" y="96"/>
                      </a:lnTo>
                      <a:lnTo>
                        <a:pt x="32" y="103"/>
                      </a:lnTo>
                      <a:lnTo>
                        <a:pt x="43" y="108"/>
                      </a:lnTo>
                      <a:lnTo>
                        <a:pt x="54" y="115"/>
                      </a:lnTo>
                      <a:lnTo>
                        <a:pt x="64" y="121"/>
                      </a:lnTo>
                      <a:lnTo>
                        <a:pt x="72" y="125"/>
                      </a:lnTo>
                      <a:lnTo>
                        <a:pt x="77" y="127"/>
                      </a:lnTo>
                      <a:lnTo>
                        <a:pt x="79" y="129"/>
                      </a:lnTo>
                      <a:lnTo>
                        <a:pt x="163" y="174"/>
                      </a:lnTo>
                      <a:lnTo>
                        <a:pt x="148" y="199"/>
                      </a:lnTo>
                      <a:lnTo>
                        <a:pt x="148" y="221"/>
                      </a:lnTo>
                      <a:lnTo>
                        <a:pt x="153" y="237"/>
                      </a:lnTo>
                      <a:lnTo>
                        <a:pt x="158" y="243"/>
                      </a:lnTo>
                      <a:lnTo>
                        <a:pt x="153" y="263"/>
                      </a:lnTo>
                      <a:lnTo>
                        <a:pt x="156" y="280"/>
                      </a:lnTo>
                      <a:lnTo>
                        <a:pt x="160" y="291"/>
                      </a:lnTo>
                      <a:lnTo>
                        <a:pt x="163" y="295"/>
                      </a:lnTo>
                      <a:lnTo>
                        <a:pt x="164" y="296"/>
                      </a:lnTo>
                      <a:lnTo>
                        <a:pt x="168" y="299"/>
                      </a:lnTo>
                      <a:lnTo>
                        <a:pt x="174" y="303"/>
                      </a:lnTo>
                      <a:lnTo>
                        <a:pt x="181" y="309"/>
                      </a:lnTo>
                      <a:lnTo>
                        <a:pt x="189" y="315"/>
                      </a:lnTo>
                      <a:lnTo>
                        <a:pt x="196" y="321"/>
                      </a:lnTo>
                      <a:lnTo>
                        <a:pt x="204" y="326"/>
                      </a:lnTo>
                      <a:lnTo>
                        <a:pt x="211" y="332"/>
                      </a:lnTo>
                      <a:lnTo>
                        <a:pt x="217" y="336"/>
                      </a:lnTo>
                      <a:lnTo>
                        <a:pt x="227" y="340"/>
                      </a:lnTo>
                      <a:lnTo>
                        <a:pt x="235" y="343"/>
                      </a:lnTo>
                      <a:lnTo>
                        <a:pt x="245" y="346"/>
                      </a:lnTo>
                      <a:lnTo>
                        <a:pt x="253" y="348"/>
                      </a:lnTo>
                      <a:lnTo>
                        <a:pt x="260" y="350"/>
                      </a:lnTo>
                      <a:lnTo>
                        <a:pt x="264" y="351"/>
                      </a:lnTo>
                      <a:lnTo>
                        <a:pt x="265" y="351"/>
                      </a:lnTo>
                      <a:lnTo>
                        <a:pt x="390" y="346"/>
                      </a:lnTo>
                      <a:lnTo>
                        <a:pt x="457" y="340"/>
                      </a:lnTo>
                      <a:lnTo>
                        <a:pt x="460" y="340"/>
                      </a:lnTo>
                      <a:lnTo>
                        <a:pt x="467" y="339"/>
                      </a:lnTo>
                      <a:lnTo>
                        <a:pt x="476" y="337"/>
                      </a:lnTo>
                      <a:lnTo>
                        <a:pt x="488" y="332"/>
                      </a:lnTo>
                      <a:lnTo>
                        <a:pt x="503" y="326"/>
                      </a:lnTo>
                      <a:lnTo>
                        <a:pt x="518" y="315"/>
                      </a:lnTo>
                      <a:lnTo>
                        <a:pt x="533" y="302"/>
                      </a:lnTo>
                      <a:lnTo>
                        <a:pt x="547" y="284"/>
                      </a:lnTo>
                      <a:close/>
                    </a:path>
                  </a:pathLst>
                </a:custGeom>
                <a:solidFill>
                  <a:srgbClr val="B2593F"/>
                </a:solidFill>
                <a:ln w="9525">
                  <a:noFill/>
                  <a:round/>
                  <a:headEnd/>
                  <a:tailEnd/>
                </a:ln>
              </p:spPr>
              <p:txBody>
                <a:bodyPr/>
                <a:lstStyle/>
                <a:p>
                  <a:endParaRPr lang="en-US">
                    <a:latin typeface="+mj-lt"/>
                  </a:endParaRPr>
                </a:p>
              </p:txBody>
            </p:sp>
            <p:sp>
              <p:nvSpPr>
                <p:cNvPr id="13386" name="Freeform 102"/>
                <p:cNvSpPr>
                  <a:spLocks/>
                </p:cNvSpPr>
                <p:nvPr/>
              </p:nvSpPr>
              <p:spPr bwMode="auto">
                <a:xfrm flipH="1">
                  <a:off x="1368" y="1929"/>
                  <a:ext cx="252" cy="57"/>
                </a:xfrm>
                <a:custGeom>
                  <a:avLst/>
                  <a:gdLst>
                    <a:gd name="T0" fmla="*/ 492 w 492"/>
                    <a:gd name="T1" fmla="*/ 46 h 114"/>
                    <a:gd name="T2" fmla="*/ 492 w 492"/>
                    <a:gd name="T3" fmla="*/ 40 h 114"/>
                    <a:gd name="T4" fmla="*/ 485 w 492"/>
                    <a:gd name="T5" fmla="*/ 29 h 114"/>
                    <a:gd name="T6" fmla="*/ 464 w 492"/>
                    <a:gd name="T7" fmla="*/ 16 h 114"/>
                    <a:gd name="T8" fmla="*/ 426 w 492"/>
                    <a:gd name="T9" fmla="*/ 5 h 114"/>
                    <a:gd name="T10" fmla="*/ 385 w 492"/>
                    <a:gd name="T11" fmla="*/ 0 h 114"/>
                    <a:gd name="T12" fmla="*/ 347 w 492"/>
                    <a:gd name="T13" fmla="*/ 1 h 114"/>
                    <a:gd name="T14" fmla="*/ 316 w 492"/>
                    <a:gd name="T15" fmla="*/ 9 h 114"/>
                    <a:gd name="T16" fmla="*/ 297 w 492"/>
                    <a:gd name="T17" fmla="*/ 22 h 114"/>
                    <a:gd name="T18" fmla="*/ 272 w 492"/>
                    <a:gd name="T19" fmla="*/ 30 h 114"/>
                    <a:gd name="T20" fmla="*/ 234 w 492"/>
                    <a:gd name="T21" fmla="*/ 38 h 114"/>
                    <a:gd name="T22" fmla="*/ 189 w 492"/>
                    <a:gd name="T23" fmla="*/ 45 h 114"/>
                    <a:gd name="T24" fmla="*/ 142 w 492"/>
                    <a:gd name="T25" fmla="*/ 51 h 114"/>
                    <a:gd name="T26" fmla="*/ 93 w 492"/>
                    <a:gd name="T27" fmla="*/ 53 h 114"/>
                    <a:gd name="T28" fmla="*/ 49 w 492"/>
                    <a:gd name="T29" fmla="*/ 52 h 114"/>
                    <a:gd name="T30" fmla="*/ 15 w 492"/>
                    <a:gd name="T31" fmla="*/ 46 h 114"/>
                    <a:gd name="T32" fmla="*/ 0 w 492"/>
                    <a:gd name="T33" fmla="*/ 46 h 114"/>
                    <a:gd name="T34" fmla="*/ 7 w 492"/>
                    <a:gd name="T35" fmla="*/ 72 h 114"/>
                    <a:gd name="T36" fmla="*/ 30 w 492"/>
                    <a:gd name="T37" fmla="*/ 89 h 114"/>
                    <a:gd name="T38" fmla="*/ 55 w 492"/>
                    <a:gd name="T39" fmla="*/ 93 h 114"/>
                    <a:gd name="T40" fmla="*/ 89 w 492"/>
                    <a:gd name="T41" fmla="*/ 96 h 114"/>
                    <a:gd name="T42" fmla="*/ 129 w 492"/>
                    <a:gd name="T43" fmla="*/ 96 h 114"/>
                    <a:gd name="T44" fmla="*/ 174 w 492"/>
                    <a:gd name="T45" fmla="*/ 94 h 114"/>
                    <a:gd name="T46" fmla="*/ 222 w 492"/>
                    <a:gd name="T47" fmla="*/ 92 h 114"/>
                    <a:gd name="T48" fmla="*/ 267 w 492"/>
                    <a:gd name="T49" fmla="*/ 85 h 114"/>
                    <a:gd name="T50" fmla="*/ 308 w 492"/>
                    <a:gd name="T51" fmla="*/ 77 h 114"/>
                    <a:gd name="T52" fmla="*/ 328 w 492"/>
                    <a:gd name="T53" fmla="*/ 70 h 114"/>
                    <a:gd name="T54" fmla="*/ 347 w 492"/>
                    <a:gd name="T55" fmla="*/ 63 h 114"/>
                    <a:gd name="T56" fmla="*/ 377 w 492"/>
                    <a:gd name="T57" fmla="*/ 59 h 114"/>
                    <a:gd name="T58" fmla="*/ 410 w 492"/>
                    <a:gd name="T59" fmla="*/ 67 h 114"/>
                    <a:gd name="T60" fmla="*/ 429 w 492"/>
                    <a:gd name="T61" fmla="*/ 81 h 114"/>
                    <a:gd name="T62" fmla="*/ 439 w 492"/>
                    <a:gd name="T63" fmla="*/ 85 h 114"/>
                    <a:gd name="T64" fmla="*/ 439 w 492"/>
                    <a:gd name="T65" fmla="*/ 88 h 114"/>
                    <a:gd name="T66" fmla="*/ 429 w 492"/>
                    <a:gd name="T67" fmla="*/ 93 h 114"/>
                    <a:gd name="T68" fmla="*/ 413 w 492"/>
                    <a:gd name="T69" fmla="*/ 103 h 114"/>
                    <a:gd name="T70" fmla="*/ 395 w 492"/>
                    <a:gd name="T71" fmla="*/ 108 h 114"/>
                    <a:gd name="T72" fmla="*/ 389 w 492"/>
                    <a:gd name="T73" fmla="*/ 111 h 114"/>
                    <a:gd name="T74" fmla="*/ 404 w 492"/>
                    <a:gd name="T75" fmla="*/ 114 h 114"/>
                    <a:gd name="T76" fmla="*/ 432 w 492"/>
                    <a:gd name="T77" fmla="*/ 108 h 114"/>
                    <a:gd name="T78" fmla="*/ 470 w 492"/>
                    <a:gd name="T79" fmla="*/ 77 h 1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2"/>
                    <a:gd name="T121" fmla="*/ 0 h 114"/>
                    <a:gd name="T122" fmla="*/ 492 w 492"/>
                    <a:gd name="T123" fmla="*/ 114 h 1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2" h="114">
                      <a:moveTo>
                        <a:pt x="492" y="48"/>
                      </a:moveTo>
                      <a:lnTo>
                        <a:pt x="492" y="46"/>
                      </a:lnTo>
                      <a:lnTo>
                        <a:pt x="492" y="44"/>
                      </a:lnTo>
                      <a:lnTo>
                        <a:pt x="492" y="40"/>
                      </a:lnTo>
                      <a:lnTo>
                        <a:pt x="489" y="35"/>
                      </a:lnTo>
                      <a:lnTo>
                        <a:pt x="485" y="29"/>
                      </a:lnTo>
                      <a:lnTo>
                        <a:pt x="477" y="23"/>
                      </a:lnTo>
                      <a:lnTo>
                        <a:pt x="464" y="16"/>
                      </a:lnTo>
                      <a:lnTo>
                        <a:pt x="447" y="11"/>
                      </a:lnTo>
                      <a:lnTo>
                        <a:pt x="426" y="5"/>
                      </a:lnTo>
                      <a:lnTo>
                        <a:pt x="406" y="3"/>
                      </a:lnTo>
                      <a:lnTo>
                        <a:pt x="385" y="0"/>
                      </a:lnTo>
                      <a:lnTo>
                        <a:pt x="366" y="0"/>
                      </a:lnTo>
                      <a:lnTo>
                        <a:pt x="347" y="1"/>
                      </a:lnTo>
                      <a:lnTo>
                        <a:pt x="331" y="4"/>
                      </a:lnTo>
                      <a:lnTo>
                        <a:pt x="316" y="9"/>
                      </a:lnTo>
                      <a:lnTo>
                        <a:pt x="304" y="18"/>
                      </a:lnTo>
                      <a:lnTo>
                        <a:pt x="297" y="22"/>
                      </a:lnTo>
                      <a:lnTo>
                        <a:pt x="286" y="26"/>
                      </a:lnTo>
                      <a:lnTo>
                        <a:pt x="272" y="30"/>
                      </a:lnTo>
                      <a:lnTo>
                        <a:pt x="255" y="34"/>
                      </a:lnTo>
                      <a:lnTo>
                        <a:pt x="234" y="38"/>
                      </a:lnTo>
                      <a:lnTo>
                        <a:pt x="213" y="42"/>
                      </a:lnTo>
                      <a:lnTo>
                        <a:pt x="189" y="45"/>
                      </a:lnTo>
                      <a:lnTo>
                        <a:pt x="166" y="48"/>
                      </a:lnTo>
                      <a:lnTo>
                        <a:pt x="142" y="51"/>
                      </a:lnTo>
                      <a:lnTo>
                        <a:pt x="117" y="52"/>
                      </a:lnTo>
                      <a:lnTo>
                        <a:pt x="93" y="53"/>
                      </a:lnTo>
                      <a:lnTo>
                        <a:pt x="71" y="53"/>
                      </a:lnTo>
                      <a:lnTo>
                        <a:pt x="49" y="52"/>
                      </a:lnTo>
                      <a:lnTo>
                        <a:pt x="30" y="49"/>
                      </a:lnTo>
                      <a:lnTo>
                        <a:pt x="15" y="46"/>
                      </a:lnTo>
                      <a:lnTo>
                        <a:pt x="1" y="41"/>
                      </a:lnTo>
                      <a:lnTo>
                        <a:pt x="0" y="46"/>
                      </a:lnTo>
                      <a:lnTo>
                        <a:pt x="1" y="57"/>
                      </a:lnTo>
                      <a:lnTo>
                        <a:pt x="7" y="72"/>
                      </a:lnTo>
                      <a:lnTo>
                        <a:pt x="23" y="86"/>
                      </a:lnTo>
                      <a:lnTo>
                        <a:pt x="30" y="89"/>
                      </a:lnTo>
                      <a:lnTo>
                        <a:pt x="41" y="92"/>
                      </a:lnTo>
                      <a:lnTo>
                        <a:pt x="55" y="93"/>
                      </a:lnTo>
                      <a:lnTo>
                        <a:pt x="71" y="94"/>
                      </a:lnTo>
                      <a:lnTo>
                        <a:pt x="89" y="96"/>
                      </a:lnTo>
                      <a:lnTo>
                        <a:pt x="109" y="96"/>
                      </a:lnTo>
                      <a:lnTo>
                        <a:pt x="129" y="96"/>
                      </a:lnTo>
                      <a:lnTo>
                        <a:pt x="153" y="96"/>
                      </a:lnTo>
                      <a:lnTo>
                        <a:pt x="174" y="94"/>
                      </a:lnTo>
                      <a:lnTo>
                        <a:pt x="199" y="93"/>
                      </a:lnTo>
                      <a:lnTo>
                        <a:pt x="222" y="92"/>
                      </a:lnTo>
                      <a:lnTo>
                        <a:pt x="245" y="89"/>
                      </a:lnTo>
                      <a:lnTo>
                        <a:pt x="267" y="85"/>
                      </a:lnTo>
                      <a:lnTo>
                        <a:pt x="287" y="81"/>
                      </a:lnTo>
                      <a:lnTo>
                        <a:pt x="308" y="77"/>
                      </a:lnTo>
                      <a:lnTo>
                        <a:pt x="326" y="71"/>
                      </a:lnTo>
                      <a:lnTo>
                        <a:pt x="328" y="70"/>
                      </a:lnTo>
                      <a:lnTo>
                        <a:pt x="335" y="67"/>
                      </a:lnTo>
                      <a:lnTo>
                        <a:pt x="347" y="63"/>
                      </a:lnTo>
                      <a:lnTo>
                        <a:pt x="361" y="60"/>
                      </a:lnTo>
                      <a:lnTo>
                        <a:pt x="377" y="59"/>
                      </a:lnTo>
                      <a:lnTo>
                        <a:pt x="394" y="60"/>
                      </a:lnTo>
                      <a:lnTo>
                        <a:pt x="410" y="67"/>
                      </a:lnTo>
                      <a:lnTo>
                        <a:pt x="425" y="78"/>
                      </a:lnTo>
                      <a:lnTo>
                        <a:pt x="429" y="81"/>
                      </a:lnTo>
                      <a:lnTo>
                        <a:pt x="434" y="83"/>
                      </a:lnTo>
                      <a:lnTo>
                        <a:pt x="439" y="85"/>
                      </a:lnTo>
                      <a:lnTo>
                        <a:pt x="440" y="86"/>
                      </a:lnTo>
                      <a:lnTo>
                        <a:pt x="439" y="88"/>
                      </a:lnTo>
                      <a:lnTo>
                        <a:pt x="434" y="90"/>
                      </a:lnTo>
                      <a:lnTo>
                        <a:pt x="429" y="93"/>
                      </a:lnTo>
                      <a:lnTo>
                        <a:pt x="422" y="97"/>
                      </a:lnTo>
                      <a:lnTo>
                        <a:pt x="413" y="103"/>
                      </a:lnTo>
                      <a:lnTo>
                        <a:pt x="404" y="105"/>
                      </a:lnTo>
                      <a:lnTo>
                        <a:pt x="395" y="108"/>
                      </a:lnTo>
                      <a:lnTo>
                        <a:pt x="387" y="110"/>
                      </a:lnTo>
                      <a:lnTo>
                        <a:pt x="389" y="111"/>
                      </a:lnTo>
                      <a:lnTo>
                        <a:pt x="395" y="112"/>
                      </a:lnTo>
                      <a:lnTo>
                        <a:pt x="404" y="114"/>
                      </a:lnTo>
                      <a:lnTo>
                        <a:pt x="417" y="114"/>
                      </a:lnTo>
                      <a:lnTo>
                        <a:pt x="432" y="108"/>
                      </a:lnTo>
                      <a:lnTo>
                        <a:pt x="449" y="96"/>
                      </a:lnTo>
                      <a:lnTo>
                        <a:pt x="470" y="77"/>
                      </a:lnTo>
                      <a:lnTo>
                        <a:pt x="492" y="48"/>
                      </a:lnTo>
                      <a:close/>
                    </a:path>
                  </a:pathLst>
                </a:custGeom>
                <a:noFill/>
                <a:ln w="9525">
                  <a:noFill/>
                  <a:round/>
                  <a:headEnd/>
                  <a:tailEnd/>
                </a:ln>
              </p:spPr>
              <p:txBody>
                <a:bodyPr/>
                <a:lstStyle/>
                <a:p>
                  <a:endParaRPr lang="en-US">
                    <a:latin typeface="+mj-lt"/>
                  </a:endParaRPr>
                </a:p>
              </p:txBody>
            </p:sp>
            <p:sp>
              <p:nvSpPr>
                <p:cNvPr id="13387" name="Freeform 103"/>
                <p:cNvSpPr>
                  <a:spLocks/>
                </p:cNvSpPr>
                <p:nvPr/>
              </p:nvSpPr>
              <p:spPr bwMode="auto">
                <a:xfrm flipH="1">
                  <a:off x="1398" y="1751"/>
                  <a:ext cx="113" cy="58"/>
                </a:xfrm>
                <a:custGeom>
                  <a:avLst/>
                  <a:gdLst>
                    <a:gd name="T0" fmla="*/ 63 w 220"/>
                    <a:gd name="T1" fmla="*/ 0 h 117"/>
                    <a:gd name="T2" fmla="*/ 62 w 220"/>
                    <a:gd name="T3" fmla="*/ 3 h 117"/>
                    <a:gd name="T4" fmla="*/ 58 w 220"/>
                    <a:gd name="T5" fmla="*/ 9 h 117"/>
                    <a:gd name="T6" fmla="*/ 51 w 220"/>
                    <a:gd name="T7" fmla="*/ 17 h 117"/>
                    <a:gd name="T8" fmla="*/ 43 w 220"/>
                    <a:gd name="T9" fmla="*/ 28 h 117"/>
                    <a:gd name="T10" fmla="*/ 34 w 220"/>
                    <a:gd name="T11" fmla="*/ 39 h 117"/>
                    <a:gd name="T12" fmla="*/ 23 w 220"/>
                    <a:gd name="T13" fmla="*/ 51 h 117"/>
                    <a:gd name="T14" fmla="*/ 13 w 220"/>
                    <a:gd name="T15" fmla="*/ 63 h 117"/>
                    <a:gd name="T16" fmla="*/ 4 w 220"/>
                    <a:gd name="T17" fmla="*/ 73 h 117"/>
                    <a:gd name="T18" fmla="*/ 2 w 220"/>
                    <a:gd name="T19" fmla="*/ 74 h 117"/>
                    <a:gd name="T20" fmla="*/ 0 w 220"/>
                    <a:gd name="T21" fmla="*/ 77 h 117"/>
                    <a:gd name="T22" fmla="*/ 1 w 220"/>
                    <a:gd name="T23" fmla="*/ 81 h 117"/>
                    <a:gd name="T24" fmla="*/ 10 w 220"/>
                    <a:gd name="T25" fmla="*/ 88 h 117"/>
                    <a:gd name="T26" fmla="*/ 20 w 220"/>
                    <a:gd name="T27" fmla="*/ 92 h 117"/>
                    <a:gd name="T28" fmla="*/ 35 w 220"/>
                    <a:gd name="T29" fmla="*/ 98 h 117"/>
                    <a:gd name="T30" fmla="*/ 54 w 220"/>
                    <a:gd name="T31" fmla="*/ 103 h 117"/>
                    <a:gd name="T32" fmla="*/ 78 w 220"/>
                    <a:gd name="T33" fmla="*/ 107 h 117"/>
                    <a:gd name="T34" fmla="*/ 108 w 220"/>
                    <a:gd name="T35" fmla="*/ 113 h 117"/>
                    <a:gd name="T36" fmla="*/ 141 w 220"/>
                    <a:gd name="T37" fmla="*/ 116 h 117"/>
                    <a:gd name="T38" fmla="*/ 179 w 220"/>
                    <a:gd name="T39" fmla="*/ 117 h 117"/>
                    <a:gd name="T40" fmla="*/ 220 w 220"/>
                    <a:gd name="T41" fmla="*/ 117 h 117"/>
                    <a:gd name="T42" fmla="*/ 215 w 220"/>
                    <a:gd name="T43" fmla="*/ 114 h 117"/>
                    <a:gd name="T44" fmla="*/ 201 w 220"/>
                    <a:gd name="T45" fmla="*/ 106 h 117"/>
                    <a:gd name="T46" fmla="*/ 179 w 220"/>
                    <a:gd name="T47" fmla="*/ 94 h 117"/>
                    <a:gd name="T48" fmla="*/ 155 w 220"/>
                    <a:gd name="T49" fmla="*/ 77 h 117"/>
                    <a:gd name="T50" fmla="*/ 127 w 220"/>
                    <a:gd name="T51" fmla="*/ 59 h 117"/>
                    <a:gd name="T52" fmla="*/ 103 w 220"/>
                    <a:gd name="T53" fmla="*/ 40 h 117"/>
                    <a:gd name="T54" fmla="*/ 80 w 220"/>
                    <a:gd name="T55" fmla="*/ 20 h 117"/>
                    <a:gd name="T56" fmla="*/ 63 w 220"/>
                    <a:gd name="T57" fmla="*/ 0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20"/>
                    <a:gd name="T88" fmla="*/ 0 h 117"/>
                    <a:gd name="T89" fmla="*/ 220 w 22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20" h="117">
                      <a:moveTo>
                        <a:pt x="63" y="0"/>
                      </a:moveTo>
                      <a:lnTo>
                        <a:pt x="62" y="3"/>
                      </a:lnTo>
                      <a:lnTo>
                        <a:pt x="58" y="9"/>
                      </a:lnTo>
                      <a:lnTo>
                        <a:pt x="51" y="17"/>
                      </a:lnTo>
                      <a:lnTo>
                        <a:pt x="43" y="28"/>
                      </a:lnTo>
                      <a:lnTo>
                        <a:pt x="34" y="39"/>
                      </a:lnTo>
                      <a:lnTo>
                        <a:pt x="23" y="51"/>
                      </a:lnTo>
                      <a:lnTo>
                        <a:pt x="13" y="63"/>
                      </a:lnTo>
                      <a:lnTo>
                        <a:pt x="4" y="73"/>
                      </a:lnTo>
                      <a:lnTo>
                        <a:pt x="2" y="74"/>
                      </a:lnTo>
                      <a:lnTo>
                        <a:pt x="0" y="77"/>
                      </a:lnTo>
                      <a:lnTo>
                        <a:pt x="1" y="81"/>
                      </a:lnTo>
                      <a:lnTo>
                        <a:pt x="10" y="88"/>
                      </a:lnTo>
                      <a:lnTo>
                        <a:pt x="20" y="92"/>
                      </a:lnTo>
                      <a:lnTo>
                        <a:pt x="35" y="98"/>
                      </a:lnTo>
                      <a:lnTo>
                        <a:pt x="54" y="103"/>
                      </a:lnTo>
                      <a:lnTo>
                        <a:pt x="78" y="107"/>
                      </a:lnTo>
                      <a:lnTo>
                        <a:pt x="108" y="113"/>
                      </a:lnTo>
                      <a:lnTo>
                        <a:pt x="141" y="116"/>
                      </a:lnTo>
                      <a:lnTo>
                        <a:pt x="179" y="117"/>
                      </a:lnTo>
                      <a:lnTo>
                        <a:pt x="220" y="117"/>
                      </a:lnTo>
                      <a:lnTo>
                        <a:pt x="215" y="114"/>
                      </a:lnTo>
                      <a:lnTo>
                        <a:pt x="201" y="106"/>
                      </a:lnTo>
                      <a:lnTo>
                        <a:pt x="179" y="94"/>
                      </a:lnTo>
                      <a:lnTo>
                        <a:pt x="155" y="77"/>
                      </a:lnTo>
                      <a:lnTo>
                        <a:pt x="127" y="59"/>
                      </a:lnTo>
                      <a:lnTo>
                        <a:pt x="103" y="40"/>
                      </a:lnTo>
                      <a:lnTo>
                        <a:pt x="80" y="20"/>
                      </a:lnTo>
                      <a:lnTo>
                        <a:pt x="63" y="0"/>
                      </a:lnTo>
                      <a:close/>
                    </a:path>
                  </a:pathLst>
                </a:custGeom>
                <a:solidFill>
                  <a:srgbClr val="FFFFFF"/>
                </a:solidFill>
                <a:ln w="9525">
                  <a:noFill/>
                  <a:round/>
                  <a:headEnd/>
                  <a:tailEnd/>
                </a:ln>
              </p:spPr>
              <p:txBody>
                <a:bodyPr/>
                <a:lstStyle/>
                <a:p>
                  <a:endParaRPr lang="en-US">
                    <a:latin typeface="+mj-lt"/>
                  </a:endParaRPr>
                </a:p>
              </p:txBody>
            </p:sp>
            <p:sp>
              <p:nvSpPr>
                <p:cNvPr id="13388" name="Freeform 104"/>
                <p:cNvSpPr>
                  <a:spLocks/>
                </p:cNvSpPr>
                <p:nvPr/>
              </p:nvSpPr>
              <p:spPr bwMode="auto">
                <a:xfrm flipH="1">
                  <a:off x="1150" y="1585"/>
                  <a:ext cx="94" cy="20"/>
                </a:xfrm>
                <a:custGeom>
                  <a:avLst/>
                  <a:gdLst>
                    <a:gd name="T0" fmla="*/ 182 w 182"/>
                    <a:gd name="T1" fmla="*/ 28 h 40"/>
                    <a:gd name="T2" fmla="*/ 181 w 182"/>
                    <a:gd name="T3" fmla="*/ 28 h 40"/>
                    <a:gd name="T4" fmla="*/ 175 w 182"/>
                    <a:gd name="T5" fmla="*/ 26 h 40"/>
                    <a:gd name="T6" fmla="*/ 167 w 182"/>
                    <a:gd name="T7" fmla="*/ 24 h 40"/>
                    <a:gd name="T8" fmla="*/ 158 w 182"/>
                    <a:gd name="T9" fmla="*/ 22 h 40"/>
                    <a:gd name="T10" fmla="*/ 148 w 182"/>
                    <a:gd name="T11" fmla="*/ 19 h 40"/>
                    <a:gd name="T12" fmla="*/ 139 w 182"/>
                    <a:gd name="T13" fmla="*/ 17 h 40"/>
                    <a:gd name="T14" fmla="*/ 129 w 182"/>
                    <a:gd name="T15" fmla="*/ 14 h 40"/>
                    <a:gd name="T16" fmla="*/ 124 w 182"/>
                    <a:gd name="T17" fmla="*/ 13 h 40"/>
                    <a:gd name="T18" fmla="*/ 114 w 182"/>
                    <a:gd name="T19" fmla="*/ 10 h 40"/>
                    <a:gd name="T20" fmla="*/ 105 w 182"/>
                    <a:gd name="T21" fmla="*/ 6 h 40"/>
                    <a:gd name="T22" fmla="*/ 94 w 182"/>
                    <a:gd name="T23" fmla="*/ 3 h 40"/>
                    <a:gd name="T24" fmla="*/ 85 w 182"/>
                    <a:gd name="T25" fmla="*/ 4 h 40"/>
                    <a:gd name="T26" fmla="*/ 79 w 182"/>
                    <a:gd name="T27" fmla="*/ 7 h 40"/>
                    <a:gd name="T28" fmla="*/ 75 w 182"/>
                    <a:gd name="T29" fmla="*/ 8 h 40"/>
                    <a:gd name="T30" fmla="*/ 73 w 182"/>
                    <a:gd name="T31" fmla="*/ 10 h 40"/>
                    <a:gd name="T32" fmla="*/ 73 w 182"/>
                    <a:gd name="T33" fmla="*/ 10 h 40"/>
                    <a:gd name="T34" fmla="*/ 49 w 182"/>
                    <a:gd name="T35" fmla="*/ 0 h 40"/>
                    <a:gd name="T36" fmla="*/ 46 w 182"/>
                    <a:gd name="T37" fmla="*/ 2 h 40"/>
                    <a:gd name="T38" fmla="*/ 41 w 182"/>
                    <a:gd name="T39" fmla="*/ 4 h 40"/>
                    <a:gd name="T40" fmla="*/ 31 w 182"/>
                    <a:gd name="T41" fmla="*/ 10 h 40"/>
                    <a:gd name="T42" fmla="*/ 23 w 182"/>
                    <a:gd name="T43" fmla="*/ 19 h 40"/>
                    <a:gd name="T44" fmla="*/ 15 w 182"/>
                    <a:gd name="T45" fmla="*/ 29 h 40"/>
                    <a:gd name="T46" fmla="*/ 6 w 182"/>
                    <a:gd name="T47" fmla="*/ 35 h 40"/>
                    <a:gd name="T48" fmla="*/ 1 w 182"/>
                    <a:gd name="T49" fmla="*/ 37 h 40"/>
                    <a:gd name="T50" fmla="*/ 0 w 182"/>
                    <a:gd name="T51" fmla="*/ 39 h 40"/>
                    <a:gd name="T52" fmla="*/ 4 w 182"/>
                    <a:gd name="T53" fmla="*/ 39 h 40"/>
                    <a:gd name="T54" fmla="*/ 15 w 182"/>
                    <a:gd name="T55" fmla="*/ 39 h 40"/>
                    <a:gd name="T56" fmla="*/ 28 w 182"/>
                    <a:gd name="T57" fmla="*/ 37 h 40"/>
                    <a:gd name="T58" fmla="*/ 38 w 182"/>
                    <a:gd name="T59" fmla="*/ 36 h 40"/>
                    <a:gd name="T60" fmla="*/ 45 w 182"/>
                    <a:gd name="T61" fmla="*/ 35 h 40"/>
                    <a:gd name="T62" fmla="*/ 53 w 182"/>
                    <a:gd name="T63" fmla="*/ 35 h 40"/>
                    <a:gd name="T64" fmla="*/ 58 w 182"/>
                    <a:gd name="T65" fmla="*/ 36 h 40"/>
                    <a:gd name="T66" fmla="*/ 61 w 182"/>
                    <a:gd name="T67" fmla="*/ 36 h 40"/>
                    <a:gd name="T68" fmla="*/ 64 w 182"/>
                    <a:gd name="T69" fmla="*/ 37 h 40"/>
                    <a:gd name="T70" fmla="*/ 72 w 182"/>
                    <a:gd name="T71" fmla="*/ 39 h 40"/>
                    <a:gd name="T72" fmla="*/ 83 w 182"/>
                    <a:gd name="T73" fmla="*/ 40 h 40"/>
                    <a:gd name="T74" fmla="*/ 95 w 182"/>
                    <a:gd name="T75" fmla="*/ 36 h 40"/>
                    <a:gd name="T76" fmla="*/ 98 w 182"/>
                    <a:gd name="T77" fmla="*/ 36 h 40"/>
                    <a:gd name="T78" fmla="*/ 105 w 182"/>
                    <a:gd name="T79" fmla="*/ 35 h 40"/>
                    <a:gd name="T80" fmla="*/ 113 w 182"/>
                    <a:gd name="T81" fmla="*/ 35 h 40"/>
                    <a:gd name="T82" fmla="*/ 121 w 182"/>
                    <a:gd name="T83" fmla="*/ 36 h 40"/>
                    <a:gd name="T84" fmla="*/ 126 w 182"/>
                    <a:gd name="T85" fmla="*/ 37 h 40"/>
                    <a:gd name="T86" fmla="*/ 133 w 182"/>
                    <a:gd name="T87" fmla="*/ 37 h 40"/>
                    <a:gd name="T88" fmla="*/ 141 w 182"/>
                    <a:gd name="T89" fmla="*/ 39 h 40"/>
                    <a:gd name="T90" fmla="*/ 151 w 182"/>
                    <a:gd name="T91" fmla="*/ 40 h 40"/>
                    <a:gd name="T92" fmla="*/ 160 w 182"/>
                    <a:gd name="T93" fmla="*/ 39 h 40"/>
                    <a:gd name="T94" fmla="*/ 168 w 182"/>
                    <a:gd name="T95" fmla="*/ 37 h 40"/>
                    <a:gd name="T96" fmla="*/ 177 w 182"/>
                    <a:gd name="T97" fmla="*/ 33 h 40"/>
                    <a:gd name="T98" fmla="*/ 182 w 182"/>
                    <a:gd name="T99" fmla="*/ 28 h 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2"/>
                    <a:gd name="T151" fmla="*/ 0 h 40"/>
                    <a:gd name="T152" fmla="*/ 182 w 182"/>
                    <a:gd name="T153" fmla="*/ 40 h 4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2" h="40">
                      <a:moveTo>
                        <a:pt x="182" y="28"/>
                      </a:moveTo>
                      <a:lnTo>
                        <a:pt x="181" y="28"/>
                      </a:lnTo>
                      <a:lnTo>
                        <a:pt x="175" y="26"/>
                      </a:lnTo>
                      <a:lnTo>
                        <a:pt x="167" y="24"/>
                      </a:lnTo>
                      <a:lnTo>
                        <a:pt x="158" y="22"/>
                      </a:lnTo>
                      <a:lnTo>
                        <a:pt x="148" y="19"/>
                      </a:lnTo>
                      <a:lnTo>
                        <a:pt x="139" y="17"/>
                      </a:lnTo>
                      <a:lnTo>
                        <a:pt x="129" y="14"/>
                      </a:lnTo>
                      <a:lnTo>
                        <a:pt x="124" y="13"/>
                      </a:lnTo>
                      <a:lnTo>
                        <a:pt x="114" y="10"/>
                      </a:lnTo>
                      <a:lnTo>
                        <a:pt x="105" y="6"/>
                      </a:lnTo>
                      <a:lnTo>
                        <a:pt x="94" y="3"/>
                      </a:lnTo>
                      <a:lnTo>
                        <a:pt x="85" y="4"/>
                      </a:lnTo>
                      <a:lnTo>
                        <a:pt x="79" y="7"/>
                      </a:lnTo>
                      <a:lnTo>
                        <a:pt x="75" y="8"/>
                      </a:lnTo>
                      <a:lnTo>
                        <a:pt x="73" y="10"/>
                      </a:lnTo>
                      <a:lnTo>
                        <a:pt x="49" y="0"/>
                      </a:lnTo>
                      <a:lnTo>
                        <a:pt x="46" y="2"/>
                      </a:lnTo>
                      <a:lnTo>
                        <a:pt x="41" y="4"/>
                      </a:lnTo>
                      <a:lnTo>
                        <a:pt x="31" y="10"/>
                      </a:lnTo>
                      <a:lnTo>
                        <a:pt x="23" y="19"/>
                      </a:lnTo>
                      <a:lnTo>
                        <a:pt x="15" y="29"/>
                      </a:lnTo>
                      <a:lnTo>
                        <a:pt x="6" y="35"/>
                      </a:lnTo>
                      <a:lnTo>
                        <a:pt x="1" y="37"/>
                      </a:lnTo>
                      <a:lnTo>
                        <a:pt x="0" y="39"/>
                      </a:lnTo>
                      <a:lnTo>
                        <a:pt x="4" y="39"/>
                      </a:lnTo>
                      <a:lnTo>
                        <a:pt x="15" y="39"/>
                      </a:lnTo>
                      <a:lnTo>
                        <a:pt x="28" y="37"/>
                      </a:lnTo>
                      <a:lnTo>
                        <a:pt x="38" y="36"/>
                      </a:lnTo>
                      <a:lnTo>
                        <a:pt x="45" y="35"/>
                      </a:lnTo>
                      <a:lnTo>
                        <a:pt x="53" y="35"/>
                      </a:lnTo>
                      <a:lnTo>
                        <a:pt x="58" y="36"/>
                      </a:lnTo>
                      <a:lnTo>
                        <a:pt x="61" y="36"/>
                      </a:lnTo>
                      <a:lnTo>
                        <a:pt x="64" y="37"/>
                      </a:lnTo>
                      <a:lnTo>
                        <a:pt x="72" y="39"/>
                      </a:lnTo>
                      <a:lnTo>
                        <a:pt x="83" y="40"/>
                      </a:lnTo>
                      <a:lnTo>
                        <a:pt x="95" y="36"/>
                      </a:lnTo>
                      <a:lnTo>
                        <a:pt x="98" y="36"/>
                      </a:lnTo>
                      <a:lnTo>
                        <a:pt x="105" y="35"/>
                      </a:lnTo>
                      <a:lnTo>
                        <a:pt x="113" y="35"/>
                      </a:lnTo>
                      <a:lnTo>
                        <a:pt x="121" y="36"/>
                      </a:lnTo>
                      <a:lnTo>
                        <a:pt x="126" y="37"/>
                      </a:lnTo>
                      <a:lnTo>
                        <a:pt x="133" y="37"/>
                      </a:lnTo>
                      <a:lnTo>
                        <a:pt x="141" y="39"/>
                      </a:lnTo>
                      <a:lnTo>
                        <a:pt x="151" y="40"/>
                      </a:lnTo>
                      <a:lnTo>
                        <a:pt x="160" y="39"/>
                      </a:lnTo>
                      <a:lnTo>
                        <a:pt x="168" y="37"/>
                      </a:lnTo>
                      <a:lnTo>
                        <a:pt x="177" y="33"/>
                      </a:lnTo>
                      <a:lnTo>
                        <a:pt x="182" y="28"/>
                      </a:lnTo>
                      <a:close/>
                    </a:path>
                  </a:pathLst>
                </a:custGeom>
                <a:solidFill>
                  <a:srgbClr val="993F26"/>
                </a:solidFill>
                <a:ln w="9525">
                  <a:noFill/>
                  <a:round/>
                  <a:headEnd/>
                  <a:tailEnd/>
                </a:ln>
              </p:spPr>
              <p:txBody>
                <a:bodyPr/>
                <a:lstStyle/>
                <a:p>
                  <a:endParaRPr lang="en-US">
                    <a:latin typeface="+mj-lt"/>
                  </a:endParaRPr>
                </a:p>
              </p:txBody>
            </p:sp>
            <p:sp>
              <p:nvSpPr>
                <p:cNvPr id="13389" name="Freeform 105"/>
                <p:cNvSpPr>
                  <a:spLocks/>
                </p:cNvSpPr>
                <p:nvPr/>
              </p:nvSpPr>
              <p:spPr bwMode="auto">
                <a:xfrm flipH="1">
                  <a:off x="1192" y="1626"/>
                  <a:ext cx="23" cy="13"/>
                </a:xfrm>
                <a:custGeom>
                  <a:avLst/>
                  <a:gdLst>
                    <a:gd name="T0" fmla="*/ 4 w 46"/>
                    <a:gd name="T1" fmla="*/ 2 h 26"/>
                    <a:gd name="T2" fmla="*/ 8 w 46"/>
                    <a:gd name="T3" fmla="*/ 2 h 26"/>
                    <a:gd name="T4" fmla="*/ 16 w 46"/>
                    <a:gd name="T5" fmla="*/ 0 h 26"/>
                    <a:gd name="T6" fmla="*/ 27 w 46"/>
                    <a:gd name="T7" fmla="*/ 2 h 26"/>
                    <a:gd name="T8" fmla="*/ 38 w 46"/>
                    <a:gd name="T9" fmla="*/ 4 h 26"/>
                    <a:gd name="T10" fmla="*/ 45 w 46"/>
                    <a:gd name="T11" fmla="*/ 8 h 26"/>
                    <a:gd name="T12" fmla="*/ 46 w 46"/>
                    <a:gd name="T13" fmla="*/ 13 h 26"/>
                    <a:gd name="T14" fmla="*/ 42 w 46"/>
                    <a:gd name="T15" fmla="*/ 18 h 26"/>
                    <a:gd name="T16" fmla="*/ 34 w 46"/>
                    <a:gd name="T17" fmla="*/ 22 h 26"/>
                    <a:gd name="T18" fmla="*/ 23 w 46"/>
                    <a:gd name="T19" fmla="*/ 26 h 26"/>
                    <a:gd name="T20" fmla="*/ 15 w 46"/>
                    <a:gd name="T21" fmla="*/ 26 h 26"/>
                    <a:gd name="T22" fmla="*/ 8 w 46"/>
                    <a:gd name="T23" fmla="*/ 24 h 26"/>
                    <a:gd name="T24" fmla="*/ 3 w 46"/>
                    <a:gd name="T25" fmla="*/ 18 h 26"/>
                    <a:gd name="T26" fmla="*/ 0 w 46"/>
                    <a:gd name="T27" fmla="*/ 11 h 26"/>
                    <a:gd name="T28" fmla="*/ 0 w 46"/>
                    <a:gd name="T29" fmla="*/ 6 h 26"/>
                    <a:gd name="T30" fmla="*/ 0 w 46"/>
                    <a:gd name="T31" fmla="*/ 3 h 26"/>
                    <a:gd name="T32" fmla="*/ 4 w 46"/>
                    <a:gd name="T33" fmla="*/ 2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26"/>
                    <a:gd name="T53" fmla="*/ 46 w 46"/>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26">
                      <a:moveTo>
                        <a:pt x="4" y="2"/>
                      </a:moveTo>
                      <a:lnTo>
                        <a:pt x="8" y="2"/>
                      </a:lnTo>
                      <a:lnTo>
                        <a:pt x="16" y="0"/>
                      </a:lnTo>
                      <a:lnTo>
                        <a:pt x="27" y="2"/>
                      </a:lnTo>
                      <a:lnTo>
                        <a:pt x="38" y="4"/>
                      </a:lnTo>
                      <a:lnTo>
                        <a:pt x="45" y="8"/>
                      </a:lnTo>
                      <a:lnTo>
                        <a:pt x="46" y="13"/>
                      </a:lnTo>
                      <a:lnTo>
                        <a:pt x="42" y="18"/>
                      </a:lnTo>
                      <a:lnTo>
                        <a:pt x="34" y="22"/>
                      </a:lnTo>
                      <a:lnTo>
                        <a:pt x="23" y="26"/>
                      </a:lnTo>
                      <a:lnTo>
                        <a:pt x="15" y="26"/>
                      </a:lnTo>
                      <a:lnTo>
                        <a:pt x="8" y="24"/>
                      </a:lnTo>
                      <a:lnTo>
                        <a:pt x="3" y="18"/>
                      </a:lnTo>
                      <a:lnTo>
                        <a:pt x="0" y="11"/>
                      </a:lnTo>
                      <a:lnTo>
                        <a:pt x="0" y="6"/>
                      </a:lnTo>
                      <a:lnTo>
                        <a:pt x="0" y="3"/>
                      </a:lnTo>
                      <a:lnTo>
                        <a:pt x="4" y="2"/>
                      </a:lnTo>
                      <a:close/>
                    </a:path>
                  </a:pathLst>
                </a:custGeom>
                <a:solidFill>
                  <a:srgbClr val="993F26"/>
                </a:solidFill>
                <a:ln w="9525">
                  <a:noFill/>
                  <a:round/>
                  <a:headEnd/>
                  <a:tailEnd/>
                </a:ln>
              </p:spPr>
              <p:txBody>
                <a:bodyPr/>
                <a:lstStyle/>
                <a:p>
                  <a:endParaRPr lang="en-US">
                    <a:latin typeface="+mj-lt"/>
                  </a:endParaRPr>
                </a:p>
              </p:txBody>
            </p:sp>
            <p:sp>
              <p:nvSpPr>
                <p:cNvPr id="13390" name="Freeform 106"/>
                <p:cNvSpPr>
                  <a:spLocks/>
                </p:cNvSpPr>
                <p:nvPr/>
              </p:nvSpPr>
              <p:spPr bwMode="auto">
                <a:xfrm flipH="1">
                  <a:off x="1190" y="1541"/>
                  <a:ext cx="55" cy="24"/>
                </a:xfrm>
                <a:custGeom>
                  <a:avLst/>
                  <a:gdLst>
                    <a:gd name="T0" fmla="*/ 97 w 108"/>
                    <a:gd name="T1" fmla="*/ 6 h 47"/>
                    <a:gd name="T2" fmla="*/ 93 w 108"/>
                    <a:gd name="T3" fmla="*/ 6 h 47"/>
                    <a:gd name="T4" fmla="*/ 84 w 108"/>
                    <a:gd name="T5" fmla="*/ 3 h 47"/>
                    <a:gd name="T6" fmla="*/ 72 w 108"/>
                    <a:gd name="T7" fmla="*/ 2 h 47"/>
                    <a:gd name="T8" fmla="*/ 60 w 108"/>
                    <a:gd name="T9" fmla="*/ 0 h 47"/>
                    <a:gd name="T10" fmla="*/ 53 w 108"/>
                    <a:gd name="T11" fmla="*/ 0 h 47"/>
                    <a:gd name="T12" fmla="*/ 44 w 108"/>
                    <a:gd name="T13" fmla="*/ 0 h 47"/>
                    <a:gd name="T14" fmla="*/ 34 w 108"/>
                    <a:gd name="T15" fmla="*/ 0 h 47"/>
                    <a:gd name="T16" fmla="*/ 24 w 108"/>
                    <a:gd name="T17" fmla="*/ 0 h 47"/>
                    <a:gd name="T18" fmla="*/ 15 w 108"/>
                    <a:gd name="T19" fmla="*/ 0 h 47"/>
                    <a:gd name="T20" fmla="*/ 7 w 108"/>
                    <a:gd name="T21" fmla="*/ 2 h 47"/>
                    <a:gd name="T22" fmla="*/ 1 w 108"/>
                    <a:gd name="T23" fmla="*/ 2 h 47"/>
                    <a:gd name="T24" fmla="*/ 0 w 108"/>
                    <a:gd name="T25" fmla="*/ 2 h 47"/>
                    <a:gd name="T26" fmla="*/ 1 w 108"/>
                    <a:gd name="T27" fmla="*/ 9 h 47"/>
                    <a:gd name="T28" fmla="*/ 7 w 108"/>
                    <a:gd name="T29" fmla="*/ 24 h 47"/>
                    <a:gd name="T30" fmla="*/ 16 w 108"/>
                    <a:gd name="T31" fmla="*/ 39 h 47"/>
                    <a:gd name="T32" fmla="*/ 30 w 108"/>
                    <a:gd name="T33" fmla="*/ 47 h 47"/>
                    <a:gd name="T34" fmla="*/ 35 w 108"/>
                    <a:gd name="T35" fmla="*/ 47 h 47"/>
                    <a:gd name="T36" fmla="*/ 42 w 108"/>
                    <a:gd name="T37" fmla="*/ 46 h 47"/>
                    <a:gd name="T38" fmla="*/ 49 w 108"/>
                    <a:gd name="T39" fmla="*/ 43 h 47"/>
                    <a:gd name="T40" fmla="*/ 57 w 108"/>
                    <a:gd name="T41" fmla="*/ 42 h 47"/>
                    <a:gd name="T42" fmla="*/ 65 w 108"/>
                    <a:gd name="T43" fmla="*/ 39 h 47"/>
                    <a:gd name="T44" fmla="*/ 73 w 108"/>
                    <a:gd name="T45" fmla="*/ 37 h 47"/>
                    <a:gd name="T46" fmla="*/ 79 w 108"/>
                    <a:gd name="T47" fmla="*/ 36 h 47"/>
                    <a:gd name="T48" fmla="*/ 83 w 108"/>
                    <a:gd name="T49" fmla="*/ 36 h 47"/>
                    <a:gd name="T50" fmla="*/ 87 w 108"/>
                    <a:gd name="T51" fmla="*/ 36 h 47"/>
                    <a:gd name="T52" fmla="*/ 93 w 108"/>
                    <a:gd name="T53" fmla="*/ 35 h 47"/>
                    <a:gd name="T54" fmla="*/ 99 w 108"/>
                    <a:gd name="T55" fmla="*/ 32 h 47"/>
                    <a:gd name="T56" fmla="*/ 103 w 108"/>
                    <a:gd name="T57" fmla="*/ 28 h 47"/>
                    <a:gd name="T58" fmla="*/ 106 w 108"/>
                    <a:gd name="T59" fmla="*/ 24 h 47"/>
                    <a:gd name="T60" fmla="*/ 108 w 108"/>
                    <a:gd name="T61" fmla="*/ 17 h 47"/>
                    <a:gd name="T62" fmla="*/ 105 w 108"/>
                    <a:gd name="T63" fmla="*/ 11 h 47"/>
                    <a:gd name="T64" fmla="*/ 97 w 108"/>
                    <a:gd name="T65" fmla="*/ 6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8"/>
                    <a:gd name="T100" fmla="*/ 0 h 47"/>
                    <a:gd name="T101" fmla="*/ 108 w 108"/>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8" h="47">
                      <a:moveTo>
                        <a:pt x="97" y="6"/>
                      </a:moveTo>
                      <a:lnTo>
                        <a:pt x="93" y="6"/>
                      </a:lnTo>
                      <a:lnTo>
                        <a:pt x="84" y="3"/>
                      </a:lnTo>
                      <a:lnTo>
                        <a:pt x="72" y="2"/>
                      </a:lnTo>
                      <a:lnTo>
                        <a:pt x="60" y="0"/>
                      </a:lnTo>
                      <a:lnTo>
                        <a:pt x="53" y="0"/>
                      </a:lnTo>
                      <a:lnTo>
                        <a:pt x="44" y="0"/>
                      </a:lnTo>
                      <a:lnTo>
                        <a:pt x="34" y="0"/>
                      </a:lnTo>
                      <a:lnTo>
                        <a:pt x="24" y="0"/>
                      </a:lnTo>
                      <a:lnTo>
                        <a:pt x="15" y="0"/>
                      </a:lnTo>
                      <a:lnTo>
                        <a:pt x="7" y="2"/>
                      </a:lnTo>
                      <a:lnTo>
                        <a:pt x="1" y="2"/>
                      </a:lnTo>
                      <a:lnTo>
                        <a:pt x="0" y="2"/>
                      </a:lnTo>
                      <a:lnTo>
                        <a:pt x="1" y="9"/>
                      </a:lnTo>
                      <a:lnTo>
                        <a:pt x="7" y="24"/>
                      </a:lnTo>
                      <a:lnTo>
                        <a:pt x="16" y="39"/>
                      </a:lnTo>
                      <a:lnTo>
                        <a:pt x="30" y="47"/>
                      </a:lnTo>
                      <a:lnTo>
                        <a:pt x="35" y="47"/>
                      </a:lnTo>
                      <a:lnTo>
                        <a:pt x="42" y="46"/>
                      </a:lnTo>
                      <a:lnTo>
                        <a:pt x="49" y="43"/>
                      </a:lnTo>
                      <a:lnTo>
                        <a:pt x="57" y="42"/>
                      </a:lnTo>
                      <a:lnTo>
                        <a:pt x="65" y="39"/>
                      </a:lnTo>
                      <a:lnTo>
                        <a:pt x="73" y="37"/>
                      </a:lnTo>
                      <a:lnTo>
                        <a:pt x="79" y="36"/>
                      </a:lnTo>
                      <a:lnTo>
                        <a:pt x="83" y="36"/>
                      </a:lnTo>
                      <a:lnTo>
                        <a:pt x="87" y="36"/>
                      </a:lnTo>
                      <a:lnTo>
                        <a:pt x="93" y="35"/>
                      </a:lnTo>
                      <a:lnTo>
                        <a:pt x="99" y="32"/>
                      </a:lnTo>
                      <a:lnTo>
                        <a:pt x="103" y="28"/>
                      </a:lnTo>
                      <a:lnTo>
                        <a:pt x="106" y="24"/>
                      </a:lnTo>
                      <a:lnTo>
                        <a:pt x="108" y="17"/>
                      </a:lnTo>
                      <a:lnTo>
                        <a:pt x="105" y="11"/>
                      </a:lnTo>
                      <a:lnTo>
                        <a:pt x="97" y="6"/>
                      </a:lnTo>
                      <a:close/>
                    </a:path>
                  </a:pathLst>
                </a:custGeom>
                <a:solidFill>
                  <a:srgbClr val="993F26"/>
                </a:solidFill>
                <a:ln w="9525">
                  <a:noFill/>
                  <a:round/>
                  <a:headEnd/>
                  <a:tailEnd/>
                </a:ln>
              </p:spPr>
              <p:txBody>
                <a:bodyPr/>
                <a:lstStyle/>
                <a:p>
                  <a:endParaRPr lang="en-US">
                    <a:latin typeface="+mj-lt"/>
                  </a:endParaRPr>
                </a:p>
              </p:txBody>
            </p:sp>
            <p:sp>
              <p:nvSpPr>
                <p:cNvPr id="13391" name="Freeform 107"/>
                <p:cNvSpPr>
                  <a:spLocks/>
                </p:cNvSpPr>
                <p:nvPr/>
              </p:nvSpPr>
              <p:spPr bwMode="auto">
                <a:xfrm rot="20550386" flipH="1">
                  <a:off x="1082" y="1444"/>
                  <a:ext cx="109" cy="46"/>
                </a:xfrm>
                <a:custGeom>
                  <a:avLst/>
                  <a:gdLst>
                    <a:gd name="T0" fmla="*/ 60 w 213"/>
                    <a:gd name="T1" fmla="*/ 10 h 93"/>
                    <a:gd name="T2" fmla="*/ 66 w 213"/>
                    <a:gd name="T3" fmla="*/ 8 h 93"/>
                    <a:gd name="T4" fmla="*/ 72 w 213"/>
                    <a:gd name="T5" fmla="*/ 7 h 93"/>
                    <a:gd name="T6" fmla="*/ 81 w 213"/>
                    <a:gd name="T7" fmla="*/ 4 h 93"/>
                    <a:gd name="T8" fmla="*/ 90 w 213"/>
                    <a:gd name="T9" fmla="*/ 3 h 93"/>
                    <a:gd name="T10" fmla="*/ 101 w 213"/>
                    <a:gd name="T11" fmla="*/ 2 h 93"/>
                    <a:gd name="T12" fmla="*/ 115 w 213"/>
                    <a:gd name="T13" fmla="*/ 0 h 93"/>
                    <a:gd name="T14" fmla="*/ 131 w 213"/>
                    <a:gd name="T15" fmla="*/ 2 h 93"/>
                    <a:gd name="T16" fmla="*/ 149 w 213"/>
                    <a:gd name="T17" fmla="*/ 3 h 93"/>
                    <a:gd name="T18" fmla="*/ 155 w 213"/>
                    <a:gd name="T19" fmla="*/ 4 h 93"/>
                    <a:gd name="T20" fmla="*/ 162 w 213"/>
                    <a:gd name="T21" fmla="*/ 6 h 93"/>
                    <a:gd name="T22" fmla="*/ 169 w 213"/>
                    <a:gd name="T23" fmla="*/ 8 h 93"/>
                    <a:gd name="T24" fmla="*/ 176 w 213"/>
                    <a:gd name="T25" fmla="*/ 10 h 93"/>
                    <a:gd name="T26" fmla="*/ 183 w 213"/>
                    <a:gd name="T27" fmla="*/ 12 h 93"/>
                    <a:gd name="T28" fmla="*/ 188 w 213"/>
                    <a:gd name="T29" fmla="*/ 15 h 93"/>
                    <a:gd name="T30" fmla="*/ 191 w 213"/>
                    <a:gd name="T31" fmla="*/ 17 h 93"/>
                    <a:gd name="T32" fmla="*/ 192 w 213"/>
                    <a:gd name="T33" fmla="*/ 17 h 93"/>
                    <a:gd name="T34" fmla="*/ 213 w 213"/>
                    <a:gd name="T35" fmla="*/ 22 h 93"/>
                    <a:gd name="T36" fmla="*/ 211 w 213"/>
                    <a:gd name="T37" fmla="*/ 22 h 93"/>
                    <a:gd name="T38" fmla="*/ 209 w 213"/>
                    <a:gd name="T39" fmla="*/ 25 h 93"/>
                    <a:gd name="T40" fmla="*/ 204 w 213"/>
                    <a:gd name="T41" fmla="*/ 26 h 93"/>
                    <a:gd name="T42" fmla="*/ 198 w 213"/>
                    <a:gd name="T43" fmla="*/ 29 h 93"/>
                    <a:gd name="T44" fmla="*/ 191 w 213"/>
                    <a:gd name="T45" fmla="*/ 30 h 93"/>
                    <a:gd name="T46" fmla="*/ 183 w 213"/>
                    <a:gd name="T47" fmla="*/ 33 h 93"/>
                    <a:gd name="T48" fmla="*/ 176 w 213"/>
                    <a:gd name="T49" fmla="*/ 33 h 93"/>
                    <a:gd name="T50" fmla="*/ 168 w 213"/>
                    <a:gd name="T51" fmla="*/ 33 h 93"/>
                    <a:gd name="T52" fmla="*/ 160 w 213"/>
                    <a:gd name="T53" fmla="*/ 32 h 93"/>
                    <a:gd name="T54" fmla="*/ 150 w 213"/>
                    <a:gd name="T55" fmla="*/ 33 h 93"/>
                    <a:gd name="T56" fmla="*/ 139 w 213"/>
                    <a:gd name="T57" fmla="*/ 34 h 93"/>
                    <a:gd name="T58" fmla="*/ 130 w 213"/>
                    <a:gd name="T59" fmla="*/ 36 h 93"/>
                    <a:gd name="T60" fmla="*/ 119 w 213"/>
                    <a:gd name="T61" fmla="*/ 39 h 93"/>
                    <a:gd name="T62" fmla="*/ 111 w 213"/>
                    <a:gd name="T63" fmla="*/ 41 h 93"/>
                    <a:gd name="T64" fmla="*/ 102 w 213"/>
                    <a:gd name="T65" fmla="*/ 44 h 93"/>
                    <a:gd name="T66" fmla="*/ 97 w 213"/>
                    <a:gd name="T67" fmla="*/ 47 h 93"/>
                    <a:gd name="T68" fmla="*/ 96 w 213"/>
                    <a:gd name="T69" fmla="*/ 50 h 93"/>
                    <a:gd name="T70" fmla="*/ 97 w 213"/>
                    <a:gd name="T71" fmla="*/ 51 h 93"/>
                    <a:gd name="T72" fmla="*/ 104 w 213"/>
                    <a:gd name="T73" fmla="*/ 54 h 93"/>
                    <a:gd name="T74" fmla="*/ 112 w 213"/>
                    <a:gd name="T75" fmla="*/ 56 h 93"/>
                    <a:gd name="T76" fmla="*/ 123 w 213"/>
                    <a:gd name="T77" fmla="*/ 59 h 93"/>
                    <a:gd name="T78" fmla="*/ 135 w 213"/>
                    <a:gd name="T79" fmla="*/ 65 h 93"/>
                    <a:gd name="T80" fmla="*/ 147 w 213"/>
                    <a:gd name="T81" fmla="*/ 73 h 93"/>
                    <a:gd name="T82" fmla="*/ 161 w 213"/>
                    <a:gd name="T83" fmla="*/ 82 h 93"/>
                    <a:gd name="T84" fmla="*/ 19 w 213"/>
                    <a:gd name="T85" fmla="*/ 93 h 93"/>
                    <a:gd name="T86" fmla="*/ 2 w 213"/>
                    <a:gd name="T87" fmla="*/ 51 h 93"/>
                    <a:gd name="T88" fmla="*/ 2 w 213"/>
                    <a:gd name="T89" fmla="*/ 50 h 93"/>
                    <a:gd name="T90" fmla="*/ 0 w 213"/>
                    <a:gd name="T91" fmla="*/ 47 h 93"/>
                    <a:gd name="T92" fmla="*/ 2 w 213"/>
                    <a:gd name="T93" fmla="*/ 41 h 93"/>
                    <a:gd name="T94" fmla="*/ 4 w 213"/>
                    <a:gd name="T95" fmla="*/ 36 h 93"/>
                    <a:gd name="T96" fmla="*/ 11 w 213"/>
                    <a:gd name="T97" fmla="*/ 29 h 93"/>
                    <a:gd name="T98" fmla="*/ 21 w 213"/>
                    <a:gd name="T99" fmla="*/ 22 h 93"/>
                    <a:gd name="T100" fmla="*/ 37 w 213"/>
                    <a:gd name="T101" fmla="*/ 15 h 93"/>
                    <a:gd name="T102" fmla="*/ 60 w 213"/>
                    <a:gd name="T103" fmla="*/ 1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3"/>
                    <a:gd name="T157" fmla="*/ 0 h 93"/>
                    <a:gd name="T158" fmla="*/ 213 w 213"/>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3" h="93">
                      <a:moveTo>
                        <a:pt x="60" y="10"/>
                      </a:moveTo>
                      <a:lnTo>
                        <a:pt x="66" y="8"/>
                      </a:lnTo>
                      <a:lnTo>
                        <a:pt x="72" y="7"/>
                      </a:lnTo>
                      <a:lnTo>
                        <a:pt x="81" y="4"/>
                      </a:lnTo>
                      <a:lnTo>
                        <a:pt x="90" y="3"/>
                      </a:lnTo>
                      <a:lnTo>
                        <a:pt x="101" y="2"/>
                      </a:lnTo>
                      <a:lnTo>
                        <a:pt x="115" y="0"/>
                      </a:lnTo>
                      <a:lnTo>
                        <a:pt x="131" y="2"/>
                      </a:lnTo>
                      <a:lnTo>
                        <a:pt x="149" y="3"/>
                      </a:lnTo>
                      <a:lnTo>
                        <a:pt x="155" y="4"/>
                      </a:lnTo>
                      <a:lnTo>
                        <a:pt x="162" y="6"/>
                      </a:lnTo>
                      <a:lnTo>
                        <a:pt x="169" y="8"/>
                      </a:lnTo>
                      <a:lnTo>
                        <a:pt x="176" y="10"/>
                      </a:lnTo>
                      <a:lnTo>
                        <a:pt x="183" y="12"/>
                      </a:lnTo>
                      <a:lnTo>
                        <a:pt x="188" y="15"/>
                      </a:lnTo>
                      <a:lnTo>
                        <a:pt x="191" y="17"/>
                      </a:lnTo>
                      <a:lnTo>
                        <a:pt x="192" y="17"/>
                      </a:lnTo>
                      <a:lnTo>
                        <a:pt x="213" y="22"/>
                      </a:lnTo>
                      <a:lnTo>
                        <a:pt x="211" y="22"/>
                      </a:lnTo>
                      <a:lnTo>
                        <a:pt x="209" y="25"/>
                      </a:lnTo>
                      <a:lnTo>
                        <a:pt x="204" y="26"/>
                      </a:lnTo>
                      <a:lnTo>
                        <a:pt x="198" y="29"/>
                      </a:lnTo>
                      <a:lnTo>
                        <a:pt x="191" y="30"/>
                      </a:lnTo>
                      <a:lnTo>
                        <a:pt x="183" y="33"/>
                      </a:lnTo>
                      <a:lnTo>
                        <a:pt x="176" y="33"/>
                      </a:lnTo>
                      <a:lnTo>
                        <a:pt x="168" y="33"/>
                      </a:lnTo>
                      <a:lnTo>
                        <a:pt x="160" y="32"/>
                      </a:lnTo>
                      <a:lnTo>
                        <a:pt x="150" y="33"/>
                      </a:lnTo>
                      <a:lnTo>
                        <a:pt x="139" y="34"/>
                      </a:lnTo>
                      <a:lnTo>
                        <a:pt x="130" y="36"/>
                      </a:lnTo>
                      <a:lnTo>
                        <a:pt x="119" y="39"/>
                      </a:lnTo>
                      <a:lnTo>
                        <a:pt x="111" y="41"/>
                      </a:lnTo>
                      <a:lnTo>
                        <a:pt x="102" y="44"/>
                      </a:lnTo>
                      <a:lnTo>
                        <a:pt x="97" y="47"/>
                      </a:lnTo>
                      <a:lnTo>
                        <a:pt x="96" y="50"/>
                      </a:lnTo>
                      <a:lnTo>
                        <a:pt x="97" y="51"/>
                      </a:lnTo>
                      <a:lnTo>
                        <a:pt x="104" y="54"/>
                      </a:lnTo>
                      <a:lnTo>
                        <a:pt x="112" y="56"/>
                      </a:lnTo>
                      <a:lnTo>
                        <a:pt x="123" y="59"/>
                      </a:lnTo>
                      <a:lnTo>
                        <a:pt x="135" y="65"/>
                      </a:lnTo>
                      <a:lnTo>
                        <a:pt x="147" y="73"/>
                      </a:lnTo>
                      <a:lnTo>
                        <a:pt x="161" y="82"/>
                      </a:lnTo>
                      <a:lnTo>
                        <a:pt x="19" y="93"/>
                      </a:lnTo>
                      <a:lnTo>
                        <a:pt x="2" y="51"/>
                      </a:lnTo>
                      <a:lnTo>
                        <a:pt x="2" y="50"/>
                      </a:lnTo>
                      <a:lnTo>
                        <a:pt x="0" y="47"/>
                      </a:lnTo>
                      <a:lnTo>
                        <a:pt x="2" y="41"/>
                      </a:lnTo>
                      <a:lnTo>
                        <a:pt x="4" y="36"/>
                      </a:lnTo>
                      <a:lnTo>
                        <a:pt x="11" y="29"/>
                      </a:lnTo>
                      <a:lnTo>
                        <a:pt x="21" y="22"/>
                      </a:lnTo>
                      <a:lnTo>
                        <a:pt x="37" y="15"/>
                      </a:lnTo>
                      <a:lnTo>
                        <a:pt x="60" y="10"/>
                      </a:lnTo>
                      <a:close/>
                    </a:path>
                  </a:pathLst>
                </a:custGeom>
                <a:solidFill>
                  <a:srgbClr val="993F26"/>
                </a:solidFill>
                <a:ln w="9525">
                  <a:noFill/>
                  <a:round/>
                  <a:headEnd/>
                  <a:tailEnd/>
                </a:ln>
              </p:spPr>
              <p:txBody>
                <a:bodyPr/>
                <a:lstStyle/>
                <a:p>
                  <a:endParaRPr lang="en-US">
                    <a:latin typeface="+mj-lt"/>
                  </a:endParaRPr>
                </a:p>
              </p:txBody>
            </p:sp>
            <p:sp>
              <p:nvSpPr>
                <p:cNvPr id="13392" name="Freeform 108"/>
                <p:cNvSpPr>
                  <a:spLocks/>
                </p:cNvSpPr>
                <p:nvPr/>
              </p:nvSpPr>
              <p:spPr bwMode="auto">
                <a:xfrm flipH="1">
                  <a:off x="1235" y="1440"/>
                  <a:ext cx="52" cy="78"/>
                </a:xfrm>
                <a:custGeom>
                  <a:avLst/>
                  <a:gdLst>
                    <a:gd name="T0" fmla="*/ 3 w 101"/>
                    <a:gd name="T1" fmla="*/ 0 h 155"/>
                    <a:gd name="T2" fmla="*/ 10 w 101"/>
                    <a:gd name="T3" fmla="*/ 0 h 155"/>
                    <a:gd name="T4" fmla="*/ 18 w 101"/>
                    <a:gd name="T5" fmla="*/ 1 h 155"/>
                    <a:gd name="T6" fmla="*/ 29 w 101"/>
                    <a:gd name="T7" fmla="*/ 1 h 155"/>
                    <a:gd name="T8" fmla="*/ 38 w 101"/>
                    <a:gd name="T9" fmla="*/ 2 h 155"/>
                    <a:gd name="T10" fmla="*/ 48 w 101"/>
                    <a:gd name="T11" fmla="*/ 4 h 155"/>
                    <a:gd name="T12" fmla="*/ 56 w 101"/>
                    <a:gd name="T13" fmla="*/ 4 h 155"/>
                    <a:gd name="T14" fmla="*/ 62 w 101"/>
                    <a:gd name="T15" fmla="*/ 5 h 155"/>
                    <a:gd name="T16" fmla="*/ 64 w 101"/>
                    <a:gd name="T17" fmla="*/ 5 h 155"/>
                    <a:gd name="T18" fmla="*/ 67 w 101"/>
                    <a:gd name="T19" fmla="*/ 4 h 155"/>
                    <a:gd name="T20" fmla="*/ 71 w 101"/>
                    <a:gd name="T21" fmla="*/ 2 h 155"/>
                    <a:gd name="T22" fmla="*/ 78 w 101"/>
                    <a:gd name="T23" fmla="*/ 4 h 155"/>
                    <a:gd name="T24" fmla="*/ 85 w 101"/>
                    <a:gd name="T25" fmla="*/ 9 h 155"/>
                    <a:gd name="T26" fmla="*/ 91 w 101"/>
                    <a:gd name="T27" fmla="*/ 20 h 155"/>
                    <a:gd name="T28" fmla="*/ 97 w 101"/>
                    <a:gd name="T29" fmla="*/ 34 h 155"/>
                    <a:gd name="T30" fmla="*/ 101 w 101"/>
                    <a:gd name="T31" fmla="*/ 48 h 155"/>
                    <a:gd name="T32" fmla="*/ 101 w 101"/>
                    <a:gd name="T33" fmla="*/ 57 h 155"/>
                    <a:gd name="T34" fmla="*/ 98 w 101"/>
                    <a:gd name="T35" fmla="*/ 76 h 155"/>
                    <a:gd name="T36" fmla="*/ 91 w 101"/>
                    <a:gd name="T37" fmla="*/ 109 h 155"/>
                    <a:gd name="T38" fmla="*/ 86 w 101"/>
                    <a:gd name="T39" fmla="*/ 141 h 155"/>
                    <a:gd name="T40" fmla="*/ 83 w 101"/>
                    <a:gd name="T41" fmla="*/ 155 h 155"/>
                    <a:gd name="T42" fmla="*/ 82 w 101"/>
                    <a:gd name="T43" fmla="*/ 151 h 155"/>
                    <a:gd name="T44" fmla="*/ 79 w 101"/>
                    <a:gd name="T45" fmla="*/ 141 h 155"/>
                    <a:gd name="T46" fmla="*/ 74 w 101"/>
                    <a:gd name="T47" fmla="*/ 126 h 155"/>
                    <a:gd name="T48" fmla="*/ 66 w 101"/>
                    <a:gd name="T49" fmla="*/ 109 h 155"/>
                    <a:gd name="T50" fmla="*/ 57 w 101"/>
                    <a:gd name="T51" fmla="*/ 94 h 155"/>
                    <a:gd name="T52" fmla="*/ 48 w 101"/>
                    <a:gd name="T53" fmla="*/ 81 h 155"/>
                    <a:gd name="T54" fmla="*/ 37 w 101"/>
                    <a:gd name="T55" fmla="*/ 71 h 155"/>
                    <a:gd name="T56" fmla="*/ 26 w 101"/>
                    <a:gd name="T57" fmla="*/ 68 h 155"/>
                    <a:gd name="T58" fmla="*/ 23 w 101"/>
                    <a:gd name="T59" fmla="*/ 66 h 155"/>
                    <a:gd name="T60" fmla="*/ 23 w 101"/>
                    <a:gd name="T61" fmla="*/ 57 h 155"/>
                    <a:gd name="T62" fmla="*/ 23 w 101"/>
                    <a:gd name="T63" fmla="*/ 49 h 155"/>
                    <a:gd name="T64" fmla="*/ 23 w 101"/>
                    <a:gd name="T65" fmla="*/ 45 h 155"/>
                    <a:gd name="T66" fmla="*/ 18 w 101"/>
                    <a:gd name="T67" fmla="*/ 38 h 155"/>
                    <a:gd name="T68" fmla="*/ 8 w 101"/>
                    <a:gd name="T69" fmla="*/ 22 h 155"/>
                    <a:gd name="T70" fmla="*/ 0 w 101"/>
                    <a:gd name="T71" fmla="*/ 6 h 155"/>
                    <a:gd name="T72" fmla="*/ 3 w 101"/>
                    <a:gd name="T73" fmla="*/ 0 h 15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155"/>
                    <a:gd name="T113" fmla="*/ 101 w 101"/>
                    <a:gd name="T114" fmla="*/ 155 h 15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155">
                      <a:moveTo>
                        <a:pt x="3" y="0"/>
                      </a:moveTo>
                      <a:lnTo>
                        <a:pt x="10" y="0"/>
                      </a:lnTo>
                      <a:lnTo>
                        <a:pt x="18" y="1"/>
                      </a:lnTo>
                      <a:lnTo>
                        <a:pt x="29" y="1"/>
                      </a:lnTo>
                      <a:lnTo>
                        <a:pt x="38" y="2"/>
                      </a:lnTo>
                      <a:lnTo>
                        <a:pt x="48" y="4"/>
                      </a:lnTo>
                      <a:lnTo>
                        <a:pt x="56" y="4"/>
                      </a:lnTo>
                      <a:lnTo>
                        <a:pt x="62" y="5"/>
                      </a:lnTo>
                      <a:lnTo>
                        <a:pt x="64" y="5"/>
                      </a:lnTo>
                      <a:lnTo>
                        <a:pt x="67" y="4"/>
                      </a:lnTo>
                      <a:lnTo>
                        <a:pt x="71" y="2"/>
                      </a:lnTo>
                      <a:lnTo>
                        <a:pt x="78" y="4"/>
                      </a:lnTo>
                      <a:lnTo>
                        <a:pt x="85" y="9"/>
                      </a:lnTo>
                      <a:lnTo>
                        <a:pt x="91" y="20"/>
                      </a:lnTo>
                      <a:lnTo>
                        <a:pt x="97" y="34"/>
                      </a:lnTo>
                      <a:lnTo>
                        <a:pt x="101" y="48"/>
                      </a:lnTo>
                      <a:lnTo>
                        <a:pt x="101" y="57"/>
                      </a:lnTo>
                      <a:lnTo>
                        <a:pt x="98" y="76"/>
                      </a:lnTo>
                      <a:lnTo>
                        <a:pt x="91" y="109"/>
                      </a:lnTo>
                      <a:lnTo>
                        <a:pt x="86" y="141"/>
                      </a:lnTo>
                      <a:lnTo>
                        <a:pt x="83" y="155"/>
                      </a:lnTo>
                      <a:lnTo>
                        <a:pt x="82" y="151"/>
                      </a:lnTo>
                      <a:lnTo>
                        <a:pt x="79" y="141"/>
                      </a:lnTo>
                      <a:lnTo>
                        <a:pt x="74" y="126"/>
                      </a:lnTo>
                      <a:lnTo>
                        <a:pt x="66" y="109"/>
                      </a:lnTo>
                      <a:lnTo>
                        <a:pt x="57" y="94"/>
                      </a:lnTo>
                      <a:lnTo>
                        <a:pt x="48" y="81"/>
                      </a:lnTo>
                      <a:lnTo>
                        <a:pt x="37" y="71"/>
                      </a:lnTo>
                      <a:lnTo>
                        <a:pt x="26" y="68"/>
                      </a:lnTo>
                      <a:lnTo>
                        <a:pt x="23" y="66"/>
                      </a:lnTo>
                      <a:lnTo>
                        <a:pt x="23" y="57"/>
                      </a:lnTo>
                      <a:lnTo>
                        <a:pt x="23" y="49"/>
                      </a:lnTo>
                      <a:lnTo>
                        <a:pt x="23" y="45"/>
                      </a:lnTo>
                      <a:lnTo>
                        <a:pt x="18" y="38"/>
                      </a:lnTo>
                      <a:lnTo>
                        <a:pt x="8" y="22"/>
                      </a:lnTo>
                      <a:lnTo>
                        <a:pt x="0" y="6"/>
                      </a:lnTo>
                      <a:lnTo>
                        <a:pt x="3" y="0"/>
                      </a:lnTo>
                      <a:close/>
                    </a:path>
                  </a:pathLst>
                </a:custGeom>
                <a:solidFill>
                  <a:srgbClr val="993F26"/>
                </a:solidFill>
                <a:ln w="9525">
                  <a:noFill/>
                  <a:round/>
                  <a:headEnd/>
                  <a:tailEnd/>
                </a:ln>
              </p:spPr>
              <p:txBody>
                <a:bodyPr/>
                <a:lstStyle/>
                <a:p>
                  <a:endParaRPr lang="en-US">
                    <a:latin typeface="+mj-lt"/>
                  </a:endParaRPr>
                </a:p>
              </p:txBody>
            </p:sp>
          </p:grpSp>
          <p:sp>
            <p:nvSpPr>
              <p:cNvPr id="121876" name="AutoShape 20"/>
              <p:cNvSpPr>
                <a:spLocks noChangeArrowheads="1"/>
              </p:cNvSpPr>
              <p:nvPr/>
            </p:nvSpPr>
            <p:spPr bwMode="auto">
              <a:xfrm>
                <a:off x="308" y="2745"/>
                <a:ext cx="1680" cy="240"/>
              </a:xfrm>
              <a:prstGeom prst="flowChartAlternateProcess">
                <a:avLst/>
              </a:prstGeom>
              <a:solidFill>
                <a:schemeClr val="bg1"/>
              </a:solidFill>
              <a:ln w="38100">
                <a:solidFill>
                  <a:schemeClr val="tx2"/>
                </a:solidFill>
                <a:miter lim="800000"/>
                <a:headEnd/>
                <a:tailEnd/>
              </a:ln>
              <a:effectLst/>
            </p:spPr>
            <p:txBody>
              <a:bodyPr wrap="none" anchor="ctr"/>
              <a:lstStyle/>
              <a:p>
                <a:pPr>
                  <a:defRPr/>
                </a:pPr>
                <a:r>
                  <a:rPr lang="en-US" sz="1600">
                    <a:latin typeface="+mj-lt"/>
                  </a:rPr>
                  <a:t>Placing Sales Order</a:t>
                </a:r>
              </a:p>
            </p:txBody>
          </p:sp>
        </p:grpSp>
        <p:grpSp>
          <p:nvGrpSpPr>
            <p:cNvPr id="13316" name="Group 179"/>
            <p:cNvGrpSpPr>
              <a:grpSpLocks/>
            </p:cNvGrpSpPr>
            <p:nvPr/>
          </p:nvGrpSpPr>
          <p:grpSpPr bwMode="auto">
            <a:xfrm>
              <a:off x="5972175" y="3282950"/>
              <a:ext cx="2667000" cy="2586038"/>
              <a:chOff x="3762" y="2068"/>
              <a:chExt cx="1680" cy="1629"/>
            </a:xfrm>
          </p:grpSpPr>
          <p:grpSp>
            <p:nvGrpSpPr>
              <p:cNvPr id="13352" name="Group 127"/>
              <p:cNvGrpSpPr>
                <a:grpSpLocks/>
              </p:cNvGrpSpPr>
              <p:nvPr/>
            </p:nvGrpSpPr>
            <p:grpSpPr bwMode="auto">
              <a:xfrm>
                <a:off x="4108" y="2068"/>
                <a:ext cx="984" cy="1377"/>
                <a:chOff x="4198" y="2068"/>
                <a:chExt cx="984" cy="1377"/>
              </a:xfrm>
            </p:grpSpPr>
            <p:sp>
              <p:nvSpPr>
                <p:cNvPr id="13354" name="AutoShape 109"/>
                <p:cNvSpPr>
                  <a:spLocks noChangeAspect="1" noChangeArrowheads="1" noTextEdit="1"/>
                </p:cNvSpPr>
                <p:nvPr/>
              </p:nvSpPr>
              <p:spPr bwMode="auto">
                <a:xfrm>
                  <a:off x="4198" y="2068"/>
                  <a:ext cx="984" cy="1377"/>
                </a:xfrm>
                <a:prstGeom prst="rect">
                  <a:avLst/>
                </a:prstGeom>
                <a:noFill/>
                <a:ln w="9525">
                  <a:noFill/>
                  <a:miter lim="800000"/>
                  <a:headEnd/>
                  <a:tailEnd/>
                </a:ln>
              </p:spPr>
              <p:txBody>
                <a:bodyPr/>
                <a:lstStyle/>
                <a:p>
                  <a:endParaRPr lang="en-US">
                    <a:latin typeface="+mj-lt"/>
                  </a:endParaRPr>
                </a:p>
              </p:txBody>
            </p:sp>
            <p:sp>
              <p:nvSpPr>
                <p:cNvPr id="13355" name="Rectangle 111"/>
                <p:cNvSpPr>
                  <a:spLocks noChangeArrowheads="1"/>
                </p:cNvSpPr>
                <p:nvPr/>
              </p:nvSpPr>
              <p:spPr bwMode="auto">
                <a:xfrm>
                  <a:off x="4198" y="2068"/>
                  <a:ext cx="983" cy="1377"/>
                </a:xfrm>
                <a:prstGeom prst="rect">
                  <a:avLst/>
                </a:prstGeom>
                <a:solidFill>
                  <a:schemeClr val="accent1">
                    <a:lumMod val="20000"/>
                    <a:lumOff val="80000"/>
                  </a:schemeClr>
                </a:solidFill>
                <a:ln w="9525">
                  <a:solidFill>
                    <a:schemeClr val="tx2"/>
                  </a:solidFill>
                  <a:miter lim="800000"/>
                  <a:headEnd/>
                  <a:tailEnd/>
                </a:ln>
              </p:spPr>
              <p:txBody>
                <a:bodyPr/>
                <a:lstStyle/>
                <a:p>
                  <a:endParaRPr lang="en-US">
                    <a:latin typeface="+mj-lt"/>
                  </a:endParaRPr>
                </a:p>
              </p:txBody>
            </p:sp>
            <p:sp>
              <p:nvSpPr>
                <p:cNvPr id="13356" name="Freeform 112"/>
                <p:cNvSpPr>
                  <a:spLocks/>
                </p:cNvSpPr>
                <p:nvPr/>
              </p:nvSpPr>
              <p:spPr bwMode="auto">
                <a:xfrm>
                  <a:off x="4198" y="3131"/>
                  <a:ext cx="983" cy="314"/>
                </a:xfrm>
                <a:custGeom>
                  <a:avLst/>
                  <a:gdLst>
                    <a:gd name="T0" fmla="*/ 1967 w 1967"/>
                    <a:gd name="T1" fmla="*/ 494 h 629"/>
                    <a:gd name="T2" fmla="*/ 0 w 1967"/>
                    <a:gd name="T3" fmla="*/ 0 h 629"/>
                    <a:gd name="T4" fmla="*/ 0 w 1967"/>
                    <a:gd name="T5" fmla="*/ 629 h 629"/>
                    <a:gd name="T6" fmla="*/ 1967 w 1967"/>
                    <a:gd name="T7" fmla="*/ 629 h 629"/>
                    <a:gd name="T8" fmla="*/ 1967 w 1967"/>
                    <a:gd name="T9" fmla="*/ 494 h 629"/>
                    <a:gd name="T10" fmla="*/ 0 60000 65536"/>
                    <a:gd name="T11" fmla="*/ 0 60000 65536"/>
                    <a:gd name="T12" fmla="*/ 0 60000 65536"/>
                    <a:gd name="T13" fmla="*/ 0 60000 65536"/>
                    <a:gd name="T14" fmla="*/ 0 60000 65536"/>
                    <a:gd name="T15" fmla="*/ 0 w 1967"/>
                    <a:gd name="T16" fmla="*/ 0 h 629"/>
                    <a:gd name="T17" fmla="*/ 1967 w 1967"/>
                    <a:gd name="T18" fmla="*/ 629 h 629"/>
                  </a:gdLst>
                  <a:ahLst/>
                  <a:cxnLst>
                    <a:cxn ang="T10">
                      <a:pos x="T0" y="T1"/>
                    </a:cxn>
                    <a:cxn ang="T11">
                      <a:pos x="T2" y="T3"/>
                    </a:cxn>
                    <a:cxn ang="T12">
                      <a:pos x="T4" y="T5"/>
                    </a:cxn>
                    <a:cxn ang="T13">
                      <a:pos x="T6" y="T7"/>
                    </a:cxn>
                    <a:cxn ang="T14">
                      <a:pos x="T8" y="T9"/>
                    </a:cxn>
                  </a:cxnLst>
                  <a:rect l="T15" t="T16" r="T17" b="T18"/>
                  <a:pathLst>
                    <a:path w="1967" h="629">
                      <a:moveTo>
                        <a:pt x="1967" y="494"/>
                      </a:moveTo>
                      <a:lnTo>
                        <a:pt x="0" y="0"/>
                      </a:lnTo>
                      <a:lnTo>
                        <a:pt x="0" y="629"/>
                      </a:lnTo>
                      <a:lnTo>
                        <a:pt x="1967" y="629"/>
                      </a:lnTo>
                      <a:lnTo>
                        <a:pt x="1967" y="494"/>
                      </a:lnTo>
                      <a:close/>
                    </a:path>
                  </a:pathLst>
                </a:custGeom>
                <a:solidFill>
                  <a:srgbClr val="D6C67A"/>
                </a:solidFill>
                <a:ln w="9525">
                  <a:noFill/>
                  <a:round/>
                  <a:headEnd/>
                  <a:tailEnd/>
                </a:ln>
              </p:spPr>
              <p:txBody>
                <a:bodyPr/>
                <a:lstStyle/>
                <a:p>
                  <a:endParaRPr lang="en-US">
                    <a:latin typeface="+mj-lt"/>
                  </a:endParaRPr>
                </a:p>
              </p:txBody>
            </p:sp>
            <p:sp>
              <p:nvSpPr>
                <p:cNvPr id="13357" name="Freeform 113"/>
                <p:cNvSpPr>
                  <a:spLocks/>
                </p:cNvSpPr>
                <p:nvPr/>
              </p:nvSpPr>
              <p:spPr bwMode="auto">
                <a:xfrm>
                  <a:off x="4306" y="2506"/>
                  <a:ext cx="876" cy="939"/>
                </a:xfrm>
                <a:custGeom>
                  <a:avLst/>
                  <a:gdLst>
                    <a:gd name="T0" fmla="*/ 726 w 1753"/>
                    <a:gd name="T1" fmla="*/ 328 h 1878"/>
                    <a:gd name="T2" fmla="*/ 688 w 1753"/>
                    <a:gd name="T3" fmla="*/ 354 h 1878"/>
                    <a:gd name="T4" fmla="*/ 640 w 1753"/>
                    <a:gd name="T5" fmla="*/ 424 h 1878"/>
                    <a:gd name="T6" fmla="*/ 597 w 1753"/>
                    <a:gd name="T7" fmla="*/ 478 h 1878"/>
                    <a:gd name="T8" fmla="*/ 544 w 1753"/>
                    <a:gd name="T9" fmla="*/ 511 h 1878"/>
                    <a:gd name="T10" fmla="*/ 516 w 1753"/>
                    <a:gd name="T11" fmla="*/ 573 h 1878"/>
                    <a:gd name="T12" fmla="*/ 451 w 1753"/>
                    <a:gd name="T13" fmla="*/ 692 h 1878"/>
                    <a:gd name="T14" fmla="*/ 384 w 1753"/>
                    <a:gd name="T15" fmla="*/ 800 h 1878"/>
                    <a:gd name="T16" fmla="*/ 357 w 1753"/>
                    <a:gd name="T17" fmla="*/ 804 h 1878"/>
                    <a:gd name="T18" fmla="*/ 280 w 1753"/>
                    <a:gd name="T19" fmla="*/ 798 h 1878"/>
                    <a:gd name="T20" fmla="*/ 188 w 1753"/>
                    <a:gd name="T21" fmla="*/ 793 h 1878"/>
                    <a:gd name="T22" fmla="*/ 117 w 1753"/>
                    <a:gd name="T23" fmla="*/ 795 h 1878"/>
                    <a:gd name="T24" fmla="*/ 59 w 1753"/>
                    <a:gd name="T25" fmla="*/ 824 h 1878"/>
                    <a:gd name="T26" fmla="*/ 3 w 1753"/>
                    <a:gd name="T27" fmla="*/ 875 h 1878"/>
                    <a:gd name="T28" fmla="*/ 7 w 1753"/>
                    <a:gd name="T29" fmla="*/ 1060 h 1878"/>
                    <a:gd name="T30" fmla="*/ 7 w 1753"/>
                    <a:gd name="T31" fmla="*/ 1160 h 1878"/>
                    <a:gd name="T32" fmla="*/ 37 w 1753"/>
                    <a:gd name="T33" fmla="*/ 1257 h 1878"/>
                    <a:gd name="T34" fmla="*/ 112 w 1753"/>
                    <a:gd name="T35" fmla="*/ 1342 h 1878"/>
                    <a:gd name="T36" fmla="*/ 161 w 1753"/>
                    <a:gd name="T37" fmla="*/ 1420 h 1878"/>
                    <a:gd name="T38" fmla="*/ 261 w 1753"/>
                    <a:gd name="T39" fmla="*/ 1450 h 1878"/>
                    <a:gd name="T40" fmla="*/ 366 w 1753"/>
                    <a:gd name="T41" fmla="*/ 1434 h 1878"/>
                    <a:gd name="T42" fmla="*/ 436 w 1753"/>
                    <a:gd name="T43" fmla="*/ 1408 h 1878"/>
                    <a:gd name="T44" fmla="*/ 519 w 1753"/>
                    <a:gd name="T45" fmla="*/ 1358 h 1878"/>
                    <a:gd name="T46" fmla="*/ 557 w 1753"/>
                    <a:gd name="T47" fmla="*/ 1317 h 1878"/>
                    <a:gd name="T48" fmla="*/ 600 w 1753"/>
                    <a:gd name="T49" fmla="*/ 1286 h 1878"/>
                    <a:gd name="T50" fmla="*/ 641 w 1753"/>
                    <a:gd name="T51" fmla="*/ 1256 h 1878"/>
                    <a:gd name="T52" fmla="*/ 692 w 1753"/>
                    <a:gd name="T53" fmla="*/ 1234 h 1878"/>
                    <a:gd name="T54" fmla="*/ 797 w 1753"/>
                    <a:gd name="T55" fmla="*/ 1219 h 1878"/>
                    <a:gd name="T56" fmla="*/ 837 w 1753"/>
                    <a:gd name="T57" fmla="*/ 1199 h 1878"/>
                    <a:gd name="T58" fmla="*/ 892 w 1753"/>
                    <a:gd name="T59" fmla="*/ 1191 h 1878"/>
                    <a:gd name="T60" fmla="*/ 939 w 1753"/>
                    <a:gd name="T61" fmla="*/ 1282 h 1878"/>
                    <a:gd name="T62" fmla="*/ 985 w 1753"/>
                    <a:gd name="T63" fmla="*/ 1368 h 1878"/>
                    <a:gd name="T64" fmla="*/ 1023 w 1753"/>
                    <a:gd name="T65" fmla="*/ 1460 h 1878"/>
                    <a:gd name="T66" fmla="*/ 1063 w 1753"/>
                    <a:gd name="T67" fmla="*/ 1530 h 1878"/>
                    <a:gd name="T68" fmla="*/ 1081 w 1753"/>
                    <a:gd name="T69" fmla="*/ 1586 h 1878"/>
                    <a:gd name="T70" fmla="*/ 1126 w 1753"/>
                    <a:gd name="T71" fmla="*/ 1634 h 1878"/>
                    <a:gd name="T72" fmla="*/ 1183 w 1753"/>
                    <a:gd name="T73" fmla="*/ 1664 h 1878"/>
                    <a:gd name="T74" fmla="*/ 1753 w 1753"/>
                    <a:gd name="T75" fmla="*/ 189 h 1878"/>
                    <a:gd name="T76" fmla="*/ 1734 w 1753"/>
                    <a:gd name="T77" fmla="*/ 180 h 1878"/>
                    <a:gd name="T78" fmla="*/ 1683 w 1753"/>
                    <a:gd name="T79" fmla="*/ 173 h 1878"/>
                    <a:gd name="T80" fmla="*/ 1592 w 1753"/>
                    <a:gd name="T81" fmla="*/ 173 h 1878"/>
                    <a:gd name="T82" fmla="*/ 1531 w 1753"/>
                    <a:gd name="T83" fmla="*/ 173 h 1878"/>
                    <a:gd name="T84" fmla="*/ 1509 w 1753"/>
                    <a:gd name="T85" fmla="*/ 133 h 1878"/>
                    <a:gd name="T86" fmla="*/ 1450 w 1753"/>
                    <a:gd name="T87" fmla="*/ 87 h 1878"/>
                    <a:gd name="T88" fmla="*/ 1399 w 1753"/>
                    <a:gd name="T89" fmla="*/ 40 h 1878"/>
                    <a:gd name="T90" fmla="*/ 1385 w 1753"/>
                    <a:gd name="T91" fmla="*/ 0 h 1878"/>
                    <a:gd name="T92" fmla="*/ 1290 w 1753"/>
                    <a:gd name="T93" fmla="*/ 44 h 1878"/>
                    <a:gd name="T94" fmla="*/ 1077 w 1753"/>
                    <a:gd name="T95" fmla="*/ 145 h 1878"/>
                    <a:gd name="T96" fmla="*/ 857 w 1753"/>
                    <a:gd name="T97" fmla="*/ 256 h 1878"/>
                    <a:gd name="T98" fmla="*/ 732 w 1753"/>
                    <a:gd name="T99" fmla="*/ 328 h 18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3"/>
                    <a:gd name="T151" fmla="*/ 0 h 1878"/>
                    <a:gd name="T152" fmla="*/ 1753 w 1753"/>
                    <a:gd name="T153" fmla="*/ 1878 h 187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3" h="1878">
                      <a:moveTo>
                        <a:pt x="732" y="328"/>
                      </a:moveTo>
                      <a:lnTo>
                        <a:pt x="731" y="328"/>
                      </a:lnTo>
                      <a:lnTo>
                        <a:pt x="730" y="328"/>
                      </a:lnTo>
                      <a:lnTo>
                        <a:pt x="726" y="328"/>
                      </a:lnTo>
                      <a:lnTo>
                        <a:pt x="719" y="331"/>
                      </a:lnTo>
                      <a:lnTo>
                        <a:pt x="710" y="335"/>
                      </a:lnTo>
                      <a:lnTo>
                        <a:pt x="701" y="343"/>
                      </a:lnTo>
                      <a:lnTo>
                        <a:pt x="688" y="354"/>
                      </a:lnTo>
                      <a:lnTo>
                        <a:pt x="675" y="371"/>
                      </a:lnTo>
                      <a:lnTo>
                        <a:pt x="661" y="389"/>
                      </a:lnTo>
                      <a:lnTo>
                        <a:pt x="650" y="408"/>
                      </a:lnTo>
                      <a:lnTo>
                        <a:pt x="640" y="424"/>
                      </a:lnTo>
                      <a:lnTo>
                        <a:pt x="630" y="441"/>
                      </a:lnTo>
                      <a:lnTo>
                        <a:pt x="622" y="456"/>
                      </a:lnTo>
                      <a:lnTo>
                        <a:pt x="611" y="469"/>
                      </a:lnTo>
                      <a:lnTo>
                        <a:pt x="597" y="478"/>
                      </a:lnTo>
                      <a:lnTo>
                        <a:pt x="581" y="487"/>
                      </a:lnTo>
                      <a:lnTo>
                        <a:pt x="564" y="493"/>
                      </a:lnTo>
                      <a:lnTo>
                        <a:pt x="553" y="502"/>
                      </a:lnTo>
                      <a:lnTo>
                        <a:pt x="544" y="511"/>
                      </a:lnTo>
                      <a:lnTo>
                        <a:pt x="537" y="522"/>
                      </a:lnTo>
                      <a:lnTo>
                        <a:pt x="531" y="536"/>
                      </a:lnTo>
                      <a:lnTo>
                        <a:pt x="524" y="554"/>
                      </a:lnTo>
                      <a:lnTo>
                        <a:pt x="516" y="573"/>
                      </a:lnTo>
                      <a:lnTo>
                        <a:pt x="505" y="597"/>
                      </a:lnTo>
                      <a:lnTo>
                        <a:pt x="490" y="624"/>
                      </a:lnTo>
                      <a:lnTo>
                        <a:pt x="472" y="658"/>
                      </a:lnTo>
                      <a:lnTo>
                        <a:pt x="451" y="692"/>
                      </a:lnTo>
                      <a:lnTo>
                        <a:pt x="430" y="726"/>
                      </a:lnTo>
                      <a:lnTo>
                        <a:pt x="410" y="758"/>
                      </a:lnTo>
                      <a:lnTo>
                        <a:pt x="395" y="783"/>
                      </a:lnTo>
                      <a:lnTo>
                        <a:pt x="384" y="800"/>
                      </a:lnTo>
                      <a:lnTo>
                        <a:pt x="379" y="806"/>
                      </a:lnTo>
                      <a:lnTo>
                        <a:pt x="377" y="806"/>
                      </a:lnTo>
                      <a:lnTo>
                        <a:pt x="370" y="805"/>
                      </a:lnTo>
                      <a:lnTo>
                        <a:pt x="357" y="804"/>
                      </a:lnTo>
                      <a:lnTo>
                        <a:pt x="342" y="802"/>
                      </a:lnTo>
                      <a:lnTo>
                        <a:pt x="324" y="801"/>
                      </a:lnTo>
                      <a:lnTo>
                        <a:pt x="304" y="800"/>
                      </a:lnTo>
                      <a:lnTo>
                        <a:pt x="280" y="798"/>
                      </a:lnTo>
                      <a:lnTo>
                        <a:pt x="257" y="795"/>
                      </a:lnTo>
                      <a:lnTo>
                        <a:pt x="233" y="794"/>
                      </a:lnTo>
                      <a:lnTo>
                        <a:pt x="210" y="794"/>
                      </a:lnTo>
                      <a:lnTo>
                        <a:pt x="188" y="793"/>
                      </a:lnTo>
                      <a:lnTo>
                        <a:pt x="166" y="793"/>
                      </a:lnTo>
                      <a:lnTo>
                        <a:pt x="146" y="793"/>
                      </a:lnTo>
                      <a:lnTo>
                        <a:pt x="131" y="794"/>
                      </a:lnTo>
                      <a:lnTo>
                        <a:pt x="117" y="795"/>
                      </a:lnTo>
                      <a:lnTo>
                        <a:pt x="109" y="798"/>
                      </a:lnTo>
                      <a:lnTo>
                        <a:pt x="95" y="805"/>
                      </a:lnTo>
                      <a:lnTo>
                        <a:pt x="79" y="813"/>
                      </a:lnTo>
                      <a:lnTo>
                        <a:pt x="59" y="824"/>
                      </a:lnTo>
                      <a:lnTo>
                        <a:pt x="43" y="835"/>
                      </a:lnTo>
                      <a:lnTo>
                        <a:pt x="26" y="848"/>
                      </a:lnTo>
                      <a:lnTo>
                        <a:pt x="13" y="862"/>
                      </a:lnTo>
                      <a:lnTo>
                        <a:pt x="3" y="875"/>
                      </a:lnTo>
                      <a:lnTo>
                        <a:pt x="0" y="891"/>
                      </a:lnTo>
                      <a:lnTo>
                        <a:pt x="2" y="936"/>
                      </a:lnTo>
                      <a:lnTo>
                        <a:pt x="4" y="1000"/>
                      </a:lnTo>
                      <a:lnTo>
                        <a:pt x="7" y="1060"/>
                      </a:lnTo>
                      <a:lnTo>
                        <a:pt x="8" y="1102"/>
                      </a:lnTo>
                      <a:lnTo>
                        <a:pt x="8" y="1117"/>
                      </a:lnTo>
                      <a:lnTo>
                        <a:pt x="7" y="1136"/>
                      </a:lnTo>
                      <a:lnTo>
                        <a:pt x="7" y="1160"/>
                      </a:lnTo>
                      <a:lnTo>
                        <a:pt x="8" y="1183"/>
                      </a:lnTo>
                      <a:lnTo>
                        <a:pt x="14" y="1209"/>
                      </a:lnTo>
                      <a:lnTo>
                        <a:pt x="24" y="1234"/>
                      </a:lnTo>
                      <a:lnTo>
                        <a:pt x="37" y="1257"/>
                      </a:lnTo>
                      <a:lnTo>
                        <a:pt x="59" y="1278"/>
                      </a:lnTo>
                      <a:lnTo>
                        <a:pt x="82" y="1297"/>
                      </a:lnTo>
                      <a:lnTo>
                        <a:pt x="98" y="1319"/>
                      </a:lnTo>
                      <a:lnTo>
                        <a:pt x="112" y="1342"/>
                      </a:lnTo>
                      <a:lnTo>
                        <a:pt x="123" y="1362"/>
                      </a:lnTo>
                      <a:lnTo>
                        <a:pt x="134" y="1384"/>
                      </a:lnTo>
                      <a:lnTo>
                        <a:pt x="146" y="1404"/>
                      </a:lnTo>
                      <a:lnTo>
                        <a:pt x="161" y="1420"/>
                      </a:lnTo>
                      <a:lnTo>
                        <a:pt x="181" y="1435"/>
                      </a:lnTo>
                      <a:lnTo>
                        <a:pt x="206" y="1445"/>
                      </a:lnTo>
                      <a:lnTo>
                        <a:pt x="232" y="1449"/>
                      </a:lnTo>
                      <a:lnTo>
                        <a:pt x="261" y="1450"/>
                      </a:lnTo>
                      <a:lnTo>
                        <a:pt x="291" y="1448"/>
                      </a:lnTo>
                      <a:lnTo>
                        <a:pt x="319" y="1444"/>
                      </a:lnTo>
                      <a:lnTo>
                        <a:pt x="344" y="1439"/>
                      </a:lnTo>
                      <a:lnTo>
                        <a:pt x="366" y="1434"/>
                      </a:lnTo>
                      <a:lnTo>
                        <a:pt x="381" y="1430"/>
                      </a:lnTo>
                      <a:lnTo>
                        <a:pt x="396" y="1426"/>
                      </a:lnTo>
                      <a:lnTo>
                        <a:pt x="415" y="1417"/>
                      </a:lnTo>
                      <a:lnTo>
                        <a:pt x="436" y="1408"/>
                      </a:lnTo>
                      <a:lnTo>
                        <a:pt x="459" y="1397"/>
                      </a:lnTo>
                      <a:lnTo>
                        <a:pt x="481" y="1384"/>
                      </a:lnTo>
                      <a:lnTo>
                        <a:pt x="501" y="1372"/>
                      </a:lnTo>
                      <a:lnTo>
                        <a:pt x="519" y="1358"/>
                      </a:lnTo>
                      <a:lnTo>
                        <a:pt x="531" y="1346"/>
                      </a:lnTo>
                      <a:lnTo>
                        <a:pt x="541" y="1335"/>
                      </a:lnTo>
                      <a:lnTo>
                        <a:pt x="549" y="1325"/>
                      </a:lnTo>
                      <a:lnTo>
                        <a:pt x="557" y="1317"/>
                      </a:lnTo>
                      <a:lnTo>
                        <a:pt x="567" y="1308"/>
                      </a:lnTo>
                      <a:lnTo>
                        <a:pt x="577" y="1302"/>
                      </a:lnTo>
                      <a:lnTo>
                        <a:pt x="588" y="1295"/>
                      </a:lnTo>
                      <a:lnTo>
                        <a:pt x="600" y="1286"/>
                      </a:lnTo>
                      <a:lnTo>
                        <a:pt x="615" y="1278"/>
                      </a:lnTo>
                      <a:lnTo>
                        <a:pt x="628" y="1270"/>
                      </a:lnTo>
                      <a:lnTo>
                        <a:pt x="636" y="1262"/>
                      </a:lnTo>
                      <a:lnTo>
                        <a:pt x="641" y="1256"/>
                      </a:lnTo>
                      <a:lnTo>
                        <a:pt x="647" y="1251"/>
                      </a:lnTo>
                      <a:lnTo>
                        <a:pt x="657" y="1245"/>
                      </a:lnTo>
                      <a:lnTo>
                        <a:pt x="670" y="1239"/>
                      </a:lnTo>
                      <a:lnTo>
                        <a:pt x="692" y="1234"/>
                      </a:lnTo>
                      <a:lnTo>
                        <a:pt x="724" y="1228"/>
                      </a:lnTo>
                      <a:lnTo>
                        <a:pt x="757" y="1223"/>
                      </a:lnTo>
                      <a:lnTo>
                        <a:pt x="781" y="1220"/>
                      </a:lnTo>
                      <a:lnTo>
                        <a:pt x="797" y="1219"/>
                      </a:lnTo>
                      <a:lnTo>
                        <a:pt x="810" y="1216"/>
                      </a:lnTo>
                      <a:lnTo>
                        <a:pt x="819" y="1213"/>
                      </a:lnTo>
                      <a:lnTo>
                        <a:pt x="828" y="1208"/>
                      </a:lnTo>
                      <a:lnTo>
                        <a:pt x="837" y="1199"/>
                      </a:lnTo>
                      <a:lnTo>
                        <a:pt x="851" y="1186"/>
                      </a:lnTo>
                      <a:lnTo>
                        <a:pt x="866" y="1176"/>
                      </a:lnTo>
                      <a:lnTo>
                        <a:pt x="880" y="1179"/>
                      </a:lnTo>
                      <a:lnTo>
                        <a:pt x="892" y="1191"/>
                      </a:lnTo>
                      <a:lnTo>
                        <a:pt x="905" y="1209"/>
                      </a:lnTo>
                      <a:lnTo>
                        <a:pt x="916" y="1233"/>
                      </a:lnTo>
                      <a:lnTo>
                        <a:pt x="928" y="1257"/>
                      </a:lnTo>
                      <a:lnTo>
                        <a:pt x="939" y="1282"/>
                      </a:lnTo>
                      <a:lnTo>
                        <a:pt x="952" y="1303"/>
                      </a:lnTo>
                      <a:lnTo>
                        <a:pt x="964" y="1324"/>
                      </a:lnTo>
                      <a:lnTo>
                        <a:pt x="974" y="1346"/>
                      </a:lnTo>
                      <a:lnTo>
                        <a:pt x="985" y="1368"/>
                      </a:lnTo>
                      <a:lnTo>
                        <a:pt x="994" y="1391"/>
                      </a:lnTo>
                      <a:lnTo>
                        <a:pt x="1003" y="1416"/>
                      </a:lnTo>
                      <a:lnTo>
                        <a:pt x="1014" y="1438"/>
                      </a:lnTo>
                      <a:lnTo>
                        <a:pt x="1023" y="1460"/>
                      </a:lnTo>
                      <a:lnTo>
                        <a:pt x="1036" y="1481"/>
                      </a:lnTo>
                      <a:lnTo>
                        <a:pt x="1047" y="1499"/>
                      </a:lnTo>
                      <a:lnTo>
                        <a:pt x="1057" y="1515"/>
                      </a:lnTo>
                      <a:lnTo>
                        <a:pt x="1063" y="1530"/>
                      </a:lnTo>
                      <a:lnTo>
                        <a:pt x="1068" y="1546"/>
                      </a:lnTo>
                      <a:lnTo>
                        <a:pt x="1073" y="1559"/>
                      </a:lnTo>
                      <a:lnTo>
                        <a:pt x="1077" y="1573"/>
                      </a:lnTo>
                      <a:lnTo>
                        <a:pt x="1081" y="1586"/>
                      </a:lnTo>
                      <a:lnTo>
                        <a:pt x="1087" y="1598"/>
                      </a:lnTo>
                      <a:lnTo>
                        <a:pt x="1097" y="1610"/>
                      </a:lnTo>
                      <a:lnTo>
                        <a:pt x="1109" y="1623"/>
                      </a:lnTo>
                      <a:lnTo>
                        <a:pt x="1126" y="1634"/>
                      </a:lnTo>
                      <a:lnTo>
                        <a:pt x="1143" y="1645"/>
                      </a:lnTo>
                      <a:lnTo>
                        <a:pt x="1160" y="1653"/>
                      </a:lnTo>
                      <a:lnTo>
                        <a:pt x="1174" y="1660"/>
                      </a:lnTo>
                      <a:lnTo>
                        <a:pt x="1183" y="1664"/>
                      </a:lnTo>
                      <a:lnTo>
                        <a:pt x="1188" y="1666"/>
                      </a:lnTo>
                      <a:lnTo>
                        <a:pt x="1339" y="1878"/>
                      </a:lnTo>
                      <a:lnTo>
                        <a:pt x="1753" y="1878"/>
                      </a:lnTo>
                      <a:lnTo>
                        <a:pt x="1753" y="189"/>
                      </a:lnTo>
                      <a:lnTo>
                        <a:pt x="1752" y="189"/>
                      </a:lnTo>
                      <a:lnTo>
                        <a:pt x="1747" y="186"/>
                      </a:lnTo>
                      <a:lnTo>
                        <a:pt x="1742" y="185"/>
                      </a:lnTo>
                      <a:lnTo>
                        <a:pt x="1734" y="180"/>
                      </a:lnTo>
                      <a:lnTo>
                        <a:pt x="1724" y="178"/>
                      </a:lnTo>
                      <a:lnTo>
                        <a:pt x="1712" y="176"/>
                      </a:lnTo>
                      <a:lnTo>
                        <a:pt x="1698" y="173"/>
                      </a:lnTo>
                      <a:lnTo>
                        <a:pt x="1683" y="173"/>
                      </a:lnTo>
                      <a:lnTo>
                        <a:pt x="1665" y="173"/>
                      </a:lnTo>
                      <a:lnTo>
                        <a:pt x="1641" y="173"/>
                      </a:lnTo>
                      <a:lnTo>
                        <a:pt x="1616" y="173"/>
                      </a:lnTo>
                      <a:lnTo>
                        <a:pt x="1592" y="173"/>
                      </a:lnTo>
                      <a:lnTo>
                        <a:pt x="1568" y="173"/>
                      </a:lnTo>
                      <a:lnTo>
                        <a:pt x="1549" y="173"/>
                      </a:lnTo>
                      <a:lnTo>
                        <a:pt x="1535" y="173"/>
                      </a:lnTo>
                      <a:lnTo>
                        <a:pt x="1531" y="173"/>
                      </a:lnTo>
                      <a:lnTo>
                        <a:pt x="1530" y="171"/>
                      </a:lnTo>
                      <a:lnTo>
                        <a:pt x="1525" y="161"/>
                      </a:lnTo>
                      <a:lnTo>
                        <a:pt x="1519" y="149"/>
                      </a:lnTo>
                      <a:lnTo>
                        <a:pt x="1509" y="133"/>
                      </a:lnTo>
                      <a:lnTo>
                        <a:pt x="1498" y="118"/>
                      </a:lnTo>
                      <a:lnTo>
                        <a:pt x="1484" y="103"/>
                      </a:lnTo>
                      <a:lnTo>
                        <a:pt x="1468" y="92"/>
                      </a:lnTo>
                      <a:lnTo>
                        <a:pt x="1450" y="87"/>
                      </a:lnTo>
                      <a:lnTo>
                        <a:pt x="1432" y="81"/>
                      </a:lnTo>
                      <a:lnTo>
                        <a:pt x="1418" y="70"/>
                      </a:lnTo>
                      <a:lnTo>
                        <a:pt x="1407" y="55"/>
                      </a:lnTo>
                      <a:lnTo>
                        <a:pt x="1399" y="40"/>
                      </a:lnTo>
                      <a:lnTo>
                        <a:pt x="1392" y="25"/>
                      </a:lnTo>
                      <a:lnTo>
                        <a:pt x="1388" y="12"/>
                      </a:lnTo>
                      <a:lnTo>
                        <a:pt x="1386" y="2"/>
                      </a:lnTo>
                      <a:lnTo>
                        <a:pt x="1385" y="0"/>
                      </a:lnTo>
                      <a:lnTo>
                        <a:pt x="1378" y="2"/>
                      </a:lnTo>
                      <a:lnTo>
                        <a:pt x="1359" y="12"/>
                      </a:lnTo>
                      <a:lnTo>
                        <a:pt x="1330" y="26"/>
                      </a:lnTo>
                      <a:lnTo>
                        <a:pt x="1290" y="44"/>
                      </a:lnTo>
                      <a:lnTo>
                        <a:pt x="1244" y="66"/>
                      </a:lnTo>
                      <a:lnTo>
                        <a:pt x="1192" y="91"/>
                      </a:lnTo>
                      <a:lnTo>
                        <a:pt x="1137" y="117"/>
                      </a:lnTo>
                      <a:lnTo>
                        <a:pt x="1077" y="145"/>
                      </a:lnTo>
                      <a:lnTo>
                        <a:pt x="1019" y="173"/>
                      </a:lnTo>
                      <a:lnTo>
                        <a:pt x="961" y="202"/>
                      </a:lnTo>
                      <a:lnTo>
                        <a:pt x="906" y="230"/>
                      </a:lnTo>
                      <a:lnTo>
                        <a:pt x="857" y="256"/>
                      </a:lnTo>
                      <a:lnTo>
                        <a:pt x="811" y="280"/>
                      </a:lnTo>
                      <a:lnTo>
                        <a:pt x="775" y="299"/>
                      </a:lnTo>
                      <a:lnTo>
                        <a:pt x="748" y="316"/>
                      </a:lnTo>
                      <a:lnTo>
                        <a:pt x="732" y="328"/>
                      </a:lnTo>
                      <a:close/>
                    </a:path>
                  </a:pathLst>
                </a:custGeom>
                <a:solidFill>
                  <a:srgbClr val="FFFFFF"/>
                </a:solidFill>
                <a:ln w="9525">
                  <a:noFill/>
                  <a:round/>
                  <a:headEnd/>
                  <a:tailEnd/>
                </a:ln>
              </p:spPr>
              <p:txBody>
                <a:bodyPr/>
                <a:lstStyle/>
                <a:p>
                  <a:endParaRPr lang="en-US">
                    <a:latin typeface="+mj-lt"/>
                  </a:endParaRPr>
                </a:p>
              </p:txBody>
            </p:sp>
            <p:sp>
              <p:nvSpPr>
                <p:cNvPr id="13358" name="Freeform 114"/>
                <p:cNvSpPr>
                  <a:spLocks/>
                </p:cNvSpPr>
                <p:nvPr/>
              </p:nvSpPr>
              <p:spPr bwMode="auto">
                <a:xfrm>
                  <a:off x="4341" y="2416"/>
                  <a:ext cx="299" cy="592"/>
                </a:xfrm>
                <a:custGeom>
                  <a:avLst/>
                  <a:gdLst>
                    <a:gd name="T0" fmla="*/ 504 w 599"/>
                    <a:gd name="T1" fmla="*/ 1 h 1185"/>
                    <a:gd name="T2" fmla="*/ 483 w 599"/>
                    <a:gd name="T3" fmla="*/ 17 h 1185"/>
                    <a:gd name="T4" fmla="*/ 468 w 599"/>
                    <a:gd name="T5" fmla="*/ 17 h 1185"/>
                    <a:gd name="T6" fmla="*/ 442 w 599"/>
                    <a:gd name="T7" fmla="*/ 28 h 1185"/>
                    <a:gd name="T8" fmla="*/ 413 w 599"/>
                    <a:gd name="T9" fmla="*/ 55 h 1185"/>
                    <a:gd name="T10" fmla="*/ 409 w 599"/>
                    <a:gd name="T11" fmla="*/ 58 h 1185"/>
                    <a:gd name="T12" fmla="*/ 391 w 599"/>
                    <a:gd name="T13" fmla="*/ 58 h 1185"/>
                    <a:gd name="T14" fmla="*/ 362 w 599"/>
                    <a:gd name="T15" fmla="*/ 69 h 1185"/>
                    <a:gd name="T16" fmla="*/ 331 w 599"/>
                    <a:gd name="T17" fmla="*/ 92 h 1185"/>
                    <a:gd name="T18" fmla="*/ 308 w 599"/>
                    <a:gd name="T19" fmla="*/ 110 h 1185"/>
                    <a:gd name="T20" fmla="*/ 300 w 599"/>
                    <a:gd name="T21" fmla="*/ 117 h 1185"/>
                    <a:gd name="T22" fmla="*/ 290 w 599"/>
                    <a:gd name="T23" fmla="*/ 134 h 1185"/>
                    <a:gd name="T24" fmla="*/ 271 w 599"/>
                    <a:gd name="T25" fmla="*/ 197 h 1185"/>
                    <a:gd name="T26" fmla="*/ 249 w 599"/>
                    <a:gd name="T27" fmla="*/ 284 h 1185"/>
                    <a:gd name="T28" fmla="*/ 235 w 599"/>
                    <a:gd name="T29" fmla="*/ 418 h 1185"/>
                    <a:gd name="T30" fmla="*/ 207 w 599"/>
                    <a:gd name="T31" fmla="*/ 509 h 1185"/>
                    <a:gd name="T32" fmla="*/ 158 w 599"/>
                    <a:gd name="T33" fmla="*/ 658 h 1185"/>
                    <a:gd name="T34" fmla="*/ 123 w 599"/>
                    <a:gd name="T35" fmla="*/ 757 h 1185"/>
                    <a:gd name="T36" fmla="*/ 65 w 599"/>
                    <a:gd name="T37" fmla="*/ 891 h 1185"/>
                    <a:gd name="T38" fmla="*/ 12 w 599"/>
                    <a:gd name="T39" fmla="*/ 1032 h 1185"/>
                    <a:gd name="T40" fmla="*/ 2 w 599"/>
                    <a:gd name="T41" fmla="*/ 1149 h 1185"/>
                    <a:gd name="T42" fmla="*/ 7 w 599"/>
                    <a:gd name="T43" fmla="*/ 1172 h 1185"/>
                    <a:gd name="T44" fmla="*/ 39 w 599"/>
                    <a:gd name="T45" fmla="*/ 1175 h 1185"/>
                    <a:gd name="T46" fmla="*/ 96 w 599"/>
                    <a:gd name="T47" fmla="*/ 1181 h 1185"/>
                    <a:gd name="T48" fmla="*/ 160 w 599"/>
                    <a:gd name="T49" fmla="*/ 1183 h 1185"/>
                    <a:gd name="T50" fmla="*/ 218 w 599"/>
                    <a:gd name="T51" fmla="*/ 1185 h 1185"/>
                    <a:gd name="T52" fmla="*/ 254 w 599"/>
                    <a:gd name="T53" fmla="*/ 1181 h 1185"/>
                    <a:gd name="T54" fmla="*/ 289 w 599"/>
                    <a:gd name="T55" fmla="*/ 1153 h 1185"/>
                    <a:gd name="T56" fmla="*/ 314 w 599"/>
                    <a:gd name="T57" fmla="*/ 1116 h 1185"/>
                    <a:gd name="T58" fmla="*/ 319 w 599"/>
                    <a:gd name="T59" fmla="*/ 1072 h 1185"/>
                    <a:gd name="T60" fmla="*/ 319 w 599"/>
                    <a:gd name="T61" fmla="*/ 1015 h 1185"/>
                    <a:gd name="T62" fmla="*/ 336 w 599"/>
                    <a:gd name="T63" fmla="*/ 776 h 1185"/>
                    <a:gd name="T64" fmla="*/ 382 w 599"/>
                    <a:gd name="T65" fmla="*/ 633 h 1185"/>
                    <a:gd name="T66" fmla="*/ 424 w 599"/>
                    <a:gd name="T67" fmla="*/ 525 h 1185"/>
                    <a:gd name="T68" fmla="*/ 443 w 599"/>
                    <a:gd name="T69" fmla="*/ 473 h 1185"/>
                    <a:gd name="T70" fmla="*/ 457 w 599"/>
                    <a:gd name="T71" fmla="*/ 468 h 1185"/>
                    <a:gd name="T72" fmla="*/ 487 w 599"/>
                    <a:gd name="T73" fmla="*/ 458 h 1185"/>
                    <a:gd name="T74" fmla="*/ 515 w 599"/>
                    <a:gd name="T75" fmla="*/ 447 h 1185"/>
                    <a:gd name="T76" fmla="*/ 541 w 599"/>
                    <a:gd name="T77" fmla="*/ 436 h 1185"/>
                    <a:gd name="T78" fmla="*/ 562 w 599"/>
                    <a:gd name="T79" fmla="*/ 421 h 1185"/>
                    <a:gd name="T80" fmla="*/ 588 w 599"/>
                    <a:gd name="T81" fmla="*/ 370 h 1185"/>
                    <a:gd name="T82" fmla="*/ 595 w 599"/>
                    <a:gd name="T83" fmla="*/ 81 h 1185"/>
                    <a:gd name="T84" fmla="*/ 584 w 599"/>
                    <a:gd name="T85" fmla="*/ 54 h 1185"/>
                    <a:gd name="T86" fmla="*/ 551 w 599"/>
                    <a:gd name="T87" fmla="*/ 10 h 11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99"/>
                    <a:gd name="T133" fmla="*/ 0 h 1185"/>
                    <a:gd name="T134" fmla="*/ 599 w 599"/>
                    <a:gd name="T135" fmla="*/ 1185 h 118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99" h="1185">
                      <a:moveTo>
                        <a:pt x="516" y="0"/>
                      </a:moveTo>
                      <a:lnTo>
                        <a:pt x="512" y="0"/>
                      </a:lnTo>
                      <a:lnTo>
                        <a:pt x="504" y="1"/>
                      </a:lnTo>
                      <a:lnTo>
                        <a:pt x="493" y="7"/>
                      </a:lnTo>
                      <a:lnTo>
                        <a:pt x="485" y="17"/>
                      </a:lnTo>
                      <a:lnTo>
                        <a:pt x="483" y="17"/>
                      </a:lnTo>
                      <a:lnTo>
                        <a:pt x="480" y="17"/>
                      </a:lnTo>
                      <a:lnTo>
                        <a:pt x="475" y="17"/>
                      </a:lnTo>
                      <a:lnTo>
                        <a:pt x="468" y="17"/>
                      </a:lnTo>
                      <a:lnTo>
                        <a:pt x="460" y="19"/>
                      </a:lnTo>
                      <a:lnTo>
                        <a:pt x="451" y="22"/>
                      </a:lnTo>
                      <a:lnTo>
                        <a:pt x="442" y="28"/>
                      </a:lnTo>
                      <a:lnTo>
                        <a:pt x="434" y="35"/>
                      </a:lnTo>
                      <a:lnTo>
                        <a:pt x="420" y="48"/>
                      </a:lnTo>
                      <a:lnTo>
                        <a:pt x="413" y="55"/>
                      </a:lnTo>
                      <a:lnTo>
                        <a:pt x="410" y="58"/>
                      </a:lnTo>
                      <a:lnTo>
                        <a:pt x="409" y="58"/>
                      </a:lnTo>
                      <a:lnTo>
                        <a:pt x="405" y="58"/>
                      </a:lnTo>
                      <a:lnTo>
                        <a:pt x="399" y="58"/>
                      </a:lnTo>
                      <a:lnTo>
                        <a:pt x="391" y="58"/>
                      </a:lnTo>
                      <a:lnTo>
                        <a:pt x="381" y="61"/>
                      </a:lnTo>
                      <a:lnTo>
                        <a:pt x="371" y="63"/>
                      </a:lnTo>
                      <a:lnTo>
                        <a:pt x="362" y="69"/>
                      </a:lnTo>
                      <a:lnTo>
                        <a:pt x="351" y="76"/>
                      </a:lnTo>
                      <a:lnTo>
                        <a:pt x="341" y="84"/>
                      </a:lnTo>
                      <a:lnTo>
                        <a:pt x="331" y="92"/>
                      </a:lnTo>
                      <a:lnTo>
                        <a:pt x="323" y="99"/>
                      </a:lnTo>
                      <a:lnTo>
                        <a:pt x="315" y="105"/>
                      </a:lnTo>
                      <a:lnTo>
                        <a:pt x="308" y="110"/>
                      </a:lnTo>
                      <a:lnTo>
                        <a:pt x="304" y="115"/>
                      </a:lnTo>
                      <a:lnTo>
                        <a:pt x="301" y="116"/>
                      </a:lnTo>
                      <a:lnTo>
                        <a:pt x="300" y="117"/>
                      </a:lnTo>
                      <a:lnTo>
                        <a:pt x="298" y="119"/>
                      </a:lnTo>
                      <a:lnTo>
                        <a:pt x="294" y="123"/>
                      </a:lnTo>
                      <a:lnTo>
                        <a:pt x="290" y="134"/>
                      </a:lnTo>
                      <a:lnTo>
                        <a:pt x="286" y="150"/>
                      </a:lnTo>
                      <a:lnTo>
                        <a:pt x="280" y="172"/>
                      </a:lnTo>
                      <a:lnTo>
                        <a:pt x="271" y="197"/>
                      </a:lnTo>
                      <a:lnTo>
                        <a:pt x="260" y="222"/>
                      </a:lnTo>
                      <a:lnTo>
                        <a:pt x="254" y="247"/>
                      </a:lnTo>
                      <a:lnTo>
                        <a:pt x="249" y="284"/>
                      </a:lnTo>
                      <a:lnTo>
                        <a:pt x="243" y="337"/>
                      </a:lnTo>
                      <a:lnTo>
                        <a:pt x="238" y="388"/>
                      </a:lnTo>
                      <a:lnTo>
                        <a:pt x="235" y="418"/>
                      </a:lnTo>
                      <a:lnTo>
                        <a:pt x="231" y="434"/>
                      </a:lnTo>
                      <a:lnTo>
                        <a:pt x="221" y="466"/>
                      </a:lnTo>
                      <a:lnTo>
                        <a:pt x="207" y="509"/>
                      </a:lnTo>
                      <a:lnTo>
                        <a:pt x="191" y="557"/>
                      </a:lnTo>
                      <a:lnTo>
                        <a:pt x="174" y="610"/>
                      </a:lnTo>
                      <a:lnTo>
                        <a:pt x="158" y="658"/>
                      </a:lnTo>
                      <a:lnTo>
                        <a:pt x="144" y="699"/>
                      </a:lnTo>
                      <a:lnTo>
                        <a:pt x="134" y="730"/>
                      </a:lnTo>
                      <a:lnTo>
                        <a:pt x="123" y="757"/>
                      </a:lnTo>
                      <a:lnTo>
                        <a:pt x="107" y="796"/>
                      </a:lnTo>
                      <a:lnTo>
                        <a:pt x="87" y="841"/>
                      </a:lnTo>
                      <a:lnTo>
                        <a:pt x="65" y="891"/>
                      </a:lnTo>
                      <a:lnTo>
                        <a:pt x="45" y="941"/>
                      </a:lnTo>
                      <a:lnTo>
                        <a:pt x="27" y="989"/>
                      </a:lnTo>
                      <a:lnTo>
                        <a:pt x="12" y="1032"/>
                      </a:lnTo>
                      <a:lnTo>
                        <a:pt x="5" y="1066"/>
                      </a:lnTo>
                      <a:lnTo>
                        <a:pt x="0" y="1116"/>
                      </a:lnTo>
                      <a:lnTo>
                        <a:pt x="2" y="1149"/>
                      </a:lnTo>
                      <a:lnTo>
                        <a:pt x="3" y="1167"/>
                      </a:lnTo>
                      <a:lnTo>
                        <a:pt x="5" y="1172"/>
                      </a:lnTo>
                      <a:lnTo>
                        <a:pt x="7" y="1172"/>
                      </a:lnTo>
                      <a:lnTo>
                        <a:pt x="14" y="1174"/>
                      </a:lnTo>
                      <a:lnTo>
                        <a:pt x="25" y="1174"/>
                      </a:lnTo>
                      <a:lnTo>
                        <a:pt x="39" y="1175"/>
                      </a:lnTo>
                      <a:lnTo>
                        <a:pt x="56" y="1176"/>
                      </a:lnTo>
                      <a:lnTo>
                        <a:pt x="75" y="1179"/>
                      </a:lnTo>
                      <a:lnTo>
                        <a:pt x="96" y="1181"/>
                      </a:lnTo>
                      <a:lnTo>
                        <a:pt x="118" y="1182"/>
                      </a:lnTo>
                      <a:lnTo>
                        <a:pt x="138" y="1183"/>
                      </a:lnTo>
                      <a:lnTo>
                        <a:pt x="160" y="1183"/>
                      </a:lnTo>
                      <a:lnTo>
                        <a:pt x="181" y="1185"/>
                      </a:lnTo>
                      <a:lnTo>
                        <a:pt x="202" y="1185"/>
                      </a:lnTo>
                      <a:lnTo>
                        <a:pt x="218" y="1185"/>
                      </a:lnTo>
                      <a:lnTo>
                        <a:pt x="234" y="1185"/>
                      </a:lnTo>
                      <a:lnTo>
                        <a:pt x="246" y="1183"/>
                      </a:lnTo>
                      <a:lnTo>
                        <a:pt x="254" y="1181"/>
                      </a:lnTo>
                      <a:lnTo>
                        <a:pt x="267" y="1174"/>
                      </a:lnTo>
                      <a:lnTo>
                        <a:pt x="278" y="1164"/>
                      </a:lnTo>
                      <a:lnTo>
                        <a:pt x="289" y="1153"/>
                      </a:lnTo>
                      <a:lnTo>
                        <a:pt x="298" y="1141"/>
                      </a:lnTo>
                      <a:lnTo>
                        <a:pt x="307" y="1128"/>
                      </a:lnTo>
                      <a:lnTo>
                        <a:pt x="314" y="1116"/>
                      </a:lnTo>
                      <a:lnTo>
                        <a:pt x="318" y="1103"/>
                      </a:lnTo>
                      <a:lnTo>
                        <a:pt x="319" y="1094"/>
                      </a:lnTo>
                      <a:lnTo>
                        <a:pt x="319" y="1072"/>
                      </a:lnTo>
                      <a:lnTo>
                        <a:pt x="319" y="1045"/>
                      </a:lnTo>
                      <a:lnTo>
                        <a:pt x="319" y="1025"/>
                      </a:lnTo>
                      <a:lnTo>
                        <a:pt x="319" y="1015"/>
                      </a:lnTo>
                      <a:lnTo>
                        <a:pt x="320" y="975"/>
                      </a:lnTo>
                      <a:lnTo>
                        <a:pt x="325" y="883"/>
                      </a:lnTo>
                      <a:lnTo>
                        <a:pt x="336" y="776"/>
                      </a:lnTo>
                      <a:lnTo>
                        <a:pt x="355" y="698"/>
                      </a:lnTo>
                      <a:lnTo>
                        <a:pt x="369" y="668"/>
                      </a:lnTo>
                      <a:lnTo>
                        <a:pt x="382" y="633"/>
                      </a:lnTo>
                      <a:lnTo>
                        <a:pt x="398" y="596"/>
                      </a:lnTo>
                      <a:lnTo>
                        <a:pt x="411" y="559"/>
                      </a:lnTo>
                      <a:lnTo>
                        <a:pt x="424" y="525"/>
                      </a:lnTo>
                      <a:lnTo>
                        <a:pt x="434" y="498"/>
                      </a:lnTo>
                      <a:lnTo>
                        <a:pt x="440" y="480"/>
                      </a:lnTo>
                      <a:lnTo>
                        <a:pt x="443" y="473"/>
                      </a:lnTo>
                      <a:lnTo>
                        <a:pt x="445" y="473"/>
                      </a:lnTo>
                      <a:lnTo>
                        <a:pt x="450" y="470"/>
                      </a:lnTo>
                      <a:lnTo>
                        <a:pt x="457" y="468"/>
                      </a:lnTo>
                      <a:lnTo>
                        <a:pt x="467" y="465"/>
                      </a:lnTo>
                      <a:lnTo>
                        <a:pt x="476" y="461"/>
                      </a:lnTo>
                      <a:lnTo>
                        <a:pt x="487" y="458"/>
                      </a:lnTo>
                      <a:lnTo>
                        <a:pt x="497" y="454"/>
                      </a:lnTo>
                      <a:lnTo>
                        <a:pt x="507" y="450"/>
                      </a:lnTo>
                      <a:lnTo>
                        <a:pt x="515" y="447"/>
                      </a:lnTo>
                      <a:lnTo>
                        <a:pt x="525" y="443"/>
                      </a:lnTo>
                      <a:lnTo>
                        <a:pt x="533" y="440"/>
                      </a:lnTo>
                      <a:lnTo>
                        <a:pt x="541" y="436"/>
                      </a:lnTo>
                      <a:lnTo>
                        <a:pt x="548" y="432"/>
                      </a:lnTo>
                      <a:lnTo>
                        <a:pt x="555" y="426"/>
                      </a:lnTo>
                      <a:lnTo>
                        <a:pt x="562" y="421"/>
                      </a:lnTo>
                      <a:lnTo>
                        <a:pt x="567" y="412"/>
                      </a:lnTo>
                      <a:lnTo>
                        <a:pt x="578" y="392"/>
                      </a:lnTo>
                      <a:lnTo>
                        <a:pt x="588" y="370"/>
                      </a:lnTo>
                      <a:lnTo>
                        <a:pt x="596" y="352"/>
                      </a:lnTo>
                      <a:lnTo>
                        <a:pt x="599" y="343"/>
                      </a:lnTo>
                      <a:lnTo>
                        <a:pt x="595" y="81"/>
                      </a:lnTo>
                      <a:lnTo>
                        <a:pt x="593" y="77"/>
                      </a:lnTo>
                      <a:lnTo>
                        <a:pt x="591" y="68"/>
                      </a:lnTo>
                      <a:lnTo>
                        <a:pt x="584" y="54"/>
                      </a:lnTo>
                      <a:lnTo>
                        <a:pt x="576" y="39"/>
                      </a:lnTo>
                      <a:lnTo>
                        <a:pt x="565" y="22"/>
                      </a:lnTo>
                      <a:lnTo>
                        <a:pt x="551" y="10"/>
                      </a:lnTo>
                      <a:lnTo>
                        <a:pt x="536" y="1"/>
                      </a:lnTo>
                      <a:lnTo>
                        <a:pt x="516" y="0"/>
                      </a:lnTo>
                      <a:close/>
                    </a:path>
                  </a:pathLst>
                </a:custGeom>
                <a:solidFill>
                  <a:srgbClr val="F2B299"/>
                </a:solidFill>
                <a:ln w="9525">
                  <a:noFill/>
                  <a:round/>
                  <a:headEnd/>
                  <a:tailEnd/>
                </a:ln>
              </p:spPr>
              <p:txBody>
                <a:bodyPr/>
                <a:lstStyle/>
                <a:p>
                  <a:endParaRPr lang="en-US">
                    <a:latin typeface="+mj-lt"/>
                  </a:endParaRPr>
                </a:p>
              </p:txBody>
            </p:sp>
            <p:sp>
              <p:nvSpPr>
                <p:cNvPr id="13359" name="Freeform 115"/>
                <p:cNvSpPr>
                  <a:spLocks/>
                </p:cNvSpPr>
                <p:nvPr/>
              </p:nvSpPr>
              <p:spPr bwMode="auto">
                <a:xfrm>
                  <a:off x="4543" y="2474"/>
                  <a:ext cx="114" cy="139"/>
                </a:xfrm>
                <a:custGeom>
                  <a:avLst/>
                  <a:gdLst>
                    <a:gd name="T0" fmla="*/ 37 w 226"/>
                    <a:gd name="T1" fmla="*/ 126 h 277"/>
                    <a:gd name="T2" fmla="*/ 0 w 226"/>
                    <a:gd name="T3" fmla="*/ 167 h 277"/>
                    <a:gd name="T4" fmla="*/ 0 w 226"/>
                    <a:gd name="T5" fmla="*/ 171 h 277"/>
                    <a:gd name="T6" fmla="*/ 0 w 226"/>
                    <a:gd name="T7" fmla="*/ 182 h 277"/>
                    <a:gd name="T8" fmla="*/ 3 w 226"/>
                    <a:gd name="T9" fmla="*/ 196 h 277"/>
                    <a:gd name="T10" fmla="*/ 10 w 226"/>
                    <a:gd name="T11" fmla="*/ 209 h 277"/>
                    <a:gd name="T12" fmla="*/ 15 w 226"/>
                    <a:gd name="T13" fmla="*/ 215 h 277"/>
                    <a:gd name="T14" fmla="*/ 23 w 226"/>
                    <a:gd name="T15" fmla="*/ 225 h 277"/>
                    <a:gd name="T16" fmla="*/ 32 w 226"/>
                    <a:gd name="T17" fmla="*/ 235 h 277"/>
                    <a:gd name="T18" fmla="*/ 41 w 226"/>
                    <a:gd name="T19" fmla="*/ 247 h 277"/>
                    <a:gd name="T20" fmla="*/ 51 w 226"/>
                    <a:gd name="T21" fmla="*/ 257 h 277"/>
                    <a:gd name="T22" fmla="*/ 62 w 226"/>
                    <a:gd name="T23" fmla="*/ 266 h 277"/>
                    <a:gd name="T24" fmla="*/ 72 w 226"/>
                    <a:gd name="T25" fmla="*/ 273 h 277"/>
                    <a:gd name="T26" fmla="*/ 83 w 226"/>
                    <a:gd name="T27" fmla="*/ 277 h 277"/>
                    <a:gd name="T28" fmla="*/ 92 w 226"/>
                    <a:gd name="T29" fmla="*/ 277 h 277"/>
                    <a:gd name="T30" fmla="*/ 102 w 226"/>
                    <a:gd name="T31" fmla="*/ 277 h 277"/>
                    <a:gd name="T32" fmla="*/ 110 w 226"/>
                    <a:gd name="T33" fmla="*/ 275 h 277"/>
                    <a:gd name="T34" fmla="*/ 117 w 226"/>
                    <a:gd name="T35" fmla="*/ 272 h 277"/>
                    <a:gd name="T36" fmla="*/ 123 w 226"/>
                    <a:gd name="T37" fmla="*/ 269 h 277"/>
                    <a:gd name="T38" fmla="*/ 127 w 226"/>
                    <a:gd name="T39" fmla="*/ 266 h 277"/>
                    <a:gd name="T40" fmla="*/ 128 w 226"/>
                    <a:gd name="T41" fmla="*/ 265 h 277"/>
                    <a:gd name="T42" fmla="*/ 130 w 226"/>
                    <a:gd name="T43" fmla="*/ 264 h 277"/>
                    <a:gd name="T44" fmla="*/ 226 w 226"/>
                    <a:gd name="T45" fmla="*/ 167 h 277"/>
                    <a:gd name="T46" fmla="*/ 189 w 226"/>
                    <a:gd name="T47" fmla="*/ 0 h 277"/>
                    <a:gd name="T48" fmla="*/ 157 w 226"/>
                    <a:gd name="T49" fmla="*/ 29 h 277"/>
                    <a:gd name="T50" fmla="*/ 143 w 226"/>
                    <a:gd name="T51" fmla="*/ 29 h 277"/>
                    <a:gd name="T52" fmla="*/ 152 w 226"/>
                    <a:gd name="T53" fmla="*/ 93 h 277"/>
                    <a:gd name="T54" fmla="*/ 153 w 226"/>
                    <a:gd name="T55" fmla="*/ 95 h 277"/>
                    <a:gd name="T56" fmla="*/ 154 w 226"/>
                    <a:gd name="T57" fmla="*/ 100 h 277"/>
                    <a:gd name="T58" fmla="*/ 152 w 226"/>
                    <a:gd name="T59" fmla="*/ 106 h 277"/>
                    <a:gd name="T60" fmla="*/ 143 w 226"/>
                    <a:gd name="T61" fmla="*/ 112 h 277"/>
                    <a:gd name="T62" fmla="*/ 136 w 226"/>
                    <a:gd name="T63" fmla="*/ 113 h 277"/>
                    <a:gd name="T64" fmla="*/ 128 w 226"/>
                    <a:gd name="T65" fmla="*/ 113 h 277"/>
                    <a:gd name="T66" fmla="*/ 121 w 226"/>
                    <a:gd name="T67" fmla="*/ 112 h 277"/>
                    <a:gd name="T68" fmla="*/ 114 w 226"/>
                    <a:gd name="T69" fmla="*/ 111 h 277"/>
                    <a:gd name="T70" fmla="*/ 109 w 226"/>
                    <a:gd name="T71" fmla="*/ 109 h 277"/>
                    <a:gd name="T72" fmla="*/ 105 w 226"/>
                    <a:gd name="T73" fmla="*/ 108 h 277"/>
                    <a:gd name="T74" fmla="*/ 102 w 226"/>
                    <a:gd name="T75" fmla="*/ 106 h 277"/>
                    <a:gd name="T76" fmla="*/ 101 w 226"/>
                    <a:gd name="T77" fmla="*/ 106 h 277"/>
                    <a:gd name="T78" fmla="*/ 101 w 226"/>
                    <a:gd name="T79" fmla="*/ 111 h 277"/>
                    <a:gd name="T80" fmla="*/ 101 w 226"/>
                    <a:gd name="T81" fmla="*/ 119 h 277"/>
                    <a:gd name="T82" fmla="*/ 96 w 226"/>
                    <a:gd name="T83" fmla="*/ 130 h 277"/>
                    <a:gd name="T84" fmla="*/ 87 w 226"/>
                    <a:gd name="T85" fmla="*/ 140 h 277"/>
                    <a:gd name="T86" fmla="*/ 80 w 226"/>
                    <a:gd name="T87" fmla="*/ 142 h 277"/>
                    <a:gd name="T88" fmla="*/ 73 w 226"/>
                    <a:gd name="T89" fmla="*/ 145 h 277"/>
                    <a:gd name="T90" fmla="*/ 68 w 226"/>
                    <a:gd name="T91" fmla="*/ 146 h 277"/>
                    <a:gd name="T92" fmla="*/ 61 w 226"/>
                    <a:gd name="T93" fmla="*/ 146 h 277"/>
                    <a:gd name="T94" fmla="*/ 54 w 226"/>
                    <a:gd name="T95" fmla="*/ 145 h 277"/>
                    <a:gd name="T96" fmla="*/ 48 w 226"/>
                    <a:gd name="T97" fmla="*/ 141 h 277"/>
                    <a:gd name="T98" fmla="*/ 43 w 226"/>
                    <a:gd name="T99" fmla="*/ 134 h 277"/>
                    <a:gd name="T100" fmla="*/ 37 w 226"/>
                    <a:gd name="T101" fmla="*/ 126 h 2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6"/>
                    <a:gd name="T154" fmla="*/ 0 h 277"/>
                    <a:gd name="T155" fmla="*/ 226 w 226"/>
                    <a:gd name="T156" fmla="*/ 277 h 2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6" h="277">
                      <a:moveTo>
                        <a:pt x="37" y="126"/>
                      </a:moveTo>
                      <a:lnTo>
                        <a:pt x="0" y="167"/>
                      </a:lnTo>
                      <a:lnTo>
                        <a:pt x="0" y="171"/>
                      </a:lnTo>
                      <a:lnTo>
                        <a:pt x="0" y="182"/>
                      </a:lnTo>
                      <a:lnTo>
                        <a:pt x="3" y="196"/>
                      </a:lnTo>
                      <a:lnTo>
                        <a:pt x="10" y="209"/>
                      </a:lnTo>
                      <a:lnTo>
                        <a:pt x="15" y="215"/>
                      </a:lnTo>
                      <a:lnTo>
                        <a:pt x="23" y="225"/>
                      </a:lnTo>
                      <a:lnTo>
                        <a:pt x="32" y="235"/>
                      </a:lnTo>
                      <a:lnTo>
                        <a:pt x="41" y="247"/>
                      </a:lnTo>
                      <a:lnTo>
                        <a:pt x="51" y="257"/>
                      </a:lnTo>
                      <a:lnTo>
                        <a:pt x="62" y="266"/>
                      </a:lnTo>
                      <a:lnTo>
                        <a:pt x="72" y="273"/>
                      </a:lnTo>
                      <a:lnTo>
                        <a:pt x="83" y="277"/>
                      </a:lnTo>
                      <a:lnTo>
                        <a:pt x="92" y="277"/>
                      </a:lnTo>
                      <a:lnTo>
                        <a:pt x="102" y="277"/>
                      </a:lnTo>
                      <a:lnTo>
                        <a:pt x="110" y="275"/>
                      </a:lnTo>
                      <a:lnTo>
                        <a:pt x="117" y="272"/>
                      </a:lnTo>
                      <a:lnTo>
                        <a:pt x="123" y="269"/>
                      </a:lnTo>
                      <a:lnTo>
                        <a:pt x="127" y="266"/>
                      </a:lnTo>
                      <a:lnTo>
                        <a:pt x="128" y="265"/>
                      </a:lnTo>
                      <a:lnTo>
                        <a:pt x="130" y="264"/>
                      </a:lnTo>
                      <a:lnTo>
                        <a:pt x="226" y="167"/>
                      </a:lnTo>
                      <a:lnTo>
                        <a:pt x="189" y="0"/>
                      </a:lnTo>
                      <a:lnTo>
                        <a:pt x="157" y="29"/>
                      </a:lnTo>
                      <a:lnTo>
                        <a:pt x="143" y="29"/>
                      </a:lnTo>
                      <a:lnTo>
                        <a:pt x="152" y="93"/>
                      </a:lnTo>
                      <a:lnTo>
                        <a:pt x="153" y="95"/>
                      </a:lnTo>
                      <a:lnTo>
                        <a:pt x="154" y="100"/>
                      </a:lnTo>
                      <a:lnTo>
                        <a:pt x="152" y="106"/>
                      </a:lnTo>
                      <a:lnTo>
                        <a:pt x="143" y="112"/>
                      </a:lnTo>
                      <a:lnTo>
                        <a:pt x="136" y="113"/>
                      </a:lnTo>
                      <a:lnTo>
                        <a:pt x="128" y="113"/>
                      </a:lnTo>
                      <a:lnTo>
                        <a:pt x="121" y="112"/>
                      </a:lnTo>
                      <a:lnTo>
                        <a:pt x="114" y="111"/>
                      </a:lnTo>
                      <a:lnTo>
                        <a:pt x="109" y="109"/>
                      </a:lnTo>
                      <a:lnTo>
                        <a:pt x="105" y="108"/>
                      </a:lnTo>
                      <a:lnTo>
                        <a:pt x="102" y="106"/>
                      </a:lnTo>
                      <a:lnTo>
                        <a:pt x="101" y="106"/>
                      </a:lnTo>
                      <a:lnTo>
                        <a:pt x="101" y="111"/>
                      </a:lnTo>
                      <a:lnTo>
                        <a:pt x="101" y="119"/>
                      </a:lnTo>
                      <a:lnTo>
                        <a:pt x="96" y="130"/>
                      </a:lnTo>
                      <a:lnTo>
                        <a:pt x="87" y="140"/>
                      </a:lnTo>
                      <a:lnTo>
                        <a:pt x="80" y="142"/>
                      </a:lnTo>
                      <a:lnTo>
                        <a:pt x="73" y="145"/>
                      </a:lnTo>
                      <a:lnTo>
                        <a:pt x="68" y="146"/>
                      </a:lnTo>
                      <a:lnTo>
                        <a:pt x="61" y="146"/>
                      </a:lnTo>
                      <a:lnTo>
                        <a:pt x="54" y="145"/>
                      </a:lnTo>
                      <a:lnTo>
                        <a:pt x="48" y="141"/>
                      </a:lnTo>
                      <a:lnTo>
                        <a:pt x="43" y="134"/>
                      </a:lnTo>
                      <a:lnTo>
                        <a:pt x="37" y="126"/>
                      </a:lnTo>
                      <a:close/>
                    </a:path>
                  </a:pathLst>
                </a:custGeom>
                <a:solidFill>
                  <a:srgbClr val="707070"/>
                </a:solidFill>
                <a:ln w="9525">
                  <a:noFill/>
                  <a:round/>
                  <a:headEnd/>
                  <a:tailEnd/>
                </a:ln>
              </p:spPr>
              <p:txBody>
                <a:bodyPr/>
                <a:lstStyle/>
                <a:p>
                  <a:endParaRPr lang="en-US">
                    <a:latin typeface="+mj-lt"/>
                  </a:endParaRPr>
                </a:p>
              </p:txBody>
            </p:sp>
            <p:sp>
              <p:nvSpPr>
                <p:cNvPr id="13360" name="Freeform 116"/>
                <p:cNvSpPr>
                  <a:spLocks/>
                </p:cNvSpPr>
                <p:nvPr/>
              </p:nvSpPr>
              <p:spPr bwMode="auto">
                <a:xfrm>
                  <a:off x="4819" y="2487"/>
                  <a:ext cx="171" cy="300"/>
                </a:xfrm>
                <a:custGeom>
                  <a:avLst/>
                  <a:gdLst>
                    <a:gd name="T0" fmla="*/ 0 w 342"/>
                    <a:gd name="T1" fmla="*/ 401 h 601"/>
                    <a:gd name="T2" fmla="*/ 0 w 342"/>
                    <a:gd name="T3" fmla="*/ 408 h 601"/>
                    <a:gd name="T4" fmla="*/ 1 w 342"/>
                    <a:gd name="T5" fmla="*/ 428 h 601"/>
                    <a:gd name="T6" fmla="*/ 4 w 342"/>
                    <a:gd name="T7" fmla="*/ 454 h 601"/>
                    <a:gd name="T8" fmla="*/ 8 w 342"/>
                    <a:gd name="T9" fmla="*/ 484 h 601"/>
                    <a:gd name="T10" fmla="*/ 12 w 342"/>
                    <a:gd name="T11" fmla="*/ 499 h 601"/>
                    <a:gd name="T12" fmla="*/ 18 w 342"/>
                    <a:gd name="T13" fmla="*/ 516 h 601"/>
                    <a:gd name="T14" fmla="*/ 24 w 342"/>
                    <a:gd name="T15" fmla="*/ 531 h 601"/>
                    <a:gd name="T16" fmla="*/ 33 w 342"/>
                    <a:gd name="T17" fmla="*/ 546 h 601"/>
                    <a:gd name="T18" fmla="*/ 40 w 342"/>
                    <a:gd name="T19" fmla="*/ 559 h 601"/>
                    <a:gd name="T20" fmla="*/ 45 w 342"/>
                    <a:gd name="T21" fmla="*/ 568 h 601"/>
                    <a:gd name="T22" fmla="*/ 49 w 342"/>
                    <a:gd name="T23" fmla="*/ 574 h 601"/>
                    <a:gd name="T24" fmla="*/ 51 w 342"/>
                    <a:gd name="T25" fmla="*/ 577 h 601"/>
                    <a:gd name="T26" fmla="*/ 67 w 342"/>
                    <a:gd name="T27" fmla="*/ 601 h 601"/>
                    <a:gd name="T28" fmla="*/ 71 w 342"/>
                    <a:gd name="T29" fmla="*/ 600 h 601"/>
                    <a:gd name="T30" fmla="*/ 80 w 342"/>
                    <a:gd name="T31" fmla="*/ 592 h 601"/>
                    <a:gd name="T32" fmla="*/ 88 w 342"/>
                    <a:gd name="T33" fmla="*/ 577 h 601"/>
                    <a:gd name="T34" fmla="*/ 92 w 342"/>
                    <a:gd name="T35" fmla="*/ 550 h 601"/>
                    <a:gd name="T36" fmla="*/ 96 w 342"/>
                    <a:gd name="T37" fmla="*/ 521 h 601"/>
                    <a:gd name="T38" fmla="*/ 104 w 342"/>
                    <a:gd name="T39" fmla="*/ 497 h 601"/>
                    <a:gd name="T40" fmla="*/ 113 w 342"/>
                    <a:gd name="T41" fmla="*/ 480 h 601"/>
                    <a:gd name="T42" fmla="*/ 117 w 342"/>
                    <a:gd name="T43" fmla="*/ 474 h 601"/>
                    <a:gd name="T44" fmla="*/ 219 w 342"/>
                    <a:gd name="T45" fmla="*/ 383 h 601"/>
                    <a:gd name="T46" fmla="*/ 220 w 342"/>
                    <a:gd name="T47" fmla="*/ 381 h 601"/>
                    <a:gd name="T48" fmla="*/ 226 w 342"/>
                    <a:gd name="T49" fmla="*/ 372 h 601"/>
                    <a:gd name="T50" fmla="*/ 233 w 342"/>
                    <a:gd name="T51" fmla="*/ 361 h 601"/>
                    <a:gd name="T52" fmla="*/ 242 w 342"/>
                    <a:gd name="T53" fmla="*/ 348 h 601"/>
                    <a:gd name="T54" fmla="*/ 251 w 342"/>
                    <a:gd name="T55" fmla="*/ 332 h 601"/>
                    <a:gd name="T56" fmla="*/ 260 w 342"/>
                    <a:gd name="T57" fmla="*/ 316 h 601"/>
                    <a:gd name="T58" fmla="*/ 270 w 342"/>
                    <a:gd name="T59" fmla="*/ 302 h 601"/>
                    <a:gd name="T60" fmla="*/ 277 w 342"/>
                    <a:gd name="T61" fmla="*/ 291 h 601"/>
                    <a:gd name="T62" fmla="*/ 285 w 342"/>
                    <a:gd name="T63" fmla="*/ 280 h 601"/>
                    <a:gd name="T64" fmla="*/ 295 w 342"/>
                    <a:gd name="T65" fmla="*/ 265 h 601"/>
                    <a:gd name="T66" fmla="*/ 306 w 342"/>
                    <a:gd name="T67" fmla="*/ 250 h 601"/>
                    <a:gd name="T68" fmla="*/ 315 w 342"/>
                    <a:gd name="T69" fmla="*/ 233 h 601"/>
                    <a:gd name="T70" fmla="*/ 326 w 342"/>
                    <a:gd name="T71" fmla="*/ 218 h 601"/>
                    <a:gd name="T72" fmla="*/ 333 w 342"/>
                    <a:gd name="T73" fmla="*/ 206 h 601"/>
                    <a:gd name="T74" fmla="*/ 340 w 342"/>
                    <a:gd name="T75" fmla="*/ 197 h 601"/>
                    <a:gd name="T76" fmla="*/ 342 w 342"/>
                    <a:gd name="T77" fmla="*/ 195 h 601"/>
                    <a:gd name="T78" fmla="*/ 286 w 342"/>
                    <a:gd name="T79" fmla="*/ 0 h 601"/>
                    <a:gd name="T80" fmla="*/ 284 w 342"/>
                    <a:gd name="T81" fmla="*/ 4 h 601"/>
                    <a:gd name="T82" fmla="*/ 274 w 342"/>
                    <a:gd name="T83" fmla="*/ 15 h 601"/>
                    <a:gd name="T84" fmla="*/ 260 w 342"/>
                    <a:gd name="T85" fmla="*/ 33 h 601"/>
                    <a:gd name="T86" fmla="*/ 242 w 342"/>
                    <a:gd name="T87" fmla="*/ 55 h 601"/>
                    <a:gd name="T88" fmla="*/ 222 w 342"/>
                    <a:gd name="T89" fmla="*/ 83 h 601"/>
                    <a:gd name="T90" fmla="*/ 198 w 342"/>
                    <a:gd name="T91" fmla="*/ 113 h 601"/>
                    <a:gd name="T92" fmla="*/ 172 w 342"/>
                    <a:gd name="T93" fmla="*/ 146 h 601"/>
                    <a:gd name="T94" fmla="*/ 146 w 342"/>
                    <a:gd name="T95" fmla="*/ 182 h 601"/>
                    <a:gd name="T96" fmla="*/ 120 w 342"/>
                    <a:gd name="T97" fmla="*/ 217 h 601"/>
                    <a:gd name="T98" fmla="*/ 93 w 342"/>
                    <a:gd name="T99" fmla="*/ 252 h 601"/>
                    <a:gd name="T100" fmla="*/ 70 w 342"/>
                    <a:gd name="T101" fmla="*/ 286 h 601"/>
                    <a:gd name="T102" fmla="*/ 48 w 342"/>
                    <a:gd name="T103" fmla="*/ 317 h 601"/>
                    <a:gd name="T104" fmla="*/ 29 w 342"/>
                    <a:gd name="T105" fmla="*/ 345 h 601"/>
                    <a:gd name="T106" fmla="*/ 15 w 342"/>
                    <a:gd name="T107" fmla="*/ 370 h 601"/>
                    <a:gd name="T108" fmla="*/ 4 w 342"/>
                    <a:gd name="T109" fmla="*/ 389 h 601"/>
                    <a:gd name="T110" fmla="*/ 0 w 342"/>
                    <a:gd name="T111" fmla="*/ 401 h 6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
                    <a:gd name="T169" fmla="*/ 0 h 601"/>
                    <a:gd name="T170" fmla="*/ 342 w 342"/>
                    <a:gd name="T171" fmla="*/ 601 h 6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 h="601">
                      <a:moveTo>
                        <a:pt x="0" y="401"/>
                      </a:moveTo>
                      <a:lnTo>
                        <a:pt x="0" y="408"/>
                      </a:lnTo>
                      <a:lnTo>
                        <a:pt x="1" y="428"/>
                      </a:lnTo>
                      <a:lnTo>
                        <a:pt x="4" y="454"/>
                      </a:lnTo>
                      <a:lnTo>
                        <a:pt x="8" y="484"/>
                      </a:lnTo>
                      <a:lnTo>
                        <a:pt x="12" y="499"/>
                      </a:lnTo>
                      <a:lnTo>
                        <a:pt x="18" y="516"/>
                      </a:lnTo>
                      <a:lnTo>
                        <a:pt x="24" y="531"/>
                      </a:lnTo>
                      <a:lnTo>
                        <a:pt x="33" y="546"/>
                      </a:lnTo>
                      <a:lnTo>
                        <a:pt x="40" y="559"/>
                      </a:lnTo>
                      <a:lnTo>
                        <a:pt x="45" y="568"/>
                      </a:lnTo>
                      <a:lnTo>
                        <a:pt x="49" y="574"/>
                      </a:lnTo>
                      <a:lnTo>
                        <a:pt x="51" y="577"/>
                      </a:lnTo>
                      <a:lnTo>
                        <a:pt x="67" y="601"/>
                      </a:lnTo>
                      <a:lnTo>
                        <a:pt x="71" y="600"/>
                      </a:lnTo>
                      <a:lnTo>
                        <a:pt x="80" y="592"/>
                      </a:lnTo>
                      <a:lnTo>
                        <a:pt x="88" y="577"/>
                      </a:lnTo>
                      <a:lnTo>
                        <a:pt x="92" y="550"/>
                      </a:lnTo>
                      <a:lnTo>
                        <a:pt x="96" y="521"/>
                      </a:lnTo>
                      <a:lnTo>
                        <a:pt x="104" y="497"/>
                      </a:lnTo>
                      <a:lnTo>
                        <a:pt x="113" y="480"/>
                      </a:lnTo>
                      <a:lnTo>
                        <a:pt x="117" y="474"/>
                      </a:lnTo>
                      <a:lnTo>
                        <a:pt x="219" y="383"/>
                      </a:lnTo>
                      <a:lnTo>
                        <a:pt x="220" y="381"/>
                      </a:lnTo>
                      <a:lnTo>
                        <a:pt x="226" y="372"/>
                      </a:lnTo>
                      <a:lnTo>
                        <a:pt x="233" y="361"/>
                      </a:lnTo>
                      <a:lnTo>
                        <a:pt x="242" y="348"/>
                      </a:lnTo>
                      <a:lnTo>
                        <a:pt x="251" y="332"/>
                      </a:lnTo>
                      <a:lnTo>
                        <a:pt x="260" y="316"/>
                      </a:lnTo>
                      <a:lnTo>
                        <a:pt x="270" y="302"/>
                      </a:lnTo>
                      <a:lnTo>
                        <a:pt x="277" y="291"/>
                      </a:lnTo>
                      <a:lnTo>
                        <a:pt x="285" y="280"/>
                      </a:lnTo>
                      <a:lnTo>
                        <a:pt x="295" y="265"/>
                      </a:lnTo>
                      <a:lnTo>
                        <a:pt x="306" y="250"/>
                      </a:lnTo>
                      <a:lnTo>
                        <a:pt x="315" y="233"/>
                      </a:lnTo>
                      <a:lnTo>
                        <a:pt x="326" y="218"/>
                      </a:lnTo>
                      <a:lnTo>
                        <a:pt x="333" y="206"/>
                      </a:lnTo>
                      <a:lnTo>
                        <a:pt x="340" y="197"/>
                      </a:lnTo>
                      <a:lnTo>
                        <a:pt x="342" y="195"/>
                      </a:lnTo>
                      <a:lnTo>
                        <a:pt x="286" y="0"/>
                      </a:lnTo>
                      <a:lnTo>
                        <a:pt x="284" y="4"/>
                      </a:lnTo>
                      <a:lnTo>
                        <a:pt x="274" y="15"/>
                      </a:lnTo>
                      <a:lnTo>
                        <a:pt x="260" y="33"/>
                      </a:lnTo>
                      <a:lnTo>
                        <a:pt x="242" y="55"/>
                      </a:lnTo>
                      <a:lnTo>
                        <a:pt x="222" y="83"/>
                      </a:lnTo>
                      <a:lnTo>
                        <a:pt x="198" y="113"/>
                      </a:lnTo>
                      <a:lnTo>
                        <a:pt x="172" y="146"/>
                      </a:lnTo>
                      <a:lnTo>
                        <a:pt x="146" y="182"/>
                      </a:lnTo>
                      <a:lnTo>
                        <a:pt x="120" y="217"/>
                      </a:lnTo>
                      <a:lnTo>
                        <a:pt x="93" y="252"/>
                      </a:lnTo>
                      <a:lnTo>
                        <a:pt x="70" y="286"/>
                      </a:lnTo>
                      <a:lnTo>
                        <a:pt x="48" y="317"/>
                      </a:lnTo>
                      <a:lnTo>
                        <a:pt x="29" y="345"/>
                      </a:lnTo>
                      <a:lnTo>
                        <a:pt x="15" y="370"/>
                      </a:lnTo>
                      <a:lnTo>
                        <a:pt x="4" y="389"/>
                      </a:lnTo>
                      <a:lnTo>
                        <a:pt x="0" y="401"/>
                      </a:lnTo>
                      <a:close/>
                    </a:path>
                  </a:pathLst>
                </a:custGeom>
                <a:solidFill>
                  <a:srgbClr val="EFB7A3"/>
                </a:solidFill>
                <a:ln w="9525">
                  <a:noFill/>
                  <a:round/>
                  <a:headEnd/>
                  <a:tailEnd/>
                </a:ln>
              </p:spPr>
              <p:txBody>
                <a:bodyPr/>
                <a:lstStyle/>
                <a:p>
                  <a:endParaRPr lang="en-US">
                    <a:latin typeface="+mj-lt"/>
                  </a:endParaRPr>
                </a:p>
              </p:txBody>
            </p:sp>
            <p:sp>
              <p:nvSpPr>
                <p:cNvPr id="13361" name="Freeform 117"/>
                <p:cNvSpPr>
                  <a:spLocks/>
                </p:cNvSpPr>
                <p:nvPr/>
              </p:nvSpPr>
              <p:spPr bwMode="auto">
                <a:xfrm>
                  <a:off x="4586" y="2150"/>
                  <a:ext cx="473" cy="434"/>
                </a:xfrm>
                <a:custGeom>
                  <a:avLst/>
                  <a:gdLst>
                    <a:gd name="T0" fmla="*/ 62 w 946"/>
                    <a:gd name="T1" fmla="*/ 377 h 868"/>
                    <a:gd name="T2" fmla="*/ 54 w 946"/>
                    <a:gd name="T3" fmla="*/ 368 h 868"/>
                    <a:gd name="T4" fmla="*/ 32 w 946"/>
                    <a:gd name="T5" fmla="*/ 349 h 868"/>
                    <a:gd name="T6" fmla="*/ 24 w 946"/>
                    <a:gd name="T7" fmla="*/ 339 h 868"/>
                    <a:gd name="T8" fmla="*/ 8 w 946"/>
                    <a:gd name="T9" fmla="*/ 284 h 868"/>
                    <a:gd name="T10" fmla="*/ 0 w 946"/>
                    <a:gd name="T11" fmla="*/ 251 h 868"/>
                    <a:gd name="T12" fmla="*/ 3 w 946"/>
                    <a:gd name="T13" fmla="*/ 246 h 868"/>
                    <a:gd name="T14" fmla="*/ 19 w 946"/>
                    <a:gd name="T15" fmla="*/ 233 h 868"/>
                    <a:gd name="T16" fmla="*/ 48 w 946"/>
                    <a:gd name="T17" fmla="*/ 212 h 868"/>
                    <a:gd name="T18" fmla="*/ 84 w 946"/>
                    <a:gd name="T19" fmla="*/ 186 h 868"/>
                    <a:gd name="T20" fmla="*/ 115 w 946"/>
                    <a:gd name="T21" fmla="*/ 166 h 868"/>
                    <a:gd name="T22" fmla="*/ 152 w 946"/>
                    <a:gd name="T23" fmla="*/ 138 h 868"/>
                    <a:gd name="T24" fmla="*/ 207 w 946"/>
                    <a:gd name="T25" fmla="*/ 104 h 868"/>
                    <a:gd name="T26" fmla="*/ 277 w 946"/>
                    <a:gd name="T27" fmla="*/ 65 h 868"/>
                    <a:gd name="T28" fmla="*/ 363 w 946"/>
                    <a:gd name="T29" fmla="*/ 32 h 868"/>
                    <a:gd name="T30" fmla="*/ 462 w 946"/>
                    <a:gd name="T31" fmla="*/ 8 h 868"/>
                    <a:gd name="T32" fmla="*/ 572 w 946"/>
                    <a:gd name="T33" fmla="*/ 0 h 868"/>
                    <a:gd name="T34" fmla="*/ 692 w 946"/>
                    <a:gd name="T35" fmla="*/ 14 h 868"/>
                    <a:gd name="T36" fmla="*/ 764 w 946"/>
                    <a:gd name="T37" fmla="*/ 36 h 868"/>
                    <a:gd name="T38" fmla="*/ 821 w 946"/>
                    <a:gd name="T39" fmla="*/ 72 h 868"/>
                    <a:gd name="T40" fmla="*/ 892 w 946"/>
                    <a:gd name="T41" fmla="*/ 148 h 868"/>
                    <a:gd name="T42" fmla="*/ 942 w 946"/>
                    <a:gd name="T43" fmla="*/ 270 h 868"/>
                    <a:gd name="T44" fmla="*/ 938 w 946"/>
                    <a:gd name="T45" fmla="*/ 465 h 868"/>
                    <a:gd name="T46" fmla="*/ 923 w 946"/>
                    <a:gd name="T47" fmla="*/ 614 h 868"/>
                    <a:gd name="T48" fmla="*/ 909 w 946"/>
                    <a:gd name="T49" fmla="*/ 676 h 868"/>
                    <a:gd name="T50" fmla="*/ 913 w 946"/>
                    <a:gd name="T51" fmla="*/ 719 h 868"/>
                    <a:gd name="T52" fmla="*/ 908 w 946"/>
                    <a:gd name="T53" fmla="*/ 753 h 868"/>
                    <a:gd name="T54" fmla="*/ 888 w 946"/>
                    <a:gd name="T55" fmla="*/ 781 h 868"/>
                    <a:gd name="T56" fmla="*/ 881 w 946"/>
                    <a:gd name="T57" fmla="*/ 788 h 868"/>
                    <a:gd name="T58" fmla="*/ 863 w 946"/>
                    <a:gd name="T59" fmla="*/ 810 h 868"/>
                    <a:gd name="T60" fmla="*/ 837 w 946"/>
                    <a:gd name="T61" fmla="*/ 840 h 868"/>
                    <a:gd name="T62" fmla="*/ 815 w 946"/>
                    <a:gd name="T63" fmla="*/ 863 h 868"/>
                    <a:gd name="T64" fmla="*/ 801 w 946"/>
                    <a:gd name="T65" fmla="*/ 861 h 868"/>
                    <a:gd name="T66" fmla="*/ 789 w 946"/>
                    <a:gd name="T67" fmla="*/ 825 h 868"/>
                    <a:gd name="T68" fmla="*/ 788 w 946"/>
                    <a:gd name="T69" fmla="*/ 808 h 868"/>
                    <a:gd name="T70" fmla="*/ 781 w 946"/>
                    <a:gd name="T71" fmla="*/ 768 h 868"/>
                    <a:gd name="T72" fmla="*/ 753 w 946"/>
                    <a:gd name="T73" fmla="*/ 761 h 868"/>
                    <a:gd name="T74" fmla="*/ 723 w 946"/>
                    <a:gd name="T75" fmla="*/ 770 h 868"/>
                    <a:gd name="T76" fmla="*/ 691 w 946"/>
                    <a:gd name="T77" fmla="*/ 779 h 868"/>
                    <a:gd name="T78" fmla="*/ 663 w 946"/>
                    <a:gd name="T79" fmla="*/ 788 h 868"/>
                    <a:gd name="T80" fmla="*/ 645 w 946"/>
                    <a:gd name="T81" fmla="*/ 790 h 868"/>
                    <a:gd name="T82" fmla="*/ 629 w 946"/>
                    <a:gd name="T83" fmla="*/ 800 h 868"/>
                    <a:gd name="T84" fmla="*/ 607 w 946"/>
                    <a:gd name="T85" fmla="*/ 805 h 868"/>
                    <a:gd name="T86" fmla="*/ 575 w 946"/>
                    <a:gd name="T87" fmla="*/ 793 h 868"/>
                    <a:gd name="T88" fmla="*/ 531 w 946"/>
                    <a:gd name="T89" fmla="*/ 748 h 868"/>
                    <a:gd name="T90" fmla="*/ 494 w 946"/>
                    <a:gd name="T91" fmla="*/ 670 h 868"/>
                    <a:gd name="T92" fmla="*/ 463 w 946"/>
                    <a:gd name="T93" fmla="*/ 590 h 868"/>
                    <a:gd name="T94" fmla="*/ 430 w 946"/>
                    <a:gd name="T95" fmla="*/ 530 h 868"/>
                    <a:gd name="T96" fmla="*/ 400 w 946"/>
                    <a:gd name="T97" fmla="*/ 509 h 868"/>
                    <a:gd name="T98" fmla="*/ 361 w 946"/>
                    <a:gd name="T99" fmla="*/ 494 h 868"/>
                    <a:gd name="T100" fmla="*/ 309 w 946"/>
                    <a:gd name="T101" fmla="*/ 473 h 868"/>
                    <a:gd name="T102" fmla="*/ 248 w 946"/>
                    <a:gd name="T103" fmla="*/ 450 h 868"/>
                    <a:gd name="T104" fmla="*/ 188 w 946"/>
                    <a:gd name="T105" fmla="*/ 426 h 868"/>
                    <a:gd name="T106" fmla="*/ 132 w 946"/>
                    <a:gd name="T107" fmla="*/ 404 h 868"/>
                    <a:gd name="T108" fmla="*/ 90 w 946"/>
                    <a:gd name="T109" fmla="*/ 388 h 868"/>
                    <a:gd name="T110" fmla="*/ 65 w 946"/>
                    <a:gd name="T111" fmla="*/ 378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46"/>
                    <a:gd name="T169" fmla="*/ 0 h 868"/>
                    <a:gd name="T170" fmla="*/ 946 w 946"/>
                    <a:gd name="T171" fmla="*/ 868 h 8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46" h="868">
                      <a:moveTo>
                        <a:pt x="62" y="377"/>
                      </a:moveTo>
                      <a:lnTo>
                        <a:pt x="62" y="377"/>
                      </a:lnTo>
                      <a:lnTo>
                        <a:pt x="59" y="374"/>
                      </a:lnTo>
                      <a:lnTo>
                        <a:pt x="54" y="368"/>
                      </a:lnTo>
                      <a:lnTo>
                        <a:pt x="43" y="357"/>
                      </a:lnTo>
                      <a:lnTo>
                        <a:pt x="32" y="349"/>
                      </a:lnTo>
                      <a:lnTo>
                        <a:pt x="26" y="346"/>
                      </a:lnTo>
                      <a:lnTo>
                        <a:pt x="24" y="339"/>
                      </a:lnTo>
                      <a:lnTo>
                        <a:pt x="17" y="316"/>
                      </a:lnTo>
                      <a:lnTo>
                        <a:pt x="8" y="284"/>
                      </a:lnTo>
                      <a:lnTo>
                        <a:pt x="3" y="264"/>
                      </a:lnTo>
                      <a:lnTo>
                        <a:pt x="0" y="251"/>
                      </a:lnTo>
                      <a:lnTo>
                        <a:pt x="0" y="247"/>
                      </a:lnTo>
                      <a:lnTo>
                        <a:pt x="3" y="246"/>
                      </a:lnTo>
                      <a:lnTo>
                        <a:pt x="10" y="240"/>
                      </a:lnTo>
                      <a:lnTo>
                        <a:pt x="19" y="233"/>
                      </a:lnTo>
                      <a:lnTo>
                        <a:pt x="33" y="224"/>
                      </a:lnTo>
                      <a:lnTo>
                        <a:pt x="48" y="212"/>
                      </a:lnTo>
                      <a:lnTo>
                        <a:pt x="66" y="200"/>
                      </a:lnTo>
                      <a:lnTo>
                        <a:pt x="84" y="186"/>
                      </a:lnTo>
                      <a:lnTo>
                        <a:pt x="102" y="174"/>
                      </a:lnTo>
                      <a:lnTo>
                        <a:pt x="115" y="166"/>
                      </a:lnTo>
                      <a:lnTo>
                        <a:pt x="130" y="153"/>
                      </a:lnTo>
                      <a:lnTo>
                        <a:pt x="152" y="138"/>
                      </a:lnTo>
                      <a:lnTo>
                        <a:pt x="177" y="121"/>
                      </a:lnTo>
                      <a:lnTo>
                        <a:pt x="207" y="104"/>
                      </a:lnTo>
                      <a:lnTo>
                        <a:pt x="240" y="84"/>
                      </a:lnTo>
                      <a:lnTo>
                        <a:pt x="277" y="65"/>
                      </a:lnTo>
                      <a:lnTo>
                        <a:pt x="319" y="47"/>
                      </a:lnTo>
                      <a:lnTo>
                        <a:pt x="363" y="32"/>
                      </a:lnTo>
                      <a:lnTo>
                        <a:pt x="411" y="18"/>
                      </a:lnTo>
                      <a:lnTo>
                        <a:pt x="462" y="8"/>
                      </a:lnTo>
                      <a:lnTo>
                        <a:pt x="516" y="1"/>
                      </a:lnTo>
                      <a:lnTo>
                        <a:pt x="572" y="0"/>
                      </a:lnTo>
                      <a:lnTo>
                        <a:pt x="630" y="4"/>
                      </a:lnTo>
                      <a:lnTo>
                        <a:pt x="692" y="14"/>
                      </a:lnTo>
                      <a:lnTo>
                        <a:pt x="756" y="32"/>
                      </a:lnTo>
                      <a:lnTo>
                        <a:pt x="764" y="36"/>
                      </a:lnTo>
                      <a:lnTo>
                        <a:pt x="788" y="48"/>
                      </a:lnTo>
                      <a:lnTo>
                        <a:pt x="821" y="72"/>
                      </a:lnTo>
                      <a:lnTo>
                        <a:pt x="856" y="104"/>
                      </a:lnTo>
                      <a:lnTo>
                        <a:pt x="892" y="148"/>
                      </a:lnTo>
                      <a:lnTo>
                        <a:pt x="923" y="203"/>
                      </a:lnTo>
                      <a:lnTo>
                        <a:pt x="942" y="270"/>
                      </a:lnTo>
                      <a:lnTo>
                        <a:pt x="946" y="350"/>
                      </a:lnTo>
                      <a:lnTo>
                        <a:pt x="938" y="465"/>
                      </a:lnTo>
                      <a:lnTo>
                        <a:pt x="931" y="552"/>
                      </a:lnTo>
                      <a:lnTo>
                        <a:pt x="923" y="614"/>
                      </a:lnTo>
                      <a:lnTo>
                        <a:pt x="913" y="651"/>
                      </a:lnTo>
                      <a:lnTo>
                        <a:pt x="909" y="676"/>
                      </a:lnTo>
                      <a:lnTo>
                        <a:pt x="910" y="699"/>
                      </a:lnTo>
                      <a:lnTo>
                        <a:pt x="913" y="719"/>
                      </a:lnTo>
                      <a:lnTo>
                        <a:pt x="913" y="737"/>
                      </a:lnTo>
                      <a:lnTo>
                        <a:pt x="908" y="753"/>
                      </a:lnTo>
                      <a:lnTo>
                        <a:pt x="898" y="768"/>
                      </a:lnTo>
                      <a:lnTo>
                        <a:pt x="888" y="781"/>
                      </a:lnTo>
                      <a:lnTo>
                        <a:pt x="884" y="785"/>
                      </a:lnTo>
                      <a:lnTo>
                        <a:pt x="881" y="788"/>
                      </a:lnTo>
                      <a:lnTo>
                        <a:pt x="874" y="797"/>
                      </a:lnTo>
                      <a:lnTo>
                        <a:pt x="863" y="810"/>
                      </a:lnTo>
                      <a:lnTo>
                        <a:pt x="851" y="825"/>
                      </a:lnTo>
                      <a:lnTo>
                        <a:pt x="837" y="840"/>
                      </a:lnTo>
                      <a:lnTo>
                        <a:pt x="825" y="852"/>
                      </a:lnTo>
                      <a:lnTo>
                        <a:pt x="815" y="863"/>
                      </a:lnTo>
                      <a:lnTo>
                        <a:pt x="810" y="868"/>
                      </a:lnTo>
                      <a:lnTo>
                        <a:pt x="801" y="861"/>
                      </a:lnTo>
                      <a:lnTo>
                        <a:pt x="794" y="843"/>
                      </a:lnTo>
                      <a:lnTo>
                        <a:pt x="789" y="825"/>
                      </a:lnTo>
                      <a:lnTo>
                        <a:pt x="786" y="817"/>
                      </a:lnTo>
                      <a:lnTo>
                        <a:pt x="788" y="808"/>
                      </a:lnTo>
                      <a:lnTo>
                        <a:pt x="786" y="788"/>
                      </a:lnTo>
                      <a:lnTo>
                        <a:pt x="781" y="768"/>
                      </a:lnTo>
                      <a:lnTo>
                        <a:pt x="765" y="760"/>
                      </a:lnTo>
                      <a:lnTo>
                        <a:pt x="753" y="761"/>
                      </a:lnTo>
                      <a:lnTo>
                        <a:pt x="738" y="764"/>
                      </a:lnTo>
                      <a:lnTo>
                        <a:pt x="723" y="770"/>
                      </a:lnTo>
                      <a:lnTo>
                        <a:pt x="706" y="774"/>
                      </a:lnTo>
                      <a:lnTo>
                        <a:pt x="691" y="779"/>
                      </a:lnTo>
                      <a:lnTo>
                        <a:pt x="676" y="785"/>
                      </a:lnTo>
                      <a:lnTo>
                        <a:pt x="663" y="788"/>
                      </a:lnTo>
                      <a:lnTo>
                        <a:pt x="654" y="789"/>
                      </a:lnTo>
                      <a:lnTo>
                        <a:pt x="645" y="790"/>
                      </a:lnTo>
                      <a:lnTo>
                        <a:pt x="637" y="796"/>
                      </a:lnTo>
                      <a:lnTo>
                        <a:pt x="629" y="800"/>
                      </a:lnTo>
                      <a:lnTo>
                        <a:pt x="619" y="804"/>
                      </a:lnTo>
                      <a:lnTo>
                        <a:pt x="607" y="805"/>
                      </a:lnTo>
                      <a:lnTo>
                        <a:pt x="593" y="803"/>
                      </a:lnTo>
                      <a:lnTo>
                        <a:pt x="575" y="793"/>
                      </a:lnTo>
                      <a:lnTo>
                        <a:pt x="553" y="775"/>
                      </a:lnTo>
                      <a:lnTo>
                        <a:pt x="531" y="748"/>
                      </a:lnTo>
                      <a:lnTo>
                        <a:pt x="512" y="712"/>
                      </a:lnTo>
                      <a:lnTo>
                        <a:pt x="494" y="670"/>
                      </a:lnTo>
                      <a:lnTo>
                        <a:pt x="479" y="629"/>
                      </a:lnTo>
                      <a:lnTo>
                        <a:pt x="463" y="590"/>
                      </a:lnTo>
                      <a:lnTo>
                        <a:pt x="447" y="556"/>
                      </a:lnTo>
                      <a:lnTo>
                        <a:pt x="430" y="530"/>
                      </a:lnTo>
                      <a:lnTo>
                        <a:pt x="412" y="515"/>
                      </a:lnTo>
                      <a:lnTo>
                        <a:pt x="400" y="509"/>
                      </a:lnTo>
                      <a:lnTo>
                        <a:pt x="382" y="502"/>
                      </a:lnTo>
                      <a:lnTo>
                        <a:pt x="361" y="494"/>
                      </a:lnTo>
                      <a:lnTo>
                        <a:pt x="337" y="484"/>
                      </a:lnTo>
                      <a:lnTo>
                        <a:pt x="309" y="473"/>
                      </a:lnTo>
                      <a:lnTo>
                        <a:pt x="279" y="462"/>
                      </a:lnTo>
                      <a:lnTo>
                        <a:pt x="248" y="450"/>
                      </a:lnTo>
                      <a:lnTo>
                        <a:pt x="218" y="437"/>
                      </a:lnTo>
                      <a:lnTo>
                        <a:pt x="188" y="426"/>
                      </a:lnTo>
                      <a:lnTo>
                        <a:pt x="160" y="415"/>
                      </a:lnTo>
                      <a:lnTo>
                        <a:pt x="132" y="404"/>
                      </a:lnTo>
                      <a:lnTo>
                        <a:pt x="109" y="396"/>
                      </a:lnTo>
                      <a:lnTo>
                        <a:pt x="90" y="388"/>
                      </a:lnTo>
                      <a:lnTo>
                        <a:pt x="75" y="382"/>
                      </a:lnTo>
                      <a:lnTo>
                        <a:pt x="65" y="378"/>
                      </a:lnTo>
                      <a:lnTo>
                        <a:pt x="62" y="377"/>
                      </a:lnTo>
                      <a:close/>
                    </a:path>
                  </a:pathLst>
                </a:custGeom>
                <a:solidFill>
                  <a:srgbClr val="380700"/>
                </a:solidFill>
                <a:ln w="9525">
                  <a:noFill/>
                  <a:round/>
                  <a:headEnd/>
                  <a:tailEnd/>
                </a:ln>
              </p:spPr>
              <p:txBody>
                <a:bodyPr/>
                <a:lstStyle/>
                <a:p>
                  <a:endParaRPr lang="en-US">
                    <a:latin typeface="+mj-lt"/>
                  </a:endParaRPr>
                </a:p>
              </p:txBody>
            </p:sp>
            <p:sp>
              <p:nvSpPr>
                <p:cNvPr id="13362" name="Freeform 118"/>
                <p:cNvSpPr>
                  <a:spLocks/>
                </p:cNvSpPr>
                <p:nvPr/>
              </p:nvSpPr>
              <p:spPr bwMode="auto">
                <a:xfrm>
                  <a:off x="4594" y="2323"/>
                  <a:ext cx="385" cy="403"/>
                </a:xfrm>
                <a:custGeom>
                  <a:avLst/>
                  <a:gdLst>
                    <a:gd name="T0" fmla="*/ 51 w 768"/>
                    <a:gd name="T1" fmla="*/ 20 h 806"/>
                    <a:gd name="T2" fmla="*/ 32 w 768"/>
                    <a:gd name="T3" fmla="*/ 100 h 806"/>
                    <a:gd name="T4" fmla="*/ 8 w 768"/>
                    <a:gd name="T5" fmla="*/ 185 h 806"/>
                    <a:gd name="T6" fmla="*/ 10 w 768"/>
                    <a:gd name="T7" fmla="*/ 217 h 806"/>
                    <a:gd name="T8" fmla="*/ 44 w 768"/>
                    <a:gd name="T9" fmla="*/ 253 h 806"/>
                    <a:gd name="T10" fmla="*/ 65 w 768"/>
                    <a:gd name="T11" fmla="*/ 293 h 806"/>
                    <a:gd name="T12" fmla="*/ 47 w 768"/>
                    <a:gd name="T13" fmla="*/ 415 h 806"/>
                    <a:gd name="T14" fmla="*/ 34 w 768"/>
                    <a:gd name="T15" fmla="*/ 451 h 806"/>
                    <a:gd name="T16" fmla="*/ 22 w 768"/>
                    <a:gd name="T17" fmla="*/ 512 h 806"/>
                    <a:gd name="T18" fmla="*/ 43 w 768"/>
                    <a:gd name="T19" fmla="*/ 548 h 806"/>
                    <a:gd name="T20" fmla="*/ 76 w 768"/>
                    <a:gd name="T21" fmla="*/ 566 h 806"/>
                    <a:gd name="T22" fmla="*/ 76 w 768"/>
                    <a:gd name="T23" fmla="*/ 614 h 806"/>
                    <a:gd name="T24" fmla="*/ 99 w 768"/>
                    <a:gd name="T25" fmla="*/ 632 h 806"/>
                    <a:gd name="T26" fmla="*/ 97 w 768"/>
                    <a:gd name="T27" fmla="*/ 662 h 806"/>
                    <a:gd name="T28" fmla="*/ 125 w 768"/>
                    <a:gd name="T29" fmla="*/ 688 h 806"/>
                    <a:gd name="T30" fmla="*/ 131 w 768"/>
                    <a:gd name="T31" fmla="*/ 697 h 806"/>
                    <a:gd name="T32" fmla="*/ 142 w 768"/>
                    <a:gd name="T33" fmla="*/ 753 h 806"/>
                    <a:gd name="T34" fmla="*/ 146 w 768"/>
                    <a:gd name="T35" fmla="*/ 774 h 806"/>
                    <a:gd name="T36" fmla="*/ 168 w 768"/>
                    <a:gd name="T37" fmla="*/ 792 h 806"/>
                    <a:gd name="T38" fmla="*/ 218 w 768"/>
                    <a:gd name="T39" fmla="*/ 806 h 806"/>
                    <a:gd name="T40" fmla="*/ 272 w 768"/>
                    <a:gd name="T41" fmla="*/ 803 h 806"/>
                    <a:gd name="T42" fmla="*/ 303 w 768"/>
                    <a:gd name="T43" fmla="*/ 796 h 806"/>
                    <a:gd name="T44" fmla="*/ 476 w 768"/>
                    <a:gd name="T45" fmla="*/ 737 h 806"/>
                    <a:gd name="T46" fmla="*/ 545 w 768"/>
                    <a:gd name="T47" fmla="*/ 699 h 806"/>
                    <a:gd name="T48" fmla="*/ 616 w 768"/>
                    <a:gd name="T49" fmla="*/ 647 h 806"/>
                    <a:gd name="T50" fmla="*/ 634 w 768"/>
                    <a:gd name="T51" fmla="*/ 545 h 806"/>
                    <a:gd name="T52" fmla="*/ 643 w 768"/>
                    <a:gd name="T53" fmla="*/ 483 h 806"/>
                    <a:gd name="T54" fmla="*/ 683 w 768"/>
                    <a:gd name="T55" fmla="*/ 477 h 806"/>
                    <a:gd name="T56" fmla="*/ 738 w 768"/>
                    <a:gd name="T57" fmla="*/ 439 h 806"/>
                    <a:gd name="T58" fmla="*/ 768 w 768"/>
                    <a:gd name="T59" fmla="*/ 348 h 806"/>
                    <a:gd name="T60" fmla="*/ 759 w 768"/>
                    <a:gd name="T61" fmla="*/ 257 h 806"/>
                    <a:gd name="T62" fmla="*/ 724 w 768"/>
                    <a:gd name="T63" fmla="*/ 214 h 806"/>
                    <a:gd name="T64" fmla="*/ 679 w 768"/>
                    <a:gd name="T65" fmla="*/ 220 h 806"/>
                    <a:gd name="T66" fmla="*/ 639 w 768"/>
                    <a:gd name="T67" fmla="*/ 237 h 806"/>
                    <a:gd name="T68" fmla="*/ 619 w 768"/>
                    <a:gd name="T69" fmla="*/ 276 h 806"/>
                    <a:gd name="T70" fmla="*/ 610 w 768"/>
                    <a:gd name="T71" fmla="*/ 306 h 806"/>
                    <a:gd name="T72" fmla="*/ 525 w 768"/>
                    <a:gd name="T73" fmla="*/ 342 h 806"/>
                    <a:gd name="T74" fmla="*/ 510 w 768"/>
                    <a:gd name="T75" fmla="*/ 317 h 806"/>
                    <a:gd name="T76" fmla="*/ 481 w 768"/>
                    <a:gd name="T77" fmla="*/ 253 h 806"/>
                    <a:gd name="T78" fmla="*/ 462 w 768"/>
                    <a:gd name="T79" fmla="*/ 171 h 806"/>
                    <a:gd name="T80" fmla="*/ 450 w 768"/>
                    <a:gd name="T81" fmla="*/ 124 h 806"/>
                    <a:gd name="T82" fmla="*/ 428 w 768"/>
                    <a:gd name="T83" fmla="*/ 98 h 806"/>
                    <a:gd name="T84" fmla="*/ 396 w 768"/>
                    <a:gd name="T85" fmla="*/ 73 h 806"/>
                    <a:gd name="T86" fmla="*/ 371 w 768"/>
                    <a:gd name="T87" fmla="*/ 68 h 806"/>
                    <a:gd name="T88" fmla="*/ 323 w 768"/>
                    <a:gd name="T89" fmla="*/ 79 h 806"/>
                    <a:gd name="T90" fmla="*/ 270 w 768"/>
                    <a:gd name="T91" fmla="*/ 84 h 806"/>
                    <a:gd name="T92" fmla="*/ 230 w 768"/>
                    <a:gd name="T93" fmla="*/ 66 h 806"/>
                    <a:gd name="T94" fmla="*/ 170 w 768"/>
                    <a:gd name="T95" fmla="*/ 32 h 806"/>
                    <a:gd name="T96" fmla="*/ 117 w 768"/>
                    <a:gd name="T97" fmla="*/ 6 h 806"/>
                    <a:gd name="T98" fmla="*/ 77 w 768"/>
                    <a:gd name="T99" fmla="*/ 0 h 8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68"/>
                    <a:gd name="T151" fmla="*/ 0 h 806"/>
                    <a:gd name="T152" fmla="*/ 768 w 768"/>
                    <a:gd name="T153" fmla="*/ 806 h 8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68" h="806">
                      <a:moveTo>
                        <a:pt x="65" y="2"/>
                      </a:moveTo>
                      <a:lnTo>
                        <a:pt x="61" y="7"/>
                      </a:lnTo>
                      <a:lnTo>
                        <a:pt x="51" y="20"/>
                      </a:lnTo>
                      <a:lnTo>
                        <a:pt x="40" y="40"/>
                      </a:lnTo>
                      <a:lnTo>
                        <a:pt x="36" y="65"/>
                      </a:lnTo>
                      <a:lnTo>
                        <a:pt x="32" y="100"/>
                      </a:lnTo>
                      <a:lnTo>
                        <a:pt x="22" y="138"/>
                      </a:lnTo>
                      <a:lnTo>
                        <a:pt x="12" y="171"/>
                      </a:lnTo>
                      <a:lnTo>
                        <a:pt x="8" y="185"/>
                      </a:lnTo>
                      <a:lnTo>
                        <a:pt x="0" y="207"/>
                      </a:lnTo>
                      <a:lnTo>
                        <a:pt x="3" y="210"/>
                      </a:lnTo>
                      <a:lnTo>
                        <a:pt x="10" y="217"/>
                      </a:lnTo>
                      <a:lnTo>
                        <a:pt x="21" y="226"/>
                      </a:lnTo>
                      <a:lnTo>
                        <a:pt x="33" y="239"/>
                      </a:lnTo>
                      <a:lnTo>
                        <a:pt x="44" y="253"/>
                      </a:lnTo>
                      <a:lnTo>
                        <a:pt x="55" y="266"/>
                      </a:lnTo>
                      <a:lnTo>
                        <a:pt x="62" y="280"/>
                      </a:lnTo>
                      <a:lnTo>
                        <a:pt x="65" y="293"/>
                      </a:lnTo>
                      <a:lnTo>
                        <a:pt x="62" y="326"/>
                      </a:lnTo>
                      <a:lnTo>
                        <a:pt x="54" y="373"/>
                      </a:lnTo>
                      <a:lnTo>
                        <a:pt x="47" y="415"/>
                      </a:lnTo>
                      <a:lnTo>
                        <a:pt x="43" y="433"/>
                      </a:lnTo>
                      <a:lnTo>
                        <a:pt x="40" y="439"/>
                      </a:lnTo>
                      <a:lnTo>
                        <a:pt x="34" y="451"/>
                      </a:lnTo>
                      <a:lnTo>
                        <a:pt x="28" y="471"/>
                      </a:lnTo>
                      <a:lnTo>
                        <a:pt x="22" y="491"/>
                      </a:lnTo>
                      <a:lnTo>
                        <a:pt x="22" y="512"/>
                      </a:lnTo>
                      <a:lnTo>
                        <a:pt x="30" y="530"/>
                      </a:lnTo>
                      <a:lnTo>
                        <a:pt x="39" y="542"/>
                      </a:lnTo>
                      <a:lnTo>
                        <a:pt x="43" y="548"/>
                      </a:lnTo>
                      <a:lnTo>
                        <a:pt x="72" y="548"/>
                      </a:lnTo>
                      <a:lnTo>
                        <a:pt x="73" y="553"/>
                      </a:lnTo>
                      <a:lnTo>
                        <a:pt x="76" y="566"/>
                      </a:lnTo>
                      <a:lnTo>
                        <a:pt x="77" y="584"/>
                      </a:lnTo>
                      <a:lnTo>
                        <a:pt x="74" y="600"/>
                      </a:lnTo>
                      <a:lnTo>
                        <a:pt x="76" y="614"/>
                      </a:lnTo>
                      <a:lnTo>
                        <a:pt x="84" y="624"/>
                      </a:lnTo>
                      <a:lnTo>
                        <a:pt x="94" y="630"/>
                      </a:lnTo>
                      <a:lnTo>
                        <a:pt x="99" y="632"/>
                      </a:lnTo>
                      <a:lnTo>
                        <a:pt x="98" y="636"/>
                      </a:lnTo>
                      <a:lnTo>
                        <a:pt x="95" y="648"/>
                      </a:lnTo>
                      <a:lnTo>
                        <a:pt x="97" y="662"/>
                      </a:lnTo>
                      <a:lnTo>
                        <a:pt x="108" y="675"/>
                      </a:lnTo>
                      <a:lnTo>
                        <a:pt x="120" y="683"/>
                      </a:lnTo>
                      <a:lnTo>
                        <a:pt x="125" y="688"/>
                      </a:lnTo>
                      <a:lnTo>
                        <a:pt x="128" y="690"/>
                      </a:lnTo>
                      <a:lnTo>
                        <a:pt x="131" y="697"/>
                      </a:lnTo>
                      <a:lnTo>
                        <a:pt x="135" y="713"/>
                      </a:lnTo>
                      <a:lnTo>
                        <a:pt x="139" y="734"/>
                      </a:lnTo>
                      <a:lnTo>
                        <a:pt x="142" y="753"/>
                      </a:lnTo>
                      <a:lnTo>
                        <a:pt x="142" y="760"/>
                      </a:lnTo>
                      <a:lnTo>
                        <a:pt x="143" y="768"/>
                      </a:lnTo>
                      <a:lnTo>
                        <a:pt x="146" y="774"/>
                      </a:lnTo>
                      <a:lnTo>
                        <a:pt x="152" y="781"/>
                      </a:lnTo>
                      <a:lnTo>
                        <a:pt x="159" y="786"/>
                      </a:lnTo>
                      <a:lnTo>
                        <a:pt x="168" y="792"/>
                      </a:lnTo>
                      <a:lnTo>
                        <a:pt x="182" y="797"/>
                      </a:lnTo>
                      <a:lnTo>
                        <a:pt x="199" y="801"/>
                      </a:lnTo>
                      <a:lnTo>
                        <a:pt x="218" y="806"/>
                      </a:lnTo>
                      <a:lnTo>
                        <a:pt x="236" y="806"/>
                      </a:lnTo>
                      <a:lnTo>
                        <a:pt x="255" y="806"/>
                      </a:lnTo>
                      <a:lnTo>
                        <a:pt x="272" y="803"/>
                      </a:lnTo>
                      <a:lnTo>
                        <a:pt x="285" y="800"/>
                      </a:lnTo>
                      <a:lnTo>
                        <a:pt x="297" y="797"/>
                      </a:lnTo>
                      <a:lnTo>
                        <a:pt x="303" y="796"/>
                      </a:lnTo>
                      <a:lnTo>
                        <a:pt x="306" y="795"/>
                      </a:lnTo>
                      <a:lnTo>
                        <a:pt x="469" y="739"/>
                      </a:lnTo>
                      <a:lnTo>
                        <a:pt x="476" y="737"/>
                      </a:lnTo>
                      <a:lnTo>
                        <a:pt x="492" y="727"/>
                      </a:lnTo>
                      <a:lnTo>
                        <a:pt x="516" y="715"/>
                      </a:lnTo>
                      <a:lnTo>
                        <a:pt x="545" y="699"/>
                      </a:lnTo>
                      <a:lnTo>
                        <a:pt x="572" y="682"/>
                      </a:lnTo>
                      <a:lnTo>
                        <a:pt x="597" y="664"/>
                      </a:lnTo>
                      <a:lnTo>
                        <a:pt x="616" y="647"/>
                      </a:lnTo>
                      <a:lnTo>
                        <a:pt x="625" y="632"/>
                      </a:lnTo>
                      <a:lnTo>
                        <a:pt x="630" y="595"/>
                      </a:lnTo>
                      <a:lnTo>
                        <a:pt x="634" y="545"/>
                      </a:lnTo>
                      <a:lnTo>
                        <a:pt x="637" y="501"/>
                      </a:lnTo>
                      <a:lnTo>
                        <a:pt x="639" y="483"/>
                      </a:lnTo>
                      <a:lnTo>
                        <a:pt x="643" y="483"/>
                      </a:lnTo>
                      <a:lnTo>
                        <a:pt x="651" y="483"/>
                      </a:lnTo>
                      <a:lnTo>
                        <a:pt x="665" y="482"/>
                      </a:lnTo>
                      <a:lnTo>
                        <a:pt x="683" y="477"/>
                      </a:lnTo>
                      <a:lnTo>
                        <a:pt x="701" y="469"/>
                      </a:lnTo>
                      <a:lnTo>
                        <a:pt x="720" y="457"/>
                      </a:lnTo>
                      <a:lnTo>
                        <a:pt x="738" y="439"/>
                      </a:lnTo>
                      <a:lnTo>
                        <a:pt x="753" y="413"/>
                      </a:lnTo>
                      <a:lnTo>
                        <a:pt x="763" y="381"/>
                      </a:lnTo>
                      <a:lnTo>
                        <a:pt x="768" y="348"/>
                      </a:lnTo>
                      <a:lnTo>
                        <a:pt x="768" y="315"/>
                      </a:lnTo>
                      <a:lnTo>
                        <a:pt x="765" y="284"/>
                      </a:lnTo>
                      <a:lnTo>
                        <a:pt x="759" y="257"/>
                      </a:lnTo>
                      <a:lnTo>
                        <a:pt x="749" y="233"/>
                      </a:lnTo>
                      <a:lnTo>
                        <a:pt x="736" y="220"/>
                      </a:lnTo>
                      <a:lnTo>
                        <a:pt x="724" y="214"/>
                      </a:lnTo>
                      <a:lnTo>
                        <a:pt x="710" y="214"/>
                      </a:lnTo>
                      <a:lnTo>
                        <a:pt x="694" y="217"/>
                      </a:lnTo>
                      <a:lnTo>
                        <a:pt x="679" y="220"/>
                      </a:lnTo>
                      <a:lnTo>
                        <a:pt x="663" y="225"/>
                      </a:lnTo>
                      <a:lnTo>
                        <a:pt x="650" y="231"/>
                      </a:lnTo>
                      <a:lnTo>
                        <a:pt x="639" y="237"/>
                      </a:lnTo>
                      <a:lnTo>
                        <a:pt x="629" y="247"/>
                      </a:lnTo>
                      <a:lnTo>
                        <a:pt x="625" y="257"/>
                      </a:lnTo>
                      <a:lnTo>
                        <a:pt x="619" y="276"/>
                      </a:lnTo>
                      <a:lnTo>
                        <a:pt x="615" y="291"/>
                      </a:lnTo>
                      <a:lnTo>
                        <a:pt x="611" y="302"/>
                      </a:lnTo>
                      <a:lnTo>
                        <a:pt x="610" y="306"/>
                      </a:lnTo>
                      <a:lnTo>
                        <a:pt x="575" y="342"/>
                      </a:lnTo>
                      <a:lnTo>
                        <a:pt x="554" y="363"/>
                      </a:lnTo>
                      <a:lnTo>
                        <a:pt x="525" y="342"/>
                      </a:lnTo>
                      <a:lnTo>
                        <a:pt x="524" y="340"/>
                      </a:lnTo>
                      <a:lnTo>
                        <a:pt x="519" y="331"/>
                      </a:lnTo>
                      <a:lnTo>
                        <a:pt x="510" y="317"/>
                      </a:lnTo>
                      <a:lnTo>
                        <a:pt x="501" y="300"/>
                      </a:lnTo>
                      <a:lnTo>
                        <a:pt x="491" y="277"/>
                      </a:lnTo>
                      <a:lnTo>
                        <a:pt x="481" y="253"/>
                      </a:lnTo>
                      <a:lnTo>
                        <a:pt x="473" y="226"/>
                      </a:lnTo>
                      <a:lnTo>
                        <a:pt x="466" y="197"/>
                      </a:lnTo>
                      <a:lnTo>
                        <a:pt x="462" y="171"/>
                      </a:lnTo>
                      <a:lnTo>
                        <a:pt x="458" y="151"/>
                      </a:lnTo>
                      <a:lnTo>
                        <a:pt x="454" y="135"/>
                      </a:lnTo>
                      <a:lnTo>
                        <a:pt x="450" y="124"/>
                      </a:lnTo>
                      <a:lnTo>
                        <a:pt x="444" y="115"/>
                      </a:lnTo>
                      <a:lnTo>
                        <a:pt x="437" y="106"/>
                      </a:lnTo>
                      <a:lnTo>
                        <a:pt x="428" y="98"/>
                      </a:lnTo>
                      <a:lnTo>
                        <a:pt x="416" y="89"/>
                      </a:lnTo>
                      <a:lnTo>
                        <a:pt x="405" y="79"/>
                      </a:lnTo>
                      <a:lnTo>
                        <a:pt x="396" y="73"/>
                      </a:lnTo>
                      <a:lnTo>
                        <a:pt x="388" y="69"/>
                      </a:lnTo>
                      <a:lnTo>
                        <a:pt x="381" y="68"/>
                      </a:lnTo>
                      <a:lnTo>
                        <a:pt x="371" y="68"/>
                      </a:lnTo>
                      <a:lnTo>
                        <a:pt x="360" y="71"/>
                      </a:lnTo>
                      <a:lnTo>
                        <a:pt x="343" y="75"/>
                      </a:lnTo>
                      <a:lnTo>
                        <a:pt x="323" y="79"/>
                      </a:lnTo>
                      <a:lnTo>
                        <a:pt x="302" y="83"/>
                      </a:lnTo>
                      <a:lnTo>
                        <a:pt x="284" y="84"/>
                      </a:lnTo>
                      <a:lnTo>
                        <a:pt x="270" y="84"/>
                      </a:lnTo>
                      <a:lnTo>
                        <a:pt x="258" y="80"/>
                      </a:lnTo>
                      <a:lnTo>
                        <a:pt x="245" y="75"/>
                      </a:lnTo>
                      <a:lnTo>
                        <a:pt x="230" y="66"/>
                      </a:lnTo>
                      <a:lnTo>
                        <a:pt x="214" y="57"/>
                      </a:lnTo>
                      <a:lnTo>
                        <a:pt x="192" y="44"/>
                      </a:lnTo>
                      <a:lnTo>
                        <a:pt x="170" y="32"/>
                      </a:lnTo>
                      <a:lnTo>
                        <a:pt x="150" y="21"/>
                      </a:lnTo>
                      <a:lnTo>
                        <a:pt x="132" y="13"/>
                      </a:lnTo>
                      <a:lnTo>
                        <a:pt x="117" y="6"/>
                      </a:lnTo>
                      <a:lnTo>
                        <a:pt x="103" y="2"/>
                      </a:lnTo>
                      <a:lnTo>
                        <a:pt x="90" y="0"/>
                      </a:lnTo>
                      <a:lnTo>
                        <a:pt x="77" y="0"/>
                      </a:lnTo>
                      <a:lnTo>
                        <a:pt x="65" y="2"/>
                      </a:lnTo>
                      <a:close/>
                    </a:path>
                  </a:pathLst>
                </a:custGeom>
                <a:solidFill>
                  <a:srgbClr val="FFC6B2"/>
                </a:solidFill>
                <a:ln w="9525">
                  <a:noFill/>
                  <a:round/>
                  <a:headEnd/>
                  <a:tailEnd/>
                </a:ln>
              </p:spPr>
              <p:txBody>
                <a:bodyPr/>
                <a:lstStyle/>
                <a:p>
                  <a:endParaRPr lang="en-US">
                    <a:latin typeface="+mj-lt"/>
                  </a:endParaRPr>
                </a:p>
              </p:txBody>
            </p:sp>
            <p:sp>
              <p:nvSpPr>
                <p:cNvPr id="13363" name="Freeform 119"/>
                <p:cNvSpPr>
                  <a:spLocks/>
                </p:cNvSpPr>
                <p:nvPr/>
              </p:nvSpPr>
              <p:spPr bwMode="auto">
                <a:xfrm>
                  <a:off x="4706" y="3258"/>
                  <a:ext cx="475" cy="187"/>
                </a:xfrm>
                <a:custGeom>
                  <a:avLst/>
                  <a:gdLst>
                    <a:gd name="T0" fmla="*/ 951 w 951"/>
                    <a:gd name="T1" fmla="*/ 239 h 374"/>
                    <a:gd name="T2" fmla="*/ 0 w 951"/>
                    <a:gd name="T3" fmla="*/ 0 h 374"/>
                    <a:gd name="T4" fmla="*/ 0 w 951"/>
                    <a:gd name="T5" fmla="*/ 374 h 374"/>
                    <a:gd name="T6" fmla="*/ 951 w 951"/>
                    <a:gd name="T7" fmla="*/ 374 h 374"/>
                    <a:gd name="T8" fmla="*/ 951 w 951"/>
                    <a:gd name="T9" fmla="*/ 239 h 374"/>
                    <a:gd name="T10" fmla="*/ 0 60000 65536"/>
                    <a:gd name="T11" fmla="*/ 0 60000 65536"/>
                    <a:gd name="T12" fmla="*/ 0 60000 65536"/>
                    <a:gd name="T13" fmla="*/ 0 60000 65536"/>
                    <a:gd name="T14" fmla="*/ 0 60000 65536"/>
                    <a:gd name="T15" fmla="*/ 0 w 951"/>
                    <a:gd name="T16" fmla="*/ 0 h 374"/>
                    <a:gd name="T17" fmla="*/ 951 w 951"/>
                    <a:gd name="T18" fmla="*/ 374 h 374"/>
                  </a:gdLst>
                  <a:ahLst/>
                  <a:cxnLst>
                    <a:cxn ang="T10">
                      <a:pos x="T0" y="T1"/>
                    </a:cxn>
                    <a:cxn ang="T11">
                      <a:pos x="T2" y="T3"/>
                    </a:cxn>
                    <a:cxn ang="T12">
                      <a:pos x="T4" y="T5"/>
                    </a:cxn>
                    <a:cxn ang="T13">
                      <a:pos x="T6" y="T7"/>
                    </a:cxn>
                    <a:cxn ang="T14">
                      <a:pos x="T8" y="T9"/>
                    </a:cxn>
                  </a:cxnLst>
                  <a:rect l="T15" t="T16" r="T17" b="T18"/>
                  <a:pathLst>
                    <a:path w="951" h="374">
                      <a:moveTo>
                        <a:pt x="951" y="239"/>
                      </a:moveTo>
                      <a:lnTo>
                        <a:pt x="0" y="0"/>
                      </a:lnTo>
                      <a:lnTo>
                        <a:pt x="0" y="374"/>
                      </a:lnTo>
                      <a:lnTo>
                        <a:pt x="951" y="374"/>
                      </a:lnTo>
                      <a:lnTo>
                        <a:pt x="951" y="239"/>
                      </a:lnTo>
                      <a:close/>
                    </a:path>
                  </a:pathLst>
                </a:custGeom>
                <a:solidFill>
                  <a:srgbClr val="D6C67A"/>
                </a:solidFill>
                <a:ln w="9525">
                  <a:noFill/>
                  <a:round/>
                  <a:headEnd/>
                  <a:tailEnd/>
                </a:ln>
              </p:spPr>
              <p:txBody>
                <a:bodyPr/>
                <a:lstStyle/>
                <a:p>
                  <a:endParaRPr lang="en-US">
                    <a:latin typeface="+mj-lt"/>
                  </a:endParaRPr>
                </a:p>
              </p:txBody>
            </p:sp>
            <p:sp>
              <p:nvSpPr>
                <p:cNvPr id="13364" name="Freeform 120"/>
                <p:cNvSpPr>
                  <a:spLocks/>
                </p:cNvSpPr>
                <p:nvPr/>
              </p:nvSpPr>
              <p:spPr bwMode="auto">
                <a:xfrm>
                  <a:off x="4827" y="2771"/>
                  <a:ext cx="179" cy="561"/>
                </a:xfrm>
                <a:custGeom>
                  <a:avLst/>
                  <a:gdLst>
                    <a:gd name="T0" fmla="*/ 8 w 358"/>
                    <a:gd name="T1" fmla="*/ 7 h 1121"/>
                    <a:gd name="T2" fmla="*/ 11 w 358"/>
                    <a:gd name="T3" fmla="*/ 7 h 1121"/>
                    <a:gd name="T4" fmla="*/ 16 w 358"/>
                    <a:gd name="T5" fmla="*/ 5 h 1121"/>
                    <a:gd name="T6" fmla="*/ 26 w 358"/>
                    <a:gd name="T7" fmla="*/ 4 h 1121"/>
                    <a:gd name="T8" fmla="*/ 38 w 358"/>
                    <a:gd name="T9" fmla="*/ 2 h 1121"/>
                    <a:gd name="T10" fmla="*/ 52 w 358"/>
                    <a:gd name="T11" fmla="*/ 2 h 1121"/>
                    <a:gd name="T12" fmla="*/ 66 w 358"/>
                    <a:gd name="T13" fmla="*/ 1 h 1121"/>
                    <a:gd name="T14" fmla="*/ 80 w 358"/>
                    <a:gd name="T15" fmla="*/ 0 h 1121"/>
                    <a:gd name="T16" fmla="*/ 94 w 358"/>
                    <a:gd name="T17" fmla="*/ 0 h 1121"/>
                    <a:gd name="T18" fmla="*/ 96 w 358"/>
                    <a:gd name="T19" fmla="*/ 1 h 1121"/>
                    <a:gd name="T20" fmla="*/ 102 w 358"/>
                    <a:gd name="T21" fmla="*/ 4 h 1121"/>
                    <a:gd name="T22" fmla="*/ 109 w 358"/>
                    <a:gd name="T23" fmla="*/ 12 h 1121"/>
                    <a:gd name="T24" fmla="*/ 114 w 358"/>
                    <a:gd name="T25" fmla="*/ 26 h 1121"/>
                    <a:gd name="T26" fmla="*/ 111 w 358"/>
                    <a:gd name="T27" fmla="*/ 44 h 1121"/>
                    <a:gd name="T28" fmla="*/ 100 w 358"/>
                    <a:gd name="T29" fmla="*/ 74 h 1121"/>
                    <a:gd name="T30" fmla="*/ 91 w 358"/>
                    <a:gd name="T31" fmla="*/ 102 h 1121"/>
                    <a:gd name="T32" fmla="*/ 85 w 358"/>
                    <a:gd name="T33" fmla="*/ 114 h 1121"/>
                    <a:gd name="T34" fmla="*/ 87 w 358"/>
                    <a:gd name="T35" fmla="*/ 121 h 1121"/>
                    <a:gd name="T36" fmla="*/ 91 w 358"/>
                    <a:gd name="T37" fmla="*/ 140 h 1121"/>
                    <a:gd name="T38" fmla="*/ 96 w 358"/>
                    <a:gd name="T39" fmla="*/ 169 h 1121"/>
                    <a:gd name="T40" fmla="*/ 106 w 358"/>
                    <a:gd name="T41" fmla="*/ 204 h 1121"/>
                    <a:gd name="T42" fmla="*/ 116 w 358"/>
                    <a:gd name="T43" fmla="*/ 245 h 1121"/>
                    <a:gd name="T44" fmla="*/ 129 w 358"/>
                    <a:gd name="T45" fmla="*/ 288 h 1121"/>
                    <a:gd name="T46" fmla="*/ 143 w 358"/>
                    <a:gd name="T47" fmla="*/ 329 h 1121"/>
                    <a:gd name="T48" fmla="*/ 160 w 358"/>
                    <a:gd name="T49" fmla="*/ 369 h 1121"/>
                    <a:gd name="T50" fmla="*/ 179 w 358"/>
                    <a:gd name="T51" fmla="*/ 408 h 1121"/>
                    <a:gd name="T52" fmla="*/ 200 w 358"/>
                    <a:gd name="T53" fmla="*/ 448 h 1121"/>
                    <a:gd name="T54" fmla="*/ 222 w 358"/>
                    <a:gd name="T55" fmla="*/ 492 h 1121"/>
                    <a:gd name="T56" fmla="*/ 244 w 358"/>
                    <a:gd name="T57" fmla="*/ 539 h 1121"/>
                    <a:gd name="T58" fmla="*/ 266 w 358"/>
                    <a:gd name="T59" fmla="*/ 590 h 1121"/>
                    <a:gd name="T60" fmla="*/ 287 w 358"/>
                    <a:gd name="T61" fmla="*/ 644 h 1121"/>
                    <a:gd name="T62" fmla="*/ 305 w 358"/>
                    <a:gd name="T63" fmla="*/ 703 h 1121"/>
                    <a:gd name="T64" fmla="*/ 318 w 358"/>
                    <a:gd name="T65" fmla="*/ 765 h 1121"/>
                    <a:gd name="T66" fmla="*/ 339 w 358"/>
                    <a:gd name="T67" fmla="*/ 878 h 1121"/>
                    <a:gd name="T68" fmla="*/ 351 w 358"/>
                    <a:gd name="T69" fmla="*/ 961 h 1121"/>
                    <a:gd name="T70" fmla="*/ 357 w 358"/>
                    <a:gd name="T71" fmla="*/ 1012 h 1121"/>
                    <a:gd name="T72" fmla="*/ 358 w 358"/>
                    <a:gd name="T73" fmla="*/ 1028 h 1121"/>
                    <a:gd name="T74" fmla="*/ 351 w 358"/>
                    <a:gd name="T75" fmla="*/ 1121 h 1121"/>
                    <a:gd name="T76" fmla="*/ 193 w 358"/>
                    <a:gd name="T77" fmla="*/ 1081 h 1121"/>
                    <a:gd name="T78" fmla="*/ 194 w 358"/>
                    <a:gd name="T79" fmla="*/ 1041 h 1121"/>
                    <a:gd name="T80" fmla="*/ 194 w 358"/>
                    <a:gd name="T81" fmla="*/ 946 h 1121"/>
                    <a:gd name="T82" fmla="*/ 190 w 358"/>
                    <a:gd name="T83" fmla="*/ 834 h 1121"/>
                    <a:gd name="T84" fmla="*/ 179 w 358"/>
                    <a:gd name="T85" fmla="*/ 743 h 1121"/>
                    <a:gd name="T86" fmla="*/ 172 w 358"/>
                    <a:gd name="T87" fmla="*/ 714 h 1121"/>
                    <a:gd name="T88" fmla="*/ 160 w 358"/>
                    <a:gd name="T89" fmla="*/ 670 h 1121"/>
                    <a:gd name="T90" fmla="*/ 146 w 358"/>
                    <a:gd name="T91" fmla="*/ 615 h 1121"/>
                    <a:gd name="T92" fmla="*/ 129 w 358"/>
                    <a:gd name="T93" fmla="*/ 553 h 1121"/>
                    <a:gd name="T94" fmla="*/ 113 w 358"/>
                    <a:gd name="T95" fmla="*/ 491 h 1121"/>
                    <a:gd name="T96" fmla="*/ 96 w 358"/>
                    <a:gd name="T97" fmla="*/ 431 h 1121"/>
                    <a:gd name="T98" fmla="*/ 81 w 358"/>
                    <a:gd name="T99" fmla="*/ 382 h 1121"/>
                    <a:gd name="T100" fmla="*/ 69 w 358"/>
                    <a:gd name="T101" fmla="*/ 344 h 1121"/>
                    <a:gd name="T102" fmla="*/ 48 w 358"/>
                    <a:gd name="T103" fmla="*/ 264 h 1121"/>
                    <a:gd name="T104" fmla="*/ 41 w 358"/>
                    <a:gd name="T105" fmla="*/ 190 h 1121"/>
                    <a:gd name="T106" fmla="*/ 40 w 358"/>
                    <a:gd name="T107" fmla="*/ 135 h 1121"/>
                    <a:gd name="T108" fmla="*/ 41 w 358"/>
                    <a:gd name="T109" fmla="*/ 114 h 1121"/>
                    <a:gd name="T110" fmla="*/ 1 w 358"/>
                    <a:gd name="T111" fmla="*/ 40 h 1121"/>
                    <a:gd name="T112" fmla="*/ 1 w 358"/>
                    <a:gd name="T113" fmla="*/ 40 h 1121"/>
                    <a:gd name="T114" fmla="*/ 0 w 358"/>
                    <a:gd name="T115" fmla="*/ 36 h 1121"/>
                    <a:gd name="T116" fmla="*/ 1 w 358"/>
                    <a:gd name="T117" fmla="*/ 26 h 1121"/>
                    <a:gd name="T118" fmla="*/ 8 w 358"/>
                    <a:gd name="T119" fmla="*/ 7 h 11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58"/>
                    <a:gd name="T181" fmla="*/ 0 h 1121"/>
                    <a:gd name="T182" fmla="*/ 358 w 358"/>
                    <a:gd name="T183" fmla="*/ 1121 h 11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58" h="1121">
                      <a:moveTo>
                        <a:pt x="8" y="7"/>
                      </a:moveTo>
                      <a:lnTo>
                        <a:pt x="11" y="7"/>
                      </a:lnTo>
                      <a:lnTo>
                        <a:pt x="16" y="5"/>
                      </a:lnTo>
                      <a:lnTo>
                        <a:pt x="26" y="4"/>
                      </a:lnTo>
                      <a:lnTo>
                        <a:pt x="38" y="2"/>
                      </a:lnTo>
                      <a:lnTo>
                        <a:pt x="52" y="2"/>
                      </a:lnTo>
                      <a:lnTo>
                        <a:pt x="66" y="1"/>
                      </a:lnTo>
                      <a:lnTo>
                        <a:pt x="80" y="0"/>
                      </a:lnTo>
                      <a:lnTo>
                        <a:pt x="94" y="0"/>
                      </a:lnTo>
                      <a:lnTo>
                        <a:pt x="96" y="1"/>
                      </a:lnTo>
                      <a:lnTo>
                        <a:pt x="102" y="4"/>
                      </a:lnTo>
                      <a:lnTo>
                        <a:pt x="109" y="12"/>
                      </a:lnTo>
                      <a:lnTo>
                        <a:pt x="114" y="26"/>
                      </a:lnTo>
                      <a:lnTo>
                        <a:pt x="111" y="44"/>
                      </a:lnTo>
                      <a:lnTo>
                        <a:pt x="100" y="74"/>
                      </a:lnTo>
                      <a:lnTo>
                        <a:pt x="91" y="102"/>
                      </a:lnTo>
                      <a:lnTo>
                        <a:pt x="85" y="114"/>
                      </a:lnTo>
                      <a:lnTo>
                        <a:pt x="87" y="121"/>
                      </a:lnTo>
                      <a:lnTo>
                        <a:pt x="91" y="140"/>
                      </a:lnTo>
                      <a:lnTo>
                        <a:pt x="96" y="169"/>
                      </a:lnTo>
                      <a:lnTo>
                        <a:pt x="106" y="204"/>
                      </a:lnTo>
                      <a:lnTo>
                        <a:pt x="116" y="245"/>
                      </a:lnTo>
                      <a:lnTo>
                        <a:pt x="129" y="288"/>
                      </a:lnTo>
                      <a:lnTo>
                        <a:pt x="143" y="329"/>
                      </a:lnTo>
                      <a:lnTo>
                        <a:pt x="160" y="369"/>
                      </a:lnTo>
                      <a:lnTo>
                        <a:pt x="179" y="408"/>
                      </a:lnTo>
                      <a:lnTo>
                        <a:pt x="200" y="448"/>
                      </a:lnTo>
                      <a:lnTo>
                        <a:pt x="222" y="492"/>
                      </a:lnTo>
                      <a:lnTo>
                        <a:pt x="244" y="539"/>
                      </a:lnTo>
                      <a:lnTo>
                        <a:pt x="266" y="590"/>
                      </a:lnTo>
                      <a:lnTo>
                        <a:pt x="287" y="644"/>
                      </a:lnTo>
                      <a:lnTo>
                        <a:pt x="305" y="703"/>
                      </a:lnTo>
                      <a:lnTo>
                        <a:pt x="318" y="765"/>
                      </a:lnTo>
                      <a:lnTo>
                        <a:pt x="339" y="878"/>
                      </a:lnTo>
                      <a:lnTo>
                        <a:pt x="351" y="961"/>
                      </a:lnTo>
                      <a:lnTo>
                        <a:pt x="357" y="1012"/>
                      </a:lnTo>
                      <a:lnTo>
                        <a:pt x="358" y="1028"/>
                      </a:lnTo>
                      <a:lnTo>
                        <a:pt x="351" y="1121"/>
                      </a:lnTo>
                      <a:lnTo>
                        <a:pt x="193" y="1081"/>
                      </a:lnTo>
                      <a:lnTo>
                        <a:pt x="194" y="1041"/>
                      </a:lnTo>
                      <a:lnTo>
                        <a:pt x="194" y="946"/>
                      </a:lnTo>
                      <a:lnTo>
                        <a:pt x="190" y="834"/>
                      </a:lnTo>
                      <a:lnTo>
                        <a:pt x="179" y="743"/>
                      </a:lnTo>
                      <a:lnTo>
                        <a:pt x="172" y="714"/>
                      </a:lnTo>
                      <a:lnTo>
                        <a:pt x="160" y="670"/>
                      </a:lnTo>
                      <a:lnTo>
                        <a:pt x="146" y="615"/>
                      </a:lnTo>
                      <a:lnTo>
                        <a:pt x="129" y="553"/>
                      </a:lnTo>
                      <a:lnTo>
                        <a:pt x="113" y="491"/>
                      </a:lnTo>
                      <a:lnTo>
                        <a:pt x="96" y="431"/>
                      </a:lnTo>
                      <a:lnTo>
                        <a:pt x="81" y="382"/>
                      </a:lnTo>
                      <a:lnTo>
                        <a:pt x="69" y="344"/>
                      </a:lnTo>
                      <a:lnTo>
                        <a:pt x="48" y="264"/>
                      </a:lnTo>
                      <a:lnTo>
                        <a:pt x="41" y="190"/>
                      </a:lnTo>
                      <a:lnTo>
                        <a:pt x="40" y="135"/>
                      </a:lnTo>
                      <a:lnTo>
                        <a:pt x="41" y="114"/>
                      </a:lnTo>
                      <a:lnTo>
                        <a:pt x="1" y="40"/>
                      </a:lnTo>
                      <a:lnTo>
                        <a:pt x="0" y="36"/>
                      </a:lnTo>
                      <a:lnTo>
                        <a:pt x="1" y="26"/>
                      </a:lnTo>
                      <a:lnTo>
                        <a:pt x="8" y="7"/>
                      </a:lnTo>
                      <a:close/>
                    </a:path>
                  </a:pathLst>
                </a:custGeom>
                <a:solidFill>
                  <a:schemeClr val="hlink"/>
                </a:solidFill>
                <a:ln w="9525">
                  <a:noFill/>
                  <a:round/>
                  <a:headEnd/>
                  <a:tailEnd/>
                </a:ln>
              </p:spPr>
              <p:txBody>
                <a:bodyPr/>
                <a:lstStyle/>
                <a:p>
                  <a:endParaRPr lang="en-US">
                    <a:latin typeface="+mj-lt"/>
                  </a:endParaRPr>
                </a:p>
              </p:txBody>
            </p:sp>
            <p:sp>
              <p:nvSpPr>
                <p:cNvPr id="13365" name="Freeform 121"/>
                <p:cNvSpPr>
                  <a:spLocks/>
                </p:cNvSpPr>
                <p:nvPr/>
              </p:nvSpPr>
              <p:spPr bwMode="auto">
                <a:xfrm>
                  <a:off x="4616" y="2586"/>
                  <a:ext cx="61" cy="16"/>
                </a:xfrm>
                <a:custGeom>
                  <a:avLst/>
                  <a:gdLst>
                    <a:gd name="T0" fmla="*/ 0 w 121"/>
                    <a:gd name="T1" fmla="*/ 20 h 31"/>
                    <a:gd name="T2" fmla="*/ 1 w 121"/>
                    <a:gd name="T3" fmla="*/ 20 h 31"/>
                    <a:gd name="T4" fmla="*/ 3 w 121"/>
                    <a:gd name="T5" fmla="*/ 18 h 31"/>
                    <a:gd name="T6" fmla="*/ 7 w 121"/>
                    <a:gd name="T7" fmla="*/ 15 h 31"/>
                    <a:gd name="T8" fmla="*/ 12 w 121"/>
                    <a:gd name="T9" fmla="*/ 12 h 31"/>
                    <a:gd name="T10" fmla="*/ 19 w 121"/>
                    <a:gd name="T11" fmla="*/ 9 h 31"/>
                    <a:gd name="T12" fmla="*/ 26 w 121"/>
                    <a:gd name="T13" fmla="*/ 7 h 31"/>
                    <a:gd name="T14" fmla="*/ 34 w 121"/>
                    <a:gd name="T15" fmla="*/ 4 h 31"/>
                    <a:gd name="T16" fmla="*/ 42 w 121"/>
                    <a:gd name="T17" fmla="*/ 2 h 31"/>
                    <a:gd name="T18" fmla="*/ 51 w 121"/>
                    <a:gd name="T19" fmla="*/ 2 h 31"/>
                    <a:gd name="T20" fmla="*/ 59 w 121"/>
                    <a:gd name="T21" fmla="*/ 2 h 31"/>
                    <a:gd name="T22" fmla="*/ 66 w 121"/>
                    <a:gd name="T23" fmla="*/ 1 h 31"/>
                    <a:gd name="T24" fmla="*/ 74 w 121"/>
                    <a:gd name="T25" fmla="*/ 1 h 31"/>
                    <a:gd name="T26" fmla="*/ 81 w 121"/>
                    <a:gd name="T27" fmla="*/ 1 h 31"/>
                    <a:gd name="T28" fmla="*/ 88 w 121"/>
                    <a:gd name="T29" fmla="*/ 1 h 31"/>
                    <a:gd name="T30" fmla="*/ 96 w 121"/>
                    <a:gd name="T31" fmla="*/ 1 h 31"/>
                    <a:gd name="T32" fmla="*/ 103 w 121"/>
                    <a:gd name="T33" fmla="*/ 0 h 31"/>
                    <a:gd name="T34" fmla="*/ 114 w 121"/>
                    <a:gd name="T35" fmla="*/ 1 h 31"/>
                    <a:gd name="T36" fmla="*/ 120 w 121"/>
                    <a:gd name="T37" fmla="*/ 4 h 31"/>
                    <a:gd name="T38" fmla="*/ 121 w 121"/>
                    <a:gd name="T39" fmla="*/ 7 h 31"/>
                    <a:gd name="T40" fmla="*/ 121 w 121"/>
                    <a:gd name="T41" fmla="*/ 8 h 31"/>
                    <a:gd name="T42" fmla="*/ 117 w 121"/>
                    <a:gd name="T43" fmla="*/ 12 h 31"/>
                    <a:gd name="T44" fmla="*/ 107 w 121"/>
                    <a:gd name="T45" fmla="*/ 19 h 31"/>
                    <a:gd name="T46" fmla="*/ 96 w 121"/>
                    <a:gd name="T47" fmla="*/ 27 h 31"/>
                    <a:gd name="T48" fmla="*/ 85 w 121"/>
                    <a:gd name="T49" fmla="*/ 31 h 31"/>
                    <a:gd name="T50" fmla="*/ 78 w 121"/>
                    <a:gd name="T51" fmla="*/ 30 h 31"/>
                    <a:gd name="T52" fmla="*/ 67 w 121"/>
                    <a:gd name="T53" fmla="*/ 29 h 31"/>
                    <a:gd name="T54" fmla="*/ 52 w 121"/>
                    <a:gd name="T55" fmla="*/ 27 h 31"/>
                    <a:gd name="T56" fmla="*/ 38 w 121"/>
                    <a:gd name="T57" fmla="*/ 26 h 31"/>
                    <a:gd name="T58" fmla="*/ 23 w 121"/>
                    <a:gd name="T59" fmla="*/ 23 h 31"/>
                    <a:gd name="T60" fmla="*/ 11 w 121"/>
                    <a:gd name="T61" fmla="*/ 22 h 31"/>
                    <a:gd name="T62" fmla="*/ 3 w 121"/>
                    <a:gd name="T63" fmla="*/ 20 h 31"/>
                    <a:gd name="T64" fmla="*/ 0 w 121"/>
                    <a:gd name="T65" fmla="*/ 20 h 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1"/>
                    <a:gd name="T100" fmla="*/ 0 h 31"/>
                    <a:gd name="T101" fmla="*/ 121 w 121"/>
                    <a:gd name="T102" fmla="*/ 31 h 3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1" h="31">
                      <a:moveTo>
                        <a:pt x="0" y="20"/>
                      </a:moveTo>
                      <a:lnTo>
                        <a:pt x="1" y="20"/>
                      </a:lnTo>
                      <a:lnTo>
                        <a:pt x="3" y="18"/>
                      </a:lnTo>
                      <a:lnTo>
                        <a:pt x="7" y="15"/>
                      </a:lnTo>
                      <a:lnTo>
                        <a:pt x="12" y="12"/>
                      </a:lnTo>
                      <a:lnTo>
                        <a:pt x="19" y="9"/>
                      </a:lnTo>
                      <a:lnTo>
                        <a:pt x="26" y="7"/>
                      </a:lnTo>
                      <a:lnTo>
                        <a:pt x="34" y="4"/>
                      </a:lnTo>
                      <a:lnTo>
                        <a:pt x="42" y="2"/>
                      </a:lnTo>
                      <a:lnTo>
                        <a:pt x="51" y="2"/>
                      </a:lnTo>
                      <a:lnTo>
                        <a:pt x="59" y="2"/>
                      </a:lnTo>
                      <a:lnTo>
                        <a:pt x="66" y="1"/>
                      </a:lnTo>
                      <a:lnTo>
                        <a:pt x="74" y="1"/>
                      </a:lnTo>
                      <a:lnTo>
                        <a:pt x="81" y="1"/>
                      </a:lnTo>
                      <a:lnTo>
                        <a:pt x="88" y="1"/>
                      </a:lnTo>
                      <a:lnTo>
                        <a:pt x="96" y="1"/>
                      </a:lnTo>
                      <a:lnTo>
                        <a:pt x="103" y="0"/>
                      </a:lnTo>
                      <a:lnTo>
                        <a:pt x="114" y="1"/>
                      </a:lnTo>
                      <a:lnTo>
                        <a:pt x="120" y="4"/>
                      </a:lnTo>
                      <a:lnTo>
                        <a:pt x="121" y="7"/>
                      </a:lnTo>
                      <a:lnTo>
                        <a:pt x="121" y="8"/>
                      </a:lnTo>
                      <a:lnTo>
                        <a:pt x="117" y="12"/>
                      </a:lnTo>
                      <a:lnTo>
                        <a:pt x="107" y="19"/>
                      </a:lnTo>
                      <a:lnTo>
                        <a:pt x="96" y="27"/>
                      </a:lnTo>
                      <a:lnTo>
                        <a:pt x="85" y="31"/>
                      </a:lnTo>
                      <a:lnTo>
                        <a:pt x="78" y="30"/>
                      </a:lnTo>
                      <a:lnTo>
                        <a:pt x="67" y="29"/>
                      </a:lnTo>
                      <a:lnTo>
                        <a:pt x="52" y="27"/>
                      </a:lnTo>
                      <a:lnTo>
                        <a:pt x="38" y="26"/>
                      </a:lnTo>
                      <a:lnTo>
                        <a:pt x="23" y="23"/>
                      </a:lnTo>
                      <a:lnTo>
                        <a:pt x="11" y="22"/>
                      </a:lnTo>
                      <a:lnTo>
                        <a:pt x="3" y="20"/>
                      </a:lnTo>
                      <a:lnTo>
                        <a:pt x="0" y="20"/>
                      </a:lnTo>
                      <a:close/>
                    </a:path>
                  </a:pathLst>
                </a:custGeom>
                <a:solidFill>
                  <a:srgbClr val="EFB7A3"/>
                </a:solidFill>
                <a:ln w="9525">
                  <a:noFill/>
                  <a:round/>
                  <a:headEnd/>
                  <a:tailEnd/>
                </a:ln>
              </p:spPr>
              <p:txBody>
                <a:bodyPr/>
                <a:lstStyle/>
                <a:p>
                  <a:endParaRPr lang="en-US">
                    <a:latin typeface="+mj-lt"/>
                  </a:endParaRPr>
                </a:p>
              </p:txBody>
            </p:sp>
            <p:sp>
              <p:nvSpPr>
                <p:cNvPr id="13366" name="Freeform 122"/>
                <p:cNvSpPr>
                  <a:spLocks/>
                </p:cNvSpPr>
                <p:nvPr/>
              </p:nvSpPr>
              <p:spPr bwMode="auto">
                <a:xfrm>
                  <a:off x="4632" y="2625"/>
                  <a:ext cx="63" cy="17"/>
                </a:xfrm>
                <a:custGeom>
                  <a:avLst/>
                  <a:gdLst>
                    <a:gd name="T0" fmla="*/ 0 w 125"/>
                    <a:gd name="T1" fmla="*/ 3 h 35"/>
                    <a:gd name="T2" fmla="*/ 0 w 125"/>
                    <a:gd name="T3" fmla="*/ 3 h 35"/>
                    <a:gd name="T4" fmla="*/ 3 w 125"/>
                    <a:gd name="T5" fmla="*/ 3 h 35"/>
                    <a:gd name="T6" fmla="*/ 8 w 125"/>
                    <a:gd name="T7" fmla="*/ 4 h 35"/>
                    <a:gd name="T8" fmla="*/ 18 w 125"/>
                    <a:gd name="T9" fmla="*/ 6 h 35"/>
                    <a:gd name="T10" fmla="*/ 29 w 125"/>
                    <a:gd name="T11" fmla="*/ 6 h 35"/>
                    <a:gd name="T12" fmla="*/ 37 w 125"/>
                    <a:gd name="T13" fmla="*/ 3 h 35"/>
                    <a:gd name="T14" fmla="*/ 47 w 125"/>
                    <a:gd name="T15" fmla="*/ 0 h 35"/>
                    <a:gd name="T16" fmla="*/ 55 w 125"/>
                    <a:gd name="T17" fmla="*/ 0 h 35"/>
                    <a:gd name="T18" fmla="*/ 62 w 125"/>
                    <a:gd name="T19" fmla="*/ 2 h 35"/>
                    <a:gd name="T20" fmla="*/ 72 w 125"/>
                    <a:gd name="T21" fmla="*/ 4 h 35"/>
                    <a:gd name="T22" fmla="*/ 83 w 125"/>
                    <a:gd name="T23" fmla="*/ 7 h 35"/>
                    <a:gd name="T24" fmla="*/ 95 w 125"/>
                    <a:gd name="T25" fmla="*/ 11 h 35"/>
                    <a:gd name="T26" fmla="*/ 106 w 125"/>
                    <a:gd name="T27" fmla="*/ 14 h 35"/>
                    <a:gd name="T28" fmla="*/ 116 w 125"/>
                    <a:gd name="T29" fmla="*/ 17 h 35"/>
                    <a:gd name="T30" fmla="*/ 123 w 125"/>
                    <a:gd name="T31" fmla="*/ 18 h 35"/>
                    <a:gd name="T32" fmla="*/ 125 w 125"/>
                    <a:gd name="T33" fmla="*/ 20 h 35"/>
                    <a:gd name="T34" fmla="*/ 124 w 125"/>
                    <a:gd name="T35" fmla="*/ 20 h 35"/>
                    <a:gd name="T36" fmla="*/ 120 w 125"/>
                    <a:gd name="T37" fmla="*/ 21 h 35"/>
                    <a:gd name="T38" fmla="*/ 114 w 125"/>
                    <a:gd name="T39" fmla="*/ 24 h 35"/>
                    <a:gd name="T40" fmla="*/ 107 w 125"/>
                    <a:gd name="T41" fmla="*/ 26 h 35"/>
                    <a:gd name="T42" fmla="*/ 99 w 125"/>
                    <a:gd name="T43" fmla="*/ 28 h 35"/>
                    <a:gd name="T44" fmla="*/ 92 w 125"/>
                    <a:gd name="T45" fmla="*/ 31 h 35"/>
                    <a:gd name="T46" fmla="*/ 85 w 125"/>
                    <a:gd name="T47" fmla="*/ 32 h 35"/>
                    <a:gd name="T48" fmla="*/ 81 w 125"/>
                    <a:gd name="T49" fmla="*/ 33 h 35"/>
                    <a:gd name="T50" fmla="*/ 67 w 125"/>
                    <a:gd name="T51" fmla="*/ 35 h 35"/>
                    <a:gd name="T52" fmla="*/ 56 w 125"/>
                    <a:gd name="T53" fmla="*/ 33 h 35"/>
                    <a:gd name="T54" fmla="*/ 47 w 125"/>
                    <a:gd name="T55" fmla="*/ 31 h 35"/>
                    <a:gd name="T56" fmla="*/ 44 w 125"/>
                    <a:gd name="T57" fmla="*/ 29 h 35"/>
                    <a:gd name="T58" fmla="*/ 23 w 125"/>
                    <a:gd name="T59" fmla="*/ 31 h 35"/>
                    <a:gd name="T60" fmla="*/ 14 w 125"/>
                    <a:gd name="T61" fmla="*/ 25 h 35"/>
                    <a:gd name="T62" fmla="*/ 12 w 125"/>
                    <a:gd name="T63" fmla="*/ 24 h 35"/>
                    <a:gd name="T64" fmla="*/ 8 w 125"/>
                    <a:gd name="T65" fmla="*/ 18 h 35"/>
                    <a:gd name="T66" fmla="*/ 4 w 125"/>
                    <a:gd name="T67" fmla="*/ 11 h 35"/>
                    <a:gd name="T68" fmla="*/ 0 w 125"/>
                    <a:gd name="T69" fmla="*/ 3 h 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5"/>
                    <a:gd name="T106" fmla="*/ 0 h 35"/>
                    <a:gd name="T107" fmla="*/ 125 w 125"/>
                    <a:gd name="T108" fmla="*/ 35 h 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5" h="35">
                      <a:moveTo>
                        <a:pt x="0" y="3"/>
                      </a:moveTo>
                      <a:lnTo>
                        <a:pt x="0" y="3"/>
                      </a:lnTo>
                      <a:lnTo>
                        <a:pt x="3" y="3"/>
                      </a:lnTo>
                      <a:lnTo>
                        <a:pt x="8" y="4"/>
                      </a:lnTo>
                      <a:lnTo>
                        <a:pt x="18" y="6"/>
                      </a:lnTo>
                      <a:lnTo>
                        <a:pt x="29" y="6"/>
                      </a:lnTo>
                      <a:lnTo>
                        <a:pt x="37" y="3"/>
                      </a:lnTo>
                      <a:lnTo>
                        <a:pt x="47" y="0"/>
                      </a:lnTo>
                      <a:lnTo>
                        <a:pt x="55" y="0"/>
                      </a:lnTo>
                      <a:lnTo>
                        <a:pt x="62" y="2"/>
                      </a:lnTo>
                      <a:lnTo>
                        <a:pt x="72" y="4"/>
                      </a:lnTo>
                      <a:lnTo>
                        <a:pt x="83" y="7"/>
                      </a:lnTo>
                      <a:lnTo>
                        <a:pt x="95" y="11"/>
                      </a:lnTo>
                      <a:lnTo>
                        <a:pt x="106" y="14"/>
                      </a:lnTo>
                      <a:lnTo>
                        <a:pt x="116" y="17"/>
                      </a:lnTo>
                      <a:lnTo>
                        <a:pt x="123" y="18"/>
                      </a:lnTo>
                      <a:lnTo>
                        <a:pt x="125" y="20"/>
                      </a:lnTo>
                      <a:lnTo>
                        <a:pt x="124" y="20"/>
                      </a:lnTo>
                      <a:lnTo>
                        <a:pt x="120" y="21"/>
                      </a:lnTo>
                      <a:lnTo>
                        <a:pt x="114" y="24"/>
                      </a:lnTo>
                      <a:lnTo>
                        <a:pt x="107" y="26"/>
                      </a:lnTo>
                      <a:lnTo>
                        <a:pt x="99" y="28"/>
                      </a:lnTo>
                      <a:lnTo>
                        <a:pt x="92" y="31"/>
                      </a:lnTo>
                      <a:lnTo>
                        <a:pt x="85" y="32"/>
                      </a:lnTo>
                      <a:lnTo>
                        <a:pt x="81" y="33"/>
                      </a:lnTo>
                      <a:lnTo>
                        <a:pt x="67" y="35"/>
                      </a:lnTo>
                      <a:lnTo>
                        <a:pt x="56" y="33"/>
                      </a:lnTo>
                      <a:lnTo>
                        <a:pt x="47" y="31"/>
                      </a:lnTo>
                      <a:lnTo>
                        <a:pt x="44" y="29"/>
                      </a:lnTo>
                      <a:lnTo>
                        <a:pt x="23" y="31"/>
                      </a:lnTo>
                      <a:lnTo>
                        <a:pt x="14" y="25"/>
                      </a:lnTo>
                      <a:lnTo>
                        <a:pt x="12" y="24"/>
                      </a:lnTo>
                      <a:lnTo>
                        <a:pt x="8" y="18"/>
                      </a:lnTo>
                      <a:lnTo>
                        <a:pt x="4" y="11"/>
                      </a:lnTo>
                      <a:lnTo>
                        <a:pt x="0" y="3"/>
                      </a:lnTo>
                      <a:close/>
                    </a:path>
                  </a:pathLst>
                </a:custGeom>
                <a:solidFill>
                  <a:srgbClr val="EFB7A3"/>
                </a:solidFill>
                <a:ln w="9525">
                  <a:noFill/>
                  <a:round/>
                  <a:headEnd/>
                  <a:tailEnd/>
                </a:ln>
              </p:spPr>
              <p:txBody>
                <a:bodyPr/>
                <a:lstStyle/>
                <a:p>
                  <a:endParaRPr lang="en-US">
                    <a:latin typeface="+mj-lt"/>
                  </a:endParaRPr>
                </a:p>
              </p:txBody>
            </p:sp>
            <p:sp>
              <p:nvSpPr>
                <p:cNvPr id="13367" name="Freeform 123"/>
                <p:cNvSpPr>
                  <a:spLocks/>
                </p:cNvSpPr>
                <p:nvPr/>
              </p:nvSpPr>
              <p:spPr bwMode="auto">
                <a:xfrm rot="682289">
                  <a:off x="4647" y="2454"/>
                  <a:ext cx="125" cy="59"/>
                </a:xfrm>
                <a:custGeom>
                  <a:avLst/>
                  <a:gdLst>
                    <a:gd name="T0" fmla="*/ 8 w 249"/>
                    <a:gd name="T1" fmla="*/ 21 h 118"/>
                    <a:gd name="T2" fmla="*/ 33 w 249"/>
                    <a:gd name="T3" fmla="*/ 16 h 118"/>
                    <a:gd name="T4" fmla="*/ 69 w 249"/>
                    <a:gd name="T5" fmla="*/ 8 h 118"/>
                    <a:gd name="T6" fmla="*/ 99 w 249"/>
                    <a:gd name="T7" fmla="*/ 3 h 118"/>
                    <a:gd name="T8" fmla="*/ 113 w 249"/>
                    <a:gd name="T9" fmla="*/ 1 h 118"/>
                    <a:gd name="T10" fmla="*/ 127 w 249"/>
                    <a:gd name="T11" fmla="*/ 0 h 118"/>
                    <a:gd name="T12" fmla="*/ 142 w 249"/>
                    <a:gd name="T13" fmla="*/ 0 h 118"/>
                    <a:gd name="T14" fmla="*/ 157 w 249"/>
                    <a:gd name="T15" fmla="*/ 1 h 118"/>
                    <a:gd name="T16" fmla="*/ 169 w 249"/>
                    <a:gd name="T17" fmla="*/ 5 h 118"/>
                    <a:gd name="T18" fmla="*/ 190 w 249"/>
                    <a:gd name="T19" fmla="*/ 15 h 118"/>
                    <a:gd name="T20" fmla="*/ 218 w 249"/>
                    <a:gd name="T21" fmla="*/ 27 h 118"/>
                    <a:gd name="T22" fmla="*/ 241 w 249"/>
                    <a:gd name="T23" fmla="*/ 41 h 118"/>
                    <a:gd name="T24" fmla="*/ 249 w 249"/>
                    <a:gd name="T25" fmla="*/ 50 h 118"/>
                    <a:gd name="T26" fmla="*/ 245 w 249"/>
                    <a:gd name="T27" fmla="*/ 55 h 118"/>
                    <a:gd name="T28" fmla="*/ 229 w 249"/>
                    <a:gd name="T29" fmla="*/ 54 h 118"/>
                    <a:gd name="T30" fmla="*/ 208 w 249"/>
                    <a:gd name="T31" fmla="*/ 47 h 118"/>
                    <a:gd name="T32" fmla="*/ 184 w 249"/>
                    <a:gd name="T33" fmla="*/ 37 h 118"/>
                    <a:gd name="T34" fmla="*/ 167 w 249"/>
                    <a:gd name="T35" fmla="*/ 30 h 118"/>
                    <a:gd name="T36" fmla="*/ 157 w 249"/>
                    <a:gd name="T37" fmla="*/ 29 h 118"/>
                    <a:gd name="T38" fmla="*/ 143 w 249"/>
                    <a:gd name="T39" fmla="*/ 29 h 118"/>
                    <a:gd name="T40" fmla="*/ 125 w 249"/>
                    <a:gd name="T41" fmla="*/ 29 h 118"/>
                    <a:gd name="T42" fmla="*/ 104 w 249"/>
                    <a:gd name="T43" fmla="*/ 30 h 118"/>
                    <a:gd name="T44" fmla="*/ 77 w 249"/>
                    <a:gd name="T45" fmla="*/ 34 h 118"/>
                    <a:gd name="T46" fmla="*/ 66 w 249"/>
                    <a:gd name="T47" fmla="*/ 36 h 118"/>
                    <a:gd name="T48" fmla="*/ 67 w 249"/>
                    <a:gd name="T49" fmla="*/ 38 h 118"/>
                    <a:gd name="T50" fmla="*/ 77 w 249"/>
                    <a:gd name="T51" fmla="*/ 54 h 118"/>
                    <a:gd name="T52" fmla="*/ 93 w 249"/>
                    <a:gd name="T53" fmla="*/ 62 h 118"/>
                    <a:gd name="T54" fmla="*/ 118 w 249"/>
                    <a:gd name="T55" fmla="*/ 66 h 118"/>
                    <a:gd name="T56" fmla="*/ 151 w 249"/>
                    <a:gd name="T57" fmla="*/ 70 h 118"/>
                    <a:gd name="T58" fmla="*/ 183 w 249"/>
                    <a:gd name="T59" fmla="*/ 76 h 118"/>
                    <a:gd name="T60" fmla="*/ 216 w 249"/>
                    <a:gd name="T61" fmla="*/ 88 h 118"/>
                    <a:gd name="T62" fmla="*/ 205 w 249"/>
                    <a:gd name="T63" fmla="*/ 95 h 118"/>
                    <a:gd name="T64" fmla="*/ 178 w 249"/>
                    <a:gd name="T65" fmla="*/ 109 h 118"/>
                    <a:gd name="T66" fmla="*/ 139 w 249"/>
                    <a:gd name="T67" fmla="*/ 118 h 118"/>
                    <a:gd name="T68" fmla="*/ 93 w 249"/>
                    <a:gd name="T69" fmla="*/ 114 h 118"/>
                    <a:gd name="T70" fmla="*/ 88 w 249"/>
                    <a:gd name="T71" fmla="*/ 107 h 118"/>
                    <a:gd name="T72" fmla="*/ 73 w 249"/>
                    <a:gd name="T73" fmla="*/ 91 h 118"/>
                    <a:gd name="T74" fmla="*/ 56 w 249"/>
                    <a:gd name="T75" fmla="*/ 73 h 118"/>
                    <a:gd name="T76" fmla="*/ 45 w 249"/>
                    <a:gd name="T77" fmla="*/ 63 h 118"/>
                    <a:gd name="T78" fmla="*/ 31 w 249"/>
                    <a:gd name="T79" fmla="*/ 58 h 118"/>
                    <a:gd name="T80" fmla="*/ 13 w 249"/>
                    <a:gd name="T81" fmla="*/ 51 h 118"/>
                    <a:gd name="T82" fmla="*/ 0 w 249"/>
                    <a:gd name="T83" fmla="*/ 40 h 118"/>
                    <a:gd name="T84" fmla="*/ 4 w 249"/>
                    <a:gd name="T85" fmla="*/ 22 h 1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9"/>
                    <a:gd name="T130" fmla="*/ 0 h 118"/>
                    <a:gd name="T131" fmla="*/ 249 w 249"/>
                    <a:gd name="T132" fmla="*/ 118 h 1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9" h="118">
                      <a:moveTo>
                        <a:pt x="4" y="22"/>
                      </a:moveTo>
                      <a:lnTo>
                        <a:pt x="8" y="21"/>
                      </a:lnTo>
                      <a:lnTo>
                        <a:pt x="18" y="19"/>
                      </a:lnTo>
                      <a:lnTo>
                        <a:pt x="33" y="16"/>
                      </a:lnTo>
                      <a:lnTo>
                        <a:pt x="51" y="12"/>
                      </a:lnTo>
                      <a:lnTo>
                        <a:pt x="69" y="8"/>
                      </a:lnTo>
                      <a:lnTo>
                        <a:pt x="85" y="5"/>
                      </a:lnTo>
                      <a:lnTo>
                        <a:pt x="99" y="3"/>
                      </a:lnTo>
                      <a:lnTo>
                        <a:pt x="107" y="1"/>
                      </a:lnTo>
                      <a:lnTo>
                        <a:pt x="113" y="1"/>
                      </a:lnTo>
                      <a:lnTo>
                        <a:pt x="120" y="0"/>
                      </a:lnTo>
                      <a:lnTo>
                        <a:pt x="127" y="0"/>
                      </a:lnTo>
                      <a:lnTo>
                        <a:pt x="135" y="0"/>
                      </a:lnTo>
                      <a:lnTo>
                        <a:pt x="142" y="0"/>
                      </a:lnTo>
                      <a:lnTo>
                        <a:pt x="150" y="0"/>
                      </a:lnTo>
                      <a:lnTo>
                        <a:pt x="157" y="1"/>
                      </a:lnTo>
                      <a:lnTo>
                        <a:pt x="162" y="3"/>
                      </a:lnTo>
                      <a:lnTo>
                        <a:pt x="169" y="5"/>
                      </a:lnTo>
                      <a:lnTo>
                        <a:pt x="179" y="10"/>
                      </a:lnTo>
                      <a:lnTo>
                        <a:pt x="190" y="15"/>
                      </a:lnTo>
                      <a:lnTo>
                        <a:pt x="204" y="21"/>
                      </a:lnTo>
                      <a:lnTo>
                        <a:pt x="218" y="27"/>
                      </a:lnTo>
                      <a:lnTo>
                        <a:pt x="230" y="34"/>
                      </a:lnTo>
                      <a:lnTo>
                        <a:pt x="241" y="41"/>
                      </a:lnTo>
                      <a:lnTo>
                        <a:pt x="249" y="48"/>
                      </a:lnTo>
                      <a:lnTo>
                        <a:pt x="249" y="50"/>
                      </a:lnTo>
                      <a:lnTo>
                        <a:pt x="249" y="52"/>
                      </a:lnTo>
                      <a:lnTo>
                        <a:pt x="245" y="55"/>
                      </a:lnTo>
                      <a:lnTo>
                        <a:pt x="237" y="55"/>
                      </a:lnTo>
                      <a:lnTo>
                        <a:pt x="229" y="54"/>
                      </a:lnTo>
                      <a:lnTo>
                        <a:pt x="219" y="51"/>
                      </a:lnTo>
                      <a:lnTo>
                        <a:pt x="208" y="47"/>
                      </a:lnTo>
                      <a:lnTo>
                        <a:pt x="197" y="41"/>
                      </a:lnTo>
                      <a:lnTo>
                        <a:pt x="184" y="37"/>
                      </a:lnTo>
                      <a:lnTo>
                        <a:pt x="175" y="33"/>
                      </a:lnTo>
                      <a:lnTo>
                        <a:pt x="167" y="30"/>
                      </a:lnTo>
                      <a:lnTo>
                        <a:pt x="161" y="29"/>
                      </a:lnTo>
                      <a:lnTo>
                        <a:pt x="157" y="29"/>
                      </a:lnTo>
                      <a:lnTo>
                        <a:pt x="150" y="29"/>
                      </a:lnTo>
                      <a:lnTo>
                        <a:pt x="143" y="29"/>
                      </a:lnTo>
                      <a:lnTo>
                        <a:pt x="135" y="29"/>
                      </a:lnTo>
                      <a:lnTo>
                        <a:pt x="125" y="29"/>
                      </a:lnTo>
                      <a:lnTo>
                        <a:pt x="116" y="29"/>
                      </a:lnTo>
                      <a:lnTo>
                        <a:pt x="104" y="30"/>
                      </a:lnTo>
                      <a:lnTo>
                        <a:pt x="93" y="32"/>
                      </a:lnTo>
                      <a:lnTo>
                        <a:pt x="77" y="34"/>
                      </a:lnTo>
                      <a:lnTo>
                        <a:pt x="70" y="36"/>
                      </a:lnTo>
                      <a:lnTo>
                        <a:pt x="66" y="36"/>
                      </a:lnTo>
                      <a:lnTo>
                        <a:pt x="67" y="38"/>
                      </a:lnTo>
                      <a:lnTo>
                        <a:pt x="71" y="45"/>
                      </a:lnTo>
                      <a:lnTo>
                        <a:pt x="77" y="54"/>
                      </a:lnTo>
                      <a:lnTo>
                        <a:pt x="87" y="61"/>
                      </a:lnTo>
                      <a:lnTo>
                        <a:pt x="93" y="62"/>
                      </a:lnTo>
                      <a:lnTo>
                        <a:pt x="104" y="65"/>
                      </a:lnTo>
                      <a:lnTo>
                        <a:pt x="118" y="66"/>
                      </a:lnTo>
                      <a:lnTo>
                        <a:pt x="133" y="67"/>
                      </a:lnTo>
                      <a:lnTo>
                        <a:pt x="151" y="70"/>
                      </a:lnTo>
                      <a:lnTo>
                        <a:pt x="168" y="73"/>
                      </a:lnTo>
                      <a:lnTo>
                        <a:pt x="183" y="76"/>
                      </a:lnTo>
                      <a:lnTo>
                        <a:pt x="197" y="80"/>
                      </a:lnTo>
                      <a:lnTo>
                        <a:pt x="216" y="88"/>
                      </a:lnTo>
                      <a:lnTo>
                        <a:pt x="213" y="90"/>
                      </a:lnTo>
                      <a:lnTo>
                        <a:pt x="205" y="95"/>
                      </a:lnTo>
                      <a:lnTo>
                        <a:pt x="194" y="102"/>
                      </a:lnTo>
                      <a:lnTo>
                        <a:pt x="178" y="109"/>
                      </a:lnTo>
                      <a:lnTo>
                        <a:pt x="160" y="116"/>
                      </a:lnTo>
                      <a:lnTo>
                        <a:pt x="139" y="118"/>
                      </a:lnTo>
                      <a:lnTo>
                        <a:pt x="117" y="118"/>
                      </a:lnTo>
                      <a:lnTo>
                        <a:pt x="93" y="114"/>
                      </a:lnTo>
                      <a:lnTo>
                        <a:pt x="92" y="113"/>
                      </a:lnTo>
                      <a:lnTo>
                        <a:pt x="88" y="107"/>
                      </a:lnTo>
                      <a:lnTo>
                        <a:pt x="81" y="99"/>
                      </a:lnTo>
                      <a:lnTo>
                        <a:pt x="73" y="91"/>
                      </a:lnTo>
                      <a:lnTo>
                        <a:pt x="64" y="81"/>
                      </a:lnTo>
                      <a:lnTo>
                        <a:pt x="56" y="73"/>
                      </a:lnTo>
                      <a:lnTo>
                        <a:pt x="51" y="67"/>
                      </a:lnTo>
                      <a:lnTo>
                        <a:pt x="45" y="63"/>
                      </a:lnTo>
                      <a:lnTo>
                        <a:pt x="40" y="61"/>
                      </a:lnTo>
                      <a:lnTo>
                        <a:pt x="31" y="58"/>
                      </a:lnTo>
                      <a:lnTo>
                        <a:pt x="22" y="55"/>
                      </a:lnTo>
                      <a:lnTo>
                        <a:pt x="13" y="51"/>
                      </a:lnTo>
                      <a:lnTo>
                        <a:pt x="5" y="45"/>
                      </a:lnTo>
                      <a:lnTo>
                        <a:pt x="0" y="40"/>
                      </a:lnTo>
                      <a:lnTo>
                        <a:pt x="0" y="32"/>
                      </a:lnTo>
                      <a:lnTo>
                        <a:pt x="4" y="22"/>
                      </a:lnTo>
                      <a:close/>
                    </a:path>
                  </a:pathLst>
                </a:custGeom>
                <a:solidFill>
                  <a:srgbClr val="EFB7A3"/>
                </a:solidFill>
                <a:ln w="9525">
                  <a:noFill/>
                  <a:round/>
                  <a:headEnd/>
                  <a:tailEnd/>
                </a:ln>
              </p:spPr>
              <p:txBody>
                <a:bodyPr/>
                <a:lstStyle/>
                <a:p>
                  <a:endParaRPr lang="en-US">
                    <a:latin typeface="+mj-lt"/>
                  </a:endParaRPr>
                </a:p>
              </p:txBody>
            </p:sp>
          </p:grpSp>
          <p:sp>
            <p:nvSpPr>
              <p:cNvPr id="121903" name="AutoShape 47"/>
              <p:cNvSpPr>
                <a:spLocks noChangeArrowheads="1"/>
              </p:cNvSpPr>
              <p:nvPr/>
            </p:nvSpPr>
            <p:spPr bwMode="auto">
              <a:xfrm>
                <a:off x="3762" y="3457"/>
                <a:ext cx="1680" cy="240"/>
              </a:xfrm>
              <a:prstGeom prst="flowChartAlternateProcess">
                <a:avLst/>
              </a:prstGeom>
              <a:solidFill>
                <a:schemeClr val="bg1"/>
              </a:solidFill>
              <a:ln w="38100">
                <a:solidFill>
                  <a:schemeClr val="tx2"/>
                </a:solidFill>
                <a:miter lim="800000"/>
                <a:headEnd/>
                <a:tailEnd/>
              </a:ln>
              <a:effectLst/>
            </p:spPr>
            <p:txBody>
              <a:bodyPr wrap="none" anchor="ctr"/>
              <a:lstStyle/>
              <a:p>
                <a:pPr>
                  <a:defRPr/>
                </a:pPr>
                <a:r>
                  <a:rPr lang="en-US" sz="1600">
                    <a:latin typeface="+mj-lt"/>
                  </a:rPr>
                  <a:t>Sales Order Defaults</a:t>
                </a:r>
              </a:p>
            </p:txBody>
          </p:sp>
        </p:grpSp>
        <p:sp>
          <p:nvSpPr>
            <p:cNvPr id="13318" name="AutoShape 53"/>
            <p:cNvSpPr>
              <a:spLocks noChangeArrowheads="1"/>
            </p:cNvSpPr>
            <p:nvPr/>
          </p:nvSpPr>
          <p:spPr bwMode="auto">
            <a:xfrm rot="1800000">
              <a:off x="3427413" y="3189288"/>
              <a:ext cx="909637" cy="817562"/>
            </a:xfrm>
            <a:prstGeom prst="rightArrow">
              <a:avLst>
                <a:gd name="adj1" fmla="val 50000"/>
                <a:gd name="adj2" fmla="val 27816"/>
              </a:avLst>
            </a:prstGeom>
            <a:solidFill>
              <a:schemeClr val="tx2"/>
            </a:solidFill>
            <a:ln w="38100">
              <a:noFill/>
              <a:miter lim="800000"/>
              <a:headEnd/>
              <a:tailEnd/>
            </a:ln>
          </p:spPr>
          <p:txBody>
            <a:bodyPr wrap="none" anchor="ctr"/>
            <a:lstStyle/>
            <a:p>
              <a:endParaRPr lang="en-US">
                <a:latin typeface="+mj-lt"/>
              </a:endParaRPr>
            </a:p>
          </p:txBody>
        </p:sp>
        <p:grpSp>
          <p:nvGrpSpPr>
            <p:cNvPr id="13319" name="Group 130"/>
            <p:cNvGrpSpPr>
              <a:grpSpLocks/>
            </p:cNvGrpSpPr>
            <p:nvPr/>
          </p:nvGrpSpPr>
          <p:grpSpPr bwMode="auto">
            <a:xfrm>
              <a:off x="4748213" y="2890838"/>
              <a:ext cx="2209800" cy="2209800"/>
              <a:chOff x="663" y="1353"/>
              <a:chExt cx="2286" cy="2286"/>
            </a:xfrm>
          </p:grpSpPr>
          <p:grpSp>
            <p:nvGrpSpPr>
              <p:cNvPr id="13320" name="Group 131"/>
              <p:cNvGrpSpPr>
                <a:grpSpLocks/>
              </p:cNvGrpSpPr>
              <p:nvPr/>
            </p:nvGrpSpPr>
            <p:grpSpPr bwMode="auto">
              <a:xfrm>
                <a:off x="663" y="1353"/>
                <a:ext cx="2286" cy="2286"/>
                <a:chOff x="1731" y="1299"/>
                <a:chExt cx="2286" cy="2286"/>
              </a:xfrm>
            </p:grpSpPr>
            <p:sp>
              <p:nvSpPr>
                <p:cNvPr id="13322" name="Freeform 132"/>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latin typeface="+mj-lt"/>
                  </a:endParaRPr>
                </a:p>
              </p:txBody>
            </p:sp>
            <p:sp>
              <p:nvSpPr>
                <p:cNvPr id="13323" name="Freeform 133"/>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latin typeface="+mj-lt"/>
                  </a:endParaRPr>
                </a:p>
              </p:txBody>
            </p:sp>
            <p:sp>
              <p:nvSpPr>
                <p:cNvPr id="13324" name="Freeform 134"/>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latin typeface="+mj-lt"/>
                  </a:endParaRPr>
                </a:p>
              </p:txBody>
            </p:sp>
            <p:sp>
              <p:nvSpPr>
                <p:cNvPr id="13325" name="Freeform 135"/>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latin typeface="+mj-lt"/>
                  </a:endParaRPr>
                </a:p>
              </p:txBody>
            </p:sp>
            <p:sp>
              <p:nvSpPr>
                <p:cNvPr id="13326" name="Freeform 136"/>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latin typeface="+mj-lt"/>
                  </a:endParaRPr>
                </a:p>
              </p:txBody>
            </p:sp>
            <p:sp>
              <p:nvSpPr>
                <p:cNvPr id="13327" name="Rectangle 137"/>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latin typeface="+mj-lt"/>
                  </a:endParaRPr>
                </a:p>
              </p:txBody>
            </p:sp>
            <p:sp>
              <p:nvSpPr>
                <p:cNvPr id="13328" name="Freeform 138"/>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latin typeface="+mj-lt"/>
                  </a:endParaRPr>
                </a:p>
              </p:txBody>
            </p:sp>
            <p:sp>
              <p:nvSpPr>
                <p:cNvPr id="13329" name="Freeform 139"/>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latin typeface="+mj-lt"/>
                  </a:endParaRPr>
                </a:p>
              </p:txBody>
            </p:sp>
            <p:sp>
              <p:nvSpPr>
                <p:cNvPr id="13330" name="Rectangle 140"/>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latin typeface="+mj-lt"/>
                  </a:endParaRPr>
                </a:p>
              </p:txBody>
            </p:sp>
            <p:sp>
              <p:nvSpPr>
                <p:cNvPr id="13331" name="Freeform 141"/>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latin typeface="+mj-lt"/>
                  </a:endParaRPr>
                </a:p>
              </p:txBody>
            </p:sp>
            <p:sp>
              <p:nvSpPr>
                <p:cNvPr id="13332" name="Freeform 142"/>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latin typeface="+mj-lt"/>
                  </a:endParaRPr>
                </a:p>
              </p:txBody>
            </p:sp>
            <p:sp>
              <p:nvSpPr>
                <p:cNvPr id="13333" name="Freeform 143"/>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latin typeface="+mj-lt"/>
                  </a:endParaRPr>
                </a:p>
              </p:txBody>
            </p:sp>
            <p:sp>
              <p:nvSpPr>
                <p:cNvPr id="13334" name="Freeform 144"/>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latin typeface="+mj-lt"/>
                  </a:endParaRPr>
                </a:p>
              </p:txBody>
            </p:sp>
            <p:sp>
              <p:nvSpPr>
                <p:cNvPr id="13335" name="Freeform 145"/>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latin typeface="+mj-lt"/>
                  </a:endParaRPr>
                </a:p>
              </p:txBody>
            </p:sp>
            <p:sp>
              <p:nvSpPr>
                <p:cNvPr id="13336" name="Freeform 146"/>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latin typeface="+mj-lt"/>
                  </a:endParaRPr>
                </a:p>
              </p:txBody>
            </p:sp>
            <p:sp>
              <p:nvSpPr>
                <p:cNvPr id="13337" name="Freeform 147"/>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latin typeface="+mj-lt"/>
                  </a:endParaRPr>
                </a:p>
              </p:txBody>
            </p:sp>
            <p:sp>
              <p:nvSpPr>
                <p:cNvPr id="13338" name="Freeform 148"/>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latin typeface="+mj-lt"/>
                  </a:endParaRPr>
                </a:p>
              </p:txBody>
            </p:sp>
            <p:sp>
              <p:nvSpPr>
                <p:cNvPr id="13339" name="Freeform 149"/>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latin typeface="+mj-lt"/>
                  </a:endParaRPr>
                </a:p>
              </p:txBody>
            </p:sp>
            <p:sp>
              <p:nvSpPr>
                <p:cNvPr id="13340" name="Freeform 150"/>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latin typeface="+mj-lt"/>
                  </a:endParaRPr>
                </a:p>
              </p:txBody>
            </p:sp>
            <p:sp>
              <p:nvSpPr>
                <p:cNvPr id="13341" name="Freeform 151"/>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latin typeface="+mj-lt"/>
                  </a:endParaRPr>
                </a:p>
              </p:txBody>
            </p:sp>
            <p:grpSp>
              <p:nvGrpSpPr>
                <p:cNvPr id="13342" name="Group 152"/>
                <p:cNvGrpSpPr>
                  <a:grpSpLocks/>
                </p:cNvGrpSpPr>
                <p:nvPr/>
              </p:nvGrpSpPr>
              <p:grpSpPr bwMode="auto">
                <a:xfrm>
                  <a:off x="1869" y="1441"/>
                  <a:ext cx="2006" cy="1329"/>
                  <a:chOff x="1869" y="1441"/>
                  <a:chExt cx="2006" cy="1329"/>
                </a:xfrm>
              </p:grpSpPr>
              <p:sp>
                <p:nvSpPr>
                  <p:cNvPr id="13344" name="Freeform 153"/>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latin typeface="+mj-lt"/>
                    </a:endParaRPr>
                  </a:p>
                </p:txBody>
              </p:sp>
              <p:sp>
                <p:nvSpPr>
                  <p:cNvPr id="13345" name="Freeform 154"/>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latin typeface="+mj-lt"/>
                    </a:endParaRPr>
                  </a:p>
                </p:txBody>
              </p:sp>
              <p:grpSp>
                <p:nvGrpSpPr>
                  <p:cNvPr id="13346" name="Group 155"/>
                  <p:cNvGrpSpPr>
                    <a:grpSpLocks/>
                  </p:cNvGrpSpPr>
                  <p:nvPr/>
                </p:nvGrpSpPr>
                <p:grpSpPr bwMode="auto">
                  <a:xfrm>
                    <a:off x="1903" y="1475"/>
                    <a:ext cx="1938" cy="1262"/>
                    <a:chOff x="1903" y="1475"/>
                    <a:chExt cx="1938" cy="1262"/>
                  </a:xfrm>
                </p:grpSpPr>
                <p:sp>
                  <p:nvSpPr>
                    <p:cNvPr id="13347" name="Freeform 156"/>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tx2"/>
                    </a:solidFill>
                    <a:ln w="9525">
                      <a:noFill/>
                      <a:round/>
                      <a:headEnd/>
                      <a:tailEnd/>
                    </a:ln>
                  </p:spPr>
                  <p:txBody>
                    <a:bodyPr/>
                    <a:lstStyle/>
                    <a:p>
                      <a:endParaRPr lang="en-US">
                        <a:latin typeface="+mj-lt"/>
                      </a:endParaRPr>
                    </a:p>
                  </p:txBody>
                </p:sp>
                <p:sp>
                  <p:nvSpPr>
                    <p:cNvPr id="13348" name="Freeform 157"/>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latin typeface="+mj-lt"/>
                      </a:endParaRPr>
                    </a:p>
                  </p:txBody>
                </p:sp>
                <p:sp>
                  <p:nvSpPr>
                    <p:cNvPr id="13349" name="Freeform 158"/>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latin typeface="+mj-lt"/>
                      </a:endParaRPr>
                    </a:p>
                  </p:txBody>
                </p:sp>
                <p:sp>
                  <p:nvSpPr>
                    <p:cNvPr id="13350" name="Freeform 159"/>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latin typeface="+mj-lt"/>
                      </a:endParaRPr>
                    </a:p>
                  </p:txBody>
                </p:sp>
                <p:sp>
                  <p:nvSpPr>
                    <p:cNvPr id="13351" name="Freeform 160"/>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latin typeface="+mj-lt"/>
                      </a:endParaRPr>
                    </a:p>
                  </p:txBody>
                </p:sp>
              </p:grpSp>
            </p:grpSp>
            <p:sp>
              <p:nvSpPr>
                <p:cNvPr id="13343" name="Freeform 161"/>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latin typeface="+mj-lt"/>
                  </a:endParaRPr>
                </a:p>
              </p:txBody>
            </p:sp>
          </p:grpSp>
          <p:sp>
            <p:nvSpPr>
              <p:cNvPr id="122018" name="Text Box 162"/>
              <p:cNvSpPr txBox="1">
                <a:spLocks noChangeArrowheads="1"/>
              </p:cNvSpPr>
              <p:nvPr/>
            </p:nvSpPr>
            <p:spPr bwMode="auto">
              <a:xfrm>
                <a:off x="834" y="1530"/>
                <a:ext cx="1930" cy="1256"/>
              </a:xfrm>
              <a:prstGeom prst="rect">
                <a:avLst/>
              </a:prstGeom>
              <a:noFill/>
              <a:ln w="38100">
                <a:noFill/>
                <a:miter lim="800000"/>
                <a:headEnd/>
                <a:tailEnd/>
              </a:ln>
              <a:effectLst>
                <a:outerShdw dist="17961" dir="2700000" algn="ctr" rotWithShape="0">
                  <a:schemeClr val="bg1"/>
                </a:outerShdw>
              </a:effectLst>
            </p:spPr>
            <p:txBody>
              <a:bodyPr lIns="18288" tIns="0" rIns="0" bIns="0" anchor="ctr"/>
              <a:lstStyle/>
              <a:p>
                <a:pPr marL="233363" indent="-233363" eaLnBrk="1" hangingPunct="1">
                  <a:defRPr/>
                </a:pPr>
                <a:r>
                  <a:rPr lang="en-US" sz="2000" dirty="0">
                    <a:solidFill>
                      <a:schemeClr val="bg1"/>
                    </a:solidFill>
                    <a:latin typeface="+mj-lt"/>
                  </a:rPr>
                  <a:t>Sales Order</a:t>
                </a:r>
              </a:p>
              <a:p>
                <a:pPr marL="233363" indent="-233363" algn="l" eaLnBrk="1" hangingPunct="1">
                  <a:buFontTx/>
                  <a:buChar char="•"/>
                  <a:defRPr/>
                </a:pPr>
                <a:r>
                  <a:rPr lang="en-US" i="1" dirty="0">
                    <a:solidFill>
                      <a:schemeClr val="bg1"/>
                    </a:solidFill>
                    <a:latin typeface="+mj-lt"/>
                  </a:rPr>
                  <a:t>Lead Time</a:t>
                </a:r>
              </a:p>
              <a:p>
                <a:pPr marL="233363" indent="-233363" algn="l" eaLnBrk="1" hangingPunct="1">
                  <a:buFontTx/>
                  <a:buChar char="•"/>
                  <a:defRPr/>
                </a:pPr>
                <a:r>
                  <a:rPr lang="en-US" i="1" dirty="0">
                    <a:solidFill>
                      <a:schemeClr val="bg1"/>
                    </a:solidFill>
                    <a:latin typeface="+mj-lt"/>
                  </a:rPr>
                  <a:t>Allocate Detail</a:t>
                </a:r>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6930</TotalTime>
  <Words>1366</Words>
  <Application>Microsoft Office PowerPoint</Application>
  <PresentationFormat>On-screen Show (4:3)</PresentationFormat>
  <Paragraphs>538</Paragraphs>
  <Slides>65</Slides>
  <Notes>17</Notes>
  <HiddenSlides>0</HiddenSlides>
  <MMClips>0</MMClips>
  <ScaleCrop>false</ScaleCrop>
  <HeadingPairs>
    <vt:vector size="4" baseType="variant">
      <vt:variant>
        <vt:lpstr>Theme</vt:lpstr>
      </vt:variant>
      <vt:variant>
        <vt:i4>4</vt:i4>
      </vt:variant>
      <vt:variant>
        <vt:lpstr>Slide Titles</vt:lpstr>
      </vt:variant>
      <vt:variant>
        <vt:i4>65</vt:i4>
      </vt:variant>
    </vt:vector>
  </HeadingPairs>
  <TitlesOfParts>
    <vt:vector size="69" baseType="lpstr">
      <vt:lpstr>1_EX06PP_template</vt:lpstr>
      <vt:lpstr>2_EX06PP_template</vt:lpstr>
      <vt:lpstr>QAD 2010 Template</vt:lpstr>
      <vt:lpstr>1_QAD 2010 Template</vt:lpstr>
      <vt:lpstr>Allocations and Shipping</vt:lpstr>
      <vt:lpstr>Set Up Allocations and Shipping</vt:lpstr>
      <vt:lpstr>Prepare to Use Standard Shipping</vt:lpstr>
      <vt:lpstr>Enhanced/Global Allocations and Shipping Setup</vt:lpstr>
      <vt:lpstr>Standard Allocations and Shipping Setup</vt:lpstr>
      <vt:lpstr>Set Up Allocations Picking Logic</vt:lpstr>
      <vt:lpstr>Standard Allocations and Shipping Setup</vt:lpstr>
      <vt:lpstr>Inventory Control</vt:lpstr>
      <vt:lpstr>Set Up SO Defaults for Allocations and Shipping</vt:lpstr>
      <vt:lpstr>Standard Allocations and Shipping Setup</vt:lpstr>
      <vt:lpstr>The Airline Inventory Allocation Analogy</vt:lpstr>
      <vt:lpstr>Sales Order Control</vt:lpstr>
      <vt:lpstr>Setup Exercises</vt:lpstr>
      <vt:lpstr>Prepare to Use Enhanced/Global Shipping</vt:lpstr>
      <vt:lpstr>Review Standard Allocations and Shipping Setup</vt:lpstr>
      <vt:lpstr>Enhanced/Global Allocations and Shipping Setup</vt:lpstr>
      <vt:lpstr>Numbering Standards/Conventions</vt:lpstr>
      <vt:lpstr>Identify Segment Types</vt:lpstr>
      <vt:lpstr>Number Range Maintenance</vt:lpstr>
      <vt:lpstr>Segment Editors</vt:lpstr>
      <vt:lpstr>Using Default IDs</vt:lpstr>
      <vt:lpstr>Slide 22</vt:lpstr>
      <vt:lpstr>Exercise</vt:lpstr>
      <vt:lpstr>Set Up Document Formats</vt:lpstr>
      <vt:lpstr>Enhanced/Global Allocations and Shipping Setup</vt:lpstr>
      <vt:lpstr>Document Format Maintenance (2.18.13)</vt:lpstr>
      <vt:lpstr>Exercise</vt:lpstr>
      <vt:lpstr>Set Up Inventory Movement Codes</vt:lpstr>
      <vt:lpstr>Enhanced/Global Allocations and Shipping Setup</vt:lpstr>
      <vt:lpstr>1.1.9 – Inventory Movement Code Maint</vt:lpstr>
      <vt:lpstr>Inventory Movement Codes – Global Shipping</vt:lpstr>
      <vt:lpstr>Exercise</vt:lpstr>
      <vt:lpstr>Set Up Inventory Movement Code Security</vt:lpstr>
      <vt:lpstr>Enhanced/Global Allocations and Shipping Setup</vt:lpstr>
      <vt:lpstr>Inventory Movement Code Security</vt:lpstr>
      <vt:lpstr>Set Up Carriers</vt:lpstr>
      <vt:lpstr>Enhanced/Global Allocations and Shipping Setup</vt:lpstr>
      <vt:lpstr>Carrier Control</vt:lpstr>
      <vt:lpstr>Carrier Maintenance (2.17.1)</vt:lpstr>
      <vt:lpstr>Exercise</vt:lpstr>
      <vt:lpstr>Set Up Shipping Groups</vt:lpstr>
      <vt:lpstr>Enhanced/Global Allocations and Shipping Setup</vt:lpstr>
      <vt:lpstr>Shipping Group Maintenance</vt:lpstr>
      <vt:lpstr>Inventory Movement Details</vt:lpstr>
      <vt:lpstr>Carrier Codes</vt:lpstr>
      <vt:lpstr>Exercise</vt:lpstr>
      <vt:lpstr>Shipping Group Matching Criteria</vt:lpstr>
      <vt:lpstr>Set Up Global Shipping Control Settings</vt:lpstr>
      <vt:lpstr>Enhanced/Global Allocations and Shipping Setup</vt:lpstr>
      <vt:lpstr>Container/Shipper Control (7.9.24)</vt:lpstr>
      <vt:lpstr>Cust Sched/Shipper Acct Control</vt:lpstr>
      <vt:lpstr>Exercise</vt:lpstr>
      <vt:lpstr>Set Up Containers</vt:lpstr>
      <vt:lpstr>Enhanced/Global Allocations and Shipping Setup</vt:lpstr>
      <vt:lpstr>Business Case for Containers</vt:lpstr>
      <vt:lpstr>Re-Usable Containers</vt:lpstr>
      <vt:lpstr>Container Items</vt:lpstr>
      <vt:lpstr>Container Workbench (7.7.1)</vt:lpstr>
      <vt:lpstr>Add Container</vt:lpstr>
      <vt:lpstr>Enter Item Information</vt:lpstr>
      <vt:lpstr>Embed Containers</vt:lpstr>
      <vt:lpstr>Modify Information</vt:lpstr>
      <vt:lpstr>Exercise</vt:lpstr>
      <vt:lpstr>Enhanced/Global Allocations and Shipping Setup</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124</cp:revision>
  <cp:lastPrinted>2001-03-20T18:39:04Z</cp:lastPrinted>
  <dcterms:created xsi:type="dcterms:W3CDTF">2000-12-07T01:55:49Z</dcterms:created>
  <dcterms:modified xsi:type="dcterms:W3CDTF">2012-09-06T18:00:08Z</dcterms:modified>
</cp:coreProperties>
</file>