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18"/>
  </p:notesMasterIdLst>
  <p:sldIdLst>
    <p:sldId id="298" r:id="rId3"/>
    <p:sldId id="303" r:id="rId4"/>
    <p:sldId id="304" r:id="rId5"/>
    <p:sldId id="300" r:id="rId6"/>
    <p:sldId id="311" r:id="rId7"/>
    <p:sldId id="301" r:id="rId8"/>
    <p:sldId id="280" r:id="rId9"/>
    <p:sldId id="279" r:id="rId10"/>
    <p:sldId id="312" r:id="rId11"/>
    <p:sldId id="313" r:id="rId12"/>
    <p:sldId id="315" r:id="rId13"/>
    <p:sldId id="325" r:id="rId14"/>
    <p:sldId id="326" r:id="rId15"/>
    <p:sldId id="327" r:id="rId16"/>
    <p:sldId id="328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855" autoAdjust="0"/>
    <p:restoredTop sz="97901" autoAdjust="0"/>
  </p:normalViewPr>
  <p:slideViewPr>
    <p:cSldViewPr>
      <p:cViewPr>
        <p:scale>
          <a:sx n="100" d="100"/>
          <a:sy n="100" d="100"/>
        </p:scale>
        <p:origin x="-864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Set up Source Addresses</a:t>
            </a:r>
            <a:endParaRPr lang="en-US" altLang="zh-CN" b="1" dirty="0" smtClean="0">
              <a:ea typeface="宋体" pitchFamily="2" charset="-122"/>
            </a:endParaRPr>
          </a:p>
          <a:p>
            <a:r>
              <a:rPr lang="en-US" dirty="0" smtClean="0">
                <a:ea typeface="宋体" pitchFamily="2" charset="-122"/>
              </a:rPr>
              <a:t>Set up Destination Addresses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combination of shipping group, transaction type, inventory movement code, and legal document format determines whether legal documents will be generated along with shippers for a specific type of transaction at a particular site, and if so, the exact content, format, and layout of the legal documents.</a:t>
            </a:r>
          </a:p>
          <a:p>
            <a:pPr fontAlgn="base"/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Shipping Group Maintenance (2.18.1)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set up proper inventory movement details.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Examples of issuing functions that generate legal documents are as follows.</a:t>
            </a:r>
          </a:p>
          <a:p>
            <a:pPr lvl="1"/>
            <a:r>
              <a:rPr lang="en-US" dirty="0" smtClean="0"/>
              <a:t>Pre-Shipper/Shipper Workbench (7.9.2)</a:t>
            </a:r>
          </a:p>
          <a:p>
            <a:pPr lvl="1"/>
            <a:r>
              <a:rPr lang="en-US" dirty="0" smtClean="0"/>
              <a:t>Pre-Shipper/Shipper Print (7.9.4)</a:t>
            </a:r>
          </a:p>
          <a:p>
            <a:pPr lvl="1"/>
            <a:r>
              <a:rPr lang="en-US" dirty="0" smtClean="0"/>
              <a:t>Sales Order Shipper Maintenance (7.9.8)</a:t>
            </a:r>
          </a:p>
          <a:p>
            <a:pPr lvl="1"/>
            <a:r>
              <a:rPr lang="en-US" dirty="0" smtClean="0"/>
              <a:t>Sales Order Shipments (7.9.15)</a:t>
            </a:r>
          </a:p>
          <a:p>
            <a:pPr lvl="1"/>
            <a:r>
              <a:rPr lang="en-US" dirty="0" smtClean="0"/>
              <a:t>Unplanned Issue (3.7)</a:t>
            </a:r>
          </a:p>
          <a:p>
            <a:pPr lvl="1"/>
            <a:r>
              <a:rPr lang="en-US" dirty="0" smtClean="0"/>
              <a:t>Item Transfer (Menu 3.4) </a:t>
            </a:r>
          </a:p>
          <a:p>
            <a:pPr lvl="1"/>
            <a:r>
              <a:rPr lang="en-US" dirty="0" smtClean="0"/>
              <a:t>Distribution Order Shipments (12.17.22)</a:t>
            </a:r>
          </a:p>
          <a:p>
            <a:pPr lvl="1"/>
            <a:r>
              <a:rPr lang="en-US" dirty="0" smtClean="0"/>
              <a:t>Sub Shipper Maintenance (18.22.5.5)</a:t>
            </a:r>
          </a:p>
          <a:p>
            <a:pPr lvl="1"/>
            <a:r>
              <a:rPr lang="en-US" dirty="0" smtClean="0"/>
              <a:t>Material Order Maintenance (10.7.1 and 11.11.1)</a:t>
            </a:r>
          </a:p>
          <a:p>
            <a:pPr lvl="1"/>
            <a:r>
              <a:rPr lang="en-US" dirty="0" smtClean="0"/>
              <a:t>Material Order Shipments (10.7.6 and 11.11.6)</a:t>
            </a:r>
          </a:p>
          <a:p>
            <a:pPr lvl="1"/>
            <a:r>
              <a:rPr lang="en-US" dirty="0" smtClean="0"/>
              <a:t>Call Activity Recording (11.1.1.13)</a:t>
            </a:r>
          </a:p>
          <a:p>
            <a:pPr lvl="1"/>
            <a:r>
              <a:rPr lang="en-US" dirty="0" smtClean="0"/>
              <a:t>RMA Maintenance (11.7.1.1)</a:t>
            </a:r>
          </a:p>
          <a:p>
            <a:pPr lvl="1"/>
            <a:r>
              <a:rPr lang="en-US" dirty="0" smtClean="0"/>
              <a:t>RMA Shipments (11.7.1.16)</a:t>
            </a:r>
          </a:p>
          <a:p>
            <a:pPr lvl="1"/>
            <a:r>
              <a:rPr lang="en-US" dirty="0" smtClean="0"/>
              <a:t>RTS Shipments (11.7.3.16)</a:t>
            </a:r>
          </a:p>
          <a:p>
            <a:pPr lvl="1"/>
            <a:r>
              <a:rPr lang="en-US" dirty="0" smtClean="0"/>
              <a:t>Distribution Order Shipments (12.17.22)</a:t>
            </a:r>
          </a:p>
          <a:p>
            <a:pPr lvl="1"/>
            <a:r>
              <a:rPr lang="en-US" dirty="0" smtClean="0"/>
              <a:t>Sub Shipper Maintenance (18.22.5.5)</a:t>
            </a:r>
          </a:p>
          <a:p>
            <a:pPr lvl="1"/>
            <a:r>
              <a:rPr lang="en-US" dirty="0" smtClean="0"/>
              <a:t>Material Order Maintenance (10.7.1 and 11.11.1)</a:t>
            </a:r>
          </a:p>
          <a:p>
            <a:pPr lvl="1"/>
            <a:r>
              <a:rPr lang="en-US" dirty="0" smtClean="0"/>
              <a:t>Material Order Shipments (10.7.6 and 11.11.6)</a:t>
            </a:r>
          </a:p>
          <a:p>
            <a:pPr lvl="1"/>
            <a:r>
              <a:rPr lang="en-US" dirty="0" smtClean="0"/>
              <a:t>Call Activity Recording (11.1.1.13)</a:t>
            </a:r>
          </a:p>
          <a:p>
            <a:pPr lvl="1"/>
            <a:r>
              <a:rPr lang="en-US" dirty="0" smtClean="0"/>
              <a:t>RMA Maintenance (11.7.1.1)</a:t>
            </a:r>
          </a:p>
          <a:p>
            <a:pPr lvl="1"/>
            <a:r>
              <a:rPr lang="en-US" dirty="0" smtClean="0"/>
              <a:t>RMA Shipments (11.7.1.16)</a:t>
            </a:r>
          </a:p>
          <a:p>
            <a:pPr lvl="1"/>
            <a:r>
              <a:rPr lang="en-US" dirty="0" smtClean="0"/>
              <a:t>RTS Shipments (11.7.3.16)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During shipper processing, additional legal document pop-ups display when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current shipment belongs to a shipping group with the appropriate inventory movement details set up  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transaction flow of the inventory movement code is Outbound or Inbound 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document format defined for the shipper is associated with a valid legal document form code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A legal document NRM sequence has been defined and assigned to the issuing site with Transaction Flow set to Outbound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Use Legal Document Print to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Print Legal Documents that have not been printed yet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Reprint previously printed Legal Documents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Shipper </a:t>
            </a:r>
            <a:r>
              <a:rPr lang="en-US" dirty="0" err="1" smtClean="0"/>
              <a:t>Unconfirm</a:t>
            </a:r>
            <a:r>
              <a:rPr lang="en-US" dirty="0" smtClean="0"/>
              <a:t> to cancel a Legal Document</a:t>
            </a:r>
          </a:p>
          <a:p>
            <a:r>
              <a:rPr lang="en-US" dirty="0" smtClean="0"/>
              <a:t>Can only cancel Legal Documents created within the Legal Document Cancel Time Fence specified in Legal Document Control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Legal Document Delete/Archive to delete and/or</a:t>
            </a:r>
            <a:r>
              <a:rPr lang="en-US" baseline="0" dirty="0" smtClean="0"/>
              <a:t> archive</a:t>
            </a:r>
            <a:r>
              <a:rPr lang="en-US" dirty="0" smtClean="0"/>
              <a:t> legal documents from the system once the online records are no longer needed.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In some countries, transportation of merchandise requires a document to prove legality and possession of the inventory being moved.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Legal documents include shipping information, Item, Tax,</a:t>
            </a:r>
            <a:r>
              <a:rPr lang="en-US" altLang="zh-CN" baseline="0" dirty="0" smtClean="0">
                <a:ea typeface="宋体" pitchFamily="2" charset="-122"/>
              </a:rPr>
              <a:t> and </a:t>
            </a:r>
            <a:r>
              <a:rPr lang="en-US" altLang="zh-CN" dirty="0" smtClean="0">
                <a:ea typeface="宋体" pitchFamily="2" charset="-122"/>
              </a:rPr>
              <a:t>etc.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Legal Documents are generated along with the shipper.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Note: To implement Legal Documents you must use the  Global Shipping functionality.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1" fontAlgn="t" latinLnBrk="0" hangingPunct="1"/>
            <a:r>
              <a:rPr lang="en-US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Brazil</a:t>
            </a:r>
          </a:p>
          <a:p>
            <a:pPr rtl="0" eaLnBrk="1" fontAlgn="t" latinLnBrk="0" hangingPunct="1"/>
            <a:r>
              <a:rPr lang="en-US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Nota Fiscal</a:t>
            </a: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Argentina</a:t>
            </a:r>
          </a:p>
          <a:p>
            <a:pPr rtl="0" eaLnBrk="1" fontAlgn="t" latinLnBrk="0" hangingPunct="1"/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Remito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Chile</a:t>
            </a:r>
          </a:p>
          <a:p>
            <a:pPr rtl="0" eaLnBrk="1" fontAlgn="t" latinLnBrk="0" hangingPunct="1"/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Guia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Despacho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Poland</a:t>
            </a:r>
          </a:p>
          <a:p>
            <a:pPr rtl="0" eaLnBrk="1" fontAlgn="t" latinLnBrk="0" hangingPunct="1"/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Dokumenty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magazynowe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Turkey</a:t>
            </a:r>
          </a:p>
          <a:p>
            <a:pPr rtl="0" eaLnBrk="1" fontAlgn="t" latinLnBrk="0" hangingPunct="1"/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Irsaliye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Thailand</a:t>
            </a: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“Stock Card”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Supported Form Codes</a:t>
            </a:r>
          </a:p>
          <a:p>
            <a:pPr lvl="1"/>
            <a:r>
              <a:rPr lang="en-US" dirty="0" smtClean="0"/>
              <a:t>11 = Poland</a:t>
            </a:r>
          </a:p>
          <a:p>
            <a:pPr lvl="1"/>
            <a:r>
              <a:rPr lang="en-US" dirty="0" smtClean="0"/>
              <a:t>21 = Chile</a:t>
            </a:r>
          </a:p>
          <a:p>
            <a:pPr lvl="1"/>
            <a:r>
              <a:rPr lang="en-US" dirty="0" smtClean="0"/>
              <a:t>31 = Argentina</a:t>
            </a:r>
          </a:p>
          <a:p>
            <a:pPr lvl="1"/>
            <a:r>
              <a:rPr lang="en-US" dirty="0" smtClean="0"/>
              <a:t>41 = Turkey</a:t>
            </a:r>
          </a:p>
          <a:p>
            <a:pPr lvl="1"/>
            <a:r>
              <a:rPr lang="en-US" dirty="0" smtClean="0"/>
              <a:t>51 = Brazil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Link Legal Document form code to Document Form Code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>
                <a:ea typeface="宋体" pitchFamily="2" charset="-122"/>
              </a:rPr>
              <a:t>Legal Document Max Items specifies the maximum number of lines that will be printed on a shipper and related legal document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>
                <a:ea typeface="宋体" pitchFamily="2" charset="-122"/>
              </a:rPr>
              <a:t>If 0 (zero), this option has no effect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Transaction flow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Inbound - Inventory moves into the plant/site and may require receiving legal documents. 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Outbound - Inventory moves out of the plant/site and may require issuing legal documents.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Internal - Inventory moves within the plant/site and</a:t>
            </a:r>
            <a:r>
              <a:rPr lang="en-US" altLang="zh-CN" sz="1700" baseline="0" dirty="0" smtClean="0">
                <a:ea typeface="宋体" pitchFamily="2" charset="-122"/>
              </a:rPr>
              <a:t> doe not </a:t>
            </a:r>
            <a:r>
              <a:rPr lang="en-US" altLang="zh-CN" sz="1700" dirty="0" smtClean="0">
                <a:ea typeface="宋体" pitchFamily="2" charset="-122"/>
              </a:rPr>
              <a:t>require legal documents.</a:t>
            </a:r>
            <a:endParaRPr lang="zh-CN" altLang="en-US" sz="1700" dirty="0" smtClean="0">
              <a:ea typeface="宋体" pitchFamily="2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Target Dataset must be </a:t>
            </a:r>
            <a:r>
              <a:rPr lang="en-US" altLang="zh-CN" b="1" dirty="0" err="1" smtClean="0">
                <a:ea typeface="宋体" pitchFamily="2" charset="-122"/>
              </a:rPr>
              <a:t>abs_id.LegalDoc</a:t>
            </a:r>
            <a:r>
              <a:rPr lang="en-US" altLang="zh-CN" b="1" dirty="0" smtClean="0">
                <a:ea typeface="宋体" pitchFamily="2" charset="-122"/>
              </a:rPr>
              <a:t>.</a:t>
            </a:r>
          </a:p>
          <a:p>
            <a:r>
              <a:rPr lang="en-US" dirty="0" smtClean="0">
                <a:ea typeface="宋体" pitchFamily="2" charset="-122"/>
              </a:rPr>
              <a:t> Set Internal to Yes.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The Company Address represents the actual physical address of the ship-from site or location.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    Note: O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nly sites or locations with physical addresses can be assigned legal document NRM sequences.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  <a:ea typeface="宋体" pitchFamily="2" charset="-122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 Legal Document Control,  if you set Allow Same NRM for Multiple Addresses to Yes, you can assign the same NRM sequence to multiple addresses with different Federal Tax IDs.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5" r:id="rId13"/>
    <p:sldLayoutId id="214748367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Work With Legal Documents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</a:t>
            </a:r>
            <a:r>
              <a:rPr lang="en-US" smtClean="0"/>
              <a:t>: 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Set Up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Create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Print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Cancel and Delete Legal Documents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AS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-LD-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010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AS-LD-100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Shipping Groups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568" y="1066800"/>
            <a:ext cx="470466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04800" y="2743200"/>
            <a:ext cx="8382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2819400"/>
            <a:ext cx="544411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7010400" y="5791200"/>
            <a:ext cx="838200" cy="3048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81400" y="4191000"/>
            <a:ext cx="914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AS-LD-110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Any function that generates shippers will enable you to generate legal documents along with the shipper.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Create Legal Documents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AS-LD-120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prompted, select a Legal Document sequence ID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Input optional data in the Complementary Data frame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Additional Pop-ups During Legal Document Creation</a:t>
            </a:r>
            <a:endParaRPr lang="en-US" dirty="0"/>
          </a:p>
        </p:txBody>
      </p:sp>
      <p:pic>
        <p:nvPicPr>
          <p:cNvPr id="8" name="Picture 7" descr="PPTD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2057400"/>
            <a:ext cx="1990725" cy="790575"/>
          </a:xfrm>
          <a:prstGeom prst="rect">
            <a:avLst/>
          </a:prstGeom>
        </p:spPr>
      </p:pic>
      <p:pic>
        <p:nvPicPr>
          <p:cNvPr id="10" name="Picture 9" descr="PPTD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4038600"/>
            <a:ext cx="46005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AS-LD-130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Print Legal Documents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95400"/>
            <a:ext cx="69818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667000" y="4343400"/>
            <a:ext cx="914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GB" dirty="0" smtClean="0"/>
              <a:t>Cancel Legal Documents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05200" y="3962400"/>
            <a:ext cx="22098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371600"/>
            <a:ext cx="43148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971800"/>
            <a:ext cx="34575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581400" y="3962400"/>
            <a:ext cx="2057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AS-LD-150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Delete/Archive Legal Documents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71600"/>
            <a:ext cx="70770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371600" y="3505200"/>
            <a:ext cx="914400" cy="4572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AS-LD-020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Work With Legal Documents </a:t>
            </a:r>
            <a:br>
              <a:rPr lang="en-US" dirty="0" smtClean="0"/>
            </a:b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8" name="Picture 4" descr="in0019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514600"/>
            <a:ext cx="208915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j04127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22437"/>
            <a:ext cx="13589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039937" y="2874962"/>
            <a:ext cx="719138" cy="288925"/>
          </a:xfrm>
          <a:prstGeom prst="rightArrow">
            <a:avLst>
              <a:gd name="adj1" fmla="val 50000"/>
              <a:gd name="adj2" fmla="val 6222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09600" y="3962400"/>
            <a:ext cx="1210588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 smtClean="0">
                <a:solidFill>
                  <a:srgbClr val="4172BB"/>
                </a:solidFill>
                <a:latin typeface="Arial" charset="0"/>
                <a:ea typeface="宋体" pitchFamily="2" charset="-122"/>
              </a:rPr>
              <a:t>Supplier</a:t>
            </a:r>
            <a:endParaRPr lang="en-US" altLang="zh-CN" sz="2000" b="1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34200" y="3962400"/>
            <a:ext cx="1370013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>
                <a:solidFill>
                  <a:srgbClr val="4172BB"/>
                </a:solidFill>
                <a:latin typeface="Arial" charset="0"/>
                <a:ea typeface="宋体" pitchFamily="2" charset="-122"/>
              </a:rPr>
              <a:t>Customer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514600" y="3581400"/>
            <a:ext cx="1150938" cy="792163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810000" y="3657600"/>
            <a:ext cx="2286000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dirty="0">
                <a:latin typeface="Arial" charset="0"/>
                <a:ea typeface="宋体" pitchFamily="2" charset="-122"/>
              </a:rPr>
              <a:t>Shipper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b="1" dirty="0">
                <a:latin typeface="Arial" charset="0"/>
                <a:ea typeface="宋体" pitchFamily="2" charset="-122"/>
              </a:rPr>
              <a:t>Legal Document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dirty="0">
                <a:latin typeface="Arial" charset="0"/>
                <a:ea typeface="宋体" pitchFamily="2" charset="-122"/>
              </a:rPr>
              <a:t>Invoice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334000" y="2895600"/>
            <a:ext cx="719138" cy="288925"/>
          </a:xfrm>
          <a:prstGeom prst="rightArrow">
            <a:avLst>
              <a:gd name="adj1" fmla="val 50000"/>
              <a:gd name="adj2" fmla="val 6222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9" name="Picture 5" descr="j04342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2133600"/>
            <a:ext cx="248443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AS-LD-030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Legal Document Examples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13" name="Picture 3" descr="Argentina Remito sampl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341788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NF - sample - Braz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486400" y="1447800"/>
            <a:ext cx="3487738" cy="4799012"/>
          </a:xfrm>
          <a:prstGeom prst="rect">
            <a:avLst/>
          </a:prstGeom>
          <a:noFill/>
        </p:spPr>
      </p:pic>
      <p:pic>
        <p:nvPicPr>
          <p:cNvPr id="15" name="Picture 5" descr="Chile - guia de despach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048000" y="1295400"/>
            <a:ext cx="3416300" cy="4392612"/>
          </a:xfrm>
          <a:prstGeom prst="rect">
            <a:avLst/>
          </a:prstGeom>
          <a:noFill/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14400" y="3581400"/>
            <a:ext cx="1370013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Argentina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191000" y="3276600"/>
            <a:ext cx="80486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Chile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239000" y="3505200"/>
            <a:ext cx="8747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Brazil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Set Up Legal Documents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AS-LD-040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1752600" y="15240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Configure Legal Documents control settings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1752600" y="24384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Define Legal Document formats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752600" y="33528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Set up Inventory Movement Codes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1752600" y="42672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smtClean="0">
                <a:latin typeface="Arial" charset="0"/>
              </a:rPr>
              <a:t>Set up </a:t>
            </a:r>
            <a:r>
              <a:rPr lang="en-US" sz="1800" b="0" dirty="0" smtClean="0">
                <a:latin typeface="Arial" charset="0"/>
              </a:rPr>
              <a:t>Number Sequences for Legal Documents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1752600" y="51816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Set up Shipping Groups</a:t>
            </a:r>
            <a:endParaRPr lang="en-US" sz="1800" b="0" dirty="0">
              <a:latin typeface="Arial" charset="0"/>
            </a:endParaRPr>
          </a:p>
        </p:txBody>
      </p:sp>
      <p:cxnSp>
        <p:nvCxnSpPr>
          <p:cNvPr id="30" name="Straight Arrow Connector 29"/>
          <p:cNvCxnSpPr>
            <a:stCxn id="24" idx="2"/>
            <a:endCxn id="25" idx="0"/>
          </p:cNvCxnSpPr>
          <p:nvPr/>
        </p:nvCxnSpPr>
        <p:spPr>
          <a:xfrm rot="5400000">
            <a:off x="4206240" y="2286000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4191794" y="31996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4191794" y="41140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4191794" y="50284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" y="1219200"/>
            <a:ext cx="4572000" cy="4038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AS-LD-050</a:t>
            </a:r>
          </a:p>
          <a:p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pic>
        <p:nvPicPr>
          <p:cNvPr id="7" name="Picture 6" descr="PPTB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219200"/>
            <a:ext cx="4519612" cy="3935445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98650" y="2425700"/>
            <a:ext cx="2978150" cy="330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" y="1447800"/>
            <a:ext cx="4724400" cy="24384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Define Legal Document Formats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  <a:buNone/>
            </a:pPr>
            <a:endParaRPr lang="en-GB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 descr="PPTC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447800"/>
            <a:ext cx="4800600" cy="2353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Inventory Movement Codes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60400" y="1219200"/>
            <a:ext cx="8077200" cy="350520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r>
              <a:rPr lang="en-US" altLang="zh-CN" sz="2400" dirty="0" smtClean="0">
                <a:ea typeface="宋体" pitchFamily="2" charset="-122"/>
              </a:rPr>
              <a:t>    </a:t>
            </a:r>
          </a:p>
          <a:p>
            <a:pPr eaLnBrk="1" hangingPunct="1">
              <a:buNone/>
            </a:pPr>
            <a:r>
              <a:rPr lang="en-US" altLang="zh-CN" sz="2400" dirty="0" smtClean="0">
                <a:ea typeface="宋体" pitchFamily="2" charset="-122"/>
              </a:rPr>
              <a:t>    </a:t>
            </a:r>
          </a:p>
          <a:p>
            <a:pPr eaLnBrk="1" hangingPunct="1"/>
            <a:endParaRPr lang="en-US" dirty="0"/>
          </a:p>
        </p:txBody>
      </p:sp>
      <p:pic>
        <p:nvPicPr>
          <p:cNvPr id="7" name="Picture 6" descr="PPT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219200"/>
            <a:ext cx="8075777" cy="3429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00200" y="4038600"/>
            <a:ext cx="4191000" cy="3810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1524000"/>
            <a:ext cx="8305800" cy="441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AS-LD-080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Define Number Sequences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 descr="PPT12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632" y="1524000"/>
            <a:ext cx="8312368" cy="4343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85800" y="1295400"/>
            <a:ext cx="7162800" cy="441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AS-LD-090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Assign Number Sequences to Addresses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 descr="PPT1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295400"/>
            <a:ext cx="7172325" cy="431482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143000" y="1981200"/>
            <a:ext cx="1295400" cy="330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801</Words>
  <Application>Microsoft Office PowerPoint</Application>
  <PresentationFormat>On-screen Show (4:3)</PresentationFormat>
  <Paragraphs>182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1_QAD 2010 Template</vt:lpstr>
      <vt:lpstr>QAD 2010 Template</vt:lpstr>
      <vt:lpstr>Work With Legal Documents</vt:lpstr>
      <vt:lpstr>Work With Legal Documents  Introduction</vt:lpstr>
      <vt:lpstr>Legal Document Examples</vt:lpstr>
      <vt:lpstr>Set Up Legal Documents</vt:lpstr>
      <vt:lpstr>Configure Control Settings</vt:lpstr>
      <vt:lpstr>Define Legal Document Formats</vt:lpstr>
      <vt:lpstr>Set Up Inventory Movement Codes</vt:lpstr>
      <vt:lpstr>Define Number Sequences</vt:lpstr>
      <vt:lpstr>Assign Number Sequences to Addresses</vt:lpstr>
      <vt:lpstr>Set Up Shipping Groups</vt:lpstr>
      <vt:lpstr>Create Legal Documents</vt:lpstr>
      <vt:lpstr>Additional Pop-ups During Legal Document Creation</vt:lpstr>
      <vt:lpstr>Print Legal Documents</vt:lpstr>
      <vt:lpstr>Cancel Legal Documents</vt:lpstr>
      <vt:lpstr>Delete/Archive Legal Documents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c6s</cp:lastModifiedBy>
  <cp:revision>207</cp:revision>
  <dcterms:created xsi:type="dcterms:W3CDTF">2011-03-04T00:30:06Z</dcterms:created>
  <dcterms:modified xsi:type="dcterms:W3CDTF">2011-12-09T08:49:23Z</dcterms:modified>
</cp:coreProperties>
</file>